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7" d="100"/>
          <a:sy n="47" d="100"/>
        </p:scale>
        <p:origin x="-1320" y="-91"/>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241691-73D4-4BAD-8E2E-1818163F67FD}" type="datetimeFigureOut">
              <a:rPr lang="en-US" smtClean="0"/>
              <a:pPr/>
              <a:t>5/29/2011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534693-A8DF-43E7-8A89-EB9E45E0A1C8}" type="slidenum">
              <a:rPr lang="en-US" smtClean="0"/>
              <a:pPr/>
              <a:t>‹#›</a:t>
            </a:fld>
            <a:endParaRPr lang="en-US"/>
          </a:p>
        </p:txBody>
      </p:sp>
    </p:spTree>
    <p:extLst>
      <p:ext uri="{BB962C8B-B14F-4D97-AF65-F5344CB8AC3E}">
        <p14:creationId xmlns:p14="http://schemas.microsoft.com/office/powerpoint/2010/main" xmlns="" val="3199769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Rot="1" noChangeAspect="1" noChangeArrowheads="1" noTextEdit="1"/>
          </p:cNvSpPr>
          <p:nvPr>
            <p:ph type="sldImg"/>
          </p:nvPr>
        </p:nvSpPr>
        <p:spPr>
          <a:ln/>
        </p:spPr>
      </p:sp>
      <p:sp>
        <p:nvSpPr>
          <p:cNvPr id="25293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vi-V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vi-V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Rot="1" noChangeAspect="1" noChangeArrowheads="1" noTextEdit="1"/>
          </p:cNvSpPr>
          <p:nvPr>
            <p:ph type="sldImg"/>
          </p:nvPr>
        </p:nvSpPr>
        <p:spPr>
          <a:ln/>
        </p:spPr>
      </p:sp>
      <p:sp>
        <p:nvSpPr>
          <p:cNvPr id="25497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vi-V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vi-V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Rot="1" noChangeAspect="1" noChangeArrowheads="1" noTextEdit="1"/>
          </p:cNvSpPr>
          <p:nvPr>
            <p:ph type="sldImg"/>
          </p:nvPr>
        </p:nvSpPr>
        <p:spPr>
          <a:ln/>
        </p:spPr>
      </p:sp>
      <p:sp>
        <p:nvSpPr>
          <p:cNvPr id="25702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vi-V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8236B8D-B2A8-4410-8B16-E1A8CAEBE88F}" type="datetimeFigureOut">
              <a:rPr lang="en-US" smtClean="0"/>
              <a:pPr/>
              <a:t>5/29/2011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C82EE-21E3-40DE-ACE4-3453E859EA55}" type="slidenum">
              <a:rPr lang="en-US" smtClean="0"/>
              <a:pPr/>
              <a:t>‹#›</a:t>
            </a:fld>
            <a:endParaRPr lang="en-US"/>
          </a:p>
        </p:txBody>
      </p:sp>
    </p:spTree>
    <p:extLst>
      <p:ext uri="{BB962C8B-B14F-4D97-AF65-F5344CB8AC3E}">
        <p14:creationId xmlns:p14="http://schemas.microsoft.com/office/powerpoint/2010/main" xmlns="" val="2147570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236B8D-B2A8-4410-8B16-E1A8CAEBE88F}" type="datetimeFigureOut">
              <a:rPr lang="en-US" smtClean="0"/>
              <a:pPr/>
              <a:t>5/29/2011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C82EE-21E3-40DE-ACE4-3453E859EA55}" type="slidenum">
              <a:rPr lang="en-US" smtClean="0"/>
              <a:pPr/>
              <a:t>‹#›</a:t>
            </a:fld>
            <a:endParaRPr lang="en-US"/>
          </a:p>
        </p:txBody>
      </p:sp>
    </p:spTree>
    <p:extLst>
      <p:ext uri="{BB962C8B-B14F-4D97-AF65-F5344CB8AC3E}">
        <p14:creationId xmlns:p14="http://schemas.microsoft.com/office/powerpoint/2010/main" xmlns="" val="3854829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236B8D-B2A8-4410-8B16-E1A8CAEBE88F}" type="datetimeFigureOut">
              <a:rPr lang="en-US" smtClean="0"/>
              <a:pPr/>
              <a:t>5/29/2011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C82EE-21E3-40DE-ACE4-3453E859EA55}" type="slidenum">
              <a:rPr lang="en-US" smtClean="0"/>
              <a:pPr/>
              <a:t>‹#›</a:t>
            </a:fld>
            <a:endParaRPr lang="en-US"/>
          </a:p>
        </p:txBody>
      </p:sp>
    </p:spTree>
    <p:extLst>
      <p:ext uri="{BB962C8B-B14F-4D97-AF65-F5344CB8AC3E}">
        <p14:creationId xmlns:p14="http://schemas.microsoft.com/office/powerpoint/2010/main" xmlns="" val="33237076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182688" y="2017713"/>
            <a:ext cx="7772400" cy="4114800"/>
          </a:xfrm>
        </p:spPr>
        <p:txBody>
          <a:bodyPr rtlCol="0">
            <a:normAutofit/>
          </a:bodyPr>
          <a:lstStyle/>
          <a:p>
            <a:pPr lvl="0"/>
            <a:endParaRPr lang="en-US" noProof="0"/>
          </a:p>
        </p:txBody>
      </p:sp>
      <p:sp>
        <p:nvSpPr>
          <p:cNvPr id="4" name="Date Placeholder 3"/>
          <p:cNvSpPr>
            <a:spLocks noGrp="1"/>
          </p:cNvSpPr>
          <p:nvPr>
            <p:ph type="dt" sz="half" idx="10"/>
          </p:nvPr>
        </p:nvSpPr>
        <p:spPr>
          <a:xfrm>
            <a:off x="1162050" y="6243638"/>
            <a:ext cx="1905000" cy="457200"/>
          </a:xfrm>
        </p:spPr>
        <p:txBody>
          <a:bodyPr/>
          <a:lstStyle>
            <a:lvl1pPr>
              <a:defRPr/>
            </a:lvl1pPr>
          </a:lstStyle>
          <a:p>
            <a:pPr>
              <a:defRPr/>
            </a:pPr>
            <a:endParaRPr lang="en-US"/>
          </a:p>
        </p:txBody>
      </p:sp>
      <p:sp>
        <p:nvSpPr>
          <p:cNvPr id="5" name="Footer Placeholder 4"/>
          <p:cNvSpPr>
            <a:spLocks noGrp="1"/>
          </p:cNvSpPr>
          <p:nvPr>
            <p:ph type="ftr" sz="quarter" idx="11"/>
          </p:nvPr>
        </p:nvSpPr>
        <p:spPr>
          <a:xfrm>
            <a:off x="3657600" y="6243638"/>
            <a:ext cx="2895600" cy="457200"/>
          </a:xfrm>
        </p:spPr>
        <p:txBody>
          <a:bodyPr/>
          <a:lstStyle>
            <a:lvl1pPr>
              <a:defRPr/>
            </a:lvl1pPr>
          </a:lstStyle>
          <a:p>
            <a:pPr>
              <a:defRPr/>
            </a:pPr>
            <a:r>
              <a:rPr lang="en-US"/>
              <a:t>Bảo mật mạng</a:t>
            </a:r>
          </a:p>
        </p:txBody>
      </p:sp>
      <p:sp>
        <p:nvSpPr>
          <p:cNvPr id="6" name="Slide Number Placeholder 5"/>
          <p:cNvSpPr>
            <a:spLocks noGrp="1"/>
          </p:cNvSpPr>
          <p:nvPr>
            <p:ph type="sldNum" sz="quarter" idx="12"/>
          </p:nvPr>
        </p:nvSpPr>
        <p:spPr>
          <a:xfrm>
            <a:off x="7042150" y="6243638"/>
            <a:ext cx="1905000" cy="457200"/>
          </a:xfrm>
        </p:spPr>
        <p:txBody>
          <a:bodyPr/>
          <a:lstStyle>
            <a:lvl1pPr>
              <a:defRPr/>
            </a:lvl1pPr>
          </a:lstStyle>
          <a:p>
            <a:pPr>
              <a:defRPr/>
            </a:pPr>
            <a:fld id="{132DC607-E678-4966-8B5A-D65EFD0A86EC}" type="slidenum">
              <a:rPr lang="en-US"/>
              <a:pPr>
                <a:defRPr/>
              </a:pPr>
              <a:t>‹#›</a:t>
            </a:fld>
            <a:endParaRPr lang="en-US"/>
          </a:p>
        </p:txBody>
      </p:sp>
    </p:spTree>
    <p:extLst>
      <p:ext uri="{BB962C8B-B14F-4D97-AF65-F5344CB8AC3E}">
        <p14:creationId xmlns:p14="http://schemas.microsoft.com/office/powerpoint/2010/main" xmlns="" val="5999165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145088" y="2017713"/>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5145088" y="4151313"/>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1162050" y="6243638"/>
            <a:ext cx="1905000" cy="457200"/>
          </a:xfrm>
        </p:spPr>
        <p:txBody>
          <a:bodyPr/>
          <a:lstStyle>
            <a:lvl1pPr>
              <a:defRPr/>
            </a:lvl1pPr>
          </a:lstStyle>
          <a:p>
            <a:pPr>
              <a:defRPr/>
            </a:pPr>
            <a:endParaRPr lang="en-US"/>
          </a:p>
        </p:txBody>
      </p:sp>
      <p:sp>
        <p:nvSpPr>
          <p:cNvPr id="7" name="Footer Placeholder 6"/>
          <p:cNvSpPr>
            <a:spLocks noGrp="1"/>
          </p:cNvSpPr>
          <p:nvPr>
            <p:ph type="ftr" sz="quarter" idx="11"/>
          </p:nvPr>
        </p:nvSpPr>
        <p:spPr>
          <a:xfrm>
            <a:off x="3657600" y="6243638"/>
            <a:ext cx="2895600" cy="457200"/>
          </a:xfrm>
        </p:spPr>
        <p:txBody>
          <a:bodyPr/>
          <a:lstStyle>
            <a:lvl1pPr>
              <a:defRPr/>
            </a:lvl1pPr>
          </a:lstStyle>
          <a:p>
            <a:pPr>
              <a:defRPr/>
            </a:pPr>
            <a:r>
              <a:rPr lang="en-US"/>
              <a:t>Bảo mật mạng</a:t>
            </a:r>
          </a:p>
        </p:txBody>
      </p:sp>
      <p:sp>
        <p:nvSpPr>
          <p:cNvPr id="8" name="Slide Number Placeholder 7"/>
          <p:cNvSpPr>
            <a:spLocks noGrp="1"/>
          </p:cNvSpPr>
          <p:nvPr>
            <p:ph type="sldNum" sz="quarter" idx="12"/>
          </p:nvPr>
        </p:nvSpPr>
        <p:spPr>
          <a:xfrm>
            <a:off x="7042150" y="6243638"/>
            <a:ext cx="1905000" cy="457200"/>
          </a:xfrm>
        </p:spPr>
        <p:txBody>
          <a:bodyPr/>
          <a:lstStyle>
            <a:lvl1pPr>
              <a:defRPr/>
            </a:lvl1pPr>
          </a:lstStyle>
          <a:p>
            <a:pPr>
              <a:defRPr/>
            </a:pPr>
            <a:fld id="{DFBB9AB1-5A50-4C61-9FC1-5EA47135CE0E}" type="slidenum">
              <a:rPr lang="en-US"/>
              <a:pPr>
                <a:defRPr/>
              </a:pPr>
              <a:t>‹#›</a:t>
            </a:fld>
            <a:endParaRPr lang="en-US"/>
          </a:p>
        </p:txBody>
      </p:sp>
    </p:spTree>
    <p:extLst>
      <p:ext uri="{BB962C8B-B14F-4D97-AF65-F5344CB8AC3E}">
        <p14:creationId xmlns:p14="http://schemas.microsoft.com/office/powerpoint/2010/main" xmlns="" val="17071428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1162050" y="6243638"/>
            <a:ext cx="1905000" cy="457200"/>
          </a:xfrm>
        </p:spPr>
        <p:txBody>
          <a:bodyPr/>
          <a:lstStyle>
            <a:lvl1pPr>
              <a:defRPr/>
            </a:lvl1pPr>
          </a:lstStyle>
          <a:p>
            <a:pPr>
              <a:defRPr/>
            </a:pPr>
            <a:endParaRPr lang="en-US"/>
          </a:p>
        </p:txBody>
      </p:sp>
      <p:sp>
        <p:nvSpPr>
          <p:cNvPr id="6" name="Footer Placeholder 5"/>
          <p:cNvSpPr>
            <a:spLocks noGrp="1"/>
          </p:cNvSpPr>
          <p:nvPr>
            <p:ph type="ftr" sz="quarter" idx="11"/>
          </p:nvPr>
        </p:nvSpPr>
        <p:spPr>
          <a:xfrm>
            <a:off x="3657600" y="6243638"/>
            <a:ext cx="2895600" cy="457200"/>
          </a:xfrm>
        </p:spPr>
        <p:txBody>
          <a:bodyPr/>
          <a:lstStyle>
            <a:lvl1pPr>
              <a:defRPr/>
            </a:lvl1pPr>
          </a:lstStyle>
          <a:p>
            <a:pPr>
              <a:defRPr/>
            </a:pPr>
            <a:r>
              <a:rPr lang="en-US"/>
              <a:t>Bảo mật mạng</a:t>
            </a:r>
          </a:p>
        </p:txBody>
      </p:sp>
      <p:sp>
        <p:nvSpPr>
          <p:cNvPr id="7" name="Slide Number Placeholder 6"/>
          <p:cNvSpPr>
            <a:spLocks noGrp="1"/>
          </p:cNvSpPr>
          <p:nvPr>
            <p:ph type="sldNum" sz="quarter" idx="12"/>
          </p:nvPr>
        </p:nvSpPr>
        <p:spPr>
          <a:xfrm>
            <a:off x="7042150" y="6243638"/>
            <a:ext cx="1905000" cy="457200"/>
          </a:xfrm>
        </p:spPr>
        <p:txBody>
          <a:bodyPr/>
          <a:lstStyle>
            <a:lvl1pPr>
              <a:defRPr/>
            </a:lvl1pPr>
          </a:lstStyle>
          <a:p>
            <a:pPr>
              <a:defRPr/>
            </a:pPr>
            <a:fld id="{7A76A7F1-48AA-4A49-8DC6-FFF4BC6356A9}" type="slidenum">
              <a:rPr lang="en-US"/>
              <a:pPr>
                <a:defRPr/>
              </a:pPr>
              <a:t>‹#›</a:t>
            </a:fld>
            <a:endParaRPr lang="en-US"/>
          </a:p>
        </p:txBody>
      </p:sp>
    </p:spTree>
    <p:extLst>
      <p:ext uri="{BB962C8B-B14F-4D97-AF65-F5344CB8AC3E}">
        <p14:creationId xmlns:p14="http://schemas.microsoft.com/office/powerpoint/2010/main" xmlns="" val="2435373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236B8D-B2A8-4410-8B16-E1A8CAEBE88F}" type="datetimeFigureOut">
              <a:rPr lang="en-US" smtClean="0"/>
              <a:pPr/>
              <a:t>5/29/2011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C82EE-21E3-40DE-ACE4-3453E859EA55}" type="slidenum">
              <a:rPr lang="en-US" smtClean="0"/>
              <a:pPr/>
              <a:t>‹#›</a:t>
            </a:fld>
            <a:endParaRPr lang="en-US"/>
          </a:p>
        </p:txBody>
      </p:sp>
    </p:spTree>
    <p:extLst>
      <p:ext uri="{BB962C8B-B14F-4D97-AF65-F5344CB8AC3E}">
        <p14:creationId xmlns:p14="http://schemas.microsoft.com/office/powerpoint/2010/main" xmlns="" val="3658388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236B8D-B2A8-4410-8B16-E1A8CAEBE88F}" type="datetimeFigureOut">
              <a:rPr lang="en-US" smtClean="0"/>
              <a:pPr/>
              <a:t>5/29/2011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C82EE-21E3-40DE-ACE4-3453E859EA55}" type="slidenum">
              <a:rPr lang="en-US" smtClean="0"/>
              <a:pPr/>
              <a:t>‹#›</a:t>
            </a:fld>
            <a:endParaRPr lang="en-US"/>
          </a:p>
        </p:txBody>
      </p:sp>
    </p:spTree>
    <p:extLst>
      <p:ext uri="{BB962C8B-B14F-4D97-AF65-F5344CB8AC3E}">
        <p14:creationId xmlns:p14="http://schemas.microsoft.com/office/powerpoint/2010/main" xmlns="" val="2945974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8236B8D-B2A8-4410-8B16-E1A8CAEBE88F}" type="datetimeFigureOut">
              <a:rPr lang="en-US" smtClean="0"/>
              <a:pPr/>
              <a:t>5/29/2011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C82EE-21E3-40DE-ACE4-3453E859EA55}" type="slidenum">
              <a:rPr lang="en-US" smtClean="0"/>
              <a:pPr/>
              <a:t>‹#›</a:t>
            </a:fld>
            <a:endParaRPr lang="en-US"/>
          </a:p>
        </p:txBody>
      </p:sp>
    </p:spTree>
    <p:extLst>
      <p:ext uri="{BB962C8B-B14F-4D97-AF65-F5344CB8AC3E}">
        <p14:creationId xmlns:p14="http://schemas.microsoft.com/office/powerpoint/2010/main" xmlns="" val="3447244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8236B8D-B2A8-4410-8B16-E1A8CAEBE88F}" type="datetimeFigureOut">
              <a:rPr lang="en-US" smtClean="0"/>
              <a:pPr/>
              <a:t>5/29/2011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C82EE-21E3-40DE-ACE4-3453E859EA55}" type="slidenum">
              <a:rPr lang="en-US" smtClean="0"/>
              <a:pPr/>
              <a:t>‹#›</a:t>
            </a:fld>
            <a:endParaRPr lang="en-US"/>
          </a:p>
        </p:txBody>
      </p:sp>
    </p:spTree>
    <p:extLst>
      <p:ext uri="{BB962C8B-B14F-4D97-AF65-F5344CB8AC3E}">
        <p14:creationId xmlns:p14="http://schemas.microsoft.com/office/powerpoint/2010/main" xmlns="" val="4012408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8236B8D-B2A8-4410-8B16-E1A8CAEBE88F}" type="datetimeFigureOut">
              <a:rPr lang="en-US" smtClean="0"/>
              <a:pPr/>
              <a:t>5/29/2011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C82EE-21E3-40DE-ACE4-3453E859EA55}" type="slidenum">
              <a:rPr lang="en-US" smtClean="0"/>
              <a:pPr/>
              <a:t>‹#›</a:t>
            </a:fld>
            <a:endParaRPr lang="en-US"/>
          </a:p>
        </p:txBody>
      </p:sp>
    </p:spTree>
    <p:extLst>
      <p:ext uri="{BB962C8B-B14F-4D97-AF65-F5344CB8AC3E}">
        <p14:creationId xmlns:p14="http://schemas.microsoft.com/office/powerpoint/2010/main" xmlns="" val="692025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236B8D-B2A8-4410-8B16-E1A8CAEBE88F}" type="datetimeFigureOut">
              <a:rPr lang="en-US" smtClean="0"/>
              <a:pPr/>
              <a:t>5/29/2011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C82EE-21E3-40DE-ACE4-3453E859EA55}" type="slidenum">
              <a:rPr lang="en-US" smtClean="0"/>
              <a:pPr/>
              <a:t>‹#›</a:t>
            </a:fld>
            <a:endParaRPr lang="en-US"/>
          </a:p>
        </p:txBody>
      </p:sp>
    </p:spTree>
    <p:extLst>
      <p:ext uri="{BB962C8B-B14F-4D97-AF65-F5344CB8AC3E}">
        <p14:creationId xmlns:p14="http://schemas.microsoft.com/office/powerpoint/2010/main" xmlns="" val="3672602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236B8D-B2A8-4410-8B16-E1A8CAEBE88F}" type="datetimeFigureOut">
              <a:rPr lang="en-US" smtClean="0"/>
              <a:pPr/>
              <a:t>5/29/2011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C82EE-21E3-40DE-ACE4-3453E859EA55}" type="slidenum">
              <a:rPr lang="en-US" smtClean="0"/>
              <a:pPr/>
              <a:t>‹#›</a:t>
            </a:fld>
            <a:endParaRPr lang="en-US"/>
          </a:p>
        </p:txBody>
      </p:sp>
    </p:spTree>
    <p:extLst>
      <p:ext uri="{BB962C8B-B14F-4D97-AF65-F5344CB8AC3E}">
        <p14:creationId xmlns:p14="http://schemas.microsoft.com/office/powerpoint/2010/main" xmlns="" val="1156540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236B8D-B2A8-4410-8B16-E1A8CAEBE88F}" type="datetimeFigureOut">
              <a:rPr lang="en-US" smtClean="0"/>
              <a:pPr/>
              <a:t>5/29/2011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C82EE-21E3-40DE-ACE4-3453E859EA55}" type="slidenum">
              <a:rPr lang="en-US" smtClean="0"/>
              <a:pPr/>
              <a:t>‹#›</a:t>
            </a:fld>
            <a:endParaRPr lang="en-US"/>
          </a:p>
        </p:txBody>
      </p:sp>
    </p:spTree>
    <p:extLst>
      <p:ext uri="{BB962C8B-B14F-4D97-AF65-F5344CB8AC3E}">
        <p14:creationId xmlns:p14="http://schemas.microsoft.com/office/powerpoint/2010/main" xmlns="" val="3128996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236B8D-B2A8-4410-8B16-E1A8CAEBE88F}" type="datetimeFigureOut">
              <a:rPr lang="en-US" smtClean="0"/>
              <a:pPr/>
              <a:t>5/29/2011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FC82EE-21E3-40DE-ACE4-3453E859EA55}" type="slidenum">
              <a:rPr lang="en-US" smtClean="0"/>
              <a:pPr/>
              <a:t>‹#›</a:t>
            </a:fld>
            <a:endParaRPr lang="en-US"/>
          </a:p>
        </p:txBody>
      </p:sp>
    </p:spTree>
    <p:extLst>
      <p:ext uri="{BB962C8B-B14F-4D97-AF65-F5344CB8AC3E}">
        <p14:creationId xmlns:p14="http://schemas.microsoft.com/office/powerpoint/2010/main" xmlns="" val="99826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9.bin"/><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oleObject" Target="../embeddings/oleObject13.bin"/><Relationship Id="rId2" Type="http://schemas.openxmlformats.org/officeDocument/2006/relationships/slideLayout" Target="../slideLayouts/slideLayout4.xml"/><Relationship Id="rId1" Type="http://schemas.openxmlformats.org/officeDocument/2006/relationships/vmlDrawing" Target="../drawings/vmlDrawing8.vml"/><Relationship Id="rId6" Type="http://schemas.openxmlformats.org/officeDocument/2006/relationships/oleObject" Target="../embeddings/oleObject12.bin"/><Relationship Id="rId5" Type="http://schemas.openxmlformats.org/officeDocument/2006/relationships/oleObject" Target="../embeddings/oleObject11.bin"/><Relationship Id="rId4" Type="http://schemas.openxmlformats.org/officeDocument/2006/relationships/oleObject" Target="../embeddings/oleObject10.bin"/></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ctrTitle"/>
          </p:nvPr>
        </p:nvSpPr>
        <p:spPr>
          <a:xfrm>
            <a:off x="683568" y="836712"/>
            <a:ext cx="7772400" cy="1470025"/>
          </a:xfrm>
        </p:spPr>
        <p:txBody>
          <a:bodyPr rtlCol="0">
            <a:normAutofit/>
          </a:bodyPr>
          <a:lstStyle/>
          <a:p>
            <a:pPr eaLnBrk="1" fontAlgn="auto" hangingPunct="1">
              <a:spcAft>
                <a:spcPts val="0"/>
              </a:spcAft>
              <a:defRPr/>
            </a:pPr>
            <a:r>
              <a:rPr lang="en-US">
                <a:solidFill>
                  <a:schemeClr val="tx2">
                    <a:satMod val="130000"/>
                  </a:schemeClr>
                </a:solidFill>
              </a:rPr>
              <a:t>CHƯƠNG 5: TCP/IP</a:t>
            </a:r>
          </a:p>
        </p:txBody>
      </p:sp>
      <p:sp>
        <p:nvSpPr>
          <p:cNvPr id="106499" name="Rectangle 3"/>
          <p:cNvSpPr>
            <a:spLocks noGrp="1" noChangeArrowheads="1"/>
          </p:cNvSpPr>
          <p:nvPr>
            <p:ph type="subTitle" idx="1"/>
          </p:nvPr>
        </p:nvSpPr>
        <p:spPr>
          <a:xfrm>
            <a:off x="899592" y="2204864"/>
            <a:ext cx="7128792" cy="3433936"/>
          </a:xfrm>
        </p:spPr>
        <p:txBody>
          <a:bodyPr>
            <a:normAutofit fontScale="92500" lnSpcReduction="10000"/>
          </a:bodyPr>
          <a:lstStyle/>
          <a:p>
            <a:pPr eaLnBrk="1" hangingPunct="1">
              <a:lnSpc>
                <a:spcPct val="80000"/>
              </a:lnSpc>
            </a:pPr>
            <a:r>
              <a:rPr lang="en-US" sz="2800" smtClean="0"/>
              <a:t>Khái niệm về TCP và IP</a:t>
            </a:r>
          </a:p>
          <a:p>
            <a:pPr eaLnBrk="1" hangingPunct="1">
              <a:lnSpc>
                <a:spcPct val="80000"/>
              </a:lnSpc>
            </a:pPr>
            <a:r>
              <a:rPr lang="en-US" sz="2800" smtClean="0"/>
              <a:t>Mô hình tham chiếu TCP/IP</a:t>
            </a:r>
          </a:p>
          <a:p>
            <a:pPr eaLnBrk="1" hangingPunct="1">
              <a:lnSpc>
                <a:spcPct val="80000"/>
              </a:lnSpc>
            </a:pPr>
            <a:r>
              <a:rPr lang="en-US" sz="2800" smtClean="0"/>
              <a:t>So sánh OSI và TCP/IP</a:t>
            </a:r>
          </a:p>
          <a:p>
            <a:pPr eaLnBrk="1" hangingPunct="1">
              <a:lnSpc>
                <a:spcPct val="80000"/>
              </a:lnSpc>
            </a:pPr>
            <a:r>
              <a:rPr lang="en-US" sz="2800" smtClean="0"/>
              <a:t>Các giao thức trong mô hình TCP/IP</a:t>
            </a:r>
          </a:p>
          <a:p>
            <a:pPr eaLnBrk="1" hangingPunct="1">
              <a:lnSpc>
                <a:spcPct val="80000"/>
              </a:lnSpc>
            </a:pPr>
            <a:r>
              <a:rPr lang="en-US" sz="2800" smtClean="0"/>
              <a:t>Chuyển đổi giữa các hệ thống số</a:t>
            </a:r>
          </a:p>
          <a:p>
            <a:pPr eaLnBrk="1" hangingPunct="1">
              <a:lnSpc>
                <a:spcPct val="80000"/>
              </a:lnSpc>
            </a:pPr>
            <a:r>
              <a:rPr lang="en-US" sz="2800" smtClean="0"/>
              <a:t>Địa chỉ IP và các lớp địa chỉ</a:t>
            </a:r>
          </a:p>
          <a:p>
            <a:pPr eaLnBrk="1" hangingPunct="1">
              <a:lnSpc>
                <a:spcPct val="80000"/>
              </a:lnSpc>
            </a:pPr>
            <a:r>
              <a:rPr lang="en-US" sz="2800" smtClean="0"/>
              <a:t>NAT</a:t>
            </a:r>
          </a:p>
          <a:p>
            <a:pPr eaLnBrk="1" hangingPunct="1">
              <a:lnSpc>
                <a:spcPct val="80000"/>
              </a:lnSpc>
            </a:pPr>
            <a:r>
              <a:rPr lang="en-US" sz="2800" smtClean="0"/>
              <a:t>Mạng con và kỹ thuật chia mạng con</a:t>
            </a:r>
          </a:p>
          <a:p>
            <a:pPr eaLnBrk="1" hangingPunct="1">
              <a:lnSpc>
                <a:spcPct val="80000"/>
              </a:lnSpc>
            </a:pPr>
            <a:r>
              <a:rPr lang="en-US" sz="2800" smtClean="0"/>
              <a:t>Bài tập</a:t>
            </a:r>
          </a:p>
        </p:txBody>
      </p:sp>
      <p:sp>
        <p:nvSpPr>
          <p:cNvPr id="6" name="Slide Number Placeholder 5"/>
          <p:cNvSpPr>
            <a:spLocks noGrp="1"/>
          </p:cNvSpPr>
          <p:nvPr>
            <p:ph type="sldNum" sz="quarter" idx="12"/>
          </p:nvPr>
        </p:nvSpPr>
        <p:spPr/>
        <p:txBody>
          <a:bodyPr/>
          <a:lstStyle/>
          <a:p>
            <a:pPr>
              <a:defRPr/>
            </a:pPr>
            <a:fld id="{521C8720-174B-491E-ADF2-8E0ACC4964DB}" type="slidenum">
              <a:rPr lang="en-US"/>
              <a:pPr>
                <a:defRPr/>
              </a:pPr>
              <a:t>1</a:t>
            </a:fld>
            <a:endParaRPr lang="en-US"/>
          </a:p>
        </p:txBody>
      </p:sp>
    </p:spTree>
    <p:extLst>
      <p:ext uri="{BB962C8B-B14F-4D97-AF65-F5344CB8AC3E}">
        <p14:creationId xmlns:p14="http://schemas.microsoft.com/office/powerpoint/2010/main" xmlns="" val="9008449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1143000" y="304800"/>
            <a:ext cx="7793038" cy="685800"/>
          </a:xfrm>
        </p:spPr>
        <p:txBody>
          <a:bodyPr rtlCol="0">
            <a:normAutofit/>
          </a:bodyPr>
          <a:lstStyle/>
          <a:p>
            <a:pPr eaLnBrk="1" fontAlgn="auto" hangingPunct="1">
              <a:spcAft>
                <a:spcPts val="0"/>
              </a:spcAft>
              <a:defRPr/>
            </a:pPr>
            <a:r>
              <a:rPr lang="en-US" sz="3600">
                <a:solidFill>
                  <a:schemeClr val="tx2">
                    <a:satMod val="130000"/>
                  </a:schemeClr>
                </a:solidFill>
              </a:rPr>
              <a:t>Lớp ứng dụng</a:t>
            </a:r>
          </a:p>
        </p:txBody>
      </p:sp>
      <p:sp>
        <p:nvSpPr>
          <p:cNvPr id="115715" name="Rectangle 3"/>
          <p:cNvSpPr>
            <a:spLocks noGrp="1" noChangeArrowheads="1"/>
          </p:cNvSpPr>
          <p:nvPr>
            <p:ph idx="1"/>
          </p:nvPr>
        </p:nvSpPr>
        <p:spPr>
          <a:xfrm>
            <a:off x="1435100" y="1752600"/>
            <a:ext cx="7499350" cy="4495800"/>
          </a:xfrm>
        </p:spPr>
        <p:txBody>
          <a:bodyPr/>
          <a:lstStyle/>
          <a:p>
            <a:pPr eaLnBrk="1" hangingPunct="1">
              <a:lnSpc>
                <a:spcPct val="90000"/>
              </a:lnSpc>
            </a:pPr>
            <a:r>
              <a:rPr lang="en-US" sz="2400" smtClean="0"/>
              <a:t>FTP (File Transfer Protocol): là dịch vụ có tạo cầu nối, sử dụng TCP để truyền các tập tin giữa các hệ thống.</a:t>
            </a:r>
          </a:p>
          <a:p>
            <a:pPr eaLnBrk="1" hangingPunct="1">
              <a:lnSpc>
                <a:spcPct val="90000"/>
              </a:lnSpc>
            </a:pPr>
            <a:r>
              <a:rPr lang="en-US" sz="2400" smtClean="0"/>
              <a:t>TFTP (Trivial File Transfer Protocol): là dịch vụ không tạo cầu nối, sử dụng UDP. Được dùng trên router để truyền các file cấu hình và hệ điều hành.</a:t>
            </a:r>
          </a:p>
          <a:p>
            <a:pPr eaLnBrk="1" hangingPunct="1">
              <a:lnSpc>
                <a:spcPct val="90000"/>
              </a:lnSpc>
            </a:pPr>
            <a:r>
              <a:rPr lang="en-US" sz="2400" smtClean="0"/>
              <a:t>NFS (Network File System): cho phép truy xuất file đến các thiết bị lưu trữ ở xa như một đĩa cứng qua mạng.</a:t>
            </a:r>
          </a:p>
          <a:p>
            <a:pPr eaLnBrk="1" hangingPunct="1">
              <a:lnSpc>
                <a:spcPct val="90000"/>
              </a:lnSpc>
            </a:pPr>
            <a:r>
              <a:rPr lang="en-US" sz="2400" smtClean="0"/>
              <a:t>SMTP (Simple Mail Transfer Protocol): quản lý hoạt động truyền e-mail qua mạng máy tính.</a:t>
            </a:r>
          </a:p>
        </p:txBody>
      </p:sp>
      <p:sp>
        <p:nvSpPr>
          <p:cNvPr id="6" name="Slide Number Placeholder 5"/>
          <p:cNvSpPr>
            <a:spLocks noGrp="1"/>
          </p:cNvSpPr>
          <p:nvPr>
            <p:ph type="sldNum" sz="quarter" idx="12"/>
          </p:nvPr>
        </p:nvSpPr>
        <p:spPr/>
        <p:txBody>
          <a:bodyPr/>
          <a:lstStyle/>
          <a:p>
            <a:pPr>
              <a:defRPr/>
            </a:pPr>
            <a:fld id="{558853B8-FC8C-4E55-9355-32A1F8671DF7}" type="slidenum">
              <a:rPr lang="en-US"/>
              <a:pPr>
                <a:defRPr/>
              </a:pPr>
              <a:t>10</a:t>
            </a:fld>
            <a:endParaRPr lang="en-US"/>
          </a:p>
        </p:txBody>
      </p:sp>
    </p:spTree>
    <p:extLst>
      <p:ext uri="{BB962C8B-B14F-4D97-AF65-F5344CB8AC3E}">
        <p14:creationId xmlns:p14="http://schemas.microsoft.com/office/powerpoint/2010/main" xmlns="" val="36765400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1066800" y="274638"/>
            <a:ext cx="7867650" cy="944562"/>
          </a:xfrm>
        </p:spPr>
        <p:txBody>
          <a:bodyPr rtlCol="0">
            <a:normAutofit/>
          </a:bodyPr>
          <a:lstStyle/>
          <a:p>
            <a:pPr eaLnBrk="1" fontAlgn="auto" hangingPunct="1">
              <a:spcAft>
                <a:spcPts val="0"/>
              </a:spcAft>
              <a:defRPr/>
            </a:pPr>
            <a:r>
              <a:rPr lang="en-US" sz="3600">
                <a:solidFill>
                  <a:schemeClr val="tx2">
                    <a:satMod val="130000"/>
                  </a:schemeClr>
                </a:solidFill>
              </a:rPr>
              <a:t>Lớp ứng dụng</a:t>
            </a:r>
          </a:p>
        </p:txBody>
      </p:sp>
      <p:sp>
        <p:nvSpPr>
          <p:cNvPr id="116739" name="Rectangle 3"/>
          <p:cNvSpPr>
            <a:spLocks noGrp="1" noChangeArrowheads="1"/>
          </p:cNvSpPr>
          <p:nvPr>
            <p:ph idx="1"/>
          </p:nvPr>
        </p:nvSpPr>
        <p:spPr/>
        <p:txBody>
          <a:bodyPr/>
          <a:lstStyle/>
          <a:p>
            <a:pPr eaLnBrk="1" hangingPunct="1">
              <a:lnSpc>
                <a:spcPct val="90000"/>
              </a:lnSpc>
            </a:pPr>
            <a:r>
              <a:rPr lang="en-US" sz="2800" smtClean="0"/>
              <a:t>Telnet (Terminal emulation): cung cấp khả năng truy nhập từ xa vào máy tính khác. Telnet client là host cục bộ, telnet server là host ở xa.</a:t>
            </a:r>
          </a:p>
          <a:p>
            <a:pPr eaLnBrk="1" hangingPunct="1">
              <a:lnSpc>
                <a:spcPct val="90000"/>
              </a:lnSpc>
            </a:pPr>
            <a:r>
              <a:rPr lang="en-US" sz="2800" smtClean="0"/>
              <a:t>SNMP (Simple Network Management): cung cấp một phương pháp để giám sát và điều khiển các thiết bị mạng.</a:t>
            </a:r>
          </a:p>
          <a:p>
            <a:pPr eaLnBrk="1" hangingPunct="1">
              <a:lnSpc>
                <a:spcPct val="90000"/>
              </a:lnSpc>
            </a:pPr>
            <a:r>
              <a:rPr lang="en-US" sz="2800" smtClean="0"/>
              <a:t>DNS (Domain Name System): thông dịch tên của các miền (Domain) và các node mạng được công khai sang các địa chỉ IP.</a:t>
            </a:r>
          </a:p>
        </p:txBody>
      </p:sp>
      <p:sp>
        <p:nvSpPr>
          <p:cNvPr id="6" name="Slide Number Placeholder 5"/>
          <p:cNvSpPr>
            <a:spLocks noGrp="1"/>
          </p:cNvSpPr>
          <p:nvPr>
            <p:ph type="sldNum" sz="quarter" idx="12"/>
          </p:nvPr>
        </p:nvSpPr>
        <p:spPr/>
        <p:txBody>
          <a:bodyPr/>
          <a:lstStyle/>
          <a:p>
            <a:pPr>
              <a:defRPr/>
            </a:pPr>
            <a:fld id="{D7DA4F3D-36FB-40E3-8A1A-42962D48BE9C}" type="slidenum">
              <a:rPr lang="en-US"/>
              <a:pPr>
                <a:defRPr/>
              </a:pPr>
              <a:t>11</a:t>
            </a:fld>
            <a:endParaRPr lang="en-US"/>
          </a:p>
        </p:txBody>
      </p:sp>
    </p:spTree>
    <p:extLst>
      <p:ext uri="{BB962C8B-B14F-4D97-AF65-F5344CB8AC3E}">
        <p14:creationId xmlns:p14="http://schemas.microsoft.com/office/powerpoint/2010/main" xmlns="" val="5641895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a:xfrm>
            <a:off x="1066800" y="274638"/>
            <a:ext cx="7867650" cy="1143000"/>
          </a:xfrm>
        </p:spPr>
        <p:txBody>
          <a:bodyPr rtlCol="0">
            <a:normAutofit fontScale="90000"/>
          </a:bodyPr>
          <a:lstStyle/>
          <a:p>
            <a:pPr eaLnBrk="1" fontAlgn="auto" hangingPunct="1">
              <a:spcAft>
                <a:spcPts val="0"/>
              </a:spcAft>
              <a:defRPr/>
            </a:pPr>
            <a:r>
              <a:rPr lang="en-US" sz="3600">
                <a:solidFill>
                  <a:schemeClr val="tx2">
                    <a:satMod val="130000"/>
                  </a:schemeClr>
                </a:solidFill>
              </a:rPr>
              <a:t>Các cổng phổ biến dùng cho các giao thức lớp ứng dụng</a:t>
            </a:r>
          </a:p>
        </p:txBody>
      </p:sp>
      <p:sp>
        <p:nvSpPr>
          <p:cNvPr id="6" name="Slide Number Placeholder 5"/>
          <p:cNvSpPr>
            <a:spLocks noGrp="1"/>
          </p:cNvSpPr>
          <p:nvPr>
            <p:ph type="sldNum" sz="quarter" idx="12"/>
          </p:nvPr>
        </p:nvSpPr>
        <p:spPr/>
        <p:txBody>
          <a:bodyPr/>
          <a:lstStyle/>
          <a:p>
            <a:pPr>
              <a:defRPr/>
            </a:pPr>
            <a:fld id="{2DA495D3-44AD-47E2-BBC1-00B526C31374}" type="slidenum">
              <a:rPr lang="en-US"/>
              <a:pPr>
                <a:defRPr/>
              </a:pPr>
              <a:t>12</a:t>
            </a:fld>
            <a:endParaRPr lang="en-US"/>
          </a:p>
        </p:txBody>
      </p:sp>
      <p:pic>
        <p:nvPicPr>
          <p:cNvPr id="117764" name="Picture 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33400" y="2133600"/>
            <a:ext cx="82296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486070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a:xfrm>
            <a:off x="1066800" y="274638"/>
            <a:ext cx="7867650" cy="1143000"/>
          </a:xfrm>
        </p:spPr>
        <p:txBody>
          <a:bodyPr rtlCol="0">
            <a:normAutofit/>
          </a:bodyPr>
          <a:lstStyle/>
          <a:p>
            <a:pPr eaLnBrk="1" fontAlgn="auto" hangingPunct="1">
              <a:spcAft>
                <a:spcPts val="0"/>
              </a:spcAft>
              <a:defRPr/>
            </a:pPr>
            <a:r>
              <a:rPr lang="en-US">
                <a:solidFill>
                  <a:schemeClr val="tx2">
                    <a:satMod val="130000"/>
                  </a:schemeClr>
                </a:solidFill>
              </a:rPr>
              <a:t>Lớp vận chuyển</a:t>
            </a:r>
          </a:p>
        </p:txBody>
      </p:sp>
      <p:sp>
        <p:nvSpPr>
          <p:cNvPr id="118787" name="Rectangle 3"/>
          <p:cNvSpPr>
            <a:spLocks noGrp="1" noChangeArrowheads="1"/>
          </p:cNvSpPr>
          <p:nvPr>
            <p:ph idx="1"/>
          </p:nvPr>
        </p:nvSpPr>
        <p:spPr/>
        <p:txBody>
          <a:bodyPr/>
          <a:lstStyle/>
          <a:p>
            <a:pPr eaLnBrk="1" hangingPunct="1"/>
            <a:r>
              <a:rPr lang="en-US" sz="2800" smtClean="0"/>
              <a:t>TCP và UDP (User Datagram Protocol):</a:t>
            </a:r>
          </a:p>
          <a:p>
            <a:pPr lvl="1" eaLnBrk="1" hangingPunct="1"/>
            <a:r>
              <a:rPr lang="en-US" sz="2400" smtClean="0"/>
              <a:t>Phân đoạn dữ liệu ứng dụng lớp trên.</a:t>
            </a:r>
          </a:p>
          <a:p>
            <a:pPr lvl="1" eaLnBrk="1" hangingPunct="1"/>
            <a:r>
              <a:rPr lang="en-US" sz="2400" smtClean="0"/>
              <a:t>Truyền các segment từ một thiết bị đầu cuối này đến thiết bị đầu cuối khác</a:t>
            </a:r>
          </a:p>
          <a:p>
            <a:pPr eaLnBrk="1" hangingPunct="1"/>
            <a:r>
              <a:rPr lang="en-US" sz="2800" smtClean="0"/>
              <a:t>Riêng TCP còn có thêm các chức năng:</a:t>
            </a:r>
          </a:p>
          <a:p>
            <a:pPr lvl="1" eaLnBrk="1" hangingPunct="1"/>
            <a:r>
              <a:rPr lang="en-US" sz="2400" smtClean="0"/>
              <a:t>Thiết lập các hoạt động end-to-end.</a:t>
            </a:r>
          </a:p>
          <a:p>
            <a:pPr lvl="1" eaLnBrk="1" hangingPunct="1"/>
            <a:r>
              <a:rPr lang="en-US" sz="2400" smtClean="0"/>
              <a:t>Cửa sổ trượt cung cấp điều khiển luồng.</a:t>
            </a:r>
          </a:p>
          <a:p>
            <a:pPr lvl="1" eaLnBrk="1" hangingPunct="1"/>
            <a:r>
              <a:rPr lang="en-US" sz="2400" smtClean="0"/>
              <a:t>Chỉ số tuần tự và báo nhận cung cấp độ tin cậy cho hoạt động.</a:t>
            </a:r>
          </a:p>
        </p:txBody>
      </p:sp>
      <p:sp>
        <p:nvSpPr>
          <p:cNvPr id="6" name="Slide Number Placeholder 5"/>
          <p:cNvSpPr>
            <a:spLocks noGrp="1"/>
          </p:cNvSpPr>
          <p:nvPr>
            <p:ph type="sldNum" sz="quarter" idx="12"/>
          </p:nvPr>
        </p:nvSpPr>
        <p:spPr/>
        <p:txBody>
          <a:bodyPr/>
          <a:lstStyle/>
          <a:p>
            <a:pPr>
              <a:defRPr/>
            </a:pPr>
            <a:fld id="{9BF75F50-E757-4AFA-9226-7C02658DC314}" type="slidenum">
              <a:rPr lang="en-US"/>
              <a:pPr>
                <a:defRPr/>
              </a:pPr>
              <a:t>13</a:t>
            </a:fld>
            <a:endParaRPr lang="en-US"/>
          </a:p>
        </p:txBody>
      </p:sp>
    </p:spTree>
    <p:extLst>
      <p:ext uri="{BB962C8B-B14F-4D97-AF65-F5344CB8AC3E}">
        <p14:creationId xmlns:p14="http://schemas.microsoft.com/office/powerpoint/2010/main" xmlns="" val="1238056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xfrm>
            <a:off x="1150938" y="290513"/>
            <a:ext cx="7793037" cy="1157287"/>
          </a:xfrm>
        </p:spPr>
        <p:txBody>
          <a:bodyPr rtlCol="0">
            <a:normAutofit/>
          </a:bodyPr>
          <a:lstStyle/>
          <a:p>
            <a:pPr eaLnBrk="1" fontAlgn="auto" hangingPunct="1">
              <a:spcAft>
                <a:spcPts val="0"/>
              </a:spcAft>
              <a:defRPr/>
            </a:pPr>
            <a:r>
              <a:rPr lang="en-US" sz="4000">
                <a:solidFill>
                  <a:schemeClr val="tx2">
                    <a:satMod val="130000"/>
                  </a:schemeClr>
                </a:solidFill>
              </a:rPr>
              <a:t>Khuôn dạng gói tin TCP</a:t>
            </a:r>
          </a:p>
        </p:txBody>
      </p:sp>
      <p:sp>
        <p:nvSpPr>
          <p:cNvPr id="6" name="Slide Number Placeholder 5"/>
          <p:cNvSpPr>
            <a:spLocks noGrp="1"/>
          </p:cNvSpPr>
          <p:nvPr>
            <p:ph type="sldNum" sz="quarter" idx="12"/>
          </p:nvPr>
        </p:nvSpPr>
        <p:spPr/>
        <p:txBody>
          <a:bodyPr/>
          <a:lstStyle/>
          <a:p>
            <a:pPr>
              <a:defRPr/>
            </a:pPr>
            <a:fld id="{A90A01A1-7E8F-40DB-BE39-7A7F6E4E2342}" type="slidenum">
              <a:rPr lang="en-US"/>
              <a:pPr>
                <a:defRPr/>
              </a:pPr>
              <a:t>14</a:t>
            </a:fld>
            <a:endParaRPr lang="en-US"/>
          </a:p>
        </p:txBody>
      </p:sp>
      <p:pic>
        <p:nvPicPr>
          <p:cNvPr id="119812" name="Picture 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7200" y="1920875"/>
            <a:ext cx="8534400" cy="4479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9376258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1066800" y="274638"/>
            <a:ext cx="7867650" cy="1143000"/>
          </a:xfrm>
        </p:spPr>
        <p:txBody>
          <a:bodyPr rtlCol="0">
            <a:normAutofit/>
          </a:bodyPr>
          <a:lstStyle/>
          <a:p>
            <a:pPr eaLnBrk="1" fontAlgn="auto" hangingPunct="1">
              <a:spcAft>
                <a:spcPts val="0"/>
              </a:spcAft>
              <a:defRPr/>
            </a:pPr>
            <a:r>
              <a:rPr lang="en-US" sz="4000">
                <a:solidFill>
                  <a:schemeClr val="tx2">
                    <a:satMod val="130000"/>
                  </a:schemeClr>
                </a:solidFill>
              </a:rPr>
              <a:t>Khuôn dạng gói tin UDP</a:t>
            </a:r>
          </a:p>
        </p:txBody>
      </p:sp>
      <p:sp>
        <p:nvSpPr>
          <p:cNvPr id="6" name="Slide Number Placeholder 5"/>
          <p:cNvSpPr>
            <a:spLocks noGrp="1"/>
          </p:cNvSpPr>
          <p:nvPr>
            <p:ph type="sldNum" sz="quarter" idx="12"/>
          </p:nvPr>
        </p:nvSpPr>
        <p:spPr/>
        <p:txBody>
          <a:bodyPr/>
          <a:lstStyle/>
          <a:p>
            <a:pPr>
              <a:defRPr/>
            </a:pPr>
            <a:fld id="{97736211-19F8-4B46-9811-F0EE94A4BFC1}" type="slidenum">
              <a:rPr lang="en-US"/>
              <a:pPr>
                <a:defRPr/>
              </a:pPr>
              <a:t>15</a:t>
            </a:fld>
            <a:endParaRPr lang="en-US"/>
          </a:p>
        </p:txBody>
      </p:sp>
      <p:pic>
        <p:nvPicPr>
          <p:cNvPr id="120836" name="Picture 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04800" y="2209800"/>
            <a:ext cx="8839200" cy="3167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2904018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1066800" y="274638"/>
            <a:ext cx="7867650" cy="1143000"/>
          </a:xfrm>
        </p:spPr>
        <p:txBody>
          <a:bodyPr rtlCol="0">
            <a:normAutofit/>
          </a:bodyPr>
          <a:lstStyle/>
          <a:p>
            <a:pPr eaLnBrk="1" fontAlgn="auto" hangingPunct="1">
              <a:spcAft>
                <a:spcPts val="0"/>
              </a:spcAft>
              <a:defRPr/>
            </a:pPr>
            <a:r>
              <a:rPr lang="en-US">
                <a:solidFill>
                  <a:schemeClr val="tx2">
                    <a:satMod val="130000"/>
                  </a:schemeClr>
                </a:solidFill>
              </a:rPr>
              <a:t>Lớp Internet</a:t>
            </a:r>
          </a:p>
        </p:txBody>
      </p:sp>
      <p:sp>
        <p:nvSpPr>
          <p:cNvPr id="121859" name="Rectangle 3"/>
          <p:cNvSpPr>
            <a:spLocks noGrp="1" noChangeArrowheads="1"/>
          </p:cNvSpPr>
          <p:nvPr>
            <p:ph idx="1"/>
          </p:nvPr>
        </p:nvSpPr>
        <p:spPr/>
        <p:txBody>
          <a:bodyPr/>
          <a:lstStyle/>
          <a:p>
            <a:pPr eaLnBrk="1" hangingPunct="1">
              <a:lnSpc>
                <a:spcPct val="80000"/>
              </a:lnSpc>
            </a:pPr>
            <a:r>
              <a:rPr lang="en-US" sz="2800" smtClean="0"/>
              <a:t>IP: không quan tâm đến nội dung của các gói nhưng tìm kiếm đường dẫn cho gói tới đích.</a:t>
            </a:r>
          </a:p>
          <a:p>
            <a:pPr eaLnBrk="1" hangingPunct="1">
              <a:lnSpc>
                <a:spcPct val="80000"/>
              </a:lnSpc>
            </a:pPr>
            <a:r>
              <a:rPr lang="en-US" sz="2800" smtClean="0"/>
              <a:t>ICMP (Internet Control Message Protocol): cung cấp khả năng điều khiển và chuyển thông điệp.</a:t>
            </a:r>
          </a:p>
          <a:p>
            <a:pPr eaLnBrk="1" hangingPunct="1">
              <a:lnSpc>
                <a:spcPct val="80000"/>
              </a:lnSpc>
            </a:pPr>
            <a:r>
              <a:rPr lang="en-US" sz="2800" smtClean="0"/>
              <a:t>ARP (Address Resolution Protocol): xác định địa chỉ lớp liên kết số liệu (MAC address) khi đã biết trước địa chỉ IP.</a:t>
            </a:r>
          </a:p>
          <a:p>
            <a:pPr eaLnBrk="1" hangingPunct="1">
              <a:lnSpc>
                <a:spcPct val="80000"/>
              </a:lnSpc>
            </a:pPr>
            <a:r>
              <a:rPr lang="en-US" sz="2800" smtClean="0"/>
              <a:t>RARP (Reverse Address Resolution Protocol): xác định các địa chỉ IP khi biết trước địa chỉ MAC.</a:t>
            </a:r>
          </a:p>
        </p:txBody>
      </p:sp>
      <p:sp>
        <p:nvSpPr>
          <p:cNvPr id="6" name="Slide Number Placeholder 5"/>
          <p:cNvSpPr>
            <a:spLocks noGrp="1"/>
          </p:cNvSpPr>
          <p:nvPr>
            <p:ph type="sldNum" sz="quarter" idx="12"/>
          </p:nvPr>
        </p:nvSpPr>
        <p:spPr/>
        <p:txBody>
          <a:bodyPr/>
          <a:lstStyle/>
          <a:p>
            <a:pPr>
              <a:defRPr/>
            </a:pPr>
            <a:fld id="{533CC367-E43A-4787-BBD7-7D4366B79633}" type="slidenum">
              <a:rPr lang="en-US"/>
              <a:pPr>
                <a:defRPr/>
              </a:pPr>
              <a:t>16</a:t>
            </a:fld>
            <a:endParaRPr lang="en-US"/>
          </a:p>
        </p:txBody>
      </p:sp>
    </p:spTree>
    <p:extLst>
      <p:ext uri="{BB962C8B-B14F-4D97-AF65-F5344CB8AC3E}">
        <p14:creationId xmlns:p14="http://schemas.microsoft.com/office/powerpoint/2010/main" xmlns="" val="7149012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a:xfrm>
            <a:off x="1150938" y="214313"/>
            <a:ext cx="7793037" cy="1004887"/>
          </a:xfrm>
        </p:spPr>
        <p:txBody>
          <a:bodyPr rtlCol="0">
            <a:normAutofit/>
          </a:bodyPr>
          <a:lstStyle/>
          <a:p>
            <a:pPr eaLnBrk="1" fontAlgn="auto" hangingPunct="1">
              <a:spcAft>
                <a:spcPts val="0"/>
              </a:spcAft>
              <a:defRPr/>
            </a:pPr>
            <a:r>
              <a:rPr lang="en-US">
                <a:solidFill>
                  <a:schemeClr val="tx2">
                    <a:satMod val="130000"/>
                  </a:schemeClr>
                </a:solidFill>
              </a:rPr>
              <a:t>Khuôn dạng gói tin IP</a:t>
            </a:r>
          </a:p>
        </p:txBody>
      </p:sp>
      <p:sp>
        <p:nvSpPr>
          <p:cNvPr id="6" name="Slide Number Placeholder 5"/>
          <p:cNvSpPr>
            <a:spLocks noGrp="1"/>
          </p:cNvSpPr>
          <p:nvPr>
            <p:ph type="sldNum" sz="quarter" idx="12"/>
          </p:nvPr>
        </p:nvSpPr>
        <p:spPr/>
        <p:txBody>
          <a:bodyPr/>
          <a:lstStyle/>
          <a:p>
            <a:pPr>
              <a:defRPr/>
            </a:pPr>
            <a:fld id="{073F7A86-0209-41C5-8952-41CF63C9A3CE}" type="slidenum">
              <a:rPr lang="en-US"/>
              <a:pPr>
                <a:defRPr/>
              </a:pPr>
              <a:t>17</a:t>
            </a:fld>
            <a:endParaRPr lang="en-US"/>
          </a:p>
        </p:txBody>
      </p:sp>
      <p:graphicFrame>
        <p:nvGraphicFramePr>
          <p:cNvPr id="5" name="Group 129"/>
          <p:cNvGraphicFramePr>
            <a:graphicFrameLocks noGrp="1"/>
          </p:cNvGraphicFramePr>
          <p:nvPr/>
        </p:nvGraphicFramePr>
        <p:xfrm>
          <a:off x="1066800" y="1371600"/>
          <a:ext cx="7839075" cy="5111749"/>
        </p:xfrm>
        <a:graphic>
          <a:graphicData uri="http://schemas.openxmlformats.org/drawingml/2006/table">
            <a:tbl>
              <a:tblPr/>
              <a:tblGrid>
                <a:gridCol w="1406776"/>
                <a:gridCol w="1184654"/>
                <a:gridCol w="1746130"/>
                <a:gridCol w="1428371"/>
                <a:gridCol w="2073144"/>
              </a:tblGrid>
              <a:tr h="94486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VER</a:t>
                      </a:r>
                    </a:p>
                  </a:txBody>
                  <a:tcPr marT="45711" marB="4571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IHL</a:t>
                      </a:r>
                    </a:p>
                  </a:txBody>
                  <a:tcPr marT="45711" marB="4571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Type of services</a:t>
                      </a:r>
                    </a:p>
                  </a:txBody>
                  <a:tcPr marT="45711" marB="4571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Total lenght</a:t>
                      </a:r>
                    </a:p>
                  </a:txBody>
                  <a:tcPr marT="45711" marB="4571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944862">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Identification</a:t>
                      </a:r>
                    </a:p>
                  </a:txBody>
                  <a:tcPr marT="45711" marB="4571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Flags</a:t>
                      </a:r>
                    </a:p>
                  </a:txBody>
                  <a:tcPr marT="45711" marB="4571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Fragment offset</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4405">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Time to live</a:t>
                      </a:r>
                    </a:p>
                  </a:txBody>
                  <a:tcPr marT="45711" marB="4571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Protocol</a:t>
                      </a:r>
                    </a:p>
                  </a:txBody>
                  <a:tcPr marT="45711" marB="4571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Header checksum</a:t>
                      </a:r>
                    </a:p>
                  </a:txBody>
                  <a:tcPr marT="45711" marB="4571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644405">
                <a:tc gridSpan="5">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Source address</a:t>
                      </a:r>
                    </a:p>
                  </a:txBody>
                  <a:tcPr marT="45711" marB="45711"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44405">
                <a:tc gridSpan="5">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Destination address</a:t>
                      </a:r>
                    </a:p>
                  </a:txBody>
                  <a:tcPr marT="45711" marB="45711"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44405">
                <a:tc gridSpan="5">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Options + Padding</a:t>
                      </a:r>
                    </a:p>
                  </a:txBody>
                  <a:tcPr marT="45711" marB="45711"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44405">
                <a:tc gridSpan="5">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Data</a:t>
                      </a:r>
                    </a:p>
                  </a:txBody>
                  <a:tcPr marT="45711" marB="45711"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xmlns="" val="8297643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a:xfrm>
            <a:off x="1066800" y="274638"/>
            <a:ext cx="7867650" cy="1143000"/>
          </a:xfrm>
        </p:spPr>
        <p:txBody>
          <a:bodyPr rtlCol="0">
            <a:normAutofit/>
          </a:bodyPr>
          <a:lstStyle/>
          <a:p>
            <a:pPr eaLnBrk="1" fontAlgn="auto" hangingPunct="1">
              <a:spcAft>
                <a:spcPts val="0"/>
              </a:spcAft>
              <a:defRPr/>
            </a:pPr>
            <a:r>
              <a:rPr lang="en-US">
                <a:solidFill>
                  <a:schemeClr val="tx2">
                    <a:satMod val="130000"/>
                  </a:schemeClr>
                </a:solidFill>
              </a:rPr>
              <a:t>ARP</a:t>
            </a:r>
          </a:p>
        </p:txBody>
      </p:sp>
      <p:sp>
        <p:nvSpPr>
          <p:cNvPr id="992" name="Slide Number Placeholder 5"/>
          <p:cNvSpPr>
            <a:spLocks noGrp="1"/>
          </p:cNvSpPr>
          <p:nvPr>
            <p:ph type="sldNum" sz="quarter" idx="12"/>
          </p:nvPr>
        </p:nvSpPr>
        <p:spPr/>
        <p:txBody>
          <a:bodyPr/>
          <a:lstStyle/>
          <a:p>
            <a:pPr>
              <a:defRPr/>
            </a:pPr>
            <a:fld id="{7337B4DE-A1C9-4E44-A0D8-9BFEF5107F8C}" type="slidenum">
              <a:rPr lang="en-US"/>
              <a:pPr>
                <a:defRPr/>
              </a:pPr>
              <a:t>18</a:t>
            </a:fld>
            <a:endParaRPr lang="en-US"/>
          </a:p>
        </p:txBody>
      </p:sp>
      <p:grpSp>
        <p:nvGrpSpPr>
          <p:cNvPr id="123908" name="Group 4"/>
          <p:cNvGrpSpPr>
            <a:grpSpLocks/>
          </p:cNvGrpSpPr>
          <p:nvPr/>
        </p:nvGrpSpPr>
        <p:grpSpPr bwMode="auto">
          <a:xfrm>
            <a:off x="101600" y="1819275"/>
            <a:ext cx="8890000" cy="4733925"/>
            <a:chOff x="64" y="669"/>
            <a:chExt cx="5600" cy="2982"/>
          </a:xfrm>
        </p:grpSpPr>
        <p:sp>
          <p:nvSpPr>
            <p:cNvPr id="123909" name="Rectangle 5"/>
            <p:cNvSpPr>
              <a:spLocks noChangeArrowheads="1"/>
            </p:cNvSpPr>
            <p:nvPr/>
          </p:nvSpPr>
          <p:spPr bwMode="auto">
            <a:xfrm>
              <a:off x="64" y="669"/>
              <a:ext cx="5600" cy="2982"/>
            </a:xfrm>
            <a:prstGeom prst="rect">
              <a:avLst/>
            </a:prstGeom>
            <a:solidFill>
              <a:srgbClr val="EAEAEA">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eaLnBrk="0" hangingPunct="0"/>
              <a:endParaRPr lang="vi-VN"/>
            </a:p>
          </p:txBody>
        </p:sp>
        <p:grpSp>
          <p:nvGrpSpPr>
            <p:cNvPr id="123910" name="Group 6"/>
            <p:cNvGrpSpPr>
              <a:grpSpLocks/>
            </p:cNvGrpSpPr>
            <p:nvPr/>
          </p:nvGrpSpPr>
          <p:grpSpPr bwMode="auto">
            <a:xfrm>
              <a:off x="362" y="1090"/>
              <a:ext cx="611" cy="555"/>
              <a:chOff x="362" y="1090"/>
              <a:chExt cx="611" cy="555"/>
            </a:xfrm>
          </p:grpSpPr>
          <p:grpSp>
            <p:nvGrpSpPr>
              <p:cNvPr id="124619" name="Group 7"/>
              <p:cNvGrpSpPr>
                <a:grpSpLocks/>
              </p:cNvGrpSpPr>
              <p:nvPr/>
            </p:nvGrpSpPr>
            <p:grpSpPr bwMode="auto">
              <a:xfrm>
                <a:off x="362" y="1115"/>
                <a:ext cx="611" cy="530"/>
                <a:chOff x="362" y="1115"/>
                <a:chExt cx="611" cy="530"/>
              </a:xfrm>
            </p:grpSpPr>
            <p:sp>
              <p:nvSpPr>
                <p:cNvPr id="124695" name="Freeform 8"/>
                <p:cNvSpPr>
                  <a:spLocks/>
                </p:cNvSpPr>
                <p:nvPr/>
              </p:nvSpPr>
              <p:spPr bwMode="auto">
                <a:xfrm>
                  <a:off x="825" y="1506"/>
                  <a:ext cx="67" cy="55"/>
                </a:xfrm>
                <a:custGeom>
                  <a:avLst/>
                  <a:gdLst>
                    <a:gd name="T0" fmla="*/ 0 w 267"/>
                    <a:gd name="T1" fmla="*/ 0 h 222"/>
                    <a:gd name="T2" fmla="*/ 0 w 267"/>
                    <a:gd name="T3" fmla="*/ 0 h 222"/>
                    <a:gd name="T4" fmla="*/ 0 w 267"/>
                    <a:gd name="T5" fmla="*/ 0 h 222"/>
                    <a:gd name="T6" fmla="*/ 0 w 267"/>
                    <a:gd name="T7" fmla="*/ 0 h 222"/>
                    <a:gd name="T8" fmla="*/ 0 w 267"/>
                    <a:gd name="T9" fmla="*/ 0 h 222"/>
                    <a:gd name="T10" fmla="*/ 0 w 267"/>
                    <a:gd name="T11" fmla="*/ 0 h 222"/>
                    <a:gd name="T12" fmla="*/ 0 w 267"/>
                    <a:gd name="T13" fmla="*/ 0 h 222"/>
                    <a:gd name="T14" fmla="*/ 0 w 267"/>
                    <a:gd name="T15" fmla="*/ 0 h 222"/>
                    <a:gd name="T16" fmla="*/ 0 w 267"/>
                    <a:gd name="T17" fmla="*/ 0 h 222"/>
                    <a:gd name="T18" fmla="*/ 0 w 267"/>
                    <a:gd name="T19" fmla="*/ 0 h 222"/>
                    <a:gd name="T20" fmla="*/ 0 w 267"/>
                    <a:gd name="T21" fmla="*/ 0 h 222"/>
                    <a:gd name="T22" fmla="*/ 0 w 267"/>
                    <a:gd name="T23" fmla="*/ 0 h 222"/>
                    <a:gd name="T24" fmla="*/ 0 w 267"/>
                    <a:gd name="T25" fmla="*/ 0 h 222"/>
                    <a:gd name="T26" fmla="*/ 0 w 267"/>
                    <a:gd name="T27" fmla="*/ 0 h 222"/>
                    <a:gd name="T28" fmla="*/ 0 w 267"/>
                    <a:gd name="T29" fmla="*/ 0 h 222"/>
                    <a:gd name="T30" fmla="*/ 0 w 267"/>
                    <a:gd name="T31" fmla="*/ 0 h 222"/>
                    <a:gd name="T32" fmla="*/ 0 w 267"/>
                    <a:gd name="T33" fmla="*/ 0 h 222"/>
                    <a:gd name="T34" fmla="*/ 0 w 267"/>
                    <a:gd name="T35" fmla="*/ 0 h 222"/>
                    <a:gd name="T36" fmla="*/ 0 w 267"/>
                    <a:gd name="T37" fmla="*/ 0 h 222"/>
                    <a:gd name="T38" fmla="*/ 0 w 267"/>
                    <a:gd name="T39" fmla="*/ 0 h 222"/>
                    <a:gd name="T40" fmla="*/ 0 w 267"/>
                    <a:gd name="T41" fmla="*/ 0 h 222"/>
                    <a:gd name="T42" fmla="*/ 0 w 267"/>
                    <a:gd name="T43" fmla="*/ 0 h 222"/>
                    <a:gd name="T44" fmla="*/ 0 w 267"/>
                    <a:gd name="T45" fmla="*/ 0 h 222"/>
                    <a:gd name="T46" fmla="*/ 0 w 267"/>
                    <a:gd name="T47" fmla="*/ 0 h 222"/>
                    <a:gd name="T48" fmla="*/ 0 w 267"/>
                    <a:gd name="T49" fmla="*/ 0 h 222"/>
                    <a:gd name="T50" fmla="*/ 0 w 267"/>
                    <a:gd name="T51" fmla="*/ 0 h 222"/>
                    <a:gd name="T52" fmla="*/ 0 w 267"/>
                    <a:gd name="T53" fmla="*/ 0 h 222"/>
                    <a:gd name="T54" fmla="*/ 0 w 267"/>
                    <a:gd name="T55" fmla="*/ 0 h 222"/>
                    <a:gd name="T56" fmla="*/ 0 w 267"/>
                    <a:gd name="T57" fmla="*/ 0 h 222"/>
                    <a:gd name="T58" fmla="*/ 0 w 267"/>
                    <a:gd name="T59" fmla="*/ 0 h 222"/>
                    <a:gd name="T60" fmla="*/ 0 w 267"/>
                    <a:gd name="T61" fmla="*/ 0 h 222"/>
                    <a:gd name="T62" fmla="*/ 0 w 267"/>
                    <a:gd name="T63" fmla="*/ 0 h 222"/>
                    <a:gd name="T64" fmla="*/ 0 w 267"/>
                    <a:gd name="T65" fmla="*/ 0 h 222"/>
                    <a:gd name="T66" fmla="*/ 0 w 267"/>
                    <a:gd name="T67" fmla="*/ 0 h 222"/>
                    <a:gd name="T68" fmla="*/ 0 w 267"/>
                    <a:gd name="T69" fmla="*/ 0 h 222"/>
                    <a:gd name="T70" fmla="*/ 0 w 267"/>
                    <a:gd name="T71" fmla="*/ 0 h 222"/>
                    <a:gd name="T72" fmla="*/ 0 w 267"/>
                    <a:gd name="T73" fmla="*/ 0 h 222"/>
                    <a:gd name="T74" fmla="*/ 0 w 267"/>
                    <a:gd name="T75" fmla="*/ 0 h 222"/>
                    <a:gd name="T76" fmla="*/ 0 w 267"/>
                    <a:gd name="T77" fmla="*/ 0 h 222"/>
                    <a:gd name="T78" fmla="*/ 0 w 267"/>
                    <a:gd name="T79" fmla="*/ 0 h 222"/>
                    <a:gd name="T80" fmla="*/ 0 w 267"/>
                    <a:gd name="T81" fmla="*/ 0 h 22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67"/>
                    <a:gd name="T124" fmla="*/ 0 h 222"/>
                    <a:gd name="T125" fmla="*/ 267 w 267"/>
                    <a:gd name="T126" fmla="*/ 222 h 22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67" h="222">
                      <a:moveTo>
                        <a:pt x="63" y="2"/>
                      </a:moveTo>
                      <a:lnTo>
                        <a:pt x="83" y="7"/>
                      </a:lnTo>
                      <a:lnTo>
                        <a:pt x="102" y="12"/>
                      </a:lnTo>
                      <a:lnTo>
                        <a:pt x="120" y="17"/>
                      </a:lnTo>
                      <a:lnTo>
                        <a:pt x="136" y="24"/>
                      </a:lnTo>
                      <a:lnTo>
                        <a:pt x="150" y="30"/>
                      </a:lnTo>
                      <a:lnTo>
                        <a:pt x="163" y="37"/>
                      </a:lnTo>
                      <a:lnTo>
                        <a:pt x="176" y="45"/>
                      </a:lnTo>
                      <a:lnTo>
                        <a:pt x="187" y="54"/>
                      </a:lnTo>
                      <a:lnTo>
                        <a:pt x="198" y="64"/>
                      </a:lnTo>
                      <a:lnTo>
                        <a:pt x="207" y="74"/>
                      </a:lnTo>
                      <a:lnTo>
                        <a:pt x="217" y="87"/>
                      </a:lnTo>
                      <a:lnTo>
                        <a:pt x="226" y="100"/>
                      </a:lnTo>
                      <a:lnTo>
                        <a:pt x="235" y="114"/>
                      </a:lnTo>
                      <a:lnTo>
                        <a:pt x="245" y="129"/>
                      </a:lnTo>
                      <a:lnTo>
                        <a:pt x="253" y="147"/>
                      </a:lnTo>
                      <a:lnTo>
                        <a:pt x="262" y="166"/>
                      </a:lnTo>
                      <a:lnTo>
                        <a:pt x="267" y="184"/>
                      </a:lnTo>
                      <a:lnTo>
                        <a:pt x="263" y="199"/>
                      </a:lnTo>
                      <a:lnTo>
                        <a:pt x="252" y="210"/>
                      </a:lnTo>
                      <a:lnTo>
                        <a:pt x="237" y="217"/>
                      </a:lnTo>
                      <a:lnTo>
                        <a:pt x="217" y="220"/>
                      </a:lnTo>
                      <a:lnTo>
                        <a:pt x="198" y="222"/>
                      </a:lnTo>
                      <a:lnTo>
                        <a:pt x="179" y="222"/>
                      </a:lnTo>
                      <a:lnTo>
                        <a:pt x="164" y="219"/>
                      </a:lnTo>
                      <a:lnTo>
                        <a:pt x="152" y="211"/>
                      </a:lnTo>
                      <a:lnTo>
                        <a:pt x="148" y="196"/>
                      </a:lnTo>
                      <a:lnTo>
                        <a:pt x="145" y="176"/>
                      </a:lnTo>
                      <a:lnTo>
                        <a:pt x="142" y="153"/>
                      </a:lnTo>
                      <a:lnTo>
                        <a:pt x="134" y="129"/>
                      </a:lnTo>
                      <a:lnTo>
                        <a:pt x="116" y="109"/>
                      </a:lnTo>
                      <a:lnTo>
                        <a:pt x="84" y="93"/>
                      </a:lnTo>
                      <a:lnTo>
                        <a:pt x="35" y="85"/>
                      </a:lnTo>
                      <a:lnTo>
                        <a:pt x="26" y="80"/>
                      </a:lnTo>
                      <a:lnTo>
                        <a:pt x="15" y="69"/>
                      </a:lnTo>
                      <a:lnTo>
                        <a:pt x="6" y="53"/>
                      </a:lnTo>
                      <a:lnTo>
                        <a:pt x="0" y="36"/>
                      </a:lnTo>
                      <a:lnTo>
                        <a:pt x="0" y="19"/>
                      </a:lnTo>
                      <a:lnTo>
                        <a:pt x="10" y="5"/>
                      </a:lnTo>
                      <a:lnTo>
                        <a:pt x="29" y="0"/>
                      </a:lnTo>
                      <a:lnTo>
                        <a:pt x="63" y="2"/>
                      </a:lnTo>
                      <a:close/>
                    </a:path>
                  </a:pathLst>
                </a:custGeom>
                <a:solidFill>
                  <a:srgbClr val="5E5E3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696" name="Freeform 9"/>
                <p:cNvSpPr>
                  <a:spLocks/>
                </p:cNvSpPr>
                <p:nvPr/>
              </p:nvSpPr>
              <p:spPr bwMode="auto">
                <a:xfrm>
                  <a:off x="465" y="1400"/>
                  <a:ext cx="384" cy="26"/>
                </a:xfrm>
                <a:custGeom>
                  <a:avLst/>
                  <a:gdLst>
                    <a:gd name="T0" fmla="*/ 0 w 1534"/>
                    <a:gd name="T1" fmla="*/ 0 h 104"/>
                    <a:gd name="T2" fmla="*/ 0 w 1534"/>
                    <a:gd name="T3" fmla="*/ 0 h 104"/>
                    <a:gd name="T4" fmla="*/ 0 w 1534"/>
                    <a:gd name="T5" fmla="*/ 0 h 104"/>
                    <a:gd name="T6" fmla="*/ 0 w 1534"/>
                    <a:gd name="T7" fmla="*/ 0 h 104"/>
                    <a:gd name="T8" fmla="*/ 0 w 1534"/>
                    <a:gd name="T9" fmla="*/ 0 h 104"/>
                    <a:gd name="T10" fmla="*/ 0 60000 65536"/>
                    <a:gd name="T11" fmla="*/ 0 60000 65536"/>
                    <a:gd name="T12" fmla="*/ 0 60000 65536"/>
                    <a:gd name="T13" fmla="*/ 0 60000 65536"/>
                    <a:gd name="T14" fmla="*/ 0 60000 65536"/>
                    <a:gd name="T15" fmla="*/ 0 w 1534"/>
                    <a:gd name="T16" fmla="*/ 0 h 104"/>
                    <a:gd name="T17" fmla="*/ 1534 w 1534"/>
                    <a:gd name="T18" fmla="*/ 104 h 104"/>
                  </a:gdLst>
                  <a:ahLst/>
                  <a:cxnLst>
                    <a:cxn ang="T10">
                      <a:pos x="T0" y="T1"/>
                    </a:cxn>
                    <a:cxn ang="T11">
                      <a:pos x="T2" y="T3"/>
                    </a:cxn>
                    <a:cxn ang="T12">
                      <a:pos x="T4" y="T5"/>
                    </a:cxn>
                    <a:cxn ang="T13">
                      <a:pos x="T6" y="T7"/>
                    </a:cxn>
                    <a:cxn ang="T14">
                      <a:pos x="T8" y="T9"/>
                    </a:cxn>
                  </a:cxnLst>
                  <a:rect l="T15" t="T16" r="T17" b="T18"/>
                  <a:pathLst>
                    <a:path w="1534" h="104">
                      <a:moveTo>
                        <a:pt x="0" y="104"/>
                      </a:moveTo>
                      <a:lnTo>
                        <a:pt x="167" y="12"/>
                      </a:lnTo>
                      <a:lnTo>
                        <a:pt x="1336" y="0"/>
                      </a:lnTo>
                      <a:lnTo>
                        <a:pt x="1534" y="104"/>
                      </a:lnTo>
                      <a:lnTo>
                        <a:pt x="0" y="104"/>
                      </a:lnTo>
                      <a:close/>
                    </a:path>
                  </a:pathLst>
                </a:custGeom>
                <a:solidFill>
                  <a:srgbClr val="75755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697" name="Freeform 10"/>
                <p:cNvSpPr>
                  <a:spLocks/>
                </p:cNvSpPr>
                <p:nvPr/>
              </p:nvSpPr>
              <p:spPr bwMode="auto">
                <a:xfrm>
                  <a:off x="542" y="1391"/>
                  <a:ext cx="231" cy="38"/>
                </a:xfrm>
                <a:custGeom>
                  <a:avLst/>
                  <a:gdLst>
                    <a:gd name="T0" fmla="*/ 0 w 925"/>
                    <a:gd name="T1" fmla="*/ 0 h 151"/>
                    <a:gd name="T2" fmla="*/ 0 w 925"/>
                    <a:gd name="T3" fmla="*/ 0 h 151"/>
                    <a:gd name="T4" fmla="*/ 0 w 925"/>
                    <a:gd name="T5" fmla="*/ 0 h 151"/>
                    <a:gd name="T6" fmla="*/ 0 w 925"/>
                    <a:gd name="T7" fmla="*/ 0 h 151"/>
                    <a:gd name="T8" fmla="*/ 0 w 925"/>
                    <a:gd name="T9" fmla="*/ 0 h 151"/>
                    <a:gd name="T10" fmla="*/ 0 w 925"/>
                    <a:gd name="T11" fmla="*/ 0 h 151"/>
                    <a:gd name="T12" fmla="*/ 0 w 925"/>
                    <a:gd name="T13" fmla="*/ 0 h 151"/>
                    <a:gd name="T14" fmla="*/ 0 60000 65536"/>
                    <a:gd name="T15" fmla="*/ 0 60000 65536"/>
                    <a:gd name="T16" fmla="*/ 0 60000 65536"/>
                    <a:gd name="T17" fmla="*/ 0 60000 65536"/>
                    <a:gd name="T18" fmla="*/ 0 60000 65536"/>
                    <a:gd name="T19" fmla="*/ 0 60000 65536"/>
                    <a:gd name="T20" fmla="*/ 0 60000 65536"/>
                    <a:gd name="T21" fmla="*/ 0 w 925"/>
                    <a:gd name="T22" fmla="*/ 0 h 151"/>
                    <a:gd name="T23" fmla="*/ 925 w 925"/>
                    <a:gd name="T24" fmla="*/ 151 h 1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5" h="151">
                      <a:moveTo>
                        <a:pt x="80" y="11"/>
                      </a:moveTo>
                      <a:lnTo>
                        <a:pt x="845" y="0"/>
                      </a:lnTo>
                      <a:lnTo>
                        <a:pt x="925" y="91"/>
                      </a:lnTo>
                      <a:lnTo>
                        <a:pt x="925" y="151"/>
                      </a:lnTo>
                      <a:lnTo>
                        <a:pt x="12" y="151"/>
                      </a:lnTo>
                      <a:lnTo>
                        <a:pt x="0" y="91"/>
                      </a:lnTo>
                      <a:lnTo>
                        <a:pt x="80" y="11"/>
                      </a:lnTo>
                      <a:close/>
                    </a:path>
                  </a:pathLst>
                </a:custGeom>
                <a:solidFill>
                  <a:srgbClr val="61614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698" name="Freeform 11"/>
                <p:cNvSpPr>
                  <a:spLocks/>
                </p:cNvSpPr>
                <p:nvPr/>
              </p:nvSpPr>
              <p:spPr bwMode="auto">
                <a:xfrm>
                  <a:off x="508" y="1115"/>
                  <a:ext cx="306" cy="226"/>
                </a:xfrm>
                <a:custGeom>
                  <a:avLst/>
                  <a:gdLst>
                    <a:gd name="T0" fmla="*/ 0 w 1226"/>
                    <a:gd name="T1" fmla="*/ 0 h 903"/>
                    <a:gd name="T2" fmla="*/ 0 w 1226"/>
                    <a:gd name="T3" fmla="*/ 0 h 903"/>
                    <a:gd name="T4" fmla="*/ 0 w 1226"/>
                    <a:gd name="T5" fmla="*/ 0 h 903"/>
                    <a:gd name="T6" fmla="*/ 0 w 1226"/>
                    <a:gd name="T7" fmla="*/ 0 h 903"/>
                    <a:gd name="T8" fmla="*/ 0 w 1226"/>
                    <a:gd name="T9" fmla="*/ 0 h 903"/>
                    <a:gd name="T10" fmla="*/ 0 60000 65536"/>
                    <a:gd name="T11" fmla="*/ 0 60000 65536"/>
                    <a:gd name="T12" fmla="*/ 0 60000 65536"/>
                    <a:gd name="T13" fmla="*/ 0 60000 65536"/>
                    <a:gd name="T14" fmla="*/ 0 60000 65536"/>
                    <a:gd name="T15" fmla="*/ 0 w 1226"/>
                    <a:gd name="T16" fmla="*/ 0 h 903"/>
                    <a:gd name="T17" fmla="*/ 1226 w 1226"/>
                    <a:gd name="T18" fmla="*/ 903 h 903"/>
                  </a:gdLst>
                  <a:ahLst/>
                  <a:cxnLst>
                    <a:cxn ang="T10">
                      <a:pos x="T0" y="T1"/>
                    </a:cxn>
                    <a:cxn ang="T11">
                      <a:pos x="T2" y="T3"/>
                    </a:cxn>
                    <a:cxn ang="T12">
                      <a:pos x="T4" y="T5"/>
                    </a:cxn>
                    <a:cxn ang="T13">
                      <a:pos x="T6" y="T7"/>
                    </a:cxn>
                    <a:cxn ang="T14">
                      <a:pos x="T8" y="T9"/>
                    </a:cxn>
                  </a:cxnLst>
                  <a:rect l="T15" t="T16" r="T17" b="T18"/>
                  <a:pathLst>
                    <a:path w="1226" h="903">
                      <a:moveTo>
                        <a:pt x="0" y="0"/>
                      </a:moveTo>
                      <a:lnTo>
                        <a:pt x="0" y="900"/>
                      </a:lnTo>
                      <a:lnTo>
                        <a:pt x="1226" y="903"/>
                      </a:lnTo>
                      <a:lnTo>
                        <a:pt x="1213" y="0"/>
                      </a:lnTo>
                      <a:lnTo>
                        <a:pt x="0" y="0"/>
                      </a:lnTo>
                      <a:close/>
                    </a:path>
                  </a:pathLst>
                </a:custGeom>
                <a:solidFill>
                  <a:srgbClr val="94FAF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699" name="Rectangle 12"/>
                <p:cNvSpPr>
                  <a:spLocks noChangeArrowheads="1"/>
                </p:cNvSpPr>
                <p:nvPr/>
              </p:nvSpPr>
              <p:spPr bwMode="auto">
                <a:xfrm>
                  <a:off x="508" y="1365"/>
                  <a:ext cx="294" cy="23"/>
                </a:xfrm>
                <a:prstGeom prst="rect">
                  <a:avLst/>
                </a:prstGeom>
                <a:solidFill>
                  <a:srgbClr val="CCCCA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700" name="Rectangle 13"/>
                <p:cNvSpPr>
                  <a:spLocks noChangeArrowheads="1"/>
                </p:cNvSpPr>
                <p:nvPr/>
              </p:nvSpPr>
              <p:spPr bwMode="auto">
                <a:xfrm>
                  <a:off x="748" y="1370"/>
                  <a:ext cx="26" cy="9"/>
                </a:xfrm>
                <a:prstGeom prst="rect">
                  <a:avLst/>
                </a:prstGeom>
                <a:solidFill>
                  <a:srgbClr val="99997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701" name="Rectangle 14"/>
                <p:cNvSpPr>
                  <a:spLocks noChangeArrowheads="1"/>
                </p:cNvSpPr>
                <p:nvPr/>
              </p:nvSpPr>
              <p:spPr bwMode="auto">
                <a:xfrm>
                  <a:off x="467" y="1533"/>
                  <a:ext cx="382" cy="9"/>
                </a:xfrm>
                <a:prstGeom prst="rect">
                  <a:avLst/>
                </a:prstGeom>
                <a:solidFill>
                  <a:srgbClr val="7D7D5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702" name="Rectangle 15"/>
                <p:cNvSpPr>
                  <a:spLocks noChangeArrowheads="1"/>
                </p:cNvSpPr>
                <p:nvPr/>
              </p:nvSpPr>
              <p:spPr bwMode="auto">
                <a:xfrm>
                  <a:off x="467" y="1527"/>
                  <a:ext cx="382" cy="12"/>
                </a:xfrm>
                <a:prstGeom prst="rect">
                  <a:avLst/>
                </a:prstGeom>
                <a:solidFill>
                  <a:srgbClr val="82826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703" name="Rectangle 16"/>
                <p:cNvSpPr>
                  <a:spLocks noChangeArrowheads="1"/>
                </p:cNvSpPr>
                <p:nvPr/>
              </p:nvSpPr>
              <p:spPr bwMode="auto">
                <a:xfrm>
                  <a:off x="467" y="1520"/>
                  <a:ext cx="382" cy="13"/>
                </a:xfrm>
                <a:prstGeom prst="rect">
                  <a:avLst/>
                </a:prstGeom>
                <a:solidFill>
                  <a:srgbClr val="87876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704" name="Rectangle 17"/>
                <p:cNvSpPr>
                  <a:spLocks noChangeArrowheads="1"/>
                </p:cNvSpPr>
                <p:nvPr/>
              </p:nvSpPr>
              <p:spPr bwMode="auto">
                <a:xfrm>
                  <a:off x="467" y="1514"/>
                  <a:ext cx="382" cy="13"/>
                </a:xfrm>
                <a:prstGeom prst="rect">
                  <a:avLst/>
                </a:prstGeom>
                <a:solidFill>
                  <a:srgbClr val="8C8C6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705" name="Rectangle 18"/>
                <p:cNvSpPr>
                  <a:spLocks noChangeArrowheads="1"/>
                </p:cNvSpPr>
                <p:nvPr/>
              </p:nvSpPr>
              <p:spPr bwMode="auto">
                <a:xfrm>
                  <a:off x="467" y="1508"/>
                  <a:ext cx="382" cy="12"/>
                </a:xfrm>
                <a:prstGeom prst="rect">
                  <a:avLst/>
                </a:prstGeom>
                <a:solidFill>
                  <a:srgbClr val="91917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706" name="Rectangle 19"/>
                <p:cNvSpPr>
                  <a:spLocks noChangeArrowheads="1"/>
                </p:cNvSpPr>
                <p:nvPr/>
              </p:nvSpPr>
              <p:spPr bwMode="auto">
                <a:xfrm>
                  <a:off x="467" y="1502"/>
                  <a:ext cx="382" cy="12"/>
                </a:xfrm>
                <a:prstGeom prst="rect">
                  <a:avLst/>
                </a:prstGeom>
                <a:solidFill>
                  <a:srgbClr val="96967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707" name="Rectangle 20"/>
                <p:cNvSpPr>
                  <a:spLocks noChangeArrowheads="1"/>
                </p:cNvSpPr>
                <p:nvPr/>
              </p:nvSpPr>
              <p:spPr bwMode="auto">
                <a:xfrm>
                  <a:off x="467" y="1496"/>
                  <a:ext cx="382" cy="12"/>
                </a:xfrm>
                <a:prstGeom prst="rect">
                  <a:avLst/>
                </a:prstGeom>
                <a:solidFill>
                  <a:srgbClr val="9C9C7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708" name="Rectangle 21"/>
                <p:cNvSpPr>
                  <a:spLocks noChangeArrowheads="1"/>
                </p:cNvSpPr>
                <p:nvPr/>
              </p:nvSpPr>
              <p:spPr bwMode="auto">
                <a:xfrm>
                  <a:off x="467" y="1489"/>
                  <a:ext cx="382" cy="13"/>
                </a:xfrm>
                <a:prstGeom prst="rect">
                  <a:avLst/>
                </a:prstGeom>
                <a:solidFill>
                  <a:srgbClr val="A1A18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709" name="Rectangle 22"/>
                <p:cNvSpPr>
                  <a:spLocks noChangeArrowheads="1"/>
                </p:cNvSpPr>
                <p:nvPr/>
              </p:nvSpPr>
              <p:spPr bwMode="auto">
                <a:xfrm>
                  <a:off x="467" y="1483"/>
                  <a:ext cx="382" cy="13"/>
                </a:xfrm>
                <a:prstGeom prst="rect">
                  <a:avLst/>
                </a:prstGeom>
                <a:solidFill>
                  <a:srgbClr val="A6A68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710" name="Rectangle 23"/>
                <p:cNvSpPr>
                  <a:spLocks noChangeArrowheads="1"/>
                </p:cNvSpPr>
                <p:nvPr/>
              </p:nvSpPr>
              <p:spPr bwMode="auto">
                <a:xfrm>
                  <a:off x="467" y="1477"/>
                  <a:ext cx="382" cy="12"/>
                </a:xfrm>
                <a:prstGeom prst="rect">
                  <a:avLst/>
                </a:prstGeom>
                <a:solidFill>
                  <a:srgbClr val="ABAB8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711" name="Rectangle 24"/>
                <p:cNvSpPr>
                  <a:spLocks noChangeArrowheads="1"/>
                </p:cNvSpPr>
                <p:nvPr/>
              </p:nvSpPr>
              <p:spPr bwMode="auto">
                <a:xfrm>
                  <a:off x="467" y="1471"/>
                  <a:ext cx="382" cy="12"/>
                </a:xfrm>
                <a:prstGeom prst="rect">
                  <a:avLst/>
                </a:prstGeom>
                <a:solidFill>
                  <a:srgbClr val="B0B09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712" name="Rectangle 25"/>
                <p:cNvSpPr>
                  <a:spLocks noChangeArrowheads="1"/>
                </p:cNvSpPr>
                <p:nvPr/>
              </p:nvSpPr>
              <p:spPr bwMode="auto">
                <a:xfrm>
                  <a:off x="467" y="1464"/>
                  <a:ext cx="382" cy="13"/>
                </a:xfrm>
                <a:prstGeom prst="rect">
                  <a:avLst/>
                </a:prstGeom>
                <a:solidFill>
                  <a:srgbClr val="B5B59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713" name="Rectangle 26"/>
                <p:cNvSpPr>
                  <a:spLocks noChangeArrowheads="1"/>
                </p:cNvSpPr>
                <p:nvPr/>
              </p:nvSpPr>
              <p:spPr bwMode="auto">
                <a:xfrm>
                  <a:off x="467" y="1458"/>
                  <a:ext cx="382" cy="13"/>
                </a:xfrm>
                <a:prstGeom prst="rect">
                  <a:avLst/>
                </a:prstGeom>
                <a:solidFill>
                  <a:srgbClr val="BABA9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714" name="Rectangle 27"/>
                <p:cNvSpPr>
                  <a:spLocks noChangeArrowheads="1"/>
                </p:cNvSpPr>
                <p:nvPr/>
              </p:nvSpPr>
              <p:spPr bwMode="auto">
                <a:xfrm>
                  <a:off x="467" y="1452"/>
                  <a:ext cx="382" cy="12"/>
                </a:xfrm>
                <a:prstGeom prst="rect">
                  <a:avLst/>
                </a:prstGeom>
                <a:solidFill>
                  <a:srgbClr val="BFBFA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715" name="Rectangle 28"/>
                <p:cNvSpPr>
                  <a:spLocks noChangeArrowheads="1"/>
                </p:cNvSpPr>
                <p:nvPr/>
              </p:nvSpPr>
              <p:spPr bwMode="auto">
                <a:xfrm>
                  <a:off x="467" y="1446"/>
                  <a:ext cx="382" cy="12"/>
                </a:xfrm>
                <a:prstGeom prst="rect">
                  <a:avLst/>
                </a:prstGeom>
                <a:solidFill>
                  <a:srgbClr val="C4C4A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716" name="Rectangle 29"/>
                <p:cNvSpPr>
                  <a:spLocks noChangeArrowheads="1"/>
                </p:cNvSpPr>
                <p:nvPr/>
              </p:nvSpPr>
              <p:spPr bwMode="auto">
                <a:xfrm>
                  <a:off x="467" y="1440"/>
                  <a:ext cx="382" cy="12"/>
                </a:xfrm>
                <a:prstGeom prst="rect">
                  <a:avLst/>
                </a:prstGeom>
                <a:solidFill>
                  <a:srgbClr val="C9C9A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717" name="Rectangle 30"/>
                <p:cNvSpPr>
                  <a:spLocks noChangeArrowheads="1"/>
                </p:cNvSpPr>
                <p:nvPr/>
              </p:nvSpPr>
              <p:spPr bwMode="auto">
                <a:xfrm>
                  <a:off x="467" y="1433"/>
                  <a:ext cx="382" cy="13"/>
                </a:xfrm>
                <a:prstGeom prst="rect">
                  <a:avLst/>
                </a:prstGeom>
                <a:solidFill>
                  <a:srgbClr val="CFCFB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718" name="Rectangle 31"/>
                <p:cNvSpPr>
                  <a:spLocks noChangeArrowheads="1"/>
                </p:cNvSpPr>
                <p:nvPr/>
              </p:nvSpPr>
              <p:spPr bwMode="auto">
                <a:xfrm>
                  <a:off x="467" y="1427"/>
                  <a:ext cx="382" cy="13"/>
                </a:xfrm>
                <a:prstGeom prst="rect">
                  <a:avLst/>
                </a:prstGeom>
                <a:solidFill>
                  <a:srgbClr val="D4D4B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719" name="Rectangle 32"/>
                <p:cNvSpPr>
                  <a:spLocks noChangeArrowheads="1"/>
                </p:cNvSpPr>
                <p:nvPr/>
              </p:nvSpPr>
              <p:spPr bwMode="auto">
                <a:xfrm>
                  <a:off x="467" y="1423"/>
                  <a:ext cx="382" cy="10"/>
                </a:xfrm>
                <a:prstGeom prst="rect">
                  <a:avLst/>
                </a:prstGeom>
                <a:solidFill>
                  <a:srgbClr val="D9D9B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720" name="Rectangle 33"/>
                <p:cNvSpPr>
                  <a:spLocks noChangeArrowheads="1"/>
                </p:cNvSpPr>
                <p:nvPr/>
              </p:nvSpPr>
              <p:spPr bwMode="auto">
                <a:xfrm>
                  <a:off x="467" y="1423"/>
                  <a:ext cx="382" cy="4"/>
                </a:xfrm>
                <a:prstGeom prst="rect">
                  <a:avLst/>
                </a:prstGeom>
                <a:solidFill>
                  <a:srgbClr val="DEDEB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721" name="Rectangle 34"/>
                <p:cNvSpPr>
                  <a:spLocks noChangeArrowheads="1"/>
                </p:cNvSpPr>
                <p:nvPr/>
              </p:nvSpPr>
              <p:spPr bwMode="auto">
                <a:xfrm>
                  <a:off x="363" y="1625"/>
                  <a:ext cx="610" cy="20"/>
                </a:xfrm>
                <a:prstGeom prst="rect">
                  <a:avLst/>
                </a:prstGeom>
                <a:solidFill>
                  <a:srgbClr val="87876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722" name="Freeform 35"/>
                <p:cNvSpPr>
                  <a:spLocks/>
                </p:cNvSpPr>
                <p:nvPr/>
              </p:nvSpPr>
              <p:spPr bwMode="auto">
                <a:xfrm>
                  <a:off x="362" y="1542"/>
                  <a:ext cx="610" cy="85"/>
                </a:xfrm>
                <a:custGeom>
                  <a:avLst/>
                  <a:gdLst>
                    <a:gd name="T0" fmla="*/ 0 w 2442"/>
                    <a:gd name="T1" fmla="*/ 0 h 343"/>
                    <a:gd name="T2" fmla="*/ 0 w 2442"/>
                    <a:gd name="T3" fmla="*/ 0 h 343"/>
                    <a:gd name="T4" fmla="*/ 0 w 2442"/>
                    <a:gd name="T5" fmla="*/ 0 h 343"/>
                    <a:gd name="T6" fmla="*/ 0 w 2442"/>
                    <a:gd name="T7" fmla="*/ 0 h 343"/>
                    <a:gd name="T8" fmla="*/ 0 w 2442"/>
                    <a:gd name="T9" fmla="*/ 0 h 343"/>
                    <a:gd name="T10" fmla="*/ 0 60000 65536"/>
                    <a:gd name="T11" fmla="*/ 0 60000 65536"/>
                    <a:gd name="T12" fmla="*/ 0 60000 65536"/>
                    <a:gd name="T13" fmla="*/ 0 60000 65536"/>
                    <a:gd name="T14" fmla="*/ 0 60000 65536"/>
                    <a:gd name="T15" fmla="*/ 0 w 2442"/>
                    <a:gd name="T16" fmla="*/ 0 h 343"/>
                    <a:gd name="T17" fmla="*/ 2442 w 2442"/>
                    <a:gd name="T18" fmla="*/ 343 h 343"/>
                  </a:gdLst>
                  <a:ahLst/>
                  <a:cxnLst>
                    <a:cxn ang="T10">
                      <a:pos x="T0" y="T1"/>
                    </a:cxn>
                    <a:cxn ang="T11">
                      <a:pos x="T2" y="T3"/>
                    </a:cxn>
                    <a:cxn ang="T12">
                      <a:pos x="T4" y="T5"/>
                    </a:cxn>
                    <a:cxn ang="T13">
                      <a:pos x="T6" y="T7"/>
                    </a:cxn>
                    <a:cxn ang="T14">
                      <a:pos x="T8" y="T9"/>
                    </a:cxn>
                  </a:cxnLst>
                  <a:rect l="T15" t="T16" r="T17" b="T18"/>
                  <a:pathLst>
                    <a:path w="2442" h="343">
                      <a:moveTo>
                        <a:pt x="0" y="343"/>
                      </a:moveTo>
                      <a:lnTo>
                        <a:pt x="151" y="5"/>
                      </a:lnTo>
                      <a:lnTo>
                        <a:pt x="2250" y="0"/>
                      </a:lnTo>
                      <a:lnTo>
                        <a:pt x="2442" y="337"/>
                      </a:lnTo>
                      <a:lnTo>
                        <a:pt x="0" y="343"/>
                      </a:lnTo>
                      <a:close/>
                    </a:path>
                  </a:pathLst>
                </a:custGeom>
                <a:solidFill>
                  <a:srgbClr val="B0B09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723" name="Rectangle 36"/>
                <p:cNvSpPr>
                  <a:spLocks noChangeArrowheads="1"/>
                </p:cNvSpPr>
                <p:nvPr/>
              </p:nvSpPr>
              <p:spPr bwMode="auto">
                <a:xfrm>
                  <a:off x="836" y="1610"/>
                  <a:ext cx="104" cy="7"/>
                </a:xfrm>
                <a:prstGeom prst="rect">
                  <a:avLst/>
                </a:prstGeom>
                <a:solidFill>
                  <a:srgbClr val="7A7A6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724" name="Freeform 37"/>
                <p:cNvSpPr>
                  <a:spLocks/>
                </p:cNvSpPr>
                <p:nvPr/>
              </p:nvSpPr>
              <p:spPr bwMode="auto">
                <a:xfrm>
                  <a:off x="398" y="1557"/>
                  <a:ext cx="318" cy="52"/>
                </a:xfrm>
                <a:custGeom>
                  <a:avLst/>
                  <a:gdLst>
                    <a:gd name="T0" fmla="*/ 0 w 1273"/>
                    <a:gd name="T1" fmla="*/ 0 h 208"/>
                    <a:gd name="T2" fmla="*/ 0 w 1273"/>
                    <a:gd name="T3" fmla="*/ 0 h 208"/>
                    <a:gd name="T4" fmla="*/ 0 w 1273"/>
                    <a:gd name="T5" fmla="*/ 0 h 208"/>
                    <a:gd name="T6" fmla="*/ 0 w 1273"/>
                    <a:gd name="T7" fmla="*/ 0 h 208"/>
                    <a:gd name="T8" fmla="*/ 0 w 1273"/>
                    <a:gd name="T9" fmla="*/ 0 h 208"/>
                    <a:gd name="T10" fmla="*/ 0 60000 65536"/>
                    <a:gd name="T11" fmla="*/ 0 60000 65536"/>
                    <a:gd name="T12" fmla="*/ 0 60000 65536"/>
                    <a:gd name="T13" fmla="*/ 0 60000 65536"/>
                    <a:gd name="T14" fmla="*/ 0 60000 65536"/>
                    <a:gd name="T15" fmla="*/ 0 w 1273"/>
                    <a:gd name="T16" fmla="*/ 0 h 208"/>
                    <a:gd name="T17" fmla="*/ 1273 w 1273"/>
                    <a:gd name="T18" fmla="*/ 208 h 208"/>
                  </a:gdLst>
                  <a:ahLst/>
                  <a:cxnLst>
                    <a:cxn ang="T10">
                      <a:pos x="T0" y="T1"/>
                    </a:cxn>
                    <a:cxn ang="T11">
                      <a:pos x="T2" y="T3"/>
                    </a:cxn>
                    <a:cxn ang="T12">
                      <a:pos x="T4" y="T5"/>
                    </a:cxn>
                    <a:cxn ang="T13">
                      <a:pos x="T6" y="T7"/>
                    </a:cxn>
                    <a:cxn ang="T14">
                      <a:pos x="T8" y="T9"/>
                    </a:cxn>
                  </a:cxnLst>
                  <a:rect l="T15" t="T16" r="T17" b="T18"/>
                  <a:pathLst>
                    <a:path w="1273" h="208">
                      <a:moveTo>
                        <a:pt x="0" y="208"/>
                      </a:moveTo>
                      <a:lnTo>
                        <a:pt x="1273" y="207"/>
                      </a:lnTo>
                      <a:lnTo>
                        <a:pt x="1247" y="2"/>
                      </a:lnTo>
                      <a:lnTo>
                        <a:pt x="90" y="0"/>
                      </a:lnTo>
                      <a:lnTo>
                        <a:pt x="0" y="208"/>
                      </a:lnTo>
                      <a:close/>
                    </a:path>
                  </a:pathLst>
                </a:custGeom>
                <a:solidFill>
                  <a:srgbClr val="D1D1B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725" name="Freeform 38"/>
                <p:cNvSpPr>
                  <a:spLocks/>
                </p:cNvSpPr>
                <p:nvPr/>
              </p:nvSpPr>
              <p:spPr bwMode="auto">
                <a:xfrm>
                  <a:off x="727" y="1559"/>
                  <a:ext cx="89" cy="52"/>
                </a:xfrm>
                <a:custGeom>
                  <a:avLst/>
                  <a:gdLst>
                    <a:gd name="T0" fmla="*/ 0 w 354"/>
                    <a:gd name="T1" fmla="*/ 0 h 208"/>
                    <a:gd name="T2" fmla="*/ 0 w 354"/>
                    <a:gd name="T3" fmla="*/ 0 h 208"/>
                    <a:gd name="T4" fmla="*/ 0 w 354"/>
                    <a:gd name="T5" fmla="*/ 0 h 208"/>
                    <a:gd name="T6" fmla="*/ 0 w 354"/>
                    <a:gd name="T7" fmla="*/ 0 h 208"/>
                    <a:gd name="T8" fmla="*/ 0 w 354"/>
                    <a:gd name="T9" fmla="*/ 0 h 208"/>
                    <a:gd name="T10" fmla="*/ 0 60000 65536"/>
                    <a:gd name="T11" fmla="*/ 0 60000 65536"/>
                    <a:gd name="T12" fmla="*/ 0 60000 65536"/>
                    <a:gd name="T13" fmla="*/ 0 60000 65536"/>
                    <a:gd name="T14" fmla="*/ 0 60000 65536"/>
                    <a:gd name="T15" fmla="*/ 0 w 354"/>
                    <a:gd name="T16" fmla="*/ 0 h 208"/>
                    <a:gd name="T17" fmla="*/ 354 w 354"/>
                    <a:gd name="T18" fmla="*/ 208 h 208"/>
                  </a:gdLst>
                  <a:ahLst/>
                  <a:cxnLst>
                    <a:cxn ang="T10">
                      <a:pos x="T0" y="T1"/>
                    </a:cxn>
                    <a:cxn ang="T11">
                      <a:pos x="T2" y="T3"/>
                    </a:cxn>
                    <a:cxn ang="T12">
                      <a:pos x="T4" y="T5"/>
                    </a:cxn>
                    <a:cxn ang="T13">
                      <a:pos x="T6" y="T7"/>
                    </a:cxn>
                    <a:cxn ang="T14">
                      <a:pos x="T8" y="T9"/>
                    </a:cxn>
                  </a:cxnLst>
                  <a:rect l="T15" t="T16" r="T17" b="T18"/>
                  <a:pathLst>
                    <a:path w="354" h="208">
                      <a:moveTo>
                        <a:pt x="35" y="208"/>
                      </a:moveTo>
                      <a:lnTo>
                        <a:pt x="354" y="204"/>
                      </a:lnTo>
                      <a:lnTo>
                        <a:pt x="288" y="4"/>
                      </a:lnTo>
                      <a:lnTo>
                        <a:pt x="0" y="0"/>
                      </a:lnTo>
                      <a:lnTo>
                        <a:pt x="35" y="208"/>
                      </a:lnTo>
                      <a:close/>
                    </a:path>
                  </a:pathLst>
                </a:custGeom>
                <a:solidFill>
                  <a:srgbClr val="D1D1B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726" name="Freeform 39"/>
                <p:cNvSpPr>
                  <a:spLocks/>
                </p:cNvSpPr>
                <p:nvPr/>
              </p:nvSpPr>
              <p:spPr bwMode="auto">
                <a:xfrm>
                  <a:off x="815" y="1558"/>
                  <a:ext cx="126" cy="51"/>
                </a:xfrm>
                <a:custGeom>
                  <a:avLst/>
                  <a:gdLst>
                    <a:gd name="T0" fmla="*/ 0 w 505"/>
                    <a:gd name="T1" fmla="*/ 0 h 206"/>
                    <a:gd name="T2" fmla="*/ 0 w 505"/>
                    <a:gd name="T3" fmla="*/ 0 h 206"/>
                    <a:gd name="T4" fmla="*/ 0 w 505"/>
                    <a:gd name="T5" fmla="*/ 0 h 206"/>
                    <a:gd name="T6" fmla="*/ 0 w 505"/>
                    <a:gd name="T7" fmla="*/ 0 h 206"/>
                    <a:gd name="T8" fmla="*/ 0 w 505"/>
                    <a:gd name="T9" fmla="*/ 0 h 206"/>
                    <a:gd name="T10" fmla="*/ 0 60000 65536"/>
                    <a:gd name="T11" fmla="*/ 0 60000 65536"/>
                    <a:gd name="T12" fmla="*/ 0 60000 65536"/>
                    <a:gd name="T13" fmla="*/ 0 60000 65536"/>
                    <a:gd name="T14" fmla="*/ 0 60000 65536"/>
                    <a:gd name="T15" fmla="*/ 0 w 505"/>
                    <a:gd name="T16" fmla="*/ 0 h 206"/>
                    <a:gd name="T17" fmla="*/ 505 w 505"/>
                    <a:gd name="T18" fmla="*/ 206 h 206"/>
                  </a:gdLst>
                  <a:ahLst/>
                  <a:cxnLst>
                    <a:cxn ang="T10">
                      <a:pos x="T0" y="T1"/>
                    </a:cxn>
                    <a:cxn ang="T11">
                      <a:pos x="T2" y="T3"/>
                    </a:cxn>
                    <a:cxn ang="T12">
                      <a:pos x="T4" y="T5"/>
                    </a:cxn>
                    <a:cxn ang="T13">
                      <a:pos x="T6" y="T7"/>
                    </a:cxn>
                    <a:cxn ang="T14">
                      <a:pos x="T8" y="T9"/>
                    </a:cxn>
                  </a:cxnLst>
                  <a:rect l="T15" t="T16" r="T17" b="T18"/>
                  <a:pathLst>
                    <a:path w="505" h="206">
                      <a:moveTo>
                        <a:pt x="78" y="205"/>
                      </a:moveTo>
                      <a:lnTo>
                        <a:pt x="505" y="206"/>
                      </a:lnTo>
                      <a:lnTo>
                        <a:pt x="394" y="3"/>
                      </a:lnTo>
                      <a:lnTo>
                        <a:pt x="0" y="0"/>
                      </a:lnTo>
                      <a:lnTo>
                        <a:pt x="78" y="205"/>
                      </a:lnTo>
                      <a:close/>
                    </a:path>
                  </a:pathLst>
                </a:custGeom>
                <a:solidFill>
                  <a:srgbClr val="D1D1B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727" name="Rectangle 40"/>
                <p:cNvSpPr>
                  <a:spLocks noChangeArrowheads="1"/>
                </p:cNvSpPr>
                <p:nvPr/>
              </p:nvSpPr>
              <p:spPr bwMode="auto">
                <a:xfrm>
                  <a:off x="400" y="1610"/>
                  <a:ext cx="316" cy="7"/>
                </a:xfrm>
                <a:prstGeom prst="rect">
                  <a:avLst/>
                </a:prstGeom>
                <a:solidFill>
                  <a:srgbClr val="7A7A6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728" name="Rectangle 41"/>
                <p:cNvSpPr>
                  <a:spLocks noChangeArrowheads="1"/>
                </p:cNvSpPr>
                <p:nvPr/>
              </p:nvSpPr>
              <p:spPr bwMode="auto">
                <a:xfrm>
                  <a:off x="738" y="1610"/>
                  <a:ext cx="78" cy="7"/>
                </a:xfrm>
                <a:prstGeom prst="rect">
                  <a:avLst/>
                </a:prstGeom>
                <a:solidFill>
                  <a:srgbClr val="7A7A6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729" name="Freeform 42"/>
                <p:cNvSpPr>
                  <a:spLocks/>
                </p:cNvSpPr>
                <p:nvPr/>
              </p:nvSpPr>
              <p:spPr bwMode="auto">
                <a:xfrm>
                  <a:off x="600" y="1384"/>
                  <a:ext cx="122" cy="19"/>
                </a:xfrm>
                <a:custGeom>
                  <a:avLst/>
                  <a:gdLst>
                    <a:gd name="T0" fmla="*/ 0 w 487"/>
                    <a:gd name="T1" fmla="*/ 0 h 76"/>
                    <a:gd name="T2" fmla="*/ 0 w 487"/>
                    <a:gd name="T3" fmla="*/ 0 h 76"/>
                    <a:gd name="T4" fmla="*/ 0 w 487"/>
                    <a:gd name="T5" fmla="*/ 0 h 76"/>
                    <a:gd name="T6" fmla="*/ 0 w 487"/>
                    <a:gd name="T7" fmla="*/ 0 h 76"/>
                    <a:gd name="T8" fmla="*/ 0 w 487"/>
                    <a:gd name="T9" fmla="*/ 0 h 76"/>
                    <a:gd name="T10" fmla="*/ 0 60000 65536"/>
                    <a:gd name="T11" fmla="*/ 0 60000 65536"/>
                    <a:gd name="T12" fmla="*/ 0 60000 65536"/>
                    <a:gd name="T13" fmla="*/ 0 60000 65536"/>
                    <a:gd name="T14" fmla="*/ 0 60000 65536"/>
                    <a:gd name="T15" fmla="*/ 0 w 487"/>
                    <a:gd name="T16" fmla="*/ 0 h 76"/>
                    <a:gd name="T17" fmla="*/ 487 w 487"/>
                    <a:gd name="T18" fmla="*/ 76 h 76"/>
                  </a:gdLst>
                  <a:ahLst/>
                  <a:cxnLst>
                    <a:cxn ang="T10">
                      <a:pos x="T0" y="T1"/>
                    </a:cxn>
                    <a:cxn ang="T11">
                      <a:pos x="T2" y="T3"/>
                    </a:cxn>
                    <a:cxn ang="T12">
                      <a:pos x="T4" y="T5"/>
                    </a:cxn>
                    <a:cxn ang="T13">
                      <a:pos x="T6" y="T7"/>
                    </a:cxn>
                    <a:cxn ang="T14">
                      <a:pos x="T8" y="T9"/>
                    </a:cxn>
                  </a:cxnLst>
                  <a:rect l="T15" t="T16" r="T17" b="T18"/>
                  <a:pathLst>
                    <a:path w="487" h="76">
                      <a:moveTo>
                        <a:pt x="0" y="5"/>
                      </a:moveTo>
                      <a:lnTo>
                        <a:pt x="64" y="76"/>
                      </a:lnTo>
                      <a:lnTo>
                        <a:pt x="399" y="76"/>
                      </a:lnTo>
                      <a:lnTo>
                        <a:pt x="487" y="0"/>
                      </a:lnTo>
                      <a:lnTo>
                        <a:pt x="0" y="5"/>
                      </a:lnTo>
                      <a:close/>
                    </a:path>
                  </a:pathLst>
                </a:custGeom>
                <a:solidFill>
                  <a:srgbClr val="87876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730" name="Freeform 43"/>
                <p:cNvSpPr>
                  <a:spLocks/>
                </p:cNvSpPr>
                <p:nvPr/>
              </p:nvSpPr>
              <p:spPr bwMode="auto">
                <a:xfrm>
                  <a:off x="413" y="1575"/>
                  <a:ext cx="297" cy="1"/>
                </a:xfrm>
                <a:custGeom>
                  <a:avLst/>
                  <a:gdLst>
                    <a:gd name="T0" fmla="*/ 0 w 1191"/>
                    <a:gd name="T1" fmla="*/ 0 h 3"/>
                    <a:gd name="T2" fmla="*/ 0 w 1191"/>
                    <a:gd name="T3" fmla="*/ 0 h 3"/>
                    <a:gd name="T4" fmla="*/ 0 w 1191"/>
                    <a:gd name="T5" fmla="*/ 0 h 3"/>
                    <a:gd name="T6" fmla="*/ 0 w 1191"/>
                    <a:gd name="T7" fmla="*/ 0 h 3"/>
                    <a:gd name="T8" fmla="*/ 0 w 1191"/>
                    <a:gd name="T9" fmla="*/ 0 h 3"/>
                    <a:gd name="T10" fmla="*/ 0 60000 65536"/>
                    <a:gd name="T11" fmla="*/ 0 60000 65536"/>
                    <a:gd name="T12" fmla="*/ 0 60000 65536"/>
                    <a:gd name="T13" fmla="*/ 0 60000 65536"/>
                    <a:gd name="T14" fmla="*/ 0 60000 65536"/>
                    <a:gd name="T15" fmla="*/ 0 w 1191"/>
                    <a:gd name="T16" fmla="*/ 0 h 3"/>
                    <a:gd name="T17" fmla="*/ 1191 w 1191"/>
                    <a:gd name="T18" fmla="*/ 3 h 3"/>
                  </a:gdLst>
                  <a:ahLst/>
                  <a:cxnLst>
                    <a:cxn ang="T10">
                      <a:pos x="T0" y="T1"/>
                    </a:cxn>
                    <a:cxn ang="T11">
                      <a:pos x="T2" y="T3"/>
                    </a:cxn>
                    <a:cxn ang="T12">
                      <a:pos x="T4" y="T5"/>
                    </a:cxn>
                    <a:cxn ang="T13">
                      <a:pos x="T6" y="T7"/>
                    </a:cxn>
                    <a:cxn ang="T14">
                      <a:pos x="T8" y="T9"/>
                    </a:cxn>
                  </a:cxnLst>
                  <a:rect l="T15" t="T16" r="T17" b="T18"/>
                  <a:pathLst>
                    <a:path w="1191" h="3">
                      <a:moveTo>
                        <a:pt x="1191" y="3"/>
                      </a:moveTo>
                      <a:lnTo>
                        <a:pt x="0" y="3"/>
                      </a:lnTo>
                      <a:lnTo>
                        <a:pt x="2" y="0"/>
                      </a:lnTo>
                      <a:lnTo>
                        <a:pt x="1191" y="0"/>
                      </a:lnTo>
                      <a:lnTo>
                        <a:pt x="1191" y="3"/>
                      </a:lnTo>
                      <a:close/>
                    </a:path>
                  </a:pathLst>
                </a:custGeom>
                <a:solidFill>
                  <a:srgbClr val="82826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731" name="Freeform 44"/>
                <p:cNvSpPr>
                  <a:spLocks/>
                </p:cNvSpPr>
                <p:nvPr/>
              </p:nvSpPr>
              <p:spPr bwMode="auto">
                <a:xfrm>
                  <a:off x="413" y="1573"/>
                  <a:ext cx="297" cy="2"/>
                </a:xfrm>
                <a:custGeom>
                  <a:avLst/>
                  <a:gdLst>
                    <a:gd name="T0" fmla="*/ 0 w 1191"/>
                    <a:gd name="T1" fmla="*/ 0 h 9"/>
                    <a:gd name="T2" fmla="*/ 0 w 1191"/>
                    <a:gd name="T3" fmla="*/ 0 h 9"/>
                    <a:gd name="T4" fmla="*/ 0 w 1191"/>
                    <a:gd name="T5" fmla="*/ 0 h 9"/>
                    <a:gd name="T6" fmla="*/ 0 w 1191"/>
                    <a:gd name="T7" fmla="*/ 0 h 9"/>
                    <a:gd name="T8" fmla="*/ 0 w 1191"/>
                    <a:gd name="T9" fmla="*/ 0 h 9"/>
                    <a:gd name="T10" fmla="*/ 0 60000 65536"/>
                    <a:gd name="T11" fmla="*/ 0 60000 65536"/>
                    <a:gd name="T12" fmla="*/ 0 60000 65536"/>
                    <a:gd name="T13" fmla="*/ 0 60000 65536"/>
                    <a:gd name="T14" fmla="*/ 0 60000 65536"/>
                    <a:gd name="T15" fmla="*/ 0 w 1191"/>
                    <a:gd name="T16" fmla="*/ 0 h 9"/>
                    <a:gd name="T17" fmla="*/ 1191 w 1191"/>
                    <a:gd name="T18" fmla="*/ 9 h 9"/>
                  </a:gdLst>
                  <a:ahLst/>
                  <a:cxnLst>
                    <a:cxn ang="T10">
                      <a:pos x="T0" y="T1"/>
                    </a:cxn>
                    <a:cxn ang="T11">
                      <a:pos x="T2" y="T3"/>
                    </a:cxn>
                    <a:cxn ang="T12">
                      <a:pos x="T4" y="T5"/>
                    </a:cxn>
                    <a:cxn ang="T13">
                      <a:pos x="T6" y="T7"/>
                    </a:cxn>
                    <a:cxn ang="T14">
                      <a:pos x="T8" y="T9"/>
                    </a:cxn>
                  </a:cxnLst>
                  <a:rect l="T15" t="T16" r="T17" b="T18"/>
                  <a:pathLst>
                    <a:path w="1191" h="9">
                      <a:moveTo>
                        <a:pt x="1191" y="9"/>
                      </a:moveTo>
                      <a:lnTo>
                        <a:pt x="0" y="9"/>
                      </a:lnTo>
                      <a:lnTo>
                        <a:pt x="2" y="0"/>
                      </a:lnTo>
                      <a:lnTo>
                        <a:pt x="1191" y="0"/>
                      </a:lnTo>
                      <a:lnTo>
                        <a:pt x="1191" y="9"/>
                      </a:lnTo>
                      <a:close/>
                    </a:path>
                  </a:pathLst>
                </a:custGeom>
                <a:solidFill>
                  <a:srgbClr val="8A8A6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732" name="Freeform 45"/>
                <p:cNvSpPr>
                  <a:spLocks/>
                </p:cNvSpPr>
                <p:nvPr/>
              </p:nvSpPr>
              <p:spPr bwMode="auto">
                <a:xfrm>
                  <a:off x="413" y="1572"/>
                  <a:ext cx="297" cy="3"/>
                </a:xfrm>
                <a:custGeom>
                  <a:avLst/>
                  <a:gdLst>
                    <a:gd name="T0" fmla="*/ 0 w 1189"/>
                    <a:gd name="T1" fmla="*/ 0 h 10"/>
                    <a:gd name="T2" fmla="*/ 0 w 1189"/>
                    <a:gd name="T3" fmla="*/ 0 h 10"/>
                    <a:gd name="T4" fmla="*/ 0 w 1189"/>
                    <a:gd name="T5" fmla="*/ 0 h 10"/>
                    <a:gd name="T6" fmla="*/ 0 w 1189"/>
                    <a:gd name="T7" fmla="*/ 0 h 10"/>
                    <a:gd name="T8" fmla="*/ 0 w 1189"/>
                    <a:gd name="T9" fmla="*/ 0 h 10"/>
                    <a:gd name="T10" fmla="*/ 0 60000 65536"/>
                    <a:gd name="T11" fmla="*/ 0 60000 65536"/>
                    <a:gd name="T12" fmla="*/ 0 60000 65536"/>
                    <a:gd name="T13" fmla="*/ 0 60000 65536"/>
                    <a:gd name="T14" fmla="*/ 0 60000 65536"/>
                    <a:gd name="T15" fmla="*/ 0 w 1189"/>
                    <a:gd name="T16" fmla="*/ 0 h 10"/>
                    <a:gd name="T17" fmla="*/ 1189 w 1189"/>
                    <a:gd name="T18" fmla="*/ 10 h 10"/>
                  </a:gdLst>
                  <a:ahLst/>
                  <a:cxnLst>
                    <a:cxn ang="T10">
                      <a:pos x="T0" y="T1"/>
                    </a:cxn>
                    <a:cxn ang="T11">
                      <a:pos x="T2" y="T3"/>
                    </a:cxn>
                    <a:cxn ang="T12">
                      <a:pos x="T4" y="T5"/>
                    </a:cxn>
                    <a:cxn ang="T13">
                      <a:pos x="T6" y="T7"/>
                    </a:cxn>
                    <a:cxn ang="T14">
                      <a:pos x="T8" y="T9"/>
                    </a:cxn>
                  </a:cxnLst>
                  <a:rect l="T15" t="T16" r="T17" b="T18"/>
                  <a:pathLst>
                    <a:path w="1189" h="10">
                      <a:moveTo>
                        <a:pt x="1" y="0"/>
                      </a:moveTo>
                      <a:lnTo>
                        <a:pt x="0" y="10"/>
                      </a:lnTo>
                      <a:lnTo>
                        <a:pt x="1189" y="10"/>
                      </a:lnTo>
                      <a:lnTo>
                        <a:pt x="1188" y="0"/>
                      </a:lnTo>
                      <a:lnTo>
                        <a:pt x="1" y="0"/>
                      </a:lnTo>
                      <a:close/>
                    </a:path>
                  </a:pathLst>
                </a:custGeom>
                <a:solidFill>
                  <a:srgbClr val="8F8F7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733" name="Freeform 46"/>
                <p:cNvSpPr>
                  <a:spLocks/>
                </p:cNvSpPr>
                <p:nvPr/>
              </p:nvSpPr>
              <p:spPr bwMode="auto">
                <a:xfrm>
                  <a:off x="413" y="1571"/>
                  <a:ext cx="297" cy="2"/>
                </a:xfrm>
                <a:custGeom>
                  <a:avLst/>
                  <a:gdLst>
                    <a:gd name="T0" fmla="*/ 0 w 1189"/>
                    <a:gd name="T1" fmla="*/ 0 h 9"/>
                    <a:gd name="T2" fmla="*/ 0 w 1189"/>
                    <a:gd name="T3" fmla="*/ 0 h 9"/>
                    <a:gd name="T4" fmla="*/ 0 w 1189"/>
                    <a:gd name="T5" fmla="*/ 0 h 9"/>
                    <a:gd name="T6" fmla="*/ 0 w 1189"/>
                    <a:gd name="T7" fmla="*/ 0 h 9"/>
                    <a:gd name="T8" fmla="*/ 0 w 1189"/>
                    <a:gd name="T9" fmla="*/ 0 h 9"/>
                    <a:gd name="T10" fmla="*/ 0 60000 65536"/>
                    <a:gd name="T11" fmla="*/ 0 60000 65536"/>
                    <a:gd name="T12" fmla="*/ 0 60000 65536"/>
                    <a:gd name="T13" fmla="*/ 0 60000 65536"/>
                    <a:gd name="T14" fmla="*/ 0 60000 65536"/>
                    <a:gd name="T15" fmla="*/ 0 w 1189"/>
                    <a:gd name="T16" fmla="*/ 0 h 9"/>
                    <a:gd name="T17" fmla="*/ 1189 w 1189"/>
                    <a:gd name="T18" fmla="*/ 9 h 9"/>
                  </a:gdLst>
                  <a:ahLst/>
                  <a:cxnLst>
                    <a:cxn ang="T10">
                      <a:pos x="T0" y="T1"/>
                    </a:cxn>
                    <a:cxn ang="T11">
                      <a:pos x="T2" y="T3"/>
                    </a:cxn>
                    <a:cxn ang="T12">
                      <a:pos x="T4" y="T5"/>
                    </a:cxn>
                    <a:cxn ang="T13">
                      <a:pos x="T6" y="T7"/>
                    </a:cxn>
                    <a:cxn ang="T14">
                      <a:pos x="T8" y="T9"/>
                    </a:cxn>
                  </a:cxnLst>
                  <a:rect l="T15" t="T16" r="T17" b="T18"/>
                  <a:pathLst>
                    <a:path w="1189" h="9">
                      <a:moveTo>
                        <a:pt x="1" y="0"/>
                      </a:moveTo>
                      <a:lnTo>
                        <a:pt x="0" y="9"/>
                      </a:lnTo>
                      <a:lnTo>
                        <a:pt x="1189" y="9"/>
                      </a:lnTo>
                      <a:lnTo>
                        <a:pt x="1187" y="0"/>
                      </a:lnTo>
                      <a:lnTo>
                        <a:pt x="1" y="0"/>
                      </a:lnTo>
                      <a:close/>
                    </a:path>
                  </a:pathLst>
                </a:custGeom>
                <a:solidFill>
                  <a:srgbClr val="96967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734" name="Freeform 47"/>
                <p:cNvSpPr>
                  <a:spLocks/>
                </p:cNvSpPr>
                <p:nvPr/>
              </p:nvSpPr>
              <p:spPr bwMode="auto">
                <a:xfrm>
                  <a:off x="413" y="1570"/>
                  <a:ext cx="297" cy="2"/>
                </a:xfrm>
                <a:custGeom>
                  <a:avLst/>
                  <a:gdLst>
                    <a:gd name="T0" fmla="*/ 0 w 1187"/>
                    <a:gd name="T1" fmla="*/ 0 h 10"/>
                    <a:gd name="T2" fmla="*/ 0 w 1187"/>
                    <a:gd name="T3" fmla="*/ 0 h 10"/>
                    <a:gd name="T4" fmla="*/ 0 w 1187"/>
                    <a:gd name="T5" fmla="*/ 0 h 10"/>
                    <a:gd name="T6" fmla="*/ 0 w 1187"/>
                    <a:gd name="T7" fmla="*/ 0 h 10"/>
                    <a:gd name="T8" fmla="*/ 0 w 1187"/>
                    <a:gd name="T9" fmla="*/ 0 h 10"/>
                    <a:gd name="T10" fmla="*/ 0 w 1187"/>
                    <a:gd name="T11" fmla="*/ 0 h 10"/>
                    <a:gd name="T12" fmla="*/ 0 w 1187"/>
                    <a:gd name="T13" fmla="*/ 0 h 10"/>
                    <a:gd name="T14" fmla="*/ 0 w 1187"/>
                    <a:gd name="T15" fmla="*/ 0 h 10"/>
                    <a:gd name="T16" fmla="*/ 0 w 1187"/>
                    <a:gd name="T17" fmla="*/ 0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87"/>
                    <a:gd name="T28" fmla="*/ 0 h 10"/>
                    <a:gd name="T29" fmla="*/ 1187 w 1187"/>
                    <a:gd name="T30" fmla="*/ 10 h 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87" h="10">
                      <a:moveTo>
                        <a:pt x="1" y="0"/>
                      </a:moveTo>
                      <a:lnTo>
                        <a:pt x="0" y="10"/>
                      </a:lnTo>
                      <a:lnTo>
                        <a:pt x="1187" y="10"/>
                      </a:lnTo>
                      <a:lnTo>
                        <a:pt x="1186" y="0"/>
                      </a:lnTo>
                      <a:lnTo>
                        <a:pt x="1018" y="0"/>
                      </a:lnTo>
                      <a:lnTo>
                        <a:pt x="784" y="0"/>
                      </a:lnTo>
                      <a:lnTo>
                        <a:pt x="538" y="0"/>
                      </a:lnTo>
                      <a:lnTo>
                        <a:pt x="454" y="0"/>
                      </a:lnTo>
                      <a:lnTo>
                        <a:pt x="1" y="0"/>
                      </a:lnTo>
                      <a:close/>
                    </a:path>
                  </a:pathLst>
                </a:custGeom>
                <a:solidFill>
                  <a:srgbClr val="9E9E7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735" name="Freeform 48"/>
                <p:cNvSpPr>
                  <a:spLocks/>
                </p:cNvSpPr>
                <p:nvPr/>
              </p:nvSpPr>
              <p:spPr bwMode="auto">
                <a:xfrm>
                  <a:off x="413" y="1568"/>
                  <a:ext cx="297" cy="3"/>
                </a:xfrm>
                <a:custGeom>
                  <a:avLst/>
                  <a:gdLst>
                    <a:gd name="T0" fmla="*/ 0 w 1186"/>
                    <a:gd name="T1" fmla="*/ 0 h 10"/>
                    <a:gd name="T2" fmla="*/ 0 w 1186"/>
                    <a:gd name="T3" fmla="*/ 0 h 10"/>
                    <a:gd name="T4" fmla="*/ 0 w 1186"/>
                    <a:gd name="T5" fmla="*/ 0 h 10"/>
                    <a:gd name="T6" fmla="*/ 0 w 1186"/>
                    <a:gd name="T7" fmla="*/ 0 h 10"/>
                    <a:gd name="T8" fmla="*/ 0 w 1186"/>
                    <a:gd name="T9" fmla="*/ 0 h 10"/>
                    <a:gd name="T10" fmla="*/ 0 w 1186"/>
                    <a:gd name="T11" fmla="*/ 0 h 10"/>
                    <a:gd name="T12" fmla="*/ 0 w 1186"/>
                    <a:gd name="T13" fmla="*/ 0 h 10"/>
                    <a:gd name="T14" fmla="*/ 0 w 1186"/>
                    <a:gd name="T15" fmla="*/ 0 h 10"/>
                    <a:gd name="T16" fmla="*/ 0 w 1186"/>
                    <a:gd name="T17" fmla="*/ 0 h 10"/>
                    <a:gd name="T18" fmla="*/ 0 w 1186"/>
                    <a:gd name="T19" fmla="*/ 0 h 10"/>
                    <a:gd name="T20" fmla="*/ 0 w 1186"/>
                    <a:gd name="T21" fmla="*/ 0 h 10"/>
                    <a:gd name="T22" fmla="*/ 0 w 1186"/>
                    <a:gd name="T23" fmla="*/ 0 h 10"/>
                    <a:gd name="T24" fmla="*/ 0 w 1186"/>
                    <a:gd name="T25" fmla="*/ 0 h 10"/>
                    <a:gd name="T26" fmla="*/ 0 w 1186"/>
                    <a:gd name="T27" fmla="*/ 0 h 10"/>
                    <a:gd name="T28" fmla="*/ 0 w 1186"/>
                    <a:gd name="T29" fmla="*/ 0 h 10"/>
                    <a:gd name="T30" fmla="*/ 0 w 1186"/>
                    <a:gd name="T31" fmla="*/ 0 h 10"/>
                    <a:gd name="T32" fmla="*/ 0 w 1186"/>
                    <a:gd name="T33" fmla="*/ 0 h 10"/>
                    <a:gd name="T34" fmla="*/ 0 w 1186"/>
                    <a:gd name="T35" fmla="*/ 0 h 10"/>
                    <a:gd name="T36" fmla="*/ 0 w 1186"/>
                    <a:gd name="T37" fmla="*/ 0 h 10"/>
                    <a:gd name="T38" fmla="*/ 0 w 1186"/>
                    <a:gd name="T39" fmla="*/ 0 h 10"/>
                    <a:gd name="T40" fmla="*/ 0 w 1186"/>
                    <a:gd name="T41" fmla="*/ 0 h 10"/>
                    <a:gd name="T42" fmla="*/ 0 w 1186"/>
                    <a:gd name="T43" fmla="*/ 0 h 10"/>
                    <a:gd name="T44" fmla="*/ 0 w 1186"/>
                    <a:gd name="T45" fmla="*/ 0 h 1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186"/>
                    <a:gd name="T70" fmla="*/ 0 h 10"/>
                    <a:gd name="T71" fmla="*/ 1186 w 1186"/>
                    <a:gd name="T72" fmla="*/ 10 h 1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186" h="10">
                      <a:moveTo>
                        <a:pt x="1" y="0"/>
                      </a:moveTo>
                      <a:lnTo>
                        <a:pt x="0" y="10"/>
                      </a:lnTo>
                      <a:lnTo>
                        <a:pt x="1186" y="10"/>
                      </a:lnTo>
                      <a:lnTo>
                        <a:pt x="1185" y="0"/>
                      </a:lnTo>
                      <a:lnTo>
                        <a:pt x="1019" y="0"/>
                      </a:lnTo>
                      <a:lnTo>
                        <a:pt x="1018" y="7"/>
                      </a:lnTo>
                      <a:lnTo>
                        <a:pt x="1016" y="0"/>
                      </a:lnTo>
                      <a:lnTo>
                        <a:pt x="942" y="0"/>
                      </a:lnTo>
                      <a:lnTo>
                        <a:pt x="940" y="2"/>
                      </a:lnTo>
                      <a:lnTo>
                        <a:pt x="940" y="0"/>
                      </a:lnTo>
                      <a:lnTo>
                        <a:pt x="871" y="0"/>
                      </a:lnTo>
                      <a:lnTo>
                        <a:pt x="870" y="2"/>
                      </a:lnTo>
                      <a:lnTo>
                        <a:pt x="870" y="0"/>
                      </a:lnTo>
                      <a:lnTo>
                        <a:pt x="785" y="0"/>
                      </a:lnTo>
                      <a:lnTo>
                        <a:pt x="784" y="7"/>
                      </a:lnTo>
                      <a:lnTo>
                        <a:pt x="782" y="0"/>
                      </a:lnTo>
                      <a:lnTo>
                        <a:pt x="539" y="0"/>
                      </a:lnTo>
                      <a:lnTo>
                        <a:pt x="538" y="7"/>
                      </a:lnTo>
                      <a:lnTo>
                        <a:pt x="538" y="0"/>
                      </a:lnTo>
                      <a:lnTo>
                        <a:pt x="455" y="0"/>
                      </a:lnTo>
                      <a:lnTo>
                        <a:pt x="454" y="7"/>
                      </a:lnTo>
                      <a:lnTo>
                        <a:pt x="454" y="0"/>
                      </a:lnTo>
                      <a:lnTo>
                        <a:pt x="1" y="0"/>
                      </a:lnTo>
                      <a:close/>
                    </a:path>
                  </a:pathLst>
                </a:custGeom>
                <a:solidFill>
                  <a:srgbClr val="A3A38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736" name="Freeform 49"/>
                <p:cNvSpPr>
                  <a:spLocks noEditPoints="1"/>
                </p:cNvSpPr>
                <p:nvPr/>
              </p:nvSpPr>
              <p:spPr bwMode="auto">
                <a:xfrm>
                  <a:off x="413" y="1567"/>
                  <a:ext cx="297" cy="3"/>
                </a:xfrm>
                <a:custGeom>
                  <a:avLst/>
                  <a:gdLst>
                    <a:gd name="T0" fmla="*/ 0 w 1185"/>
                    <a:gd name="T1" fmla="*/ 0 h 12"/>
                    <a:gd name="T2" fmla="*/ 0 w 1185"/>
                    <a:gd name="T3" fmla="*/ 0 h 12"/>
                    <a:gd name="T4" fmla="*/ 0 w 1185"/>
                    <a:gd name="T5" fmla="*/ 0 h 12"/>
                    <a:gd name="T6" fmla="*/ 0 w 1185"/>
                    <a:gd name="T7" fmla="*/ 0 h 12"/>
                    <a:gd name="T8" fmla="*/ 0 w 1185"/>
                    <a:gd name="T9" fmla="*/ 0 h 12"/>
                    <a:gd name="T10" fmla="*/ 0 w 1185"/>
                    <a:gd name="T11" fmla="*/ 0 h 12"/>
                    <a:gd name="T12" fmla="*/ 0 w 1185"/>
                    <a:gd name="T13" fmla="*/ 0 h 12"/>
                    <a:gd name="T14" fmla="*/ 0 w 1185"/>
                    <a:gd name="T15" fmla="*/ 0 h 12"/>
                    <a:gd name="T16" fmla="*/ 0 w 1185"/>
                    <a:gd name="T17" fmla="*/ 0 h 12"/>
                    <a:gd name="T18" fmla="*/ 0 w 1185"/>
                    <a:gd name="T19" fmla="*/ 0 h 12"/>
                    <a:gd name="T20" fmla="*/ 0 w 1185"/>
                    <a:gd name="T21" fmla="*/ 0 h 12"/>
                    <a:gd name="T22" fmla="*/ 0 w 1185"/>
                    <a:gd name="T23" fmla="*/ 0 h 12"/>
                    <a:gd name="T24" fmla="*/ 0 w 1185"/>
                    <a:gd name="T25" fmla="*/ 0 h 12"/>
                    <a:gd name="T26" fmla="*/ 0 w 1185"/>
                    <a:gd name="T27" fmla="*/ 0 h 12"/>
                    <a:gd name="T28" fmla="*/ 0 w 1185"/>
                    <a:gd name="T29" fmla="*/ 0 h 12"/>
                    <a:gd name="T30" fmla="*/ 0 w 1185"/>
                    <a:gd name="T31" fmla="*/ 0 h 12"/>
                    <a:gd name="T32" fmla="*/ 0 w 1185"/>
                    <a:gd name="T33" fmla="*/ 0 h 12"/>
                    <a:gd name="T34" fmla="*/ 0 w 1185"/>
                    <a:gd name="T35" fmla="*/ 0 h 12"/>
                    <a:gd name="T36" fmla="*/ 0 w 1185"/>
                    <a:gd name="T37" fmla="*/ 0 h 12"/>
                    <a:gd name="T38" fmla="*/ 0 w 1185"/>
                    <a:gd name="T39" fmla="*/ 0 h 12"/>
                    <a:gd name="T40" fmla="*/ 0 w 1185"/>
                    <a:gd name="T41" fmla="*/ 0 h 12"/>
                    <a:gd name="T42" fmla="*/ 0 w 1185"/>
                    <a:gd name="T43" fmla="*/ 0 h 12"/>
                    <a:gd name="T44" fmla="*/ 0 w 1185"/>
                    <a:gd name="T45" fmla="*/ 0 h 12"/>
                    <a:gd name="T46" fmla="*/ 0 w 1185"/>
                    <a:gd name="T47" fmla="*/ 0 h 12"/>
                    <a:gd name="T48" fmla="*/ 0 w 1185"/>
                    <a:gd name="T49" fmla="*/ 0 h 12"/>
                    <a:gd name="T50" fmla="*/ 0 w 1185"/>
                    <a:gd name="T51" fmla="*/ 0 h 12"/>
                    <a:gd name="T52" fmla="*/ 0 w 1185"/>
                    <a:gd name="T53" fmla="*/ 0 h 12"/>
                    <a:gd name="T54" fmla="*/ 0 w 1185"/>
                    <a:gd name="T55" fmla="*/ 0 h 12"/>
                    <a:gd name="T56" fmla="*/ 0 w 1185"/>
                    <a:gd name="T57" fmla="*/ 0 h 12"/>
                    <a:gd name="T58" fmla="*/ 0 w 1185"/>
                    <a:gd name="T59" fmla="*/ 0 h 12"/>
                    <a:gd name="T60" fmla="*/ 0 w 1185"/>
                    <a:gd name="T61" fmla="*/ 0 h 12"/>
                    <a:gd name="T62" fmla="*/ 0 w 1185"/>
                    <a:gd name="T63" fmla="*/ 0 h 12"/>
                    <a:gd name="T64" fmla="*/ 0 w 1185"/>
                    <a:gd name="T65" fmla="*/ 0 h 12"/>
                    <a:gd name="T66" fmla="*/ 0 w 1185"/>
                    <a:gd name="T67" fmla="*/ 0 h 12"/>
                    <a:gd name="T68" fmla="*/ 0 w 1185"/>
                    <a:gd name="T69" fmla="*/ 0 h 12"/>
                    <a:gd name="T70" fmla="*/ 0 w 1185"/>
                    <a:gd name="T71" fmla="*/ 0 h 12"/>
                    <a:gd name="T72" fmla="*/ 0 w 1185"/>
                    <a:gd name="T73" fmla="*/ 0 h 12"/>
                    <a:gd name="T74" fmla="*/ 0 w 1185"/>
                    <a:gd name="T75" fmla="*/ 0 h 12"/>
                    <a:gd name="T76" fmla="*/ 0 w 1185"/>
                    <a:gd name="T77" fmla="*/ 0 h 12"/>
                    <a:gd name="T78" fmla="*/ 0 w 1185"/>
                    <a:gd name="T79" fmla="*/ 0 h 1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185"/>
                    <a:gd name="T121" fmla="*/ 0 h 12"/>
                    <a:gd name="T122" fmla="*/ 1185 w 1185"/>
                    <a:gd name="T123" fmla="*/ 12 h 12"/>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185" h="12">
                      <a:moveTo>
                        <a:pt x="1" y="0"/>
                      </a:moveTo>
                      <a:lnTo>
                        <a:pt x="0" y="10"/>
                      </a:lnTo>
                      <a:lnTo>
                        <a:pt x="453" y="12"/>
                      </a:lnTo>
                      <a:lnTo>
                        <a:pt x="452" y="0"/>
                      </a:lnTo>
                      <a:lnTo>
                        <a:pt x="372" y="0"/>
                      </a:lnTo>
                      <a:lnTo>
                        <a:pt x="371" y="2"/>
                      </a:lnTo>
                      <a:lnTo>
                        <a:pt x="371" y="0"/>
                      </a:lnTo>
                      <a:lnTo>
                        <a:pt x="227" y="0"/>
                      </a:lnTo>
                      <a:lnTo>
                        <a:pt x="226" y="2"/>
                      </a:lnTo>
                      <a:lnTo>
                        <a:pt x="226" y="0"/>
                      </a:lnTo>
                      <a:lnTo>
                        <a:pt x="1" y="0"/>
                      </a:lnTo>
                      <a:close/>
                      <a:moveTo>
                        <a:pt x="454" y="0"/>
                      </a:moveTo>
                      <a:lnTo>
                        <a:pt x="453" y="10"/>
                      </a:lnTo>
                      <a:lnTo>
                        <a:pt x="537" y="12"/>
                      </a:lnTo>
                      <a:lnTo>
                        <a:pt x="536" y="0"/>
                      </a:lnTo>
                      <a:lnTo>
                        <a:pt x="454" y="0"/>
                      </a:lnTo>
                      <a:close/>
                      <a:moveTo>
                        <a:pt x="538" y="0"/>
                      </a:moveTo>
                      <a:lnTo>
                        <a:pt x="537" y="10"/>
                      </a:lnTo>
                      <a:lnTo>
                        <a:pt x="783" y="12"/>
                      </a:lnTo>
                      <a:lnTo>
                        <a:pt x="780" y="0"/>
                      </a:lnTo>
                      <a:lnTo>
                        <a:pt x="702" y="0"/>
                      </a:lnTo>
                      <a:lnTo>
                        <a:pt x="701" y="2"/>
                      </a:lnTo>
                      <a:lnTo>
                        <a:pt x="701" y="0"/>
                      </a:lnTo>
                      <a:lnTo>
                        <a:pt x="538" y="0"/>
                      </a:lnTo>
                      <a:close/>
                      <a:moveTo>
                        <a:pt x="785" y="0"/>
                      </a:moveTo>
                      <a:lnTo>
                        <a:pt x="783" y="10"/>
                      </a:lnTo>
                      <a:lnTo>
                        <a:pt x="1017" y="12"/>
                      </a:lnTo>
                      <a:lnTo>
                        <a:pt x="1014" y="0"/>
                      </a:lnTo>
                      <a:lnTo>
                        <a:pt x="941" y="0"/>
                      </a:lnTo>
                      <a:lnTo>
                        <a:pt x="939" y="7"/>
                      </a:lnTo>
                      <a:lnTo>
                        <a:pt x="938" y="0"/>
                      </a:lnTo>
                      <a:lnTo>
                        <a:pt x="870" y="0"/>
                      </a:lnTo>
                      <a:lnTo>
                        <a:pt x="869" y="7"/>
                      </a:lnTo>
                      <a:lnTo>
                        <a:pt x="868" y="0"/>
                      </a:lnTo>
                      <a:lnTo>
                        <a:pt x="785" y="0"/>
                      </a:lnTo>
                      <a:close/>
                      <a:moveTo>
                        <a:pt x="1019" y="0"/>
                      </a:moveTo>
                      <a:lnTo>
                        <a:pt x="1017" y="10"/>
                      </a:lnTo>
                      <a:lnTo>
                        <a:pt x="1185" y="10"/>
                      </a:lnTo>
                      <a:lnTo>
                        <a:pt x="1183" y="0"/>
                      </a:lnTo>
                      <a:lnTo>
                        <a:pt x="1019" y="0"/>
                      </a:lnTo>
                      <a:close/>
                    </a:path>
                  </a:pathLst>
                </a:custGeom>
                <a:solidFill>
                  <a:srgbClr val="A8A88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737" name="Freeform 50"/>
                <p:cNvSpPr>
                  <a:spLocks noEditPoints="1"/>
                </p:cNvSpPr>
                <p:nvPr/>
              </p:nvSpPr>
              <p:spPr bwMode="auto">
                <a:xfrm>
                  <a:off x="413" y="1566"/>
                  <a:ext cx="296" cy="2"/>
                </a:xfrm>
                <a:custGeom>
                  <a:avLst/>
                  <a:gdLst>
                    <a:gd name="T0" fmla="*/ 0 w 1184"/>
                    <a:gd name="T1" fmla="*/ 0 h 10"/>
                    <a:gd name="T2" fmla="*/ 0 w 1184"/>
                    <a:gd name="T3" fmla="*/ 0 h 10"/>
                    <a:gd name="T4" fmla="*/ 0 w 1184"/>
                    <a:gd name="T5" fmla="*/ 0 h 10"/>
                    <a:gd name="T6" fmla="*/ 0 w 1184"/>
                    <a:gd name="T7" fmla="*/ 0 h 10"/>
                    <a:gd name="T8" fmla="*/ 0 w 1184"/>
                    <a:gd name="T9" fmla="*/ 0 h 10"/>
                    <a:gd name="T10" fmla="*/ 0 w 1184"/>
                    <a:gd name="T11" fmla="*/ 0 h 10"/>
                    <a:gd name="T12" fmla="*/ 0 w 1184"/>
                    <a:gd name="T13" fmla="*/ 0 h 10"/>
                    <a:gd name="T14" fmla="*/ 0 w 1184"/>
                    <a:gd name="T15" fmla="*/ 0 h 10"/>
                    <a:gd name="T16" fmla="*/ 0 w 1184"/>
                    <a:gd name="T17" fmla="*/ 0 h 10"/>
                    <a:gd name="T18" fmla="*/ 0 w 1184"/>
                    <a:gd name="T19" fmla="*/ 0 h 10"/>
                    <a:gd name="T20" fmla="*/ 0 w 1184"/>
                    <a:gd name="T21" fmla="*/ 0 h 10"/>
                    <a:gd name="T22" fmla="*/ 0 w 1184"/>
                    <a:gd name="T23" fmla="*/ 0 h 10"/>
                    <a:gd name="T24" fmla="*/ 0 w 1184"/>
                    <a:gd name="T25" fmla="*/ 0 h 10"/>
                    <a:gd name="T26" fmla="*/ 0 w 1184"/>
                    <a:gd name="T27" fmla="*/ 0 h 10"/>
                    <a:gd name="T28" fmla="*/ 0 w 1184"/>
                    <a:gd name="T29" fmla="*/ 0 h 10"/>
                    <a:gd name="T30" fmla="*/ 0 w 1184"/>
                    <a:gd name="T31" fmla="*/ 0 h 10"/>
                    <a:gd name="T32" fmla="*/ 0 w 1184"/>
                    <a:gd name="T33" fmla="*/ 0 h 10"/>
                    <a:gd name="T34" fmla="*/ 0 w 1184"/>
                    <a:gd name="T35" fmla="*/ 0 h 10"/>
                    <a:gd name="T36" fmla="*/ 0 w 1184"/>
                    <a:gd name="T37" fmla="*/ 0 h 10"/>
                    <a:gd name="T38" fmla="*/ 0 w 1184"/>
                    <a:gd name="T39" fmla="*/ 0 h 10"/>
                    <a:gd name="T40" fmla="*/ 0 w 1184"/>
                    <a:gd name="T41" fmla="*/ 0 h 10"/>
                    <a:gd name="T42" fmla="*/ 0 w 1184"/>
                    <a:gd name="T43" fmla="*/ 0 h 10"/>
                    <a:gd name="T44" fmla="*/ 0 w 1184"/>
                    <a:gd name="T45" fmla="*/ 0 h 10"/>
                    <a:gd name="T46" fmla="*/ 0 w 1184"/>
                    <a:gd name="T47" fmla="*/ 0 h 10"/>
                    <a:gd name="T48" fmla="*/ 0 w 1184"/>
                    <a:gd name="T49" fmla="*/ 0 h 10"/>
                    <a:gd name="T50" fmla="*/ 0 w 1184"/>
                    <a:gd name="T51" fmla="*/ 0 h 10"/>
                    <a:gd name="T52" fmla="*/ 0 w 1184"/>
                    <a:gd name="T53" fmla="*/ 0 h 10"/>
                    <a:gd name="T54" fmla="*/ 0 w 1184"/>
                    <a:gd name="T55" fmla="*/ 0 h 10"/>
                    <a:gd name="T56" fmla="*/ 0 w 1184"/>
                    <a:gd name="T57" fmla="*/ 0 h 10"/>
                    <a:gd name="T58" fmla="*/ 0 w 1184"/>
                    <a:gd name="T59" fmla="*/ 0 h 10"/>
                    <a:gd name="T60" fmla="*/ 0 w 1184"/>
                    <a:gd name="T61" fmla="*/ 0 h 10"/>
                    <a:gd name="T62" fmla="*/ 0 w 1184"/>
                    <a:gd name="T63" fmla="*/ 0 h 10"/>
                    <a:gd name="T64" fmla="*/ 0 w 1184"/>
                    <a:gd name="T65" fmla="*/ 0 h 10"/>
                    <a:gd name="T66" fmla="*/ 0 w 1184"/>
                    <a:gd name="T67" fmla="*/ 0 h 10"/>
                    <a:gd name="T68" fmla="*/ 0 w 1184"/>
                    <a:gd name="T69" fmla="*/ 0 h 10"/>
                    <a:gd name="T70" fmla="*/ 0 w 1184"/>
                    <a:gd name="T71" fmla="*/ 0 h 10"/>
                    <a:gd name="T72" fmla="*/ 0 w 1184"/>
                    <a:gd name="T73" fmla="*/ 0 h 10"/>
                    <a:gd name="T74" fmla="*/ 0 w 1184"/>
                    <a:gd name="T75" fmla="*/ 0 h 10"/>
                    <a:gd name="T76" fmla="*/ 0 w 1184"/>
                    <a:gd name="T77" fmla="*/ 0 h 10"/>
                    <a:gd name="T78" fmla="*/ 0 w 1184"/>
                    <a:gd name="T79" fmla="*/ 0 h 10"/>
                    <a:gd name="T80" fmla="*/ 0 w 1184"/>
                    <a:gd name="T81" fmla="*/ 0 h 10"/>
                    <a:gd name="T82" fmla="*/ 0 w 1184"/>
                    <a:gd name="T83" fmla="*/ 0 h 10"/>
                    <a:gd name="T84" fmla="*/ 0 w 1184"/>
                    <a:gd name="T85" fmla="*/ 0 h 10"/>
                    <a:gd name="T86" fmla="*/ 0 w 1184"/>
                    <a:gd name="T87" fmla="*/ 0 h 10"/>
                    <a:gd name="T88" fmla="*/ 0 w 1184"/>
                    <a:gd name="T89" fmla="*/ 0 h 10"/>
                    <a:gd name="T90" fmla="*/ 0 w 1184"/>
                    <a:gd name="T91" fmla="*/ 0 h 10"/>
                    <a:gd name="T92" fmla="*/ 0 w 1184"/>
                    <a:gd name="T93" fmla="*/ 0 h 10"/>
                    <a:gd name="T94" fmla="*/ 0 w 1184"/>
                    <a:gd name="T95" fmla="*/ 0 h 10"/>
                    <a:gd name="T96" fmla="*/ 0 w 1184"/>
                    <a:gd name="T97" fmla="*/ 0 h 10"/>
                    <a:gd name="T98" fmla="*/ 0 w 1184"/>
                    <a:gd name="T99" fmla="*/ 0 h 10"/>
                    <a:gd name="T100" fmla="*/ 0 w 1184"/>
                    <a:gd name="T101" fmla="*/ 0 h 10"/>
                    <a:gd name="T102" fmla="*/ 0 w 1184"/>
                    <a:gd name="T103" fmla="*/ 0 h 10"/>
                    <a:gd name="T104" fmla="*/ 0 w 1184"/>
                    <a:gd name="T105" fmla="*/ 0 h 10"/>
                    <a:gd name="T106" fmla="*/ 0 w 1184"/>
                    <a:gd name="T107" fmla="*/ 0 h 10"/>
                    <a:gd name="T108" fmla="*/ 0 w 1184"/>
                    <a:gd name="T109" fmla="*/ 0 h 10"/>
                    <a:gd name="T110" fmla="*/ 0 w 1184"/>
                    <a:gd name="T111" fmla="*/ 0 h 1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84"/>
                    <a:gd name="T169" fmla="*/ 0 h 10"/>
                    <a:gd name="T170" fmla="*/ 1184 w 1184"/>
                    <a:gd name="T171" fmla="*/ 10 h 10"/>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84" h="10">
                      <a:moveTo>
                        <a:pt x="2" y="0"/>
                      </a:moveTo>
                      <a:lnTo>
                        <a:pt x="0" y="10"/>
                      </a:lnTo>
                      <a:lnTo>
                        <a:pt x="453" y="10"/>
                      </a:lnTo>
                      <a:lnTo>
                        <a:pt x="450" y="0"/>
                      </a:lnTo>
                      <a:lnTo>
                        <a:pt x="373" y="0"/>
                      </a:lnTo>
                      <a:lnTo>
                        <a:pt x="371" y="7"/>
                      </a:lnTo>
                      <a:lnTo>
                        <a:pt x="371" y="0"/>
                      </a:lnTo>
                      <a:lnTo>
                        <a:pt x="298" y="0"/>
                      </a:lnTo>
                      <a:lnTo>
                        <a:pt x="298" y="5"/>
                      </a:lnTo>
                      <a:lnTo>
                        <a:pt x="298" y="0"/>
                      </a:lnTo>
                      <a:lnTo>
                        <a:pt x="227" y="0"/>
                      </a:lnTo>
                      <a:lnTo>
                        <a:pt x="226" y="7"/>
                      </a:lnTo>
                      <a:lnTo>
                        <a:pt x="226" y="0"/>
                      </a:lnTo>
                      <a:lnTo>
                        <a:pt x="145" y="0"/>
                      </a:lnTo>
                      <a:lnTo>
                        <a:pt x="144" y="5"/>
                      </a:lnTo>
                      <a:lnTo>
                        <a:pt x="144" y="0"/>
                      </a:lnTo>
                      <a:lnTo>
                        <a:pt x="72" y="0"/>
                      </a:lnTo>
                      <a:lnTo>
                        <a:pt x="71" y="5"/>
                      </a:lnTo>
                      <a:lnTo>
                        <a:pt x="71" y="0"/>
                      </a:lnTo>
                      <a:lnTo>
                        <a:pt x="2" y="0"/>
                      </a:lnTo>
                      <a:close/>
                      <a:moveTo>
                        <a:pt x="455" y="0"/>
                      </a:moveTo>
                      <a:lnTo>
                        <a:pt x="454" y="10"/>
                      </a:lnTo>
                      <a:lnTo>
                        <a:pt x="537" y="10"/>
                      </a:lnTo>
                      <a:lnTo>
                        <a:pt x="535" y="0"/>
                      </a:lnTo>
                      <a:lnTo>
                        <a:pt x="455" y="0"/>
                      </a:lnTo>
                      <a:close/>
                      <a:moveTo>
                        <a:pt x="539" y="0"/>
                      </a:moveTo>
                      <a:lnTo>
                        <a:pt x="538" y="10"/>
                      </a:lnTo>
                      <a:lnTo>
                        <a:pt x="781" y="10"/>
                      </a:lnTo>
                      <a:lnTo>
                        <a:pt x="779" y="0"/>
                      </a:lnTo>
                      <a:lnTo>
                        <a:pt x="702" y="0"/>
                      </a:lnTo>
                      <a:lnTo>
                        <a:pt x="701" y="7"/>
                      </a:lnTo>
                      <a:lnTo>
                        <a:pt x="700" y="0"/>
                      </a:lnTo>
                      <a:lnTo>
                        <a:pt x="615" y="0"/>
                      </a:lnTo>
                      <a:lnTo>
                        <a:pt x="614" y="5"/>
                      </a:lnTo>
                      <a:lnTo>
                        <a:pt x="614" y="0"/>
                      </a:lnTo>
                      <a:lnTo>
                        <a:pt x="539" y="0"/>
                      </a:lnTo>
                      <a:close/>
                      <a:moveTo>
                        <a:pt x="785" y="0"/>
                      </a:moveTo>
                      <a:lnTo>
                        <a:pt x="784" y="10"/>
                      </a:lnTo>
                      <a:lnTo>
                        <a:pt x="869" y="10"/>
                      </a:lnTo>
                      <a:lnTo>
                        <a:pt x="868" y="0"/>
                      </a:lnTo>
                      <a:lnTo>
                        <a:pt x="785" y="0"/>
                      </a:lnTo>
                      <a:close/>
                      <a:moveTo>
                        <a:pt x="870" y="0"/>
                      </a:moveTo>
                      <a:lnTo>
                        <a:pt x="870" y="10"/>
                      </a:lnTo>
                      <a:lnTo>
                        <a:pt x="939" y="10"/>
                      </a:lnTo>
                      <a:lnTo>
                        <a:pt x="938" y="0"/>
                      </a:lnTo>
                      <a:lnTo>
                        <a:pt x="870" y="0"/>
                      </a:lnTo>
                      <a:close/>
                      <a:moveTo>
                        <a:pt x="942" y="0"/>
                      </a:moveTo>
                      <a:lnTo>
                        <a:pt x="941" y="10"/>
                      </a:lnTo>
                      <a:lnTo>
                        <a:pt x="1015" y="10"/>
                      </a:lnTo>
                      <a:lnTo>
                        <a:pt x="1014" y="0"/>
                      </a:lnTo>
                      <a:lnTo>
                        <a:pt x="942" y="0"/>
                      </a:lnTo>
                      <a:close/>
                      <a:moveTo>
                        <a:pt x="1020" y="0"/>
                      </a:moveTo>
                      <a:lnTo>
                        <a:pt x="1018" y="10"/>
                      </a:lnTo>
                      <a:lnTo>
                        <a:pt x="1184" y="10"/>
                      </a:lnTo>
                      <a:lnTo>
                        <a:pt x="1183" y="0"/>
                      </a:lnTo>
                      <a:lnTo>
                        <a:pt x="1020" y="0"/>
                      </a:lnTo>
                      <a:close/>
                    </a:path>
                  </a:pathLst>
                </a:custGeom>
                <a:solidFill>
                  <a:srgbClr val="B0B09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738" name="Freeform 51"/>
                <p:cNvSpPr>
                  <a:spLocks noEditPoints="1"/>
                </p:cNvSpPr>
                <p:nvPr/>
              </p:nvSpPr>
              <p:spPr bwMode="auto">
                <a:xfrm>
                  <a:off x="414" y="1565"/>
                  <a:ext cx="295" cy="2"/>
                </a:xfrm>
                <a:custGeom>
                  <a:avLst/>
                  <a:gdLst>
                    <a:gd name="T0" fmla="*/ 0 w 1182"/>
                    <a:gd name="T1" fmla="*/ 0 h 9"/>
                    <a:gd name="T2" fmla="*/ 0 w 1182"/>
                    <a:gd name="T3" fmla="*/ 0 h 9"/>
                    <a:gd name="T4" fmla="*/ 0 w 1182"/>
                    <a:gd name="T5" fmla="*/ 0 h 9"/>
                    <a:gd name="T6" fmla="*/ 0 w 1182"/>
                    <a:gd name="T7" fmla="*/ 0 h 9"/>
                    <a:gd name="T8" fmla="*/ 0 w 1182"/>
                    <a:gd name="T9" fmla="*/ 0 h 9"/>
                    <a:gd name="T10" fmla="*/ 0 w 1182"/>
                    <a:gd name="T11" fmla="*/ 0 h 9"/>
                    <a:gd name="T12" fmla="*/ 0 w 1182"/>
                    <a:gd name="T13" fmla="*/ 0 h 9"/>
                    <a:gd name="T14" fmla="*/ 0 w 1182"/>
                    <a:gd name="T15" fmla="*/ 0 h 9"/>
                    <a:gd name="T16" fmla="*/ 0 w 1182"/>
                    <a:gd name="T17" fmla="*/ 0 h 9"/>
                    <a:gd name="T18" fmla="*/ 0 w 1182"/>
                    <a:gd name="T19" fmla="*/ 0 h 9"/>
                    <a:gd name="T20" fmla="*/ 0 w 1182"/>
                    <a:gd name="T21" fmla="*/ 0 h 9"/>
                    <a:gd name="T22" fmla="*/ 0 w 1182"/>
                    <a:gd name="T23" fmla="*/ 0 h 9"/>
                    <a:gd name="T24" fmla="*/ 0 w 1182"/>
                    <a:gd name="T25" fmla="*/ 0 h 9"/>
                    <a:gd name="T26" fmla="*/ 0 w 1182"/>
                    <a:gd name="T27" fmla="*/ 0 h 9"/>
                    <a:gd name="T28" fmla="*/ 0 w 1182"/>
                    <a:gd name="T29" fmla="*/ 0 h 9"/>
                    <a:gd name="T30" fmla="*/ 0 w 1182"/>
                    <a:gd name="T31" fmla="*/ 0 h 9"/>
                    <a:gd name="T32" fmla="*/ 0 w 1182"/>
                    <a:gd name="T33" fmla="*/ 0 h 9"/>
                    <a:gd name="T34" fmla="*/ 0 w 1182"/>
                    <a:gd name="T35" fmla="*/ 0 h 9"/>
                    <a:gd name="T36" fmla="*/ 0 w 1182"/>
                    <a:gd name="T37" fmla="*/ 0 h 9"/>
                    <a:gd name="T38" fmla="*/ 0 w 1182"/>
                    <a:gd name="T39" fmla="*/ 0 h 9"/>
                    <a:gd name="T40" fmla="*/ 0 w 1182"/>
                    <a:gd name="T41" fmla="*/ 0 h 9"/>
                    <a:gd name="T42" fmla="*/ 0 w 1182"/>
                    <a:gd name="T43" fmla="*/ 0 h 9"/>
                    <a:gd name="T44" fmla="*/ 0 w 1182"/>
                    <a:gd name="T45" fmla="*/ 0 h 9"/>
                    <a:gd name="T46" fmla="*/ 0 w 1182"/>
                    <a:gd name="T47" fmla="*/ 0 h 9"/>
                    <a:gd name="T48" fmla="*/ 0 w 1182"/>
                    <a:gd name="T49" fmla="*/ 0 h 9"/>
                    <a:gd name="T50" fmla="*/ 0 w 1182"/>
                    <a:gd name="T51" fmla="*/ 0 h 9"/>
                    <a:gd name="T52" fmla="*/ 0 w 1182"/>
                    <a:gd name="T53" fmla="*/ 0 h 9"/>
                    <a:gd name="T54" fmla="*/ 0 w 1182"/>
                    <a:gd name="T55" fmla="*/ 0 h 9"/>
                    <a:gd name="T56" fmla="*/ 0 w 1182"/>
                    <a:gd name="T57" fmla="*/ 0 h 9"/>
                    <a:gd name="T58" fmla="*/ 0 w 1182"/>
                    <a:gd name="T59" fmla="*/ 0 h 9"/>
                    <a:gd name="T60" fmla="*/ 0 w 1182"/>
                    <a:gd name="T61" fmla="*/ 0 h 9"/>
                    <a:gd name="T62" fmla="*/ 0 w 1182"/>
                    <a:gd name="T63" fmla="*/ 0 h 9"/>
                    <a:gd name="T64" fmla="*/ 0 w 1182"/>
                    <a:gd name="T65" fmla="*/ 0 h 9"/>
                    <a:gd name="T66" fmla="*/ 0 w 1182"/>
                    <a:gd name="T67" fmla="*/ 0 h 9"/>
                    <a:gd name="T68" fmla="*/ 0 w 1182"/>
                    <a:gd name="T69" fmla="*/ 0 h 9"/>
                    <a:gd name="T70" fmla="*/ 0 w 1182"/>
                    <a:gd name="T71" fmla="*/ 0 h 9"/>
                    <a:gd name="T72" fmla="*/ 0 w 1182"/>
                    <a:gd name="T73" fmla="*/ 0 h 9"/>
                    <a:gd name="T74" fmla="*/ 0 w 1182"/>
                    <a:gd name="T75" fmla="*/ 0 h 9"/>
                    <a:gd name="T76" fmla="*/ 0 w 1182"/>
                    <a:gd name="T77" fmla="*/ 0 h 9"/>
                    <a:gd name="T78" fmla="*/ 0 w 1182"/>
                    <a:gd name="T79" fmla="*/ 0 h 9"/>
                    <a:gd name="T80" fmla="*/ 0 w 1182"/>
                    <a:gd name="T81" fmla="*/ 0 h 9"/>
                    <a:gd name="T82" fmla="*/ 0 w 1182"/>
                    <a:gd name="T83" fmla="*/ 0 h 9"/>
                    <a:gd name="T84" fmla="*/ 0 w 1182"/>
                    <a:gd name="T85" fmla="*/ 0 h 9"/>
                    <a:gd name="T86" fmla="*/ 0 w 1182"/>
                    <a:gd name="T87" fmla="*/ 0 h 9"/>
                    <a:gd name="T88" fmla="*/ 0 w 1182"/>
                    <a:gd name="T89" fmla="*/ 0 h 9"/>
                    <a:gd name="T90" fmla="*/ 0 w 1182"/>
                    <a:gd name="T91" fmla="*/ 0 h 9"/>
                    <a:gd name="T92" fmla="*/ 0 w 1182"/>
                    <a:gd name="T93" fmla="*/ 0 h 9"/>
                    <a:gd name="T94" fmla="*/ 0 w 1182"/>
                    <a:gd name="T95" fmla="*/ 0 h 9"/>
                    <a:gd name="T96" fmla="*/ 0 w 1182"/>
                    <a:gd name="T97" fmla="*/ 0 h 9"/>
                    <a:gd name="T98" fmla="*/ 0 w 1182"/>
                    <a:gd name="T99" fmla="*/ 0 h 9"/>
                    <a:gd name="T100" fmla="*/ 0 w 1182"/>
                    <a:gd name="T101" fmla="*/ 0 h 9"/>
                    <a:gd name="T102" fmla="*/ 0 w 1182"/>
                    <a:gd name="T103" fmla="*/ 0 h 9"/>
                    <a:gd name="T104" fmla="*/ 0 w 1182"/>
                    <a:gd name="T105" fmla="*/ 0 h 9"/>
                    <a:gd name="T106" fmla="*/ 0 w 1182"/>
                    <a:gd name="T107" fmla="*/ 0 h 9"/>
                    <a:gd name="T108" fmla="*/ 0 w 1182"/>
                    <a:gd name="T109" fmla="*/ 0 h 9"/>
                    <a:gd name="T110" fmla="*/ 0 w 1182"/>
                    <a:gd name="T111" fmla="*/ 0 h 9"/>
                    <a:gd name="T112" fmla="*/ 0 w 1182"/>
                    <a:gd name="T113" fmla="*/ 0 h 9"/>
                    <a:gd name="T114" fmla="*/ 0 w 1182"/>
                    <a:gd name="T115" fmla="*/ 0 h 9"/>
                    <a:gd name="T116" fmla="*/ 0 w 1182"/>
                    <a:gd name="T117" fmla="*/ 0 h 9"/>
                    <a:gd name="T118" fmla="*/ 0 w 1182"/>
                    <a:gd name="T119" fmla="*/ 0 h 9"/>
                    <a:gd name="T120" fmla="*/ 0 w 1182"/>
                    <a:gd name="T121" fmla="*/ 0 h 9"/>
                    <a:gd name="T122" fmla="*/ 0 w 1182"/>
                    <a:gd name="T123" fmla="*/ 0 h 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182"/>
                    <a:gd name="T187" fmla="*/ 0 h 9"/>
                    <a:gd name="T188" fmla="*/ 1182 w 1182"/>
                    <a:gd name="T189" fmla="*/ 9 h 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182" h="9">
                      <a:moveTo>
                        <a:pt x="1" y="0"/>
                      </a:moveTo>
                      <a:lnTo>
                        <a:pt x="0" y="9"/>
                      </a:lnTo>
                      <a:lnTo>
                        <a:pt x="225" y="9"/>
                      </a:lnTo>
                      <a:lnTo>
                        <a:pt x="224" y="0"/>
                      </a:lnTo>
                      <a:lnTo>
                        <a:pt x="145" y="0"/>
                      </a:lnTo>
                      <a:lnTo>
                        <a:pt x="143" y="9"/>
                      </a:lnTo>
                      <a:lnTo>
                        <a:pt x="142" y="0"/>
                      </a:lnTo>
                      <a:lnTo>
                        <a:pt x="73" y="0"/>
                      </a:lnTo>
                      <a:lnTo>
                        <a:pt x="70" y="9"/>
                      </a:lnTo>
                      <a:lnTo>
                        <a:pt x="69" y="0"/>
                      </a:lnTo>
                      <a:lnTo>
                        <a:pt x="1" y="0"/>
                      </a:lnTo>
                      <a:close/>
                      <a:moveTo>
                        <a:pt x="226" y="0"/>
                      </a:moveTo>
                      <a:lnTo>
                        <a:pt x="226" y="9"/>
                      </a:lnTo>
                      <a:lnTo>
                        <a:pt x="370" y="9"/>
                      </a:lnTo>
                      <a:lnTo>
                        <a:pt x="370" y="0"/>
                      </a:lnTo>
                      <a:lnTo>
                        <a:pt x="297" y="0"/>
                      </a:lnTo>
                      <a:lnTo>
                        <a:pt x="297" y="9"/>
                      </a:lnTo>
                      <a:lnTo>
                        <a:pt x="296" y="0"/>
                      </a:lnTo>
                      <a:lnTo>
                        <a:pt x="226" y="0"/>
                      </a:lnTo>
                      <a:close/>
                      <a:moveTo>
                        <a:pt x="373" y="0"/>
                      </a:moveTo>
                      <a:lnTo>
                        <a:pt x="371" y="9"/>
                      </a:lnTo>
                      <a:lnTo>
                        <a:pt x="451" y="9"/>
                      </a:lnTo>
                      <a:lnTo>
                        <a:pt x="448" y="0"/>
                      </a:lnTo>
                      <a:lnTo>
                        <a:pt x="373" y="0"/>
                      </a:lnTo>
                      <a:close/>
                      <a:moveTo>
                        <a:pt x="454" y="0"/>
                      </a:moveTo>
                      <a:lnTo>
                        <a:pt x="453" y="9"/>
                      </a:lnTo>
                      <a:lnTo>
                        <a:pt x="535" y="9"/>
                      </a:lnTo>
                      <a:lnTo>
                        <a:pt x="532" y="0"/>
                      </a:lnTo>
                      <a:lnTo>
                        <a:pt x="454" y="0"/>
                      </a:lnTo>
                      <a:close/>
                      <a:moveTo>
                        <a:pt x="538" y="0"/>
                      </a:moveTo>
                      <a:lnTo>
                        <a:pt x="537" y="9"/>
                      </a:lnTo>
                      <a:lnTo>
                        <a:pt x="700" y="9"/>
                      </a:lnTo>
                      <a:lnTo>
                        <a:pt x="699" y="0"/>
                      </a:lnTo>
                      <a:lnTo>
                        <a:pt x="614" y="0"/>
                      </a:lnTo>
                      <a:lnTo>
                        <a:pt x="613" y="9"/>
                      </a:lnTo>
                      <a:lnTo>
                        <a:pt x="612" y="0"/>
                      </a:lnTo>
                      <a:lnTo>
                        <a:pt x="538" y="0"/>
                      </a:lnTo>
                      <a:close/>
                      <a:moveTo>
                        <a:pt x="702" y="0"/>
                      </a:moveTo>
                      <a:lnTo>
                        <a:pt x="701" y="9"/>
                      </a:lnTo>
                      <a:lnTo>
                        <a:pt x="779" y="9"/>
                      </a:lnTo>
                      <a:lnTo>
                        <a:pt x="777" y="0"/>
                      </a:lnTo>
                      <a:lnTo>
                        <a:pt x="702" y="0"/>
                      </a:lnTo>
                      <a:close/>
                      <a:moveTo>
                        <a:pt x="785" y="0"/>
                      </a:moveTo>
                      <a:lnTo>
                        <a:pt x="784" y="9"/>
                      </a:lnTo>
                      <a:lnTo>
                        <a:pt x="867" y="9"/>
                      </a:lnTo>
                      <a:lnTo>
                        <a:pt x="866" y="0"/>
                      </a:lnTo>
                      <a:lnTo>
                        <a:pt x="785" y="0"/>
                      </a:lnTo>
                      <a:close/>
                      <a:moveTo>
                        <a:pt x="869" y="0"/>
                      </a:moveTo>
                      <a:lnTo>
                        <a:pt x="869" y="9"/>
                      </a:lnTo>
                      <a:lnTo>
                        <a:pt x="937" y="9"/>
                      </a:lnTo>
                      <a:lnTo>
                        <a:pt x="936" y="0"/>
                      </a:lnTo>
                      <a:lnTo>
                        <a:pt x="869" y="0"/>
                      </a:lnTo>
                      <a:close/>
                      <a:moveTo>
                        <a:pt x="941" y="0"/>
                      </a:moveTo>
                      <a:lnTo>
                        <a:pt x="940" y="9"/>
                      </a:lnTo>
                      <a:lnTo>
                        <a:pt x="1013" y="9"/>
                      </a:lnTo>
                      <a:lnTo>
                        <a:pt x="1012" y="0"/>
                      </a:lnTo>
                      <a:lnTo>
                        <a:pt x="941" y="0"/>
                      </a:lnTo>
                      <a:close/>
                      <a:moveTo>
                        <a:pt x="1020" y="0"/>
                      </a:moveTo>
                      <a:lnTo>
                        <a:pt x="1018" y="9"/>
                      </a:lnTo>
                      <a:lnTo>
                        <a:pt x="1182" y="9"/>
                      </a:lnTo>
                      <a:lnTo>
                        <a:pt x="1181" y="0"/>
                      </a:lnTo>
                      <a:lnTo>
                        <a:pt x="1020" y="0"/>
                      </a:lnTo>
                      <a:close/>
                    </a:path>
                  </a:pathLst>
                </a:custGeom>
                <a:solidFill>
                  <a:srgbClr val="B5B59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739" name="Freeform 52"/>
                <p:cNvSpPr>
                  <a:spLocks noEditPoints="1"/>
                </p:cNvSpPr>
                <p:nvPr/>
              </p:nvSpPr>
              <p:spPr bwMode="auto">
                <a:xfrm>
                  <a:off x="414" y="1563"/>
                  <a:ext cx="295" cy="3"/>
                </a:xfrm>
                <a:custGeom>
                  <a:avLst/>
                  <a:gdLst>
                    <a:gd name="T0" fmla="*/ 0 w 1181"/>
                    <a:gd name="T1" fmla="*/ 0 h 10"/>
                    <a:gd name="T2" fmla="*/ 0 w 1181"/>
                    <a:gd name="T3" fmla="*/ 0 h 10"/>
                    <a:gd name="T4" fmla="*/ 0 w 1181"/>
                    <a:gd name="T5" fmla="*/ 0 h 10"/>
                    <a:gd name="T6" fmla="*/ 0 w 1181"/>
                    <a:gd name="T7" fmla="*/ 0 h 10"/>
                    <a:gd name="T8" fmla="*/ 0 w 1181"/>
                    <a:gd name="T9" fmla="*/ 0 h 10"/>
                    <a:gd name="T10" fmla="*/ 0 w 1181"/>
                    <a:gd name="T11" fmla="*/ 0 h 10"/>
                    <a:gd name="T12" fmla="*/ 0 w 1181"/>
                    <a:gd name="T13" fmla="*/ 0 h 10"/>
                    <a:gd name="T14" fmla="*/ 0 w 1181"/>
                    <a:gd name="T15" fmla="*/ 0 h 10"/>
                    <a:gd name="T16" fmla="*/ 0 w 1181"/>
                    <a:gd name="T17" fmla="*/ 0 h 10"/>
                    <a:gd name="T18" fmla="*/ 0 w 1181"/>
                    <a:gd name="T19" fmla="*/ 0 h 10"/>
                    <a:gd name="T20" fmla="*/ 0 w 1181"/>
                    <a:gd name="T21" fmla="*/ 0 h 10"/>
                    <a:gd name="T22" fmla="*/ 0 w 1181"/>
                    <a:gd name="T23" fmla="*/ 0 h 10"/>
                    <a:gd name="T24" fmla="*/ 0 w 1181"/>
                    <a:gd name="T25" fmla="*/ 0 h 10"/>
                    <a:gd name="T26" fmla="*/ 0 w 1181"/>
                    <a:gd name="T27" fmla="*/ 0 h 10"/>
                    <a:gd name="T28" fmla="*/ 0 w 1181"/>
                    <a:gd name="T29" fmla="*/ 0 h 10"/>
                    <a:gd name="T30" fmla="*/ 0 w 1181"/>
                    <a:gd name="T31" fmla="*/ 0 h 10"/>
                    <a:gd name="T32" fmla="*/ 0 w 1181"/>
                    <a:gd name="T33" fmla="*/ 0 h 10"/>
                    <a:gd name="T34" fmla="*/ 0 w 1181"/>
                    <a:gd name="T35" fmla="*/ 0 h 10"/>
                    <a:gd name="T36" fmla="*/ 0 w 1181"/>
                    <a:gd name="T37" fmla="*/ 0 h 10"/>
                    <a:gd name="T38" fmla="*/ 0 w 1181"/>
                    <a:gd name="T39" fmla="*/ 0 h 10"/>
                    <a:gd name="T40" fmla="*/ 0 w 1181"/>
                    <a:gd name="T41" fmla="*/ 0 h 10"/>
                    <a:gd name="T42" fmla="*/ 0 w 1181"/>
                    <a:gd name="T43" fmla="*/ 0 h 10"/>
                    <a:gd name="T44" fmla="*/ 0 w 1181"/>
                    <a:gd name="T45" fmla="*/ 0 h 10"/>
                    <a:gd name="T46" fmla="*/ 0 w 1181"/>
                    <a:gd name="T47" fmla="*/ 0 h 10"/>
                    <a:gd name="T48" fmla="*/ 0 w 1181"/>
                    <a:gd name="T49" fmla="*/ 0 h 10"/>
                    <a:gd name="T50" fmla="*/ 0 w 1181"/>
                    <a:gd name="T51" fmla="*/ 0 h 10"/>
                    <a:gd name="T52" fmla="*/ 0 w 1181"/>
                    <a:gd name="T53" fmla="*/ 0 h 10"/>
                    <a:gd name="T54" fmla="*/ 0 w 1181"/>
                    <a:gd name="T55" fmla="*/ 0 h 10"/>
                    <a:gd name="T56" fmla="*/ 0 w 1181"/>
                    <a:gd name="T57" fmla="*/ 0 h 10"/>
                    <a:gd name="T58" fmla="*/ 0 w 1181"/>
                    <a:gd name="T59" fmla="*/ 0 h 10"/>
                    <a:gd name="T60" fmla="*/ 0 w 1181"/>
                    <a:gd name="T61" fmla="*/ 0 h 10"/>
                    <a:gd name="T62" fmla="*/ 0 w 1181"/>
                    <a:gd name="T63" fmla="*/ 0 h 10"/>
                    <a:gd name="T64" fmla="*/ 0 w 1181"/>
                    <a:gd name="T65" fmla="*/ 0 h 10"/>
                    <a:gd name="T66" fmla="*/ 0 w 1181"/>
                    <a:gd name="T67" fmla="*/ 0 h 10"/>
                    <a:gd name="T68" fmla="*/ 0 w 1181"/>
                    <a:gd name="T69" fmla="*/ 0 h 1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81"/>
                    <a:gd name="T106" fmla="*/ 0 h 10"/>
                    <a:gd name="T107" fmla="*/ 1181 w 1181"/>
                    <a:gd name="T108" fmla="*/ 10 h 1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81" h="10">
                      <a:moveTo>
                        <a:pt x="1" y="0"/>
                      </a:moveTo>
                      <a:lnTo>
                        <a:pt x="0" y="10"/>
                      </a:lnTo>
                      <a:lnTo>
                        <a:pt x="69" y="10"/>
                      </a:lnTo>
                      <a:lnTo>
                        <a:pt x="66" y="0"/>
                      </a:lnTo>
                      <a:lnTo>
                        <a:pt x="1" y="0"/>
                      </a:lnTo>
                      <a:close/>
                      <a:moveTo>
                        <a:pt x="73" y="0"/>
                      </a:moveTo>
                      <a:lnTo>
                        <a:pt x="70" y="10"/>
                      </a:lnTo>
                      <a:lnTo>
                        <a:pt x="142" y="10"/>
                      </a:lnTo>
                      <a:lnTo>
                        <a:pt x="139" y="0"/>
                      </a:lnTo>
                      <a:lnTo>
                        <a:pt x="73" y="0"/>
                      </a:lnTo>
                      <a:close/>
                      <a:moveTo>
                        <a:pt x="145" y="0"/>
                      </a:moveTo>
                      <a:lnTo>
                        <a:pt x="143" y="10"/>
                      </a:lnTo>
                      <a:lnTo>
                        <a:pt x="224" y="10"/>
                      </a:lnTo>
                      <a:lnTo>
                        <a:pt x="221" y="0"/>
                      </a:lnTo>
                      <a:lnTo>
                        <a:pt x="145" y="0"/>
                      </a:lnTo>
                      <a:close/>
                      <a:moveTo>
                        <a:pt x="226" y="0"/>
                      </a:moveTo>
                      <a:lnTo>
                        <a:pt x="225" y="10"/>
                      </a:lnTo>
                      <a:lnTo>
                        <a:pt x="296" y="10"/>
                      </a:lnTo>
                      <a:lnTo>
                        <a:pt x="294" y="0"/>
                      </a:lnTo>
                      <a:lnTo>
                        <a:pt x="226" y="0"/>
                      </a:lnTo>
                      <a:close/>
                      <a:moveTo>
                        <a:pt x="296" y="0"/>
                      </a:moveTo>
                      <a:lnTo>
                        <a:pt x="296" y="10"/>
                      </a:lnTo>
                      <a:lnTo>
                        <a:pt x="369" y="10"/>
                      </a:lnTo>
                      <a:lnTo>
                        <a:pt x="368" y="0"/>
                      </a:lnTo>
                      <a:lnTo>
                        <a:pt x="296" y="0"/>
                      </a:lnTo>
                      <a:close/>
                      <a:moveTo>
                        <a:pt x="375" y="0"/>
                      </a:moveTo>
                      <a:lnTo>
                        <a:pt x="371" y="10"/>
                      </a:lnTo>
                      <a:lnTo>
                        <a:pt x="448" y="10"/>
                      </a:lnTo>
                      <a:lnTo>
                        <a:pt x="447" y="0"/>
                      </a:lnTo>
                      <a:lnTo>
                        <a:pt x="375" y="0"/>
                      </a:lnTo>
                      <a:close/>
                      <a:moveTo>
                        <a:pt x="453" y="0"/>
                      </a:moveTo>
                      <a:lnTo>
                        <a:pt x="453" y="10"/>
                      </a:lnTo>
                      <a:lnTo>
                        <a:pt x="533" y="10"/>
                      </a:lnTo>
                      <a:lnTo>
                        <a:pt x="531" y="0"/>
                      </a:lnTo>
                      <a:lnTo>
                        <a:pt x="453" y="0"/>
                      </a:lnTo>
                      <a:close/>
                      <a:moveTo>
                        <a:pt x="538" y="0"/>
                      </a:moveTo>
                      <a:lnTo>
                        <a:pt x="537" y="10"/>
                      </a:lnTo>
                      <a:lnTo>
                        <a:pt x="612" y="10"/>
                      </a:lnTo>
                      <a:lnTo>
                        <a:pt x="610" y="0"/>
                      </a:lnTo>
                      <a:lnTo>
                        <a:pt x="538" y="0"/>
                      </a:lnTo>
                      <a:close/>
                      <a:moveTo>
                        <a:pt x="614" y="0"/>
                      </a:moveTo>
                      <a:lnTo>
                        <a:pt x="613" y="10"/>
                      </a:lnTo>
                      <a:lnTo>
                        <a:pt x="698" y="10"/>
                      </a:lnTo>
                      <a:lnTo>
                        <a:pt x="695" y="0"/>
                      </a:lnTo>
                      <a:lnTo>
                        <a:pt x="614" y="0"/>
                      </a:lnTo>
                      <a:close/>
                      <a:moveTo>
                        <a:pt x="701" y="0"/>
                      </a:moveTo>
                      <a:lnTo>
                        <a:pt x="700" y="10"/>
                      </a:lnTo>
                      <a:lnTo>
                        <a:pt x="777" y="10"/>
                      </a:lnTo>
                      <a:lnTo>
                        <a:pt x="774" y="0"/>
                      </a:lnTo>
                      <a:lnTo>
                        <a:pt x="701" y="0"/>
                      </a:lnTo>
                      <a:close/>
                      <a:moveTo>
                        <a:pt x="784" y="0"/>
                      </a:moveTo>
                      <a:lnTo>
                        <a:pt x="783" y="10"/>
                      </a:lnTo>
                      <a:lnTo>
                        <a:pt x="866" y="10"/>
                      </a:lnTo>
                      <a:lnTo>
                        <a:pt x="864" y="0"/>
                      </a:lnTo>
                      <a:lnTo>
                        <a:pt x="784" y="0"/>
                      </a:lnTo>
                      <a:close/>
                      <a:moveTo>
                        <a:pt x="868" y="0"/>
                      </a:moveTo>
                      <a:lnTo>
                        <a:pt x="868" y="10"/>
                      </a:lnTo>
                      <a:lnTo>
                        <a:pt x="936" y="10"/>
                      </a:lnTo>
                      <a:lnTo>
                        <a:pt x="934" y="0"/>
                      </a:lnTo>
                      <a:lnTo>
                        <a:pt x="868" y="0"/>
                      </a:lnTo>
                      <a:close/>
                      <a:moveTo>
                        <a:pt x="941" y="0"/>
                      </a:moveTo>
                      <a:lnTo>
                        <a:pt x="940" y="10"/>
                      </a:lnTo>
                      <a:lnTo>
                        <a:pt x="1012" y="10"/>
                      </a:lnTo>
                      <a:lnTo>
                        <a:pt x="1009" y="0"/>
                      </a:lnTo>
                      <a:lnTo>
                        <a:pt x="941" y="0"/>
                      </a:lnTo>
                      <a:close/>
                      <a:moveTo>
                        <a:pt x="1020" y="0"/>
                      </a:moveTo>
                      <a:lnTo>
                        <a:pt x="1018" y="10"/>
                      </a:lnTo>
                      <a:lnTo>
                        <a:pt x="1181" y="10"/>
                      </a:lnTo>
                      <a:lnTo>
                        <a:pt x="1178" y="0"/>
                      </a:lnTo>
                      <a:lnTo>
                        <a:pt x="1020" y="0"/>
                      </a:lnTo>
                      <a:close/>
                    </a:path>
                  </a:pathLst>
                </a:custGeom>
                <a:solidFill>
                  <a:srgbClr val="BDBD9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740" name="Freeform 53"/>
                <p:cNvSpPr>
                  <a:spLocks noEditPoints="1"/>
                </p:cNvSpPr>
                <p:nvPr/>
              </p:nvSpPr>
              <p:spPr bwMode="auto">
                <a:xfrm>
                  <a:off x="414" y="1562"/>
                  <a:ext cx="295" cy="3"/>
                </a:xfrm>
                <a:custGeom>
                  <a:avLst/>
                  <a:gdLst>
                    <a:gd name="T0" fmla="*/ 0 w 1180"/>
                    <a:gd name="T1" fmla="*/ 0 h 11"/>
                    <a:gd name="T2" fmla="*/ 0 w 1180"/>
                    <a:gd name="T3" fmla="*/ 0 h 11"/>
                    <a:gd name="T4" fmla="*/ 0 w 1180"/>
                    <a:gd name="T5" fmla="*/ 0 h 11"/>
                    <a:gd name="T6" fmla="*/ 0 w 1180"/>
                    <a:gd name="T7" fmla="*/ 0 h 11"/>
                    <a:gd name="T8" fmla="*/ 0 w 1180"/>
                    <a:gd name="T9" fmla="*/ 0 h 11"/>
                    <a:gd name="T10" fmla="*/ 0 w 1180"/>
                    <a:gd name="T11" fmla="*/ 0 h 11"/>
                    <a:gd name="T12" fmla="*/ 0 w 1180"/>
                    <a:gd name="T13" fmla="*/ 0 h 11"/>
                    <a:gd name="T14" fmla="*/ 0 w 1180"/>
                    <a:gd name="T15" fmla="*/ 0 h 11"/>
                    <a:gd name="T16" fmla="*/ 0 w 1180"/>
                    <a:gd name="T17" fmla="*/ 0 h 11"/>
                    <a:gd name="T18" fmla="*/ 0 w 1180"/>
                    <a:gd name="T19" fmla="*/ 0 h 11"/>
                    <a:gd name="T20" fmla="*/ 0 w 1180"/>
                    <a:gd name="T21" fmla="*/ 0 h 11"/>
                    <a:gd name="T22" fmla="*/ 0 w 1180"/>
                    <a:gd name="T23" fmla="*/ 0 h 11"/>
                    <a:gd name="T24" fmla="*/ 0 w 1180"/>
                    <a:gd name="T25" fmla="*/ 0 h 11"/>
                    <a:gd name="T26" fmla="*/ 0 w 1180"/>
                    <a:gd name="T27" fmla="*/ 0 h 11"/>
                    <a:gd name="T28" fmla="*/ 0 w 1180"/>
                    <a:gd name="T29" fmla="*/ 0 h 11"/>
                    <a:gd name="T30" fmla="*/ 0 w 1180"/>
                    <a:gd name="T31" fmla="*/ 0 h 11"/>
                    <a:gd name="T32" fmla="*/ 0 w 1180"/>
                    <a:gd name="T33" fmla="*/ 0 h 11"/>
                    <a:gd name="T34" fmla="*/ 0 w 1180"/>
                    <a:gd name="T35" fmla="*/ 0 h 11"/>
                    <a:gd name="T36" fmla="*/ 0 w 1180"/>
                    <a:gd name="T37" fmla="*/ 0 h 11"/>
                    <a:gd name="T38" fmla="*/ 0 w 1180"/>
                    <a:gd name="T39" fmla="*/ 0 h 11"/>
                    <a:gd name="T40" fmla="*/ 0 w 1180"/>
                    <a:gd name="T41" fmla="*/ 0 h 11"/>
                    <a:gd name="T42" fmla="*/ 0 w 1180"/>
                    <a:gd name="T43" fmla="*/ 0 h 11"/>
                    <a:gd name="T44" fmla="*/ 0 w 1180"/>
                    <a:gd name="T45" fmla="*/ 0 h 11"/>
                    <a:gd name="T46" fmla="*/ 0 w 1180"/>
                    <a:gd name="T47" fmla="*/ 0 h 11"/>
                    <a:gd name="T48" fmla="*/ 0 w 1180"/>
                    <a:gd name="T49" fmla="*/ 0 h 11"/>
                    <a:gd name="T50" fmla="*/ 0 w 1180"/>
                    <a:gd name="T51" fmla="*/ 0 h 11"/>
                    <a:gd name="T52" fmla="*/ 0 w 1180"/>
                    <a:gd name="T53" fmla="*/ 0 h 11"/>
                    <a:gd name="T54" fmla="*/ 0 w 1180"/>
                    <a:gd name="T55" fmla="*/ 0 h 11"/>
                    <a:gd name="T56" fmla="*/ 0 w 1180"/>
                    <a:gd name="T57" fmla="*/ 0 h 11"/>
                    <a:gd name="T58" fmla="*/ 0 w 1180"/>
                    <a:gd name="T59" fmla="*/ 0 h 11"/>
                    <a:gd name="T60" fmla="*/ 0 w 1180"/>
                    <a:gd name="T61" fmla="*/ 0 h 11"/>
                    <a:gd name="T62" fmla="*/ 0 w 1180"/>
                    <a:gd name="T63" fmla="*/ 0 h 11"/>
                    <a:gd name="T64" fmla="*/ 0 w 1180"/>
                    <a:gd name="T65" fmla="*/ 0 h 11"/>
                    <a:gd name="T66" fmla="*/ 0 w 1180"/>
                    <a:gd name="T67" fmla="*/ 0 h 11"/>
                    <a:gd name="T68" fmla="*/ 0 w 1180"/>
                    <a:gd name="T69" fmla="*/ 0 h 1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80"/>
                    <a:gd name="T106" fmla="*/ 0 h 11"/>
                    <a:gd name="T107" fmla="*/ 1180 w 1180"/>
                    <a:gd name="T108" fmla="*/ 11 h 1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80" h="11">
                      <a:moveTo>
                        <a:pt x="1" y="0"/>
                      </a:moveTo>
                      <a:lnTo>
                        <a:pt x="0" y="11"/>
                      </a:lnTo>
                      <a:lnTo>
                        <a:pt x="68" y="11"/>
                      </a:lnTo>
                      <a:lnTo>
                        <a:pt x="65" y="0"/>
                      </a:lnTo>
                      <a:lnTo>
                        <a:pt x="1" y="0"/>
                      </a:lnTo>
                      <a:close/>
                      <a:moveTo>
                        <a:pt x="73" y="0"/>
                      </a:moveTo>
                      <a:lnTo>
                        <a:pt x="72" y="11"/>
                      </a:lnTo>
                      <a:lnTo>
                        <a:pt x="141" y="11"/>
                      </a:lnTo>
                      <a:lnTo>
                        <a:pt x="138" y="0"/>
                      </a:lnTo>
                      <a:lnTo>
                        <a:pt x="73" y="0"/>
                      </a:lnTo>
                      <a:close/>
                      <a:moveTo>
                        <a:pt x="145" y="0"/>
                      </a:moveTo>
                      <a:lnTo>
                        <a:pt x="144" y="11"/>
                      </a:lnTo>
                      <a:lnTo>
                        <a:pt x="223" y="11"/>
                      </a:lnTo>
                      <a:lnTo>
                        <a:pt x="220" y="0"/>
                      </a:lnTo>
                      <a:lnTo>
                        <a:pt x="145" y="0"/>
                      </a:lnTo>
                      <a:close/>
                      <a:moveTo>
                        <a:pt x="226" y="0"/>
                      </a:moveTo>
                      <a:lnTo>
                        <a:pt x="225" y="11"/>
                      </a:lnTo>
                      <a:lnTo>
                        <a:pt x="295" y="11"/>
                      </a:lnTo>
                      <a:lnTo>
                        <a:pt x="293" y="0"/>
                      </a:lnTo>
                      <a:lnTo>
                        <a:pt x="226" y="0"/>
                      </a:lnTo>
                      <a:close/>
                      <a:moveTo>
                        <a:pt x="296" y="0"/>
                      </a:moveTo>
                      <a:lnTo>
                        <a:pt x="296" y="11"/>
                      </a:lnTo>
                      <a:lnTo>
                        <a:pt x="369" y="11"/>
                      </a:lnTo>
                      <a:lnTo>
                        <a:pt x="368" y="0"/>
                      </a:lnTo>
                      <a:lnTo>
                        <a:pt x="296" y="0"/>
                      </a:lnTo>
                      <a:close/>
                      <a:moveTo>
                        <a:pt x="376" y="0"/>
                      </a:moveTo>
                      <a:lnTo>
                        <a:pt x="372" y="11"/>
                      </a:lnTo>
                      <a:lnTo>
                        <a:pt x="447" y="11"/>
                      </a:lnTo>
                      <a:lnTo>
                        <a:pt x="446" y="0"/>
                      </a:lnTo>
                      <a:lnTo>
                        <a:pt x="376" y="0"/>
                      </a:lnTo>
                      <a:close/>
                      <a:moveTo>
                        <a:pt x="454" y="0"/>
                      </a:moveTo>
                      <a:lnTo>
                        <a:pt x="453" y="11"/>
                      </a:lnTo>
                      <a:lnTo>
                        <a:pt x="531" y="11"/>
                      </a:lnTo>
                      <a:lnTo>
                        <a:pt x="530" y="0"/>
                      </a:lnTo>
                      <a:lnTo>
                        <a:pt x="454" y="0"/>
                      </a:lnTo>
                      <a:close/>
                      <a:moveTo>
                        <a:pt x="538" y="0"/>
                      </a:moveTo>
                      <a:lnTo>
                        <a:pt x="537" y="11"/>
                      </a:lnTo>
                      <a:lnTo>
                        <a:pt x="611" y="11"/>
                      </a:lnTo>
                      <a:lnTo>
                        <a:pt x="610" y="0"/>
                      </a:lnTo>
                      <a:lnTo>
                        <a:pt x="538" y="0"/>
                      </a:lnTo>
                      <a:close/>
                      <a:moveTo>
                        <a:pt x="614" y="0"/>
                      </a:moveTo>
                      <a:lnTo>
                        <a:pt x="613" y="11"/>
                      </a:lnTo>
                      <a:lnTo>
                        <a:pt x="696" y="11"/>
                      </a:lnTo>
                      <a:lnTo>
                        <a:pt x="694" y="0"/>
                      </a:lnTo>
                      <a:lnTo>
                        <a:pt x="614" y="0"/>
                      </a:lnTo>
                      <a:close/>
                      <a:moveTo>
                        <a:pt x="702" y="0"/>
                      </a:moveTo>
                      <a:lnTo>
                        <a:pt x="701" y="11"/>
                      </a:lnTo>
                      <a:lnTo>
                        <a:pt x="776" y="11"/>
                      </a:lnTo>
                      <a:lnTo>
                        <a:pt x="772" y="0"/>
                      </a:lnTo>
                      <a:lnTo>
                        <a:pt x="702" y="0"/>
                      </a:lnTo>
                      <a:close/>
                      <a:moveTo>
                        <a:pt x="785" y="0"/>
                      </a:moveTo>
                      <a:lnTo>
                        <a:pt x="784" y="11"/>
                      </a:lnTo>
                      <a:lnTo>
                        <a:pt x="865" y="11"/>
                      </a:lnTo>
                      <a:lnTo>
                        <a:pt x="862" y="0"/>
                      </a:lnTo>
                      <a:lnTo>
                        <a:pt x="785" y="0"/>
                      </a:lnTo>
                      <a:close/>
                      <a:moveTo>
                        <a:pt x="870" y="0"/>
                      </a:moveTo>
                      <a:lnTo>
                        <a:pt x="868" y="11"/>
                      </a:lnTo>
                      <a:lnTo>
                        <a:pt x="935" y="11"/>
                      </a:lnTo>
                      <a:lnTo>
                        <a:pt x="933" y="0"/>
                      </a:lnTo>
                      <a:lnTo>
                        <a:pt x="870" y="0"/>
                      </a:lnTo>
                      <a:close/>
                      <a:moveTo>
                        <a:pt x="942" y="0"/>
                      </a:moveTo>
                      <a:lnTo>
                        <a:pt x="940" y="11"/>
                      </a:lnTo>
                      <a:lnTo>
                        <a:pt x="1011" y="11"/>
                      </a:lnTo>
                      <a:lnTo>
                        <a:pt x="1009" y="0"/>
                      </a:lnTo>
                      <a:lnTo>
                        <a:pt x="942" y="0"/>
                      </a:lnTo>
                      <a:close/>
                      <a:moveTo>
                        <a:pt x="1020" y="0"/>
                      </a:moveTo>
                      <a:lnTo>
                        <a:pt x="1019" y="11"/>
                      </a:lnTo>
                      <a:lnTo>
                        <a:pt x="1180" y="11"/>
                      </a:lnTo>
                      <a:lnTo>
                        <a:pt x="1178" y="0"/>
                      </a:lnTo>
                      <a:lnTo>
                        <a:pt x="1020" y="0"/>
                      </a:lnTo>
                      <a:close/>
                    </a:path>
                  </a:pathLst>
                </a:custGeom>
                <a:solidFill>
                  <a:srgbClr val="C2C2A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741" name="Freeform 54"/>
                <p:cNvSpPr>
                  <a:spLocks noEditPoints="1"/>
                </p:cNvSpPr>
                <p:nvPr/>
              </p:nvSpPr>
              <p:spPr bwMode="auto">
                <a:xfrm>
                  <a:off x="414" y="1561"/>
                  <a:ext cx="295" cy="2"/>
                </a:xfrm>
                <a:custGeom>
                  <a:avLst/>
                  <a:gdLst>
                    <a:gd name="T0" fmla="*/ 0 w 1177"/>
                    <a:gd name="T1" fmla="*/ 0 h 10"/>
                    <a:gd name="T2" fmla="*/ 0 w 1177"/>
                    <a:gd name="T3" fmla="*/ 0 h 10"/>
                    <a:gd name="T4" fmla="*/ 0 w 1177"/>
                    <a:gd name="T5" fmla="*/ 0 h 10"/>
                    <a:gd name="T6" fmla="*/ 0 w 1177"/>
                    <a:gd name="T7" fmla="*/ 0 h 10"/>
                    <a:gd name="T8" fmla="*/ 0 w 1177"/>
                    <a:gd name="T9" fmla="*/ 0 h 10"/>
                    <a:gd name="T10" fmla="*/ 0 w 1177"/>
                    <a:gd name="T11" fmla="*/ 0 h 10"/>
                    <a:gd name="T12" fmla="*/ 0 w 1177"/>
                    <a:gd name="T13" fmla="*/ 0 h 10"/>
                    <a:gd name="T14" fmla="*/ 0 w 1177"/>
                    <a:gd name="T15" fmla="*/ 0 h 10"/>
                    <a:gd name="T16" fmla="*/ 0 w 1177"/>
                    <a:gd name="T17" fmla="*/ 0 h 10"/>
                    <a:gd name="T18" fmla="*/ 0 w 1177"/>
                    <a:gd name="T19" fmla="*/ 0 h 10"/>
                    <a:gd name="T20" fmla="*/ 0 w 1177"/>
                    <a:gd name="T21" fmla="*/ 0 h 10"/>
                    <a:gd name="T22" fmla="*/ 0 w 1177"/>
                    <a:gd name="T23" fmla="*/ 0 h 10"/>
                    <a:gd name="T24" fmla="*/ 0 w 1177"/>
                    <a:gd name="T25" fmla="*/ 0 h 10"/>
                    <a:gd name="T26" fmla="*/ 0 w 1177"/>
                    <a:gd name="T27" fmla="*/ 0 h 10"/>
                    <a:gd name="T28" fmla="*/ 0 w 1177"/>
                    <a:gd name="T29" fmla="*/ 0 h 10"/>
                    <a:gd name="T30" fmla="*/ 0 w 1177"/>
                    <a:gd name="T31" fmla="*/ 0 h 10"/>
                    <a:gd name="T32" fmla="*/ 0 w 1177"/>
                    <a:gd name="T33" fmla="*/ 0 h 10"/>
                    <a:gd name="T34" fmla="*/ 0 w 1177"/>
                    <a:gd name="T35" fmla="*/ 0 h 10"/>
                    <a:gd name="T36" fmla="*/ 0 w 1177"/>
                    <a:gd name="T37" fmla="*/ 0 h 10"/>
                    <a:gd name="T38" fmla="*/ 0 w 1177"/>
                    <a:gd name="T39" fmla="*/ 0 h 10"/>
                    <a:gd name="T40" fmla="*/ 0 w 1177"/>
                    <a:gd name="T41" fmla="*/ 0 h 10"/>
                    <a:gd name="T42" fmla="*/ 0 w 1177"/>
                    <a:gd name="T43" fmla="*/ 0 h 10"/>
                    <a:gd name="T44" fmla="*/ 0 w 1177"/>
                    <a:gd name="T45" fmla="*/ 0 h 10"/>
                    <a:gd name="T46" fmla="*/ 0 w 1177"/>
                    <a:gd name="T47" fmla="*/ 0 h 10"/>
                    <a:gd name="T48" fmla="*/ 0 w 1177"/>
                    <a:gd name="T49" fmla="*/ 0 h 10"/>
                    <a:gd name="T50" fmla="*/ 0 w 1177"/>
                    <a:gd name="T51" fmla="*/ 0 h 10"/>
                    <a:gd name="T52" fmla="*/ 0 w 1177"/>
                    <a:gd name="T53" fmla="*/ 0 h 10"/>
                    <a:gd name="T54" fmla="*/ 0 w 1177"/>
                    <a:gd name="T55" fmla="*/ 0 h 10"/>
                    <a:gd name="T56" fmla="*/ 0 w 1177"/>
                    <a:gd name="T57" fmla="*/ 0 h 10"/>
                    <a:gd name="T58" fmla="*/ 0 w 1177"/>
                    <a:gd name="T59" fmla="*/ 0 h 10"/>
                    <a:gd name="T60" fmla="*/ 0 w 1177"/>
                    <a:gd name="T61" fmla="*/ 0 h 10"/>
                    <a:gd name="T62" fmla="*/ 0 w 1177"/>
                    <a:gd name="T63" fmla="*/ 0 h 10"/>
                    <a:gd name="T64" fmla="*/ 0 w 1177"/>
                    <a:gd name="T65" fmla="*/ 0 h 10"/>
                    <a:gd name="T66" fmla="*/ 0 w 1177"/>
                    <a:gd name="T67" fmla="*/ 0 h 10"/>
                    <a:gd name="T68" fmla="*/ 0 w 1177"/>
                    <a:gd name="T69" fmla="*/ 0 h 1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77"/>
                    <a:gd name="T106" fmla="*/ 0 h 10"/>
                    <a:gd name="T107" fmla="*/ 1177 w 1177"/>
                    <a:gd name="T108" fmla="*/ 10 h 1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77" h="10">
                      <a:moveTo>
                        <a:pt x="2" y="0"/>
                      </a:moveTo>
                      <a:lnTo>
                        <a:pt x="0" y="10"/>
                      </a:lnTo>
                      <a:lnTo>
                        <a:pt x="65" y="10"/>
                      </a:lnTo>
                      <a:lnTo>
                        <a:pt x="62" y="0"/>
                      </a:lnTo>
                      <a:lnTo>
                        <a:pt x="2" y="0"/>
                      </a:lnTo>
                      <a:close/>
                      <a:moveTo>
                        <a:pt x="73" y="0"/>
                      </a:moveTo>
                      <a:lnTo>
                        <a:pt x="72" y="10"/>
                      </a:lnTo>
                      <a:lnTo>
                        <a:pt x="138" y="10"/>
                      </a:lnTo>
                      <a:lnTo>
                        <a:pt x="136" y="0"/>
                      </a:lnTo>
                      <a:lnTo>
                        <a:pt x="73" y="0"/>
                      </a:lnTo>
                      <a:close/>
                      <a:moveTo>
                        <a:pt x="145" y="0"/>
                      </a:moveTo>
                      <a:lnTo>
                        <a:pt x="144" y="10"/>
                      </a:lnTo>
                      <a:lnTo>
                        <a:pt x="220" y="10"/>
                      </a:lnTo>
                      <a:lnTo>
                        <a:pt x="219" y="0"/>
                      </a:lnTo>
                      <a:lnTo>
                        <a:pt x="145" y="0"/>
                      </a:lnTo>
                      <a:close/>
                      <a:moveTo>
                        <a:pt x="226" y="0"/>
                      </a:moveTo>
                      <a:lnTo>
                        <a:pt x="225" y="10"/>
                      </a:lnTo>
                      <a:lnTo>
                        <a:pt x="293" y="10"/>
                      </a:lnTo>
                      <a:lnTo>
                        <a:pt x="291" y="0"/>
                      </a:lnTo>
                      <a:lnTo>
                        <a:pt x="226" y="0"/>
                      </a:lnTo>
                      <a:close/>
                      <a:moveTo>
                        <a:pt x="295" y="0"/>
                      </a:moveTo>
                      <a:lnTo>
                        <a:pt x="295" y="10"/>
                      </a:lnTo>
                      <a:lnTo>
                        <a:pt x="367" y="10"/>
                      </a:lnTo>
                      <a:lnTo>
                        <a:pt x="365" y="0"/>
                      </a:lnTo>
                      <a:lnTo>
                        <a:pt x="295" y="0"/>
                      </a:lnTo>
                      <a:close/>
                      <a:moveTo>
                        <a:pt x="376" y="0"/>
                      </a:moveTo>
                      <a:lnTo>
                        <a:pt x="374" y="10"/>
                      </a:lnTo>
                      <a:lnTo>
                        <a:pt x="445" y="10"/>
                      </a:lnTo>
                      <a:lnTo>
                        <a:pt x="444" y="0"/>
                      </a:lnTo>
                      <a:lnTo>
                        <a:pt x="376" y="0"/>
                      </a:lnTo>
                      <a:close/>
                      <a:moveTo>
                        <a:pt x="453" y="0"/>
                      </a:moveTo>
                      <a:lnTo>
                        <a:pt x="452" y="10"/>
                      </a:lnTo>
                      <a:lnTo>
                        <a:pt x="529" y="10"/>
                      </a:lnTo>
                      <a:lnTo>
                        <a:pt x="528" y="0"/>
                      </a:lnTo>
                      <a:lnTo>
                        <a:pt x="453" y="0"/>
                      </a:lnTo>
                      <a:close/>
                      <a:moveTo>
                        <a:pt x="537" y="0"/>
                      </a:moveTo>
                      <a:lnTo>
                        <a:pt x="537" y="10"/>
                      </a:lnTo>
                      <a:lnTo>
                        <a:pt x="609" y="10"/>
                      </a:lnTo>
                      <a:lnTo>
                        <a:pt x="608" y="0"/>
                      </a:lnTo>
                      <a:lnTo>
                        <a:pt x="537" y="0"/>
                      </a:lnTo>
                      <a:close/>
                      <a:moveTo>
                        <a:pt x="615" y="0"/>
                      </a:moveTo>
                      <a:lnTo>
                        <a:pt x="613" y="10"/>
                      </a:lnTo>
                      <a:lnTo>
                        <a:pt x="694" y="10"/>
                      </a:lnTo>
                      <a:lnTo>
                        <a:pt x="693" y="0"/>
                      </a:lnTo>
                      <a:lnTo>
                        <a:pt x="615" y="0"/>
                      </a:lnTo>
                      <a:close/>
                      <a:moveTo>
                        <a:pt x="701" y="0"/>
                      </a:moveTo>
                      <a:lnTo>
                        <a:pt x="700" y="10"/>
                      </a:lnTo>
                      <a:lnTo>
                        <a:pt x="773" y="10"/>
                      </a:lnTo>
                      <a:lnTo>
                        <a:pt x="770" y="0"/>
                      </a:lnTo>
                      <a:lnTo>
                        <a:pt x="701" y="0"/>
                      </a:lnTo>
                      <a:close/>
                      <a:moveTo>
                        <a:pt x="784" y="0"/>
                      </a:moveTo>
                      <a:lnTo>
                        <a:pt x="783" y="10"/>
                      </a:lnTo>
                      <a:lnTo>
                        <a:pt x="863" y="10"/>
                      </a:lnTo>
                      <a:lnTo>
                        <a:pt x="860" y="0"/>
                      </a:lnTo>
                      <a:lnTo>
                        <a:pt x="784" y="0"/>
                      </a:lnTo>
                      <a:close/>
                      <a:moveTo>
                        <a:pt x="869" y="0"/>
                      </a:moveTo>
                      <a:lnTo>
                        <a:pt x="867" y="10"/>
                      </a:lnTo>
                      <a:lnTo>
                        <a:pt x="933" y="10"/>
                      </a:lnTo>
                      <a:lnTo>
                        <a:pt x="931" y="0"/>
                      </a:lnTo>
                      <a:lnTo>
                        <a:pt x="869" y="0"/>
                      </a:lnTo>
                      <a:close/>
                      <a:moveTo>
                        <a:pt x="941" y="0"/>
                      </a:moveTo>
                      <a:lnTo>
                        <a:pt x="940" y="10"/>
                      </a:lnTo>
                      <a:lnTo>
                        <a:pt x="1008" y="10"/>
                      </a:lnTo>
                      <a:lnTo>
                        <a:pt x="1007" y="0"/>
                      </a:lnTo>
                      <a:lnTo>
                        <a:pt x="941" y="0"/>
                      </a:lnTo>
                      <a:close/>
                      <a:moveTo>
                        <a:pt x="1021" y="0"/>
                      </a:moveTo>
                      <a:lnTo>
                        <a:pt x="1019" y="10"/>
                      </a:lnTo>
                      <a:lnTo>
                        <a:pt x="1177" y="10"/>
                      </a:lnTo>
                      <a:lnTo>
                        <a:pt x="1176" y="0"/>
                      </a:lnTo>
                      <a:lnTo>
                        <a:pt x="1021" y="0"/>
                      </a:lnTo>
                      <a:close/>
                    </a:path>
                  </a:pathLst>
                </a:custGeom>
                <a:solidFill>
                  <a:srgbClr val="C9C9A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742" name="Freeform 55"/>
                <p:cNvSpPr>
                  <a:spLocks noEditPoints="1"/>
                </p:cNvSpPr>
                <p:nvPr/>
              </p:nvSpPr>
              <p:spPr bwMode="auto">
                <a:xfrm>
                  <a:off x="414" y="1560"/>
                  <a:ext cx="295" cy="2"/>
                </a:xfrm>
                <a:custGeom>
                  <a:avLst/>
                  <a:gdLst>
                    <a:gd name="T0" fmla="*/ 0 w 1177"/>
                    <a:gd name="T1" fmla="*/ 0 h 9"/>
                    <a:gd name="T2" fmla="*/ 0 w 1177"/>
                    <a:gd name="T3" fmla="*/ 0 h 9"/>
                    <a:gd name="T4" fmla="*/ 0 w 1177"/>
                    <a:gd name="T5" fmla="*/ 0 h 9"/>
                    <a:gd name="T6" fmla="*/ 0 w 1177"/>
                    <a:gd name="T7" fmla="*/ 0 h 9"/>
                    <a:gd name="T8" fmla="*/ 0 w 1177"/>
                    <a:gd name="T9" fmla="*/ 0 h 9"/>
                    <a:gd name="T10" fmla="*/ 0 w 1177"/>
                    <a:gd name="T11" fmla="*/ 0 h 9"/>
                    <a:gd name="T12" fmla="*/ 0 w 1177"/>
                    <a:gd name="T13" fmla="*/ 0 h 9"/>
                    <a:gd name="T14" fmla="*/ 0 w 1177"/>
                    <a:gd name="T15" fmla="*/ 0 h 9"/>
                    <a:gd name="T16" fmla="*/ 0 w 1177"/>
                    <a:gd name="T17" fmla="*/ 0 h 9"/>
                    <a:gd name="T18" fmla="*/ 0 w 1177"/>
                    <a:gd name="T19" fmla="*/ 0 h 9"/>
                    <a:gd name="T20" fmla="*/ 0 w 1177"/>
                    <a:gd name="T21" fmla="*/ 0 h 9"/>
                    <a:gd name="T22" fmla="*/ 0 w 1177"/>
                    <a:gd name="T23" fmla="*/ 0 h 9"/>
                    <a:gd name="T24" fmla="*/ 0 w 1177"/>
                    <a:gd name="T25" fmla="*/ 0 h 9"/>
                    <a:gd name="T26" fmla="*/ 0 w 1177"/>
                    <a:gd name="T27" fmla="*/ 0 h 9"/>
                    <a:gd name="T28" fmla="*/ 0 w 1177"/>
                    <a:gd name="T29" fmla="*/ 0 h 9"/>
                    <a:gd name="T30" fmla="*/ 0 w 1177"/>
                    <a:gd name="T31" fmla="*/ 0 h 9"/>
                    <a:gd name="T32" fmla="*/ 0 w 1177"/>
                    <a:gd name="T33" fmla="*/ 0 h 9"/>
                    <a:gd name="T34" fmla="*/ 0 w 1177"/>
                    <a:gd name="T35" fmla="*/ 0 h 9"/>
                    <a:gd name="T36" fmla="*/ 0 w 1177"/>
                    <a:gd name="T37" fmla="*/ 0 h 9"/>
                    <a:gd name="T38" fmla="*/ 0 w 1177"/>
                    <a:gd name="T39" fmla="*/ 0 h 9"/>
                    <a:gd name="T40" fmla="*/ 0 w 1177"/>
                    <a:gd name="T41" fmla="*/ 0 h 9"/>
                    <a:gd name="T42" fmla="*/ 0 w 1177"/>
                    <a:gd name="T43" fmla="*/ 0 h 9"/>
                    <a:gd name="T44" fmla="*/ 0 w 1177"/>
                    <a:gd name="T45" fmla="*/ 0 h 9"/>
                    <a:gd name="T46" fmla="*/ 0 w 1177"/>
                    <a:gd name="T47" fmla="*/ 0 h 9"/>
                    <a:gd name="T48" fmla="*/ 0 w 1177"/>
                    <a:gd name="T49" fmla="*/ 0 h 9"/>
                    <a:gd name="T50" fmla="*/ 0 w 1177"/>
                    <a:gd name="T51" fmla="*/ 0 h 9"/>
                    <a:gd name="T52" fmla="*/ 0 w 1177"/>
                    <a:gd name="T53" fmla="*/ 0 h 9"/>
                    <a:gd name="T54" fmla="*/ 0 w 1177"/>
                    <a:gd name="T55" fmla="*/ 0 h 9"/>
                    <a:gd name="T56" fmla="*/ 0 w 1177"/>
                    <a:gd name="T57" fmla="*/ 0 h 9"/>
                    <a:gd name="T58" fmla="*/ 0 w 1177"/>
                    <a:gd name="T59" fmla="*/ 0 h 9"/>
                    <a:gd name="T60" fmla="*/ 0 w 1177"/>
                    <a:gd name="T61" fmla="*/ 0 h 9"/>
                    <a:gd name="T62" fmla="*/ 0 w 1177"/>
                    <a:gd name="T63" fmla="*/ 0 h 9"/>
                    <a:gd name="T64" fmla="*/ 0 w 1177"/>
                    <a:gd name="T65" fmla="*/ 0 h 9"/>
                    <a:gd name="T66" fmla="*/ 0 w 1177"/>
                    <a:gd name="T67" fmla="*/ 0 h 9"/>
                    <a:gd name="T68" fmla="*/ 0 w 1177"/>
                    <a:gd name="T69" fmla="*/ 0 h 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77"/>
                    <a:gd name="T106" fmla="*/ 0 h 9"/>
                    <a:gd name="T107" fmla="*/ 1177 w 1177"/>
                    <a:gd name="T108" fmla="*/ 9 h 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77" h="9">
                      <a:moveTo>
                        <a:pt x="2" y="0"/>
                      </a:moveTo>
                      <a:lnTo>
                        <a:pt x="0" y="9"/>
                      </a:lnTo>
                      <a:lnTo>
                        <a:pt x="64" y="9"/>
                      </a:lnTo>
                      <a:lnTo>
                        <a:pt x="61" y="0"/>
                      </a:lnTo>
                      <a:lnTo>
                        <a:pt x="2" y="0"/>
                      </a:lnTo>
                      <a:close/>
                      <a:moveTo>
                        <a:pt x="74" y="0"/>
                      </a:moveTo>
                      <a:lnTo>
                        <a:pt x="72" y="9"/>
                      </a:lnTo>
                      <a:lnTo>
                        <a:pt x="137" y="9"/>
                      </a:lnTo>
                      <a:lnTo>
                        <a:pt x="135" y="0"/>
                      </a:lnTo>
                      <a:lnTo>
                        <a:pt x="74" y="0"/>
                      </a:lnTo>
                      <a:close/>
                      <a:moveTo>
                        <a:pt x="147" y="0"/>
                      </a:moveTo>
                      <a:lnTo>
                        <a:pt x="144" y="9"/>
                      </a:lnTo>
                      <a:lnTo>
                        <a:pt x="219" y="9"/>
                      </a:lnTo>
                      <a:lnTo>
                        <a:pt x="218" y="0"/>
                      </a:lnTo>
                      <a:lnTo>
                        <a:pt x="147" y="0"/>
                      </a:lnTo>
                      <a:close/>
                      <a:moveTo>
                        <a:pt x="226" y="0"/>
                      </a:moveTo>
                      <a:lnTo>
                        <a:pt x="225" y="9"/>
                      </a:lnTo>
                      <a:lnTo>
                        <a:pt x="292" y="9"/>
                      </a:lnTo>
                      <a:lnTo>
                        <a:pt x="289" y="0"/>
                      </a:lnTo>
                      <a:lnTo>
                        <a:pt x="226" y="0"/>
                      </a:lnTo>
                      <a:close/>
                      <a:moveTo>
                        <a:pt x="295" y="0"/>
                      </a:moveTo>
                      <a:lnTo>
                        <a:pt x="295" y="9"/>
                      </a:lnTo>
                      <a:lnTo>
                        <a:pt x="367" y="9"/>
                      </a:lnTo>
                      <a:lnTo>
                        <a:pt x="365" y="0"/>
                      </a:lnTo>
                      <a:lnTo>
                        <a:pt x="295" y="0"/>
                      </a:lnTo>
                      <a:close/>
                      <a:moveTo>
                        <a:pt x="378" y="0"/>
                      </a:moveTo>
                      <a:lnTo>
                        <a:pt x="375" y="9"/>
                      </a:lnTo>
                      <a:lnTo>
                        <a:pt x="445" y="9"/>
                      </a:lnTo>
                      <a:lnTo>
                        <a:pt x="443" y="0"/>
                      </a:lnTo>
                      <a:lnTo>
                        <a:pt x="378" y="0"/>
                      </a:lnTo>
                      <a:close/>
                      <a:moveTo>
                        <a:pt x="453" y="0"/>
                      </a:moveTo>
                      <a:lnTo>
                        <a:pt x="453" y="9"/>
                      </a:lnTo>
                      <a:lnTo>
                        <a:pt x="529" y="9"/>
                      </a:lnTo>
                      <a:lnTo>
                        <a:pt x="527" y="0"/>
                      </a:lnTo>
                      <a:lnTo>
                        <a:pt x="453" y="0"/>
                      </a:lnTo>
                      <a:close/>
                      <a:moveTo>
                        <a:pt x="539" y="0"/>
                      </a:moveTo>
                      <a:lnTo>
                        <a:pt x="537" y="9"/>
                      </a:lnTo>
                      <a:lnTo>
                        <a:pt x="609" y="9"/>
                      </a:lnTo>
                      <a:lnTo>
                        <a:pt x="606" y="0"/>
                      </a:lnTo>
                      <a:lnTo>
                        <a:pt x="539" y="0"/>
                      </a:lnTo>
                      <a:close/>
                      <a:moveTo>
                        <a:pt x="615" y="0"/>
                      </a:moveTo>
                      <a:lnTo>
                        <a:pt x="613" y="9"/>
                      </a:lnTo>
                      <a:lnTo>
                        <a:pt x="693" y="9"/>
                      </a:lnTo>
                      <a:lnTo>
                        <a:pt x="692" y="0"/>
                      </a:lnTo>
                      <a:lnTo>
                        <a:pt x="615" y="0"/>
                      </a:lnTo>
                      <a:close/>
                      <a:moveTo>
                        <a:pt x="701" y="0"/>
                      </a:moveTo>
                      <a:lnTo>
                        <a:pt x="701" y="9"/>
                      </a:lnTo>
                      <a:lnTo>
                        <a:pt x="771" y="9"/>
                      </a:lnTo>
                      <a:lnTo>
                        <a:pt x="769" y="0"/>
                      </a:lnTo>
                      <a:lnTo>
                        <a:pt x="701" y="0"/>
                      </a:lnTo>
                      <a:close/>
                      <a:moveTo>
                        <a:pt x="785" y="0"/>
                      </a:moveTo>
                      <a:lnTo>
                        <a:pt x="784" y="9"/>
                      </a:lnTo>
                      <a:lnTo>
                        <a:pt x="861" y="9"/>
                      </a:lnTo>
                      <a:lnTo>
                        <a:pt x="860" y="0"/>
                      </a:lnTo>
                      <a:lnTo>
                        <a:pt x="785" y="0"/>
                      </a:lnTo>
                      <a:close/>
                      <a:moveTo>
                        <a:pt x="869" y="0"/>
                      </a:moveTo>
                      <a:lnTo>
                        <a:pt x="869" y="9"/>
                      </a:lnTo>
                      <a:lnTo>
                        <a:pt x="932" y="9"/>
                      </a:lnTo>
                      <a:lnTo>
                        <a:pt x="931" y="0"/>
                      </a:lnTo>
                      <a:lnTo>
                        <a:pt x="869" y="0"/>
                      </a:lnTo>
                      <a:close/>
                      <a:moveTo>
                        <a:pt x="942" y="0"/>
                      </a:moveTo>
                      <a:lnTo>
                        <a:pt x="941" y="9"/>
                      </a:lnTo>
                      <a:lnTo>
                        <a:pt x="1008" y="9"/>
                      </a:lnTo>
                      <a:lnTo>
                        <a:pt x="1005" y="0"/>
                      </a:lnTo>
                      <a:lnTo>
                        <a:pt x="942" y="0"/>
                      </a:lnTo>
                      <a:close/>
                      <a:moveTo>
                        <a:pt x="1022" y="0"/>
                      </a:moveTo>
                      <a:lnTo>
                        <a:pt x="1019" y="9"/>
                      </a:lnTo>
                      <a:lnTo>
                        <a:pt x="1177" y="9"/>
                      </a:lnTo>
                      <a:lnTo>
                        <a:pt x="1176" y="0"/>
                      </a:lnTo>
                      <a:lnTo>
                        <a:pt x="1022" y="0"/>
                      </a:lnTo>
                      <a:close/>
                    </a:path>
                  </a:pathLst>
                </a:custGeom>
                <a:solidFill>
                  <a:srgbClr val="D1D1B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743" name="Freeform 56"/>
                <p:cNvSpPr>
                  <a:spLocks noEditPoints="1"/>
                </p:cNvSpPr>
                <p:nvPr/>
              </p:nvSpPr>
              <p:spPr bwMode="auto">
                <a:xfrm>
                  <a:off x="415" y="1558"/>
                  <a:ext cx="293" cy="3"/>
                </a:xfrm>
                <a:custGeom>
                  <a:avLst/>
                  <a:gdLst>
                    <a:gd name="T0" fmla="*/ 0 w 1174"/>
                    <a:gd name="T1" fmla="*/ 0 h 10"/>
                    <a:gd name="T2" fmla="*/ 0 w 1174"/>
                    <a:gd name="T3" fmla="*/ 0 h 10"/>
                    <a:gd name="T4" fmla="*/ 0 w 1174"/>
                    <a:gd name="T5" fmla="*/ 0 h 10"/>
                    <a:gd name="T6" fmla="*/ 0 w 1174"/>
                    <a:gd name="T7" fmla="*/ 0 h 10"/>
                    <a:gd name="T8" fmla="*/ 0 w 1174"/>
                    <a:gd name="T9" fmla="*/ 0 h 10"/>
                    <a:gd name="T10" fmla="*/ 0 w 1174"/>
                    <a:gd name="T11" fmla="*/ 0 h 10"/>
                    <a:gd name="T12" fmla="*/ 0 w 1174"/>
                    <a:gd name="T13" fmla="*/ 0 h 10"/>
                    <a:gd name="T14" fmla="*/ 0 w 1174"/>
                    <a:gd name="T15" fmla="*/ 0 h 10"/>
                    <a:gd name="T16" fmla="*/ 0 w 1174"/>
                    <a:gd name="T17" fmla="*/ 0 h 10"/>
                    <a:gd name="T18" fmla="*/ 0 w 1174"/>
                    <a:gd name="T19" fmla="*/ 0 h 10"/>
                    <a:gd name="T20" fmla="*/ 0 w 1174"/>
                    <a:gd name="T21" fmla="*/ 0 h 10"/>
                    <a:gd name="T22" fmla="*/ 0 w 1174"/>
                    <a:gd name="T23" fmla="*/ 0 h 10"/>
                    <a:gd name="T24" fmla="*/ 0 w 1174"/>
                    <a:gd name="T25" fmla="*/ 0 h 10"/>
                    <a:gd name="T26" fmla="*/ 0 w 1174"/>
                    <a:gd name="T27" fmla="*/ 0 h 10"/>
                    <a:gd name="T28" fmla="*/ 0 w 1174"/>
                    <a:gd name="T29" fmla="*/ 0 h 10"/>
                    <a:gd name="T30" fmla="*/ 0 w 1174"/>
                    <a:gd name="T31" fmla="*/ 0 h 10"/>
                    <a:gd name="T32" fmla="*/ 0 w 1174"/>
                    <a:gd name="T33" fmla="*/ 0 h 10"/>
                    <a:gd name="T34" fmla="*/ 0 w 1174"/>
                    <a:gd name="T35" fmla="*/ 0 h 10"/>
                    <a:gd name="T36" fmla="*/ 0 w 1174"/>
                    <a:gd name="T37" fmla="*/ 0 h 10"/>
                    <a:gd name="T38" fmla="*/ 0 w 1174"/>
                    <a:gd name="T39" fmla="*/ 0 h 10"/>
                    <a:gd name="T40" fmla="*/ 0 w 1174"/>
                    <a:gd name="T41" fmla="*/ 0 h 10"/>
                    <a:gd name="T42" fmla="*/ 0 w 1174"/>
                    <a:gd name="T43" fmla="*/ 0 h 10"/>
                    <a:gd name="T44" fmla="*/ 0 w 1174"/>
                    <a:gd name="T45" fmla="*/ 0 h 10"/>
                    <a:gd name="T46" fmla="*/ 0 w 1174"/>
                    <a:gd name="T47" fmla="*/ 0 h 10"/>
                    <a:gd name="T48" fmla="*/ 0 w 1174"/>
                    <a:gd name="T49" fmla="*/ 0 h 10"/>
                    <a:gd name="T50" fmla="*/ 0 w 1174"/>
                    <a:gd name="T51" fmla="*/ 0 h 10"/>
                    <a:gd name="T52" fmla="*/ 0 w 1174"/>
                    <a:gd name="T53" fmla="*/ 0 h 10"/>
                    <a:gd name="T54" fmla="*/ 0 w 1174"/>
                    <a:gd name="T55" fmla="*/ 0 h 10"/>
                    <a:gd name="T56" fmla="*/ 0 w 1174"/>
                    <a:gd name="T57" fmla="*/ 0 h 10"/>
                    <a:gd name="T58" fmla="*/ 0 w 1174"/>
                    <a:gd name="T59" fmla="*/ 0 h 10"/>
                    <a:gd name="T60" fmla="*/ 0 w 1174"/>
                    <a:gd name="T61" fmla="*/ 0 h 10"/>
                    <a:gd name="T62" fmla="*/ 0 w 1174"/>
                    <a:gd name="T63" fmla="*/ 0 h 10"/>
                    <a:gd name="T64" fmla="*/ 0 w 1174"/>
                    <a:gd name="T65" fmla="*/ 0 h 10"/>
                    <a:gd name="T66" fmla="*/ 0 w 1174"/>
                    <a:gd name="T67" fmla="*/ 0 h 10"/>
                    <a:gd name="T68" fmla="*/ 0 w 1174"/>
                    <a:gd name="T69" fmla="*/ 0 h 1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74"/>
                    <a:gd name="T106" fmla="*/ 0 h 10"/>
                    <a:gd name="T107" fmla="*/ 1174 w 1174"/>
                    <a:gd name="T108" fmla="*/ 10 h 1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74" h="10">
                      <a:moveTo>
                        <a:pt x="1" y="0"/>
                      </a:moveTo>
                      <a:lnTo>
                        <a:pt x="0" y="10"/>
                      </a:lnTo>
                      <a:lnTo>
                        <a:pt x="60" y="10"/>
                      </a:lnTo>
                      <a:lnTo>
                        <a:pt x="58" y="0"/>
                      </a:lnTo>
                      <a:lnTo>
                        <a:pt x="1" y="0"/>
                      </a:lnTo>
                      <a:close/>
                      <a:moveTo>
                        <a:pt x="73" y="0"/>
                      </a:moveTo>
                      <a:lnTo>
                        <a:pt x="71" y="10"/>
                      </a:lnTo>
                      <a:lnTo>
                        <a:pt x="134" y="10"/>
                      </a:lnTo>
                      <a:lnTo>
                        <a:pt x="132" y="0"/>
                      </a:lnTo>
                      <a:lnTo>
                        <a:pt x="73" y="0"/>
                      </a:lnTo>
                      <a:close/>
                      <a:moveTo>
                        <a:pt x="146" y="0"/>
                      </a:moveTo>
                      <a:lnTo>
                        <a:pt x="143" y="10"/>
                      </a:lnTo>
                      <a:lnTo>
                        <a:pt x="217" y="10"/>
                      </a:lnTo>
                      <a:lnTo>
                        <a:pt x="215" y="0"/>
                      </a:lnTo>
                      <a:lnTo>
                        <a:pt x="146" y="0"/>
                      </a:lnTo>
                      <a:close/>
                      <a:moveTo>
                        <a:pt x="225" y="0"/>
                      </a:moveTo>
                      <a:lnTo>
                        <a:pt x="224" y="10"/>
                      </a:lnTo>
                      <a:lnTo>
                        <a:pt x="289" y="10"/>
                      </a:lnTo>
                      <a:lnTo>
                        <a:pt x="286" y="0"/>
                      </a:lnTo>
                      <a:lnTo>
                        <a:pt x="225" y="0"/>
                      </a:lnTo>
                      <a:close/>
                      <a:moveTo>
                        <a:pt x="293" y="0"/>
                      </a:moveTo>
                      <a:lnTo>
                        <a:pt x="293" y="10"/>
                      </a:lnTo>
                      <a:lnTo>
                        <a:pt x="363" y="10"/>
                      </a:lnTo>
                      <a:lnTo>
                        <a:pt x="362" y="0"/>
                      </a:lnTo>
                      <a:lnTo>
                        <a:pt x="293" y="0"/>
                      </a:lnTo>
                      <a:close/>
                      <a:moveTo>
                        <a:pt x="377" y="0"/>
                      </a:moveTo>
                      <a:lnTo>
                        <a:pt x="374" y="10"/>
                      </a:lnTo>
                      <a:lnTo>
                        <a:pt x="442" y="10"/>
                      </a:lnTo>
                      <a:lnTo>
                        <a:pt x="439" y="0"/>
                      </a:lnTo>
                      <a:lnTo>
                        <a:pt x="377" y="0"/>
                      </a:lnTo>
                      <a:close/>
                      <a:moveTo>
                        <a:pt x="452" y="0"/>
                      </a:moveTo>
                      <a:lnTo>
                        <a:pt x="451" y="10"/>
                      </a:lnTo>
                      <a:lnTo>
                        <a:pt x="526" y="10"/>
                      </a:lnTo>
                      <a:lnTo>
                        <a:pt x="524" y="0"/>
                      </a:lnTo>
                      <a:lnTo>
                        <a:pt x="452" y="0"/>
                      </a:lnTo>
                      <a:close/>
                      <a:moveTo>
                        <a:pt x="537" y="0"/>
                      </a:moveTo>
                      <a:lnTo>
                        <a:pt x="535" y="10"/>
                      </a:lnTo>
                      <a:lnTo>
                        <a:pt x="606" y="10"/>
                      </a:lnTo>
                      <a:lnTo>
                        <a:pt x="603" y="0"/>
                      </a:lnTo>
                      <a:lnTo>
                        <a:pt x="537" y="0"/>
                      </a:lnTo>
                      <a:close/>
                      <a:moveTo>
                        <a:pt x="614" y="0"/>
                      </a:moveTo>
                      <a:lnTo>
                        <a:pt x="613" y="10"/>
                      </a:lnTo>
                      <a:lnTo>
                        <a:pt x="691" y="10"/>
                      </a:lnTo>
                      <a:lnTo>
                        <a:pt x="689" y="0"/>
                      </a:lnTo>
                      <a:lnTo>
                        <a:pt x="614" y="0"/>
                      </a:lnTo>
                      <a:close/>
                      <a:moveTo>
                        <a:pt x="700" y="0"/>
                      </a:moveTo>
                      <a:lnTo>
                        <a:pt x="699" y="10"/>
                      </a:lnTo>
                      <a:lnTo>
                        <a:pt x="768" y="10"/>
                      </a:lnTo>
                      <a:lnTo>
                        <a:pt x="765" y="0"/>
                      </a:lnTo>
                      <a:lnTo>
                        <a:pt x="700" y="0"/>
                      </a:lnTo>
                      <a:close/>
                      <a:moveTo>
                        <a:pt x="783" y="0"/>
                      </a:moveTo>
                      <a:lnTo>
                        <a:pt x="782" y="10"/>
                      </a:lnTo>
                      <a:lnTo>
                        <a:pt x="858" y="10"/>
                      </a:lnTo>
                      <a:lnTo>
                        <a:pt x="856" y="0"/>
                      </a:lnTo>
                      <a:lnTo>
                        <a:pt x="783" y="0"/>
                      </a:lnTo>
                      <a:close/>
                      <a:moveTo>
                        <a:pt x="867" y="0"/>
                      </a:moveTo>
                      <a:lnTo>
                        <a:pt x="867" y="10"/>
                      </a:lnTo>
                      <a:lnTo>
                        <a:pt x="929" y="10"/>
                      </a:lnTo>
                      <a:lnTo>
                        <a:pt x="926" y="0"/>
                      </a:lnTo>
                      <a:lnTo>
                        <a:pt x="867" y="0"/>
                      </a:lnTo>
                      <a:close/>
                      <a:moveTo>
                        <a:pt x="941" y="0"/>
                      </a:moveTo>
                      <a:lnTo>
                        <a:pt x="939" y="10"/>
                      </a:lnTo>
                      <a:lnTo>
                        <a:pt x="1005" y="10"/>
                      </a:lnTo>
                      <a:lnTo>
                        <a:pt x="1002" y="0"/>
                      </a:lnTo>
                      <a:lnTo>
                        <a:pt x="941" y="0"/>
                      </a:lnTo>
                      <a:close/>
                      <a:moveTo>
                        <a:pt x="1021" y="0"/>
                      </a:moveTo>
                      <a:lnTo>
                        <a:pt x="1019" y="10"/>
                      </a:lnTo>
                      <a:lnTo>
                        <a:pt x="1174" y="10"/>
                      </a:lnTo>
                      <a:lnTo>
                        <a:pt x="1173" y="0"/>
                      </a:lnTo>
                      <a:lnTo>
                        <a:pt x="1021" y="0"/>
                      </a:lnTo>
                      <a:close/>
                    </a:path>
                  </a:pathLst>
                </a:custGeom>
                <a:solidFill>
                  <a:srgbClr val="D6D6B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744" name="Freeform 57"/>
                <p:cNvSpPr>
                  <a:spLocks noEditPoints="1"/>
                </p:cNvSpPr>
                <p:nvPr/>
              </p:nvSpPr>
              <p:spPr bwMode="auto">
                <a:xfrm>
                  <a:off x="415" y="1557"/>
                  <a:ext cx="293" cy="3"/>
                </a:xfrm>
                <a:custGeom>
                  <a:avLst/>
                  <a:gdLst>
                    <a:gd name="T0" fmla="*/ 0 w 1174"/>
                    <a:gd name="T1" fmla="*/ 0 h 11"/>
                    <a:gd name="T2" fmla="*/ 0 w 1174"/>
                    <a:gd name="T3" fmla="*/ 0 h 11"/>
                    <a:gd name="T4" fmla="*/ 0 w 1174"/>
                    <a:gd name="T5" fmla="*/ 0 h 11"/>
                    <a:gd name="T6" fmla="*/ 0 w 1174"/>
                    <a:gd name="T7" fmla="*/ 0 h 11"/>
                    <a:gd name="T8" fmla="*/ 0 w 1174"/>
                    <a:gd name="T9" fmla="*/ 0 h 11"/>
                    <a:gd name="T10" fmla="*/ 0 w 1174"/>
                    <a:gd name="T11" fmla="*/ 0 h 11"/>
                    <a:gd name="T12" fmla="*/ 0 w 1174"/>
                    <a:gd name="T13" fmla="*/ 0 h 11"/>
                    <a:gd name="T14" fmla="*/ 0 w 1174"/>
                    <a:gd name="T15" fmla="*/ 0 h 11"/>
                    <a:gd name="T16" fmla="*/ 0 w 1174"/>
                    <a:gd name="T17" fmla="*/ 0 h 11"/>
                    <a:gd name="T18" fmla="*/ 0 w 1174"/>
                    <a:gd name="T19" fmla="*/ 0 h 11"/>
                    <a:gd name="T20" fmla="*/ 0 w 1174"/>
                    <a:gd name="T21" fmla="*/ 0 h 11"/>
                    <a:gd name="T22" fmla="*/ 0 w 1174"/>
                    <a:gd name="T23" fmla="*/ 0 h 11"/>
                    <a:gd name="T24" fmla="*/ 0 w 1174"/>
                    <a:gd name="T25" fmla="*/ 0 h 11"/>
                    <a:gd name="T26" fmla="*/ 0 w 1174"/>
                    <a:gd name="T27" fmla="*/ 0 h 11"/>
                    <a:gd name="T28" fmla="*/ 0 w 1174"/>
                    <a:gd name="T29" fmla="*/ 0 h 11"/>
                    <a:gd name="T30" fmla="*/ 0 w 1174"/>
                    <a:gd name="T31" fmla="*/ 0 h 11"/>
                    <a:gd name="T32" fmla="*/ 0 w 1174"/>
                    <a:gd name="T33" fmla="*/ 0 h 11"/>
                    <a:gd name="T34" fmla="*/ 0 w 1174"/>
                    <a:gd name="T35" fmla="*/ 0 h 11"/>
                    <a:gd name="T36" fmla="*/ 0 w 1174"/>
                    <a:gd name="T37" fmla="*/ 0 h 11"/>
                    <a:gd name="T38" fmla="*/ 0 w 1174"/>
                    <a:gd name="T39" fmla="*/ 0 h 11"/>
                    <a:gd name="T40" fmla="*/ 0 w 1174"/>
                    <a:gd name="T41" fmla="*/ 0 h 11"/>
                    <a:gd name="T42" fmla="*/ 0 w 1174"/>
                    <a:gd name="T43" fmla="*/ 0 h 11"/>
                    <a:gd name="T44" fmla="*/ 0 w 1174"/>
                    <a:gd name="T45" fmla="*/ 0 h 11"/>
                    <a:gd name="T46" fmla="*/ 0 w 1174"/>
                    <a:gd name="T47" fmla="*/ 0 h 11"/>
                    <a:gd name="T48" fmla="*/ 0 w 1174"/>
                    <a:gd name="T49" fmla="*/ 0 h 11"/>
                    <a:gd name="T50" fmla="*/ 0 w 1174"/>
                    <a:gd name="T51" fmla="*/ 0 h 11"/>
                    <a:gd name="T52" fmla="*/ 0 w 1174"/>
                    <a:gd name="T53" fmla="*/ 0 h 11"/>
                    <a:gd name="T54" fmla="*/ 0 w 1174"/>
                    <a:gd name="T55" fmla="*/ 0 h 11"/>
                    <a:gd name="T56" fmla="*/ 0 w 1174"/>
                    <a:gd name="T57" fmla="*/ 0 h 11"/>
                    <a:gd name="T58" fmla="*/ 0 w 1174"/>
                    <a:gd name="T59" fmla="*/ 0 h 11"/>
                    <a:gd name="T60" fmla="*/ 0 w 1174"/>
                    <a:gd name="T61" fmla="*/ 0 h 11"/>
                    <a:gd name="T62" fmla="*/ 0 w 1174"/>
                    <a:gd name="T63" fmla="*/ 0 h 11"/>
                    <a:gd name="T64" fmla="*/ 0 w 1174"/>
                    <a:gd name="T65" fmla="*/ 0 h 11"/>
                    <a:gd name="T66" fmla="*/ 0 w 1174"/>
                    <a:gd name="T67" fmla="*/ 0 h 11"/>
                    <a:gd name="T68" fmla="*/ 0 w 1174"/>
                    <a:gd name="T69" fmla="*/ 0 h 1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74"/>
                    <a:gd name="T106" fmla="*/ 0 h 11"/>
                    <a:gd name="T107" fmla="*/ 1174 w 1174"/>
                    <a:gd name="T108" fmla="*/ 11 h 1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74" h="11">
                      <a:moveTo>
                        <a:pt x="1" y="0"/>
                      </a:moveTo>
                      <a:lnTo>
                        <a:pt x="0" y="11"/>
                      </a:lnTo>
                      <a:lnTo>
                        <a:pt x="59" y="11"/>
                      </a:lnTo>
                      <a:lnTo>
                        <a:pt x="57" y="0"/>
                      </a:lnTo>
                      <a:lnTo>
                        <a:pt x="1" y="0"/>
                      </a:lnTo>
                      <a:close/>
                      <a:moveTo>
                        <a:pt x="73" y="0"/>
                      </a:moveTo>
                      <a:lnTo>
                        <a:pt x="72" y="11"/>
                      </a:lnTo>
                      <a:lnTo>
                        <a:pt x="133" y="11"/>
                      </a:lnTo>
                      <a:lnTo>
                        <a:pt x="131" y="0"/>
                      </a:lnTo>
                      <a:lnTo>
                        <a:pt x="73" y="0"/>
                      </a:lnTo>
                      <a:close/>
                      <a:moveTo>
                        <a:pt x="146" y="0"/>
                      </a:moveTo>
                      <a:lnTo>
                        <a:pt x="145" y="11"/>
                      </a:lnTo>
                      <a:lnTo>
                        <a:pt x="216" y="11"/>
                      </a:lnTo>
                      <a:lnTo>
                        <a:pt x="215" y="0"/>
                      </a:lnTo>
                      <a:lnTo>
                        <a:pt x="146" y="0"/>
                      </a:lnTo>
                      <a:close/>
                      <a:moveTo>
                        <a:pt x="225" y="0"/>
                      </a:moveTo>
                      <a:lnTo>
                        <a:pt x="224" y="11"/>
                      </a:lnTo>
                      <a:lnTo>
                        <a:pt x="287" y="11"/>
                      </a:lnTo>
                      <a:lnTo>
                        <a:pt x="285" y="0"/>
                      </a:lnTo>
                      <a:lnTo>
                        <a:pt x="225" y="0"/>
                      </a:lnTo>
                      <a:close/>
                      <a:moveTo>
                        <a:pt x="293" y="0"/>
                      </a:moveTo>
                      <a:lnTo>
                        <a:pt x="293" y="11"/>
                      </a:lnTo>
                      <a:lnTo>
                        <a:pt x="363" y="11"/>
                      </a:lnTo>
                      <a:lnTo>
                        <a:pt x="362" y="0"/>
                      </a:lnTo>
                      <a:lnTo>
                        <a:pt x="293" y="0"/>
                      </a:lnTo>
                      <a:close/>
                      <a:moveTo>
                        <a:pt x="376" y="11"/>
                      </a:moveTo>
                      <a:lnTo>
                        <a:pt x="377" y="5"/>
                      </a:lnTo>
                      <a:lnTo>
                        <a:pt x="424" y="0"/>
                      </a:lnTo>
                      <a:lnTo>
                        <a:pt x="439" y="0"/>
                      </a:lnTo>
                      <a:lnTo>
                        <a:pt x="441" y="11"/>
                      </a:lnTo>
                      <a:lnTo>
                        <a:pt x="376" y="11"/>
                      </a:lnTo>
                      <a:close/>
                      <a:moveTo>
                        <a:pt x="452" y="0"/>
                      </a:moveTo>
                      <a:lnTo>
                        <a:pt x="451" y="11"/>
                      </a:lnTo>
                      <a:lnTo>
                        <a:pt x="525" y="11"/>
                      </a:lnTo>
                      <a:lnTo>
                        <a:pt x="524" y="0"/>
                      </a:lnTo>
                      <a:lnTo>
                        <a:pt x="452" y="0"/>
                      </a:lnTo>
                      <a:close/>
                      <a:moveTo>
                        <a:pt x="537" y="0"/>
                      </a:moveTo>
                      <a:lnTo>
                        <a:pt x="537" y="11"/>
                      </a:lnTo>
                      <a:lnTo>
                        <a:pt x="604" y="11"/>
                      </a:lnTo>
                      <a:lnTo>
                        <a:pt x="603" y="0"/>
                      </a:lnTo>
                      <a:lnTo>
                        <a:pt x="537" y="0"/>
                      </a:lnTo>
                      <a:close/>
                      <a:moveTo>
                        <a:pt x="614" y="0"/>
                      </a:moveTo>
                      <a:lnTo>
                        <a:pt x="613" y="11"/>
                      </a:lnTo>
                      <a:lnTo>
                        <a:pt x="690" y="11"/>
                      </a:lnTo>
                      <a:lnTo>
                        <a:pt x="688" y="0"/>
                      </a:lnTo>
                      <a:lnTo>
                        <a:pt x="614" y="0"/>
                      </a:lnTo>
                      <a:close/>
                      <a:moveTo>
                        <a:pt x="700" y="0"/>
                      </a:moveTo>
                      <a:lnTo>
                        <a:pt x="699" y="11"/>
                      </a:lnTo>
                      <a:lnTo>
                        <a:pt x="767" y="11"/>
                      </a:lnTo>
                      <a:lnTo>
                        <a:pt x="764" y="0"/>
                      </a:lnTo>
                      <a:lnTo>
                        <a:pt x="700" y="0"/>
                      </a:lnTo>
                      <a:close/>
                      <a:moveTo>
                        <a:pt x="785" y="0"/>
                      </a:moveTo>
                      <a:lnTo>
                        <a:pt x="783" y="11"/>
                      </a:lnTo>
                      <a:lnTo>
                        <a:pt x="857" y="11"/>
                      </a:lnTo>
                      <a:lnTo>
                        <a:pt x="856" y="0"/>
                      </a:lnTo>
                      <a:lnTo>
                        <a:pt x="785" y="0"/>
                      </a:lnTo>
                      <a:close/>
                      <a:moveTo>
                        <a:pt x="867" y="0"/>
                      </a:moveTo>
                      <a:lnTo>
                        <a:pt x="867" y="11"/>
                      </a:lnTo>
                      <a:lnTo>
                        <a:pt x="927" y="11"/>
                      </a:lnTo>
                      <a:lnTo>
                        <a:pt x="926" y="0"/>
                      </a:lnTo>
                      <a:lnTo>
                        <a:pt x="867" y="0"/>
                      </a:lnTo>
                      <a:close/>
                      <a:moveTo>
                        <a:pt x="941" y="0"/>
                      </a:moveTo>
                      <a:lnTo>
                        <a:pt x="940" y="11"/>
                      </a:lnTo>
                      <a:lnTo>
                        <a:pt x="1003" y="11"/>
                      </a:lnTo>
                      <a:lnTo>
                        <a:pt x="1001" y="0"/>
                      </a:lnTo>
                      <a:lnTo>
                        <a:pt x="941" y="0"/>
                      </a:lnTo>
                      <a:close/>
                      <a:moveTo>
                        <a:pt x="1021" y="0"/>
                      </a:moveTo>
                      <a:lnTo>
                        <a:pt x="1020" y="11"/>
                      </a:lnTo>
                      <a:lnTo>
                        <a:pt x="1174" y="11"/>
                      </a:lnTo>
                      <a:lnTo>
                        <a:pt x="1172" y="0"/>
                      </a:lnTo>
                      <a:lnTo>
                        <a:pt x="1021" y="0"/>
                      </a:lnTo>
                      <a:close/>
                    </a:path>
                  </a:pathLst>
                </a:custGeom>
                <a:solidFill>
                  <a:srgbClr val="DEDE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745" name="Freeform 58"/>
                <p:cNvSpPr>
                  <a:spLocks noEditPoints="1"/>
                </p:cNvSpPr>
                <p:nvPr/>
              </p:nvSpPr>
              <p:spPr bwMode="auto">
                <a:xfrm>
                  <a:off x="415" y="1556"/>
                  <a:ext cx="293" cy="2"/>
                </a:xfrm>
                <a:custGeom>
                  <a:avLst/>
                  <a:gdLst>
                    <a:gd name="T0" fmla="*/ 0 w 1172"/>
                    <a:gd name="T1" fmla="*/ 0 h 10"/>
                    <a:gd name="T2" fmla="*/ 0 w 1172"/>
                    <a:gd name="T3" fmla="*/ 0 h 10"/>
                    <a:gd name="T4" fmla="*/ 0 w 1172"/>
                    <a:gd name="T5" fmla="*/ 0 h 10"/>
                    <a:gd name="T6" fmla="*/ 0 w 1172"/>
                    <a:gd name="T7" fmla="*/ 0 h 10"/>
                    <a:gd name="T8" fmla="*/ 0 w 1172"/>
                    <a:gd name="T9" fmla="*/ 0 h 10"/>
                    <a:gd name="T10" fmla="*/ 0 w 1172"/>
                    <a:gd name="T11" fmla="*/ 0 h 10"/>
                    <a:gd name="T12" fmla="*/ 0 w 1172"/>
                    <a:gd name="T13" fmla="*/ 0 h 10"/>
                    <a:gd name="T14" fmla="*/ 0 w 1172"/>
                    <a:gd name="T15" fmla="*/ 0 h 10"/>
                    <a:gd name="T16" fmla="*/ 0 w 1172"/>
                    <a:gd name="T17" fmla="*/ 0 h 10"/>
                    <a:gd name="T18" fmla="*/ 0 w 1172"/>
                    <a:gd name="T19" fmla="*/ 0 h 10"/>
                    <a:gd name="T20" fmla="*/ 0 w 1172"/>
                    <a:gd name="T21" fmla="*/ 0 h 10"/>
                    <a:gd name="T22" fmla="*/ 0 w 1172"/>
                    <a:gd name="T23" fmla="*/ 0 h 10"/>
                    <a:gd name="T24" fmla="*/ 0 w 1172"/>
                    <a:gd name="T25" fmla="*/ 0 h 10"/>
                    <a:gd name="T26" fmla="*/ 0 w 1172"/>
                    <a:gd name="T27" fmla="*/ 0 h 10"/>
                    <a:gd name="T28" fmla="*/ 0 w 1172"/>
                    <a:gd name="T29" fmla="*/ 0 h 10"/>
                    <a:gd name="T30" fmla="*/ 0 w 1172"/>
                    <a:gd name="T31" fmla="*/ 0 h 10"/>
                    <a:gd name="T32" fmla="*/ 0 w 1172"/>
                    <a:gd name="T33" fmla="*/ 0 h 10"/>
                    <a:gd name="T34" fmla="*/ 0 w 1172"/>
                    <a:gd name="T35" fmla="*/ 0 h 10"/>
                    <a:gd name="T36" fmla="*/ 0 w 1172"/>
                    <a:gd name="T37" fmla="*/ 0 h 10"/>
                    <a:gd name="T38" fmla="*/ 0 w 1172"/>
                    <a:gd name="T39" fmla="*/ 0 h 10"/>
                    <a:gd name="T40" fmla="*/ 0 w 1172"/>
                    <a:gd name="T41" fmla="*/ 0 h 10"/>
                    <a:gd name="T42" fmla="*/ 0 w 1172"/>
                    <a:gd name="T43" fmla="*/ 0 h 10"/>
                    <a:gd name="T44" fmla="*/ 0 w 1172"/>
                    <a:gd name="T45" fmla="*/ 0 h 10"/>
                    <a:gd name="T46" fmla="*/ 0 w 1172"/>
                    <a:gd name="T47" fmla="*/ 0 h 10"/>
                    <a:gd name="T48" fmla="*/ 0 w 1172"/>
                    <a:gd name="T49" fmla="*/ 0 h 10"/>
                    <a:gd name="T50" fmla="*/ 0 w 1172"/>
                    <a:gd name="T51" fmla="*/ 0 h 10"/>
                    <a:gd name="T52" fmla="*/ 0 w 1172"/>
                    <a:gd name="T53" fmla="*/ 0 h 10"/>
                    <a:gd name="T54" fmla="*/ 0 w 1172"/>
                    <a:gd name="T55" fmla="*/ 0 h 10"/>
                    <a:gd name="T56" fmla="*/ 0 w 1172"/>
                    <a:gd name="T57" fmla="*/ 0 h 10"/>
                    <a:gd name="T58" fmla="*/ 0 w 1172"/>
                    <a:gd name="T59" fmla="*/ 0 h 10"/>
                    <a:gd name="T60" fmla="*/ 0 w 1172"/>
                    <a:gd name="T61" fmla="*/ 0 h 10"/>
                    <a:gd name="T62" fmla="*/ 0 w 1172"/>
                    <a:gd name="T63" fmla="*/ 0 h 10"/>
                    <a:gd name="T64" fmla="*/ 0 w 1172"/>
                    <a:gd name="T65" fmla="*/ 0 h 10"/>
                    <a:gd name="T66" fmla="*/ 0 w 1172"/>
                    <a:gd name="T67" fmla="*/ 0 h 10"/>
                    <a:gd name="T68" fmla="*/ 0 w 1172"/>
                    <a:gd name="T69" fmla="*/ 0 h 10"/>
                    <a:gd name="T70" fmla="*/ 0 w 1172"/>
                    <a:gd name="T71" fmla="*/ 0 h 10"/>
                    <a:gd name="T72" fmla="*/ 0 w 1172"/>
                    <a:gd name="T73" fmla="*/ 0 h 10"/>
                    <a:gd name="T74" fmla="*/ 0 w 1172"/>
                    <a:gd name="T75" fmla="*/ 0 h 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172"/>
                    <a:gd name="T115" fmla="*/ 0 h 10"/>
                    <a:gd name="T116" fmla="*/ 1172 w 1172"/>
                    <a:gd name="T117" fmla="*/ 10 h 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172" h="10">
                      <a:moveTo>
                        <a:pt x="0" y="10"/>
                      </a:moveTo>
                      <a:lnTo>
                        <a:pt x="0" y="5"/>
                      </a:lnTo>
                      <a:lnTo>
                        <a:pt x="41" y="0"/>
                      </a:lnTo>
                      <a:lnTo>
                        <a:pt x="55" y="0"/>
                      </a:lnTo>
                      <a:lnTo>
                        <a:pt x="57" y="10"/>
                      </a:lnTo>
                      <a:lnTo>
                        <a:pt x="0" y="10"/>
                      </a:lnTo>
                      <a:close/>
                      <a:moveTo>
                        <a:pt x="72" y="10"/>
                      </a:moveTo>
                      <a:lnTo>
                        <a:pt x="72" y="5"/>
                      </a:lnTo>
                      <a:lnTo>
                        <a:pt x="128" y="5"/>
                      </a:lnTo>
                      <a:lnTo>
                        <a:pt x="131" y="10"/>
                      </a:lnTo>
                      <a:lnTo>
                        <a:pt x="72" y="10"/>
                      </a:lnTo>
                      <a:close/>
                      <a:moveTo>
                        <a:pt x="145" y="10"/>
                      </a:moveTo>
                      <a:lnTo>
                        <a:pt x="145" y="5"/>
                      </a:lnTo>
                      <a:lnTo>
                        <a:pt x="213" y="5"/>
                      </a:lnTo>
                      <a:lnTo>
                        <a:pt x="214" y="10"/>
                      </a:lnTo>
                      <a:lnTo>
                        <a:pt x="145" y="10"/>
                      </a:lnTo>
                      <a:close/>
                      <a:moveTo>
                        <a:pt x="224" y="10"/>
                      </a:moveTo>
                      <a:lnTo>
                        <a:pt x="224" y="3"/>
                      </a:lnTo>
                      <a:lnTo>
                        <a:pt x="283" y="5"/>
                      </a:lnTo>
                      <a:lnTo>
                        <a:pt x="285" y="10"/>
                      </a:lnTo>
                      <a:lnTo>
                        <a:pt x="224" y="10"/>
                      </a:lnTo>
                      <a:close/>
                      <a:moveTo>
                        <a:pt x="292" y="10"/>
                      </a:moveTo>
                      <a:lnTo>
                        <a:pt x="292" y="5"/>
                      </a:lnTo>
                      <a:lnTo>
                        <a:pt x="344" y="0"/>
                      </a:lnTo>
                      <a:lnTo>
                        <a:pt x="361" y="0"/>
                      </a:lnTo>
                      <a:lnTo>
                        <a:pt x="361" y="10"/>
                      </a:lnTo>
                      <a:lnTo>
                        <a:pt x="292" y="10"/>
                      </a:lnTo>
                      <a:close/>
                      <a:moveTo>
                        <a:pt x="376" y="10"/>
                      </a:moveTo>
                      <a:lnTo>
                        <a:pt x="376" y="10"/>
                      </a:lnTo>
                      <a:lnTo>
                        <a:pt x="437" y="5"/>
                      </a:lnTo>
                      <a:lnTo>
                        <a:pt x="438" y="10"/>
                      </a:lnTo>
                      <a:lnTo>
                        <a:pt x="376" y="10"/>
                      </a:lnTo>
                      <a:close/>
                      <a:moveTo>
                        <a:pt x="451" y="0"/>
                      </a:moveTo>
                      <a:lnTo>
                        <a:pt x="451" y="10"/>
                      </a:lnTo>
                      <a:lnTo>
                        <a:pt x="523" y="10"/>
                      </a:lnTo>
                      <a:lnTo>
                        <a:pt x="522" y="5"/>
                      </a:lnTo>
                      <a:lnTo>
                        <a:pt x="469" y="0"/>
                      </a:lnTo>
                      <a:lnTo>
                        <a:pt x="451" y="0"/>
                      </a:lnTo>
                      <a:close/>
                      <a:moveTo>
                        <a:pt x="536" y="10"/>
                      </a:moveTo>
                      <a:lnTo>
                        <a:pt x="536" y="5"/>
                      </a:lnTo>
                      <a:lnTo>
                        <a:pt x="601" y="5"/>
                      </a:lnTo>
                      <a:lnTo>
                        <a:pt x="602" y="10"/>
                      </a:lnTo>
                      <a:lnTo>
                        <a:pt x="536" y="10"/>
                      </a:lnTo>
                      <a:close/>
                      <a:moveTo>
                        <a:pt x="613" y="10"/>
                      </a:moveTo>
                      <a:lnTo>
                        <a:pt x="613" y="5"/>
                      </a:lnTo>
                      <a:lnTo>
                        <a:pt x="685" y="5"/>
                      </a:lnTo>
                      <a:lnTo>
                        <a:pt x="688" y="10"/>
                      </a:lnTo>
                      <a:lnTo>
                        <a:pt x="613" y="10"/>
                      </a:lnTo>
                      <a:close/>
                      <a:moveTo>
                        <a:pt x="699" y="10"/>
                      </a:moveTo>
                      <a:lnTo>
                        <a:pt x="699" y="5"/>
                      </a:lnTo>
                      <a:lnTo>
                        <a:pt x="746" y="0"/>
                      </a:lnTo>
                      <a:lnTo>
                        <a:pt x="761" y="0"/>
                      </a:lnTo>
                      <a:lnTo>
                        <a:pt x="764" y="10"/>
                      </a:lnTo>
                      <a:lnTo>
                        <a:pt x="699" y="10"/>
                      </a:lnTo>
                      <a:close/>
                      <a:moveTo>
                        <a:pt x="784" y="0"/>
                      </a:moveTo>
                      <a:lnTo>
                        <a:pt x="782" y="10"/>
                      </a:lnTo>
                      <a:lnTo>
                        <a:pt x="855" y="10"/>
                      </a:lnTo>
                      <a:lnTo>
                        <a:pt x="854" y="5"/>
                      </a:lnTo>
                      <a:lnTo>
                        <a:pt x="801" y="0"/>
                      </a:lnTo>
                      <a:lnTo>
                        <a:pt x="784" y="0"/>
                      </a:lnTo>
                      <a:close/>
                      <a:moveTo>
                        <a:pt x="866" y="10"/>
                      </a:moveTo>
                      <a:lnTo>
                        <a:pt x="866" y="5"/>
                      </a:lnTo>
                      <a:lnTo>
                        <a:pt x="924" y="5"/>
                      </a:lnTo>
                      <a:lnTo>
                        <a:pt x="925" y="10"/>
                      </a:lnTo>
                      <a:lnTo>
                        <a:pt x="866" y="10"/>
                      </a:lnTo>
                      <a:close/>
                      <a:moveTo>
                        <a:pt x="940" y="10"/>
                      </a:moveTo>
                      <a:lnTo>
                        <a:pt x="940" y="5"/>
                      </a:lnTo>
                      <a:lnTo>
                        <a:pt x="999" y="5"/>
                      </a:lnTo>
                      <a:lnTo>
                        <a:pt x="1001" y="10"/>
                      </a:lnTo>
                      <a:lnTo>
                        <a:pt x="940" y="10"/>
                      </a:lnTo>
                      <a:close/>
                      <a:moveTo>
                        <a:pt x="1020" y="10"/>
                      </a:moveTo>
                      <a:lnTo>
                        <a:pt x="1020" y="5"/>
                      </a:lnTo>
                      <a:lnTo>
                        <a:pt x="1133" y="0"/>
                      </a:lnTo>
                      <a:lnTo>
                        <a:pt x="1171" y="0"/>
                      </a:lnTo>
                      <a:lnTo>
                        <a:pt x="1172" y="10"/>
                      </a:lnTo>
                      <a:lnTo>
                        <a:pt x="1020" y="10"/>
                      </a:lnTo>
                      <a:close/>
                    </a:path>
                  </a:pathLst>
                </a:custGeom>
                <a:solidFill>
                  <a:srgbClr val="E3E3C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746" name="Freeform 59"/>
                <p:cNvSpPr>
                  <a:spLocks noEditPoints="1"/>
                </p:cNvSpPr>
                <p:nvPr/>
              </p:nvSpPr>
              <p:spPr bwMode="auto">
                <a:xfrm>
                  <a:off x="415" y="1556"/>
                  <a:ext cx="293" cy="1"/>
                </a:xfrm>
                <a:custGeom>
                  <a:avLst/>
                  <a:gdLst>
                    <a:gd name="T0" fmla="*/ 0 w 1171"/>
                    <a:gd name="T1" fmla="*/ 0 h 5"/>
                    <a:gd name="T2" fmla="*/ 0 w 1171"/>
                    <a:gd name="T3" fmla="*/ 0 h 5"/>
                    <a:gd name="T4" fmla="*/ 0 w 1171"/>
                    <a:gd name="T5" fmla="*/ 0 h 5"/>
                    <a:gd name="T6" fmla="*/ 0 w 1171"/>
                    <a:gd name="T7" fmla="*/ 0 h 5"/>
                    <a:gd name="T8" fmla="*/ 0 w 1171"/>
                    <a:gd name="T9" fmla="*/ 0 h 5"/>
                    <a:gd name="T10" fmla="*/ 0 w 1171"/>
                    <a:gd name="T11" fmla="*/ 0 h 5"/>
                    <a:gd name="T12" fmla="*/ 0 w 1171"/>
                    <a:gd name="T13" fmla="*/ 0 h 5"/>
                    <a:gd name="T14" fmla="*/ 0 w 1171"/>
                    <a:gd name="T15" fmla="*/ 0 h 5"/>
                    <a:gd name="T16" fmla="*/ 0 w 1171"/>
                    <a:gd name="T17" fmla="*/ 0 h 5"/>
                    <a:gd name="T18" fmla="*/ 0 w 1171"/>
                    <a:gd name="T19" fmla="*/ 0 h 5"/>
                    <a:gd name="T20" fmla="*/ 0 w 1171"/>
                    <a:gd name="T21" fmla="*/ 0 h 5"/>
                    <a:gd name="T22" fmla="*/ 0 w 1171"/>
                    <a:gd name="T23" fmla="*/ 0 h 5"/>
                    <a:gd name="T24" fmla="*/ 0 w 1171"/>
                    <a:gd name="T25" fmla="*/ 0 h 5"/>
                    <a:gd name="T26" fmla="*/ 0 w 1171"/>
                    <a:gd name="T27" fmla="*/ 0 h 5"/>
                    <a:gd name="T28" fmla="*/ 0 w 1171"/>
                    <a:gd name="T29" fmla="*/ 0 h 5"/>
                    <a:gd name="T30" fmla="*/ 0 w 1171"/>
                    <a:gd name="T31" fmla="*/ 0 h 5"/>
                    <a:gd name="T32" fmla="*/ 0 w 1171"/>
                    <a:gd name="T33" fmla="*/ 0 h 5"/>
                    <a:gd name="T34" fmla="*/ 0 w 1171"/>
                    <a:gd name="T35" fmla="*/ 0 h 5"/>
                    <a:gd name="T36" fmla="*/ 0 w 1171"/>
                    <a:gd name="T37" fmla="*/ 0 h 5"/>
                    <a:gd name="T38" fmla="*/ 0 w 1171"/>
                    <a:gd name="T39" fmla="*/ 0 h 5"/>
                    <a:gd name="T40" fmla="*/ 0 w 1171"/>
                    <a:gd name="T41" fmla="*/ 0 h 5"/>
                    <a:gd name="T42" fmla="*/ 0 w 1171"/>
                    <a:gd name="T43" fmla="*/ 0 h 5"/>
                    <a:gd name="T44" fmla="*/ 0 w 1171"/>
                    <a:gd name="T45" fmla="*/ 0 h 5"/>
                    <a:gd name="T46" fmla="*/ 0 w 1171"/>
                    <a:gd name="T47" fmla="*/ 0 h 5"/>
                    <a:gd name="T48" fmla="*/ 0 w 1171"/>
                    <a:gd name="T49" fmla="*/ 0 h 5"/>
                    <a:gd name="T50" fmla="*/ 0 w 1171"/>
                    <a:gd name="T51" fmla="*/ 0 h 5"/>
                    <a:gd name="T52" fmla="*/ 0 w 1171"/>
                    <a:gd name="T53" fmla="*/ 0 h 5"/>
                    <a:gd name="T54" fmla="*/ 0 w 1171"/>
                    <a:gd name="T55" fmla="*/ 0 h 5"/>
                    <a:gd name="T56" fmla="*/ 0 w 1171"/>
                    <a:gd name="T57" fmla="*/ 0 h 5"/>
                    <a:gd name="T58" fmla="*/ 0 w 1171"/>
                    <a:gd name="T59" fmla="*/ 0 h 5"/>
                    <a:gd name="T60" fmla="*/ 0 w 1171"/>
                    <a:gd name="T61" fmla="*/ 0 h 5"/>
                    <a:gd name="T62" fmla="*/ 0 w 1171"/>
                    <a:gd name="T63" fmla="*/ 0 h 5"/>
                    <a:gd name="T64" fmla="*/ 0 w 1171"/>
                    <a:gd name="T65" fmla="*/ 0 h 5"/>
                    <a:gd name="T66" fmla="*/ 0 w 1171"/>
                    <a:gd name="T67" fmla="*/ 0 h 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71"/>
                    <a:gd name="T103" fmla="*/ 0 h 5"/>
                    <a:gd name="T104" fmla="*/ 1171 w 1171"/>
                    <a:gd name="T105" fmla="*/ 5 h 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71" h="5">
                      <a:moveTo>
                        <a:pt x="0" y="5"/>
                      </a:moveTo>
                      <a:lnTo>
                        <a:pt x="0" y="5"/>
                      </a:lnTo>
                      <a:lnTo>
                        <a:pt x="54" y="0"/>
                      </a:lnTo>
                      <a:lnTo>
                        <a:pt x="56" y="5"/>
                      </a:lnTo>
                      <a:lnTo>
                        <a:pt x="0" y="5"/>
                      </a:lnTo>
                      <a:close/>
                      <a:moveTo>
                        <a:pt x="72" y="5"/>
                      </a:moveTo>
                      <a:lnTo>
                        <a:pt x="72" y="5"/>
                      </a:lnTo>
                      <a:lnTo>
                        <a:pt x="128" y="5"/>
                      </a:lnTo>
                      <a:lnTo>
                        <a:pt x="130" y="5"/>
                      </a:lnTo>
                      <a:lnTo>
                        <a:pt x="72" y="5"/>
                      </a:lnTo>
                      <a:close/>
                      <a:moveTo>
                        <a:pt x="145" y="5"/>
                      </a:moveTo>
                      <a:lnTo>
                        <a:pt x="145" y="5"/>
                      </a:lnTo>
                      <a:lnTo>
                        <a:pt x="213" y="5"/>
                      </a:lnTo>
                      <a:lnTo>
                        <a:pt x="214" y="5"/>
                      </a:lnTo>
                      <a:lnTo>
                        <a:pt x="145" y="5"/>
                      </a:lnTo>
                      <a:close/>
                      <a:moveTo>
                        <a:pt x="224" y="5"/>
                      </a:moveTo>
                      <a:lnTo>
                        <a:pt x="224" y="3"/>
                      </a:lnTo>
                      <a:lnTo>
                        <a:pt x="283" y="5"/>
                      </a:lnTo>
                      <a:lnTo>
                        <a:pt x="284" y="5"/>
                      </a:lnTo>
                      <a:lnTo>
                        <a:pt x="224" y="5"/>
                      </a:lnTo>
                      <a:close/>
                      <a:moveTo>
                        <a:pt x="292" y="5"/>
                      </a:moveTo>
                      <a:lnTo>
                        <a:pt x="292" y="5"/>
                      </a:lnTo>
                      <a:lnTo>
                        <a:pt x="360" y="0"/>
                      </a:lnTo>
                      <a:lnTo>
                        <a:pt x="361" y="5"/>
                      </a:lnTo>
                      <a:lnTo>
                        <a:pt x="292" y="5"/>
                      </a:lnTo>
                      <a:close/>
                      <a:moveTo>
                        <a:pt x="423" y="5"/>
                      </a:moveTo>
                      <a:lnTo>
                        <a:pt x="437" y="5"/>
                      </a:lnTo>
                      <a:lnTo>
                        <a:pt x="438" y="5"/>
                      </a:lnTo>
                      <a:lnTo>
                        <a:pt x="423" y="5"/>
                      </a:lnTo>
                      <a:close/>
                      <a:moveTo>
                        <a:pt x="451" y="5"/>
                      </a:moveTo>
                      <a:lnTo>
                        <a:pt x="451" y="0"/>
                      </a:lnTo>
                      <a:lnTo>
                        <a:pt x="522" y="5"/>
                      </a:lnTo>
                      <a:lnTo>
                        <a:pt x="523" y="5"/>
                      </a:lnTo>
                      <a:lnTo>
                        <a:pt x="451" y="5"/>
                      </a:lnTo>
                      <a:close/>
                      <a:moveTo>
                        <a:pt x="536" y="5"/>
                      </a:moveTo>
                      <a:lnTo>
                        <a:pt x="536" y="5"/>
                      </a:lnTo>
                      <a:lnTo>
                        <a:pt x="601" y="5"/>
                      </a:lnTo>
                      <a:lnTo>
                        <a:pt x="602" y="5"/>
                      </a:lnTo>
                      <a:lnTo>
                        <a:pt x="536" y="5"/>
                      </a:lnTo>
                      <a:close/>
                      <a:moveTo>
                        <a:pt x="613" y="5"/>
                      </a:moveTo>
                      <a:lnTo>
                        <a:pt x="613" y="5"/>
                      </a:lnTo>
                      <a:lnTo>
                        <a:pt x="685" y="5"/>
                      </a:lnTo>
                      <a:lnTo>
                        <a:pt x="687" y="5"/>
                      </a:lnTo>
                      <a:lnTo>
                        <a:pt x="613" y="5"/>
                      </a:lnTo>
                      <a:close/>
                      <a:moveTo>
                        <a:pt x="699" y="5"/>
                      </a:moveTo>
                      <a:lnTo>
                        <a:pt x="699" y="5"/>
                      </a:lnTo>
                      <a:lnTo>
                        <a:pt x="760" y="0"/>
                      </a:lnTo>
                      <a:lnTo>
                        <a:pt x="763" y="5"/>
                      </a:lnTo>
                      <a:lnTo>
                        <a:pt x="699" y="5"/>
                      </a:lnTo>
                      <a:close/>
                      <a:moveTo>
                        <a:pt x="784" y="5"/>
                      </a:moveTo>
                      <a:lnTo>
                        <a:pt x="784" y="0"/>
                      </a:lnTo>
                      <a:lnTo>
                        <a:pt x="854" y="5"/>
                      </a:lnTo>
                      <a:lnTo>
                        <a:pt x="855" y="5"/>
                      </a:lnTo>
                      <a:lnTo>
                        <a:pt x="784" y="5"/>
                      </a:lnTo>
                      <a:close/>
                      <a:moveTo>
                        <a:pt x="866" y="5"/>
                      </a:moveTo>
                      <a:lnTo>
                        <a:pt x="866" y="5"/>
                      </a:lnTo>
                      <a:lnTo>
                        <a:pt x="924" y="5"/>
                      </a:lnTo>
                      <a:lnTo>
                        <a:pt x="925" y="5"/>
                      </a:lnTo>
                      <a:lnTo>
                        <a:pt x="866" y="5"/>
                      </a:lnTo>
                      <a:close/>
                      <a:moveTo>
                        <a:pt x="940" y="5"/>
                      </a:moveTo>
                      <a:lnTo>
                        <a:pt x="940" y="5"/>
                      </a:lnTo>
                      <a:lnTo>
                        <a:pt x="999" y="5"/>
                      </a:lnTo>
                      <a:lnTo>
                        <a:pt x="1000" y="5"/>
                      </a:lnTo>
                      <a:lnTo>
                        <a:pt x="940" y="5"/>
                      </a:lnTo>
                      <a:close/>
                      <a:moveTo>
                        <a:pt x="1020" y="5"/>
                      </a:moveTo>
                      <a:lnTo>
                        <a:pt x="1020" y="5"/>
                      </a:lnTo>
                      <a:lnTo>
                        <a:pt x="1170" y="0"/>
                      </a:lnTo>
                      <a:lnTo>
                        <a:pt x="1171" y="5"/>
                      </a:lnTo>
                      <a:lnTo>
                        <a:pt x="1020" y="5"/>
                      </a:lnTo>
                      <a:close/>
                    </a:path>
                  </a:pathLst>
                </a:custGeom>
                <a:solidFill>
                  <a:srgbClr val="EBEBC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747" name="Freeform 60"/>
                <p:cNvSpPr>
                  <a:spLocks noEditPoints="1"/>
                </p:cNvSpPr>
                <p:nvPr/>
              </p:nvSpPr>
              <p:spPr bwMode="auto">
                <a:xfrm>
                  <a:off x="425" y="1556"/>
                  <a:ext cx="283" cy="1"/>
                </a:xfrm>
                <a:custGeom>
                  <a:avLst/>
                  <a:gdLst>
                    <a:gd name="T0" fmla="*/ 0 w 1130"/>
                    <a:gd name="T1" fmla="*/ 0 h 1"/>
                    <a:gd name="T2" fmla="*/ 0 w 1130"/>
                    <a:gd name="T3" fmla="*/ 0 h 1"/>
                    <a:gd name="T4" fmla="*/ 0 w 1130"/>
                    <a:gd name="T5" fmla="*/ 0 h 1"/>
                    <a:gd name="T6" fmla="*/ 0 w 1130"/>
                    <a:gd name="T7" fmla="*/ 0 h 1"/>
                    <a:gd name="T8" fmla="*/ 0 w 1130"/>
                    <a:gd name="T9" fmla="*/ 0 h 1"/>
                    <a:gd name="T10" fmla="*/ 0 w 1130"/>
                    <a:gd name="T11" fmla="*/ 0 h 1"/>
                    <a:gd name="T12" fmla="*/ 0 w 1130"/>
                    <a:gd name="T13" fmla="*/ 0 h 1"/>
                    <a:gd name="T14" fmla="*/ 0 w 1130"/>
                    <a:gd name="T15" fmla="*/ 0 h 1"/>
                    <a:gd name="T16" fmla="*/ 0 w 1130"/>
                    <a:gd name="T17" fmla="*/ 0 h 1"/>
                    <a:gd name="T18" fmla="*/ 0 w 1130"/>
                    <a:gd name="T19" fmla="*/ 0 h 1"/>
                    <a:gd name="T20" fmla="*/ 0 w 1130"/>
                    <a:gd name="T21" fmla="*/ 0 h 1"/>
                    <a:gd name="T22" fmla="*/ 0 w 1130"/>
                    <a:gd name="T23" fmla="*/ 0 h 1"/>
                    <a:gd name="T24" fmla="*/ 0 w 1130"/>
                    <a:gd name="T25" fmla="*/ 0 h 1"/>
                    <a:gd name="T26" fmla="*/ 0 w 1130"/>
                    <a:gd name="T27" fmla="*/ 0 h 1"/>
                    <a:gd name="T28" fmla="*/ 0 w 1130"/>
                    <a:gd name="T29" fmla="*/ 0 h 1"/>
                    <a:gd name="T30" fmla="*/ 0 w 1130"/>
                    <a:gd name="T31" fmla="*/ 0 h 1"/>
                    <a:gd name="T32" fmla="*/ 0 w 1130"/>
                    <a:gd name="T33" fmla="*/ 0 h 1"/>
                    <a:gd name="T34" fmla="*/ 0 w 1130"/>
                    <a:gd name="T35" fmla="*/ 0 h 1"/>
                    <a:gd name="T36" fmla="*/ 0 w 1130"/>
                    <a:gd name="T37" fmla="*/ 0 h 1"/>
                    <a:gd name="T38" fmla="*/ 0 w 1130"/>
                    <a:gd name="T39" fmla="*/ 0 h 1"/>
                    <a:gd name="T40" fmla="*/ 0 w 1130"/>
                    <a:gd name="T41" fmla="*/ 0 h 1"/>
                    <a:gd name="T42" fmla="*/ 0 w 1130"/>
                    <a:gd name="T43" fmla="*/ 0 h 1"/>
                    <a:gd name="T44" fmla="*/ 0 w 1130"/>
                    <a:gd name="T45" fmla="*/ 0 h 1"/>
                    <a:gd name="T46" fmla="*/ 0 w 1130"/>
                    <a:gd name="T47" fmla="*/ 0 h 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30"/>
                    <a:gd name="T73" fmla="*/ 0 h 1"/>
                    <a:gd name="T74" fmla="*/ 1130 w 1130"/>
                    <a:gd name="T75" fmla="*/ 1 h 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30" h="1">
                      <a:moveTo>
                        <a:pt x="0" y="0"/>
                      </a:moveTo>
                      <a:lnTo>
                        <a:pt x="13" y="0"/>
                      </a:lnTo>
                      <a:lnTo>
                        <a:pt x="14" y="0"/>
                      </a:lnTo>
                      <a:lnTo>
                        <a:pt x="0" y="0"/>
                      </a:lnTo>
                      <a:close/>
                      <a:moveTo>
                        <a:pt x="303" y="0"/>
                      </a:moveTo>
                      <a:lnTo>
                        <a:pt x="319" y="0"/>
                      </a:lnTo>
                      <a:lnTo>
                        <a:pt x="320" y="0"/>
                      </a:lnTo>
                      <a:lnTo>
                        <a:pt x="303" y="0"/>
                      </a:lnTo>
                      <a:close/>
                      <a:moveTo>
                        <a:pt x="410" y="0"/>
                      </a:moveTo>
                      <a:lnTo>
                        <a:pt x="410" y="0"/>
                      </a:lnTo>
                      <a:lnTo>
                        <a:pt x="428" y="0"/>
                      </a:lnTo>
                      <a:lnTo>
                        <a:pt x="410" y="0"/>
                      </a:lnTo>
                      <a:close/>
                      <a:moveTo>
                        <a:pt x="705" y="0"/>
                      </a:moveTo>
                      <a:lnTo>
                        <a:pt x="719" y="0"/>
                      </a:lnTo>
                      <a:lnTo>
                        <a:pt x="720" y="0"/>
                      </a:lnTo>
                      <a:lnTo>
                        <a:pt x="705" y="0"/>
                      </a:lnTo>
                      <a:close/>
                      <a:moveTo>
                        <a:pt x="743" y="0"/>
                      </a:moveTo>
                      <a:lnTo>
                        <a:pt x="743" y="0"/>
                      </a:lnTo>
                      <a:lnTo>
                        <a:pt x="760" y="0"/>
                      </a:lnTo>
                      <a:lnTo>
                        <a:pt x="743" y="0"/>
                      </a:lnTo>
                      <a:close/>
                      <a:moveTo>
                        <a:pt x="1092" y="0"/>
                      </a:moveTo>
                      <a:lnTo>
                        <a:pt x="1129" y="0"/>
                      </a:lnTo>
                      <a:lnTo>
                        <a:pt x="1130" y="0"/>
                      </a:lnTo>
                      <a:lnTo>
                        <a:pt x="1092" y="0"/>
                      </a:lnTo>
                      <a:close/>
                    </a:path>
                  </a:pathLst>
                </a:custGeom>
                <a:solidFill>
                  <a:srgbClr val="F0F0D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748" name="Freeform 61"/>
                <p:cNvSpPr>
                  <a:spLocks/>
                </p:cNvSpPr>
                <p:nvPr/>
              </p:nvSpPr>
              <p:spPr bwMode="auto">
                <a:xfrm>
                  <a:off x="407" y="1589"/>
                  <a:ext cx="305" cy="1"/>
                </a:xfrm>
                <a:custGeom>
                  <a:avLst/>
                  <a:gdLst>
                    <a:gd name="T0" fmla="*/ 0 w 1219"/>
                    <a:gd name="T1" fmla="*/ 0 h 3"/>
                    <a:gd name="T2" fmla="*/ 0 w 1219"/>
                    <a:gd name="T3" fmla="*/ 0 h 3"/>
                    <a:gd name="T4" fmla="*/ 0 w 1219"/>
                    <a:gd name="T5" fmla="*/ 0 h 3"/>
                    <a:gd name="T6" fmla="*/ 0 w 1219"/>
                    <a:gd name="T7" fmla="*/ 0 h 3"/>
                    <a:gd name="T8" fmla="*/ 0 w 1219"/>
                    <a:gd name="T9" fmla="*/ 0 h 3"/>
                    <a:gd name="T10" fmla="*/ 0 60000 65536"/>
                    <a:gd name="T11" fmla="*/ 0 60000 65536"/>
                    <a:gd name="T12" fmla="*/ 0 60000 65536"/>
                    <a:gd name="T13" fmla="*/ 0 60000 65536"/>
                    <a:gd name="T14" fmla="*/ 0 60000 65536"/>
                    <a:gd name="T15" fmla="*/ 0 w 1219"/>
                    <a:gd name="T16" fmla="*/ 0 h 3"/>
                    <a:gd name="T17" fmla="*/ 1219 w 1219"/>
                    <a:gd name="T18" fmla="*/ 3 h 3"/>
                  </a:gdLst>
                  <a:ahLst/>
                  <a:cxnLst>
                    <a:cxn ang="T10">
                      <a:pos x="T0" y="T1"/>
                    </a:cxn>
                    <a:cxn ang="T11">
                      <a:pos x="T2" y="T3"/>
                    </a:cxn>
                    <a:cxn ang="T12">
                      <a:pos x="T4" y="T5"/>
                    </a:cxn>
                    <a:cxn ang="T13">
                      <a:pos x="T6" y="T7"/>
                    </a:cxn>
                    <a:cxn ang="T14">
                      <a:pos x="T8" y="T9"/>
                    </a:cxn>
                  </a:cxnLst>
                  <a:rect l="T15" t="T16" r="T17" b="T18"/>
                  <a:pathLst>
                    <a:path w="1219" h="3">
                      <a:moveTo>
                        <a:pt x="1219" y="3"/>
                      </a:moveTo>
                      <a:lnTo>
                        <a:pt x="0" y="3"/>
                      </a:lnTo>
                      <a:lnTo>
                        <a:pt x="2" y="0"/>
                      </a:lnTo>
                      <a:lnTo>
                        <a:pt x="1219" y="0"/>
                      </a:lnTo>
                      <a:lnTo>
                        <a:pt x="1219" y="3"/>
                      </a:lnTo>
                      <a:close/>
                    </a:path>
                  </a:pathLst>
                </a:custGeom>
                <a:solidFill>
                  <a:srgbClr val="82826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749" name="Freeform 62"/>
                <p:cNvSpPr>
                  <a:spLocks/>
                </p:cNvSpPr>
                <p:nvPr/>
              </p:nvSpPr>
              <p:spPr bwMode="auto">
                <a:xfrm>
                  <a:off x="407" y="1587"/>
                  <a:ext cx="305" cy="3"/>
                </a:xfrm>
                <a:custGeom>
                  <a:avLst/>
                  <a:gdLst>
                    <a:gd name="T0" fmla="*/ 0 w 1219"/>
                    <a:gd name="T1" fmla="*/ 0 h 9"/>
                    <a:gd name="T2" fmla="*/ 0 w 1219"/>
                    <a:gd name="T3" fmla="*/ 0 h 9"/>
                    <a:gd name="T4" fmla="*/ 0 w 1219"/>
                    <a:gd name="T5" fmla="*/ 0 h 9"/>
                    <a:gd name="T6" fmla="*/ 0 w 1219"/>
                    <a:gd name="T7" fmla="*/ 0 h 9"/>
                    <a:gd name="T8" fmla="*/ 0 w 1219"/>
                    <a:gd name="T9" fmla="*/ 0 h 9"/>
                    <a:gd name="T10" fmla="*/ 0 60000 65536"/>
                    <a:gd name="T11" fmla="*/ 0 60000 65536"/>
                    <a:gd name="T12" fmla="*/ 0 60000 65536"/>
                    <a:gd name="T13" fmla="*/ 0 60000 65536"/>
                    <a:gd name="T14" fmla="*/ 0 60000 65536"/>
                    <a:gd name="T15" fmla="*/ 0 w 1219"/>
                    <a:gd name="T16" fmla="*/ 0 h 9"/>
                    <a:gd name="T17" fmla="*/ 1219 w 1219"/>
                    <a:gd name="T18" fmla="*/ 9 h 9"/>
                  </a:gdLst>
                  <a:ahLst/>
                  <a:cxnLst>
                    <a:cxn ang="T10">
                      <a:pos x="T0" y="T1"/>
                    </a:cxn>
                    <a:cxn ang="T11">
                      <a:pos x="T2" y="T3"/>
                    </a:cxn>
                    <a:cxn ang="T12">
                      <a:pos x="T4" y="T5"/>
                    </a:cxn>
                    <a:cxn ang="T13">
                      <a:pos x="T6" y="T7"/>
                    </a:cxn>
                    <a:cxn ang="T14">
                      <a:pos x="T8" y="T9"/>
                    </a:cxn>
                  </a:cxnLst>
                  <a:rect l="T15" t="T16" r="T17" b="T18"/>
                  <a:pathLst>
                    <a:path w="1219" h="9">
                      <a:moveTo>
                        <a:pt x="1219" y="9"/>
                      </a:moveTo>
                      <a:lnTo>
                        <a:pt x="0" y="9"/>
                      </a:lnTo>
                      <a:lnTo>
                        <a:pt x="3" y="0"/>
                      </a:lnTo>
                      <a:lnTo>
                        <a:pt x="1218" y="0"/>
                      </a:lnTo>
                      <a:lnTo>
                        <a:pt x="1219" y="9"/>
                      </a:lnTo>
                      <a:close/>
                    </a:path>
                  </a:pathLst>
                </a:custGeom>
                <a:solidFill>
                  <a:srgbClr val="8A8A6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750" name="Freeform 63"/>
                <p:cNvSpPr>
                  <a:spLocks/>
                </p:cNvSpPr>
                <p:nvPr/>
              </p:nvSpPr>
              <p:spPr bwMode="auto">
                <a:xfrm>
                  <a:off x="408" y="1586"/>
                  <a:ext cx="304" cy="3"/>
                </a:xfrm>
                <a:custGeom>
                  <a:avLst/>
                  <a:gdLst>
                    <a:gd name="T0" fmla="*/ 0 w 1217"/>
                    <a:gd name="T1" fmla="*/ 0 h 11"/>
                    <a:gd name="T2" fmla="*/ 0 w 1217"/>
                    <a:gd name="T3" fmla="*/ 0 h 11"/>
                    <a:gd name="T4" fmla="*/ 0 w 1217"/>
                    <a:gd name="T5" fmla="*/ 0 h 11"/>
                    <a:gd name="T6" fmla="*/ 0 w 1217"/>
                    <a:gd name="T7" fmla="*/ 0 h 11"/>
                    <a:gd name="T8" fmla="*/ 0 w 1217"/>
                    <a:gd name="T9" fmla="*/ 0 h 11"/>
                    <a:gd name="T10" fmla="*/ 0 60000 65536"/>
                    <a:gd name="T11" fmla="*/ 0 60000 65536"/>
                    <a:gd name="T12" fmla="*/ 0 60000 65536"/>
                    <a:gd name="T13" fmla="*/ 0 60000 65536"/>
                    <a:gd name="T14" fmla="*/ 0 60000 65536"/>
                    <a:gd name="T15" fmla="*/ 0 w 1217"/>
                    <a:gd name="T16" fmla="*/ 0 h 11"/>
                    <a:gd name="T17" fmla="*/ 1217 w 1217"/>
                    <a:gd name="T18" fmla="*/ 11 h 11"/>
                  </a:gdLst>
                  <a:ahLst/>
                  <a:cxnLst>
                    <a:cxn ang="T10">
                      <a:pos x="T0" y="T1"/>
                    </a:cxn>
                    <a:cxn ang="T11">
                      <a:pos x="T2" y="T3"/>
                    </a:cxn>
                    <a:cxn ang="T12">
                      <a:pos x="T4" y="T5"/>
                    </a:cxn>
                    <a:cxn ang="T13">
                      <a:pos x="T6" y="T7"/>
                    </a:cxn>
                    <a:cxn ang="T14">
                      <a:pos x="T8" y="T9"/>
                    </a:cxn>
                  </a:cxnLst>
                  <a:rect l="T15" t="T16" r="T17" b="T18"/>
                  <a:pathLst>
                    <a:path w="1217" h="11">
                      <a:moveTo>
                        <a:pt x="1" y="0"/>
                      </a:moveTo>
                      <a:lnTo>
                        <a:pt x="0" y="11"/>
                      </a:lnTo>
                      <a:lnTo>
                        <a:pt x="1217" y="11"/>
                      </a:lnTo>
                      <a:lnTo>
                        <a:pt x="1216" y="0"/>
                      </a:lnTo>
                      <a:lnTo>
                        <a:pt x="1" y="0"/>
                      </a:lnTo>
                      <a:close/>
                    </a:path>
                  </a:pathLst>
                </a:custGeom>
                <a:solidFill>
                  <a:srgbClr val="8F8F7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751" name="Freeform 64"/>
                <p:cNvSpPr>
                  <a:spLocks/>
                </p:cNvSpPr>
                <p:nvPr/>
              </p:nvSpPr>
              <p:spPr bwMode="auto">
                <a:xfrm>
                  <a:off x="408" y="1585"/>
                  <a:ext cx="304" cy="2"/>
                </a:xfrm>
                <a:custGeom>
                  <a:avLst/>
                  <a:gdLst>
                    <a:gd name="T0" fmla="*/ 0 w 1215"/>
                    <a:gd name="T1" fmla="*/ 0 h 11"/>
                    <a:gd name="T2" fmla="*/ 0 w 1215"/>
                    <a:gd name="T3" fmla="*/ 0 h 11"/>
                    <a:gd name="T4" fmla="*/ 0 w 1215"/>
                    <a:gd name="T5" fmla="*/ 0 h 11"/>
                    <a:gd name="T6" fmla="*/ 0 w 1215"/>
                    <a:gd name="T7" fmla="*/ 0 h 11"/>
                    <a:gd name="T8" fmla="*/ 0 w 1215"/>
                    <a:gd name="T9" fmla="*/ 0 h 11"/>
                    <a:gd name="T10" fmla="*/ 0 60000 65536"/>
                    <a:gd name="T11" fmla="*/ 0 60000 65536"/>
                    <a:gd name="T12" fmla="*/ 0 60000 65536"/>
                    <a:gd name="T13" fmla="*/ 0 60000 65536"/>
                    <a:gd name="T14" fmla="*/ 0 60000 65536"/>
                    <a:gd name="T15" fmla="*/ 0 w 1215"/>
                    <a:gd name="T16" fmla="*/ 0 h 11"/>
                    <a:gd name="T17" fmla="*/ 1215 w 1215"/>
                    <a:gd name="T18" fmla="*/ 11 h 11"/>
                  </a:gdLst>
                  <a:ahLst/>
                  <a:cxnLst>
                    <a:cxn ang="T10">
                      <a:pos x="T0" y="T1"/>
                    </a:cxn>
                    <a:cxn ang="T11">
                      <a:pos x="T2" y="T3"/>
                    </a:cxn>
                    <a:cxn ang="T12">
                      <a:pos x="T4" y="T5"/>
                    </a:cxn>
                    <a:cxn ang="T13">
                      <a:pos x="T6" y="T7"/>
                    </a:cxn>
                    <a:cxn ang="T14">
                      <a:pos x="T8" y="T9"/>
                    </a:cxn>
                  </a:cxnLst>
                  <a:rect l="T15" t="T16" r="T17" b="T18"/>
                  <a:pathLst>
                    <a:path w="1215" h="11">
                      <a:moveTo>
                        <a:pt x="1" y="0"/>
                      </a:moveTo>
                      <a:lnTo>
                        <a:pt x="0" y="11"/>
                      </a:lnTo>
                      <a:lnTo>
                        <a:pt x="1215" y="11"/>
                      </a:lnTo>
                      <a:lnTo>
                        <a:pt x="1214" y="0"/>
                      </a:lnTo>
                      <a:lnTo>
                        <a:pt x="1" y="0"/>
                      </a:lnTo>
                      <a:close/>
                    </a:path>
                  </a:pathLst>
                </a:custGeom>
                <a:solidFill>
                  <a:srgbClr val="96967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752" name="Freeform 65"/>
                <p:cNvSpPr>
                  <a:spLocks/>
                </p:cNvSpPr>
                <p:nvPr/>
              </p:nvSpPr>
              <p:spPr bwMode="auto">
                <a:xfrm>
                  <a:off x="408" y="1584"/>
                  <a:ext cx="304" cy="2"/>
                </a:xfrm>
                <a:custGeom>
                  <a:avLst/>
                  <a:gdLst>
                    <a:gd name="T0" fmla="*/ 0 w 1215"/>
                    <a:gd name="T1" fmla="*/ 0 h 10"/>
                    <a:gd name="T2" fmla="*/ 0 w 1215"/>
                    <a:gd name="T3" fmla="*/ 0 h 10"/>
                    <a:gd name="T4" fmla="*/ 0 w 1215"/>
                    <a:gd name="T5" fmla="*/ 0 h 10"/>
                    <a:gd name="T6" fmla="*/ 0 w 1215"/>
                    <a:gd name="T7" fmla="*/ 0 h 10"/>
                    <a:gd name="T8" fmla="*/ 0 w 1215"/>
                    <a:gd name="T9" fmla="*/ 0 h 10"/>
                    <a:gd name="T10" fmla="*/ 0 w 1215"/>
                    <a:gd name="T11" fmla="*/ 0 h 10"/>
                    <a:gd name="T12" fmla="*/ 0 w 1215"/>
                    <a:gd name="T13" fmla="*/ 0 h 10"/>
                    <a:gd name="T14" fmla="*/ 0 w 1215"/>
                    <a:gd name="T15" fmla="*/ 0 h 10"/>
                    <a:gd name="T16" fmla="*/ 0 w 1215"/>
                    <a:gd name="T17" fmla="*/ 0 h 10"/>
                    <a:gd name="T18" fmla="*/ 0 w 1215"/>
                    <a:gd name="T19" fmla="*/ 0 h 10"/>
                    <a:gd name="T20" fmla="*/ 0 w 1215"/>
                    <a:gd name="T21" fmla="*/ 0 h 10"/>
                    <a:gd name="T22" fmla="*/ 0 w 1215"/>
                    <a:gd name="T23" fmla="*/ 0 h 10"/>
                    <a:gd name="T24" fmla="*/ 0 w 1215"/>
                    <a:gd name="T25" fmla="*/ 0 h 10"/>
                    <a:gd name="T26" fmla="*/ 0 w 1215"/>
                    <a:gd name="T27" fmla="*/ 0 h 10"/>
                    <a:gd name="T28" fmla="*/ 0 w 1215"/>
                    <a:gd name="T29" fmla="*/ 0 h 10"/>
                    <a:gd name="T30" fmla="*/ 0 w 1215"/>
                    <a:gd name="T31" fmla="*/ 0 h 10"/>
                    <a:gd name="T32" fmla="*/ 0 w 1215"/>
                    <a:gd name="T33" fmla="*/ 0 h 1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15"/>
                    <a:gd name="T52" fmla="*/ 0 h 10"/>
                    <a:gd name="T53" fmla="*/ 1215 w 1215"/>
                    <a:gd name="T54" fmla="*/ 10 h 1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15" h="10">
                      <a:moveTo>
                        <a:pt x="2" y="0"/>
                      </a:moveTo>
                      <a:lnTo>
                        <a:pt x="0" y="10"/>
                      </a:lnTo>
                      <a:lnTo>
                        <a:pt x="1215" y="10"/>
                      </a:lnTo>
                      <a:lnTo>
                        <a:pt x="1214" y="0"/>
                      </a:lnTo>
                      <a:lnTo>
                        <a:pt x="1044" y="0"/>
                      </a:lnTo>
                      <a:lnTo>
                        <a:pt x="1043" y="3"/>
                      </a:lnTo>
                      <a:lnTo>
                        <a:pt x="1043" y="0"/>
                      </a:lnTo>
                      <a:lnTo>
                        <a:pt x="803" y="0"/>
                      </a:lnTo>
                      <a:lnTo>
                        <a:pt x="802" y="3"/>
                      </a:lnTo>
                      <a:lnTo>
                        <a:pt x="802" y="0"/>
                      </a:lnTo>
                      <a:lnTo>
                        <a:pt x="551" y="0"/>
                      </a:lnTo>
                      <a:lnTo>
                        <a:pt x="550" y="3"/>
                      </a:lnTo>
                      <a:lnTo>
                        <a:pt x="550" y="0"/>
                      </a:lnTo>
                      <a:lnTo>
                        <a:pt x="466" y="0"/>
                      </a:lnTo>
                      <a:lnTo>
                        <a:pt x="465" y="3"/>
                      </a:lnTo>
                      <a:lnTo>
                        <a:pt x="465" y="0"/>
                      </a:lnTo>
                      <a:lnTo>
                        <a:pt x="2" y="0"/>
                      </a:lnTo>
                      <a:close/>
                    </a:path>
                  </a:pathLst>
                </a:custGeom>
                <a:solidFill>
                  <a:srgbClr val="9E9E7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753" name="Freeform 66"/>
                <p:cNvSpPr>
                  <a:spLocks/>
                </p:cNvSpPr>
                <p:nvPr/>
              </p:nvSpPr>
              <p:spPr bwMode="auto">
                <a:xfrm>
                  <a:off x="408" y="1582"/>
                  <a:ext cx="304" cy="3"/>
                </a:xfrm>
                <a:custGeom>
                  <a:avLst/>
                  <a:gdLst>
                    <a:gd name="T0" fmla="*/ 0 w 1213"/>
                    <a:gd name="T1" fmla="*/ 0 h 10"/>
                    <a:gd name="T2" fmla="*/ 0 w 1213"/>
                    <a:gd name="T3" fmla="*/ 0 h 10"/>
                    <a:gd name="T4" fmla="*/ 0 w 1213"/>
                    <a:gd name="T5" fmla="*/ 0 h 10"/>
                    <a:gd name="T6" fmla="*/ 0 w 1213"/>
                    <a:gd name="T7" fmla="*/ 0 h 10"/>
                    <a:gd name="T8" fmla="*/ 0 w 1213"/>
                    <a:gd name="T9" fmla="*/ 0 h 10"/>
                    <a:gd name="T10" fmla="*/ 0 w 1213"/>
                    <a:gd name="T11" fmla="*/ 0 h 10"/>
                    <a:gd name="T12" fmla="*/ 0 w 1213"/>
                    <a:gd name="T13" fmla="*/ 0 h 10"/>
                    <a:gd name="T14" fmla="*/ 0 w 1213"/>
                    <a:gd name="T15" fmla="*/ 0 h 10"/>
                    <a:gd name="T16" fmla="*/ 0 w 1213"/>
                    <a:gd name="T17" fmla="*/ 0 h 10"/>
                    <a:gd name="T18" fmla="*/ 0 w 1213"/>
                    <a:gd name="T19" fmla="*/ 0 h 10"/>
                    <a:gd name="T20" fmla="*/ 0 w 1213"/>
                    <a:gd name="T21" fmla="*/ 0 h 10"/>
                    <a:gd name="T22" fmla="*/ 0 w 1213"/>
                    <a:gd name="T23" fmla="*/ 0 h 10"/>
                    <a:gd name="T24" fmla="*/ 0 w 1213"/>
                    <a:gd name="T25" fmla="*/ 0 h 10"/>
                    <a:gd name="T26" fmla="*/ 0 w 1213"/>
                    <a:gd name="T27" fmla="*/ 0 h 10"/>
                    <a:gd name="T28" fmla="*/ 0 w 1213"/>
                    <a:gd name="T29" fmla="*/ 0 h 10"/>
                    <a:gd name="T30" fmla="*/ 0 w 1213"/>
                    <a:gd name="T31" fmla="*/ 0 h 10"/>
                    <a:gd name="T32" fmla="*/ 0 w 1213"/>
                    <a:gd name="T33" fmla="*/ 0 h 10"/>
                    <a:gd name="T34" fmla="*/ 0 w 1213"/>
                    <a:gd name="T35" fmla="*/ 0 h 10"/>
                    <a:gd name="T36" fmla="*/ 0 w 1213"/>
                    <a:gd name="T37" fmla="*/ 0 h 10"/>
                    <a:gd name="T38" fmla="*/ 0 w 1213"/>
                    <a:gd name="T39" fmla="*/ 0 h 10"/>
                    <a:gd name="T40" fmla="*/ 0 w 1213"/>
                    <a:gd name="T41" fmla="*/ 0 h 10"/>
                    <a:gd name="T42" fmla="*/ 0 w 1213"/>
                    <a:gd name="T43" fmla="*/ 0 h 10"/>
                    <a:gd name="T44" fmla="*/ 0 w 1213"/>
                    <a:gd name="T45" fmla="*/ 0 h 10"/>
                    <a:gd name="T46" fmla="*/ 0 w 1213"/>
                    <a:gd name="T47" fmla="*/ 0 h 10"/>
                    <a:gd name="T48" fmla="*/ 0 w 1213"/>
                    <a:gd name="T49" fmla="*/ 0 h 10"/>
                    <a:gd name="T50" fmla="*/ 0 w 1213"/>
                    <a:gd name="T51" fmla="*/ 0 h 1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13"/>
                    <a:gd name="T79" fmla="*/ 0 h 10"/>
                    <a:gd name="T80" fmla="*/ 1213 w 1213"/>
                    <a:gd name="T81" fmla="*/ 10 h 1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13" h="10">
                      <a:moveTo>
                        <a:pt x="1" y="0"/>
                      </a:moveTo>
                      <a:lnTo>
                        <a:pt x="0" y="10"/>
                      </a:lnTo>
                      <a:lnTo>
                        <a:pt x="1213" y="10"/>
                      </a:lnTo>
                      <a:lnTo>
                        <a:pt x="1212" y="0"/>
                      </a:lnTo>
                      <a:lnTo>
                        <a:pt x="1128" y="0"/>
                      </a:lnTo>
                      <a:lnTo>
                        <a:pt x="1127" y="2"/>
                      </a:lnTo>
                      <a:lnTo>
                        <a:pt x="1127" y="0"/>
                      </a:lnTo>
                      <a:lnTo>
                        <a:pt x="1043" y="0"/>
                      </a:lnTo>
                      <a:lnTo>
                        <a:pt x="1042" y="9"/>
                      </a:lnTo>
                      <a:lnTo>
                        <a:pt x="1041" y="0"/>
                      </a:lnTo>
                      <a:lnTo>
                        <a:pt x="964" y="0"/>
                      </a:lnTo>
                      <a:lnTo>
                        <a:pt x="963" y="2"/>
                      </a:lnTo>
                      <a:lnTo>
                        <a:pt x="963" y="0"/>
                      </a:lnTo>
                      <a:lnTo>
                        <a:pt x="891" y="0"/>
                      </a:lnTo>
                      <a:lnTo>
                        <a:pt x="890" y="2"/>
                      </a:lnTo>
                      <a:lnTo>
                        <a:pt x="890" y="0"/>
                      </a:lnTo>
                      <a:lnTo>
                        <a:pt x="802" y="0"/>
                      </a:lnTo>
                      <a:lnTo>
                        <a:pt x="801" y="9"/>
                      </a:lnTo>
                      <a:lnTo>
                        <a:pt x="800" y="0"/>
                      </a:lnTo>
                      <a:lnTo>
                        <a:pt x="550" y="0"/>
                      </a:lnTo>
                      <a:lnTo>
                        <a:pt x="549" y="9"/>
                      </a:lnTo>
                      <a:lnTo>
                        <a:pt x="549" y="0"/>
                      </a:lnTo>
                      <a:lnTo>
                        <a:pt x="465" y="0"/>
                      </a:lnTo>
                      <a:lnTo>
                        <a:pt x="464" y="9"/>
                      </a:lnTo>
                      <a:lnTo>
                        <a:pt x="464" y="0"/>
                      </a:lnTo>
                      <a:lnTo>
                        <a:pt x="1" y="0"/>
                      </a:lnTo>
                      <a:close/>
                    </a:path>
                  </a:pathLst>
                </a:custGeom>
                <a:solidFill>
                  <a:srgbClr val="A3A38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754" name="Freeform 67"/>
                <p:cNvSpPr>
                  <a:spLocks noEditPoints="1"/>
                </p:cNvSpPr>
                <p:nvPr/>
              </p:nvSpPr>
              <p:spPr bwMode="auto">
                <a:xfrm>
                  <a:off x="409" y="1581"/>
                  <a:ext cx="303" cy="3"/>
                </a:xfrm>
                <a:custGeom>
                  <a:avLst/>
                  <a:gdLst>
                    <a:gd name="T0" fmla="*/ 0 w 1212"/>
                    <a:gd name="T1" fmla="*/ 0 h 11"/>
                    <a:gd name="T2" fmla="*/ 0 w 1212"/>
                    <a:gd name="T3" fmla="*/ 0 h 11"/>
                    <a:gd name="T4" fmla="*/ 0 w 1212"/>
                    <a:gd name="T5" fmla="*/ 0 h 11"/>
                    <a:gd name="T6" fmla="*/ 0 w 1212"/>
                    <a:gd name="T7" fmla="*/ 0 h 11"/>
                    <a:gd name="T8" fmla="*/ 0 w 1212"/>
                    <a:gd name="T9" fmla="*/ 0 h 11"/>
                    <a:gd name="T10" fmla="*/ 0 w 1212"/>
                    <a:gd name="T11" fmla="*/ 0 h 11"/>
                    <a:gd name="T12" fmla="*/ 0 w 1212"/>
                    <a:gd name="T13" fmla="*/ 0 h 11"/>
                    <a:gd name="T14" fmla="*/ 0 w 1212"/>
                    <a:gd name="T15" fmla="*/ 0 h 11"/>
                    <a:gd name="T16" fmla="*/ 0 w 1212"/>
                    <a:gd name="T17" fmla="*/ 0 h 11"/>
                    <a:gd name="T18" fmla="*/ 0 w 1212"/>
                    <a:gd name="T19" fmla="*/ 0 h 11"/>
                    <a:gd name="T20" fmla="*/ 0 w 1212"/>
                    <a:gd name="T21" fmla="*/ 0 h 11"/>
                    <a:gd name="T22" fmla="*/ 0 w 1212"/>
                    <a:gd name="T23" fmla="*/ 0 h 11"/>
                    <a:gd name="T24" fmla="*/ 0 w 1212"/>
                    <a:gd name="T25" fmla="*/ 0 h 11"/>
                    <a:gd name="T26" fmla="*/ 0 w 1212"/>
                    <a:gd name="T27" fmla="*/ 0 h 11"/>
                    <a:gd name="T28" fmla="*/ 0 w 1212"/>
                    <a:gd name="T29" fmla="*/ 0 h 11"/>
                    <a:gd name="T30" fmla="*/ 0 w 1212"/>
                    <a:gd name="T31" fmla="*/ 0 h 11"/>
                    <a:gd name="T32" fmla="*/ 0 w 1212"/>
                    <a:gd name="T33" fmla="*/ 0 h 11"/>
                    <a:gd name="T34" fmla="*/ 0 w 1212"/>
                    <a:gd name="T35" fmla="*/ 0 h 11"/>
                    <a:gd name="T36" fmla="*/ 0 w 1212"/>
                    <a:gd name="T37" fmla="*/ 0 h 11"/>
                    <a:gd name="T38" fmla="*/ 0 w 1212"/>
                    <a:gd name="T39" fmla="*/ 0 h 11"/>
                    <a:gd name="T40" fmla="*/ 0 w 1212"/>
                    <a:gd name="T41" fmla="*/ 0 h 11"/>
                    <a:gd name="T42" fmla="*/ 0 w 1212"/>
                    <a:gd name="T43" fmla="*/ 0 h 11"/>
                    <a:gd name="T44" fmla="*/ 0 w 1212"/>
                    <a:gd name="T45" fmla="*/ 0 h 11"/>
                    <a:gd name="T46" fmla="*/ 0 w 1212"/>
                    <a:gd name="T47" fmla="*/ 0 h 11"/>
                    <a:gd name="T48" fmla="*/ 0 w 1212"/>
                    <a:gd name="T49" fmla="*/ 0 h 11"/>
                    <a:gd name="T50" fmla="*/ 0 w 1212"/>
                    <a:gd name="T51" fmla="*/ 0 h 11"/>
                    <a:gd name="T52" fmla="*/ 0 w 1212"/>
                    <a:gd name="T53" fmla="*/ 0 h 11"/>
                    <a:gd name="T54" fmla="*/ 0 w 1212"/>
                    <a:gd name="T55" fmla="*/ 0 h 11"/>
                    <a:gd name="T56" fmla="*/ 0 w 1212"/>
                    <a:gd name="T57" fmla="*/ 0 h 11"/>
                    <a:gd name="T58" fmla="*/ 0 w 1212"/>
                    <a:gd name="T59" fmla="*/ 0 h 11"/>
                    <a:gd name="T60" fmla="*/ 0 w 1212"/>
                    <a:gd name="T61" fmla="*/ 0 h 11"/>
                    <a:gd name="T62" fmla="*/ 0 w 1212"/>
                    <a:gd name="T63" fmla="*/ 0 h 11"/>
                    <a:gd name="T64" fmla="*/ 0 w 1212"/>
                    <a:gd name="T65" fmla="*/ 0 h 11"/>
                    <a:gd name="T66" fmla="*/ 0 w 1212"/>
                    <a:gd name="T67" fmla="*/ 0 h 11"/>
                    <a:gd name="T68" fmla="*/ 0 w 1212"/>
                    <a:gd name="T69" fmla="*/ 0 h 11"/>
                    <a:gd name="T70" fmla="*/ 0 w 1212"/>
                    <a:gd name="T71" fmla="*/ 0 h 11"/>
                    <a:gd name="T72" fmla="*/ 0 w 1212"/>
                    <a:gd name="T73" fmla="*/ 0 h 11"/>
                    <a:gd name="T74" fmla="*/ 0 w 1212"/>
                    <a:gd name="T75" fmla="*/ 0 h 11"/>
                    <a:gd name="T76" fmla="*/ 0 w 1212"/>
                    <a:gd name="T77" fmla="*/ 0 h 11"/>
                    <a:gd name="T78" fmla="*/ 0 w 1212"/>
                    <a:gd name="T79" fmla="*/ 0 h 11"/>
                    <a:gd name="T80" fmla="*/ 0 w 1212"/>
                    <a:gd name="T81" fmla="*/ 0 h 11"/>
                    <a:gd name="T82" fmla="*/ 0 w 1212"/>
                    <a:gd name="T83" fmla="*/ 0 h 11"/>
                    <a:gd name="T84" fmla="*/ 0 w 1212"/>
                    <a:gd name="T85" fmla="*/ 0 h 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212"/>
                    <a:gd name="T130" fmla="*/ 0 h 11"/>
                    <a:gd name="T131" fmla="*/ 1212 w 1212"/>
                    <a:gd name="T132" fmla="*/ 11 h 1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212" h="11">
                      <a:moveTo>
                        <a:pt x="1" y="0"/>
                      </a:moveTo>
                      <a:lnTo>
                        <a:pt x="0" y="11"/>
                      </a:lnTo>
                      <a:lnTo>
                        <a:pt x="463" y="11"/>
                      </a:lnTo>
                      <a:lnTo>
                        <a:pt x="462" y="0"/>
                      </a:lnTo>
                      <a:lnTo>
                        <a:pt x="380" y="0"/>
                      </a:lnTo>
                      <a:lnTo>
                        <a:pt x="379" y="5"/>
                      </a:lnTo>
                      <a:lnTo>
                        <a:pt x="379" y="0"/>
                      </a:lnTo>
                      <a:lnTo>
                        <a:pt x="230" y="0"/>
                      </a:lnTo>
                      <a:lnTo>
                        <a:pt x="229" y="5"/>
                      </a:lnTo>
                      <a:lnTo>
                        <a:pt x="229" y="0"/>
                      </a:lnTo>
                      <a:lnTo>
                        <a:pt x="1" y="0"/>
                      </a:lnTo>
                      <a:close/>
                      <a:moveTo>
                        <a:pt x="466" y="0"/>
                      </a:moveTo>
                      <a:lnTo>
                        <a:pt x="464" y="11"/>
                      </a:lnTo>
                      <a:lnTo>
                        <a:pt x="548" y="11"/>
                      </a:lnTo>
                      <a:lnTo>
                        <a:pt x="546" y="0"/>
                      </a:lnTo>
                      <a:lnTo>
                        <a:pt x="466" y="0"/>
                      </a:lnTo>
                      <a:close/>
                      <a:moveTo>
                        <a:pt x="549" y="0"/>
                      </a:moveTo>
                      <a:lnTo>
                        <a:pt x="549" y="11"/>
                      </a:lnTo>
                      <a:lnTo>
                        <a:pt x="800" y="11"/>
                      </a:lnTo>
                      <a:lnTo>
                        <a:pt x="798" y="0"/>
                      </a:lnTo>
                      <a:lnTo>
                        <a:pt x="717" y="0"/>
                      </a:lnTo>
                      <a:lnTo>
                        <a:pt x="716" y="2"/>
                      </a:lnTo>
                      <a:lnTo>
                        <a:pt x="716" y="0"/>
                      </a:lnTo>
                      <a:lnTo>
                        <a:pt x="549" y="0"/>
                      </a:lnTo>
                      <a:close/>
                      <a:moveTo>
                        <a:pt x="803" y="0"/>
                      </a:moveTo>
                      <a:lnTo>
                        <a:pt x="801" y="11"/>
                      </a:lnTo>
                      <a:lnTo>
                        <a:pt x="1041" y="11"/>
                      </a:lnTo>
                      <a:lnTo>
                        <a:pt x="1040" y="0"/>
                      </a:lnTo>
                      <a:lnTo>
                        <a:pt x="963" y="0"/>
                      </a:lnTo>
                      <a:lnTo>
                        <a:pt x="962" y="7"/>
                      </a:lnTo>
                      <a:lnTo>
                        <a:pt x="961" y="0"/>
                      </a:lnTo>
                      <a:lnTo>
                        <a:pt x="890" y="0"/>
                      </a:lnTo>
                      <a:lnTo>
                        <a:pt x="889" y="7"/>
                      </a:lnTo>
                      <a:lnTo>
                        <a:pt x="889" y="0"/>
                      </a:lnTo>
                      <a:lnTo>
                        <a:pt x="803" y="0"/>
                      </a:lnTo>
                      <a:close/>
                      <a:moveTo>
                        <a:pt x="1044" y="0"/>
                      </a:moveTo>
                      <a:lnTo>
                        <a:pt x="1042" y="11"/>
                      </a:lnTo>
                      <a:lnTo>
                        <a:pt x="1212" y="11"/>
                      </a:lnTo>
                      <a:lnTo>
                        <a:pt x="1210" y="0"/>
                      </a:lnTo>
                      <a:lnTo>
                        <a:pt x="1127" y="0"/>
                      </a:lnTo>
                      <a:lnTo>
                        <a:pt x="1126" y="7"/>
                      </a:lnTo>
                      <a:lnTo>
                        <a:pt x="1126" y="0"/>
                      </a:lnTo>
                      <a:lnTo>
                        <a:pt x="1044" y="0"/>
                      </a:lnTo>
                      <a:close/>
                    </a:path>
                  </a:pathLst>
                </a:custGeom>
                <a:solidFill>
                  <a:srgbClr val="A8A88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755" name="Freeform 68"/>
                <p:cNvSpPr>
                  <a:spLocks noEditPoints="1"/>
                </p:cNvSpPr>
                <p:nvPr/>
              </p:nvSpPr>
              <p:spPr bwMode="auto">
                <a:xfrm>
                  <a:off x="409" y="1580"/>
                  <a:ext cx="302" cy="2"/>
                </a:xfrm>
                <a:custGeom>
                  <a:avLst/>
                  <a:gdLst>
                    <a:gd name="T0" fmla="*/ 0 w 1211"/>
                    <a:gd name="T1" fmla="*/ 0 h 11"/>
                    <a:gd name="T2" fmla="*/ 0 w 1211"/>
                    <a:gd name="T3" fmla="*/ 0 h 11"/>
                    <a:gd name="T4" fmla="*/ 0 w 1211"/>
                    <a:gd name="T5" fmla="*/ 0 h 11"/>
                    <a:gd name="T6" fmla="*/ 0 w 1211"/>
                    <a:gd name="T7" fmla="*/ 0 h 11"/>
                    <a:gd name="T8" fmla="*/ 0 w 1211"/>
                    <a:gd name="T9" fmla="*/ 0 h 11"/>
                    <a:gd name="T10" fmla="*/ 0 w 1211"/>
                    <a:gd name="T11" fmla="*/ 0 h 11"/>
                    <a:gd name="T12" fmla="*/ 0 w 1211"/>
                    <a:gd name="T13" fmla="*/ 0 h 11"/>
                    <a:gd name="T14" fmla="*/ 0 w 1211"/>
                    <a:gd name="T15" fmla="*/ 0 h 11"/>
                    <a:gd name="T16" fmla="*/ 0 w 1211"/>
                    <a:gd name="T17" fmla="*/ 0 h 11"/>
                    <a:gd name="T18" fmla="*/ 0 w 1211"/>
                    <a:gd name="T19" fmla="*/ 0 h 11"/>
                    <a:gd name="T20" fmla="*/ 0 w 1211"/>
                    <a:gd name="T21" fmla="*/ 0 h 11"/>
                    <a:gd name="T22" fmla="*/ 0 w 1211"/>
                    <a:gd name="T23" fmla="*/ 0 h 11"/>
                    <a:gd name="T24" fmla="*/ 0 w 1211"/>
                    <a:gd name="T25" fmla="*/ 0 h 11"/>
                    <a:gd name="T26" fmla="*/ 0 w 1211"/>
                    <a:gd name="T27" fmla="*/ 0 h 11"/>
                    <a:gd name="T28" fmla="*/ 0 w 1211"/>
                    <a:gd name="T29" fmla="*/ 0 h 11"/>
                    <a:gd name="T30" fmla="*/ 0 w 1211"/>
                    <a:gd name="T31" fmla="*/ 0 h 11"/>
                    <a:gd name="T32" fmla="*/ 0 w 1211"/>
                    <a:gd name="T33" fmla="*/ 0 h 11"/>
                    <a:gd name="T34" fmla="*/ 0 w 1211"/>
                    <a:gd name="T35" fmla="*/ 0 h 11"/>
                    <a:gd name="T36" fmla="*/ 0 w 1211"/>
                    <a:gd name="T37" fmla="*/ 0 h 11"/>
                    <a:gd name="T38" fmla="*/ 0 w 1211"/>
                    <a:gd name="T39" fmla="*/ 0 h 11"/>
                    <a:gd name="T40" fmla="*/ 0 w 1211"/>
                    <a:gd name="T41" fmla="*/ 0 h 11"/>
                    <a:gd name="T42" fmla="*/ 0 w 1211"/>
                    <a:gd name="T43" fmla="*/ 0 h 11"/>
                    <a:gd name="T44" fmla="*/ 0 w 1211"/>
                    <a:gd name="T45" fmla="*/ 0 h 11"/>
                    <a:gd name="T46" fmla="*/ 0 w 1211"/>
                    <a:gd name="T47" fmla="*/ 0 h 11"/>
                    <a:gd name="T48" fmla="*/ 0 w 1211"/>
                    <a:gd name="T49" fmla="*/ 0 h 11"/>
                    <a:gd name="T50" fmla="*/ 0 w 1211"/>
                    <a:gd name="T51" fmla="*/ 0 h 11"/>
                    <a:gd name="T52" fmla="*/ 0 w 1211"/>
                    <a:gd name="T53" fmla="*/ 0 h 11"/>
                    <a:gd name="T54" fmla="*/ 0 w 1211"/>
                    <a:gd name="T55" fmla="*/ 0 h 11"/>
                    <a:gd name="T56" fmla="*/ 0 w 1211"/>
                    <a:gd name="T57" fmla="*/ 0 h 11"/>
                    <a:gd name="T58" fmla="*/ 0 w 1211"/>
                    <a:gd name="T59" fmla="*/ 0 h 11"/>
                    <a:gd name="T60" fmla="*/ 0 w 1211"/>
                    <a:gd name="T61" fmla="*/ 0 h 11"/>
                    <a:gd name="T62" fmla="*/ 0 w 1211"/>
                    <a:gd name="T63" fmla="*/ 0 h 11"/>
                    <a:gd name="T64" fmla="*/ 0 w 1211"/>
                    <a:gd name="T65" fmla="*/ 0 h 11"/>
                    <a:gd name="T66" fmla="*/ 0 w 1211"/>
                    <a:gd name="T67" fmla="*/ 0 h 11"/>
                    <a:gd name="T68" fmla="*/ 0 w 1211"/>
                    <a:gd name="T69" fmla="*/ 0 h 11"/>
                    <a:gd name="T70" fmla="*/ 0 w 1211"/>
                    <a:gd name="T71" fmla="*/ 0 h 11"/>
                    <a:gd name="T72" fmla="*/ 0 w 1211"/>
                    <a:gd name="T73" fmla="*/ 0 h 11"/>
                    <a:gd name="T74" fmla="*/ 0 w 1211"/>
                    <a:gd name="T75" fmla="*/ 0 h 11"/>
                    <a:gd name="T76" fmla="*/ 0 w 1211"/>
                    <a:gd name="T77" fmla="*/ 0 h 11"/>
                    <a:gd name="T78" fmla="*/ 0 w 1211"/>
                    <a:gd name="T79" fmla="*/ 0 h 11"/>
                    <a:gd name="T80" fmla="*/ 0 w 1211"/>
                    <a:gd name="T81" fmla="*/ 0 h 11"/>
                    <a:gd name="T82" fmla="*/ 0 w 1211"/>
                    <a:gd name="T83" fmla="*/ 0 h 11"/>
                    <a:gd name="T84" fmla="*/ 0 w 1211"/>
                    <a:gd name="T85" fmla="*/ 0 h 11"/>
                    <a:gd name="T86" fmla="*/ 0 w 1211"/>
                    <a:gd name="T87" fmla="*/ 0 h 11"/>
                    <a:gd name="T88" fmla="*/ 0 w 1211"/>
                    <a:gd name="T89" fmla="*/ 0 h 11"/>
                    <a:gd name="T90" fmla="*/ 0 w 1211"/>
                    <a:gd name="T91" fmla="*/ 0 h 11"/>
                    <a:gd name="T92" fmla="*/ 0 w 1211"/>
                    <a:gd name="T93" fmla="*/ 0 h 11"/>
                    <a:gd name="T94" fmla="*/ 0 w 1211"/>
                    <a:gd name="T95" fmla="*/ 0 h 11"/>
                    <a:gd name="T96" fmla="*/ 0 w 1211"/>
                    <a:gd name="T97" fmla="*/ 0 h 11"/>
                    <a:gd name="T98" fmla="*/ 0 w 1211"/>
                    <a:gd name="T99" fmla="*/ 0 h 11"/>
                    <a:gd name="T100" fmla="*/ 0 w 1211"/>
                    <a:gd name="T101" fmla="*/ 0 h 11"/>
                    <a:gd name="T102" fmla="*/ 0 w 1211"/>
                    <a:gd name="T103" fmla="*/ 0 h 11"/>
                    <a:gd name="T104" fmla="*/ 0 w 1211"/>
                    <a:gd name="T105" fmla="*/ 0 h 11"/>
                    <a:gd name="T106" fmla="*/ 0 w 1211"/>
                    <a:gd name="T107" fmla="*/ 0 h 11"/>
                    <a:gd name="T108" fmla="*/ 0 w 1211"/>
                    <a:gd name="T109" fmla="*/ 0 h 11"/>
                    <a:gd name="T110" fmla="*/ 0 w 1211"/>
                    <a:gd name="T111" fmla="*/ 0 h 11"/>
                    <a:gd name="T112" fmla="*/ 0 w 1211"/>
                    <a:gd name="T113" fmla="*/ 0 h 11"/>
                    <a:gd name="T114" fmla="*/ 0 w 1211"/>
                    <a:gd name="T115" fmla="*/ 0 h 1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211"/>
                    <a:gd name="T175" fmla="*/ 0 h 11"/>
                    <a:gd name="T176" fmla="*/ 1211 w 1211"/>
                    <a:gd name="T177" fmla="*/ 11 h 1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211" h="11">
                      <a:moveTo>
                        <a:pt x="2" y="0"/>
                      </a:moveTo>
                      <a:lnTo>
                        <a:pt x="0" y="11"/>
                      </a:lnTo>
                      <a:lnTo>
                        <a:pt x="463" y="11"/>
                      </a:lnTo>
                      <a:lnTo>
                        <a:pt x="461" y="0"/>
                      </a:lnTo>
                      <a:lnTo>
                        <a:pt x="383" y="0"/>
                      </a:lnTo>
                      <a:lnTo>
                        <a:pt x="379" y="11"/>
                      </a:lnTo>
                      <a:lnTo>
                        <a:pt x="379" y="0"/>
                      </a:lnTo>
                      <a:lnTo>
                        <a:pt x="303" y="0"/>
                      </a:lnTo>
                      <a:lnTo>
                        <a:pt x="302" y="4"/>
                      </a:lnTo>
                      <a:lnTo>
                        <a:pt x="302" y="0"/>
                      </a:lnTo>
                      <a:lnTo>
                        <a:pt x="232" y="0"/>
                      </a:lnTo>
                      <a:lnTo>
                        <a:pt x="229" y="11"/>
                      </a:lnTo>
                      <a:lnTo>
                        <a:pt x="229" y="0"/>
                      </a:lnTo>
                      <a:lnTo>
                        <a:pt x="146" y="0"/>
                      </a:lnTo>
                      <a:lnTo>
                        <a:pt x="145" y="6"/>
                      </a:lnTo>
                      <a:lnTo>
                        <a:pt x="145" y="0"/>
                      </a:lnTo>
                      <a:lnTo>
                        <a:pt x="2" y="0"/>
                      </a:lnTo>
                      <a:close/>
                      <a:moveTo>
                        <a:pt x="467" y="0"/>
                      </a:moveTo>
                      <a:lnTo>
                        <a:pt x="464" y="11"/>
                      </a:lnTo>
                      <a:lnTo>
                        <a:pt x="548" y="11"/>
                      </a:lnTo>
                      <a:lnTo>
                        <a:pt x="545" y="0"/>
                      </a:lnTo>
                      <a:lnTo>
                        <a:pt x="467" y="0"/>
                      </a:lnTo>
                      <a:close/>
                      <a:moveTo>
                        <a:pt x="550" y="0"/>
                      </a:moveTo>
                      <a:lnTo>
                        <a:pt x="549" y="11"/>
                      </a:lnTo>
                      <a:lnTo>
                        <a:pt x="799" y="11"/>
                      </a:lnTo>
                      <a:lnTo>
                        <a:pt x="797" y="0"/>
                      </a:lnTo>
                      <a:lnTo>
                        <a:pt x="717" y="0"/>
                      </a:lnTo>
                      <a:lnTo>
                        <a:pt x="716" y="8"/>
                      </a:lnTo>
                      <a:lnTo>
                        <a:pt x="716" y="0"/>
                      </a:lnTo>
                      <a:lnTo>
                        <a:pt x="628" y="0"/>
                      </a:lnTo>
                      <a:lnTo>
                        <a:pt x="627" y="4"/>
                      </a:lnTo>
                      <a:lnTo>
                        <a:pt x="627" y="0"/>
                      </a:lnTo>
                      <a:lnTo>
                        <a:pt x="550" y="0"/>
                      </a:lnTo>
                      <a:close/>
                      <a:moveTo>
                        <a:pt x="804" y="0"/>
                      </a:moveTo>
                      <a:lnTo>
                        <a:pt x="801" y="11"/>
                      </a:lnTo>
                      <a:lnTo>
                        <a:pt x="889" y="11"/>
                      </a:lnTo>
                      <a:lnTo>
                        <a:pt x="888" y="0"/>
                      </a:lnTo>
                      <a:lnTo>
                        <a:pt x="804" y="0"/>
                      </a:lnTo>
                      <a:close/>
                      <a:moveTo>
                        <a:pt x="890" y="0"/>
                      </a:moveTo>
                      <a:lnTo>
                        <a:pt x="890" y="11"/>
                      </a:lnTo>
                      <a:lnTo>
                        <a:pt x="962" y="11"/>
                      </a:lnTo>
                      <a:lnTo>
                        <a:pt x="959" y="0"/>
                      </a:lnTo>
                      <a:lnTo>
                        <a:pt x="890" y="0"/>
                      </a:lnTo>
                      <a:close/>
                      <a:moveTo>
                        <a:pt x="964" y="0"/>
                      </a:moveTo>
                      <a:lnTo>
                        <a:pt x="963" y="11"/>
                      </a:lnTo>
                      <a:lnTo>
                        <a:pt x="1040" y="11"/>
                      </a:lnTo>
                      <a:lnTo>
                        <a:pt x="1039" y="0"/>
                      </a:lnTo>
                      <a:lnTo>
                        <a:pt x="964" y="0"/>
                      </a:lnTo>
                      <a:close/>
                      <a:moveTo>
                        <a:pt x="1045" y="0"/>
                      </a:moveTo>
                      <a:lnTo>
                        <a:pt x="1042" y="11"/>
                      </a:lnTo>
                      <a:lnTo>
                        <a:pt x="1126" y="11"/>
                      </a:lnTo>
                      <a:lnTo>
                        <a:pt x="1124" y="0"/>
                      </a:lnTo>
                      <a:lnTo>
                        <a:pt x="1045" y="0"/>
                      </a:lnTo>
                      <a:close/>
                      <a:moveTo>
                        <a:pt x="1128" y="0"/>
                      </a:moveTo>
                      <a:lnTo>
                        <a:pt x="1127" y="11"/>
                      </a:lnTo>
                      <a:lnTo>
                        <a:pt x="1211" y="11"/>
                      </a:lnTo>
                      <a:lnTo>
                        <a:pt x="1210" y="0"/>
                      </a:lnTo>
                      <a:lnTo>
                        <a:pt x="1128" y="0"/>
                      </a:lnTo>
                      <a:close/>
                    </a:path>
                  </a:pathLst>
                </a:custGeom>
                <a:solidFill>
                  <a:srgbClr val="B0B09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756" name="Freeform 69"/>
                <p:cNvSpPr>
                  <a:spLocks noEditPoints="1"/>
                </p:cNvSpPr>
                <p:nvPr/>
              </p:nvSpPr>
              <p:spPr bwMode="auto">
                <a:xfrm>
                  <a:off x="409" y="1578"/>
                  <a:ext cx="302" cy="3"/>
                </a:xfrm>
                <a:custGeom>
                  <a:avLst/>
                  <a:gdLst>
                    <a:gd name="T0" fmla="*/ 0 w 1209"/>
                    <a:gd name="T1" fmla="*/ 0 h 11"/>
                    <a:gd name="T2" fmla="*/ 0 w 1209"/>
                    <a:gd name="T3" fmla="*/ 0 h 11"/>
                    <a:gd name="T4" fmla="*/ 0 w 1209"/>
                    <a:gd name="T5" fmla="*/ 0 h 11"/>
                    <a:gd name="T6" fmla="*/ 0 w 1209"/>
                    <a:gd name="T7" fmla="*/ 0 h 11"/>
                    <a:gd name="T8" fmla="*/ 0 w 1209"/>
                    <a:gd name="T9" fmla="*/ 0 h 11"/>
                    <a:gd name="T10" fmla="*/ 0 w 1209"/>
                    <a:gd name="T11" fmla="*/ 0 h 11"/>
                    <a:gd name="T12" fmla="*/ 0 w 1209"/>
                    <a:gd name="T13" fmla="*/ 0 h 11"/>
                    <a:gd name="T14" fmla="*/ 0 w 1209"/>
                    <a:gd name="T15" fmla="*/ 0 h 11"/>
                    <a:gd name="T16" fmla="*/ 0 w 1209"/>
                    <a:gd name="T17" fmla="*/ 0 h 11"/>
                    <a:gd name="T18" fmla="*/ 0 w 1209"/>
                    <a:gd name="T19" fmla="*/ 0 h 11"/>
                    <a:gd name="T20" fmla="*/ 0 w 1209"/>
                    <a:gd name="T21" fmla="*/ 0 h 11"/>
                    <a:gd name="T22" fmla="*/ 0 w 1209"/>
                    <a:gd name="T23" fmla="*/ 0 h 11"/>
                    <a:gd name="T24" fmla="*/ 0 w 1209"/>
                    <a:gd name="T25" fmla="*/ 0 h 11"/>
                    <a:gd name="T26" fmla="*/ 0 w 1209"/>
                    <a:gd name="T27" fmla="*/ 0 h 11"/>
                    <a:gd name="T28" fmla="*/ 0 w 1209"/>
                    <a:gd name="T29" fmla="*/ 0 h 11"/>
                    <a:gd name="T30" fmla="*/ 0 w 1209"/>
                    <a:gd name="T31" fmla="*/ 0 h 11"/>
                    <a:gd name="T32" fmla="*/ 0 w 1209"/>
                    <a:gd name="T33" fmla="*/ 0 h 11"/>
                    <a:gd name="T34" fmla="*/ 0 w 1209"/>
                    <a:gd name="T35" fmla="*/ 0 h 11"/>
                    <a:gd name="T36" fmla="*/ 0 w 1209"/>
                    <a:gd name="T37" fmla="*/ 0 h 11"/>
                    <a:gd name="T38" fmla="*/ 0 w 1209"/>
                    <a:gd name="T39" fmla="*/ 0 h 11"/>
                    <a:gd name="T40" fmla="*/ 0 w 1209"/>
                    <a:gd name="T41" fmla="*/ 0 h 11"/>
                    <a:gd name="T42" fmla="*/ 0 w 1209"/>
                    <a:gd name="T43" fmla="*/ 0 h 11"/>
                    <a:gd name="T44" fmla="*/ 0 w 1209"/>
                    <a:gd name="T45" fmla="*/ 0 h 11"/>
                    <a:gd name="T46" fmla="*/ 0 w 1209"/>
                    <a:gd name="T47" fmla="*/ 0 h 11"/>
                    <a:gd name="T48" fmla="*/ 0 w 1209"/>
                    <a:gd name="T49" fmla="*/ 0 h 11"/>
                    <a:gd name="T50" fmla="*/ 0 w 1209"/>
                    <a:gd name="T51" fmla="*/ 0 h 11"/>
                    <a:gd name="T52" fmla="*/ 0 w 1209"/>
                    <a:gd name="T53" fmla="*/ 0 h 11"/>
                    <a:gd name="T54" fmla="*/ 0 w 1209"/>
                    <a:gd name="T55" fmla="*/ 0 h 11"/>
                    <a:gd name="T56" fmla="*/ 0 w 1209"/>
                    <a:gd name="T57" fmla="*/ 0 h 11"/>
                    <a:gd name="T58" fmla="*/ 0 w 1209"/>
                    <a:gd name="T59" fmla="*/ 0 h 11"/>
                    <a:gd name="T60" fmla="*/ 0 w 1209"/>
                    <a:gd name="T61" fmla="*/ 0 h 11"/>
                    <a:gd name="T62" fmla="*/ 0 w 1209"/>
                    <a:gd name="T63" fmla="*/ 0 h 1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209"/>
                    <a:gd name="T97" fmla="*/ 0 h 11"/>
                    <a:gd name="T98" fmla="*/ 1209 w 1209"/>
                    <a:gd name="T99" fmla="*/ 11 h 1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209" h="11">
                      <a:moveTo>
                        <a:pt x="1" y="0"/>
                      </a:moveTo>
                      <a:lnTo>
                        <a:pt x="0" y="11"/>
                      </a:lnTo>
                      <a:lnTo>
                        <a:pt x="228" y="11"/>
                      </a:lnTo>
                      <a:lnTo>
                        <a:pt x="227" y="0"/>
                      </a:lnTo>
                      <a:lnTo>
                        <a:pt x="146" y="0"/>
                      </a:lnTo>
                      <a:lnTo>
                        <a:pt x="144" y="11"/>
                      </a:lnTo>
                      <a:lnTo>
                        <a:pt x="143" y="0"/>
                      </a:lnTo>
                      <a:lnTo>
                        <a:pt x="1" y="0"/>
                      </a:lnTo>
                      <a:close/>
                      <a:moveTo>
                        <a:pt x="231" y="0"/>
                      </a:moveTo>
                      <a:lnTo>
                        <a:pt x="229" y="11"/>
                      </a:lnTo>
                      <a:lnTo>
                        <a:pt x="378" y="11"/>
                      </a:lnTo>
                      <a:lnTo>
                        <a:pt x="377" y="0"/>
                      </a:lnTo>
                      <a:lnTo>
                        <a:pt x="302" y="0"/>
                      </a:lnTo>
                      <a:lnTo>
                        <a:pt x="301" y="9"/>
                      </a:lnTo>
                      <a:lnTo>
                        <a:pt x="300" y="0"/>
                      </a:lnTo>
                      <a:lnTo>
                        <a:pt x="231" y="0"/>
                      </a:lnTo>
                      <a:close/>
                      <a:moveTo>
                        <a:pt x="383" y="0"/>
                      </a:moveTo>
                      <a:lnTo>
                        <a:pt x="379" y="11"/>
                      </a:lnTo>
                      <a:lnTo>
                        <a:pt x="461" y="11"/>
                      </a:lnTo>
                      <a:lnTo>
                        <a:pt x="460" y="0"/>
                      </a:lnTo>
                      <a:lnTo>
                        <a:pt x="383" y="0"/>
                      </a:lnTo>
                      <a:close/>
                      <a:moveTo>
                        <a:pt x="466" y="0"/>
                      </a:moveTo>
                      <a:lnTo>
                        <a:pt x="465" y="11"/>
                      </a:lnTo>
                      <a:lnTo>
                        <a:pt x="545" y="11"/>
                      </a:lnTo>
                      <a:lnTo>
                        <a:pt x="544" y="0"/>
                      </a:lnTo>
                      <a:lnTo>
                        <a:pt x="466" y="0"/>
                      </a:lnTo>
                      <a:close/>
                      <a:moveTo>
                        <a:pt x="549" y="0"/>
                      </a:moveTo>
                      <a:lnTo>
                        <a:pt x="548" y="11"/>
                      </a:lnTo>
                      <a:lnTo>
                        <a:pt x="715" y="11"/>
                      </a:lnTo>
                      <a:lnTo>
                        <a:pt x="714" y="0"/>
                      </a:lnTo>
                      <a:lnTo>
                        <a:pt x="628" y="0"/>
                      </a:lnTo>
                      <a:lnTo>
                        <a:pt x="626" y="9"/>
                      </a:lnTo>
                      <a:lnTo>
                        <a:pt x="626" y="0"/>
                      </a:lnTo>
                      <a:lnTo>
                        <a:pt x="549" y="0"/>
                      </a:lnTo>
                      <a:close/>
                      <a:moveTo>
                        <a:pt x="717" y="0"/>
                      </a:moveTo>
                      <a:lnTo>
                        <a:pt x="716" y="11"/>
                      </a:lnTo>
                      <a:lnTo>
                        <a:pt x="797" y="11"/>
                      </a:lnTo>
                      <a:lnTo>
                        <a:pt x="795" y="0"/>
                      </a:lnTo>
                      <a:lnTo>
                        <a:pt x="717" y="0"/>
                      </a:lnTo>
                      <a:close/>
                      <a:moveTo>
                        <a:pt x="803" y="0"/>
                      </a:moveTo>
                      <a:lnTo>
                        <a:pt x="802" y="11"/>
                      </a:lnTo>
                      <a:lnTo>
                        <a:pt x="888" y="11"/>
                      </a:lnTo>
                      <a:lnTo>
                        <a:pt x="886" y="0"/>
                      </a:lnTo>
                      <a:lnTo>
                        <a:pt x="803" y="0"/>
                      </a:lnTo>
                      <a:close/>
                      <a:moveTo>
                        <a:pt x="891" y="0"/>
                      </a:moveTo>
                      <a:lnTo>
                        <a:pt x="889" y="11"/>
                      </a:lnTo>
                      <a:lnTo>
                        <a:pt x="960" y="11"/>
                      </a:lnTo>
                      <a:lnTo>
                        <a:pt x="957" y="0"/>
                      </a:lnTo>
                      <a:lnTo>
                        <a:pt x="891" y="0"/>
                      </a:lnTo>
                      <a:close/>
                      <a:moveTo>
                        <a:pt x="964" y="0"/>
                      </a:moveTo>
                      <a:lnTo>
                        <a:pt x="962" y="11"/>
                      </a:lnTo>
                      <a:lnTo>
                        <a:pt x="1039" y="11"/>
                      </a:lnTo>
                      <a:lnTo>
                        <a:pt x="1037" y="0"/>
                      </a:lnTo>
                      <a:lnTo>
                        <a:pt x="964" y="0"/>
                      </a:lnTo>
                      <a:close/>
                      <a:moveTo>
                        <a:pt x="1044" y="0"/>
                      </a:moveTo>
                      <a:lnTo>
                        <a:pt x="1043" y="11"/>
                      </a:lnTo>
                      <a:lnTo>
                        <a:pt x="1125" y="11"/>
                      </a:lnTo>
                      <a:lnTo>
                        <a:pt x="1123" y="0"/>
                      </a:lnTo>
                      <a:lnTo>
                        <a:pt x="1044" y="0"/>
                      </a:lnTo>
                      <a:close/>
                      <a:moveTo>
                        <a:pt x="1128" y="0"/>
                      </a:moveTo>
                      <a:lnTo>
                        <a:pt x="1126" y="11"/>
                      </a:lnTo>
                      <a:lnTo>
                        <a:pt x="1209" y="11"/>
                      </a:lnTo>
                      <a:lnTo>
                        <a:pt x="1208" y="0"/>
                      </a:lnTo>
                      <a:lnTo>
                        <a:pt x="1128" y="0"/>
                      </a:lnTo>
                      <a:close/>
                    </a:path>
                  </a:pathLst>
                </a:custGeom>
                <a:solidFill>
                  <a:srgbClr val="B5B59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757" name="Freeform 70"/>
                <p:cNvSpPr>
                  <a:spLocks noEditPoints="1"/>
                </p:cNvSpPr>
                <p:nvPr/>
              </p:nvSpPr>
              <p:spPr bwMode="auto">
                <a:xfrm>
                  <a:off x="409" y="1577"/>
                  <a:ext cx="302" cy="3"/>
                </a:xfrm>
                <a:custGeom>
                  <a:avLst/>
                  <a:gdLst>
                    <a:gd name="T0" fmla="*/ 0 w 1208"/>
                    <a:gd name="T1" fmla="*/ 0 h 10"/>
                    <a:gd name="T2" fmla="*/ 0 w 1208"/>
                    <a:gd name="T3" fmla="*/ 0 h 10"/>
                    <a:gd name="T4" fmla="*/ 0 w 1208"/>
                    <a:gd name="T5" fmla="*/ 0 h 10"/>
                    <a:gd name="T6" fmla="*/ 0 w 1208"/>
                    <a:gd name="T7" fmla="*/ 0 h 10"/>
                    <a:gd name="T8" fmla="*/ 0 w 1208"/>
                    <a:gd name="T9" fmla="*/ 0 h 10"/>
                    <a:gd name="T10" fmla="*/ 0 w 1208"/>
                    <a:gd name="T11" fmla="*/ 0 h 10"/>
                    <a:gd name="T12" fmla="*/ 0 w 1208"/>
                    <a:gd name="T13" fmla="*/ 0 h 10"/>
                    <a:gd name="T14" fmla="*/ 0 w 1208"/>
                    <a:gd name="T15" fmla="*/ 0 h 10"/>
                    <a:gd name="T16" fmla="*/ 0 w 1208"/>
                    <a:gd name="T17" fmla="*/ 0 h 10"/>
                    <a:gd name="T18" fmla="*/ 0 w 1208"/>
                    <a:gd name="T19" fmla="*/ 0 h 10"/>
                    <a:gd name="T20" fmla="*/ 0 w 1208"/>
                    <a:gd name="T21" fmla="*/ 0 h 10"/>
                    <a:gd name="T22" fmla="*/ 0 w 1208"/>
                    <a:gd name="T23" fmla="*/ 0 h 10"/>
                    <a:gd name="T24" fmla="*/ 0 w 1208"/>
                    <a:gd name="T25" fmla="*/ 0 h 10"/>
                    <a:gd name="T26" fmla="*/ 0 w 1208"/>
                    <a:gd name="T27" fmla="*/ 0 h 10"/>
                    <a:gd name="T28" fmla="*/ 0 w 1208"/>
                    <a:gd name="T29" fmla="*/ 0 h 10"/>
                    <a:gd name="T30" fmla="*/ 0 w 1208"/>
                    <a:gd name="T31" fmla="*/ 0 h 10"/>
                    <a:gd name="T32" fmla="*/ 0 w 1208"/>
                    <a:gd name="T33" fmla="*/ 0 h 10"/>
                    <a:gd name="T34" fmla="*/ 0 w 1208"/>
                    <a:gd name="T35" fmla="*/ 0 h 10"/>
                    <a:gd name="T36" fmla="*/ 0 w 1208"/>
                    <a:gd name="T37" fmla="*/ 0 h 10"/>
                    <a:gd name="T38" fmla="*/ 0 w 1208"/>
                    <a:gd name="T39" fmla="*/ 0 h 10"/>
                    <a:gd name="T40" fmla="*/ 0 w 1208"/>
                    <a:gd name="T41" fmla="*/ 0 h 10"/>
                    <a:gd name="T42" fmla="*/ 0 w 1208"/>
                    <a:gd name="T43" fmla="*/ 0 h 10"/>
                    <a:gd name="T44" fmla="*/ 0 w 1208"/>
                    <a:gd name="T45" fmla="*/ 0 h 10"/>
                    <a:gd name="T46" fmla="*/ 0 w 1208"/>
                    <a:gd name="T47" fmla="*/ 0 h 10"/>
                    <a:gd name="T48" fmla="*/ 0 w 1208"/>
                    <a:gd name="T49" fmla="*/ 0 h 10"/>
                    <a:gd name="T50" fmla="*/ 0 w 1208"/>
                    <a:gd name="T51" fmla="*/ 0 h 10"/>
                    <a:gd name="T52" fmla="*/ 0 w 1208"/>
                    <a:gd name="T53" fmla="*/ 0 h 10"/>
                    <a:gd name="T54" fmla="*/ 0 w 1208"/>
                    <a:gd name="T55" fmla="*/ 0 h 10"/>
                    <a:gd name="T56" fmla="*/ 0 w 1208"/>
                    <a:gd name="T57" fmla="*/ 0 h 10"/>
                    <a:gd name="T58" fmla="*/ 0 w 1208"/>
                    <a:gd name="T59" fmla="*/ 0 h 10"/>
                    <a:gd name="T60" fmla="*/ 0 w 1208"/>
                    <a:gd name="T61" fmla="*/ 0 h 10"/>
                    <a:gd name="T62" fmla="*/ 0 w 1208"/>
                    <a:gd name="T63" fmla="*/ 0 h 10"/>
                    <a:gd name="T64" fmla="*/ 0 w 1208"/>
                    <a:gd name="T65" fmla="*/ 0 h 10"/>
                    <a:gd name="T66" fmla="*/ 0 w 1208"/>
                    <a:gd name="T67" fmla="*/ 0 h 10"/>
                    <a:gd name="T68" fmla="*/ 0 w 1208"/>
                    <a:gd name="T69" fmla="*/ 0 h 1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08"/>
                    <a:gd name="T106" fmla="*/ 0 h 10"/>
                    <a:gd name="T107" fmla="*/ 1208 w 1208"/>
                    <a:gd name="T108" fmla="*/ 10 h 1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08" h="10">
                      <a:moveTo>
                        <a:pt x="2" y="0"/>
                      </a:moveTo>
                      <a:lnTo>
                        <a:pt x="0" y="10"/>
                      </a:lnTo>
                      <a:lnTo>
                        <a:pt x="143" y="10"/>
                      </a:lnTo>
                      <a:lnTo>
                        <a:pt x="141" y="0"/>
                      </a:lnTo>
                      <a:lnTo>
                        <a:pt x="2" y="0"/>
                      </a:lnTo>
                      <a:close/>
                      <a:moveTo>
                        <a:pt x="147" y="0"/>
                      </a:moveTo>
                      <a:lnTo>
                        <a:pt x="144" y="10"/>
                      </a:lnTo>
                      <a:lnTo>
                        <a:pt x="227" y="10"/>
                      </a:lnTo>
                      <a:lnTo>
                        <a:pt x="226" y="0"/>
                      </a:lnTo>
                      <a:lnTo>
                        <a:pt x="147" y="0"/>
                      </a:lnTo>
                      <a:close/>
                      <a:moveTo>
                        <a:pt x="231" y="0"/>
                      </a:moveTo>
                      <a:lnTo>
                        <a:pt x="230" y="10"/>
                      </a:lnTo>
                      <a:lnTo>
                        <a:pt x="300" y="10"/>
                      </a:lnTo>
                      <a:lnTo>
                        <a:pt x="299" y="0"/>
                      </a:lnTo>
                      <a:lnTo>
                        <a:pt x="231" y="0"/>
                      </a:lnTo>
                      <a:close/>
                      <a:moveTo>
                        <a:pt x="301" y="0"/>
                      </a:moveTo>
                      <a:lnTo>
                        <a:pt x="301" y="10"/>
                      </a:lnTo>
                      <a:lnTo>
                        <a:pt x="377" y="10"/>
                      </a:lnTo>
                      <a:lnTo>
                        <a:pt x="376" y="0"/>
                      </a:lnTo>
                      <a:lnTo>
                        <a:pt x="301" y="0"/>
                      </a:lnTo>
                      <a:close/>
                      <a:moveTo>
                        <a:pt x="383" y="0"/>
                      </a:moveTo>
                      <a:lnTo>
                        <a:pt x="381" y="10"/>
                      </a:lnTo>
                      <a:lnTo>
                        <a:pt x="459" y="10"/>
                      </a:lnTo>
                      <a:lnTo>
                        <a:pt x="458" y="0"/>
                      </a:lnTo>
                      <a:lnTo>
                        <a:pt x="383" y="0"/>
                      </a:lnTo>
                      <a:close/>
                      <a:moveTo>
                        <a:pt x="466" y="0"/>
                      </a:moveTo>
                      <a:lnTo>
                        <a:pt x="465" y="10"/>
                      </a:lnTo>
                      <a:lnTo>
                        <a:pt x="543" y="10"/>
                      </a:lnTo>
                      <a:lnTo>
                        <a:pt x="542" y="0"/>
                      </a:lnTo>
                      <a:lnTo>
                        <a:pt x="466" y="0"/>
                      </a:lnTo>
                      <a:close/>
                      <a:moveTo>
                        <a:pt x="549" y="0"/>
                      </a:moveTo>
                      <a:lnTo>
                        <a:pt x="548" y="10"/>
                      </a:lnTo>
                      <a:lnTo>
                        <a:pt x="625" y="10"/>
                      </a:lnTo>
                      <a:lnTo>
                        <a:pt x="624" y="0"/>
                      </a:lnTo>
                      <a:lnTo>
                        <a:pt x="549" y="0"/>
                      </a:lnTo>
                      <a:close/>
                      <a:moveTo>
                        <a:pt x="627" y="0"/>
                      </a:moveTo>
                      <a:lnTo>
                        <a:pt x="626" y="10"/>
                      </a:lnTo>
                      <a:lnTo>
                        <a:pt x="714" y="10"/>
                      </a:lnTo>
                      <a:lnTo>
                        <a:pt x="712" y="0"/>
                      </a:lnTo>
                      <a:lnTo>
                        <a:pt x="627" y="0"/>
                      </a:lnTo>
                      <a:close/>
                      <a:moveTo>
                        <a:pt x="718" y="0"/>
                      </a:moveTo>
                      <a:lnTo>
                        <a:pt x="715" y="10"/>
                      </a:lnTo>
                      <a:lnTo>
                        <a:pt x="795" y="10"/>
                      </a:lnTo>
                      <a:lnTo>
                        <a:pt x="792" y="0"/>
                      </a:lnTo>
                      <a:lnTo>
                        <a:pt x="718" y="0"/>
                      </a:lnTo>
                      <a:close/>
                      <a:moveTo>
                        <a:pt x="803" y="0"/>
                      </a:moveTo>
                      <a:lnTo>
                        <a:pt x="802" y="10"/>
                      </a:lnTo>
                      <a:lnTo>
                        <a:pt x="886" y="10"/>
                      </a:lnTo>
                      <a:lnTo>
                        <a:pt x="884" y="0"/>
                      </a:lnTo>
                      <a:lnTo>
                        <a:pt x="803" y="0"/>
                      </a:lnTo>
                      <a:close/>
                      <a:moveTo>
                        <a:pt x="890" y="0"/>
                      </a:moveTo>
                      <a:lnTo>
                        <a:pt x="888" y="10"/>
                      </a:lnTo>
                      <a:lnTo>
                        <a:pt x="957" y="10"/>
                      </a:lnTo>
                      <a:lnTo>
                        <a:pt x="955" y="0"/>
                      </a:lnTo>
                      <a:lnTo>
                        <a:pt x="890" y="0"/>
                      </a:lnTo>
                      <a:close/>
                      <a:moveTo>
                        <a:pt x="963" y="0"/>
                      </a:moveTo>
                      <a:lnTo>
                        <a:pt x="962" y="10"/>
                      </a:lnTo>
                      <a:lnTo>
                        <a:pt x="1037" y="10"/>
                      </a:lnTo>
                      <a:lnTo>
                        <a:pt x="1035" y="0"/>
                      </a:lnTo>
                      <a:lnTo>
                        <a:pt x="963" y="0"/>
                      </a:lnTo>
                      <a:close/>
                      <a:moveTo>
                        <a:pt x="1044" y="0"/>
                      </a:moveTo>
                      <a:lnTo>
                        <a:pt x="1043" y="10"/>
                      </a:lnTo>
                      <a:lnTo>
                        <a:pt x="1122" y="10"/>
                      </a:lnTo>
                      <a:lnTo>
                        <a:pt x="1121" y="0"/>
                      </a:lnTo>
                      <a:lnTo>
                        <a:pt x="1044" y="0"/>
                      </a:lnTo>
                      <a:close/>
                      <a:moveTo>
                        <a:pt x="1128" y="0"/>
                      </a:moveTo>
                      <a:lnTo>
                        <a:pt x="1126" y="10"/>
                      </a:lnTo>
                      <a:lnTo>
                        <a:pt x="1208" y="10"/>
                      </a:lnTo>
                      <a:lnTo>
                        <a:pt x="1205" y="0"/>
                      </a:lnTo>
                      <a:lnTo>
                        <a:pt x="1128" y="0"/>
                      </a:lnTo>
                      <a:close/>
                    </a:path>
                  </a:pathLst>
                </a:custGeom>
                <a:solidFill>
                  <a:srgbClr val="BDBD9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758" name="Freeform 71"/>
                <p:cNvSpPr>
                  <a:spLocks noEditPoints="1"/>
                </p:cNvSpPr>
                <p:nvPr/>
              </p:nvSpPr>
              <p:spPr bwMode="auto">
                <a:xfrm>
                  <a:off x="409" y="1576"/>
                  <a:ext cx="302" cy="2"/>
                </a:xfrm>
                <a:custGeom>
                  <a:avLst/>
                  <a:gdLst>
                    <a:gd name="T0" fmla="*/ 0 w 1207"/>
                    <a:gd name="T1" fmla="*/ 0 h 10"/>
                    <a:gd name="T2" fmla="*/ 0 w 1207"/>
                    <a:gd name="T3" fmla="*/ 0 h 10"/>
                    <a:gd name="T4" fmla="*/ 0 w 1207"/>
                    <a:gd name="T5" fmla="*/ 0 h 10"/>
                    <a:gd name="T6" fmla="*/ 0 w 1207"/>
                    <a:gd name="T7" fmla="*/ 0 h 10"/>
                    <a:gd name="T8" fmla="*/ 0 w 1207"/>
                    <a:gd name="T9" fmla="*/ 0 h 10"/>
                    <a:gd name="T10" fmla="*/ 0 w 1207"/>
                    <a:gd name="T11" fmla="*/ 0 h 10"/>
                    <a:gd name="T12" fmla="*/ 0 w 1207"/>
                    <a:gd name="T13" fmla="*/ 0 h 10"/>
                    <a:gd name="T14" fmla="*/ 0 w 1207"/>
                    <a:gd name="T15" fmla="*/ 0 h 10"/>
                    <a:gd name="T16" fmla="*/ 0 w 1207"/>
                    <a:gd name="T17" fmla="*/ 0 h 10"/>
                    <a:gd name="T18" fmla="*/ 0 w 1207"/>
                    <a:gd name="T19" fmla="*/ 0 h 10"/>
                    <a:gd name="T20" fmla="*/ 0 w 1207"/>
                    <a:gd name="T21" fmla="*/ 0 h 10"/>
                    <a:gd name="T22" fmla="*/ 0 w 1207"/>
                    <a:gd name="T23" fmla="*/ 0 h 10"/>
                    <a:gd name="T24" fmla="*/ 0 w 1207"/>
                    <a:gd name="T25" fmla="*/ 0 h 10"/>
                    <a:gd name="T26" fmla="*/ 0 w 1207"/>
                    <a:gd name="T27" fmla="*/ 0 h 10"/>
                    <a:gd name="T28" fmla="*/ 0 w 1207"/>
                    <a:gd name="T29" fmla="*/ 0 h 10"/>
                    <a:gd name="T30" fmla="*/ 0 w 1207"/>
                    <a:gd name="T31" fmla="*/ 0 h 10"/>
                    <a:gd name="T32" fmla="*/ 0 w 1207"/>
                    <a:gd name="T33" fmla="*/ 0 h 10"/>
                    <a:gd name="T34" fmla="*/ 0 w 1207"/>
                    <a:gd name="T35" fmla="*/ 0 h 10"/>
                    <a:gd name="T36" fmla="*/ 0 w 1207"/>
                    <a:gd name="T37" fmla="*/ 0 h 10"/>
                    <a:gd name="T38" fmla="*/ 0 w 1207"/>
                    <a:gd name="T39" fmla="*/ 0 h 10"/>
                    <a:gd name="T40" fmla="*/ 0 w 1207"/>
                    <a:gd name="T41" fmla="*/ 0 h 10"/>
                    <a:gd name="T42" fmla="*/ 0 w 1207"/>
                    <a:gd name="T43" fmla="*/ 0 h 10"/>
                    <a:gd name="T44" fmla="*/ 0 w 1207"/>
                    <a:gd name="T45" fmla="*/ 0 h 10"/>
                    <a:gd name="T46" fmla="*/ 0 w 1207"/>
                    <a:gd name="T47" fmla="*/ 0 h 10"/>
                    <a:gd name="T48" fmla="*/ 0 w 1207"/>
                    <a:gd name="T49" fmla="*/ 0 h 10"/>
                    <a:gd name="T50" fmla="*/ 0 w 1207"/>
                    <a:gd name="T51" fmla="*/ 0 h 10"/>
                    <a:gd name="T52" fmla="*/ 0 w 1207"/>
                    <a:gd name="T53" fmla="*/ 0 h 10"/>
                    <a:gd name="T54" fmla="*/ 0 w 1207"/>
                    <a:gd name="T55" fmla="*/ 0 h 10"/>
                    <a:gd name="T56" fmla="*/ 0 w 1207"/>
                    <a:gd name="T57" fmla="*/ 0 h 10"/>
                    <a:gd name="T58" fmla="*/ 0 w 1207"/>
                    <a:gd name="T59" fmla="*/ 0 h 10"/>
                    <a:gd name="T60" fmla="*/ 0 w 1207"/>
                    <a:gd name="T61" fmla="*/ 0 h 10"/>
                    <a:gd name="T62" fmla="*/ 0 w 1207"/>
                    <a:gd name="T63" fmla="*/ 0 h 10"/>
                    <a:gd name="T64" fmla="*/ 0 w 1207"/>
                    <a:gd name="T65" fmla="*/ 0 h 10"/>
                    <a:gd name="T66" fmla="*/ 0 w 1207"/>
                    <a:gd name="T67" fmla="*/ 0 h 10"/>
                    <a:gd name="T68" fmla="*/ 0 w 1207"/>
                    <a:gd name="T69" fmla="*/ 0 h 1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07"/>
                    <a:gd name="T106" fmla="*/ 0 h 10"/>
                    <a:gd name="T107" fmla="*/ 1207 w 1207"/>
                    <a:gd name="T108" fmla="*/ 10 h 1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07" h="10">
                      <a:moveTo>
                        <a:pt x="3" y="0"/>
                      </a:moveTo>
                      <a:lnTo>
                        <a:pt x="0" y="10"/>
                      </a:lnTo>
                      <a:lnTo>
                        <a:pt x="142" y="10"/>
                      </a:lnTo>
                      <a:lnTo>
                        <a:pt x="140" y="0"/>
                      </a:lnTo>
                      <a:lnTo>
                        <a:pt x="3" y="0"/>
                      </a:lnTo>
                      <a:close/>
                      <a:moveTo>
                        <a:pt x="148" y="0"/>
                      </a:moveTo>
                      <a:lnTo>
                        <a:pt x="145" y="10"/>
                      </a:lnTo>
                      <a:lnTo>
                        <a:pt x="226" y="10"/>
                      </a:lnTo>
                      <a:lnTo>
                        <a:pt x="225" y="0"/>
                      </a:lnTo>
                      <a:lnTo>
                        <a:pt x="148" y="0"/>
                      </a:lnTo>
                      <a:close/>
                      <a:moveTo>
                        <a:pt x="232" y="0"/>
                      </a:moveTo>
                      <a:lnTo>
                        <a:pt x="230" y="10"/>
                      </a:lnTo>
                      <a:lnTo>
                        <a:pt x="299" y="10"/>
                      </a:lnTo>
                      <a:lnTo>
                        <a:pt x="298" y="0"/>
                      </a:lnTo>
                      <a:lnTo>
                        <a:pt x="232" y="0"/>
                      </a:lnTo>
                      <a:close/>
                      <a:moveTo>
                        <a:pt x="301" y="0"/>
                      </a:moveTo>
                      <a:lnTo>
                        <a:pt x="301" y="10"/>
                      </a:lnTo>
                      <a:lnTo>
                        <a:pt x="376" y="10"/>
                      </a:lnTo>
                      <a:lnTo>
                        <a:pt x="375" y="0"/>
                      </a:lnTo>
                      <a:lnTo>
                        <a:pt x="301" y="0"/>
                      </a:lnTo>
                      <a:close/>
                      <a:moveTo>
                        <a:pt x="384" y="0"/>
                      </a:moveTo>
                      <a:lnTo>
                        <a:pt x="382" y="10"/>
                      </a:lnTo>
                      <a:lnTo>
                        <a:pt x="459" y="10"/>
                      </a:lnTo>
                      <a:lnTo>
                        <a:pt x="458" y="0"/>
                      </a:lnTo>
                      <a:lnTo>
                        <a:pt x="384" y="0"/>
                      </a:lnTo>
                      <a:close/>
                      <a:moveTo>
                        <a:pt x="466" y="0"/>
                      </a:moveTo>
                      <a:lnTo>
                        <a:pt x="465" y="10"/>
                      </a:lnTo>
                      <a:lnTo>
                        <a:pt x="543" y="10"/>
                      </a:lnTo>
                      <a:lnTo>
                        <a:pt x="542" y="0"/>
                      </a:lnTo>
                      <a:lnTo>
                        <a:pt x="466" y="0"/>
                      </a:lnTo>
                      <a:close/>
                      <a:moveTo>
                        <a:pt x="549" y="0"/>
                      </a:moveTo>
                      <a:lnTo>
                        <a:pt x="548" y="10"/>
                      </a:lnTo>
                      <a:lnTo>
                        <a:pt x="625" y="10"/>
                      </a:lnTo>
                      <a:lnTo>
                        <a:pt x="624" y="0"/>
                      </a:lnTo>
                      <a:lnTo>
                        <a:pt x="549" y="0"/>
                      </a:lnTo>
                      <a:close/>
                      <a:moveTo>
                        <a:pt x="629" y="0"/>
                      </a:moveTo>
                      <a:lnTo>
                        <a:pt x="627" y="10"/>
                      </a:lnTo>
                      <a:lnTo>
                        <a:pt x="713" y="10"/>
                      </a:lnTo>
                      <a:lnTo>
                        <a:pt x="711" y="0"/>
                      </a:lnTo>
                      <a:lnTo>
                        <a:pt x="629" y="0"/>
                      </a:lnTo>
                      <a:close/>
                      <a:moveTo>
                        <a:pt x="719" y="0"/>
                      </a:moveTo>
                      <a:lnTo>
                        <a:pt x="716" y="10"/>
                      </a:lnTo>
                      <a:lnTo>
                        <a:pt x="794" y="10"/>
                      </a:lnTo>
                      <a:lnTo>
                        <a:pt x="791" y="0"/>
                      </a:lnTo>
                      <a:lnTo>
                        <a:pt x="719" y="0"/>
                      </a:lnTo>
                      <a:close/>
                      <a:moveTo>
                        <a:pt x="803" y="0"/>
                      </a:moveTo>
                      <a:lnTo>
                        <a:pt x="802" y="10"/>
                      </a:lnTo>
                      <a:lnTo>
                        <a:pt x="885" y="10"/>
                      </a:lnTo>
                      <a:lnTo>
                        <a:pt x="882" y="0"/>
                      </a:lnTo>
                      <a:lnTo>
                        <a:pt x="803" y="0"/>
                      </a:lnTo>
                      <a:close/>
                      <a:moveTo>
                        <a:pt x="891" y="0"/>
                      </a:moveTo>
                      <a:lnTo>
                        <a:pt x="890" y="10"/>
                      </a:lnTo>
                      <a:lnTo>
                        <a:pt x="956" y="10"/>
                      </a:lnTo>
                      <a:lnTo>
                        <a:pt x="954" y="0"/>
                      </a:lnTo>
                      <a:lnTo>
                        <a:pt x="891" y="0"/>
                      </a:lnTo>
                      <a:close/>
                      <a:moveTo>
                        <a:pt x="964" y="0"/>
                      </a:moveTo>
                      <a:lnTo>
                        <a:pt x="963" y="10"/>
                      </a:lnTo>
                      <a:lnTo>
                        <a:pt x="1036" y="10"/>
                      </a:lnTo>
                      <a:lnTo>
                        <a:pt x="1035" y="0"/>
                      </a:lnTo>
                      <a:lnTo>
                        <a:pt x="964" y="0"/>
                      </a:lnTo>
                      <a:close/>
                      <a:moveTo>
                        <a:pt x="1044" y="0"/>
                      </a:moveTo>
                      <a:lnTo>
                        <a:pt x="1043" y="10"/>
                      </a:lnTo>
                      <a:lnTo>
                        <a:pt x="1121" y="10"/>
                      </a:lnTo>
                      <a:lnTo>
                        <a:pt x="1120" y="0"/>
                      </a:lnTo>
                      <a:lnTo>
                        <a:pt x="1044" y="0"/>
                      </a:lnTo>
                      <a:close/>
                      <a:moveTo>
                        <a:pt x="1129" y="0"/>
                      </a:moveTo>
                      <a:lnTo>
                        <a:pt x="1127" y="10"/>
                      </a:lnTo>
                      <a:lnTo>
                        <a:pt x="1207" y="10"/>
                      </a:lnTo>
                      <a:lnTo>
                        <a:pt x="1205" y="0"/>
                      </a:lnTo>
                      <a:lnTo>
                        <a:pt x="1129" y="0"/>
                      </a:lnTo>
                      <a:close/>
                    </a:path>
                  </a:pathLst>
                </a:custGeom>
                <a:solidFill>
                  <a:srgbClr val="C2C2A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759" name="Freeform 72"/>
                <p:cNvSpPr>
                  <a:spLocks noEditPoints="1"/>
                </p:cNvSpPr>
                <p:nvPr/>
              </p:nvSpPr>
              <p:spPr bwMode="auto">
                <a:xfrm>
                  <a:off x="409" y="1574"/>
                  <a:ext cx="301" cy="3"/>
                </a:xfrm>
                <a:custGeom>
                  <a:avLst/>
                  <a:gdLst>
                    <a:gd name="T0" fmla="*/ 0 w 1203"/>
                    <a:gd name="T1" fmla="*/ 0 h 11"/>
                    <a:gd name="T2" fmla="*/ 0 w 1203"/>
                    <a:gd name="T3" fmla="*/ 0 h 11"/>
                    <a:gd name="T4" fmla="*/ 0 w 1203"/>
                    <a:gd name="T5" fmla="*/ 0 h 11"/>
                    <a:gd name="T6" fmla="*/ 0 w 1203"/>
                    <a:gd name="T7" fmla="*/ 0 h 11"/>
                    <a:gd name="T8" fmla="*/ 0 w 1203"/>
                    <a:gd name="T9" fmla="*/ 0 h 11"/>
                    <a:gd name="T10" fmla="*/ 0 w 1203"/>
                    <a:gd name="T11" fmla="*/ 0 h 11"/>
                    <a:gd name="T12" fmla="*/ 0 w 1203"/>
                    <a:gd name="T13" fmla="*/ 0 h 11"/>
                    <a:gd name="T14" fmla="*/ 0 w 1203"/>
                    <a:gd name="T15" fmla="*/ 0 h 11"/>
                    <a:gd name="T16" fmla="*/ 0 w 1203"/>
                    <a:gd name="T17" fmla="*/ 0 h 11"/>
                    <a:gd name="T18" fmla="*/ 0 w 1203"/>
                    <a:gd name="T19" fmla="*/ 0 h 11"/>
                    <a:gd name="T20" fmla="*/ 0 w 1203"/>
                    <a:gd name="T21" fmla="*/ 0 h 11"/>
                    <a:gd name="T22" fmla="*/ 0 w 1203"/>
                    <a:gd name="T23" fmla="*/ 0 h 11"/>
                    <a:gd name="T24" fmla="*/ 0 w 1203"/>
                    <a:gd name="T25" fmla="*/ 0 h 11"/>
                    <a:gd name="T26" fmla="*/ 0 w 1203"/>
                    <a:gd name="T27" fmla="*/ 0 h 11"/>
                    <a:gd name="T28" fmla="*/ 0 w 1203"/>
                    <a:gd name="T29" fmla="*/ 0 h 11"/>
                    <a:gd name="T30" fmla="*/ 0 w 1203"/>
                    <a:gd name="T31" fmla="*/ 0 h 11"/>
                    <a:gd name="T32" fmla="*/ 0 w 1203"/>
                    <a:gd name="T33" fmla="*/ 0 h 11"/>
                    <a:gd name="T34" fmla="*/ 0 w 1203"/>
                    <a:gd name="T35" fmla="*/ 0 h 11"/>
                    <a:gd name="T36" fmla="*/ 0 w 1203"/>
                    <a:gd name="T37" fmla="*/ 0 h 11"/>
                    <a:gd name="T38" fmla="*/ 0 w 1203"/>
                    <a:gd name="T39" fmla="*/ 0 h 11"/>
                    <a:gd name="T40" fmla="*/ 0 w 1203"/>
                    <a:gd name="T41" fmla="*/ 0 h 11"/>
                    <a:gd name="T42" fmla="*/ 0 w 1203"/>
                    <a:gd name="T43" fmla="*/ 0 h 11"/>
                    <a:gd name="T44" fmla="*/ 0 w 1203"/>
                    <a:gd name="T45" fmla="*/ 0 h 11"/>
                    <a:gd name="T46" fmla="*/ 0 w 1203"/>
                    <a:gd name="T47" fmla="*/ 0 h 11"/>
                    <a:gd name="T48" fmla="*/ 0 w 1203"/>
                    <a:gd name="T49" fmla="*/ 0 h 11"/>
                    <a:gd name="T50" fmla="*/ 0 w 1203"/>
                    <a:gd name="T51" fmla="*/ 0 h 11"/>
                    <a:gd name="T52" fmla="*/ 0 w 1203"/>
                    <a:gd name="T53" fmla="*/ 0 h 11"/>
                    <a:gd name="T54" fmla="*/ 0 w 1203"/>
                    <a:gd name="T55" fmla="*/ 0 h 11"/>
                    <a:gd name="T56" fmla="*/ 0 w 1203"/>
                    <a:gd name="T57" fmla="*/ 0 h 11"/>
                    <a:gd name="T58" fmla="*/ 0 w 1203"/>
                    <a:gd name="T59" fmla="*/ 0 h 11"/>
                    <a:gd name="T60" fmla="*/ 0 w 1203"/>
                    <a:gd name="T61" fmla="*/ 0 h 11"/>
                    <a:gd name="T62" fmla="*/ 0 w 1203"/>
                    <a:gd name="T63" fmla="*/ 0 h 11"/>
                    <a:gd name="T64" fmla="*/ 0 w 1203"/>
                    <a:gd name="T65" fmla="*/ 0 h 11"/>
                    <a:gd name="T66" fmla="*/ 0 w 1203"/>
                    <a:gd name="T67" fmla="*/ 0 h 11"/>
                    <a:gd name="T68" fmla="*/ 0 w 1203"/>
                    <a:gd name="T69" fmla="*/ 0 h 1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03"/>
                    <a:gd name="T106" fmla="*/ 0 h 11"/>
                    <a:gd name="T107" fmla="*/ 1203 w 1203"/>
                    <a:gd name="T108" fmla="*/ 11 h 1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03" h="11">
                      <a:moveTo>
                        <a:pt x="1" y="0"/>
                      </a:moveTo>
                      <a:lnTo>
                        <a:pt x="0" y="11"/>
                      </a:lnTo>
                      <a:lnTo>
                        <a:pt x="139" y="11"/>
                      </a:lnTo>
                      <a:lnTo>
                        <a:pt x="136" y="0"/>
                      </a:lnTo>
                      <a:lnTo>
                        <a:pt x="1" y="0"/>
                      </a:lnTo>
                      <a:close/>
                      <a:moveTo>
                        <a:pt x="147" y="0"/>
                      </a:moveTo>
                      <a:lnTo>
                        <a:pt x="145" y="11"/>
                      </a:lnTo>
                      <a:lnTo>
                        <a:pt x="224" y="11"/>
                      </a:lnTo>
                      <a:lnTo>
                        <a:pt x="223" y="0"/>
                      </a:lnTo>
                      <a:lnTo>
                        <a:pt x="147" y="0"/>
                      </a:lnTo>
                      <a:close/>
                      <a:moveTo>
                        <a:pt x="230" y="0"/>
                      </a:moveTo>
                      <a:lnTo>
                        <a:pt x="229" y="11"/>
                      </a:lnTo>
                      <a:lnTo>
                        <a:pt x="297" y="11"/>
                      </a:lnTo>
                      <a:lnTo>
                        <a:pt x="294" y="0"/>
                      </a:lnTo>
                      <a:lnTo>
                        <a:pt x="230" y="0"/>
                      </a:lnTo>
                      <a:close/>
                      <a:moveTo>
                        <a:pt x="300" y="0"/>
                      </a:moveTo>
                      <a:lnTo>
                        <a:pt x="299" y="11"/>
                      </a:lnTo>
                      <a:lnTo>
                        <a:pt x="374" y="11"/>
                      </a:lnTo>
                      <a:lnTo>
                        <a:pt x="373" y="0"/>
                      </a:lnTo>
                      <a:lnTo>
                        <a:pt x="300" y="0"/>
                      </a:lnTo>
                      <a:close/>
                      <a:moveTo>
                        <a:pt x="383" y="0"/>
                      </a:moveTo>
                      <a:lnTo>
                        <a:pt x="381" y="11"/>
                      </a:lnTo>
                      <a:lnTo>
                        <a:pt x="456" y="11"/>
                      </a:lnTo>
                      <a:lnTo>
                        <a:pt x="455" y="0"/>
                      </a:lnTo>
                      <a:lnTo>
                        <a:pt x="383" y="0"/>
                      </a:lnTo>
                      <a:close/>
                      <a:moveTo>
                        <a:pt x="465" y="0"/>
                      </a:moveTo>
                      <a:lnTo>
                        <a:pt x="464" y="11"/>
                      </a:lnTo>
                      <a:lnTo>
                        <a:pt x="540" y="11"/>
                      </a:lnTo>
                      <a:lnTo>
                        <a:pt x="539" y="0"/>
                      </a:lnTo>
                      <a:lnTo>
                        <a:pt x="465" y="0"/>
                      </a:lnTo>
                      <a:close/>
                      <a:moveTo>
                        <a:pt x="547" y="0"/>
                      </a:moveTo>
                      <a:lnTo>
                        <a:pt x="547" y="11"/>
                      </a:lnTo>
                      <a:lnTo>
                        <a:pt x="622" y="11"/>
                      </a:lnTo>
                      <a:lnTo>
                        <a:pt x="621" y="0"/>
                      </a:lnTo>
                      <a:lnTo>
                        <a:pt x="547" y="0"/>
                      </a:lnTo>
                      <a:close/>
                      <a:moveTo>
                        <a:pt x="628" y="0"/>
                      </a:moveTo>
                      <a:lnTo>
                        <a:pt x="625" y="11"/>
                      </a:lnTo>
                      <a:lnTo>
                        <a:pt x="710" y="11"/>
                      </a:lnTo>
                      <a:lnTo>
                        <a:pt x="709" y="0"/>
                      </a:lnTo>
                      <a:lnTo>
                        <a:pt x="628" y="0"/>
                      </a:lnTo>
                      <a:close/>
                      <a:moveTo>
                        <a:pt x="717" y="0"/>
                      </a:moveTo>
                      <a:lnTo>
                        <a:pt x="716" y="11"/>
                      </a:lnTo>
                      <a:lnTo>
                        <a:pt x="790" y="11"/>
                      </a:lnTo>
                      <a:lnTo>
                        <a:pt x="788" y="0"/>
                      </a:lnTo>
                      <a:lnTo>
                        <a:pt x="717" y="0"/>
                      </a:lnTo>
                      <a:close/>
                      <a:moveTo>
                        <a:pt x="802" y="0"/>
                      </a:moveTo>
                      <a:lnTo>
                        <a:pt x="801" y="11"/>
                      </a:lnTo>
                      <a:lnTo>
                        <a:pt x="882" y="11"/>
                      </a:lnTo>
                      <a:lnTo>
                        <a:pt x="879" y="0"/>
                      </a:lnTo>
                      <a:lnTo>
                        <a:pt x="802" y="0"/>
                      </a:lnTo>
                      <a:close/>
                      <a:moveTo>
                        <a:pt x="889" y="0"/>
                      </a:moveTo>
                      <a:lnTo>
                        <a:pt x="888" y="11"/>
                      </a:lnTo>
                      <a:lnTo>
                        <a:pt x="953" y="11"/>
                      </a:lnTo>
                      <a:lnTo>
                        <a:pt x="951" y="0"/>
                      </a:lnTo>
                      <a:lnTo>
                        <a:pt x="889" y="0"/>
                      </a:lnTo>
                      <a:close/>
                      <a:moveTo>
                        <a:pt x="964" y="0"/>
                      </a:moveTo>
                      <a:lnTo>
                        <a:pt x="961" y="11"/>
                      </a:lnTo>
                      <a:lnTo>
                        <a:pt x="1033" y="11"/>
                      </a:lnTo>
                      <a:lnTo>
                        <a:pt x="1031" y="0"/>
                      </a:lnTo>
                      <a:lnTo>
                        <a:pt x="964" y="0"/>
                      </a:lnTo>
                      <a:close/>
                      <a:moveTo>
                        <a:pt x="1043" y="0"/>
                      </a:moveTo>
                      <a:lnTo>
                        <a:pt x="1042" y="11"/>
                      </a:lnTo>
                      <a:lnTo>
                        <a:pt x="1119" y="11"/>
                      </a:lnTo>
                      <a:lnTo>
                        <a:pt x="1118" y="0"/>
                      </a:lnTo>
                      <a:lnTo>
                        <a:pt x="1043" y="0"/>
                      </a:lnTo>
                      <a:close/>
                      <a:moveTo>
                        <a:pt x="1127" y="0"/>
                      </a:moveTo>
                      <a:lnTo>
                        <a:pt x="1126" y="11"/>
                      </a:lnTo>
                      <a:lnTo>
                        <a:pt x="1203" y="11"/>
                      </a:lnTo>
                      <a:lnTo>
                        <a:pt x="1202" y="0"/>
                      </a:lnTo>
                      <a:lnTo>
                        <a:pt x="1127" y="0"/>
                      </a:lnTo>
                      <a:close/>
                    </a:path>
                  </a:pathLst>
                </a:custGeom>
                <a:solidFill>
                  <a:srgbClr val="C9C9A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760" name="Freeform 73"/>
                <p:cNvSpPr>
                  <a:spLocks noEditPoints="1"/>
                </p:cNvSpPr>
                <p:nvPr/>
              </p:nvSpPr>
              <p:spPr bwMode="auto">
                <a:xfrm>
                  <a:off x="410" y="1573"/>
                  <a:ext cx="300" cy="3"/>
                </a:xfrm>
                <a:custGeom>
                  <a:avLst/>
                  <a:gdLst>
                    <a:gd name="T0" fmla="*/ 0 w 1202"/>
                    <a:gd name="T1" fmla="*/ 0 h 11"/>
                    <a:gd name="T2" fmla="*/ 0 w 1202"/>
                    <a:gd name="T3" fmla="*/ 0 h 11"/>
                    <a:gd name="T4" fmla="*/ 0 w 1202"/>
                    <a:gd name="T5" fmla="*/ 0 h 11"/>
                    <a:gd name="T6" fmla="*/ 0 w 1202"/>
                    <a:gd name="T7" fmla="*/ 0 h 11"/>
                    <a:gd name="T8" fmla="*/ 0 w 1202"/>
                    <a:gd name="T9" fmla="*/ 0 h 11"/>
                    <a:gd name="T10" fmla="*/ 0 w 1202"/>
                    <a:gd name="T11" fmla="*/ 0 h 11"/>
                    <a:gd name="T12" fmla="*/ 0 w 1202"/>
                    <a:gd name="T13" fmla="*/ 0 h 11"/>
                    <a:gd name="T14" fmla="*/ 0 w 1202"/>
                    <a:gd name="T15" fmla="*/ 0 h 11"/>
                    <a:gd name="T16" fmla="*/ 0 w 1202"/>
                    <a:gd name="T17" fmla="*/ 0 h 11"/>
                    <a:gd name="T18" fmla="*/ 0 w 1202"/>
                    <a:gd name="T19" fmla="*/ 0 h 11"/>
                    <a:gd name="T20" fmla="*/ 0 w 1202"/>
                    <a:gd name="T21" fmla="*/ 0 h 11"/>
                    <a:gd name="T22" fmla="*/ 0 w 1202"/>
                    <a:gd name="T23" fmla="*/ 0 h 11"/>
                    <a:gd name="T24" fmla="*/ 0 w 1202"/>
                    <a:gd name="T25" fmla="*/ 0 h 11"/>
                    <a:gd name="T26" fmla="*/ 0 w 1202"/>
                    <a:gd name="T27" fmla="*/ 0 h 11"/>
                    <a:gd name="T28" fmla="*/ 0 w 1202"/>
                    <a:gd name="T29" fmla="*/ 0 h 11"/>
                    <a:gd name="T30" fmla="*/ 0 w 1202"/>
                    <a:gd name="T31" fmla="*/ 0 h 11"/>
                    <a:gd name="T32" fmla="*/ 0 w 1202"/>
                    <a:gd name="T33" fmla="*/ 0 h 11"/>
                    <a:gd name="T34" fmla="*/ 0 w 1202"/>
                    <a:gd name="T35" fmla="*/ 0 h 11"/>
                    <a:gd name="T36" fmla="*/ 0 w 1202"/>
                    <a:gd name="T37" fmla="*/ 0 h 11"/>
                    <a:gd name="T38" fmla="*/ 0 w 1202"/>
                    <a:gd name="T39" fmla="*/ 0 h 11"/>
                    <a:gd name="T40" fmla="*/ 0 w 1202"/>
                    <a:gd name="T41" fmla="*/ 0 h 11"/>
                    <a:gd name="T42" fmla="*/ 0 w 1202"/>
                    <a:gd name="T43" fmla="*/ 0 h 11"/>
                    <a:gd name="T44" fmla="*/ 0 w 1202"/>
                    <a:gd name="T45" fmla="*/ 0 h 11"/>
                    <a:gd name="T46" fmla="*/ 0 w 1202"/>
                    <a:gd name="T47" fmla="*/ 0 h 11"/>
                    <a:gd name="T48" fmla="*/ 0 w 1202"/>
                    <a:gd name="T49" fmla="*/ 0 h 11"/>
                    <a:gd name="T50" fmla="*/ 0 w 1202"/>
                    <a:gd name="T51" fmla="*/ 0 h 11"/>
                    <a:gd name="T52" fmla="*/ 0 w 1202"/>
                    <a:gd name="T53" fmla="*/ 0 h 11"/>
                    <a:gd name="T54" fmla="*/ 0 w 1202"/>
                    <a:gd name="T55" fmla="*/ 0 h 11"/>
                    <a:gd name="T56" fmla="*/ 0 w 1202"/>
                    <a:gd name="T57" fmla="*/ 0 h 11"/>
                    <a:gd name="T58" fmla="*/ 0 w 1202"/>
                    <a:gd name="T59" fmla="*/ 0 h 11"/>
                    <a:gd name="T60" fmla="*/ 0 w 1202"/>
                    <a:gd name="T61" fmla="*/ 0 h 11"/>
                    <a:gd name="T62" fmla="*/ 0 w 1202"/>
                    <a:gd name="T63" fmla="*/ 0 h 11"/>
                    <a:gd name="T64" fmla="*/ 0 w 1202"/>
                    <a:gd name="T65" fmla="*/ 0 h 11"/>
                    <a:gd name="T66" fmla="*/ 0 w 1202"/>
                    <a:gd name="T67" fmla="*/ 0 h 11"/>
                    <a:gd name="T68" fmla="*/ 0 w 1202"/>
                    <a:gd name="T69" fmla="*/ 0 h 1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02"/>
                    <a:gd name="T106" fmla="*/ 0 h 11"/>
                    <a:gd name="T107" fmla="*/ 1202 w 1202"/>
                    <a:gd name="T108" fmla="*/ 11 h 1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02" h="11">
                      <a:moveTo>
                        <a:pt x="1" y="0"/>
                      </a:moveTo>
                      <a:lnTo>
                        <a:pt x="0" y="11"/>
                      </a:lnTo>
                      <a:lnTo>
                        <a:pt x="137" y="11"/>
                      </a:lnTo>
                      <a:lnTo>
                        <a:pt x="134" y="0"/>
                      </a:lnTo>
                      <a:lnTo>
                        <a:pt x="1" y="0"/>
                      </a:lnTo>
                      <a:close/>
                      <a:moveTo>
                        <a:pt x="147" y="0"/>
                      </a:moveTo>
                      <a:lnTo>
                        <a:pt x="145" y="11"/>
                      </a:lnTo>
                      <a:lnTo>
                        <a:pt x="222" y="11"/>
                      </a:lnTo>
                      <a:lnTo>
                        <a:pt x="222" y="0"/>
                      </a:lnTo>
                      <a:lnTo>
                        <a:pt x="147" y="0"/>
                      </a:lnTo>
                      <a:close/>
                      <a:moveTo>
                        <a:pt x="230" y="0"/>
                      </a:moveTo>
                      <a:lnTo>
                        <a:pt x="229" y="11"/>
                      </a:lnTo>
                      <a:lnTo>
                        <a:pt x="295" y="11"/>
                      </a:lnTo>
                      <a:lnTo>
                        <a:pt x="292" y="0"/>
                      </a:lnTo>
                      <a:lnTo>
                        <a:pt x="230" y="0"/>
                      </a:lnTo>
                      <a:close/>
                      <a:moveTo>
                        <a:pt x="299" y="0"/>
                      </a:moveTo>
                      <a:lnTo>
                        <a:pt x="298" y="11"/>
                      </a:lnTo>
                      <a:lnTo>
                        <a:pt x="372" y="11"/>
                      </a:lnTo>
                      <a:lnTo>
                        <a:pt x="371" y="0"/>
                      </a:lnTo>
                      <a:lnTo>
                        <a:pt x="299" y="0"/>
                      </a:lnTo>
                      <a:close/>
                      <a:moveTo>
                        <a:pt x="383" y="0"/>
                      </a:moveTo>
                      <a:lnTo>
                        <a:pt x="381" y="11"/>
                      </a:lnTo>
                      <a:lnTo>
                        <a:pt x="455" y="11"/>
                      </a:lnTo>
                      <a:lnTo>
                        <a:pt x="454" y="0"/>
                      </a:lnTo>
                      <a:lnTo>
                        <a:pt x="383" y="0"/>
                      </a:lnTo>
                      <a:close/>
                      <a:moveTo>
                        <a:pt x="464" y="0"/>
                      </a:moveTo>
                      <a:lnTo>
                        <a:pt x="463" y="11"/>
                      </a:lnTo>
                      <a:lnTo>
                        <a:pt x="539" y="11"/>
                      </a:lnTo>
                      <a:lnTo>
                        <a:pt x="538" y="0"/>
                      </a:lnTo>
                      <a:lnTo>
                        <a:pt x="464" y="0"/>
                      </a:lnTo>
                      <a:close/>
                      <a:moveTo>
                        <a:pt x="547" y="0"/>
                      </a:moveTo>
                      <a:lnTo>
                        <a:pt x="546" y="11"/>
                      </a:lnTo>
                      <a:lnTo>
                        <a:pt x="621" y="11"/>
                      </a:lnTo>
                      <a:lnTo>
                        <a:pt x="620" y="0"/>
                      </a:lnTo>
                      <a:lnTo>
                        <a:pt x="547" y="0"/>
                      </a:lnTo>
                      <a:close/>
                      <a:moveTo>
                        <a:pt x="628" y="0"/>
                      </a:moveTo>
                      <a:lnTo>
                        <a:pt x="626" y="11"/>
                      </a:lnTo>
                      <a:lnTo>
                        <a:pt x="708" y="11"/>
                      </a:lnTo>
                      <a:lnTo>
                        <a:pt x="706" y="0"/>
                      </a:lnTo>
                      <a:lnTo>
                        <a:pt x="628" y="0"/>
                      </a:lnTo>
                      <a:close/>
                      <a:moveTo>
                        <a:pt x="717" y="0"/>
                      </a:moveTo>
                      <a:lnTo>
                        <a:pt x="716" y="11"/>
                      </a:lnTo>
                      <a:lnTo>
                        <a:pt x="788" y="11"/>
                      </a:lnTo>
                      <a:lnTo>
                        <a:pt x="786" y="0"/>
                      </a:lnTo>
                      <a:lnTo>
                        <a:pt x="717" y="0"/>
                      </a:lnTo>
                      <a:close/>
                      <a:moveTo>
                        <a:pt x="801" y="0"/>
                      </a:moveTo>
                      <a:lnTo>
                        <a:pt x="800" y="11"/>
                      </a:lnTo>
                      <a:lnTo>
                        <a:pt x="879" y="11"/>
                      </a:lnTo>
                      <a:lnTo>
                        <a:pt x="877" y="0"/>
                      </a:lnTo>
                      <a:lnTo>
                        <a:pt x="801" y="0"/>
                      </a:lnTo>
                      <a:close/>
                      <a:moveTo>
                        <a:pt x="889" y="0"/>
                      </a:moveTo>
                      <a:lnTo>
                        <a:pt x="888" y="11"/>
                      </a:lnTo>
                      <a:lnTo>
                        <a:pt x="951" y="11"/>
                      </a:lnTo>
                      <a:lnTo>
                        <a:pt x="949" y="0"/>
                      </a:lnTo>
                      <a:lnTo>
                        <a:pt x="889" y="0"/>
                      </a:lnTo>
                      <a:close/>
                      <a:moveTo>
                        <a:pt x="963" y="0"/>
                      </a:moveTo>
                      <a:lnTo>
                        <a:pt x="961" y="11"/>
                      </a:lnTo>
                      <a:lnTo>
                        <a:pt x="1032" y="11"/>
                      </a:lnTo>
                      <a:lnTo>
                        <a:pt x="1029" y="0"/>
                      </a:lnTo>
                      <a:lnTo>
                        <a:pt x="963" y="0"/>
                      </a:lnTo>
                      <a:close/>
                      <a:moveTo>
                        <a:pt x="1042" y="0"/>
                      </a:moveTo>
                      <a:lnTo>
                        <a:pt x="1041" y="11"/>
                      </a:lnTo>
                      <a:lnTo>
                        <a:pt x="1117" y="11"/>
                      </a:lnTo>
                      <a:lnTo>
                        <a:pt x="1116" y="0"/>
                      </a:lnTo>
                      <a:lnTo>
                        <a:pt x="1042" y="0"/>
                      </a:lnTo>
                      <a:close/>
                      <a:moveTo>
                        <a:pt x="1128" y="0"/>
                      </a:moveTo>
                      <a:lnTo>
                        <a:pt x="1126" y="11"/>
                      </a:lnTo>
                      <a:lnTo>
                        <a:pt x="1202" y="11"/>
                      </a:lnTo>
                      <a:lnTo>
                        <a:pt x="1201" y="0"/>
                      </a:lnTo>
                      <a:lnTo>
                        <a:pt x="1128" y="0"/>
                      </a:lnTo>
                      <a:close/>
                    </a:path>
                  </a:pathLst>
                </a:custGeom>
                <a:solidFill>
                  <a:srgbClr val="D1D1B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761" name="Freeform 74"/>
                <p:cNvSpPr>
                  <a:spLocks noEditPoints="1"/>
                </p:cNvSpPr>
                <p:nvPr/>
              </p:nvSpPr>
              <p:spPr bwMode="auto">
                <a:xfrm>
                  <a:off x="410" y="1572"/>
                  <a:ext cx="300" cy="2"/>
                </a:xfrm>
                <a:custGeom>
                  <a:avLst/>
                  <a:gdLst>
                    <a:gd name="T0" fmla="*/ 0 w 1201"/>
                    <a:gd name="T1" fmla="*/ 0 h 10"/>
                    <a:gd name="T2" fmla="*/ 0 w 1201"/>
                    <a:gd name="T3" fmla="*/ 0 h 10"/>
                    <a:gd name="T4" fmla="*/ 0 w 1201"/>
                    <a:gd name="T5" fmla="*/ 0 h 10"/>
                    <a:gd name="T6" fmla="*/ 0 w 1201"/>
                    <a:gd name="T7" fmla="*/ 0 h 10"/>
                    <a:gd name="T8" fmla="*/ 0 w 1201"/>
                    <a:gd name="T9" fmla="*/ 0 h 10"/>
                    <a:gd name="T10" fmla="*/ 0 w 1201"/>
                    <a:gd name="T11" fmla="*/ 0 h 10"/>
                    <a:gd name="T12" fmla="*/ 0 w 1201"/>
                    <a:gd name="T13" fmla="*/ 0 h 10"/>
                    <a:gd name="T14" fmla="*/ 0 w 1201"/>
                    <a:gd name="T15" fmla="*/ 0 h 10"/>
                    <a:gd name="T16" fmla="*/ 0 w 1201"/>
                    <a:gd name="T17" fmla="*/ 0 h 10"/>
                    <a:gd name="T18" fmla="*/ 0 w 1201"/>
                    <a:gd name="T19" fmla="*/ 0 h 10"/>
                    <a:gd name="T20" fmla="*/ 0 w 1201"/>
                    <a:gd name="T21" fmla="*/ 0 h 10"/>
                    <a:gd name="T22" fmla="*/ 0 w 1201"/>
                    <a:gd name="T23" fmla="*/ 0 h 10"/>
                    <a:gd name="T24" fmla="*/ 0 w 1201"/>
                    <a:gd name="T25" fmla="*/ 0 h 10"/>
                    <a:gd name="T26" fmla="*/ 0 w 1201"/>
                    <a:gd name="T27" fmla="*/ 0 h 10"/>
                    <a:gd name="T28" fmla="*/ 0 w 1201"/>
                    <a:gd name="T29" fmla="*/ 0 h 10"/>
                    <a:gd name="T30" fmla="*/ 0 w 1201"/>
                    <a:gd name="T31" fmla="*/ 0 h 10"/>
                    <a:gd name="T32" fmla="*/ 0 w 1201"/>
                    <a:gd name="T33" fmla="*/ 0 h 10"/>
                    <a:gd name="T34" fmla="*/ 0 w 1201"/>
                    <a:gd name="T35" fmla="*/ 0 h 10"/>
                    <a:gd name="T36" fmla="*/ 0 w 1201"/>
                    <a:gd name="T37" fmla="*/ 0 h 10"/>
                    <a:gd name="T38" fmla="*/ 0 w 1201"/>
                    <a:gd name="T39" fmla="*/ 0 h 10"/>
                    <a:gd name="T40" fmla="*/ 0 w 1201"/>
                    <a:gd name="T41" fmla="*/ 0 h 10"/>
                    <a:gd name="T42" fmla="*/ 0 w 1201"/>
                    <a:gd name="T43" fmla="*/ 0 h 10"/>
                    <a:gd name="T44" fmla="*/ 0 w 1201"/>
                    <a:gd name="T45" fmla="*/ 0 h 10"/>
                    <a:gd name="T46" fmla="*/ 0 w 1201"/>
                    <a:gd name="T47" fmla="*/ 0 h 10"/>
                    <a:gd name="T48" fmla="*/ 0 w 1201"/>
                    <a:gd name="T49" fmla="*/ 0 h 10"/>
                    <a:gd name="T50" fmla="*/ 0 w 1201"/>
                    <a:gd name="T51" fmla="*/ 0 h 10"/>
                    <a:gd name="T52" fmla="*/ 0 w 1201"/>
                    <a:gd name="T53" fmla="*/ 0 h 10"/>
                    <a:gd name="T54" fmla="*/ 0 w 1201"/>
                    <a:gd name="T55" fmla="*/ 0 h 10"/>
                    <a:gd name="T56" fmla="*/ 0 w 1201"/>
                    <a:gd name="T57" fmla="*/ 0 h 10"/>
                    <a:gd name="T58" fmla="*/ 0 w 1201"/>
                    <a:gd name="T59" fmla="*/ 0 h 10"/>
                    <a:gd name="T60" fmla="*/ 0 w 1201"/>
                    <a:gd name="T61" fmla="*/ 0 h 10"/>
                    <a:gd name="T62" fmla="*/ 0 w 1201"/>
                    <a:gd name="T63" fmla="*/ 0 h 10"/>
                    <a:gd name="T64" fmla="*/ 0 w 1201"/>
                    <a:gd name="T65" fmla="*/ 0 h 10"/>
                    <a:gd name="T66" fmla="*/ 0 w 1201"/>
                    <a:gd name="T67" fmla="*/ 0 h 10"/>
                    <a:gd name="T68" fmla="*/ 0 w 1201"/>
                    <a:gd name="T69" fmla="*/ 0 h 1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01"/>
                    <a:gd name="T106" fmla="*/ 0 h 10"/>
                    <a:gd name="T107" fmla="*/ 1201 w 1201"/>
                    <a:gd name="T108" fmla="*/ 10 h 1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01" h="10">
                      <a:moveTo>
                        <a:pt x="2" y="0"/>
                      </a:moveTo>
                      <a:lnTo>
                        <a:pt x="0" y="10"/>
                      </a:lnTo>
                      <a:lnTo>
                        <a:pt x="135" y="10"/>
                      </a:lnTo>
                      <a:lnTo>
                        <a:pt x="133" y="0"/>
                      </a:lnTo>
                      <a:lnTo>
                        <a:pt x="2" y="0"/>
                      </a:lnTo>
                      <a:close/>
                      <a:moveTo>
                        <a:pt x="148" y="0"/>
                      </a:moveTo>
                      <a:lnTo>
                        <a:pt x="146" y="10"/>
                      </a:lnTo>
                      <a:lnTo>
                        <a:pt x="222" y="10"/>
                      </a:lnTo>
                      <a:lnTo>
                        <a:pt x="221" y="0"/>
                      </a:lnTo>
                      <a:lnTo>
                        <a:pt x="148" y="0"/>
                      </a:lnTo>
                      <a:close/>
                      <a:moveTo>
                        <a:pt x="231" y="0"/>
                      </a:moveTo>
                      <a:lnTo>
                        <a:pt x="229" y="10"/>
                      </a:lnTo>
                      <a:lnTo>
                        <a:pt x="293" y="10"/>
                      </a:lnTo>
                      <a:lnTo>
                        <a:pt x="291" y="0"/>
                      </a:lnTo>
                      <a:lnTo>
                        <a:pt x="231" y="0"/>
                      </a:lnTo>
                      <a:close/>
                      <a:moveTo>
                        <a:pt x="299" y="0"/>
                      </a:moveTo>
                      <a:lnTo>
                        <a:pt x="299" y="10"/>
                      </a:lnTo>
                      <a:lnTo>
                        <a:pt x="372" y="10"/>
                      </a:lnTo>
                      <a:lnTo>
                        <a:pt x="371" y="0"/>
                      </a:lnTo>
                      <a:lnTo>
                        <a:pt x="299" y="0"/>
                      </a:lnTo>
                      <a:close/>
                      <a:moveTo>
                        <a:pt x="386" y="0"/>
                      </a:moveTo>
                      <a:lnTo>
                        <a:pt x="382" y="10"/>
                      </a:lnTo>
                      <a:lnTo>
                        <a:pt x="454" y="10"/>
                      </a:lnTo>
                      <a:lnTo>
                        <a:pt x="452" y="0"/>
                      </a:lnTo>
                      <a:lnTo>
                        <a:pt x="386" y="0"/>
                      </a:lnTo>
                      <a:close/>
                      <a:moveTo>
                        <a:pt x="465" y="0"/>
                      </a:moveTo>
                      <a:lnTo>
                        <a:pt x="464" y="10"/>
                      </a:lnTo>
                      <a:lnTo>
                        <a:pt x="538" y="10"/>
                      </a:lnTo>
                      <a:lnTo>
                        <a:pt x="537" y="0"/>
                      </a:lnTo>
                      <a:lnTo>
                        <a:pt x="465" y="0"/>
                      </a:lnTo>
                      <a:close/>
                      <a:moveTo>
                        <a:pt x="547" y="0"/>
                      </a:moveTo>
                      <a:lnTo>
                        <a:pt x="546" y="10"/>
                      </a:lnTo>
                      <a:lnTo>
                        <a:pt x="620" y="10"/>
                      </a:lnTo>
                      <a:lnTo>
                        <a:pt x="619" y="0"/>
                      </a:lnTo>
                      <a:lnTo>
                        <a:pt x="547" y="0"/>
                      </a:lnTo>
                      <a:close/>
                      <a:moveTo>
                        <a:pt x="629" y="0"/>
                      </a:moveTo>
                      <a:lnTo>
                        <a:pt x="627" y="10"/>
                      </a:lnTo>
                      <a:lnTo>
                        <a:pt x="708" y="10"/>
                      </a:lnTo>
                      <a:lnTo>
                        <a:pt x="705" y="0"/>
                      </a:lnTo>
                      <a:lnTo>
                        <a:pt x="629" y="0"/>
                      </a:lnTo>
                      <a:close/>
                      <a:moveTo>
                        <a:pt x="718" y="0"/>
                      </a:moveTo>
                      <a:lnTo>
                        <a:pt x="716" y="10"/>
                      </a:lnTo>
                      <a:lnTo>
                        <a:pt x="787" y="10"/>
                      </a:lnTo>
                      <a:lnTo>
                        <a:pt x="785" y="0"/>
                      </a:lnTo>
                      <a:lnTo>
                        <a:pt x="718" y="0"/>
                      </a:lnTo>
                      <a:close/>
                      <a:moveTo>
                        <a:pt x="802" y="0"/>
                      </a:moveTo>
                      <a:lnTo>
                        <a:pt x="801" y="10"/>
                      </a:lnTo>
                      <a:lnTo>
                        <a:pt x="878" y="10"/>
                      </a:lnTo>
                      <a:lnTo>
                        <a:pt x="876" y="0"/>
                      </a:lnTo>
                      <a:lnTo>
                        <a:pt x="802" y="0"/>
                      </a:lnTo>
                      <a:close/>
                      <a:moveTo>
                        <a:pt x="889" y="0"/>
                      </a:moveTo>
                      <a:lnTo>
                        <a:pt x="888" y="10"/>
                      </a:lnTo>
                      <a:lnTo>
                        <a:pt x="950" y="10"/>
                      </a:lnTo>
                      <a:lnTo>
                        <a:pt x="947" y="0"/>
                      </a:lnTo>
                      <a:lnTo>
                        <a:pt x="889" y="0"/>
                      </a:lnTo>
                      <a:close/>
                      <a:moveTo>
                        <a:pt x="964" y="0"/>
                      </a:moveTo>
                      <a:lnTo>
                        <a:pt x="963" y="10"/>
                      </a:lnTo>
                      <a:lnTo>
                        <a:pt x="1030" y="10"/>
                      </a:lnTo>
                      <a:lnTo>
                        <a:pt x="1028" y="0"/>
                      </a:lnTo>
                      <a:lnTo>
                        <a:pt x="964" y="0"/>
                      </a:lnTo>
                      <a:close/>
                      <a:moveTo>
                        <a:pt x="1043" y="0"/>
                      </a:moveTo>
                      <a:lnTo>
                        <a:pt x="1042" y="10"/>
                      </a:lnTo>
                      <a:lnTo>
                        <a:pt x="1116" y="10"/>
                      </a:lnTo>
                      <a:lnTo>
                        <a:pt x="1115" y="0"/>
                      </a:lnTo>
                      <a:lnTo>
                        <a:pt x="1043" y="0"/>
                      </a:lnTo>
                      <a:close/>
                      <a:moveTo>
                        <a:pt x="1129" y="0"/>
                      </a:moveTo>
                      <a:lnTo>
                        <a:pt x="1126" y="10"/>
                      </a:lnTo>
                      <a:lnTo>
                        <a:pt x="1201" y="10"/>
                      </a:lnTo>
                      <a:lnTo>
                        <a:pt x="1200" y="0"/>
                      </a:lnTo>
                      <a:lnTo>
                        <a:pt x="1129" y="0"/>
                      </a:lnTo>
                      <a:close/>
                    </a:path>
                  </a:pathLst>
                </a:custGeom>
                <a:solidFill>
                  <a:srgbClr val="D6D6B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762" name="Freeform 75"/>
                <p:cNvSpPr>
                  <a:spLocks noEditPoints="1"/>
                </p:cNvSpPr>
                <p:nvPr/>
              </p:nvSpPr>
              <p:spPr bwMode="auto">
                <a:xfrm>
                  <a:off x="410" y="1570"/>
                  <a:ext cx="300" cy="3"/>
                </a:xfrm>
                <a:custGeom>
                  <a:avLst/>
                  <a:gdLst>
                    <a:gd name="T0" fmla="*/ 0 w 1199"/>
                    <a:gd name="T1" fmla="*/ 0 h 10"/>
                    <a:gd name="T2" fmla="*/ 0 w 1199"/>
                    <a:gd name="T3" fmla="*/ 0 h 10"/>
                    <a:gd name="T4" fmla="*/ 0 w 1199"/>
                    <a:gd name="T5" fmla="*/ 0 h 10"/>
                    <a:gd name="T6" fmla="*/ 0 w 1199"/>
                    <a:gd name="T7" fmla="*/ 0 h 10"/>
                    <a:gd name="T8" fmla="*/ 0 w 1199"/>
                    <a:gd name="T9" fmla="*/ 0 h 10"/>
                    <a:gd name="T10" fmla="*/ 0 w 1199"/>
                    <a:gd name="T11" fmla="*/ 0 h 10"/>
                    <a:gd name="T12" fmla="*/ 0 w 1199"/>
                    <a:gd name="T13" fmla="*/ 0 h 10"/>
                    <a:gd name="T14" fmla="*/ 0 w 1199"/>
                    <a:gd name="T15" fmla="*/ 0 h 10"/>
                    <a:gd name="T16" fmla="*/ 0 w 1199"/>
                    <a:gd name="T17" fmla="*/ 0 h 10"/>
                    <a:gd name="T18" fmla="*/ 0 w 1199"/>
                    <a:gd name="T19" fmla="*/ 0 h 10"/>
                    <a:gd name="T20" fmla="*/ 0 w 1199"/>
                    <a:gd name="T21" fmla="*/ 0 h 10"/>
                    <a:gd name="T22" fmla="*/ 0 w 1199"/>
                    <a:gd name="T23" fmla="*/ 0 h 10"/>
                    <a:gd name="T24" fmla="*/ 0 w 1199"/>
                    <a:gd name="T25" fmla="*/ 0 h 10"/>
                    <a:gd name="T26" fmla="*/ 0 w 1199"/>
                    <a:gd name="T27" fmla="*/ 0 h 10"/>
                    <a:gd name="T28" fmla="*/ 0 w 1199"/>
                    <a:gd name="T29" fmla="*/ 0 h 10"/>
                    <a:gd name="T30" fmla="*/ 0 w 1199"/>
                    <a:gd name="T31" fmla="*/ 0 h 10"/>
                    <a:gd name="T32" fmla="*/ 0 w 1199"/>
                    <a:gd name="T33" fmla="*/ 0 h 10"/>
                    <a:gd name="T34" fmla="*/ 0 w 1199"/>
                    <a:gd name="T35" fmla="*/ 0 h 10"/>
                    <a:gd name="T36" fmla="*/ 0 w 1199"/>
                    <a:gd name="T37" fmla="*/ 0 h 10"/>
                    <a:gd name="T38" fmla="*/ 0 w 1199"/>
                    <a:gd name="T39" fmla="*/ 0 h 10"/>
                    <a:gd name="T40" fmla="*/ 0 w 1199"/>
                    <a:gd name="T41" fmla="*/ 0 h 10"/>
                    <a:gd name="T42" fmla="*/ 0 w 1199"/>
                    <a:gd name="T43" fmla="*/ 0 h 10"/>
                    <a:gd name="T44" fmla="*/ 0 w 1199"/>
                    <a:gd name="T45" fmla="*/ 0 h 10"/>
                    <a:gd name="T46" fmla="*/ 0 w 1199"/>
                    <a:gd name="T47" fmla="*/ 0 h 10"/>
                    <a:gd name="T48" fmla="*/ 0 w 1199"/>
                    <a:gd name="T49" fmla="*/ 0 h 10"/>
                    <a:gd name="T50" fmla="*/ 0 w 1199"/>
                    <a:gd name="T51" fmla="*/ 0 h 10"/>
                    <a:gd name="T52" fmla="*/ 0 w 1199"/>
                    <a:gd name="T53" fmla="*/ 0 h 10"/>
                    <a:gd name="T54" fmla="*/ 0 w 1199"/>
                    <a:gd name="T55" fmla="*/ 0 h 10"/>
                    <a:gd name="T56" fmla="*/ 0 w 1199"/>
                    <a:gd name="T57" fmla="*/ 0 h 10"/>
                    <a:gd name="T58" fmla="*/ 0 w 1199"/>
                    <a:gd name="T59" fmla="*/ 0 h 10"/>
                    <a:gd name="T60" fmla="*/ 0 w 1199"/>
                    <a:gd name="T61" fmla="*/ 0 h 10"/>
                    <a:gd name="T62" fmla="*/ 0 w 1199"/>
                    <a:gd name="T63" fmla="*/ 0 h 10"/>
                    <a:gd name="T64" fmla="*/ 0 w 1199"/>
                    <a:gd name="T65" fmla="*/ 0 h 10"/>
                    <a:gd name="T66" fmla="*/ 0 w 1199"/>
                    <a:gd name="T67" fmla="*/ 0 h 10"/>
                    <a:gd name="T68" fmla="*/ 0 w 1199"/>
                    <a:gd name="T69" fmla="*/ 0 h 10"/>
                    <a:gd name="T70" fmla="*/ 0 w 1199"/>
                    <a:gd name="T71" fmla="*/ 0 h 10"/>
                    <a:gd name="T72" fmla="*/ 0 w 1199"/>
                    <a:gd name="T73" fmla="*/ 0 h 1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199"/>
                    <a:gd name="T112" fmla="*/ 0 h 10"/>
                    <a:gd name="T113" fmla="*/ 1199 w 1199"/>
                    <a:gd name="T114" fmla="*/ 10 h 1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199" h="10">
                      <a:moveTo>
                        <a:pt x="1" y="0"/>
                      </a:moveTo>
                      <a:lnTo>
                        <a:pt x="0" y="10"/>
                      </a:lnTo>
                      <a:lnTo>
                        <a:pt x="133" y="10"/>
                      </a:lnTo>
                      <a:lnTo>
                        <a:pt x="131" y="0"/>
                      </a:lnTo>
                      <a:lnTo>
                        <a:pt x="1" y="0"/>
                      </a:lnTo>
                      <a:close/>
                      <a:moveTo>
                        <a:pt x="148" y="0"/>
                      </a:moveTo>
                      <a:lnTo>
                        <a:pt x="146" y="10"/>
                      </a:lnTo>
                      <a:lnTo>
                        <a:pt x="220" y="10"/>
                      </a:lnTo>
                      <a:lnTo>
                        <a:pt x="220" y="0"/>
                      </a:lnTo>
                      <a:lnTo>
                        <a:pt x="148" y="0"/>
                      </a:lnTo>
                      <a:close/>
                      <a:moveTo>
                        <a:pt x="230" y="0"/>
                      </a:moveTo>
                      <a:lnTo>
                        <a:pt x="229" y="10"/>
                      </a:lnTo>
                      <a:lnTo>
                        <a:pt x="291" y="10"/>
                      </a:lnTo>
                      <a:lnTo>
                        <a:pt x="290" y="0"/>
                      </a:lnTo>
                      <a:lnTo>
                        <a:pt x="230" y="0"/>
                      </a:lnTo>
                      <a:close/>
                      <a:moveTo>
                        <a:pt x="298" y="0"/>
                      </a:moveTo>
                      <a:lnTo>
                        <a:pt x="298" y="10"/>
                      </a:lnTo>
                      <a:lnTo>
                        <a:pt x="370" y="10"/>
                      </a:lnTo>
                      <a:lnTo>
                        <a:pt x="368" y="2"/>
                      </a:lnTo>
                      <a:lnTo>
                        <a:pt x="333" y="0"/>
                      </a:lnTo>
                      <a:lnTo>
                        <a:pt x="298" y="0"/>
                      </a:lnTo>
                      <a:close/>
                      <a:moveTo>
                        <a:pt x="382" y="10"/>
                      </a:moveTo>
                      <a:lnTo>
                        <a:pt x="385" y="2"/>
                      </a:lnTo>
                      <a:lnTo>
                        <a:pt x="419" y="0"/>
                      </a:lnTo>
                      <a:lnTo>
                        <a:pt x="451" y="0"/>
                      </a:lnTo>
                      <a:lnTo>
                        <a:pt x="453" y="10"/>
                      </a:lnTo>
                      <a:lnTo>
                        <a:pt x="382" y="10"/>
                      </a:lnTo>
                      <a:close/>
                      <a:moveTo>
                        <a:pt x="463" y="10"/>
                      </a:moveTo>
                      <a:lnTo>
                        <a:pt x="464" y="2"/>
                      </a:lnTo>
                      <a:lnTo>
                        <a:pt x="501" y="0"/>
                      </a:lnTo>
                      <a:lnTo>
                        <a:pt x="536" y="0"/>
                      </a:lnTo>
                      <a:lnTo>
                        <a:pt x="537" y="10"/>
                      </a:lnTo>
                      <a:lnTo>
                        <a:pt x="463" y="10"/>
                      </a:lnTo>
                      <a:close/>
                      <a:moveTo>
                        <a:pt x="546" y="0"/>
                      </a:moveTo>
                      <a:lnTo>
                        <a:pt x="546" y="10"/>
                      </a:lnTo>
                      <a:lnTo>
                        <a:pt x="619" y="10"/>
                      </a:lnTo>
                      <a:lnTo>
                        <a:pt x="618" y="0"/>
                      </a:lnTo>
                      <a:lnTo>
                        <a:pt x="546" y="0"/>
                      </a:lnTo>
                      <a:close/>
                      <a:moveTo>
                        <a:pt x="628" y="0"/>
                      </a:moveTo>
                      <a:lnTo>
                        <a:pt x="627" y="10"/>
                      </a:lnTo>
                      <a:lnTo>
                        <a:pt x="705" y="10"/>
                      </a:lnTo>
                      <a:lnTo>
                        <a:pt x="704" y="0"/>
                      </a:lnTo>
                      <a:lnTo>
                        <a:pt x="628" y="0"/>
                      </a:lnTo>
                      <a:close/>
                      <a:moveTo>
                        <a:pt x="717" y="0"/>
                      </a:moveTo>
                      <a:lnTo>
                        <a:pt x="716" y="10"/>
                      </a:lnTo>
                      <a:lnTo>
                        <a:pt x="785" y="10"/>
                      </a:lnTo>
                      <a:lnTo>
                        <a:pt x="783" y="2"/>
                      </a:lnTo>
                      <a:lnTo>
                        <a:pt x="750" y="0"/>
                      </a:lnTo>
                      <a:lnTo>
                        <a:pt x="717" y="0"/>
                      </a:lnTo>
                      <a:close/>
                      <a:moveTo>
                        <a:pt x="800" y="10"/>
                      </a:moveTo>
                      <a:lnTo>
                        <a:pt x="801" y="2"/>
                      </a:lnTo>
                      <a:lnTo>
                        <a:pt x="839" y="0"/>
                      </a:lnTo>
                      <a:lnTo>
                        <a:pt x="875" y="0"/>
                      </a:lnTo>
                      <a:lnTo>
                        <a:pt x="876" y="10"/>
                      </a:lnTo>
                      <a:lnTo>
                        <a:pt x="800" y="10"/>
                      </a:lnTo>
                      <a:close/>
                      <a:moveTo>
                        <a:pt x="888" y="0"/>
                      </a:moveTo>
                      <a:lnTo>
                        <a:pt x="888" y="10"/>
                      </a:lnTo>
                      <a:lnTo>
                        <a:pt x="948" y="10"/>
                      </a:lnTo>
                      <a:lnTo>
                        <a:pt x="945" y="0"/>
                      </a:lnTo>
                      <a:lnTo>
                        <a:pt x="888" y="0"/>
                      </a:lnTo>
                      <a:close/>
                      <a:moveTo>
                        <a:pt x="963" y="0"/>
                      </a:moveTo>
                      <a:lnTo>
                        <a:pt x="962" y="10"/>
                      </a:lnTo>
                      <a:lnTo>
                        <a:pt x="1028" y="10"/>
                      </a:lnTo>
                      <a:lnTo>
                        <a:pt x="1027" y="0"/>
                      </a:lnTo>
                      <a:lnTo>
                        <a:pt x="963" y="0"/>
                      </a:lnTo>
                      <a:close/>
                      <a:moveTo>
                        <a:pt x="1042" y="0"/>
                      </a:moveTo>
                      <a:lnTo>
                        <a:pt x="1041" y="10"/>
                      </a:lnTo>
                      <a:lnTo>
                        <a:pt x="1115" y="10"/>
                      </a:lnTo>
                      <a:lnTo>
                        <a:pt x="1114" y="0"/>
                      </a:lnTo>
                      <a:lnTo>
                        <a:pt x="1042" y="0"/>
                      </a:lnTo>
                      <a:close/>
                      <a:moveTo>
                        <a:pt x="1129" y="0"/>
                      </a:moveTo>
                      <a:lnTo>
                        <a:pt x="1127" y="10"/>
                      </a:lnTo>
                      <a:lnTo>
                        <a:pt x="1199" y="10"/>
                      </a:lnTo>
                      <a:lnTo>
                        <a:pt x="1198" y="0"/>
                      </a:lnTo>
                      <a:lnTo>
                        <a:pt x="1129" y="0"/>
                      </a:lnTo>
                      <a:close/>
                    </a:path>
                  </a:pathLst>
                </a:custGeom>
                <a:solidFill>
                  <a:srgbClr val="DEDE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763" name="Freeform 76"/>
                <p:cNvSpPr>
                  <a:spLocks noEditPoints="1"/>
                </p:cNvSpPr>
                <p:nvPr/>
              </p:nvSpPr>
              <p:spPr bwMode="auto">
                <a:xfrm>
                  <a:off x="410" y="1569"/>
                  <a:ext cx="300" cy="3"/>
                </a:xfrm>
                <a:custGeom>
                  <a:avLst/>
                  <a:gdLst>
                    <a:gd name="T0" fmla="*/ 0 w 1198"/>
                    <a:gd name="T1" fmla="*/ 0 h 10"/>
                    <a:gd name="T2" fmla="*/ 0 w 1198"/>
                    <a:gd name="T3" fmla="*/ 0 h 10"/>
                    <a:gd name="T4" fmla="*/ 0 w 1198"/>
                    <a:gd name="T5" fmla="*/ 0 h 10"/>
                    <a:gd name="T6" fmla="*/ 0 w 1198"/>
                    <a:gd name="T7" fmla="*/ 0 h 10"/>
                    <a:gd name="T8" fmla="*/ 0 w 1198"/>
                    <a:gd name="T9" fmla="*/ 0 h 10"/>
                    <a:gd name="T10" fmla="*/ 0 w 1198"/>
                    <a:gd name="T11" fmla="*/ 0 h 10"/>
                    <a:gd name="T12" fmla="*/ 0 w 1198"/>
                    <a:gd name="T13" fmla="*/ 0 h 10"/>
                    <a:gd name="T14" fmla="*/ 0 w 1198"/>
                    <a:gd name="T15" fmla="*/ 0 h 10"/>
                    <a:gd name="T16" fmla="*/ 0 w 1198"/>
                    <a:gd name="T17" fmla="*/ 0 h 10"/>
                    <a:gd name="T18" fmla="*/ 0 w 1198"/>
                    <a:gd name="T19" fmla="*/ 0 h 10"/>
                    <a:gd name="T20" fmla="*/ 0 w 1198"/>
                    <a:gd name="T21" fmla="*/ 0 h 10"/>
                    <a:gd name="T22" fmla="*/ 0 w 1198"/>
                    <a:gd name="T23" fmla="*/ 0 h 10"/>
                    <a:gd name="T24" fmla="*/ 0 w 1198"/>
                    <a:gd name="T25" fmla="*/ 0 h 10"/>
                    <a:gd name="T26" fmla="*/ 0 w 1198"/>
                    <a:gd name="T27" fmla="*/ 0 h 10"/>
                    <a:gd name="T28" fmla="*/ 0 w 1198"/>
                    <a:gd name="T29" fmla="*/ 0 h 10"/>
                    <a:gd name="T30" fmla="*/ 0 w 1198"/>
                    <a:gd name="T31" fmla="*/ 0 h 10"/>
                    <a:gd name="T32" fmla="*/ 0 w 1198"/>
                    <a:gd name="T33" fmla="*/ 0 h 10"/>
                    <a:gd name="T34" fmla="*/ 0 w 1198"/>
                    <a:gd name="T35" fmla="*/ 0 h 10"/>
                    <a:gd name="T36" fmla="*/ 0 w 1198"/>
                    <a:gd name="T37" fmla="*/ 0 h 10"/>
                    <a:gd name="T38" fmla="*/ 0 w 1198"/>
                    <a:gd name="T39" fmla="*/ 0 h 10"/>
                    <a:gd name="T40" fmla="*/ 0 w 1198"/>
                    <a:gd name="T41" fmla="*/ 0 h 10"/>
                    <a:gd name="T42" fmla="*/ 0 w 1198"/>
                    <a:gd name="T43" fmla="*/ 0 h 10"/>
                    <a:gd name="T44" fmla="*/ 0 w 1198"/>
                    <a:gd name="T45" fmla="*/ 0 h 10"/>
                    <a:gd name="T46" fmla="*/ 0 w 1198"/>
                    <a:gd name="T47" fmla="*/ 0 h 10"/>
                    <a:gd name="T48" fmla="*/ 0 w 1198"/>
                    <a:gd name="T49" fmla="*/ 0 h 10"/>
                    <a:gd name="T50" fmla="*/ 0 w 1198"/>
                    <a:gd name="T51" fmla="*/ 0 h 10"/>
                    <a:gd name="T52" fmla="*/ 0 w 1198"/>
                    <a:gd name="T53" fmla="*/ 0 h 10"/>
                    <a:gd name="T54" fmla="*/ 0 w 1198"/>
                    <a:gd name="T55" fmla="*/ 0 h 10"/>
                    <a:gd name="T56" fmla="*/ 0 w 1198"/>
                    <a:gd name="T57" fmla="*/ 0 h 10"/>
                    <a:gd name="T58" fmla="*/ 0 w 1198"/>
                    <a:gd name="T59" fmla="*/ 0 h 10"/>
                    <a:gd name="T60" fmla="*/ 0 w 1198"/>
                    <a:gd name="T61" fmla="*/ 0 h 10"/>
                    <a:gd name="T62" fmla="*/ 0 w 1198"/>
                    <a:gd name="T63" fmla="*/ 0 h 10"/>
                    <a:gd name="T64" fmla="*/ 0 w 1198"/>
                    <a:gd name="T65" fmla="*/ 0 h 10"/>
                    <a:gd name="T66" fmla="*/ 0 w 1198"/>
                    <a:gd name="T67" fmla="*/ 0 h 10"/>
                    <a:gd name="T68" fmla="*/ 0 w 1198"/>
                    <a:gd name="T69" fmla="*/ 0 h 1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98"/>
                    <a:gd name="T106" fmla="*/ 0 h 10"/>
                    <a:gd name="T107" fmla="*/ 1198 w 1198"/>
                    <a:gd name="T108" fmla="*/ 10 h 1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98" h="10">
                      <a:moveTo>
                        <a:pt x="0" y="10"/>
                      </a:moveTo>
                      <a:lnTo>
                        <a:pt x="0" y="5"/>
                      </a:lnTo>
                      <a:lnTo>
                        <a:pt x="129" y="5"/>
                      </a:lnTo>
                      <a:lnTo>
                        <a:pt x="131" y="10"/>
                      </a:lnTo>
                      <a:lnTo>
                        <a:pt x="0" y="10"/>
                      </a:lnTo>
                      <a:close/>
                      <a:moveTo>
                        <a:pt x="146" y="10"/>
                      </a:moveTo>
                      <a:lnTo>
                        <a:pt x="147" y="5"/>
                      </a:lnTo>
                      <a:lnTo>
                        <a:pt x="218" y="5"/>
                      </a:lnTo>
                      <a:lnTo>
                        <a:pt x="219" y="10"/>
                      </a:lnTo>
                      <a:lnTo>
                        <a:pt x="146" y="10"/>
                      </a:lnTo>
                      <a:close/>
                      <a:moveTo>
                        <a:pt x="229" y="10"/>
                      </a:moveTo>
                      <a:lnTo>
                        <a:pt x="229" y="3"/>
                      </a:lnTo>
                      <a:lnTo>
                        <a:pt x="288" y="5"/>
                      </a:lnTo>
                      <a:lnTo>
                        <a:pt x="289" y="10"/>
                      </a:lnTo>
                      <a:lnTo>
                        <a:pt x="229" y="10"/>
                      </a:lnTo>
                      <a:close/>
                      <a:moveTo>
                        <a:pt x="297" y="10"/>
                      </a:moveTo>
                      <a:lnTo>
                        <a:pt x="297" y="5"/>
                      </a:lnTo>
                      <a:lnTo>
                        <a:pt x="367" y="7"/>
                      </a:lnTo>
                      <a:lnTo>
                        <a:pt x="369" y="10"/>
                      </a:lnTo>
                      <a:lnTo>
                        <a:pt x="297" y="10"/>
                      </a:lnTo>
                      <a:close/>
                      <a:moveTo>
                        <a:pt x="384" y="10"/>
                      </a:moveTo>
                      <a:lnTo>
                        <a:pt x="384" y="7"/>
                      </a:lnTo>
                      <a:lnTo>
                        <a:pt x="449" y="5"/>
                      </a:lnTo>
                      <a:lnTo>
                        <a:pt x="450" y="10"/>
                      </a:lnTo>
                      <a:lnTo>
                        <a:pt x="384" y="10"/>
                      </a:lnTo>
                      <a:close/>
                      <a:moveTo>
                        <a:pt x="463" y="10"/>
                      </a:moveTo>
                      <a:lnTo>
                        <a:pt x="463" y="7"/>
                      </a:lnTo>
                      <a:lnTo>
                        <a:pt x="534" y="5"/>
                      </a:lnTo>
                      <a:lnTo>
                        <a:pt x="535" y="10"/>
                      </a:lnTo>
                      <a:lnTo>
                        <a:pt x="463" y="10"/>
                      </a:lnTo>
                      <a:close/>
                      <a:moveTo>
                        <a:pt x="545" y="10"/>
                      </a:moveTo>
                      <a:lnTo>
                        <a:pt x="545" y="5"/>
                      </a:lnTo>
                      <a:lnTo>
                        <a:pt x="615" y="5"/>
                      </a:lnTo>
                      <a:lnTo>
                        <a:pt x="617" y="10"/>
                      </a:lnTo>
                      <a:lnTo>
                        <a:pt x="545" y="10"/>
                      </a:lnTo>
                      <a:close/>
                      <a:moveTo>
                        <a:pt x="627" y="10"/>
                      </a:moveTo>
                      <a:lnTo>
                        <a:pt x="627" y="5"/>
                      </a:lnTo>
                      <a:lnTo>
                        <a:pt x="702" y="5"/>
                      </a:lnTo>
                      <a:lnTo>
                        <a:pt x="703" y="10"/>
                      </a:lnTo>
                      <a:lnTo>
                        <a:pt x="627" y="10"/>
                      </a:lnTo>
                      <a:close/>
                      <a:moveTo>
                        <a:pt x="716" y="10"/>
                      </a:moveTo>
                      <a:lnTo>
                        <a:pt x="716" y="5"/>
                      </a:lnTo>
                      <a:lnTo>
                        <a:pt x="782" y="7"/>
                      </a:lnTo>
                      <a:lnTo>
                        <a:pt x="783" y="10"/>
                      </a:lnTo>
                      <a:lnTo>
                        <a:pt x="716" y="10"/>
                      </a:lnTo>
                      <a:close/>
                      <a:moveTo>
                        <a:pt x="800" y="10"/>
                      </a:moveTo>
                      <a:lnTo>
                        <a:pt x="800" y="7"/>
                      </a:lnTo>
                      <a:lnTo>
                        <a:pt x="873" y="5"/>
                      </a:lnTo>
                      <a:lnTo>
                        <a:pt x="874" y="10"/>
                      </a:lnTo>
                      <a:lnTo>
                        <a:pt x="800" y="10"/>
                      </a:lnTo>
                      <a:close/>
                      <a:moveTo>
                        <a:pt x="887" y="10"/>
                      </a:moveTo>
                      <a:lnTo>
                        <a:pt x="887" y="5"/>
                      </a:lnTo>
                      <a:lnTo>
                        <a:pt x="943" y="5"/>
                      </a:lnTo>
                      <a:lnTo>
                        <a:pt x="945" y="10"/>
                      </a:lnTo>
                      <a:lnTo>
                        <a:pt x="887" y="10"/>
                      </a:lnTo>
                      <a:close/>
                      <a:moveTo>
                        <a:pt x="962" y="10"/>
                      </a:moveTo>
                      <a:lnTo>
                        <a:pt x="962" y="5"/>
                      </a:lnTo>
                      <a:lnTo>
                        <a:pt x="1025" y="5"/>
                      </a:lnTo>
                      <a:lnTo>
                        <a:pt x="1026" y="10"/>
                      </a:lnTo>
                      <a:lnTo>
                        <a:pt x="962" y="10"/>
                      </a:lnTo>
                      <a:close/>
                      <a:moveTo>
                        <a:pt x="1041" y="10"/>
                      </a:moveTo>
                      <a:lnTo>
                        <a:pt x="1041" y="5"/>
                      </a:lnTo>
                      <a:lnTo>
                        <a:pt x="1111" y="5"/>
                      </a:lnTo>
                      <a:lnTo>
                        <a:pt x="1113" y="10"/>
                      </a:lnTo>
                      <a:lnTo>
                        <a:pt x="1041" y="10"/>
                      </a:lnTo>
                      <a:close/>
                      <a:moveTo>
                        <a:pt x="1127" y="10"/>
                      </a:moveTo>
                      <a:lnTo>
                        <a:pt x="1128" y="0"/>
                      </a:lnTo>
                      <a:lnTo>
                        <a:pt x="1196" y="0"/>
                      </a:lnTo>
                      <a:lnTo>
                        <a:pt x="1198" y="10"/>
                      </a:lnTo>
                      <a:lnTo>
                        <a:pt x="1127" y="10"/>
                      </a:lnTo>
                      <a:close/>
                    </a:path>
                  </a:pathLst>
                </a:custGeom>
                <a:solidFill>
                  <a:srgbClr val="E3E3C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764" name="Freeform 77"/>
                <p:cNvSpPr>
                  <a:spLocks noEditPoints="1"/>
                </p:cNvSpPr>
                <p:nvPr/>
              </p:nvSpPr>
              <p:spPr bwMode="auto">
                <a:xfrm>
                  <a:off x="410" y="1569"/>
                  <a:ext cx="299" cy="1"/>
                </a:xfrm>
                <a:custGeom>
                  <a:avLst/>
                  <a:gdLst>
                    <a:gd name="T0" fmla="*/ 0 w 1197"/>
                    <a:gd name="T1" fmla="*/ 0 h 5"/>
                    <a:gd name="T2" fmla="*/ 0 w 1197"/>
                    <a:gd name="T3" fmla="*/ 0 h 5"/>
                    <a:gd name="T4" fmla="*/ 0 w 1197"/>
                    <a:gd name="T5" fmla="*/ 0 h 5"/>
                    <a:gd name="T6" fmla="*/ 0 w 1197"/>
                    <a:gd name="T7" fmla="*/ 0 h 5"/>
                    <a:gd name="T8" fmla="*/ 0 w 1197"/>
                    <a:gd name="T9" fmla="*/ 0 h 5"/>
                    <a:gd name="T10" fmla="*/ 0 w 1197"/>
                    <a:gd name="T11" fmla="*/ 0 h 5"/>
                    <a:gd name="T12" fmla="*/ 0 w 1197"/>
                    <a:gd name="T13" fmla="*/ 0 h 5"/>
                    <a:gd name="T14" fmla="*/ 0 w 1197"/>
                    <a:gd name="T15" fmla="*/ 0 h 5"/>
                    <a:gd name="T16" fmla="*/ 0 w 1197"/>
                    <a:gd name="T17" fmla="*/ 0 h 5"/>
                    <a:gd name="T18" fmla="*/ 0 w 1197"/>
                    <a:gd name="T19" fmla="*/ 0 h 5"/>
                    <a:gd name="T20" fmla="*/ 0 w 1197"/>
                    <a:gd name="T21" fmla="*/ 0 h 5"/>
                    <a:gd name="T22" fmla="*/ 0 w 1197"/>
                    <a:gd name="T23" fmla="*/ 0 h 5"/>
                    <a:gd name="T24" fmla="*/ 0 w 1197"/>
                    <a:gd name="T25" fmla="*/ 0 h 5"/>
                    <a:gd name="T26" fmla="*/ 0 w 1197"/>
                    <a:gd name="T27" fmla="*/ 0 h 5"/>
                    <a:gd name="T28" fmla="*/ 0 w 1197"/>
                    <a:gd name="T29" fmla="*/ 0 h 5"/>
                    <a:gd name="T30" fmla="*/ 0 w 1197"/>
                    <a:gd name="T31" fmla="*/ 0 h 5"/>
                    <a:gd name="T32" fmla="*/ 0 w 1197"/>
                    <a:gd name="T33" fmla="*/ 0 h 5"/>
                    <a:gd name="T34" fmla="*/ 0 w 1197"/>
                    <a:gd name="T35" fmla="*/ 0 h 5"/>
                    <a:gd name="T36" fmla="*/ 0 w 1197"/>
                    <a:gd name="T37" fmla="*/ 0 h 5"/>
                    <a:gd name="T38" fmla="*/ 0 w 1197"/>
                    <a:gd name="T39" fmla="*/ 0 h 5"/>
                    <a:gd name="T40" fmla="*/ 0 w 1197"/>
                    <a:gd name="T41" fmla="*/ 0 h 5"/>
                    <a:gd name="T42" fmla="*/ 0 w 1197"/>
                    <a:gd name="T43" fmla="*/ 0 h 5"/>
                    <a:gd name="T44" fmla="*/ 0 w 1197"/>
                    <a:gd name="T45" fmla="*/ 0 h 5"/>
                    <a:gd name="T46" fmla="*/ 0 w 1197"/>
                    <a:gd name="T47" fmla="*/ 0 h 5"/>
                    <a:gd name="T48" fmla="*/ 0 w 1197"/>
                    <a:gd name="T49" fmla="*/ 0 h 5"/>
                    <a:gd name="T50" fmla="*/ 0 w 1197"/>
                    <a:gd name="T51" fmla="*/ 0 h 5"/>
                    <a:gd name="T52" fmla="*/ 0 w 1197"/>
                    <a:gd name="T53" fmla="*/ 0 h 5"/>
                    <a:gd name="T54" fmla="*/ 0 w 1197"/>
                    <a:gd name="T55" fmla="*/ 0 h 5"/>
                    <a:gd name="T56" fmla="*/ 0 w 1197"/>
                    <a:gd name="T57" fmla="*/ 0 h 5"/>
                    <a:gd name="T58" fmla="*/ 0 w 1197"/>
                    <a:gd name="T59" fmla="*/ 0 h 5"/>
                    <a:gd name="T60" fmla="*/ 0 w 1197"/>
                    <a:gd name="T61" fmla="*/ 0 h 5"/>
                    <a:gd name="T62" fmla="*/ 0 w 1197"/>
                    <a:gd name="T63" fmla="*/ 0 h 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97"/>
                    <a:gd name="T97" fmla="*/ 0 h 5"/>
                    <a:gd name="T98" fmla="*/ 1197 w 1197"/>
                    <a:gd name="T99" fmla="*/ 5 h 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97" h="5">
                      <a:moveTo>
                        <a:pt x="0" y="5"/>
                      </a:moveTo>
                      <a:lnTo>
                        <a:pt x="0" y="5"/>
                      </a:lnTo>
                      <a:lnTo>
                        <a:pt x="129" y="5"/>
                      </a:lnTo>
                      <a:lnTo>
                        <a:pt x="130" y="5"/>
                      </a:lnTo>
                      <a:lnTo>
                        <a:pt x="0" y="5"/>
                      </a:lnTo>
                      <a:close/>
                      <a:moveTo>
                        <a:pt x="147" y="5"/>
                      </a:moveTo>
                      <a:lnTo>
                        <a:pt x="147" y="5"/>
                      </a:lnTo>
                      <a:lnTo>
                        <a:pt x="218" y="5"/>
                      </a:lnTo>
                      <a:lnTo>
                        <a:pt x="219" y="5"/>
                      </a:lnTo>
                      <a:lnTo>
                        <a:pt x="147" y="5"/>
                      </a:lnTo>
                      <a:close/>
                      <a:moveTo>
                        <a:pt x="229" y="5"/>
                      </a:moveTo>
                      <a:lnTo>
                        <a:pt x="229" y="3"/>
                      </a:lnTo>
                      <a:lnTo>
                        <a:pt x="288" y="5"/>
                      </a:lnTo>
                      <a:lnTo>
                        <a:pt x="289" y="5"/>
                      </a:lnTo>
                      <a:lnTo>
                        <a:pt x="229" y="5"/>
                      </a:lnTo>
                      <a:close/>
                      <a:moveTo>
                        <a:pt x="297" y="5"/>
                      </a:moveTo>
                      <a:lnTo>
                        <a:pt x="297" y="5"/>
                      </a:lnTo>
                      <a:lnTo>
                        <a:pt x="332" y="5"/>
                      </a:lnTo>
                      <a:lnTo>
                        <a:pt x="297" y="5"/>
                      </a:lnTo>
                      <a:close/>
                      <a:moveTo>
                        <a:pt x="418" y="5"/>
                      </a:moveTo>
                      <a:lnTo>
                        <a:pt x="449" y="5"/>
                      </a:lnTo>
                      <a:lnTo>
                        <a:pt x="450" y="5"/>
                      </a:lnTo>
                      <a:lnTo>
                        <a:pt x="418" y="5"/>
                      </a:lnTo>
                      <a:close/>
                      <a:moveTo>
                        <a:pt x="500" y="5"/>
                      </a:moveTo>
                      <a:lnTo>
                        <a:pt x="534" y="5"/>
                      </a:lnTo>
                      <a:lnTo>
                        <a:pt x="535" y="5"/>
                      </a:lnTo>
                      <a:lnTo>
                        <a:pt x="500" y="5"/>
                      </a:lnTo>
                      <a:close/>
                      <a:moveTo>
                        <a:pt x="545" y="5"/>
                      </a:moveTo>
                      <a:lnTo>
                        <a:pt x="545" y="5"/>
                      </a:lnTo>
                      <a:lnTo>
                        <a:pt x="615" y="5"/>
                      </a:lnTo>
                      <a:lnTo>
                        <a:pt x="617" y="5"/>
                      </a:lnTo>
                      <a:lnTo>
                        <a:pt x="545" y="5"/>
                      </a:lnTo>
                      <a:close/>
                      <a:moveTo>
                        <a:pt x="627" y="5"/>
                      </a:moveTo>
                      <a:lnTo>
                        <a:pt x="627" y="5"/>
                      </a:lnTo>
                      <a:lnTo>
                        <a:pt x="702" y="5"/>
                      </a:lnTo>
                      <a:lnTo>
                        <a:pt x="703" y="5"/>
                      </a:lnTo>
                      <a:lnTo>
                        <a:pt x="627" y="5"/>
                      </a:lnTo>
                      <a:close/>
                      <a:moveTo>
                        <a:pt x="716" y="5"/>
                      </a:moveTo>
                      <a:lnTo>
                        <a:pt x="716" y="5"/>
                      </a:lnTo>
                      <a:lnTo>
                        <a:pt x="749" y="5"/>
                      </a:lnTo>
                      <a:lnTo>
                        <a:pt x="716" y="5"/>
                      </a:lnTo>
                      <a:close/>
                      <a:moveTo>
                        <a:pt x="838" y="5"/>
                      </a:moveTo>
                      <a:lnTo>
                        <a:pt x="873" y="5"/>
                      </a:lnTo>
                      <a:lnTo>
                        <a:pt x="874" y="5"/>
                      </a:lnTo>
                      <a:lnTo>
                        <a:pt x="838" y="5"/>
                      </a:lnTo>
                      <a:close/>
                      <a:moveTo>
                        <a:pt x="887" y="5"/>
                      </a:moveTo>
                      <a:lnTo>
                        <a:pt x="887" y="5"/>
                      </a:lnTo>
                      <a:lnTo>
                        <a:pt x="943" y="5"/>
                      </a:lnTo>
                      <a:lnTo>
                        <a:pt x="944" y="5"/>
                      </a:lnTo>
                      <a:lnTo>
                        <a:pt x="887" y="5"/>
                      </a:lnTo>
                      <a:close/>
                      <a:moveTo>
                        <a:pt x="962" y="5"/>
                      </a:moveTo>
                      <a:lnTo>
                        <a:pt x="962" y="5"/>
                      </a:lnTo>
                      <a:lnTo>
                        <a:pt x="1025" y="5"/>
                      </a:lnTo>
                      <a:lnTo>
                        <a:pt x="1026" y="5"/>
                      </a:lnTo>
                      <a:lnTo>
                        <a:pt x="962" y="5"/>
                      </a:lnTo>
                      <a:close/>
                      <a:moveTo>
                        <a:pt x="1041" y="5"/>
                      </a:moveTo>
                      <a:lnTo>
                        <a:pt x="1041" y="5"/>
                      </a:lnTo>
                      <a:lnTo>
                        <a:pt x="1111" y="5"/>
                      </a:lnTo>
                      <a:lnTo>
                        <a:pt x="1113" y="5"/>
                      </a:lnTo>
                      <a:lnTo>
                        <a:pt x="1041" y="5"/>
                      </a:lnTo>
                      <a:close/>
                      <a:moveTo>
                        <a:pt x="1128" y="5"/>
                      </a:moveTo>
                      <a:lnTo>
                        <a:pt x="1128" y="0"/>
                      </a:lnTo>
                      <a:lnTo>
                        <a:pt x="1196" y="0"/>
                      </a:lnTo>
                      <a:lnTo>
                        <a:pt x="1197" y="5"/>
                      </a:lnTo>
                      <a:lnTo>
                        <a:pt x="1128" y="5"/>
                      </a:lnTo>
                      <a:close/>
                    </a:path>
                  </a:pathLst>
                </a:custGeom>
                <a:solidFill>
                  <a:srgbClr val="EBEBC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765" name="Freeform 78"/>
                <p:cNvSpPr>
                  <a:spLocks/>
                </p:cNvSpPr>
                <p:nvPr/>
              </p:nvSpPr>
              <p:spPr bwMode="auto">
                <a:xfrm>
                  <a:off x="765" y="1579"/>
                  <a:ext cx="36" cy="1"/>
                </a:xfrm>
                <a:custGeom>
                  <a:avLst/>
                  <a:gdLst>
                    <a:gd name="T0" fmla="*/ 0 w 143"/>
                    <a:gd name="T1" fmla="*/ 0 h 2"/>
                    <a:gd name="T2" fmla="*/ 0 w 143"/>
                    <a:gd name="T3" fmla="*/ 1 h 2"/>
                    <a:gd name="T4" fmla="*/ 0 w 143"/>
                    <a:gd name="T5" fmla="*/ 0 h 2"/>
                    <a:gd name="T6" fmla="*/ 0 w 143"/>
                    <a:gd name="T7" fmla="*/ 0 h 2"/>
                    <a:gd name="T8" fmla="*/ 0 60000 65536"/>
                    <a:gd name="T9" fmla="*/ 0 60000 65536"/>
                    <a:gd name="T10" fmla="*/ 0 60000 65536"/>
                    <a:gd name="T11" fmla="*/ 0 60000 65536"/>
                    <a:gd name="T12" fmla="*/ 0 w 143"/>
                    <a:gd name="T13" fmla="*/ 0 h 2"/>
                    <a:gd name="T14" fmla="*/ 143 w 143"/>
                    <a:gd name="T15" fmla="*/ 2 h 2"/>
                  </a:gdLst>
                  <a:ahLst/>
                  <a:cxnLst>
                    <a:cxn ang="T8">
                      <a:pos x="T0" y="T1"/>
                    </a:cxn>
                    <a:cxn ang="T9">
                      <a:pos x="T2" y="T3"/>
                    </a:cxn>
                    <a:cxn ang="T10">
                      <a:pos x="T4" y="T5"/>
                    </a:cxn>
                    <a:cxn ang="T11">
                      <a:pos x="T6" y="T7"/>
                    </a:cxn>
                  </a:cxnLst>
                  <a:rect l="T12" t="T13" r="T14" b="T15"/>
                  <a:pathLst>
                    <a:path w="143" h="2">
                      <a:moveTo>
                        <a:pt x="143" y="0"/>
                      </a:moveTo>
                      <a:lnTo>
                        <a:pt x="142" y="2"/>
                      </a:lnTo>
                      <a:lnTo>
                        <a:pt x="0" y="0"/>
                      </a:lnTo>
                      <a:lnTo>
                        <a:pt x="143" y="0"/>
                      </a:lnTo>
                      <a:close/>
                    </a:path>
                  </a:pathLst>
                </a:custGeom>
                <a:solidFill>
                  <a:srgbClr val="82826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766" name="Freeform 79"/>
                <p:cNvSpPr>
                  <a:spLocks/>
                </p:cNvSpPr>
                <p:nvPr/>
              </p:nvSpPr>
              <p:spPr bwMode="auto">
                <a:xfrm>
                  <a:off x="730" y="1578"/>
                  <a:ext cx="71" cy="2"/>
                </a:xfrm>
                <a:custGeom>
                  <a:avLst/>
                  <a:gdLst>
                    <a:gd name="T0" fmla="*/ 0 w 284"/>
                    <a:gd name="T1" fmla="*/ 0 h 8"/>
                    <a:gd name="T2" fmla="*/ 0 w 284"/>
                    <a:gd name="T3" fmla="*/ 0 h 8"/>
                    <a:gd name="T4" fmla="*/ 0 w 284"/>
                    <a:gd name="T5" fmla="*/ 0 h 8"/>
                    <a:gd name="T6" fmla="*/ 0 w 284"/>
                    <a:gd name="T7" fmla="*/ 0 h 8"/>
                    <a:gd name="T8" fmla="*/ 0 w 284"/>
                    <a:gd name="T9" fmla="*/ 0 h 8"/>
                    <a:gd name="T10" fmla="*/ 0 60000 65536"/>
                    <a:gd name="T11" fmla="*/ 0 60000 65536"/>
                    <a:gd name="T12" fmla="*/ 0 60000 65536"/>
                    <a:gd name="T13" fmla="*/ 0 60000 65536"/>
                    <a:gd name="T14" fmla="*/ 0 60000 65536"/>
                    <a:gd name="T15" fmla="*/ 0 w 284"/>
                    <a:gd name="T16" fmla="*/ 0 h 8"/>
                    <a:gd name="T17" fmla="*/ 284 w 284"/>
                    <a:gd name="T18" fmla="*/ 8 h 8"/>
                  </a:gdLst>
                  <a:ahLst/>
                  <a:cxnLst>
                    <a:cxn ang="T10">
                      <a:pos x="T0" y="T1"/>
                    </a:cxn>
                    <a:cxn ang="T11">
                      <a:pos x="T2" y="T3"/>
                    </a:cxn>
                    <a:cxn ang="T12">
                      <a:pos x="T4" y="T5"/>
                    </a:cxn>
                    <a:cxn ang="T13">
                      <a:pos x="T6" y="T7"/>
                    </a:cxn>
                    <a:cxn ang="T14">
                      <a:pos x="T8" y="T9"/>
                    </a:cxn>
                  </a:cxnLst>
                  <a:rect l="T15" t="T16" r="T17" b="T18"/>
                  <a:pathLst>
                    <a:path w="284" h="8">
                      <a:moveTo>
                        <a:pt x="1" y="0"/>
                      </a:moveTo>
                      <a:lnTo>
                        <a:pt x="0" y="6"/>
                      </a:lnTo>
                      <a:lnTo>
                        <a:pt x="283" y="8"/>
                      </a:lnTo>
                      <a:lnTo>
                        <a:pt x="284" y="0"/>
                      </a:lnTo>
                      <a:lnTo>
                        <a:pt x="1" y="0"/>
                      </a:lnTo>
                      <a:close/>
                    </a:path>
                  </a:pathLst>
                </a:custGeom>
                <a:solidFill>
                  <a:srgbClr val="8A8A6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767" name="Freeform 80"/>
                <p:cNvSpPr>
                  <a:spLocks/>
                </p:cNvSpPr>
                <p:nvPr/>
              </p:nvSpPr>
              <p:spPr bwMode="auto">
                <a:xfrm>
                  <a:off x="730" y="1576"/>
                  <a:ext cx="71" cy="3"/>
                </a:xfrm>
                <a:custGeom>
                  <a:avLst/>
                  <a:gdLst>
                    <a:gd name="T0" fmla="*/ 0 w 284"/>
                    <a:gd name="T1" fmla="*/ 0 h 12"/>
                    <a:gd name="T2" fmla="*/ 0 w 284"/>
                    <a:gd name="T3" fmla="*/ 0 h 12"/>
                    <a:gd name="T4" fmla="*/ 0 w 284"/>
                    <a:gd name="T5" fmla="*/ 0 h 12"/>
                    <a:gd name="T6" fmla="*/ 0 w 284"/>
                    <a:gd name="T7" fmla="*/ 0 h 12"/>
                    <a:gd name="T8" fmla="*/ 0 w 284"/>
                    <a:gd name="T9" fmla="*/ 0 h 12"/>
                    <a:gd name="T10" fmla="*/ 0 w 284"/>
                    <a:gd name="T11" fmla="*/ 0 h 12"/>
                    <a:gd name="T12" fmla="*/ 0 60000 65536"/>
                    <a:gd name="T13" fmla="*/ 0 60000 65536"/>
                    <a:gd name="T14" fmla="*/ 0 60000 65536"/>
                    <a:gd name="T15" fmla="*/ 0 60000 65536"/>
                    <a:gd name="T16" fmla="*/ 0 60000 65536"/>
                    <a:gd name="T17" fmla="*/ 0 60000 65536"/>
                    <a:gd name="T18" fmla="*/ 0 w 284"/>
                    <a:gd name="T19" fmla="*/ 0 h 12"/>
                    <a:gd name="T20" fmla="*/ 284 w 284"/>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284" h="12">
                      <a:moveTo>
                        <a:pt x="1" y="0"/>
                      </a:moveTo>
                      <a:lnTo>
                        <a:pt x="0" y="12"/>
                      </a:lnTo>
                      <a:lnTo>
                        <a:pt x="141" y="12"/>
                      </a:lnTo>
                      <a:lnTo>
                        <a:pt x="284" y="12"/>
                      </a:lnTo>
                      <a:lnTo>
                        <a:pt x="284" y="0"/>
                      </a:lnTo>
                      <a:lnTo>
                        <a:pt x="1" y="0"/>
                      </a:lnTo>
                      <a:close/>
                    </a:path>
                  </a:pathLst>
                </a:custGeom>
                <a:solidFill>
                  <a:srgbClr val="8F8F7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768" name="Rectangle 81"/>
                <p:cNvSpPr>
                  <a:spLocks noChangeArrowheads="1"/>
                </p:cNvSpPr>
                <p:nvPr/>
              </p:nvSpPr>
              <p:spPr bwMode="auto">
                <a:xfrm>
                  <a:off x="730" y="1575"/>
                  <a:ext cx="71" cy="3"/>
                </a:xfrm>
                <a:prstGeom prst="rect">
                  <a:avLst/>
                </a:prstGeom>
                <a:solidFill>
                  <a:srgbClr val="96967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769" name="Rectangle 82"/>
                <p:cNvSpPr>
                  <a:spLocks noChangeArrowheads="1"/>
                </p:cNvSpPr>
                <p:nvPr/>
              </p:nvSpPr>
              <p:spPr bwMode="auto">
                <a:xfrm>
                  <a:off x="730" y="1574"/>
                  <a:ext cx="71" cy="2"/>
                </a:xfrm>
                <a:prstGeom prst="rect">
                  <a:avLst/>
                </a:prstGeom>
                <a:solidFill>
                  <a:srgbClr val="9E9E7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770" name="Rectangle 83"/>
                <p:cNvSpPr>
                  <a:spLocks noChangeArrowheads="1"/>
                </p:cNvSpPr>
                <p:nvPr/>
              </p:nvSpPr>
              <p:spPr bwMode="auto">
                <a:xfrm>
                  <a:off x="730" y="1572"/>
                  <a:ext cx="71" cy="3"/>
                </a:xfrm>
                <a:prstGeom prst="rect">
                  <a:avLst/>
                </a:prstGeom>
                <a:solidFill>
                  <a:srgbClr val="A3A38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771" name="Freeform 84"/>
                <p:cNvSpPr>
                  <a:spLocks/>
                </p:cNvSpPr>
                <p:nvPr/>
              </p:nvSpPr>
              <p:spPr bwMode="auto">
                <a:xfrm>
                  <a:off x="730" y="1571"/>
                  <a:ext cx="71" cy="3"/>
                </a:xfrm>
                <a:custGeom>
                  <a:avLst/>
                  <a:gdLst>
                    <a:gd name="T0" fmla="*/ 0 w 283"/>
                    <a:gd name="T1" fmla="*/ 0 h 11"/>
                    <a:gd name="T2" fmla="*/ 0 w 283"/>
                    <a:gd name="T3" fmla="*/ 0 h 11"/>
                    <a:gd name="T4" fmla="*/ 0 w 283"/>
                    <a:gd name="T5" fmla="*/ 0 h 11"/>
                    <a:gd name="T6" fmla="*/ 0 w 283"/>
                    <a:gd name="T7" fmla="*/ 0 h 11"/>
                    <a:gd name="T8" fmla="*/ 0 w 283"/>
                    <a:gd name="T9" fmla="*/ 0 h 11"/>
                    <a:gd name="T10" fmla="*/ 0 w 283"/>
                    <a:gd name="T11" fmla="*/ 0 h 11"/>
                    <a:gd name="T12" fmla="*/ 0 w 283"/>
                    <a:gd name="T13" fmla="*/ 0 h 11"/>
                    <a:gd name="T14" fmla="*/ 0 w 283"/>
                    <a:gd name="T15" fmla="*/ 0 h 11"/>
                    <a:gd name="T16" fmla="*/ 0 60000 65536"/>
                    <a:gd name="T17" fmla="*/ 0 60000 65536"/>
                    <a:gd name="T18" fmla="*/ 0 60000 65536"/>
                    <a:gd name="T19" fmla="*/ 0 60000 65536"/>
                    <a:gd name="T20" fmla="*/ 0 60000 65536"/>
                    <a:gd name="T21" fmla="*/ 0 60000 65536"/>
                    <a:gd name="T22" fmla="*/ 0 60000 65536"/>
                    <a:gd name="T23" fmla="*/ 0 60000 65536"/>
                    <a:gd name="T24" fmla="*/ 0 w 283"/>
                    <a:gd name="T25" fmla="*/ 0 h 11"/>
                    <a:gd name="T26" fmla="*/ 283 w 283"/>
                    <a:gd name="T27" fmla="*/ 11 h 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3" h="11">
                      <a:moveTo>
                        <a:pt x="0" y="0"/>
                      </a:moveTo>
                      <a:lnTo>
                        <a:pt x="0" y="11"/>
                      </a:lnTo>
                      <a:lnTo>
                        <a:pt x="283" y="11"/>
                      </a:lnTo>
                      <a:lnTo>
                        <a:pt x="283" y="0"/>
                      </a:lnTo>
                      <a:lnTo>
                        <a:pt x="98" y="0"/>
                      </a:lnTo>
                      <a:lnTo>
                        <a:pt x="97" y="5"/>
                      </a:lnTo>
                      <a:lnTo>
                        <a:pt x="97" y="0"/>
                      </a:lnTo>
                      <a:lnTo>
                        <a:pt x="0" y="0"/>
                      </a:lnTo>
                      <a:close/>
                    </a:path>
                  </a:pathLst>
                </a:custGeom>
                <a:solidFill>
                  <a:srgbClr val="A8A88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772" name="Freeform 85"/>
                <p:cNvSpPr>
                  <a:spLocks/>
                </p:cNvSpPr>
                <p:nvPr/>
              </p:nvSpPr>
              <p:spPr bwMode="auto">
                <a:xfrm>
                  <a:off x="730" y="1570"/>
                  <a:ext cx="71" cy="2"/>
                </a:xfrm>
                <a:custGeom>
                  <a:avLst/>
                  <a:gdLst>
                    <a:gd name="T0" fmla="*/ 0 w 283"/>
                    <a:gd name="T1" fmla="*/ 0 h 11"/>
                    <a:gd name="T2" fmla="*/ 0 w 283"/>
                    <a:gd name="T3" fmla="*/ 0 h 11"/>
                    <a:gd name="T4" fmla="*/ 0 w 283"/>
                    <a:gd name="T5" fmla="*/ 0 h 11"/>
                    <a:gd name="T6" fmla="*/ 0 w 283"/>
                    <a:gd name="T7" fmla="*/ 0 h 11"/>
                    <a:gd name="T8" fmla="*/ 0 w 283"/>
                    <a:gd name="T9" fmla="*/ 0 h 11"/>
                    <a:gd name="T10" fmla="*/ 0 w 283"/>
                    <a:gd name="T11" fmla="*/ 0 h 11"/>
                    <a:gd name="T12" fmla="*/ 0 w 283"/>
                    <a:gd name="T13" fmla="*/ 0 h 11"/>
                    <a:gd name="T14" fmla="*/ 0 w 283"/>
                    <a:gd name="T15" fmla="*/ 0 h 11"/>
                    <a:gd name="T16" fmla="*/ 0 60000 65536"/>
                    <a:gd name="T17" fmla="*/ 0 60000 65536"/>
                    <a:gd name="T18" fmla="*/ 0 60000 65536"/>
                    <a:gd name="T19" fmla="*/ 0 60000 65536"/>
                    <a:gd name="T20" fmla="*/ 0 60000 65536"/>
                    <a:gd name="T21" fmla="*/ 0 60000 65536"/>
                    <a:gd name="T22" fmla="*/ 0 60000 65536"/>
                    <a:gd name="T23" fmla="*/ 0 60000 65536"/>
                    <a:gd name="T24" fmla="*/ 0 w 283"/>
                    <a:gd name="T25" fmla="*/ 0 h 11"/>
                    <a:gd name="T26" fmla="*/ 283 w 283"/>
                    <a:gd name="T27" fmla="*/ 11 h 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3" h="11">
                      <a:moveTo>
                        <a:pt x="0" y="0"/>
                      </a:moveTo>
                      <a:lnTo>
                        <a:pt x="0" y="11"/>
                      </a:lnTo>
                      <a:lnTo>
                        <a:pt x="283" y="11"/>
                      </a:lnTo>
                      <a:lnTo>
                        <a:pt x="283" y="0"/>
                      </a:lnTo>
                      <a:lnTo>
                        <a:pt x="98" y="0"/>
                      </a:lnTo>
                      <a:lnTo>
                        <a:pt x="97" y="11"/>
                      </a:lnTo>
                      <a:lnTo>
                        <a:pt x="96" y="0"/>
                      </a:lnTo>
                      <a:lnTo>
                        <a:pt x="0" y="0"/>
                      </a:lnTo>
                      <a:close/>
                    </a:path>
                  </a:pathLst>
                </a:custGeom>
                <a:solidFill>
                  <a:srgbClr val="B0B09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773" name="Freeform 86"/>
                <p:cNvSpPr>
                  <a:spLocks noEditPoints="1"/>
                </p:cNvSpPr>
                <p:nvPr/>
              </p:nvSpPr>
              <p:spPr bwMode="auto">
                <a:xfrm>
                  <a:off x="730" y="1568"/>
                  <a:ext cx="71" cy="3"/>
                </a:xfrm>
                <a:custGeom>
                  <a:avLst/>
                  <a:gdLst>
                    <a:gd name="T0" fmla="*/ 0 w 284"/>
                    <a:gd name="T1" fmla="*/ 0 h 11"/>
                    <a:gd name="T2" fmla="*/ 0 w 284"/>
                    <a:gd name="T3" fmla="*/ 0 h 11"/>
                    <a:gd name="T4" fmla="*/ 0 w 284"/>
                    <a:gd name="T5" fmla="*/ 0 h 11"/>
                    <a:gd name="T6" fmla="*/ 0 w 284"/>
                    <a:gd name="T7" fmla="*/ 0 h 11"/>
                    <a:gd name="T8" fmla="*/ 0 w 284"/>
                    <a:gd name="T9" fmla="*/ 0 h 11"/>
                    <a:gd name="T10" fmla="*/ 0 w 284"/>
                    <a:gd name="T11" fmla="*/ 0 h 11"/>
                    <a:gd name="T12" fmla="*/ 0 w 284"/>
                    <a:gd name="T13" fmla="*/ 0 h 11"/>
                    <a:gd name="T14" fmla="*/ 0 w 284"/>
                    <a:gd name="T15" fmla="*/ 0 h 11"/>
                    <a:gd name="T16" fmla="*/ 0 w 284"/>
                    <a:gd name="T17" fmla="*/ 0 h 11"/>
                    <a:gd name="T18" fmla="*/ 0 w 284"/>
                    <a:gd name="T19" fmla="*/ 0 h 11"/>
                    <a:gd name="T20" fmla="*/ 0 w 284"/>
                    <a:gd name="T21" fmla="*/ 0 h 11"/>
                    <a:gd name="T22" fmla="*/ 0 w 284"/>
                    <a:gd name="T23" fmla="*/ 0 h 11"/>
                    <a:gd name="T24" fmla="*/ 0 w 284"/>
                    <a:gd name="T25" fmla="*/ 0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84"/>
                    <a:gd name="T40" fmla="*/ 0 h 11"/>
                    <a:gd name="T41" fmla="*/ 284 w 284"/>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84" h="11">
                      <a:moveTo>
                        <a:pt x="1" y="0"/>
                      </a:moveTo>
                      <a:lnTo>
                        <a:pt x="0" y="11"/>
                      </a:lnTo>
                      <a:lnTo>
                        <a:pt x="97" y="11"/>
                      </a:lnTo>
                      <a:lnTo>
                        <a:pt x="95" y="0"/>
                      </a:lnTo>
                      <a:lnTo>
                        <a:pt x="1" y="0"/>
                      </a:lnTo>
                      <a:close/>
                      <a:moveTo>
                        <a:pt x="98" y="0"/>
                      </a:moveTo>
                      <a:lnTo>
                        <a:pt x="98" y="11"/>
                      </a:lnTo>
                      <a:lnTo>
                        <a:pt x="283" y="11"/>
                      </a:lnTo>
                      <a:lnTo>
                        <a:pt x="284" y="0"/>
                      </a:lnTo>
                      <a:lnTo>
                        <a:pt x="189" y="0"/>
                      </a:lnTo>
                      <a:lnTo>
                        <a:pt x="188" y="2"/>
                      </a:lnTo>
                      <a:lnTo>
                        <a:pt x="188" y="0"/>
                      </a:lnTo>
                      <a:lnTo>
                        <a:pt x="98" y="0"/>
                      </a:lnTo>
                      <a:close/>
                    </a:path>
                  </a:pathLst>
                </a:custGeom>
                <a:solidFill>
                  <a:srgbClr val="B5B59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774" name="Freeform 87"/>
                <p:cNvSpPr>
                  <a:spLocks noEditPoints="1"/>
                </p:cNvSpPr>
                <p:nvPr/>
              </p:nvSpPr>
              <p:spPr bwMode="auto">
                <a:xfrm>
                  <a:off x="730" y="1567"/>
                  <a:ext cx="71" cy="3"/>
                </a:xfrm>
                <a:custGeom>
                  <a:avLst/>
                  <a:gdLst>
                    <a:gd name="T0" fmla="*/ 0 w 284"/>
                    <a:gd name="T1" fmla="*/ 0 h 10"/>
                    <a:gd name="T2" fmla="*/ 0 w 284"/>
                    <a:gd name="T3" fmla="*/ 0 h 10"/>
                    <a:gd name="T4" fmla="*/ 0 w 284"/>
                    <a:gd name="T5" fmla="*/ 0 h 10"/>
                    <a:gd name="T6" fmla="*/ 0 w 284"/>
                    <a:gd name="T7" fmla="*/ 0 h 10"/>
                    <a:gd name="T8" fmla="*/ 0 w 284"/>
                    <a:gd name="T9" fmla="*/ 0 h 10"/>
                    <a:gd name="T10" fmla="*/ 0 w 284"/>
                    <a:gd name="T11" fmla="*/ 0 h 10"/>
                    <a:gd name="T12" fmla="*/ 0 w 284"/>
                    <a:gd name="T13" fmla="*/ 0 h 10"/>
                    <a:gd name="T14" fmla="*/ 0 w 284"/>
                    <a:gd name="T15" fmla="*/ 0 h 10"/>
                    <a:gd name="T16" fmla="*/ 0 w 284"/>
                    <a:gd name="T17" fmla="*/ 0 h 10"/>
                    <a:gd name="T18" fmla="*/ 0 w 284"/>
                    <a:gd name="T19" fmla="*/ 0 h 10"/>
                    <a:gd name="T20" fmla="*/ 0 w 284"/>
                    <a:gd name="T21" fmla="*/ 0 h 10"/>
                    <a:gd name="T22" fmla="*/ 0 w 284"/>
                    <a:gd name="T23" fmla="*/ 0 h 10"/>
                    <a:gd name="T24" fmla="*/ 0 w 284"/>
                    <a:gd name="T25" fmla="*/ 0 h 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84"/>
                    <a:gd name="T40" fmla="*/ 0 h 10"/>
                    <a:gd name="T41" fmla="*/ 284 w 284"/>
                    <a:gd name="T42" fmla="*/ 10 h 1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84" h="10">
                      <a:moveTo>
                        <a:pt x="1" y="0"/>
                      </a:moveTo>
                      <a:lnTo>
                        <a:pt x="0" y="10"/>
                      </a:lnTo>
                      <a:lnTo>
                        <a:pt x="96" y="10"/>
                      </a:lnTo>
                      <a:lnTo>
                        <a:pt x="93" y="0"/>
                      </a:lnTo>
                      <a:lnTo>
                        <a:pt x="1" y="0"/>
                      </a:lnTo>
                      <a:close/>
                      <a:moveTo>
                        <a:pt x="98" y="0"/>
                      </a:moveTo>
                      <a:lnTo>
                        <a:pt x="98" y="10"/>
                      </a:lnTo>
                      <a:lnTo>
                        <a:pt x="283" y="10"/>
                      </a:lnTo>
                      <a:lnTo>
                        <a:pt x="284" y="0"/>
                      </a:lnTo>
                      <a:lnTo>
                        <a:pt x="189" y="0"/>
                      </a:lnTo>
                      <a:lnTo>
                        <a:pt x="188" y="7"/>
                      </a:lnTo>
                      <a:lnTo>
                        <a:pt x="188" y="0"/>
                      </a:lnTo>
                      <a:lnTo>
                        <a:pt x="98" y="0"/>
                      </a:lnTo>
                      <a:close/>
                    </a:path>
                  </a:pathLst>
                </a:custGeom>
                <a:solidFill>
                  <a:srgbClr val="BDBD9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775" name="Freeform 88"/>
                <p:cNvSpPr>
                  <a:spLocks noEditPoints="1"/>
                </p:cNvSpPr>
                <p:nvPr/>
              </p:nvSpPr>
              <p:spPr bwMode="auto">
                <a:xfrm>
                  <a:off x="730" y="1566"/>
                  <a:ext cx="71" cy="2"/>
                </a:xfrm>
                <a:custGeom>
                  <a:avLst/>
                  <a:gdLst>
                    <a:gd name="T0" fmla="*/ 0 w 283"/>
                    <a:gd name="T1" fmla="*/ 0 h 11"/>
                    <a:gd name="T2" fmla="*/ 0 w 283"/>
                    <a:gd name="T3" fmla="*/ 0 h 11"/>
                    <a:gd name="T4" fmla="*/ 0 w 283"/>
                    <a:gd name="T5" fmla="*/ 0 h 11"/>
                    <a:gd name="T6" fmla="*/ 0 w 283"/>
                    <a:gd name="T7" fmla="*/ 0 h 11"/>
                    <a:gd name="T8" fmla="*/ 0 w 283"/>
                    <a:gd name="T9" fmla="*/ 0 h 11"/>
                    <a:gd name="T10" fmla="*/ 0 w 283"/>
                    <a:gd name="T11" fmla="*/ 0 h 11"/>
                    <a:gd name="T12" fmla="*/ 0 w 283"/>
                    <a:gd name="T13" fmla="*/ 0 h 11"/>
                    <a:gd name="T14" fmla="*/ 0 w 283"/>
                    <a:gd name="T15" fmla="*/ 0 h 11"/>
                    <a:gd name="T16" fmla="*/ 0 w 283"/>
                    <a:gd name="T17" fmla="*/ 0 h 11"/>
                    <a:gd name="T18" fmla="*/ 0 w 283"/>
                    <a:gd name="T19" fmla="*/ 0 h 11"/>
                    <a:gd name="T20" fmla="*/ 0 w 283"/>
                    <a:gd name="T21" fmla="*/ 0 h 11"/>
                    <a:gd name="T22" fmla="*/ 0 w 283"/>
                    <a:gd name="T23" fmla="*/ 0 h 11"/>
                    <a:gd name="T24" fmla="*/ 0 w 283"/>
                    <a:gd name="T25" fmla="*/ 0 h 11"/>
                    <a:gd name="T26" fmla="*/ 0 w 283"/>
                    <a:gd name="T27" fmla="*/ 0 h 11"/>
                    <a:gd name="T28" fmla="*/ 0 w 283"/>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3"/>
                    <a:gd name="T46" fmla="*/ 0 h 11"/>
                    <a:gd name="T47" fmla="*/ 283 w 283"/>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3" h="11">
                      <a:moveTo>
                        <a:pt x="0" y="0"/>
                      </a:moveTo>
                      <a:lnTo>
                        <a:pt x="0" y="11"/>
                      </a:lnTo>
                      <a:lnTo>
                        <a:pt x="94" y="11"/>
                      </a:lnTo>
                      <a:lnTo>
                        <a:pt x="91" y="0"/>
                      </a:lnTo>
                      <a:lnTo>
                        <a:pt x="0" y="0"/>
                      </a:lnTo>
                      <a:close/>
                      <a:moveTo>
                        <a:pt x="97" y="0"/>
                      </a:moveTo>
                      <a:lnTo>
                        <a:pt x="97" y="11"/>
                      </a:lnTo>
                      <a:lnTo>
                        <a:pt x="187" y="11"/>
                      </a:lnTo>
                      <a:lnTo>
                        <a:pt x="186" y="0"/>
                      </a:lnTo>
                      <a:lnTo>
                        <a:pt x="97" y="0"/>
                      </a:lnTo>
                      <a:close/>
                      <a:moveTo>
                        <a:pt x="189" y="0"/>
                      </a:moveTo>
                      <a:lnTo>
                        <a:pt x="188" y="11"/>
                      </a:lnTo>
                      <a:lnTo>
                        <a:pt x="283" y="11"/>
                      </a:lnTo>
                      <a:lnTo>
                        <a:pt x="283" y="0"/>
                      </a:lnTo>
                      <a:lnTo>
                        <a:pt x="189" y="0"/>
                      </a:lnTo>
                      <a:close/>
                    </a:path>
                  </a:pathLst>
                </a:custGeom>
                <a:solidFill>
                  <a:srgbClr val="C2C2A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776" name="Freeform 89"/>
                <p:cNvSpPr>
                  <a:spLocks noEditPoints="1"/>
                </p:cNvSpPr>
                <p:nvPr/>
              </p:nvSpPr>
              <p:spPr bwMode="auto">
                <a:xfrm>
                  <a:off x="730" y="1564"/>
                  <a:ext cx="71" cy="3"/>
                </a:xfrm>
                <a:custGeom>
                  <a:avLst/>
                  <a:gdLst>
                    <a:gd name="T0" fmla="*/ 0 w 283"/>
                    <a:gd name="T1" fmla="*/ 0 h 12"/>
                    <a:gd name="T2" fmla="*/ 0 w 283"/>
                    <a:gd name="T3" fmla="*/ 0 h 12"/>
                    <a:gd name="T4" fmla="*/ 0 w 283"/>
                    <a:gd name="T5" fmla="*/ 0 h 12"/>
                    <a:gd name="T6" fmla="*/ 0 w 283"/>
                    <a:gd name="T7" fmla="*/ 0 h 12"/>
                    <a:gd name="T8" fmla="*/ 0 w 283"/>
                    <a:gd name="T9" fmla="*/ 0 h 12"/>
                    <a:gd name="T10" fmla="*/ 0 w 283"/>
                    <a:gd name="T11" fmla="*/ 0 h 12"/>
                    <a:gd name="T12" fmla="*/ 0 w 283"/>
                    <a:gd name="T13" fmla="*/ 0 h 12"/>
                    <a:gd name="T14" fmla="*/ 0 w 283"/>
                    <a:gd name="T15" fmla="*/ 0 h 12"/>
                    <a:gd name="T16" fmla="*/ 0 w 283"/>
                    <a:gd name="T17" fmla="*/ 0 h 12"/>
                    <a:gd name="T18" fmla="*/ 0 w 283"/>
                    <a:gd name="T19" fmla="*/ 0 h 12"/>
                    <a:gd name="T20" fmla="*/ 0 w 283"/>
                    <a:gd name="T21" fmla="*/ 0 h 12"/>
                    <a:gd name="T22" fmla="*/ 0 w 283"/>
                    <a:gd name="T23" fmla="*/ 0 h 12"/>
                    <a:gd name="T24" fmla="*/ 0 w 283"/>
                    <a:gd name="T25" fmla="*/ 0 h 12"/>
                    <a:gd name="T26" fmla="*/ 0 w 283"/>
                    <a:gd name="T27" fmla="*/ 0 h 12"/>
                    <a:gd name="T28" fmla="*/ 0 w 283"/>
                    <a:gd name="T29" fmla="*/ 0 h 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3"/>
                    <a:gd name="T46" fmla="*/ 0 h 12"/>
                    <a:gd name="T47" fmla="*/ 283 w 283"/>
                    <a:gd name="T48" fmla="*/ 12 h 1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3" h="12">
                      <a:moveTo>
                        <a:pt x="0" y="0"/>
                      </a:moveTo>
                      <a:lnTo>
                        <a:pt x="0" y="12"/>
                      </a:lnTo>
                      <a:lnTo>
                        <a:pt x="92" y="12"/>
                      </a:lnTo>
                      <a:lnTo>
                        <a:pt x="90" y="0"/>
                      </a:lnTo>
                      <a:lnTo>
                        <a:pt x="0" y="0"/>
                      </a:lnTo>
                      <a:close/>
                      <a:moveTo>
                        <a:pt x="98" y="0"/>
                      </a:moveTo>
                      <a:lnTo>
                        <a:pt x="97" y="12"/>
                      </a:lnTo>
                      <a:lnTo>
                        <a:pt x="187" y="12"/>
                      </a:lnTo>
                      <a:lnTo>
                        <a:pt x="185" y="0"/>
                      </a:lnTo>
                      <a:lnTo>
                        <a:pt x="98" y="0"/>
                      </a:lnTo>
                      <a:close/>
                      <a:moveTo>
                        <a:pt x="189" y="0"/>
                      </a:moveTo>
                      <a:lnTo>
                        <a:pt x="188" y="12"/>
                      </a:lnTo>
                      <a:lnTo>
                        <a:pt x="283" y="12"/>
                      </a:lnTo>
                      <a:lnTo>
                        <a:pt x="283" y="0"/>
                      </a:lnTo>
                      <a:lnTo>
                        <a:pt x="189" y="0"/>
                      </a:lnTo>
                      <a:close/>
                    </a:path>
                  </a:pathLst>
                </a:custGeom>
                <a:solidFill>
                  <a:srgbClr val="C9C9A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777" name="Freeform 90"/>
                <p:cNvSpPr>
                  <a:spLocks noEditPoints="1"/>
                </p:cNvSpPr>
                <p:nvPr/>
              </p:nvSpPr>
              <p:spPr bwMode="auto">
                <a:xfrm>
                  <a:off x="730" y="1563"/>
                  <a:ext cx="71" cy="3"/>
                </a:xfrm>
                <a:custGeom>
                  <a:avLst/>
                  <a:gdLst>
                    <a:gd name="T0" fmla="*/ 0 w 283"/>
                    <a:gd name="T1" fmla="*/ 0 h 10"/>
                    <a:gd name="T2" fmla="*/ 0 w 283"/>
                    <a:gd name="T3" fmla="*/ 0 h 10"/>
                    <a:gd name="T4" fmla="*/ 0 w 283"/>
                    <a:gd name="T5" fmla="*/ 0 h 10"/>
                    <a:gd name="T6" fmla="*/ 0 w 283"/>
                    <a:gd name="T7" fmla="*/ 0 h 10"/>
                    <a:gd name="T8" fmla="*/ 0 w 283"/>
                    <a:gd name="T9" fmla="*/ 0 h 10"/>
                    <a:gd name="T10" fmla="*/ 0 w 283"/>
                    <a:gd name="T11" fmla="*/ 0 h 10"/>
                    <a:gd name="T12" fmla="*/ 0 w 283"/>
                    <a:gd name="T13" fmla="*/ 0 h 10"/>
                    <a:gd name="T14" fmla="*/ 0 w 283"/>
                    <a:gd name="T15" fmla="*/ 0 h 10"/>
                    <a:gd name="T16" fmla="*/ 0 w 283"/>
                    <a:gd name="T17" fmla="*/ 0 h 10"/>
                    <a:gd name="T18" fmla="*/ 0 w 283"/>
                    <a:gd name="T19" fmla="*/ 0 h 10"/>
                    <a:gd name="T20" fmla="*/ 0 w 283"/>
                    <a:gd name="T21" fmla="*/ 0 h 10"/>
                    <a:gd name="T22" fmla="*/ 0 w 283"/>
                    <a:gd name="T23" fmla="*/ 0 h 10"/>
                    <a:gd name="T24" fmla="*/ 0 w 283"/>
                    <a:gd name="T25" fmla="*/ 0 h 10"/>
                    <a:gd name="T26" fmla="*/ 0 w 283"/>
                    <a:gd name="T27" fmla="*/ 0 h 10"/>
                    <a:gd name="T28" fmla="*/ 0 w 283"/>
                    <a:gd name="T29" fmla="*/ 0 h 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3"/>
                    <a:gd name="T46" fmla="*/ 0 h 10"/>
                    <a:gd name="T47" fmla="*/ 283 w 283"/>
                    <a:gd name="T48" fmla="*/ 10 h 1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3" h="10">
                      <a:moveTo>
                        <a:pt x="0" y="0"/>
                      </a:moveTo>
                      <a:lnTo>
                        <a:pt x="0" y="10"/>
                      </a:lnTo>
                      <a:lnTo>
                        <a:pt x="91" y="10"/>
                      </a:lnTo>
                      <a:lnTo>
                        <a:pt x="89" y="0"/>
                      </a:lnTo>
                      <a:lnTo>
                        <a:pt x="0" y="0"/>
                      </a:lnTo>
                      <a:close/>
                      <a:moveTo>
                        <a:pt x="98" y="0"/>
                      </a:moveTo>
                      <a:lnTo>
                        <a:pt x="97" y="10"/>
                      </a:lnTo>
                      <a:lnTo>
                        <a:pt x="186" y="10"/>
                      </a:lnTo>
                      <a:lnTo>
                        <a:pt x="184" y="0"/>
                      </a:lnTo>
                      <a:lnTo>
                        <a:pt x="98" y="0"/>
                      </a:lnTo>
                      <a:close/>
                      <a:moveTo>
                        <a:pt x="191" y="0"/>
                      </a:moveTo>
                      <a:lnTo>
                        <a:pt x="189" y="10"/>
                      </a:lnTo>
                      <a:lnTo>
                        <a:pt x="283" y="10"/>
                      </a:lnTo>
                      <a:lnTo>
                        <a:pt x="283" y="0"/>
                      </a:lnTo>
                      <a:lnTo>
                        <a:pt x="191" y="0"/>
                      </a:lnTo>
                      <a:close/>
                    </a:path>
                  </a:pathLst>
                </a:custGeom>
                <a:solidFill>
                  <a:srgbClr val="D1D1B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778" name="Freeform 91"/>
                <p:cNvSpPr>
                  <a:spLocks noEditPoints="1"/>
                </p:cNvSpPr>
                <p:nvPr/>
              </p:nvSpPr>
              <p:spPr bwMode="auto">
                <a:xfrm>
                  <a:off x="730" y="1561"/>
                  <a:ext cx="71" cy="3"/>
                </a:xfrm>
                <a:custGeom>
                  <a:avLst/>
                  <a:gdLst>
                    <a:gd name="T0" fmla="*/ 0 w 283"/>
                    <a:gd name="T1" fmla="*/ 0 h 10"/>
                    <a:gd name="T2" fmla="*/ 0 w 283"/>
                    <a:gd name="T3" fmla="*/ 0 h 10"/>
                    <a:gd name="T4" fmla="*/ 0 w 283"/>
                    <a:gd name="T5" fmla="*/ 0 h 10"/>
                    <a:gd name="T6" fmla="*/ 0 w 283"/>
                    <a:gd name="T7" fmla="*/ 0 h 10"/>
                    <a:gd name="T8" fmla="*/ 0 w 283"/>
                    <a:gd name="T9" fmla="*/ 0 h 10"/>
                    <a:gd name="T10" fmla="*/ 0 w 283"/>
                    <a:gd name="T11" fmla="*/ 0 h 10"/>
                    <a:gd name="T12" fmla="*/ 0 w 283"/>
                    <a:gd name="T13" fmla="*/ 0 h 10"/>
                    <a:gd name="T14" fmla="*/ 0 w 283"/>
                    <a:gd name="T15" fmla="*/ 0 h 10"/>
                    <a:gd name="T16" fmla="*/ 0 w 283"/>
                    <a:gd name="T17" fmla="*/ 0 h 10"/>
                    <a:gd name="T18" fmla="*/ 0 w 283"/>
                    <a:gd name="T19" fmla="*/ 0 h 10"/>
                    <a:gd name="T20" fmla="*/ 0 w 283"/>
                    <a:gd name="T21" fmla="*/ 0 h 10"/>
                    <a:gd name="T22" fmla="*/ 0 w 283"/>
                    <a:gd name="T23" fmla="*/ 0 h 10"/>
                    <a:gd name="T24" fmla="*/ 0 w 283"/>
                    <a:gd name="T25" fmla="*/ 0 h 10"/>
                    <a:gd name="T26" fmla="*/ 0 w 283"/>
                    <a:gd name="T27" fmla="*/ 0 h 10"/>
                    <a:gd name="T28" fmla="*/ 0 w 283"/>
                    <a:gd name="T29" fmla="*/ 0 h 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3"/>
                    <a:gd name="T46" fmla="*/ 0 h 10"/>
                    <a:gd name="T47" fmla="*/ 283 w 283"/>
                    <a:gd name="T48" fmla="*/ 10 h 1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3" h="10">
                      <a:moveTo>
                        <a:pt x="0" y="0"/>
                      </a:moveTo>
                      <a:lnTo>
                        <a:pt x="0" y="10"/>
                      </a:lnTo>
                      <a:lnTo>
                        <a:pt x="90" y="10"/>
                      </a:lnTo>
                      <a:lnTo>
                        <a:pt x="88" y="0"/>
                      </a:lnTo>
                      <a:lnTo>
                        <a:pt x="0" y="0"/>
                      </a:lnTo>
                      <a:close/>
                      <a:moveTo>
                        <a:pt x="98" y="0"/>
                      </a:moveTo>
                      <a:lnTo>
                        <a:pt x="98" y="10"/>
                      </a:lnTo>
                      <a:lnTo>
                        <a:pt x="185" y="10"/>
                      </a:lnTo>
                      <a:lnTo>
                        <a:pt x="182" y="0"/>
                      </a:lnTo>
                      <a:lnTo>
                        <a:pt x="98" y="0"/>
                      </a:lnTo>
                      <a:close/>
                      <a:moveTo>
                        <a:pt x="191" y="0"/>
                      </a:moveTo>
                      <a:lnTo>
                        <a:pt x="189" y="10"/>
                      </a:lnTo>
                      <a:lnTo>
                        <a:pt x="283" y="10"/>
                      </a:lnTo>
                      <a:lnTo>
                        <a:pt x="283" y="0"/>
                      </a:lnTo>
                      <a:lnTo>
                        <a:pt x="191" y="0"/>
                      </a:lnTo>
                      <a:close/>
                    </a:path>
                  </a:pathLst>
                </a:custGeom>
                <a:solidFill>
                  <a:srgbClr val="D6D6B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779" name="Freeform 92"/>
                <p:cNvSpPr>
                  <a:spLocks noEditPoints="1"/>
                </p:cNvSpPr>
                <p:nvPr/>
              </p:nvSpPr>
              <p:spPr bwMode="auto">
                <a:xfrm>
                  <a:off x="730" y="1560"/>
                  <a:ext cx="71" cy="3"/>
                </a:xfrm>
                <a:custGeom>
                  <a:avLst/>
                  <a:gdLst>
                    <a:gd name="T0" fmla="*/ 0 w 283"/>
                    <a:gd name="T1" fmla="*/ 0 h 12"/>
                    <a:gd name="T2" fmla="*/ 0 w 283"/>
                    <a:gd name="T3" fmla="*/ 0 h 12"/>
                    <a:gd name="T4" fmla="*/ 0 w 283"/>
                    <a:gd name="T5" fmla="*/ 0 h 12"/>
                    <a:gd name="T6" fmla="*/ 0 w 283"/>
                    <a:gd name="T7" fmla="*/ 0 h 12"/>
                    <a:gd name="T8" fmla="*/ 0 w 283"/>
                    <a:gd name="T9" fmla="*/ 0 h 12"/>
                    <a:gd name="T10" fmla="*/ 0 w 283"/>
                    <a:gd name="T11" fmla="*/ 0 h 12"/>
                    <a:gd name="T12" fmla="*/ 0 w 283"/>
                    <a:gd name="T13" fmla="*/ 0 h 12"/>
                    <a:gd name="T14" fmla="*/ 0 w 283"/>
                    <a:gd name="T15" fmla="*/ 0 h 12"/>
                    <a:gd name="T16" fmla="*/ 0 w 283"/>
                    <a:gd name="T17" fmla="*/ 0 h 12"/>
                    <a:gd name="T18" fmla="*/ 0 w 283"/>
                    <a:gd name="T19" fmla="*/ 0 h 12"/>
                    <a:gd name="T20" fmla="*/ 0 w 283"/>
                    <a:gd name="T21" fmla="*/ 0 h 12"/>
                    <a:gd name="T22" fmla="*/ 0 w 283"/>
                    <a:gd name="T23" fmla="*/ 0 h 12"/>
                    <a:gd name="T24" fmla="*/ 0 w 283"/>
                    <a:gd name="T25" fmla="*/ 0 h 12"/>
                    <a:gd name="T26" fmla="*/ 0 w 283"/>
                    <a:gd name="T27" fmla="*/ 0 h 12"/>
                    <a:gd name="T28" fmla="*/ 0 w 283"/>
                    <a:gd name="T29" fmla="*/ 0 h 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3"/>
                    <a:gd name="T46" fmla="*/ 0 h 12"/>
                    <a:gd name="T47" fmla="*/ 283 w 283"/>
                    <a:gd name="T48" fmla="*/ 12 h 1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3" h="12">
                      <a:moveTo>
                        <a:pt x="0" y="0"/>
                      </a:moveTo>
                      <a:lnTo>
                        <a:pt x="0" y="12"/>
                      </a:lnTo>
                      <a:lnTo>
                        <a:pt x="89" y="12"/>
                      </a:lnTo>
                      <a:lnTo>
                        <a:pt x="87" y="0"/>
                      </a:lnTo>
                      <a:lnTo>
                        <a:pt x="0" y="0"/>
                      </a:lnTo>
                      <a:close/>
                      <a:moveTo>
                        <a:pt x="98" y="0"/>
                      </a:moveTo>
                      <a:lnTo>
                        <a:pt x="98" y="12"/>
                      </a:lnTo>
                      <a:lnTo>
                        <a:pt x="184" y="12"/>
                      </a:lnTo>
                      <a:lnTo>
                        <a:pt x="181" y="0"/>
                      </a:lnTo>
                      <a:lnTo>
                        <a:pt x="98" y="0"/>
                      </a:lnTo>
                      <a:close/>
                      <a:moveTo>
                        <a:pt x="192" y="0"/>
                      </a:moveTo>
                      <a:lnTo>
                        <a:pt x="191" y="12"/>
                      </a:lnTo>
                      <a:lnTo>
                        <a:pt x="283" y="12"/>
                      </a:lnTo>
                      <a:lnTo>
                        <a:pt x="283" y="0"/>
                      </a:lnTo>
                      <a:lnTo>
                        <a:pt x="192" y="0"/>
                      </a:lnTo>
                      <a:close/>
                    </a:path>
                  </a:pathLst>
                </a:custGeom>
                <a:solidFill>
                  <a:srgbClr val="DEDE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780" name="Freeform 93"/>
                <p:cNvSpPr>
                  <a:spLocks noEditPoints="1"/>
                </p:cNvSpPr>
                <p:nvPr/>
              </p:nvSpPr>
              <p:spPr bwMode="auto">
                <a:xfrm>
                  <a:off x="730" y="1559"/>
                  <a:ext cx="71" cy="2"/>
                </a:xfrm>
                <a:custGeom>
                  <a:avLst/>
                  <a:gdLst>
                    <a:gd name="T0" fmla="*/ 0 w 283"/>
                    <a:gd name="T1" fmla="*/ 0 h 11"/>
                    <a:gd name="T2" fmla="*/ 0 w 283"/>
                    <a:gd name="T3" fmla="*/ 0 h 11"/>
                    <a:gd name="T4" fmla="*/ 0 w 283"/>
                    <a:gd name="T5" fmla="*/ 0 h 11"/>
                    <a:gd name="T6" fmla="*/ 0 w 283"/>
                    <a:gd name="T7" fmla="*/ 0 h 11"/>
                    <a:gd name="T8" fmla="*/ 0 w 283"/>
                    <a:gd name="T9" fmla="*/ 0 h 11"/>
                    <a:gd name="T10" fmla="*/ 0 w 283"/>
                    <a:gd name="T11" fmla="*/ 0 h 11"/>
                    <a:gd name="T12" fmla="*/ 0 w 283"/>
                    <a:gd name="T13" fmla="*/ 0 h 11"/>
                    <a:gd name="T14" fmla="*/ 0 w 283"/>
                    <a:gd name="T15" fmla="*/ 0 h 11"/>
                    <a:gd name="T16" fmla="*/ 0 w 283"/>
                    <a:gd name="T17" fmla="*/ 0 h 11"/>
                    <a:gd name="T18" fmla="*/ 0 w 283"/>
                    <a:gd name="T19" fmla="*/ 0 h 11"/>
                    <a:gd name="T20" fmla="*/ 0 w 283"/>
                    <a:gd name="T21" fmla="*/ 0 h 11"/>
                    <a:gd name="T22" fmla="*/ 0 w 283"/>
                    <a:gd name="T23" fmla="*/ 0 h 11"/>
                    <a:gd name="T24" fmla="*/ 0 w 283"/>
                    <a:gd name="T25" fmla="*/ 0 h 11"/>
                    <a:gd name="T26" fmla="*/ 0 w 283"/>
                    <a:gd name="T27" fmla="*/ 0 h 11"/>
                    <a:gd name="T28" fmla="*/ 0 w 283"/>
                    <a:gd name="T29" fmla="*/ 0 h 11"/>
                    <a:gd name="T30" fmla="*/ 0 w 283"/>
                    <a:gd name="T31" fmla="*/ 0 h 1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83"/>
                    <a:gd name="T49" fmla="*/ 0 h 11"/>
                    <a:gd name="T50" fmla="*/ 283 w 283"/>
                    <a:gd name="T51" fmla="*/ 11 h 1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83" h="11">
                      <a:moveTo>
                        <a:pt x="0" y="11"/>
                      </a:moveTo>
                      <a:lnTo>
                        <a:pt x="0" y="2"/>
                      </a:lnTo>
                      <a:lnTo>
                        <a:pt x="43" y="0"/>
                      </a:lnTo>
                      <a:lnTo>
                        <a:pt x="85" y="0"/>
                      </a:lnTo>
                      <a:lnTo>
                        <a:pt x="88" y="11"/>
                      </a:lnTo>
                      <a:lnTo>
                        <a:pt x="0" y="11"/>
                      </a:lnTo>
                      <a:close/>
                      <a:moveTo>
                        <a:pt x="98" y="0"/>
                      </a:moveTo>
                      <a:lnTo>
                        <a:pt x="98" y="11"/>
                      </a:lnTo>
                      <a:lnTo>
                        <a:pt x="182" y="11"/>
                      </a:lnTo>
                      <a:lnTo>
                        <a:pt x="181" y="0"/>
                      </a:lnTo>
                      <a:lnTo>
                        <a:pt x="98" y="0"/>
                      </a:lnTo>
                      <a:close/>
                      <a:moveTo>
                        <a:pt x="192" y="0"/>
                      </a:moveTo>
                      <a:lnTo>
                        <a:pt x="191" y="11"/>
                      </a:lnTo>
                      <a:lnTo>
                        <a:pt x="283" y="11"/>
                      </a:lnTo>
                      <a:lnTo>
                        <a:pt x="283" y="0"/>
                      </a:lnTo>
                      <a:lnTo>
                        <a:pt x="192" y="0"/>
                      </a:lnTo>
                      <a:close/>
                    </a:path>
                  </a:pathLst>
                </a:custGeom>
                <a:solidFill>
                  <a:srgbClr val="E3E3C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781" name="Freeform 94"/>
                <p:cNvSpPr>
                  <a:spLocks noEditPoints="1"/>
                </p:cNvSpPr>
                <p:nvPr/>
              </p:nvSpPr>
              <p:spPr bwMode="auto">
                <a:xfrm>
                  <a:off x="730" y="1559"/>
                  <a:ext cx="71" cy="1"/>
                </a:xfrm>
                <a:custGeom>
                  <a:avLst/>
                  <a:gdLst>
                    <a:gd name="T0" fmla="*/ 0 w 283"/>
                    <a:gd name="T1" fmla="*/ 0 h 5"/>
                    <a:gd name="T2" fmla="*/ 0 w 283"/>
                    <a:gd name="T3" fmla="*/ 0 h 5"/>
                    <a:gd name="T4" fmla="*/ 0 w 283"/>
                    <a:gd name="T5" fmla="*/ 0 h 5"/>
                    <a:gd name="T6" fmla="*/ 0 w 283"/>
                    <a:gd name="T7" fmla="*/ 0 h 5"/>
                    <a:gd name="T8" fmla="*/ 0 w 283"/>
                    <a:gd name="T9" fmla="*/ 0 h 5"/>
                    <a:gd name="T10" fmla="*/ 0 w 283"/>
                    <a:gd name="T11" fmla="*/ 0 h 5"/>
                    <a:gd name="T12" fmla="*/ 0 w 283"/>
                    <a:gd name="T13" fmla="*/ 0 h 5"/>
                    <a:gd name="T14" fmla="*/ 0 w 283"/>
                    <a:gd name="T15" fmla="*/ 0 h 5"/>
                    <a:gd name="T16" fmla="*/ 0 w 283"/>
                    <a:gd name="T17" fmla="*/ 0 h 5"/>
                    <a:gd name="T18" fmla="*/ 0 w 283"/>
                    <a:gd name="T19" fmla="*/ 0 h 5"/>
                    <a:gd name="T20" fmla="*/ 0 w 283"/>
                    <a:gd name="T21" fmla="*/ 0 h 5"/>
                    <a:gd name="T22" fmla="*/ 0 w 283"/>
                    <a:gd name="T23" fmla="*/ 0 h 5"/>
                    <a:gd name="T24" fmla="*/ 0 w 283"/>
                    <a:gd name="T25" fmla="*/ 0 h 5"/>
                    <a:gd name="T26" fmla="*/ 0 w 283"/>
                    <a:gd name="T27" fmla="*/ 0 h 5"/>
                    <a:gd name="T28" fmla="*/ 0 w 283"/>
                    <a:gd name="T29" fmla="*/ 0 h 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3"/>
                    <a:gd name="T46" fmla="*/ 0 h 5"/>
                    <a:gd name="T47" fmla="*/ 283 w 283"/>
                    <a:gd name="T48" fmla="*/ 5 h 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3" h="5">
                      <a:moveTo>
                        <a:pt x="0" y="5"/>
                      </a:moveTo>
                      <a:lnTo>
                        <a:pt x="0" y="2"/>
                      </a:lnTo>
                      <a:lnTo>
                        <a:pt x="84" y="0"/>
                      </a:lnTo>
                      <a:lnTo>
                        <a:pt x="87" y="5"/>
                      </a:lnTo>
                      <a:lnTo>
                        <a:pt x="0" y="5"/>
                      </a:lnTo>
                      <a:close/>
                      <a:moveTo>
                        <a:pt x="98" y="5"/>
                      </a:moveTo>
                      <a:lnTo>
                        <a:pt x="98" y="0"/>
                      </a:lnTo>
                      <a:lnTo>
                        <a:pt x="180" y="0"/>
                      </a:lnTo>
                      <a:lnTo>
                        <a:pt x="181" y="5"/>
                      </a:lnTo>
                      <a:lnTo>
                        <a:pt x="98" y="5"/>
                      </a:lnTo>
                      <a:close/>
                      <a:moveTo>
                        <a:pt x="192" y="5"/>
                      </a:moveTo>
                      <a:lnTo>
                        <a:pt x="192" y="0"/>
                      </a:lnTo>
                      <a:lnTo>
                        <a:pt x="283" y="0"/>
                      </a:lnTo>
                      <a:lnTo>
                        <a:pt x="283" y="5"/>
                      </a:lnTo>
                      <a:lnTo>
                        <a:pt x="192" y="5"/>
                      </a:lnTo>
                      <a:close/>
                    </a:path>
                  </a:pathLst>
                </a:custGeom>
                <a:solidFill>
                  <a:srgbClr val="EBEBC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782" name="Freeform 95"/>
                <p:cNvSpPr>
                  <a:spLocks noEditPoints="1"/>
                </p:cNvSpPr>
                <p:nvPr/>
              </p:nvSpPr>
              <p:spPr bwMode="auto">
                <a:xfrm>
                  <a:off x="741" y="1559"/>
                  <a:ext cx="60" cy="1"/>
                </a:xfrm>
                <a:custGeom>
                  <a:avLst/>
                  <a:gdLst>
                    <a:gd name="T0" fmla="*/ 0 w 240"/>
                    <a:gd name="T1" fmla="*/ 0 h 1"/>
                    <a:gd name="T2" fmla="*/ 0 w 240"/>
                    <a:gd name="T3" fmla="*/ 0 h 1"/>
                    <a:gd name="T4" fmla="*/ 0 w 240"/>
                    <a:gd name="T5" fmla="*/ 0 h 1"/>
                    <a:gd name="T6" fmla="*/ 0 w 240"/>
                    <a:gd name="T7" fmla="*/ 0 h 1"/>
                    <a:gd name="T8" fmla="*/ 0 w 240"/>
                    <a:gd name="T9" fmla="*/ 0 h 1"/>
                    <a:gd name="T10" fmla="*/ 0 w 240"/>
                    <a:gd name="T11" fmla="*/ 0 h 1"/>
                    <a:gd name="T12" fmla="*/ 0 w 240"/>
                    <a:gd name="T13" fmla="*/ 0 h 1"/>
                    <a:gd name="T14" fmla="*/ 0 w 240"/>
                    <a:gd name="T15" fmla="*/ 0 h 1"/>
                    <a:gd name="T16" fmla="*/ 0 w 240"/>
                    <a:gd name="T17" fmla="*/ 0 h 1"/>
                    <a:gd name="T18" fmla="*/ 0 w 240"/>
                    <a:gd name="T19" fmla="*/ 0 h 1"/>
                    <a:gd name="T20" fmla="*/ 0 w 240"/>
                    <a:gd name="T21" fmla="*/ 0 h 1"/>
                    <a:gd name="T22" fmla="*/ 0 w 240"/>
                    <a:gd name="T23" fmla="*/ 0 h 1"/>
                    <a:gd name="T24" fmla="*/ 0 w 240"/>
                    <a:gd name="T25" fmla="*/ 0 h 1"/>
                    <a:gd name="T26" fmla="*/ 0 w 240"/>
                    <a:gd name="T27" fmla="*/ 0 h 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40"/>
                    <a:gd name="T43" fmla="*/ 0 h 1"/>
                    <a:gd name="T44" fmla="*/ 240 w 240"/>
                    <a:gd name="T45" fmla="*/ 1 h 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40" h="1">
                      <a:moveTo>
                        <a:pt x="0" y="0"/>
                      </a:moveTo>
                      <a:lnTo>
                        <a:pt x="41" y="0"/>
                      </a:lnTo>
                      <a:lnTo>
                        <a:pt x="42" y="0"/>
                      </a:lnTo>
                      <a:lnTo>
                        <a:pt x="0" y="0"/>
                      </a:lnTo>
                      <a:close/>
                      <a:moveTo>
                        <a:pt x="55" y="0"/>
                      </a:moveTo>
                      <a:lnTo>
                        <a:pt x="55" y="0"/>
                      </a:lnTo>
                      <a:lnTo>
                        <a:pt x="137" y="0"/>
                      </a:lnTo>
                      <a:lnTo>
                        <a:pt x="138" y="0"/>
                      </a:lnTo>
                      <a:lnTo>
                        <a:pt x="55" y="0"/>
                      </a:lnTo>
                      <a:close/>
                      <a:moveTo>
                        <a:pt x="149" y="0"/>
                      </a:moveTo>
                      <a:lnTo>
                        <a:pt x="149" y="0"/>
                      </a:lnTo>
                      <a:lnTo>
                        <a:pt x="240" y="0"/>
                      </a:lnTo>
                      <a:lnTo>
                        <a:pt x="149" y="0"/>
                      </a:lnTo>
                      <a:close/>
                    </a:path>
                  </a:pathLst>
                </a:custGeom>
                <a:solidFill>
                  <a:srgbClr val="F0F0D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783" name="Freeform 96"/>
                <p:cNvSpPr>
                  <a:spLocks/>
                </p:cNvSpPr>
                <p:nvPr/>
              </p:nvSpPr>
              <p:spPr bwMode="auto">
                <a:xfrm>
                  <a:off x="733" y="1589"/>
                  <a:ext cx="68" cy="1"/>
                </a:xfrm>
                <a:custGeom>
                  <a:avLst/>
                  <a:gdLst>
                    <a:gd name="T0" fmla="*/ 0 w 273"/>
                    <a:gd name="T1" fmla="*/ 0 h 4"/>
                    <a:gd name="T2" fmla="*/ 0 w 273"/>
                    <a:gd name="T3" fmla="*/ 0 h 4"/>
                    <a:gd name="T4" fmla="*/ 0 w 273"/>
                    <a:gd name="T5" fmla="*/ 0 h 4"/>
                    <a:gd name="T6" fmla="*/ 0 w 273"/>
                    <a:gd name="T7" fmla="*/ 0 h 4"/>
                    <a:gd name="T8" fmla="*/ 0 w 273"/>
                    <a:gd name="T9" fmla="*/ 0 h 4"/>
                    <a:gd name="T10" fmla="*/ 0 60000 65536"/>
                    <a:gd name="T11" fmla="*/ 0 60000 65536"/>
                    <a:gd name="T12" fmla="*/ 0 60000 65536"/>
                    <a:gd name="T13" fmla="*/ 0 60000 65536"/>
                    <a:gd name="T14" fmla="*/ 0 60000 65536"/>
                    <a:gd name="T15" fmla="*/ 0 w 273"/>
                    <a:gd name="T16" fmla="*/ 0 h 4"/>
                    <a:gd name="T17" fmla="*/ 273 w 273"/>
                    <a:gd name="T18" fmla="*/ 4 h 4"/>
                  </a:gdLst>
                  <a:ahLst/>
                  <a:cxnLst>
                    <a:cxn ang="T10">
                      <a:pos x="T0" y="T1"/>
                    </a:cxn>
                    <a:cxn ang="T11">
                      <a:pos x="T2" y="T3"/>
                    </a:cxn>
                    <a:cxn ang="T12">
                      <a:pos x="T4" y="T5"/>
                    </a:cxn>
                    <a:cxn ang="T13">
                      <a:pos x="T6" y="T7"/>
                    </a:cxn>
                    <a:cxn ang="T14">
                      <a:pos x="T8" y="T9"/>
                    </a:cxn>
                  </a:cxnLst>
                  <a:rect l="T15" t="T16" r="T17" b="T18"/>
                  <a:pathLst>
                    <a:path w="273" h="4">
                      <a:moveTo>
                        <a:pt x="1" y="0"/>
                      </a:moveTo>
                      <a:lnTo>
                        <a:pt x="0" y="2"/>
                      </a:lnTo>
                      <a:lnTo>
                        <a:pt x="272" y="4"/>
                      </a:lnTo>
                      <a:lnTo>
                        <a:pt x="273" y="0"/>
                      </a:lnTo>
                      <a:lnTo>
                        <a:pt x="1" y="0"/>
                      </a:lnTo>
                      <a:close/>
                    </a:path>
                  </a:pathLst>
                </a:custGeom>
                <a:solidFill>
                  <a:srgbClr val="82826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784" name="Freeform 97"/>
                <p:cNvSpPr>
                  <a:spLocks/>
                </p:cNvSpPr>
                <p:nvPr/>
              </p:nvSpPr>
              <p:spPr bwMode="auto">
                <a:xfrm>
                  <a:off x="733" y="1588"/>
                  <a:ext cx="68" cy="2"/>
                </a:xfrm>
                <a:custGeom>
                  <a:avLst/>
                  <a:gdLst>
                    <a:gd name="T0" fmla="*/ 0 w 273"/>
                    <a:gd name="T1" fmla="*/ 0 h 9"/>
                    <a:gd name="T2" fmla="*/ 0 w 273"/>
                    <a:gd name="T3" fmla="*/ 0 h 9"/>
                    <a:gd name="T4" fmla="*/ 0 w 273"/>
                    <a:gd name="T5" fmla="*/ 0 h 9"/>
                    <a:gd name="T6" fmla="*/ 0 w 273"/>
                    <a:gd name="T7" fmla="*/ 0 h 9"/>
                    <a:gd name="T8" fmla="*/ 0 w 273"/>
                    <a:gd name="T9" fmla="*/ 0 h 9"/>
                    <a:gd name="T10" fmla="*/ 0 60000 65536"/>
                    <a:gd name="T11" fmla="*/ 0 60000 65536"/>
                    <a:gd name="T12" fmla="*/ 0 60000 65536"/>
                    <a:gd name="T13" fmla="*/ 0 60000 65536"/>
                    <a:gd name="T14" fmla="*/ 0 60000 65536"/>
                    <a:gd name="T15" fmla="*/ 0 w 273"/>
                    <a:gd name="T16" fmla="*/ 0 h 9"/>
                    <a:gd name="T17" fmla="*/ 273 w 273"/>
                    <a:gd name="T18" fmla="*/ 9 h 9"/>
                  </a:gdLst>
                  <a:ahLst/>
                  <a:cxnLst>
                    <a:cxn ang="T10">
                      <a:pos x="T0" y="T1"/>
                    </a:cxn>
                    <a:cxn ang="T11">
                      <a:pos x="T2" y="T3"/>
                    </a:cxn>
                    <a:cxn ang="T12">
                      <a:pos x="T4" y="T5"/>
                    </a:cxn>
                    <a:cxn ang="T13">
                      <a:pos x="T6" y="T7"/>
                    </a:cxn>
                    <a:cxn ang="T14">
                      <a:pos x="T8" y="T9"/>
                    </a:cxn>
                  </a:cxnLst>
                  <a:rect l="T15" t="T16" r="T17" b="T18"/>
                  <a:pathLst>
                    <a:path w="273" h="9">
                      <a:moveTo>
                        <a:pt x="1" y="0"/>
                      </a:moveTo>
                      <a:lnTo>
                        <a:pt x="0" y="7"/>
                      </a:lnTo>
                      <a:lnTo>
                        <a:pt x="272" y="9"/>
                      </a:lnTo>
                      <a:lnTo>
                        <a:pt x="273" y="0"/>
                      </a:lnTo>
                      <a:lnTo>
                        <a:pt x="1" y="0"/>
                      </a:lnTo>
                      <a:close/>
                    </a:path>
                  </a:pathLst>
                </a:custGeom>
                <a:solidFill>
                  <a:srgbClr val="8A8A6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785" name="Rectangle 98"/>
                <p:cNvSpPr>
                  <a:spLocks noChangeArrowheads="1"/>
                </p:cNvSpPr>
                <p:nvPr/>
              </p:nvSpPr>
              <p:spPr bwMode="auto">
                <a:xfrm>
                  <a:off x="733" y="1587"/>
                  <a:ext cx="68" cy="2"/>
                </a:xfrm>
                <a:prstGeom prst="rect">
                  <a:avLst/>
                </a:prstGeom>
                <a:solidFill>
                  <a:srgbClr val="8F8F7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786" name="Rectangle 99"/>
                <p:cNvSpPr>
                  <a:spLocks noChangeArrowheads="1"/>
                </p:cNvSpPr>
                <p:nvPr/>
              </p:nvSpPr>
              <p:spPr bwMode="auto">
                <a:xfrm>
                  <a:off x="733" y="1585"/>
                  <a:ext cx="68" cy="3"/>
                </a:xfrm>
                <a:prstGeom prst="rect">
                  <a:avLst/>
                </a:prstGeom>
                <a:solidFill>
                  <a:srgbClr val="96967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787" name="Freeform 100"/>
                <p:cNvSpPr>
                  <a:spLocks/>
                </p:cNvSpPr>
                <p:nvPr/>
              </p:nvSpPr>
              <p:spPr bwMode="auto">
                <a:xfrm>
                  <a:off x="733" y="1584"/>
                  <a:ext cx="68" cy="3"/>
                </a:xfrm>
                <a:custGeom>
                  <a:avLst/>
                  <a:gdLst>
                    <a:gd name="T0" fmla="*/ 0 w 272"/>
                    <a:gd name="T1" fmla="*/ 0 h 10"/>
                    <a:gd name="T2" fmla="*/ 0 w 272"/>
                    <a:gd name="T3" fmla="*/ 0 h 10"/>
                    <a:gd name="T4" fmla="*/ 0 w 272"/>
                    <a:gd name="T5" fmla="*/ 0 h 10"/>
                    <a:gd name="T6" fmla="*/ 0 w 272"/>
                    <a:gd name="T7" fmla="*/ 0 h 10"/>
                    <a:gd name="T8" fmla="*/ 0 w 272"/>
                    <a:gd name="T9" fmla="*/ 0 h 10"/>
                    <a:gd name="T10" fmla="*/ 0 60000 65536"/>
                    <a:gd name="T11" fmla="*/ 0 60000 65536"/>
                    <a:gd name="T12" fmla="*/ 0 60000 65536"/>
                    <a:gd name="T13" fmla="*/ 0 60000 65536"/>
                    <a:gd name="T14" fmla="*/ 0 60000 65536"/>
                    <a:gd name="T15" fmla="*/ 0 w 272"/>
                    <a:gd name="T16" fmla="*/ 0 h 10"/>
                    <a:gd name="T17" fmla="*/ 272 w 272"/>
                    <a:gd name="T18" fmla="*/ 10 h 10"/>
                  </a:gdLst>
                  <a:ahLst/>
                  <a:cxnLst>
                    <a:cxn ang="T10">
                      <a:pos x="T0" y="T1"/>
                    </a:cxn>
                    <a:cxn ang="T11">
                      <a:pos x="T2" y="T3"/>
                    </a:cxn>
                    <a:cxn ang="T12">
                      <a:pos x="T4" y="T5"/>
                    </a:cxn>
                    <a:cxn ang="T13">
                      <a:pos x="T6" y="T7"/>
                    </a:cxn>
                    <a:cxn ang="T14">
                      <a:pos x="T8" y="T9"/>
                    </a:cxn>
                  </a:cxnLst>
                  <a:rect l="T15" t="T16" r="T17" b="T18"/>
                  <a:pathLst>
                    <a:path w="272" h="10">
                      <a:moveTo>
                        <a:pt x="2" y="0"/>
                      </a:moveTo>
                      <a:lnTo>
                        <a:pt x="0" y="10"/>
                      </a:lnTo>
                      <a:lnTo>
                        <a:pt x="272" y="10"/>
                      </a:lnTo>
                      <a:lnTo>
                        <a:pt x="272" y="0"/>
                      </a:lnTo>
                      <a:lnTo>
                        <a:pt x="2" y="0"/>
                      </a:lnTo>
                      <a:close/>
                    </a:path>
                  </a:pathLst>
                </a:custGeom>
                <a:solidFill>
                  <a:srgbClr val="9E9E7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788" name="Freeform 101"/>
                <p:cNvSpPr>
                  <a:spLocks/>
                </p:cNvSpPr>
                <p:nvPr/>
              </p:nvSpPr>
              <p:spPr bwMode="auto">
                <a:xfrm>
                  <a:off x="733" y="1582"/>
                  <a:ext cx="68" cy="3"/>
                </a:xfrm>
                <a:custGeom>
                  <a:avLst/>
                  <a:gdLst>
                    <a:gd name="T0" fmla="*/ 0 w 272"/>
                    <a:gd name="T1" fmla="*/ 0 h 10"/>
                    <a:gd name="T2" fmla="*/ 0 w 272"/>
                    <a:gd name="T3" fmla="*/ 0 h 10"/>
                    <a:gd name="T4" fmla="*/ 0 w 272"/>
                    <a:gd name="T5" fmla="*/ 0 h 10"/>
                    <a:gd name="T6" fmla="*/ 0 w 272"/>
                    <a:gd name="T7" fmla="*/ 0 h 10"/>
                    <a:gd name="T8" fmla="*/ 0 w 272"/>
                    <a:gd name="T9" fmla="*/ 0 h 10"/>
                    <a:gd name="T10" fmla="*/ 0 w 272"/>
                    <a:gd name="T11" fmla="*/ 0 h 10"/>
                    <a:gd name="T12" fmla="*/ 0 60000 65536"/>
                    <a:gd name="T13" fmla="*/ 0 60000 65536"/>
                    <a:gd name="T14" fmla="*/ 0 60000 65536"/>
                    <a:gd name="T15" fmla="*/ 0 60000 65536"/>
                    <a:gd name="T16" fmla="*/ 0 60000 65536"/>
                    <a:gd name="T17" fmla="*/ 0 60000 65536"/>
                    <a:gd name="T18" fmla="*/ 0 w 272"/>
                    <a:gd name="T19" fmla="*/ 0 h 10"/>
                    <a:gd name="T20" fmla="*/ 272 w 272"/>
                    <a:gd name="T21" fmla="*/ 10 h 10"/>
                  </a:gdLst>
                  <a:ahLst/>
                  <a:cxnLst>
                    <a:cxn ang="T12">
                      <a:pos x="T0" y="T1"/>
                    </a:cxn>
                    <a:cxn ang="T13">
                      <a:pos x="T2" y="T3"/>
                    </a:cxn>
                    <a:cxn ang="T14">
                      <a:pos x="T4" y="T5"/>
                    </a:cxn>
                    <a:cxn ang="T15">
                      <a:pos x="T6" y="T7"/>
                    </a:cxn>
                    <a:cxn ang="T16">
                      <a:pos x="T8" y="T9"/>
                    </a:cxn>
                    <a:cxn ang="T17">
                      <a:pos x="T10" y="T11"/>
                    </a:cxn>
                  </a:cxnLst>
                  <a:rect l="T18" t="T19" r="T20" b="T21"/>
                  <a:pathLst>
                    <a:path w="272" h="10">
                      <a:moveTo>
                        <a:pt x="2" y="0"/>
                      </a:moveTo>
                      <a:lnTo>
                        <a:pt x="0" y="10"/>
                      </a:lnTo>
                      <a:lnTo>
                        <a:pt x="272" y="10"/>
                      </a:lnTo>
                      <a:lnTo>
                        <a:pt x="272" y="0"/>
                      </a:lnTo>
                      <a:lnTo>
                        <a:pt x="93" y="0"/>
                      </a:lnTo>
                      <a:lnTo>
                        <a:pt x="2" y="0"/>
                      </a:lnTo>
                      <a:close/>
                    </a:path>
                  </a:pathLst>
                </a:custGeom>
                <a:solidFill>
                  <a:srgbClr val="A3A38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789" name="Freeform 102"/>
                <p:cNvSpPr>
                  <a:spLocks/>
                </p:cNvSpPr>
                <p:nvPr/>
              </p:nvSpPr>
              <p:spPr bwMode="auto">
                <a:xfrm>
                  <a:off x="733" y="1581"/>
                  <a:ext cx="68" cy="3"/>
                </a:xfrm>
                <a:custGeom>
                  <a:avLst/>
                  <a:gdLst>
                    <a:gd name="T0" fmla="*/ 0 w 270"/>
                    <a:gd name="T1" fmla="*/ 0 h 12"/>
                    <a:gd name="T2" fmla="*/ 0 w 270"/>
                    <a:gd name="T3" fmla="*/ 0 h 12"/>
                    <a:gd name="T4" fmla="*/ 0 w 270"/>
                    <a:gd name="T5" fmla="*/ 0 h 12"/>
                    <a:gd name="T6" fmla="*/ 0 w 270"/>
                    <a:gd name="T7" fmla="*/ 0 h 12"/>
                    <a:gd name="T8" fmla="*/ 0 w 270"/>
                    <a:gd name="T9" fmla="*/ 0 h 12"/>
                    <a:gd name="T10" fmla="*/ 0 w 270"/>
                    <a:gd name="T11" fmla="*/ 0 h 12"/>
                    <a:gd name="T12" fmla="*/ 0 w 270"/>
                    <a:gd name="T13" fmla="*/ 0 h 12"/>
                    <a:gd name="T14" fmla="*/ 0 w 270"/>
                    <a:gd name="T15" fmla="*/ 0 h 12"/>
                    <a:gd name="T16" fmla="*/ 0 60000 65536"/>
                    <a:gd name="T17" fmla="*/ 0 60000 65536"/>
                    <a:gd name="T18" fmla="*/ 0 60000 65536"/>
                    <a:gd name="T19" fmla="*/ 0 60000 65536"/>
                    <a:gd name="T20" fmla="*/ 0 60000 65536"/>
                    <a:gd name="T21" fmla="*/ 0 60000 65536"/>
                    <a:gd name="T22" fmla="*/ 0 60000 65536"/>
                    <a:gd name="T23" fmla="*/ 0 60000 65536"/>
                    <a:gd name="T24" fmla="*/ 0 w 270"/>
                    <a:gd name="T25" fmla="*/ 0 h 12"/>
                    <a:gd name="T26" fmla="*/ 270 w 270"/>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0" h="12">
                      <a:moveTo>
                        <a:pt x="0" y="0"/>
                      </a:moveTo>
                      <a:lnTo>
                        <a:pt x="0" y="12"/>
                      </a:lnTo>
                      <a:lnTo>
                        <a:pt x="270" y="12"/>
                      </a:lnTo>
                      <a:lnTo>
                        <a:pt x="270" y="0"/>
                      </a:lnTo>
                      <a:lnTo>
                        <a:pt x="92" y="0"/>
                      </a:lnTo>
                      <a:lnTo>
                        <a:pt x="91" y="7"/>
                      </a:lnTo>
                      <a:lnTo>
                        <a:pt x="91" y="0"/>
                      </a:lnTo>
                      <a:lnTo>
                        <a:pt x="0" y="0"/>
                      </a:lnTo>
                      <a:close/>
                    </a:path>
                  </a:pathLst>
                </a:custGeom>
                <a:solidFill>
                  <a:srgbClr val="A8A88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790" name="Freeform 103"/>
                <p:cNvSpPr>
                  <a:spLocks noEditPoints="1"/>
                </p:cNvSpPr>
                <p:nvPr/>
              </p:nvSpPr>
              <p:spPr bwMode="auto">
                <a:xfrm>
                  <a:off x="733" y="1580"/>
                  <a:ext cx="68" cy="3"/>
                </a:xfrm>
                <a:custGeom>
                  <a:avLst/>
                  <a:gdLst>
                    <a:gd name="T0" fmla="*/ 0 w 271"/>
                    <a:gd name="T1" fmla="*/ 0 h 13"/>
                    <a:gd name="T2" fmla="*/ 0 w 271"/>
                    <a:gd name="T3" fmla="*/ 0 h 13"/>
                    <a:gd name="T4" fmla="*/ 0 w 271"/>
                    <a:gd name="T5" fmla="*/ 0 h 13"/>
                    <a:gd name="T6" fmla="*/ 0 w 271"/>
                    <a:gd name="T7" fmla="*/ 0 h 13"/>
                    <a:gd name="T8" fmla="*/ 0 w 271"/>
                    <a:gd name="T9" fmla="*/ 0 h 13"/>
                    <a:gd name="T10" fmla="*/ 0 w 271"/>
                    <a:gd name="T11" fmla="*/ 0 h 13"/>
                    <a:gd name="T12" fmla="*/ 0 w 271"/>
                    <a:gd name="T13" fmla="*/ 0 h 13"/>
                    <a:gd name="T14" fmla="*/ 0 w 271"/>
                    <a:gd name="T15" fmla="*/ 0 h 13"/>
                    <a:gd name="T16" fmla="*/ 0 w 271"/>
                    <a:gd name="T17" fmla="*/ 0 h 13"/>
                    <a:gd name="T18" fmla="*/ 0 w 271"/>
                    <a:gd name="T19" fmla="*/ 0 h 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1"/>
                    <a:gd name="T31" fmla="*/ 0 h 13"/>
                    <a:gd name="T32" fmla="*/ 271 w 271"/>
                    <a:gd name="T33" fmla="*/ 13 h 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1" h="13">
                      <a:moveTo>
                        <a:pt x="0" y="0"/>
                      </a:moveTo>
                      <a:lnTo>
                        <a:pt x="0" y="12"/>
                      </a:lnTo>
                      <a:lnTo>
                        <a:pt x="91" y="13"/>
                      </a:lnTo>
                      <a:lnTo>
                        <a:pt x="90" y="0"/>
                      </a:lnTo>
                      <a:lnTo>
                        <a:pt x="0" y="0"/>
                      </a:lnTo>
                      <a:close/>
                      <a:moveTo>
                        <a:pt x="92" y="0"/>
                      </a:moveTo>
                      <a:lnTo>
                        <a:pt x="91" y="12"/>
                      </a:lnTo>
                      <a:lnTo>
                        <a:pt x="270" y="12"/>
                      </a:lnTo>
                      <a:lnTo>
                        <a:pt x="271" y="0"/>
                      </a:lnTo>
                      <a:lnTo>
                        <a:pt x="92" y="0"/>
                      </a:lnTo>
                      <a:close/>
                    </a:path>
                  </a:pathLst>
                </a:custGeom>
                <a:solidFill>
                  <a:srgbClr val="B0B09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791" name="Freeform 104"/>
                <p:cNvSpPr>
                  <a:spLocks noEditPoints="1"/>
                </p:cNvSpPr>
                <p:nvPr/>
              </p:nvSpPr>
              <p:spPr bwMode="auto">
                <a:xfrm>
                  <a:off x="733" y="1578"/>
                  <a:ext cx="68" cy="3"/>
                </a:xfrm>
                <a:custGeom>
                  <a:avLst/>
                  <a:gdLst>
                    <a:gd name="T0" fmla="*/ 0 w 271"/>
                    <a:gd name="T1" fmla="*/ 0 h 11"/>
                    <a:gd name="T2" fmla="*/ 0 w 271"/>
                    <a:gd name="T3" fmla="*/ 0 h 11"/>
                    <a:gd name="T4" fmla="*/ 0 w 271"/>
                    <a:gd name="T5" fmla="*/ 0 h 11"/>
                    <a:gd name="T6" fmla="*/ 0 w 271"/>
                    <a:gd name="T7" fmla="*/ 0 h 11"/>
                    <a:gd name="T8" fmla="*/ 0 w 271"/>
                    <a:gd name="T9" fmla="*/ 0 h 11"/>
                    <a:gd name="T10" fmla="*/ 0 w 271"/>
                    <a:gd name="T11" fmla="*/ 0 h 11"/>
                    <a:gd name="T12" fmla="*/ 0 w 271"/>
                    <a:gd name="T13" fmla="*/ 0 h 11"/>
                    <a:gd name="T14" fmla="*/ 0 w 271"/>
                    <a:gd name="T15" fmla="*/ 0 h 11"/>
                    <a:gd name="T16" fmla="*/ 0 w 271"/>
                    <a:gd name="T17" fmla="*/ 0 h 11"/>
                    <a:gd name="T18" fmla="*/ 0 w 271"/>
                    <a:gd name="T19" fmla="*/ 0 h 11"/>
                    <a:gd name="T20" fmla="*/ 0 w 271"/>
                    <a:gd name="T21" fmla="*/ 0 h 11"/>
                    <a:gd name="T22" fmla="*/ 0 w 271"/>
                    <a:gd name="T23" fmla="*/ 0 h 11"/>
                    <a:gd name="T24" fmla="*/ 0 w 271"/>
                    <a:gd name="T25" fmla="*/ 0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1"/>
                    <a:gd name="T40" fmla="*/ 0 h 11"/>
                    <a:gd name="T41" fmla="*/ 271 w 271"/>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1" h="11">
                      <a:moveTo>
                        <a:pt x="1" y="0"/>
                      </a:moveTo>
                      <a:lnTo>
                        <a:pt x="0" y="11"/>
                      </a:lnTo>
                      <a:lnTo>
                        <a:pt x="91" y="11"/>
                      </a:lnTo>
                      <a:lnTo>
                        <a:pt x="89" y="0"/>
                      </a:lnTo>
                      <a:lnTo>
                        <a:pt x="1" y="0"/>
                      </a:lnTo>
                      <a:close/>
                      <a:moveTo>
                        <a:pt x="92" y="0"/>
                      </a:moveTo>
                      <a:lnTo>
                        <a:pt x="92" y="11"/>
                      </a:lnTo>
                      <a:lnTo>
                        <a:pt x="270" y="11"/>
                      </a:lnTo>
                      <a:lnTo>
                        <a:pt x="271" y="0"/>
                      </a:lnTo>
                      <a:lnTo>
                        <a:pt x="181" y="0"/>
                      </a:lnTo>
                      <a:lnTo>
                        <a:pt x="180" y="4"/>
                      </a:lnTo>
                      <a:lnTo>
                        <a:pt x="180" y="0"/>
                      </a:lnTo>
                      <a:lnTo>
                        <a:pt x="92" y="0"/>
                      </a:lnTo>
                      <a:close/>
                    </a:path>
                  </a:pathLst>
                </a:custGeom>
                <a:solidFill>
                  <a:srgbClr val="B5B59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792" name="Freeform 105"/>
                <p:cNvSpPr>
                  <a:spLocks noEditPoints="1"/>
                </p:cNvSpPr>
                <p:nvPr/>
              </p:nvSpPr>
              <p:spPr bwMode="auto">
                <a:xfrm>
                  <a:off x="733" y="1577"/>
                  <a:ext cx="68" cy="3"/>
                </a:xfrm>
                <a:custGeom>
                  <a:avLst/>
                  <a:gdLst>
                    <a:gd name="T0" fmla="*/ 0 w 271"/>
                    <a:gd name="T1" fmla="*/ 0 h 10"/>
                    <a:gd name="T2" fmla="*/ 0 w 271"/>
                    <a:gd name="T3" fmla="*/ 0 h 10"/>
                    <a:gd name="T4" fmla="*/ 0 w 271"/>
                    <a:gd name="T5" fmla="*/ 0 h 10"/>
                    <a:gd name="T6" fmla="*/ 0 w 271"/>
                    <a:gd name="T7" fmla="*/ 0 h 10"/>
                    <a:gd name="T8" fmla="*/ 0 w 271"/>
                    <a:gd name="T9" fmla="*/ 0 h 10"/>
                    <a:gd name="T10" fmla="*/ 0 w 271"/>
                    <a:gd name="T11" fmla="*/ 0 h 10"/>
                    <a:gd name="T12" fmla="*/ 0 w 271"/>
                    <a:gd name="T13" fmla="*/ 0 h 10"/>
                    <a:gd name="T14" fmla="*/ 0 w 271"/>
                    <a:gd name="T15" fmla="*/ 0 h 10"/>
                    <a:gd name="T16" fmla="*/ 0 w 271"/>
                    <a:gd name="T17" fmla="*/ 0 h 10"/>
                    <a:gd name="T18" fmla="*/ 0 w 271"/>
                    <a:gd name="T19" fmla="*/ 0 h 10"/>
                    <a:gd name="T20" fmla="*/ 0 w 271"/>
                    <a:gd name="T21" fmla="*/ 0 h 10"/>
                    <a:gd name="T22" fmla="*/ 0 w 271"/>
                    <a:gd name="T23" fmla="*/ 0 h 10"/>
                    <a:gd name="T24" fmla="*/ 0 w 271"/>
                    <a:gd name="T25" fmla="*/ 0 h 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1"/>
                    <a:gd name="T40" fmla="*/ 0 h 10"/>
                    <a:gd name="T41" fmla="*/ 271 w 271"/>
                    <a:gd name="T42" fmla="*/ 10 h 1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1" h="10">
                      <a:moveTo>
                        <a:pt x="1" y="0"/>
                      </a:moveTo>
                      <a:lnTo>
                        <a:pt x="0" y="10"/>
                      </a:lnTo>
                      <a:lnTo>
                        <a:pt x="90" y="10"/>
                      </a:lnTo>
                      <a:lnTo>
                        <a:pt x="87" y="0"/>
                      </a:lnTo>
                      <a:lnTo>
                        <a:pt x="1" y="0"/>
                      </a:lnTo>
                      <a:close/>
                      <a:moveTo>
                        <a:pt x="92" y="0"/>
                      </a:moveTo>
                      <a:lnTo>
                        <a:pt x="92" y="10"/>
                      </a:lnTo>
                      <a:lnTo>
                        <a:pt x="271" y="10"/>
                      </a:lnTo>
                      <a:lnTo>
                        <a:pt x="271" y="0"/>
                      </a:lnTo>
                      <a:lnTo>
                        <a:pt x="182" y="0"/>
                      </a:lnTo>
                      <a:lnTo>
                        <a:pt x="180" y="9"/>
                      </a:lnTo>
                      <a:lnTo>
                        <a:pt x="179" y="0"/>
                      </a:lnTo>
                      <a:lnTo>
                        <a:pt x="92" y="0"/>
                      </a:lnTo>
                      <a:close/>
                    </a:path>
                  </a:pathLst>
                </a:custGeom>
                <a:solidFill>
                  <a:srgbClr val="BDBD9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793" name="Freeform 106"/>
                <p:cNvSpPr>
                  <a:spLocks noEditPoints="1"/>
                </p:cNvSpPr>
                <p:nvPr/>
              </p:nvSpPr>
              <p:spPr bwMode="auto">
                <a:xfrm>
                  <a:off x="733" y="1575"/>
                  <a:ext cx="68" cy="3"/>
                </a:xfrm>
                <a:custGeom>
                  <a:avLst/>
                  <a:gdLst>
                    <a:gd name="T0" fmla="*/ 0 w 270"/>
                    <a:gd name="T1" fmla="*/ 0 h 11"/>
                    <a:gd name="T2" fmla="*/ 0 w 270"/>
                    <a:gd name="T3" fmla="*/ 0 h 11"/>
                    <a:gd name="T4" fmla="*/ 0 w 270"/>
                    <a:gd name="T5" fmla="*/ 0 h 11"/>
                    <a:gd name="T6" fmla="*/ 0 w 270"/>
                    <a:gd name="T7" fmla="*/ 0 h 11"/>
                    <a:gd name="T8" fmla="*/ 0 w 270"/>
                    <a:gd name="T9" fmla="*/ 0 h 11"/>
                    <a:gd name="T10" fmla="*/ 0 w 270"/>
                    <a:gd name="T11" fmla="*/ 0 h 11"/>
                    <a:gd name="T12" fmla="*/ 0 w 270"/>
                    <a:gd name="T13" fmla="*/ 0 h 11"/>
                    <a:gd name="T14" fmla="*/ 0 w 270"/>
                    <a:gd name="T15" fmla="*/ 0 h 11"/>
                    <a:gd name="T16" fmla="*/ 0 w 270"/>
                    <a:gd name="T17" fmla="*/ 0 h 11"/>
                    <a:gd name="T18" fmla="*/ 0 w 270"/>
                    <a:gd name="T19" fmla="*/ 0 h 11"/>
                    <a:gd name="T20" fmla="*/ 0 w 270"/>
                    <a:gd name="T21" fmla="*/ 0 h 11"/>
                    <a:gd name="T22" fmla="*/ 0 w 270"/>
                    <a:gd name="T23" fmla="*/ 0 h 11"/>
                    <a:gd name="T24" fmla="*/ 0 w 270"/>
                    <a:gd name="T25" fmla="*/ 0 h 11"/>
                    <a:gd name="T26" fmla="*/ 0 w 270"/>
                    <a:gd name="T27" fmla="*/ 0 h 11"/>
                    <a:gd name="T28" fmla="*/ 0 w 270"/>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0"/>
                    <a:gd name="T46" fmla="*/ 0 h 11"/>
                    <a:gd name="T47" fmla="*/ 270 w 270"/>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0" h="11">
                      <a:moveTo>
                        <a:pt x="0" y="0"/>
                      </a:moveTo>
                      <a:lnTo>
                        <a:pt x="0" y="11"/>
                      </a:lnTo>
                      <a:lnTo>
                        <a:pt x="88" y="11"/>
                      </a:lnTo>
                      <a:lnTo>
                        <a:pt x="85" y="0"/>
                      </a:lnTo>
                      <a:lnTo>
                        <a:pt x="0" y="0"/>
                      </a:lnTo>
                      <a:close/>
                      <a:moveTo>
                        <a:pt x="92" y="0"/>
                      </a:moveTo>
                      <a:lnTo>
                        <a:pt x="91" y="11"/>
                      </a:lnTo>
                      <a:lnTo>
                        <a:pt x="179" y="11"/>
                      </a:lnTo>
                      <a:lnTo>
                        <a:pt x="176" y="0"/>
                      </a:lnTo>
                      <a:lnTo>
                        <a:pt x="92" y="0"/>
                      </a:lnTo>
                      <a:close/>
                      <a:moveTo>
                        <a:pt x="182" y="0"/>
                      </a:moveTo>
                      <a:lnTo>
                        <a:pt x="180" y="11"/>
                      </a:lnTo>
                      <a:lnTo>
                        <a:pt x="270" y="11"/>
                      </a:lnTo>
                      <a:lnTo>
                        <a:pt x="270" y="0"/>
                      </a:lnTo>
                      <a:lnTo>
                        <a:pt x="182" y="0"/>
                      </a:lnTo>
                      <a:close/>
                    </a:path>
                  </a:pathLst>
                </a:custGeom>
                <a:solidFill>
                  <a:srgbClr val="C2C2A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794" name="Freeform 107"/>
                <p:cNvSpPr>
                  <a:spLocks noEditPoints="1"/>
                </p:cNvSpPr>
                <p:nvPr/>
              </p:nvSpPr>
              <p:spPr bwMode="auto">
                <a:xfrm>
                  <a:off x="733" y="1574"/>
                  <a:ext cx="68" cy="3"/>
                </a:xfrm>
                <a:custGeom>
                  <a:avLst/>
                  <a:gdLst>
                    <a:gd name="T0" fmla="*/ 0 w 270"/>
                    <a:gd name="T1" fmla="*/ 0 h 11"/>
                    <a:gd name="T2" fmla="*/ 0 w 270"/>
                    <a:gd name="T3" fmla="*/ 0 h 11"/>
                    <a:gd name="T4" fmla="*/ 0 w 270"/>
                    <a:gd name="T5" fmla="*/ 0 h 11"/>
                    <a:gd name="T6" fmla="*/ 0 w 270"/>
                    <a:gd name="T7" fmla="*/ 0 h 11"/>
                    <a:gd name="T8" fmla="*/ 0 w 270"/>
                    <a:gd name="T9" fmla="*/ 0 h 11"/>
                    <a:gd name="T10" fmla="*/ 0 w 270"/>
                    <a:gd name="T11" fmla="*/ 0 h 11"/>
                    <a:gd name="T12" fmla="*/ 0 w 270"/>
                    <a:gd name="T13" fmla="*/ 0 h 11"/>
                    <a:gd name="T14" fmla="*/ 0 w 270"/>
                    <a:gd name="T15" fmla="*/ 0 h 11"/>
                    <a:gd name="T16" fmla="*/ 0 w 270"/>
                    <a:gd name="T17" fmla="*/ 0 h 11"/>
                    <a:gd name="T18" fmla="*/ 0 w 270"/>
                    <a:gd name="T19" fmla="*/ 0 h 11"/>
                    <a:gd name="T20" fmla="*/ 0 w 270"/>
                    <a:gd name="T21" fmla="*/ 0 h 11"/>
                    <a:gd name="T22" fmla="*/ 0 w 270"/>
                    <a:gd name="T23" fmla="*/ 0 h 11"/>
                    <a:gd name="T24" fmla="*/ 0 w 270"/>
                    <a:gd name="T25" fmla="*/ 0 h 11"/>
                    <a:gd name="T26" fmla="*/ 0 w 270"/>
                    <a:gd name="T27" fmla="*/ 0 h 11"/>
                    <a:gd name="T28" fmla="*/ 0 w 270"/>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0"/>
                    <a:gd name="T46" fmla="*/ 0 h 11"/>
                    <a:gd name="T47" fmla="*/ 270 w 270"/>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0" h="11">
                      <a:moveTo>
                        <a:pt x="0" y="0"/>
                      </a:moveTo>
                      <a:lnTo>
                        <a:pt x="0" y="11"/>
                      </a:lnTo>
                      <a:lnTo>
                        <a:pt x="86" y="11"/>
                      </a:lnTo>
                      <a:lnTo>
                        <a:pt x="85" y="0"/>
                      </a:lnTo>
                      <a:lnTo>
                        <a:pt x="0" y="0"/>
                      </a:lnTo>
                      <a:close/>
                      <a:moveTo>
                        <a:pt x="92" y="0"/>
                      </a:moveTo>
                      <a:lnTo>
                        <a:pt x="91" y="11"/>
                      </a:lnTo>
                      <a:lnTo>
                        <a:pt x="178" y="11"/>
                      </a:lnTo>
                      <a:lnTo>
                        <a:pt x="176" y="0"/>
                      </a:lnTo>
                      <a:lnTo>
                        <a:pt x="92" y="0"/>
                      </a:lnTo>
                      <a:close/>
                      <a:moveTo>
                        <a:pt x="182" y="0"/>
                      </a:moveTo>
                      <a:lnTo>
                        <a:pt x="181" y="11"/>
                      </a:lnTo>
                      <a:lnTo>
                        <a:pt x="270" y="11"/>
                      </a:lnTo>
                      <a:lnTo>
                        <a:pt x="270" y="0"/>
                      </a:lnTo>
                      <a:lnTo>
                        <a:pt x="182" y="0"/>
                      </a:lnTo>
                      <a:close/>
                    </a:path>
                  </a:pathLst>
                </a:custGeom>
                <a:solidFill>
                  <a:srgbClr val="C9C9A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795" name="Freeform 108"/>
                <p:cNvSpPr>
                  <a:spLocks noEditPoints="1"/>
                </p:cNvSpPr>
                <p:nvPr/>
              </p:nvSpPr>
              <p:spPr bwMode="auto">
                <a:xfrm>
                  <a:off x="733" y="1573"/>
                  <a:ext cx="68" cy="2"/>
                </a:xfrm>
                <a:custGeom>
                  <a:avLst/>
                  <a:gdLst>
                    <a:gd name="T0" fmla="*/ 0 w 270"/>
                    <a:gd name="T1" fmla="*/ 0 h 11"/>
                    <a:gd name="T2" fmla="*/ 0 w 270"/>
                    <a:gd name="T3" fmla="*/ 0 h 11"/>
                    <a:gd name="T4" fmla="*/ 0 w 270"/>
                    <a:gd name="T5" fmla="*/ 0 h 11"/>
                    <a:gd name="T6" fmla="*/ 0 w 270"/>
                    <a:gd name="T7" fmla="*/ 0 h 11"/>
                    <a:gd name="T8" fmla="*/ 0 w 270"/>
                    <a:gd name="T9" fmla="*/ 0 h 11"/>
                    <a:gd name="T10" fmla="*/ 0 w 270"/>
                    <a:gd name="T11" fmla="*/ 0 h 11"/>
                    <a:gd name="T12" fmla="*/ 0 w 270"/>
                    <a:gd name="T13" fmla="*/ 0 h 11"/>
                    <a:gd name="T14" fmla="*/ 0 w 270"/>
                    <a:gd name="T15" fmla="*/ 0 h 11"/>
                    <a:gd name="T16" fmla="*/ 0 w 270"/>
                    <a:gd name="T17" fmla="*/ 0 h 11"/>
                    <a:gd name="T18" fmla="*/ 0 w 270"/>
                    <a:gd name="T19" fmla="*/ 0 h 11"/>
                    <a:gd name="T20" fmla="*/ 0 w 270"/>
                    <a:gd name="T21" fmla="*/ 0 h 11"/>
                    <a:gd name="T22" fmla="*/ 0 w 270"/>
                    <a:gd name="T23" fmla="*/ 0 h 11"/>
                    <a:gd name="T24" fmla="*/ 0 w 270"/>
                    <a:gd name="T25" fmla="*/ 0 h 11"/>
                    <a:gd name="T26" fmla="*/ 0 w 270"/>
                    <a:gd name="T27" fmla="*/ 0 h 11"/>
                    <a:gd name="T28" fmla="*/ 0 w 270"/>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0"/>
                    <a:gd name="T46" fmla="*/ 0 h 11"/>
                    <a:gd name="T47" fmla="*/ 270 w 270"/>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0" h="11">
                      <a:moveTo>
                        <a:pt x="1" y="0"/>
                      </a:moveTo>
                      <a:lnTo>
                        <a:pt x="0" y="11"/>
                      </a:lnTo>
                      <a:lnTo>
                        <a:pt x="85" y="11"/>
                      </a:lnTo>
                      <a:lnTo>
                        <a:pt x="84" y="0"/>
                      </a:lnTo>
                      <a:lnTo>
                        <a:pt x="1" y="0"/>
                      </a:lnTo>
                      <a:close/>
                      <a:moveTo>
                        <a:pt x="92" y="0"/>
                      </a:moveTo>
                      <a:lnTo>
                        <a:pt x="92" y="11"/>
                      </a:lnTo>
                      <a:lnTo>
                        <a:pt x="176" y="11"/>
                      </a:lnTo>
                      <a:lnTo>
                        <a:pt x="175" y="0"/>
                      </a:lnTo>
                      <a:lnTo>
                        <a:pt x="92" y="0"/>
                      </a:lnTo>
                      <a:close/>
                      <a:moveTo>
                        <a:pt x="184" y="0"/>
                      </a:moveTo>
                      <a:lnTo>
                        <a:pt x="182" y="11"/>
                      </a:lnTo>
                      <a:lnTo>
                        <a:pt x="270" y="11"/>
                      </a:lnTo>
                      <a:lnTo>
                        <a:pt x="270" y="0"/>
                      </a:lnTo>
                      <a:lnTo>
                        <a:pt x="184" y="0"/>
                      </a:lnTo>
                      <a:close/>
                    </a:path>
                  </a:pathLst>
                </a:custGeom>
                <a:solidFill>
                  <a:srgbClr val="D1D1B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796" name="Freeform 109"/>
                <p:cNvSpPr>
                  <a:spLocks noEditPoints="1"/>
                </p:cNvSpPr>
                <p:nvPr/>
              </p:nvSpPr>
              <p:spPr bwMode="auto">
                <a:xfrm>
                  <a:off x="733" y="1571"/>
                  <a:ext cx="68" cy="3"/>
                </a:xfrm>
                <a:custGeom>
                  <a:avLst/>
                  <a:gdLst>
                    <a:gd name="T0" fmla="*/ 0 w 270"/>
                    <a:gd name="T1" fmla="*/ 0 h 12"/>
                    <a:gd name="T2" fmla="*/ 0 w 270"/>
                    <a:gd name="T3" fmla="*/ 0 h 12"/>
                    <a:gd name="T4" fmla="*/ 0 w 270"/>
                    <a:gd name="T5" fmla="*/ 0 h 12"/>
                    <a:gd name="T6" fmla="*/ 0 w 270"/>
                    <a:gd name="T7" fmla="*/ 0 h 12"/>
                    <a:gd name="T8" fmla="*/ 0 w 270"/>
                    <a:gd name="T9" fmla="*/ 0 h 12"/>
                    <a:gd name="T10" fmla="*/ 0 w 270"/>
                    <a:gd name="T11" fmla="*/ 0 h 12"/>
                    <a:gd name="T12" fmla="*/ 0 w 270"/>
                    <a:gd name="T13" fmla="*/ 0 h 12"/>
                    <a:gd name="T14" fmla="*/ 0 w 270"/>
                    <a:gd name="T15" fmla="*/ 0 h 12"/>
                    <a:gd name="T16" fmla="*/ 0 w 270"/>
                    <a:gd name="T17" fmla="*/ 0 h 12"/>
                    <a:gd name="T18" fmla="*/ 0 w 270"/>
                    <a:gd name="T19" fmla="*/ 0 h 12"/>
                    <a:gd name="T20" fmla="*/ 0 w 270"/>
                    <a:gd name="T21" fmla="*/ 0 h 12"/>
                    <a:gd name="T22" fmla="*/ 0 w 270"/>
                    <a:gd name="T23" fmla="*/ 0 h 12"/>
                    <a:gd name="T24" fmla="*/ 0 w 270"/>
                    <a:gd name="T25" fmla="*/ 0 h 12"/>
                    <a:gd name="T26" fmla="*/ 0 w 270"/>
                    <a:gd name="T27" fmla="*/ 0 h 12"/>
                    <a:gd name="T28" fmla="*/ 0 w 270"/>
                    <a:gd name="T29" fmla="*/ 0 h 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0"/>
                    <a:gd name="T46" fmla="*/ 0 h 12"/>
                    <a:gd name="T47" fmla="*/ 270 w 270"/>
                    <a:gd name="T48" fmla="*/ 12 h 1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0" h="12">
                      <a:moveTo>
                        <a:pt x="1" y="0"/>
                      </a:moveTo>
                      <a:lnTo>
                        <a:pt x="0" y="12"/>
                      </a:lnTo>
                      <a:lnTo>
                        <a:pt x="85" y="12"/>
                      </a:lnTo>
                      <a:lnTo>
                        <a:pt x="83" y="0"/>
                      </a:lnTo>
                      <a:lnTo>
                        <a:pt x="1" y="0"/>
                      </a:lnTo>
                      <a:close/>
                      <a:moveTo>
                        <a:pt x="92" y="0"/>
                      </a:moveTo>
                      <a:lnTo>
                        <a:pt x="92" y="12"/>
                      </a:lnTo>
                      <a:lnTo>
                        <a:pt x="176" y="12"/>
                      </a:lnTo>
                      <a:lnTo>
                        <a:pt x="174" y="0"/>
                      </a:lnTo>
                      <a:lnTo>
                        <a:pt x="92" y="0"/>
                      </a:lnTo>
                      <a:close/>
                      <a:moveTo>
                        <a:pt x="185" y="0"/>
                      </a:moveTo>
                      <a:lnTo>
                        <a:pt x="182" y="12"/>
                      </a:lnTo>
                      <a:lnTo>
                        <a:pt x="270" y="12"/>
                      </a:lnTo>
                      <a:lnTo>
                        <a:pt x="270" y="0"/>
                      </a:lnTo>
                      <a:lnTo>
                        <a:pt x="185" y="0"/>
                      </a:lnTo>
                      <a:close/>
                    </a:path>
                  </a:pathLst>
                </a:custGeom>
                <a:solidFill>
                  <a:srgbClr val="D6D6B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797" name="Freeform 110"/>
                <p:cNvSpPr>
                  <a:spLocks noEditPoints="1"/>
                </p:cNvSpPr>
                <p:nvPr/>
              </p:nvSpPr>
              <p:spPr bwMode="auto">
                <a:xfrm>
                  <a:off x="734" y="1570"/>
                  <a:ext cx="67" cy="3"/>
                </a:xfrm>
                <a:custGeom>
                  <a:avLst/>
                  <a:gdLst>
                    <a:gd name="T0" fmla="*/ 0 w 269"/>
                    <a:gd name="T1" fmla="*/ 0 h 10"/>
                    <a:gd name="T2" fmla="*/ 0 w 269"/>
                    <a:gd name="T3" fmla="*/ 0 h 10"/>
                    <a:gd name="T4" fmla="*/ 0 w 269"/>
                    <a:gd name="T5" fmla="*/ 0 h 10"/>
                    <a:gd name="T6" fmla="*/ 0 w 269"/>
                    <a:gd name="T7" fmla="*/ 0 h 10"/>
                    <a:gd name="T8" fmla="*/ 0 w 269"/>
                    <a:gd name="T9" fmla="*/ 0 h 10"/>
                    <a:gd name="T10" fmla="*/ 0 w 269"/>
                    <a:gd name="T11" fmla="*/ 0 h 10"/>
                    <a:gd name="T12" fmla="*/ 0 w 269"/>
                    <a:gd name="T13" fmla="*/ 0 h 10"/>
                    <a:gd name="T14" fmla="*/ 0 w 269"/>
                    <a:gd name="T15" fmla="*/ 0 h 10"/>
                    <a:gd name="T16" fmla="*/ 0 w 269"/>
                    <a:gd name="T17" fmla="*/ 0 h 10"/>
                    <a:gd name="T18" fmla="*/ 0 w 269"/>
                    <a:gd name="T19" fmla="*/ 0 h 10"/>
                    <a:gd name="T20" fmla="*/ 0 w 269"/>
                    <a:gd name="T21" fmla="*/ 0 h 10"/>
                    <a:gd name="T22" fmla="*/ 0 w 269"/>
                    <a:gd name="T23" fmla="*/ 0 h 10"/>
                    <a:gd name="T24" fmla="*/ 0 w 269"/>
                    <a:gd name="T25" fmla="*/ 0 h 10"/>
                    <a:gd name="T26" fmla="*/ 0 w 269"/>
                    <a:gd name="T27" fmla="*/ 0 h 10"/>
                    <a:gd name="T28" fmla="*/ 0 w 269"/>
                    <a:gd name="T29" fmla="*/ 0 h 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9"/>
                    <a:gd name="T46" fmla="*/ 0 h 10"/>
                    <a:gd name="T47" fmla="*/ 269 w 269"/>
                    <a:gd name="T48" fmla="*/ 10 h 1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9" h="10">
                      <a:moveTo>
                        <a:pt x="0" y="0"/>
                      </a:moveTo>
                      <a:lnTo>
                        <a:pt x="0" y="10"/>
                      </a:lnTo>
                      <a:lnTo>
                        <a:pt x="83" y="10"/>
                      </a:lnTo>
                      <a:lnTo>
                        <a:pt x="81" y="0"/>
                      </a:lnTo>
                      <a:lnTo>
                        <a:pt x="0" y="0"/>
                      </a:lnTo>
                      <a:close/>
                      <a:moveTo>
                        <a:pt x="91" y="0"/>
                      </a:moveTo>
                      <a:lnTo>
                        <a:pt x="91" y="10"/>
                      </a:lnTo>
                      <a:lnTo>
                        <a:pt x="174" y="10"/>
                      </a:lnTo>
                      <a:lnTo>
                        <a:pt x="172" y="0"/>
                      </a:lnTo>
                      <a:lnTo>
                        <a:pt x="91" y="0"/>
                      </a:lnTo>
                      <a:close/>
                      <a:moveTo>
                        <a:pt x="185" y="0"/>
                      </a:moveTo>
                      <a:lnTo>
                        <a:pt x="183" y="10"/>
                      </a:lnTo>
                      <a:lnTo>
                        <a:pt x="269" y="10"/>
                      </a:lnTo>
                      <a:lnTo>
                        <a:pt x="269" y="0"/>
                      </a:lnTo>
                      <a:lnTo>
                        <a:pt x="185" y="0"/>
                      </a:lnTo>
                      <a:close/>
                    </a:path>
                  </a:pathLst>
                </a:custGeom>
                <a:solidFill>
                  <a:srgbClr val="DEDE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798" name="Freeform 111"/>
                <p:cNvSpPr>
                  <a:spLocks noEditPoints="1"/>
                </p:cNvSpPr>
                <p:nvPr/>
              </p:nvSpPr>
              <p:spPr bwMode="auto">
                <a:xfrm>
                  <a:off x="734" y="1569"/>
                  <a:ext cx="67" cy="2"/>
                </a:xfrm>
                <a:custGeom>
                  <a:avLst/>
                  <a:gdLst>
                    <a:gd name="T0" fmla="*/ 0 w 269"/>
                    <a:gd name="T1" fmla="*/ 0 h 10"/>
                    <a:gd name="T2" fmla="*/ 0 w 269"/>
                    <a:gd name="T3" fmla="*/ 0 h 10"/>
                    <a:gd name="T4" fmla="*/ 0 w 269"/>
                    <a:gd name="T5" fmla="*/ 0 h 10"/>
                    <a:gd name="T6" fmla="*/ 0 w 269"/>
                    <a:gd name="T7" fmla="*/ 0 h 10"/>
                    <a:gd name="T8" fmla="*/ 0 w 269"/>
                    <a:gd name="T9" fmla="*/ 0 h 10"/>
                    <a:gd name="T10" fmla="*/ 0 w 269"/>
                    <a:gd name="T11" fmla="*/ 0 h 10"/>
                    <a:gd name="T12" fmla="*/ 0 w 269"/>
                    <a:gd name="T13" fmla="*/ 0 h 10"/>
                    <a:gd name="T14" fmla="*/ 0 w 269"/>
                    <a:gd name="T15" fmla="*/ 0 h 10"/>
                    <a:gd name="T16" fmla="*/ 0 w 269"/>
                    <a:gd name="T17" fmla="*/ 0 h 10"/>
                    <a:gd name="T18" fmla="*/ 0 w 269"/>
                    <a:gd name="T19" fmla="*/ 0 h 10"/>
                    <a:gd name="T20" fmla="*/ 0 w 269"/>
                    <a:gd name="T21" fmla="*/ 0 h 10"/>
                    <a:gd name="T22" fmla="*/ 0 w 269"/>
                    <a:gd name="T23" fmla="*/ 0 h 10"/>
                    <a:gd name="T24" fmla="*/ 0 w 269"/>
                    <a:gd name="T25" fmla="*/ 0 h 10"/>
                    <a:gd name="T26" fmla="*/ 0 w 269"/>
                    <a:gd name="T27" fmla="*/ 0 h 10"/>
                    <a:gd name="T28" fmla="*/ 0 w 269"/>
                    <a:gd name="T29" fmla="*/ 0 h 10"/>
                    <a:gd name="T30" fmla="*/ 0 w 269"/>
                    <a:gd name="T31" fmla="*/ 0 h 1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69"/>
                    <a:gd name="T49" fmla="*/ 0 h 10"/>
                    <a:gd name="T50" fmla="*/ 269 w 269"/>
                    <a:gd name="T51" fmla="*/ 10 h 1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69" h="10">
                      <a:moveTo>
                        <a:pt x="0" y="10"/>
                      </a:moveTo>
                      <a:lnTo>
                        <a:pt x="0" y="2"/>
                      </a:lnTo>
                      <a:lnTo>
                        <a:pt x="80" y="2"/>
                      </a:lnTo>
                      <a:lnTo>
                        <a:pt x="82" y="10"/>
                      </a:lnTo>
                      <a:lnTo>
                        <a:pt x="0" y="10"/>
                      </a:lnTo>
                      <a:close/>
                      <a:moveTo>
                        <a:pt x="91" y="10"/>
                      </a:moveTo>
                      <a:lnTo>
                        <a:pt x="91" y="2"/>
                      </a:lnTo>
                      <a:lnTo>
                        <a:pt x="171" y="2"/>
                      </a:lnTo>
                      <a:lnTo>
                        <a:pt x="173" y="10"/>
                      </a:lnTo>
                      <a:lnTo>
                        <a:pt x="91" y="10"/>
                      </a:lnTo>
                      <a:close/>
                      <a:moveTo>
                        <a:pt x="185" y="0"/>
                      </a:moveTo>
                      <a:lnTo>
                        <a:pt x="184" y="10"/>
                      </a:lnTo>
                      <a:lnTo>
                        <a:pt x="269" y="10"/>
                      </a:lnTo>
                      <a:lnTo>
                        <a:pt x="269" y="2"/>
                      </a:lnTo>
                      <a:lnTo>
                        <a:pt x="227" y="0"/>
                      </a:lnTo>
                      <a:lnTo>
                        <a:pt x="185" y="0"/>
                      </a:lnTo>
                      <a:close/>
                    </a:path>
                  </a:pathLst>
                </a:custGeom>
                <a:solidFill>
                  <a:srgbClr val="E3E3C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799" name="Freeform 112"/>
                <p:cNvSpPr>
                  <a:spLocks noEditPoints="1"/>
                </p:cNvSpPr>
                <p:nvPr/>
              </p:nvSpPr>
              <p:spPr bwMode="auto">
                <a:xfrm>
                  <a:off x="734" y="1569"/>
                  <a:ext cx="67" cy="1"/>
                </a:xfrm>
                <a:custGeom>
                  <a:avLst/>
                  <a:gdLst>
                    <a:gd name="T0" fmla="*/ 0 w 269"/>
                    <a:gd name="T1" fmla="*/ 0 h 6"/>
                    <a:gd name="T2" fmla="*/ 0 w 269"/>
                    <a:gd name="T3" fmla="*/ 0 h 6"/>
                    <a:gd name="T4" fmla="*/ 0 w 269"/>
                    <a:gd name="T5" fmla="*/ 0 h 6"/>
                    <a:gd name="T6" fmla="*/ 0 w 269"/>
                    <a:gd name="T7" fmla="*/ 0 h 6"/>
                    <a:gd name="T8" fmla="*/ 0 w 269"/>
                    <a:gd name="T9" fmla="*/ 0 h 6"/>
                    <a:gd name="T10" fmla="*/ 0 w 269"/>
                    <a:gd name="T11" fmla="*/ 0 h 6"/>
                    <a:gd name="T12" fmla="*/ 0 w 269"/>
                    <a:gd name="T13" fmla="*/ 0 h 6"/>
                    <a:gd name="T14" fmla="*/ 0 w 269"/>
                    <a:gd name="T15" fmla="*/ 0 h 6"/>
                    <a:gd name="T16" fmla="*/ 0 w 269"/>
                    <a:gd name="T17" fmla="*/ 0 h 6"/>
                    <a:gd name="T18" fmla="*/ 0 w 269"/>
                    <a:gd name="T19" fmla="*/ 0 h 6"/>
                    <a:gd name="T20" fmla="*/ 0 w 269"/>
                    <a:gd name="T21" fmla="*/ 0 h 6"/>
                    <a:gd name="T22" fmla="*/ 0 w 269"/>
                    <a:gd name="T23" fmla="*/ 0 h 6"/>
                    <a:gd name="T24" fmla="*/ 0 w 269"/>
                    <a:gd name="T25" fmla="*/ 0 h 6"/>
                    <a:gd name="T26" fmla="*/ 0 w 269"/>
                    <a:gd name="T27" fmla="*/ 0 h 6"/>
                    <a:gd name="T28" fmla="*/ 0 w 269"/>
                    <a:gd name="T29" fmla="*/ 0 h 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9"/>
                    <a:gd name="T46" fmla="*/ 0 h 6"/>
                    <a:gd name="T47" fmla="*/ 269 w 269"/>
                    <a:gd name="T48" fmla="*/ 6 h 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9" h="6">
                      <a:moveTo>
                        <a:pt x="0" y="6"/>
                      </a:moveTo>
                      <a:lnTo>
                        <a:pt x="0" y="2"/>
                      </a:lnTo>
                      <a:lnTo>
                        <a:pt x="80" y="2"/>
                      </a:lnTo>
                      <a:lnTo>
                        <a:pt x="81" y="6"/>
                      </a:lnTo>
                      <a:lnTo>
                        <a:pt x="0" y="6"/>
                      </a:lnTo>
                      <a:close/>
                      <a:moveTo>
                        <a:pt x="91" y="6"/>
                      </a:moveTo>
                      <a:lnTo>
                        <a:pt x="91" y="2"/>
                      </a:lnTo>
                      <a:lnTo>
                        <a:pt x="171" y="2"/>
                      </a:lnTo>
                      <a:lnTo>
                        <a:pt x="172" y="6"/>
                      </a:lnTo>
                      <a:lnTo>
                        <a:pt x="91" y="6"/>
                      </a:lnTo>
                      <a:close/>
                      <a:moveTo>
                        <a:pt x="185" y="6"/>
                      </a:moveTo>
                      <a:lnTo>
                        <a:pt x="185" y="0"/>
                      </a:lnTo>
                      <a:lnTo>
                        <a:pt x="269" y="2"/>
                      </a:lnTo>
                      <a:lnTo>
                        <a:pt x="269" y="6"/>
                      </a:lnTo>
                      <a:lnTo>
                        <a:pt x="185" y="6"/>
                      </a:lnTo>
                      <a:close/>
                    </a:path>
                  </a:pathLst>
                </a:custGeom>
                <a:solidFill>
                  <a:srgbClr val="EBEBC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800" name="Freeform 113"/>
                <p:cNvSpPr>
                  <a:spLocks/>
                </p:cNvSpPr>
                <p:nvPr/>
              </p:nvSpPr>
              <p:spPr bwMode="auto">
                <a:xfrm>
                  <a:off x="780" y="1569"/>
                  <a:ext cx="10" cy="1"/>
                </a:xfrm>
                <a:custGeom>
                  <a:avLst/>
                  <a:gdLst>
                    <a:gd name="T0" fmla="*/ 0 w 42"/>
                    <a:gd name="T1" fmla="*/ 0 h 1"/>
                    <a:gd name="T2" fmla="*/ 0 w 42"/>
                    <a:gd name="T3" fmla="*/ 0 h 1"/>
                    <a:gd name="T4" fmla="*/ 0 w 42"/>
                    <a:gd name="T5" fmla="*/ 0 h 1"/>
                    <a:gd name="T6" fmla="*/ 0 w 42"/>
                    <a:gd name="T7" fmla="*/ 0 h 1"/>
                    <a:gd name="T8" fmla="*/ 0 60000 65536"/>
                    <a:gd name="T9" fmla="*/ 0 60000 65536"/>
                    <a:gd name="T10" fmla="*/ 0 60000 65536"/>
                    <a:gd name="T11" fmla="*/ 0 60000 65536"/>
                    <a:gd name="T12" fmla="*/ 0 w 42"/>
                    <a:gd name="T13" fmla="*/ 0 h 1"/>
                    <a:gd name="T14" fmla="*/ 42 w 42"/>
                    <a:gd name="T15" fmla="*/ 1 h 1"/>
                  </a:gdLst>
                  <a:ahLst/>
                  <a:cxnLst>
                    <a:cxn ang="T8">
                      <a:pos x="T0" y="T1"/>
                    </a:cxn>
                    <a:cxn ang="T9">
                      <a:pos x="T2" y="T3"/>
                    </a:cxn>
                    <a:cxn ang="T10">
                      <a:pos x="T4" y="T5"/>
                    </a:cxn>
                    <a:cxn ang="T11">
                      <a:pos x="T6" y="T7"/>
                    </a:cxn>
                  </a:cxnLst>
                  <a:rect l="T12" t="T13" r="T14" b="T15"/>
                  <a:pathLst>
                    <a:path w="42" h="1">
                      <a:moveTo>
                        <a:pt x="0" y="0"/>
                      </a:moveTo>
                      <a:lnTo>
                        <a:pt x="0" y="0"/>
                      </a:lnTo>
                      <a:lnTo>
                        <a:pt x="42" y="0"/>
                      </a:lnTo>
                      <a:lnTo>
                        <a:pt x="0" y="0"/>
                      </a:lnTo>
                      <a:close/>
                    </a:path>
                  </a:pathLst>
                </a:custGeom>
                <a:solidFill>
                  <a:srgbClr val="F0F0D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801" name="Freeform 114"/>
                <p:cNvSpPr>
                  <a:spLocks/>
                </p:cNvSpPr>
                <p:nvPr/>
              </p:nvSpPr>
              <p:spPr bwMode="auto">
                <a:xfrm>
                  <a:off x="821" y="1571"/>
                  <a:ext cx="47" cy="1"/>
                </a:xfrm>
                <a:custGeom>
                  <a:avLst/>
                  <a:gdLst>
                    <a:gd name="T0" fmla="*/ 0 w 187"/>
                    <a:gd name="T1" fmla="*/ 0 h 3"/>
                    <a:gd name="T2" fmla="*/ 0 w 187"/>
                    <a:gd name="T3" fmla="*/ 0 h 3"/>
                    <a:gd name="T4" fmla="*/ 0 w 187"/>
                    <a:gd name="T5" fmla="*/ 0 h 3"/>
                    <a:gd name="T6" fmla="*/ 0 w 187"/>
                    <a:gd name="T7" fmla="*/ 0 h 3"/>
                    <a:gd name="T8" fmla="*/ 0 60000 65536"/>
                    <a:gd name="T9" fmla="*/ 0 60000 65536"/>
                    <a:gd name="T10" fmla="*/ 0 60000 65536"/>
                    <a:gd name="T11" fmla="*/ 0 60000 65536"/>
                    <a:gd name="T12" fmla="*/ 0 w 187"/>
                    <a:gd name="T13" fmla="*/ 0 h 3"/>
                    <a:gd name="T14" fmla="*/ 187 w 187"/>
                    <a:gd name="T15" fmla="*/ 3 h 3"/>
                  </a:gdLst>
                  <a:ahLst/>
                  <a:cxnLst>
                    <a:cxn ang="T8">
                      <a:pos x="T0" y="T1"/>
                    </a:cxn>
                    <a:cxn ang="T9">
                      <a:pos x="T2" y="T3"/>
                    </a:cxn>
                    <a:cxn ang="T10">
                      <a:pos x="T4" y="T5"/>
                    </a:cxn>
                    <a:cxn ang="T11">
                      <a:pos x="T6" y="T7"/>
                    </a:cxn>
                  </a:cxnLst>
                  <a:rect l="T12" t="T13" r="T14" b="T15"/>
                  <a:pathLst>
                    <a:path w="187" h="3">
                      <a:moveTo>
                        <a:pt x="0" y="0"/>
                      </a:moveTo>
                      <a:lnTo>
                        <a:pt x="0" y="3"/>
                      </a:lnTo>
                      <a:lnTo>
                        <a:pt x="187" y="0"/>
                      </a:lnTo>
                      <a:lnTo>
                        <a:pt x="0" y="0"/>
                      </a:lnTo>
                      <a:close/>
                    </a:path>
                  </a:pathLst>
                </a:custGeom>
                <a:solidFill>
                  <a:srgbClr val="82826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802" name="Freeform 115"/>
                <p:cNvSpPr>
                  <a:spLocks/>
                </p:cNvSpPr>
                <p:nvPr/>
              </p:nvSpPr>
              <p:spPr bwMode="auto">
                <a:xfrm>
                  <a:off x="821" y="1570"/>
                  <a:ext cx="94" cy="2"/>
                </a:xfrm>
                <a:custGeom>
                  <a:avLst/>
                  <a:gdLst>
                    <a:gd name="T0" fmla="*/ 0 w 372"/>
                    <a:gd name="T1" fmla="*/ 0 h 9"/>
                    <a:gd name="T2" fmla="*/ 0 w 372"/>
                    <a:gd name="T3" fmla="*/ 0 h 9"/>
                    <a:gd name="T4" fmla="*/ 0 w 372"/>
                    <a:gd name="T5" fmla="*/ 0 h 9"/>
                    <a:gd name="T6" fmla="*/ 0 w 372"/>
                    <a:gd name="T7" fmla="*/ 0 h 9"/>
                    <a:gd name="T8" fmla="*/ 0 w 372"/>
                    <a:gd name="T9" fmla="*/ 0 h 9"/>
                    <a:gd name="T10" fmla="*/ 0 60000 65536"/>
                    <a:gd name="T11" fmla="*/ 0 60000 65536"/>
                    <a:gd name="T12" fmla="*/ 0 60000 65536"/>
                    <a:gd name="T13" fmla="*/ 0 60000 65536"/>
                    <a:gd name="T14" fmla="*/ 0 60000 65536"/>
                    <a:gd name="T15" fmla="*/ 0 w 372"/>
                    <a:gd name="T16" fmla="*/ 0 h 9"/>
                    <a:gd name="T17" fmla="*/ 372 w 372"/>
                    <a:gd name="T18" fmla="*/ 9 h 9"/>
                  </a:gdLst>
                  <a:ahLst/>
                  <a:cxnLst>
                    <a:cxn ang="T10">
                      <a:pos x="T0" y="T1"/>
                    </a:cxn>
                    <a:cxn ang="T11">
                      <a:pos x="T2" y="T3"/>
                    </a:cxn>
                    <a:cxn ang="T12">
                      <a:pos x="T4" y="T5"/>
                    </a:cxn>
                    <a:cxn ang="T13">
                      <a:pos x="T6" y="T7"/>
                    </a:cxn>
                    <a:cxn ang="T14">
                      <a:pos x="T8" y="T9"/>
                    </a:cxn>
                  </a:cxnLst>
                  <a:rect l="T15" t="T16" r="T17" b="T18"/>
                  <a:pathLst>
                    <a:path w="372" h="9">
                      <a:moveTo>
                        <a:pt x="0" y="0"/>
                      </a:moveTo>
                      <a:lnTo>
                        <a:pt x="0" y="9"/>
                      </a:lnTo>
                      <a:lnTo>
                        <a:pt x="372" y="6"/>
                      </a:lnTo>
                      <a:lnTo>
                        <a:pt x="372" y="0"/>
                      </a:lnTo>
                      <a:lnTo>
                        <a:pt x="0" y="0"/>
                      </a:lnTo>
                      <a:close/>
                    </a:path>
                  </a:pathLst>
                </a:custGeom>
                <a:solidFill>
                  <a:srgbClr val="8A8A6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803" name="Freeform 116"/>
                <p:cNvSpPr>
                  <a:spLocks/>
                </p:cNvSpPr>
                <p:nvPr/>
              </p:nvSpPr>
              <p:spPr bwMode="auto">
                <a:xfrm>
                  <a:off x="821" y="1568"/>
                  <a:ext cx="94" cy="3"/>
                </a:xfrm>
                <a:custGeom>
                  <a:avLst/>
                  <a:gdLst>
                    <a:gd name="T0" fmla="*/ 0 w 372"/>
                    <a:gd name="T1" fmla="*/ 0 h 11"/>
                    <a:gd name="T2" fmla="*/ 0 w 372"/>
                    <a:gd name="T3" fmla="*/ 0 h 11"/>
                    <a:gd name="T4" fmla="*/ 0 w 372"/>
                    <a:gd name="T5" fmla="*/ 0 h 11"/>
                    <a:gd name="T6" fmla="*/ 0 w 372"/>
                    <a:gd name="T7" fmla="*/ 0 h 11"/>
                    <a:gd name="T8" fmla="*/ 0 w 372"/>
                    <a:gd name="T9" fmla="*/ 0 h 11"/>
                    <a:gd name="T10" fmla="*/ 0 w 372"/>
                    <a:gd name="T11" fmla="*/ 0 h 11"/>
                    <a:gd name="T12" fmla="*/ 0 60000 65536"/>
                    <a:gd name="T13" fmla="*/ 0 60000 65536"/>
                    <a:gd name="T14" fmla="*/ 0 60000 65536"/>
                    <a:gd name="T15" fmla="*/ 0 60000 65536"/>
                    <a:gd name="T16" fmla="*/ 0 60000 65536"/>
                    <a:gd name="T17" fmla="*/ 0 60000 65536"/>
                    <a:gd name="T18" fmla="*/ 0 w 372"/>
                    <a:gd name="T19" fmla="*/ 0 h 11"/>
                    <a:gd name="T20" fmla="*/ 372 w 372"/>
                    <a:gd name="T21" fmla="*/ 11 h 11"/>
                  </a:gdLst>
                  <a:ahLst/>
                  <a:cxnLst>
                    <a:cxn ang="T12">
                      <a:pos x="T0" y="T1"/>
                    </a:cxn>
                    <a:cxn ang="T13">
                      <a:pos x="T2" y="T3"/>
                    </a:cxn>
                    <a:cxn ang="T14">
                      <a:pos x="T4" y="T5"/>
                    </a:cxn>
                    <a:cxn ang="T15">
                      <a:pos x="T6" y="T7"/>
                    </a:cxn>
                    <a:cxn ang="T16">
                      <a:pos x="T8" y="T9"/>
                    </a:cxn>
                    <a:cxn ang="T17">
                      <a:pos x="T10" y="T11"/>
                    </a:cxn>
                  </a:cxnLst>
                  <a:rect l="T18" t="T19" r="T20" b="T21"/>
                  <a:pathLst>
                    <a:path w="372" h="11">
                      <a:moveTo>
                        <a:pt x="0" y="0"/>
                      </a:moveTo>
                      <a:lnTo>
                        <a:pt x="0" y="11"/>
                      </a:lnTo>
                      <a:lnTo>
                        <a:pt x="187" y="11"/>
                      </a:lnTo>
                      <a:lnTo>
                        <a:pt x="372" y="11"/>
                      </a:lnTo>
                      <a:lnTo>
                        <a:pt x="371" y="0"/>
                      </a:lnTo>
                      <a:lnTo>
                        <a:pt x="0" y="0"/>
                      </a:lnTo>
                      <a:close/>
                    </a:path>
                  </a:pathLst>
                </a:custGeom>
                <a:solidFill>
                  <a:srgbClr val="8F8F7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804" name="Freeform 117"/>
                <p:cNvSpPr>
                  <a:spLocks/>
                </p:cNvSpPr>
                <p:nvPr/>
              </p:nvSpPr>
              <p:spPr bwMode="auto">
                <a:xfrm>
                  <a:off x="821" y="1567"/>
                  <a:ext cx="94" cy="3"/>
                </a:xfrm>
                <a:custGeom>
                  <a:avLst/>
                  <a:gdLst>
                    <a:gd name="T0" fmla="*/ 0 w 372"/>
                    <a:gd name="T1" fmla="*/ 0 h 10"/>
                    <a:gd name="T2" fmla="*/ 0 w 372"/>
                    <a:gd name="T3" fmla="*/ 0 h 10"/>
                    <a:gd name="T4" fmla="*/ 0 w 372"/>
                    <a:gd name="T5" fmla="*/ 0 h 10"/>
                    <a:gd name="T6" fmla="*/ 0 w 372"/>
                    <a:gd name="T7" fmla="*/ 0 h 10"/>
                    <a:gd name="T8" fmla="*/ 0 w 372"/>
                    <a:gd name="T9" fmla="*/ 0 h 10"/>
                    <a:gd name="T10" fmla="*/ 0 60000 65536"/>
                    <a:gd name="T11" fmla="*/ 0 60000 65536"/>
                    <a:gd name="T12" fmla="*/ 0 60000 65536"/>
                    <a:gd name="T13" fmla="*/ 0 60000 65536"/>
                    <a:gd name="T14" fmla="*/ 0 60000 65536"/>
                    <a:gd name="T15" fmla="*/ 0 w 372"/>
                    <a:gd name="T16" fmla="*/ 0 h 10"/>
                    <a:gd name="T17" fmla="*/ 372 w 372"/>
                    <a:gd name="T18" fmla="*/ 10 h 10"/>
                  </a:gdLst>
                  <a:ahLst/>
                  <a:cxnLst>
                    <a:cxn ang="T10">
                      <a:pos x="T0" y="T1"/>
                    </a:cxn>
                    <a:cxn ang="T11">
                      <a:pos x="T2" y="T3"/>
                    </a:cxn>
                    <a:cxn ang="T12">
                      <a:pos x="T4" y="T5"/>
                    </a:cxn>
                    <a:cxn ang="T13">
                      <a:pos x="T6" y="T7"/>
                    </a:cxn>
                    <a:cxn ang="T14">
                      <a:pos x="T8" y="T9"/>
                    </a:cxn>
                  </a:cxnLst>
                  <a:rect l="T15" t="T16" r="T17" b="T18"/>
                  <a:pathLst>
                    <a:path w="372" h="10">
                      <a:moveTo>
                        <a:pt x="0" y="0"/>
                      </a:moveTo>
                      <a:lnTo>
                        <a:pt x="0" y="10"/>
                      </a:lnTo>
                      <a:lnTo>
                        <a:pt x="372" y="10"/>
                      </a:lnTo>
                      <a:lnTo>
                        <a:pt x="371" y="0"/>
                      </a:lnTo>
                      <a:lnTo>
                        <a:pt x="0" y="0"/>
                      </a:lnTo>
                      <a:close/>
                    </a:path>
                  </a:pathLst>
                </a:custGeom>
                <a:solidFill>
                  <a:srgbClr val="96967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805" name="Freeform 118"/>
                <p:cNvSpPr>
                  <a:spLocks/>
                </p:cNvSpPr>
                <p:nvPr/>
              </p:nvSpPr>
              <p:spPr bwMode="auto">
                <a:xfrm>
                  <a:off x="821" y="1566"/>
                  <a:ext cx="93" cy="2"/>
                </a:xfrm>
                <a:custGeom>
                  <a:avLst/>
                  <a:gdLst>
                    <a:gd name="T0" fmla="*/ 0 w 371"/>
                    <a:gd name="T1" fmla="*/ 0 h 11"/>
                    <a:gd name="T2" fmla="*/ 0 w 371"/>
                    <a:gd name="T3" fmla="*/ 0 h 11"/>
                    <a:gd name="T4" fmla="*/ 0 w 371"/>
                    <a:gd name="T5" fmla="*/ 0 h 11"/>
                    <a:gd name="T6" fmla="*/ 0 w 371"/>
                    <a:gd name="T7" fmla="*/ 0 h 11"/>
                    <a:gd name="T8" fmla="*/ 0 w 371"/>
                    <a:gd name="T9" fmla="*/ 0 h 11"/>
                    <a:gd name="T10" fmla="*/ 0 60000 65536"/>
                    <a:gd name="T11" fmla="*/ 0 60000 65536"/>
                    <a:gd name="T12" fmla="*/ 0 60000 65536"/>
                    <a:gd name="T13" fmla="*/ 0 60000 65536"/>
                    <a:gd name="T14" fmla="*/ 0 60000 65536"/>
                    <a:gd name="T15" fmla="*/ 0 w 371"/>
                    <a:gd name="T16" fmla="*/ 0 h 11"/>
                    <a:gd name="T17" fmla="*/ 371 w 371"/>
                    <a:gd name="T18" fmla="*/ 11 h 11"/>
                  </a:gdLst>
                  <a:ahLst/>
                  <a:cxnLst>
                    <a:cxn ang="T10">
                      <a:pos x="T0" y="T1"/>
                    </a:cxn>
                    <a:cxn ang="T11">
                      <a:pos x="T2" y="T3"/>
                    </a:cxn>
                    <a:cxn ang="T12">
                      <a:pos x="T4" y="T5"/>
                    </a:cxn>
                    <a:cxn ang="T13">
                      <a:pos x="T6" y="T7"/>
                    </a:cxn>
                    <a:cxn ang="T14">
                      <a:pos x="T8" y="T9"/>
                    </a:cxn>
                  </a:cxnLst>
                  <a:rect l="T15" t="T16" r="T17" b="T18"/>
                  <a:pathLst>
                    <a:path w="371" h="11">
                      <a:moveTo>
                        <a:pt x="0" y="0"/>
                      </a:moveTo>
                      <a:lnTo>
                        <a:pt x="0" y="11"/>
                      </a:lnTo>
                      <a:lnTo>
                        <a:pt x="371" y="11"/>
                      </a:lnTo>
                      <a:lnTo>
                        <a:pt x="370" y="0"/>
                      </a:lnTo>
                      <a:lnTo>
                        <a:pt x="0" y="0"/>
                      </a:lnTo>
                      <a:close/>
                    </a:path>
                  </a:pathLst>
                </a:custGeom>
                <a:solidFill>
                  <a:srgbClr val="9E9E7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806" name="Freeform 119"/>
                <p:cNvSpPr>
                  <a:spLocks/>
                </p:cNvSpPr>
                <p:nvPr/>
              </p:nvSpPr>
              <p:spPr bwMode="auto">
                <a:xfrm>
                  <a:off x="821" y="1564"/>
                  <a:ext cx="93" cy="3"/>
                </a:xfrm>
                <a:custGeom>
                  <a:avLst/>
                  <a:gdLst>
                    <a:gd name="T0" fmla="*/ 0 w 371"/>
                    <a:gd name="T1" fmla="*/ 0 h 11"/>
                    <a:gd name="T2" fmla="*/ 0 w 371"/>
                    <a:gd name="T3" fmla="*/ 0 h 11"/>
                    <a:gd name="T4" fmla="*/ 0 w 371"/>
                    <a:gd name="T5" fmla="*/ 0 h 11"/>
                    <a:gd name="T6" fmla="*/ 0 w 371"/>
                    <a:gd name="T7" fmla="*/ 0 h 11"/>
                    <a:gd name="T8" fmla="*/ 0 w 371"/>
                    <a:gd name="T9" fmla="*/ 0 h 11"/>
                    <a:gd name="T10" fmla="*/ 0 w 371"/>
                    <a:gd name="T11" fmla="*/ 0 h 11"/>
                    <a:gd name="T12" fmla="*/ 0 w 371"/>
                    <a:gd name="T13" fmla="*/ 0 h 11"/>
                    <a:gd name="T14" fmla="*/ 0 w 371"/>
                    <a:gd name="T15" fmla="*/ 0 h 11"/>
                    <a:gd name="T16" fmla="*/ 0 60000 65536"/>
                    <a:gd name="T17" fmla="*/ 0 60000 65536"/>
                    <a:gd name="T18" fmla="*/ 0 60000 65536"/>
                    <a:gd name="T19" fmla="*/ 0 60000 65536"/>
                    <a:gd name="T20" fmla="*/ 0 60000 65536"/>
                    <a:gd name="T21" fmla="*/ 0 60000 65536"/>
                    <a:gd name="T22" fmla="*/ 0 60000 65536"/>
                    <a:gd name="T23" fmla="*/ 0 60000 65536"/>
                    <a:gd name="T24" fmla="*/ 0 w 371"/>
                    <a:gd name="T25" fmla="*/ 0 h 11"/>
                    <a:gd name="T26" fmla="*/ 371 w 371"/>
                    <a:gd name="T27" fmla="*/ 11 h 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71" h="11">
                      <a:moveTo>
                        <a:pt x="0" y="0"/>
                      </a:moveTo>
                      <a:lnTo>
                        <a:pt x="0" y="11"/>
                      </a:lnTo>
                      <a:lnTo>
                        <a:pt x="371" y="11"/>
                      </a:lnTo>
                      <a:lnTo>
                        <a:pt x="369" y="0"/>
                      </a:lnTo>
                      <a:lnTo>
                        <a:pt x="92" y="0"/>
                      </a:lnTo>
                      <a:lnTo>
                        <a:pt x="91" y="4"/>
                      </a:lnTo>
                      <a:lnTo>
                        <a:pt x="91" y="0"/>
                      </a:lnTo>
                      <a:lnTo>
                        <a:pt x="0" y="0"/>
                      </a:lnTo>
                      <a:close/>
                    </a:path>
                  </a:pathLst>
                </a:custGeom>
                <a:solidFill>
                  <a:srgbClr val="A3A38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807" name="Freeform 120"/>
                <p:cNvSpPr>
                  <a:spLocks/>
                </p:cNvSpPr>
                <p:nvPr/>
              </p:nvSpPr>
              <p:spPr bwMode="auto">
                <a:xfrm>
                  <a:off x="821" y="1563"/>
                  <a:ext cx="93" cy="3"/>
                </a:xfrm>
                <a:custGeom>
                  <a:avLst/>
                  <a:gdLst>
                    <a:gd name="T0" fmla="*/ 0 w 370"/>
                    <a:gd name="T1" fmla="*/ 0 h 10"/>
                    <a:gd name="T2" fmla="*/ 0 w 370"/>
                    <a:gd name="T3" fmla="*/ 0 h 10"/>
                    <a:gd name="T4" fmla="*/ 0 w 370"/>
                    <a:gd name="T5" fmla="*/ 0 h 10"/>
                    <a:gd name="T6" fmla="*/ 0 w 370"/>
                    <a:gd name="T7" fmla="*/ 0 h 10"/>
                    <a:gd name="T8" fmla="*/ 0 w 370"/>
                    <a:gd name="T9" fmla="*/ 0 h 10"/>
                    <a:gd name="T10" fmla="*/ 0 w 370"/>
                    <a:gd name="T11" fmla="*/ 0 h 10"/>
                    <a:gd name="T12" fmla="*/ 0 w 370"/>
                    <a:gd name="T13" fmla="*/ 0 h 10"/>
                    <a:gd name="T14" fmla="*/ 0 w 370"/>
                    <a:gd name="T15" fmla="*/ 0 h 10"/>
                    <a:gd name="T16" fmla="*/ 0 w 370"/>
                    <a:gd name="T17" fmla="*/ 0 h 10"/>
                    <a:gd name="T18" fmla="*/ 0 w 370"/>
                    <a:gd name="T19" fmla="*/ 0 h 10"/>
                    <a:gd name="T20" fmla="*/ 0 w 370"/>
                    <a:gd name="T21" fmla="*/ 0 h 10"/>
                    <a:gd name="T22" fmla="*/ 0 w 370"/>
                    <a:gd name="T23" fmla="*/ 0 h 10"/>
                    <a:gd name="T24" fmla="*/ 0 w 370"/>
                    <a:gd name="T25" fmla="*/ 0 h 10"/>
                    <a:gd name="T26" fmla="*/ 0 w 370"/>
                    <a:gd name="T27" fmla="*/ 0 h 1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70"/>
                    <a:gd name="T43" fmla="*/ 0 h 10"/>
                    <a:gd name="T44" fmla="*/ 370 w 370"/>
                    <a:gd name="T45" fmla="*/ 10 h 1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70" h="10">
                      <a:moveTo>
                        <a:pt x="0" y="0"/>
                      </a:moveTo>
                      <a:lnTo>
                        <a:pt x="0" y="10"/>
                      </a:lnTo>
                      <a:lnTo>
                        <a:pt x="370" y="10"/>
                      </a:lnTo>
                      <a:lnTo>
                        <a:pt x="367" y="0"/>
                      </a:lnTo>
                      <a:lnTo>
                        <a:pt x="282" y="0"/>
                      </a:lnTo>
                      <a:lnTo>
                        <a:pt x="281" y="2"/>
                      </a:lnTo>
                      <a:lnTo>
                        <a:pt x="281" y="0"/>
                      </a:lnTo>
                      <a:lnTo>
                        <a:pt x="193" y="0"/>
                      </a:lnTo>
                      <a:lnTo>
                        <a:pt x="192" y="2"/>
                      </a:lnTo>
                      <a:lnTo>
                        <a:pt x="192" y="0"/>
                      </a:lnTo>
                      <a:lnTo>
                        <a:pt x="92" y="0"/>
                      </a:lnTo>
                      <a:lnTo>
                        <a:pt x="91" y="9"/>
                      </a:lnTo>
                      <a:lnTo>
                        <a:pt x="91" y="0"/>
                      </a:lnTo>
                      <a:lnTo>
                        <a:pt x="0" y="0"/>
                      </a:lnTo>
                      <a:close/>
                    </a:path>
                  </a:pathLst>
                </a:custGeom>
                <a:solidFill>
                  <a:srgbClr val="A8A88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808" name="Freeform 121"/>
                <p:cNvSpPr>
                  <a:spLocks noEditPoints="1"/>
                </p:cNvSpPr>
                <p:nvPr/>
              </p:nvSpPr>
              <p:spPr bwMode="auto">
                <a:xfrm>
                  <a:off x="821" y="1561"/>
                  <a:ext cx="93" cy="3"/>
                </a:xfrm>
                <a:custGeom>
                  <a:avLst/>
                  <a:gdLst>
                    <a:gd name="T0" fmla="*/ 0 w 369"/>
                    <a:gd name="T1" fmla="*/ 0 h 11"/>
                    <a:gd name="T2" fmla="*/ 0 w 369"/>
                    <a:gd name="T3" fmla="*/ 0 h 11"/>
                    <a:gd name="T4" fmla="*/ 0 w 369"/>
                    <a:gd name="T5" fmla="*/ 0 h 11"/>
                    <a:gd name="T6" fmla="*/ 0 w 369"/>
                    <a:gd name="T7" fmla="*/ 0 h 11"/>
                    <a:gd name="T8" fmla="*/ 0 w 369"/>
                    <a:gd name="T9" fmla="*/ 0 h 11"/>
                    <a:gd name="T10" fmla="*/ 0 w 369"/>
                    <a:gd name="T11" fmla="*/ 0 h 11"/>
                    <a:gd name="T12" fmla="*/ 0 w 369"/>
                    <a:gd name="T13" fmla="*/ 0 h 11"/>
                    <a:gd name="T14" fmla="*/ 0 w 369"/>
                    <a:gd name="T15" fmla="*/ 0 h 11"/>
                    <a:gd name="T16" fmla="*/ 0 w 369"/>
                    <a:gd name="T17" fmla="*/ 0 h 11"/>
                    <a:gd name="T18" fmla="*/ 0 w 369"/>
                    <a:gd name="T19" fmla="*/ 0 h 11"/>
                    <a:gd name="T20" fmla="*/ 0 w 369"/>
                    <a:gd name="T21" fmla="*/ 0 h 11"/>
                    <a:gd name="T22" fmla="*/ 0 w 369"/>
                    <a:gd name="T23" fmla="*/ 0 h 11"/>
                    <a:gd name="T24" fmla="*/ 0 w 369"/>
                    <a:gd name="T25" fmla="*/ 0 h 11"/>
                    <a:gd name="T26" fmla="*/ 0 w 369"/>
                    <a:gd name="T27" fmla="*/ 0 h 11"/>
                    <a:gd name="T28" fmla="*/ 0 w 369"/>
                    <a:gd name="T29" fmla="*/ 0 h 11"/>
                    <a:gd name="T30" fmla="*/ 0 w 369"/>
                    <a:gd name="T31" fmla="*/ 0 h 1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69"/>
                    <a:gd name="T49" fmla="*/ 0 h 11"/>
                    <a:gd name="T50" fmla="*/ 369 w 369"/>
                    <a:gd name="T51" fmla="*/ 11 h 1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69" h="11">
                      <a:moveTo>
                        <a:pt x="0" y="0"/>
                      </a:moveTo>
                      <a:lnTo>
                        <a:pt x="0" y="11"/>
                      </a:lnTo>
                      <a:lnTo>
                        <a:pt x="91" y="11"/>
                      </a:lnTo>
                      <a:lnTo>
                        <a:pt x="90" y="0"/>
                      </a:lnTo>
                      <a:lnTo>
                        <a:pt x="0" y="0"/>
                      </a:lnTo>
                      <a:close/>
                      <a:moveTo>
                        <a:pt x="94" y="0"/>
                      </a:moveTo>
                      <a:lnTo>
                        <a:pt x="92" y="11"/>
                      </a:lnTo>
                      <a:lnTo>
                        <a:pt x="369" y="11"/>
                      </a:lnTo>
                      <a:lnTo>
                        <a:pt x="367" y="0"/>
                      </a:lnTo>
                      <a:lnTo>
                        <a:pt x="282" y="0"/>
                      </a:lnTo>
                      <a:lnTo>
                        <a:pt x="281" y="8"/>
                      </a:lnTo>
                      <a:lnTo>
                        <a:pt x="280" y="0"/>
                      </a:lnTo>
                      <a:lnTo>
                        <a:pt x="193" y="0"/>
                      </a:lnTo>
                      <a:lnTo>
                        <a:pt x="192" y="8"/>
                      </a:lnTo>
                      <a:lnTo>
                        <a:pt x="191" y="0"/>
                      </a:lnTo>
                      <a:lnTo>
                        <a:pt x="94" y="0"/>
                      </a:lnTo>
                      <a:close/>
                    </a:path>
                  </a:pathLst>
                </a:custGeom>
                <a:solidFill>
                  <a:srgbClr val="B0B09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809" name="Freeform 122"/>
                <p:cNvSpPr>
                  <a:spLocks noEditPoints="1"/>
                </p:cNvSpPr>
                <p:nvPr/>
              </p:nvSpPr>
              <p:spPr bwMode="auto">
                <a:xfrm>
                  <a:off x="821" y="1560"/>
                  <a:ext cx="92" cy="3"/>
                </a:xfrm>
                <a:custGeom>
                  <a:avLst/>
                  <a:gdLst>
                    <a:gd name="T0" fmla="*/ 0 w 367"/>
                    <a:gd name="T1" fmla="*/ 0 h 11"/>
                    <a:gd name="T2" fmla="*/ 0 w 367"/>
                    <a:gd name="T3" fmla="*/ 0 h 11"/>
                    <a:gd name="T4" fmla="*/ 0 w 367"/>
                    <a:gd name="T5" fmla="*/ 0 h 11"/>
                    <a:gd name="T6" fmla="*/ 0 w 367"/>
                    <a:gd name="T7" fmla="*/ 0 h 11"/>
                    <a:gd name="T8" fmla="*/ 0 w 367"/>
                    <a:gd name="T9" fmla="*/ 0 h 11"/>
                    <a:gd name="T10" fmla="*/ 0 w 367"/>
                    <a:gd name="T11" fmla="*/ 0 h 11"/>
                    <a:gd name="T12" fmla="*/ 0 w 367"/>
                    <a:gd name="T13" fmla="*/ 0 h 11"/>
                    <a:gd name="T14" fmla="*/ 0 w 367"/>
                    <a:gd name="T15" fmla="*/ 0 h 11"/>
                    <a:gd name="T16" fmla="*/ 0 w 367"/>
                    <a:gd name="T17" fmla="*/ 0 h 11"/>
                    <a:gd name="T18" fmla="*/ 0 w 367"/>
                    <a:gd name="T19" fmla="*/ 0 h 11"/>
                    <a:gd name="T20" fmla="*/ 0 w 367"/>
                    <a:gd name="T21" fmla="*/ 0 h 11"/>
                    <a:gd name="T22" fmla="*/ 0 w 367"/>
                    <a:gd name="T23" fmla="*/ 0 h 11"/>
                    <a:gd name="T24" fmla="*/ 0 w 367"/>
                    <a:gd name="T25" fmla="*/ 0 h 11"/>
                    <a:gd name="T26" fmla="*/ 0 w 367"/>
                    <a:gd name="T27" fmla="*/ 0 h 11"/>
                    <a:gd name="T28" fmla="*/ 0 w 367"/>
                    <a:gd name="T29" fmla="*/ 0 h 11"/>
                    <a:gd name="T30" fmla="*/ 0 w 367"/>
                    <a:gd name="T31" fmla="*/ 0 h 11"/>
                    <a:gd name="T32" fmla="*/ 0 w 367"/>
                    <a:gd name="T33" fmla="*/ 0 h 11"/>
                    <a:gd name="T34" fmla="*/ 0 w 367"/>
                    <a:gd name="T35" fmla="*/ 0 h 11"/>
                    <a:gd name="T36" fmla="*/ 0 w 367"/>
                    <a:gd name="T37" fmla="*/ 0 h 11"/>
                    <a:gd name="T38" fmla="*/ 0 w 367"/>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67"/>
                    <a:gd name="T61" fmla="*/ 0 h 11"/>
                    <a:gd name="T62" fmla="*/ 367 w 367"/>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67" h="11">
                      <a:moveTo>
                        <a:pt x="0" y="0"/>
                      </a:moveTo>
                      <a:lnTo>
                        <a:pt x="0" y="11"/>
                      </a:lnTo>
                      <a:lnTo>
                        <a:pt x="91" y="11"/>
                      </a:lnTo>
                      <a:lnTo>
                        <a:pt x="89" y="0"/>
                      </a:lnTo>
                      <a:lnTo>
                        <a:pt x="0" y="0"/>
                      </a:lnTo>
                      <a:close/>
                      <a:moveTo>
                        <a:pt x="95" y="0"/>
                      </a:moveTo>
                      <a:lnTo>
                        <a:pt x="92" y="11"/>
                      </a:lnTo>
                      <a:lnTo>
                        <a:pt x="192" y="11"/>
                      </a:lnTo>
                      <a:lnTo>
                        <a:pt x="190" y="0"/>
                      </a:lnTo>
                      <a:lnTo>
                        <a:pt x="95" y="0"/>
                      </a:lnTo>
                      <a:close/>
                      <a:moveTo>
                        <a:pt x="194" y="0"/>
                      </a:moveTo>
                      <a:lnTo>
                        <a:pt x="193" y="11"/>
                      </a:lnTo>
                      <a:lnTo>
                        <a:pt x="281" y="11"/>
                      </a:lnTo>
                      <a:lnTo>
                        <a:pt x="278" y="0"/>
                      </a:lnTo>
                      <a:lnTo>
                        <a:pt x="194" y="0"/>
                      </a:lnTo>
                      <a:close/>
                      <a:moveTo>
                        <a:pt x="282" y="0"/>
                      </a:moveTo>
                      <a:lnTo>
                        <a:pt x="282" y="11"/>
                      </a:lnTo>
                      <a:lnTo>
                        <a:pt x="367" y="11"/>
                      </a:lnTo>
                      <a:lnTo>
                        <a:pt x="366" y="0"/>
                      </a:lnTo>
                      <a:lnTo>
                        <a:pt x="282" y="0"/>
                      </a:lnTo>
                      <a:close/>
                    </a:path>
                  </a:pathLst>
                </a:custGeom>
                <a:solidFill>
                  <a:srgbClr val="B5B59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810" name="Freeform 123"/>
                <p:cNvSpPr>
                  <a:spLocks noEditPoints="1"/>
                </p:cNvSpPr>
                <p:nvPr/>
              </p:nvSpPr>
              <p:spPr bwMode="auto">
                <a:xfrm>
                  <a:off x="821" y="1559"/>
                  <a:ext cx="92" cy="2"/>
                </a:xfrm>
                <a:custGeom>
                  <a:avLst/>
                  <a:gdLst>
                    <a:gd name="T0" fmla="*/ 0 w 367"/>
                    <a:gd name="T1" fmla="*/ 0 h 11"/>
                    <a:gd name="T2" fmla="*/ 0 w 367"/>
                    <a:gd name="T3" fmla="*/ 0 h 11"/>
                    <a:gd name="T4" fmla="*/ 0 w 367"/>
                    <a:gd name="T5" fmla="*/ 0 h 11"/>
                    <a:gd name="T6" fmla="*/ 0 w 367"/>
                    <a:gd name="T7" fmla="*/ 0 h 11"/>
                    <a:gd name="T8" fmla="*/ 0 w 367"/>
                    <a:gd name="T9" fmla="*/ 0 h 11"/>
                    <a:gd name="T10" fmla="*/ 0 w 367"/>
                    <a:gd name="T11" fmla="*/ 0 h 11"/>
                    <a:gd name="T12" fmla="*/ 0 w 367"/>
                    <a:gd name="T13" fmla="*/ 0 h 11"/>
                    <a:gd name="T14" fmla="*/ 0 w 367"/>
                    <a:gd name="T15" fmla="*/ 0 h 11"/>
                    <a:gd name="T16" fmla="*/ 0 w 367"/>
                    <a:gd name="T17" fmla="*/ 0 h 11"/>
                    <a:gd name="T18" fmla="*/ 0 w 367"/>
                    <a:gd name="T19" fmla="*/ 0 h 11"/>
                    <a:gd name="T20" fmla="*/ 0 w 367"/>
                    <a:gd name="T21" fmla="*/ 0 h 11"/>
                    <a:gd name="T22" fmla="*/ 0 w 367"/>
                    <a:gd name="T23" fmla="*/ 0 h 11"/>
                    <a:gd name="T24" fmla="*/ 0 w 367"/>
                    <a:gd name="T25" fmla="*/ 0 h 11"/>
                    <a:gd name="T26" fmla="*/ 0 w 367"/>
                    <a:gd name="T27" fmla="*/ 0 h 11"/>
                    <a:gd name="T28" fmla="*/ 0 w 367"/>
                    <a:gd name="T29" fmla="*/ 0 h 11"/>
                    <a:gd name="T30" fmla="*/ 0 w 367"/>
                    <a:gd name="T31" fmla="*/ 0 h 11"/>
                    <a:gd name="T32" fmla="*/ 0 w 367"/>
                    <a:gd name="T33" fmla="*/ 0 h 11"/>
                    <a:gd name="T34" fmla="*/ 0 w 367"/>
                    <a:gd name="T35" fmla="*/ 0 h 11"/>
                    <a:gd name="T36" fmla="*/ 0 w 367"/>
                    <a:gd name="T37" fmla="*/ 0 h 11"/>
                    <a:gd name="T38" fmla="*/ 0 w 367"/>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67"/>
                    <a:gd name="T61" fmla="*/ 0 h 11"/>
                    <a:gd name="T62" fmla="*/ 367 w 367"/>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67" h="11">
                      <a:moveTo>
                        <a:pt x="0" y="0"/>
                      </a:moveTo>
                      <a:lnTo>
                        <a:pt x="0" y="11"/>
                      </a:lnTo>
                      <a:lnTo>
                        <a:pt x="90" y="11"/>
                      </a:lnTo>
                      <a:lnTo>
                        <a:pt x="89" y="0"/>
                      </a:lnTo>
                      <a:lnTo>
                        <a:pt x="0" y="0"/>
                      </a:lnTo>
                      <a:close/>
                      <a:moveTo>
                        <a:pt x="95" y="0"/>
                      </a:moveTo>
                      <a:lnTo>
                        <a:pt x="94" y="11"/>
                      </a:lnTo>
                      <a:lnTo>
                        <a:pt x="191" y="11"/>
                      </a:lnTo>
                      <a:lnTo>
                        <a:pt x="188" y="0"/>
                      </a:lnTo>
                      <a:lnTo>
                        <a:pt x="95" y="0"/>
                      </a:lnTo>
                      <a:close/>
                      <a:moveTo>
                        <a:pt x="194" y="0"/>
                      </a:moveTo>
                      <a:lnTo>
                        <a:pt x="193" y="11"/>
                      </a:lnTo>
                      <a:lnTo>
                        <a:pt x="280" y="11"/>
                      </a:lnTo>
                      <a:lnTo>
                        <a:pt x="277" y="0"/>
                      </a:lnTo>
                      <a:lnTo>
                        <a:pt x="194" y="0"/>
                      </a:lnTo>
                      <a:close/>
                      <a:moveTo>
                        <a:pt x="283" y="0"/>
                      </a:moveTo>
                      <a:lnTo>
                        <a:pt x="282" y="11"/>
                      </a:lnTo>
                      <a:lnTo>
                        <a:pt x="367" y="11"/>
                      </a:lnTo>
                      <a:lnTo>
                        <a:pt x="365" y="0"/>
                      </a:lnTo>
                      <a:lnTo>
                        <a:pt x="283" y="0"/>
                      </a:lnTo>
                      <a:close/>
                    </a:path>
                  </a:pathLst>
                </a:custGeom>
                <a:solidFill>
                  <a:srgbClr val="BDBD9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811" name="Freeform 124"/>
                <p:cNvSpPr>
                  <a:spLocks noEditPoints="1"/>
                </p:cNvSpPr>
                <p:nvPr/>
              </p:nvSpPr>
              <p:spPr bwMode="auto">
                <a:xfrm>
                  <a:off x="821" y="1558"/>
                  <a:ext cx="92" cy="2"/>
                </a:xfrm>
                <a:custGeom>
                  <a:avLst/>
                  <a:gdLst>
                    <a:gd name="T0" fmla="*/ 0 w 366"/>
                    <a:gd name="T1" fmla="*/ 0 h 11"/>
                    <a:gd name="T2" fmla="*/ 0 w 366"/>
                    <a:gd name="T3" fmla="*/ 0 h 11"/>
                    <a:gd name="T4" fmla="*/ 0 w 366"/>
                    <a:gd name="T5" fmla="*/ 0 h 11"/>
                    <a:gd name="T6" fmla="*/ 0 w 366"/>
                    <a:gd name="T7" fmla="*/ 0 h 11"/>
                    <a:gd name="T8" fmla="*/ 0 w 366"/>
                    <a:gd name="T9" fmla="*/ 0 h 11"/>
                    <a:gd name="T10" fmla="*/ 0 w 366"/>
                    <a:gd name="T11" fmla="*/ 0 h 11"/>
                    <a:gd name="T12" fmla="*/ 0 w 366"/>
                    <a:gd name="T13" fmla="*/ 0 h 11"/>
                    <a:gd name="T14" fmla="*/ 0 w 366"/>
                    <a:gd name="T15" fmla="*/ 0 h 11"/>
                    <a:gd name="T16" fmla="*/ 0 w 366"/>
                    <a:gd name="T17" fmla="*/ 0 h 11"/>
                    <a:gd name="T18" fmla="*/ 0 w 366"/>
                    <a:gd name="T19" fmla="*/ 0 h 11"/>
                    <a:gd name="T20" fmla="*/ 0 w 366"/>
                    <a:gd name="T21" fmla="*/ 0 h 11"/>
                    <a:gd name="T22" fmla="*/ 0 w 366"/>
                    <a:gd name="T23" fmla="*/ 0 h 11"/>
                    <a:gd name="T24" fmla="*/ 0 w 366"/>
                    <a:gd name="T25" fmla="*/ 0 h 11"/>
                    <a:gd name="T26" fmla="*/ 0 w 366"/>
                    <a:gd name="T27" fmla="*/ 0 h 11"/>
                    <a:gd name="T28" fmla="*/ 0 w 366"/>
                    <a:gd name="T29" fmla="*/ 0 h 11"/>
                    <a:gd name="T30" fmla="*/ 0 w 366"/>
                    <a:gd name="T31" fmla="*/ 0 h 11"/>
                    <a:gd name="T32" fmla="*/ 0 w 366"/>
                    <a:gd name="T33" fmla="*/ 0 h 11"/>
                    <a:gd name="T34" fmla="*/ 0 w 366"/>
                    <a:gd name="T35" fmla="*/ 0 h 11"/>
                    <a:gd name="T36" fmla="*/ 0 w 366"/>
                    <a:gd name="T37" fmla="*/ 0 h 11"/>
                    <a:gd name="T38" fmla="*/ 0 w 366"/>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66"/>
                    <a:gd name="T61" fmla="*/ 0 h 11"/>
                    <a:gd name="T62" fmla="*/ 366 w 366"/>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66" h="11">
                      <a:moveTo>
                        <a:pt x="0" y="0"/>
                      </a:moveTo>
                      <a:lnTo>
                        <a:pt x="0" y="11"/>
                      </a:lnTo>
                      <a:lnTo>
                        <a:pt x="89" y="11"/>
                      </a:lnTo>
                      <a:lnTo>
                        <a:pt x="88" y="0"/>
                      </a:lnTo>
                      <a:lnTo>
                        <a:pt x="0" y="0"/>
                      </a:lnTo>
                      <a:close/>
                      <a:moveTo>
                        <a:pt x="96" y="0"/>
                      </a:moveTo>
                      <a:lnTo>
                        <a:pt x="95" y="11"/>
                      </a:lnTo>
                      <a:lnTo>
                        <a:pt x="190" y="11"/>
                      </a:lnTo>
                      <a:lnTo>
                        <a:pt x="187" y="0"/>
                      </a:lnTo>
                      <a:lnTo>
                        <a:pt x="96" y="0"/>
                      </a:lnTo>
                      <a:close/>
                      <a:moveTo>
                        <a:pt x="194" y="0"/>
                      </a:moveTo>
                      <a:lnTo>
                        <a:pt x="194" y="11"/>
                      </a:lnTo>
                      <a:lnTo>
                        <a:pt x="278" y="11"/>
                      </a:lnTo>
                      <a:lnTo>
                        <a:pt x="276" y="0"/>
                      </a:lnTo>
                      <a:lnTo>
                        <a:pt x="194" y="0"/>
                      </a:lnTo>
                      <a:close/>
                      <a:moveTo>
                        <a:pt x="283" y="0"/>
                      </a:moveTo>
                      <a:lnTo>
                        <a:pt x="282" y="11"/>
                      </a:lnTo>
                      <a:lnTo>
                        <a:pt x="366" y="11"/>
                      </a:lnTo>
                      <a:lnTo>
                        <a:pt x="365" y="0"/>
                      </a:lnTo>
                      <a:lnTo>
                        <a:pt x="283" y="0"/>
                      </a:lnTo>
                      <a:close/>
                    </a:path>
                  </a:pathLst>
                </a:custGeom>
                <a:solidFill>
                  <a:srgbClr val="C2C2A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812" name="Freeform 125"/>
                <p:cNvSpPr>
                  <a:spLocks noEditPoints="1"/>
                </p:cNvSpPr>
                <p:nvPr/>
              </p:nvSpPr>
              <p:spPr bwMode="auto">
                <a:xfrm>
                  <a:off x="821" y="1556"/>
                  <a:ext cx="92" cy="3"/>
                </a:xfrm>
                <a:custGeom>
                  <a:avLst/>
                  <a:gdLst>
                    <a:gd name="T0" fmla="*/ 0 w 365"/>
                    <a:gd name="T1" fmla="*/ 0 h 10"/>
                    <a:gd name="T2" fmla="*/ 0 w 365"/>
                    <a:gd name="T3" fmla="*/ 0 h 10"/>
                    <a:gd name="T4" fmla="*/ 0 w 365"/>
                    <a:gd name="T5" fmla="*/ 0 h 10"/>
                    <a:gd name="T6" fmla="*/ 0 w 365"/>
                    <a:gd name="T7" fmla="*/ 0 h 10"/>
                    <a:gd name="T8" fmla="*/ 0 w 365"/>
                    <a:gd name="T9" fmla="*/ 0 h 10"/>
                    <a:gd name="T10" fmla="*/ 0 w 365"/>
                    <a:gd name="T11" fmla="*/ 0 h 10"/>
                    <a:gd name="T12" fmla="*/ 0 w 365"/>
                    <a:gd name="T13" fmla="*/ 0 h 10"/>
                    <a:gd name="T14" fmla="*/ 0 w 365"/>
                    <a:gd name="T15" fmla="*/ 0 h 10"/>
                    <a:gd name="T16" fmla="*/ 0 w 365"/>
                    <a:gd name="T17" fmla="*/ 0 h 10"/>
                    <a:gd name="T18" fmla="*/ 0 w 365"/>
                    <a:gd name="T19" fmla="*/ 0 h 10"/>
                    <a:gd name="T20" fmla="*/ 0 w 365"/>
                    <a:gd name="T21" fmla="*/ 0 h 10"/>
                    <a:gd name="T22" fmla="*/ 0 w 365"/>
                    <a:gd name="T23" fmla="*/ 0 h 10"/>
                    <a:gd name="T24" fmla="*/ 0 w 365"/>
                    <a:gd name="T25" fmla="*/ 0 h 10"/>
                    <a:gd name="T26" fmla="*/ 0 w 365"/>
                    <a:gd name="T27" fmla="*/ 0 h 10"/>
                    <a:gd name="T28" fmla="*/ 0 w 365"/>
                    <a:gd name="T29" fmla="*/ 0 h 10"/>
                    <a:gd name="T30" fmla="*/ 0 w 365"/>
                    <a:gd name="T31" fmla="*/ 0 h 10"/>
                    <a:gd name="T32" fmla="*/ 0 w 365"/>
                    <a:gd name="T33" fmla="*/ 0 h 10"/>
                    <a:gd name="T34" fmla="*/ 0 w 365"/>
                    <a:gd name="T35" fmla="*/ 0 h 10"/>
                    <a:gd name="T36" fmla="*/ 0 w 365"/>
                    <a:gd name="T37" fmla="*/ 0 h 10"/>
                    <a:gd name="T38" fmla="*/ 0 w 365"/>
                    <a:gd name="T39" fmla="*/ 0 h 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65"/>
                    <a:gd name="T61" fmla="*/ 0 h 10"/>
                    <a:gd name="T62" fmla="*/ 365 w 365"/>
                    <a:gd name="T63" fmla="*/ 10 h 1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65" h="10">
                      <a:moveTo>
                        <a:pt x="0" y="0"/>
                      </a:moveTo>
                      <a:lnTo>
                        <a:pt x="0" y="10"/>
                      </a:lnTo>
                      <a:lnTo>
                        <a:pt x="89" y="10"/>
                      </a:lnTo>
                      <a:lnTo>
                        <a:pt x="88" y="0"/>
                      </a:lnTo>
                      <a:lnTo>
                        <a:pt x="0" y="0"/>
                      </a:lnTo>
                      <a:close/>
                      <a:moveTo>
                        <a:pt x="96" y="0"/>
                      </a:moveTo>
                      <a:lnTo>
                        <a:pt x="95" y="10"/>
                      </a:lnTo>
                      <a:lnTo>
                        <a:pt x="188" y="10"/>
                      </a:lnTo>
                      <a:lnTo>
                        <a:pt x="185" y="0"/>
                      </a:lnTo>
                      <a:lnTo>
                        <a:pt x="96" y="0"/>
                      </a:lnTo>
                      <a:close/>
                      <a:moveTo>
                        <a:pt x="195" y="0"/>
                      </a:moveTo>
                      <a:lnTo>
                        <a:pt x="194" y="10"/>
                      </a:lnTo>
                      <a:lnTo>
                        <a:pt x="277" y="10"/>
                      </a:lnTo>
                      <a:lnTo>
                        <a:pt x="274" y="0"/>
                      </a:lnTo>
                      <a:lnTo>
                        <a:pt x="195" y="0"/>
                      </a:lnTo>
                      <a:close/>
                      <a:moveTo>
                        <a:pt x="284" y="0"/>
                      </a:moveTo>
                      <a:lnTo>
                        <a:pt x="283" y="10"/>
                      </a:lnTo>
                      <a:lnTo>
                        <a:pt x="365" y="10"/>
                      </a:lnTo>
                      <a:lnTo>
                        <a:pt x="364" y="0"/>
                      </a:lnTo>
                      <a:lnTo>
                        <a:pt x="284" y="0"/>
                      </a:lnTo>
                      <a:close/>
                    </a:path>
                  </a:pathLst>
                </a:custGeom>
                <a:solidFill>
                  <a:srgbClr val="C9C9A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813" name="Freeform 126"/>
                <p:cNvSpPr>
                  <a:spLocks noEditPoints="1"/>
                </p:cNvSpPr>
                <p:nvPr/>
              </p:nvSpPr>
              <p:spPr bwMode="auto">
                <a:xfrm>
                  <a:off x="821" y="1555"/>
                  <a:ext cx="92" cy="3"/>
                </a:xfrm>
                <a:custGeom>
                  <a:avLst/>
                  <a:gdLst>
                    <a:gd name="T0" fmla="*/ 0 w 365"/>
                    <a:gd name="T1" fmla="*/ 0 h 11"/>
                    <a:gd name="T2" fmla="*/ 0 w 365"/>
                    <a:gd name="T3" fmla="*/ 0 h 11"/>
                    <a:gd name="T4" fmla="*/ 0 w 365"/>
                    <a:gd name="T5" fmla="*/ 0 h 11"/>
                    <a:gd name="T6" fmla="*/ 0 w 365"/>
                    <a:gd name="T7" fmla="*/ 0 h 11"/>
                    <a:gd name="T8" fmla="*/ 0 w 365"/>
                    <a:gd name="T9" fmla="*/ 0 h 11"/>
                    <a:gd name="T10" fmla="*/ 0 w 365"/>
                    <a:gd name="T11" fmla="*/ 0 h 11"/>
                    <a:gd name="T12" fmla="*/ 0 w 365"/>
                    <a:gd name="T13" fmla="*/ 0 h 11"/>
                    <a:gd name="T14" fmla="*/ 0 w 365"/>
                    <a:gd name="T15" fmla="*/ 0 h 11"/>
                    <a:gd name="T16" fmla="*/ 0 w 365"/>
                    <a:gd name="T17" fmla="*/ 0 h 11"/>
                    <a:gd name="T18" fmla="*/ 0 w 365"/>
                    <a:gd name="T19" fmla="*/ 0 h 11"/>
                    <a:gd name="T20" fmla="*/ 0 w 365"/>
                    <a:gd name="T21" fmla="*/ 0 h 11"/>
                    <a:gd name="T22" fmla="*/ 0 w 365"/>
                    <a:gd name="T23" fmla="*/ 0 h 11"/>
                    <a:gd name="T24" fmla="*/ 0 w 365"/>
                    <a:gd name="T25" fmla="*/ 0 h 11"/>
                    <a:gd name="T26" fmla="*/ 0 w 365"/>
                    <a:gd name="T27" fmla="*/ 0 h 11"/>
                    <a:gd name="T28" fmla="*/ 0 w 365"/>
                    <a:gd name="T29" fmla="*/ 0 h 11"/>
                    <a:gd name="T30" fmla="*/ 0 w 365"/>
                    <a:gd name="T31" fmla="*/ 0 h 11"/>
                    <a:gd name="T32" fmla="*/ 0 w 365"/>
                    <a:gd name="T33" fmla="*/ 0 h 11"/>
                    <a:gd name="T34" fmla="*/ 0 w 365"/>
                    <a:gd name="T35" fmla="*/ 0 h 11"/>
                    <a:gd name="T36" fmla="*/ 0 w 365"/>
                    <a:gd name="T37" fmla="*/ 0 h 11"/>
                    <a:gd name="T38" fmla="*/ 0 w 365"/>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65"/>
                    <a:gd name="T61" fmla="*/ 0 h 11"/>
                    <a:gd name="T62" fmla="*/ 365 w 365"/>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65" h="11">
                      <a:moveTo>
                        <a:pt x="0" y="0"/>
                      </a:moveTo>
                      <a:lnTo>
                        <a:pt x="0" y="11"/>
                      </a:lnTo>
                      <a:lnTo>
                        <a:pt x="88" y="11"/>
                      </a:lnTo>
                      <a:lnTo>
                        <a:pt x="87" y="0"/>
                      </a:lnTo>
                      <a:lnTo>
                        <a:pt x="0" y="0"/>
                      </a:lnTo>
                      <a:close/>
                      <a:moveTo>
                        <a:pt x="97" y="0"/>
                      </a:moveTo>
                      <a:lnTo>
                        <a:pt x="96" y="11"/>
                      </a:lnTo>
                      <a:lnTo>
                        <a:pt x="187" y="11"/>
                      </a:lnTo>
                      <a:lnTo>
                        <a:pt x="184" y="0"/>
                      </a:lnTo>
                      <a:lnTo>
                        <a:pt x="97" y="0"/>
                      </a:lnTo>
                      <a:close/>
                      <a:moveTo>
                        <a:pt x="195" y="0"/>
                      </a:moveTo>
                      <a:lnTo>
                        <a:pt x="194" y="11"/>
                      </a:lnTo>
                      <a:lnTo>
                        <a:pt x="276" y="11"/>
                      </a:lnTo>
                      <a:lnTo>
                        <a:pt x="273" y="0"/>
                      </a:lnTo>
                      <a:lnTo>
                        <a:pt x="195" y="0"/>
                      </a:lnTo>
                      <a:close/>
                      <a:moveTo>
                        <a:pt x="284" y="0"/>
                      </a:moveTo>
                      <a:lnTo>
                        <a:pt x="283" y="11"/>
                      </a:lnTo>
                      <a:lnTo>
                        <a:pt x="365" y="11"/>
                      </a:lnTo>
                      <a:lnTo>
                        <a:pt x="363" y="0"/>
                      </a:lnTo>
                      <a:lnTo>
                        <a:pt x="284" y="0"/>
                      </a:lnTo>
                      <a:close/>
                    </a:path>
                  </a:pathLst>
                </a:custGeom>
                <a:solidFill>
                  <a:srgbClr val="D1D1B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814" name="Freeform 127"/>
                <p:cNvSpPr>
                  <a:spLocks noEditPoints="1"/>
                </p:cNvSpPr>
                <p:nvPr/>
              </p:nvSpPr>
              <p:spPr bwMode="auto">
                <a:xfrm>
                  <a:off x="821" y="1554"/>
                  <a:ext cx="91" cy="2"/>
                </a:xfrm>
                <a:custGeom>
                  <a:avLst/>
                  <a:gdLst>
                    <a:gd name="T0" fmla="*/ 0 w 364"/>
                    <a:gd name="T1" fmla="*/ 0 h 11"/>
                    <a:gd name="T2" fmla="*/ 0 w 364"/>
                    <a:gd name="T3" fmla="*/ 0 h 11"/>
                    <a:gd name="T4" fmla="*/ 0 w 364"/>
                    <a:gd name="T5" fmla="*/ 0 h 11"/>
                    <a:gd name="T6" fmla="*/ 0 w 364"/>
                    <a:gd name="T7" fmla="*/ 0 h 11"/>
                    <a:gd name="T8" fmla="*/ 0 w 364"/>
                    <a:gd name="T9" fmla="*/ 0 h 11"/>
                    <a:gd name="T10" fmla="*/ 0 w 364"/>
                    <a:gd name="T11" fmla="*/ 0 h 11"/>
                    <a:gd name="T12" fmla="*/ 0 w 364"/>
                    <a:gd name="T13" fmla="*/ 0 h 11"/>
                    <a:gd name="T14" fmla="*/ 0 w 364"/>
                    <a:gd name="T15" fmla="*/ 0 h 11"/>
                    <a:gd name="T16" fmla="*/ 0 w 364"/>
                    <a:gd name="T17" fmla="*/ 0 h 11"/>
                    <a:gd name="T18" fmla="*/ 0 w 364"/>
                    <a:gd name="T19" fmla="*/ 0 h 11"/>
                    <a:gd name="T20" fmla="*/ 0 w 364"/>
                    <a:gd name="T21" fmla="*/ 0 h 11"/>
                    <a:gd name="T22" fmla="*/ 0 w 364"/>
                    <a:gd name="T23" fmla="*/ 0 h 11"/>
                    <a:gd name="T24" fmla="*/ 0 w 364"/>
                    <a:gd name="T25" fmla="*/ 0 h 11"/>
                    <a:gd name="T26" fmla="*/ 0 w 364"/>
                    <a:gd name="T27" fmla="*/ 0 h 11"/>
                    <a:gd name="T28" fmla="*/ 0 w 364"/>
                    <a:gd name="T29" fmla="*/ 0 h 11"/>
                    <a:gd name="T30" fmla="*/ 0 w 364"/>
                    <a:gd name="T31" fmla="*/ 0 h 11"/>
                    <a:gd name="T32" fmla="*/ 0 w 364"/>
                    <a:gd name="T33" fmla="*/ 0 h 11"/>
                    <a:gd name="T34" fmla="*/ 0 w 364"/>
                    <a:gd name="T35" fmla="*/ 0 h 11"/>
                    <a:gd name="T36" fmla="*/ 0 w 364"/>
                    <a:gd name="T37" fmla="*/ 0 h 11"/>
                    <a:gd name="T38" fmla="*/ 0 w 364"/>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64"/>
                    <a:gd name="T61" fmla="*/ 0 h 11"/>
                    <a:gd name="T62" fmla="*/ 364 w 364"/>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64" h="11">
                      <a:moveTo>
                        <a:pt x="0" y="0"/>
                      </a:moveTo>
                      <a:lnTo>
                        <a:pt x="0" y="11"/>
                      </a:lnTo>
                      <a:lnTo>
                        <a:pt x="88" y="11"/>
                      </a:lnTo>
                      <a:lnTo>
                        <a:pt x="85" y="0"/>
                      </a:lnTo>
                      <a:lnTo>
                        <a:pt x="0" y="0"/>
                      </a:lnTo>
                      <a:close/>
                      <a:moveTo>
                        <a:pt x="98" y="0"/>
                      </a:moveTo>
                      <a:lnTo>
                        <a:pt x="96" y="11"/>
                      </a:lnTo>
                      <a:lnTo>
                        <a:pt x="185" y="11"/>
                      </a:lnTo>
                      <a:lnTo>
                        <a:pt x="182" y="0"/>
                      </a:lnTo>
                      <a:lnTo>
                        <a:pt x="98" y="0"/>
                      </a:lnTo>
                      <a:close/>
                      <a:moveTo>
                        <a:pt x="197" y="0"/>
                      </a:moveTo>
                      <a:lnTo>
                        <a:pt x="195" y="11"/>
                      </a:lnTo>
                      <a:lnTo>
                        <a:pt x="274" y="11"/>
                      </a:lnTo>
                      <a:lnTo>
                        <a:pt x="271" y="0"/>
                      </a:lnTo>
                      <a:lnTo>
                        <a:pt x="197" y="0"/>
                      </a:lnTo>
                      <a:close/>
                      <a:moveTo>
                        <a:pt x="285" y="0"/>
                      </a:moveTo>
                      <a:lnTo>
                        <a:pt x="284" y="11"/>
                      </a:lnTo>
                      <a:lnTo>
                        <a:pt x="364" y="11"/>
                      </a:lnTo>
                      <a:lnTo>
                        <a:pt x="363" y="0"/>
                      </a:lnTo>
                      <a:lnTo>
                        <a:pt x="285" y="0"/>
                      </a:lnTo>
                      <a:close/>
                    </a:path>
                  </a:pathLst>
                </a:custGeom>
                <a:solidFill>
                  <a:srgbClr val="D6D6B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815" name="Freeform 128"/>
                <p:cNvSpPr>
                  <a:spLocks noEditPoints="1"/>
                </p:cNvSpPr>
                <p:nvPr/>
              </p:nvSpPr>
              <p:spPr bwMode="auto">
                <a:xfrm>
                  <a:off x="821" y="1552"/>
                  <a:ext cx="91" cy="3"/>
                </a:xfrm>
                <a:custGeom>
                  <a:avLst/>
                  <a:gdLst>
                    <a:gd name="T0" fmla="*/ 0 w 363"/>
                    <a:gd name="T1" fmla="*/ 0 h 11"/>
                    <a:gd name="T2" fmla="*/ 0 w 363"/>
                    <a:gd name="T3" fmla="*/ 0 h 11"/>
                    <a:gd name="T4" fmla="*/ 0 w 363"/>
                    <a:gd name="T5" fmla="*/ 0 h 11"/>
                    <a:gd name="T6" fmla="*/ 0 w 363"/>
                    <a:gd name="T7" fmla="*/ 0 h 11"/>
                    <a:gd name="T8" fmla="*/ 0 w 363"/>
                    <a:gd name="T9" fmla="*/ 0 h 11"/>
                    <a:gd name="T10" fmla="*/ 0 w 363"/>
                    <a:gd name="T11" fmla="*/ 0 h 11"/>
                    <a:gd name="T12" fmla="*/ 0 w 363"/>
                    <a:gd name="T13" fmla="*/ 0 h 11"/>
                    <a:gd name="T14" fmla="*/ 0 w 363"/>
                    <a:gd name="T15" fmla="*/ 0 h 11"/>
                    <a:gd name="T16" fmla="*/ 0 w 363"/>
                    <a:gd name="T17" fmla="*/ 0 h 11"/>
                    <a:gd name="T18" fmla="*/ 0 w 363"/>
                    <a:gd name="T19" fmla="*/ 0 h 11"/>
                    <a:gd name="T20" fmla="*/ 0 w 363"/>
                    <a:gd name="T21" fmla="*/ 0 h 11"/>
                    <a:gd name="T22" fmla="*/ 0 w 363"/>
                    <a:gd name="T23" fmla="*/ 0 h 11"/>
                    <a:gd name="T24" fmla="*/ 0 w 363"/>
                    <a:gd name="T25" fmla="*/ 0 h 11"/>
                    <a:gd name="T26" fmla="*/ 0 w 363"/>
                    <a:gd name="T27" fmla="*/ 0 h 11"/>
                    <a:gd name="T28" fmla="*/ 0 w 363"/>
                    <a:gd name="T29" fmla="*/ 0 h 11"/>
                    <a:gd name="T30" fmla="*/ 0 w 363"/>
                    <a:gd name="T31" fmla="*/ 0 h 11"/>
                    <a:gd name="T32" fmla="*/ 0 w 363"/>
                    <a:gd name="T33" fmla="*/ 0 h 11"/>
                    <a:gd name="T34" fmla="*/ 0 w 363"/>
                    <a:gd name="T35" fmla="*/ 0 h 11"/>
                    <a:gd name="T36" fmla="*/ 0 w 363"/>
                    <a:gd name="T37" fmla="*/ 0 h 11"/>
                    <a:gd name="T38" fmla="*/ 0 w 363"/>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63"/>
                    <a:gd name="T61" fmla="*/ 0 h 11"/>
                    <a:gd name="T62" fmla="*/ 363 w 363"/>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63" h="11">
                      <a:moveTo>
                        <a:pt x="0" y="0"/>
                      </a:moveTo>
                      <a:lnTo>
                        <a:pt x="0" y="11"/>
                      </a:lnTo>
                      <a:lnTo>
                        <a:pt x="87" y="11"/>
                      </a:lnTo>
                      <a:lnTo>
                        <a:pt x="85" y="0"/>
                      </a:lnTo>
                      <a:lnTo>
                        <a:pt x="0" y="0"/>
                      </a:lnTo>
                      <a:close/>
                      <a:moveTo>
                        <a:pt x="98" y="0"/>
                      </a:moveTo>
                      <a:lnTo>
                        <a:pt x="97" y="11"/>
                      </a:lnTo>
                      <a:lnTo>
                        <a:pt x="184" y="11"/>
                      </a:lnTo>
                      <a:lnTo>
                        <a:pt x="181" y="0"/>
                      </a:lnTo>
                      <a:lnTo>
                        <a:pt x="98" y="0"/>
                      </a:lnTo>
                      <a:close/>
                      <a:moveTo>
                        <a:pt x="197" y="0"/>
                      </a:moveTo>
                      <a:lnTo>
                        <a:pt x="195" y="11"/>
                      </a:lnTo>
                      <a:lnTo>
                        <a:pt x="273" y="11"/>
                      </a:lnTo>
                      <a:lnTo>
                        <a:pt x="270" y="0"/>
                      </a:lnTo>
                      <a:lnTo>
                        <a:pt x="197" y="0"/>
                      </a:lnTo>
                      <a:close/>
                      <a:moveTo>
                        <a:pt x="285" y="0"/>
                      </a:moveTo>
                      <a:lnTo>
                        <a:pt x="284" y="11"/>
                      </a:lnTo>
                      <a:lnTo>
                        <a:pt x="363" y="11"/>
                      </a:lnTo>
                      <a:lnTo>
                        <a:pt x="361" y="0"/>
                      </a:lnTo>
                      <a:lnTo>
                        <a:pt x="285" y="0"/>
                      </a:lnTo>
                      <a:close/>
                    </a:path>
                  </a:pathLst>
                </a:custGeom>
                <a:solidFill>
                  <a:srgbClr val="DEDE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816" name="Freeform 129"/>
                <p:cNvSpPr>
                  <a:spLocks noEditPoints="1"/>
                </p:cNvSpPr>
                <p:nvPr/>
              </p:nvSpPr>
              <p:spPr bwMode="auto">
                <a:xfrm>
                  <a:off x="821" y="1551"/>
                  <a:ext cx="91" cy="3"/>
                </a:xfrm>
                <a:custGeom>
                  <a:avLst/>
                  <a:gdLst>
                    <a:gd name="T0" fmla="*/ 0 w 363"/>
                    <a:gd name="T1" fmla="*/ 0 h 10"/>
                    <a:gd name="T2" fmla="*/ 0 w 363"/>
                    <a:gd name="T3" fmla="*/ 0 h 10"/>
                    <a:gd name="T4" fmla="*/ 0 w 363"/>
                    <a:gd name="T5" fmla="*/ 0 h 10"/>
                    <a:gd name="T6" fmla="*/ 0 w 363"/>
                    <a:gd name="T7" fmla="*/ 0 h 10"/>
                    <a:gd name="T8" fmla="*/ 0 w 363"/>
                    <a:gd name="T9" fmla="*/ 0 h 10"/>
                    <a:gd name="T10" fmla="*/ 0 w 363"/>
                    <a:gd name="T11" fmla="*/ 0 h 10"/>
                    <a:gd name="T12" fmla="*/ 0 w 363"/>
                    <a:gd name="T13" fmla="*/ 0 h 10"/>
                    <a:gd name="T14" fmla="*/ 0 w 363"/>
                    <a:gd name="T15" fmla="*/ 0 h 10"/>
                    <a:gd name="T16" fmla="*/ 0 w 363"/>
                    <a:gd name="T17" fmla="*/ 0 h 10"/>
                    <a:gd name="T18" fmla="*/ 0 w 363"/>
                    <a:gd name="T19" fmla="*/ 0 h 10"/>
                    <a:gd name="T20" fmla="*/ 0 w 363"/>
                    <a:gd name="T21" fmla="*/ 0 h 10"/>
                    <a:gd name="T22" fmla="*/ 0 w 363"/>
                    <a:gd name="T23" fmla="*/ 0 h 10"/>
                    <a:gd name="T24" fmla="*/ 0 w 363"/>
                    <a:gd name="T25" fmla="*/ 0 h 10"/>
                    <a:gd name="T26" fmla="*/ 0 w 363"/>
                    <a:gd name="T27" fmla="*/ 0 h 10"/>
                    <a:gd name="T28" fmla="*/ 0 w 363"/>
                    <a:gd name="T29" fmla="*/ 0 h 10"/>
                    <a:gd name="T30" fmla="*/ 0 w 363"/>
                    <a:gd name="T31" fmla="*/ 0 h 10"/>
                    <a:gd name="T32" fmla="*/ 0 w 363"/>
                    <a:gd name="T33" fmla="*/ 0 h 10"/>
                    <a:gd name="T34" fmla="*/ 0 w 363"/>
                    <a:gd name="T35" fmla="*/ 0 h 10"/>
                    <a:gd name="T36" fmla="*/ 0 w 363"/>
                    <a:gd name="T37" fmla="*/ 0 h 10"/>
                    <a:gd name="T38" fmla="*/ 0 w 363"/>
                    <a:gd name="T39" fmla="*/ 0 h 10"/>
                    <a:gd name="T40" fmla="*/ 0 w 363"/>
                    <a:gd name="T41" fmla="*/ 0 h 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63"/>
                    <a:gd name="T64" fmla="*/ 0 h 10"/>
                    <a:gd name="T65" fmla="*/ 363 w 363"/>
                    <a:gd name="T66" fmla="*/ 10 h 1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63" h="10">
                      <a:moveTo>
                        <a:pt x="0" y="10"/>
                      </a:moveTo>
                      <a:lnTo>
                        <a:pt x="0" y="3"/>
                      </a:lnTo>
                      <a:lnTo>
                        <a:pt x="84" y="3"/>
                      </a:lnTo>
                      <a:lnTo>
                        <a:pt x="85" y="10"/>
                      </a:lnTo>
                      <a:lnTo>
                        <a:pt x="0" y="10"/>
                      </a:lnTo>
                      <a:close/>
                      <a:moveTo>
                        <a:pt x="98" y="10"/>
                      </a:moveTo>
                      <a:lnTo>
                        <a:pt x="98" y="3"/>
                      </a:lnTo>
                      <a:lnTo>
                        <a:pt x="180" y="3"/>
                      </a:lnTo>
                      <a:lnTo>
                        <a:pt x="182" y="10"/>
                      </a:lnTo>
                      <a:lnTo>
                        <a:pt x="98" y="10"/>
                      </a:lnTo>
                      <a:close/>
                      <a:moveTo>
                        <a:pt x="197" y="10"/>
                      </a:moveTo>
                      <a:lnTo>
                        <a:pt x="197" y="3"/>
                      </a:lnTo>
                      <a:lnTo>
                        <a:pt x="269" y="3"/>
                      </a:lnTo>
                      <a:lnTo>
                        <a:pt x="271" y="10"/>
                      </a:lnTo>
                      <a:lnTo>
                        <a:pt x="197" y="10"/>
                      </a:lnTo>
                      <a:close/>
                      <a:moveTo>
                        <a:pt x="285" y="0"/>
                      </a:moveTo>
                      <a:lnTo>
                        <a:pt x="285" y="10"/>
                      </a:lnTo>
                      <a:lnTo>
                        <a:pt x="363" y="10"/>
                      </a:lnTo>
                      <a:lnTo>
                        <a:pt x="360" y="3"/>
                      </a:lnTo>
                      <a:lnTo>
                        <a:pt x="323" y="0"/>
                      </a:lnTo>
                      <a:lnTo>
                        <a:pt x="285" y="0"/>
                      </a:lnTo>
                      <a:close/>
                    </a:path>
                  </a:pathLst>
                </a:custGeom>
                <a:solidFill>
                  <a:srgbClr val="E3E3C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817" name="Freeform 130"/>
                <p:cNvSpPr>
                  <a:spLocks noEditPoints="1"/>
                </p:cNvSpPr>
                <p:nvPr/>
              </p:nvSpPr>
              <p:spPr bwMode="auto">
                <a:xfrm>
                  <a:off x="821" y="1551"/>
                  <a:ext cx="91" cy="1"/>
                </a:xfrm>
                <a:custGeom>
                  <a:avLst/>
                  <a:gdLst>
                    <a:gd name="T0" fmla="*/ 0 w 361"/>
                    <a:gd name="T1" fmla="*/ 0 h 6"/>
                    <a:gd name="T2" fmla="*/ 0 w 361"/>
                    <a:gd name="T3" fmla="*/ 0 h 6"/>
                    <a:gd name="T4" fmla="*/ 0 w 361"/>
                    <a:gd name="T5" fmla="*/ 0 h 6"/>
                    <a:gd name="T6" fmla="*/ 0 w 361"/>
                    <a:gd name="T7" fmla="*/ 0 h 6"/>
                    <a:gd name="T8" fmla="*/ 0 w 361"/>
                    <a:gd name="T9" fmla="*/ 0 h 6"/>
                    <a:gd name="T10" fmla="*/ 0 w 361"/>
                    <a:gd name="T11" fmla="*/ 0 h 6"/>
                    <a:gd name="T12" fmla="*/ 0 w 361"/>
                    <a:gd name="T13" fmla="*/ 0 h 6"/>
                    <a:gd name="T14" fmla="*/ 0 w 361"/>
                    <a:gd name="T15" fmla="*/ 0 h 6"/>
                    <a:gd name="T16" fmla="*/ 0 w 361"/>
                    <a:gd name="T17" fmla="*/ 0 h 6"/>
                    <a:gd name="T18" fmla="*/ 0 w 361"/>
                    <a:gd name="T19" fmla="*/ 0 h 6"/>
                    <a:gd name="T20" fmla="*/ 0 w 361"/>
                    <a:gd name="T21" fmla="*/ 0 h 6"/>
                    <a:gd name="T22" fmla="*/ 0 w 361"/>
                    <a:gd name="T23" fmla="*/ 0 h 6"/>
                    <a:gd name="T24" fmla="*/ 0 w 361"/>
                    <a:gd name="T25" fmla="*/ 0 h 6"/>
                    <a:gd name="T26" fmla="*/ 0 w 361"/>
                    <a:gd name="T27" fmla="*/ 0 h 6"/>
                    <a:gd name="T28" fmla="*/ 0 w 361"/>
                    <a:gd name="T29" fmla="*/ 0 h 6"/>
                    <a:gd name="T30" fmla="*/ 0 w 361"/>
                    <a:gd name="T31" fmla="*/ 0 h 6"/>
                    <a:gd name="T32" fmla="*/ 0 w 361"/>
                    <a:gd name="T33" fmla="*/ 0 h 6"/>
                    <a:gd name="T34" fmla="*/ 0 w 361"/>
                    <a:gd name="T35" fmla="*/ 0 h 6"/>
                    <a:gd name="T36" fmla="*/ 0 w 361"/>
                    <a:gd name="T37" fmla="*/ 0 h 6"/>
                    <a:gd name="T38" fmla="*/ 0 w 361"/>
                    <a:gd name="T39" fmla="*/ 0 h 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61"/>
                    <a:gd name="T61" fmla="*/ 0 h 6"/>
                    <a:gd name="T62" fmla="*/ 361 w 361"/>
                    <a:gd name="T63" fmla="*/ 6 h 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61" h="6">
                      <a:moveTo>
                        <a:pt x="0" y="6"/>
                      </a:moveTo>
                      <a:lnTo>
                        <a:pt x="0" y="5"/>
                      </a:lnTo>
                      <a:lnTo>
                        <a:pt x="84" y="5"/>
                      </a:lnTo>
                      <a:lnTo>
                        <a:pt x="85" y="6"/>
                      </a:lnTo>
                      <a:lnTo>
                        <a:pt x="0" y="6"/>
                      </a:lnTo>
                      <a:close/>
                      <a:moveTo>
                        <a:pt x="98" y="6"/>
                      </a:moveTo>
                      <a:lnTo>
                        <a:pt x="98" y="5"/>
                      </a:lnTo>
                      <a:lnTo>
                        <a:pt x="180" y="5"/>
                      </a:lnTo>
                      <a:lnTo>
                        <a:pt x="181" y="6"/>
                      </a:lnTo>
                      <a:lnTo>
                        <a:pt x="98" y="6"/>
                      </a:lnTo>
                      <a:close/>
                      <a:moveTo>
                        <a:pt x="197" y="6"/>
                      </a:moveTo>
                      <a:lnTo>
                        <a:pt x="197" y="5"/>
                      </a:lnTo>
                      <a:lnTo>
                        <a:pt x="269" y="5"/>
                      </a:lnTo>
                      <a:lnTo>
                        <a:pt x="270" y="6"/>
                      </a:lnTo>
                      <a:lnTo>
                        <a:pt x="197" y="6"/>
                      </a:lnTo>
                      <a:close/>
                      <a:moveTo>
                        <a:pt x="285" y="6"/>
                      </a:moveTo>
                      <a:lnTo>
                        <a:pt x="285" y="0"/>
                      </a:lnTo>
                      <a:lnTo>
                        <a:pt x="360" y="5"/>
                      </a:lnTo>
                      <a:lnTo>
                        <a:pt x="361" y="6"/>
                      </a:lnTo>
                      <a:lnTo>
                        <a:pt x="285" y="6"/>
                      </a:lnTo>
                      <a:close/>
                    </a:path>
                  </a:pathLst>
                </a:custGeom>
                <a:solidFill>
                  <a:srgbClr val="EBEBC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818" name="Freeform 131"/>
                <p:cNvSpPr>
                  <a:spLocks/>
                </p:cNvSpPr>
                <p:nvPr/>
              </p:nvSpPr>
              <p:spPr bwMode="auto">
                <a:xfrm>
                  <a:off x="893" y="1551"/>
                  <a:ext cx="9" cy="1"/>
                </a:xfrm>
                <a:custGeom>
                  <a:avLst/>
                  <a:gdLst>
                    <a:gd name="T0" fmla="*/ 0 w 38"/>
                    <a:gd name="T1" fmla="*/ 1 h 2"/>
                    <a:gd name="T2" fmla="*/ 0 w 38"/>
                    <a:gd name="T3" fmla="*/ 0 h 2"/>
                    <a:gd name="T4" fmla="*/ 0 w 38"/>
                    <a:gd name="T5" fmla="*/ 1 h 2"/>
                    <a:gd name="T6" fmla="*/ 0 w 38"/>
                    <a:gd name="T7" fmla="*/ 1 h 2"/>
                    <a:gd name="T8" fmla="*/ 0 60000 65536"/>
                    <a:gd name="T9" fmla="*/ 0 60000 65536"/>
                    <a:gd name="T10" fmla="*/ 0 60000 65536"/>
                    <a:gd name="T11" fmla="*/ 0 60000 65536"/>
                    <a:gd name="T12" fmla="*/ 0 w 38"/>
                    <a:gd name="T13" fmla="*/ 0 h 2"/>
                    <a:gd name="T14" fmla="*/ 38 w 38"/>
                    <a:gd name="T15" fmla="*/ 2 h 2"/>
                  </a:gdLst>
                  <a:ahLst/>
                  <a:cxnLst>
                    <a:cxn ang="T8">
                      <a:pos x="T0" y="T1"/>
                    </a:cxn>
                    <a:cxn ang="T9">
                      <a:pos x="T2" y="T3"/>
                    </a:cxn>
                    <a:cxn ang="T10">
                      <a:pos x="T4" y="T5"/>
                    </a:cxn>
                    <a:cxn ang="T11">
                      <a:pos x="T6" y="T7"/>
                    </a:cxn>
                  </a:cxnLst>
                  <a:rect l="T12" t="T13" r="T14" b="T15"/>
                  <a:pathLst>
                    <a:path w="38" h="2">
                      <a:moveTo>
                        <a:pt x="0" y="2"/>
                      </a:moveTo>
                      <a:lnTo>
                        <a:pt x="0" y="0"/>
                      </a:lnTo>
                      <a:lnTo>
                        <a:pt x="38" y="2"/>
                      </a:lnTo>
                      <a:lnTo>
                        <a:pt x="0" y="2"/>
                      </a:lnTo>
                      <a:close/>
                    </a:path>
                  </a:pathLst>
                </a:custGeom>
                <a:solidFill>
                  <a:srgbClr val="F0F0D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819" name="Freeform 132"/>
                <p:cNvSpPr>
                  <a:spLocks/>
                </p:cNvSpPr>
                <p:nvPr/>
              </p:nvSpPr>
              <p:spPr bwMode="auto">
                <a:xfrm>
                  <a:off x="826" y="1582"/>
                  <a:ext cx="48" cy="1"/>
                </a:xfrm>
                <a:custGeom>
                  <a:avLst/>
                  <a:gdLst>
                    <a:gd name="T0" fmla="*/ 0 w 192"/>
                    <a:gd name="T1" fmla="*/ 0 h 2"/>
                    <a:gd name="T2" fmla="*/ 0 w 192"/>
                    <a:gd name="T3" fmla="*/ 1 h 2"/>
                    <a:gd name="T4" fmla="*/ 0 w 192"/>
                    <a:gd name="T5" fmla="*/ 0 h 2"/>
                    <a:gd name="T6" fmla="*/ 0 w 192"/>
                    <a:gd name="T7" fmla="*/ 0 h 2"/>
                    <a:gd name="T8" fmla="*/ 0 60000 65536"/>
                    <a:gd name="T9" fmla="*/ 0 60000 65536"/>
                    <a:gd name="T10" fmla="*/ 0 60000 65536"/>
                    <a:gd name="T11" fmla="*/ 0 60000 65536"/>
                    <a:gd name="T12" fmla="*/ 0 w 192"/>
                    <a:gd name="T13" fmla="*/ 0 h 2"/>
                    <a:gd name="T14" fmla="*/ 192 w 192"/>
                    <a:gd name="T15" fmla="*/ 2 h 2"/>
                  </a:gdLst>
                  <a:ahLst/>
                  <a:cxnLst>
                    <a:cxn ang="T8">
                      <a:pos x="T0" y="T1"/>
                    </a:cxn>
                    <a:cxn ang="T9">
                      <a:pos x="T2" y="T3"/>
                    </a:cxn>
                    <a:cxn ang="T10">
                      <a:pos x="T4" y="T5"/>
                    </a:cxn>
                    <a:cxn ang="T11">
                      <a:pos x="T6" y="T7"/>
                    </a:cxn>
                  </a:cxnLst>
                  <a:rect l="T12" t="T13" r="T14" b="T15"/>
                  <a:pathLst>
                    <a:path w="192" h="2">
                      <a:moveTo>
                        <a:pt x="0" y="0"/>
                      </a:moveTo>
                      <a:lnTo>
                        <a:pt x="0" y="2"/>
                      </a:lnTo>
                      <a:lnTo>
                        <a:pt x="192" y="0"/>
                      </a:lnTo>
                      <a:lnTo>
                        <a:pt x="0" y="0"/>
                      </a:lnTo>
                      <a:close/>
                    </a:path>
                  </a:pathLst>
                </a:custGeom>
                <a:solidFill>
                  <a:srgbClr val="82826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820" name="Freeform 133"/>
                <p:cNvSpPr>
                  <a:spLocks/>
                </p:cNvSpPr>
                <p:nvPr/>
              </p:nvSpPr>
              <p:spPr bwMode="auto">
                <a:xfrm>
                  <a:off x="826" y="1581"/>
                  <a:ext cx="96" cy="2"/>
                </a:xfrm>
                <a:custGeom>
                  <a:avLst/>
                  <a:gdLst>
                    <a:gd name="T0" fmla="*/ 0 w 381"/>
                    <a:gd name="T1" fmla="*/ 0 h 8"/>
                    <a:gd name="T2" fmla="*/ 0 w 381"/>
                    <a:gd name="T3" fmla="*/ 0 h 8"/>
                    <a:gd name="T4" fmla="*/ 0 w 381"/>
                    <a:gd name="T5" fmla="*/ 0 h 8"/>
                    <a:gd name="T6" fmla="*/ 0 w 381"/>
                    <a:gd name="T7" fmla="*/ 0 h 8"/>
                    <a:gd name="T8" fmla="*/ 0 w 381"/>
                    <a:gd name="T9" fmla="*/ 0 h 8"/>
                    <a:gd name="T10" fmla="*/ 0 60000 65536"/>
                    <a:gd name="T11" fmla="*/ 0 60000 65536"/>
                    <a:gd name="T12" fmla="*/ 0 60000 65536"/>
                    <a:gd name="T13" fmla="*/ 0 60000 65536"/>
                    <a:gd name="T14" fmla="*/ 0 60000 65536"/>
                    <a:gd name="T15" fmla="*/ 0 w 381"/>
                    <a:gd name="T16" fmla="*/ 0 h 8"/>
                    <a:gd name="T17" fmla="*/ 381 w 381"/>
                    <a:gd name="T18" fmla="*/ 8 h 8"/>
                  </a:gdLst>
                  <a:ahLst/>
                  <a:cxnLst>
                    <a:cxn ang="T10">
                      <a:pos x="T0" y="T1"/>
                    </a:cxn>
                    <a:cxn ang="T11">
                      <a:pos x="T2" y="T3"/>
                    </a:cxn>
                    <a:cxn ang="T12">
                      <a:pos x="T4" y="T5"/>
                    </a:cxn>
                    <a:cxn ang="T13">
                      <a:pos x="T6" y="T7"/>
                    </a:cxn>
                    <a:cxn ang="T14">
                      <a:pos x="T8" y="T9"/>
                    </a:cxn>
                  </a:cxnLst>
                  <a:rect l="T15" t="T16" r="T17" b="T18"/>
                  <a:pathLst>
                    <a:path w="381" h="8">
                      <a:moveTo>
                        <a:pt x="0" y="0"/>
                      </a:moveTo>
                      <a:lnTo>
                        <a:pt x="0" y="8"/>
                      </a:lnTo>
                      <a:lnTo>
                        <a:pt x="381" y="6"/>
                      </a:lnTo>
                      <a:lnTo>
                        <a:pt x="381" y="0"/>
                      </a:lnTo>
                      <a:lnTo>
                        <a:pt x="0" y="0"/>
                      </a:lnTo>
                      <a:close/>
                    </a:path>
                  </a:pathLst>
                </a:custGeom>
                <a:solidFill>
                  <a:srgbClr val="8A8A6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821" name="Freeform 134"/>
                <p:cNvSpPr>
                  <a:spLocks/>
                </p:cNvSpPr>
                <p:nvPr/>
              </p:nvSpPr>
              <p:spPr bwMode="auto">
                <a:xfrm>
                  <a:off x="826" y="1579"/>
                  <a:ext cx="96" cy="3"/>
                </a:xfrm>
                <a:custGeom>
                  <a:avLst/>
                  <a:gdLst>
                    <a:gd name="T0" fmla="*/ 0 w 381"/>
                    <a:gd name="T1" fmla="*/ 0 h 12"/>
                    <a:gd name="T2" fmla="*/ 0 w 381"/>
                    <a:gd name="T3" fmla="*/ 0 h 12"/>
                    <a:gd name="T4" fmla="*/ 0 w 381"/>
                    <a:gd name="T5" fmla="*/ 0 h 12"/>
                    <a:gd name="T6" fmla="*/ 0 w 381"/>
                    <a:gd name="T7" fmla="*/ 0 h 12"/>
                    <a:gd name="T8" fmla="*/ 0 w 381"/>
                    <a:gd name="T9" fmla="*/ 0 h 12"/>
                    <a:gd name="T10" fmla="*/ 0 w 381"/>
                    <a:gd name="T11" fmla="*/ 0 h 12"/>
                    <a:gd name="T12" fmla="*/ 0 60000 65536"/>
                    <a:gd name="T13" fmla="*/ 0 60000 65536"/>
                    <a:gd name="T14" fmla="*/ 0 60000 65536"/>
                    <a:gd name="T15" fmla="*/ 0 60000 65536"/>
                    <a:gd name="T16" fmla="*/ 0 60000 65536"/>
                    <a:gd name="T17" fmla="*/ 0 60000 65536"/>
                    <a:gd name="T18" fmla="*/ 0 w 381"/>
                    <a:gd name="T19" fmla="*/ 0 h 12"/>
                    <a:gd name="T20" fmla="*/ 381 w 381"/>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381" h="12">
                      <a:moveTo>
                        <a:pt x="0" y="0"/>
                      </a:moveTo>
                      <a:lnTo>
                        <a:pt x="0" y="12"/>
                      </a:lnTo>
                      <a:lnTo>
                        <a:pt x="192" y="12"/>
                      </a:lnTo>
                      <a:lnTo>
                        <a:pt x="381" y="12"/>
                      </a:lnTo>
                      <a:lnTo>
                        <a:pt x="381" y="0"/>
                      </a:lnTo>
                      <a:lnTo>
                        <a:pt x="0" y="0"/>
                      </a:lnTo>
                      <a:close/>
                    </a:path>
                  </a:pathLst>
                </a:custGeom>
                <a:solidFill>
                  <a:srgbClr val="8F8F7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822" name="Freeform 135"/>
                <p:cNvSpPr>
                  <a:spLocks/>
                </p:cNvSpPr>
                <p:nvPr/>
              </p:nvSpPr>
              <p:spPr bwMode="auto">
                <a:xfrm>
                  <a:off x="826" y="1578"/>
                  <a:ext cx="96" cy="3"/>
                </a:xfrm>
                <a:custGeom>
                  <a:avLst/>
                  <a:gdLst>
                    <a:gd name="T0" fmla="*/ 0 w 381"/>
                    <a:gd name="T1" fmla="*/ 0 h 11"/>
                    <a:gd name="T2" fmla="*/ 0 w 381"/>
                    <a:gd name="T3" fmla="*/ 0 h 11"/>
                    <a:gd name="T4" fmla="*/ 0 w 381"/>
                    <a:gd name="T5" fmla="*/ 0 h 11"/>
                    <a:gd name="T6" fmla="*/ 0 w 381"/>
                    <a:gd name="T7" fmla="*/ 0 h 11"/>
                    <a:gd name="T8" fmla="*/ 0 w 381"/>
                    <a:gd name="T9" fmla="*/ 0 h 11"/>
                    <a:gd name="T10" fmla="*/ 0 60000 65536"/>
                    <a:gd name="T11" fmla="*/ 0 60000 65536"/>
                    <a:gd name="T12" fmla="*/ 0 60000 65536"/>
                    <a:gd name="T13" fmla="*/ 0 60000 65536"/>
                    <a:gd name="T14" fmla="*/ 0 60000 65536"/>
                    <a:gd name="T15" fmla="*/ 0 w 381"/>
                    <a:gd name="T16" fmla="*/ 0 h 11"/>
                    <a:gd name="T17" fmla="*/ 381 w 381"/>
                    <a:gd name="T18" fmla="*/ 11 h 11"/>
                  </a:gdLst>
                  <a:ahLst/>
                  <a:cxnLst>
                    <a:cxn ang="T10">
                      <a:pos x="T0" y="T1"/>
                    </a:cxn>
                    <a:cxn ang="T11">
                      <a:pos x="T2" y="T3"/>
                    </a:cxn>
                    <a:cxn ang="T12">
                      <a:pos x="T4" y="T5"/>
                    </a:cxn>
                    <a:cxn ang="T13">
                      <a:pos x="T6" y="T7"/>
                    </a:cxn>
                    <a:cxn ang="T14">
                      <a:pos x="T8" y="T9"/>
                    </a:cxn>
                  </a:cxnLst>
                  <a:rect l="T15" t="T16" r="T17" b="T18"/>
                  <a:pathLst>
                    <a:path w="381" h="11">
                      <a:moveTo>
                        <a:pt x="0" y="0"/>
                      </a:moveTo>
                      <a:lnTo>
                        <a:pt x="0" y="11"/>
                      </a:lnTo>
                      <a:lnTo>
                        <a:pt x="381" y="11"/>
                      </a:lnTo>
                      <a:lnTo>
                        <a:pt x="380" y="0"/>
                      </a:lnTo>
                      <a:lnTo>
                        <a:pt x="0" y="0"/>
                      </a:lnTo>
                      <a:close/>
                    </a:path>
                  </a:pathLst>
                </a:custGeom>
                <a:solidFill>
                  <a:srgbClr val="96967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823" name="Freeform 136"/>
                <p:cNvSpPr>
                  <a:spLocks/>
                </p:cNvSpPr>
                <p:nvPr/>
              </p:nvSpPr>
              <p:spPr bwMode="auto">
                <a:xfrm>
                  <a:off x="826" y="1577"/>
                  <a:ext cx="96" cy="2"/>
                </a:xfrm>
                <a:custGeom>
                  <a:avLst/>
                  <a:gdLst>
                    <a:gd name="T0" fmla="*/ 0 w 381"/>
                    <a:gd name="T1" fmla="*/ 0 h 11"/>
                    <a:gd name="T2" fmla="*/ 0 w 381"/>
                    <a:gd name="T3" fmla="*/ 0 h 11"/>
                    <a:gd name="T4" fmla="*/ 0 w 381"/>
                    <a:gd name="T5" fmla="*/ 0 h 11"/>
                    <a:gd name="T6" fmla="*/ 0 w 381"/>
                    <a:gd name="T7" fmla="*/ 0 h 11"/>
                    <a:gd name="T8" fmla="*/ 0 w 381"/>
                    <a:gd name="T9" fmla="*/ 0 h 11"/>
                    <a:gd name="T10" fmla="*/ 0 60000 65536"/>
                    <a:gd name="T11" fmla="*/ 0 60000 65536"/>
                    <a:gd name="T12" fmla="*/ 0 60000 65536"/>
                    <a:gd name="T13" fmla="*/ 0 60000 65536"/>
                    <a:gd name="T14" fmla="*/ 0 60000 65536"/>
                    <a:gd name="T15" fmla="*/ 0 w 381"/>
                    <a:gd name="T16" fmla="*/ 0 h 11"/>
                    <a:gd name="T17" fmla="*/ 381 w 381"/>
                    <a:gd name="T18" fmla="*/ 11 h 11"/>
                  </a:gdLst>
                  <a:ahLst/>
                  <a:cxnLst>
                    <a:cxn ang="T10">
                      <a:pos x="T0" y="T1"/>
                    </a:cxn>
                    <a:cxn ang="T11">
                      <a:pos x="T2" y="T3"/>
                    </a:cxn>
                    <a:cxn ang="T12">
                      <a:pos x="T4" y="T5"/>
                    </a:cxn>
                    <a:cxn ang="T13">
                      <a:pos x="T6" y="T7"/>
                    </a:cxn>
                    <a:cxn ang="T14">
                      <a:pos x="T8" y="T9"/>
                    </a:cxn>
                  </a:cxnLst>
                  <a:rect l="T15" t="T16" r="T17" b="T18"/>
                  <a:pathLst>
                    <a:path w="381" h="11">
                      <a:moveTo>
                        <a:pt x="0" y="0"/>
                      </a:moveTo>
                      <a:lnTo>
                        <a:pt x="0" y="11"/>
                      </a:lnTo>
                      <a:lnTo>
                        <a:pt x="381" y="11"/>
                      </a:lnTo>
                      <a:lnTo>
                        <a:pt x="380" y="0"/>
                      </a:lnTo>
                      <a:lnTo>
                        <a:pt x="0" y="0"/>
                      </a:lnTo>
                      <a:close/>
                    </a:path>
                  </a:pathLst>
                </a:custGeom>
                <a:solidFill>
                  <a:srgbClr val="9E9E7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824" name="Freeform 137"/>
                <p:cNvSpPr>
                  <a:spLocks/>
                </p:cNvSpPr>
                <p:nvPr/>
              </p:nvSpPr>
              <p:spPr bwMode="auto">
                <a:xfrm>
                  <a:off x="826" y="1575"/>
                  <a:ext cx="95" cy="3"/>
                </a:xfrm>
                <a:custGeom>
                  <a:avLst/>
                  <a:gdLst>
                    <a:gd name="T0" fmla="*/ 0 w 380"/>
                    <a:gd name="T1" fmla="*/ 0 h 11"/>
                    <a:gd name="T2" fmla="*/ 0 w 380"/>
                    <a:gd name="T3" fmla="*/ 0 h 11"/>
                    <a:gd name="T4" fmla="*/ 0 w 380"/>
                    <a:gd name="T5" fmla="*/ 0 h 11"/>
                    <a:gd name="T6" fmla="*/ 0 w 380"/>
                    <a:gd name="T7" fmla="*/ 0 h 11"/>
                    <a:gd name="T8" fmla="*/ 0 w 380"/>
                    <a:gd name="T9" fmla="*/ 0 h 11"/>
                    <a:gd name="T10" fmla="*/ 0 w 380"/>
                    <a:gd name="T11" fmla="*/ 0 h 11"/>
                    <a:gd name="T12" fmla="*/ 0 w 380"/>
                    <a:gd name="T13" fmla="*/ 0 h 11"/>
                    <a:gd name="T14" fmla="*/ 0 w 380"/>
                    <a:gd name="T15" fmla="*/ 0 h 11"/>
                    <a:gd name="T16" fmla="*/ 0 60000 65536"/>
                    <a:gd name="T17" fmla="*/ 0 60000 65536"/>
                    <a:gd name="T18" fmla="*/ 0 60000 65536"/>
                    <a:gd name="T19" fmla="*/ 0 60000 65536"/>
                    <a:gd name="T20" fmla="*/ 0 60000 65536"/>
                    <a:gd name="T21" fmla="*/ 0 60000 65536"/>
                    <a:gd name="T22" fmla="*/ 0 60000 65536"/>
                    <a:gd name="T23" fmla="*/ 0 60000 65536"/>
                    <a:gd name="T24" fmla="*/ 0 w 380"/>
                    <a:gd name="T25" fmla="*/ 0 h 11"/>
                    <a:gd name="T26" fmla="*/ 380 w 380"/>
                    <a:gd name="T27" fmla="*/ 11 h 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0" h="11">
                      <a:moveTo>
                        <a:pt x="0" y="0"/>
                      </a:moveTo>
                      <a:lnTo>
                        <a:pt x="0" y="11"/>
                      </a:lnTo>
                      <a:lnTo>
                        <a:pt x="380" y="11"/>
                      </a:lnTo>
                      <a:lnTo>
                        <a:pt x="379" y="0"/>
                      </a:lnTo>
                      <a:lnTo>
                        <a:pt x="94" y="0"/>
                      </a:lnTo>
                      <a:lnTo>
                        <a:pt x="93" y="2"/>
                      </a:lnTo>
                      <a:lnTo>
                        <a:pt x="93" y="0"/>
                      </a:lnTo>
                      <a:lnTo>
                        <a:pt x="0" y="0"/>
                      </a:lnTo>
                      <a:close/>
                    </a:path>
                  </a:pathLst>
                </a:custGeom>
                <a:solidFill>
                  <a:srgbClr val="A3A38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825" name="Freeform 138"/>
                <p:cNvSpPr>
                  <a:spLocks/>
                </p:cNvSpPr>
                <p:nvPr/>
              </p:nvSpPr>
              <p:spPr bwMode="auto">
                <a:xfrm>
                  <a:off x="826" y="1574"/>
                  <a:ext cx="95" cy="3"/>
                </a:xfrm>
                <a:custGeom>
                  <a:avLst/>
                  <a:gdLst>
                    <a:gd name="T0" fmla="*/ 0 w 380"/>
                    <a:gd name="T1" fmla="*/ 0 h 10"/>
                    <a:gd name="T2" fmla="*/ 0 w 380"/>
                    <a:gd name="T3" fmla="*/ 0 h 10"/>
                    <a:gd name="T4" fmla="*/ 0 w 380"/>
                    <a:gd name="T5" fmla="*/ 0 h 10"/>
                    <a:gd name="T6" fmla="*/ 0 w 380"/>
                    <a:gd name="T7" fmla="*/ 0 h 10"/>
                    <a:gd name="T8" fmla="*/ 0 w 380"/>
                    <a:gd name="T9" fmla="*/ 0 h 10"/>
                    <a:gd name="T10" fmla="*/ 0 w 380"/>
                    <a:gd name="T11" fmla="*/ 0 h 10"/>
                    <a:gd name="T12" fmla="*/ 0 w 380"/>
                    <a:gd name="T13" fmla="*/ 0 h 10"/>
                    <a:gd name="T14" fmla="*/ 0 w 380"/>
                    <a:gd name="T15" fmla="*/ 0 h 10"/>
                    <a:gd name="T16" fmla="*/ 0 60000 65536"/>
                    <a:gd name="T17" fmla="*/ 0 60000 65536"/>
                    <a:gd name="T18" fmla="*/ 0 60000 65536"/>
                    <a:gd name="T19" fmla="*/ 0 60000 65536"/>
                    <a:gd name="T20" fmla="*/ 0 60000 65536"/>
                    <a:gd name="T21" fmla="*/ 0 60000 65536"/>
                    <a:gd name="T22" fmla="*/ 0 60000 65536"/>
                    <a:gd name="T23" fmla="*/ 0 60000 65536"/>
                    <a:gd name="T24" fmla="*/ 0 w 380"/>
                    <a:gd name="T25" fmla="*/ 0 h 10"/>
                    <a:gd name="T26" fmla="*/ 380 w 380"/>
                    <a:gd name="T27" fmla="*/ 10 h 1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0" h="10">
                      <a:moveTo>
                        <a:pt x="0" y="0"/>
                      </a:moveTo>
                      <a:lnTo>
                        <a:pt x="0" y="10"/>
                      </a:lnTo>
                      <a:lnTo>
                        <a:pt x="380" y="10"/>
                      </a:lnTo>
                      <a:lnTo>
                        <a:pt x="379" y="0"/>
                      </a:lnTo>
                      <a:lnTo>
                        <a:pt x="94" y="0"/>
                      </a:lnTo>
                      <a:lnTo>
                        <a:pt x="93" y="7"/>
                      </a:lnTo>
                      <a:lnTo>
                        <a:pt x="93" y="0"/>
                      </a:lnTo>
                      <a:lnTo>
                        <a:pt x="0" y="0"/>
                      </a:lnTo>
                      <a:close/>
                    </a:path>
                  </a:pathLst>
                </a:custGeom>
                <a:solidFill>
                  <a:srgbClr val="A8A88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826" name="Freeform 139"/>
                <p:cNvSpPr>
                  <a:spLocks noEditPoints="1"/>
                </p:cNvSpPr>
                <p:nvPr/>
              </p:nvSpPr>
              <p:spPr bwMode="auto">
                <a:xfrm>
                  <a:off x="826" y="1573"/>
                  <a:ext cx="95" cy="2"/>
                </a:xfrm>
                <a:custGeom>
                  <a:avLst/>
                  <a:gdLst>
                    <a:gd name="T0" fmla="*/ 0 w 379"/>
                    <a:gd name="T1" fmla="*/ 0 h 11"/>
                    <a:gd name="T2" fmla="*/ 0 w 379"/>
                    <a:gd name="T3" fmla="*/ 0 h 11"/>
                    <a:gd name="T4" fmla="*/ 0 w 379"/>
                    <a:gd name="T5" fmla="*/ 0 h 11"/>
                    <a:gd name="T6" fmla="*/ 0 w 379"/>
                    <a:gd name="T7" fmla="*/ 0 h 11"/>
                    <a:gd name="T8" fmla="*/ 0 w 379"/>
                    <a:gd name="T9" fmla="*/ 0 h 11"/>
                    <a:gd name="T10" fmla="*/ 0 w 379"/>
                    <a:gd name="T11" fmla="*/ 0 h 11"/>
                    <a:gd name="T12" fmla="*/ 0 w 379"/>
                    <a:gd name="T13" fmla="*/ 0 h 11"/>
                    <a:gd name="T14" fmla="*/ 0 w 379"/>
                    <a:gd name="T15" fmla="*/ 0 h 11"/>
                    <a:gd name="T16" fmla="*/ 0 w 379"/>
                    <a:gd name="T17" fmla="*/ 0 h 11"/>
                    <a:gd name="T18" fmla="*/ 0 w 379"/>
                    <a:gd name="T19" fmla="*/ 0 h 11"/>
                    <a:gd name="T20" fmla="*/ 0 w 379"/>
                    <a:gd name="T21" fmla="*/ 0 h 11"/>
                    <a:gd name="T22" fmla="*/ 0 w 379"/>
                    <a:gd name="T23" fmla="*/ 0 h 11"/>
                    <a:gd name="T24" fmla="*/ 0 w 379"/>
                    <a:gd name="T25" fmla="*/ 0 h 11"/>
                    <a:gd name="T26" fmla="*/ 0 w 379"/>
                    <a:gd name="T27" fmla="*/ 0 h 11"/>
                    <a:gd name="T28" fmla="*/ 0 w 379"/>
                    <a:gd name="T29" fmla="*/ 0 h 11"/>
                    <a:gd name="T30" fmla="*/ 0 w 379"/>
                    <a:gd name="T31" fmla="*/ 0 h 1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79"/>
                    <a:gd name="T49" fmla="*/ 0 h 11"/>
                    <a:gd name="T50" fmla="*/ 379 w 379"/>
                    <a:gd name="T51" fmla="*/ 11 h 1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79" h="11">
                      <a:moveTo>
                        <a:pt x="0" y="0"/>
                      </a:moveTo>
                      <a:lnTo>
                        <a:pt x="0" y="11"/>
                      </a:lnTo>
                      <a:lnTo>
                        <a:pt x="93" y="11"/>
                      </a:lnTo>
                      <a:lnTo>
                        <a:pt x="92" y="0"/>
                      </a:lnTo>
                      <a:lnTo>
                        <a:pt x="0" y="0"/>
                      </a:lnTo>
                      <a:close/>
                      <a:moveTo>
                        <a:pt x="96" y="0"/>
                      </a:moveTo>
                      <a:lnTo>
                        <a:pt x="94" y="11"/>
                      </a:lnTo>
                      <a:lnTo>
                        <a:pt x="379" y="11"/>
                      </a:lnTo>
                      <a:lnTo>
                        <a:pt x="379" y="0"/>
                      </a:lnTo>
                      <a:lnTo>
                        <a:pt x="289" y="0"/>
                      </a:lnTo>
                      <a:lnTo>
                        <a:pt x="287" y="6"/>
                      </a:lnTo>
                      <a:lnTo>
                        <a:pt x="286" y="0"/>
                      </a:lnTo>
                      <a:lnTo>
                        <a:pt x="200" y="0"/>
                      </a:lnTo>
                      <a:lnTo>
                        <a:pt x="199" y="6"/>
                      </a:lnTo>
                      <a:lnTo>
                        <a:pt x="197" y="0"/>
                      </a:lnTo>
                      <a:lnTo>
                        <a:pt x="96" y="0"/>
                      </a:lnTo>
                      <a:close/>
                    </a:path>
                  </a:pathLst>
                </a:custGeom>
                <a:solidFill>
                  <a:srgbClr val="B0B09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827" name="Freeform 140"/>
                <p:cNvSpPr>
                  <a:spLocks noEditPoints="1"/>
                </p:cNvSpPr>
                <p:nvPr/>
              </p:nvSpPr>
              <p:spPr bwMode="auto">
                <a:xfrm>
                  <a:off x="826" y="1571"/>
                  <a:ext cx="95" cy="3"/>
                </a:xfrm>
                <a:custGeom>
                  <a:avLst/>
                  <a:gdLst>
                    <a:gd name="T0" fmla="*/ 0 w 380"/>
                    <a:gd name="T1" fmla="*/ 0 h 12"/>
                    <a:gd name="T2" fmla="*/ 0 w 380"/>
                    <a:gd name="T3" fmla="*/ 0 h 12"/>
                    <a:gd name="T4" fmla="*/ 0 w 380"/>
                    <a:gd name="T5" fmla="*/ 0 h 12"/>
                    <a:gd name="T6" fmla="*/ 0 w 380"/>
                    <a:gd name="T7" fmla="*/ 0 h 12"/>
                    <a:gd name="T8" fmla="*/ 0 w 380"/>
                    <a:gd name="T9" fmla="*/ 0 h 12"/>
                    <a:gd name="T10" fmla="*/ 0 w 380"/>
                    <a:gd name="T11" fmla="*/ 0 h 12"/>
                    <a:gd name="T12" fmla="*/ 0 w 380"/>
                    <a:gd name="T13" fmla="*/ 0 h 12"/>
                    <a:gd name="T14" fmla="*/ 0 w 380"/>
                    <a:gd name="T15" fmla="*/ 0 h 12"/>
                    <a:gd name="T16" fmla="*/ 0 w 380"/>
                    <a:gd name="T17" fmla="*/ 0 h 12"/>
                    <a:gd name="T18" fmla="*/ 0 w 380"/>
                    <a:gd name="T19" fmla="*/ 0 h 12"/>
                    <a:gd name="T20" fmla="*/ 0 w 380"/>
                    <a:gd name="T21" fmla="*/ 0 h 12"/>
                    <a:gd name="T22" fmla="*/ 0 w 380"/>
                    <a:gd name="T23" fmla="*/ 0 h 12"/>
                    <a:gd name="T24" fmla="*/ 0 w 380"/>
                    <a:gd name="T25" fmla="*/ 0 h 12"/>
                    <a:gd name="T26" fmla="*/ 0 w 380"/>
                    <a:gd name="T27" fmla="*/ 0 h 12"/>
                    <a:gd name="T28" fmla="*/ 0 w 380"/>
                    <a:gd name="T29" fmla="*/ 0 h 12"/>
                    <a:gd name="T30" fmla="*/ 0 w 380"/>
                    <a:gd name="T31" fmla="*/ 0 h 1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80"/>
                    <a:gd name="T49" fmla="*/ 0 h 12"/>
                    <a:gd name="T50" fmla="*/ 380 w 380"/>
                    <a:gd name="T51" fmla="*/ 12 h 1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80" h="12">
                      <a:moveTo>
                        <a:pt x="0" y="0"/>
                      </a:moveTo>
                      <a:lnTo>
                        <a:pt x="1" y="12"/>
                      </a:lnTo>
                      <a:lnTo>
                        <a:pt x="94" y="12"/>
                      </a:lnTo>
                      <a:lnTo>
                        <a:pt x="92" y="0"/>
                      </a:lnTo>
                      <a:lnTo>
                        <a:pt x="0" y="0"/>
                      </a:lnTo>
                      <a:close/>
                      <a:moveTo>
                        <a:pt x="97" y="0"/>
                      </a:moveTo>
                      <a:lnTo>
                        <a:pt x="95" y="12"/>
                      </a:lnTo>
                      <a:lnTo>
                        <a:pt x="380" y="12"/>
                      </a:lnTo>
                      <a:lnTo>
                        <a:pt x="379" y="0"/>
                      </a:lnTo>
                      <a:lnTo>
                        <a:pt x="290" y="0"/>
                      </a:lnTo>
                      <a:lnTo>
                        <a:pt x="288" y="12"/>
                      </a:lnTo>
                      <a:lnTo>
                        <a:pt x="286" y="0"/>
                      </a:lnTo>
                      <a:lnTo>
                        <a:pt x="201" y="0"/>
                      </a:lnTo>
                      <a:lnTo>
                        <a:pt x="200" y="12"/>
                      </a:lnTo>
                      <a:lnTo>
                        <a:pt x="197" y="0"/>
                      </a:lnTo>
                      <a:lnTo>
                        <a:pt x="97" y="0"/>
                      </a:lnTo>
                      <a:close/>
                    </a:path>
                  </a:pathLst>
                </a:custGeom>
                <a:solidFill>
                  <a:srgbClr val="B5B59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828" name="Freeform 141"/>
                <p:cNvSpPr>
                  <a:spLocks noEditPoints="1"/>
                </p:cNvSpPr>
                <p:nvPr/>
              </p:nvSpPr>
              <p:spPr bwMode="auto">
                <a:xfrm>
                  <a:off x="826" y="1570"/>
                  <a:ext cx="95" cy="3"/>
                </a:xfrm>
                <a:custGeom>
                  <a:avLst/>
                  <a:gdLst>
                    <a:gd name="T0" fmla="*/ 0 w 380"/>
                    <a:gd name="T1" fmla="*/ 0 h 10"/>
                    <a:gd name="T2" fmla="*/ 0 w 380"/>
                    <a:gd name="T3" fmla="*/ 0 h 10"/>
                    <a:gd name="T4" fmla="*/ 0 w 380"/>
                    <a:gd name="T5" fmla="*/ 0 h 10"/>
                    <a:gd name="T6" fmla="*/ 0 w 380"/>
                    <a:gd name="T7" fmla="*/ 0 h 10"/>
                    <a:gd name="T8" fmla="*/ 0 w 380"/>
                    <a:gd name="T9" fmla="*/ 0 h 10"/>
                    <a:gd name="T10" fmla="*/ 0 w 380"/>
                    <a:gd name="T11" fmla="*/ 0 h 10"/>
                    <a:gd name="T12" fmla="*/ 0 w 380"/>
                    <a:gd name="T13" fmla="*/ 0 h 10"/>
                    <a:gd name="T14" fmla="*/ 0 w 380"/>
                    <a:gd name="T15" fmla="*/ 0 h 10"/>
                    <a:gd name="T16" fmla="*/ 0 w 380"/>
                    <a:gd name="T17" fmla="*/ 0 h 10"/>
                    <a:gd name="T18" fmla="*/ 0 w 380"/>
                    <a:gd name="T19" fmla="*/ 0 h 10"/>
                    <a:gd name="T20" fmla="*/ 0 w 380"/>
                    <a:gd name="T21" fmla="*/ 0 h 10"/>
                    <a:gd name="T22" fmla="*/ 0 w 380"/>
                    <a:gd name="T23" fmla="*/ 0 h 10"/>
                    <a:gd name="T24" fmla="*/ 0 w 380"/>
                    <a:gd name="T25" fmla="*/ 0 h 10"/>
                    <a:gd name="T26" fmla="*/ 0 w 380"/>
                    <a:gd name="T27" fmla="*/ 0 h 10"/>
                    <a:gd name="T28" fmla="*/ 0 w 380"/>
                    <a:gd name="T29" fmla="*/ 0 h 10"/>
                    <a:gd name="T30" fmla="*/ 0 w 380"/>
                    <a:gd name="T31" fmla="*/ 0 h 10"/>
                    <a:gd name="T32" fmla="*/ 0 w 380"/>
                    <a:gd name="T33" fmla="*/ 0 h 10"/>
                    <a:gd name="T34" fmla="*/ 0 w 380"/>
                    <a:gd name="T35" fmla="*/ 0 h 10"/>
                    <a:gd name="T36" fmla="*/ 0 w 380"/>
                    <a:gd name="T37" fmla="*/ 0 h 10"/>
                    <a:gd name="T38" fmla="*/ 0 w 380"/>
                    <a:gd name="T39" fmla="*/ 0 h 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0"/>
                    <a:gd name="T61" fmla="*/ 0 h 10"/>
                    <a:gd name="T62" fmla="*/ 380 w 380"/>
                    <a:gd name="T63" fmla="*/ 10 h 1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0" h="10">
                      <a:moveTo>
                        <a:pt x="0" y="0"/>
                      </a:moveTo>
                      <a:lnTo>
                        <a:pt x="0" y="10"/>
                      </a:lnTo>
                      <a:lnTo>
                        <a:pt x="93" y="10"/>
                      </a:lnTo>
                      <a:lnTo>
                        <a:pt x="91" y="0"/>
                      </a:lnTo>
                      <a:lnTo>
                        <a:pt x="0" y="0"/>
                      </a:lnTo>
                      <a:close/>
                      <a:moveTo>
                        <a:pt x="98" y="0"/>
                      </a:moveTo>
                      <a:lnTo>
                        <a:pt x="97" y="10"/>
                      </a:lnTo>
                      <a:lnTo>
                        <a:pt x="198" y="10"/>
                      </a:lnTo>
                      <a:lnTo>
                        <a:pt x="196" y="0"/>
                      </a:lnTo>
                      <a:lnTo>
                        <a:pt x="98" y="0"/>
                      </a:lnTo>
                      <a:close/>
                      <a:moveTo>
                        <a:pt x="201" y="0"/>
                      </a:moveTo>
                      <a:lnTo>
                        <a:pt x="201" y="10"/>
                      </a:lnTo>
                      <a:lnTo>
                        <a:pt x="287" y="10"/>
                      </a:lnTo>
                      <a:lnTo>
                        <a:pt x="285" y="0"/>
                      </a:lnTo>
                      <a:lnTo>
                        <a:pt x="201" y="0"/>
                      </a:lnTo>
                      <a:close/>
                      <a:moveTo>
                        <a:pt x="291" y="0"/>
                      </a:moveTo>
                      <a:lnTo>
                        <a:pt x="290" y="10"/>
                      </a:lnTo>
                      <a:lnTo>
                        <a:pt x="380" y="10"/>
                      </a:lnTo>
                      <a:lnTo>
                        <a:pt x="379" y="0"/>
                      </a:lnTo>
                      <a:lnTo>
                        <a:pt x="291" y="0"/>
                      </a:lnTo>
                      <a:close/>
                    </a:path>
                  </a:pathLst>
                </a:custGeom>
                <a:solidFill>
                  <a:srgbClr val="BDBD9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829" name="Freeform 142"/>
                <p:cNvSpPr>
                  <a:spLocks noEditPoints="1"/>
                </p:cNvSpPr>
                <p:nvPr/>
              </p:nvSpPr>
              <p:spPr bwMode="auto">
                <a:xfrm>
                  <a:off x="826" y="1568"/>
                  <a:ext cx="95" cy="3"/>
                </a:xfrm>
                <a:custGeom>
                  <a:avLst/>
                  <a:gdLst>
                    <a:gd name="T0" fmla="*/ 0 w 379"/>
                    <a:gd name="T1" fmla="*/ 0 h 10"/>
                    <a:gd name="T2" fmla="*/ 0 w 379"/>
                    <a:gd name="T3" fmla="*/ 0 h 10"/>
                    <a:gd name="T4" fmla="*/ 0 w 379"/>
                    <a:gd name="T5" fmla="*/ 0 h 10"/>
                    <a:gd name="T6" fmla="*/ 0 w 379"/>
                    <a:gd name="T7" fmla="*/ 0 h 10"/>
                    <a:gd name="T8" fmla="*/ 0 w 379"/>
                    <a:gd name="T9" fmla="*/ 0 h 10"/>
                    <a:gd name="T10" fmla="*/ 0 w 379"/>
                    <a:gd name="T11" fmla="*/ 0 h 10"/>
                    <a:gd name="T12" fmla="*/ 0 w 379"/>
                    <a:gd name="T13" fmla="*/ 0 h 10"/>
                    <a:gd name="T14" fmla="*/ 0 w 379"/>
                    <a:gd name="T15" fmla="*/ 0 h 10"/>
                    <a:gd name="T16" fmla="*/ 0 w 379"/>
                    <a:gd name="T17" fmla="*/ 0 h 10"/>
                    <a:gd name="T18" fmla="*/ 0 w 379"/>
                    <a:gd name="T19" fmla="*/ 0 h 10"/>
                    <a:gd name="T20" fmla="*/ 0 w 379"/>
                    <a:gd name="T21" fmla="*/ 0 h 10"/>
                    <a:gd name="T22" fmla="*/ 0 w 379"/>
                    <a:gd name="T23" fmla="*/ 0 h 10"/>
                    <a:gd name="T24" fmla="*/ 0 w 379"/>
                    <a:gd name="T25" fmla="*/ 0 h 10"/>
                    <a:gd name="T26" fmla="*/ 0 w 379"/>
                    <a:gd name="T27" fmla="*/ 0 h 10"/>
                    <a:gd name="T28" fmla="*/ 0 w 379"/>
                    <a:gd name="T29" fmla="*/ 0 h 10"/>
                    <a:gd name="T30" fmla="*/ 0 w 379"/>
                    <a:gd name="T31" fmla="*/ 0 h 10"/>
                    <a:gd name="T32" fmla="*/ 0 w 379"/>
                    <a:gd name="T33" fmla="*/ 0 h 10"/>
                    <a:gd name="T34" fmla="*/ 0 w 379"/>
                    <a:gd name="T35" fmla="*/ 0 h 10"/>
                    <a:gd name="T36" fmla="*/ 0 w 379"/>
                    <a:gd name="T37" fmla="*/ 0 h 10"/>
                    <a:gd name="T38" fmla="*/ 0 w 379"/>
                    <a:gd name="T39" fmla="*/ 0 h 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79"/>
                    <a:gd name="T61" fmla="*/ 0 h 10"/>
                    <a:gd name="T62" fmla="*/ 379 w 379"/>
                    <a:gd name="T63" fmla="*/ 10 h 1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79" h="10">
                      <a:moveTo>
                        <a:pt x="0" y="0"/>
                      </a:moveTo>
                      <a:lnTo>
                        <a:pt x="0" y="10"/>
                      </a:lnTo>
                      <a:lnTo>
                        <a:pt x="92" y="10"/>
                      </a:lnTo>
                      <a:lnTo>
                        <a:pt x="90" y="0"/>
                      </a:lnTo>
                      <a:lnTo>
                        <a:pt x="0" y="0"/>
                      </a:lnTo>
                      <a:close/>
                      <a:moveTo>
                        <a:pt x="99" y="0"/>
                      </a:moveTo>
                      <a:lnTo>
                        <a:pt x="97" y="10"/>
                      </a:lnTo>
                      <a:lnTo>
                        <a:pt x="197" y="10"/>
                      </a:lnTo>
                      <a:lnTo>
                        <a:pt x="194" y="0"/>
                      </a:lnTo>
                      <a:lnTo>
                        <a:pt x="99" y="0"/>
                      </a:lnTo>
                      <a:close/>
                      <a:moveTo>
                        <a:pt x="201" y="0"/>
                      </a:moveTo>
                      <a:lnTo>
                        <a:pt x="201" y="10"/>
                      </a:lnTo>
                      <a:lnTo>
                        <a:pt x="286" y="10"/>
                      </a:lnTo>
                      <a:lnTo>
                        <a:pt x="284" y="0"/>
                      </a:lnTo>
                      <a:lnTo>
                        <a:pt x="201" y="0"/>
                      </a:lnTo>
                      <a:close/>
                      <a:moveTo>
                        <a:pt x="291" y="0"/>
                      </a:moveTo>
                      <a:lnTo>
                        <a:pt x="290" y="10"/>
                      </a:lnTo>
                      <a:lnTo>
                        <a:pt x="379" y="10"/>
                      </a:lnTo>
                      <a:lnTo>
                        <a:pt x="377" y="0"/>
                      </a:lnTo>
                      <a:lnTo>
                        <a:pt x="291" y="0"/>
                      </a:lnTo>
                      <a:close/>
                    </a:path>
                  </a:pathLst>
                </a:custGeom>
                <a:solidFill>
                  <a:srgbClr val="C2C2A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830" name="Freeform 143"/>
                <p:cNvSpPr>
                  <a:spLocks noEditPoints="1"/>
                </p:cNvSpPr>
                <p:nvPr/>
              </p:nvSpPr>
              <p:spPr bwMode="auto">
                <a:xfrm>
                  <a:off x="826" y="1567"/>
                  <a:ext cx="95" cy="3"/>
                </a:xfrm>
                <a:custGeom>
                  <a:avLst/>
                  <a:gdLst>
                    <a:gd name="T0" fmla="*/ 0 w 379"/>
                    <a:gd name="T1" fmla="*/ 0 h 12"/>
                    <a:gd name="T2" fmla="*/ 0 w 379"/>
                    <a:gd name="T3" fmla="*/ 0 h 12"/>
                    <a:gd name="T4" fmla="*/ 0 w 379"/>
                    <a:gd name="T5" fmla="*/ 0 h 12"/>
                    <a:gd name="T6" fmla="*/ 0 w 379"/>
                    <a:gd name="T7" fmla="*/ 0 h 12"/>
                    <a:gd name="T8" fmla="*/ 0 w 379"/>
                    <a:gd name="T9" fmla="*/ 0 h 12"/>
                    <a:gd name="T10" fmla="*/ 0 w 379"/>
                    <a:gd name="T11" fmla="*/ 0 h 12"/>
                    <a:gd name="T12" fmla="*/ 0 w 379"/>
                    <a:gd name="T13" fmla="*/ 0 h 12"/>
                    <a:gd name="T14" fmla="*/ 0 w 379"/>
                    <a:gd name="T15" fmla="*/ 0 h 12"/>
                    <a:gd name="T16" fmla="*/ 0 w 379"/>
                    <a:gd name="T17" fmla="*/ 0 h 12"/>
                    <a:gd name="T18" fmla="*/ 0 w 379"/>
                    <a:gd name="T19" fmla="*/ 0 h 12"/>
                    <a:gd name="T20" fmla="*/ 0 w 379"/>
                    <a:gd name="T21" fmla="*/ 0 h 12"/>
                    <a:gd name="T22" fmla="*/ 0 w 379"/>
                    <a:gd name="T23" fmla="*/ 0 h 12"/>
                    <a:gd name="T24" fmla="*/ 0 w 379"/>
                    <a:gd name="T25" fmla="*/ 0 h 12"/>
                    <a:gd name="T26" fmla="*/ 0 w 379"/>
                    <a:gd name="T27" fmla="*/ 0 h 12"/>
                    <a:gd name="T28" fmla="*/ 0 w 379"/>
                    <a:gd name="T29" fmla="*/ 0 h 12"/>
                    <a:gd name="T30" fmla="*/ 0 w 379"/>
                    <a:gd name="T31" fmla="*/ 0 h 12"/>
                    <a:gd name="T32" fmla="*/ 0 w 379"/>
                    <a:gd name="T33" fmla="*/ 0 h 12"/>
                    <a:gd name="T34" fmla="*/ 0 w 379"/>
                    <a:gd name="T35" fmla="*/ 0 h 12"/>
                    <a:gd name="T36" fmla="*/ 0 w 379"/>
                    <a:gd name="T37" fmla="*/ 0 h 12"/>
                    <a:gd name="T38" fmla="*/ 0 w 379"/>
                    <a:gd name="T39" fmla="*/ 0 h 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79"/>
                    <a:gd name="T61" fmla="*/ 0 h 12"/>
                    <a:gd name="T62" fmla="*/ 379 w 379"/>
                    <a:gd name="T63" fmla="*/ 12 h 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79" h="12">
                      <a:moveTo>
                        <a:pt x="0" y="0"/>
                      </a:moveTo>
                      <a:lnTo>
                        <a:pt x="0" y="12"/>
                      </a:lnTo>
                      <a:lnTo>
                        <a:pt x="91" y="12"/>
                      </a:lnTo>
                      <a:lnTo>
                        <a:pt x="88" y="0"/>
                      </a:lnTo>
                      <a:lnTo>
                        <a:pt x="0" y="0"/>
                      </a:lnTo>
                      <a:close/>
                      <a:moveTo>
                        <a:pt x="99" y="0"/>
                      </a:moveTo>
                      <a:lnTo>
                        <a:pt x="98" y="12"/>
                      </a:lnTo>
                      <a:lnTo>
                        <a:pt x="196" y="12"/>
                      </a:lnTo>
                      <a:lnTo>
                        <a:pt x="193" y="0"/>
                      </a:lnTo>
                      <a:lnTo>
                        <a:pt x="99" y="0"/>
                      </a:lnTo>
                      <a:close/>
                      <a:moveTo>
                        <a:pt x="202" y="0"/>
                      </a:moveTo>
                      <a:lnTo>
                        <a:pt x="201" y="12"/>
                      </a:lnTo>
                      <a:lnTo>
                        <a:pt x="285" y="12"/>
                      </a:lnTo>
                      <a:lnTo>
                        <a:pt x="283" y="0"/>
                      </a:lnTo>
                      <a:lnTo>
                        <a:pt x="202" y="0"/>
                      </a:lnTo>
                      <a:close/>
                      <a:moveTo>
                        <a:pt x="292" y="0"/>
                      </a:moveTo>
                      <a:lnTo>
                        <a:pt x="291" y="12"/>
                      </a:lnTo>
                      <a:lnTo>
                        <a:pt x="379" y="12"/>
                      </a:lnTo>
                      <a:lnTo>
                        <a:pt x="377" y="0"/>
                      </a:lnTo>
                      <a:lnTo>
                        <a:pt x="292" y="0"/>
                      </a:lnTo>
                      <a:close/>
                    </a:path>
                  </a:pathLst>
                </a:custGeom>
                <a:solidFill>
                  <a:srgbClr val="C9C9A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831" name="Freeform 144"/>
                <p:cNvSpPr>
                  <a:spLocks noEditPoints="1"/>
                </p:cNvSpPr>
                <p:nvPr/>
              </p:nvSpPr>
              <p:spPr bwMode="auto">
                <a:xfrm>
                  <a:off x="826" y="1566"/>
                  <a:ext cx="94" cy="2"/>
                </a:xfrm>
                <a:custGeom>
                  <a:avLst/>
                  <a:gdLst>
                    <a:gd name="T0" fmla="*/ 0 w 377"/>
                    <a:gd name="T1" fmla="*/ 0 h 11"/>
                    <a:gd name="T2" fmla="*/ 0 w 377"/>
                    <a:gd name="T3" fmla="*/ 0 h 11"/>
                    <a:gd name="T4" fmla="*/ 0 w 377"/>
                    <a:gd name="T5" fmla="*/ 0 h 11"/>
                    <a:gd name="T6" fmla="*/ 0 w 377"/>
                    <a:gd name="T7" fmla="*/ 0 h 11"/>
                    <a:gd name="T8" fmla="*/ 0 w 377"/>
                    <a:gd name="T9" fmla="*/ 0 h 11"/>
                    <a:gd name="T10" fmla="*/ 0 w 377"/>
                    <a:gd name="T11" fmla="*/ 0 h 11"/>
                    <a:gd name="T12" fmla="*/ 0 w 377"/>
                    <a:gd name="T13" fmla="*/ 0 h 11"/>
                    <a:gd name="T14" fmla="*/ 0 w 377"/>
                    <a:gd name="T15" fmla="*/ 0 h 11"/>
                    <a:gd name="T16" fmla="*/ 0 w 377"/>
                    <a:gd name="T17" fmla="*/ 0 h 11"/>
                    <a:gd name="T18" fmla="*/ 0 w 377"/>
                    <a:gd name="T19" fmla="*/ 0 h 11"/>
                    <a:gd name="T20" fmla="*/ 0 w 377"/>
                    <a:gd name="T21" fmla="*/ 0 h 11"/>
                    <a:gd name="T22" fmla="*/ 0 w 377"/>
                    <a:gd name="T23" fmla="*/ 0 h 11"/>
                    <a:gd name="T24" fmla="*/ 0 w 377"/>
                    <a:gd name="T25" fmla="*/ 0 h 11"/>
                    <a:gd name="T26" fmla="*/ 0 w 377"/>
                    <a:gd name="T27" fmla="*/ 0 h 11"/>
                    <a:gd name="T28" fmla="*/ 0 w 377"/>
                    <a:gd name="T29" fmla="*/ 0 h 11"/>
                    <a:gd name="T30" fmla="*/ 0 w 377"/>
                    <a:gd name="T31" fmla="*/ 0 h 11"/>
                    <a:gd name="T32" fmla="*/ 0 w 377"/>
                    <a:gd name="T33" fmla="*/ 0 h 11"/>
                    <a:gd name="T34" fmla="*/ 0 w 377"/>
                    <a:gd name="T35" fmla="*/ 0 h 11"/>
                    <a:gd name="T36" fmla="*/ 0 w 377"/>
                    <a:gd name="T37" fmla="*/ 0 h 11"/>
                    <a:gd name="T38" fmla="*/ 0 w 377"/>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77"/>
                    <a:gd name="T61" fmla="*/ 0 h 11"/>
                    <a:gd name="T62" fmla="*/ 377 w 377"/>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77" h="11">
                      <a:moveTo>
                        <a:pt x="0" y="0"/>
                      </a:moveTo>
                      <a:lnTo>
                        <a:pt x="0" y="11"/>
                      </a:lnTo>
                      <a:lnTo>
                        <a:pt x="90" y="11"/>
                      </a:lnTo>
                      <a:lnTo>
                        <a:pt x="88" y="0"/>
                      </a:lnTo>
                      <a:lnTo>
                        <a:pt x="0" y="0"/>
                      </a:lnTo>
                      <a:close/>
                      <a:moveTo>
                        <a:pt x="100" y="0"/>
                      </a:moveTo>
                      <a:lnTo>
                        <a:pt x="99" y="11"/>
                      </a:lnTo>
                      <a:lnTo>
                        <a:pt x="194" y="11"/>
                      </a:lnTo>
                      <a:lnTo>
                        <a:pt x="190" y="0"/>
                      </a:lnTo>
                      <a:lnTo>
                        <a:pt x="100" y="0"/>
                      </a:lnTo>
                      <a:close/>
                      <a:moveTo>
                        <a:pt x="202" y="0"/>
                      </a:moveTo>
                      <a:lnTo>
                        <a:pt x="201" y="11"/>
                      </a:lnTo>
                      <a:lnTo>
                        <a:pt x="284" y="11"/>
                      </a:lnTo>
                      <a:lnTo>
                        <a:pt x="281" y="0"/>
                      </a:lnTo>
                      <a:lnTo>
                        <a:pt x="202" y="0"/>
                      </a:lnTo>
                      <a:close/>
                      <a:moveTo>
                        <a:pt x="292" y="0"/>
                      </a:moveTo>
                      <a:lnTo>
                        <a:pt x="291" y="11"/>
                      </a:lnTo>
                      <a:lnTo>
                        <a:pt x="377" y="11"/>
                      </a:lnTo>
                      <a:lnTo>
                        <a:pt x="377" y="0"/>
                      </a:lnTo>
                      <a:lnTo>
                        <a:pt x="292" y="0"/>
                      </a:lnTo>
                      <a:close/>
                    </a:path>
                  </a:pathLst>
                </a:custGeom>
                <a:solidFill>
                  <a:srgbClr val="D1D1B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832" name="Freeform 145"/>
                <p:cNvSpPr>
                  <a:spLocks noEditPoints="1"/>
                </p:cNvSpPr>
                <p:nvPr/>
              </p:nvSpPr>
              <p:spPr bwMode="auto">
                <a:xfrm>
                  <a:off x="826" y="1564"/>
                  <a:ext cx="94" cy="3"/>
                </a:xfrm>
                <a:custGeom>
                  <a:avLst/>
                  <a:gdLst>
                    <a:gd name="T0" fmla="*/ 0 w 377"/>
                    <a:gd name="T1" fmla="*/ 0 h 11"/>
                    <a:gd name="T2" fmla="*/ 0 w 377"/>
                    <a:gd name="T3" fmla="*/ 0 h 11"/>
                    <a:gd name="T4" fmla="*/ 0 w 377"/>
                    <a:gd name="T5" fmla="*/ 0 h 11"/>
                    <a:gd name="T6" fmla="*/ 0 w 377"/>
                    <a:gd name="T7" fmla="*/ 0 h 11"/>
                    <a:gd name="T8" fmla="*/ 0 w 377"/>
                    <a:gd name="T9" fmla="*/ 0 h 11"/>
                    <a:gd name="T10" fmla="*/ 0 w 377"/>
                    <a:gd name="T11" fmla="*/ 0 h 11"/>
                    <a:gd name="T12" fmla="*/ 0 w 377"/>
                    <a:gd name="T13" fmla="*/ 0 h 11"/>
                    <a:gd name="T14" fmla="*/ 0 w 377"/>
                    <a:gd name="T15" fmla="*/ 0 h 11"/>
                    <a:gd name="T16" fmla="*/ 0 w 377"/>
                    <a:gd name="T17" fmla="*/ 0 h 11"/>
                    <a:gd name="T18" fmla="*/ 0 w 377"/>
                    <a:gd name="T19" fmla="*/ 0 h 11"/>
                    <a:gd name="T20" fmla="*/ 0 w 377"/>
                    <a:gd name="T21" fmla="*/ 0 h 11"/>
                    <a:gd name="T22" fmla="*/ 0 w 377"/>
                    <a:gd name="T23" fmla="*/ 0 h 11"/>
                    <a:gd name="T24" fmla="*/ 0 w 377"/>
                    <a:gd name="T25" fmla="*/ 0 h 11"/>
                    <a:gd name="T26" fmla="*/ 0 w 377"/>
                    <a:gd name="T27" fmla="*/ 0 h 11"/>
                    <a:gd name="T28" fmla="*/ 0 w 377"/>
                    <a:gd name="T29" fmla="*/ 0 h 11"/>
                    <a:gd name="T30" fmla="*/ 0 w 377"/>
                    <a:gd name="T31" fmla="*/ 0 h 11"/>
                    <a:gd name="T32" fmla="*/ 0 w 377"/>
                    <a:gd name="T33" fmla="*/ 0 h 11"/>
                    <a:gd name="T34" fmla="*/ 0 w 377"/>
                    <a:gd name="T35" fmla="*/ 0 h 11"/>
                    <a:gd name="T36" fmla="*/ 0 w 377"/>
                    <a:gd name="T37" fmla="*/ 0 h 11"/>
                    <a:gd name="T38" fmla="*/ 0 w 377"/>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77"/>
                    <a:gd name="T61" fmla="*/ 0 h 11"/>
                    <a:gd name="T62" fmla="*/ 377 w 377"/>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77" h="11">
                      <a:moveTo>
                        <a:pt x="0" y="0"/>
                      </a:moveTo>
                      <a:lnTo>
                        <a:pt x="0" y="11"/>
                      </a:lnTo>
                      <a:lnTo>
                        <a:pt x="88" y="11"/>
                      </a:lnTo>
                      <a:lnTo>
                        <a:pt x="87" y="0"/>
                      </a:lnTo>
                      <a:lnTo>
                        <a:pt x="0" y="0"/>
                      </a:lnTo>
                      <a:close/>
                      <a:moveTo>
                        <a:pt x="100" y="0"/>
                      </a:moveTo>
                      <a:lnTo>
                        <a:pt x="99" y="11"/>
                      </a:lnTo>
                      <a:lnTo>
                        <a:pt x="193" y="11"/>
                      </a:lnTo>
                      <a:lnTo>
                        <a:pt x="189" y="0"/>
                      </a:lnTo>
                      <a:lnTo>
                        <a:pt x="100" y="0"/>
                      </a:lnTo>
                      <a:close/>
                      <a:moveTo>
                        <a:pt x="202" y="0"/>
                      </a:moveTo>
                      <a:lnTo>
                        <a:pt x="202" y="11"/>
                      </a:lnTo>
                      <a:lnTo>
                        <a:pt x="283" y="11"/>
                      </a:lnTo>
                      <a:lnTo>
                        <a:pt x="279" y="0"/>
                      </a:lnTo>
                      <a:lnTo>
                        <a:pt x="202" y="0"/>
                      </a:lnTo>
                      <a:close/>
                      <a:moveTo>
                        <a:pt x="293" y="0"/>
                      </a:moveTo>
                      <a:lnTo>
                        <a:pt x="292" y="11"/>
                      </a:lnTo>
                      <a:lnTo>
                        <a:pt x="377" y="11"/>
                      </a:lnTo>
                      <a:lnTo>
                        <a:pt x="376" y="0"/>
                      </a:lnTo>
                      <a:lnTo>
                        <a:pt x="293" y="0"/>
                      </a:lnTo>
                      <a:close/>
                    </a:path>
                  </a:pathLst>
                </a:custGeom>
                <a:solidFill>
                  <a:srgbClr val="D6D6B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833" name="Freeform 146"/>
                <p:cNvSpPr>
                  <a:spLocks noEditPoints="1"/>
                </p:cNvSpPr>
                <p:nvPr/>
              </p:nvSpPr>
              <p:spPr bwMode="auto">
                <a:xfrm>
                  <a:off x="826" y="1563"/>
                  <a:ext cx="94" cy="3"/>
                </a:xfrm>
                <a:custGeom>
                  <a:avLst/>
                  <a:gdLst>
                    <a:gd name="T0" fmla="*/ 0 w 377"/>
                    <a:gd name="T1" fmla="*/ 0 h 11"/>
                    <a:gd name="T2" fmla="*/ 0 w 377"/>
                    <a:gd name="T3" fmla="*/ 0 h 11"/>
                    <a:gd name="T4" fmla="*/ 0 w 377"/>
                    <a:gd name="T5" fmla="*/ 0 h 11"/>
                    <a:gd name="T6" fmla="*/ 0 w 377"/>
                    <a:gd name="T7" fmla="*/ 0 h 11"/>
                    <a:gd name="T8" fmla="*/ 0 w 377"/>
                    <a:gd name="T9" fmla="*/ 0 h 11"/>
                    <a:gd name="T10" fmla="*/ 0 w 377"/>
                    <a:gd name="T11" fmla="*/ 0 h 11"/>
                    <a:gd name="T12" fmla="*/ 0 w 377"/>
                    <a:gd name="T13" fmla="*/ 0 h 11"/>
                    <a:gd name="T14" fmla="*/ 0 w 377"/>
                    <a:gd name="T15" fmla="*/ 0 h 11"/>
                    <a:gd name="T16" fmla="*/ 0 w 377"/>
                    <a:gd name="T17" fmla="*/ 0 h 11"/>
                    <a:gd name="T18" fmla="*/ 0 w 377"/>
                    <a:gd name="T19" fmla="*/ 0 h 11"/>
                    <a:gd name="T20" fmla="*/ 0 w 377"/>
                    <a:gd name="T21" fmla="*/ 0 h 11"/>
                    <a:gd name="T22" fmla="*/ 0 w 377"/>
                    <a:gd name="T23" fmla="*/ 0 h 11"/>
                    <a:gd name="T24" fmla="*/ 0 w 377"/>
                    <a:gd name="T25" fmla="*/ 0 h 11"/>
                    <a:gd name="T26" fmla="*/ 0 w 377"/>
                    <a:gd name="T27" fmla="*/ 0 h 11"/>
                    <a:gd name="T28" fmla="*/ 0 w 377"/>
                    <a:gd name="T29" fmla="*/ 0 h 11"/>
                    <a:gd name="T30" fmla="*/ 0 w 377"/>
                    <a:gd name="T31" fmla="*/ 0 h 11"/>
                    <a:gd name="T32" fmla="*/ 0 w 377"/>
                    <a:gd name="T33" fmla="*/ 0 h 11"/>
                    <a:gd name="T34" fmla="*/ 0 w 377"/>
                    <a:gd name="T35" fmla="*/ 0 h 11"/>
                    <a:gd name="T36" fmla="*/ 0 w 377"/>
                    <a:gd name="T37" fmla="*/ 0 h 11"/>
                    <a:gd name="T38" fmla="*/ 0 w 377"/>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77"/>
                    <a:gd name="T61" fmla="*/ 0 h 11"/>
                    <a:gd name="T62" fmla="*/ 377 w 377"/>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77" h="11">
                      <a:moveTo>
                        <a:pt x="0" y="0"/>
                      </a:moveTo>
                      <a:lnTo>
                        <a:pt x="0" y="11"/>
                      </a:lnTo>
                      <a:lnTo>
                        <a:pt x="88" y="11"/>
                      </a:lnTo>
                      <a:lnTo>
                        <a:pt x="86" y="0"/>
                      </a:lnTo>
                      <a:lnTo>
                        <a:pt x="0" y="0"/>
                      </a:lnTo>
                      <a:close/>
                      <a:moveTo>
                        <a:pt x="101" y="0"/>
                      </a:moveTo>
                      <a:lnTo>
                        <a:pt x="100" y="11"/>
                      </a:lnTo>
                      <a:lnTo>
                        <a:pt x="190" y="11"/>
                      </a:lnTo>
                      <a:lnTo>
                        <a:pt x="187" y="0"/>
                      </a:lnTo>
                      <a:lnTo>
                        <a:pt x="101" y="0"/>
                      </a:lnTo>
                      <a:close/>
                      <a:moveTo>
                        <a:pt x="202" y="0"/>
                      </a:moveTo>
                      <a:lnTo>
                        <a:pt x="202" y="11"/>
                      </a:lnTo>
                      <a:lnTo>
                        <a:pt x="281" y="11"/>
                      </a:lnTo>
                      <a:lnTo>
                        <a:pt x="278" y="0"/>
                      </a:lnTo>
                      <a:lnTo>
                        <a:pt x="202" y="0"/>
                      </a:lnTo>
                      <a:close/>
                      <a:moveTo>
                        <a:pt x="293" y="0"/>
                      </a:moveTo>
                      <a:lnTo>
                        <a:pt x="292" y="11"/>
                      </a:lnTo>
                      <a:lnTo>
                        <a:pt x="377" y="11"/>
                      </a:lnTo>
                      <a:lnTo>
                        <a:pt x="376" y="0"/>
                      </a:lnTo>
                      <a:lnTo>
                        <a:pt x="293" y="0"/>
                      </a:lnTo>
                      <a:close/>
                    </a:path>
                  </a:pathLst>
                </a:custGeom>
                <a:solidFill>
                  <a:srgbClr val="DEDE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834" name="Freeform 147"/>
                <p:cNvSpPr>
                  <a:spLocks noEditPoints="1"/>
                </p:cNvSpPr>
                <p:nvPr/>
              </p:nvSpPr>
              <p:spPr bwMode="auto">
                <a:xfrm>
                  <a:off x="826" y="1562"/>
                  <a:ext cx="94" cy="2"/>
                </a:xfrm>
                <a:custGeom>
                  <a:avLst/>
                  <a:gdLst>
                    <a:gd name="T0" fmla="*/ 0 w 378"/>
                    <a:gd name="T1" fmla="*/ 0 h 10"/>
                    <a:gd name="T2" fmla="*/ 0 w 378"/>
                    <a:gd name="T3" fmla="*/ 0 h 10"/>
                    <a:gd name="T4" fmla="*/ 0 w 378"/>
                    <a:gd name="T5" fmla="*/ 0 h 10"/>
                    <a:gd name="T6" fmla="*/ 0 w 378"/>
                    <a:gd name="T7" fmla="*/ 0 h 10"/>
                    <a:gd name="T8" fmla="*/ 0 w 378"/>
                    <a:gd name="T9" fmla="*/ 0 h 10"/>
                    <a:gd name="T10" fmla="*/ 0 w 378"/>
                    <a:gd name="T11" fmla="*/ 0 h 10"/>
                    <a:gd name="T12" fmla="*/ 0 w 378"/>
                    <a:gd name="T13" fmla="*/ 0 h 10"/>
                    <a:gd name="T14" fmla="*/ 0 w 378"/>
                    <a:gd name="T15" fmla="*/ 0 h 10"/>
                    <a:gd name="T16" fmla="*/ 0 w 378"/>
                    <a:gd name="T17" fmla="*/ 0 h 10"/>
                    <a:gd name="T18" fmla="*/ 0 w 378"/>
                    <a:gd name="T19" fmla="*/ 0 h 10"/>
                    <a:gd name="T20" fmla="*/ 0 w 378"/>
                    <a:gd name="T21" fmla="*/ 0 h 10"/>
                    <a:gd name="T22" fmla="*/ 0 w 378"/>
                    <a:gd name="T23" fmla="*/ 0 h 10"/>
                    <a:gd name="T24" fmla="*/ 0 w 378"/>
                    <a:gd name="T25" fmla="*/ 0 h 10"/>
                    <a:gd name="T26" fmla="*/ 0 w 378"/>
                    <a:gd name="T27" fmla="*/ 0 h 10"/>
                    <a:gd name="T28" fmla="*/ 0 w 378"/>
                    <a:gd name="T29" fmla="*/ 0 h 10"/>
                    <a:gd name="T30" fmla="*/ 0 w 378"/>
                    <a:gd name="T31" fmla="*/ 0 h 10"/>
                    <a:gd name="T32" fmla="*/ 0 w 378"/>
                    <a:gd name="T33" fmla="*/ 0 h 10"/>
                    <a:gd name="T34" fmla="*/ 0 w 378"/>
                    <a:gd name="T35" fmla="*/ 0 h 10"/>
                    <a:gd name="T36" fmla="*/ 0 w 378"/>
                    <a:gd name="T37" fmla="*/ 0 h 10"/>
                    <a:gd name="T38" fmla="*/ 0 w 378"/>
                    <a:gd name="T39" fmla="*/ 0 h 10"/>
                    <a:gd name="T40" fmla="*/ 0 w 378"/>
                    <a:gd name="T41" fmla="*/ 0 h 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78"/>
                    <a:gd name="T64" fmla="*/ 0 h 10"/>
                    <a:gd name="T65" fmla="*/ 378 w 378"/>
                    <a:gd name="T66" fmla="*/ 10 h 1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78" h="10">
                      <a:moveTo>
                        <a:pt x="2" y="10"/>
                      </a:moveTo>
                      <a:lnTo>
                        <a:pt x="0" y="5"/>
                      </a:lnTo>
                      <a:lnTo>
                        <a:pt x="87" y="2"/>
                      </a:lnTo>
                      <a:lnTo>
                        <a:pt x="89" y="10"/>
                      </a:lnTo>
                      <a:lnTo>
                        <a:pt x="2" y="10"/>
                      </a:lnTo>
                      <a:close/>
                      <a:moveTo>
                        <a:pt x="102" y="10"/>
                      </a:moveTo>
                      <a:lnTo>
                        <a:pt x="103" y="2"/>
                      </a:lnTo>
                      <a:lnTo>
                        <a:pt x="188" y="2"/>
                      </a:lnTo>
                      <a:lnTo>
                        <a:pt x="191" y="10"/>
                      </a:lnTo>
                      <a:lnTo>
                        <a:pt x="102" y="10"/>
                      </a:lnTo>
                      <a:close/>
                      <a:moveTo>
                        <a:pt x="204" y="10"/>
                      </a:moveTo>
                      <a:lnTo>
                        <a:pt x="204" y="2"/>
                      </a:lnTo>
                      <a:lnTo>
                        <a:pt x="279" y="2"/>
                      </a:lnTo>
                      <a:lnTo>
                        <a:pt x="281" y="10"/>
                      </a:lnTo>
                      <a:lnTo>
                        <a:pt x="204" y="10"/>
                      </a:lnTo>
                      <a:close/>
                      <a:moveTo>
                        <a:pt x="295" y="0"/>
                      </a:moveTo>
                      <a:lnTo>
                        <a:pt x="295" y="10"/>
                      </a:lnTo>
                      <a:lnTo>
                        <a:pt x="378" y="10"/>
                      </a:lnTo>
                      <a:lnTo>
                        <a:pt x="377" y="2"/>
                      </a:lnTo>
                      <a:lnTo>
                        <a:pt x="336" y="0"/>
                      </a:lnTo>
                      <a:lnTo>
                        <a:pt x="295" y="0"/>
                      </a:lnTo>
                      <a:close/>
                    </a:path>
                  </a:pathLst>
                </a:custGeom>
                <a:solidFill>
                  <a:srgbClr val="E3E3C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835" name="Freeform 148"/>
                <p:cNvSpPr>
                  <a:spLocks noEditPoints="1"/>
                </p:cNvSpPr>
                <p:nvPr/>
              </p:nvSpPr>
              <p:spPr bwMode="auto">
                <a:xfrm>
                  <a:off x="826" y="1562"/>
                  <a:ext cx="94" cy="1"/>
                </a:xfrm>
                <a:custGeom>
                  <a:avLst/>
                  <a:gdLst>
                    <a:gd name="T0" fmla="*/ 0 w 378"/>
                    <a:gd name="T1" fmla="*/ 0 h 5"/>
                    <a:gd name="T2" fmla="*/ 0 w 378"/>
                    <a:gd name="T3" fmla="*/ 0 h 5"/>
                    <a:gd name="T4" fmla="*/ 0 w 378"/>
                    <a:gd name="T5" fmla="*/ 0 h 5"/>
                    <a:gd name="T6" fmla="*/ 0 w 378"/>
                    <a:gd name="T7" fmla="*/ 0 h 5"/>
                    <a:gd name="T8" fmla="*/ 0 w 378"/>
                    <a:gd name="T9" fmla="*/ 0 h 5"/>
                    <a:gd name="T10" fmla="*/ 0 w 378"/>
                    <a:gd name="T11" fmla="*/ 0 h 5"/>
                    <a:gd name="T12" fmla="*/ 0 w 378"/>
                    <a:gd name="T13" fmla="*/ 0 h 5"/>
                    <a:gd name="T14" fmla="*/ 0 w 378"/>
                    <a:gd name="T15" fmla="*/ 0 h 5"/>
                    <a:gd name="T16" fmla="*/ 0 w 378"/>
                    <a:gd name="T17" fmla="*/ 0 h 5"/>
                    <a:gd name="T18" fmla="*/ 0 w 378"/>
                    <a:gd name="T19" fmla="*/ 0 h 5"/>
                    <a:gd name="T20" fmla="*/ 0 w 378"/>
                    <a:gd name="T21" fmla="*/ 0 h 5"/>
                    <a:gd name="T22" fmla="*/ 0 w 378"/>
                    <a:gd name="T23" fmla="*/ 0 h 5"/>
                    <a:gd name="T24" fmla="*/ 0 w 378"/>
                    <a:gd name="T25" fmla="*/ 0 h 5"/>
                    <a:gd name="T26" fmla="*/ 0 w 378"/>
                    <a:gd name="T27" fmla="*/ 0 h 5"/>
                    <a:gd name="T28" fmla="*/ 0 w 378"/>
                    <a:gd name="T29" fmla="*/ 0 h 5"/>
                    <a:gd name="T30" fmla="*/ 0 w 378"/>
                    <a:gd name="T31" fmla="*/ 0 h 5"/>
                    <a:gd name="T32" fmla="*/ 0 w 378"/>
                    <a:gd name="T33" fmla="*/ 0 h 5"/>
                    <a:gd name="T34" fmla="*/ 0 w 378"/>
                    <a:gd name="T35" fmla="*/ 0 h 5"/>
                    <a:gd name="T36" fmla="*/ 0 w 378"/>
                    <a:gd name="T37" fmla="*/ 0 h 5"/>
                    <a:gd name="T38" fmla="*/ 0 w 378"/>
                    <a:gd name="T39" fmla="*/ 0 h 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78"/>
                    <a:gd name="T61" fmla="*/ 0 h 5"/>
                    <a:gd name="T62" fmla="*/ 378 w 378"/>
                    <a:gd name="T63" fmla="*/ 5 h 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78" h="5">
                      <a:moveTo>
                        <a:pt x="2" y="5"/>
                      </a:moveTo>
                      <a:lnTo>
                        <a:pt x="0" y="5"/>
                      </a:lnTo>
                      <a:lnTo>
                        <a:pt x="87" y="2"/>
                      </a:lnTo>
                      <a:lnTo>
                        <a:pt x="88" y="5"/>
                      </a:lnTo>
                      <a:lnTo>
                        <a:pt x="2" y="5"/>
                      </a:lnTo>
                      <a:close/>
                      <a:moveTo>
                        <a:pt x="103" y="5"/>
                      </a:moveTo>
                      <a:lnTo>
                        <a:pt x="103" y="2"/>
                      </a:lnTo>
                      <a:lnTo>
                        <a:pt x="188" y="2"/>
                      </a:lnTo>
                      <a:lnTo>
                        <a:pt x="189" y="5"/>
                      </a:lnTo>
                      <a:lnTo>
                        <a:pt x="103" y="5"/>
                      </a:lnTo>
                      <a:close/>
                      <a:moveTo>
                        <a:pt x="204" y="5"/>
                      </a:moveTo>
                      <a:lnTo>
                        <a:pt x="204" y="2"/>
                      </a:lnTo>
                      <a:lnTo>
                        <a:pt x="279" y="2"/>
                      </a:lnTo>
                      <a:lnTo>
                        <a:pt x="280" y="5"/>
                      </a:lnTo>
                      <a:lnTo>
                        <a:pt x="204" y="5"/>
                      </a:lnTo>
                      <a:close/>
                      <a:moveTo>
                        <a:pt x="295" y="5"/>
                      </a:moveTo>
                      <a:lnTo>
                        <a:pt x="295" y="0"/>
                      </a:lnTo>
                      <a:lnTo>
                        <a:pt x="377" y="2"/>
                      </a:lnTo>
                      <a:lnTo>
                        <a:pt x="378" y="5"/>
                      </a:lnTo>
                      <a:lnTo>
                        <a:pt x="295" y="5"/>
                      </a:lnTo>
                      <a:close/>
                    </a:path>
                  </a:pathLst>
                </a:custGeom>
                <a:solidFill>
                  <a:srgbClr val="EBEBC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836" name="Freeform 149"/>
                <p:cNvSpPr>
                  <a:spLocks/>
                </p:cNvSpPr>
                <p:nvPr/>
              </p:nvSpPr>
              <p:spPr bwMode="auto">
                <a:xfrm>
                  <a:off x="899" y="1562"/>
                  <a:ext cx="11" cy="1"/>
                </a:xfrm>
                <a:custGeom>
                  <a:avLst/>
                  <a:gdLst>
                    <a:gd name="T0" fmla="*/ 0 w 41"/>
                    <a:gd name="T1" fmla="*/ 0 h 1"/>
                    <a:gd name="T2" fmla="*/ 0 w 41"/>
                    <a:gd name="T3" fmla="*/ 0 h 1"/>
                    <a:gd name="T4" fmla="*/ 0 w 41"/>
                    <a:gd name="T5" fmla="*/ 0 h 1"/>
                    <a:gd name="T6" fmla="*/ 0 w 41"/>
                    <a:gd name="T7" fmla="*/ 0 h 1"/>
                    <a:gd name="T8" fmla="*/ 0 60000 65536"/>
                    <a:gd name="T9" fmla="*/ 0 60000 65536"/>
                    <a:gd name="T10" fmla="*/ 0 60000 65536"/>
                    <a:gd name="T11" fmla="*/ 0 60000 65536"/>
                    <a:gd name="T12" fmla="*/ 0 w 41"/>
                    <a:gd name="T13" fmla="*/ 0 h 1"/>
                    <a:gd name="T14" fmla="*/ 41 w 41"/>
                    <a:gd name="T15" fmla="*/ 1 h 1"/>
                  </a:gdLst>
                  <a:ahLst/>
                  <a:cxnLst>
                    <a:cxn ang="T8">
                      <a:pos x="T0" y="T1"/>
                    </a:cxn>
                    <a:cxn ang="T9">
                      <a:pos x="T2" y="T3"/>
                    </a:cxn>
                    <a:cxn ang="T10">
                      <a:pos x="T4" y="T5"/>
                    </a:cxn>
                    <a:cxn ang="T11">
                      <a:pos x="T6" y="T7"/>
                    </a:cxn>
                  </a:cxnLst>
                  <a:rect l="T12" t="T13" r="T14" b="T15"/>
                  <a:pathLst>
                    <a:path w="41" h="1">
                      <a:moveTo>
                        <a:pt x="0" y="0"/>
                      </a:moveTo>
                      <a:lnTo>
                        <a:pt x="0" y="0"/>
                      </a:lnTo>
                      <a:lnTo>
                        <a:pt x="41" y="0"/>
                      </a:lnTo>
                      <a:lnTo>
                        <a:pt x="0" y="0"/>
                      </a:lnTo>
                      <a:close/>
                    </a:path>
                  </a:pathLst>
                </a:custGeom>
                <a:solidFill>
                  <a:srgbClr val="F0F0D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837" name="Freeform 150"/>
                <p:cNvSpPr>
                  <a:spLocks/>
                </p:cNvSpPr>
                <p:nvPr/>
              </p:nvSpPr>
              <p:spPr bwMode="auto">
                <a:xfrm>
                  <a:off x="830" y="1595"/>
                  <a:ext cx="49" cy="1"/>
                </a:xfrm>
                <a:custGeom>
                  <a:avLst/>
                  <a:gdLst>
                    <a:gd name="T0" fmla="*/ 0 w 194"/>
                    <a:gd name="T1" fmla="*/ 0 h 3"/>
                    <a:gd name="T2" fmla="*/ 0 w 194"/>
                    <a:gd name="T3" fmla="*/ 0 h 3"/>
                    <a:gd name="T4" fmla="*/ 0 w 194"/>
                    <a:gd name="T5" fmla="*/ 0 h 3"/>
                    <a:gd name="T6" fmla="*/ 0 w 194"/>
                    <a:gd name="T7" fmla="*/ 0 h 3"/>
                    <a:gd name="T8" fmla="*/ 0 60000 65536"/>
                    <a:gd name="T9" fmla="*/ 0 60000 65536"/>
                    <a:gd name="T10" fmla="*/ 0 60000 65536"/>
                    <a:gd name="T11" fmla="*/ 0 60000 65536"/>
                    <a:gd name="T12" fmla="*/ 0 w 194"/>
                    <a:gd name="T13" fmla="*/ 0 h 3"/>
                    <a:gd name="T14" fmla="*/ 194 w 194"/>
                    <a:gd name="T15" fmla="*/ 3 h 3"/>
                  </a:gdLst>
                  <a:ahLst/>
                  <a:cxnLst>
                    <a:cxn ang="T8">
                      <a:pos x="T0" y="T1"/>
                    </a:cxn>
                    <a:cxn ang="T9">
                      <a:pos x="T2" y="T3"/>
                    </a:cxn>
                    <a:cxn ang="T10">
                      <a:pos x="T4" y="T5"/>
                    </a:cxn>
                    <a:cxn ang="T11">
                      <a:pos x="T6" y="T7"/>
                    </a:cxn>
                  </a:cxnLst>
                  <a:rect l="T12" t="T13" r="T14" b="T15"/>
                  <a:pathLst>
                    <a:path w="194" h="3">
                      <a:moveTo>
                        <a:pt x="0" y="0"/>
                      </a:moveTo>
                      <a:lnTo>
                        <a:pt x="0" y="3"/>
                      </a:lnTo>
                      <a:lnTo>
                        <a:pt x="194" y="0"/>
                      </a:lnTo>
                      <a:lnTo>
                        <a:pt x="0" y="0"/>
                      </a:lnTo>
                      <a:close/>
                    </a:path>
                  </a:pathLst>
                </a:custGeom>
                <a:solidFill>
                  <a:srgbClr val="82826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838" name="Freeform 151"/>
                <p:cNvSpPr>
                  <a:spLocks/>
                </p:cNvSpPr>
                <p:nvPr/>
              </p:nvSpPr>
              <p:spPr bwMode="auto">
                <a:xfrm>
                  <a:off x="830" y="1593"/>
                  <a:ext cx="97" cy="3"/>
                </a:xfrm>
                <a:custGeom>
                  <a:avLst/>
                  <a:gdLst>
                    <a:gd name="T0" fmla="*/ 0 w 386"/>
                    <a:gd name="T1" fmla="*/ 0 h 9"/>
                    <a:gd name="T2" fmla="*/ 0 w 386"/>
                    <a:gd name="T3" fmla="*/ 0 h 9"/>
                    <a:gd name="T4" fmla="*/ 0 w 386"/>
                    <a:gd name="T5" fmla="*/ 0 h 9"/>
                    <a:gd name="T6" fmla="*/ 0 w 386"/>
                    <a:gd name="T7" fmla="*/ 0 h 9"/>
                    <a:gd name="T8" fmla="*/ 0 w 386"/>
                    <a:gd name="T9" fmla="*/ 0 h 9"/>
                    <a:gd name="T10" fmla="*/ 0 60000 65536"/>
                    <a:gd name="T11" fmla="*/ 0 60000 65536"/>
                    <a:gd name="T12" fmla="*/ 0 60000 65536"/>
                    <a:gd name="T13" fmla="*/ 0 60000 65536"/>
                    <a:gd name="T14" fmla="*/ 0 60000 65536"/>
                    <a:gd name="T15" fmla="*/ 0 w 386"/>
                    <a:gd name="T16" fmla="*/ 0 h 9"/>
                    <a:gd name="T17" fmla="*/ 386 w 386"/>
                    <a:gd name="T18" fmla="*/ 9 h 9"/>
                  </a:gdLst>
                  <a:ahLst/>
                  <a:cxnLst>
                    <a:cxn ang="T10">
                      <a:pos x="T0" y="T1"/>
                    </a:cxn>
                    <a:cxn ang="T11">
                      <a:pos x="T2" y="T3"/>
                    </a:cxn>
                    <a:cxn ang="T12">
                      <a:pos x="T4" y="T5"/>
                    </a:cxn>
                    <a:cxn ang="T13">
                      <a:pos x="T6" y="T7"/>
                    </a:cxn>
                    <a:cxn ang="T14">
                      <a:pos x="T8" y="T9"/>
                    </a:cxn>
                  </a:cxnLst>
                  <a:rect l="T15" t="T16" r="T17" b="T18"/>
                  <a:pathLst>
                    <a:path w="386" h="9">
                      <a:moveTo>
                        <a:pt x="0" y="0"/>
                      </a:moveTo>
                      <a:lnTo>
                        <a:pt x="0" y="9"/>
                      </a:lnTo>
                      <a:lnTo>
                        <a:pt x="386" y="5"/>
                      </a:lnTo>
                      <a:lnTo>
                        <a:pt x="386" y="0"/>
                      </a:lnTo>
                      <a:lnTo>
                        <a:pt x="0" y="0"/>
                      </a:lnTo>
                      <a:close/>
                    </a:path>
                  </a:pathLst>
                </a:custGeom>
                <a:solidFill>
                  <a:srgbClr val="8A8A6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839" name="Freeform 152"/>
                <p:cNvSpPr>
                  <a:spLocks/>
                </p:cNvSpPr>
                <p:nvPr/>
              </p:nvSpPr>
              <p:spPr bwMode="auto">
                <a:xfrm>
                  <a:off x="830" y="1592"/>
                  <a:ext cx="97" cy="3"/>
                </a:xfrm>
                <a:custGeom>
                  <a:avLst/>
                  <a:gdLst>
                    <a:gd name="T0" fmla="*/ 0 w 386"/>
                    <a:gd name="T1" fmla="*/ 0 h 12"/>
                    <a:gd name="T2" fmla="*/ 0 w 386"/>
                    <a:gd name="T3" fmla="*/ 0 h 12"/>
                    <a:gd name="T4" fmla="*/ 0 w 386"/>
                    <a:gd name="T5" fmla="*/ 0 h 12"/>
                    <a:gd name="T6" fmla="*/ 0 w 386"/>
                    <a:gd name="T7" fmla="*/ 0 h 12"/>
                    <a:gd name="T8" fmla="*/ 0 w 386"/>
                    <a:gd name="T9" fmla="*/ 0 h 12"/>
                    <a:gd name="T10" fmla="*/ 0 w 386"/>
                    <a:gd name="T11" fmla="*/ 0 h 12"/>
                    <a:gd name="T12" fmla="*/ 0 60000 65536"/>
                    <a:gd name="T13" fmla="*/ 0 60000 65536"/>
                    <a:gd name="T14" fmla="*/ 0 60000 65536"/>
                    <a:gd name="T15" fmla="*/ 0 60000 65536"/>
                    <a:gd name="T16" fmla="*/ 0 60000 65536"/>
                    <a:gd name="T17" fmla="*/ 0 60000 65536"/>
                    <a:gd name="T18" fmla="*/ 0 w 386"/>
                    <a:gd name="T19" fmla="*/ 0 h 12"/>
                    <a:gd name="T20" fmla="*/ 386 w 386"/>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386" h="12">
                      <a:moveTo>
                        <a:pt x="0" y="0"/>
                      </a:moveTo>
                      <a:lnTo>
                        <a:pt x="0" y="12"/>
                      </a:lnTo>
                      <a:lnTo>
                        <a:pt x="194" y="12"/>
                      </a:lnTo>
                      <a:lnTo>
                        <a:pt x="386" y="11"/>
                      </a:lnTo>
                      <a:lnTo>
                        <a:pt x="386" y="0"/>
                      </a:lnTo>
                      <a:lnTo>
                        <a:pt x="0" y="0"/>
                      </a:lnTo>
                      <a:close/>
                    </a:path>
                  </a:pathLst>
                </a:custGeom>
                <a:solidFill>
                  <a:srgbClr val="8F8F7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840" name="Freeform 153"/>
                <p:cNvSpPr>
                  <a:spLocks/>
                </p:cNvSpPr>
                <p:nvPr/>
              </p:nvSpPr>
              <p:spPr bwMode="auto">
                <a:xfrm>
                  <a:off x="830" y="1591"/>
                  <a:ext cx="97" cy="2"/>
                </a:xfrm>
                <a:custGeom>
                  <a:avLst/>
                  <a:gdLst>
                    <a:gd name="T0" fmla="*/ 0 w 386"/>
                    <a:gd name="T1" fmla="*/ 0 h 10"/>
                    <a:gd name="T2" fmla="*/ 0 w 386"/>
                    <a:gd name="T3" fmla="*/ 0 h 10"/>
                    <a:gd name="T4" fmla="*/ 0 w 386"/>
                    <a:gd name="T5" fmla="*/ 0 h 10"/>
                    <a:gd name="T6" fmla="*/ 0 w 386"/>
                    <a:gd name="T7" fmla="*/ 0 h 10"/>
                    <a:gd name="T8" fmla="*/ 0 w 386"/>
                    <a:gd name="T9" fmla="*/ 0 h 10"/>
                    <a:gd name="T10" fmla="*/ 0 60000 65536"/>
                    <a:gd name="T11" fmla="*/ 0 60000 65536"/>
                    <a:gd name="T12" fmla="*/ 0 60000 65536"/>
                    <a:gd name="T13" fmla="*/ 0 60000 65536"/>
                    <a:gd name="T14" fmla="*/ 0 60000 65536"/>
                    <a:gd name="T15" fmla="*/ 0 w 386"/>
                    <a:gd name="T16" fmla="*/ 0 h 10"/>
                    <a:gd name="T17" fmla="*/ 386 w 386"/>
                    <a:gd name="T18" fmla="*/ 10 h 10"/>
                  </a:gdLst>
                  <a:ahLst/>
                  <a:cxnLst>
                    <a:cxn ang="T10">
                      <a:pos x="T0" y="T1"/>
                    </a:cxn>
                    <a:cxn ang="T11">
                      <a:pos x="T2" y="T3"/>
                    </a:cxn>
                    <a:cxn ang="T12">
                      <a:pos x="T4" y="T5"/>
                    </a:cxn>
                    <a:cxn ang="T13">
                      <a:pos x="T6" y="T7"/>
                    </a:cxn>
                    <a:cxn ang="T14">
                      <a:pos x="T8" y="T9"/>
                    </a:cxn>
                  </a:cxnLst>
                  <a:rect l="T15" t="T16" r="T17" b="T18"/>
                  <a:pathLst>
                    <a:path w="386" h="10">
                      <a:moveTo>
                        <a:pt x="0" y="0"/>
                      </a:moveTo>
                      <a:lnTo>
                        <a:pt x="0" y="10"/>
                      </a:lnTo>
                      <a:lnTo>
                        <a:pt x="386" y="10"/>
                      </a:lnTo>
                      <a:lnTo>
                        <a:pt x="385" y="0"/>
                      </a:lnTo>
                      <a:lnTo>
                        <a:pt x="0" y="0"/>
                      </a:lnTo>
                      <a:close/>
                    </a:path>
                  </a:pathLst>
                </a:custGeom>
                <a:solidFill>
                  <a:srgbClr val="96967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841" name="Freeform 154"/>
                <p:cNvSpPr>
                  <a:spLocks/>
                </p:cNvSpPr>
                <p:nvPr/>
              </p:nvSpPr>
              <p:spPr bwMode="auto">
                <a:xfrm>
                  <a:off x="830" y="1589"/>
                  <a:ext cx="97" cy="3"/>
                </a:xfrm>
                <a:custGeom>
                  <a:avLst/>
                  <a:gdLst>
                    <a:gd name="T0" fmla="*/ 0 w 386"/>
                    <a:gd name="T1" fmla="*/ 0 h 10"/>
                    <a:gd name="T2" fmla="*/ 0 w 386"/>
                    <a:gd name="T3" fmla="*/ 0 h 10"/>
                    <a:gd name="T4" fmla="*/ 0 w 386"/>
                    <a:gd name="T5" fmla="*/ 0 h 10"/>
                    <a:gd name="T6" fmla="*/ 0 w 386"/>
                    <a:gd name="T7" fmla="*/ 0 h 10"/>
                    <a:gd name="T8" fmla="*/ 0 w 386"/>
                    <a:gd name="T9" fmla="*/ 0 h 10"/>
                    <a:gd name="T10" fmla="*/ 0 60000 65536"/>
                    <a:gd name="T11" fmla="*/ 0 60000 65536"/>
                    <a:gd name="T12" fmla="*/ 0 60000 65536"/>
                    <a:gd name="T13" fmla="*/ 0 60000 65536"/>
                    <a:gd name="T14" fmla="*/ 0 60000 65536"/>
                    <a:gd name="T15" fmla="*/ 0 w 386"/>
                    <a:gd name="T16" fmla="*/ 0 h 10"/>
                    <a:gd name="T17" fmla="*/ 386 w 386"/>
                    <a:gd name="T18" fmla="*/ 10 h 10"/>
                  </a:gdLst>
                  <a:ahLst/>
                  <a:cxnLst>
                    <a:cxn ang="T10">
                      <a:pos x="T0" y="T1"/>
                    </a:cxn>
                    <a:cxn ang="T11">
                      <a:pos x="T2" y="T3"/>
                    </a:cxn>
                    <a:cxn ang="T12">
                      <a:pos x="T4" y="T5"/>
                    </a:cxn>
                    <a:cxn ang="T13">
                      <a:pos x="T6" y="T7"/>
                    </a:cxn>
                    <a:cxn ang="T14">
                      <a:pos x="T8" y="T9"/>
                    </a:cxn>
                  </a:cxnLst>
                  <a:rect l="T15" t="T16" r="T17" b="T18"/>
                  <a:pathLst>
                    <a:path w="386" h="10">
                      <a:moveTo>
                        <a:pt x="0" y="0"/>
                      </a:moveTo>
                      <a:lnTo>
                        <a:pt x="0" y="10"/>
                      </a:lnTo>
                      <a:lnTo>
                        <a:pt x="386" y="10"/>
                      </a:lnTo>
                      <a:lnTo>
                        <a:pt x="384" y="0"/>
                      </a:lnTo>
                      <a:lnTo>
                        <a:pt x="0" y="0"/>
                      </a:lnTo>
                      <a:close/>
                    </a:path>
                  </a:pathLst>
                </a:custGeom>
                <a:solidFill>
                  <a:srgbClr val="9E9E7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842" name="Freeform 155"/>
                <p:cNvSpPr>
                  <a:spLocks/>
                </p:cNvSpPr>
                <p:nvPr/>
              </p:nvSpPr>
              <p:spPr bwMode="auto">
                <a:xfrm>
                  <a:off x="830" y="1588"/>
                  <a:ext cx="96" cy="3"/>
                </a:xfrm>
                <a:custGeom>
                  <a:avLst/>
                  <a:gdLst>
                    <a:gd name="T0" fmla="*/ 0 w 385"/>
                    <a:gd name="T1" fmla="*/ 0 h 12"/>
                    <a:gd name="T2" fmla="*/ 0 w 385"/>
                    <a:gd name="T3" fmla="*/ 0 h 12"/>
                    <a:gd name="T4" fmla="*/ 0 w 385"/>
                    <a:gd name="T5" fmla="*/ 0 h 12"/>
                    <a:gd name="T6" fmla="*/ 0 w 385"/>
                    <a:gd name="T7" fmla="*/ 0 h 12"/>
                    <a:gd name="T8" fmla="*/ 0 w 385"/>
                    <a:gd name="T9" fmla="*/ 0 h 12"/>
                    <a:gd name="T10" fmla="*/ 0 w 385"/>
                    <a:gd name="T11" fmla="*/ 0 h 12"/>
                    <a:gd name="T12" fmla="*/ 0 w 385"/>
                    <a:gd name="T13" fmla="*/ 0 h 12"/>
                    <a:gd name="T14" fmla="*/ 0 w 385"/>
                    <a:gd name="T15" fmla="*/ 0 h 12"/>
                    <a:gd name="T16" fmla="*/ 0 60000 65536"/>
                    <a:gd name="T17" fmla="*/ 0 60000 65536"/>
                    <a:gd name="T18" fmla="*/ 0 60000 65536"/>
                    <a:gd name="T19" fmla="*/ 0 60000 65536"/>
                    <a:gd name="T20" fmla="*/ 0 60000 65536"/>
                    <a:gd name="T21" fmla="*/ 0 60000 65536"/>
                    <a:gd name="T22" fmla="*/ 0 60000 65536"/>
                    <a:gd name="T23" fmla="*/ 0 60000 65536"/>
                    <a:gd name="T24" fmla="*/ 0 w 385"/>
                    <a:gd name="T25" fmla="*/ 0 h 12"/>
                    <a:gd name="T26" fmla="*/ 385 w 385"/>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5" h="12">
                      <a:moveTo>
                        <a:pt x="0" y="0"/>
                      </a:moveTo>
                      <a:lnTo>
                        <a:pt x="0" y="12"/>
                      </a:lnTo>
                      <a:lnTo>
                        <a:pt x="385" y="12"/>
                      </a:lnTo>
                      <a:lnTo>
                        <a:pt x="384" y="0"/>
                      </a:lnTo>
                      <a:lnTo>
                        <a:pt x="97" y="0"/>
                      </a:lnTo>
                      <a:lnTo>
                        <a:pt x="96" y="3"/>
                      </a:lnTo>
                      <a:lnTo>
                        <a:pt x="96" y="0"/>
                      </a:lnTo>
                      <a:lnTo>
                        <a:pt x="0" y="0"/>
                      </a:lnTo>
                      <a:close/>
                    </a:path>
                  </a:pathLst>
                </a:custGeom>
                <a:solidFill>
                  <a:srgbClr val="A3A38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843" name="Freeform 156"/>
                <p:cNvSpPr>
                  <a:spLocks/>
                </p:cNvSpPr>
                <p:nvPr/>
              </p:nvSpPr>
              <p:spPr bwMode="auto">
                <a:xfrm>
                  <a:off x="830" y="1587"/>
                  <a:ext cx="96" cy="2"/>
                </a:xfrm>
                <a:custGeom>
                  <a:avLst/>
                  <a:gdLst>
                    <a:gd name="T0" fmla="*/ 0 w 384"/>
                    <a:gd name="T1" fmla="*/ 0 h 11"/>
                    <a:gd name="T2" fmla="*/ 0 w 384"/>
                    <a:gd name="T3" fmla="*/ 0 h 11"/>
                    <a:gd name="T4" fmla="*/ 0 w 384"/>
                    <a:gd name="T5" fmla="*/ 0 h 11"/>
                    <a:gd name="T6" fmla="*/ 0 w 384"/>
                    <a:gd name="T7" fmla="*/ 0 h 11"/>
                    <a:gd name="T8" fmla="*/ 0 w 384"/>
                    <a:gd name="T9" fmla="*/ 0 h 11"/>
                    <a:gd name="T10" fmla="*/ 0 w 384"/>
                    <a:gd name="T11" fmla="*/ 0 h 11"/>
                    <a:gd name="T12" fmla="*/ 0 w 384"/>
                    <a:gd name="T13" fmla="*/ 0 h 11"/>
                    <a:gd name="T14" fmla="*/ 0 w 384"/>
                    <a:gd name="T15" fmla="*/ 0 h 11"/>
                    <a:gd name="T16" fmla="*/ 0 60000 65536"/>
                    <a:gd name="T17" fmla="*/ 0 60000 65536"/>
                    <a:gd name="T18" fmla="*/ 0 60000 65536"/>
                    <a:gd name="T19" fmla="*/ 0 60000 65536"/>
                    <a:gd name="T20" fmla="*/ 0 60000 65536"/>
                    <a:gd name="T21" fmla="*/ 0 60000 65536"/>
                    <a:gd name="T22" fmla="*/ 0 60000 65536"/>
                    <a:gd name="T23" fmla="*/ 0 60000 65536"/>
                    <a:gd name="T24" fmla="*/ 0 w 384"/>
                    <a:gd name="T25" fmla="*/ 0 h 11"/>
                    <a:gd name="T26" fmla="*/ 384 w 384"/>
                    <a:gd name="T27" fmla="*/ 11 h 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4" h="11">
                      <a:moveTo>
                        <a:pt x="0" y="0"/>
                      </a:moveTo>
                      <a:lnTo>
                        <a:pt x="0" y="11"/>
                      </a:lnTo>
                      <a:lnTo>
                        <a:pt x="384" y="11"/>
                      </a:lnTo>
                      <a:lnTo>
                        <a:pt x="383" y="0"/>
                      </a:lnTo>
                      <a:lnTo>
                        <a:pt x="97" y="0"/>
                      </a:lnTo>
                      <a:lnTo>
                        <a:pt x="96" y="8"/>
                      </a:lnTo>
                      <a:lnTo>
                        <a:pt x="96" y="0"/>
                      </a:lnTo>
                      <a:lnTo>
                        <a:pt x="0" y="0"/>
                      </a:lnTo>
                      <a:close/>
                    </a:path>
                  </a:pathLst>
                </a:custGeom>
                <a:solidFill>
                  <a:srgbClr val="A8A88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844" name="Freeform 157"/>
                <p:cNvSpPr>
                  <a:spLocks noEditPoints="1"/>
                </p:cNvSpPr>
                <p:nvPr/>
              </p:nvSpPr>
              <p:spPr bwMode="auto">
                <a:xfrm>
                  <a:off x="830" y="1585"/>
                  <a:ext cx="96" cy="3"/>
                </a:xfrm>
                <a:custGeom>
                  <a:avLst/>
                  <a:gdLst>
                    <a:gd name="T0" fmla="*/ 0 w 384"/>
                    <a:gd name="T1" fmla="*/ 0 h 11"/>
                    <a:gd name="T2" fmla="*/ 0 w 384"/>
                    <a:gd name="T3" fmla="*/ 0 h 11"/>
                    <a:gd name="T4" fmla="*/ 0 w 384"/>
                    <a:gd name="T5" fmla="*/ 0 h 11"/>
                    <a:gd name="T6" fmla="*/ 0 w 384"/>
                    <a:gd name="T7" fmla="*/ 0 h 11"/>
                    <a:gd name="T8" fmla="*/ 0 w 384"/>
                    <a:gd name="T9" fmla="*/ 0 h 11"/>
                    <a:gd name="T10" fmla="*/ 0 w 384"/>
                    <a:gd name="T11" fmla="*/ 0 h 11"/>
                    <a:gd name="T12" fmla="*/ 0 w 384"/>
                    <a:gd name="T13" fmla="*/ 0 h 11"/>
                    <a:gd name="T14" fmla="*/ 0 w 384"/>
                    <a:gd name="T15" fmla="*/ 0 h 11"/>
                    <a:gd name="T16" fmla="*/ 0 w 384"/>
                    <a:gd name="T17" fmla="*/ 0 h 11"/>
                    <a:gd name="T18" fmla="*/ 0 w 384"/>
                    <a:gd name="T19" fmla="*/ 0 h 11"/>
                    <a:gd name="T20" fmla="*/ 0 w 384"/>
                    <a:gd name="T21" fmla="*/ 0 h 11"/>
                    <a:gd name="T22" fmla="*/ 0 w 384"/>
                    <a:gd name="T23" fmla="*/ 0 h 11"/>
                    <a:gd name="T24" fmla="*/ 0 w 384"/>
                    <a:gd name="T25" fmla="*/ 0 h 11"/>
                    <a:gd name="T26" fmla="*/ 0 w 384"/>
                    <a:gd name="T27" fmla="*/ 0 h 11"/>
                    <a:gd name="T28" fmla="*/ 0 w 384"/>
                    <a:gd name="T29" fmla="*/ 0 h 11"/>
                    <a:gd name="T30" fmla="*/ 0 w 384"/>
                    <a:gd name="T31" fmla="*/ 0 h 1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84"/>
                    <a:gd name="T49" fmla="*/ 0 h 11"/>
                    <a:gd name="T50" fmla="*/ 384 w 384"/>
                    <a:gd name="T51" fmla="*/ 11 h 1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84" h="11">
                      <a:moveTo>
                        <a:pt x="0" y="0"/>
                      </a:moveTo>
                      <a:lnTo>
                        <a:pt x="0" y="11"/>
                      </a:lnTo>
                      <a:lnTo>
                        <a:pt x="96" y="11"/>
                      </a:lnTo>
                      <a:lnTo>
                        <a:pt x="95" y="0"/>
                      </a:lnTo>
                      <a:lnTo>
                        <a:pt x="0" y="0"/>
                      </a:lnTo>
                      <a:close/>
                      <a:moveTo>
                        <a:pt x="98" y="0"/>
                      </a:moveTo>
                      <a:lnTo>
                        <a:pt x="97" y="11"/>
                      </a:lnTo>
                      <a:lnTo>
                        <a:pt x="384" y="11"/>
                      </a:lnTo>
                      <a:lnTo>
                        <a:pt x="383" y="0"/>
                      </a:lnTo>
                      <a:lnTo>
                        <a:pt x="294" y="0"/>
                      </a:lnTo>
                      <a:lnTo>
                        <a:pt x="293" y="5"/>
                      </a:lnTo>
                      <a:lnTo>
                        <a:pt x="293" y="0"/>
                      </a:lnTo>
                      <a:lnTo>
                        <a:pt x="202" y="0"/>
                      </a:lnTo>
                      <a:lnTo>
                        <a:pt x="201" y="5"/>
                      </a:lnTo>
                      <a:lnTo>
                        <a:pt x="201" y="0"/>
                      </a:lnTo>
                      <a:lnTo>
                        <a:pt x="98" y="0"/>
                      </a:lnTo>
                      <a:close/>
                    </a:path>
                  </a:pathLst>
                </a:custGeom>
                <a:solidFill>
                  <a:srgbClr val="B0B09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845" name="Freeform 158"/>
                <p:cNvSpPr>
                  <a:spLocks noEditPoints="1"/>
                </p:cNvSpPr>
                <p:nvPr/>
              </p:nvSpPr>
              <p:spPr bwMode="auto">
                <a:xfrm>
                  <a:off x="830" y="1584"/>
                  <a:ext cx="96" cy="3"/>
                </a:xfrm>
                <a:custGeom>
                  <a:avLst/>
                  <a:gdLst>
                    <a:gd name="T0" fmla="*/ 0 w 383"/>
                    <a:gd name="T1" fmla="*/ 0 h 11"/>
                    <a:gd name="T2" fmla="*/ 0 w 383"/>
                    <a:gd name="T3" fmla="*/ 0 h 11"/>
                    <a:gd name="T4" fmla="*/ 0 w 383"/>
                    <a:gd name="T5" fmla="*/ 0 h 11"/>
                    <a:gd name="T6" fmla="*/ 0 w 383"/>
                    <a:gd name="T7" fmla="*/ 0 h 11"/>
                    <a:gd name="T8" fmla="*/ 0 w 383"/>
                    <a:gd name="T9" fmla="*/ 0 h 11"/>
                    <a:gd name="T10" fmla="*/ 0 w 383"/>
                    <a:gd name="T11" fmla="*/ 0 h 11"/>
                    <a:gd name="T12" fmla="*/ 0 w 383"/>
                    <a:gd name="T13" fmla="*/ 0 h 11"/>
                    <a:gd name="T14" fmla="*/ 0 w 383"/>
                    <a:gd name="T15" fmla="*/ 0 h 11"/>
                    <a:gd name="T16" fmla="*/ 0 w 383"/>
                    <a:gd name="T17" fmla="*/ 0 h 11"/>
                    <a:gd name="T18" fmla="*/ 0 w 383"/>
                    <a:gd name="T19" fmla="*/ 0 h 11"/>
                    <a:gd name="T20" fmla="*/ 0 w 383"/>
                    <a:gd name="T21" fmla="*/ 0 h 11"/>
                    <a:gd name="T22" fmla="*/ 0 w 383"/>
                    <a:gd name="T23" fmla="*/ 0 h 11"/>
                    <a:gd name="T24" fmla="*/ 0 w 383"/>
                    <a:gd name="T25" fmla="*/ 0 h 11"/>
                    <a:gd name="T26" fmla="*/ 0 w 383"/>
                    <a:gd name="T27" fmla="*/ 0 h 11"/>
                    <a:gd name="T28" fmla="*/ 0 w 383"/>
                    <a:gd name="T29" fmla="*/ 0 h 11"/>
                    <a:gd name="T30" fmla="*/ 0 w 383"/>
                    <a:gd name="T31" fmla="*/ 0 h 1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83"/>
                    <a:gd name="T49" fmla="*/ 0 h 11"/>
                    <a:gd name="T50" fmla="*/ 383 w 383"/>
                    <a:gd name="T51" fmla="*/ 11 h 1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83" h="11">
                      <a:moveTo>
                        <a:pt x="0" y="0"/>
                      </a:moveTo>
                      <a:lnTo>
                        <a:pt x="0" y="11"/>
                      </a:lnTo>
                      <a:lnTo>
                        <a:pt x="96" y="11"/>
                      </a:lnTo>
                      <a:lnTo>
                        <a:pt x="94" y="0"/>
                      </a:lnTo>
                      <a:lnTo>
                        <a:pt x="0" y="0"/>
                      </a:lnTo>
                      <a:close/>
                      <a:moveTo>
                        <a:pt x="100" y="0"/>
                      </a:moveTo>
                      <a:lnTo>
                        <a:pt x="97" y="11"/>
                      </a:lnTo>
                      <a:lnTo>
                        <a:pt x="383" y="11"/>
                      </a:lnTo>
                      <a:lnTo>
                        <a:pt x="381" y="0"/>
                      </a:lnTo>
                      <a:lnTo>
                        <a:pt x="295" y="0"/>
                      </a:lnTo>
                      <a:lnTo>
                        <a:pt x="293" y="10"/>
                      </a:lnTo>
                      <a:lnTo>
                        <a:pt x="290" y="0"/>
                      </a:lnTo>
                      <a:lnTo>
                        <a:pt x="202" y="0"/>
                      </a:lnTo>
                      <a:lnTo>
                        <a:pt x="201" y="10"/>
                      </a:lnTo>
                      <a:lnTo>
                        <a:pt x="199" y="0"/>
                      </a:lnTo>
                      <a:lnTo>
                        <a:pt x="100" y="0"/>
                      </a:lnTo>
                      <a:close/>
                    </a:path>
                  </a:pathLst>
                </a:custGeom>
                <a:solidFill>
                  <a:srgbClr val="B5B59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846" name="Freeform 159"/>
                <p:cNvSpPr>
                  <a:spLocks noEditPoints="1"/>
                </p:cNvSpPr>
                <p:nvPr/>
              </p:nvSpPr>
              <p:spPr bwMode="auto">
                <a:xfrm>
                  <a:off x="830" y="1582"/>
                  <a:ext cx="96" cy="3"/>
                </a:xfrm>
                <a:custGeom>
                  <a:avLst/>
                  <a:gdLst>
                    <a:gd name="T0" fmla="*/ 0 w 383"/>
                    <a:gd name="T1" fmla="*/ 0 h 10"/>
                    <a:gd name="T2" fmla="*/ 0 w 383"/>
                    <a:gd name="T3" fmla="*/ 0 h 10"/>
                    <a:gd name="T4" fmla="*/ 0 w 383"/>
                    <a:gd name="T5" fmla="*/ 0 h 10"/>
                    <a:gd name="T6" fmla="*/ 0 w 383"/>
                    <a:gd name="T7" fmla="*/ 0 h 10"/>
                    <a:gd name="T8" fmla="*/ 0 w 383"/>
                    <a:gd name="T9" fmla="*/ 0 h 10"/>
                    <a:gd name="T10" fmla="*/ 0 w 383"/>
                    <a:gd name="T11" fmla="*/ 0 h 10"/>
                    <a:gd name="T12" fmla="*/ 0 w 383"/>
                    <a:gd name="T13" fmla="*/ 0 h 10"/>
                    <a:gd name="T14" fmla="*/ 0 w 383"/>
                    <a:gd name="T15" fmla="*/ 0 h 10"/>
                    <a:gd name="T16" fmla="*/ 0 w 383"/>
                    <a:gd name="T17" fmla="*/ 0 h 10"/>
                    <a:gd name="T18" fmla="*/ 0 w 383"/>
                    <a:gd name="T19" fmla="*/ 0 h 10"/>
                    <a:gd name="T20" fmla="*/ 0 w 383"/>
                    <a:gd name="T21" fmla="*/ 0 h 10"/>
                    <a:gd name="T22" fmla="*/ 0 w 383"/>
                    <a:gd name="T23" fmla="*/ 0 h 10"/>
                    <a:gd name="T24" fmla="*/ 0 w 383"/>
                    <a:gd name="T25" fmla="*/ 0 h 10"/>
                    <a:gd name="T26" fmla="*/ 0 w 383"/>
                    <a:gd name="T27" fmla="*/ 0 h 10"/>
                    <a:gd name="T28" fmla="*/ 0 w 383"/>
                    <a:gd name="T29" fmla="*/ 0 h 10"/>
                    <a:gd name="T30" fmla="*/ 0 w 383"/>
                    <a:gd name="T31" fmla="*/ 0 h 10"/>
                    <a:gd name="T32" fmla="*/ 0 w 383"/>
                    <a:gd name="T33" fmla="*/ 0 h 10"/>
                    <a:gd name="T34" fmla="*/ 0 w 383"/>
                    <a:gd name="T35" fmla="*/ 0 h 10"/>
                    <a:gd name="T36" fmla="*/ 0 w 383"/>
                    <a:gd name="T37" fmla="*/ 0 h 10"/>
                    <a:gd name="T38" fmla="*/ 0 w 383"/>
                    <a:gd name="T39" fmla="*/ 0 h 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3"/>
                    <a:gd name="T61" fmla="*/ 0 h 10"/>
                    <a:gd name="T62" fmla="*/ 383 w 383"/>
                    <a:gd name="T63" fmla="*/ 10 h 1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3" h="10">
                      <a:moveTo>
                        <a:pt x="0" y="0"/>
                      </a:moveTo>
                      <a:lnTo>
                        <a:pt x="0" y="10"/>
                      </a:lnTo>
                      <a:lnTo>
                        <a:pt x="95" y="10"/>
                      </a:lnTo>
                      <a:lnTo>
                        <a:pt x="94" y="0"/>
                      </a:lnTo>
                      <a:lnTo>
                        <a:pt x="0" y="0"/>
                      </a:lnTo>
                      <a:close/>
                      <a:moveTo>
                        <a:pt x="100" y="0"/>
                      </a:moveTo>
                      <a:lnTo>
                        <a:pt x="98" y="10"/>
                      </a:lnTo>
                      <a:lnTo>
                        <a:pt x="201" y="10"/>
                      </a:lnTo>
                      <a:lnTo>
                        <a:pt x="198" y="0"/>
                      </a:lnTo>
                      <a:lnTo>
                        <a:pt x="100" y="0"/>
                      </a:lnTo>
                      <a:close/>
                      <a:moveTo>
                        <a:pt x="202" y="0"/>
                      </a:moveTo>
                      <a:lnTo>
                        <a:pt x="202" y="10"/>
                      </a:lnTo>
                      <a:lnTo>
                        <a:pt x="293" y="10"/>
                      </a:lnTo>
                      <a:lnTo>
                        <a:pt x="289" y="0"/>
                      </a:lnTo>
                      <a:lnTo>
                        <a:pt x="202" y="0"/>
                      </a:lnTo>
                      <a:close/>
                      <a:moveTo>
                        <a:pt x="295" y="0"/>
                      </a:moveTo>
                      <a:lnTo>
                        <a:pt x="294" y="10"/>
                      </a:lnTo>
                      <a:lnTo>
                        <a:pt x="383" y="10"/>
                      </a:lnTo>
                      <a:lnTo>
                        <a:pt x="381" y="0"/>
                      </a:lnTo>
                      <a:lnTo>
                        <a:pt x="295" y="0"/>
                      </a:lnTo>
                      <a:close/>
                    </a:path>
                  </a:pathLst>
                </a:custGeom>
                <a:solidFill>
                  <a:srgbClr val="BDBD9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847" name="Freeform 160"/>
                <p:cNvSpPr>
                  <a:spLocks noEditPoints="1"/>
                </p:cNvSpPr>
                <p:nvPr/>
              </p:nvSpPr>
              <p:spPr bwMode="auto">
                <a:xfrm>
                  <a:off x="830" y="1581"/>
                  <a:ext cx="96" cy="3"/>
                </a:xfrm>
                <a:custGeom>
                  <a:avLst/>
                  <a:gdLst>
                    <a:gd name="T0" fmla="*/ 0 w 381"/>
                    <a:gd name="T1" fmla="*/ 0 h 11"/>
                    <a:gd name="T2" fmla="*/ 0 w 381"/>
                    <a:gd name="T3" fmla="*/ 0 h 11"/>
                    <a:gd name="T4" fmla="*/ 0 w 381"/>
                    <a:gd name="T5" fmla="*/ 0 h 11"/>
                    <a:gd name="T6" fmla="*/ 0 w 381"/>
                    <a:gd name="T7" fmla="*/ 0 h 11"/>
                    <a:gd name="T8" fmla="*/ 0 w 381"/>
                    <a:gd name="T9" fmla="*/ 0 h 11"/>
                    <a:gd name="T10" fmla="*/ 0 w 381"/>
                    <a:gd name="T11" fmla="*/ 0 h 11"/>
                    <a:gd name="T12" fmla="*/ 0 w 381"/>
                    <a:gd name="T13" fmla="*/ 0 h 11"/>
                    <a:gd name="T14" fmla="*/ 0 w 381"/>
                    <a:gd name="T15" fmla="*/ 0 h 11"/>
                    <a:gd name="T16" fmla="*/ 0 w 381"/>
                    <a:gd name="T17" fmla="*/ 0 h 11"/>
                    <a:gd name="T18" fmla="*/ 0 w 381"/>
                    <a:gd name="T19" fmla="*/ 0 h 11"/>
                    <a:gd name="T20" fmla="*/ 0 w 381"/>
                    <a:gd name="T21" fmla="*/ 0 h 11"/>
                    <a:gd name="T22" fmla="*/ 0 w 381"/>
                    <a:gd name="T23" fmla="*/ 0 h 11"/>
                    <a:gd name="T24" fmla="*/ 0 w 381"/>
                    <a:gd name="T25" fmla="*/ 0 h 11"/>
                    <a:gd name="T26" fmla="*/ 0 w 381"/>
                    <a:gd name="T27" fmla="*/ 0 h 11"/>
                    <a:gd name="T28" fmla="*/ 0 w 381"/>
                    <a:gd name="T29" fmla="*/ 0 h 11"/>
                    <a:gd name="T30" fmla="*/ 0 w 381"/>
                    <a:gd name="T31" fmla="*/ 0 h 11"/>
                    <a:gd name="T32" fmla="*/ 0 w 381"/>
                    <a:gd name="T33" fmla="*/ 0 h 11"/>
                    <a:gd name="T34" fmla="*/ 0 w 381"/>
                    <a:gd name="T35" fmla="*/ 0 h 11"/>
                    <a:gd name="T36" fmla="*/ 0 w 381"/>
                    <a:gd name="T37" fmla="*/ 0 h 11"/>
                    <a:gd name="T38" fmla="*/ 0 w 381"/>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1"/>
                    <a:gd name="T61" fmla="*/ 0 h 11"/>
                    <a:gd name="T62" fmla="*/ 381 w 381"/>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1" h="11">
                      <a:moveTo>
                        <a:pt x="0" y="0"/>
                      </a:moveTo>
                      <a:lnTo>
                        <a:pt x="0" y="11"/>
                      </a:lnTo>
                      <a:lnTo>
                        <a:pt x="94" y="11"/>
                      </a:lnTo>
                      <a:lnTo>
                        <a:pt x="92" y="0"/>
                      </a:lnTo>
                      <a:lnTo>
                        <a:pt x="0" y="0"/>
                      </a:lnTo>
                      <a:close/>
                      <a:moveTo>
                        <a:pt x="101" y="0"/>
                      </a:moveTo>
                      <a:lnTo>
                        <a:pt x="100" y="11"/>
                      </a:lnTo>
                      <a:lnTo>
                        <a:pt x="199" y="11"/>
                      </a:lnTo>
                      <a:lnTo>
                        <a:pt x="195" y="0"/>
                      </a:lnTo>
                      <a:lnTo>
                        <a:pt x="101" y="0"/>
                      </a:lnTo>
                      <a:close/>
                      <a:moveTo>
                        <a:pt x="202" y="0"/>
                      </a:moveTo>
                      <a:lnTo>
                        <a:pt x="202" y="11"/>
                      </a:lnTo>
                      <a:lnTo>
                        <a:pt x="290" y="11"/>
                      </a:lnTo>
                      <a:lnTo>
                        <a:pt x="287" y="0"/>
                      </a:lnTo>
                      <a:lnTo>
                        <a:pt x="202" y="0"/>
                      </a:lnTo>
                      <a:close/>
                      <a:moveTo>
                        <a:pt x="296" y="0"/>
                      </a:moveTo>
                      <a:lnTo>
                        <a:pt x="295" y="11"/>
                      </a:lnTo>
                      <a:lnTo>
                        <a:pt x="381" y="11"/>
                      </a:lnTo>
                      <a:lnTo>
                        <a:pt x="380" y="0"/>
                      </a:lnTo>
                      <a:lnTo>
                        <a:pt x="296" y="0"/>
                      </a:lnTo>
                      <a:close/>
                    </a:path>
                  </a:pathLst>
                </a:custGeom>
                <a:solidFill>
                  <a:srgbClr val="C2C2A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848" name="Freeform 161"/>
                <p:cNvSpPr>
                  <a:spLocks noEditPoints="1"/>
                </p:cNvSpPr>
                <p:nvPr/>
              </p:nvSpPr>
              <p:spPr bwMode="auto">
                <a:xfrm>
                  <a:off x="830" y="1580"/>
                  <a:ext cx="96" cy="2"/>
                </a:xfrm>
                <a:custGeom>
                  <a:avLst/>
                  <a:gdLst>
                    <a:gd name="T0" fmla="*/ 0 w 381"/>
                    <a:gd name="T1" fmla="*/ 0 h 12"/>
                    <a:gd name="T2" fmla="*/ 0 w 381"/>
                    <a:gd name="T3" fmla="*/ 0 h 12"/>
                    <a:gd name="T4" fmla="*/ 0 w 381"/>
                    <a:gd name="T5" fmla="*/ 0 h 12"/>
                    <a:gd name="T6" fmla="*/ 0 w 381"/>
                    <a:gd name="T7" fmla="*/ 0 h 12"/>
                    <a:gd name="T8" fmla="*/ 0 w 381"/>
                    <a:gd name="T9" fmla="*/ 0 h 12"/>
                    <a:gd name="T10" fmla="*/ 0 w 381"/>
                    <a:gd name="T11" fmla="*/ 0 h 12"/>
                    <a:gd name="T12" fmla="*/ 0 w 381"/>
                    <a:gd name="T13" fmla="*/ 0 h 12"/>
                    <a:gd name="T14" fmla="*/ 0 w 381"/>
                    <a:gd name="T15" fmla="*/ 0 h 12"/>
                    <a:gd name="T16" fmla="*/ 0 w 381"/>
                    <a:gd name="T17" fmla="*/ 0 h 12"/>
                    <a:gd name="T18" fmla="*/ 0 w 381"/>
                    <a:gd name="T19" fmla="*/ 0 h 12"/>
                    <a:gd name="T20" fmla="*/ 0 w 381"/>
                    <a:gd name="T21" fmla="*/ 0 h 12"/>
                    <a:gd name="T22" fmla="*/ 0 w 381"/>
                    <a:gd name="T23" fmla="*/ 0 h 12"/>
                    <a:gd name="T24" fmla="*/ 0 w 381"/>
                    <a:gd name="T25" fmla="*/ 0 h 12"/>
                    <a:gd name="T26" fmla="*/ 0 w 381"/>
                    <a:gd name="T27" fmla="*/ 0 h 12"/>
                    <a:gd name="T28" fmla="*/ 0 w 381"/>
                    <a:gd name="T29" fmla="*/ 0 h 12"/>
                    <a:gd name="T30" fmla="*/ 0 w 381"/>
                    <a:gd name="T31" fmla="*/ 0 h 12"/>
                    <a:gd name="T32" fmla="*/ 0 w 381"/>
                    <a:gd name="T33" fmla="*/ 0 h 12"/>
                    <a:gd name="T34" fmla="*/ 0 w 381"/>
                    <a:gd name="T35" fmla="*/ 0 h 12"/>
                    <a:gd name="T36" fmla="*/ 0 w 381"/>
                    <a:gd name="T37" fmla="*/ 0 h 12"/>
                    <a:gd name="T38" fmla="*/ 0 w 381"/>
                    <a:gd name="T39" fmla="*/ 0 h 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1"/>
                    <a:gd name="T61" fmla="*/ 0 h 12"/>
                    <a:gd name="T62" fmla="*/ 381 w 381"/>
                    <a:gd name="T63" fmla="*/ 12 h 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1" h="12">
                      <a:moveTo>
                        <a:pt x="0" y="0"/>
                      </a:moveTo>
                      <a:lnTo>
                        <a:pt x="0" y="12"/>
                      </a:lnTo>
                      <a:lnTo>
                        <a:pt x="94" y="12"/>
                      </a:lnTo>
                      <a:lnTo>
                        <a:pt x="92" y="0"/>
                      </a:lnTo>
                      <a:lnTo>
                        <a:pt x="0" y="0"/>
                      </a:lnTo>
                      <a:close/>
                      <a:moveTo>
                        <a:pt x="101" y="0"/>
                      </a:moveTo>
                      <a:lnTo>
                        <a:pt x="100" y="12"/>
                      </a:lnTo>
                      <a:lnTo>
                        <a:pt x="198" y="12"/>
                      </a:lnTo>
                      <a:lnTo>
                        <a:pt x="194" y="0"/>
                      </a:lnTo>
                      <a:lnTo>
                        <a:pt x="101" y="0"/>
                      </a:lnTo>
                      <a:close/>
                      <a:moveTo>
                        <a:pt x="204" y="0"/>
                      </a:moveTo>
                      <a:lnTo>
                        <a:pt x="202" y="12"/>
                      </a:lnTo>
                      <a:lnTo>
                        <a:pt x="289" y="12"/>
                      </a:lnTo>
                      <a:lnTo>
                        <a:pt x="286" y="0"/>
                      </a:lnTo>
                      <a:lnTo>
                        <a:pt x="204" y="0"/>
                      </a:lnTo>
                      <a:close/>
                      <a:moveTo>
                        <a:pt x="297" y="0"/>
                      </a:moveTo>
                      <a:lnTo>
                        <a:pt x="295" y="12"/>
                      </a:lnTo>
                      <a:lnTo>
                        <a:pt x="381" y="12"/>
                      </a:lnTo>
                      <a:lnTo>
                        <a:pt x="380" y="0"/>
                      </a:lnTo>
                      <a:lnTo>
                        <a:pt x="297" y="0"/>
                      </a:lnTo>
                      <a:close/>
                    </a:path>
                  </a:pathLst>
                </a:custGeom>
                <a:solidFill>
                  <a:srgbClr val="C9C9A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849" name="Freeform 162"/>
                <p:cNvSpPr>
                  <a:spLocks noEditPoints="1"/>
                </p:cNvSpPr>
                <p:nvPr/>
              </p:nvSpPr>
              <p:spPr bwMode="auto">
                <a:xfrm>
                  <a:off x="830" y="1578"/>
                  <a:ext cx="95" cy="3"/>
                </a:xfrm>
                <a:custGeom>
                  <a:avLst/>
                  <a:gdLst>
                    <a:gd name="T0" fmla="*/ 0 w 380"/>
                    <a:gd name="T1" fmla="*/ 0 h 11"/>
                    <a:gd name="T2" fmla="*/ 0 w 380"/>
                    <a:gd name="T3" fmla="*/ 0 h 11"/>
                    <a:gd name="T4" fmla="*/ 0 w 380"/>
                    <a:gd name="T5" fmla="*/ 0 h 11"/>
                    <a:gd name="T6" fmla="*/ 0 w 380"/>
                    <a:gd name="T7" fmla="*/ 0 h 11"/>
                    <a:gd name="T8" fmla="*/ 0 w 380"/>
                    <a:gd name="T9" fmla="*/ 0 h 11"/>
                    <a:gd name="T10" fmla="*/ 0 w 380"/>
                    <a:gd name="T11" fmla="*/ 0 h 11"/>
                    <a:gd name="T12" fmla="*/ 0 w 380"/>
                    <a:gd name="T13" fmla="*/ 0 h 11"/>
                    <a:gd name="T14" fmla="*/ 0 w 380"/>
                    <a:gd name="T15" fmla="*/ 0 h 11"/>
                    <a:gd name="T16" fmla="*/ 0 w 380"/>
                    <a:gd name="T17" fmla="*/ 0 h 11"/>
                    <a:gd name="T18" fmla="*/ 0 w 380"/>
                    <a:gd name="T19" fmla="*/ 0 h 11"/>
                    <a:gd name="T20" fmla="*/ 0 w 380"/>
                    <a:gd name="T21" fmla="*/ 0 h 11"/>
                    <a:gd name="T22" fmla="*/ 0 w 380"/>
                    <a:gd name="T23" fmla="*/ 0 h 11"/>
                    <a:gd name="T24" fmla="*/ 0 w 380"/>
                    <a:gd name="T25" fmla="*/ 0 h 11"/>
                    <a:gd name="T26" fmla="*/ 0 w 380"/>
                    <a:gd name="T27" fmla="*/ 0 h 11"/>
                    <a:gd name="T28" fmla="*/ 0 w 380"/>
                    <a:gd name="T29" fmla="*/ 0 h 11"/>
                    <a:gd name="T30" fmla="*/ 0 w 380"/>
                    <a:gd name="T31" fmla="*/ 0 h 11"/>
                    <a:gd name="T32" fmla="*/ 0 w 380"/>
                    <a:gd name="T33" fmla="*/ 0 h 11"/>
                    <a:gd name="T34" fmla="*/ 0 w 380"/>
                    <a:gd name="T35" fmla="*/ 0 h 11"/>
                    <a:gd name="T36" fmla="*/ 0 w 380"/>
                    <a:gd name="T37" fmla="*/ 0 h 11"/>
                    <a:gd name="T38" fmla="*/ 0 w 380"/>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0"/>
                    <a:gd name="T61" fmla="*/ 0 h 11"/>
                    <a:gd name="T62" fmla="*/ 380 w 380"/>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0" h="11">
                      <a:moveTo>
                        <a:pt x="0" y="0"/>
                      </a:moveTo>
                      <a:lnTo>
                        <a:pt x="0" y="11"/>
                      </a:lnTo>
                      <a:lnTo>
                        <a:pt x="92" y="11"/>
                      </a:lnTo>
                      <a:lnTo>
                        <a:pt x="91" y="0"/>
                      </a:lnTo>
                      <a:lnTo>
                        <a:pt x="0" y="0"/>
                      </a:lnTo>
                      <a:close/>
                      <a:moveTo>
                        <a:pt x="102" y="0"/>
                      </a:moveTo>
                      <a:lnTo>
                        <a:pt x="101" y="11"/>
                      </a:lnTo>
                      <a:lnTo>
                        <a:pt x="195" y="11"/>
                      </a:lnTo>
                      <a:lnTo>
                        <a:pt x="193" y="0"/>
                      </a:lnTo>
                      <a:lnTo>
                        <a:pt x="102" y="0"/>
                      </a:lnTo>
                      <a:close/>
                      <a:moveTo>
                        <a:pt x="204" y="0"/>
                      </a:moveTo>
                      <a:lnTo>
                        <a:pt x="202" y="11"/>
                      </a:lnTo>
                      <a:lnTo>
                        <a:pt x="287" y="11"/>
                      </a:lnTo>
                      <a:lnTo>
                        <a:pt x="284" y="0"/>
                      </a:lnTo>
                      <a:lnTo>
                        <a:pt x="204" y="0"/>
                      </a:lnTo>
                      <a:close/>
                      <a:moveTo>
                        <a:pt x="297" y="0"/>
                      </a:moveTo>
                      <a:lnTo>
                        <a:pt x="296" y="11"/>
                      </a:lnTo>
                      <a:lnTo>
                        <a:pt x="380" y="11"/>
                      </a:lnTo>
                      <a:lnTo>
                        <a:pt x="379" y="0"/>
                      </a:lnTo>
                      <a:lnTo>
                        <a:pt x="297" y="0"/>
                      </a:lnTo>
                      <a:close/>
                    </a:path>
                  </a:pathLst>
                </a:custGeom>
                <a:solidFill>
                  <a:srgbClr val="D1D1B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850" name="Freeform 163"/>
                <p:cNvSpPr>
                  <a:spLocks noEditPoints="1"/>
                </p:cNvSpPr>
                <p:nvPr/>
              </p:nvSpPr>
              <p:spPr bwMode="auto">
                <a:xfrm>
                  <a:off x="830" y="1577"/>
                  <a:ext cx="95" cy="3"/>
                </a:xfrm>
                <a:custGeom>
                  <a:avLst/>
                  <a:gdLst>
                    <a:gd name="T0" fmla="*/ 0 w 380"/>
                    <a:gd name="T1" fmla="*/ 0 h 10"/>
                    <a:gd name="T2" fmla="*/ 0 w 380"/>
                    <a:gd name="T3" fmla="*/ 0 h 10"/>
                    <a:gd name="T4" fmla="*/ 0 w 380"/>
                    <a:gd name="T5" fmla="*/ 0 h 10"/>
                    <a:gd name="T6" fmla="*/ 0 w 380"/>
                    <a:gd name="T7" fmla="*/ 0 h 10"/>
                    <a:gd name="T8" fmla="*/ 0 w 380"/>
                    <a:gd name="T9" fmla="*/ 0 h 10"/>
                    <a:gd name="T10" fmla="*/ 0 w 380"/>
                    <a:gd name="T11" fmla="*/ 0 h 10"/>
                    <a:gd name="T12" fmla="*/ 0 w 380"/>
                    <a:gd name="T13" fmla="*/ 0 h 10"/>
                    <a:gd name="T14" fmla="*/ 0 w 380"/>
                    <a:gd name="T15" fmla="*/ 0 h 10"/>
                    <a:gd name="T16" fmla="*/ 0 w 380"/>
                    <a:gd name="T17" fmla="*/ 0 h 10"/>
                    <a:gd name="T18" fmla="*/ 0 w 380"/>
                    <a:gd name="T19" fmla="*/ 0 h 10"/>
                    <a:gd name="T20" fmla="*/ 0 w 380"/>
                    <a:gd name="T21" fmla="*/ 0 h 10"/>
                    <a:gd name="T22" fmla="*/ 0 w 380"/>
                    <a:gd name="T23" fmla="*/ 0 h 10"/>
                    <a:gd name="T24" fmla="*/ 0 w 380"/>
                    <a:gd name="T25" fmla="*/ 0 h 10"/>
                    <a:gd name="T26" fmla="*/ 0 w 380"/>
                    <a:gd name="T27" fmla="*/ 0 h 10"/>
                    <a:gd name="T28" fmla="*/ 0 w 380"/>
                    <a:gd name="T29" fmla="*/ 0 h 10"/>
                    <a:gd name="T30" fmla="*/ 0 w 380"/>
                    <a:gd name="T31" fmla="*/ 0 h 10"/>
                    <a:gd name="T32" fmla="*/ 0 w 380"/>
                    <a:gd name="T33" fmla="*/ 0 h 10"/>
                    <a:gd name="T34" fmla="*/ 0 w 380"/>
                    <a:gd name="T35" fmla="*/ 0 h 10"/>
                    <a:gd name="T36" fmla="*/ 0 w 380"/>
                    <a:gd name="T37" fmla="*/ 0 h 10"/>
                    <a:gd name="T38" fmla="*/ 0 w 380"/>
                    <a:gd name="T39" fmla="*/ 0 h 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0"/>
                    <a:gd name="T61" fmla="*/ 0 h 10"/>
                    <a:gd name="T62" fmla="*/ 380 w 380"/>
                    <a:gd name="T63" fmla="*/ 10 h 1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0" h="10">
                      <a:moveTo>
                        <a:pt x="0" y="0"/>
                      </a:moveTo>
                      <a:lnTo>
                        <a:pt x="0" y="10"/>
                      </a:lnTo>
                      <a:lnTo>
                        <a:pt x="92" y="10"/>
                      </a:lnTo>
                      <a:lnTo>
                        <a:pt x="91" y="0"/>
                      </a:lnTo>
                      <a:lnTo>
                        <a:pt x="0" y="0"/>
                      </a:lnTo>
                      <a:close/>
                      <a:moveTo>
                        <a:pt x="102" y="0"/>
                      </a:moveTo>
                      <a:lnTo>
                        <a:pt x="101" y="10"/>
                      </a:lnTo>
                      <a:lnTo>
                        <a:pt x="194" y="10"/>
                      </a:lnTo>
                      <a:lnTo>
                        <a:pt x="191" y="0"/>
                      </a:lnTo>
                      <a:lnTo>
                        <a:pt x="102" y="0"/>
                      </a:lnTo>
                      <a:close/>
                      <a:moveTo>
                        <a:pt x="204" y="0"/>
                      </a:moveTo>
                      <a:lnTo>
                        <a:pt x="204" y="10"/>
                      </a:lnTo>
                      <a:lnTo>
                        <a:pt x="286" y="10"/>
                      </a:lnTo>
                      <a:lnTo>
                        <a:pt x="282" y="0"/>
                      </a:lnTo>
                      <a:lnTo>
                        <a:pt x="204" y="0"/>
                      </a:lnTo>
                      <a:close/>
                      <a:moveTo>
                        <a:pt x="298" y="0"/>
                      </a:moveTo>
                      <a:lnTo>
                        <a:pt x="297" y="10"/>
                      </a:lnTo>
                      <a:lnTo>
                        <a:pt x="380" y="10"/>
                      </a:lnTo>
                      <a:lnTo>
                        <a:pt x="379" y="0"/>
                      </a:lnTo>
                      <a:lnTo>
                        <a:pt x="298" y="0"/>
                      </a:lnTo>
                      <a:close/>
                    </a:path>
                  </a:pathLst>
                </a:custGeom>
                <a:solidFill>
                  <a:srgbClr val="D6D6B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851" name="Freeform 164"/>
                <p:cNvSpPr>
                  <a:spLocks noEditPoints="1"/>
                </p:cNvSpPr>
                <p:nvPr/>
              </p:nvSpPr>
              <p:spPr bwMode="auto">
                <a:xfrm>
                  <a:off x="830" y="1575"/>
                  <a:ext cx="95" cy="3"/>
                </a:xfrm>
                <a:custGeom>
                  <a:avLst/>
                  <a:gdLst>
                    <a:gd name="T0" fmla="*/ 0 w 379"/>
                    <a:gd name="T1" fmla="*/ 0 h 11"/>
                    <a:gd name="T2" fmla="*/ 0 w 379"/>
                    <a:gd name="T3" fmla="*/ 0 h 11"/>
                    <a:gd name="T4" fmla="*/ 0 w 379"/>
                    <a:gd name="T5" fmla="*/ 0 h 11"/>
                    <a:gd name="T6" fmla="*/ 0 w 379"/>
                    <a:gd name="T7" fmla="*/ 0 h 11"/>
                    <a:gd name="T8" fmla="*/ 0 w 379"/>
                    <a:gd name="T9" fmla="*/ 0 h 11"/>
                    <a:gd name="T10" fmla="*/ 0 w 379"/>
                    <a:gd name="T11" fmla="*/ 0 h 11"/>
                    <a:gd name="T12" fmla="*/ 0 w 379"/>
                    <a:gd name="T13" fmla="*/ 0 h 11"/>
                    <a:gd name="T14" fmla="*/ 0 w 379"/>
                    <a:gd name="T15" fmla="*/ 0 h 11"/>
                    <a:gd name="T16" fmla="*/ 0 w 379"/>
                    <a:gd name="T17" fmla="*/ 0 h 11"/>
                    <a:gd name="T18" fmla="*/ 0 w 379"/>
                    <a:gd name="T19" fmla="*/ 0 h 11"/>
                    <a:gd name="T20" fmla="*/ 0 w 379"/>
                    <a:gd name="T21" fmla="*/ 0 h 11"/>
                    <a:gd name="T22" fmla="*/ 0 w 379"/>
                    <a:gd name="T23" fmla="*/ 0 h 11"/>
                    <a:gd name="T24" fmla="*/ 0 w 379"/>
                    <a:gd name="T25" fmla="*/ 0 h 11"/>
                    <a:gd name="T26" fmla="*/ 0 w 379"/>
                    <a:gd name="T27" fmla="*/ 0 h 11"/>
                    <a:gd name="T28" fmla="*/ 0 w 379"/>
                    <a:gd name="T29" fmla="*/ 0 h 11"/>
                    <a:gd name="T30" fmla="*/ 0 w 379"/>
                    <a:gd name="T31" fmla="*/ 0 h 11"/>
                    <a:gd name="T32" fmla="*/ 0 w 379"/>
                    <a:gd name="T33" fmla="*/ 0 h 11"/>
                    <a:gd name="T34" fmla="*/ 0 w 379"/>
                    <a:gd name="T35" fmla="*/ 0 h 11"/>
                    <a:gd name="T36" fmla="*/ 0 w 379"/>
                    <a:gd name="T37" fmla="*/ 0 h 11"/>
                    <a:gd name="T38" fmla="*/ 0 w 379"/>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79"/>
                    <a:gd name="T61" fmla="*/ 0 h 11"/>
                    <a:gd name="T62" fmla="*/ 379 w 379"/>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79" h="11">
                      <a:moveTo>
                        <a:pt x="0" y="0"/>
                      </a:moveTo>
                      <a:lnTo>
                        <a:pt x="0" y="11"/>
                      </a:lnTo>
                      <a:lnTo>
                        <a:pt x="91" y="11"/>
                      </a:lnTo>
                      <a:lnTo>
                        <a:pt x="90" y="0"/>
                      </a:lnTo>
                      <a:lnTo>
                        <a:pt x="0" y="0"/>
                      </a:lnTo>
                      <a:close/>
                      <a:moveTo>
                        <a:pt x="103" y="0"/>
                      </a:moveTo>
                      <a:lnTo>
                        <a:pt x="102" y="11"/>
                      </a:lnTo>
                      <a:lnTo>
                        <a:pt x="193" y="11"/>
                      </a:lnTo>
                      <a:lnTo>
                        <a:pt x="190" y="0"/>
                      </a:lnTo>
                      <a:lnTo>
                        <a:pt x="103" y="0"/>
                      </a:lnTo>
                      <a:close/>
                      <a:moveTo>
                        <a:pt x="204" y="0"/>
                      </a:moveTo>
                      <a:lnTo>
                        <a:pt x="204" y="11"/>
                      </a:lnTo>
                      <a:lnTo>
                        <a:pt x="284" y="11"/>
                      </a:lnTo>
                      <a:lnTo>
                        <a:pt x="281" y="0"/>
                      </a:lnTo>
                      <a:lnTo>
                        <a:pt x="204" y="0"/>
                      </a:lnTo>
                      <a:close/>
                      <a:moveTo>
                        <a:pt x="300" y="0"/>
                      </a:moveTo>
                      <a:lnTo>
                        <a:pt x="297" y="11"/>
                      </a:lnTo>
                      <a:lnTo>
                        <a:pt x="379" y="11"/>
                      </a:lnTo>
                      <a:lnTo>
                        <a:pt x="378" y="0"/>
                      </a:lnTo>
                      <a:lnTo>
                        <a:pt x="300" y="0"/>
                      </a:lnTo>
                      <a:close/>
                    </a:path>
                  </a:pathLst>
                </a:custGeom>
                <a:solidFill>
                  <a:srgbClr val="DEDE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852" name="Freeform 165"/>
                <p:cNvSpPr>
                  <a:spLocks noEditPoints="1"/>
                </p:cNvSpPr>
                <p:nvPr/>
              </p:nvSpPr>
              <p:spPr bwMode="auto">
                <a:xfrm>
                  <a:off x="830" y="1574"/>
                  <a:ext cx="95" cy="3"/>
                </a:xfrm>
                <a:custGeom>
                  <a:avLst/>
                  <a:gdLst>
                    <a:gd name="T0" fmla="*/ 0 w 379"/>
                    <a:gd name="T1" fmla="*/ 0 h 11"/>
                    <a:gd name="T2" fmla="*/ 0 w 379"/>
                    <a:gd name="T3" fmla="*/ 0 h 11"/>
                    <a:gd name="T4" fmla="*/ 0 w 379"/>
                    <a:gd name="T5" fmla="*/ 0 h 11"/>
                    <a:gd name="T6" fmla="*/ 0 w 379"/>
                    <a:gd name="T7" fmla="*/ 0 h 11"/>
                    <a:gd name="T8" fmla="*/ 0 w 379"/>
                    <a:gd name="T9" fmla="*/ 0 h 11"/>
                    <a:gd name="T10" fmla="*/ 0 w 379"/>
                    <a:gd name="T11" fmla="*/ 0 h 11"/>
                    <a:gd name="T12" fmla="*/ 0 w 379"/>
                    <a:gd name="T13" fmla="*/ 0 h 11"/>
                    <a:gd name="T14" fmla="*/ 0 w 379"/>
                    <a:gd name="T15" fmla="*/ 0 h 11"/>
                    <a:gd name="T16" fmla="*/ 0 w 379"/>
                    <a:gd name="T17" fmla="*/ 0 h 11"/>
                    <a:gd name="T18" fmla="*/ 0 w 379"/>
                    <a:gd name="T19" fmla="*/ 0 h 11"/>
                    <a:gd name="T20" fmla="*/ 0 w 379"/>
                    <a:gd name="T21" fmla="*/ 0 h 11"/>
                    <a:gd name="T22" fmla="*/ 0 w 379"/>
                    <a:gd name="T23" fmla="*/ 0 h 11"/>
                    <a:gd name="T24" fmla="*/ 0 w 379"/>
                    <a:gd name="T25" fmla="*/ 0 h 11"/>
                    <a:gd name="T26" fmla="*/ 0 w 379"/>
                    <a:gd name="T27" fmla="*/ 0 h 11"/>
                    <a:gd name="T28" fmla="*/ 0 w 379"/>
                    <a:gd name="T29" fmla="*/ 0 h 11"/>
                    <a:gd name="T30" fmla="*/ 0 w 379"/>
                    <a:gd name="T31" fmla="*/ 0 h 11"/>
                    <a:gd name="T32" fmla="*/ 0 w 379"/>
                    <a:gd name="T33" fmla="*/ 0 h 11"/>
                    <a:gd name="T34" fmla="*/ 0 w 379"/>
                    <a:gd name="T35" fmla="*/ 0 h 11"/>
                    <a:gd name="T36" fmla="*/ 0 w 379"/>
                    <a:gd name="T37" fmla="*/ 0 h 11"/>
                    <a:gd name="T38" fmla="*/ 0 w 379"/>
                    <a:gd name="T39" fmla="*/ 0 h 11"/>
                    <a:gd name="T40" fmla="*/ 0 w 379"/>
                    <a:gd name="T41" fmla="*/ 0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79"/>
                    <a:gd name="T64" fmla="*/ 0 h 11"/>
                    <a:gd name="T65" fmla="*/ 379 w 379"/>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79" h="11">
                      <a:moveTo>
                        <a:pt x="0" y="11"/>
                      </a:moveTo>
                      <a:lnTo>
                        <a:pt x="0" y="4"/>
                      </a:lnTo>
                      <a:lnTo>
                        <a:pt x="89" y="1"/>
                      </a:lnTo>
                      <a:lnTo>
                        <a:pt x="91" y="11"/>
                      </a:lnTo>
                      <a:lnTo>
                        <a:pt x="0" y="11"/>
                      </a:lnTo>
                      <a:close/>
                      <a:moveTo>
                        <a:pt x="102" y="11"/>
                      </a:moveTo>
                      <a:lnTo>
                        <a:pt x="103" y="1"/>
                      </a:lnTo>
                      <a:lnTo>
                        <a:pt x="187" y="1"/>
                      </a:lnTo>
                      <a:lnTo>
                        <a:pt x="191" y="11"/>
                      </a:lnTo>
                      <a:lnTo>
                        <a:pt x="102" y="11"/>
                      </a:lnTo>
                      <a:close/>
                      <a:moveTo>
                        <a:pt x="204" y="11"/>
                      </a:moveTo>
                      <a:lnTo>
                        <a:pt x="204" y="1"/>
                      </a:lnTo>
                      <a:lnTo>
                        <a:pt x="279" y="1"/>
                      </a:lnTo>
                      <a:lnTo>
                        <a:pt x="282" y="11"/>
                      </a:lnTo>
                      <a:lnTo>
                        <a:pt x="204" y="11"/>
                      </a:lnTo>
                      <a:close/>
                      <a:moveTo>
                        <a:pt x="300" y="0"/>
                      </a:moveTo>
                      <a:lnTo>
                        <a:pt x="298" y="11"/>
                      </a:lnTo>
                      <a:lnTo>
                        <a:pt x="379" y="11"/>
                      </a:lnTo>
                      <a:lnTo>
                        <a:pt x="377" y="1"/>
                      </a:lnTo>
                      <a:lnTo>
                        <a:pt x="377" y="0"/>
                      </a:lnTo>
                      <a:lnTo>
                        <a:pt x="300" y="0"/>
                      </a:lnTo>
                      <a:close/>
                    </a:path>
                  </a:pathLst>
                </a:custGeom>
                <a:solidFill>
                  <a:srgbClr val="E3E3C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853" name="Freeform 166"/>
                <p:cNvSpPr>
                  <a:spLocks noEditPoints="1"/>
                </p:cNvSpPr>
                <p:nvPr/>
              </p:nvSpPr>
              <p:spPr bwMode="auto">
                <a:xfrm>
                  <a:off x="830" y="1574"/>
                  <a:ext cx="95" cy="1"/>
                </a:xfrm>
                <a:custGeom>
                  <a:avLst/>
                  <a:gdLst>
                    <a:gd name="T0" fmla="*/ 0 w 378"/>
                    <a:gd name="T1" fmla="*/ 0 h 6"/>
                    <a:gd name="T2" fmla="*/ 0 w 378"/>
                    <a:gd name="T3" fmla="*/ 0 h 6"/>
                    <a:gd name="T4" fmla="*/ 0 w 378"/>
                    <a:gd name="T5" fmla="*/ 0 h 6"/>
                    <a:gd name="T6" fmla="*/ 0 w 378"/>
                    <a:gd name="T7" fmla="*/ 0 h 6"/>
                    <a:gd name="T8" fmla="*/ 0 w 378"/>
                    <a:gd name="T9" fmla="*/ 0 h 6"/>
                    <a:gd name="T10" fmla="*/ 0 w 378"/>
                    <a:gd name="T11" fmla="*/ 0 h 6"/>
                    <a:gd name="T12" fmla="*/ 0 w 378"/>
                    <a:gd name="T13" fmla="*/ 0 h 6"/>
                    <a:gd name="T14" fmla="*/ 0 w 378"/>
                    <a:gd name="T15" fmla="*/ 0 h 6"/>
                    <a:gd name="T16" fmla="*/ 0 w 378"/>
                    <a:gd name="T17" fmla="*/ 0 h 6"/>
                    <a:gd name="T18" fmla="*/ 0 w 378"/>
                    <a:gd name="T19" fmla="*/ 0 h 6"/>
                    <a:gd name="T20" fmla="*/ 0 w 378"/>
                    <a:gd name="T21" fmla="*/ 0 h 6"/>
                    <a:gd name="T22" fmla="*/ 0 w 378"/>
                    <a:gd name="T23" fmla="*/ 0 h 6"/>
                    <a:gd name="T24" fmla="*/ 0 w 378"/>
                    <a:gd name="T25" fmla="*/ 0 h 6"/>
                    <a:gd name="T26" fmla="*/ 0 w 378"/>
                    <a:gd name="T27" fmla="*/ 0 h 6"/>
                    <a:gd name="T28" fmla="*/ 0 w 378"/>
                    <a:gd name="T29" fmla="*/ 0 h 6"/>
                    <a:gd name="T30" fmla="*/ 0 w 378"/>
                    <a:gd name="T31" fmla="*/ 0 h 6"/>
                    <a:gd name="T32" fmla="*/ 0 w 378"/>
                    <a:gd name="T33" fmla="*/ 0 h 6"/>
                    <a:gd name="T34" fmla="*/ 0 w 378"/>
                    <a:gd name="T35" fmla="*/ 0 h 6"/>
                    <a:gd name="T36" fmla="*/ 0 w 378"/>
                    <a:gd name="T37" fmla="*/ 0 h 6"/>
                    <a:gd name="T38" fmla="*/ 0 w 378"/>
                    <a:gd name="T39" fmla="*/ 0 h 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78"/>
                    <a:gd name="T61" fmla="*/ 0 h 6"/>
                    <a:gd name="T62" fmla="*/ 378 w 378"/>
                    <a:gd name="T63" fmla="*/ 6 h 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78" h="6">
                      <a:moveTo>
                        <a:pt x="0" y="6"/>
                      </a:moveTo>
                      <a:lnTo>
                        <a:pt x="0" y="5"/>
                      </a:lnTo>
                      <a:lnTo>
                        <a:pt x="89" y="2"/>
                      </a:lnTo>
                      <a:lnTo>
                        <a:pt x="90" y="6"/>
                      </a:lnTo>
                      <a:lnTo>
                        <a:pt x="0" y="6"/>
                      </a:lnTo>
                      <a:close/>
                      <a:moveTo>
                        <a:pt x="103" y="6"/>
                      </a:moveTo>
                      <a:lnTo>
                        <a:pt x="103" y="2"/>
                      </a:lnTo>
                      <a:lnTo>
                        <a:pt x="187" y="2"/>
                      </a:lnTo>
                      <a:lnTo>
                        <a:pt x="190" y="6"/>
                      </a:lnTo>
                      <a:lnTo>
                        <a:pt x="103" y="6"/>
                      </a:lnTo>
                      <a:close/>
                      <a:moveTo>
                        <a:pt x="204" y="6"/>
                      </a:moveTo>
                      <a:lnTo>
                        <a:pt x="204" y="2"/>
                      </a:lnTo>
                      <a:lnTo>
                        <a:pt x="279" y="2"/>
                      </a:lnTo>
                      <a:lnTo>
                        <a:pt x="281" y="6"/>
                      </a:lnTo>
                      <a:lnTo>
                        <a:pt x="204" y="6"/>
                      </a:lnTo>
                      <a:close/>
                      <a:moveTo>
                        <a:pt x="300" y="6"/>
                      </a:moveTo>
                      <a:lnTo>
                        <a:pt x="300" y="0"/>
                      </a:lnTo>
                      <a:lnTo>
                        <a:pt x="377" y="2"/>
                      </a:lnTo>
                      <a:lnTo>
                        <a:pt x="378" y="6"/>
                      </a:lnTo>
                      <a:lnTo>
                        <a:pt x="300" y="6"/>
                      </a:lnTo>
                      <a:close/>
                    </a:path>
                  </a:pathLst>
                </a:custGeom>
                <a:solidFill>
                  <a:srgbClr val="EBEBC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854" name="Freeform 167"/>
                <p:cNvSpPr>
                  <a:spLocks/>
                </p:cNvSpPr>
                <p:nvPr/>
              </p:nvSpPr>
              <p:spPr bwMode="auto">
                <a:xfrm>
                  <a:off x="905" y="1574"/>
                  <a:ext cx="19" cy="1"/>
                </a:xfrm>
                <a:custGeom>
                  <a:avLst/>
                  <a:gdLst>
                    <a:gd name="T0" fmla="*/ 0 w 77"/>
                    <a:gd name="T1" fmla="*/ 1 h 1"/>
                    <a:gd name="T2" fmla="*/ 0 w 77"/>
                    <a:gd name="T3" fmla="*/ 0 h 1"/>
                    <a:gd name="T4" fmla="*/ 0 w 77"/>
                    <a:gd name="T5" fmla="*/ 1 h 1"/>
                    <a:gd name="T6" fmla="*/ 0 w 77"/>
                    <a:gd name="T7" fmla="*/ 1 h 1"/>
                    <a:gd name="T8" fmla="*/ 0 60000 65536"/>
                    <a:gd name="T9" fmla="*/ 0 60000 65536"/>
                    <a:gd name="T10" fmla="*/ 0 60000 65536"/>
                    <a:gd name="T11" fmla="*/ 0 60000 65536"/>
                    <a:gd name="T12" fmla="*/ 0 w 77"/>
                    <a:gd name="T13" fmla="*/ 0 h 1"/>
                    <a:gd name="T14" fmla="*/ 77 w 77"/>
                    <a:gd name="T15" fmla="*/ 1 h 1"/>
                  </a:gdLst>
                  <a:ahLst/>
                  <a:cxnLst>
                    <a:cxn ang="T8">
                      <a:pos x="T0" y="T1"/>
                    </a:cxn>
                    <a:cxn ang="T9">
                      <a:pos x="T2" y="T3"/>
                    </a:cxn>
                    <a:cxn ang="T10">
                      <a:pos x="T4" y="T5"/>
                    </a:cxn>
                    <a:cxn ang="T11">
                      <a:pos x="T6" y="T7"/>
                    </a:cxn>
                  </a:cxnLst>
                  <a:rect l="T12" t="T13" r="T14" b="T15"/>
                  <a:pathLst>
                    <a:path w="77" h="1">
                      <a:moveTo>
                        <a:pt x="0" y="1"/>
                      </a:moveTo>
                      <a:lnTo>
                        <a:pt x="0" y="0"/>
                      </a:lnTo>
                      <a:lnTo>
                        <a:pt x="77" y="1"/>
                      </a:lnTo>
                      <a:lnTo>
                        <a:pt x="0" y="1"/>
                      </a:lnTo>
                      <a:close/>
                    </a:path>
                  </a:pathLst>
                </a:custGeom>
                <a:solidFill>
                  <a:srgbClr val="F0F0D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855" name="Freeform 168"/>
                <p:cNvSpPr>
                  <a:spLocks/>
                </p:cNvSpPr>
                <p:nvPr/>
              </p:nvSpPr>
              <p:spPr bwMode="auto">
                <a:xfrm>
                  <a:off x="837" y="1608"/>
                  <a:ext cx="49" cy="1"/>
                </a:xfrm>
                <a:custGeom>
                  <a:avLst/>
                  <a:gdLst>
                    <a:gd name="T0" fmla="*/ 0 w 193"/>
                    <a:gd name="T1" fmla="*/ 0 h 2"/>
                    <a:gd name="T2" fmla="*/ 0 w 193"/>
                    <a:gd name="T3" fmla="*/ 1 h 2"/>
                    <a:gd name="T4" fmla="*/ 0 w 193"/>
                    <a:gd name="T5" fmla="*/ 0 h 2"/>
                    <a:gd name="T6" fmla="*/ 0 w 193"/>
                    <a:gd name="T7" fmla="*/ 0 h 2"/>
                    <a:gd name="T8" fmla="*/ 0 60000 65536"/>
                    <a:gd name="T9" fmla="*/ 0 60000 65536"/>
                    <a:gd name="T10" fmla="*/ 0 60000 65536"/>
                    <a:gd name="T11" fmla="*/ 0 60000 65536"/>
                    <a:gd name="T12" fmla="*/ 0 w 193"/>
                    <a:gd name="T13" fmla="*/ 0 h 2"/>
                    <a:gd name="T14" fmla="*/ 193 w 193"/>
                    <a:gd name="T15" fmla="*/ 2 h 2"/>
                  </a:gdLst>
                  <a:ahLst/>
                  <a:cxnLst>
                    <a:cxn ang="T8">
                      <a:pos x="T0" y="T1"/>
                    </a:cxn>
                    <a:cxn ang="T9">
                      <a:pos x="T2" y="T3"/>
                    </a:cxn>
                    <a:cxn ang="T10">
                      <a:pos x="T4" y="T5"/>
                    </a:cxn>
                    <a:cxn ang="T11">
                      <a:pos x="T6" y="T7"/>
                    </a:cxn>
                  </a:cxnLst>
                  <a:rect l="T12" t="T13" r="T14" b="T15"/>
                  <a:pathLst>
                    <a:path w="193" h="2">
                      <a:moveTo>
                        <a:pt x="0" y="0"/>
                      </a:moveTo>
                      <a:lnTo>
                        <a:pt x="0" y="2"/>
                      </a:lnTo>
                      <a:lnTo>
                        <a:pt x="193" y="0"/>
                      </a:lnTo>
                      <a:lnTo>
                        <a:pt x="0" y="0"/>
                      </a:lnTo>
                      <a:close/>
                    </a:path>
                  </a:pathLst>
                </a:custGeom>
                <a:solidFill>
                  <a:srgbClr val="82826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856" name="Freeform 169"/>
                <p:cNvSpPr>
                  <a:spLocks/>
                </p:cNvSpPr>
                <p:nvPr/>
              </p:nvSpPr>
              <p:spPr bwMode="auto">
                <a:xfrm>
                  <a:off x="837" y="1606"/>
                  <a:ext cx="96" cy="2"/>
                </a:xfrm>
                <a:custGeom>
                  <a:avLst/>
                  <a:gdLst>
                    <a:gd name="T0" fmla="*/ 0 w 384"/>
                    <a:gd name="T1" fmla="*/ 0 h 8"/>
                    <a:gd name="T2" fmla="*/ 0 w 384"/>
                    <a:gd name="T3" fmla="*/ 0 h 8"/>
                    <a:gd name="T4" fmla="*/ 0 w 384"/>
                    <a:gd name="T5" fmla="*/ 0 h 8"/>
                    <a:gd name="T6" fmla="*/ 0 w 384"/>
                    <a:gd name="T7" fmla="*/ 0 h 8"/>
                    <a:gd name="T8" fmla="*/ 0 w 384"/>
                    <a:gd name="T9" fmla="*/ 0 h 8"/>
                    <a:gd name="T10" fmla="*/ 0 60000 65536"/>
                    <a:gd name="T11" fmla="*/ 0 60000 65536"/>
                    <a:gd name="T12" fmla="*/ 0 60000 65536"/>
                    <a:gd name="T13" fmla="*/ 0 60000 65536"/>
                    <a:gd name="T14" fmla="*/ 0 60000 65536"/>
                    <a:gd name="T15" fmla="*/ 0 w 384"/>
                    <a:gd name="T16" fmla="*/ 0 h 8"/>
                    <a:gd name="T17" fmla="*/ 384 w 384"/>
                    <a:gd name="T18" fmla="*/ 8 h 8"/>
                  </a:gdLst>
                  <a:ahLst/>
                  <a:cxnLst>
                    <a:cxn ang="T10">
                      <a:pos x="T0" y="T1"/>
                    </a:cxn>
                    <a:cxn ang="T11">
                      <a:pos x="T2" y="T3"/>
                    </a:cxn>
                    <a:cxn ang="T12">
                      <a:pos x="T4" y="T5"/>
                    </a:cxn>
                    <a:cxn ang="T13">
                      <a:pos x="T6" y="T7"/>
                    </a:cxn>
                    <a:cxn ang="T14">
                      <a:pos x="T8" y="T9"/>
                    </a:cxn>
                  </a:cxnLst>
                  <a:rect l="T15" t="T16" r="T17" b="T18"/>
                  <a:pathLst>
                    <a:path w="384" h="8">
                      <a:moveTo>
                        <a:pt x="0" y="0"/>
                      </a:moveTo>
                      <a:lnTo>
                        <a:pt x="0" y="8"/>
                      </a:lnTo>
                      <a:lnTo>
                        <a:pt x="384" y="6"/>
                      </a:lnTo>
                      <a:lnTo>
                        <a:pt x="384" y="0"/>
                      </a:lnTo>
                      <a:lnTo>
                        <a:pt x="0" y="0"/>
                      </a:lnTo>
                      <a:close/>
                    </a:path>
                  </a:pathLst>
                </a:custGeom>
                <a:solidFill>
                  <a:srgbClr val="8A8A6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857" name="Freeform 170"/>
                <p:cNvSpPr>
                  <a:spLocks/>
                </p:cNvSpPr>
                <p:nvPr/>
              </p:nvSpPr>
              <p:spPr bwMode="auto">
                <a:xfrm>
                  <a:off x="837" y="1605"/>
                  <a:ext cx="96" cy="3"/>
                </a:xfrm>
                <a:custGeom>
                  <a:avLst/>
                  <a:gdLst>
                    <a:gd name="T0" fmla="*/ 0 w 384"/>
                    <a:gd name="T1" fmla="*/ 0 h 12"/>
                    <a:gd name="T2" fmla="*/ 0 w 384"/>
                    <a:gd name="T3" fmla="*/ 0 h 12"/>
                    <a:gd name="T4" fmla="*/ 0 w 384"/>
                    <a:gd name="T5" fmla="*/ 0 h 12"/>
                    <a:gd name="T6" fmla="*/ 0 w 384"/>
                    <a:gd name="T7" fmla="*/ 0 h 12"/>
                    <a:gd name="T8" fmla="*/ 0 w 384"/>
                    <a:gd name="T9" fmla="*/ 0 h 12"/>
                    <a:gd name="T10" fmla="*/ 0 w 384"/>
                    <a:gd name="T11" fmla="*/ 0 h 12"/>
                    <a:gd name="T12" fmla="*/ 0 60000 65536"/>
                    <a:gd name="T13" fmla="*/ 0 60000 65536"/>
                    <a:gd name="T14" fmla="*/ 0 60000 65536"/>
                    <a:gd name="T15" fmla="*/ 0 60000 65536"/>
                    <a:gd name="T16" fmla="*/ 0 60000 65536"/>
                    <a:gd name="T17" fmla="*/ 0 60000 65536"/>
                    <a:gd name="T18" fmla="*/ 0 w 384"/>
                    <a:gd name="T19" fmla="*/ 0 h 12"/>
                    <a:gd name="T20" fmla="*/ 384 w 384"/>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384" h="12">
                      <a:moveTo>
                        <a:pt x="0" y="0"/>
                      </a:moveTo>
                      <a:lnTo>
                        <a:pt x="0" y="12"/>
                      </a:lnTo>
                      <a:lnTo>
                        <a:pt x="193" y="12"/>
                      </a:lnTo>
                      <a:lnTo>
                        <a:pt x="384" y="12"/>
                      </a:lnTo>
                      <a:lnTo>
                        <a:pt x="383" y="0"/>
                      </a:lnTo>
                      <a:lnTo>
                        <a:pt x="0" y="0"/>
                      </a:lnTo>
                      <a:close/>
                    </a:path>
                  </a:pathLst>
                </a:custGeom>
                <a:solidFill>
                  <a:srgbClr val="8F8F7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858" name="Freeform 171"/>
                <p:cNvSpPr>
                  <a:spLocks/>
                </p:cNvSpPr>
                <p:nvPr/>
              </p:nvSpPr>
              <p:spPr bwMode="auto">
                <a:xfrm>
                  <a:off x="837" y="1604"/>
                  <a:ext cx="96" cy="2"/>
                </a:xfrm>
                <a:custGeom>
                  <a:avLst/>
                  <a:gdLst>
                    <a:gd name="T0" fmla="*/ 0 w 384"/>
                    <a:gd name="T1" fmla="*/ 0 h 11"/>
                    <a:gd name="T2" fmla="*/ 0 w 384"/>
                    <a:gd name="T3" fmla="*/ 0 h 11"/>
                    <a:gd name="T4" fmla="*/ 0 w 384"/>
                    <a:gd name="T5" fmla="*/ 0 h 11"/>
                    <a:gd name="T6" fmla="*/ 0 w 384"/>
                    <a:gd name="T7" fmla="*/ 0 h 11"/>
                    <a:gd name="T8" fmla="*/ 0 w 384"/>
                    <a:gd name="T9" fmla="*/ 0 h 11"/>
                    <a:gd name="T10" fmla="*/ 0 60000 65536"/>
                    <a:gd name="T11" fmla="*/ 0 60000 65536"/>
                    <a:gd name="T12" fmla="*/ 0 60000 65536"/>
                    <a:gd name="T13" fmla="*/ 0 60000 65536"/>
                    <a:gd name="T14" fmla="*/ 0 60000 65536"/>
                    <a:gd name="T15" fmla="*/ 0 w 384"/>
                    <a:gd name="T16" fmla="*/ 0 h 11"/>
                    <a:gd name="T17" fmla="*/ 384 w 384"/>
                    <a:gd name="T18" fmla="*/ 11 h 11"/>
                  </a:gdLst>
                  <a:ahLst/>
                  <a:cxnLst>
                    <a:cxn ang="T10">
                      <a:pos x="T0" y="T1"/>
                    </a:cxn>
                    <a:cxn ang="T11">
                      <a:pos x="T2" y="T3"/>
                    </a:cxn>
                    <a:cxn ang="T12">
                      <a:pos x="T4" y="T5"/>
                    </a:cxn>
                    <a:cxn ang="T13">
                      <a:pos x="T6" y="T7"/>
                    </a:cxn>
                    <a:cxn ang="T14">
                      <a:pos x="T8" y="T9"/>
                    </a:cxn>
                  </a:cxnLst>
                  <a:rect l="T15" t="T16" r="T17" b="T18"/>
                  <a:pathLst>
                    <a:path w="384" h="11">
                      <a:moveTo>
                        <a:pt x="0" y="0"/>
                      </a:moveTo>
                      <a:lnTo>
                        <a:pt x="0" y="11"/>
                      </a:lnTo>
                      <a:lnTo>
                        <a:pt x="384" y="11"/>
                      </a:lnTo>
                      <a:lnTo>
                        <a:pt x="383" y="0"/>
                      </a:lnTo>
                      <a:lnTo>
                        <a:pt x="0" y="0"/>
                      </a:lnTo>
                      <a:close/>
                    </a:path>
                  </a:pathLst>
                </a:custGeom>
                <a:solidFill>
                  <a:srgbClr val="96967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859" name="Freeform 172"/>
                <p:cNvSpPr>
                  <a:spLocks/>
                </p:cNvSpPr>
                <p:nvPr/>
              </p:nvSpPr>
              <p:spPr bwMode="auto">
                <a:xfrm>
                  <a:off x="837" y="1602"/>
                  <a:ext cx="96" cy="3"/>
                </a:xfrm>
                <a:custGeom>
                  <a:avLst/>
                  <a:gdLst>
                    <a:gd name="T0" fmla="*/ 0 w 383"/>
                    <a:gd name="T1" fmla="*/ 0 h 11"/>
                    <a:gd name="T2" fmla="*/ 0 w 383"/>
                    <a:gd name="T3" fmla="*/ 0 h 11"/>
                    <a:gd name="T4" fmla="*/ 0 w 383"/>
                    <a:gd name="T5" fmla="*/ 0 h 11"/>
                    <a:gd name="T6" fmla="*/ 0 w 383"/>
                    <a:gd name="T7" fmla="*/ 0 h 11"/>
                    <a:gd name="T8" fmla="*/ 0 w 383"/>
                    <a:gd name="T9" fmla="*/ 0 h 11"/>
                    <a:gd name="T10" fmla="*/ 0 60000 65536"/>
                    <a:gd name="T11" fmla="*/ 0 60000 65536"/>
                    <a:gd name="T12" fmla="*/ 0 60000 65536"/>
                    <a:gd name="T13" fmla="*/ 0 60000 65536"/>
                    <a:gd name="T14" fmla="*/ 0 60000 65536"/>
                    <a:gd name="T15" fmla="*/ 0 w 383"/>
                    <a:gd name="T16" fmla="*/ 0 h 11"/>
                    <a:gd name="T17" fmla="*/ 383 w 383"/>
                    <a:gd name="T18" fmla="*/ 11 h 11"/>
                  </a:gdLst>
                  <a:ahLst/>
                  <a:cxnLst>
                    <a:cxn ang="T10">
                      <a:pos x="T0" y="T1"/>
                    </a:cxn>
                    <a:cxn ang="T11">
                      <a:pos x="T2" y="T3"/>
                    </a:cxn>
                    <a:cxn ang="T12">
                      <a:pos x="T4" y="T5"/>
                    </a:cxn>
                    <a:cxn ang="T13">
                      <a:pos x="T6" y="T7"/>
                    </a:cxn>
                    <a:cxn ang="T14">
                      <a:pos x="T8" y="T9"/>
                    </a:cxn>
                  </a:cxnLst>
                  <a:rect l="T15" t="T16" r="T17" b="T18"/>
                  <a:pathLst>
                    <a:path w="383" h="11">
                      <a:moveTo>
                        <a:pt x="0" y="0"/>
                      </a:moveTo>
                      <a:lnTo>
                        <a:pt x="0" y="11"/>
                      </a:lnTo>
                      <a:lnTo>
                        <a:pt x="383" y="11"/>
                      </a:lnTo>
                      <a:lnTo>
                        <a:pt x="382" y="0"/>
                      </a:lnTo>
                      <a:lnTo>
                        <a:pt x="0" y="0"/>
                      </a:lnTo>
                      <a:close/>
                    </a:path>
                  </a:pathLst>
                </a:custGeom>
                <a:solidFill>
                  <a:srgbClr val="9E9E7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860" name="Freeform 173"/>
                <p:cNvSpPr>
                  <a:spLocks/>
                </p:cNvSpPr>
                <p:nvPr/>
              </p:nvSpPr>
              <p:spPr bwMode="auto">
                <a:xfrm>
                  <a:off x="837" y="1601"/>
                  <a:ext cx="96" cy="3"/>
                </a:xfrm>
                <a:custGeom>
                  <a:avLst/>
                  <a:gdLst>
                    <a:gd name="T0" fmla="*/ 0 w 383"/>
                    <a:gd name="T1" fmla="*/ 0 h 10"/>
                    <a:gd name="T2" fmla="*/ 0 w 383"/>
                    <a:gd name="T3" fmla="*/ 0 h 10"/>
                    <a:gd name="T4" fmla="*/ 0 w 383"/>
                    <a:gd name="T5" fmla="*/ 0 h 10"/>
                    <a:gd name="T6" fmla="*/ 0 w 383"/>
                    <a:gd name="T7" fmla="*/ 0 h 10"/>
                    <a:gd name="T8" fmla="*/ 0 w 383"/>
                    <a:gd name="T9" fmla="*/ 0 h 10"/>
                    <a:gd name="T10" fmla="*/ 0 60000 65536"/>
                    <a:gd name="T11" fmla="*/ 0 60000 65536"/>
                    <a:gd name="T12" fmla="*/ 0 60000 65536"/>
                    <a:gd name="T13" fmla="*/ 0 60000 65536"/>
                    <a:gd name="T14" fmla="*/ 0 60000 65536"/>
                    <a:gd name="T15" fmla="*/ 0 w 383"/>
                    <a:gd name="T16" fmla="*/ 0 h 10"/>
                    <a:gd name="T17" fmla="*/ 383 w 383"/>
                    <a:gd name="T18" fmla="*/ 10 h 10"/>
                  </a:gdLst>
                  <a:ahLst/>
                  <a:cxnLst>
                    <a:cxn ang="T10">
                      <a:pos x="T0" y="T1"/>
                    </a:cxn>
                    <a:cxn ang="T11">
                      <a:pos x="T2" y="T3"/>
                    </a:cxn>
                    <a:cxn ang="T12">
                      <a:pos x="T4" y="T5"/>
                    </a:cxn>
                    <a:cxn ang="T13">
                      <a:pos x="T6" y="T7"/>
                    </a:cxn>
                    <a:cxn ang="T14">
                      <a:pos x="T8" y="T9"/>
                    </a:cxn>
                  </a:cxnLst>
                  <a:rect l="T15" t="T16" r="T17" b="T18"/>
                  <a:pathLst>
                    <a:path w="383" h="10">
                      <a:moveTo>
                        <a:pt x="0" y="0"/>
                      </a:moveTo>
                      <a:lnTo>
                        <a:pt x="0" y="10"/>
                      </a:lnTo>
                      <a:lnTo>
                        <a:pt x="383" y="10"/>
                      </a:lnTo>
                      <a:lnTo>
                        <a:pt x="382" y="0"/>
                      </a:lnTo>
                      <a:lnTo>
                        <a:pt x="0" y="0"/>
                      </a:lnTo>
                      <a:close/>
                    </a:path>
                  </a:pathLst>
                </a:custGeom>
                <a:solidFill>
                  <a:srgbClr val="A3A38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861" name="Freeform 174"/>
                <p:cNvSpPr>
                  <a:spLocks/>
                </p:cNvSpPr>
                <p:nvPr/>
              </p:nvSpPr>
              <p:spPr bwMode="auto">
                <a:xfrm>
                  <a:off x="837" y="1600"/>
                  <a:ext cx="96" cy="2"/>
                </a:xfrm>
                <a:custGeom>
                  <a:avLst/>
                  <a:gdLst>
                    <a:gd name="T0" fmla="*/ 0 w 382"/>
                    <a:gd name="T1" fmla="*/ 0 h 10"/>
                    <a:gd name="T2" fmla="*/ 0 w 382"/>
                    <a:gd name="T3" fmla="*/ 0 h 10"/>
                    <a:gd name="T4" fmla="*/ 0 w 382"/>
                    <a:gd name="T5" fmla="*/ 0 h 10"/>
                    <a:gd name="T6" fmla="*/ 0 w 382"/>
                    <a:gd name="T7" fmla="*/ 0 h 10"/>
                    <a:gd name="T8" fmla="*/ 0 w 382"/>
                    <a:gd name="T9" fmla="*/ 0 h 10"/>
                    <a:gd name="T10" fmla="*/ 0 60000 65536"/>
                    <a:gd name="T11" fmla="*/ 0 60000 65536"/>
                    <a:gd name="T12" fmla="*/ 0 60000 65536"/>
                    <a:gd name="T13" fmla="*/ 0 60000 65536"/>
                    <a:gd name="T14" fmla="*/ 0 60000 65536"/>
                    <a:gd name="T15" fmla="*/ 0 w 382"/>
                    <a:gd name="T16" fmla="*/ 0 h 10"/>
                    <a:gd name="T17" fmla="*/ 382 w 382"/>
                    <a:gd name="T18" fmla="*/ 10 h 10"/>
                  </a:gdLst>
                  <a:ahLst/>
                  <a:cxnLst>
                    <a:cxn ang="T10">
                      <a:pos x="T0" y="T1"/>
                    </a:cxn>
                    <a:cxn ang="T11">
                      <a:pos x="T2" y="T3"/>
                    </a:cxn>
                    <a:cxn ang="T12">
                      <a:pos x="T4" y="T5"/>
                    </a:cxn>
                    <a:cxn ang="T13">
                      <a:pos x="T6" y="T7"/>
                    </a:cxn>
                    <a:cxn ang="T14">
                      <a:pos x="T8" y="T9"/>
                    </a:cxn>
                  </a:cxnLst>
                  <a:rect l="T15" t="T16" r="T17" b="T18"/>
                  <a:pathLst>
                    <a:path w="382" h="10">
                      <a:moveTo>
                        <a:pt x="0" y="0"/>
                      </a:moveTo>
                      <a:lnTo>
                        <a:pt x="0" y="10"/>
                      </a:lnTo>
                      <a:lnTo>
                        <a:pt x="382" y="10"/>
                      </a:lnTo>
                      <a:lnTo>
                        <a:pt x="380" y="0"/>
                      </a:lnTo>
                      <a:lnTo>
                        <a:pt x="0" y="0"/>
                      </a:lnTo>
                      <a:close/>
                    </a:path>
                  </a:pathLst>
                </a:custGeom>
                <a:solidFill>
                  <a:srgbClr val="A8A88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862" name="Freeform 175"/>
                <p:cNvSpPr>
                  <a:spLocks/>
                </p:cNvSpPr>
                <p:nvPr/>
              </p:nvSpPr>
              <p:spPr bwMode="auto">
                <a:xfrm>
                  <a:off x="837" y="1598"/>
                  <a:ext cx="96" cy="3"/>
                </a:xfrm>
                <a:custGeom>
                  <a:avLst/>
                  <a:gdLst>
                    <a:gd name="T0" fmla="*/ 0 w 382"/>
                    <a:gd name="T1" fmla="*/ 0 h 12"/>
                    <a:gd name="T2" fmla="*/ 0 w 382"/>
                    <a:gd name="T3" fmla="*/ 0 h 12"/>
                    <a:gd name="T4" fmla="*/ 0 w 382"/>
                    <a:gd name="T5" fmla="*/ 0 h 12"/>
                    <a:gd name="T6" fmla="*/ 0 w 382"/>
                    <a:gd name="T7" fmla="*/ 0 h 12"/>
                    <a:gd name="T8" fmla="*/ 0 w 382"/>
                    <a:gd name="T9" fmla="*/ 0 h 12"/>
                    <a:gd name="T10" fmla="*/ 0 w 382"/>
                    <a:gd name="T11" fmla="*/ 0 h 12"/>
                    <a:gd name="T12" fmla="*/ 0 w 382"/>
                    <a:gd name="T13" fmla="*/ 0 h 12"/>
                    <a:gd name="T14" fmla="*/ 0 w 382"/>
                    <a:gd name="T15" fmla="*/ 0 h 12"/>
                    <a:gd name="T16" fmla="*/ 0 w 382"/>
                    <a:gd name="T17" fmla="*/ 0 h 12"/>
                    <a:gd name="T18" fmla="*/ 0 w 382"/>
                    <a:gd name="T19" fmla="*/ 0 h 12"/>
                    <a:gd name="T20" fmla="*/ 0 w 382"/>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82"/>
                    <a:gd name="T34" fmla="*/ 0 h 12"/>
                    <a:gd name="T35" fmla="*/ 382 w 382"/>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82" h="12">
                      <a:moveTo>
                        <a:pt x="0" y="0"/>
                      </a:moveTo>
                      <a:lnTo>
                        <a:pt x="0" y="12"/>
                      </a:lnTo>
                      <a:lnTo>
                        <a:pt x="382" y="12"/>
                      </a:lnTo>
                      <a:lnTo>
                        <a:pt x="380" y="0"/>
                      </a:lnTo>
                      <a:lnTo>
                        <a:pt x="291" y="0"/>
                      </a:lnTo>
                      <a:lnTo>
                        <a:pt x="290" y="6"/>
                      </a:lnTo>
                      <a:lnTo>
                        <a:pt x="289" y="0"/>
                      </a:lnTo>
                      <a:lnTo>
                        <a:pt x="200" y="0"/>
                      </a:lnTo>
                      <a:lnTo>
                        <a:pt x="199" y="6"/>
                      </a:lnTo>
                      <a:lnTo>
                        <a:pt x="198" y="0"/>
                      </a:lnTo>
                      <a:lnTo>
                        <a:pt x="0" y="0"/>
                      </a:lnTo>
                      <a:close/>
                    </a:path>
                  </a:pathLst>
                </a:custGeom>
                <a:solidFill>
                  <a:srgbClr val="B0B09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863" name="Freeform 176"/>
                <p:cNvSpPr>
                  <a:spLocks/>
                </p:cNvSpPr>
                <p:nvPr/>
              </p:nvSpPr>
              <p:spPr bwMode="auto">
                <a:xfrm>
                  <a:off x="837" y="1597"/>
                  <a:ext cx="95" cy="3"/>
                </a:xfrm>
                <a:custGeom>
                  <a:avLst/>
                  <a:gdLst>
                    <a:gd name="T0" fmla="*/ 0 w 380"/>
                    <a:gd name="T1" fmla="*/ 0 h 11"/>
                    <a:gd name="T2" fmla="*/ 0 w 380"/>
                    <a:gd name="T3" fmla="*/ 0 h 11"/>
                    <a:gd name="T4" fmla="*/ 0 w 380"/>
                    <a:gd name="T5" fmla="*/ 0 h 11"/>
                    <a:gd name="T6" fmla="*/ 0 w 380"/>
                    <a:gd name="T7" fmla="*/ 0 h 11"/>
                    <a:gd name="T8" fmla="*/ 0 w 380"/>
                    <a:gd name="T9" fmla="*/ 0 h 11"/>
                    <a:gd name="T10" fmla="*/ 0 w 380"/>
                    <a:gd name="T11" fmla="*/ 0 h 11"/>
                    <a:gd name="T12" fmla="*/ 0 w 380"/>
                    <a:gd name="T13" fmla="*/ 0 h 11"/>
                    <a:gd name="T14" fmla="*/ 0 w 380"/>
                    <a:gd name="T15" fmla="*/ 0 h 11"/>
                    <a:gd name="T16" fmla="*/ 0 w 380"/>
                    <a:gd name="T17" fmla="*/ 0 h 11"/>
                    <a:gd name="T18" fmla="*/ 0 w 380"/>
                    <a:gd name="T19" fmla="*/ 0 h 11"/>
                    <a:gd name="T20" fmla="*/ 0 w 380"/>
                    <a:gd name="T21" fmla="*/ 0 h 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80"/>
                    <a:gd name="T34" fmla="*/ 0 h 11"/>
                    <a:gd name="T35" fmla="*/ 380 w 380"/>
                    <a:gd name="T36" fmla="*/ 11 h 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80" h="11">
                      <a:moveTo>
                        <a:pt x="0" y="0"/>
                      </a:moveTo>
                      <a:lnTo>
                        <a:pt x="0" y="11"/>
                      </a:lnTo>
                      <a:lnTo>
                        <a:pt x="380" y="11"/>
                      </a:lnTo>
                      <a:lnTo>
                        <a:pt x="379" y="0"/>
                      </a:lnTo>
                      <a:lnTo>
                        <a:pt x="291" y="0"/>
                      </a:lnTo>
                      <a:lnTo>
                        <a:pt x="290" y="11"/>
                      </a:lnTo>
                      <a:lnTo>
                        <a:pt x="288" y="0"/>
                      </a:lnTo>
                      <a:lnTo>
                        <a:pt x="200" y="0"/>
                      </a:lnTo>
                      <a:lnTo>
                        <a:pt x="199" y="11"/>
                      </a:lnTo>
                      <a:lnTo>
                        <a:pt x="197" y="0"/>
                      </a:lnTo>
                      <a:lnTo>
                        <a:pt x="0" y="0"/>
                      </a:lnTo>
                      <a:close/>
                    </a:path>
                  </a:pathLst>
                </a:custGeom>
                <a:solidFill>
                  <a:srgbClr val="B5B59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864" name="Freeform 177"/>
                <p:cNvSpPr>
                  <a:spLocks noEditPoints="1"/>
                </p:cNvSpPr>
                <p:nvPr/>
              </p:nvSpPr>
              <p:spPr bwMode="auto">
                <a:xfrm>
                  <a:off x="837" y="1596"/>
                  <a:ext cx="95" cy="2"/>
                </a:xfrm>
                <a:custGeom>
                  <a:avLst/>
                  <a:gdLst>
                    <a:gd name="T0" fmla="*/ 0 w 380"/>
                    <a:gd name="T1" fmla="*/ 0 h 11"/>
                    <a:gd name="T2" fmla="*/ 0 w 380"/>
                    <a:gd name="T3" fmla="*/ 0 h 11"/>
                    <a:gd name="T4" fmla="*/ 0 w 380"/>
                    <a:gd name="T5" fmla="*/ 0 h 11"/>
                    <a:gd name="T6" fmla="*/ 0 w 380"/>
                    <a:gd name="T7" fmla="*/ 0 h 11"/>
                    <a:gd name="T8" fmla="*/ 0 w 380"/>
                    <a:gd name="T9" fmla="*/ 0 h 11"/>
                    <a:gd name="T10" fmla="*/ 0 w 380"/>
                    <a:gd name="T11" fmla="*/ 0 h 11"/>
                    <a:gd name="T12" fmla="*/ 0 w 380"/>
                    <a:gd name="T13" fmla="*/ 0 h 11"/>
                    <a:gd name="T14" fmla="*/ 0 w 380"/>
                    <a:gd name="T15" fmla="*/ 0 h 11"/>
                    <a:gd name="T16" fmla="*/ 0 w 380"/>
                    <a:gd name="T17" fmla="*/ 0 h 11"/>
                    <a:gd name="T18" fmla="*/ 0 w 380"/>
                    <a:gd name="T19" fmla="*/ 0 h 11"/>
                    <a:gd name="T20" fmla="*/ 0 w 380"/>
                    <a:gd name="T21" fmla="*/ 0 h 11"/>
                    <a:gd name="T22" fmla="*/ 0 w 380"/>
                    <a:gd name="T23" fmla="*/ 0 h 11"/>
                    <a:gd name="T24" fmla="*/ 0 w 380"/>
                    <a:gd name="T25" fmla="*/ 0 h 11"/>
                    <a:gd name="T26" fmla="*/ 0 w 380"/>
                    <a:gd name="T27" fmla="*/ 0 h 11"/>
                    <a:gd name="T28" fmla="*/ 0 w 380"/>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80"/>
                    <a:gd name="T46" fmla="*/ 0 h 11"/>
                    <a:gd name="T47" fmla="*/ 380 w 380"/>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80" h="11">
                      <a:moveTo>
                        <a:pt x="0" y="0"/>
                      </a:moveTo>
                      <a:lnTo>
                        <a:pt x="0" y="11"/>
                      </a:lnTo>
                      <a:lnTo>
                        <a:pt x="198" y="11"/>
                      </a:lnTo>
                      <a:lnTo>
                        <a:pt x="196" y="0"/>
                      </a:lnTo>
                      <a:lnTo>
                        <a:pt x="0" y="0"/>
                      </a:lnTo>
                      <a:close/>
                      <a:moveTo>
                        <a:pt x="200" y="0"/>
                      </a:moveTo>
                      <a:lnTo>
                        <a:pt x="200" y="11"/>
                      </a:lnTo>
                      <a:lnTo>
                        <a:pt x="289" y="11"/>
                      </a:lnTo>
                      <a:lnTo>
                        <a:pt x="287" y="0"/>
                      </a:lnTo>
                      <a:lnTo>
                        <a:pt x="200" y="0"/>
                      </a:lnTo>
                      <a:close/>
                      <a:moveTo>
                        <a:pt x="293" y="0"/>
                      </a:moveTo>
                      <a:lnTo>
                        <a:pt x="291" y="11"/>
                      </a:lnTo>
                      <a:lnTo>
                        <a:pt x="380" y="11"/>
                      </a:lnTo>
                      <a:lnTo>
                        <a:pt x="379" y="0"/>
                      </a:lnTo>
                      <a:lnTo>
                        <a:pt x="293" y="0"/>
                      </a:lnTo>
                      <a:close/>
                    </a:path>
                  </a:pathLst>
                </a:custGeom>
                <a:solidFill>
                  <a:srgbClr val="BDBD9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865" name="Freeform 178"/>
                <p:cNvSpPr>
                  <a:spLocks noEditPoints="1"/>
                </p:cNvSpPr>
                <p:nvPr/>
              </p:nvSpPr>
              <p:spPr bwMode="auto">
                <a:xfrm>
                  <a:off x="837" y="1594"/>
                  <a:ext cx="95" cy="3"/>
                </a:xfrm>
                <a:custGeom>
                  <a:avLst/>
                  <a:gdLst>
                    <a:gd name="T0" fmla="*/ 0 w 379"/>
                    <a:gd name="T1" fmla="*/ 0 h 10"/>
                    <a:gd name="T2" fmla="*/ 0 w 379"/>
                    <a:gd name="T3" fmla="*/ 0 h 10"/>
                    <a:gd name="T4" fmla="*/ 0 w 379"/>
                    <a:gd name="T5" fmla="*/ 0 h 10"/>
                    <a:gd name="T6" fmla="*/ 0 w 379"/>
                    <a:gd name="T7" fmla="*/ 0 h 10"/>
                    <a:gd name="T8" fmla="*/ 0 w 379"/>
                    <a:gd name="T9" fmla="*/ 0 h 10"/>
                    <a:gd name="T10" fmla="*/ 0 w 379"/>
                    <a:gd name="T11" fmla="*/ 0 h 10"/>
                    <a:gd name="T12" fmla="*/ 0 w 379"/>
                    <a:gd name="T13" fmla="*/ 0 h 10"/>
                    <a:gd name="T14" fmla="*/ 0 w 379"/>
                    <a:gd name="T15" fmla="*/ 0 h 10"/>
                    <a:gd name="T16" fmla="*/ 0 w 379"/>
                    <a:gd name="T17" fmla="*/ 0 h 10"/>
                    <a:gd name="T18" fmla="*/ 0 w 379"/>
                    <a:gd name="T19" fmla="*/ 0 h 10"/>
                    <a:gd name="T20" fmla="*/ 0 w 379"/>
                    <a:gd name="T21" fmla="*/ 0 h 10"/>
                    <a:gd name="T22" fmla="*/ 0 w 379"/>
                    <a:gd name="T23" fmla="*/ 0 h 10"/>
                    <a:gd name="T24" fmla="*/ 0 w 379"/>
                    <a:gd name="T25" fmla="*/ 0 h 10"/>
                    <a:gd name="T26" fmla="*/ 0 w 379"/>
                    <a:gd name="T27" fmla="*/ 0 h 10"/>
                    <a:gd name="T28" fmla="*/ 0 w 379"/>
                    <a:gd name="T29" fmla="*/ 0 h 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79"/>
                    <a:gd name="T46" fmla="*/ 0 h 10"/>
                    <a:gd name="T47" fmla="*/ 379 w 379"/>
                    <a:gd name="T48" fmla="*/ 10 h 1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79" h="10">
                      <a:moveTo>
                        <a:pt x="0" y="0"/>
                      </a:moveTo>
                      <a:lnTo>
                        <a:pt x="0" y="10"/>
                      </a:lnTo>
                      <a:lnTo>
                        <a:pt x="197" y="10"/>
                      </a:lnTo>
                      <a:lnTo>
                        <a:pt x="194" y="0"/>
                      </a:lnTo>
                      <a:lnTo>
                        <a:pt x="0" y="0"/>
                      </a:lnTo>
                      <a:close/>
                      <a:moveTo>
                        <a:pt x="200" y="0"/>
                      </a:moveTo>
                      <a:lnTo>
                        <a:pt x="200" y="10"/>
                      </a:lnTo>
                      <a:lnTo>
                        <a:pt x="288" y="10"/>
                      </a:lnTo>
                      <a:lnTo>
                        <a:pt x="286" y="0"/>
                      </a:lnTo>
                      <a:lnTo>
                        <a:pt x="200" y="0"/>
                      </a:lnTo>
                      <a:close/>
                      <a:moveTo>
                        <a:pt x="293" y="0"/>
                      </a:moveTo>
                      <a:lnTo>
                        <a:pt x="291" y="10"/>
                      </a:lnTo>
                      <a:lnTo>
                        <a:pt x="379" y="10"/>
                      </a:lnTo>
                      <a:lnTo>
                        <a:pt x="378" y="0"/>
                      </a:lnTo>
                      <a:lnTo>
                        <a:pt x="293" y="0"/>
                      </a:lnTo>
                      <a:close/>
                    </a:path>
                  </a:pathLst>
                </a:custGeom>
                <a:solidFill>
                  <a:srgbClr val="C2C2A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866" name="Freeform 179"/>
                <p:cNvSpPr>
                  <a:spLocks noEditPoints="1"/>
                </p:cNvSpPr>
                <p:nvPr/>
              </p:nvSpPr>
              <p:spPr bwMode="auto">
                <a:xfrm>
                  <a:off x="837" y="1593"/>
                  <a:ext cx="95" cy="3"/>
                </a:xfrm>
                <a:custGeom>
                  <a:avLst/>
                  <a:gdLst>
                    <a:gd name="T0" fmla="*/ 0 w 379"/>
                    <a:gd name="T1" fmla="*/ 0 h 10"/>
                    <a:gd name="T2" fmla="*/ 0 w 379"/>
                    <a:gd name="T3" fmla="*/ 0 h 10"/>
                    <a:gd name="T4" fmla="*/ 0 w 379"/>
                    <a:gd name="T5" fmla="*/ 0 h 10"/>
                    <a:gd name="T6" fmla="*/ 0 w 379"/>
                    <a:gd name="T7" fmla="*/ 0 h 10"/>
                    <a:gd name="T8" fmla="*/ 0 w 379"/>
                    <a:gd name="T9" fmla="*/ 0 h 10"/>
                    <a:gd name="T10" fmla="*/ 0 w 379"/>
                    <a:gd name="T11" fmla="*/ 0 h 10"/>
                    <a:gd name="T12" fmla="*/ 0 w 379"/>
                    <a:gd name="T13" fmla="*/ 0 h 10"/>
                    <a:gd name="T14" fmla="*/ 0 w 379"/>
                    <a:gd name="T15" fmla="*/ 0 h 10"/>
                    <a:gd name="T16" fmla="*/ 0 w 379"/>
                    <a:gd name="T17" fmla="*/ 0 h 10"/>
                    <a:gd name="T18" fmla="*/ 0 w 379"/>
                    <a:gd name="T19" fmla="*/ 0 h 10"/>
                    <a:gd name="T20" fmla="*/ 0 w 379"/>
                    <a:gd name="T21" fmla="*/ 0 h 10"/>
                    <a:gd name="T22" fmla="*/ 0 w 379"/>
                    <a:gd name="T23" fmla="*/ 0 h 10"/>
                    <a:gd name="T24" fmla="*/ 0 w 379"/>
                    <a:gd name="T25" fmla="*/ 0 h 10"/>
                    <a:gd name="T26" fmla="*/ 0 w 379"/>
                    <a:gd name="T27" fmla="*/ 0 h 10"/>
                    <a:gd name="T28" fmla="*/ 0 w 379"/>
                    <a:gd name="T29" fmla="*/ 0 h 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79"/>
                    <a:gd name="T46" fmla="*/ 0 h 10"/>
                    <a:gd name="T47" fmla="*/ 379 w 379"/>
                    <a:gd name="T48" fmla="*/ 10 h 1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79" h="10">
                      <a:moveTo>
                        <a:pt x="0" y="0"/>
                      </a:moveTo>
                      <a:lnTo>
                        <a:pt x="0" y="10"/>
                      </a:lnTo>
                      <a:lnTo>
                        <a:pt x="196" y="10"/>
                      </a:lnTo>
                      <a:lnTo>
                        <a:pt x="193" y="0"/>
                      </a:lnTo>
                      <a:lnTo>
                        <a:pt x="0" y="0"/>
                      </a:lnTo>
                      <a:close/>
                      <a:moveTo>
                        <a:pt x="201" y="0"/>
                      </a:moveTo>
                      <a:lnTo>
                        <a:pt x="200" y="10"/>
                      </a:lnTo>
                      <a:lnTo>
                        <a:pt x="287" y="10"/>
                      </a:lnTo>
                      <a:lnTo>
                        <a:pt x="284" y="0"/>
                      </a:lnTo>
                      <a:lnTo>
                        <a:pt x="201" y="0"/>
                      </a:lnTo>
                      <a:close/>
                      <a:moveTo>
                        <a:pt x="294" y="0"/>
                      </a:moveTo>
                      <a:lnTo>
                        <a:pt x="293" y="10"/>
                      </a:lnTo>
                      <a:lnTo>
                        <a:pt x="379" y="10"/>
                      </a:lnTo>
                      <a:lnTo>
                        <a:pt x="377" y="0"/>
                      </a:lnTo>
                      <a:lnTo>
                        <a:pt x="294" y="0"/>
                      </a:lnTo>
                      <a:close/>
                    </a:path>
                  </a:pathLst>
                </a:custGeom>
                <a:solidFill>
                  <a:srgbClr val="C9C9A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867" name="Freeform 180"/>
                <p:cNvSpPr>
                  <a:spLocks noEditPoints="1"/>
                </p:cNvSpPr>
                <p:nvPr/>
              </p:nvSpPr>
              <p:spPr bwMode="auto">
                <a:xfrm>
                  <a:off x="837" y="1592"/>
                  <a:ext cx="95" cy="2"/>
                </a:xfrm>
                <a:custGeom>
                  <a:avLst/>
                  <a:gdLst>
                    <a:gd name="T0" fmla="*/ 0 w 378"/>
                    <a:gd name="T1" fmla="*/ 0 h 12"/>
                    <a:gd name="T2" fmla="*/ 0 w 378"/>
                    <a:gd name="T3" fmla="*/ 0 h 12"/>
                    <a:gd name="T4" fmla="*/ 0 w 378"/>
                    <a:gd name="T5" fmla="*/ 0 h 12"/>
                    <a:gd name="T6" fmla="*/ 0 w 378"/>
                    <a:gd name="T7" fmla="*/ 0 h 12"/>
                    <a:gd name="T8" fmla="*/ 0 w 378"/>
                    <a:gd name="T9" fmla="*/ 0 h 12"/>
                    <a:gd name="T10" fmla="*/ 0 w 378"/>
                    <a:gd name="T11" fmla="*/ 0 h 12"/>
                    <a:gd name="T12" fmla="*/ 0 w 378"/>
                    <a:gd name="T13" fmla="*/ 0 h 12"/>
                    <a:gd name="T14" fmla="*/ 0 w 378"/>
                    <a:gd name="T15" fmla="*/ 0 h 12"/>
                    <a:gd name="T16" fmla="*/ 0 w 378"/>
                    <a:gd name="T17" fmla="*/ 0 h 12"/>
                    <a:gd name="T18" fmla="*/ 0 w 378"/>
                    <a:gd name="T19" fmla="*/ 0 h 12"/>
                    <a:gd name="T20" fmla="*/ 0 w 378"/>
                    <a:gd name="T21" fmla="*/ 0 h 12"/>
                    <a:gd name="T22" fmla="*/ 0 w 378"/>
                    <a:gd name="T23" fmla="*/ 0 h 12"/>
                    <a:gd name="T24" fmla="*/ 0 w 378"/>
                    <a:gd name="T25" fmla="*/ 0 h 12"/>
                    <a:gd name="T26" fmla="*/ 0 w 378"/>
                    <a:gd name="T27" fmla="*/ 0 h 12"/>
                    <a:gd name="T28" fmla="*/ 0 w 378"/>
                    <a:gd name="T29" fmla="*/ 0 h 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78"/>
                    <a:gd name="T46" fmla="*/ 0 h 12"/>
                    <a:gd name="T47" fmla="*/ 378 w 378"/>
                    <a:gd name="T48" fmla="*/ 12 h 1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78" h="12">
                      <a:moveTo>
                        <a:pt x="0" y="0"/>
                      </a:moveTo>
                      <a:lnTo>
                        <a:pt x="0" y="12"/>
                      </a:lnTo>
                      <a:lnTo>
                        <a:pt x="194" y="12"/>
                      </a:lnTo>
                      <a:lnTo>
                        <a:pt x="191" y="0"/>
                      </a:lnTo>
                      <a:lnTo>
                        <a:pt x="0" y="0"/>
                      </a:lnTo>
                      <a:close/>
                      <a:moveTo>
                        <a:pt x="201" y="0"/>
                      </a:moveTo>
                      <a:lnTo>
                        <a:pt x="200" y="12"/>
                      </a:lnTo>
                      <a:lnTo>
                        <a:pt x="286" y="12"/>
                      </a:lnTo>
                      <a:lnTo>
                        <a:pt x="282" y="0"/>
                      </a:lnTo>
                      <a:lnTo>
                        <a:pt x="201" y="0"/>
                      </a:lnTo>
                      <a:close/>
                      <a:moveTo>
                        <a:pt x="294" y="0"/>
                      </a:moveTo>
                      <a:lnTo>
                        <a:pt x="293" y="12"/>
                      </a:lnTo>
                      <a:lnTo>
                        <a:pt x="378" y="12"/>
                      </a:lnTo>
                      <a:lnTo>
                        <a:pt x="377" y="0"/>
                      </a:lnTo>
                      <a:lnTo>
                        <a:pt x="294" y="0"/>
                      </a:lnTo>
                      <a:close/>
                    </a:path>
                  </a:pathLst>
                </a:custGeom>
                <a:solidFill>
                  <a:srgbClr val="D1D1B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868" name="Freeform 181"/>
                <p:cNvSpPr>
                  <a:spLocks noEditPoints="1"/>
                </p:cNvSpPr>
                <p:nvPr/>
              </p:nvSpPr>
              <p:spPr bwMode="auto">
                <a:xfrm>
                  <a:off x="837" y="1590"/>
                  <a:ext cx="94" cy="3"/>
                </a:xfrm>
                <a:custGeom>
                  <a:avLst/>
                  <a:gdLst>
                    <a:gd name="T0" fmla="*/ 0 w 377"/>
                    <a:gd name="T1" fmla="*/ 0 h 11"/>
                    <a:gd name="T2" fmla="*/ 0 w 377"/>
                    <a:gd name="T3" fmla="*/ 0 h 11"/>
                    <a:gd name="T4" fmla="*/ 0 w 377"/>
                    <a:gd name="T5" fmla="*/ 0 h 11"/>
                    <a:gd name="T6" fmla="*/ 0 w 377"/>
                    <a:gd name="T7" fmla="*/ 0 h 11"/>
                    <a:gd name="T8" fmla="*/ 0 w 377"/>
                    <a:gd name="T9" fmla="*/ 0 h 11"/>
                    <a:gd name="T10" fmla="*/ 0 w 377"/>
                    <a:gd name="T11" fmla="*/ 0 h 11"/>
                    <a:gd name="T12" fmla="*/ 0 w 377"/>
                    <a:gd name="T13" fmla="*/ 0 h 11"/>
                    <a:gd name="T14" fmla="*/ 0 w 377"/>
                    <a:gd name="T15" fmla="*/ 0 h 11"/>
                    <a:gd name="T16" fmla="*/ 0 w 377"/>
                    <a:gd name="T17" fmla="*/ 0 h 11"/>
                    <a:gd name="T18" fmla="*/ 0 w 377"/>
                    <a:gd name="T19" fmla="*/ 0 h 11"/>
                    <a:gd name="T20" fmla="*/ 0 w 377"/>
                    <a:gd name="T21" fmla="*/ 0 h 11"/>
                    <a:gd name="T22" fmla="*/ 0 w 377"/>
                    <a:gd name="T23" fmla="*/ 0 h 11"/>
                    <a:gd name="T24" fmla="*/ 0 w 377"/>
                    <a:gd name="T25" fmla="*/ 0 h 11"/>
                    <a:gd name="T26" fmla="*/ 0 w 377"/>
                    <a:gd name="T27" fmla="*/ 0 h 11"/>
                    <a:gd name="T28" fmla="*/ 0 w 377"/>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77"/>
                    <a:gd name="T46" fmla="*/ 0 h 11"/>
                    <a:gd name="T47" fmla="*/ 377 w 377"/>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77" h="11">
                      <a:moveTo>
                        <a:pt x="0" y="0"/>
                      </a:moveTo>
                      <a:lnTo>
                        <a:pt x="0" y="11"/>
                      </a:lnTo>
                      <a:lnTo>
                        <a:pt x="193" y="11"/>
                      </a:lnTo>
                      <a:lnTo>
                        <a:pt x="190" y="0"/>
                      </a:lnTo>
                      <a:lnTo>
                        <a:pt x="0" y="0"/>
                      </a:lnTo>
                      <a:close/>
                      <a:moveTo>
                        <a:pt x="201" y="0"/>
                      </a:moveTo>
                      <a:lnTo>
                        <a:pt x="201" y="11"/>
                      </a:lnTo>
                      <a:lnTo>
                        <a:pt x="284" y="11"/>
                      </a:lnTo>
                      <a:lnTo>
                        <a:pt x="281" y="0"/>
                      </a:lnTo>
                      <a:lnTo>
                        <a:pt x="201" y="0"/>
                      </a:lnTo>
                      <a:close/>
                      <a:moveTo>
                        <a:pt x="294" y="0"/>
                      </a:moveTo>
                      <a:lnTo>
                        <a:pt x="294" y="11"/>
                      </a:lnTo>
                      <a:lnTo>
                        <a:pt x="377" y="11"/>
                      </a:lnTo>
                      <a:lnTo>
                        <a:pt x="376" y="0"/>
                      </a:lnTo>
                      <a:lnTo>
                        <a:pt x="294" y="0"/>
                      </a:lnTo>
                      <a:close/>
                    </a:path>
                  </a:pathLst>
                </a:custGeom>
                <a:solidFill>
                  <a:srgbClr val="D6D6B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869" name="Freeform 182"/>
                <p:cNvSpPr>
                  <a:spLocks noEditPoints="1"/>
                </p:cNvSpPr>
                <p:nvPr/>
              </p:nvSpPr>
              <p:spPr bwMode="auto">
                <a:xfrm>
                  <a:off x="837" y="1589"/>
                  <a:ext cx="94" cy="3"/>
                </a:xfrm>
                <a:custGeom>
                  <a:avLst/>
                  <a:gdLst>
                    <a:gd name="T0" fmla="*/ 0 w 377"/>
                    <a:gd name="T1" fmla="*/ 0 h 10"/>
                    <a:gd name="T2" fmla="*/ 0 w 377"/>
                    <a:gd name="T3" fmla="*/ 0 h 10"/>
                    <a:gd name="T4" fmla="*/ 0 w 377"/>
                    <a:gd name="T5" fmla="*/ 0 h 10"/>
                    <a:gd name="T6" fmla="*/ 0 w 377"/>
                    <a:gd name="T7" fmla="*/ 0 h 10"/>
                    <a:gd name="T8" fmla="*/ 0 w 377"/>
                    <a:gd name="T9" fmla="*/ 0 h 10"/>
                    <a:gd name="T10" fmla="*/ 0 w 377"/>
                    <a:gd name="T11" fmla="*/ 0 h 10"/>
                    <a:gd name="T12" fmla="*/ 0 w 377"/>
                    <a:gd name="T13" fmla="*/ 0 h 10"/>
                    <a:gd name="T14" fmla="*/ 0 w 377"/>
                    <a:gd name="T15" fmla="*/ 0 h 10"/>
                    <a:gd name="T16" fmla="*/ 0 w 377"/>
                    <a:gd name="T17" fmla="*/ 0 h 10"/>
                    <a:gd name="T18" fmla="*/ 0 w 377"/>
                    <a:gd name="T19" fmla="*/ 0 h 10"/>
                    <a:gd name="T20" fmla="*/ 0 w 377"/>
                    <a:gd name="T21" fmla="*/ 0 h 10"/>
                    <a:gd name="T22" fmla="*/ 0 w 377"/>
                    <a:gd name="T23" fmla="*/ 0 h 10"/>
                    <a:gd name="T24" fmla="*/ 0 w 377"/>
                    <a:gd name="T25" fmla="*/ 0 h 10"/>
                    <a:gd name="T26" fmla="*/ 0 w 377"/>
                    <a:gd name="T27" fmla="*/ 0 h 10"/>
                    <a:gd name="T28" fmla="*/ 0 w 377"/>
                    <a:gd name="T29" fmla="*/ 0 h 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77"/>
                    <a:gd name="T46" fmla="*/ 0 h 10"/>
                    <a:gd name="T47" fmla="*/ 377 w 377"/>
                    <a:gd name="T48" fmla="*/ 10 h 1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77" h="10">
                      <a:moveTo>
                        <a:pt x="0" y="0"/>
                      </a:moveTo>
                      <a:lnTo>
                        <a:pt x="0" y="10"/>
                      </a:lnTo>
                      <a:lnTo>
                        <a:pt x="191" y="10"/>
                      </a:lnTo>
                      <a:lnTo>
                        <a:pt x="189" y="0"/>
                      </a:lnTo>
                      <a:lnTo>
                        <a:pt x="0" y="0"/>
                      </a:lnTo>
                      <a:close/>
                      <a:moveTo>
                        <a:pt x="201" y="0"/>
                      </a:moveTo>
                      <a:lnTo>
                        <a:pt x="201" y="10"/>
                      </a:lnTo>
                      <a:lnTo>
                        <a:pt x="282" y="10"/>
                      </a:lnTo>
                      <a:lnTo>
                        <a:pt x="280" y="0"/>
                      </a:lnTo>
                      <a:lnTo>
                        <a:pt x="201" y="0"/>
                      </a:lnTo>
                      <a:close/>
                      <a:moveTo>
                        <a:pt x="295" y="0"/>
                      </a:moveTo>
                      <a:lnTo>
                        <a:pt x="294" y="10"/>
                      </a:lnTo>
                      <a:lnTo>
                        <a:pt x="377" y="10"/>
                      </a:lnTo>
                      <a:lnTo>
                        <a:pt x="376" y="0"/>
                      </a:lnTo>
                      <a:lnTo>
                        <a:pt x="295" y="0"/>
                      </a:lnTo>
                      <a:close/>
                    </a:path>
                  </a:pathLst>
                </a:custGeom>
                <a:solidFill>
                  <a:srgbClr val="DEDE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870" name="Freeform 183"/>
                <p:cNvSpPr>
                  <a:spLocks noEditPoints="1"/>
                </p:cNvSpPr>
                <p:nvPr/>
              </p:nvSpPr>
              <p:spPr bwMode="auto">
                <a:xfrm>
                  <a:off x="837" y="1588"/>
                  <a:ext cx="94" cy="2"/>
                </a:xfrm>
                <a:custGeom>
                  <a:avLst/>
                  <a:gdLst>
                    <a:gd name="T0" fmla="*/ 0 w 376"/>
                    <a:gd name="T1" fmla="*/ 0 h 10"/>
                    <a:gd name="T2" fmla="*/ 0 w 376"/>
                    <a:gd name="T3" fmla="*/ 0 h 10"/>
                    <a:gd name="T4" fmla="*/ 0 w 376"/>
                    <a:gd name="T5" fmla="*/ 0 h 10"/>
                    <a:gd name="T6" fmla="*/ 0 w 376"/>
                    <a:gd name="T7" fmla="*/ 0 h 10"/>
                    <a:gd name="T8" fmla="*/ 0 w 376"/>
                    <a:gd name="T9" fmla="*/ 0 h 10"/>
                    <a:gd name="T10" fmla="*/ 0 w 376"/>
                    <a:gd name="T11" fmla="*/ 0 h 10"/>
                    <a:gd name="T12" fmla="*/ 0 w 376"/>
                    <a:gd name="T13" fmla="*/ 0 h 10"/>
                    <a:gd name="T14" fmla="*/ 0 w 376"/>
                    <a:gd name="T15" fmla="*/ 0 h 10"/>
                    <a:gd name="T16" fmla="*/ 0 w 376"/>
                    <a:gd name="T17" fmla="*/ 0 h 10"/>
                    <a:gd name="T18" fmla="*/ 0 w 376"/>
                    <a:gd name="T19" fmla="*/ 0 h 10"/>
                    <a:gd name="T20" fmla="*/ 0 w 376"/>
                    <a:gd name="T21" fmla="*/ 0 h 10"/>
                    <a:gd name="T22" fmla="*/ 0 w 376"/>
                    <a:gd name="T23" fmla="*/ 0 h 10"/>
                    <a:gd name="T24" fmla="*/ 0 w 376"/>
                    <a:gd name="T25" fmla="*/ 0 h 10"/>
                    <a:gd name="T26" fmla="*/ 0 w 376"/>
                    <a:gd name="T27" fmla="*/ 0 h 10"/>
                    <a:gd name="T28" fmla="*/ 0 w 376"/>
                    <a:gd name="T29" fmla="*/ 0 h 10"/>
                    <a:gd name="T30" fmla="*/ 0 w 376"/>
                    <a:gd name="T31" fmla="*/ 0 h 10"/>
                    <a:gd name="T32" fmla="*/ 0 w 376"/>
                    <a:gd name="T33" fmla="*/ 0 h 10"/>
                    <a:gd name="T34" fmla="*/ 0 w 376"/>
                    <a:gd name="T35" fmla="*/ 0 h 10"/>
                    <a:gd name="T36" fmla="*/ 0 w 376"/>
                    <a:gd name="T37" fmla="*/ 0 h 10"/>
                    <a:gd name="T38" fmla="*/ 0 w 376"/>
                    <a:gd name="T39" fmla="*/ 0 h 10"/>
                    <a:gd name="T40" fmla="*/ 0 w 376"/>
                    <a:gd name="T41" fmla="*/ 0 h 10"/>
                    <a:gd name="T42" fmla="*/ 0 w 376"/>
                    <a:gd name="T43" fmla="*/ 0 h 10"/>
                    <a:gd name="T44" fmla="*/ 0 w 376"/>
                    <a:gd name="T45" fmla="*/ 0 h 10"/>
                    <a:gd name="T46" fmla="*/ 0 w 376"/>
                    <a:gd name="T47" fmla="*/ 0 h 10"/>
                    <a:gd name="T48" fmla="*/ 0 w 376"/>
                    <a:gd name="T49" fmla="*/ 0 h 10"/>
                    <a:gd name="T50" fmla="*/ 0 w 376"/>
                    <a:gd name="T51" fmla="*/ 0 h 10"/>
                    <a:gd name="T52" fmla="*/ 0 w 376"/>
                    <a:gd name="T53" fmla="*/ 0 h 10"/>
                    <a:gd name="T54" fmla="*/ 0 w 376"/>
                    <a:gd name="T55" fmla="*/ 0 h 10"/>
                    <a:gd name="T56" fmla="*/ 0 w 376"/>
                    <a:gd name="T57" fmla="*/ 0 h 10"/>
                    <a:gd name="T58" fmla="*/ 0 w 376"/>
                    <a:gd name="T59" fmla="*/ 0 h 10"/>
                    <a:gd name="T60" fmla="*/ 0 w 376"/>
                    <a:gd name="T61" fmla="*/ 0 h 1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76"/>
                    <a:gd name="T94" fmla="*/ 0 h 10"/>
                    <a:gd name="T95" fmla="*/ 376 w 376"/>
                    <a:gd name="T96" fmla="*/ 10 h 1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76" h="10">
                      <a:moveTo>
                        <a:pt x="0" y="10"/>
                      </a:moveTo>
                      <a:lnTo>
                        <a:pt x="0" y="3"/>
                      </a:lnTo>
                      <a:lnTo>
                        <a:pt x="20" y="3"/>
                      </a:lnTo>
                      <a:lnTo>
                        <a:pt x="36" y="3"/>
                      </a:lnTo>
                      <a:lnTo>
                        <a:pt x="50" y="3"/>
                      </a:lnTo>
                      <a:lnTo>
                        <a:pt x="62" y="3"/>
                      </a:lnTo>
                      <a:lnTo>
                        <a:pt x="72" y="3"/>
                      </a:lnTo>
                      <a:lnTo>
                        <a:pt x="80" y="3"/>
                      </a:lnTo>
                      <a:lnTo>
                        <a:pt x="87" y="3"/>
                      </a:lnTo>
                      <a:lnTo>
                        <a:pt x="94" y="3"/>
                      </a:lnTo>
                      <a:lnTo>
                        <a:pt x="101" y="3"/>
                      </a:lnTo>
                      <a:lnTo>
                        <a:pt x="108" y="3"/>
                      </a:lnTo>
                      <a:lnTo>
                        <a:pt x="116" y="3"/>
                      </a:lnTo>
                      <a:lnTo>
                        <a:pt x="125" y="3"/>
                      </a:lnTo>
                      <a:lnTo>
                        <a:pt x="137" y="3"/>
                      </a:lnTo>
                      <a:lnTo>
                        <a:pt x="151" y="3"/>
                      </a:lnTo>
                      <a:lnTo>
                        <a:pt x="167" y="3"/>
                      </a:lnTo>
                      <a:lnTo>
                        <a:pt x="187" y="3"/>
                      </a:lnTo>
                      <a:lnTo>
                        <a:pt x="190" y="10"/>
                      </a:lnTo>
                      <a:lnTo>
                        <a:pt x="0" y="10"/>
                      </a:lnTo>
                      <a:close/>
                      <a:moveTo>
                        <a:pt x="201" y="10"/>
                      </a:moveTo>
                      <a:lnTo>
                        <a:pt x="201" y="3"/>
                      </a:lnTo>
                      <a:lnTo>
                        <a:pt x="279" y="3"/>
                      </a:lnTo>
                      <a:lnTo>
                        <a:pt x="281" y="10"/>
                      </a:lnTo>
                      <a:lnTo>
                        <a:pt x="201" y="10"/>
                      </a:lnTo>
                      <a:close/>
                      <a:moveTo>
                        <a:pt x="295" y="0"/>
                      </a:moveTo>
                      <a:lnTo>
                        <a:pt x="294" y="10"/>
                      </a:lnTo>
                      <a:lnTo>
                        <a:pt x="376" y="10"/>
                      </a:lnTo>
                      <a:lnTo>
                        <a:pt x="375" y="3"/>
                      </a:lnTo>
                      <a:lnTo>
                        <a:pt x="335" y="0"/>
                      </a:lnTo>
                      <a:lnTo>
                        <a:pt x="295" y="0"/>
                      </a:lnTo>
                      <a:close/>
                    </a:path>
                  </a:pathLst>
                </a:custGeom>
                <a:solidFill>
                  <a:srgbClr val="E3E3C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871" name="Freeform 184"/>
                <p:cNvSpPr>
                  <a:spLocks noEditPoints="1"/>
                </p:cNvSpPr>
                <p:nvPr/>
              </p:nvSpPr>
              <p:spPr bwMode="auto">
                <a:xfrm>
                  <a:off x="837" y="1587"/>
                  <a:ext cx="94" cy="2"/>
                </a:xfrm>
                <a:custGeom>
                  <a:avLst/>
                  <a:gdLst>
                    <a:gd name="T0" fmla="*/ 0 w 376"/>
                    <a:gd name="T1" fmla="*/ 0 h 6"/>
                    <a:gd name="T2" fmla="*/ 0 w 376"/>
                    <a:gd name="T3" fmla="*/ 0 h 6"/>
                    <a:gd name="T4" fmla="*/ 0 w 376"/>
                    <a:gd name="T5" fmla="*/ 0 h 6"/>
                    <a:gd name="T6" fmla="*/ 0 w 376"/>
                    <a:gd name="T7" fmla="*/ 0 h 6"/>
                    <a:gd name="T8" fmla="*/ 0 w 376"/>
                    <a:gd name="T9" fmla="*/ 0 h 6"/>
                    <a:gd name="T10" fmla="*/ 0 w 376"/>
                    <a:gd name="T11" fmla="*/ 0 h 6"/>
                    <a:gd name="T12" fmla="*/ 0 w 376"/>
                    <a:gd name="T13" fmla="*/ 0 h 6"/>
                    <a:gd name="T14" fmla="*/ 0 w 376"/>
                    <a:gd name="T15" fmla="*/ 0 h 6"/>
                    <a:gd name="T16" fmla="*/ 0 w 376"/>
                    <a:gd name="T17" fmla="*/ 0 h 6"/>
                    <a:gd name="T18" fmla="*/ 0 w 376"/>
                    <a:gd name="T19" fmla="*/ 0 h 6"/>
                    <a:gd name="T20" fmla="*/ 0 w 376"/>
                    <a:gd name="T21" fmla="*/ 0 h 6"/>
                    <a:gd name="T22" fmla="*/ 0 w 376"/>
                    <a:gd name="T23" fmla="*/ 0 h 6"/>
                    <a:gd name="T24" fmla="*/ 0 w 376"/>
                    <a:gd name="T25" fmla="*/ 0 h 6"/>
                    <a:gd name="T26" fmla="*/ 0 w 376"/>
                    <a:gd name="T27" fmla="*/ 0 h 6"/>
                    <a:gd name="T28" fmla="*/ 0 w 376"/>
                    <a:gd name="T29" fmla="*/ 0 h 6"/>
                    <a:gd name="T30" fmla="*/ 0 w 376"/>
                    <a:gd name="T31" fmla="*/ 0 h 6"/>
                    <a:gd name="T32" fmla="*/ 0 w 376"/>
                    <a:gd name="T33" fmla="*/ 0 h 6"/>
                    <a:gd name="T34" fmla="*/ 0 w 376"/>
                    <a:gd name="T35" fmla="*/ 0 h 6"/>
                    <a:gd name="T36" fmla="*/ 0 w 376"/>
                    <a:gd name="T37" fmla="*/ 0 h 6"/>
                    <a:gd name="T38" fmla="*/ 0 w 376"/>
                    <a:gd name="T39" fmla="*/ 0 h 6"/>
                    <a:gd name="T40" fmla="*/ 0 w 376"/>
                    <a:gd name="T41" fmla="*/ 0 h 6"/>
                    <a:gd name="T42" fmla="*/ 0 w 376"/>
                    <a:gd name="T43" fmla="*/ 0 h 6"/>
                    <a:gd name="T44" fmla="*/ 0 w 376"/>
                    <a:gd name="T45" fmla="*/ 0 h 6"/>
                    <a:gd name="T46" fmla="*/ 0 w 376"/>
                    <a:gd name="T47" fmla="*/ 0 h 6"/>
                    <a:gd name="T48" fmla="*/ 0 w 376"/>
                    <a:gd name="T49" fmla="*/ 0 h 6"/>
                    <a:gd name="T50" fmla="*/ 0 w 376"/>
                    <a:gd name="T51" fmla="*/ 0 h 6"/>
                    <a:gd name="T52" fmla="*/ 0 w 376"/>
                    <a:gd name="T53" fmla="*/ 0 h 6"/>
                    <a:gd name="T54" fmla="*/ 0 w 376"/>
                    <a:gd name="T55" fmla="*/ 0 h 6"/>
                    <a:gd name="T56" fmla="*/ 0 w 376"/>
                    <a:gd name="T57" fmla="*/ 0 h 6"/>
                    <a:gd name="T58" fmla="*/ 0 w 376"/>
                    <a:gd name="T59" fmla="*/ 0 h 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76"/>
                    <a:gd name="T91" fmla="*/ 0 h 6"/>
                    <a:gd name="T92" fmla="*/ 376 w 376"/>
                    <a:gd name="T93" fmla="*/ 6 h 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76" h="6">
                      <a:moveTo>
                        <a:pt x="0" y="6"/>
                      </a:moveTo>
                      <a:lnTo>
                        <a:pt x="0" y="4"/>
                      </a:lnTo>
                      <a:lnTo>
                        <a:pt x="20" y="4"/>
                      </a:lnTo>
                      <a:lnTo>
                        <a:pt x="36" y="4"/>
                      </a:lnTo>
                      <a:lnTo>
                        <a:pt x="50" y="4"/>
                      </a:lnTo>
                      <a:lnTo>
                        <a:pt x="62" y="4"/>
                      </a:lnTo>
                      <a:lnTo>
                        <a:pt x="72" y="4"/>
                      </a:lnTo>
                      <a:lnTo>
                        <a:pt x="80" y="4"/>
                      </a:lnTo>
                      <a:lnTo>
                        <a:pt x="87" y="4"/>
                      </a:lnTo>
                      <a:lnTo>
                        <a:pt x="94" y="4"/>
                      </a:lnTo>
                      <a:lnTo>
                        <a:pt x="101" y="4"/>
                      </a:lnTo>
                      <a:lnTo>
                        <a:pt x="108" y="4"/>
                      </a:lnTo>
                      <a:lnTo>
                        <a:pt x="116" y="4"/>
                      </a:lnTo>
                      <a:lnTo>
                        <a:pt x="125" y="4"/>
                      </a:lnTo>
                      <a:lnTo>
                        <a:pt x="137" y="4"/>
                      </a:lnTo>
                      <a:lnTo>
                        <a:pt x="151" y="4"/>
                      </a:lnTo>
                      <a:lnTo>
                        <a:pt x="167" y="4"/>
                      </a:lnTo>
                      <a:lnTo>
                        <a:pt x="187" y="4"/>
                      </a:lnTo>
                      <a:lnTo>
                        <a:pt x="189" y="6"/>
                      </a:lnTo>
                      <a:lnTo>
                        <a:pt x="0" y="6"/>
                      </a:lnTo>
                      <a:close/>
                      <a:moveTo>
                        <a:pt x="201" y="6"/>
                      </a:moveTo>
                      <a:lnTo>
                        <a:pt x="201" y="4"/>
                      </a:lnTo>
                      <a:lnTo>
                        <a:pt x="279" y="4"/>
                      </a:lnTo>
                      <a:lnTo>
                        <a:pt x="280" y="6"/>
                      </a:lnTo>
                      <a:lnTo>
                        <a:pt x="201" y="6"/>
                      </a:lnTo>
                      <a:close/>
                      <a:moveTo>
                        <a:pt x="295" y="6"/>
                      </a:moveTo>
                      <a:lnTo>
                        <a:pt x="295" y="0"/>
                      </a:lnTo>
                      <a:lnTo>
                        <a:pt x="375" y="4"/>
                      </a:lnTo>
                      <a:lnTo>
                        <a:pt x="376" y="6"/>
                      </a:lnTo>
                      <a:lnTo>
                        <a:pt x="295" y="6"/>
                      </a:lnTo>
                      <a:close/>
                    </a:path>
                  </a:pathLst>
                </a:custGeom>
                <a:solidFill>
                  <a:srgbClr val="EBEBC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872" name="Freeform 185"/>
                <p:cNvSpPr>
                  <a:spLocks/>
                </p:cNvSpPr>
                <p:nvPr/>
              </p:nvSpPr>
              <p:spPr bwMode="auto">
                <a:xfrm>
                  <a:off x="911" y="1587"/>
                  <a:ext cx="10" cy="1"/>
                </a:xfrm>
                <a:custGeom>
                  <a:avLst/>
                  <a:gdLst>
                    <a:gd name="T0" fmla="*/ 0 w 40"/>
                    <a:gd name="T1" fmla="*/ 1 h 1"/>
                    <a:gd name="T2" fmla="*/ 0 w 40"/>
                    <a:gd name="T3" fmla="*/ 0 h 1"/>
                    <a:gd name="T4" fmla="*/ 0 w 40"/>
                    <a:gd name="T5" fmla="*/ 1 h 1"/>
                    <a:gd name="T6" fmla="*/ 0 w 40"/>
                    <a:gd name="T7" fmla="*/ 1 h 1"/>
                    <a:gd name="T8" fmla="*/ 0 60000 65536"/>
                    <a:gd name="T9" fmla="*/ 0 60000 65536"/>
                    <a:gd name="T10" fmla="*/ 0 60000 65536"/>
                    <a:gd name="T11" fmla="*/ 0 60000 65536"/>
                    <a:gd name="T12" fmla="*/ 0 w 40"/>
                    <a:gd name="T13" fmla="*/ 0 h 1"/>
                    <a:gd name="T14" fmla="*/ 40 w 40"/>
                    <a:gd name="T15" fmla="*/ 1 h 1"/>
                  </a:gdLst>
                  <a:ahLst/>
                  <a:cxnLst>
                    <a:cxn ang="T8">
                      <a:pos x="T0" y="T1"/>
                    </a:cxn>
                    <a:cxn ang="T9">
                      <a:pos x="T2" y="T3"/>
                    </a:cxn>
                    <a:cxn ang="T10">
                      <a:pos x="T4" y="T5"/>
                    </a:cxn>
                    <a:cxn ang="T11">
                      <a:pos x="T6" y="T7"/>
                    </a:cxn>
                  </a:cxnLst>
                  <a:rect l="T12" t="T13" r="T14" b="T15"/>
                  <a:pathLst>
                    <a:path w="40" h="1">
                      <a:moveTo>
                        <a:pt x="0" y="1"/>
                      </a:moveTo>
                      <a:lnTo>
                        <a:pt x="0" y="0"/>
                      </a:lnTo>
                      <a:lnTo>
                        <a:pt x="40" y="1"/>
                      </a:lnTo>
                      <a:lnTo>
                        <a:pt x="0" y="1"/>
                      </a:lnTo>
                      <a:close/>
                    </a:path>
                  </a:pathLst>
                </a:custGeom>
                <a:solidFill>
                  <a:srgbClr val="F0F0D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873" name="Freeform 186"/>
                <p:cNvSpPr>
                  <a:spLocks/>
                </p:cNvSpPr>
                <p:nvPr/>
              </p:nvSpPr>
              <p:spPr bwMode="auto">
                <a:xfrm>
                  <a:off x="756" y="1599"/>
                  <a:ext cx="26" cy="1"/>
                </a:xfrm>
                <a:custGeom>
                  <a:avLst/>
                  <a:gdLst>
                    <a:gd name="T0" fmla="*/ 0 w 103"/>
                    <a:gd name="T1" fmla="*/ 0 h 5"/>
                    <a:gd name="T2" fmla="*/ 0 w 103"/>
                    <a:gd name="T3" fmla="*/ 0 h 5"/>
                    <a:gd name="T4" fmla="*/ 0 w 103"/>
                    <a:gd name="T5" fmla="*/ 0 h 5"/>
                    <a:gd name="T6" fmla="*/ 0 w 103"/>
                    <a:gd name="T7" fmla="*/ 0 h 5"/>
                    <a:gd name="T8" fmla="*/ 0 w 103"/>
                    <a:gd name="T9" fmla="*/ 0 h 5"/>
                    <a:gd name="T10" fmla="*/ 0 60000 65536"/>
                    <a:gd name="T11" fmla="*/ 0 60000 65536"/>
                    <a:gd name="T12" fmla="*/ 0 60000 65536"/>
                    <a:gd name="T13" fmla="*/ 0 60000 65536"/>
                    <a:gd name="T14" fmla="*/ 0 60000 65536"/>
                    <a:gd name="T15" fmla="*/ 0 w 103"/>
                    <a:gd name="T16" fmla="*/ 0 h 5"/>
                    <a:gd name="T17" fmla="*/ 103 w 103"/>
                    <a:gd name="T18" fmla="*/ 5 h 5"/>
                  </a:gdLst>
                  <a:ahLst/>
                  <a:cxnLst>
                    <a:cxn ang="T10">
                      <a:pos x="T0" y="T1"/>
                    </a:cxn>
                    <a:cxn ang="T11">
                      <a:pos x="T2" y="T3"/>
                    </a:cxn>
                    <a:cxn ang="T12">
                      <a:pos x="T4" y="T5"/>
                    </a:cxn>
                    <a:cxn ang="T13">
                      <a:pos x="T6" y="T7"/>
                    </a:cxn>
                    <a:cxn ang="T14">
                      <a:pos x="T8" y="T9"/>
                    </a:cxn>
                  </a:cxnLst>
                  <a:rect l="T15" t="T16" r="T17" b="T18"/>
                  <a:pathLst>
                    <a:path w="103" h="5">
                      <a:moveTo>
                        <a:pt x="1" y="0"/>
                      </a:moveTo>
                      <a:lnTo>
                        <a:pt x="0" y="5"/>
                      </a:lnTo>
                      <a:lnTo>
                        <a:pt x="103" y="5"/>
                      </a:lnTo>
                      <a:lnTo>
                        <a:pt x="103" y="0"/>
                      </a:lnTo>
                      <a:lnTo>
                        <a:pt x="1" y="0"/>
                      </a:lnTo>
                      <a:close/>
                    </a:path>
                  </a:pathLst>
                </a:custGeom>
                <a:solidFill>
                  <a:srgbClr val="82826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874" name="Freeform 187"/>
                <p:cNvSpPr>
                  <a:spLocks/>
                </p:cNvSpPr>
                <p:nvPr/>
              </p:nvSpPr>
              <p:spPr bwMode="auto">
                <a:xfrm>
                  <a:off x="756" y="1598"/>
                  <a:ext cx="26" cy="2"/>
                </a:xfrm>
                <a:custGeom>
                  <a:avLst/>
                  <a:gdLst>
                    <a:gd name="T0" fmla="*/ 0 w 103"/>
                    <a:gd name="T1" fmla="*/ 0 h 9"/>
                    <a:gd name="T2" fmla="*/ 0 w 103"/>
                    <a:gd name="T3" fmla="*/ 0 h 9"/>
                    <a:gd name="T4" fmla="*/ 0 w 103"/>
                    <a:gd name="T5" fmla="*/ 0 h 9"/>
                    <a:gd name="T6" fmla="*/ 0 w 103"/>
                    <a:gd name="T7" fmla="*/ 0 h 9"/>
                    <a:gd name="T8" fmla="*/ 0 w 103"/>
                    <a:gd name="T9" fmla="*/ 0 h 9"/>
                    <a:gd name="T10" fmla="*/ 0 60000 65536"/>
                    <a:gd name="T11" fmla="*/ 0 60000 65536"/>
                    <a:gd name="T12" fmla="*/ 0 60000 65536"/>
                    <a:gd name="T13" fmla="*/ 0 60000 65536"/>
                    <a:gd name="T14" fmla="*/ 0 60000 65536"/>
                    <a:gd name="T15" fmla="*/ 0 w 103"/>
                    <a:gd name="T16" fmla="*/ 0 h 9"/>
                    <a:gd name="T17" fmla="*/ 103 w 103"/>
                    <a:gd name="T18" fmla="*/ 9 h 9"/>
                  </a:gdLst>
                  <a:ahLst/>
                  <a:cxnLst>
                    <a:cxn ang="T10">
                      <a:pos x="T0" y="T1"/>
                    </a:cxn>
                    <a:cxn ang="T11">
                      <a:pos x="T2" y="T3"/>
                    </a:cxn>
                    <a:cxn ang="T12">
                      <a:pos x="T4" y="T5"/>
                    </a:cxn>
                    <a:cxn ang="T13">
                      <a:pos x="T6" y="T7"/>
                    </a:cxn>
                    <a:cxn ang="T14">
                      <a:pos x="T8" y="T9"/>
                    </a:cxn>
                  </a:cxnLst>
                  <a:rect l="T15" t="T16" r="T17" b="T18"/>
                  <a:pathLst>
                    <a:path w="103" h="9">
                      <a:moveTo>
                        <a:pt x="1" y="0"/>
                      </a:moveTo>
                      <a:lnTo>
                        <a:pt x="0" y="9"/>
                      </a:lnTo>
                      <a:lnTo>
                        <a:pt x="103" y="9"/>
                      </a:lnTo>
                      <a:lnTo>
                        <a:pt x="103" y="0"/>
                      </a:lnTo>
                      <a:lnTo>
                        <a:pt x="1" y="0"/>
                      </a:lnTo>
                      <a:close/>
                    </a:path>
                  </a:pathLst>
                </a:custGeom>
                <a:solidFill>
                  <a:srgbClr val="8A8A6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875" name="Freeform 188"/>
                <p:cNvSpPr>
                  <a:spLocks/>
                </p:cNvSpPr>
                <p:nvPr/>
              </p:nvSpPr>
              <p:spPr bwMode="auto">
                <a:xfrm>
                  <a:off x="756" y="1596"/>
                  <a:ext cx="26" cy="3"/>
                </a:xfrm>
                <a:custGeom>
                  <a:avLst/>
                  <a:gdLst>
                    <a:gd name="T0" fmla="*/ 0 w 102"/>
                    <a:gd name="T1" fmla="*/ 0 h 10"/>
                    <a:gd name="T2" fmla="*/ 0 w 102"/>
                    <a:gd name="T3" fmla="*/ 0 h 10"/>
                    <a:gd name="T4" fmla="*/ 0 w 102"/>
                    <a:gd name="T5" fmla="*/ 0 h 10"/>
                    <a:gd name="T6" fmla="*/ 0 w 102"/>
                    <a:gd name="T7" fmla="*/ 0 h 10"/>
                    <a:gd name="T8" fmla="*/ 0 w 102"/>
                    <a:gd name="T9" fmla="*/ 0 h 10"/>
                    <a:gd name="T10" fmla="*/ 0 60000 65536"/>
                    <a:gd name="T11" fmla="*/ 0 60000 65536"/>
                    <a:gd name="T12" fmla="*/ 0 60000 65536"/>
                    <a:gd name="T13" fmla="*/ 0 60000 65536"/>
                    <a:gd name="T14" fmla="*/ 0 60000 65536"/>
                    <a:gd name="T15" fmla="*/ 0 w 102"/>
                    <a:gd name="T16" fmla="*/ 0 h 10"/>
                    <a:gd name="T17" fmla="*/ 102 w 102"/>
                    <a:gd name="T18" fmla="*/ 10 h 10"/>
                  </a:gdLst>
                  <a:ahLst/>
                  <a:cxnLst>
                    <a:cxn ang="T10">
                      <a:pos x="T0" y="T1"/>
                    </a:cxn>
                    <a:cxn ang="T11">
                      <a:pos x="T2" y="T3"/>
                    </a:cxn>
                    <a:cxn ang="T12">
                      <a:pos x="T4" y="T5"/>
                    </a:cxn>
                    <a:cxn ang="T13">
                      <a:pos x="T6" y="T7"/>
                    </a:cxn>
                    <a:cxn ang="T14">
                      <a:pos x="T8" y="T9"/>
                    </a:cxn>
                  </a:cxnLst>
                  <a:rect l="T15" t="T16" r="T17" b="T18"/>
                  <a:pathLst>
                    <a:path w="102" h="10">
                      <a:moveTo>
                        <a:pt x="0" y="0"/>
                      </a:moveTo>
                      <a:lnTo>
                        <a:pt x="0" y="10"/>
                      </a:lnTo>
                      <a:lnTo>
                        <a:pt x="102" y="10"/>
                      </a:lnTo>
                      <a:lnTo>
                        <a:pt x="101" y="0"/>
                      </a:lnTo>
                      <a:lnTo>
                        <a:pt x="0" y="0"/>
                      </a:lnTo>
                      <a:close/>
                    </a:path>
                  </a:pathLst>
                </a:custGeom>
                <a:solidFill>
                  <a:srgbClr val="8F8F7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876" name="Freeform 189"/>
                <p:cNvSpPr>
                  <a:spLocks/>
                </p:cNvSpPr>
                <p:nvPr/>
              </p:nvSpPr>
              <p:spPr bwMode="auto">
                <a:xfrm>
                  <a:off x="756" y="1595"/>
                  <a:ext cx="26" cy="3"/>
                </a:xfrm>
                <a:custGeom>
                  <a:avLst/>
                  <a:gdLst>
                    <a:gd name="T0" fmla="*/ 0 w 102"/>
                    <a:gd name="T1" fmla="*/ 0 h 12"/>
                    <a:gd name="T2" fmla="*/ 0 w 102"/>
                    <a:gd name="T3" fmla="*/ 0 h 12"/>
                    <a:gd name="T4" fmla="*/ 0 w 102"/>
                    <a:gd name="T5" fmla="*/ 0 h 12"/>
                    <a:gd name="T6" fmla="*/ 0 w 102"/>
                    <a:gd name="T7" fmla="*/ 0 h 12"/>
                    <a:gd name="T8" fmla="*/ 0 w 102"/>
                    <a:gd name="T9" fmla="*/ 0 h 12"/>
                    <a:gd name="T10" fmla="*/ 0 60000 65536"/>
                    <a:gd name="T11" fmla="*/ 0 60000 65536"/>
                    <a:gd name="T12" fmla="*/ 0 60000 65536"/>
                    <a:gd name="T13" fmla="*/ 0 60000 65536"/>
                    <a:gd name="T14" fmla="*/ 0 60000 65536"/>
                    <a:gd name="T15" fmla="*/ 0 w 102"/>
                    <a:gd name="T16" fmla="*/ 0 h 12"/>
                    <a:gd name="T17" fmla="*/ 102 w 102"/>
                    <a:gd name="T18" fmla="*/ 12 h 12"/>
                  </a:gdLst>
                  <a:ahLst/>
                  <a:cxnLst>
                    <a:cxn ang="T10">
                      <a:pos x="T0" y="T1"/>
                    </a:cxn>
                    <a:cxn ang="T11">
                      <a:pos x="T2" y="T3"/>
                    </a:cxn>
                    <a:cxn ang="T12">
                      <a:pos x="T4" y="T5"/>
                    </a:cxn>
                    <a:cxn ang="T13">
                      <a:pos x="T6" y="T7"/>
                    </a:cxn>
                    <a:cxn ang="T14">
                      <a:pos x="T8" y="T9"/>
                    </a:cxn>
                  </a:cxnLst>
                  <a:rect l="T15" t="T16" r="T17" b="T18"/>
                  <a:pathLst>
                    <a:path w="102" h="12">
                      <a:moveTo>
                        <a:pt x="0" y="0"/>
                      </a:moveTo>
                      <a:lnTo>
                        <a:pt x="0" y="12"/>
                      </a:lnTo>
                      <a:lnTo>
                        <a:pt x="102" y="12"/>
                      </a:lnTo>
                      <a:lnTo>
                        <a:pt x="100" y="0"/>
                      </a:lnTo>
                      <a:lnTo>
                        <a:pt x="0" y="0"/>
                      </a:lnTo>
                      <a:close/>
                    </a:path>
                  </a:pathLst>
                </a:custGeom>
                <a:solidFill>
                  <a:srgbClr val="96967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877" name="Freeform 190"/>
                <p:cNvSpPr>
                  <a:spLocks/>
                </p:cNvSpPr>
                <p:nvPr/>
              </p:nvSpPr>
              <p:spPr bwMode="auto">
                <a:xfrm>
                  <a:off x="756" y="1594"/>
                  <a:ext cx="25" cy="2"/>
                </a:xfrm>
                <a:custGeom>
                  <a:avLst/>
                  <a:gdLst>
                    <a:gd name="T0" fmla="*/ 0 w 101"/>
                    <a:gd name="T1" fmla="*/ 0 h 11"/>
                    <a:gd name="T2" fmla="*/ 0 w 101"/>
                    <a:gd name="T3" fmla="*/ 0 h 11"/>
                    <a:gd name="T4" fmla="*/ 0 w 101"/>
                    <a:gd name="T5" fmla="*/ 0 h 11"/>
                    <a:gd name="T6" fmla="*/ 0 w 101"/>
                    <a:gd name="T7" fmla="*/ 0 h 11"/>
                    <a:gd name="T8" fmla="*/ 0 w 101"/>
                    <a:gd name="T9" fmla="*/ 0 h 11"/>
                    <a:gd name="T10" fmla="*/ 0 60000 65536"/>
                    <a:gd name="T11" fmla="*/ 0 60000 65536"/>
                    <a:gd name="T12" fmla="*/ 0 60000 65536"/>
                    <a:gd name="T13" fmla="*/ 0 60000 65536"/>
                    <a:gd name="T14" fmla="*/ 0 60000 65536"/>
                    <a:gd name="T15" fmla="*/ 0 w 101"/>
                    <a:gd name="T16" fmla="*/ 0 h 11"/>
                    <a:gd name="T17" fmla="*/ 101 w 101"/>
                    <a:gd name="T18" fmla="*/ 11 h 11"/>
                  </a:gdLst>
                  <a:ahLst/>
                  <a:cxnLst>
                    <a:cxn ang="T10">
                      <a:pos x="T0" y="T1"/>
                    </a:cxn>
                    <a:cxn ang="T11">
                      <a:pos x="T2" y="T3"/>
                    </a:cxn>
                    <a:cxn ang="T12">
                      <a:pos x="T4" y="T5"/>
                    </a:cxn>
                    <a:cxn ang="T13">
                      <a:pos x="T6" y="T7"/>
                    </a:cxn>
                    <a:cxn ang="T14">
                      <a:pos x="T8" y="T9"/>
                    </a:cxn>
                  </a:cxnLst>
                  <a:rect l="T15" t="T16" r="T17" b="T18"/>
                  <a:pathLst>
                    <a:path w="101" h="11">
                      <a:moveTo>
                        <a:pt x="1" y="0"/>
                      </a:moveTo>
                      <a:lnTo>
                        <a:pt x="0" y="11"/>
                      </a:lnTo>
                      <a:lnTo>
                        <a:pt x="101" y="11"/>
                      </a:lnTo>
                      <a:lnTo>
                        <a:pt x="100" y="0"/>
                      </a:lnTo>
                      <a:lnTo>
                        <a:pt x="1" y="0"/>
                      </a:lnTo>
                      <a:close/>
                    </a:path>
                  </a:pathLst>
                </a:custGeom>
                <a:solidFill>
                  <a:srgbClr val="9E9E7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878" name="Freeform 191"/>
                <p:cNvSpPr>
                  <a:spLocks/>
                </p:cNvSpPr>
                <p:nvPr/>
              </p:nvSpPr>
              <p:spPr bwMode="auto">
                <a:xfrm>
                  <a:off x="756" y="1592"/>
                  <a:ext cx="25" cy="3"/>
                </a:xfrm>
                <a:custGeom>
                  <a:avLst/>
                  <a:gdLst>
                    <a:gd name="T0" fmla="*/ 0 w 100"/>
                    <a:gd name="T1" fmla="*/ 0 h 10"/>
                    <a:gd name="T2" fmla="*/ 0 w 100"/>
                    <a:gd name="T3" fmla="*/ 0 h 10"/>
                    <a:gd name="T4" fmla="*/ 0 w 100"/>
                    <a:gd name="T5" fmla="*/ 0 h 10"/>
                    <a:gd name="T6" fmla="*/ 0 w 100"/>
                    <a:gd name="T7" fmla="*/ 0 h 10"/>
                    <a:gd name="T8" fmla="*/ 0 w 100"/>
                    <a:gd name="T9" fmla="*/ 0 h 10"/>
                    <a:gd name="T10" fmla="*/ 0 60000 65536"/>
                    <a:gd name="T11" fmla="*/ 0 60000 65536"/>
                    <a:gd name="T12" fmla="*/ 0 60000 65536"/>
                    <a:gd name="T13" fmla="*/ 0 60000 65536"/>
                    <a:gd name="T14" fmla="*/ 0 60000 65536"/>
                    <a:gd name="T15" fmla="*/ 0 w 100"/>
                    <a:gd name="T16" fmla="*/ 0 h 10"/>
                    <a:gd name="T17" fmla="*/ 100 w 100"/>
                    <a:gd name="T18" fmla="*/ 10 h 10"/>
                  </a:gdLst>
                  <a:ahLst/>
                  <a:cxnLst>
                    <a:cxn ang="T10">
                      <a:pos x="T0" y="T1"/>
                    </a:cxn>
                    <a:cxn ang="T11">
                      <a:pos x="T2" y="T3"/>
                    </a:cxn>
                    <a:cxn ang="T12">
                      <a:pos x="T4" y="T5"/>
                    </a:cxn>
                    <a:cxn ang="T13">
                      <a:pos x="T6" y="T7"/>
                    </a:cxn>
                    <a:cxn ang="T14">
                      <a:pos x="T8" y="T9"/>
                    </a:cxn>
                  </a:cxnLst>
                  <a:rect l="T15" t="T16" r="T17" b="T18"/>
                  <a:pathLst>
                    <a:path w="100" h="10">
                      <a:moveTo>
                        <a:pt x="1" y="0"/>
                      </a:moveTo>
                      <a:lnTo>
                        <a:pt x="0" y="10"/>
                      </a:lnTo>
                      <a:lnTo>
                        <a:pt x="100" y="10"/>
                      </a:lnTo>
                      <a:lnTo>
                        <a:pt x="98" y="0"/>
                      </a:lnTo>
                      <a:lnTo>
                        <a:pt x="1" y="0"/>
                      </a:lnTo>
                      <a:close/>
                    </a:path>
                  </a:pathLst>
                </a:custGeom>
                <a:solidFill>
                  <a:srgbClr val="A3A38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879" name="Freeform 192"/>
                <p:cNvSpPr>
                  <a:spLocks/>
                </p:cNvSpPr>
                <p:nvPr/>
              </p:nvSpPr>
              <p:spPr bwMode="auto">
                <a:xfrm>
                  <a:off x="757" y="1591"/>
                  <a:ext cx="24" cy="3"/>
                </a:xfrm>
                <a:custGeom>
                  <a:avLst/>
                  <a:gdLst>
                    <a:gd name="T0" fmla="*/ 0 w 99"/>
                    <a:gd name="T1" fmla="*/ 0 h 11"/>
                    <a:gd name="T2" fmla="*/ 0 w 99"/>
                    <a:gd name="T3" fmla="*/ 0 h 11"/>
                    <a:gd name="T4" fmla="*/ 0 w 99"/>
                    <a:gd name="T5" fmla="*/ 0 h 11"/>
                    <a:gd name="T6" fmla="*/ 0 w 99"/>
                    <a:gd name="T7" fmla="*/ 0 h 11"/>
                    <a:gd name="T8" fmla="*/ 0 w 99"/>
                    <a:gd name="T9" fmla="*/ 0 h 11"/>
                    <a:gd name="T10" fmla="*/ 0 60000 65536"/>
                    <a:gd name="T11" fmla="*/ 0 60000 65536"/>
                    <a:gd name="T12" fmla="*/ 0 60000 65536"/>
                    <a:gd name="T13" fmla="*/ 0 60000 65536"/>
                    <a:gd name="T14" fmla="*/ 0 60000 65536"/>
                    <a:gd name="T15" fmla="*/ 0 w 99"/>
                    <a:gd name="T16" fmla="*/ 0 h 11"/>
                    <a:gd name="T17" fmla="*/ 99 w 99"/>
                    <a:gd name="T18" fmla="*/ 11 h 11"/>
                  </a:gdLst>
                  <a:ahLst/>
                  <a:cxnLst>
                    <a:cxn ang="T10">
                      <a:pos x="T0" y="T1"/>
                    </a:cxn>
                    <a:cxn ang="T11">
                      <a:pos x="T2" y="T3"/>
                    </a:cxn>
                    <a:cxn ang="T12">
                      <a:pos x="T4" y="T5"/>
                    </a:cxn>
                    <a:cxn ang="T13">
                      <a:pos x="T6" y="T7"/>
                    </a:cxn>
                    <a:cxn ang="T14">
                      <a:pos x="T8" y="T9"/>
                    </a:cxn>
                  </a:cxnLst>
                  <a:rect l="T15" t="T16" r="T17" b="T18"/>
                  <a:pathLst>
                    <a:path w="99" h="11">
                      <a:moveTo>
                        <a:pt x="0" y="0"/>
                      </a:moveTo>
                      <a:lnTo>
                        <a:pt x="0" y="11"/>
                      </a:lnTo>
                      <a:lnTo>
                        <a:pt x="99" y="11"/>
                      </a:lnTo>
                      <a:lnTo>
                        <a:pt x="96" y="0"/>
                      </a:lnTo>
                      <a:lnTo>
                        <a:pt x="0" y="0"/>
                      </a:lnTo>
                      <a:close/>
                    </a:path>
                  </a:pathLst>
                </a:custGeom>
                <a:solidFill>
                  <a:srgbClr val="A8A88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880" name="Freeform 193"/>
                <p:cNvSpPr>
                  <a:spLocks/>
                </p:cNvSpPr>
                <p:nvPr/>
              </p:nvSpPr>
              <p:spPr bwMode="auto">
                <a:xfrm>
                  <a:off x="757" y="1589"/>
                  <a:ext cx="24" cy="3"/>
                </a:xfrm>
                <a:custGeom>
                  <a:avLst/>
                  <a:gdLst>
                    <a:gd name="T0" fmla="*/ 0 w 97"/>
                    <a:gd name="T1" fmla="*/ 0 h 12"/>
                    <a:gd name="T2" fmla="*/ 0 w 97"/>
                    <a:gd name="T3" fmla="*/ 0 h 12"/>
                    <a:gd name="T4" fmla="*/ 0 w 97"/>
                    <a:gd name="T5" fmla="*/ 0 h 12"/>
                    <a:gd name="T6" fmla="*/ 0 w 97"/>
                    <a:gd name="T7" fmla="*/ 0 h 12"/>
                    <a:gd name="T8" fmla="*/ 0 w 97"/>
                    <a:gd name="T9" fmla="*/ 0 h 12"/>
                    <a:gd name="T10" fmla="*/ 0 60000 65536"/>
                    <a:gd name="T11" fmla="*/ 0 60000 65536"/>
                    <a:gd name="T12" fmla="*/ 0 60000 65536"/>
                    <a:gd name="T13" fmla="*/ 0 60000 65536"/>
                    <a:gd name="T14" fmla="*/ 0 60000 65536"/>
                    <a:gd name="T15" fmla="*/ 0 w 97"/>
                    <a:gd name="T16" fmla="*/ 0 h 12"/>
                    <a:gd name="T17" fmla="*/ 97 w 97"/>
                    <a:gd name="T18" fmla="*/ 12 h 12"/>
                  </a:gdLst>
                  <a:ahLst/>
                  <a:cxnLst>
                    <a:cxn ang="T10">
                      <a:pos x="T0" y="T1"/>
                    </a:cxn>
                    <a:cxn ang="T11">
                      <a:pos x="T2" y="T3"/>
                    </a:cxn>
                    <a:cxn ang="T12">
                      <a:pos x="T4" y="T5"/>
                    </a:cxn>
                    <a:cxn ang="T13">
                      <a:pos x="T6" y="T7"/>
                    </a:cxn>
                    <a:cxn ang="T14">
                      <a:pos x="T8" y="T9"/>
                    </a:cxn>
                  </a:cxnLst>
                  <a:rect l="T15" t="T16" r="T17" b="T18"/>
                  <a:pathLst>
                    <a:path w="97" h="12">
                      <a:moveTo>
                        <a:pt x="1" y="0"/>
                      </a:moveTo>
                      <a:lnTo>
                        <a:pt x="0" y="12"/>
                      </a:lnTo>
                      <a:lnTo>
                        <a:pt x="97" y="12"/>
                      </a:lnTo>
                      <a:lnTo>
                        <a:pt x="96" y="0"/>
                      </a:lnTo>
                      <a:lnTo>
                        <a:pt x="1" y="0"/>
                      </a:lnTo>
                      <a:close/>
                    </a:path>
                  </a:pathLst>
                </a:custGeom>
                <a:solidFill>
                  <a:srgbClr val="B0B09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881" name="Freeform 194"/>
                <p:cNvSpPr>
                  <a:spLocks/>
                </p:cNvSpPr>
                <p:nvPr/>
              </p:nvSpPr>
              <p:spPr bwMode="auto">
                <a:xfrm>
                  <a:off x="757" y="1588"/>
                  <a:ext cx="24" cy="3"/>
                </a:xfrm>
                <a:custGeom>
                  <a:avLst/>
                  <a:gdLst>
                    <a:gd name="T0" fmla="*/ 0 w 96"/>
                    <a:gd name="T1" fmla="*/ 0 h 11"/>
                    <a:gd name="T2" fmla="*/ 0 w 96"/>
                    <a:gd name="T3" fmla="*/ 0 h 11"/>
                    <a:gd name="T4" fmla="*/ 0 w 96"/>
                    <a:gd name="T5" fmla="*/ 0 h 11"/>
                    <a:gd name="T6" fmla="*/ 0 w 96"/>
                    <a:gd name="T7" fmla="*/ 0 h 11"/>
                    <a:gd name="T8" fmla="*/ 0 w 96"/>
                    <a:gd name="T9" fmla="*/ 0 h 11"/>
                    <a:gd name="T10" fmla="*/ 0 60000 65536"/>
                    <a:gd name="T11" fmla="*/ 0 60000 65536"/>
                    <a:gd name="T12" fmla="*/ 0 60000 65536"/>
                    <a:gd name="T13" fmla="*/ 0 60000 65536"/>
                    <a:gd name="T14" fmla="*/ 0 60000 65536"/>
                    <a:gd name="T15" fmla="*/ 0 w 96"/>
                    <a:gd name="T16" fmla="*/ 0 h 11"/>
                    <a:gd name="T17" fmla="*/ 96 w 96"/>
                    <a:gd name="T18" fmla="*/ 11 h 11"/>
                  </a:gdLst>
                  <a:ahLst/>
                  <a:cxnLst>
                    <a:cxn ang="T10">
                      <a:pos x="T0" y="T1"/>
                    </a:cxn>
                    <a:cxn ang="T11">
                      <a:pos x="T2" y="T3"/>
                    </a:cxn>
                    <a:cxn ang="T12">
                      <a:pos x="T4" y="T5"/>
                    </a:cxn>
                    <a:cxn ang="T13">
                      <a:pos x="T6" y="T7"/>
                    </a:cxn>
                    <a:cxn ang="T14">
                      <a:pos x="T8" y="T9"/>
                    </a:cxn>
                  </a:cxnLst>
                  <a:rect l="T15" t="T16" r="T17" b="T18"/>
                  <a:pathLst>
                    <a:path w="96" h="11">
                      <a:moveTo>
                        <a:pt x="1" y="0"/>
                      </a:moveTo>
                      <a:lnTo>
                        <a:pt x="0" y="11"/>
                      </a:lnTo>
                      <a:lnTo>
                        <a:pt x="96" y="11"/>
                      </a:lnTo>
                      <a:lnTo>
                        <a:pt x="95" y="0"/>
                      </a:lnTo>
                      <a:lnTo>
                        <a:pt x="1" y="0"/>
                      </a:lnTo>
                      <a:close/>
                    </a:path>
                  </a:pathLst>
                </a:custGeom>
                <a:solidFill>
                  <a:srgbClr val="B5B59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882" name="Freeform 195"/>
                <p:cNvSpPr>
                  <a:spLocks/>
                </p:cNvSpPr>
                <p:nvPr/>
              </p:nvSpPr>
              <p:spPr bwMode="auto">
                <a:xfrm>
                  <a:off x="757" y="1587"/>
                  <a:ext cx="24" cy="2"/>
                </a:xfrm>
                <a:custGeom>
                  <a:avLst/>
                  <a:gdLst>
                    <a:gd name="T0" fmla="*/ 0 w 95"/>
                    <a:gd name="T1" fmla="*/ 0 h 11"/>
                    <a:gd name="T2" fmla="*/ 0 w 95"/>
                    <a:gd name="T3" fmla="*/ 0 h 11"/>
                    <a:gd name="T4" fmla="*/ 0 w 95"/>
                    <a:gd name="T5" fmla="*/ 0 h 11"/>
                    <a:gd name="T6" fmla="*/ 0 w 95"/>
                    <a:gd name="T7" fmla="*/ 0 h 11"/>
                    <a:gd name="T8" fmla="*/ 0 w 95"/>
                    <a:gd name="T9" fmla="*/ 0 h 11"/>
                    <a:gd name="T10" fmla="*/ 0 60000 65536"/>
                    <a:gd name="T11" fmla="*/ 0 60000 65536"/>
                    <a:gd name="T12" fmla="*/ 0 60000 65536"/>
                    <a:gd name="T13" fmla="*/ 0 60000 65536"/>
                    <a:gd name="T14" fmla="*/ 0 60000 65536"/>
                    <a:gd name="T15" fmla="*/ 0 w 95"/>
                    <a:gd name="T16" fmla="*/ 0 h 11"/>
                    <a:gd name="T17" fmla="*/ 95 w 95"/>
                    <a:gd name="T18" fmla="*/ 11 h 11"/>
                  </a:gdLst>
                  <a:ahLst/>
                  <a:cxnLst>
                    <a:cxn ang="T10">
                      <a:pos x="T0" y="T1"/>
                    </a:cxn>
                    <a:cxn ang="T11">
                      <a:pos x="T2" y="T3"/>
                    </a:cxn>
                    <a:cxn ang="T12">
                      <a:pos x="T4" y="T5"/>
                    </a:cxn>
                    <a:cxn ang="T13">
                      <a:pos x="T6" y="T7"/>
                    </a:cxn>
                    <a:cxn ang="T14">
                      <a:pos x="T8" y="T9"/>
                    </a:cxn>
                  </a:cxnLst>
                  <a:rect l="T15" t="T16" r="T17" b="T18"/>
                  <a:pathLst>
                    <a:path w="95" h="11">
                      <a:moveTo>
                        <a:pt x="0" y="0"/>
                      </a:moveTo>
                      <a:lnTo>
                        <a:pt x="0" y="11"/>
                      </a:lnTo>
                      <a:lnTo>
                        <a:pt x="95" y="11"/>
                      </a:lnTo>
                      <a:lnTo>
                        <a:pt x="93" y="0"/>
                      </a:lnTo>
                      <a:lnTo>
                        <a:pt x="0" y="0"/>
                      </a:lnTo>
                      <a:close/>
                    </a:path>
                  </a:pathLst>
                </a:custGeom>
                <a:solidFill>
                  <a:srgbClr val="BDBD9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883" name="Freeform 196"/>
                <p:cNvSpPr>
                  <a:spLocks/>
                </p:cNvSpPr>
                <p:nvPr/>
              </p:nvSpPr>
              <p:spPr bwMode="auto">
                <a:xfrm>
                  <a:off x="757" y="1585"/>
                  <a:ext cx="23" cy="3"/>
                </a:xfrm>
                <a:custGeom>
                  <a:avLst/>
                  <a:gdLst>
                    <a:gd name="T0" fmla="*/ 0 w 94"/>
                    <a:gd name="T1" fmla="*/ 0 h 11"/>
                    <a:gd name="T2" fmla="*/ 0 w 94"/>
                    <a:gd name="T3" fmla="*/ 0 h 11"/>
                    <a:gd name="T4" fmla="*/ 0 w 94"/>
                    <a:gd name="T5" fmla="*/ 0 h 11"/>
                    <a:gd name="T6" fmla="*/ 0 w 94"/>
                    <a:gd name="T7" fmla="*/ 0 h 11"/>
                    <a:gd name="T8" fmla="*/ 0 w 94"/>
                    <a:gd name="T9" fmla="*/ 0 h 11"/>
                    <a:gd name="T10" fmla="*/ 0 60000 65536"/>
                    <a:gd name="T11" fmla="*/ 0 60000 65536"/>
                    <a:gd name="T12" fmla="*/ 0 60000 65536"/>
                    <a:gd name="T13" fmla="*/ 0 60000 65536"/>
                    <a:gd name="T14" fmla="*/ 0 60000 65536"/>
                    <a:gd name="T15" fmla="*/ 0 w 94"/>
                    <a:gd name="T16" fmla="*/ 0 h 11"/>
                    <a:gd name="T17" fmla="*/ 94 w 94"/>
                    <a:gd name="T18" fmla="*/ 11 h 11"/>
                  </a:gdLst>
                  <a:ahLst/>
                  <a:cxnLst>
                    <a:cxn ang="T10">
                      <a:pos x="T0" y="T1"/>
                    </a:cxn>
                    <a:cxn ang="T11">
                      <a:pos x="T2" y="T3"/>
                    </a:cxn>
                    <a:cxn ang="T12">
                      <a:pos x="T4" y="T5"/>
                    </a:cxn>
                    <a:cxn ang="T13">
                      <a:pos x="T6" y="T7"/>
                    </a:cxn>
                    <a:cxn ang="T14">
                      <a:pos x="T8" y="T9"/>
                    </a:cxn>
                  </a:cxnLst>
                  <a:rect l="T15" t="T16" r="T17" b="T18"/>
                  <a:pathLst>
                    <a:path w="94" h="11">
                      <a:moveTo>
                        <a:pt x="0" y="0"/>
                      </a:moveTo>
                      <a:lnTo>
                        <a:pt x="0" y="11"/>
                      </a:lnTo>
                      <a:lnTo>
                        <a:pt x="94" y="11"/>
                      </a:lnTo>
                      <a:lnTo>
                        <a:pt x="93" y="0"/>
                      </a:lnTo>
                      <a:lnTo>
                        <a:pt x="0" y="0"/>
                      </a:lnTo>
                      <a:close/>
                    </a:path>
                  </a:pathLst>
                </a:custGeom>
                <a:solidFill>
                  <a:srgbClr val="C2C2A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884" name="Freeform 197"/>
                <p:cNvSpPr>
                  <a:spLocks/>
                </p:cNvSpPr>
                <p:nvPr/>
              </p:nvSpPr>
              <p:spPr bwMode="auto">
                <a:xfrm>
                  <a:off x="757" y="1584"/>
                  <a:ext cx="23" cy="3"/>
                </a:xfrm>
                <a:custGeom>
                  <a:avLst/>
                  <a:gdLst>
                    <a:gd name="T0" fmla="*/ 0 w 93"/>
                    <a:gd name="T1" fmla="*/ 0 h 10"/>
                    <a:gd name="T2" fmla="*/ 0 w 93"/>
                    <a:gd name="T3" fmla="*/ 0 h 10"/>
                    <a:gd name="T4" fmla="*/ 0 w 93"/>
                    <a:gd name="T5" fmla="*/ 0 h 10"/>
                    <a:gd name="T6" fmla="*/ 0 w 93"/>
                    <a:gd name="T7" fmla="*/ 0 h 10"/>
                    <a:gd name="T8" fmla="*/ 0 w 93"/>
                    <a:gd name="T9" fmla="*/ 0 h 10"/>
                    <a:gd name="T10" fmla="*/ 0 60000 65536"/>
                    <a:gd name="T11" fmla="*/ 0 60000 65536"/>
                    <a:gd name="T12" fmla="*/ 0 60000 65536"/>
                    <a:gd name="T13" fmla="*/ 0 60000 65536"/>
                    <a:gd name="T14" fmla="*/ 0 60000 65536"/>
                    <a:gd name="T15" fmla="*/ 0 w 93"/>
                    <a:gd name="T16" fmla="*/ 0 h 10"/>
                    <a:gd name="T17" fmla="*/ 93 w 93"/>
                    <a:gd name="T18" fmla="*/ 10 h 10"/>
                  </a:gdLst>
                  <a:ahLst/>
                  <a:cxnLst>
                    <a:cxn ang="T10">
                      <a:pos x="T0" y="T1"/>
                    </a:cxn>
                    <a:cxn ang="T11">
                      <a:pos x="T2" y="T3"/>
                    </a:cxn>
                    <a:cxn ang="T12">
                      <a:pos x="T4" y="T5"/>
                    </a:cxn>
                    <a:cxn ang="T13">
                      <a:pos x="T6" y="T7"/>
                    </a:cxn>
                    <a:cxn ang="T14">
                      <a:pos x="T8" y="T9"/>
                    </a:cxn>
                  </a:cxnLst>
                  <a:rect l="T15" t="T16" r="T17" b="T18"/>
                  <a:pathLst>
                    <a:path w="93" h="10">
                      <a:moveTo>
                        <a:pt x="2" y="0"/>
                      </a:moveTo>
                      <a:lnTo>
                        <a:pt x="0" y="10"/>
                      </a:lnTo>
                      <a:lnTo>
                        <a:pt x="93" y="10"/>
                      </a:lnTo>
                      <a:lnTo>
                        <a:pt x="92" y="0"/>
                      </a:lnTo>
                      <a:lnTo>
                        <a:pt x="2" y="0"/>
                      </a:lnTo>
                      <a:close/>
                    </a:path>
                  </a:pathLst>
                </a:custGeom>
                <a:solidFill>
                  <a:srgbClr val="C9C9A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885" name="Freeform 198"/>
                <p:cNvSpPr>
                  <a:spLocks/>
                </p:cNvSpPr>
                <p:nvPr/>
              </p:nvSpPr>
              <p:spPr bwMode="auto">
                <a:xfrm>
                  <a:off x="757" y="1583"/>
                  <a:ext cx="23" cy="2"/>
                </a:xfrm>
                <a:custGeom>
                  <a:avLst/>
                  <a:gdLst>
                    <a:gd name="T0" fmla="*/ 0 w 93"/>
                    <a:gd name="T1" fmla="*/ 0 h 11"/>
                    <a:gd name="T2" fmla="*/ 0 w 93"/>
                    <a:gd name="T3" fmla="*/ 0 h 11"/>
                    <a:gd name="T4" fmla="*/ 0 w 93"/>
                    <a:gd name="T5" fmla="*/ 0 h 11"/>
                    <a:gd name="T6" fmla="*/ 0 w 93"/>
                    <a:gd name="T7" fmla="*/ 0 h 11"/>
                    <a:gd name="T8" fmla="*/ 0 w 93"/>
                    <a:gd name="T9" fmla="*/ 0 h 11"/>
                    <a:gd name="T10" fmla="*/ 0 60000 65536"/>
                    <a:gd name="T11" fmla="*/ 0 60000 65536"/>
                    <a:gd name="T12" fmla="*/ 0 60000 65536"/>
                    <a:gd name="T13" fmla="*/ 0 60000 65536"/>
                    <a:gd name="T14" fmla="*/ 0 60000 65536"/>
                    <a:gd name="T15" fmla="*/ 0 w 93"/>
                    <a:gd name="T16" fmla="*/ 0 h 11"/>
                    <a:gd name="T17" fmla="*/ 93 w 93"/>
                    <a:gd name="T18" fmla="*/ 11 h 11"/>
                  </a:gdLst>
                  <a:ahLst/>
                  <a:cxnLst>
                    <a:cxn ang="T10">
                      <a:pos x="T0" y="T1"/>
                    </a:cxn>
                    <a:cxn ang="T11">
                      <a:pos x="T2" y="T3"/>
                    </a:cxn>
                    <a:cxn ang="T12">
                      <a:pos x="T4" y="T5"/>
                    </a:cxn>
                    <a:cxn ang="T13">
                      <a:pos x="T6" y="T7"/>
                    </a:cxn>
                    <a:cxn ang="T14">
                      <a:pos x="T8" y="T9"/>
                    </a:cxn>
                  </a:cxnLst>
                  <a:rect l="T15" t="T16" r="T17" b="T18"/>
                  <a:pathLst>
                    <a:path w="93" h="11">
                      <a:moveTo>
                        <a:pt x="2" y="0"/>
                      </a:moveTo>
                      <a:lnTo>
                        <a:pt x="0" y="11"/>
                      </a:lnTo>
                      <a:lnTo>
                        <a:pt x="93" y="11"/>
                      </a:lnTo>
                      <a:lnTo>
                        <a:pt x="92" y="0"/>
                      </a:lnTo>
                      <a:lnTo>
                        <a:pt x="2" y="0"/>
                      </a:lnTo>
                      <a:close/>
                    </a:path>
                  </a:pathLst>
                </a:custGeom>
                <a:solidFill>
                  <a:srgbClr val="D1D1B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886" name="Freeform 199"/>
                <p:cNvSpPr>
                  <a:spLocks/>
                </p:cNvSpPr>
                <p:nvPr/>
              </p:nvSpPr>
              <p:spPr bwMode="auto">
                <a:xfrm>
                  <a:off x="757" y="1581"/>
                  <a:ext cx="23" cy="3"/>
                </a:xfrm>
                <a:custGeom>
                  <a:avLst/>
                  <a:gdLst>
                    <a:gd name="T0" fmla="*/ 0 w 90"/>
                    <a:gd name="T1" fmla="*/ 0 h 12"/>
                    <a:gd name="T2" fmla="*/ 0 w 90"/>
                    <a:gd name="T3" fmla="*/ 0 h 12"/>
                    <a:gd name="T4" fmla="*/ 0 w 90"/>
                    <a:gd name="T5" fmla="*/ 0 h 12"/>
                    <a:gd name="T6" fmla="*/ 0 w 90"/>
                    <a:gd name="T7" fmla="*/ 0 h 12"/>
                    <a:gd name="T8" fmla="*/ 0 w 90"/>
                    <a:gd name="T9" fmla="*/ 0 h 12"/>
                    <a:gd name="T10" fmla="*/ 0 60000 65536"/>
                    <a:gd name="T11" fmla="*/ 0 60000 65536"/>
                    <a:gd name="T12" fmla="*/ 0 60000 65536"/>
                    <a:gd name="T13" fmla="*/ 0 60000 65536"/>
                    <a:gd name="T14" fmla="*/ 0 60000 65536"/>
                    <a:gd name="T15" fmla="*/ 0 w 90"/>
                    <a:gd name="T16" fmla="*/ 0 h 12"/>
                    <a:gd name="T17" fmla="*/ 90 w 90"/>
                    <a:gd name="T18" fmla="*/ 12 h 12"/>
                  </a:gdLst>
                  <a:ahLst/>
                  <a:cxnLst>
                    <a:cxn ang="T10">
                      <a:pos x="T0" y="T1"/>
                    </a:cxn>
                    <a:cxn ang="T11">
                      <a:pos x="T2" y="T3"/>
                    </a:cxn>
                    <a:cxn ang="T12">
                      <a:pos x="T4" y="T5"/>
                    </a:cxn>
                    <a:cxn ang="T13">
                      <a:pos x="T6" y="T7"/>
                    </a:cxn>
                    <a:cxn ang="T14">
                      <a:pos x="T8" y="T9"/>
                    </a:cxn>
                  </a:cxnLst>
                  <a:rect l="T15" t="T16" r="T17" b="T18"/>
                  <a:pathLst>
                    <a:path w="90" h="12">
                      <a:moveTo>
                        <a:pt x="0" y="0"/>
                      </a:moveTo>
                      <a:lnTo>
                        <a:pt x="0" y="12"/>
                      </a:lnTo>
                      <a:lnTo>
                        <a:pt x="90" y="12"/>
                      </a:lnTo>
                      <a:lnTo>
                        <a:pt x="89" y="0"/>
                      </a:lnTo>
                      <a:lnTo>
                        <a:pt x="0" y="0"/>
                      </a:lnTo>
                      <a:close/>
                    </a:path>
                  </a:pathLst>
                </a:custGeom>
                <a:solidFill>
                  <a:srgbClr val="D6D6B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887" name="Freeform 200"/>
                <p:cNvSpPr>
                  <a:spLocks/>
                </p:cNvSpPr>
                <p:nvPr/>
              </p:nvSpPr>
              <p:spPr bwMode="auto">
                <a:xfrm>
                  <a:off x="757" y="1580"/>
                  <a:ext cx="23" cy="3"/>
                </a:xfrm>
                <a:custGeom>
                  <a:avLst/>
                  <a:gdLst>
                    <a:gd name="T0" fmla="*/ 0 w 90"/>
                    <a:gd name="T1" fmla="*/ 0 h 11"/>
                    <a:gd name="T2" fmla="*/ 0 w 90"/>
                    <a:gd name="T3" fmla="*/ 0 h 11"/>
                    <a:gd name="T4" fmla="*/ 0 w 90"/>
                    <a:gd name="T5" fmla="*/ 0 h 11"/>
                    <a:gd name="T6" fmla="*/ 0 w 90"/>
                    <a:gd name="T7" fmla="*/ 0 h 11"/>
                    <a:gd name="T8" fmla="*/ 0 w 90"/>
                    <a:gd name="T9" fmla="*/ 0 h 11"/>
                    <a:gd name="T10" fmla="*/ 0 60000 65536"/>
                    <a:gd name="T11" fmla="*/ 0 60000 65536"/>
                    <a:gd name="T12" fmla="*/ 0 60000 65536"/>
                    <a:gd name="T13" fmla="*/ 0 60000 65536"/>
                    <a:gd name="T14" fmla="*/ 0 60000 65536"/>
                    <a:gd name="T15" fmla="*/ 0 w 90"/>
                    <a:gd name="T16" fmla="*/ 0 h 11"/>
                    <a:gd name="T17" fmla="*/ 90 w 90"/>
                    <a:gd name="T18" fmla="*/ 11 h 11"/>
                  </a:gdLst>
                  <a:ahLst/>
                  <a:cxnLst>
                    <a:cxn ang="T10">
                      <a:pos x="T0" y="T1"/>
                    </a:cxn>
                    <a:cxn ang="T11">
                      <a:pos x="T2" y="T3"/>
                    </a:cxn>
                    <a:cxn ang="T12">
                      <a:pos x="T4" y="T5"/>
                    </a:cxn>
                    <a:cxn ang="T13">
                      <a:pos x="T6" y="T7"/>
                    </a:cxn>
                    <a:cxn ang="T14">
                      <a:pos x="T8" y="T9"/>
                    </a:cxn>
                  </a:cxnLst>
                  <a:rect l="T15" t="T16" r="T17" b="T18"/>
                  <a:pathLst>
                    <a:path w="90" h="11">
                      <a:moveTo>
                        <a:pt x="0" y="0"/>
                      </a:moveTo>
                      <a:lnTo>
                        <a:pt x="0" y="11"/>
                      </a:lnTo>
                      <a:lnTo>
                        <a:pt x="90" y="11"/>
                      </a:lnTo>
                      <a:lnTo>
                        <a:pt x="87" y="0"/>
                      </a:lnTo>
                      <a:lnTo>
                        <a:pt x="0" y="0"/>
                      </a:lnTo>
                      <a:close/>
                    </a:path>
                  </a:pathLst>
                </a:custGeom>
                <a:solidFill>
                  <a:srgbClr val="DEDE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888" name="Freeform 201"/>
                <p:cNvSpPr>
                  <a:spLocks/>
                </p:cNvSpPr>
                <p:nvPr/>
              </p:nvSpPr>
              <p:spPr bwMode="auto">
                <a:xfrm>
                  <a:off x="757" y="1579"/>
                  <a:ext cx="22" cy="2"/>
                </a:xfrm>
                <a:custGeom>
                  <a:avLst/>
                  <a:gdLst>
                    <a:gd name="T0" fmla="*/ 0 w 89"/>
                    <a:gd name="T1" fmla="*/ 0 h 10"/>
                    <a:gd name="T2" fmla="*/ 0 w 89"/>
                    <a:gd name="T3" fmla="*/ 0 h 10"/>
                    <a:gd name="T4" fmla="*/ 0 w 89"/>
                    <a:gd name="T5" fmla="*/ 0 h 10"/>
                    <a:gd name="T6" fmla="*/ 0 w 89"/>
                    <a:gd name="T7" fmla="*/ 0 h 10"/>
                    <a:gd name="T8" fmla="*/ 0 w 89"/>
                    <a:gd name="T9" fmla="*/ 0 h 10"/>
                    <a:gd name="T10" fmla="*/ 0 w 89"/>
                    <a:gd name="T11" fmla="*/ 0 h 10"/>
                    <a:gd name="T12" fmla="*/ 0 60000 65536"/>
                    <a:gd name="T13" fmla="*/ 0 60000 65536"/>
                    <a:gd name="T14" fmla="*/ 0 60000 65536"/>
                    <a:gd name="T15" fmla="*/ 0 60000 65536"/>
                    <a:gd name="T16" fmla="*/ 0 60000 65536"/>
                    <a:gd name="T17" fmla="*/ 0 60000 65536"/>
                    <a:gd name="T18" fmla="*/ 0 w 89"/>
                    <a:gd name="T19" fmla="*/ 0 h 10"/>
                    <a:gd name="T20" fmla="*/ 89 w 89"/>
                    <a:gd name="T21" fmla="*/ 10 h 10"/>
                  </a:gdLst>
                  <a:ahLst/>
                  <a:cxnLst>
                    <a:cxn ang="T12">
                      <a:pos x="T0" y="T1"/>
                    </a:cxn>
                    <a:cxn ang="T13">
                      <a:pos x="T2" y="T3"/>
                    </a:cxn>
                    <a:cxn ang="T14">
                      <a:pos x="T4" y="T5"/>
                    </a:cxn>
                    <a:cxn ang="T15">
                      <a:pos x="T6" y="T7"/>
                    </a:cxn>
                    <a:cxn ang="T16">
                      <a:pos x="T8" y="T9"/>
                    </a:cxn>
                    <a:cxn ang="T17">
                      <a:pos x="T10" y="T11"/>
                    </a:cxn>
                  </a:cxnLst>
                  <a:rect l="T18" t="T19" r="T20" b="T21"/>
                  <a:pathLst>
                    <a:path w="89" h="10">
                      <a:moveTo>
                        <a:pt x="0" y="10"/>
                      </a:moveTo>
                      <a:lnTo>
                        <a:pt x="0" y="2"/>
                      </a:lnTo>
                      <a:lnTo>
                        <a:pt x="44" y="0"/>
                      </a:lnTo>
                      <a:lnTo>
                        <a:pt x="87" y="0"/>
                      </a:lnTo>
                      <a:lnTo>
                        <a:pt x="89" y="10"/>
                      </a:lnTo>
                      <a:lnTo>
                        <a:pt x="0" y="10"/>
                      </a:lnTo>
                      <a:close/>
                    </a:path>
                  </a:pathLst>
                </a:custGeom>
                <a:solidFill>
                  <a:srgbClr val="E3E3C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889" name="Freeform 202"/>
                <p:cNvSpPr>
                  <a:spLocks/>
                </p:cNvSpPr>
                <p:nvPr/>
              </p:nvSpPr>
              <p:spPr bwMode="auto">
                <a:xfrm>
                  <a:off x="757" y="1579"/>
                  <a:ext cx="22" cy="1"/>
                </a:xfrm>
                <a:custGeom>
                  <a:avLst/>
                  <a:gdLst>
                    <a:gd name="T0" fmla="*/ 0 w 87"/>
                    <a:gd name="T1" fmla="*/ 0 h 5"/>
                    <a:gd name="T2" fmla="*/ 0 w 87"/>
                    <a:gd name="T3" fmla="*/ 0 h 5"/>
                    <a:gd name="T4" fmla="*/ 0 w 87"/>
                    <a:gd name="T5" fmla="*/ 0 h 5"/>
                    <a:gd name="T6" fmla="*/ 0 w 87"/>
                    <a:gd name="T7" fmla="*/ 0 h 5"/>
                    <a:gd name="T8" fmla="*/ 0 w 87"/>
                    <a:gd name="T9" fmla="*/ 0 h 5"/>
                    <a:gd name="T10" fmla="*/ 0 60000 65536"/>
                    <a:gd name="T11" fmla="*/ 0 60000 65536"/>
                    <a:gd name="T12" fmla="*/ 0 60000 65536"/>
                    <a:gd name="T13" fmla="*/ 0 60000 65536"/>
                    <a:gd name="T14" fmla="*/ 0 60000 65536"/>
                    <a:gd name="T15" fmla="*/ 0 w 87"/>
                    <a:gd name="T16" fmla="*/ 0 h 5"/>
                    <a:gd name="T17" fmla="*/ 87 w 87"/>
                    <a:gd name="T18" fmla="*/ 5 h 5"/>
                  </a:gdLst>
                  <a:ahLst/>
                  <a:cxnLst>
                    <a:cxn ang="T10">
                      <a:pos x="T0" y="T1"/>
                    </a:cxn>
                    <a:cxn ang="T11">
                      <a:pos x="T2" y="T3"/>
                    </a:cxn>
                    <a:cxn ang="T12">
                      <a:pos x="T4" y="T5"/>
                    </a:cxn>
                    <a:cxn ang="T13">
                      <a:pos x="T6" y="T7"/>
                    </a:cxn>
                    <a:cxn ang="T14">
                      <a:pos x="T8" y="T9"/>
                    </a:cxn>
                  </a:cxnLst>
                  <a:rect l="T15" t="T16" r="T17" b="T18"/>
                  <a:pathLst>
                    <a:path w="87" h="5">
                      <a:moveTo>
                        <a:pt x="0" y="5"/>
                      </a:moveTo>
                      <a:lnTo>
                        <a:pt x="0" y="2"/>
                      </a:lnTo>
                      <a:lnTo>
                        <a:pt x="86" y="0"/>
                      </a:lnTo>
                      <a:lnTo>
                        <a:pt x="87" y="5"/>
                      </a:lnTo>
                      <a:lnTo>
                        <a:pt x="0" y="5"/>
                      </a:lnTo>
                      <a:close/>
                    </a:path>
                  </a:pathLst>
                </a:custGeom>
                <a:solidFill>
                  <a:srgbClr val="EBEBC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890" name="Freeform 203"/>
                <p:cNvSpPr>
                  <a:spLocks/>
                </p:cNvSpPr>
                <p:nvPr/>
              </p:nvSpPr>
              <p:spPr bwMode="auto">
                <a:xfrm>
                  <a:off x="768" y="1579"/>
                  <a:ext cx="11" cy="1"/>
                </a:xfrm>
                <a:custGeom>
                  <a:avLst/>
                  <a:gdLst>
                    <a:gd name="T0" fmla="*/ 0 w 43"/>
                    <a:gd name="T1" fmla="*/ 0 h 1"/>
                    <a:gd name="T2" fmla="*/ 0 w 43"/>
                    <a:gd name="T3" fmla="*/ 0 h 1"/>
                    <a:gd name="T4" fmla="*/ 0 w 43"/>
                    <a:gd name="T5" fmla="*/ 0 h 1"/>
                    <a:gd name="T6" fmla="*/ 0 w 43"/>
                    <a:gd name="T7" fmla="*/ 0 h 1"/>
                    <a:gd name="T8" fmla="*/ 0 60000 65536"/>
                    <a:gd name="T9" fmla="*/ 0 60000 65536"/>
                    <a:gd name="T10" fmla="*/ 0 60000 65536"/>
                    <a:gd name="T11" fmla="*/ 0 60000 65536"/>
                    <a:gd name="T12" fmla="*/ 0 w 43"/>
                    <a:gd name="T13" fmla="*/ 0 h 1"/>
                    <a:gd name="T14" fmla="*/ 43 w 43"/>
                    <a:gd name="T15" fmla="*/ 1 h 1"/>
                  </a:gdLst>
                  <a:ahLst/>
                  <a:cxnLst>
                    <a:cxn ang="T8">
                      <a:pos x="T0" y="T1"/>
                    </a:cxn>
                    <a:cxn ang="T9">
                      <a:pos x="T2" y="T3"/>
                    </a:cxn>
                    <a:cxn ang="T10">
                      <a:pos x="T4" y="T5"/>
                    </a:cxn>
                    <a:cxn ang="T11">
                      <a:pos x="T6" y="T7"/>
                    </a:cxn>
                  </a:cxnLst>
                  <a:rect l="T12" t="T13" r="T14" b="T15"/>
                  <a:pathLst>
                    <a:path w="43" h="1">
                      <a:moveTo>
                        <a:pt x="0" y="0"/>
                      </a:moveTo>
                      <a:lnTo>
                        <a:pt x="42" y="0"/>
                      </a:lnTo>
                      <a:lnTo>
                        <a:pt x="43" y="0"/>
                      </a:lnTo>
                      <a:lnTo>
                        <a:pt x="0" y="0"/>
                      </a:lnTo>
                      <a:close/>
                    </a:path>
                  </a:pathLst>
                </a:custGeom>
                <a:solidFill>
                  <a:srgbClr val="F0F0D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891" name="Freeform 204"/>
                <p:cNvSpPr>
                  <a:spLocks/>
                </p:cNvSpPr>
                <p:nvPr/>
              </p:nvSpPr>
              <p:spPr bwMode="auto">
                <a:xfrm>
                  <a:off x="740" y="1608"/>
                  <a:ext cx="67" cy="1"/>
                </a:xfrm>
                <a:custGeom>
                  <a:avLst/>
                  <a:gdLst>
                    <a:gd name="T0" fmla="*/ 0 w 269"/>
                    <a:gd name="T1" fmla="*/ 0 h 3"/>
                    <a:gd name="T2" fmla="*/ 0 w 269"/>
                    <a:gd name="T3" fmla="*/ 0 h 3"/>
                    <a:gd name="T4" fmla="*/ 0 w 269"/>
                    <a:gd name="T5" fmla="*/ 0 h 3"/>
                    <a:gd name="T6" fmla="*/ 0 w 269"/>
                    <a:gd name="T7" fmla="*/ 0 h 3"/>
                    <a:gd name="T8" fmla="*/ 0 60000 65536"/>
                    <a:gd name="T9" fmla="*/ 0 60000 65536"/>
                    <a:gd name="T10" fmla="*/ 0 60000 65536"/>
                    <a:gd name="T11" fmla="*/ 0 60000 65536"/>
                    <a:gd name="T12" fmla="*/ 0 w 269"/>
                    <a:gd name="T13" fmla="*/ 0 h 3"/>
                    <a:gd name="T14" fmla="*/ 269 w 269"/>
                    <a:gd name="T15" fmla="*/ 3 h 3"/>
                  </a:gdLst>
                  <a:ahLst/>
                  <a:cxnLst>
                    <a:cxn ang="T8">
                      <a:pos x="T0" y="T1"/>
                    </a:cxn>
                    <a:cxn ang="T9">
                      <a:pos x="T2" y="T3"/>
                    </a:cxn>
                    <a:cxn ang="T10">
                      <a:pos x="T4" y="T5"/>
                    </a:cxn>
                    <a:cxn ang="T11">
                      <a:pos x="T6" y="T7"/>
                    </a:cxn>
                  </a:cxnLst>
                  <a:rect l="T12" t="T13" r="T14" b="T15"/>
                  <a:pathLst>
                    <a:path w="269" h="3">
                      <a:moveTo>
                        <a:pt x="269" y="0"/>
                      </a:moveTo>
                      <a:lnTo>
                        <a:pt x="267" y="3"/>
                      </a:lnTo>
                      <a:lnTo>
                        <a:pt x="0" y="0"/>
                      </a:lnTo>
                      <a:lnTo>
                        <a:pt x="269" y="0"/>
                      </a:lnTo>
                      <a:close/>
                    </a:path>
                  </a:pathLst>
                </a:custGeom>
                <a:solidFill>
                  <a:srgbClr val="82826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892" name="Freeform 205"/>
                <p:cNvSpPr>
                  <a:spLocks/>
                </p:cNvSpPr>
                <p:nvPr/>
              </p:nvSpPr>
              <p:spPr bwMode="auto">
                <a:xfrm>
                  <a:off x="740" y="1607"/>
                  <a:ext cx="67" cy="2"/>
                </a:xfrm>
                <a:custGeom>
                  <a:avLst/>
                  <a:gdLst>
                    <a:gd name="T0" fmla="*/ 0 w 271"/>
                    <a:gd name="T1" fmla="*/ 0 h 9"/>
                    <a:gd name="T2" fmla="*/ 0 w 271"/>
                    <a:gd name="T3" fmla="*/ 0 h 9"/>
                    <a:gd name="T4" fmla="*/ 0 w 271"/>
                    <a:gd name="T5" fmla="*/ 0 h 9"/>
                    <a:gd name="T6" fmla="*/ 0 w 271"/>
                    <a:gd name="T7" fmla="*/ 0 h 9"/>
                    <a:gd name="T8" fmla="*/ 0 w 271"/>
                    <a:gd name="T9" fmla="*/ 0 h 9"/>
                    <a:gd name="T10" fmla="*/ 0 60000 65536"/>
                    <a:gd name="T11" fmla="*/ 0 60000 65536"/>
                    <a:gd name="T12" fmla="*/ 0 60000 65536"/>
                    <a:gd name="T13" fmla="*/ 0 60000 65536"/>
                    <a:gd name="T14" fmla="*/ 0 60000 65536"/>
                    <a:gd name="T15" fmla="*/ 0 w 271"/>
                    <a:gd name="T16" fmla="*/ 0 h 9"/>
                    <a:gd name="T17" fmla="*/ 271 w 271"/>
                    <a:gd name="T18" fmla="*/ 9 h 9"/>
                  </a:gdLst>
                  <a:ahLst/>
                  <a:cxnLst>
                    <a:cxn ang="T10">
                      <a:pos x="T0" y="T1"/>
                    </a:cxn>
                    <a:cxn ang="T11">
                      <a:pos x="T2" y="T3"/>
                    </a:cxn>
                    <a:cxn ang="T12">
                      <a:pos x="T4" y="T5"/>
                    </a:cxn>
                    <a:cxn ang="T13">
                      <a:pos x="T6" y="T7"/>
                    </a:cxn>
                    <a:cxn ang="T14">
                      <a:pos x="T8" y="T9"/>
                    </a:cxn>
                  </a:cxnLst>
                  <a:rect l="T15" t="T16" r="T17" b="T18"/>
                  <a:pathLst>
                    <a:path w="271" h="9">
                      <a:moveTo>
                        <a:pt x="2" y="0"/>
                      </a:moveTo>
                      <a:lnTo>
                        <a:pt x="0" y="7"/>
                      </a:lnTo>
                      <a:lnTo>
                        <a:pt x="269" y="9"/>
                      </a:lnTo>
                      <a:lnTo>
                        <a:pt x="271" y="0"/>
                      </a:lnTo>
                      <a:lnTo>
                        <a:pt x="2" y="0"/>
                      </a:lnTo>
                      <a:close/>
                    </a:path>
                  </a:pathLst>
                </a:custGeom>
                <a:solidFill>
                  <a:srgbClr val="8A8A6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893" name="Rectangle 206"/>
                <p:cNvSpPr>
                  <a:spLocks noChangeArrowheads="1"/>
                </p:cNvSpPr>
                <p:nvPr/>
              </p:nvSpPr>
              <p:spPr bwMode="auto">
                <a:xfrm>
                  <a:off x="740" y="1605"/>
                  <a:ext cx="67" cy="3"/>
                </a:xfrm>
                <a:prstGeom prst="rect">
                  <a:avLst/>
                </a:prstGeom>
                <a:solidFill>
                  <a:srgbClr val="8F8F7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894" name="Rectangle 207"/>
                <p:cNvSpPr>
                  <a:spLocks noChangeArrowheads="1"/>
                </p:cNvSpPr>
                <p:nvPr/>
              </p:nvSpPr>
              <p:spPr bwMode="auto">
                <a:xfrm>
                  <a:off x="740" y="1604"/>
                  <a:ext cx="67" cy="3"/>
                </a:xfrm>
                <a:prstGeom prst="rect">
                  <a:avLst/>
                </a:prstGeom>
                <a:solidFill>
                  <a:srgbClr val="96967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grpSp>
          <p:sp>
            <p:nvSpPr>
              <p:cNvPr id="124620" name="Freeform 208"/>
              <p:cNvSpPr>
                <a:spLocks/>
              </p:cNvSpPr>
              <p:nvPr/>
            </p:nvSpPr>
            <p:spPr bwMode="auto">
              <a:xfrm>
                <a:off x="740" y="1603"/>
                <a:ext cx="67" cy="2"/>
              </a:xfrm>
              <a:custGeom>
                <a:avLst/>
                <a:gdLst>
                  <a:gd name="T0" fmla="*/ 0 w 269"/>
                  <a:gd name="T1" fmla="*/ 0 h 11"/>
                  <a:gd name="T2" fmla="*/ 0 w 269"/>
                  <a:gd name="T3" fmla="*/ 0 h 11"/>
                  <a:gd name="T4" fmla="*/ 0 w 269"/>
                  <a:gd name="T5" fmla="*/ 0 h 11"/>
                  <a:gd name="T6" fmla="*/ 0 w 269"/>
                  <a:gd name="T7" fmla="*/ 0 h 11"/>
                  <a:gd name="T8" fmla="*/ 0 w 269"/>
                  <a:gd name="T9" fmla="*/ 0 h 11"/>
                  <a:gd name="T10" fmla="*/ 0 60000 65536"/>
                  <a:gd name="T11" fmla="*/ 0 60000 65536"/>
                  <a:gd name="T12" fmla="*/ 0 60000 65536"/>
                  <a:gd name="T13" fmla="*/ 0 60000 65536"/>
                  <a:gd name="T14" fmla="*/ 0 60000 65536"/>
                  <a:gd name="T15" fmla="*/ 0 w 269"/>
                  <a:gd name="T16" fmla="*/ 0 h 11"/>
                  <a:gd name="T17" fmla="*/ 269 w 269"/>
                  <a:gd name="T18" fmla="*/ 11 h 11"/>
                </a:gdLst>
                <a:ahLst/>
                <a:cxnLst>
                  <a:cxn ang="T10">
                    <a:pos x="T0" y="T1"/>
                  </a:cxn>
                  <a:cxn ang="T11">
                    <a:pos x="T2" y="T3"/>
                  </a:cxn>
                  <a:cxn ang="T12">
                    <a:pos x="T4" y="T5"/>
                  </a:cxn>
                  <a:cxn ang="T13">
                    <a:pos x="T6" y="T7"/>
                  </a:cxn>
                  <a:cxn ang="T14">
                    <a:pos x="T8" y="T9"/>
                  </a:cxn>
                </a:cxnLst>
                <a:rect l="T15" t="T16" r="T17" b="T18"/>
                <a:pathLst>
                  <a:path w="269" h="11">
                    <a:moveTo>
                      <a:pt x="1" y="0"/>
                    </a:moveTo>
                    <a:lnTo>
                      <a:pt x="0" y="11"/>
                    </a:lnTo>
                    <a:lnTo>
                      <a:pt x="269" y="11"/>
                    </a:lnTo>
                    <a:lnTo>
                      <a:pt x="269" y="0"/>
                    </a:lnTo>
                    <a:lnTo>
                      <a:pt x="1" y="0"/>
                    </a:lnTo>
                    <a:close/>
                  </a:path>
                </a:pathLst>
              </a:custGeom>
              <a:solidFill>
                <a:srgbClr val="9E9E7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621" name="Freeform 209"/>
              <p:cNvSpPr>
                <a:spLocks/>
              </p:cNvSpPr>
              <p:nvPr/>
            </p:nvSpPr>
            <p:spPr bwMode="auto">
              <a:xfrm>
                <a:off x="740" y="1601"/>
                <a:ext cx="67" cy="3"/>
              </a:xfrm>
              <a:custGeom>
                <a:avLst/>
                <a:gdLst>
                  <a:gd name="T0" fmla="*/ 0 w 269"/>
                  <a:gd name="T1" fmla="*/ 0 h 11"/>
                  <a:gd name="T2" fmla="*/ 0 w 269"/>
                  <a:gd name="T3" fmla="*/ 0 h 11"/>
                  <a:gd name="T4" fmla="*/ 0 w 269"/>
                  <a:gd name="T5" fmla="*/ 0 h 11"/>
                  <a:gd name="T6" fmla="*/ 0 w 269"/>
                  <a:gd name="T7" fmla="*/ 0 h 11"/>
                  <a:gd name="T8" fmla="*/ 0 w 269"/>
                  <a:gd name="T9" fmla="*/ 0 h 11"/>
                  <a:gd name="T10" fmla="*/ 0 w 269"/>
                  <a:gd name="T11" fmla="*/ 0 h 11"/>
                  <a:gd name="T12" fmla="*/ 0 60000 65536"/>
                  <a:gd name="T13" fmla="*/ 0 60000 65536"/>
                  <a:gd name="T14" fmla="*/ 0 60000 65536"/>
                  <a:gd name="T15" fmla="*/ 0 60000 65536"/>
                  <a:gd name="T16" fmla="*/ 0 60000 65536"/>
                  <a:gd name="T17" fmla="*/ 0 60000 65536"/>
                  <a:gd name="T18" fmla="*/ 0 w 269"/>
                  <a:gd name="T19" fmla="*/ 0 h 11"/>
                  <a:gd name="T20" fmla="*/ 269 w 269"/>
                  <a:gd name="T21" fmla="*/ 11 h 11"/>
                </a:gdLst>
                <a:ahLst/>
                <a:cxnLst>
                  <a:cxn ang="T12">
                    <a:pos x="T0" y="T1"/>
                  </a:cxn>
                  <a:cxn ang="T13">
                    <a:pos x="T2" y="T3"/>
                  </a:cxn>
                  <a:cxn ang="T14">
                    <a:pos x="T4" y="T5"/>
                  </a:cxn>
                  <a:cxn ang="T15">
                    <a:pos x="T6" y="T7"/>
                  </a:cxn>
                  <a:cxn ang="T16">
                    <a:pos x="T8" y="T9"/>
                  </a:cxn>
                  <a:cxn ang="T17">
                    <a:pos x="T10" y="T11"/>
                  </a:cxn>
                </a:cxnLst>
                <a:rect l="T18" t="T19" r="T20" b="T21"/>
                <a:pathLst>
                  <a:path w="269" h="11">
                    <a:moveTo>
                      <a:pt x="1" y="0"/>
                    </a:moveTo>
                    <a:lnTo>
                      <a:pt x="0" y="11"/>
                    </a:lnTo>
                    <a:lnTo>
                      <a:pt x="269" y="11"/>
                    </a:lnTo>
                    <a:lnTo>
                      <a:pt x="269" y="0"/>
                    </a:lnTo>
                    <a:lnTo>
                      <a:pt x="92" y="0"/>
                    </a:lnTo>
                    <a:lnTo>
                      <a:pt x="1" y="0"/>
                    </a:lnTo>
                    <a:close/>
                  </a:path>
                </a:pathLst>
              </a:custGeom>
              <a:solidFill>
                <a:srgbClr val="A3A38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622" name="Freeform 210"/>
              <p:cNvSpPr>
                <a:spLocks/>
              </p:cNvSpPr>
              <p:nvPr/>
            </p:nvSpPr>
            <p:spPr bwMode="auto">
              <a:xfrm>
                <a:off x="740" y="1600"/>
                <a:ext cx="67" cy="3"/>
              </a:xfrm>
              <a:custGeom>
                <a:avLst/>
                <a:gdLst>
                  <a:gd name="T0" fmla="*/ 0 w 268"/>
                  <a:gd name="T1" fmla="*/ 0 h 10"/>
                  <a:gd name="T2" fmla="*/ 0 w 268"/>
                  <a:gd name="T3" fmla="*/ 0 h 10"/>
                  <a:gd name="T4" fmla="*/ 0 w 268"/>
                  <a:gd name="T5" fmla="*/ 0 h 10"/>
                  <a:gd name="T6" fmla="*/ 0 w 268"/>
                  <a:gd name="T7" fmla="*/ 0 h 10"/>
                  <a:gd name="T8" fmla="*/ 0 w 268"/>
                  <a:gd name="T9" fmla="*/ 0 h 10"/>
                  <a:gd name="T10" fmla="*/ 0 w 268"/>
                  <a:gd name="T11" fmla="*/ 0 h 10"/>
                  <a:gd name="T12" fmla="*/ 0 w 268"/>
                  <a:gd name="T13" fmla="*/ 0 h 10"/>
                  <a:gd name="T14" fmla="*/ 0 w 268"/>
                  <a:gd name="T15" fmla="*/ 0 h 10"/>
                  <a:gd name="T16" fmla="*/ 0 60000 65536"/>
                  <a:gd name="T17" fmla="*/ 0 60000 65536"/>
                  <a:gd name="T18" fmla="*/ 0 60000 65536"/>
                  <a:gd name="T19" fmla="*/ 0 60000 65536"/>
                  <a:gd name="T20" fmla="*/ 0 60000 65536"/>
                  <a:gd name="T21" fmla="*/ 0 60000 65536"/>
                  <a:gd name="T22" fmla="*/ 0 60000 65536"/>
                  <a:gd name="T23" fmla="*/ 0 60000 65536"/>
                  <a:gd name="T24" fmla="*/ 0 w 268"/>
                  <a:gd name="T25" fmla="*/ 0 h 10"/>
                  <a:gd name="T26" fmla="*/ 268 w 268"/>
                  <a:gd name="T27" fmla="*/ 10 h 1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8" h="10">
                    <a:moveTo>
                      <a:pt x="0" y="0"/>
                    </a:moveTo>
                    <a:lnTo>
                      <a:pt x="0" y="10"/>
                    </a:lnTo>
                    <a:lnTo>
                      <a:pt x="268" y="10"/>
                    </a:lnTo>
                    <a:lnTo>
                      <a:pt x="268" y="0"/>
                    </a:lnTo>
                    <a:lnTo>
                      <a:pt x="91" y="0"/>
                    </a:lnTo>
                    <a:lnTo>
                      <a:pt x="91" y="6"/>
                    </a:lnTo>
                    <a:lnTo>
                      <a:pt x="91" y="0"/>
                    </a:lnTo>
                    <a:lnTo>
                      <a:pt x="0" y="0"/>
                    </a:lnTo>
                    <a:close/>
                  </a:path>
                </a:pathLst>
              </a:custGeom>
              <a:solidFill>
                <a:srgbClr val="A8A88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623" name="Freeform 211"/>
              <p:cNvSpPr>
                <a:spLocks noEditPoints="1"/>
              </p:cNvSpPr>
              <p:nvPr/>
            </p:nvSpPr>
            <p:spPr bwMode="auto">
              <a:xfrm>
                <a:off x="740" y="1599"/>
                <a:ext cx="67" cy="2"/>
              </a:xfrm>
              <a:custGeom>
                <a:avLst/>
                <a:gdLst>
                  <a:gd name="T0" fmla="*/ 0 w 269"/>
                  <a:gd name="T1" fmla="*/ 0 h 12"/>
                  <a:gd name="T2" fmla="*/ 0 w 269"/>
                  <a:gd name="T3" fmla="*/ 0 h 12"/>
                  <a:gd name="T4" fmla="*/ 0 w 269"/>
                  <a:gd name="T5" fmla="*/ 0 h 12"/>
                  <a:gd name="T6" fmla="*/ 0 w 269"/>
                  <a:gd name="T7" fmla="*/ 0 h 12"/>
                  <a:gd name="T8" fmla="*/ 0 w 269"/>
                  <a:gd name="T9" fmla="*/ 0 h 12"/>
                  <a:gd name="T10" fmla="*/ 0 w 269"/>
                  <a:gd name="T11" fmla="*/ 0 h 12"/>
                  <a:gd name="T12" fmla="*/ 0 w 269"/>
                  <a:gd name="T13" fmla="*/ 0 h 12"/>
                  <a:gd name="T14" fmla="*/ 0 w 269"/>
                  <a:gd name="T15" fmla="*/ 0 h 12"/>
                  <a:gd name="T16" fmla="*/ 0 w 269"/>
                  <a:gd name="T17" fmla="*/ 0 h 12"/>
                  <a:gd name="T18" fmla="*/ 0 w 26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9"/>
                  <a:gd name="T31" fmla="*/ 0 h 12"/>
                  <a:gd name="T32" fmla="*/ 269 w 269"/>
                  <a:gd name="T33" fmla="*/ 12 h 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9" h="12">
                    <a:moveTo>
                      <a:pt x="0" y="0"/>
                    </a:moveTo>
                    <a:lnTo>
                      <a:pt x="0" y="11"/>
                    </a:lnTo>
                    <a:lnTo>
                      <a:pt x="91" y="12"/>
                    </a:lnTo>
                    <a:lnTo>
                      <a:pt x="89" y="0"/>
                    </a:lnTo>
                    <a:lnTo>
                      <a:pt x="0" y="0"/>
                    </a:lnTo>
                    <a:close/>
                    <a:moveTo>
                      <a:pt x="91" y="0"/>
                    </a:moveTo>
                    <a:lnTo>
                      <a:pt x="91" y="11"/>
                    </a:lnTo>
                    <a:lnTo>
                      <a:pt x="268" y="11"/>
                    </a:lnTo>
                    <a:lnTo>
                      <a:pt x="269" y="0"/>
                    </a:lnTo>
                    <a:lnTo>
                      <a:pt x="91" y="0"/>
                    </a:lnTo>
                    <a:close/>
                  </a:path>
                </a:pathLst>
              </a:custGeom>
              <a:solidFill>
                <a:srgbClr val="B0B09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624" name="Freeform 212"/>
              <p:cNvSpPr>
                <a:spLocks noEditPoints="1"/>
              </p:cNvSpPr>
              <p:nvPr/>
            </p:nvSpPr>
            <p:spPr bwMode="auto">
              <a:xfrm>
                <a:off x="740" y="1597"/>
                <a:ext cx="67" cy="3"/>
              </a:xfrm>
              <a:custGeom>
                <a:avLst/>
                <a:gdLst>
                  <a:gd name="T0" fmla="*/ 0 w 269"/>
                  <a:gd name="T1" fmla="*/ 0 h 12"/>
                  <a:gd name="T2" fmla="*/ 0 w 269"/>
                  <a:gd name="T3" fmla="*/ 0 h 12"/>
                  <a:gd name="T4" fmla="*/ 0 w 269"/>
                  <a:gd name="T5" fmla="*/ 0 h 12"/>
                  <a:gd name="T6" fmla="*/ 0 w 269"/>
                  <a:gd name="T7" fmla="*/ 0 h 12"/>
                  <a:gd name="T8" fmla="*/ 0 w 269"/>
                  <a:gd name="T9" fmla="*/ 0 h 12"/>
                  <a:gd name="T10" fmla="*/ 0 w 269"/>
                  <a:gd name="T11" fmla="*/ 0 h 12"/>
                  <a:gd name="T12" fmla="*/ 0 w 269"/>
                  <a:gd name="T13" fmla="*/ 0 h 12"/>
                  <a:gd name="T14" fmla="*/ 0 w 269"/>
                  <a:gd name="T15" fmla="*/ 0 h 12"/>
                  <a:gd name="T16" fmla="*/ 0 w 269"/>
                  <a:gd name="T17" fmla="*/ 0 h 12"/>
                  <a:gd name="T18" fmla="*/ 0 w 269"/>
                  <a:gd name="T19" fmla="*/ 0 h 12"/>
                  <a:gd name="T20" fmla="*/ 0 w 269"/>
                  <a:gd name="T21" fmla="*/ 0 h 12"/>
                  <a:gd name="T22" fmla="*/ 0 w 269"/>
                  <a:gd name="T23" fmla="*/ 0 h 12"/>
                  <a:gd name="T24" fmla="*/ 0 w 269"/>
                  <a:gd name="T25" fmla="*/ 0 h 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9"/>
                  <a:gd name="T40" fmla="*/ 0 h 12"/>
                  <a:gd name="T41" fmla="*/ 269 w 269"/>
                  <a:gd name="T42" fmla="*/ 12 h 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9" h="12">
                    <a:moveTo>
                      <a:pt x="1" y="0"/>
                    </a:moveTo>
                    <a:lnTo>
                      <a:pt x="0" y="12"/>
                    </a:lnTo>
                    <a:lnTo>
                      <a:pt x="91" y="12"/>
                    </a:lnTo>
                    <a:lnTo>
                      <a:pt x="87" y="0"/>
                    </a:lnTo>
                    <a:lnTo>
                      <a:pt x="1" y="0"/>
                    </a:lnTo>
                    <a:close/>
                    <a:moveTo>
                      <a:pt x="91" y="0"/>
                    </a:moveTo>
                    <a:lnTo>
                      <a:pt x="91" y="12"/>
                    </a:lnTo>
                    <a:lnTo>
                      <a:pt x="268" y="12"/>
                    </a:lnTo>
                    <a:lnTo>
                      <a:pt x="269" y="0"/>
                    </a:lnTo>
                    <a:lnTo>
                      <a:pt x="179" y="0"/>
                    </a:lnTo>
                    <a:lnTo>
                      <a:pt x="178" y="4"/>
                    </a:lnTo>
                    <a:lnTo>
                      <a:pt x="178" y="0"/>
                    </a:lnTo>
                    <a:lnTo>
                      <a:pt x="91" y="0"/>
                    </a:lnTo>
                    <a:close/>
                  </a:path>
                </a:pathLst>
              </a:custGeom>
              <a:solidFill>
                <a:srgbClr val="B5B59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625" name="Freeform 213"/>
              <p:cNvSpPr>
                <a:spLocks noEditPoints="1"/>
              </p:cNvSpPr>
              <p:nvPr/>
            </p:nvSpPr>
            <p:spPr bwMode="auto">
              <a:xfrm>
                <a:off x="740" y="1596"/>
                <a:ext cx="67" cy="3"/>
              </a:xfrm>
              <a:custGeom>
                <a:avLst/>
                <a:gdLst>
                  <a:gd name="T0" fmla="*/ 0 w 269"/>
                  <a:gd name="T1" fmla="*/ 0 h 10"/>
                  <a:gd name="T2" fmla="*/ 0 w 269"/>
                  <a:gd name="T3" fmla="*/ 0 h 10"/>
                  <a:gd name="T4" fmla="*/ 0 w 269"/>
                  <a:gd name="T5" fmla="*/ 0 h 10"/>
                  <a:gd name="T6" fmla="*/ 0 w 269"/>
                  <a:gd name="T7" fmla="*/ 0 h 10"/>
                  <a:gd name="T8" fmla="*/ 0 w 269"/>
                  <a:gd name="T9" fmla="*/ 0 h 10"/>
                  <a:gd name="T10" fmla="*/ 0 w 269"/>
                  <a:gd name="T11" fmla="*/ 0 h 10"/>
                  <a:gd name="T12" fmla="*/ 0 w 269"/>
                  <a:gd name="T13" fmla="*/ 0 h 10"/>
                  <a:gd name="T14" fmla="*/ 0 w 269"/>
                  <a:gd name="T15" fmla="*/ 0 h 10"/>
                  <a:gd name="T16" fmla="*/ 0 w 269"/>
                  <a:gd name="T17" fmla="*/ 0 h 10"/>
                  <a:gd name="T18" fmla="*/ 0 w 269"/>
                  <a:gd name="T19" fmla="*/ 0 h 10"/>
                  <a:gd name="T20" fmla="*/ 0 w 269"/>
                  <a:gd name="T21" fmla="*/ 0 h 10"/>
                  <a:gd name="T22" fmla="*/ 0 w 269"/>
                  <a:gd name="T23" fmla="*/ 0 h 10"/>
                  <a:gd name="T24" fmla="*/ 0 w 269"/>
                  <a:gd name="T25" fmla="*/ 0 h 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9"/>
                  <a:gd name="T40" fmla="*/ 0 h 10"/>
                  <a:gd name="T41" fmla="*/ 269 w 269"/>
                  <a:gd name="T42" fmla="*/ 10 h 1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9" h="10">
                    <a:moveTo>
                      <a:pt x="1" y="0"/>
                    </a:moveTo>
                    <a:lnTo>
                      <a:pt x="0" y="10"/>
                    </a:lnTo>
                    <a:lnTo>
                      <a:pt x="89" y="10"/>
                    </a:lnTo>
                    <a:lnTo>
                      <a:pt x="86" y="0"/>
                    </a:lnTo>
                    <a:lnTo>
                      <a:pt x="1" y="0"/>
                    </a:lnTo>
                    <a:close/>
                    <a:moveTo>
                      <a:pt x="91" y="0"/>
                    </a:moveTo>
                    <a:lnTo>
                      <a:pt x="91" y="10"/>
                    </a:lnTo>
                    <a:lnTo>
                      <a:pt x="269" y="10"/>
                    </a:lnTo>
                    <a:lnTo>
                      <a:pt x="269" y="0"/>
                    </a:lnTo>
                    <a:lnTo>
                      <a:pt x="180" y="0"/>
                    </a:lnTo>
                    <a:lnTo>
                      <a:pt x="178" y="8"/>
                    </a:lnTo>
                    <a:lnTo>
                      <a:pt x="176" y="0"/>
                    </a:lnTo>
                    <a:lnTo>
                      <a:pt x="91" y="0"/>
                    </a:lnTo>
                    <a:close/>
                  </a:path>
                </a:pathLst>
              </a:custGeom>
              <a:solidFill>
                <a:srgbClr val="BDBD9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626" name="Freeform 214"/>
              <p:cNvSpPr>
                <a:spLocks noEditPoints="1"/>
              </p:cNvSpPr>
              <p:nvPr/>
            </p:nvSpPr>
            <p:spPr bwMode="auto">
              <a:xfrm>
                <a:off x="740" y="1594"/>
                <a:ext cx="67" cy="3"/>
              </a:xfrm>
              <a:custGeom>
                <a:avLst/>
                <a:gdLst>
                  <a:gd name="T0" fmla="*/ 0 w 268"/>
                  <a:gd name="T1" fmla="*/ 0 h 10"/>
                  <a:gd name="T2" fmla="*/ 0 w 268"/>
                  <a:gd name="T3" fmla="*/ 0 h 10"/>
                  <a:gd name="T4" fmla="*/ 0 w 268"/>
                  <a:gd name="T5" fmla="*/ 0 h 10"/>
                  <a:gd name="T6" fmla="*/ 0 w 268"/>
                  <a:gd name="T7" fmla="*/ 0 h 10"/>
                  <a:gd name="T8" fmla="*/ 0 w 268"/>
                  <a:gd name="T9" fmla="*/ 0 h 10"/>
                  <a:gd name="T10" fmla="*/ 0 w 268"/>
                  <a:gd name="T11" fmla="*/ 0 h 10"/>
                  <a:gd name="T12" fmla="*/ 0 w 268"/>
                  <a:gd name="T13" fmla="*/ 0 h 10"/>
                  <a:gd name="T14" fmla="*/ 0 w 268"/>
                  <a:gd name="T15" fmla="*/ 0 h 10"/>
                  <a:gd name="T16" fmla="*/ 0 w 268"/>
                  <a:gd name="T17" fmla="*/ 0 h 10"/>
                  <a:gd name="T18" fmla="*/ 0 w 268"/>
                  <a:gd name="T19" fmla="*/ 0 h 10"/>
                  <a:gd name="T20" fmla="*/ 0 w 268"/>
                  <a:gd name="T21" fmla="*/ 0 h 10"/>
                  <a:gd name="T22" fmla="*/ 0 w 268"/>
                  <a:gd name="T23" fmla="*/ 0 h 10"/>
                  <a:gd name="T24" fmla="*/ 0 w 268"/>
                  <a:gd name="T25" fmla="*/ 0 h 10"/>
                  <a:gd name="T26" fmla="*/ 0 w 268"/>
                  <a:gd name="T27" fmla="*/ 0 h 10"/>
                  <a:gd name="T28" fmla="*/ 0 w 268"/>
                  <a:gd name="T29" fmla="*/ 0 h 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8"/>
                  <a:gd name="T46" fmla="*/ 0 h 10"/>
                  <a:gd name="T47" fmla="*/ 268 w 268"/>
                  <a:gd name="T48" fmla="*/ 10 h 1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8" h="10">
                    <a:moveTo>
                      <a:pt x="0" y="0"/>
                    </a:moveTo>
                    <a:lnTo>
                      <a:pt x="0" y="10"/>
                    </a:lnTo>
                    <a:lnTo>
                      <a:pt x="86" y="10"/>
                    </a:lnTo>
                    <a:lnTo>
                      <a:pt x="84" y="0"/>
                    </a:lnTo>
                    <a:lnTo>
                      <a:pt x="0" y="0"/>
                    </a:lnTo>
                    <a:close/>
                    <a:moveTo>
                      <a:pt x="90" y="0"/>
                    </a:moveTo>
                    <a:lnTo>
                      <a:pt x="90" y="10"/>
                    </a:lnTo>
                    <a:lnTo>
                      <a:pt x="177" y="10"/>
                    </a:lnTo>
                    <a:lnTo>
                      <a:pt x="174" y="0"/>
                    </a:lnTo>
                    <a:lnTo>
                      <a:pt x="90" y="0"/>
                    </a:lnTo>
                    <a:close/>
                    <a:moveTo>
                      <a:pt x="179" y="0"/>
                    </a:moveTo>
                    <a:lnTo>
                      <a:pt x="178" y="10"/>
                    </a:lnTo>
                    <a:lnTo>
                      <a:pt x="268" y="10"/>
                    </a:lnTo>
                    <a:lnTo>
                      <a:pt x="268" y="0"/>
                    </a:lnTo>
                    <a:lnTo>
                      <a:pt x="179" y="0"/>
                    </a:lnTo>
                    <a:close/>
                  </a:path>
                </a:pathLst>
              </a:custGeom>
              <a:solidFill>
                <a:srgbClr val="C2C2A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627" name="Freeform 215"/>
              <p:cNvSpPr>
                <a:spLocks noEditPoints="1"/>
              </p:cNvSpPr>
              <p:nvPr/>
            </p:nvSpPr>
            <p:spPr bwMode="auto">
              <a:xfrm>
                <a:off x="740" y="1593"/>
                <a:ext cx="67" cy="3"/>
              </a:xfrm>
              <a:custGeom>
                <a:avLst/>
                <a:gdLst>
                  <a:gd name="T0" fmla="*/ 0 w 268"/>
                  <a:gd name="T1" fmla="*/ 0 h 12"/>
                  <a:gd name="T2" fmla="*/ 0 w 268"/>
                  <a:gd name="T3" fmla="*/ 0 h 12"/>
                  <a:gd name="T4" fmla="*/ 0 w 268"/>
                  <a:gd name="T5" fmla="*/ 0 h 12"/>
                  <a:gd name="T6" fmla="*/ 0 w 268"/>
                  <a:gd name="T7" fmla="*/ 0 h 12"/>
                  <a:gd name="T8" fmla="*/ 0 w 268"/>
                  <a:gd name="T9" fmla="*/ 0 h 12"/>
                  <a:gd name="T10" fmla="*/ 0 w 268"/>
                  <a:gd name="T11" fmla="*/ 0 h 12"/>
                  <a:gd name="T12" fmla="*/ 0 w 268"/>
                  <a:gd name="T13" fmla="*/ 0 h 12"/>
                  <a:gd name="T14" fmla="*/ 0 w 268"/>
                  <a:gd name="T15" fmla="*/ 0 h 12"/>
                  <a:gd name="T16" fmla="*/ 0 w 268"/>
                  <a:gd name="T17" fmla="*/ 0 h 12"/>
                  <a:gd name="T18" fmla="*/ 0 w 268"/>
                  <a:gd name="T19" fmla="*/ 0 h 12"/>
                  <a:gd name="T20" fmla="*/ 0 w 268"/>
                  <a:gd name="T21" fmla="*/ 0 h 12"/>
                  <a:gd name="T22" fmla="*/ 0 w 268"/>
                  <a:gd name="T23" fmla="*/ 0 h 12"/>
                  <a:gd name="T24" fmla="*/ 0 w 268"/>
                  <a:gd name="T25" fmla="*/ 0 h 12"/>
                  <a:gd name="T26" fmla="*/ 0 w 268"/>
                  <a:gd name="T27" fmla="*/ 0 h 12"/>
                  <a:gd name="T28" fmla="*/ 0 w 268"/>
                  <a:gd name="T29" fmla="*/ 0 h 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8"/>
                  <a:gd name="T46" fmla="*/ 0 h 12"/>
                  <a:gd name="T47" fmla="*/ 268 w 268"/>
                  <a:gd name="T48" fmla="*/ 12 h 1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8" h="12">
                    <a:moveTo>
                      <a:pt x="1" y="0"/>
                    </a:moveTo>
                    <a:lnTo>
                      <a:pt x="0" y="12"/>
                    </a:lnTo>
                    <a:lnTo>
                      <a:pt x="85" y="12"/>
                    </a:lnTo>
                    <a:lnTo>
                      <a:pt x="83" y="0"/>
                    </a:lnTo>
                    <a:lnTo>
                      <a:pt x="1" y="0"/>
                    </a:lnTo>
                    <a:close/>
                    <a:moveTo>
                      <a:pt x="90" y="0"/>
                    </a:moveTo>
                    <a:lnTo>
                      <a:pt x="90" y="12"/>
                    </a:lnTo>
                    <a:lnTo>
                      <a:pt x="175" y="12"/>
                    </a:lnTo>
                    <a:lnTo>
                      <a:pt x="173" y="0"/>
                    </a:lnTo>
                    <a:lnTo>
                      <a:pt x="90" y="0"/>
                    </a:lnTo>
                    <a:close/>
                    <a:moveTo>
                      <a:pt x="180" y="0"/>
                    </a:moveTo>
                    <a:lnTo>
                      <a:pt x="179" y="12"/>
                    </a:lnTo>
                    <a:lnTo>
                      <a:pt x="268" y="12"/>
                    </a:lnTo>
                    <a:lnTo>
                      <a:pt x="268" y="0"/>
                    </a:lnTo>
                    <a:lnTo>
                      <a:pt x="180" y="0"/>
                    </a:lnTo>
                    <a:close/>
                  </a:path>
                </a:pathLst>
              </a:custGeom>
              <a:solidFill>
                <a:srgbClr val="C9C9A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628" name="Freeform 216"/>
              <p:cNvSpPr>
                <a:spLocks noEditPoints="1"/>
              </p:cNvSpPr>
              <p:nvPr/>
            </p:nvSpPr>
            <p:spPr bwMode="auto">
              <a:xfrm>
                <a:off x="740" y="1592"/>
                <a:ext cx="67" cy="2"/>
              </a:xfrm>
              <a:custGeom>
                <a:avLst/>
                <a:gdLst>
                  <a:gd name="T0" fmla="*/ 0 w 268"/>
                  <a:gd name="T1" fmla="*/ 0 h 11"/>
                  <a:gd name="T2" fmla="*/ 0 w 268"/>
                  <a:gd name="T3" fmla="*/ 0 h 11"/>
                  <a:gd name="T4" fmla="*/ 0 w 268"/>
                  <a:gd name="T5" fmla="*/ 0 h 11"/>
                  <a:gd name="T6" fmla="*/ 0 w 268"/>
                  <a:gd name="T7" fmla="*/ 0 h 11"/>
                  <a:gd name="T8" fmla="*/ 0 w 268"/>
                  <a:gd name="T9" fmla="*/ 0 h 11"/>
                  <a:gd name="T10" fmla="*/ 0 w 268"/>
                  <a:gd name="T11" fmla="*/ 0 h 11"/>
                  <a:gd name="T12" fmla="*/ 0 w 268"/>
                  <a:gd name="T13" fmla="*/ 0 h 11"/>
                  <a:gd name="T14" fmla="*/ 0 w 268"/>
                  <a:gd name="T15" fmla="*/ 0 h 11"/>
                  <a:gd name="T16" fmla="*/ 0 w 268"/>
                  <a:gd name="T17" fmla="*/ 0 h 11"/>
                  <a:gd name="T18" fmla="*/ 0 w 268"/>
                  <a:gd name="T19" fmla="*/ 0 h 11"/>
                  <a:gd name="T20" fmla="*/ 0 w 268"/>
                  <a:gd name="T21" fmla="*/ 0 h 11"/>
                  <a:gd name="T22" fmla="*/ 0 w 268"/>
                  <a:gd name="T23" fmla="*/ 0 h 11"/>
                  <a:gd name="T24" fmla="*/ 0 w 268"/>
                  <a:gd name="T25" fmla="*/ 0 h 11"/>
                  <a:gd name="T26" fmla="*/ 0 w 268"/>
                  <a:gd name="T27" fmla="*/ 0 h 11"/>
                  <a:gd name="T28" fmla="*/ 0 w 268"/>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8"/>
                  <a:gd name="T46" fmla="*/ 0 h 11"/>
                  <a:gd name="T47" fmla="*/ 268 w 268"/>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8" h="11">
                    <a:moveTo>
                      <a:pt x="1" y="0"/>
                    </a:moveTo>
                    <a:lnTo>
                      <a:pt x="0" y="11"/>
                    </a:lnTo>
                    <a:lnTo>
                      <a:pt x="84" y="11"/>
                    </a:lnTo>
                    <a:lnTo>
                      <a:pt x="82" y="0"/>
                    </a:lnTo>
                    <a:lnTo>
                      <a:pt x="1" y="0"/>
                    </a:lnTo>
                    <a:close/>
                    <a:moveTo>
                      <a:pt x="90" y="0"/>
                    </a:moveTo>
                    <a:lnTo>
                      <a:pt x="90" y="11"/>
                    </a:lnTo>
                    <a:lnTo>
                      <a:pt x="174" y="11"/>
                    </a:lnTo>
                    <a:lnTo>
                      <a:pt x="173" y="0"/>
                    </a:lnTo>
                    <a:lnTo>
                      <a:pt x="90" y="0"/>
                    </a:lnTo>
                    <a:close/>
                    <a:moveTo>
                      <a:pt x="181" y="0"/>
                    </a:moveTo>
                    <a:lnTo>
                      <a:pt x="179" y="11"/>
                    </a:lnTo>
                    <a:lnTo>
                      <a:pt x="268" y="11"/>
                    </a:lnTo>
                    <a:lnTo>
                      <a:pt x="268" y="0"/>
                    </a:lnTo>
                    <a:lnTo>
                      <a:pt x="181" y="0"/>
                    </a:lnTo>
                    <a:close/>
                  </a:path>
                </a:pathLst>
              </a:custGeom>
              <a:solidFill>
                <a:srgbClr val="D1D1B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629" name="Freeform 217"/>
              <p:cNvSpPr>
                <a:spLocks noEditPoints="1"/>
              </p:cNvSpPr>
              <p:nvPr/>
            </p:nvSpPr>
            <p:spPr bwMode="auto">
              <a:xfrm>
                <a:off x="741" y="1590"/>
                <a:ext cx="66" cy="3"/>
              </a:xfrm>
              <a:custGeom>
                <a:avLst/>
                <a:gdLst>
                  <a:gd name="T0" fmla="*/ 0 w 267"/>
                  <a:gd name="T1" fmla="*/ 0 h 11"/>
                  <a:gd name="T2" fmla="*/ 0 w 267"/>
                  <a:gd name="T3" fmla="*/ 0 h 11"/>
                  <a:gd name="T4" fmla="*/ 0 w 267"/>
                  <a:gd name="T5" fmla="*/ 0 h 11"/>
                  <a:gd name="T6" fmla="*/ 0 w 267"/>
                  <a:gd name="T7" fmla="*/ 0 h 11"/>
                  <a:gd name="T8" fmla="*/ 0 w 267"/>
                  <a:gd name="T9" fmla="*/ 0 h 11"/>
                  <a:gd name="T10" fmla="*/ 0 w 267"/>
                  <a:gd name="T11" fmla="*/ 0 h 11"/>
                  <a:gd name="T12" fmla="*/ 0 w 267"/>
                  <a:gd name="T13" fmla="*/ 0 h 11"/>
                  <a:gd name="T14" fmla="*/ 0 w 267"/>
                  <a:gd name="T15" fmla="*/ 0 h 11"/>
                  <a:gd name="T16" fmla="*/ 0 w 267"/>
                  <a:gd name="T17" fmla="*/ 0 h 11"/>
                  <a:gd name="T18" fmla="*/ 0 w 267"/>
                  <a:gd name="T19" fmla="*/ 0 h 11"/>
                  <a:gd name="T20" fmla="*/ 0 w 267"/>
                  <a:gd name="T21" fmla="*/ 0 h 11"/>
                  <a:gd name="T22" fmla="*/ 0 w 267"/>
                  <a:gd name="T23" fmla="*/ 0 h 11"/>
                  <a:gd name="T24" fmla="*/ 0 w 267"/>
                  <a:gd name="T25" fmla="*/ 0 h 11"/>
                  <a:gd name="T26" fmla="*/ 0 w 267"/>
                  <a:gd name="T27" fmla="*/ 0 h 11"/>
                  <a:gd name="T28" fmla="*/ 0 w 267"/>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7"/>
                  <a:gd name="T46" fmla="*/ 0 h 11"/>
                  <a:gd name="T47" fmla="*/ 267 w 267"/>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7" h="11">
                    <a:moveTo>
                      <a:pt x="0" y="0"/>
                    </a:moveTo>
                    <a:lnTo>
                      <a:pt x="0" y="11"/>
                    </a:lnTo>
                    <a:lnTo>
                      <a:pt x="82" y="11"/>
                    </a:lnTo>
                    <a:lnTo>
                      <a:pt x="80" y="0"/>
                    </a:lnTo>
                    <a:lnTo>
                      <a:pt x="0" y="0"/>
                    </a:lnTo>
                    <a:close/>
                    <a:moveTo>
                      <a:pt x="89" y="0"/>
                    </a:moveTo>
                    <a:lnTo>
                      <a:pt x="89" y="11"/>
                    </a:lnTo>
                    <a:lnTo>
                      <a:pt x="172" y="11"/>
                    </a:lnTo>
                    <a:lnTo>
                      <a:pt x="171" y="0"/>
                    </a:lnTo>
                    <a:lnTo>
                      <a:pt x="89" y="0"/>
                    </a:lnTo>
                    <a:close/>
                    <a:moveTo>
                      <a:pt x="181" y="0"/>
                    </a:moveTo>
                    <a:lnTo>
                      <a:pt x="179" y="11"/>
                    </a:lnTo>
                    <a:lnTo>
                      <a:pt x="267" y="11"/>
                    </a:lnTo>
                    <a:lnTo>
                      <a:pt x="267" y="0"/>
                    </a:lnTo>
                    <a:lnTo>
                      <a:pt x="181" y="0"/>
                    </a:lnTo>
                    <a:close/>
                  </a:path>
                </a:pathLst>
              </a:custGeom>
              <a:solidFill>
                <a:srgbClr val="D6D6B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630" name="Freeform 218"/>
              <p:cNvSpPr>
                <a:spLocks noEditPoints="1"/>
              </p:cNvSpPr>
              <p:nvPr/>
            </p:nvSpPr>
            <p:spPr bwMode="auto">
              <a:xfrm>
                <a:off x="741" y="1589"/>
                <a:ext cx="66" cy="3"/>
              </a:xfrm>
              <a:custGeom>
                <a:avLst/>
                <a:gdLst>
                  <a:gd name="T0" fmla="*/ 0 w 267"/>
                  <a:gd name="T1" fmla="*/ 0 h 11"/>
                  <a:gd name="T2" fmla="*/ 0 w 267"/>
                  <a:gd name="T3" fmla="*/ 0 h 11"/>
                  <a:gd name="T4" fmla="*/ 0 w 267"/>
                  <a:gd name="T5" fmla="*/ 0 h 11"/>
                  <a:gd name="T6" fmla="*/ 0 w 267"/>
                  <a:gd name="T7" fmla="*/ 0 h 11"/>
                  <a:gd name="T8" fmla="*/ 0 w 267"/>
                  <a:gd name="T9" fmla="*/ 0 h 11"/>
                  <a:gd name="T10" fmla="*/ 0 w 267"/>
                  <a:gd name="T11" fmla="*/ 0 h 11"/>
                  <a:gd name="T12" fmla="*/ 0 w 267"/>
                  <a:gd name="T13" fmla="*/ 0 h 11"/>
                  <a:gd name="T14" fmla="*/ 0 w 267"/>
                  <a:gd name="T15" fmla="*/ 0 h 11"/>
                  <a:gd name="T16" fmla="*/ 0 w 267"/>
                  <a:gd name="T17" fmla="*/ 0 h 11"/>
                  <a:gd name="T18" fmla="*/ 0 w 267"/>
                  <a:gd name="T19" fmla="*/ 0 h 11"/>
                  <a:gd name="T20" fmla="*/ 0 w 267"/>
                  <a:gd name="T21" fmla="*/ 0 h 11"/>
                  <a:gd name="T22" fmla="*/ 0 w 267"/>
                  <a:gd name="T23" fmla="*/ 0 h 11"/>
                  <a:gd name="T24" fmla="*/ 0 w 267"/>
                  <a:gd name="T25" fmla="*/ 0 h 11"/>
                  <a:gd name="T26" fmla="*/ 0 w 267"/>
                  <a:gd name="T27" fmla="*/ 0 h 11"/>
                  <a:gd name="T28" fmla="*/ 0 w 267"/>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7"/>
                  <a:gd name="T46" fmla="*/ 0 h 11"/>
                  <a:gd name="T47" fmla="*/ 267 w 267"/>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7" h="11">
                    <a:moveTo>
                      <a:pt x="0" y="0"/>
                    </a:moveTo>
                    <a:lnTo>
                      <a:pt x="0" y="11"/>
                    </a:lnTo>
                    <a:lnTo>
                      <a:pt x="81" y="11"/>
                    </a:lnTo>
                    <a:lnTo>
                      <a:pt x="78" y="0"/>
                    </a:lnTo>
                    <a:lnTo>
                      <a:pt x="0" y="0"/>
                    </a:lnTo>
                    <a:close/>
                    <a:moveTo>
                      <a:pt x="89" y="0"/>
                    </a:moveTo>
                    <a:lnTo>
                      <a:pt x="89" y="11"/>
                    </a:lnTo>
                    <a:lnTo>
                      <a:pt x="172" y="11"/>
                    </a:lnTo>
                    <a:lnTo>
                      <a:pt x="170" y="0"/>
                    </a:lnTo>
                    <a:lnTo>
                      <a:pt x="89" y="0"/>
                    </a:lnTo>
                    <a:close/>
                    <a:moveTo>
                      <a:pt x="183" y="0"/>
                    </a:moveTo>
                    <a:lnTo>
                      <a:pt x="180" y="11"/>
                    </a:lnTo>
                    <a:lnTo>
                      <a:pt x="267" y="11"/>
                    </a:lnTo>
                    <a:lnTo>
                      <a:pt x="267" y="0"/>
                    </a:lnTo>
                    <a:lnTo>
                      <a:pt x="183" y="0"/>
                    </a:lnTo>
                    <a:close/>
                  </a:path>
                </a:pathLst>
              </a:custGeom>
              <a:solidFill>
                <a:srgbClr val="DEDE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631" name="Freeform 219"/>
              <p:cNvSpPr>
                <a:spLocks noEditPoints="1"/>
              </p:cNvSpPr>
              <p:nvPr/>
            </p:nvSpPr>
            <p:spPr bwMode="auto">
              <a:xfrm>
                <a:off x="741" y="1588"/>
                <a:ext cx="66" cy="2"/>
              </a:xfrm>
              <a:custGeom>
                <a:avLst/>
                <a:gdLst>
                  <a:gd name="T0" fmla="*/ 0 w 267"/>
                  <a:gd name="T1" fmla="*/ 0 h 10"/>
                  <a:gd name="T2" fmla="*/ 0 w 267"/>
                  <a:gd name="T3" fmla="*/ 0 h 10"/>
                  <a:gd name="T4" fmla="*/ 0 w 267"/>
                  <a:gd name="T5" fmla="*/ 0 h 10"/>
                  <a:gd name="T6" fmla="*/ 0 w 267"/>
                  <a:gd name="T7" fmla="*/ 0 h 10"/>
                  <a:gd name="T8" fmla="*/ 0 w 267"/>
                  <a:gd name="T9" fmla="*/ 0 h 10"/>
                  <a:gd name="T10" fmla="*/ 0 w 267"/>
                  <a:gd name="T11" fmla="*/ 0 h 10"/>
                  <a:gd name="T12" fmla="*/ 0 w 267"/>
                  <a:gd name="T13" fmla="*/ 0 h 10"/>
                  <a:gd name="T14" fmla="*/ 0 w 267"/>
                  <a:gd name="T15" fmla="*/ 0 h 10"/>
                  <a:gd name="T16" fmla="*/ 0 w 267"/>
                  <a:gd name="T17" fmla="*/ 0 h 10"/>
                  <a:gd name="T18" fmla="*/ 0 w 267"/>
                  <a:gd name="T19" fmla="*/ 0 h 10"/>
                  <a:gd name="T20" fmla="*/ 0 w 267"/>
                  <a:gd name="T21" fmla="*/ 0 h 10"/>
                  <a:gd name="T22" fmla="*/ 0 w 267"/>
                  <a:gd name="T23" fmla="*/ 0 h 10"/>
                  <a:gd name="T24" fmla="*/ 0 w 267"/>
                  <a:gd name="T25" fmla="*/ 0 h 10"/>
                  <a:gd name="T26" fmla="*/ 0 w 267"/>
                  <a:gd name="T27" fmla="*/ 0 h 10"/>
                  <a:gd name="T28" fmla="*/ 0 w 267"/>
                  <a:gd name="T29" fmla="*/ 0 h 10"/>
                  <a:gd name="T30" fmla="*/ 0 w 267"/>
                  <a:gd name="T31" fmla="*/ 0 h 1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67"/>
                  <a:gd name="T49" fmla="*/ 0 h 10"/>
                  <a:gd name="T50" fmla="*/ 267 w 267"/>
                  <a:gd name="T51" fmla="*/ 10 h 1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67" h="10">
                    <a:moveTo>
                      <a:pt x="0" y="10"/>
                    </a:moveTo>
                    <a:lnTo>
                      <a:pt x="0" y="3"/>
                    </a:lnTo>
                    <a:lnTo>
                      <a:pt x="77" y="3"/>
                    </a:lnTo>
                    <a:lnTo>
                      <a:pt x="80" y="10"/>
                    </a:lnTo>
                    <a:lnTo>
                      <a:pt x="0" y="10"/>
                    </a:lnTo>
                    <a:close/>
                    <a:moveTo>
                      <a:pt x="89" y="10"/>
                    </a:moveTo>
                    <a:lnTo>
                      <a:pt x="89" y="3"/>
                    </a:lnTo>
                    <a:lnTo>
                      <a:pt x="169" y="3"/>
                    </a:lnTo>
                    <a:lnTo>
                      <a:pt x="171" y="10"/>
                    </a:lnTo>
                    <a:lnTo>
                      <a:pt x="89" y="10"/>
                    </a:lnTo>
                    <a:close/>
                    <a:moveTo>
                      <a:pt x="183" y="0"/>
                    </a:moveTo>
                    <a:lnTo>
                      <a:pt x="181" y="10"/>
                    </a:lnTo>
                    <a:lnTo>
                      <a:pt x="267" y="10"/>
                    </a:lnTo>
                    <a:lnTo>
                      <a:pt x="267" y="3"/>
                    </a:lnTo>
                    <a:lnTo>
                      <a:pt x="225" y="0"/>
                    </a:lnTo>
                    <a:lnTo>
                      <a:pt x="183" y="0"/>
                    </a:lnTo>
                    <a:close/>
                  </a:path>
                </a:pathLst>
              </a:custGeom>
              <a:solidFill>
                <a:srgbClr val="E3E3C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632" name="Freeform 220"/>
              <p:cNvSpPr>
                <a:spLocks noEditPoints="1"/>
              </p:cNvSpPr>
              <p:nvPr/>
            </p:nvSpPr>
            <p:spPr bwMode="auto">
              <a:xfrm>
                <a:off x="741" y="1587"/>
                <a:ext cx="66" cy="2"/>
              </a:xfrm>
              <a:custGeom>
                <a:avLst/>
                <a:gdLst>
                  <a:gd name="T0" fmla="*/ 0 w 267"/>
                  <a:gd name="T1" fmla="*/ 0 h 6"/>
                  <a:gd name="T2" fmla="*/ 0 w 267"/>
                  <a:gd name="T3" fmla="*/ 0 h 6"/>
                  <a:gd name="T4" fmla="*/ 0 w 267"/>
                  <a:gd name="T5" fmla="*/ 0 h 6"/>
                  <a:gd name="T6" fmla="*/ 0 w 267"/>
                  <a:gd name="T7" fmla="*/ 0 h 6"/>
                  <a:gd name="T8" fmla="*/ 0 w 267"/>
                  <a:gd name="T9" fmla="*/ 0 h 6"/>
                  <a:gd name="T10" fmla="*/ 0 w 267"/>
                  <a:gd name="T11" fmla="*/ 0 h 6"/>
                  <a:gd name="T12" fmla="*/ 0 w 267"/>
                  <a:gd name="T13" fmla="*/ 0 h 6"/>
                  <a:gd name="T14" fmla="*/ 0 w 267"/>
                  <a:gd name="T15" fmla="*/ 0 h 6"/>
                  <a:gd name="T16" fmla="*/ 0 w 267"/>
                  <a:gd name="T17" fmla="*/ 0 h 6"/>
                  <a:gd name="T18" fmla="*/ 0 w 267"/>
                  <a:gd name="T19" fmla="*/ 0 h 6"/>
                  <a:gd name="T20" fmla="*/ 0 w 267"/>
                  <a:gd name="T21" fmla="*/ 0 h 6"/>
                  <a:gd name="T22" fmla="*/ 0 w 267"/>
                  <a:gd name="T23" fmla="*/ 0 h 6"/>
                  <a:gd name="T24" fmla="*/ 0 w 267"/>
                  <a:gd name="T25" fmla="*/ 0 h 6"/>
                  <a:gd name="T26" fmla="*/ 0 w 267"/>
                  <a:gd name="T27" fmla="*/ 0 h 6"/>
                  <a:gd name="T28" fmla="*/ 0 w 267"/>
                  <a:gd name="T29" fmla="*/ 0 h 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7"/>
                  <a:gd name="T46" fmla="*/ 0 h 6"/>
                  <a:gd name="T47" fmla="*/ 267 w 267"/>
                  <a:gd name="T48" fmla="*/ 6 h 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7" h="6">
                    <a:moveTo>
                      <a:pt x="0" y="6"/>
                    </a:moveTo>
                    <a:lnTo>
                      <a:pt x="0" y="4"/>
                    </a:lnTo>
                    <a:lnTo>
                      <a:pt x="77" y="4"/>
                    </a:lnTo>
                    <a:lnTo>
                      <a:pt x="78" y="6"/>
                    </a:lnTo>
                    <a:lnTo>
                      <a:pt x="0" y="6"/>
                    </a:lnTo>
                    <a:close/>
                    <a:moveTo>
                      <a:pt x="89" y="6"/>
                    </a:moveTo>
                    <a:lnTo>
                      <a:pt x="89" y="4"/>
                    </a:lnTo>
                    <a:lnTo>
                      <a:pt x="169" y="4"/>
                    </a:lnTo>
                    <a:lnTo>
                      <a:pt x="170" y="6"/>
                    </a:lnTo>
                    <a:lnTo>
                      <a:pt x="89" y="6"/>
                    </a:lnTo>
                    <a:close/>
                    <a:moveTo>
                      <a:pt x="183" y="6"/>
                    </a:moveTo>
                    <a:lnTo>
                      <a:pt x="183" y="0"/>
                    </a:lnTo>
                    <a:lnTo>
                      <a:pt x="267" y="4"/>
                    </a:lnTo>
                    <a:lnTo>
                      <a:pt x="267" y="6"/>
                    </a:lnTo>
                    <a:lnTo>
                      <a:pt x="183" y="6"/>
                    </a:lnTo>
                    <a:close/>
                  </a:path>
                </a:pathLst>
              </a:custGeom>
              <a:solidFill>
                <a:srgbClr val="EBEBC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633" name="Freeform 221"/>
              <p:cNvSpPr>
                <a:spLocks/>
              </p:cNvSpPr>
              <p:nvPr/>
            </p:nvSpPr>
            <p:spPr bwMode="auto">
              <a:xfrm>
                <a:off x="786" y="1587"/>
                <a:ext cx="11" cy="1"/>
              </a:xfrm>
              <a:custGeom>
                <a:avLst/>
                <a:gdLst>
                  <a:gd name="T0" fmla="*/ 0 w 42"/>
                  <a:gd name="T1" fmla="*/ 1 h 1"/>
                  <a:gd name="T2" fmla="*/ 0 w 42"/>
                  <a:gd name="T3" fmla="*/ 0 h 1"/>
                  <a:gd name="T4" fmla="*/ 0 w 42"/>
                  <a:gd name="T5" fmla="*/ 1 h 1"/>
                  <a:gd name="T6" fmla="*/ 0 w 42"/>
                  <a:gd name="T7" fmla="*/ 1 h 1"/>
                  <a:gd name="T8" fmla="*/ 0 60000 65536"/>
                  <a:gd name="T9" fmla="*/ 0 60000 65536"/>
                  <a:gd name="T10" fmla="*/ 0 60000 65536"/>
                  <a:gd name="T11" fmla="*/ 0 60000 65536"/>
                  <a:gd name="T12" fmla="*/ 0 w 42"/>
                  <a:gd name="T13" fmla="*/ 0 h 1"/>
                  <a:gd name="T14" fmla="*/ 42 w 42"/>
                  <a:gd name="T15" fmla="*/ 1 h 1"/>
                </a:gdLst>
                <a:ahLst/>
                <a:cxnLst>
                  <a:cxn ang="T8">
                    <a:pos x="T0" y="T1"/>
                  </a:cxn>
                  <a:cxn ang="T9">
                    <a:pos x="T2" y="T3"/>
                  </a:cxn>
                  <a:cxn ang="T10">
                    <a:pos x="T4" y="T5"/>
                  </a:cxn>
                  <a:cxn ang="T11">
                    <a:pos x="T6" y="T7"/>
                  </a:cxn>
                </a:cxnLst>
                <a:rect l="T12" t="T13" r="T14" b="T15"/>
                <a:pathLst>
                  <a:path w="42" h="1">
                    <a:moveTo>
                      <a:pt x="0" y="1"/>
                    </a:moveTo>
                    <a:lnTo>
                      <a:pt x="0" y="0"/>
                    </a:lnTo>
                    <a:lnTo>
                      <a:pt x="42" y="1"/>
                    </a:lnTo>
                    <a:lnTo>
                      <a:pt x="0" y="1"/>
                    </a:lnTo>
                    <a:close/>
                  </a:path>
                </a:pathLst>
              </a:custGeom>
              <a:solidFill>
                <a:srgbClr val="F0F0D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634" name="Freeform 222"/>
              <p:cNvSpPr>
                <a:spLocks/>
              </p:cNvSpPr>
              <p:nvPr/>
            </p:nvSpPr>
            <p:spPr bwMode="auto">
              <a:xfrm>
                <a:off x="402" y="1602"/>
                <a:ext cx="311" cy="1"/>
              </a:xfrm>
              <a:custGeom>
                <a:avLst/>
                <a:gdLst>
                  <a:gd name="T0" fmla="*/ 0 w 1243"/>
                  <a:gd name="T1" fmla="*/ 0 h 4"/>
                  <a:gd name="T2" fmla="*/ 0 w 1243"/>
                  <a:gd name="T3" fmla="*/ 0 h 4"/>
                  <a:gd name="T4" fmla="*/ 0 w 1243"/>
                  <a:gd name="T5" fmla="*/ 0 h 4"/>
                  <a:gd name="T6" fmla="*/ 0 w 1243"/>
                  <a:gd name="T7" fmla="*/ 0 h 4"/>
                  <a:gd name="T8" fmla="*/ 0 w 1243"/>
                  <a:gd name="T9" fmla="*/ 0 h 4"/>
                  <a:gd name="T10" fmla="*/ 0 60000 65536"/>
                  <a:gd name="T11" fmla="*/ 0 60000 65536"/>
                  <a:gd name="T12" fmla="*/ 0 60000 65536"/>
                  <a:gd name="T13" fmla="*/ 0 60000 65536"/>
                  <a:gd name="T14" fmla="*/ 0 60000 65536"/>
                  <a:gd name="T15" fmla="*/ 0 w 1243"/>
                  <a:gd name="T16" fmla="*/ 0 h 4"/>
                  <a:gd name="T17" fmla="*/ 1243 w 1243"/>
                  <a:gd name="T18" fmla="*/ 4 h 4"/>
                </a:gdLst>
                <a:ahLst/>
                <a:cxnLst>
                  <a:cxn ang="T10">
                    <a:pos x="T0" y="T1"/>
                  </a:cxn>
                  <a:cxn ang="T11">
                    <a:pos x="T2" y="T3"/>
                  </a:cxn>
                  <a:cxn ang="T12">
                    <a:pos x="T4" y="T5"/>
                  </a:cxn>
                  <a:cxn ang="T13">
                    <a:pos x="T6" y="T7"/>
                  </a:cxn>
                  <a:cxn ang="T14">
                    <a:pos x="T8" y="T9"/>
                  </a:cxn>
                </a:cxnLst>
                <a:rect l="T15" t="T16" r="T17" b="T18"/>
                <a:pathLst>
                  <a:path w="1243" h="4">
                    <a:moveTo>
                      <a:pt x="0" y="4"/>
                    </a:moveTo>
                    <a:lnTo>
                      <a:pt x="1243" y="4"/>
                    </a:lnTo>
                    <a:lnTo>
                      <a:pt x="1243" y="0"/>
                    </a:lnTo>
                    <a:lnTo>
                      <a:pt x="1" y="0"/>
                    </a:lnTo>
                    <a:lnTo>
                      <a:pt x="0" y="4"/>
                    </a:lnTo>
                    <a:close/>
                  </a:path>
                </a:pathLst>
              </a:custGeom>
              <a:solidFill>
                <a:srgbClr val="82826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635" name="Freeform 223"/>
              <p:cNvSpPr>
                <a:spLocks/>
              </p:cNvSpPr>
              <p:nvPr/>
            </p:nvSpPr>
            <p:spPr bwMode="auto">
              <a:xfrm>
                <a:off x="402" y="1601"/>
                <a:ext cx="311" cy="2"/>
              </a:xfrm>
              <a:custGeom>
                <a:avLst/>
                <a:gdLst>
                  <a:gd name="T0" fmla="*/ 0 w 1243"/>
                  <a:gd name="T1" fmla="*/ 0 h 8"/>
                  <a:gd name="T2" fmla="*/ 0 w 1243"/>
                  <a:gd name="T3" fmla="*/ 0 h 8"/>
                  <a:gd name="T4" fmla="*/ 0 w 1243"/>
                  <a:gd name="T5" fmla="*/ 0 h 8"/>
                  <a:gd name="T6" fmla="*/ 0 w 1243"/>
                  <a:gd name="T7" fmla="*/ 0 h 8"/>
                  <a:gd name="T8" fmla="*/ 0 w 1243"/>
                  <a:gd name="T9" fmla="*/ 0 h 8"/>
                  <a:gd name="T10" fmla="*/ 0 60000 65536"/>
                  <a:gd name="T11" fmla="*/ 0 60000 65536"/>
                  <a:gd name="T12" fmla="*/ 0 60000 65536"/>
                  <a:gd name="T13" fmla="*/ 0 60000 65536"/>
                  <a:gd name="T14" fmla="*/ 0 60000 65536"/>
                  <a:gd name="T15" fmla="*/ 0 w 1243"/>
                  <a:gd name="T16" fmla="*/ 0 h 8"/>
                  <a:gd name="T17" fmla="*/ 1243 w 1243"/>
                  <a:gd name="T18" fmla="*/ 8 h 8"/>
                </a:gdLst>
                <a:ahLst/>
                <a:cxnLst>
                  <a:cxn ang="T10">
                    <a:pos x="T0" y="T1"/>
                  </a:cxn>
                  <a:cxn ang="T11">
                    <a:pos x="T2" y="T3"/>
                  </a:cxn>
                  <a:cxn ang="T12">
                    <a:pos x="T4" y="T5"/>
                  </a:cxn>
                  <a:cxn ang="T13">
                    <a:pos x="T6" y="T7"/>
                  </a:cxn>
                  <a:cxn ang="T14">
                    <a:pos x="T8" y="T9"/>
                  </a:cxn>
                </a:cxnLst>
                <a:rect l="T15" t="T16" r="T17" b="T18"/>
                <a:pathLst>
                  <a:path w="1243" h="8">
                    <a:moveTo>
                      <a:pt x="0" y="8"/>
                    </a:moveTo>
                    <a:lnTo>
                      <a:pt x="1243" y="8"/>
                    </a:lnTo>
                    <a:lnTo>
                      <a:pt x="1243" y="0"/>
                    </a:lnTo>
                    <a:lnTo>
                      <a:pt x="1" y="0"/>
                    </a:lnTo>
                    <a:lnTo>
                      <a:pt x="0" y="8"/>
                    </a:lnTo>
                    <a:close/>
                  </a:path>
                </a:pathLst>
              </a:custGeom>
              <a:solidFill>
                <a:srgbClr val="8A8A6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636" name="Freeform 224"/>
              <p:cNvSpPr>
                <a:spLocks/>
              </p:cNvSpPr>
              <p:nvPr/>
            </p:nvSpPr>
            <p:spPr bwMode="auto">
              <a:xfrm>
                <a:off x="402" y="1600"/>
                <a:ext cx="311" cy="2"/>
              </a:xfrm>
              <a:custGeom>
                <a:avLst/>
                <a:gdLst>
                  <a:gd name="T0" fmla="*/ 0 w 1242"/>
                  <a:gd name="T1" fmla="*/ 0 h 9"/>
                  <a:gd name="T2" fmla="*/ 0 w 1242"/>
                  <a:gd name="T3" fmla="*/ 0 h 9"/>
                  <a:gd name="T4" fmla="*/ 0 w 1242"/>
                  <a:gd name="T5" fmla="*/ 0 h 9"/>
                  <a:gd name="T6" fmla="*/ 0 w 1242"/>
                  <a:gd name="T7" fmla="*/ 0 h 9"/>
                  <a:gd name="T8" fmla="*/ 0 w 1242"/>
                  <a:gd name="T9" fmla="*/ 0 h 9"/>
                  <a:gd name="T10" fmla="*/ 0 60000 65536"/>
                  <a:gd name="T11" fmla="*/ 0 60000 65536"/>
                  <a:gd name="T12" fmla="*/ 0 60000 65536"/>
                  <a:gd name="T13" fmla="*/ 0 60000 65536"/>
                  <a:gd name="T14" fmla="*/ 0 60000 65536"/>
                  <a:gd name="T15" fmla="*/ 0 w 1242"/>
                  <a:gd name="T16" fmla="*/ 0 h 9"/>
                  <a:gd name="T17" fmla="*/ 1242 w 1242"/>
                  <a:gd name="T18" fmla="*/ 9 h 9"/>
                </a:gdLst>
                <a:ahLst/>
                <a:cxnLst>
                  <a:cxn ang="T10">
                    <a:pos x="T0" y="T1"/>
                  </a:cxn>
                  <a:cxn ang="T11">
                    <a:pos x="T2" y="T3"/>
                  </a:cxn>
                  <a:cxn ang="T12">
                    <a:pos x="T4" y="T5"/>
                  </a:cxn>
                  <a:cxn ang="T13">
                    <a:pos x="T6" y="T7"/>
                  </a:cxn>
                  <a:cxn ang="T14">
                    <a:pos x="T8" y="T9"/>
                  </a:cxn>
                </a:cxnLst>
                <a:rect l="T15" t="T16" r="T17" b="T18"/>
                <a:pathLst>
                  <a:path w="1242" h="9">
                    <a:moveTo>
                      <a:pt x="1241" y="0"/>
                    </a:moveTo>
                    <a:lnTo>
                      <a:pt x="1242" y="9"/>
                    </a:lnTo>
                    <a:lnTo>
                      <a:pt x="0" y="9"/>
                    </a:lnTo>
                    <a:lnTo>
                      <a:pt x="2" y="0"/>
                    </a:lnTo>
                    <a:lnTo>
                      <a:pt x="1241" y="0"/>
                    </a:lnTo>
                    <a:close/>
                  </a:path>
                </a:pathLst>
              </a:custGeom>
              <a:solidFill>
                <a:srgbClr val="8F8F7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637" name="Freeform 225"/>
              <p:cNvSpPr>
                <a:spLocks/>
              </p:cNvSpPr>
              <p:nvPr/>
            </p:nvSpPr>
            <p:spPr bwMode="auto">
              <a:xfrm>
                <a:off x="402" y="1599"/>
                <a:ext cx="311" cy="2"/>
              </a:xfrm>
              <a:custGeom>
                <a:avLst/>
                <a:gdLst>
                  <a:gd name="T0" fmla="*/ 0 w 1242"/>
                  <a:gd name="T1" fmla="*/ 0 h 11"/>
                  <a:gd name="T2" fmla="*/ 0 w 1242"/>
                  <a:gd name="T3" fmla="*/ 0 h 11"/>
                  <a:gd name="T4" fmla="*/ 0 w 1242"/>
                  <a:gd name="T5" fmla="*/ 0 h 11"/>
                  <a:gd name="T6" fmla="*/ 0 w 1242"/>
                  <a:gd name="T7" fmla="*/ 0 h 11"/>
                  <a:gd name="T8" fmla="*/ 0 w 1242"/>
                  <a:gd name="T9" fmla="*/ 0 h 11"/>
                  <a:gd name="T10" fmla="*/ 0 60000 65536"/>
                  <a:gd name="T11" fmla="*/ 0 60000 65536"/>
                  <a:gd name="T12" fmla="*/ 0 60000 65536"/>
                  <a:gd name="T13" fmla="*/ 0 60000 65536"/>
                  <a:gd name="T14" fmla="*/ 0 60000 65536"/>
                  <a:gd name="T15" fmla="*/ 0 w 1242"/>
                  <a:gd name="T16" fmla="*/ 0 h 11"/>
                  <a:gd name="T17" fmla="*/ 1242 w 1242"/>
                  <a:gd name="T18" fmla="*/ 11 h 11"/>
                </a:gdLst>
                <a:ahLst/>
                <a:cxnLst>
                  <a:cxn ang="T10">
                    <a:pos x="T0" y="T1"/>
                  </a:cxn>
                  <a:cxn ang="T11">
                    <a:pos x="T2" y="T3"/>
                  </a:cxn>
                  <a:cxn ang="T12">
                    <a:pos x="T4" y="T5"/>
                  </a:cxn>
                  <a:cxn ang="T13">
                    <a:pos x="T6" y="T7"/>
                  </a:cxn>
                  <a:cxn ang="T14">
                    <a:pos x="T8" y="T9"/>
                  </a:cxn>
                </a:cxnLst>
                <a:rect l="T15" t="T16" r="T17" b="T18"/>
                <a:pathLst>
                  <a:path w="1242" h="11">
                    <a:moveTo>
                      <a:pt x="1241" y="0"/>
                    </a:moveTo>
                    <a:lnTo>
                      <a:pt x="1242" y="11"/>
                    </a:lnTo>
                    <a:lnTo>
                      <a:pt x="0" y="11"/>
                    </a:lnTo>
                    <a:lnTo>
                      <a:pt x="2" y="0"/>
                    </a:lnTo>
                    <a:lnTo>
                      <a:pt x="1241" y="0"/>
                    </a:lnTo>
                    <a:close/>
                  </a:path>
                </a:pathLst>
              </a:custGeom>
              <a:solidFill>
                <a:srgbClr val="96967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638" name="Freeform 226"/>
              <p:cNvSpPr>
                <a:spLocks/>
              </p:cNvSpPr>
              <p:nvPr/>
            </p:nvSpPr>
            <p:spPr bwMode="auto">
              <a:xfrm>
                <a:off x="403" y="1597"/>
                <a:ext cx="309" cy="3"/>
              </a:xfrm>
              <a:custGeom>
                <a:avLst/>
                <a:gdLst>
                  <a:gd name="T0" fmla="*/ 0 w 1239"/>
                  <a:gd name="T1" fmla="*/ 0 h 11"/>
                  <a:gd name="T2" fmla="*/ 0 w 1239"/>
                  <a:gd name="T3" fmla="*/ 0 h 11"/>
                  <a:gd name="T4" fmla="*/ 0 w 1239"/>
                  <a:gd name="T5" fmla="*/ 0 h 11"/>
                  <a:gd name="T6" fmla="*/ 0 w 1239"/>
                  <a:gd name="T7" fmla="*/ 0 h 11"/>
                  <a:gd name="T8" fmla="*/ 0 w 1239"/>
                  <a:gd name="T9" fmla="*/ 0 h 11"/>
                  <a:gd name="T10" fmla="*/ 0 60000 65536"/>
                  <a:gd name="T11" fmla="*/ 0 60000 65536"/>
                  <a:gd name="T12" fmla="*/ 0 60000 65536"/>
                  <a:gd name="T13" fmla="*/ 0 60000 65536"/>
                  <a:gd name="T14" fmla="*/ 0 60000 65536"/>
                  <a:gd name="T15" fmla="*/ 0 w 1239"/>
                  <a:gd name="T16" fmla="*/ 0 h 11"/>
                  <a:gd name="T17" fmla="*/ 1239 w 1239"/>
                  <a:gd name="T18" fmla="*/ 11 h 11"/>
                </a:gdLst>
                <a:ahLst/>
                <a:cxnLst>
                  <a:cxn ang="T10">
                    <a:pos x="T0" y="T1"/>
                  </a:cxn>
                  <a:cxn ang="T11">
                    <a:pos x="T2" y="T3"/>
                  </a:cxn>
                  <a:cxn ang="T12">
                    <a:pos x="T4" y="T5"/>
                  </a:cxn>
                  <a:cxn ang="T13">
                    <a:pos x="T6" y="T7"/>
                  </a:cxn>
                  <a:cxn ang="T14">
                    <a:pos x="T8" y="T9"/>
                  </a:cxn>
                </a:cxnLst>
                <a:rect l="T15" t="T16" r="T17" b="T18"/>
                <a:pathLst>
                  <a:path w="1239" h="11">
                    <a:moveTo>
                      <a:pt x="1237" y="0"/>
                    </a:moveTo>
                    <a:lnTo>
                      <a:pt x="1239" y="11"/>
                    </a:lnTo>
                    <a:lnTo>
                      <a:pt x="0" y="11"/>
                    </a:lnTo>
                    <a:lnTo>
                      <a:pt x="1" y="0"/>
                    </a:lnTo>
                    <a:lnTo>
                      <a:pt x="1237" y="0"/>
                    </a:lnTo>
                    <a:close/>
                  </a:path>
                </a:pathLst>
              </a:custGeom>
              <a:solidFill>
                <a:srgbClr val="9E9E7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639" name="Freeform 227"/>
              <p:cNvSpPr>
                <a:spLocks/>
              </p:cNvSpPr>
              <p:nvPr/>
            </p:nvSpPr>
            <p:spPr bwMode="auto">
              <a:xfrm>
                <a:off x="403" y="1596"/>
                <a:ext cx="309" cy="3"/>
              </a:xfrm>
              <a:custGeom>
                <a:avLst/>
                <a:gdLst>
                  <a:gd name="T0" fmla="*/ 0 w 1239"/>
                  <a:gd name="T1" fmla="*/ 0 h 9"/>
                  <a:gd name="T2" fmla="*/ 0 w 1239"/>
                  <a:gd name="T3" fmla="*/ 0 h 9"/>
                  <a:gd name="T4" fmla="*/ 0 w 1239"/>
                  <a:gd name="T5" fmla="*/ 0 h 9"/>
                  <a:gd name="T6" fmla="*/ 0 w 1239"/>
                  <a:gd name="T7" fmla="*/ 0 h 9"/>
                  <a:gd name="T8" fmla="*/ 0 w 1239"/>
                  <a:gd name="T9" fmla="*/ 0 h 9"/>
                  <a:gd name="T10" fmla="*/ 0 w 1239"/>
                  <a:gd name="T11" fmla="*/ 0 h 9"/>
                  <a:gd name="T12" fmla="*/ 0 w 1239"/>
                  <a:gd name="T13" fmla="*/ 0 h 9"/>
                  <a:gd name="T14" fmla="*/ 0 w 1239"/>
                  <a:gd name="T15" fmla="*/ 0 h 9"/>
                  <a:gd name="T16" fmla="*/ 0 w 1239"/>
                  <a:gd name="T17" fmla="*/ 0 h 9"/>
                  <a:gd name="T18" fmla="*/ 0 w 1239"/>
                  <a:gd name="T19" fmla="*/ 0 h 9"/>
                  <a:gd name="T20" fmla="*/ 0 w 1239"/>
                  <a:gd name="T21" fmla="*/ 0 h 9"/>
                  <a:gd name="T22" fmla="*/ 0 w 1239"/>
                  <a:gd name="T23" fmla="*/ 0 h 9"/>
                  <a:gd name="T24" fmla="*/ 0 w 1239"/>
                  <a:gd name="T25" fmla="*/ 0 h 9"/>
                  <a:gd name="T26" fmla="*/ 0 w 1239"/>
                  <a:gd name="T27" fmla="*/ 0 h 9"/>
                  <a:gd name="T28" fmla="*/ 0 w 1239"/>
                  <a:gd name="T29" fmla="*/ 0 h 9"/>
                  <a:gd name="T30" fmla="*/ 0 w 1239"/>
                  <a:gd name="T31" fmla="*/ 0 h 9"/>
                  <a:gd name="T32" fmla="*/ 0 w 1239"/>
                  <a:gd name="T33" fmla="*/ 0 h 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39"/>
                  <a:gd name="T52" fmla="*/ 0 h 9"/>
                  <a:gd name="T53" fmla="*/ 1239 w 1239"/>
                  <a:gd name="T54" fmla="*/ 9 h 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39" h="9">
                    <a:moveTo>
                      <a:pt x="1237" y="0"/>
                    </a:moveTo>
                    <a:lnTo>
                      <a:pt x="1239" y="9"/>
                    </a:lnTo>
                    <a:lnTo>
                      <a:pt x="0" y="9"/>
                    </a:lnTo>
                    <a:lnTo>
                      <a:pt x="1" y="0"/>
                    </a:lnTo>
                    <a:lnTo>
                      <a:pt x="173" y="0"/>
                    </a:lnTo>
                    <a:lnTo>
                      <a:pt x="173" y="4"/>
                    </a:lnTo>
                    <a:lnTo>
                      <a:pt x="174" y="0"/>
                    </a:lnTo>
                    <a:lnTo>
                      <a:pt x="421" y="0"/>
                    </a:lnTo>
                    <a:lnTo>
                      <a:pt x="421" y="4"/>
                    </a:lnTo>
                    <a:lnTo>
                      <a:pt x="422" y="0"/>
                    </a:lnTo>
                    <a:lnTo>
                      <a:pt x="676" y="0"/>
                    </a:lnTo>
                    <a:lnTo>
                      <a:pt x="676" y="4"/>
                    </a:lnTo>
                    <a:lnTo>
                      <a:pt x="677" y="0"/>
                    </a:lnTo>
                    <a:lnTo>
                      <a:pt x="762" y="0"/>
                    </a:lnTo>
                    <a:lnTo>
                      <a:pt x="762" y="4"/>
                    </a:lnTo>
                    <a:lnTo>
                      <a:pt x="764" y="0"/>
                    </a:lnTo>
                    <a:lnTo>
                      <a:pt x="1237" y="0"/>
                    </a:lnTo>
                    <a:close/>
                  </a:path>
                </a:pathLst>
              </a:custGeom>
              <a:solidFill>
                <a:srgbClr val="A3A38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640" name="Freeform 228"/>
              <p:cNvSpPr>
                <a:spLocks/>
              </p:cNvSpPr>
              <p:nvPr/>
            </p:nvSpPr>
            <p:spPr bwMode="auto">
              <a:xfrm>
                <a:off x="403" y="1595"/>
                <a:ext cx="309" cy="2"/>
              </a:xfrm>
              <a:custGeom>
                <a:avLst/>
                <a:gdLst>
                  <a:gd name="T0" fmla="*/ 0 w 1236"/>
                  <a:gd name="T1" fmla="*/ 0 h 10"/>
                  <a:gd name="T2" fmla="*/ 0 w 1236"/>
                  <a:gd name="T3" fmla="*/ 0 h 10"/>
                  <a:gd name="T4" fmla="*/ 0 w 1236"/>
                  <a:gd name="T5" fmla="*/ 0 h 10"/>
                  <a:gd name="T6" fmla="*/ 0 w 1236"/>
                  <a:gd name="T7" fmla="*/ 0 h 10"/>
                  <a:gd name="T8" fmla="*/ 0 w 1236"/>
                  <a:gd name="T9" fmla="*/ 0 h 10"/>
                  <a:gd name="T10" fmla="*/ 0 w 1236"/>
                  <a:gd name="T11" fmla="*/ 0 h 10"/>
                  <a:gd name="T12" fmla="*/ 0 w 1236"/>
                  <a:gd name="T13" fmla="*/ 0 h 10"/>
                  <a:gd name="T14" fmla="*/ 0 w 1236"/>
                  <a:gd name="T15" fmla="*/ 0 h 10"/>
                  <a:gd name="T16" fmla="*/ 0 w 1236"/>
                  <a:gd name="T17" fmla="*/ 0 h 10"/>
                  <a:gd name="T18" fmla="*/ 0 w 1236"/>
                  <a:gd name="T19" fmla="*/ 0 h 10"/>
                  <a:gd name="T20" fmla="*/ 0 w 1236"/>
                  <a:gd name="T21" fmla="*/ 0 h 10"/>
                  <a:gd name="T22" fmla="*/ 0 w 1236"/>
                  <a:gd name="T23" fmla="*/ 0 h 10"/>
                  <a:gd name="T24" fmla="*/ 0 w 1236"/>
                  <a:gd name="T25" fmla="*/ 0 h 10"/>
                  <a:gd name="T26" fmla="*/ 0 w 1236"/>
                  <a:gd name="T27" fmla="*/ 0 h 10"/>
                  <a:gd name="T28" fmla="*/ 0 w 1236"/>
                  <a:gd name="T29" fmla="*/ 0 h 10"/>
                  <a:gd name="T30" fmla="*/ 0 w 1236"/>
                  <a:gd name="T31" fmla="*/ 0 h 10"/>
                  <a:gd name="T32" fmla="*/ 0 w 1236"/>
                  <a:gd name="T33" fmla="*/ 0 h 10"/>
                  <a:gd name="T34" fmla="*/ 0 w 1236"/>
                  <a:gd name="T35" fmla="*/ 0 h 10"/>
                  <a:gd name="T36" fmla="*/ 0 w 1236"/>
                  <a:gd name="T37" fmla="*/ 0 h 10"/>
                  <a:gd name="T38" fmla="*/ 0 w 1236"/>
                  <a:gd name="T39" fmla="*/ 0 h 10"/>
                  <a:gd name="T40" fmla="*/ 0 w 1236"/>
                  <a:gd name="T41" fmla="*/ 0 h 10"/>
                  <a:gd name="T42" fmla="*/ 0 w 1236"/>
                  <a:gd name="T43" fmla="*/ 0 h 10"/>
                  <a:gd name="T44" fmla="*/ 0 w 1236"/>
                  <a:gd name="T45" fmla="*/ 0 h 10"/>
                  <a:gd name="T46" fmla="*/ 0 w 1236"/>
                  <a:gd name="T47" fmla="*/ 0 h 10"/>
                  <a:gd name="T48" fmla="*/ 0 w 1236"/>
                  <a:gd name="T49" fmla="*/ 0 h 10"/>
                  <a:gd name="T50" fmla="*/ 0 w 1236"/>
                  <a:gd name="T51" fmla="*/ 0 h 10"/>
                  <a:gd name="T52" fmla="*/ 0 w 1236"/>
                  <a:gd name="T53" fmla="*/ 0 h 10"/>
                  <a:gd name="T54" fmla="*/ 0 w 1236"/>
                  <a:gd name="T55" fmla="*/ 0 h 10"/>
                  <a:gd name="T56" fmla="*/ 0 w 1236"/>
                  <a:gd name="T57" fmla="*/ 0 h 10"/>
                  <a:gd name="T58" fmla="*/ 0 w 1236"/>
                  <a:gd name="T59" fmla="*/ 0 h 10"/>
                  <a:gd name="T60" fmla="*/ 0 w 1236"/>
                  <a:gd name="T61" fmla="*/ 0 h 10"/>
                  <a:gd name="T62" fmla="*/ 0 w 1236"/>
                  <a:gd name="T63" fmla="*/ 0 h 1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236"/>
                  <a:gd name="T97" fmla="*/ 0 h 10"/>
                  <a:gd name="T98" fmla="*/ 1236 w 1236"/>
                  <a:gd name="T99" fmla="*/ 10 h 1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236" h="10">
                    <a:moveTo>
                      <a:pt x="1235" y="0"/>
                    </a:moveTo>
                    <a:lnTo>
                      <a:pt x="1236" y="10"/>
                    </a:lnTo>
                    <a:lnTo>
                      <a:pt x="0" y="10"/>
                    </a:lnTo>
                    <a:lnTo>
                      <a:pt x="1" y="0"/>
                    </a:lnTo>
                    <a:lnTo>
                      <a:pt x="171" y="0"/>
                    </a:lnTo>
                    <a:lnTo>
                      <a:pt x="172" y="10"/>
                    </a:lnTo>
                    <a:lnTo>
                      <a:pt x="174" y="0"/>
                    </a:lnTo>
                    <a:lnTo>
                      <a:pt x="256" y="0"/>
                    </a:lnTo>
                    <a:lnTo>
                      <a:pt x="256" y="6"/>
                    </a:lnTo>
                    <a:lnTo>
                      <a:pt x="257" y="0"/>
                    </a:lnTo>
                    <a:lnTo>
                      <a:pt x="326" y="0"/>
                    </a:lnTo>
                    <a:lnTo>
                      <a:pt x="326" y="6"/>
                    </a:lnTo>
                    <a:lnTo>
                      <a:pt x="329" y="0"/>
                    </a:lnTo>
                    <a:lnTo>
                      <a:pt x="419" y="0"/>
                    </a:lnTo>
                    <a:lnTo>
                      <a:pt x="420" y="10"/>
                    </a:lnTo>
                    <a:lnTo>
                      <a:pt x="423" y="0"/>
                    </a:lnTo>
                    <a:lnTo>
                      <a:pt x="504" y="0"/>
                    </a:lnTo>
                    <a:lnTo>
                      <a:pt x="504" y="3"/>
                    </a:lnTo>
                    <a:lnTo>
                      <a:pt x="505" y="0"/>
                    </a:lnTo>
                    <a:lnTo>
                      <a:pt x="675" y="0"/>
                    </a:lnTo>
                    <a:lnTo>
                      <a:pt x="675" y="10"/>
                    </a:lnTo>
                    <a:lnTo>
                      <a:pt x="677" y="0"/>
                    </a:lnTo>
                    <a:lnTo>
                      <a:pt x="761" y="0"/>
                    </a:lnTo>
                    <a:lnTo>
                      <a:pt x="761" y="10"/>
                    </a:lnTo>
                    <a:lnTo>
                      <a:pt x="764" y="0"/>
                    </a:lnTo>
                    <a:lnTo>
                      <a:pt x="848" y="0"/>
                    </a:lnTo>
                    <a:lnTo>
                      <a:pt x="848" y="3"/>
                    </a:lnTo>
                    <a:lnTo>
                      <a:pt x="849" y="0"/>
                    </a:lnTo>
                    <a:lnTo>
                      <a:pt x="1000" y="0"/>
                    </a:lnTo>
                    <a:lnTo>
                      <a:pt x="1000" y="3"/>
                    </a:lnTo>
                    <a:lnTo>
                      <a:pt x="1001" y="0"/>
                    </a:lnTo>
                    <a:lnTo>
                      <a:pt x="1235" y="0"/>
                    </a:lnTo>
                    <a:close/>
                  </a:path>
                </a:pathLst>
              </a:custGeom>
              <a:solidFill>
                <a:srgbClr val="A8A88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641" name="Freeform 229"/>
              <p:cNvSpPr>
                <a:spLocks noEditPoints="1"/>
              </p:cNvSpPr>
              <p:nvPr/>
            </p:nvSpPr>
            <p:spPr bwMode="auto">
              <a:xfrm>
                <a:off x="403" y="1594"/>
                <a:ext cx="309" cy="2"/>
              </a:xfrm>
              <a:custGeom>
                <a:avLst/>
                <a:gdLst>
                  <a:gd name="T0" fmla="*/ 0 w 1236"/>
                  <a:gd name="T1" fmla="*/ 0 h 11"/>
                  <a:gd name="T2" fmla="*/ 0 w 1236"/>
                  <a:gd name="T3" fmla="*/ 0 h 11"/>
                  <a:gd name="T4" fmla="*/ 0 w 1236"/>
                  <a:gd name="T5" fmla="*/ 0 h 11"/>
                  <a:gd name="T6" fmla="*/ 0 w 1236"/>
                  <a:gd name="T7" fmla="*/ 0 h 11"/>
                  <a:gd name="T8" fmla="*/ 0 w 1236"/>
                  <a:gd name="T9" fmla="*/ 0 h 11"/>
                  <a:gd name="T10" fmla="*/ 0 w 1236"/>
                  <a:gd name="T11" fmla="*/ 0 h 11"/>
                  <a:gd name="T12" fmla="*/ 0 w 1236"/>
                  <a:gd name="T13" fmla="*/ 0 h 11"/>
                  <a:gd name="T14" fmla="*/ 0 w 1236"/>
                  <a:gd name="T15" fmla="*/ 0 h 11"/>
                  <a:gd name="T16" fmla="*/ 0 w 1236"/>
                  <a:gd name="T17" fmla="*/ 0 h 11"/>
                  <a:gd name="T18" fmla="*/ 0 w 1236"/>
                  <a:gd name="T19" fmla="*/ 0 h 11"/>
                  <a:gd name="T20" fmla="*/ 0 w 1236"/>
                  <a:gd name="T21" fmla="*/ 0 h 11"/>
                  <a:gd name="T22" fmla="*/ 0 w 1236"/>
                  <a:gd name="T23" fmla="*/ 0 h 11"/>
                  <a:gd name="T24" fmla="*/ 0 w 1236"/>
                  <a:gd name="T25" fmla="*/ 0 h 11"/>
                  <a:gd name="T26" fmla="*/ 0 w 1236"/>
                  <a:gd name="T27" fmla="*/ 0 h 11"/>
                  <a:gd name="T28" fmla="*/ 0 w 1236"/>
                  <a:gd name="T29" fmla="*/ 0 h 11"/>
                  <a:gd name="T30" fmla="*/ 0 w 1236"/>
                  <a:gd name="T31" fmla="*/ 0 h 11"/>
                  <a:gd name="T32" fmla="*/ 0 w 1236"/>
                  <a:gd name="T33" fmla="*/ 0 h 11"/>
                  <a:gd name="T34" fmla="*/ 0 w 1236"/>
                  <a:gd name="T35" fmla="*/ 0 h 11"/>
                  <a:gd name="T36" fmla="*/ 0 w 1236"/>
                  <a:gd name="T37" fmla="*/ 0 h 11"/>
                  <a:gd name="T38" fmla="*/ 0 w 1236"/>
                  <a:gd name="T39" fmla="*/ 0 h 11"/>
                  <a:gd name="T40" fmla="*/ 0 w 1236"/>
                  <a:gd name="T41" fmla="*/ 0 h 11"/>
                  <a:gd name="T42" fmla="*/ 0 w 1236"/>
                  <a:gd name="T43" fmla="*/ 0 h 11"/>
                  <a:gd name="T44" fmla="*/ 0 w 1236"/>
                  <a:gd name="T45" fmla="*/ 0 h 11"/>
                  <a:gd name="T46" fmla="*/ 0 w 1236"/>
                  <a:gd name="T47" fmla="*/ 0 h 11"/>
                  <a:gd name="T48" fmla="*/ 0 w 1236"/>
                  <a:gd name="T49" fmla="*/ 0 h 11"/>
                  <a:gd name="T50" fmla="*/ 0 w 1236"/>
                  <a:gd name="T51" fmla="*/ 0 h 11"/>
                  <a:gd name="T52" fmla="*/ 0 w 1236"/>
                  <a:gd name="T53" fmla="*/ 0 h 11"/>
                  <a:gd name="T54" fmla="*/ 0 w 1236"/>
                  <a:gd name="T55" fmla="*/ 0 h 11"/>
                  <a:gd name="T56" fmla="*/ 0 w 1236"/>
                  <a:gd name="T57" fmla="*/ 0 h 11"/>
                  <a:gd name="T58" fmla="*/ 0 w 1236"/>
                  <a:gd name="T59" fmla="*/ 0 h 11"/>
                  <a:gd name="T60" fmla="*/ 0 w 1236"/>
                  <a:gd name="T61" fmla="*/ 0 h 11"/>
                  <a:gd name="T62" fmla="*/ 0 w 1236"/>
                  <a:gd name="T63" fmla="*/ 0 h 11"/>
                  <a:gd name="T64" fmla="*/ 0 w 1236"/>
                  <a:gd name="T65" fmla="*/ 0 h 11"/>
                  <a:gd name="T66" fmla="*/ 0 w 1236"/>
                  <a:gd name="T67" fmla="*/ 0 h 11"/>
                  <a:gd name="T68" fmla="*/ 0 w 1236"/>
                  <a:gd name="T69" fmla="*/ 0 h 11"/>
                  <a:gd name="T70" fmla="*/ 0 w 1236"/>
                  <a:gd name="T71" fmla="*/ 0 h 11"/>
                  <a:gd name="T72" fmla="*/ 0 w 1236"/>
                  <a:gd name="T73" fmla="*/ 0 h 11"/>
                  <a:gd name="T74" fmla="*/ 0 w 1236"/>
                  <a:gd name="T75" fmla="*/ 0 h 11"/>
                  <a:gd name="T76" fmla="*/ 0 w 1236"/>
                  <a:gd name="T77" fmla="*/ 0 h 11"/>
                  <a:gd name="T78" fmla="*/ 0 w 1236"/>
                  <a:gd name="T79" fmla="*/ 0 h 11"/>
                  <a:gd name="T80" fmla="*/ 0 w 1236"/>
                  <a:gd name="T81" fmla="*/ 0 h 11"/>
                  <a:gd name="T82" fmla="*/ 0 w 1236"/>
                  <a:gd name="T83" fmla="*/ 0 h 11"/>
                  <a:gd name="T84" fmla="*/ 0 w 1236"/>
                  <a:gd name="T85" fmla="*/ 0 h 11"/>
                  <a:gd name="T86" fmla="*/ 0 w 1236"/>
                  <a:gd name="T87" fmla="*/ 0 h 11"/>
                  <a:gd name="T88" fmla="*/ 0 w 1236"/>
                  <a:gd name="T89" fmla="*/ 0 h 11"/>
                  <a:gd name="T90" fmla="*/ 0 w 1236"/>
                  <a:gd name="T91" fmla="*/ 0 h 1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36"/>
                  <a:gd name="T139" fmla="*/ 0 h 11"/>
                  <a:gd name="T140" fmla="*/ 1236 w 1236"/>
                  <a:gd name="T141" fmla="*/ 11 h 1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36" h="11">
                    <a:moveTo>
                      <a:pt x="1234" y="0"/>
                    </a:moveTo>
                    <a:lnTo>
                      <a:pt x="1236" y="11"/>
                    </a:lnTo>
                    <a:lnTo>
                      <a:pt x="763" y="11"/>
                    </a:lnTo>
                    <a:lnTo>
                      <a:pt x="765" y="0"/>
                    </a:lnTo>
                    <a:lnTo>
                      <a:pt x="847" y="0"/>
                    </a:lnTo>
                    <a:lnTo>
                      <a:pt x="848" y="8"/>
                    </a:lnTo>
                    <a:lnTo>
                      <a:pt x="849" y="0"/>
                    </a:lnTo>
                    <a:lnTo>
                      <a:pt x="925" y="0"/>
                    </a:lnTo>
                    <a:lnTo>
                      <a:pt x="925" y="4"/>
                    </a:lnTo>
                    <a:lnTo>
                      <a:pt x="926" y="0"/>
                    </a:lnTo>
                    <a:lnTo>
                      <a:pt x="999" y="0"/>
                    </a:lnTo>
                    <a:lnTo>
                      <a:pt x="1000" y="8"/>
                    </a:lnTo>
                    <a:lnTo>
                      <a:pt x="1001" y="0"/>
                    </a:lnTo>
                    <a:lnTo>
                      <a:pt x="1234" y="0"/>
                    </a:lnTo>
                    <a:close/>
                    <a:moveTo>
                      <a:pt x="761" y="0"/>
                    </a:moveTo>
                    <a:lnTo>
                      <a:pt x="761" y="11"/>
                    </a:lnTo>
                    <a:lnTo>
                      <a:pt x="676" y="11"/>
                    </a:lnTo>
                    <a:lnTo>
                      <a:pt x="678" y="0"/>
                    </a:lnTo>
                    <a:lnTo>
                      <a:pt x="761" y="0"/>
                    </a:lnTo>
                    <a:close/>
                    <a:moveTo>
                      <a:pt x="674" y="0"/>
                    </a:moveTo>
                    <a:lnTo>
                      <a:pt x="675" y="11"/>
                    </a:lnTo>
                    <a:lnTo>
                      <a:pt x="421" y="11"/>
                    </a:lnTo>
                    <a:lnTo>
                      <a:pt x="424" y="0"/>
                    </a:lnTo>
                    <a:lnTo>
                      <a:pt x="504" y="0"/>
                    </a:lnTo>
                    <a:lnTo>
                      <a:pt x="504" y="8"/>
                    </a:lnTo>
                    <a:lnTo>
                      <a:pt x="505" y="0"/>
                    </a:lnTo>
                    <a:lnTo>
                      <a:pt x="595" y="0"/>
                    </a:lnTo>
                    <a:lnTo>
                      <a:pt x="595" y="4"/>
                    </a:lnTo>
                    <a:lnTo>
                      <a:pt x="596" y="0"/>
                    </a:lnTo>
                    <a:lnTo>
                      <a:pt x="674" y="0"/>
                    </a:lnTo>
                    <a:close/>
                    <a:moveTo>
                      <a:pt x="417" y="0"/>
                    </a:moveTo>
                    <a:lnTo>
                      <a:pt x="420" y="11"/>
                    </a:lnTo>
                    <a:lnTo>
                      <a:pt x="173" y="11"/>
                    </a:lnTo>
                    <a:lnTo>
                      <a:pt x="175" y="0"/>
                    </a:lnTo>
                    <a:lnTo>
                      <a:pt x="255" y="0"/>
                    </a:lnTo>
                    <a:lnTo>
                      <a:pt x="256" y="11"/>
                    </a:lnTo>
                    <a:lnTo>
                      <a:pt x="258" y="0"/>
                    </a:lnTo>
                    <a:lnTo>
                      <a:pt x="326" y="0"/>
                    </a:lnTo>
                    <a:lnTo>
                      <a:pt x="326" y="11"/>
                    </a:lnTo>
                    <a:lnTo>
                      <a:pt x="330" y="0"/>
                    </a:lnTo>
                    <a:lnTo>
                      <a:pt x="417" y="0"/>
                    </a:lnTo>
                    <a:close/>
                    <a:moveTo>
                      <a:pt x="171" y="0"/>
                    </a:moveTo>
                    <a:lnTo>
                      <a:pt x="172" y="11"/>
                    </a:lnTo>
                    <a:lnTo>
                      <a:pt x="0" y="11"/>
                    </a:lnTo>
                    <a:lnTo>
                      <a:pt x="1" y="0"/>
                    </a:lnTo>
                    <a:lnTo>
                      <a:pt x="171" y="0"/>
                    </a:lnTo>
                    <a:close/>
                  </a:path>
                </a:pathLst>
              </a:custGeom>
              <a:solidFill>
                <a:srgbClr val="B0B09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642" name="Freeform 230"/>
              <p:cNvSpPr>
                <a:spLocks noEditPoints="1"/>
              </p:cNvSpPr>
              <p:nvPr/>
            </p:nvSpPr>
            <p:spPr bwMode="auto">
              <a:xfrm>
                <a:off x="403" y="1592"/>
                <a:ext cx="309" cy="3"/>
              </a:xfrm>
              <a:custGeom>
                <a:avLst/>
                <a:gdLst>
                  <a:gd name="T0" fmla="*/ 0 w 1234"/>
                  <a:gd name="T1" fmla="*/ 0 h 9"/>
                  <a:gd name="T2" fmla="*/ 0 w 1234"/>
                  <a:gd name="T3" fmla="*/ 0 h 9"/>
                  <a:gd name="T4" fmla="*/ 0 w 1234"/>
                  <a:gd name="T5" fmla="*/ 0 h 9"/>
                  <a:gd name="T6" fmla="*/ 0 w 1234"/>
                  <a:gd name="T7" fmla="*/ 0 h 9"/>
                  <a:gd name="T8" fmla="*/ 0 w 1234"/>
                  <a:gd name="T9" fmla="*/ 0 h 9"/>
                  <a:gd name="T10" fmla="*/ 0 w 1234"/>
                  <a:gd name="T11" fmla="*/ 0 h 9"/>
                  <a:gd name="T12" fmla="*/ 0 w 1234"/>
                  <a:gd name="T13" fmla="*/ 0 h 9"/>
                  <a:gd name="T14" fmla="*/ 0 w 1234"/>
                  <a:gd name="T15" fmla="*/ 0 h 9"/>
                  <a:gd name="T16" fmla="*/ 0 w 1234"/>
                  <a:gd name="T17" fmla="*/ 0 h 9"/>
                  <a:gd name="T18" fmla="*/ 0 w 1234"/>
                  <a:gd name="T19" fmla="*/ 0 h 9"/>
                  <a:gd name="T20" fmla="*/ 0 w 1234"/>
                  <a:gd name="T21" fmla="*/ 0 h 9"/>
                  <a:gd name="T22" fmla="*/ 0 w 1234"/>
                  <a:gd name="T23" fmla="*/ 0 h 9"/>
                  <a:gd name="T24" fmla="*/ 0 w 1234"/>
                  <a:gd name="T25" fmla="*/ 0 h 9"/>
                  <a:gd name="T26" fmla="*/ 0 w 1234"/>
                  <a:gd name="T27" fmla="*/ 0 h 9"/>
                  <a:gd name="T28" fmla="*/ 0 w 1234"/>
                  <a:gd name="T29" fmla="*/ 0 h 9"/>
                  <a:gd name="T30" fmla="*/ 0 w 1234"/>
                  <a:gd name="T31" fmla="*/ 0 h 9"/>
                  <a:gd name="T32" fmla="*/ 0 w 1234"/>
                  <a:gd name="T33" fmla="*/ 0 h 9"/>
                  <a:gd name="T34" fmla="*/ 0 w 1234"/>
                  <a:gd name="T35" fmla="*/ 0 h 9"/>
                  <a:gd name="T36" fmla="*/ 0 w 1234"/>
                  <a:gd name="T37" fmla="*/ 0 h 9"/>
                  <a:gd name="T38" fmla="*/ 0 w 1234"/>
                  <a:gd name="T39" fmla="*/ 0 h 9"/>
                  <a:gd name="T40" fmla="*/ 0 w 1234"/>
                  <a:gd name="T41" fmla="*/ 0 h 9"/>
                  <a:gd name="T42" fmla="*/ 0 w 1234"/>
                  <a:gd name="T43" fmla="*/ 0 h 9"/>
                  <a:gd name="T44" fmla="*/ 0 w 1234"/>
                  <a:gd name="T45" fmla="*/ 0 h 9"/>
                  <a:gd name="T46" fmla="*/ 0 w 1234"/>
                  <a:gd name="T47" fmla="*/ 0 h 9"/>
                  <a:gd name="T48" fmla="*/ 0 w 1234"/>
                  <a:gd name="T49" fmla="*/ 0 h 9"/>
                  <a:gd name="T50" fmla="*/ 0 w 1234"/>
                  <a:gd name="T51" fmla="*/ 0 h 9"/>
                  <a:gd name="T52" fmla="*/ 0 w 1234"/>
                  <a:gd name="T53" fmla="*/ 0 h 9"/>
                  <a:gd name="T54" fmla="*/ 0 w 1234"/>
                  <a:gd name="T55" fmla="*/ 0 h 9"/>
                  <a:gd name="T56" fmla="*/ 0 w 1234"/>
                  <a:gd name="T57" fmla="*/ 0 h 9"/>
                  <a:gd name="T58" fmla="*/ 0 w 1234"/>
                  <a:gd name="T59" fmla="*/ 0 h 9"/>
                  <a:gd name="T60" fmla="*/ 0 w 1234"/>
                  <a:gd name="T61" fmla="*/ 0 h 9"/>
                  <a:gd name="T62" fmla="*/ 0 w 1234"/>
                  <a:gd name="T63" fmla="*/ 0 h 9"/>
                  <a:gd name="T64" fmla="*/ 0 w 1234"/>
                  <a:gd name="T65" fmla="*/ 0 h 9"/>
                  <a:gd name="T66" fmla="*/ 0 w 1234"/>
                  <a:gd name="T67" fmla="*/ 0 h 9"/>
                  <a:gd name="T68" fmla="*/ 0 w 1234"/>
                  <a:gd name="T69" fmla="*/ 0 h 9"/>
                  <a:gd name="T70" fmla="*/ 0 w 1234"/>
                  <a:gd name="T71" fmla="*/ 0 h 9"/>
                  <a:gd name="T72" fmla="*/ 0 w 1234"/>
                  <a:gd name="T73" fmla="*/ 0 h 9"/>
                  <a:gd name="T74" fmla="*/ 0 w 1234"/>
                  <a:gd name="T75" fmla="*/ 0 h 9"/>
                  <a:gd name="T76" fmla="*/ 0 w 1234"/>
                  <a:gd name="T77" fmla="*/ 0 h 9"/>
                  <a:gd name="T78" fmla="*/ 0 w 1234"/>
                  <a:gd name="T79" fmla="*/ 0 h 9"/>
                  <a:gd name="T80" fmla="*/ 0 w 1234"/>
                  <a:gd name="T81" fmla="*/ 0 h 9"/>
                  <a:gd name="T82" fmla="*/ 0 w 1234"/>
                  <a:gd name="T83" fmla="*/ 0 h 9"/>
                  <a:gd name="T84" fmla="*/ 0 w 1234"/>
                  <a:gd name="T85" fmla="*/ 0 h 9"/>
                  <a:gd name="T86" fmla="*/ 0 w 1234"/>
                  <a:gd name="T87" fmla="*/ 0 h 9"/>
                  <a:gd name="T88" fmla="*/ 0 w 1234"/>
                  <a:gd name="T89" fmla="*/ 0 h 9"/>
                  <a:gd name="T90" fmla="*/ 0 w 1234"/>
                  <a:gd name="T91" fmla="*/ 0 h 9"/>
                  <a:gd name="T92" fmla="*/ 0 w 1234"/>
                  <a:gd name="T93" fmla="*/ 0 h 9"/>
                  <a:gd name="T94" fmla="*/ 0 w 1234"/>
                  <a:gd name="T95" fmla="*/ 0 h 9"/>
                  <a:gd name="T96" fmla="*/ 0 w 1234"/>
                  <a:gd name="T97" fmla="*/ 0 h 9"/>
                  <a:gd name="T98" fmla="*/ 0 w 1234"/>
                  <a:gd name="T99" fmla="*/ 0 h 9"/>
                  <a:gd name="T100" fmla="*/ 0 w 1234"/>
                  <a:gd name="T101" fmla="*/ 0 h 9"/>
                  <a:gd name="T102" fmla="*/ 0 w 1234"/>
                  <a:gd name="T103" fmla="*/ 0 h 9"/>
                  <a:gd name="T104" fmla="*/ 0 w 1234"/>
                  <a:gd name="T105" fmla="*/ 0 h 9"/>
                  <a:gd name="T106" fmla="*/ 0 w 1234"/>
                  <a:gd name="T107" fmla="*/ 0 h 9"/>
                  <a:gd name="T108" fmla="*/ 0 w 1234"/>
                  <a:gd name="T109" fmla="*/ 0 h 9"/>
                  <a:gd name="T110" fmla="*/ 0 w 1234"/>
                  <a:gd name="T111" fmla="*/ 0 h 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234"/>
                  <a:gd name="T169" fmla="*/ 0 h 9"/>
                  <a:gd name="T170" fmla="*/ 1234 w 1234"/>
                  <a:gd name="T171" fmla="*/ 9 h 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234" h="9">
                    <a:moveTo>
                      <a:pt x="1233" y="0"/>
                    </a:moveTo>
                    <a:lnTo>
                      <a:pt x="1234" y="9"/>
                    </a:lnTo>
                    <a:lnTo>
                      <a:pt x="1000" y="9"/>
                    </a:lnTo>
                    <a:lnTo>
                      <a:pt x="1001" y="0"/>
                    </a:lnTo>
                    <a:lnTo>
                      <a:pt x="1233" y="0"/>
                    </a:lnTo>
                    <a:close/>
                    <a:moveTo>
                      <a:pt x="996" y="0"/>
                    </a:moveTo>
                    <a:lnTo>
                      <a:pt x="999" y="9"/>
                    </a:lnTo>
                    <a:lnTo>
                      <a:pt x="848" y="9"/>
                    </a:lnTo>
                    <a:lnTo>
                      <a:pt x="849" y="0"/>
                    </a:lnTo>
                    <a:lnTo>
                      <a:pt x="924" y="0"/>
                    </a:lnTo>
                    <a:lnTo>
                      <a:pt x="924" y="8"/>
                    </a:lnTo>
                    <a:lnTo>
                      <a:pt x="927" y="0"/>
                    </a:lnTo>
                    <a:lnTo>
                      <a:pt x="996" y="0"/>
                    </a:lnTo>
                    <a:close/>
                    <a:moveTo>
                      <a:pt x="845" y="0"/>
                    </a:moveTo>
                    <a:lnTo>
                      <a:pt x="847" y="9"/>
                    </a:lnTo>
                    <a:lnTo>
                      <a:pt x="763" y="9"/>
                    </a:lnTo>
                    <a:lnTo>
                      <a:pt x="764" y="0"/>
                    </a:lnTo>
                    <a:lnTo>
                      <a:pt x="845" y="0"/>
                    </a:lnTo>
                    <a:close/>
                    <a:moveTo>
                      <a:pt x="760" y="0"/>
                    </a:moveTo>
                    <a:lnTo>
                      <a:pt x="760" y="9"/>
                    </a:lnTo>
                    <a:lnTo>
                      <a:pt x="676" y="9"/>
                    </a:lnTo>
                    <a:lnTo>
                      <a:pt x="677" y="0"/>
                    </a:lnTo>
                    <a:lnTo>
                      <a:pt x="760" y="0"/>
                    </a:lnTo>
                    <a:close/>
                    <a:moveTo>
                      <a:pt x="673" y="0"/>
                    </a:moveTo>
                    <a:lnTo>
                      <a:pt x="674" y="9"/>
                    </a:lnTo>
                    <a:lnTo>
                      <a:pt x="504" y="9"/>
                    </a:lnTo>
                    <a:lnTo>
                      <a:pt x="505" y="0"/>
                    </a:lnTo>
                    <a:lnTo>
                      <a:pt x="593" y="0"/>
                    </a:lnTo>
                    <a:lnTo>
                      <a:pt x="594" y="8"/>
                    </a:lnTo>
                    <a:lnTo>
                      <a:pt x="595" y="0"/>
                    </a:lnTo>
                    <a:lnTo>
                      <a:pt x="673" y="0"/>
                    </a:lnTo>
                    <a:close/>
                    <a:moveTo>
                      <a:pt x="502" y="0"/>
                    </a:moveTo>
                    <a:lnTo>
                      <a:pt x="503" y="9"/>
                    </a:lnTo>
                    <a:lnTo>
                      <a:pt x="422" y="9"/>
                    </a:lnTo>
                    <a:lnTo>
                      <a:pt x="425" y="0"/>
                    </a:lnTo>
                    <a:lnTo>
                      <a:pt x="502" y="0"/>
                    </a:lnTo>
                    <a:close/>
                    <a:moveTo>
                      <a:pt x="415" y="0"/>
                    </a:moveTo>
                    <a:lnTo>
                      <a:pt x="418" y="9"/>
                    </a:lnTo>
                    <a:lnTo>
                      <a:pt x="328" y="9"/>
                    </a:lnTo>
                    <a:lnTo>
                      <a:pt x="330" y="0"/>
                    </a:lnTo>
                    <a:lnTo>
                      <a:pt x="415" y="0"/>
                    </a:lnTo>
                    <a:close/>
                    <a:moveTo>
                      <a:pt x="325" y="0"/>
                    </a:moveTo>
                    <a:lnTo>
                      <a:pt x="325" y="9"/>
                    </a:lnTo>
                    <a:lnTo>
                      <a:pt x="256" y="9"/>
                    </a:lnTo>
                    <a:lnTo>
                      <a:pt x="257" y="0"/>
                    </a:lnTo>
                    <a:lnTo>
                      <a:pt x="325" y="0"/>
                    </a:lnTo>
                    <a:close/>
                    <a:moveTo>
                      <a:pt x="253" y="0"/>
                    </a:moveTo>
                    <a:lnTo>
                      <a:pt x="255" y="9"/>
                    </a:lnTo>
                    <a:lnTo>
                      <a:pt x="173" y="9"/>
                    </a:lnTo>
                    <a:lnTo>
                      <a:pt x="174" y="0"/>
                    </a:lnTo>
                    <a:lnTo>
                      <a:pt x="253" y="0"/>
                    </a:lnTo>
                    <a:close/>
                    <a:moveTo>
                      <a:pt x="168" y="0"/>
                    </a:moveTo>
                    <a:lnTo>
                      <a:pt x="170" y="9"/>
                    </a:lnTo>
                    <a:lnTo>
                      <a:pt x="0" y="9"/>
                    </a:lnTo>
                    <a:lnTo>
                      <a:pt x="1" y="0"/>
                    </a:lnTo>
                    <a:lnTo>
                      <a:pt x="168" y="0"/>
                    </a:lnTo>
                    <a:close/>
                  </a:path>
                </a:pathLst>
              </a:custGeom>
              <a:solidFill>
                <a:srgbClr val="B5B59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643" name="Freeform 231"/>
              <p:cNvSpPr>
                <a:spLocks noEditPoints="1"/>
              </p:cNvSpPr>
              <p:nvPr/>
            </p:nvSpPr>
            <p:spPr bwMode="auto">
              <a:xfrm>
                <a:off x="403" y="1591"/>
                <a:ext cx="309" cy="3"/>
              </a:xfrm>
              <a:custGeom>
                <a:avLst/>
                <a:gdLst>
                  <a:gd name="T0" fmla="*/ 0 w 1233"/>
                  <a:gd name="T1" fmla="*/ 0 h 10"/>
                  <a:gd name="T2" fmla="*/ 0 w 1233"/>
                  <a:gd name="T3" fmla="*/ 0 h 10"/>
                  <a:gd name="T4" fmla="*/ 0 w 1233"/>
                  <a:gd name="T5" fmla="*/ 0 h 10"/>
                  <a:gd name="T6" fmla="*/ 0 w 1233"/>
                  <a:gd name="T7" fmla="*/ 0 h 10"/>
                  <a:gd name="T8" fmla="*/ 0 w 1233"/>
                  <a:gd name="T9" fmla="*/ 0 h 10"/>
                  <a:gd name="T10" fmla="*/ 0 w 1233"/>
                  <a:gd name="T11" fmla="*/ 0 h 10"/>
                  <a:gd name="T12" fmla="*/ 0 w 1233"/>
                  <a:gd name="T13" fmla="*/ 0 h 10"/>
                  <a:gd name="T14" fmla="*/ 0 w 1233"/>
                  <a:gd name="T15" fmla="*/ 0 h 10"/>
                  <a:gd name="T16" fmla="*/ 0 w 1233"/>
                  <a:gd name="T17" fmla="*/ 0 h 10"/>
                  <a:gd name="T18" fmla="*/ 0 w 1233"/>
                  <a:gd name="T19" fmla="*/ 0 h 10"/>
                  <a:gd name="T20" fmla="*/ 0 w 1233"/>
                  <a:gd name="T21" fmla="*/ 0 h 10"/>
                  <a:gd name="T22" fmla="*/ 0 w 1233"/>
                  <a:gd name="T23" fmla="*/ 0 h 10"/>
                  <a:gd name="T24" fmla="*/ 0 w 1233"/>
                  <a:gd name="T25" fmla="*/ 0 h 10"/>
                  <a:gd name="T26" fmla="*/ 0 w 1233"/>
                  <a:gd name="T27" fmla="*/ 0 h 10"/>
                  <a:gd name="T28" fmla="*/ 0 w 1233"/>
                  <a:gd name="T29" fmla="*/ 0 h 10"/>
                  <a:gd name="T30" fmla="*/ 0 w 1233"/>
                  <a:gd name="T31" fmla="*/ 0 h 10"/>
                  <a:gd name="T32" fmla="*/ 0 w 1233"/>
                  <a:gd name="T33" fmla="*/ 0 h 10"/>
                  <a:gd name="T34" fmla="*/ 0 w 1233"/>
                  <a:gd name="T35" fmla="*/ 0 h 10"/>
                  <a:gd name="T36" fmla="*/ 0 w 1233"/>
                  <a:gd name="T37" fmla="*/ 0 h 10"/>
                  <a:gd name="T38" fmla="*/ 0 w 1233"/>
                  <a:gd name="T39" fmla="*/ 0 h 10"/>
                  <a:gd name="T40" fmla="*/ 0 w 1233"/>
                  <a:gd name="T41" fmla="*/ 0 h 10"/>
                  <a:gd name="T42" fmla="*/ 0 w 1233"/>
                  <a:gd name="T43" fmla="*/ 0 h 10"/>
                  <a:gd name="T44" fmla="*/ 0 w 1233"/>
                  <a:gd name="T45" fmla="*/ 0 h 10"/>
                  <a:gd name="T46" fmla="*/ 0 w 1233"/>
                  <a:gd name="T47" fmla="*/ 0 h 10"/>
                  <a:gd name="T48" fmla="*/ 0 w 1233"/>
                  <a:gd name="T49" fmla="*/ 0 h 10"/>
                  <a:gd name="T50" fmla="*/ 0 w 1233"/>
                  <a:gd name="T51" fmla="*/ 0 h 10"/>
                  <a:gd name="T52" fmla="*/ 0 w 1233"/>
                  <a:gd name="T53" fmla="*/ 0 h 10"/>
                  <a:gd name="T54" fmla="*/ 0 w 1233"/>
                  <a:gd name="T55" fmla="*/ 0 h 10"/>
                  <a:gd name="T56" fmla="*/ 0 w 1233"/>
                  <a:gd name="T57" fmla="*/ 0 h 10"/>
                  <a:gd name="T58" fmla="*/ 0 w 1233"/>
                  <a:gd name="T59" fmla="*/ 0 h 10"/>
                  <a:gd name="T60" fmla="*/ 0 w 1233"/>
                  <a:gd name="T61" fmla="*/ 0 h 10"/>
                  <a:gd name="T62" fmla="*/ 0 w 1233"/>
                  <a:gd name="T63" fmla="*/ 0 h 10"/>
                  <a:gd name="T64" fmla="*/ 0 w 1233"/>
                  <a:gd name="T65" fmla="*/ 0 h 10"/>
                  <a:gd name="T66" fmla="*/ 0 w 1233"/>
                  <a:gd name="T67" fmla="*/ 0 h 10"/>
                  <a:gd name="T68" fmla="*/ 0 w 1233"/>
                  <a:gd name="T69" fmla="*/ 0 h 10"/>
                  <a:gd name="T70" fmla="*/ 0 w 1233"/>
                  <a:gd name="T71" fmla="*/ 0 h 10"/>
                  <a:gd name="T72" fmla="*/ 0 w 1233"/>
                  <a:gd name="T73" fmla="*/ 0 h 10"/>
                  <a:gd name="T74" fmla="*/ 0 w 1233"/>
                  <a:gd name="T75" fmla="*/ 0 h 10"/>
                  <a:gd name="T76" fmla="*/ 0 w 1233"/>
                  <a:gd name="T77" fmla="*/ 0 h 10"/>
                  <a:gd name="T78" fmla="*/ 0 w 1233"/>
                  <a:gd name="T79" fmla="*/ 0 h 10"/>
                  <a:gd name="T80" fmla="*/ 0 w 1233"/>
                  <a:gd name="T81" fmla="*/ 0 h 10"/>
                  <a:gd name="T82" fmla="*/ 0 w 1233"/>
                  <a:gd name="T83" fmla="*/ 0 h 10"/>
                  <a:gd name="T84" fmla="*/ 0 w 1233"/>
                  <a:gd name="T85" fmla="*/ 0 h 10"/>
                  <a:gd name="T86" fmla="*/ 0 w 1233"/>
                  <a:gd name="T87" fmla="*/ 0 h 10"/>
                  <a:gd name="T88" fmla="*/ 0 w 1233"/>
                  <a:gd name="T89" fmla="*/ 0 h 10"/>
                  <a:gd name="T90" fmla="*/ 0 w 1233"/>
                  <a:gd name="T91" fmla="*/ 0 h 10"/>
                  <a:gd name="T92" fmla="*/ 0 w 1233"/>
                  <a:gd name="T93" fmla="*/ 0 h 10"/>
                  <a:gd name="T94" fmla="*/ 0 w 1233"/>
                  <a:gd name="T95" fmla="*/ 0 h 10"/>
                  <a:gd name="T96" fmla="*/ 0 w 1233"/>
                  <a:gd name="T97" fmla="*/ 0 h 10"/>
                  <a:gd name="T98" fmla="*/ 0 w 1233"/>
                  <a:gd name="T99" fmla="*/ 0 h 10"/>
                  <a:gd name="T100" fmla="*/ 0 w 1233"/>
                  <a:gd name="T101" fmla="*/ 0 h 10"/>
                  <a:gd name="T102" fmla="*/ 0 w 1233"/>
                  <a:gd name="T103" fmla="*/ 0 h 10"/>
                  <a:gd name="T104" fmla="*/ 0 w 1233"/>
                  <a:gd name="T105" fmla="*/ 0 h 10"/>
                  <a:gd name="T106" fmla="*/ 0 w 1233"/>
                  <a:gd name="T107" fmla="*/ 0 h 10"/>
                  <a:gd name="T108" fmla="*/ 0 w 1233"/>
                  <a:gd name="T109" fmla="*/ 0 h 10"/>
                  <a:gd name="T110" fmla="*/ 0 w 1233"/>
                  <a:gd name="T111" fmla="*/ 0 h 10"/>
                  <a:gd name="T112" fmla="*/ 0 w 1233"/>
                  <a:gd name="T113" fmla="*/ 0 h 10"/>
                  <a:gd name="T114" fmla="*/ 0 w 1233"/>
                  <a:gd name="T115" fmla="*/ 0 h 10"/>
                  <a:gd name="T116" fmla="*/ 0 w 1233"/>
                  <a:gd name="T117" fmla="*/ 0 h 10"/>
                  <a:gd name="T118" fmla="*/ 0 w 1233"/>
                  <a:gd name="T119" fmla="*/ 0 h 1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33"/>
                  <a:gd name="T181" fmla="*/ 0 h 10"/>
                  <a:gd name="T182" fmla="*/ 1233 w 1233"/>
                  <a:gd name="T183" fmla="*/ 10 h 1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33" h="10">
                    <a:moveTo>
                      <a:pt x="1232" y="0"/>
                    </a:moveTo>
                    <a:lnTo>
                      <a:pt x="1233" y="10"/>
                    </a:lnTo>
                    <a:lnTo>
                      <a:pt x="1000" y="10"/>
                    </a:lnTo>
                    <a:lnTo>
                      <a:pt x="1001" y="0"/>
                    </a:lnTo>
                    <a:lnTo>
                      <a:pt x="1232" y="0"/>
                    </a:lnTo>
                    <a:close/>
                    <a:moveTo>
                      <a:pt x="994" y="0"/>
                    </a:moveTo>
                    <a:lnTo>
                      <a:pt x="998" y="10"/>
                    </a:lnTo>
                    <a:lnTo>
                      <a:pt x="925" y="10"/>
                    </a:lnTo>
                    <a:lnTo>
                      <a:pt x="927" y="0"/>
                    </a:lnTo>
                    <a:lnTo>
                      <a:pt x="994" y="0"/>
                    </a:lnTo>
                    <a:close/>
                    <a:moveTo>
                      <a:pt x="924" y="0"/>
                    </a:moveTo>
                    <a:lnTo>
                      <a:pt x="924" y="10"/>
                    </a:lnTo>
                    <a:lnTo>
                      <a:pt x="848" y="10"/>
                    </a:lnTo>
                    <a:lnTo>
                      <a:pt x="851" y="0"/>
                    </a:lnTo>
                    <a:lnTo>
                      <a:pt x="924" y="0"/>
                    </a:lnTo>
                    <a:close/>
                    <a:moveTo>
                      <a:pt x="843" y="0"/>
                    </a:moveTo>
                    <a:lnTo>
                      <a:pt x="846" y="10"/>
                    </a:lnTo>
                    <a:lnTo>
                      <a:pt x="764" y="10"/>
                    </a:lnTo>
                    <a:lnTo>
                      <a:pt x="765" y="0"/>
                    </a:lnTo>
                    <a:lnTo>
                      <a:pt x="843" y="0"/>
                    </a:lnTo>
                    <a:close/>
                    <a:moveTo>
                      <a:pt x="760" y="0"/>
                    </a:moveTo>
                    <a:lnTo>
                      <a:pt x="760" y="10"/>
                    </a:lnTo>
                    <a:lnTo>
                      <a:pt x="677" y="10"/>
                    </a:lnTo>
                    <a:lnTo>
                      <a:pt x="679" y="0"/>
                    </a:lnTo>
                    <a:lnTo>
                      <a:pt x="760" y="0"/>
                    </a:lnTo>
                    <a:close/>
                    <a:moveTo>
                      <a:pt x="673" y="0"/>
                    </a:moveTo>
                    <a:lnTo>
                      <a:pt x="673" y="10"/>
                    </a:lnTo>
                    <a:lnTo>
                      <a:pt x="595" y="10"/>
                    </a:lnTo>
                    <a:lnTo>
                      <a:pt x="597" y="0"/>
                    </a:lnTo>
                    <a:lnTo>
                      <a:pt x="673" y="0"/>
                    </a:lnTo>
                    <a:close/>
                    <a:moveTo>
                      <a:pt x="593" y="0"/>
                    </a:moveTo>
                    <a:lnTo>
                      <a:pt x="594" y="10"/>
                    </a:lnTo>
                    <a:lnTo>
                      <a:pt x="504" y="10"/>
                    </a:lnTo>
                    <a:lnTo>
                      <a:pt x="507" y="0"/>
                    </a:lnTo>
                    <a:lnTo>
                      <a:pt x="593" y="0"/>
                    </a:lnTo>
                    <a:close/>
                    <a:moveTo>
                      <a:pt x="501" y="0"/>
                    </a:moveTo>
                    <a:lnTo>
                      <a:pt x="503" y="10"/>
                    </a:lnTo>
                    <a:lnTo>
                      <a:pt x="423" y="10"/>
                    </a:lnTo>
                    <a:lnTo>
                      <a:pt x="426" y="0"/>
                    </a:lnTo>
                    <a:lnTo>
                      <a:pt x="501" y="0"/>
                    </a:lnTo>
                    <a:close/>
                    <a:moveTo>
                      <a:pt x="414" y="0"/>
                    </a:moveTo>
                    <a:lnTo>
                      <a:pt x="416" y="10"/>
                    </a:lnTo>
                    <a:lnTo>
                      <a:pt x="329" y="10"/>
                    </a:lnTo>
                    <a:lnTo>
                      <a:pt x="331" y="0"/>
                    </a:lnTo>
                    <a:lnTo>
                      <a:pt x="414" y="0"/>
                    </a:lnTo>
                    <a:close/>
                    <a:moveTo>
                      <a:pt x="325" y="0"/>
                    </a:moveTo>
                    <a:lnTo>
                      <a:pt x="325" y="10"/>
                    </a:lnTo>
                    <a:lnTo>
                      <a:pt x="257" y="10"/>
                    </a:lnTo>
                    <a:lnTo>
                      <a:pt x="259" y="0"/>
                    </a:lnTo>
                    <a:lnTo>
                      <a:pt x="325" y="0"/>
                    </a:lnTo>
                    <a:close/>
                    <a:moveTo>
                      <a:pt x="251" y="0"/>
                    </a:moveTo>
                    <a:lnTo>
                      <a:pt x="254" y="10"/>
                    </a:lnTo>
                    <a:lnTo>
                      <a:pt x="174" y="10"/>
                    </a:lnTo>
                    <a:lnTo>
                      <a:pt x="175" y="0"/>
                    </a:lnTo>
                    <a:lnTo>
                      <a:pt x="251" y="0"/>
                    </a:lnTo>
                    <a:close/>
                    <a:moveTo>
                      <a:pt x="168" y="0"/>
                    </a:moveTo>
                    <a:lnTo>
                      <a:pt x="170" y="10"/>
                    </a:lnTo>
                    <a:lnTo>
                      <a:pt x="0" y="10"/>
                    </a:lnTo>
                    <a:lnTo>
                      <a:pt x="1" y="0"/>
                    </a:lnTo>
                    <a:lnTo>
                      <a:pt x="168" y="0"/>
                    </a:lnTo>
                    <a:close/>
                  </a:path>
                </a:pathLst>
              </a:custGeom>
              <a:solidFill>
                <a:srgbClr val="BDBD9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644" name="Freeform 232"/>
              <p:cNvSpPr>
                <a:spLocks noEditPoints="1"/>
              </p:cNvSpPr>
              <p:nvPr/>
            </p:nvSpPr>
            <p:spPr bwMode="auto">
              <a:xfrm>
                <a:off x="404" y="1590"/>
                <a:ext cx="308" cy="2"/>
              </a:xfrm>
              <a:custGeom>
                <a:avLst/>
                <a:gdLst>
                  <a:gd name="T0" fmla="*/ 0 w 1232"/>
                  <a:gd name="T1" fmla="*/ 0 h 11"/>
                  <a:gd name="T2" fmla="*/ 0 w 1232"/>
                  <a:gd name="T3" fmla="*/ 0 h 11"/>
                  <a:gd name="T4" fmla="*/ 0 w 1232"/>
                  <a:gd name="T5" fmla="*/ 0 h 11"/>
                  <a:gd name="T6" fmla="*/ 0 w 1232"/>
                  <a:gd name="T7" fmla="*/ 0 h 11"/>
                  <a:gd name="T8" fmla="*/ 0 w 1232"/>
                  <a:gd name="T9" fmla="*/ 0 h 11"/>
                  <a:gd name="T10" fmla="*/ 0 w 1232"/>
                  <a:gd name="T11" fmla="*/ 0 h 11"/>
                  <a:gd name="T12" fmla="*/ 0 w 1232"/>
                  <a:gd name="T13" fmla="*/ 0 h 11"/>
                  <a:gd name="T14" fmla="*/ 0 w 1232"/>
                  <a:gd name="T15" fmla="*/ 0 h 11"/>
                  <a:gd name="T16" fmla="*/ 0 w 1232"/>
                  <a:gd name="T17" fmla="*/ 0 h 11"/>
                  <a:gd name="T18" fmla="*/ 0 w 1232"/>
                  <a:gd name="T19" fmla="*/ 0 h 11"/>
                  <a:gd name="T20" fmla="*/ 0 w 1232"/>
                  <a:gd name="T21" fmla="*/ 0 h 11"/>
                  <a:gd name="T22" fmla="*/ 0 w 1232"/>
                  <a:gd name="T23" fmla="*/ 0 h 11"/>
                  <a:gd name="T24" fmla="*/ 0 w 1232"/>
                  <a:gd name="T25" fmla="*/ 0 h 11"/>
                  <a:gd name="T26" fmla="*/ 0 w 1232"/>
                  <a:gd name="T27" fmla="*/ 0 h 11"/>
                  <a:gd name="T28" fmla="*/ 0 w 1232"/>
                  <a:gd name="T29" fmla="*/ 0 h 11"/>
                  <a:gd name="T30" fmla="*/ 0 w 1232"/>
                  <a:gd name="T31" fmla="*/ 0 h 11"/>
                  <a:gd name="T32" fmla="*/ 0 w 1232"/>
                  <a:gd name="T33" fmla="*/ 0 h 11"/>
                  <a:gd name="T34" fmla="*/ 0 w 1232"/>
                  <a:gd name="T35" fmla="*/ 0 h 11"/>
                  <a:gd name="T36" fmla="*/ 0 w 1232"/>
                  <a:gd name="T37" fmla="*/ 0 h 11"/>
                  <a:gd name="T38" fmla="*/ 0 w 1232"/>
                  <a:gd name="T39" fmla="*/ 0 h 11"/>
                  <a:gd name="T40" fmla="*/ 0 w 1232"/>
                  <a:gd name="T41" fmla="*/ 0 h 11"/>
                  <a:gd name="T42" fmla="*/ 0 w 1232"/>
                  <a:gd name="T43" fmla="*/ 0 h 11"/>
                  <a:gd name="T44" fmla="*/ 0 w 1232"/>
                  <a:gd name="T45" fmla="*/ 0 h 11"/>
                  <a:gd name="T46" fmla="*/ 0 w 1232"/>
                  <a:gd name="T47" fmla="*/ 0 h 11"/>
                  <a:gd name="T48" fmla="*/ 0 w 1232"/>
                  <a:gd name="T49" fmla="*/ 0 h 11"/>
                  <a:gd name="T50" fmla="*/ 0 w 1232"/>
                  <a:gd name="T51" fmla="*/ 0 h 11"/>
                  <a:gd name="T52" fmla="*/ 0 w 1232"/>
                  <a:gd name="T53" fmla="*/ 0 h 11"/>
                  <a:gd name="T54" fmla="*/ 0 w 1232"/>
                  <a:gd name="T55" fmla="*/ 0 h 11"/>
                  <a:gd name="T56" fmla="*/ 0 w 1232"/>
                  <a:gd name="T57" fmla="*/ 0 h 11"/>
                  <a:gd name="T58" fmla="*/ 0 w 1232"/>
                  <a:gd name="T59" fmla="*/ 0 h 11"/>
                  <a:gd name="T60" fmla="*/ 0 w 1232"/>
                  <a:gd name="T61" fmla="*/ 0 h 11"/>
                  <a:gd name="T62" fmla="*/ 0 w 1232"/>
                  <a:gd name="T63" fmla="*/ 0 h 11"/>
                  <a:gd name="T64" fmla="*/ 0 w 1232"/>
                  <a:gd name="T65" fmla="*/ 0 h 11"/>
                  <a:gd name="T66" fmla="*/ 0 w 1232"/>
                  <a:gd name="T67" fmla="*/ 0 h 11"/>
                  <a:gd name="T68" fmla="*/ 0 w 1232"/>
                  <a:gd name="T69" fmla="*/ 0 h 11"/>
                  <a:gd name="T70" fmla="*/ 0 w 1232"/>
                  <a:gd name="T71" fmla="*/ 0 h 11"/>
                  <a:gd name="T72" fmla="*/ 0 w 1232"/>
                  <a:gd name="T73" fmla="*/ 0 h 11"/>
                  <a:gd name="T74" fmla="*/ 0 w 1232"/>
                  <a:gd name="T75" fmla="*/ 0 h 11"/>
                  <a:gd name="T76" fmla="*/ 0 w 1232"/>
                  <a:gd name="T77" fmla="*/ 0 h 11"/>
                  <a:gd name="T78" fmla="*/ 0 w 1232"/>
                  <a:gd name="T79" fmla="*/ 0 h 11"/>
                  <a:gd name="T80" fmla="*/ 0 w 1232"/>
                  <a:gd name="T81" fmla="*/ 0 h 11"/>
                  <a:gd name="T82" fmla="*/ 0 w 1232"/>
                  <a:gd name="T83" fmla="*/ 0 h 11"/>
                  <a:gd name="T84" fmla="*/ 0 w 1232"/>
                  <a:gd name="T85" fmla="*/ 0 h 11"/>
                  <a:gd name="T86" fmla="*/ 0 w 1232"/>
                  <a:gd name="T87" fmla="*/ 0 h 11"/>
                  <a:gd name="T88" fmla="*/ 0 w 1232"/>
                  <a:gd name="T89" fmla="*/ 0 h 11"/>
                  <a:gd name="T90" fmla="*/ 0 w 1232"/>
                  <a:gd name="T91" fmla="*/ 0 h 11"/>
                  <a:gd name="T92" fmla="*/ 0 w 1232"/>
                  <a:gd name="T93" fmla="*/ 0 h 11"/>
                  <a:gd name="T94" fmla="*/ 0 w 1232"/>
                  <a:gd name="T95" fmla="*/ 0 h 11"/>
                  <a:gd name="T96" fmla="*/ 0 w 1232"/>
                  <a:gd name="T97" fmla="*/ 0 h 11"/>
                  <a:gd name="T98" fmla="*/ 0 w 1232"/>
                  <a:gd name="T99" fmla="*/ 0 h 11"/>
                  <a:gd name="T100" fmla="*/ 0 w 1232"/>
                  <a:gd name="T101" fmla="*/ 0 h 11"/>
                  <a:gd name="T102" fmla="*/ 0 w 1232"/>
                  <a:gd name="T103" fmla="*/ 0 h 11"/>
                  <a:gd name="T104" fmla="*/ 0 w 1232"/>
                  <a:gd name="T105" fmla="*/ 0 h 11"/>
                  <a:gd name="T106" fmla="*/ 0 w 1232"/>
                  <a:gd name="T107" fmla="*/ 0 h 11"/>
                  <a:gd name="T108" fmla="*/ 0 w 1232"/>
                  <a:gd name="T109" fmla="*/ 0 h 11"/>
                  <a:gd name="T110" fmla="*/ 0 w 1232"/>
                  <a:gd name="T111" fmla="*/ 0 h 11"/>
                  <a:gd name="T112" fmla="*/ 0 w 1232"/>
                  <a:gd name="T113" fmla="*/ 0 h 11"/>
                  <a:gd name="T114" fmla="*/ 0 w 1232"/>
                  <a:gd name="T115" fmla="*/ 0 h 11"/>
                  <a:gd name="T116" fmla="*/ 0 w 1232"/>
                  <a:gd name="T117" fmla="*/ 0 h 11"/>
                  <a:gd name="T118" fmla="*/ 0 w 1232"/>
                  <a:gd name="T119" fmla="*/ 0 h 1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32"/>
                  <a:gd name="T181" fmla="*/ 0 h 11"/>
                  <a:gd name="T182" fmla="*/ 1232 w 1232"/>
                  <a:gd name="T183" fmla="*/ 11 h 11"/>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32" h="11">
                    <a:moveTo>
                      <a:pt x="1231" y="0"/>
                    </a:moveTo>
                    <a:lnTo>
                      <a:pt x="1232" y="11"/>
                    </a:lnTo>
                    <a:lnTo>
                      <a:pt x="1000" y="11"/>
                    </a:lnTo>
                    <a:lnTo>
                      <a:pt x="1002" y="0"/>
                    </a:lnTo>
                    <a:lnTo>
                      <a:pt x="1231" y="0"/>
                    </a:lnTo>
                    <a:close/>
                    <a:moveTo>
                      <a:pt x="991" y="0"/>
                    </a:moveTo>
                    <a:lnTo>
                      <a:pt x="995" y="11"/>
                    </a:lnTo>
                    <a:lnTo>
                      <a:pt x="926" y="11"/>
                    </a:lnTo>
                    <a:lnTo>
                      <a:pt x="927" y="0"/>
                    </a:lnTo>
                    <a:lnTo>
                      <a:pt x="991" y="0"/>
                    </a:lnTo>
                    <a:close/>
                    <a:moveTo>
                      <a:pt x="923" y="0"/>
                    </a:moveTo>
                    <a:lnTo>
                      <a:pt x="923" y="11"/>
                    </a:lnTo>
                    <a:lnTo>
                      <a:pt x="848" y="11"/>
                    </a:lnTo>
                    <a:lnTo>
                      <a:pt x="851" y="0"/>
                    </a:lnTo>
                    <a:lnTo>
                      <a:pt x="923" y="0"/>
                    </a:lnTo>
                    <a:close/>
                    <a:moveTo>
                      <a:pt x="841" y="0"/>
                    </a:moveTo>
                    <a:lnTo>
                      <a:pt x="844" y="11"/>
                    </a:lnTo>
                    <a:lnTo>
                      <a:pt x="763" y="11"/>
                    </a:lnTo>
                    <a:lnTo>
                      <a:pt x="765" y="0"/>
                    </a:lnTo>
                    <a:lnTo>
                      <a:pt x="841" y="0"/>
                    </a:lnTo>
                    <a:close/>
                    <a:moveTo>
                      <a:pt x="758" y="0"/>
                    </a:moveTo>
                    <a:lnTo>
                      <a:pt x="759" y="11"/>
                    </a:lnTo>
                    <a:lnTo>
                      <a:pt x="676" y="11"/>
                    </a:lnTo>
                    <a:lnTo>
                      <a:pt x="679" y="0"/>
                    </a:lnTo>
                    <a:lnTo>
                      <a:pt x="758" y="0"/>
                    </a:lnTo>
                    <a:close/>
                    <a:moveTo>
                      <a:pt x="671" y="0"/>
                    </a:moveTo>
                    <a:lnTo>
                      <a:pt x="672" y="11"/>
                    </a:lnTo>
                    <a:lnTo>
                      <a:pt x="594" y="11"/>
                    </a:lnTo>
                    <a:lnTo>
                      <a:pt x="596" y="0"/>
                    </a:lnTo>
                    <a:lnTo>
                      <a:pt x="671" y="0"/>
                    </a:lnTo>
                    <a:close/>
                    <a:moveTo>
                      <a:pt x="591" y="0"/>
                    </a:moveTo>
                    <a:lnTo>
                      <a:pt x="592" y="11"/>
                    </a:lnTo>
                    <a:lnTo>
                      <a:pt x="504" y="11"/>
                    </a:lnTo>
                    <a:lnTo>
                      <a:pt x="507" y="0"/>
                    </a:lnTo>
                    <a:lnTo>
                      <a:pt x="591" y="0"/>
                    </a:lnTo>
                    <a:close/>
                    <a:moveTo>
                      <a:pt x="499" y="0"/>
                    </a:moveTo>
                    <a:lnTo>
                      <a:pt x="501" y="11"/>
                    </a:lnTo>
                    <a:lnTo>
                      <a:pt x="424" y="11"/>
                    </a:lnTo>
                    <a:lnTo>
                      <a:pt x="426" y="0"/>
                    </a:lnTo>
                    <a:lnTo>
                      <a:pt x="499" y="0"/>
                    </a:lnTo>
                    <a:close/>
                    <a:moveTo>
                      <a:pt x="412" y="0"/>
                    </a:moveTo>
                    <a:lnTo>
                      <a:pt x="414" y="11"/>
                    </a:lnTo>
                    <a:lnTo>
                      <a:pt x="329" y="11"/>
                    </a:lnTo>
                    <a:lnTo>
                      <a:pt x="331" y="0"/>
                    </a:lnTo>
                    <a:lnTo>
                      <a:pt x="412" y="0"/>
                    </a:lnTo>
                    <a:close/>
                    <a:moveTo>
                      <a:pt x="323" y="0"/>
                    </a:moveTo>
                    <a:lnTo>
                      <a:pt x="324" y="11"/>
                    </a:lnTo>
                    <a:lnTo>
                      <a:pt x="256" y="11"/>
                    </a:lnTo>
                    <a:lnTo>
                      <a:pt x="259" y="0"/>
                    </a:lnTo>
                    <a:lnTo>
                      <a:pt x="323" y="0"/>
                    </a:lnTo>
                    <a:close/>
                    <a:moveTo>
                      <a:pt x="249" y="0"/>
                    </a:moveTo>
                    <a:lnTo>
                      <a:pt x="252" y="11"/>
                    </a:lnTo>
                    <a:lnTo>
                      <a:pt x="173" y="11"/>
                    </a:lnTo>
                    <a:lnTo>
                      <a:pt x="176" y="0"/>
                    </a:lnTo>
                    <a:lnTo>
                      <a:pt x="249" y="0"/>
                    </a:lnTo>
                    <a:close/>
                    <a:moveTo>
                      <a:pt x="166" y="0"/>
                    </a:moveTo>
                    <a:lnTo>
                      <a:pt x="167" y="11"/>
                    </a:lnTo>
                    <a:lnTo>
                      <a:pt x="0" y="11"/>
                    </a:lnTo>
                    <a:lnTo>
                      <a:pt x="1" y="0"/>
                    </a:lnTo>
                    <a:lnTo>
                      <a:pt x="166" y="0"/>
                    </a:lnTo>
                    <a:close/>
                  </a:path>
                </a:pathLst>
              </a:custGeom>
              <a:solidFill>
                <a:srgbClr val="C2C2A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645" name="Freeform 233"/>
              <p:cNvSpPr>
                <a:spLocks noEditPoints="1"/>
              </p:cNvSpPr>
              <p:nvPr/>
            </p:nvSpPr>
            <p:spPr bwMode="auto">
              <a:xfrm>
                <a:off x="404" y="1589"/>
                <a:ext cx="307" cy="2"/>
              </a:xfrm>
              <a:custGeom>
                <a:avLst/>
                <a:gdLst>
                  <a:gd name="T0" fmla="*/ 0 w 1231"/>
                  <a:gd name="T1" fmla="*/ 0 h 10"/>
                  <a:gd name="T2" fmla="*/ 0 w 1231"/>
                  <a:gd name="T3" fmla="*/ 0 h 10"/>
                  <a:gd name="T4" fmla="*/ 0 w 1231"/>
                  <a:gd name="T5" fmla="*/ 0 h 10"/>
                  <a:gd name="T6" fmla="*/ 0 w 1231"/>
                  <a:gd name="T7" fmla="*/ 0 h 10"/>
                  <a:gd name="T8" fmla="*/ 0 w 1231"/>
                  <a:gd name="T9" fmla="*/ 0 h 10"/>
                  <a:gd name="T10" fmla="*/ 0 w 1231"/>
                  <a:gd name="T11" fmla="*/ 0 h 10"/>
                  <a:gd name="T12" fmla="*/ 0 w 1231"/>
                  <a:gd name="T13" fmla="*/ 0 h 10"/>
                  <a:gd name="T14" fmla="*/ 0 w 1231"/>
                  <a:gd name="T15" fmla="*/ 0 h 10"/>
                  <a:gd name="T16" fmla="*/ 0 w 1231"/>
                  <a:gd name="T17" fmla="*/ 0 h 10"/>
                  <a:gd name="T18" fmla="*/ 0 w 1231"/>
                  <a:gd name="T19" fmla="*/ 0 h 10"/>
                  <a:gd name="T20" fmla="*/ 0 w 1231"/>
                  <a:gd name="T21" fmla="*/ 0 h 10"/>
                  <a:gd name="T22" fmla="*/ 0 w 1231"/>
                  <a:gd name="T23" fmla="*/ 0 h 10"/>
                  <a:gd name="T24" fmla="*/ 0 w 1231"/>
                  <a:gd name="T25" fmla="*/ 0 h 10"/>
                  <a:gd name="T26" fmla="*/ 0 w 1231"/>
                  <a:gd name="T27" fmla="*/ 0 h 10"/>
                  <a:gd name="T28" fmla="*/ 0 w 1231"/>
                  <a:gd name="T29" fmla="*/ 0 h 10"/>
                  <a:gd name="T30" fmla="*/ 0 w 1231"/>
                  <a:gd name="T31" fmla="*/ 0 h 10"/>
                  <a:gd name="T32" fmla="*/ 0 w 1231"/>
                  <a:gd name="T33" fmla="*/ 0 h 10"/>
                  <a:gd name="T34" fmla="*/ 0 w 1231"/>
                  <a:gd name="T35" fmla="*/ 0 h 10"/>
                  <a:gd name="T36" fmla="*/ 0 w 1231"/>
                  <a:gd name="T37" fmla="*/ 0 h 10"/>
                  <a:gd name="T38" fmla="*/ 0 w 1231"/>
                  <a:gd name="T39" fmla="*/ 0 h 10"/>
                  <a:gd name="T40" fmla="*/ 0 w 1231"/>
                  <a:gd name="T41" fmla="*/ 0 h 10"/>
                  <a:gd name="T42" fmla="*/ 0 w 1231"/>
                  <a:gd name="T43" fmla="*/ 0 h 10"/>
                  <a:gd name="T44" fmla="*/ 0 w 1231"/>
                  <a:gd name="T45" fmla="*/ 0 h 10"/>
                  <a:gd name="T46" fmla="*/ 0 w 1231"/>
                  <a:gd name="T47" fmla="*/ 0 h 10"/>
                  <a:gd name="T48" fmla="*/ 0 w 1231"/>
                  <a:gd name="T49" fmla="*/ 0 h 10"/>
                  <a:gd name="T50" fmla="*/ 0 w 1231"/>
                  <a:gd name="T51" fmla="*/ 0 h 10"/>
                  <a:gd name="T52" fmla="*/ 0 w 1231"/>
                  <a:gd name="T53" fmla="*/ 0 h 10"/>
                  <a:gd name="T54" fmla="*/ 0 w 1231"/>
                  <a:gd name="T55" fmla="*/ 0 h 10"/>
                  <a:gd name="T56" fmla="*/ 0 w 1231"/>
                  <a:gd name="T57" fmla="*/ 0 h 10"/>
                  <a:gd name="T58" fmla="*/ 0 w 1231"/>
                  <a:gd name="T59" fmla="*/ 0 h 10"/>
                  <a:gd name="T60" fmla="*/ 0 w 1231"/>
                  <a:gd name="T61" fmla="*/ 0 h 10"/>
                  <a:gd name="T62" fmla="*/ 0 w 1231"/>
                  <a:gd name="T63" fmla="*/ 0 h 10"/>
                  <a:gd name="T64" fmla="*/ 0 w 1231"/>
                  <a:gd name="T65" fmla="*/ 0 h 10"/>
                  <a:gd name="T66" fmla="*/ 0 w 1231"/>
                  <a:gd name="T67" fmla="*/ 0 h 10"/>
                  <a:gd name="T68" fmla="*/ 0 w 1231"/>
                  <a:gd name="T69" fmla="*/ 0 h 10"/>
                  <a:gd name="T70" fmla="*/ 0 w 1231"/>
                  <a:gd name="T71" fmla="*/ 0 h 10"/>
                  <a:gd name="T72" fmla="*/ 0 w 1231"/>
                  <a:gd name="T73" fmla="*/ 0 h 10"/>
                  <a:gd name="T74" fmla="*/ 0 w 1231"/>
                  <a:gd name="T75" fmla="*/ 0 h 10"/>
                  <a:gd name="T76" fmla="*/ 0 w 1231"/>
                  <a:gd name="T77" fmla="*/ 0 h 10"/>
                  <a:gd name="T78" fmla="*/ 0 w 1231"/>
                  <a:gd name="T79" fmla="*/ 0 h 10"/>
                  <a:gd name="T80" fmla="*/ 0 w 1231"/>
                  <a:gd name="T81" fmla="*/ 0 h 10"/>
                  <a:gd name="T82" fmla="*/ 0 w 1231"/>
                  <a:gd name="T83" fmla="*/ 0 h 10"/>
                  <a:gd name="T84" fmla="*/ 0 w 1231"/>
                  <a:gd name="T85" fmla="*/ 0 h 10"/>
                  <a:gd name="T86" fmla="*/ 0 w 1231"/>
                  <a:gd name="T87" fmla="*/ 0 h 10"/>
                  <a:gd name="T88" fmla="*/ 0 w 1231"/>
                  <a:gd name="T89" fmla="*/ 0 h 10"/>
                  <a:gd name="T90" fmla="*/ 0 w 1231"/>
                  <a:gd name="T91" fmla="*/ 0 h 10"/>
                  <a:gd name="T92" fmla="*/ 0 w 1231"/>
                  <a:gd name="T93" fmla="*/ 0 h 10"/>
                  <a:gd name="T94" fmla="*/ 0 w 1231"/>
                  <a:gd name="T95" fmla="*/ 0 h 10"/>
                  <a:gd name="T96" fmla="*/ 0 w 1231"/>
                  <a:gd name="T97" fmla="*/ 0 h 10"/>
                  <a:gd name="T98" fmla="*/ 0 w 1231"/>
                  <a:gd name="T99" fmla="*/ 0 h 10"/>
                  <a:gd name="T100" fmla="*/ 0 w 1231"/>
                  <a:gd name="T101" fmla="*/ 0 h 10"/>
                  <a:gd name="T102" fmla="*/ 0 w 1231"/>
                  <a:gd name="T103" fmla="*/ 0 h 10"/>
                  <a:gd name="T104" fmla="*/ 0 w 1231"/>
                  <a:gd name="T105" fmla="*/ 0 h 10"/>
                  <a:gd name="T106" fmla="*/ 0 w 1231"/>
                  <a:gd name="T107" fmla="*/ 0 h 10"/>
                  <a:gd name="T108" fmla="*/ 0 w 1231"/>
                  <a:gd name="T109" fmla="*/ 0 h 10"/>
                  <a:gd name="T110" fmla="*/ 0 w 1231"/>
                  <a:gd name="T111" fmla="*/ 0 h 10"/>
                  <a:gd name="T112" fmla="*/ 0 w 1231"/>
                  <a:gd name="T113" fmla="*/ 0 h 10"/>
                  <a:gd name="T114" fmla="*/ 0 w 1231"/>
                  <a:gd name="T115" fmla="*/ 0 h 10"/>
                  <a:gd name="T116" fmla="*/ 0 w 1231"/>
                  <a:gd name="T117" fmla="*/ 0 h 10"/>
                  <a:gd name="T118" fmla="*/ 0 w 1231"/>
                  <a:gd name="T119" fmla="*/ 0 h 1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31"/>
                  <a:gd name="T181" fmla="*/ 0 h 10"/>
                  <a:gd name="T182" fmla="*/ 1231 w 1231"/>
                  <a:gd name="T183" fmla="*/ 10 h 1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31" h="10">
                    <a:moveTo>
                      <a:pt x="1230" y="0"/>
                    </a:moveTo>
                    <a:lnTo>
                      <a:pt x="1231" y="10"/>
                    </a:lnTo>
                    <a:lnTo>
                      <a:pt x="1000" y="10"/>
                    </a:lnTo>
                    <a:lnTo>
                      <a:pt x="1002" y="0"/>
                    </a:lnTo>
                    <a:lnTo>
                      <a:pt x="1230" y="0"/>
                    </a:lnTo>
                    <a:close/>
                    <a:moveTo>
                      <a:pt x="990" y="0"/>
                    </a:moveTo>
                    <a:lnTo>
                      <a:pt x="993" y="10"/>
                    </a:lnTo>
                    <a:lnTo>
                      <a:pt x="926" y="10"/>
                    </a:lnTo>
                    <a:lnTo>
                      <a:pt x="928" y="0"/>
                    </a:lnTo>
                    <a:lnTo>
                      <a:pt x="990" y="0"/>
                    </a:lnTo>
                    <a:close/>
                    <a:moveTo>
                      <a:pt x="922" y="0"/>
                    </a:moveTo>
                    <a:lnTo>
                      <a:pt x="923" y="10"/>
                    </a:lnTo>
                    <a:lnTo>
                      <a:pt x="850" y="10"/>
                    </a:lnTo>
                    <a:lnTo>
                      <a:pt x="851" y="0"/>
                    </a:lnTo>
                    <a:lnTo>
                      <a:pt x="922" y="0"/>
                    </a:lnTo>
                    <a:close/>
                    <a:moveTo>
                      <a:pt x="839" y="0"/>
                    </a:moveTo>
                    <a:lnTo>
                      <a:pt x="842" y="10"/>
                    </a:lnTo>
                    <a:lnTo>
                      <a:pt x="764" y="10"/>
                    </a:lnTo>
                    <a:lnTo>
                      <a:pt x="765" y="0"/>
                    </a:lnTo>
                    <a:lnTo>
                      <a:pt x="839" y="0"/>
                    </a:lnTo>
                    <a:close/>
                    <a:moveTo>
                      <a:pt x="758" y="0"/>
                    </a:moveTo>
                    <a:lnTo>
                      <a:pt x="759" y="10"/>
                    </a:lnTo>
                    <a:lnTo>
                      <a:pt x="678" y="10"/>
                    </a:lnTo>
                    <a:lnTo>
                      <a:pt x="680" y="0"/>
                    </a:lnTo>
                    <a:lnTo>
                      <a:pt x="758" y="0"/>
                    </a:lnTo>
                    <a:close/>
                    <a:moveTo>
                      <a:pt x="671" y="0"/>
                    </a:moveTo>
                    <a:lnTo>
                      <a:pt x="672" y="10"/>
                    </a:lnTo>
                    <a:lnTo>
                      <a:pt x="596" y="10"/>
                    </a:lnTo>
                    <a:lnTo>
                      <a:pt x="597" y="0"/>
                    </a:lnTo>
                    <a:lnTo>
                      <a:pt x="671" y="0"/>
                    </a:lnTo>
                    <a:close/>
                    <a:moveTo>
                      <a:pt x="590" y="0"/>
                    </a:moveTo>
                    <a:lnTo>
                      <a:pt x="592" y="10"/>
                    </a:lnTo>
                    <a:lnTo>
                      <a:pt x="506" y="10"/>
                    </a:lnTo>
                    <a:lnTo>
                      <a:pt x="507" y="0"/>
                    </a:lnTo>
                    <a:lnTo>
                      <a:pt x="590" y="0"/>
                    </a:lnTo>
                    <a:close/>
                    <a:moveTo>
                      <a:pt x="499" y="0"/>
                    </a:moveTo>
                    <a:lnTo>
                      <a:pt x="500" y="10"/>
                    </a:lnTo>
                    <a:lnTo>
                      <a:pt x="425" y="10"/>
                    </a:lnTo>
                    <a:lnTo>
                      <a:pt x="427" y="0"/>
                    </a:lnTo>
                    <a:lnTo>
                      <a:pt x="499" y="0"/>
                    </a:lnTo>
                    <a:close/>
                    <a:moveTo>
                      <a:pt x="411" y="0"/>
                    </a:moveTo>
                    <a:lnTo>
                      <a:pt x="413" y="10"/>
                    </a:lnTo>
                    <a:lnTo>
                      <a:pt x="330" y="10"/>
                    </a:lnTo>
                    <a:lnTo>
                      <a:pt x="332" y="0"/>
                    </a:lnTo>
                    <a:lnTo>
                      <a:pt x="411" y="0"/>
                    </a:lnTo>
                    <a:close/>
                    <a:moveTo>
                      <a:pt x="323" y="0"/>
                    </a:moveTo>
                    <a:lnTo>
                      <a:pt x="324" y="10"/>
                    </a:lnTo>
                    <a:lnTo>
                      <a:pt x="258" y="10"/>
                    </a:lnTo>
                    <a:lnTo>
                      <a:pt x="259" y="0"/>
                    </a:lnTo>
                    <a:lnTo>
                      <a:pt x="323" y="0"/>
                    </a:lnTo>
                    <a:close/>
                    <a:moveTo>
                      <a:pt x="249" y="0"/>
                    </a:moveTo>
                    <a:lnTo>
                      <a:pt x="250" y="10"/>
                    </a:lnTo>
                    <a:lnTo>
                      <a:pt x="174" y="10"/>
                    </a:lnTo>
                    <a:lnTo>
                      <a:pt x="177" y="0"/>
                    </a:lnTo>
                    <a:lnTo>
                      <a:pt x="249" y="0"/>
                    </a:lnTo>
                    <a:close/>
                    <a:moveTo>
                      <a:pt x="166" y="0"/>
                    </a:moveTo>
                    <a:lnTo>
                      <a:pt x="167" y="10"/>
                    </a:lnTo>
                    <a:lnTo>
                      <a:pt x="0" y="10"/>
                    </a:lnTo>
                    <a:lnTo>
                      <a:pt x="1" y="0"/>
                    </a:lnTo>
                    <a:lnTo>
                      <a:pt x="166" y="0"/>
                    </a:lnTo>
                    <a:close/>
                  </a:path>
                </a:pathLst>
              </a:custGeom>
              <a:solidFill>
                <a:srgbClr val="C9C9A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646" name="Freeform 234"/>
              <p:cNvSpPr>
                <a:spLocks noEditPoints="1"/>
              </p:cNvSpPr>
              <p:nvPr/>
            </p:nvSpPr>
            <p:spPr bwMode="auto">
              <a:xfrm>
                <a:off x="404" y="1587"/>
                <a:ext cx="307" cy="3"/>
              </a:xfrm>
              <a:custGeom>
                <a:avLst/>
                <a:gdLst>
                  <a:gd name="T0" fmla="*/ 0 w 1230"/>
                  <a:gd name="T1" fmla="*/ 0 h 10"/>
                  <a:gd name="T2" fmla="*/ 0 w 1230"/>
                  <a:gd name="T3" fmla="*/ 0 h 10"/>
                  <a:gd name="T4" fmla="*/ 0 w 1230"/>
                  <a:gd name="T5" fmla="*/ 0 h 10"/>
                  <a:gd name="T6" fmla="*/ 0 w 1230"/>
                  <a:gd name="T7" fmla="*/ 0 h 10"/>
                  <a:gd name="T8" fmla="*/ 0 w 1230"/>
                  <a:gd name="T9" fmla="*/ 0 h 10"/>
                  <a:gd name="T10" fmla="*/ 0 w 1230"/>
                  <a:gd name="T11" fmla="*/ 0 h 10"/>
                  <a:gd name="T12" fmla="*/ 0 w 1230"/>
                  <a:gd name="T13" fmla="*/ 0 h 10"/>
                  <a:gd name="T14" fmla="*/ 0 w 1230"/>
                  <a:gd name="T15" fmla="*/ 0 h 10"/>
                  <a:gd name="T16" fmla="*/ 0 w 1230"/>
                  <a:gd name="T17" fmla="*/ 0 h 10"/>
                  <a:gd name="T18" fmla="*/ 0 w 1230"/>
                  <a:gd name="T19" fmla="*/ 0 h 10"/>
                  <a:gd name="T20" fmla="*/ 0 w 1230"/>
                  <a:gd name="T21" fmla="*/ 0 h 10"/>
                  <a:gd name="T22" fmla="*/ 0 w 1230"/>
                  <a:gd name="T23" fmla="*/ 0 h 10"/>
                  <a:gd name="T24" fmla="*/ 0 w 1230"/>
                  <a:gd name="T25" fmla="*/ 0 h 10"/>
                  <a:gd name="T26" fmla="*/ 0 w 1230"/>
                  <a:gd name="T27" fmla="*/ 0 h 10"/>
                  <a:gd name="T28" fmla="*/ 0 w 1230"/>
                  <a:gd name="T29" fmla="*/ 0 h 10"/>
                  <a:gd name="T30" fmla="*/ 0 w 1230"/>
                  <a:gd name="T31" fmla="*/ 0 h 10"/>
                  <a:gd name="T32" fmla="*/ 0 w 1230"/>
                  <a:gd name="T33" fmla="*/ 0 h 10"/>
                  <a:gd name="T34" fmla="*/ 0 w 1230"/>
                  <a:gd name="T35" fmla="*/ 0 h 10"/>
                  <a:gd name="T36" fmla="*/ 0 w 1230"/>
                  <a:gd name="T37" fmla="*/ 0 h 10"/>
                  <a:gd name="T38" fmla="*/ 0 w 1230"/>
                  <a:gd name="T39" fmla="*/ 0 h 10"/>
                  <a:gd name="T40" fmla="*/ 0 w 1230"/>
                  <a:gd name="T41" fmla="*/ 0 h 10"/>
                  <a:gd name="T42" fmla="*/ 0 w 1230"/>
                  <a:gd name="T43" fmla="*/ 0 h 10"/>
                  <a:gd name="T44" fmla="*/ 0 w 1230"/>
                  <a:gd name="T45" fmla="*/ 0 h 10"/>
                  <a:gd name="T46" fmla="*/ 0 w 1230"/>
                  <a:gd name="T47" fmla="*/ 0 h 10"/>
                  <a:gd name="T48" fmla="*/ 0 w 1230"/>
                  <a:gd name="T49" fmla="*/ 0 h 10"/>
                  <a:gd name="T50" fmla="*/ 0 w 1230"/>
                  <a:gd name="T51" fmla="*/ 0 h 10"/>
                  <a:gd name="T52" fmla="*/ 0 w 1230"/>
                  <a:gd name="T53" fmla="*/ 0 h 10"/>
                  <a:gd name="T54" fmla="*/ 0 w 1230"/>
                  <a:gd name="T55" fmla="*/ 0 h 10"/>
                  <a:gd name="T56" fmla="*/ 0 w 1230"/>
                  <a:gd name="T57" fmla="*/ 0 h 10"/>
                  <a:gd name="T58" fmla="*/ 0 w 1230"/>
                  <a:gd name="T59" fmla="*/ 0 h 10"/>
                  <a:gd name="T60" fmla="*/ 0 w 1230"/>
                  <a:gd name="T61" fmla="*/ 0 h 10"/>
                  <a:gd name="T62" fmla="*/ 0 w 1230"/>
                  <a:gd name="T63" fmla="*/ 0 h 10"/>
                  <a:gd name="T64" fmla="*/ 0 w 1230"/>
                  <a:gd name="T65" fmla="*/ 0 h 10"/>
                  <a:gd name="T66" fmla="*/ 0 w 1230"/>
                  <a:gd name="T67" fmla="*/ 0 h 10"/>
                  <a:gd name="T68" fmla="*/ 0 w 1230"/>
                  <a:gd name="T69" fmla="*/ 0 h 10"/>
                  <a:gd name="T70" fmla="*/ 0 w 1230"/>
                  <a:gd name="T71" fmla="*/ 0 h 10"/>
                  <a:gd name="T72" fmla="*/ 0 w 1230"/>
                  <a:gd name="T73" fmla="*/ 0 h 10"/>
                  <a:gd name="T74" fmla="*/ 0 w 1230"/>
                  <a:gd name="T75" fmla="*/ 0 h 10"/>
                  <a:gd name="T76" fmla="*/ 0 w 1230"/>
                  <a:gd name="T77" fmla="*/ 0 h 10"/>
                  <a:gd name="T78" fmla="*/ 0 w 1230"/>
                  <a:gd name="T79" fmla="*/ 0 h 10"/>
                  <a:gd name="T80" fmla="*/ 0 w 1230"/>
                  <a:gd name="T81" fmla="*/ 0 h 10"/>
                  <a:gd name="T82" fmla="*/ 0 w 1230"/>
                  <a:gd name="T83" fmla="*/ 0 h 10"/>
                  <a:gd name="T84" fmla="*/ 0 w 1230"/>
                  <a:gd name="T85" fmla="*/ 0 h 10"/>
                  <a:gd name="T86" fmla="*/ 0 w 1230"/>
                  <a:gd name="T87" fmla="*/ 0 h 10"/>
                  <a:gd name="T88" fmla="*/ 0 w 1230"/>
                  <a:gd name="T89" fmla="*/ 0 h 10"/>
                  <a:gd name="T90" fmla="*/ 0 w 1230"/>
                  <a:gd name="T91" fmla="*/ 0 h 10"/>
                  <a:gd name="T92" fmla="*/ 0 w 1230"/>
                  <a:gd name="T93" fmla="*/ 0 h 10"/>
                  <a:gd name="T94" fmla="*/ 0 w 1230"/>
                  <a:gd name="T95" fmla="*/ 0 h 10"/>
                  <a:gd name="T96" fmla="*/ 0 w 1230"/>
                  <a:gd name="T97" fmla="*/ 0 h 10"/>
                  <a:gd name="T98" fmla="*/ 0 w 1230"/>
                  <a:gd name="T99" fmla="*/ 0 h 10"/>
                  <a:gd name="T100" fmla="*/ 0 w 1230"/>
                  <a:gd name="T101" fmla="*/ 0 h 10"/>
                  <a:gd name="T102" fmla="*/ 0 w 1230"/>
                  <a:gd name="T103" fmla="*/ 0 h 10"/>
                  <a:gd name="T104" fmla="*/ 0 w 1230"/>
                  <a:gd name="T105" fmla="*/ 0 h 10"/>
                  <a:gd name="T106" fmla="*/ 0 w 1230"/>
                  <a:gd name="T107" fmla="*/ 0 h 10"/>
                  <a:gd name="T108" fmla="*/ 0 w 1230"/>
                  <a:gd name="T109" fmla="*/ 0 h 10"/>
                  <a:gd name="T110" fmla="*/ 0 w 1230"/>
                  <a:gd name="T111" fmla="*/ 0 h 10"/>
                  <a:gd name="T112" fmla="*/ 0 w 1230"/>
                  <a:gd name="T113" fmla="*/ 0 h 10"/>
                  <a:gd name="T114" fmla="*/ 0 w 1230"/>
                  <a:gd name="T115" fmla="*/ 0 h 10"/>
                  <a:gd name="T116" fmla="*/ 0 w 1230"/>
                  <a:gd name="T117" fmla="*/ 0 h 10"/>
                  <a:gd name="T118" fmla="*/ 0 w 1230"/>
                  <a:gd name="T119" fmla="*/ 0 h 1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30"/>
                  <a:gd name="T181" fmla="*/ 0 h 10"/>
                  <a:gd name="T182" fmla="*/ 1230 w 1230"/>
                  <a:gd name="T183" fmla="*/ 10 h 1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30" h="10">
                    <a:moveTo>
                      <a:pt x="1229" y="0"/>
                    </a:moveTo>
                    <a:lnTo>
                      <a:pt x="1230" y="10"/>
                    </a:lnTo>
                    <a:lnTo>
                      <a:pt x="1001" y="10"/>
                    </a:lnTo>
                    <a:lnTo>
                      <a:pt x="1001" y="0"/>
                    </a:lnTo>
                    <a:lnTo>
                      <a:pt x="1229" y="0"/>
                    </a:lnTo>
                    <a:close/>
                    <a:moveTo>
                      <a:pt x="988" y="0"/>
                    </a:moveTo>
                    <a:lnTo>
                      <a:pt x="990" y="10"/>
                    </a:lnTo>
                    <a:lnTo>
                      <a:pt x="926" y="10"/>
                    </a:lnTo>
                    <a:lnTo>
                      <a:pt x="928" y="0"/>
                    </a:lnTo>
                    <a:lnTo>
                      <a:pt x="988" y="0"/>
                    </a:lnTo>
                    <a:close/>
                    <a:moveTo>
                      <a:pt x="921" y="0"/>
                    </a:moveTo>
                    <a:lnTo>
                      <a:pt x="922" y="10"/>
                    </a:lnTo>
                    <a:lnTo>
                      <a:pt x="850" y="10"/>
                    </a:lnTo>
                    <a:lnTo>
                      <a:pt x="851" y="0"/>
                    </a:lnTo>
                    <a:lnTo>
                      <a:pt x="921" y="0"/>
                    </a:lnTo>
                    <a:close/>
                    <a:moveTo>
                      <a:pt x="837" y="0"/>
                    </a:moveTo>
                    <a:lnTo>
                      <a:pt x="839" y="10"/>
                    </a:lnTo>
                    <a:lnTo>
                      <a:pt x="764" y="10"/>
                    </a:lnTo>
                    <a:lnTo>
                      <a:pt x="765" y="0"/>
                    </a:lnTo>
                    <a:lnTo>
                      <a:pt x="837" y="0"/>
                    </a:lnTo>
                    <a:close/>
                    <a:moveTo>
                      <a:pt x="757" y="0"/>
                    </a:moveTo>
                    <a:lnTo>
                      <a:pt x="757" y="10"/>
                    </a:lnTo>
                    <a:lnTo>
                      <a:pt x="678" y="10"/>
                    </a:lnTo>
                    <a:lnTo>
                      <a:pt x="680" y="0"/>
                    </a:lnTo>
                    <a:lnTo>
                      <a:pt x="757" y="0"/>
                    </a:lnTo>
                    <a:close/>
                    <a:moveTo>
                      <a:pt x="668" y="0"/>
                    </a:moveTo>
                    <a:lnTo>
                      <a:pt x="670" y="10"/>
                    </a:lnTo>
                    <a:lnTo>
                      <a:pt x="595" y="10"/>
                    </a:lnTo>
                    <a:lnTo>
                      <a:pt x="596" y="0"/>
                    </a:lnTo>
                    <a:lnTo>
                      <a:pt x="668" y="0"/>
                    </a:lnTo>
                    <a:close/>
                    <a:moveTo>
                      <a:pt x="588" y="0"/>
                    </a:moveTo>
                    <a:lnTo>
                      <a:pt x="590" y="10"/>
                    </a:lnTo>
                    <a:lnTo>
                      <a:pt x="506" y="10"/>
                    </a:lnTo>
                    <a:lnTo>
                      <a:pt x="507" y="0"/>
                    </a:lnTo>
                    <a:lnTo>
                      <a:pt x="588" y="0"/>
                    </a:lnTo>
                    <a:close/>
                    <a:moveTo>
                      <a:pt x="496" y="0"/>
                    </a:moveTo>
                    <a:lnTo>
                      <a:pt x="498" y="10"/>
                    </a:lnTo>
                    <a:lnTo>
                      <a:pt x="425" y="10"/>
                    </a:lnTo>
                    <a:lnTo>
                      <a:pt x="428" y="0"/>
                    </a:lnTo>
                    <a:lnTo>
                      <a:pt x="496" y="0"/>
                    </a:lnTo>
                    <a:close/>
                    <a:moveTo>
                      <a:pt x="409" y="0"/>
                    </a:moveTo>
                    <a:lnTo>
                      <a:pt x="411" y="10"/>
                    </a:lnTo>
                    <a:lnTo>
                      <a:pt x="330" y="10"/>
                    </a:lnTo>
                    <a:lnTo>
                      <a:pt x="333" y="0"/>
                    </a:lnTo>
                    <a:lnTo>
                      <a:pt x="409" y="0"/>
                    </a:lnTo>
                    <a:close/>
                    <a:moveTo>
                      <a:pt x="322" y="0"/>
                    </a:moveTo>
                    <a:lnTo>
                      <a:pt x="322" y="10"/>
                    </a:lnTo>
                    <a:lnTo>
                      <a:pt x="258" y="10"/>
                    </a:lnTo>
                    <a:lnTo>
                      <a:pt x="259" y="0"/>
                    </a:lnTo>
                    <a:lnTo>
                      <a:pt x="322" y="0"/>
                    </a:lnTo>
                    <a:close/>
                    <a:moveTo>
                      <a:pt x="247" y="0"/>
                    </a:moveTo>
                    <a:lnTo>
                      <a:pt x="248" y="10"/>
                    </a:lnTo>
                    <a:lnTo>
                      <a:pt x="175" y="10"/>
                    </a:lnTo>
                    <a:lnTo>
                      <a:pt x="177" y="0"/>
                    </a:lnTo>
                    <a:lnTo>
                      <a:pt x="247" y="0"/>
                    </a:lnTo>
                    <a:close/>
                    <a:moveTo>
                      <a:pt x="164" y="0"/>
                    </a:moveTo>
                    <a:lnTo>
                      <a:pt x="165" y="10"/>
                    </a:lnTo>
                    <a:lnTo>
                      <a:pt x="0" y="10"/>
                    </a:lnTo>
                    <a:lnTo>
                      <a:pt x="1" y="0"/>
                    </a:lnTo>
                    <a:lnTo>
                      <a:pt x="164" y="0"/>
                    </a:lnTo>
                    <a:close/>
                  </a:path>
                </a:pathLst>
              </a:custGeom>
              <a:solidFill>
                <a:srgbClr val="D1D1B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647" name="Freeform 235"/>
              <p:cNvSpPr>
                <a:spLocks noEditPoints="1"/>
              </p:cNvSpPr>
              <p:nvPr/>
            </p:nvSpPr>
            <p:spPr bwMode="auto">
              <a:xfrm>
                <a:off x="404" y="1586"/>
                <a:ext cx="307" cy="3"/>
              </a:xfrm>
              <a:custGeom>
                <a:avLst/>
                <a:gdLst>
                  <a:gd name="T0" fmla="*/ 0 w 1229"/>
                  <a:gd name="T1" fmla="*/ 0 h 10"/>
                  <a:gd name="T2" fmla="*/ 0 w 1229"/>
                  <a:gd name="T3" fmla="*/ 0 h 10"/>
                  <a:gd name="T4" fmla="*/ 0 w 1229"/>
                  <a:gd name="T5" fmla="*/ 0 h 10"/>
                  <a:gd name="T6" fmla="*/ 0 w 1229"/>
                  <a:gd name="T7" fmla="*/ 0 h 10"/>
                  <a:gd name="T8" fmla="*/ 0 w 1229"/>
                  <a:gd name="T9" fmla="*/ 0 h 10"/>
                  <a:gd name="T10" fmla="*/ 0 w 1229"/>
                  <a:gd name="T11" fmla="*/ 0 h 10"/>
                  <a:gd name="T12" fmla="*/ 0 w 1229"/>
                  <a:gd name="T13" fmla="*/ 0 h 10"/>
                  <a:gd name="T14" fmla="*/ 0 w 1229"/>
                  <a:gd name="T15" fmla="*/ 0 h 10"/>
                  <a:gd name="T16" fmla="*/ 0 w 1229"/>
                  <a:gd name="T17" fmla="*/ 0 h 10"/>
                  <a:gd name="T18" fmla="*/ 0 w 1229"/>
                  <a:gd name="T19" fmla="*/ 0 h 10"/>
                  <a:gd name="T20" fmla="*/ 0 w 1229"/>
                  <a:gd name="T21" fmla="*/ 0 h 10"/>
                  <a:gd name="T22" fmla="*/ 0 w 1229"/>
                  <a:gd name="T23" fmla="*/ 0 h 10"/>
                  <a:gd name="T24" fmla="*/ 0 w 1229"/>
                  <a:gd name="T25" fmla="*/ 0 h 10"/>
                  <a:gd name="T26" fmla="*/ 0 w 1229"/>
                  <a:gd name="T27" fmla="*/ 0 h 10"/>
                  <a:gd name="T28" fmla="*/ 0 w 1229"/>
                  <a:gd name="T29" fmla="*/ 0 h 10"/>
                  <a:gd name="T30" fmla="*/ 0 w 1229"/>
                  <a:gd name="T31" fmla="*/ 0 h 10"/>
                  <a:gd name="T32" fmla="*/ 0 w 1229"/>
                  <a:gd name="T33" fmla="*/ 0 h 10"/>
                  <a:gd name="T34" fmla="*/ 0 w 1229"/>
                  <a:gd name="T35" fmla="*/ 0 h 10"/>
                  <a:gd name="T36" fmla="*/ 0 w 1229"/>
                  <a:gd name="T37" fmla="*/ 0 h 10"/>
                  <a:gd name="T38" fmla="*/ 0 w 1229"/>
                  <a:gd name="T39" fmla="*/ 0 h 10"/>
                  <a:gd name="T40" fmla="*/ 0 w 1229"/>
                  <a:gd name="T41" fmla="*/ 0 h 10"/>
                  <a:gd name="T42" fmla="*/ 0 w 1229"/>
                  <a:gd name="T43" fmla="*/ 0 h 10"/>
                  <a:gd name="T44" fmla="*/ 0 w 1229"/>
                  <a:gd name="T45" fmla="*/ 0 h 10"/>
                  <a:gd name="T46" fmla="*/ 0 w 1229"/>
                  <a:gd name="T47" fmla="*/ 0 h 10"/>
                  <a:gd name="T48" fmla="*/ 0 w 1229"/>
                  <a:gd name="T49" fmla="*/ 0 h 10"/>
                  <a:gd name="T50" fmla="*/ 0 w 1229"/>
                  <a:gd name="T51" fmla="*/ 0 h 10"/>
                  <a:gd name="T52" fmla="*/ 0 w 1229"/>
                  <a:gd name="T53" fmla="*/ 0 h 10"/>
                  <a:gd name="T54" fmla="*/ 0 w 1229"/>
                  <a:gd name="T55" fmla="*/ 0 h 10"/>
                  <a:gd name="T56" fmla="*/ 0 w 1229"/>
                  <a:gd name="T57" fmla="*/ 0 h 10"/>
                  <a:gd name="T58" fmla="*/ 0 w 1229"/>
                  <a:gd name="T59" fmla="*/ 0 h 10"/>
                  <a:gd name="T60" fmla="*/ 0 w 1229"/>
                  <a:gd name="T61" fmla="*/ 0 h 10"/>
                  <a:gd name="T62" fmla="*/ 0 w 1229"/>
                  <a:gd name="T63" fmla="*/ 0 h 10"/>
                  <a:gd name="T64" fmla="*/ 0 w 1229"/>
                  <a:gd name="T65" fmla="*/ 0 h 10"/>
                  <a:gd name="T66" fmla="*/ 0 w 1229"/>
                  <a:gd name="T67" fmla="*/ 0 h 10"/>
                  <a:gd name="T68" fmla="*/ 0 w 1229"/>
                  <a:gd name="T69" fmla="*/ 0 h 10"/>
                  <a:gd name="T70" fmla="*/ 0 w 1229"/>
                  <a:gd name="T71" fmla="*/ 0 h 10"/>
                  <a:gd name="T72" fmla="*/ 0 w 1229"/>
                  <a:gd name="T73" fmla="*/ 0 h 10"/>
                  <a:gd name="T74" fmla="*/ 0 w 1229"/>
                  <a:gd name="T75" fmla="*/ 0 h 10"/>
                  <a:gd name="T76" fmla="*/ 0 w 1229"/>
                  <a:gd name="T77" fmla="*/ 0 h 10"/>
                  <a:gd name="T78" fmla="*/ 0 w 1229"/>
                  <a:gd name="T79" fmla="*/ 0 h 10"/>
                  <a:gd name="T80" fmla="*/ 0 w 1229"/>
                  <a:gd name="T81" fmla="*/ 0 h 10"/>
                  <a:gd name="T82" fmla="*/ 0 w 1229"/>
                  <a:gd name="T83" fmla="*/ 0 h 10"/>
                  <a:gd name="T84" fmla="*/ 0 w 1229"/>
                  <a:gd name="T85" fmla="*/ 0 h 10"/>
                  <a:gd name="T86" fmla="*/ 0 w 1229"/>
                  <a:gd name="T87" fmla="*/ 0 h 10"/>
                  <a:gd name="T88" fmla="*/ 0 w 1229"/>
                  <a:gd name="T89" fmla="*/ 0 h 10"/>
                  <a:gd name="T90" fmla="*/ 0 w 1229"/>
                  <a:gd name="T91" fmla="*/ 0 h 10"/>
                  <a:gd name="T92" fmla="*/ 0 w 1229"/>
                  <a:gd name="T93" fmla="*/ 0 h 10"/>
                  <a:gd name="T94" fmla="*/ 0 w 1229"/>
                  <a:gd name="T95" fmla="*/ 0 h 10"/>
                  <a:gd name="T96" fmla="*/ 0 w 1229"/>
                  <a:gd name="T97" fmla="*/ 0 h 10"/>
                  <a:gd name="T98" fmla="*/ 0 w 1229"/>
                  <a:gd name="T99" fmla="*/ 0 h 10"/>
                  <a:gd name="T100" fmla="*/ 0 w 1229"/>
                  <a:gd name="T101" fmla="*/ 0 h 10"/>
                  <a:gd name="T102" fmla="*/ 0 w 1229"/>
                  <a:gd name="T103" fmla="*/ 0 h 10"/>
                  <a:gd name="T104" fmla="*/ 0 w 1229"/>
                  <a:gd name="T105" fmla="*/ 0 h 10"/>
                  <a:gd name="T106" fmla="*/ 0 w 1229"/>
                  <a:gd name="T107" fmla="*/ 0 h 10"/>
                  <a:gd name="T108" fmla="*/ 0 w 1229"/>
                  <a:gd name="T109" fmla="*/ 0 h 10"/>
                  <a:gd name="T110" fmla="*/ 0 w 1229"/>
                  <a:gd name="T111" fmla="*/ 0 h 10"/>
                  <a:gd name="T112" fmla="*/ 0 w 1229"/>
                  <a:gd name="T113" fmla="*/ 0 h 10"/>
                  <a:gd name="T114" fmla="*/ 0 w 1229"/>
                  <a:gd name="T115" fmla="*/ 0 h 10"/>
                  <a:gd name="T116" fmla="*/ 0 w 1229"/>
                  <a:gd name="T117" fmla="*/ 0 h 10"/>
                  <a:gd name="T118" fmla="*/ 0 w 1229"/>
                  <a:gd name="T119" fmla="*/ 0 h 1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29"/>
                  <a:gd name="T181" fmla="*/ 0 h 10"/>
                  <a:gd name="T182" fmla="*/ 1229 w 1229"/>
                  <a:gd name="T183" fmla="*/ 10 h 1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29" h="10">
                    <a:moveTo>
                      <a:pt x="1228" y="0"/>
                    </a:moveTo>
                    <a:lnTo>
                      <a:pt x="1229" y="10"/>
                    </a:lnTo>
                    <a:lnTo>
                      <a:pt x="1001" y="10"/>
                    </a:lnTo>
                    <a:lnTo>
                      <a:pt x="1002" y="0"/>
                    </a:lnTo>
                    <a:lnTo>
                      <a:pt x="1228" y="0"/>
                    </a:lnTo>
                    <a:close/>
                    <a:moveTo>
                      <a:pt x="985" y="0"/>
                    </a:moveTo>
                    <a:lnTo>
                      <a:pt x="989" y="10"/>
                    </a:lnTo>
                    <a:lnTo>
                      <a:pt x="927" y="10"/>
                    </a:lnTo>
                    <a:lnTo>
                      <a:pt x="928" y="0"/>
                    </a:lnTo>
                    <a:lnTo>
                      <a:pt x="985" y="0"/>
                    </a:lnTo>
                    <a:close/>
                    <a:moveTo>
                      <a:pt x="921" y="0"/>
                    </a:moveTo>
                    <a:lnTo>
                      <a:pt x="921" y="10"/>
                    </a:lnTo>
                    <a:lnTo>
                      <a:pt x="850" y="10"/>
                    </a:lnTo>
                    <a:lnTo>
                      <a:pt x="852" y="0"/>
                    </a:lnTo>
                    <a:lnTo>
                      <a:pt x="921" y="0"/>
                    </a:lnTo>
                    <a:close/>
                    <a:moveTo>
                      <a:pt x="836" y="0"/>
                    </a:moveTo>
                    <a:lnTo>
                      <a:pt x="838" y="10"/>
                    </a:lnTo>
                    <a:lnTo>
                      <a:pt x="764" y="10"/>
                    </a:lnTo>
                    <a:lnTo>
                      <a:pt x="767" y="0"/>
                    </a:lnTo>
                    <a:lnTo>
                      <a:pt x="836" y="0"/>
                    </a:lnTo>
                    <a:close/>
                    <a:moveTo>
                      <a:pt x="757" y="0"/>
                    </a:moveTo>
                    <a:lnTo>
                      <a:pt x="757" y="10"/>
                    </a:lnTo>
                    <a:lnTo>
                      <a:pt x="679" y="10"/>
                    </a:lnTo>
                    <a:lnTo>
                      <a:pt x="680" y="0"/>
                    </a:lnTo>
                    <a:lnTo>
                      <a:pt x="757" y="0"/>
                    </a:lnTo>
                    <a:close/>
                    <a:moveTo>
                      <a:pt x="668" y="0"/>
                    </a:moveTo>
                    <a:lnTo>
                      <a:pt x="670" y="10"/>
                    </a:lnTo>
                    <a:lnTo>
                      <a:pt x="596" y="10"/>
                    </a:lnTo>
                    <a:lnTo>
                      <a:pt x="597" y="0"/>
                    </a:lnTo>
                    <a:lnTo>
                      <a:pt x="668" y="0"/>
                    </a:lnTo>
                    <a:close/>
                    <a:moveTo>
                      <a:pt x="588" y="0"/>
                    </a:moveTo>
                    <a:lnTo>
                      <a:pt x="589" y="10"/>
                    </a:lnTo>
                    <a:lnTo>
                      <a:pt x="506" y="10"/>
                    </a:lnTo>
                    <a:lnTo>
                      <a:pt x="508" y="0"/>
                    </a:lnTo>
                    <a:lnTo>
                      <a:pt x="588" y="0"/>
                    </a:lnTo>
                    <a:close/>
                    <a:moveTo>
                      <a:pt x="495" y="0"/>
                    </a:moveTo>
                    <a:lnTo>
                      <a:pt x="498" y="10"/>
                    </a:lnTo>
                    <a:lnTo>
                      <a:pt x="426" y="10"/>
                    </a:lnTo>
                    <a:lnTo>
                      <a:pt x="430" y="0"/>
                    </a:lnTo>
                    <a:lnTo>
                      <a:pt x="495" y="0"/>
                    </a:lnTo>
                    <a:close/>
                    <a:moveTo>
                      <a:pt x="407" y="0"/>
                    </a:moveTo>
                    <a:lnTo>
                      <a:pt x="410" y="10"/>
                    </a:lnTo>
                    <a:lnTo>
                      <a:pt x="331" y="10"/>
                    </a:lnTo>
                    <a:lnTo>
                      <a:pt x="334" y="0"/>
                    </a:lnTo>
                    <a:lnTo>
                      <a:pt x="407" y="0"/>
                    </a:lnTo>
                    <a:close/>
                    <a:moveTo>
                      <a:pt x="322" y="0"/>
                    </a:moveTo>
                    <a:lnTo>
                      <a:pt x="322" y="10"/>
                    </a:lnTo>
                    <a:lnTo>
                      <a:pt x="258" y="10"/>
                    </a:lnTo>
                    <a:lnTo>
                      <a:pt x="260" y="0"/>
                    </a:lnTo>
                    <a:lnTo>
                      <a:pt x="322" y="0"/>
                    </a:lnTo>
                    <a:close/>
                    <a:moveTo>
                      <a:pt x="246" y="0"/>
                    </a:moveTo>
                    <a:lnTo>
                      <a:pt x="247" y="10"/>
                    </a:lnTo>
                    <a:lnTo>
                      <a:pt x="176" y="10"/>
                    </a:lnTo>
                    <a:lnTo>
                      <a:pt x="177" y="0"/>
                    </a:lnTo>
                    <a:lnTo>
                      <a:pt x="246" y="0"/>
                    </a:lnTo>
                    <a:close/>
                    <a:moveTo>
                      <a:pt x="163" y="0"/>
                    </a:moveTo>
                    <a:lnTo>
                      <a:pt x="165" y="10"/>
                    </a:lnTo>
                    <a:lnTo>
                      <a:pt x="0" y="10"/>
                    </a:lnTo>
                    <a:lnTo>
                      <a:pt x="1" y="0"/>
                    </a:lnTo>
                    <a:lnTo>
                      <a:pt x="163" y="0"/>
                    </a:lnTo>
                    <a:close/>
                  </a:path>
                </a:pathLst>
              </a:custGeom>
              <a:solidFill>
                <a:srgbClr val="D6D6B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648" name="Freeform 236"/>
              <p:cNvSpPr>
                <a:spLocks noEditPoints="1"/>
              </p:cNvSpPr>
              <p:nvPr/>
            </p:nvSpPr>
            <p:spPr bwMode="auto">
              <a:xfrm>
                <a:off x="404" y="1585"/>
                <a:ext cx="307" cy="2"/>
              </a:xfrm>
              <a:custGeom>
                <a:avLst/>
                <a:gdLst>
                  <a:gd name="T0" fmla="*/ 0 w 1228"/>
                  <a:gd name="T1" fmla="*/ 0 h 10"/>
                  <a:gd name="T2" fmla="*/ 0 w 1228"/>
                  <a:gd name="T3" fmla="*/ 0 h 10"/>
                  <a:gd name="T4" fmla="*/ 0 w 1228"/>
                  <a:gd name="T5" fmla="*/ 0 h 10"/>
                  <a:gd name="T6" fmla="*/ 0 w 1228"/>
                  <a:gd name="T7" fmla="*/ 0 h 10"/>
                  <a:gd name="T8" fmla="*/ 0 w 1228"/>
                  <a:gd name="T9" fmla="*/ 0 h 10"/>
                  <a:gd name="T10" fmla="*/ 0 w 1228"/>
                  <a:gd name="T11" fmla="*/ 0 h 10"/>
                  <a:gd name="T12" fmla="*/ 0 w 1228"/>
                  <a:gd name="T13" fmla="*/ 0 h 10"/>
                  <a:gd name="T14" fmla="*/ 0 w 1228"/>
                  <a:gd name="T15" fmla="*/ 0 h 10"/>
                  <a:gd name="T16" fmla="*/ 0 w 1228"/>
                  <a:gd name="T17" fmla="*/ 0 h 10"/>
                  <a:gd name="T18" fmla="*/ 0 w 1228"/>
                  <a:gd name="T19" fmla="*/ 0 h 10"/>
                  <a:gd name="T20" fmla="*/ 0 w 1228"/>
                  <a:gd name="T21" fmla="*/ 0 h 10"/>
                  <a:gd name="T22" fmla="*/ 0 w 1228"/>
                  <a:gd name="T23" fmla="*/ 0 h 10"/>
                  <a:gd name="T24" fmla="*/ 0 w 1228"/>
                  <a:gd name="T25" fmla="*/ 0 h 10"/>
                  <a:gd name="T26" fmla="*/ 0 w 1228"/>
                  <a:gd name="T27" fmla="*/ 0 h 10"/>
                  <a:gd name="T28" fmla="*/ 0 w 1228"/>
                  <a:gd name="T29" fmla="*/ 0 h 10"/>
                  <a:gd name="T30" fmla="*/ 0 w 1228"/>
                  <a:gd name="T31" fmla="*/ 0 h 10"/>
                  <a:gd name="T32" fmla="*/ 0 w 1228"/>
                  <a:gd name="T33" fmla="*/ 0 h 10"/>
                  <a:gd name="T34" fmla="*/ 0 w 1228"/>
                  <a:gd name="T35" fmla="*/ 0 h 10"/>
                  <a:gd name="T36" fmla="*/ 0 w 1228"/>
                  <a:gd name="T37" fmla="*/ 0 h 10"/>
                  <a:gd name="T38" fmla="*/ 0 w 1228"/>
                  <a:gd name="T39" fmla="*/ 0 h 10"/>
                  <a:gd name="T40" fmla="*/ 0 w 1228"/>
                  <a:gd name="T41" fmla="*/ 0 h 10"/>
                  <a:gd name="T42" fmla="*/ 0 w 1228"/>
                  <a:gd name="T43" fmla="*/ 0 h 10"/>
                  <a:gd name="T44" fmla="*/ 0 w 1228"/>
                  <a:gd name="T45" fmla="*/ 0 h 10"/>
                  <a:gd name="T46" fmla="*/ 0 w 1228"/>
                  <a:gd name="T47" fmla="*/ 0 h 10"/>
                  <a:gd name="T48" fmla="*/ 0 w 1228"/>
                  <a:gd name="T49" fmla="*/ 0 h 10"/>
                  <a:gd name="T50" fmla="*/ 0 w 1228"/>
                  <a:gd name="T51" fmla="*/ 0 h 10"/>
                  <a:gd name="T52" fmla="*/ 0 w 1228"/>
                  <a:gd name="T53" fmla="*/ 0 h 10"/>
                  <a:gd name="T54" fmla="*/ 0 w 1228"/>
                  <a:gd name="T55" fmla="*/ 0 h 10"/>
                  <a:gd name="T56" fmla="*/ 0 w 1228"/>
                  <a:gd name="T57" fmla="*/ 0 h 10"/>
                  <a:gd name="T58" fmla="*/ 0 w 1228"/>
                  <a:gd name="T59" fmla="*/ 0 h 10"/>
                  <a:gd name="T60" fmla="*/ 0 w 1228"/>
                  <a:gd name="T61" fmla="*/ 0 h 10"/>
                  <a:gd name="T62" fmla="*/ 0 w 1228"/>
                  <a:gd name="T63" fmla="*/ 0 h 10"/>
                  <a:gd name="T64" fmla="*/ 0 w 1228"/>
                  <a:gd name="T65" fmla="*/ 0 h 10"/>
                  <a:gd name="T66" fmla="*/ 0 w 1228"/>
                  <a:gd name="T67" fmla="*/ 0 h 10"/>
                  <a:gd name="T68" fmla="*/ 0 w 1228"/>
                  <a:gd name="T69" fmla="*/ 0 h 10"/>
                  <a:gd name="T70" fmla="*/ 0 w 1228"/>
                  <a:gd name="T71" fmla="*/ 0 h 10"/>
                  <a:gd name="T72" fmla="*/ 0 w 1228"/>
                  <a:gd name="T73" fmla="*/ 0 h 10"/>
                  <a:gd name="T74" fmla="*/ 0 w 1228"/>
                  <a:gd name="T75" fmla="*/ 0 h 10"/>
                  <a:gd name="T76" fmla="*/ 0 w 1228"/>
                  <a:gd name="T77" fmla="*/ 0 h 10"/>
                  <a:gd name="T78" fmla="*/ 0 w 1228"/>
                  <a:gd name="T79" fmla="*/ 0 h 10"/>
                  <a:gd name="T80" fmla="*/ 0 w 1228"/>
                  <a:gd name="T81" fmla="*/ 0 h 10"/>
                  <a:gd name="T82" fmla="*/ 0 w 1228"/>
                  <a:gd name="T83" fmla="*/ 0 h 10"/>
                  <a:gd name="T84" fmla="*/ 0 w 1228"/>
                  <a:gd name="T85" fmla="*/ 0 h 10"/>
                  <a:gd name="T86" fmla="*/ 0 w 1228"/>
                  <a:gd name="T87" fmla="*/ 0 h 10"/>
                  <a:gd name="T88" fmla="*/ 0 w 1228"/>
                  <a:gd name="T89" fmla="*/ 0 h 10"/>
                  <a:gd name="T90" fmla="*/ 0 w 1228"/>
                  <a:gd name="T91" fmla="*/ 0 h 10"/>
                  <a:gd name="T92" fmla="*/ 0 w 1228"/>
                  <a:gd name="T93" fmla="*/ 0 h 10"/>
                  <a:gd name="T94" fmla="*/ 0 w 1228"/>
                  <a:gd name="T95" fmla="*/ 0 h 10"/>
                  <a:gd name="T96" fmla="*/ 0 w 1228"/>
                  <a:gd name="T97" fmla="*/ 0 h 10"/>
                  <a:gd name="T98" fmla="*/ 0 w 1228"/>
                  <a:gd name="T99" fmla="*/ 0 h 10"/>
                  <a:gd name="T100" fmla="*/ 0 w 1228"/>
                  <a:gd name="T101" fmla="*/ 0 h 10"/>
                  <a:gd name="T102" fmla="*/ 0 w 1228"/>
                  <a:gd name="T103" fmla="*/ 0 h 10"/>
                  <a:gd name="T104" fmla="*/ 0 w 1228"/>
                  <a:gd name="T105" fmla="*/ 0 h 10"/>
                  <a:gd name="T106" fmla="*/ 0 w 1228"/>
                  <a:gd name="T107" fmla="*/ 0 h 10"/>
                  <a:gd name="T108" fmla="*/ 0 w 1228"/>
                  <a:gd name="T109" fmla="*/ 0 h 10"/>
                  <a:gd name="T110" fmla="*/ 0 w 1228"/>
                  <a:gd name="T111" fmla="*/ 0 h 10"/>
                  <a:gd name="T112" fmla="*/ 0 w 1228"/>
                  <a:gd name="T113" fmla="*/ 0 h 10"/>
                  <a:gd name="T114" fmla="*/ 0 w 1228"/>
                  <a:gd name="T115" fmla="*/ 0 h 10"/>
                  <a:gd name="T116" fmla="*/ 0 w 1228"/>
                  <a:gd name="T117" fmla="*/ 0 h 10"/>
                  <a:gd name="T118" fmla="*/ 0 w 1228"/>
                  <a:gd name="T119" fmla="*/ 0 h 1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28"/>
                  <a:gd name="T181" fmla="*/ 0 h 10"/>
                  <a:gd name="T182" fmla="*/ 1228 w 1228"/>
                  <a:gd name="T183" fmla="*/ 10 h 1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28" h="10">
                    <a:moveTo>
                      <a:pt x="1227" y="0"/>
                    </a:moveTo>
                    <a:lnTo>
                      <a:pt x="1228" y="10"/>
                    </a:lnTo>
                    <a:lnTo>
                      <a:pt x="1000" y="10"/>
                    </a:lnTo>
                    <a:lnTo>
                      <a:pt x="1001" y="0"/>
                    </a:lnTo>
                    <a:lnTo>
                      <a:pt x="1227" y="0"/>
                    </a:lnTo>
                    <a:close/>
                    <a:moveTo>
                      <a:pt x="983" y="0"/>
                    </a:moveTo>
                    <a:lnTo>
                      <a:pt x="987" y="10"/>
                    </a:lnTo>
                    <a:lnTo>
                      <a:pt x="927" y="10"/>
                    </a:lnTo>
                    <a:lnTo>
                      <a:pt x="928" y="0"/>
                    </a:lnTo>
                    <a:lnTo>
                      <a:pt x="983" y="0"/>
                    </a:lnTo>
                    <a:close/>
                    <a:moveTo>
                      <a:pt x="920" y="0"/>
                    </a:moveTo>
                    <a:lnTo>
                      <a:pt x="920" y="10"/>
                    </a:lnTo>
                    <a:lnTo>
                      <a:pt x="850" y="10"/>
                    </a:lnTo>
                    <a:lnTo>
                      <a:pt x="851" y="0"/>
                    </a:lnTo>
                    <a:lnTo>
                      <a:pt x="920" y="0"/>
                    </a:lnTo>
                    <a:close/>
                    <a:moveTo>
                      <a:pt x="833" y="0"/>
                    </a:moveTo>
                    <a:lnTo>
                      <a:pt x="836" y="10"/>
                    </a:lnTo>
                    <a:lnTo>
                      <a:pt x="764" y="10"/>
                    </a:lnTo>
                    <a:lnTo>
                      <a:pt x="767" y="0"/>
                    </a:lnTo>
                    <a:lnTo>
                      <a:pt x="833" y="0"/>
                    </a:lnTo>
                    <a:close/>
                    <a:moveTo>
                      <a:pt x="756" y="0"/>
                    </a:moveTo>
                    <a:lnTo>
                      <a:pt x="756" y="10"/>
                    </a:lnTo>
                    <a:lnTo>
                      <a:pt x="679" y="10"/>
                    </a:lnTo>
                    <a:lnTo>
                      <a:pt x="680" y="0"/>
                    </a:lnTo>
                    <a:lnTo>
                      <a:pt x="756" y="0"/>
                    </a:lnTo>
                    <a:close/>
                    <a:moveTo>
                      <a:pt x="667" y="0"/>
                    </a:moveTo>
                    <a:lnTo>
                      <a:pt x="667" y="10"/>
                    </a:lnTo>
                    <a:lnTo>
                      <a:pt x="595" y="10"/>
                    </a:lnTo>
                    <a:lnTo>
                      <a:pt x="596" y="0"/>
                    </a:lnTo>
                    <a:lnTo>
                      <a:pt x="667" y="0"/>
                    </a:lnTo>
                    <a:close/>
                    <a:moveTo>
                      <a:pt x="585" y="0"/>
                    </a:moveTo>
                    <a:lnTo>
                      <a:pt x="587" y="10"/>
                    </a:lnTo>
                    <a:lnTo>
                      <a:pt x="506" y="10"/>
                    </a:lnTo>
                    <a:lnTo>
                      <a:pt x="507" y="0"/>
                    </a:lnTo>
                    <a:lnTo>
                      <a:pt x="585" y="0"/>
                    </a:lnTo>
                    <a:close/>
                    <a:moveTo>
                      <a:pt x="494" y="0"/>
                    </a:moveTo>
                    <a:lnTo>
                      <a:pt x="495" y="10"/>
                    </a:lnTo>
                    <a:lnTo>
                      <a:pt x="427" y="10"/>
                    </a:lnTo>
                    <a:lnTo>
                      <a:pt x="430" y="0"/>
                    </a:lnTo>
                    <a:lnTo>
                      <a:pt x="494" y="0"/>
                    </a:lnTo>
                    <a:close/>
                    <a:moveTo>
                      <a:pt x="405" y="0"/>
                    </a:moveTo>
                    <a:lnTo>
                      <a:pt x="408" y="10"/>
                    </a:lnTo>
                    <a:lnTo>
                      <a:pt x="332" y="10"/>
                    </a:lnTo>
                    <a:lnTo>
                      <a:pt x="334" y="0"/>
                    </a:lnTo>
                    <a:lnTo>
                      <a:pt x="405" y="0"/>
                    </a:lnTo>
                    <a:close/>
                    <a:moveTo>
                      <a:pt x="321" y="0"/>
                    </a:moveTo>
                    <a:lnTo>
                      <a:pt x="321" y="10"/>
                    </a:lnTo>
                    <a:lnTo>
                      <a:pt x="258" y="10"/>
                    </a:lnTo>
                    <a:lnTo>
                      <a:pt x="259" y="0"/>
                    </a:lnTo>
                    <a:lnTo>
                      <a:pt x="321" y="0"/>
                    </a:lnTo>
                    <a:close/>
                    <a:moveTo>
                      <a:pt x="244" y="0"/>
                    </a:moveTo>
                    <a:lnTo>
                      <a:pt x="245" y="10"/>
                    </a:lnTo>
                    <a:lnTo>
                      <a:pt x="176" y="10"/>
                    </a:lnTo>
                    <a:lnTo>
                      <a:pt x="177" y="0"/>
                    </a:lnTo>
                    <a:lnTo>
                      <a:pt x="244" y="0"/>
                    </a:lnTo>
                    <a:close/>
                    <a:moveTo>
                      <a:pt x="162" y="0"/>
                    </a:moveTo>
                    <a:lnTo>
                      <a:pt x="163" y="10"/>
                    </a:lnTo>
                    <a:lnTo>
                      <a:pt x="0" y="10"/>
                    </a:lnTo>
                    <a:lnTo>
                      <a:pt x="2" y="0"/>
                    </a:lnTo>
                    <a:lnTo>
                      <a:pt x="162" y="0"/>
                    </a:lnTo>
                    <a:close/>
                  </a:path>
                </a:pathLst>
              </a:custGeom>
              <a:solidFill>
                <a:srgbClr val="DEDE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649" name="Freeform 237"/>
              <p:cNvSpPr>
                <a:spLocks noEditPoints="1"/>
              </p:cNvSpPr>
              <p:nvPr/>
            </p:nvSpPr>
            <p:spPr bwMode="auto">
              <a:xfrm>
                <a:off x="404" y="1583"/>
                <a:ext cx="307" cy="3"/>
              </a:xfrm>
              <a:custGeom>
                <a:avLst/>
                <a:gdLst>
                  <a:gd name="T0" fmla="*/ 0 w 1227"/>
                  <a:gd name="T1" fmla="*/ 0 h 11"/>
                  <a:gd name="T2" fmla="*/ 0 w 1227"/>
                  <a:gd name="T3" fmla="*/ 0 h 11"/>
                  <a:gd name="T4" fmla="*/ 0 w 1227"/>
                  <a:gd name="T5" fmla="*/ 0 h 11"/>
                  <a:gd name="T6" fmla="*/ 0 w 1227"/>
                  <a:gd name="T7" fmla="*/ 0 h 11"/>
                  <a:gd name="T8" fmla="*/ 0 w 1227"/>
                  <a:gd name="T9" fmla="*/ 0 h 11"/>
                  <a:gd name="T10" fmla="*/ 0 w 1227"/>
                  <a:gd name="T11" fmla="*/ 0 h 11"/>
                  <a:gd name="T12" fmla="*/ 0 w 1227"/>
                  <a:gd name="T13" fmla="*/ 0 h 11"/>
                  <a:gd name="T14" fmla="*/ 0 w 1227"/>
                  <a:gd name="T15" fmla="*/ 0 h 11"/>
                  <a:gd name="T16" fmla="*/ 0 w 1227"/>
                  <a:gd name="T17" fmla="*/ 0 h 11"/>
                  <a:gd name="T18" fmla="*/ 0 w 1227"/>
                  <a:gd name="T19" fmla="*/ 0 h 11"/>
                  <a:gd name="T20" fmla="*/ 0 w 1227"/>
                  <a:gd name="T21" fmla="*/ 0 h 11"/>
                  <a:gd name="T22" fmla="*/ 0 w 1227"/>
                  <a:gd name="T23" fmla="*/ 0 h 11"/>
                  <a:gd name="T24" fmla="*/ 0 w 1227"/>
                  <a:gd name="T25" fmla="*/ 0 h 11"/>
                  <a:gd name="T26" fmla="*/ 0 w 1227"/>
                  <a:gd name="T27" fmla="*/ 0 h 11"/>
                  <a:gd name="T28" fmla="*/ 0 w 1227"/>
                  <a:gd name="T29" fmla="*/ 0 h 11"/>
                  <a:gd name="T30" fmla="*/ 0 w 1227"/>
                  <a:gd name="T31" fmla="*/ 0 h 11"/>
                  <a:gd name="T32" fmla="*/ 0 w 1227"/>
                  <a:gd name="T33" fmla="*/ 0 h 11"/>
                  <a:gd name="T34" fmla="*/ 0 w 1227"/>
                  <a:gd name="T35" fmla="*/ 0 h 11"/>
                  <a:gd name="T36" fmla="*/ 0 w 1227"/>
                  <a:gd name="T37" fmla="*/ 0 h 11"/>
                  <a:gd name="T38" fmla="*/ 0 w 1227"/>
                  <a:gd name="T39" fmla="*/ 0 h 11"/>
                  <a:gd name="T40" fmla="*/ 0 w 1227"/>
                  <a:gd name="T41" fmla="*/ 0 h 11"/>
                  <a:gd name="T42" fmla="*/ 0 w 1227"/>
                  <a:gd name="T43" fmla="*/ 0 h 11"/>
                  <a:gd name="T44" fmla="*/ 0 w 1227"/>
                  <a:gd name="T45" fmla="*/ 0 h 11"/>
                  <a:gd name="T46" fmla="*/ 0 w 1227"/>
                  <a:gd name="T47" fmla="*/ 0 h 11"/>
                  <a:gd name="T48" fmla="*/ 0 w 1227"/>
                  <a:gd name="T49" fmla="*/ 0 h 11"/>
                  <a:gd name="T50" fmla="*/ 0 w 1227"/>
                  <a:gd name="T51" fmla="*/ 0 h 11"/>
                  <a:gd name="T52" fmla="*/ 0 w 1227"/>
                  <a:gd name="T53" fmla="*/ 0 h 11"/>
                  <a:gd name="T54" fmla="*/ 0 w 1227"/>
                  <a:gd name="T55" fmla="*/ 0 h 11"/>
                  <a:gd name="T56" fmla="*/ 0 w 1227"/>
                  <a:gd name="T57" fmla="*/ 0 h 11"/>
                  <a:gd name="T58" fmla="*/ 0 w 1227"/>
                  <a:gd name="T59" fmla="*/ 0 h 11"/>
                  <a:gd name="T60" fmla="*/ 0 w 1227"/>
                  <a:gd name="T61" fmla="*/ 0 h 11"/>
                  <a:gd name="T62" fmla="*/ 0 w 1227"/>
                  <a:gd name="T63" fmla="*/ 0 h 11"/>
                  <a:gd name="T64" fmla="*/ 0 w 1227"/>
                  <a:gd name="T65" fmla="*/ 0 h 11"/>
                  <a:gd name="T66" fmla="*/ 0 w 1227"/>
                  <a:gd name="T67" fmla="*/ 0 h 11"/>
                  <a:gd name="T68" fmla="*/ 0 w 1227"/>
                  <a:gd name="T69" fmla="*/ 0 h 11"/>
                  <a:gd name="T70" fmla="*/ 0 w 1227"/>
                  <a:gd name="T71" fmla="*/ 0 h 11"/>
                  <a:gd name="T72" fmla="*/ 0 w 1227"/>
                  <a:gd name="T73" fmla="*/ 0 h 11"/>
                  <a:gd name="T74" fmla="*/ 0 w 1227"/>
                  <a:gd name="T75" fmla="*/ 0 h 1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227"/>
                  <a:gd name="T115" fmla="*/ 0 h 11"/>
                  <a:gd name="T116" fmla="*/ 1227 w 1227"/>
                  <a:gd name="T117" fmla="*/ 11 h 1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227" h="11">
                    <a:moveTo>
                      <a:pt x="1227" y="11"/>
                    </a:moveTo>
                    <a:lnTo>
                      <a:pt x="1225" y="5"/>
                    </a:lnTo>
                    <a:lnTo>
                      <a:pt x="1206" y="5"/>
                    </a:lnTo>
                    <a:lnTo>
                      <a:pt x="1187" y="5"/>
                    </a:lnTo>
                    <a:lnTo>
                      <a:pt x="1169" y="5"/>
                    </a:lnTo>
                    <a:lnTo>
                      <a:pt x="1154" y="5"/>
                    </a:lnTo>
                    <a:lnTo>
                      <a:pt x="1140" y="5"/>
                    </a:lnTo>
                    <a:lnTo>
                      <a:pt x="1127" y="5"/>
                    </a:lnTo>
                    <a:lnTo>
                      <a:pt x="1114" y="5"/>
                    </a:lnTo>
                    <a:lnTo>
                      <a:pt x="1103" y="5"/>
                    </a:lnTo>
                    <a:lnTo>
                      <a:pt x="1091" y="5"/>
                    </a:lnTo>
                    <a:lnTo>
                      <a:pt x="1079" y="5"/>
                    </a:lnTo>
                    <a:lnTo>
                      <a:pt x="1069" y="5"/>
                    </a:lnTo>
                    <a:lnTo>
                      <a:pt x="1056" y="5"/>
                    </a:lnTo>
                    <a:lnTo>
                      <a:pt x="1044" y="5"/>
                    </a:lnTo>
                    <a:lnTo>
                      <a:pt x="1030" y="5"/>
                    </a:lnTo>
                    <a:lnTo>
                      <a:pt x="1016" y="5"/>
                    </a:lnTo>
                    <a:lnTo>
                      <a:pt x="1001" y="5"/>
                    </a:lnTo>
                    <a:lnTo>
                      <a:pt x="1001" y="11"/>
                    </a:lnTo>
                    <a:lnTo>
                      <a:pt x="1227" y="11"/>
                    </a:lnTo>
                    <a:close/>
                    <a:moveTo>
                      <a:pt x="984" y="11"/>
                    </a:moveTo>
                    <a:lnTo>
                      <a:pt x="982" y="5"/>
                    </a:lnTo>
                    <a:lnTo>
                      <a:pt x="928" y="5"/>
                    </a:lnTo>
                    <a:lnTo>
                      <a:pt x="927" y="11"/>
                    </a:lnTo>
                    <a:lnTo>
                      <a:pt x="984" y="11"/>
                    </a:lnTo>
                    <a:close/>
                    <a:moveTo>
                      <a:pt x="920" y="11"/>
                    </a:moveTo>
                    <a:lnTo>
                      <a:pt x="919" y="5"/>
                    </a:lnTo>
                    <a:lnTo>
                      <a:pt x="851" y="5"/>
                    </a:lnTo>
                    <a:lnTo>
                      <a:pt x="851" y="11"/>
                    </a:lnTo>
                    <a:lnTo>
                      <a:pt x="920" y="11"/>
                    </a:lnTo>
                    <a:close/>
                    <a:moveTo>
                      <a:pt x="835" y="11"/>
                    </a:moveTo>
                    <a:lnTo>
                      <a:pt x="832" y="5"/>
                    </a:lnTo>
                    <a:lnTo>
                      <a:pt x="783" y="0"/>
                    </a:lnTo>
                    <a:lnTo>
                      <a:pt x="767" y="0"/>
                    </a:lnTo>
                    <a:lnTo>
                      <a:pt x="766" y="11"/>
                    </a:lnTo>
                    <a:lnTo>
                      <a:pt x="835" y="11"/>
                    </a:lnTo>
                    <a:close/>
                    <a:moveTo>
                      <a:pt x="756" y="11"/>
                    </a:moveTo>
                    <a:lnTo>
                      <a:pt x="755" y="5"/>
                    </a:lnTo>
                    <a:lnTo>
                      <a:pt x="680" y="5"/>
                    </a:lnTo>
                    <a:lnTo>
                      <a:pt x="679" y="11"/>
                    </a:lnTo>
                    <a:lnTo>
                      <a:pt x="756" y="11"/>
                    </a:lnTo>
                    <a:close/>
                    <a:moveTo>
                      <a:pt x="667" y="11"/>
                    </a:moveTo>
                    <a:lnTo>
                      <a:pt x="666" y="5"/>
                    </a:lnTo>
                    <a:lnTo>
                      <a:pt x="596" y="5"/>
                    </a:lnTo>
                    <a:lnTo>
                      <a:pt x="596" y="11"/>
                    </a:lnTo>
                    <a:lnTo>
                      <a:pt x="667" y="11"/>
                    </a:lnTo>
                    <a:close/>
                    <a:moveTo>
                      <a:pt x="587" y="11"/>
                    </a:moveTo>
                    <a:lnTo>
                      <a:pt x="584" y="5"/>
                    </a:lnTo>
                    <a:lnTo>
                      <a:pt x="507" y="5"/>
                    </a:lnTo>
                    <a:lnTo>
                      <a:pt x="507" y="11"/>
                    </a:lnTo>
                    <a:lnTo>
                      <a:pt x="587" y="11"/>
                    </a:lnTo>
                    <a:close/>
                    <a:moveTo>
                      <a:pt x="494" y="11"/>
                    </a:moveTo>
                    <a:lnTo>
                      <a:pt x="493" y="5"/>
                    </a:lnTo>
                    <a:lnTo>
                      <a:pt x="430" y="5"/>
                    </a:lnTo>
                    <a:lnTo>
                      <a:pt x="429" y="11"/>
                    </a:lnTo>
                    <a:lnTo>
                      <a:pt x="494" y="11"/>
                    </a:lnTo>
                    <a:close/>
                    <a:moveTo>
                      <a:pt x="406" y="11"/>
                    </a:moveTo>
                    <a:lnTo>
                      <a:pt x="404" y="5"/>
                    </a:lnTo>
                    <a:lnTo>
                      <a:pt x="334" y="5"/>
                    </a:lnTo>
                    <a:lnTo>
                      <a:pt x="333" y="11"/>
                    </a:lnTo>
                    <a:lnTo>
                      <a:pt x="406" y="11"/>
                    </a:lnTo>
                    <a:close/>
                    <a:moveTo>
                      <a:pt x="321" y="11"/>
                    </a:moveTo>
                    <a:lnTo>
                      <a:pt x="320" y="5"/>
                    </a:lnTo>
                    <a:lnTo>
                      <a:pt x="259" y="5"/>
                    </a:lnTo>
                    <a:lnTo>
                      <a:pt x="259" y="11"/>
                    </a:lnTo>
                    <a:lnTo>
                      <a:pt x="321" y="11"/>
                    </a:lnTo>
                    <a:close/>
                    <a:moveTo>
                      <a:pt x="245" y="11"/>
                    </a:moveTo>
                    <a:lnTo>
                      <a:pt x="243" y="5"/>
                    </a:lnTo>
                    <a:lnTo>
                      <a:pt x="177" y="5"/>
                    </a:lnTo>
                    <a:lnTo>
                      <a:pt x="176" y="11"/>
                    </a:lnTo>
                    <a:lnTo>
                      <a:pt x="245" y="11"/>
                    </a:lnTo>
                    <a:close/>
                    <a:moveTo>
                      <a:pt x="162" y="11"/>
                    </a:moveTo>
                    <a:lnTo>
                      <a:pt x="161" y="5"/>
                    </a:lnTo>
                    <a:lnTo>
                      <a:pt x="41" y="0"/>
                    </a:lnTo>
                    <a:lnTo>
                      <a:pt x="2" y="0"/>
                    </a:lnTo>
                    <a:lnTo>
                      <a:pt x="0" y="11"/>
                    </a:lnTo>
                    <a:lnTo>
                      <a:pt x="162" y="11"/>
                    </a:lnTo>
                    <a:close/>
                  </a:path>
                </a:pathLst>
              </a:custGeom>
              <a:solidFill>
                <a:srgbClr val="E3E3C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650" name="Freeform 238"/>
              <p:cNvSpPr>
                <a:spLocks noEditPoints="1"/>
              </p:cNvSpPr>
              <p:nvPr/>
            </p:nvSpPr>
            <p:spPr bwMode="auto">
              <a:xfrm>
                <a:off x="404" y="1583"/>
                <a:ext cx="307" cy="2"/>
              </a:xfrm>
              <a:custGeom>
                <a:avLst/>
                <a:gdLst>
                  <a:gd name="T0" fmla="*/ 0 w 1225"/>
                  <a:gd name="T1" fmla="*/ 0 h 6"/>
                  <a:gd name="T2" fmla="*/ 0 w 1225"/>
                  <a:gd name="T3" fmla="*/ 0 h 6"/>
                  <a:gd name="T4" fmla="*/ 0 w 1225"/>
                  <a:gd name="T5" fmla="*/ 0 h 6"/>
                  <a:gd name="T6" fmla="*/ 0 w 1225"/>
                  <a:gd name="T7" fmla="*/ 0 h 6"/>
                  <a:gd name="T8" fmla="*/ 0 w 1225"/>
                  <a:gd name="T9" fmla="*/ 0 h 6"/>
                  <a:gd name="T10" fmla="*/ 0 w 1225"/>
                  <a:gd name="T11" fmla="*/ 0 h 6"/>
                  <a:gd name="T12" fmla="*/ 0 w 1225"/>
                  <a:gd name="T13" fmla="*/ 0 h 6"/>
                  <a:gd name="T14" fmla="*/ 0 w 1225"/>
                  <a:gd name="T15" fmla="*/ 0 h 6"/>
                  <a:gd name="T16" fmla="*/ 0 w 1225"/>
                  <a:gd name="T17" fmla="*/ 0 h 6"/>
                  <a:gd name="T18" fmla="*/ 0 w 1225"/>
                  <a:gd name="T19" fmla="*/ 0 h 6"/>
                  <a:gd name="T20" fmla="*/ 0 w 1225"/>
                  <a:gd name="T21" fmla="*/ 0 h 6"/>
                  <a:gd name="T22" fmla="*/ 0 w 1225"/>
                  <a:gd name="T23" fmla="*/ 0 h 6"/>
                  <a:gd name="T24" fmla="*/ 0 w 1225"/>
                  <a:gd name="T25" fmla="*/ 0 h 6"/>
                  <a:gd name="T26" fmla="*/ 0 w 1225"/>
                  <a:gd name="T27" fmla="*/ 0 h 6"/>
                  <a:gd name="T28" fmla="*/ 0 w 1225"/>
                  <a:gd name="T29" fmla="*/ 0 h 6"/>
                  <a:gd name="T30" fmla="*/ 0 w 1225"/>
                  <a:gd name="T31" fmla="*/ 0 h 6"/>
                  <a:gd name="T32" fmla="*/ 0 w 1225"/>
                  <a:gd name="T33" fmla="*/ 0 h 6"/>
                  <a:gd name="T34" fmla="*/ 0 w 1225"/>
                  <a:gd name="T35" fmla="*/ 0 h 6"/>
                  <a:gd name="T36" fmla="*/ 0 w 1225"/>
                  <a:gd name="T37" fmla="*/ 0 h 6"/>
                  <a:gd name="T38" fmla="*/ 0 w 1225"/>
                  <a:gd name="T39" fmla="*/ 0 h 6"/>
                  <a:gd name="T40" fmla="*/ 0 w 1225"/>
                  <a:gd name="T41" fmla="*/ 0 h 6"/>
                  <a:gd name="T42" fmla="*/ 0 w 1225"/>
                  <a:gd name="T43" fmla="*/ 0 h 6"/>
                  <a:gd name="T44" fmla="*/ 0 w 1225"/>
                  <a:gd name="T45" fmla="*/ 0 h 6"/>
                  <a:gd name="T46" fmla="*/ 0 w 1225"/>
                  <a:gd name="T47" fmla="*/ 0 h 6"/>
                  <a:gd name="T48" fmla="*/ 0 w 1225"/>
                  <a:gd name="T49" fmla="*/ 0 h 6"/>
                  <a:gd name="T50" fmla="*/ 0 w 1225"/>
                  <a:gd name="T51" fmla="*/ 0 h 6"/>
                  <a:gd name="T52" fmla="*/ 0 w 1225"/>
                  <a:gd name="T53" fmla="*/ 0 h 6"/>
                  <a:gd name="T54" fmla="*/ 0 w 1225"/>
                  <a:gd name="T55" fmla="*/ 0 h 6"/>
                  <a:gd name="T56" fmla="*/ 0 w 1225"/>
                  <a:gd name="T57" fmla="*/ 0 h 6"/>
                  <a:gd name="T58" fmla="*/ 0 w 1225"/>
                  <a:gd name="T59" fmla="*/ 0 h 6"/>
                  <a:gd name="T60" fmla="*/ 0 w 1225"/>
                  <a:gd name="T61" fmla="*/ 0 h 6"/>
                  <a:gd name="T62" fmla="*/ 0 w 1225"/>
                  <a:gd name="T63" fmla="*/ 0 h 6"/>
                  <a:gd name="T64" fmla="*/ 0 w 1225"/>
                  <a:gd name="T65" fmla="*/ 0 h 6"/>
                  <a:gd name="T66" fmla="*/ 0 w 1225"/>
                  <a:gd name="T67" fmla="*/ 0 h 6"/>
                  <a:gd name="T68" fmla="*/ 0 w 1225"/>
                  <a:gd name="T69" fmla="*/ 0 h 6"/>
                  <a:gd name="T70" fmla="*/ 0 w 1225"/>
                  <a:gd name="T71" fmla="*/ 0 h 6"/>
                  <a:gd name="T72" fmla="*/ 0 w 1225"/>
                  <a:gd name="T73" fmla="*/ 0 h 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25"/>
                  <a:gd name="T112" fmla="*/ 0 h 6"/>
                  <a:gd name="T113" fmla="*/ 1225 w 1225"/>
                  <a:gd name="T114" fmla="*/ 6 h 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25" h="6">
                    <a:moveTo>
                      <a:pt x="1225" y="6"/>
                    </a:moveTo>
                    <a:lnTo>
                      <a:pt x="1223" y="5"/>
                    </a:lnTo>
                    <a:lnTo>
                      <a:pt x="1204" y="5"/>
                    </a:lnTo>
                    <a:lnTo>
                      <a:pt x="1185" y="5"/>
                    </a:lnTo>
                    <a:lnTo>
                      <a:pt x="1167" y="5"/>
                    </a:lnTo>
                    <a:lnTo>
                      <a:pt x="1152" y="5"/>
                    </a:lnTo>
                    <a:lnTo>
                      <a:pt x="1138" y="5"/>
                    </a:lnTo>
                    <a:lnTo>
                      <a:pt x="1125" y="5"/>
                    </a:lnTo>
                    <a:lnTo>
                      <a:pt x="1112" y="5"/>
                    </a:lnTo>
                    <a:lnTo>
                      <a:pt x="1101" y="5"/>
                    </a:lnTo>
                    <a:lnTo>
                      <a:pt x="1089" y="5"/>
                    </a:lnTo>
                    <a:lnTo>
                      <a:pt x="1077" y="5"/>
                    </a:lnTo>
                    <a:lnTo>
                      <a:pt x="1067" y="5"/>
                    </a:lnTo>
                    <a:lnTo>
                      <a:pt x="1054" y="5"/>
                    </a:lnTo>
                    <a:lnTo>
                      <a:pt x="1042" y="5"/>
                    </a:lnTo>
                    <a:lnTo>
                      <a:pt x="1028" y="5"/>
                    </a:lnTo>
                    <a:lnTo>
                      <a:pt x="1014" y="5"/>
                    </a:lnTo>
                    <a:lnTo>
                      <a:pt x="999" y="5"/>
                    </a:lnTo>
                    <a:lnTo>
                      <a:pt x="999" y="6"/>
                    </a:lnTo>
                    <a:lnTo>
                      <a:pt x="1225" y="6"/>
                    </a:lnTo>
                    <a:close/>
                    <a:moveTo>
                      <a:pt x="981" y="6"/>
                    </a:moveTo>
                    <a:lnTo>
                      <a:pt x="980" y="5"/>
                    </a:lnTo>
                    <a:lnTo>
                      <a:pt x="926" y="5"/>
                    </a:lnTo>
                    <a:lnTo>
                      <a:pt x="926" y="6"/>
                    </a:lnTo>
                    <a:lnTo>
                      <a:pt x="981" y="6"/>
                    </a:lnTo>
                    <a:close/>
                    <a:moveTo>
                      <a:pt x="918" y="6"/>
                    </a:moveTo>
                    <a:lnTo>
                      <a:pt x="917" y="5"/>
                    </a:lnTo>
                    <a:lnTo>
                      <a:pt x="849" y="5"/>
                    </a:lnTo>
                    <a:lnTo>
                      <a:pt x="849" y="6"/>
                    </a:lnTo>
                    <a:lnTo>
                      <a:pt x="918" y="6"/>
                    </a:lnTo>
                    <a:close/>
                    <a:moveTo>
                      <a:pt x="831" y="6"/>
                    </a:moveTo>
                    <a:lnTo>
                      <a:pt x="830" y="5"/>
                    </a:lnTo>
                    <a:lnTo>
                      <a:pt x="765" y="0"/>
                    </a:lnTo>
                    <a:lnTo>
                      <a:pt x="765" y="6"/>
                    </a:lnTo>
                    <a:lnTo>
                      <a:pt x="831" y="6"/>
                    </a:lnTo>
                    <a:close/>
                    <a:moveTo>
                      <a:pt x="754" y="6"/>
                    </a:moveTo>
                    <a:lnTo>
                      <a:pt x="753" y="5"/>
                    </a:lnTo>
                    <a:lnTo>
                      <a:pt x="678" y="5"/>
                    </a:lnTo>
                    <a:lnTo>
                      <a:pt x="678" y="6"/>
                    </a:lnTo>
                    <a:lnTo>
                      <a:pt x="754" y="6"/>
                    </a:lnTo>
                    <a:close/>
                    <a:moveTo>
                      <a:pt x="665" y="6"/>
                    </a:moveTo>
                    <a:lnTo>
                      <a:pt x="664" y="5"/>
                    </a:lnTo>
                    <a:lnTo>
                      <a:pt x="594" y="5"/>
                    </a:lnTo>
                    <a:lnTo>
                      <a:pt x="594" y="6"/>
                    </a:lnTo>
                    <a:lnTo>
                      <a:pt x="665" y="6"/>
                    </a:lnTo>
                    <a:close/>
                    <a:moveTo>
                      <a:pt x="583" y="6"/>
                    </a:moveTo>
                    <a:lnTo>
                      <a:pt x="582" y="5"/>
                    </a:lnTo>
                    <a:lnTo>
                      <a:pt x="505" y="5"/>
                    </a:lnTo>
                    <a:lnTo>
                      <a:pt x="505" y="6"/>
                    </a:lnTo>
                    <a:lnTo>
                      <a:pt x="583" y="6"/>
                    </a:lnTo>
                    <a:close/>
                    <a:moveTo>
                      <a:pt x="492" y="6"/>
                    </a:moveTo>
                    <a:lnTo>
                      <a:pt x="491" y="5"/>
                    </a:lnTo>
                    <a:lnTo>
                      <a:pt x="428" y="5"/>
                    </a:lnTo>
                    <a:lnTo>
                      <a:pt x="428" y="6"/>
                    </a:lnTo>
                    <a:lnTo>
                      <a:pt x="492" y="6"/>
                    </a:lnTo>
                    <a:close/>
                    <a:moveTo>
                      <a:pt x="403" y="6"/>
                    </a:moveTo>
                    <a:lnTo>
                      <a:pt x="402" y="5"/>
                    </a:lnTo>
                    <a:lnTo>
                      <a:pt x="332" y="5"/>
                    </a:lnTo>
                    <a:lnTo>
                      <a:pt x="332" y="6"/>
                    </a:lnTo>
                    <a:lnTo>
                      <a:pt x="403" y="6"/>
                    </a:lnTo>
                    <a:close/>
                    <a:moveTo>
                      <a:pt x="319" y="6"/>
                    </a:moveTo>
                    <a:lnTo>
                      <a:pt x="318" y="5"/>
                    </a:lnTo>
                    <a:lnTo>
                      <a:pt x="257" y="5"/>
                    </a:lnTo>
                    <a:lnTo>
                      <a:pt x="257" y="6"/>
                    </a:lnTo>
                    <a:lnTo>
                      <a:pt x="319" y="6"/>
                    </a:lnTo>
                    <a:close/>
                    <a:moveTo>
                      <a:pt x="242" y="6"/>
                    </a:moveTo>
                    <a:lnTo>
                      <a:pt x="241" y="5"/>
                    </a:lnTo>
                    <a:lnTo>
                      <a:pt x="175" y="5"/>
                    </a:lnTo>
                    <a:lnTo>
                      <a:pt x="175" y="6"/>
                    </a:lnTo>
                    <a:lnTo>
                      <a:pt x="242" y="6"/>
                    </a:lnTo>
                    <a:close/>
                    <a:moveTo>
                      <a:pt x="160" y="6"/>
                    </a:moveTo>
                    <a:lnTo>
                      <a:pt x="159" y="5"/>
                    </a:lnTo>
                    <a:lnTo>
                      <a:pt x="0" y="0"/>
                    </a:lnTo>
                    <a:lnTo>
                      <a:pt x="0" y="6"/>
                    </a:lnTo>
                    <a:lnTo>
                      <a:pt x="160" y="6"/>
                    </a:lnTo>
                    <a:close/>
                  </a:path>
                </a:pathLst>
              </a:custGeom>
              <a:solidFill>
                <a:srgbClr val="EBEBC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651" name="Freeform 239"/>
              <p:cNvSpPr>
                <a:spLocks noEditPoints="1"/>
              </p:cNvSpPr>
              <p:nvPr/>
            </p:nvSpPr>
            <p:spPr bwMode="auto">
              <a:xfrm>
                <a:off x="404" y="1583"/>
                <a:ext cx="196" cy="1"/>
              </a:xfrm>
              <a:custGeom>
                <a:avLst/>
                <a:gdLst>
                  <a:gd name="T0" fmla="*/ 0 w 781"/>
                  <a:gd name="T1" fmla="*/ 0 h 1"/>
                  <a:gd name="T2" fmla="*/ 0 w 781"/>
                  <a:gd name="T3" fmla="*/ 0 h 1"/>
                  <a:gd name="T4" fmla="*/ 0 w 781"/>
                  <a:gd name="T5" fmla="*/ 0 h 1"/>
                  <a:gd name="T6" fmla="*/ 0 w 781"/>
                  <a:gd name="T7" fmla="*/ 0 h 1"/>
                  <a:gd name="T8" fmla="*/ 0 w 781"/>
                  <a:gd name="T9" fmla="*/ 0 h 1"/>
                  <a:gd name="T10" fmla="*/ 0 w 781"/>
                  <a:gd name="T11" fmla="*/ 0 h 1"/>
                  <a:gd name="T12" fmla="*/ 0 w 781"/>
                  <a:gd name="T13" fmla="*/ 0 h 1"/>
                  <a:gd name="T14" fmla="*/ 0 w 781"/>
                  <a:gd name="T15" fmla="*/ 0 h 1"/>
                  <a:gd name="T16" fmla="*/ 0 60000 65536"/>
                  <a:gd name="T17" fmla="*/ 0 60000 65536"/>
                  <a:gd name="T18" fmla="*/ 0 60000 65536"/>
                  <a:gd name="T19" fmla="*/ 0 60000 65536"/>
                  <a:gd name="T20" fmla="*/ 0 60000 65536"/>
                  <a:gd name="T21" fmla="*/ 0 60000 65536"/>
                  <a:gd name="T22" fmla="*/ 0 60000 65536"/>
                  <a:gd name="T23" fmla="*/ 0 60000 65536"/>
                  <a:gd name="T24" fmla="*/ 0 w 781"/>
                  <a:gd name="T25" fmla="*/ 0 h 1"/>
                  <a:gd name="T26" fmla="*/ 781 w 781"/>
                  <a:gd name="T27" fmla="*/ 1 h 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81" h="1">
                    <a:moveTo>
                      <a:pt x="781" y="0"/>
                    </a:moveTo>
                    <a:lnTo>
                      <a:pt x="765" y="0"/>
                    </a:lnTo>
                    <a:lnTo>
                      <a:pt x="781" y="0"/>
                    </a:lnTo>
                    <a:close/>
                    <a:moveTo>
                      <a:pt x="39" y="0"/>
                    </a:moveTo>
                    <a:lnTo>
                      <a:pt x="0" y="0"/>
                    </a:lnTo>
                    <a:lnTo>
                      <a:pt x="39" y="0"/>
                    </a:lnTo>
                    <a:close/>
                  </a:path>
                </a:pathLst>
              </a:custGeom>
              <a:solidFill>
                <a:srgbClr val="F0F0D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652" name="Freeform 240"/>
              <p:cNvSpPr>
                <a:spLocks/>
              </p:cNvSpPr>
              <p:nvPr/>
            </p:nvSpPr>
            <p:spPr bwMode="auto">
              <a:xfrm>
                <a:off x="399" y="1611"/>
                <a:ext cx="316" cy="1"/>
              </a:xfrm>
              <a:custGeom>
                <a:avLst/>
                <a:gdLst>
                  <a:gd name="T0" fmla="*/ 0 w 1263"/>
                  <a:gd name="T1" fmla="*/ 1 h 1"/>
                  <a:gd name="T2" fmla="*/ 0 w 1263"/>
                  <a:gd name="T3" fmla="*/ 0 h 1"/>
                  <a:gd name="T4" fmla="*/ 0 w 1263"/>
                  <a:gd name="T5" fmla="*/ 0 h 1"/>
                  <a:gd name="T6" fmla="*/ 0 w 1263"/>
                  <a:gd name="T7" fmla="*/ 1 h 1"/>
                  <a:gd name="T8" fmla="*/ 0 60000 65536"/>
                  <a:gd name="T9" fmla="*/ 0 60000 65536"/>
                  <a:gd name="T10" fmla="*/ 0 60000 65536"/>
                  <a:gd name="T11" fmla="*/ 0 60000 65536"/>
                  <a:gd name="T12" fmla="*/ 0 w 1263"/>
                  <a:gd name="T13" fmla="*/ 0 h 1"/>
                  <a:gd name="T14" fmla="*/ 1263 w 1263"/>
                  <a:gd name="T15" fmla="*/ 1 h 1"/>
                </a:gdLst>
                <a:ahLst/>
                <a:cxnLst>
                  <a:cxn ang="T8">
                    <a:pos x="T0" y="T1"/>
                  </a:cxn>
                  <a:cxn ang="T9">
                    <a:pos x="T2" y="T3"/>
                  </a:cxn>
                  <a:cxn ang="T10">
                    <a:pos x="T4" y="T5"/>
                  </a:cxn>
                  <a:cxn ang="T11">
                    <a:pos x="T6" y="T7"/>
                  </a:cxn>
                </a:cxnLst>
                <a:rect l="T12" t="T13" r="T14" b="T15"/>
                <a:pathLst>
                  <a:path w="1263" h="1">
                    <a:moveTo>
                      <a:pt x="0" y="1"/>
                    </a:moveTo>
                    <a:lnTo>
                      <a:pt x="1263" y="0"/>
                    </a:lnTo>
                    <a:lnTo>
                      <a:pt x="1" y="0"/>
                    </a:lnTo>
                    <a:lnTo>
                      <a:pt x="0" y="1"/>
                    </a:lnTo>
                    <a:close/>
                  </a:path>
                </a:pathLst>
              </a:custGeom>
              <a:solidFill>
                <a:srgbClr val="82826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653" name="Freeform 241"/>
              <p:cNvSpPr>
                <a:spLocks/>
              </p:cNvSpPr>
              <p:nvPr/>
            </p:nvSpPr>
            <p:spPr bwMode="auto">
              <a:xfrm>
                <a:off x="399" y="1609"/>
                <a:ext cx="316" cy="2"/>
              </a:xfrm>
              <a:custGeom>
                <a:avLst/>
                <a:gdLst>
                  <a:gd name="T0" fmla="*/ 0 w 1263"/>
                  <a:gd name="T1" fmla="*/ 0 h 6"/>
                  <a:gd name="T2" fmla="*/ 0 w 1263"/>
                  <a:gd name="T3" fmla="*/ 0 h 6"/>
                  <a:gd name="T4" fmla="*/ 0 w 1263"/>
                  <a:gd name="T5" fmla="*/ 0 h 6"/>
                  <a:gd name="T6" fmla="*/ 0 w 1263"/>
                  <a:gd name="T7" fmla="*/ 0 h 6"/>
                  <a:gd name="T8" fmla="*/ 0 w 1263"/>
                  <a:gd name="T9" fmla="*/ 0 h 6"/>
                  <a:gd name="T10" fmla="*/ 0 60000 65536"/>
                  <a:gd name="T11" fmla="*/ 0 60000 65536"/>
                  <a:gd name="T12" fmla="*/ 0 60000 65536"/>
                  <a:gd name="T13" fmla="*/ 0 60000 65536"/>
                  <a:gd name="T14" fmla="*/ 0 60000 65536"/>
                  <a:gd name="T15" fmla="*/ 0 w 1263"/>
                  <a:gd name="T16" fmla="*/ 0 h 6"/>
                  <a:gd name="T17" fmla="*/ 1263 w 1263"/>
                  <a:gd name="T18" fmla="*/ 6 h 6"/>
                </a:gdLst>
                <a:ahLst/>
                <a:cxnLst>
                  <a:cxn ang="T10">
                    <a:pos x="T0" y="T1"/>
                  </a:cxn>
                  <a:cxn ang="T11">
                    <a:pos x="T2" y="T3"/>
                  </a:cxn>
                  <a:cxn ang="T12">
                    <a:pos x="T4" y="T5"/>
                  </a:cxn>
                  <a:cxn ang="T13">
                    <a:pos x="T6" y="T7"/>
                  </a:cxn>
                  <a:cxn ang="T14">
                    <a:pos x="T8" y="T9"/>
                  </a:cxn>
                </a:cxnLst>
                <a:rect l="T15" t="T16" r="T17" b="T18"/>
                <a:pathLst>
                  <a:path w="1263" h="6">
                    <a:moveTo>
                      <a:pt x="1263" y="6"/>
                    </a:moveTo>
                    <a:lnTo>
                      <a:pt x="0" y="6"/>
                    </a:lnTo>
                    <a:lnTo>
                      <a:pt x="1" y="0"/>
                    </a:lnTo>
                    <a:lnTo>
                      <a:pt x="1263" y="0"/>
                    </a:lnTo>
                    <a:lnTo>
                      <a:pt x="1263" y="6"/>
                    </a:lnTo>
                    <a:close/>
                  </a:path>
                </a:pathLst>
              </a:custGeom>
              <a:solidFill>
                <a:srgbClr val="8A8A6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654" name="Freeform 242"/>
              <p:cNvSpPr>
                <a:spLocks/>
              </p:cNvSpPr>
              <p:nvPr/>
            </p:nvSpPr>
            <p:spPr bwMode="auto">
              <a:xfrm>
                <a:off x="399" y="1608"/>
                <a:ext cx="316" cy="3"/>
              </a:xfrm>
              <a:custGeom>
                <a:avLst/>
                <a:gdLst>
                  <a:gd name="T0" fmla="*/ 0 w 1262"/>
                  <a:gd name="T1" fmla="*/ 0 h 10"/>
                  <a:gd name="T2" fmla="*/ 0 w 1262"/>
                  <a:gd name="T3" fmla="*/ 0 h 10"/>
                  <a:gd name="T4" fmla="*/ 0 w 1262"/>
                  <a:gd name="T5" fmla="*/ 0 h 10"/>
                  <a:gd name="T6" fmla="*/ 0 w 1262"/>
                  <a:gd name="T7" fmla="*/ 0 h 10"/>
                  <a:gd name="T8" fmla="*/ 0 w 1262"/>
                  <a:gd name="T9" fmla="*/ 0 h 10"/>
                  <a:gd name="T10" fmla="*/ 0 60000 65536"/>
                  <a:gd name="T11" fmla="*/ 0 60000 65536"/>
                  <a:gd name="T12" fmla="*/ 0 60000 65536"/>
                  <a:gd name="T13" fmla="*/ 0 60000 65536"/>
                  <a:gd name="T14" fmla="*/ 0 60000 65536"/>
                  <a:gd name="T15" fmla="*/ 0 w 1262"/>
                  <a:gd name="T16" fmla="*/ 0 h 10"/>
                  <a:gd name="T17" fmla="*/ 1262 w 1262"/>
                  <a:gd name="T18" fmla="*/ 10 h 10"/>
                </a:gdLst>
                <a:ahLst/>
                <a:cxnLst>
                  <a:cxn ang="T10">
                    <a:pos x="T0" y="T1"/>
                  </a:cxn>
                  <a:cxn ang="T11">
                    <a:pos x="T2" y="T3"/>
                  </a:cxn>
                  <a:cxn ang="T12">
                    <a:pos x="T4" y="T5"/>
                  </a:cxn>
                  <a:cxn ang="T13">
                    <a:pos x="T6" y="T7"/>
                  </a:cxn>
                  <a:cxn ang="T14">
                    <a:pos x="T8" y="T9"/>
                  </a:cxn>
                </a:cxnLst>
                <a:rect l="T15" t="T16" r="T17" b="T18"/>
                <a:pathLst>
                  <a:path w="1262" h="10">
                    <a:moveTo>
                      <a:pt x="1" y="0"/>
                    </a:moveTo>
                    <a:lnTo>
                      <a:pt x="0" y="9"/>
                    </a:lnTo>
                    <a:lnTo>
                      <a:pt x="1262" y="10"/>
                    </a:lnTo>
                    <a:lnTo>
                      <a:pt x="1261" y="0"/>
                    </a:lnTo>
                    <a:lnTo>
                      <a:pt x="1" y="0"/>
                    </a:lnTo>
                    <a:close/>
                  </a:path>
                </a:pathLst>
              </a:custGeom>
              <a:solidFill>
                <a:srgbClr val="8F8F7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655" name="Freeform 243"/>
              <p:cNvSpPr>
                <a:spLocks/>
              </p:cNvSpPr>
              <p:nvPr/>
            </p:nvSpPr>
            <p:spPr bwMode="auto">
              <a:xfrm>
                <a:off x="399" y="1607"/>
                <a:ext cx="316" cy="2"/>
              </a:xfrm>
              <a:custGeom>
                <a:avLst/>
                <a:gdLst>
                  <a:gd name="T0" fmla="*/ 0 w 1262"/>
                  <a:gd name="T1" fmla="*/ 0 h 9"/>
                  <a:gd name="T2" fmla="*/ 0 w 1262"/>
                  <a:gd name="T3" fmla="*/ 0 h 9"/>
                  <a:gd name="T4" fmla="*/ 0 w 1262"/>
                  <a:gd name="T5" fmla="*/ 0 h 9"/>
                  <a:gd name="T6" fmla="*/ 0 w 1262"/>
                  <a:gd name="T7" fmla="*/ 0 h 9"/>
                  <a:gd name="T8" fmla="*/ 0 w 1262"/>
                  <a:gd name="T9" fmla="*/ 0 h 9"/>
                  <a:gd name="T10" fmla="*/ 0 60000 65536"/>
                  <a:gd name="T11" fmla="*/ 0 60000 65536"/>
                  <a:gd name="T12" fmla="*/ 0 60000 65536"/>
                  <a:gd name="T13" fmla="*/ 0 60000 65536"/>
                  <a:gd name="T14" fmla="*/ 0 60000 65536"/>
                  <a:gd name="T15" fmla="*/ 0 w 1262"/>
                  <a:gd name="T16" fmla="*/ 0 h 9"/>
                  <a:gd name="T17" fmla="*/ 1262 w 1262"/>
                  <a:gd name="T18" fmla="*/ 9 h 9"/>
                </a:gdLst>
                <a:ahLst/>
                <a:cxnLst>
                  <a:cxn ang="T10">
                    <a:pos x="T0" y="T1"/>
                  </a:cxn>
                  <a:cxn ang="T11">
                    <a:pos x="T2" y="T3"/>
                  </a:cxn>
                  <a:cxn ang="T12">
                    <a:pos x="T4" y="T5"/>
                  </a:cxn>
                  <a:cxn ang="T13">
                    <a:pos x="T6" y="T7"/>
                  </a:cxn>
                  <a:cxn ang="T14">
                    <a:pos x="T8" y="T9"/>
                  </a:cxn>
                </a:cxnLst>
                <a:rect l="T15" t="T16" r="T17" b="T18"/>
                <a:pathLst>
                  <a:path w="1262" h="9">
                    <a:moveTo>
                      <a:pt x="2" y="0"/>
                    </a:moveTo>
                    <a:lnTo>
                      <a:pt x="0" y="9"/>
                    </a:lnTo>
                    <a:lnTo>
                      <a:pt x="1262" y="9"/>
                    </a:lnTo>
                    <a:lnTo>
                      <a:pt x="1260" y="0"/>
                    </a:lnTo>
                    <a:lnTo>
                      <a:pt x="2" y="0"/>
                    </a:lnTo>
                    <a:close/>
                  </a:path>
                </a:pathLst>
              </a:custGeom>
              <a:solidFill>
                <a:srgbClr val="96967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656" name="Freeform 244"/>
              <p:cNvSpPr>
                <a:spLocks/>
              </p:cNvSpPr>
              <p:nvPr/>
            </p:nvSpPr>
            <p:spPr bwMode="auto">
              <a:xfrm>
                <a:off x="400" y="1606"/>
                <a:ext cx="315" cy="2"/>
              </a:xfrm>
              <a:custGeom>
                <a:avLst/>
                <a:gdLst>
                  <a:gd name="T0" fmla="*/ 0 w 1260"/>
                  <a:gd name="T1" fmla="*/ 0 h 10"/>
                  <a:gd name="T2" fmla="*/ 0 w 1260"/>
                  <a:gd name="T3" fmla="*/ 0 h 10"/>
                  <a:gd name="T4" fmla="*/ 0 w 1260"/>
                  <a:gd name="T5" fmla="*/ 0 h 10"/>
                  <a:gd name="T6" fmla="*/ 0 w 1260"/>
                  <a:gd name="T7" fmla="*/ 0 h 10"/>
                  <a:gd name="T8" fmla="*/ 0 w 1260"/>
                  <a:gd name="T9" fmla="*/ 0 h 10"/>
                  <a:gd name="T10" fmla="*/ 0 w 1260"/>
                  <a:gd name="T11" fmla="*/ 0 h 10"/>
                  <a:gd name="T12" fmla="*/ 0 60000 65536"/>
                  <a:gd name="T13" fmla="*/ 0 60000 65536"/>
                  <a:gd name="T14" fmla="*/ 0 60000 65536"/>
                  <a:gd name="T15" fmla="*/ 0 60000 65536"/>
                  <a:gd name="T16" fmla="*/ 0 60000 65536"/>
                  <a:gd name="T17" fmla="*/ 0 60000 65536"/>
                  <a:gd name="T18" fmla="*/ 0 w 1260"/>
                  <a:gd name="T19" fmla="*/ 0 h 10"/>
                  <a:gd name="T20" fmla="*/ 1260 w 1260"/>
                  <a:gd name="T21" fmla="*/ 10 h 10"/>
                </a:gdLst>
                <a:ahLst/>
                <a:cxnLst>
                  <a:cxn ang="T12">
                    <a:pos x="T0" y="T1"/>
                  </a:cxn>
                  <a:cxn ang="T13">
                    <a:pos x="T2" y="T3"/>
                  </a:cxn>
                  <a:cxn ang="T14">
                    <a:pos x="T4" y="T5"/>
                  </a:cxn>
                  <a:cxn ang="T15">
                    <a:pos x="T6" y="T7"/>
                  </a:cxn>
                  <a:cxn ang="T16">
                    <a:pos x="T8" y="T9"/>
                  </a:cxn>
                  <a:cxn ang="T17">
                    <a:pos x="T10" y="T11"/>
                  </a:cxn>
                </a:cxnLst>
                <a:rect l="T18" t="T19" r="T20" b="T21"/>
                <a:pathLst>
                  <a:path w="1260" h="10">
                    <a:moveTo>
                      <a:pt x="2" y="0"/>
                    </a:moveTo>
                    <a:lnTo>
                      <a:pt x="0" y="10"/>
                    </a:lnTo>
                    <a:lnTo>
                      <a:pt x="1260" y="10"/>
                    </a:lnTo>
                    <a:lnTo>
                      <a:pt x="1259" y="0"/>
                    </a:lnTo>
                    <a:lnTo>
                      <a:pt x="1083" y="0"/>
                    </a:lnTo>
                    <a:lnTo>
                      <a:pt x="2" y="0"/>
                    </a:lnTo>
                    <a:close/>
                  </a:path>
                </a:pathLst>
              </a:custGeom>
              <a:solidFill>
                <a:srgbClr val="9E9E7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657" name="Freeform 245"/>
              <p:cNvSpPr>
                <a:spLocks/>
              </p:cNvSpPr>
              <p:nvPr/>
            </p:nvSpPr>
            <p:spPr bwMode="auto">
              <a:xfrm>
                <a:off x="400" y="1605"/>
                <a:ext cx="314" cy="2"/>
              </a:xfrm>
              <a:custGeom>
                <a:avLst/>
                <a:gdLst>
                  <a:gd name="T0" fmla="*/ 0 w 1258"/>
                  <a:gd name="T1" fmla="*/ 0 h 9"/>
                  <a:gd name="T2" fmla="*/ 0 w 1258"/>
                  <a:gd name="T3" fmla="*/ 0 h 9"/>
                  <a:gd name="T4" fmla="*/ 0 w 1258"/>
                  <a:gd name="T5" fmla="*/ 0 h 9"/>
                  <a:gd name="T6" fmla="*/ 0 w 1258"/>
                  <a:gd name="T7" fmla="*/ 0 h 9"/>
                  <a:gd name="T8" fmla="*/ 0 w 1258"/>
                  <a:gd name="T9" fmla="*/ 0 h 9"/>
                  <a:gd name="T10" fmla="*/ 0 w 1258"/>
                  <a:gd name="T11" fmla="*/ 0 h 9"/>
                  <a:gd name="T12" fmla="*/ 0 w 1258"/>
                  <a:gd name="T13" fmla="*/ 0 h 9"/>
                  <a:gd name="T14" fmla="*/ 0 w 1258"/>
                  <a:gd name="T15" fmla="*/ 0 h 9"/>
                  <a:gd name="T16" fmla="*/ 0 w 1258"/>
                  <a:gd name="T17" fmla="*/ 0 h 9"/>
                  <a:gd name="T18" fmla="*/ 0 w 1258"/>
                  <a:gd name="T19" fmla="*/ 0 h 9"/>
                  <a:gd name="T20" fmla="*/ 0 w 1258"/>
                  <a:gd name="T21" fmla="*/ 0 h 9"/>
                  <a:gd name="T22" fmla="*/ 0 w 1258"/>
                  <a:gd name="T23" fmla="*/ 0 h 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58"/>
                  <a:gd name="T37" fmla="*/ 0 h 9"/>
                  <a:gd name="T38" fmla="*/ 1258 w 1258"/>
                  <a:gd name="T39" fmla="*/ 9 h 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58" h="9">
                    <a:moveTo>
                      <a:pt x="1" y="0"/>
                    </a:moveTo>
                    <a:lnTo>
                      <a:pt x="0" y="9"/>
                    </a:lnTo>
                    <a:lnTo>
                      <a:pt x="1258" y="9"/>
                    </a:lnTo>
                    <a:lnTo>
                      <a:pt x="1257" y="0"/>
                    </a:lnTo>
                    <a:lnTo>
                      <a:pt x="1169" y="0"/>
                    </a:lnTo>
                    <a:lnTo>
                      <a:pt x="1083" y="0"/>
                    </a:lnTo>
                    <a:lnTo>
                      <a:pt x="1082" y="6"/>
                    </a:lnTo>
                    <a:lnTo>
                      <a:pt x="1081" y="0"/>
                    </a:lnTo>
                    <a:lnTo>
                      <a:pt x="999" y="0"/>
                    </a:lnTo>
                    <a:lnTo>
                      <a:pt x="998" y="3"/>
                    </a:lnTo>
                    <a:lnTo>
                      <a:pt x="998" y="0"/>
                    </a:lnTo>
                    <a:lnTo>
                      <a:pt x="1" y="0"/>
                    </a:lnTo>
                    <a:close/>
                  </a:path>
                </a:pathLst>
              </a:custGeom>
              <a:solidFill>
                <a:srgbClr val="A3A38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658" name="Freeform 246"/>
              <p:cNvSpPr>
                <a:spLocks noEditPoints="1"/>
              </p:cNvSpPr>
              <p:nvPr/>
            </p:nvSpPr>
            <p:spPr bwMode="auto">
              <a:xfrm>
                <a:off x="400" y="1603"/>
                <a:ext cx="314" cy="3"/>
              </a:xfrm>
              <a:custGeom>
                <a:avLst/>
                <a:gdLst>
                  <a:gd name="T0" fmla="*/ 0 w 1257"/>
                  <a:gd name="T1" fmla="*/ 0 h 11"/>
                  <a:gd name="T2" fmla="*/ 0 w 1257"/>
                  <a:gd name="T3" fmla="*/ 0 h 11"/>
                  <a:gd name="T4" fmla="*/ 0 w 1257"/>
                  <a:gd name="T5" fmla="*/ 0 h 11"/>
                  <a:gd name="T6" fmla="*/ 0 w 1257"/>
                  <a:gd name="T7" fmla="*/ 0 h 11"/>
                  <a:gd name="T8" fmla="*/ 0 w 1257"/>
                  <a:gd name="T9" fmla="*/ 0 h 11"/>
                  <a:gd name="T10" fmla="*/ 0 w 1257"/>
                  <a:gd name="T11" fmla="*/ 0 h 11"/>
                  <a:gd name="T12" fmla="*/ 0 w 1257"/>
                  <a:gd name="T13" fmla="*/ 0 h 11"/>
                  <a:gd name="T14" fmla="*/ 0 w 1257"/>
                  <a:gd name="T15" fmla="*/ 0 h 11"/>
                  <a:gd name="T16" fmla="*/ 0 w 1257"/>
                  <a:gd name="T17" fmla="*/ 0 h 11"/>
                  <a:gd name="T18" fmla="*/ 0 w 1257"/>
                  <a:gd name="T19" fmla="*/ 0 h 11"/>
                  <a:gd name="T20" fmla="*/ 0 w 1257"/>
                  <a:gd name="T21" fmla="*/ 0 h 11"/>
                  <a:gd name="T22" fmla="*/ 0 w 1257"/>
                  <a:gd name="T23" fmla="*/ 0 h 11"/>
                  <a:gd name="T24" fmla="*/ 0 w 1257"/>
                  <a:gd name="T25" fmla="*/ 0 h 11"/>
                  <a:gd name="T26" fmla="*/ 0 w 1257"/>
                  <a:gd name="T27" fmla="*/ 0 h 11"/>
                  <a:gd name="T28" fmla="*/ 0 w 1257"/>
                  <a:gd name="T29" fmla="*/ 0 h 11"/>
                  <a:gd name="T30" fmla="*/ 0 w 1257"/>
                  <a:gd name="T31" fmla="*/ 0 h 11"/>
                  <a:gd name="T32" fmla="*/ 0 w 1257"/>
                  <a:gd name="T33" fmla="*/ 0 h 11"/>
                  <a:gd name="T34" fmla="*/ 0 w 1257"/>
                  <a:gd name="T35" fmla="*/ 0 h 11"/>
                  <a:gd name="T36" fmla="*/ 0 w 1257"/>
                  <a:gd name="T37" fmla="*/ 0 h 11"/>
                  <a:gd name="T38" fmla="*/ 0 w 1257"/>
                  <a:gd name="T39" fmla="*/ 0 h 11"/>
                  <a:gd name="T40" fmla="*/ 0 w 1257"/>
                  <a:gd name="T41" fmla="*/ 0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57"/>
                  <a:gd name="T64" fmla="*/ 0 h 11"/>
                  <a:gd name="T65" fmla="*/ 1257 w 1257"/>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57" h="11">
                    <a:moveTo>
                      <a:pt x="1" y="0"/>
                    </a:moveTo>
                    <a:lnTo>
                      <a:pt x="0" y="9"/>
                    </a:lnTo>
                    <a:lnTo>
                      <a:pt x="1081" y="11"/>
                    </a:lnTo>
                    <a:lnTo>
                      <a:pt x="1079" y="0"/>
                    </a:lnTo>
                    <a:lnTo>
                      <a:pt x="998" y="0"/>
                    </a:lnTo>
                    <a:lnTo>
                      <a:pt x="997" y="8"/>
                    </a:lnTo>
                    <a:lnTo>
                      <a:pt x="996" y="0"/>
                    </a:lnTo>
                    <a:lnTo>
                      <a:pt x="314" y="0"/>
                    </a:lnTo>
                    <a:lnTo>
                      <a:pt x="240" y="0"/>
                    </a:lnTo>
                    <a:lnTo>
                      <a:pt x="239" y="4"/>
                    </a:lnTo>
                    <a:lnTo>
                      <a:pt x="239" y="0"/>
                    </a:lnTo>
                    <a:lnTo>
                      <a:pt x="150" y="0"/>
                    </a:lnTo>
                    <a:lnTo>
                      <a:pt x="1" y="0"/>
                    </a:lnTo>
                    <a:close/>
                    <a:moveTo>
                      <a:pt x="1082" y="0"/>
                    </a:moveTo>
                    <a:lnTo>
                      <a:pt x="1081" y="9"/>
                    </a:lnTo>
                    <a:lnTo>
                      <a:pt x="1257" y="9"/>
                    </a:lnTo>
                    <a:lnTo>
                      <a:pt x="1254" y="0"/>
                    </a:lnTo>
                    <a:lnTo>
                      <a:pt x="1169" y="0"/>
                    </a:lnTo>
                    <a:lnTo>
                      <a:pt x="1168" y="6"/>
                    </a:lnTo>
                    <a:lnTo>
                      <a:pt x="1167" y="0"/>
                    </a:lnTo>
                    <a:lnTo>
                      <a:pt x="1082" y="0"/>
                    </a:lnTo>
                    <a:close/>
                  </a:path>
                </a:pathLst>
              </a:custGeom>
              <a:solidFill>
                <a:srgbClr val="A8A88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659" name="Freeform 247"/>
              <p:cNvSpPr>
                <a:spLocks noEditPoints="1"/>
              </p:cNvSpPr>
              <p:nvPr/>
            </p:nvSpPr>
            <p:spPr bwMode="auto">
              <a:xfrm>
                <a:off x="400" y="1602"/>
                <a:ext cx="314" cy="3"/>
              </a:xfrm>
              <a:custGeom>
                <a:avLst/>
                <a:gdLst>
                  <a:gd name="T0" fmla="*/ 0 w 1256"/>
                  <a:gd name="T1" fmla="*/ 0 h 11"/>
                  <a:gd name="T2" fmla="*/ 0 w 1256"/>
                  <a:gd name="T3" fmla="*/ 0 h 11"/>
                  <a:gd name="T4" fmla="*/ 0 w 1256"/>
                  <a:gd name="T5" fmla="*/ 0 h 11"/>
                  <a:gd name="T6" fmla="*/ 0 w 1256"/>
                  <a:gd name="T7" fmla="*/ 0 h 11"/>
                  <a:gd name="T8" fmla="*/ 0 w 1256"/>
                  <a:gd name="T9" fmla="*/ 0 h 11"/>
                  <a:gd name="T10" fmla="*/ 0 w 1256"/>
                  <a:gd name="T11" fmla="*/ 0 h 11"/>
                  <a:gd name="T12" fmla="*/ 0 w 1256"/>
                  <a:gd name="T13" fmla="*/ 0 h 11"/>
                  <a:gd name="T14" fmla="*/ 0 w 1256"/>
                  <a:gd name="T15" fmla="*/ 0 h 11"/>
                  <a:gd name="T16" fmla="*/ 0 w 1256"/>
                  <a:gd name="T17" fmla="*/ 0 h 11"/>
                  <a:gd name="T18" fmla="*/ 0 w 1256"/>
                  <a:gd name="T19" fmla="*/ 0 h 11"/>
                  <a:gd name="T20" fmla="*/ 0 w 1256"/>
                  <a:gd name="T21" fmla="*/ 0 h 11"/>
                  <a:gd name="T22" fmla="*/ 0 w 1256"/>
                  <a:gd name="T23" fmla="*/ 0 h 11"/>
                  <a:gd name="T24" fmla="*/ 0 w 1256"/>
                  <a:gd name="T25" fmla="*/ 0 h 11"/>
                  <a:gd name="T26" fmla="*/ 0 w 1256"/>
                  <a:gd name="T27" fmla="*/ 0 h 11"/>
                  <a:gd name="T28" fmla="*/ 0 w 1256"/>
                  <a:gd name="T29" fmla="*/ 0 h 11"/>
                  <a:gd name="T30" fmla="*/ 0 w 1256"/>
                  <a:gd name="T31" fmla="*/ 0 h 11"/>
                  <a:gd name="T32" fmla="*/ 0 w 1256"/>
                  <a:gd name="T33" fmla="*/ 0 h 11"/>
                  <a:gd name="T34" fmla="*/ 0 w 1256"/>
                  <a:gd name="T35" fmla="*/ 0 h 11"/>
                  <a:gd name="T36" fmla="*/ 0 w 1256"/>
                  <a:gd name="T37" fmla="*/ 0 h 11"/>
                  <a:gd name="T38" fmla="*/ 0 w 1256"/>
                  <a:gd name="T39" fmla="*/ 0 h 11"/>
                  <a:gd name="T40" fmla="*/ 0 w 1256"/>
                  <a:gd name="T41" fmla="*/ 0 h 11"/>
                  <a:gd name="T42" fmla="*/ 0 w 1256"/>
                  <a:gd name="T43" fmla="*/ 0 h 11"/>
                  <a:gd name="T44" fmla="*/ 0 w 1256"/>
                  <a:gd name="T45" fmla="*/ 0 h 11"/>
                  <a:gd name="T46" fmla="*/ 0 w 1256"/>
                  <a:gd name="T47" fmla="*/ 0 h 11"/>
                  <a:gd name="T48" fmla="*/ 0 w 1256"/>
                  <a:gd name="T49" fmla="*/ 0 h 11"/>
                  <a:gd name="T50" fmla="*/ 0 w 1256"/>
                  <a:gd name="T51" fmla="*/ 0 h 11"/>
                  <a:gd name="T52" fmla="*/ 0 w 1256"/>
                  <a:gd name="T53" fmla="*/ 0 h 11"/>
                  <a:gd name="T54" fmla="*/ 0 w 1256"/>
                  <a:gd name="T55" fmla="*/ 0 h 11"/>
                  <a:gd name="T56" fmla="*/ 0 w 1256"/>
                  <a:gd name="T57" fmla="*/ 0 h 1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256"/>
                  <a:gd name="T88" fmla="*/ 0 h 11"/>
                  <a:gd name="T89" fmla="*/ 1256 w 1256"/>
                  <a:gd name="T90" fmla="*/ 11 h 1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256" h="11">
                    <a:moveTo>
                      <a:pt x="3" y="0"/>
                    </a:moveTo>
                    <a:lnTo>
                      <a:pt x="0" y="10"/>
                    </a:lnTo>
                    <a:lnTo>
                      <a:pt x="997" y="10"/>
                    </a:lnTo>
                    <a:lnTo>
                      <a:pt x="995" y="0"/>
                    </a:lnTo>
                    <a:lnTo>
                      <a:pt x="315" y="0"/>
                    </a:lnTo>
                    <a:lnTo>
                      <a:pt x="314" y="6"/>
                    </a:lnTo>
                    <a:lnTo>
                      <a:pt x="313" y="0"/>
                    </a:lnTo>
                    <a:lnTo>
                      <a:pt x="240" y="0"/>
                    </a:lnTo>
                    <a:lnTo>
                      <a:pt x="239" y="9"/>
                    </a:lnTo>
                    <a:lnTo>
                      <a:pt x="238" y="0"/>
                    </a:lnTo>
                    <a:lnTo>
                      <a:pt x="151" y="0"/>
                    </a:lnTo>
                    <a:lnTo>
                      <a:pt x="150" y="6"/>
                    </a:lnTo>
                    <a:lnTo>
                      <a:pt x="149" y="0"/>
                    </a:lnTo>
                    <a:lnTo>
                      <a:pt x="3" y="0"/>
                    </a:lnTo>
                    <a:close/>
                    <a:moveTo>
                      <a:pt x="999" y="0"/>
                    </a:moveTo>
                    <a:lnTo>
                      <a:pt x="998" y="10"/>
                    </a:lnTo>
                    <a:lnTo>
                      <a:pt x="1080" y="10"/>
                    </a:lnTo>
                    <a:lnTo>
                      <a:pt x="1078" y="0"/>
                    </a:lnTo>
                    <a:lnTo>
                      <a:pt x="999" y="0"/>
                    </a:lnTo>
                    <a:close/>
                    <a:moveTo>
                      <a:pt x="1084" y="0"/>
                    </a:moveTo>
                    <a:lnTo>
                      <a:pt x="1082" y="10"/>
                    </a:lnTo>
                    <a:lnTo>
                      <a:pt x="1168" y="11"/>
                    </a:lnTo>
                    <a:lnTo>
                      <a:pt x="1166" y="0"/>
                    </a:lnTo>
                    <a:lnTo>
                      <a:pt x="1084" y="0"/>
                    </a:lnTo>
                    <a:close/>
                    <a:moveTo>
                      <a:pt x="1170" y="0"/>
                    </a:moveTo>
                    <a:lnTo>
                      <a:pt x="1168" y="10"/>
                    </a:lnTo>
                    <a:lnTo>
                      <a:pt x="1256" y="10"/>
                    </a:lnTo>
                    <a:lnTo>
                      <a:pt x="1254" y="0"/>
                    </a:lnTo>
                    <a:lnTo>
                      <a:pt x="1170" y="0"/>
                    </a:lnTo>
                    <a:close/>
                  </a:path>
                </a:pathLst>
              </a:custGeom>
              <a:solidFill>
                <a:srgbClr val="B0B09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660" name="Freeform 248"/>
              <p:cNvSpPr>
                <a:spLocks noEditPoints="1"/>
              </p:cNvSpPr>
              <p:nvPr/>
            </p:nvSpPr>
            <p:spPr bwMode="auto">
              <a:xfrm>
                <a:off x="401" y="1601"/>
                <a:ext cx="313" cy="3"/>
              </a:xfrm>
              <a:custGeom>
                <a:avLst/>
                <a:gdLst>
                  <a:gd name="T0" fmla="*/ 0 w 1253"/>
                  <a:gd name="T1" fmla="*/ 0 h 9"/>
                  <a:gd name="T2" fmla="*/ 0 w 1253"/>
                  <a:gd name="T3" fmla="*/ 0 h 9"/>
                  <a:gd name="T4" fmla="*/ 0 w 1253"/>
                  <a:gd name="T5" fmla="*/ 0 h 9"/>
                  <a:gd name="T6" fmla="*/ 0 w 1253"/>
                  <a:gd name="T7" fmla="*/ 0 h 9"/>
                  <a:gd name="T8" fmla="*/ 0 w 1253"/>
                  <a:gd name="T9" fmla="*/ 0 h 9"/>
                  <a:gd name="T10" fmla="*/ 0 w 1253"/>
                  <a:gd name="T11" fmla="*/ 0 h 9"/>
                  <a:gd name="T12" fmla="*/ 0 w 1253"/>
                  <a:gd name="T13" fmla="*/ 0 h 9"/>
                  <a:gd name="T14" fmla="*/ 0 w 1253"/>
                  <a:gd name="T15" fmla="*/ 0 h 9"/>
                  <a:gd name="T16" fmla="*/ 0 w 1253"/>
                  <a:gd name="T17" fmla="*/ 0 h 9"/>
                  <a:gd name="T18" fmla="*/ 0 w 1253"/>
                  <a:gd name="T19" fmla="*/ 0 h 9"/>
                  <a:gd name="T20" fmla="*/ 0 w 1253"/>
                  <a:gd name="T21" fmla="*/ 0 h 9"/>
                  <a:gd name="T22" fmla="*/ 0 w 1253"/>
                  <a:gd name="T23" fmla="*/ 0 h 9"/>
                  <a:gd name="T24" fmla="*/ 0 w 1253"/>
                  <a:gd name="T25" fmla="*/ 0 h 9"/>
                  <a:gd name="T26" fmla="*/ 0 w 1253"/>
                  <a:gd name="T27" fmla="*/ 0 h 9"/>
                  <a:gd name="T28" fmla="*/ 0 w 1253"/>
                  <a:gd name="T29" fmla="*/ 0 h 9"/>
                  <a:gd name="T30" fmla="*/ 0 w 1253"/>
                  <a:gd name="T31" fmla="*/ 0 h 9"/>
                  <a:gd name="T32" fmla="*/ 0 w 1253"/>
                  <a:gd name="T33" fmla="*/ 0 h 9"/>
                  <a:gd name="T34" fmla="*/ 0 w 1253"/>
                  <a:gd name="T35" fmla="*/ 0 h 9"/>
                  <a:gd name="T36" fmla="*/ 0 w 1253"/>
                  <a:gd name="T37" fmla="*/ 0 h 9"/>
                  <a:gd name="T38" fmla="*/ 0 w 1253"/>
                  <a:gd name="T39" fmla="*/ 0 h 9"/>
                  <a:gd name="T40" fmla="*/ 0 w 1253"/>
                  <a:gd name="T41" fmla="*/ 0 h 9"/>
                  <a:gd name="T42" fmla="*/ 0 w 1253"/>
                  <a:gd name="T43" fmla="*/ 0 h 9"/>
                  <a:gd name="T44" fmla="*/ 0 w 1253"/>
                  <a:gd name="T45" fmla="*/ 0 h 9"/>
                  <a:gd name="T46" fmla="*/ 0 w 1253"/>
                  <a:gd name="T47" fmla="*/ 0 h 9"/>
                  <a:gd name="T48" fmla="*/ 0 w 1253"/>
                  <a:gd name="T49" fmla="*/ 0 h 9"/>
                  <a:gd name="T50" fmla="*/ 0 w 1253"/>
                  <a:gd name="T51" fmla="*/ 0 h 9"/>
                  <a:gd name="T52" fmla="*/ 0 w 1253"/>
                  <a:gd name="T53" fmla="*/ 0 h 9"/>
                  <a:gd name="T54" fmla="*/ 0 w 1253"/>
                  <a:gd name="T55" fmla="*/ 0 h 9"/>
                  <a:gd name="T56" fmla="*/ 0 w 1253"/>
                  <a:gd name="T57" fmla="*/ 0 h 9"/>
                  <a:gd name="T58" fmla="*/ 0 w 1253"/>
                  <a:gd name="T59" fmla="*/ 0 h 9"/>
                  <a:gd name="T60" fmla="*/ 0 w 1253"/>
                  <a:gd name="T61" fmla="*/ 0 h 9"/>
                  <a:gd name="T62" fmla="*/ 0 w 1253"/>
                  <a:gd name="T63" fmla="*/ 0 h 9"/>
                  <a:gd name="T64" fmla="*/ 0 w 1253"/>
                  <a:gd name="T65" fmla="*/ 0 h 9"/>
                  <a:gd name="T66" fmla="*/ 0 w 1253"/>
                  <a:gd name="T67" fmla="*/ 0 h 9"/>
                  <a:gd name="T68" fmla="*/ 0 w 1253"/>
                  <a:gd name="T69" fmla="*/ 0 h 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53"/>
                  <a:gd name="T106" fmla="*/ 0 h 9"/>
                  <a:gd name="T107" fmla="*/ 1253 w 1253"/>
                  <a:gd name="T108" fmla="*/ 9 h 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53" h="9">
                    <a:moveTo>
                      <a:pt x="2" y="0"/>
                    </a:moveTo>
                    <a:lnTo>
                      <a:pt x="0" y="8"/>
                    </a:lnTo>
                    <a:lnTo>
                      <a:pt x="149" y="9"/>
                    </a:lnTo>
                    <a:lnTo>
                      <a:pt x="148" y="0"/>
                    </a:lnTo>
                    <a:lnTo>
                      <a:pt x="2" y="0"/>
                    </a:lnTo>
                    <a:close/>
                    <a:moveTo>
                      <a:pt x="151" y="0"/>
                    </a:moveTo>
                    <a:lnTo>
                      <a:pt x="149" y="8"/>
                    </a:lnTo>
                    <a:lnTo>
                      <a:pt x="238" y="8"/>
                    </a:lnTo>
                    <a:lnTo>
                      <a:pt x="237" y="0"/>
                    </a:lnTo>
                    <a:lnTo>
                      <a:pt x="151" y="0"/>
                    </a:lnTo>
                    <a:close/>
                    <a:moveTo>
                      <a:pt x="239" y="0"/>
                    </a:moveTo>
                    <a:lnTo>
                      <a:pt x="239" y="8"/>
                    </a:lnTo>
                    <a:lnTo>
                      <a:pt x="313" y="9"/>
                    </a:lnTo>
                    <a:lnTo>
                      <a:pt x="310" y="0"/>
                    </a:lnTo>
                    <a:lnTo>
                      <a:pt x="239" y="0"/>
                    </a:lnTo>
                    <a:close/>
                    <a:moveTo>
                      <a:pt x="314" y="0"/>
                    </a:moveTo>
                    <a:lnTo>
                      <a:pt x="313" y="8"/>
                    </a:lnTo>
                    <a:lnTo>
                      <a:pt x="995" y="8"/>
                    </a:lnTo>
                    <a:lnTo>
                      <a:pt x="994" y="0"/>
                    </a:lnTo>
                    <a:lnTo>
                      <a:pt x="314" y="0"/>
                    </a:lnTo>
                    <a:close/>
                    <a:moveTo>
                      <a:pt x="1000" y="0"/>
                    </a:moveTo>
                    <a:lnTo>
                      <a:pt x="997" y="8"/>
                    </a:lnTo>
                    <a:lnTo>
                      <a:pt x="1078" y="8"/>
                    </a:lnTo>
                    <a:lnTo>
                      <a:pt x="1076" y="0"/>
                    </a:lnTo>
                    <a:lnTo>
                      <a:pt x="1000" y="0"/>
                    </a:lnTo>
                    <a:close/>
                    <a:moveTo>
                      <a:pt x="1083" y="0"/>
                    </a:moveTo>
                    <a:lnTo>
                      <a:pt x="1081" y="8"/>
                    </a:lnTo>
                    <a:lnTo>
                      <a:pt x="1166" y="8"/>
                    </a:lnTo>
                    <a:lnTo>
                      <a:pt x="1165" y="0"/>
                    </a:lnTo>
                    <a:lnTo>
                      <a:pt x="1083" y="0"/>
                    </a:lnTo>
                    <a:close/>
                    <a:moveTo>
                      <a:pt x="1170" y="0"/>
                    </a:moveTo>
                    <a:lnTo>
                      <a:pt x="1168" y="8"/>
                    </a:lnTo>
                    <a:lnTo>
                      <a:pt x="1253" y="8"/>
                    </a:lnTo>
                    <a:lnTo>
                      <a:pt x="1252" y="0"/>
                    </a:lnTo>
                    <a:lnTo>
                      <a:pt x="1170" y="0"/>
                    </a:lnTo>
                    <a:close/>
                  </a:path>
                </a:pathLst>
              </a:custGeom>
              <a:solidFill>
                <a:srgbClr val="B5B59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661" name="Freeform 249"/>
              <p:cNvSpPr>
                <a:spLocks noEditPoints="1"/>
              </p:cNvSpPr>
              <p:nvPr/>
            </p:nvSpPr>
            <p:spPr bwMode="auto">
              <a:xfrm>
                <a:off x="401" y="1600"/>
                <a:ext cx="313" cy="2"/>
              </a:xfrm>
              <a:custGeom>
                <a:avLst/>
                <a:gdLst>
                  <a:gd name="T0" fmla="*/ 0 w 1250"/>
                  <a:gd name="T1" fmla="*/ 0 h 8"/>
                  <a:gd name="T2" fmla="*/ 0 w 1250"/>
                  <a:gd name="T3" fmla="*/ 0 h 8"/>
                  <a:gd name="T4" fmla="*/ 0 w 1250"/>
                  <a:gd name="T5" fmla="*/ 0 h 8"/>
                  <a:gd name="T6" fmla="*/ 0 w 1250"/>
                  <a:gd name="T7" fmla="*/ 0 h 8"/>
                  <a:gd name="T8" fmla="*/ 0 w 1250"/>
                  <a:gd name="T9" fmla="*/ 0 h 8"/>
                  <a:gd name="T10" fmla="*/ 0 w 1250"/>
                  <a:gd name="T11" fmla="*/ 0 h 8"/>
                  <a:gd name="T12" fmla="*/ 0 w 1250"/>
                  <a:gd name="T13" fmla="*/ 0 h 8"/>
                  <a:gd name="T14" fmla="*/ 0 w 1250"/>
                  <a:gd name="T15" fmla="*/ 0 h 8"/>
                  <a:gd name="T16" fmla="*/ 0 w 1250"/>
                  <a:gd name="T17" fmla="*/ 0 h 8"/>
                  <a:gd name="T18" fmla="*/ 0 w 1250"/>
                  <a:gd name="T19" fmla="*/ 0 h 8"/>
                  <a:gd name="T20" fmla="*/ 0 w 1250"/>
                  <a:gd name="T21" fmla="*/ 0 h 8"/>
                  <a:gd name="T22" fmla="*/ 0 w 1250"/>
                  <a:gd name="T23" fmla="*/ 0 h 8"/>
                  <a:gd name="T24" fmla="*/ 0 w 1250"/>
                  <a:gd name="T25" fmla="*/ 0 h 8"/>
                  <a:gd name="T26" fmla="*/ 0 w 1250"/>
                  <a:gd name="T27" fmla="*/ 0 h 8"/>
                  <a:gd name="T28" fmla="*/ 0 w 1250"/>
                  <a:gd name="T29" fmla="*/ 0 h 8"/>
                  <a:gd name="T30" fmla="*/ 0 w 1250"/>
                  <a:gd name="T31" fmla="*/ 0 h 8"/>
                  <a:gd name="T32" fmla="*/ 0 w 1250"/>
                  <a:gd name="T33" fmla="*/ 0 h 8"/>
                  <a:gd name="T34" fmla="*/ 0 w 1250"/>
                  <a:gd name="T35" fmla="*/ 0 h 8"/>
                  <a:gd name="T36" fmla="*/ 0 w 1250"/>
                  <a:gd name="T37" fmla="*/ 0 h 8"/>
                  <a:gd name="T38" fmla="*/ 0 w 1250"/>
                  <a:gd name="T39" fmla="*/ 0 h 8"/>
                  <a:gd name="T40" fmla="*/ 0 w 1250"/>
                  <a:gd name="T41" fmla="*/ 0 h 8"/>
                  <a:gd name="T42" fmla="*/ 0 w 1250"/>
                  <a:gd name="T43" fmla="*/ 0 h 8"/>
                  <a:gd name="T44" fmla="*/ 0 w 1250"/>
                  <a:gd name="T45" fmla="*/ 0 h 8"/>
                  <a:gd name="T46" fmla="*/ 0 w 1250"/>
                  <a:gd name="T47" fmla="*/ 0 h 8"/>
                  <a:gd name="T48" fmla="*/ 0 w 1250"/>
                  <a:gd name="T49" fmla="*/ 0 h 8"/>
                  <a:gd name="T50" fmla="*/ 0 w 1250"/>
                  <a:gd name="T51" fmla="*/ 0 h 8"/>
                  <a:gd name="T52" fmla="*/ 0 w 1250"/>
                  <a:gd name="T53" fmla="*/ 0 h 8"/>
                  <a:gd name="T54" fmla="*/ 0 w 1250"/>
                  <a:gd name="T55" fmla="*/ 0 h 8"/>
                  <a:gd name="T56" fmla="*/ 0 w 1250"/>
                  <a:gd name="T57" fmla="*/ 0 h 8"/>
                  <a:gd name="T58" fmla="*/ 0 w 1250"/>
                  <a:gd name="T59" fmla="*/ 0 h 8"/>
                  <a:gd name="T60" fmla="*/ 0 w 1250"/>
                  <a:gd name="T61" fmla="*/ 0 h 8"/>
                  <a:gd name="T62" fmla="*/ 0 w 1250"/>
                  <a:gd name="T63" fmla="*/ 0 h 8"/>
                  <a:gd name="T64" fmla="*/ 0 w 1250"/>
                  <a:gd name="T65" fmla="*/ 0 h 8"/>
                  <a:gd name="T66" fmla="*/ 0 w 1250"/>
                  <a:gd name="T67" fmla="*/ 0 h 8"/>
                  <a:gd name="T68" fmla="*/ 0 w 1250"/>
                  <a:gd name="T69" fmla="*/ 0 h 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50"/>
                  <a:gd name="T106" fmla="*/ 0 h 8"/>
                  <a:gd name="T107" fmla="*/ 1250 w 1250"/>
                  <a:gd name="T108" fmla="*/ 8 h 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50" h="8">
                    <a:moveTo>
                      <a:pt x="1" y="0"/>
                    </a:moveTo>
                    <a:lnTo>
                      <a:pt x="0" y="8"/>
                    </a:lnTo>
                    <a:lnTo>
                      <a:pt x="146" y="8"/>
                    </a:lnTo>
                    <a:lnTo>
                      <a:pt x="145" y="0"/>
                    </a:lnTo>
                    <a:lnTo>
                      <a:pt x="1" y="0"/>
                    </a:lnTo>
                    <a:close/>
                    <a:moveTo>
                      <a:pt x="151" y="0"/>
                    </a:moveTo>
                    <a:lnTo>
                      <a:pt x="148" y="8"/>
                    </a:lnTo>
                    <a:lnTo>
                      <a:pt x="235" y="8"/>
                    </a:lnTo>
                    <a:lnTo>
                      <a:pt x="234" y="0"/>
                    </a:lnTo>
                    <a:lnTo>
                      <a:pt x="151" y="0"/>
                    </a:lnTo>
                    <a:close/>
                    <a:moveTo>
                      <a:pt x="237" y="0"/>
                    </a:moveTo>
                    <a:lnTo>
                      <a:pt x="237" y="8"/>
                    </a:lnTo>
                    <a:lnTo>
                      <a:pt x="310" y="8"/>
                    </a:lnTo>
                    <a:lnTo>
                      <a:pt x="307" y="0"/>
                    </a:lnTo>
                    <a:lnTo>
                      <a:pt x="237" y="0"/>
                    </a:lnTo>
                    <a:close/>
                    <a:moveTo>
                      <a:pt x="313" y="0"/>
                    </a:moveTo>
                    <a:lnTo>
                      <a:pt x="312" y="8"/>
                    </a:lnTo>
                    <a:lnTo>
                      <a:pt x="992" y="8"/>
                    </a:lnTo>
                    <a:lnTo>
                      <a:pt x="991" y="0"/>
                    </a:lnTo>
                    <a:lnTo>
                      <a:pt x="313" y="0"/>
                    </a:lnTo>
                    <a:close/>
                    <a:moveTo>
                      <a:pt x="998" y="0"/>
                    </a:moveTo>
                    <a:lnTo>
                      <a:pt x="996" y="8"/>
                    </a:lnTo>
                    <a:lnTo>
                      <a:pt x="1075" y="8"/>
                    </a:lnTo>
                    <a:lnTo>
                      <a:pt x="1072" y="0"/>
                    </a:lnTo>
                    <a:lnTo>
                      <a:pt x="998" y="0"/>
                    </a:lnTo>
                    <a:close/>
                    <a:moveTo>
                      <a:pt x="1082" y="0"/>
                    </a:moveTo>
                    <a:lnTo>
                      <a:pt x="1081" y="8"/>
                    </a:lnTo>
                    <a:lnTo>
                      <a:pt x="1163" y="8"/>
                    </a:lnTo>
                    <a:lnTo>
                      <a:pt x="1161" y="0"/>
                    </a:lnTo>
                    <a:lnTo>
                      <a:pt x="1082" y="0"/>
                    </a:lnTo>
                    <a:close/>
                    <a:moveTo>
                      <a:pt x="1170" y="0"/>
                    </a:moveTo>
                    <a:lnTo>
                      <a:pt x="1167" y="8"/>
                    </a:lnTo>
                    <a:lnTo>
                      <a:pt x="1250" y="8"/>
                    </a:lnTo>
                    <a:lnTo>
                      <a:pt x="1249" y="0"/>
                    </a:lnTo>
                    <a:lnTo>
                      <a:pt x="1170" y="0"/>
                    </a:lnTo>
                    <a:close/>
                  </a:path>
                </a:pathLst>
              </a:custGeom>
              <a:solidFill>
                <a:srgbClr val="BDBD9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662" name="Freeform 250"/>
              <p:cNvSpPr>
                <a:spLocks noEditPoints="1"/>
              </p:cNvSpPr>
              <p:nvPr/>
            </p:nvSpPr>
            <p:spPr bwMode="auto">
              <a:xfrm>
                <a:off x="401" y="1599"/>
                <a:ext cx="313" cy="2"/>
              </a:xfrm>
              <a:custGeom>
                <a:avLst/>
                <a:gdLst>
                  <a:gd name="T0" fmla="*/ 0 w 1250"/>
                  <a:gd name="T1" fmla="*/ 0 h 10"/>
                  <a:gd name="T2" fmla="*/ 0 w 1250"/>
                  <a:gd name="T3" fmla="*/ 0 h 10"/>
                  <a:gd name="T4" fmla="*/ 0 w 1250"/>
                  <a:gd name="T5" fmla="*/ 0 h 10"/>
                  <a:gd name="T6" fmla="*/ 0 w 1250"/>
                  <a:gd name="T7" fmla="*/ 0 h 10"/>
                  <a:gd name="T8" fmla="*/ 0 w 1250"/>
                  <a:gd name="T9" fmla="*/ 0 h 10"/>
                  <a:gd name="T10" fmla="*/ 0 w 1250"/>
                  <a:gd name="T11" fmla="*/ 0 h 10"/>
                  <a:gd name="T12" fmla="*/ 0 w 1250"/>
                  <a:gd name="T13" fmla="*/ 0 h 10"/>
                  <a:gd name="T14" fmla="*/ 0 w 1250"/>
                  <a:gd name="T15" fmla="*/ 0 h 10"/>
                  <a:gd name="T16" fmla="*/ 0 w 1250"/>
                  <a:gd name="T17" fmla="*/ 0 h 10"/>
                  <a:gd name="T18" fmla="*/ 0 w 1250"/>
                  <a:gd name="T19" fmla="*/ 0 h 10"/>
                  <a:gd name="T20" fmla="*/ 0 w 1250"/>
                  <a:gd name="T21" fmla="*/ 0 h 10"/>
                  <a:gd name="T22" fmla="*/ 0 w 1250"/>
                  <a:gd name="T23" fmla="*/ 0 h 10"/>
                  <a:gd name="T24" fmla="*/ 0 w 1250"/>
                  <a:gd name="T25" fmla="*/ 0 h 10"/>
                  <a:gd name="T26" fmla="*/ 0 w 1250"/>
                  <a:gd name="T27" fmla="*/ 0 h 10"/>
                  <a:gd name="T28" fmla="*/ 0 w 1250"/>
                  <a:gd name="T29" fmla="*/ 0 h 10"/>
                  <a:gd name="T30" fmla="*/ 0 w 1250"/>
                  <a:gd name="T31" fmla="*/ 0 h 10"/>
                  <a:gd name="T32" fmla="*/ 0 w 1250"/>
                  <a:gd name="T33" fmla="*/ 0 h 10"/>
                  <a:gd name="T34" fmla="*/ 0 w 1250"/>
                  <a:gd name="T35" fmla="*/ 0 h 10"/>
                  <a:gd name="T36" fmla="*/ 0 w 1250"/>
                  <a:gd name="T37" fmla="*/ 0 h 10"/>
                  <a:gd name="T38" fmla="*/ 0 w 1250"/>
                  <a:gd name="T39" fmla="*/ 0 h 10"/>
                  <a:gd name="T40" fmla="*/ 0 w 1250"/>
                  <a:gd name="T41" fmla="*/ 0 h 10"/>
                  <a:gd name="T42" fmla="*/ 0 w 1250"/>
                  <a:gd name="T43" fmla="*/ 0 h 10"/>
                  <a:gd name="T44" fmla="*/ 0 w 1250"/>
                  <a:gd name="T45" fmla="*/ 0 h 10"/>
                  <a:gd name="T46" fmla="*/ 0 w 1250"/>
                  <a:gd name="T47" fmla="*/ 0 h 10"/>
                  <a:gd name="T48" fmla="*/ 0 w 1250"/>
                  <a:gd name="T49" fmla="*/ 0 h 10"/>
                  <a:gd name="T50" fmla="*/ 0 w 1250"/>
                  <a:gd name="T51" fmla="*/ 0 h 10"/>
                  <a:gd name="T52" fmla="*/ 0 w 1250"/>
                  <a:gd name="T53" fmla="*/ 0 h 10"/>
                  <a:gd name="T54" fmla="*/ 0 w 1250"/>
                  <a:gd name="T55" fmla="*/ 0 h 10"/>
                  <a:gd name="T56" fmla="*/ 0 w 1250"/>
                  <a:gd name="T57" fmla="*/ 0 h 10"/>
                  <a:gd name="T58" fmla="*/ 0 w 1250"/>
                  <a:gd name="T59" fmla="*/ 0 h 10"/>
                  <a:gd name="T60" fmla="*/ 0 w 1250"/>
                  <a:gd name="T61" fmla="*/ 0 h 10"/>
                  <a:gd name="T62" fmla="*/ 0 w 1250"/>
                  <a:gd name="T63" fmla="*/ 0 h 10"/>
                  <a:gd name="T64" fmla="*/ 0 w 1250"/>
                  <a:gd name="T65" fmla="*/ 0 h 10"/>
                  <a:gd name="T66" fmla="*/ 0 w 1250"/>
                  <a:gd name="T67" fmla="*/ 0 h 10"/>
                  <a:gd name="T68" fmla="*/ 0 w 1250"/>
                  <a:gd name="T69" fmla="*/ 0 h 1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50"/>
                  <a:gd name="T106" fmla="*/ 0 h 10"/>
                  <a:gd name="T107" fmla="*/ 1250 w 1250"/>
                  <a:gd name="T108" fmla="*/ 10 h 1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50" h="10">
                    <a:moveTo>
                      <a:pt x="2" y="0"/>
                    </a:moveTo>
                    <a:lnTo>
                      <a:pt x="0" y="10"/>
                    </a:lnTo>
                    <a:lnTo>
                      <a:pt x="146" y="10"/>
                    </a:lnTo>
                    <a:lnTo>
                      <a:pt x="144" y="0"/>
                    </a:lnTo>
                    <a:lnTo>
                      <a:pt x="2" y="0"/>
                    </a:lnTo>
                    <a:close/>
                    <a:moveTo>
                      <a:pt x="152" y="0"/>
                    </a:moveTo>
                    <a:lnTo>
                      <a:pt x="149" y="10"/>
                    </a:lnTo>
                    <a:lnTo>
                      <a:pt x="235" y="10"/>
                    </a:lnTo>
                    <a:lnTo>
                      <a:pt x="232" y="0"/>
                    </a:lnTo>
                    <a:lnTo>
                      <a:pt x="152" y="0"/>
                    </a:lnTo>
                    <a:close/>
                    <a:moveTo>
                      <a:pt x="238" y="0"/>
                    </a:moveTo>
                    <a:lnTo>
                      <a:pt x="237" y="10"/>
                    </a:lnTo>
                    <a:lnTo>
                      <a:pt x="308" y="10"/>
                    </a:lnTo>
                    <a:lnTo>
                      <a:pt x="306" y="0"/>
                    </a:lnTo>
                    <a:lnTo>
                      <a:pt x="238" y="0"/>
                    </a:lnTo>
                    <a:close/>
                    <a:moveTo>
                      <a:pt x="313" y="0"/>
                    </a:moveTo>
                    <a:lnTo>
                      <a:pt x="312" y="10"/>
                    </a:lnTo>
                    <a:lnTo>
                      <a:pt x="992" y="10"/>
                    </a:lnTo>
                    <a:lnTo>
                      <a:pt x="989" y="0"/>
                    </a:lnTo>
                    <a:lnTo>
                      <a:pt x="313" y="0"/>
                    </a:lnTo>
                    <a:close/>
                    <a:moveTo>
                      <a:pt x="999" y="0"/>
                    </a:moveTo>
                    <a:lnTo>
                      <a:pt x="998" y="10"/>
                    </a:lnTo>
                    <a:lnTo>
                      <a:pt x="1074" y="10"/>
                    </a:lnTo>
                    <a:lnTo>
                      <a:pt x="1071" y="0"/>
                    </a:lnTo>
                    <a:lnTo>
                      <a:pt x="999" y="0"/>
                    </a:lnTo>
                    <a:close/>
                    <a:moveTo>
                      <a:pt x="1082" y="0"/>
                    </a:moveTo>
                    <a:lnTo>
                      <a:pt x="1081" y="10"/>
                    </a:lnTo>
                    <a:lnTo>
                      <a:pt x="1163" y="10"/>
                    </a:lnTo>
                    <a:lnTo>
                      <a:pt x="1160" y="0"/>
                    </a:lnTo>
                    <a:lnTo>
                      <a:pt x="1082" y="0"/>
                    </a:lnTo>
                    <a:close/>
                    <a:moveTo>
                      <a:pt x="1171" y="0"/>
                    </a:moveTo>
                    <a:lnTo>
                      <a:pt x="1168" y="10"/>
                    </a:lnTo>
                    <a:lnTo>
                      <a:pt x="1250" y="10"/>
                    </a:lnTo>
                    <a:lnTo>
                      <a:pt x="1249" y="0"/>
                    </a:lnTo>
                    <a:lnTo>
                      <a:pt x="1171" y="0"/>
                    </a:lnTo>
                    <a:close/>
                  </a:path>
                </a:pathLst>
              </a:custGeom>
              <a:solidFill>
                <a:srgbClr val="C2C2A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663" name="Freeform 251"/>
              <p:cNvSpPr>
                <a:spLocks noEditPoints="1"/>
              </p:cNvSpPr>
              <p:nvPr/>
            </p:nvSpPr>
            <p:spPr bwMode="auto">
              <a:xfrm>
                <a:off x="401" y="1598"/>
                <a:ext cx="312" cy="2"/>
              </a:xfrm>
              <a:custGeom>
                <a:avLst/>
                <a:gdLst>
                  <a:gd name="T0" fmla="*/ 0 w 1248"/>
                  <a:gd name="T1" fmla="*/ 0 h 9"/>
                  <a:gd name="T2" fmla="*/ 0 w 1248"/>
                  <a:gd name="T3" fmla="*/ 0 h 9"/>
                  <a:gd name="T4" fmla="*/ 0 w 1248"/>
                  <a:gd name="T5" fmla="*/ 0 h 9"/>
                  <a:gd name="T6" fmla="*/ 0 w 1248"/>
                  <a:gd name="T7" fmla="*/ 0 h 9"/>
                  <a:gd name="T8" fmla="*/ 0 w 1248"/>
                  <a:gd name="T9" fmla="*/ 0 h 9"/>
                  <a:gd name="T10" fmla="*/ 0 w 1248"/>
                  <a:gd name="T11" fmla="*/ 0 h 9"/>
                  <a:gd name="T12" fmla="*/ 0 w 1248"/>
                  <a:gd name="T13" fmla="*/ 0 h 9"/>
                  <a:gd name="T14" fmla="*/ 0 w 1248"/>
                  <a:gd name="T15" fmla="*/ 0 h 9"/>
                  <a:gd name="T16" fmla="*/ 0 w 1248"/>
                  <a:gd name="T17" fmla="*/ 0 h 9"/>
                  <a:gd name="T18" fmla="*/ 0 w 1248"/>
                  <a:gd name="T19" fmla="*/ 0 h 9"/>
                  <a:gd name="T20" fmla="*/ 0 w 1248"/>
                  <a:gd name="T21" fmla="*/ 0 h 9"/>
                  <a:gd name="T22" fmla="*/ 0 w 1248"/>
                  <a:gd name="T23" fmla="*/ 0 h 9"/>
                  <a:gd name="T24" fmla="*/ 0 w 1248"/>
                  <a:gd name="T25" fmla="*/ 0 h 9"/>
                  <a:gd name="T26" fmla="*/ 0 w 1248"/>
                  <a:gd name="T27" fmla="*/ 0 h 9"/>
                  <a:gd name="T28" fmla="*/ 0 w 1248"/>
                  <a:gd name="T29" fmla="*/ 0 h 9"/>
                  <a:gd name="T30" fmla="*/ 0 w 1248"/>
                  <a:gd name="T31" fmla="*/ 0 h 9"/>
                  <a:gd name="T32" fmla="*/ 0 w 1248"/>
                  <a:gd name="T33" fmla="*/ 0 h 9"/>
                  <a:gd name="T34" fmla="*/ 0 w 1248"/>
                  <a:gd name="T35" fmla="*/ 0 h 9"/>
                  <a:gd name="T36" fmla="*/ 0 w 1248"/>
                  <a:gd name="T37" fmla="*/ 0 h 9"/>
                  <a:gd name="T38" fmla="*/ 0 w 1248"/>
                  <a:gd name="T39" fmla="*/ 0 h 9"/>
                  <a:gd name="T40" fmla="*/ 0 w 1248"/>
                  <a:gd name="T41" fmla="*/ 0 h 9"/>
                  <a:gd name="T42" fmla="*/ 0 w 1248"/>
                  <a:gd name="T43" fmla="*/ 0 h 9"/>
                  <a:gd name="T44" fmla="*/ 0 w 1248"/>
                  <a:gd name="T45" fmla="*/ 0 h 9"/>
                  <a:gd name="T46" fmla="*/ 0 w 1248"/>
                  <a:gd name="T47" fmla="*/ 0 h 9"/>
                  <a:gd name="T48" fmla="*/ 0 w 1248"/>
                  <a:gd name="T49" fmla="*/ 0 h 9"/>
                  <a:gd name="T50" fmla="*/ 0 w 1248"/>
                  <a:gd name="T51" fmla="*/ 0 h 9"/>
                  <a:gd name="T52" fmla="*/ 0 w 1248"/>
                  <a:gd name="T53" fmla="*/ 0 h 9"/>
                  <a:gd name="T54" fmla="*/ 0 w 1248"/>
                  <a:gd name="T55" fmla="*/ 0 h 9"/>
                  <a:gd name="T56" fmla="*/ 0 w 1248"/>
                  <a:gd name="T57" fmla="*/ 0 h 9"/>
                  <a:gd name="T58" fmla="*/ 0 w 1248"/>
                  <a:gd name="T59" fmla="*/ 0 h 9"/>
                  <a:gd name="T60" fmla="*/ 0 w 1248"/>
                  <a:gd name="T61" fmla="*/ 0 h 9"/>
                  <a:gd name="T62" fmla="*/ 0 w 1248"/>
                  <a:gd name="T63" fmla="*/ 0 h 9"/>
                  <a:gd name="T64" fmla="*/ 0 w 1248"/>
                  <a:gd name="T65" fmla="*/ 0 h 9"/>
                  <a:gd name="T66" fmla="*/ 0 w 1248"/>
                  <a:gd name="T67" fmla="*/ 0 h 9"/>
                  <a:gd name="T68" fmla="*/ 0 w 1248"/>
                  <a:gd name="T69" fmla="*/ 0 h 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48"/>
                  <a:gd name="T106" fmla="*/ 0 h 9"/>
                  <a:gd name="T107" fmla="*/ 1248 w 1248"/>
                  <a:gd name="T108" fmla="*/ 9 h 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48" h="9">
                    <a:moveTo>
                      <a:pt x="2" y="0"/>
                    </a:moveTo>
                    <a:lnTo>
                      <a:pt x="0" y="9"/>
                    </a:lnTo>
                    <a:lnTo>
                      <a:pt x="144" y="9"/>
                    </a:lnTo>
                    <a:lnTo>
                      <a:pt x="141" y="0"/>
                    </a:lnTo>
                    <a:lnTo>
                      <a:pt x="2" y="0"/>
                    </a:lnTo>
                    <a:close/>
                    <a:moveTo>
                      <a:pt x="152" y="0"/>
                    </a:moveTo>
                    <a:lnTo>
                      <a:pt x="150" y="9"/>
                    </a:lnTo>
                    <a:lnTo>
                      <a:pt x="233" y="9"/>
                    </a:lnTo>
                    <a:lnTo>
                      <a:pt x="230" y="0"/>
                    </a:lnTo>
                    <a:lnTo>
                      <a:pt x="152" y="0"/>
                    </a:lnTo>
                    <a:close/>
                    <a:moveTo>
                      <a:pt x="237" y="0"/>
                    </a:moveTo>
                    <a:lnTo>
                      <a:pt x="236" y="9"/>
                    </a:lnTo>
                    <a:lnTo>
                      <a:pt x="306" y="9"/>
                    </a:lnTo>
                    <a:lnTo>
                      <a:pt x="304" y="0"/>
                    </a:lnTo>
                    <a:lnTo>
                      <a:pt x="237" y="0"/>
                    </a:lnTo>
                    <a:close/>
                    <a:moveTo>
                      <a:pt x="313" y="0"/>
                    </a:moveTo>
                    <a:lnTo>
                      <a:pt x="312" y="9"/>
                    </a:lnTo>
                    <a:lnTo>
                      <a:pt x="990" y="9"/>
                    </a:lnTo>
                    <a:lnTo>
                      <a:pt x="987" y="0"/>
                    </a:lnTo>
                    <a:lnTo>
                      <a:pt x="313" y="0"/>
                    </a:lnTo>
                    <a:close/>
                    <a:moveTo>
                      <a:pt x="998" y="0"/>
                    </a:moveTo>
                    <a:lnTo>
                      <a:pt x="997" y="9"/>
                    </a:lnTo>
                    <a:lnTo>
                      <a:pt x="1071" y="9"/>
                    </a:lnTo>
                    <a:lnTo>
                      <a:pt x="1069" y="0"/>
                    </a:lnTo>
                    <a:lnTo>
                      <a:pt x="998" y="0"/>
                    </a:lnTo>
                    <a:close/>
                    <a:moveTo>
                      <a:pt x="1082" y="0"/>
                    </a:moveTo>
                    <a:lnTo>
                      <a:pt x="1081" y="9"/>
                    </a:lnTo>
                    <a:lnTo>
                      <a:pt x="1160" y="9"/>
                    </a:lnTo>
                    <a:lnTo>
                      <a:pt x="1158" y="0"/>
                    </a:lnTo>
                    <a:lnTo>
                      <a:pt x="1082" y="0"/>
                    </a:lnTo>
                    <a:close/>
                    <a:moveTo>
                      <a:pt x="1171" y="0"/>
                    </a:moveTo>
                    <a:lnTo>
                      <a:pt x="1169" y="9"/>
                    </a:lnTo>
                    <a:lnTo>
                      <a:pt x="1248" y="9"/>
                    </a:lnTo>
                    <a:lnTo>
                      <a:pt x="1247" y="0"/>
                    </a:lnTo>
                    <a:lnTo>
                      <a:pt x="1171" y="0"/>
                    </a:lnTo>
                    <a:close/>
                  </a:path>
                </a:pathLst>
              </a:custGeom>
              <a:solidFill>
                <a:srgbClr val="C9C9A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664" name="Freeform 252"/>
              <p:cNvSpPr>
                <a:spLocks noEditPoints="1"/>
              </p:cNvSpPr>
              <p:nvPr/>
            </p:nvSpPr>
            <p:spPr bwMode="auto">
              <a:xfrm>
                <a:off x="401" y="1597"/>
                <a:ext cx="312" cy="2"/>
              </a:xfrm>
              <a:custGeom>
                <a:avLst/>
                <a:gdLst>
                  <a:gd name="T0" fmla="*/ 0 w 1247"/>
                  <a:gd name="T1" fmla="*/ 0 h 9"/>
                  <a:gd name="T2" fmla="*/ 0 w 1247"/>
                  <a:gd name="T3" fmla="*/ 0 h 9"/>
                  <a:gd name="T4" fmla="*/ 0 w 1247"/>
                  <a:gd name="T5" fmla="*/ 0 h 9"/>
                  <a:gd name="T6" fmla="*/ 0 w 1247"/>
                  <a:gd name="T7" fmla="*/ 0 h 9"/>
                  <a:gd name="T8" fmla="*/ 0 w 1247"/>
                  <a:gd name="T9" fmla="*/ 0 h 9"/>
                  <a:gd name="T10" fmla="*/ 0 w 1247"/>
                  <a:gd name="T11" fmla="*/ 0 h 9"/>
                  <a:gd name="T12" fmla="*/ 0 w 1247"/>
                  <a:gd name="T13" fmla="*/ 0 h 9"/>
                  <a:gd name="T14" fmla="*/ 0 w 1247"/>
                  <a:gd name="T15" fmla="*/ 0 h 9"/>
                  <a:gd name="T16" fmla="*/ 0 w 1247"/>
                  <a:gd name="T17" fmla="*/ 0 h 9"/>
                  <a:gd name="T18" fmla="*/ 0 w 1247"/>
                  <a:gd name="T19" fmla="*/ 0 h 9"/>
                  <a:gd name="T20" fmla="*/ 0 w 1247"/>
                  <a:gd name="T21" fmla="*/ 0 h 9"/>
                  <a:gd name="T22" fmla="*/ 0 w 1247"/>
                  <a:gd name="T23" fmla="*/ 0 h 9"/>
                  <a:gd name="T24" fmla="*/ 0 w 1247"/>
                  <a:gd name="T25" fmla="*/ 0 h 9"/>
                  <a:gd name="T26" fmla="*/ 0 w 1247"/>
                  <a:gd name="T27" fmla="*/ 0 h 9"/>
                  <a:gd name="T28" fmla="*/ 0 w 1247"/>
                  <a:gd name="T29" fmla="*/ 0 h 9"/>
                  <a:gd name="T30" fmla="*/ 0 w 1247"/>
                  <a:gd name="T31" fmla="*/ 0 h 9"/>
                  <a:gd name="T32" fmla="*/ 0 w 1247"/>
                  <a:gd name="T33" fmla="*/ 0 h 9"/>
                  <a:gd name="T34" fmla="*/ 0 w 1247"/>
                  <a:gd name="T35" fmla="*/ 0 h 9"/>
                  <a:gd name="T36" fmla="*/ 0 w 1247"/>
                  <a:gd name="T37" fmla="*/ 0 h 9"/>
                  <a:gd name="T38" fmla="*/ 0 w 1247"/>
                  <a:gd name="T39" fmla="*/ 0 h 9"/>
                  <a:gd name="T40" fmla="*/ 0 w 1247"/>
                  <a:gd name="T41" fmla="*/ 0 h 9"/>
                  <a:gd name="T42" fmla="*/ 0 w 1247"/>
                  <a:gd name="T43" fmla="*/ 0 h 9"/>
                  <a:gd name="T44" fmla="*/ 0 w 1247"/>
                  <a:gd name="T45" fmla="*/ 0 h 9"/>
                  <a:gd name="T46" fmla="*/ 0 w 1247"/>
                  <a:gd name="T47" fmla="*/ 0 h 9"/>
                  <a:gd name="T48" fmla="*/ 0 w 1247"/>
                  <a:gd name="T49" fmla="*/ 0 h 9"/>
                  <a:gd name="T50" fmla="*/ 0 w 1247"/>
                  <a:gd name="T51" fmla="*/ 0 h 9"/>
                  <a:gd name="T52" fmla="*/ 0 w 1247"/>
                  <a:gd name="T53" fmla="*/ 0 h 9"/>
                  <a:gd name="T54" fmla="*/ 0 w 1247"/>
                  <a:gd name="T55" fmla="*/ 0 h 9"/>
                  <a:gd name="T56" fmla="*/ 0 w 1247"/>
                  <a:gd name="T57" fmla="*/ 0 h 9"/>
                  <a:gd name="T58" fmla="*/ 0 w 1247"/>
                  <a:gd name="T59" fmla="*/ 0 h 9"/>
                  <a:gd name="T60" fmla="*/ 0 w 1247"/>
                  <a:gd name="T61" fmla="*/ 0 h 9"/>
                  <a:gd name="T62" fmla="*/ 0 w 1247"/>
                  <a:gd name="T63" fmla="*/ 0 h 9"/>
                  <a:gd name="T64" fmla="*/ 0 w 1247"/>
                  <a:gd name="T65" fmla="*/ 0 h 9"/>
                  <a:gd name="T66" fmla="*/ 0 w 1247"/>
                  <a:gd name="T67" fmla="*/ 0 h 9"/>
                  <a:gd name="T68" fmla="*/ 0 w 1247"/>
                  <a:gd name="T69" fmla="*/ 0 h 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47"/>
                  <a:gd name="T106" fmla="*/ 0 h 9"/>
                  <a:gd name="T107" fmla="*/ 1247 w 1247"/>
                  <a:gd name="T108" fmla="*/ 9 h 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47" h="9">
                    <a:moveTo>
                      <a:pt x="2" y="0"/>
                    </a:moveTo>
                    <a:lnTo>
                      <a:pt x="0" y="9"/>
                    </a:lnTo>
                    <a:lnTo>
                      <a:pt x="142" y="9"/>
                    </a:lnTo>
                    <a:lnTo>
                      <a:pt x="139" y="0"/>
                    </a:lnTo>
                    <a:lnTo>
                      <a:pt x="2" y="0"/>
                    </a:lnTo>
                    <a:close/>
                    <a:moveTo>
                      <a:pt x="151" y="0"/>
                    </a:moveTo>
                    <a:lnTo>
                      <a:pt x="150" y="9"/>
                    </a:lnTo>
                    <a:lnTo>
                      <a:pt x="230" y="9"/>
                    </a:lnTo>
                    <a:lnTo>
                      <a:pt x="229" y="0"/>
                    </a:lnTo>
                    <a:lnTo>
                      <a:pt x="151" y="0"/>
                    </a:lnTo>
                    <a:close/>
                    <a:moveTo>
                      <a:pt x="236" y="0"/>
                    </a:moveTo>
                    <a:lnTo>
                      <a:pt x="236" y="9"/>
                    </a:lnTo>
                    <a:lnTo>
                      <a:pt x="304" y="9"/>
                    </a:lnTo>
                    <a:lnTo>
                      <a:pt x="302" y="0"/>
                    </a:lnTo>
                    <a:lnTo>
                      <a:pt x="236" y="0"/>
                    </a:lnTo>
                    <a:close/>
                    <a:moveTo>
                      <a:pt x="312" y="0"/>
                    </a:moveTo>
                    <a:lnTo>
                      <a:pt x="311" y="9"/>
                    </a:lnTo>
                    <a:lnTo>
                      <a:pt x="987" y="9"/>
                    </a:lnTo>
                    <a:lnTo>
                      <a:pt x="985" y="0"/>
                    </a:lnTo>
                    <a:lnTo>
                      <a:pt x="312" y="0"/>
                    </a:lnTo>
                    <a:close/>
                    <a:moveTo>
                      <a:pt x="998" y="0"/>
                    </a:moveTo>
                    <a:lnTo>
                      <a:pt x="997" y="9"/>
                    </a:lnTo>
                    <a:lnTo>
                      <a:pt x="1069" y="9"/>
                    </a:lnTo>
                    <a:lnTo>
                      <a:pt x="1067" y="0"/>
                    </a:lnTo>
                    <a:lnTo>
                      <a:pt x="998" y="0"/>
                    </a:lnTo>
                    <a:close/>
                    <a:moveTo>
                      <a:pt x="1081" y="0"/>
                    </a:moveTo>
                    <a:lnTo>
                      <a:pt x="1080" y="9"/>
                    </a:lnTo>
                    <a:lnTo>
                      <a:pt x="1158" y="9"/>
                    </a:lnTo>
                    <a:lnTo>
                      <a:pt x="1156" y="0"/>
                    </a:lnTo>
                    <a:lnTo>
                      <a:pt x="1081" y="0"/>
                    </a:lnTo>
                    <a:close/>
                    <a:moveTo>
                      <a:pt x="1171" y="0"/>
                    </a:moveTo>
                    <a:lnTo>
                      <a:pt x="1169" y="9"/>
                    </a:lnTo>
                    <a:lnTo>
                      <a:pt x="1247" y="9"/>
                    </a:lnTo>
                    <a:lnTo>
                      <a:pt x="1245" y="0"/>
                    </a:lnTo>
                    <a:lnTo>
                      <a:pt x="1171" y="0"/>
                    </a:lnTo>
                    <a:close/>
                  </a:path>
                </a:pathLst>
              </a:custGeom>
              <a:solidFill>
                <a:srgbClr val="D1D1B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665" name="Freeform 253"/>
              <p:cNvSpPr>
                <a:spLocks noEditPoints="1"/>
              </p:cNvSpPr>
              <p:nvPr/>
            </p:nvSpPr>
            <p:spPr bwMode="auto">
              <a:xfrm>
                <a:off x="402" y="1596"/>
                <a:ext cx="311" cy="2"/>
              </a:xfrm>
              <a:custGeom>
                <a:avLst/>
                <a:gdLst>
                  <a:gd name="T0" fmla="*/ 0 w 1245"/>
                  <a:gd name="T1" fmla="*/ 0 h 10"/>
                  <a:gd name="T2" fmla="*/ 0 w 1245"/>
                  <a:gd name="T3" fmla="*/ 0 h 10"/>
                  <a:gd name="T4" fmla="*/ 0 w 1245"/>
                  <a:gd name="T5" fmla="*/ 0 h 10"/>
                  <a:gd name="T6" fmla="*/ 0 w 1245"/>
                  <a:gd name="T7" fmla="*/ 0 h 10"/>
                  <a:gd name="T8" fmla="*/ 0 w 1245"/>
                  <a:gd name="T9" fmla="*/ 0 h 10"/>
                  <a:gd name="T10" fmla="*/ 0 w 1245"/>
                  <a:gd name="T11" fmla="*/ 0 h 10"/>
                  <a:gd name="T12" fmla="*/ 0 w 1245"/>
                  <a:gd name="T13" fmla="*/ 0 h 10"/>
                  <a:gd name="T14" fmla="*/ 0 w 1245"/>
                  <a:gd name="T15" fmla="*/ 0 h 10"/>
                  <a:gd name="T16" fmla="*/ 0 w 1245"/>
                  <a:gd name="T17" fmla="*/ 0 h 10"/>
                  <a:gd name="T18" fmla="*/ 0 w 1245"/>
                  <a:gd name="T19" fmla="*/ 0 h 10"/>
                  <a:gd name="T20" fmla="*/ 0 w 1245"/>
                  <a:gd name="T21" fmla="*/ 0 h 10"/>
                  <a:gd name="T22" fmla="*/ 0 w 1245"/>
                  <a:gd name="T23" fmla="*/ 0 h 10"/>
                  <a:gd name="T24" fmla="*/ 0 w 1245"/>
                  <a:gd name="T25" fmla="*/ 0 h 10"/>
                  <a:gd name="T26" fmla="*/ 0 w 1245"/>
                  <a:gd name="T27" fmla="*/ 0 h 10"/>
                  <a:gd name="T28" fmla="*/ 0 w 1245"/>
                  <a:gd name="T29" fmla="*/ 0 h 10"/>
                  <a:gd name="T30" fmla="*/ 0 w 1245"/>
                  <a:gd name="T31" fmla="*/ 0 h 10"/>
                  <a:gd name="T32" fmla="*/ 0 w 1245"/>
                  <a:gd name="T33" fmla="*/ 0 h 10"/>
                  <a:gd name="T34" fmla="*/ 0 w 1245"/>
                  <a:gd name="T35" fmla="*/ 0 h 10"/>
                  <a:gd name="T36" fmla="*/ 0 w 1245"/>
                  <a:gd name="T37" fmla="*/ 0 h 10"/>
                  <a:gd name="T38" fmla="*/ 0 w 1245"/>
                  <a:gd name="T39" fmla="*/ 0 h 10"/>
                  <a:gd name="T40" fmla="*/ 0 w 1245"/>
                  <a:gd name="T41" fmla="*/ 0 h 10"/>
                  <a:gd name="T42" fmla="*/ 0 w 1245"/>
                  <a:gd name="T43" fmla="*/ 0 h 10"/>
                  <a:gd name="T44" fmla="*/ 0 w 1245"/>
                  <a:gd name="T45" fmla="*/ 0 h 10"/>
                  <a:gd name="T46" fmla="*/ 0 w 1245"/>
                  <a:gd name="T47" fmla="*/ 0 h 10"/>
                  <a:gd name="T48" fmla="*/ 0 w 1245"/>
                  <a:gd name="T49" fmla="*/ 0 h 10"/>
                  <a:gd name="T50" fmla="*/ 0 w 1245"/>
                  <a:gd name="T51" fmla="*/ 0 h 10"/>
                  <a:gd name="T52" fmla="*/ 0 w 1245"/>
                  <a:gd name="T53" fmla="*/ 0 h 10"/>
                  <a:gd name="T54" fmla="*/ 0 w 1245"/>
                  <a:gd name="T55" fmla="*/ 0 h 10"/>
                  <a:gd name="T56" fmla="*/ 0 w 1245"/>
                  <a:gd name="T57" fmla="*/ 0 h 10"/>
                  <a:gd name="T58" fmla="*/ 0 w 1245"/>
                  <a:gd name="T59" fmla="*/ 0 h 10"/>
                  <a:gd name="T60" fmla="*/ 0 w 1245"/>
                  <a:gd name="T61" fmla="*/ 0 h 10"/>
                  <a:gd name="T62" fmla="*/ 0 w 1245"/>
                  <a:gd name="T63" fmla="*/ 0 h 10"/>
                  <a:gd name="T64" fmla="*/ 0 w 1245"/>
                  <a:gd name="T65" fmla="*/ 0 h 10"/>
                  <a:gd name="T66" fmla="*/ 0 w 1245"/>
                  <a:gd name="T67" fmla="*/ 0 h 10"/>
                  <a:gd name="T68" fmla="*/ 0 w 1245"/>
                  <a:gd name="T69" fmla="*/ 0 h 1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45"/>
                  <a:gd name="T106" fmla="*/ 0 h 10"/>
                  <a:gd name="T107" fmla="*/ 1245 w 1245"/>
                  <a:gd name="T108" fmla="*/ 10 h 1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45" h="10">
                    <a:moveTo>
                      <a:pt x="1" y="0"/>
                    </a:moveTo>
                    <a:lnTo>
                      <a:pt x="0" y="10"/>
                    </a:lnTo>
                    <a:lnTo>
                      <a:pt x="139" y="10"/>
                    </a:lnTo>
                    <a:lnTo>
                      <a:pt x="137" y="0"/>
                    </a:lnTo>
                    <a:lnTo>
                      <a:pt x="1" y="0"/>
                    </a:lnTo>
                    <a:close/>
                    <a:moveTo>
                      <a:pt x="151" y="0"/>
                    </a:moveTo>
                    <a:lnTo>
                      <a:pt x="150" y="10"/>
                    </a:lnTo>
                    <a:lnTo>
                      <a:pt x="228" y="10"/>
                    </a:lnTo>
                    <a:lnTo>
                      <a:pt x="227" y="0"/>
                    </a:lnTo>
                    <a:lnTo>
                      <a:pt x="151" y="0"/>
                    </a:lnTo>
                    <a:close/>
                    <a:moveTo>
                      <a:pt x="235" y="0"/>
                    </a:moveTo>
                    <a:lnTo>
                      <a:pt x="235" y="10"/>
                    </a:lnTo>
                    <a:lnTo>
                      <a:pt x="302" y="10"/>
                    </a:lnTo>
                    <a:lnTo>
                      <a:pt x="300" y="0"/>
                    </a:lnTo>
                    <a:lnTo>
                      <a:pt x="235" y="0"/>
                    </a:lnTo>
                    <a:close/>
                    <a:moveTo>
                      <a:pt x="312" y="0"/>
                    </a:moveTo>
                    <a:lnTo>
                      <a:pt x="311" y="10"/>
                    </a:lnTo>
                    <a:lnTo>
                      <a:pt x="985" y="10"/>
                    </a:lnTo>
                    <a:lnTo>
                      <a:pt x="984" y="0"/>
                    </a:lnTo>
                    <a:lnTo>
                      <a:pt x="312" y="0"/>
                    </a:lnTo>
                    <a:close/>
                    <a:moveTo>
                      <a:pt x="998" y="0"/>
                    </a:moveTo>
                    <a:lnTo>
                      <a:pt x="996" y="10"/>
                    </a:lnTo>
                    <a:lnTo>
                      <a:pt x="1067" y="10"/>
                    </a:lnTo>
                    <a:lnTo>
                      <a:pt x="1065" y="0"/>
                    </a:lnTo>
                    <a:lnTo>
                      <a:pt x="998" y="0"/>
                    </a:lnTo>
                    <a:close/>
                    <a:moveTo>
                      <a:pt x="1080" y="0"/>
                    </a:moveTo>
                    <a:lnTo>
                      <a:pt x="1080" y="10"/>
                    </a:lnTo>
                    <a:lnTo>
                      <a:pt x="1156" y="10"/>
                    </a:lnTo>
                    <a:lnTo>
                      <a:pt x="1154" y="0"/>
                    </a:lnTo>
                    <a:lnTo>
                      <a:pt x="1080" y="0"/>
                    </a:lnTo>
                    <a:close/>
                    <a:moveTo>
                      <a:pt x="1170" y="0"/>
                    </a:moveTo>
                    <a:lnTo>
                      <a:pt x="1169" y="10"/>
                    </a:lnTo>
                    <a:lnTo>
                      <a:pt x="1245" y="10"/>
                    </a:lnTo>
                    <a:lnTo>
                      <a:pt x="1243" y="0"/>
                    </a:lnTo>
                    <a:lnTo>
                      <a:pt x="1170" y="0"/>
                    </a:lnTo>
                    <a:close/>
                  </a:path>
                </a:pathLst>
              </a:custGeom>
              <a:solidFill>
                <a:srgbClr val="D6D6B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666" name="Freeform 254"/>
              <p:cNvSpPr>
                <a:spLocks noEditPoints="1"/>
              </p:cNvSpPr>
              <p:nvPr/>
            </p:nvSpPr>
            <p:spPr bwMode="auto">
              <a:xfrm>
                <a:off x="402" y="1594"/>
                <a:ext cx="311" cy="3"/>
              </a:xfrm>
              <a:custGeom>
                <a:avLst/>
                <a:gdLst>
                  <a:gd name="T0" fmla="*/ 0 w 1243"/>
                  <a:gd name="T1" fmla="*/ 0 h 9"/>
                  <a:gd name="T2" fmla="*/ 0 w 1243"/>
                  <a:gd name="T3" fmla="*/ 0 h 9"/>
                  <a:gd name="T4" fmla="*/ 0 w 1243"/>
                  <a:gd name="T5" fmla="*/ 0 h 9"/>
                  <a:gd name="T6" fmla="*/ 0 w 1243"/>
                  <a:gd name="T7" fmla="*/ 0 h 9"/>
                  <a:gd name="T8" fmla="*/ 0 w 1243"/>
                  <a:gd name="T9" fmla="*/ 0 h 9"/>
                  <a:gd name="T10" fmla="*/ 0 w 1243"/>
                  <a:gd name="T11" fmla="*/ 0 h 9"/>
                  <a:gd name="T12" fmla="*/ 0 w 1243"/>
                  <a:gd name="T13" fmla="*/ 0 h 9"/>
                  <a:gd name="T14" fmla="*/ 0 w 1243"/>
                  <a:gd name="T15" fmla="*/ 0 h 9"/>
                  <a:gd name="T16" fmla="*/ 0 w 1243"/>
                  <a:gd name="T17" fmla="*/ 0 h 9"/>
                  <a:gd name="T18" fmla="*/ 0 w 1243"/>
                  <a:gd name="T19" fmla="*/ 0 h 9"/>
                  <a:gd name="T20" fmla="*/ 0 w 1243"/>
                  <a:gd name="T21" fmla="*/ 0 h 9"/>
                  <a:gd name="T22" fmla="*/ 0 w 1243"/>
                  <a:gd name="T23" fmla="*/ 0 h 9"/>
                  <a:gd name="T24" fmla="*/ 0 w 1243"/>
                  <a:gd name="T25" fmla="*/ 0 h 9"/>
                  <a:gd name="T26" fmla="*/ 0 w 1243"/>
                  <a:gd name="T27" fmla="*/ 0 h 9"/>
                  <a:gd name="T28" fmla="*/ 0 w 1243"/>
                  <a:gd name="T29" fmla="*/ 0 h 9"/>
                  <a:gd name="T30" fmla="*/ 0 w 1243"/>
                  <a:gd name="T31" fmla="*/ 0 h 9"/>
                  <a:gd name="T32" fmla="*/ 0 w 1243"/>
                  <a:gd name="T33" fmla="*/ 0 h 9"/>
                  <a:gd name="T34" fmla="*/ 0 w 1243"/>
                  <a:gd name="T35" fmla="*/ 0 h 9"/>
                  <a:gd name="T36" fmla="*/ 0 w 1243"/>
                  <a:gd name="T37" fmla="*/ 0 h 9"/>
                  <a:gd name="T38" fmla="*/ 0 w 1243"/>
                  <a:gd name="T39" fmla="*/ 0 h 9"/>
                  <a:gd name="T40" fmla="*/ 0 w 1243"/>
                  <a:gd name="T41" fmla="*/ 0 h 9"/>
                  <a:gd name="T42" fmla="*/ 0 w 1243"/>
                  <a:gd name="T43" fmla="*/ 0 h 9"/>
                  <a:gd name="T44" fmla="*/ 0 w 1243"/>
                  <a:gd name="T45" fmla="*/ 0 h 9"/>
                  <a:gd name="T46" fmla="*/ 0 w 1243"/>
                  <a:gd name="T47" fmla="*/ 0 h 9"/>
                  <a:gd name="T48" fmla="*/ 0 w 1243"/>
                  <a:gd name="T49" fmla="*/ 0 h 9"/>
                  <a:gd name="T50" fmla="*/ 0 w 1243"/>
                  <a:gd name="T51" fmla="*/ 0 h 9"/>
                  <a:gd name="T52" fmla="*/ 0 w 1243"/>
                  <a:gd name="T53" fmla="*/ 0 h 9"/>
                  <a:gd name="T54" fmla="*/ 0 w 1243"/>
                  <a:gd name="T55" fmla="*/ 0 h 9"/>
                  <a:gd name="T56" fmla="*/ 0 w 1243"/>
                  <a:gd name="T57" fmla="*/ 0 h 9"/>
                  <a:gd name="T58" fmla="*/ 0 w 1243"/>
                  <a:gd name="T59" fmla="*/ 0 h 9"/>
                  <a:gd name="T60" fmla="*/ 0 w 1243"/>
                  <a:gd name="T61" fmla="*/ 0 h 9"/>
                  <a:gd name="T62" fmla="*/ 0 w 1243"/>
                  <a:gd name="T63" fmla="*/ 0 h 9"/>
                  <a:gd name="T64" fmla="*/ 0 w 1243"/>
                  <a:gd name="T65" fmla="*/ 0 h 9"/>
                  <a:gd name="T66" fmla="*/ 0 w 1243"/>
                  <a:gd name="T67" fmla="*/ 0 h 9"/>
                  <a:gd name="T68" fmla="*/ 0 w 1243"/>
                  <a:gd name="T69" fmla="*/ 0 h 9"/>
                  <a:gd name="T70" fmla="*/ 0 w 1243"/>
                  <a:gd name="T71" fmla="*/ 0 h 9"/>
                  <a:gd name="T72" fmla="*/ 0 w 1243"/>
                  <a:gd name="T73" fmla="*/ 0 h 9"/>
                  <a:gd name="T74" fmla="*/ 0 w 1243"/>
                  <a:gd name="T75" fmla="*/ 0 h 9"/>
                  <a:gd name="T76" fmla="*/ 0 w 1243"/>
                  <a:gd name="T77" fmla="*/ 0 h 9"/>
                  <a:gd name="T78" fmla="*/ 0 w 1243"/>
                  <a:gd name="T79" fmla="*/ 0 h 9"/>
                  <a:gd name="T80" fmla="*/ 0 w 1243"/>
                  <a:gd name="T81" fmla="*/ 0 h 9"/>
                  <a:gd name="T82" fmla="*/ 0 w 1243"/>
                  <a:gd name="T83" fmla="*/ 0 h 9"/>
                  <a:gd name="T84" fmla="*/ 0 w 1243"/>
                  <a:gd name="T85" fmla="*/ 0 h 9"/>
                  <a:gd name="T86" fmla="*/ 0 w 1243"/>
                  <a:gd name="T87" fmla="*/ 0 h 9"/>
                  <a:gd name="T88" fmla="*/ 0 w 1243"/>
                  <a:gd name="T89" fmla="*/ 0 h 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243"/>
                  <a:gd name="T136" fmla="*/ 0 h 9"/>
                  <a:gd name="T137" fmla="*/ 1243 w 1243"/>
                  <a:gd name="T138" fmla="*/ 9 h 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243" h="9">
                    <a:moveTo>
                      <a:pt x="0" y="9"/>
                    </a:moveTo>
                    <a:lnTo>
                      <a:pt x="0" y="4"/>
                    </a:lnTo>
                    <a:lnTo>
                      <a:pt x="19" y="2"/>
                    </a:lnTo>
                    <a:lnTo>
                      <a:pt x="34" y="1"/>
                    </a:lnTo>
                    <a:lnTo>
                      <a:pt x="47" y="1"/>
                    </a:lnTo>
                    <a:lnTo>
                      <a:pt x="59" y="0"/>
                    </a:lnTo>
                    <a:lnTo>
                      <a:pt x="70" y="1"/>
                    </a:lnTo>
                    <a:lnTo>
                      <a:pt x="83" y="1"/>
                    </a:lnTo>
                    <a:lnTo>
                      <a:pt x="97" y="0"/>
                    </a:lnTo>
                    <a:lnTo>
                      <a:pt x="114" y="0"/>
                    </a:lnTo>
                    <a:lnTo>
                      <a:pt x="135" y="0"/>
                    </a:lnTo>
                    <a:lnTo>
                      <a:pt x="137" y="9"/>
                    </a:lnTo>
                    <a:lnTo>
                      <a:pt x="0" y="9"/>
                    </a:lnTo>
                    <a:close/>
                    <a:moveTo>
                      <a:pt x="149" y="9"/>
                    </a:moveTo>
                    <a:lnTo>
                      <a:pt x="150" y="4"/>
                    </a:lnTo>
                    <a:lnTo>
                      <a:pt x="225" y="4"/>
                    </a:lnTo>
                    <a:lnTo>
                      <a:pt x="226" y="9"/>
                    </a:lnTo>
                    <a:lnTo>
                      <a:pt x="149" y="9"/>
                    </a:lnTo>
                    <a:close/>
                    <a:moveTo>
                      <a:pt x="234" y="0"/>
                    </a:moveTo>
                    <a:lnTo>
                      <a:pt x="234" y="9"/>
                    </a:lnTo>
                    <a:lnTo>
                      <a:pt x="300" y="9"/>
                    </a:lnTo>
                    <a:lnTo>
                      <a:pt x="297" y="4"/>
                    </a:lnTo>
                    <a:lnTo>
                      <a:pt x="251" y="0"/>
                    </a:lnTo>
                    <a:lnTo>
                      <a:pt x="234" y="0"/>
                    </a:lnTo>
                    <a:close/>
                    <a:moveTo>
                      <a:pt x="311" y="0"/>
                    </a:moveTo>
                    <a:lnTo>
                      <a:pt x="310" y="9"/>
                    </a:lnTo>
                    <a:lnTo>
                      <a:pt x="983" y="9"/>
                    </a:lnTo>
                    <a:lnTo>
                      <a:pt x="982" y="0"/>
                    </a:lnTo>
                    <a:lnTo>
                      <a:pt x="311" y="0"/>
                    </a:lnTo>
                    <a:close/>
                    <a:moveTo>
                      <a:pt x="997" y="0"/>
                    </a:moveTo>
                    <a:lnTo>
                      <a:pt x="996" y="9"/>
                    </a:lnTo>
                    <a:lnTo>
                      <a:pt x="1065" y="9"/>
                    </a:lnTo>
                    <a:lnTo>
                      <a:pt x="1063" y="4"/>
                    </a:lnTo>
                    <a:lnTo>
                      <a:pt x="1013" y="0"/>
                    </a:lnTo>
                    <a:lnTo>
                      <a:pt x="997" y="0"/>
                    </a:lnTo>
                    <a:close/>
                    <a:moveTo>
                      <a:pt x="1079" y="9"/>
                    </a:moveTo>
                    <a:lnTo>
                      <a:pt x="1079" y="4"/>
                    </a:lnTo>
                    <a:lnTo>
                      <a:pt x="1152" y="4"/>
                    </a:lnTo>
                    <a:lnTo>
                      <a:pt x="1154" y="9"/>
                    </a:lnTo>
                    <a:lnTo>
                      <a:pt x="1079" y="9"/>
                    </a:lnTo>
                    <a:close/>
                    <a:moveTo>
                      <a:pt x="1170" y="0"/>
                    </a:moveTo>
                    <a:lnTo>
                      <a:pt x="1169" y="9"/>
                    </a:lnTo>
                    <a:lnTo>
                      <a:pt x="1243" y="9"/>
                    </a:lnTo>
                    <a:lnTo>
                      <a:pt x="1242" y="0"/>
                    </a:lnTo>
                    <a:lnTo>
                      <a:pt x="1170" y="0"/>
                    </a:lnTo>
                    <a:close/>
                  </a:path>
                </a:pathLst>
              </a:custGeom>
              <a:solidFill>
                <a:srgbClr val="DEDE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667" name="Freeform 255"/>
              <p:cNvSpPr>
                <a:spLocks noEditPoints="1"/>
              </p:cNvSpPr>
              <p:nvPr/>
            </p:nvSpPr>
            <p:spPr bwMode="auto">
              <a:xfrm>
                <a:off x="402" y="1594"/>
                <a:ext cx="310" cy="2"/>
              </a:xfrm>
              <a:custGeom>
                <a:avLst/>
                <a:gdLst>
                  <a:gd name="T0" fmla="*/ 0 w 1242"/>
                  <a:gd name="T1" fmla="*/ 1 h 4"/>
                  <a:gd name="T2" fmla="*/ 0 w 1242"/>
                  <a:gd name="T3" fmla="*/ 1 h 4"/>
                  <a:gd name="T4" fmla="*/ 0 w 1242"/>
                  <a:gd name="T5" fmla="*/ 1 h 4"/>
                  <a:gd name="T6" fmla="*/ 0 w 1242"/>
                  <a:gd name="T7" fmla="*/ 1 h 4"/>
                  <a:gd name="T8" fmla="*/ 0 w 1242"/>
                  <a:gd name="T9" fmla="*/ 1 h 4"/>
                  <a:gd name="T10" fmla="*/ 0 w 1242"/>
                  <a:gd name="T11" fmla="*/ 1 h 4"/>
                  <a:gd name="T12" fmla="*/ 0 w 1242"/>
                  <a:gd name="T13" fmla="*/ 1 h 4"/>
                  <a:gd name="T14" fmla="*/ 0 w 1242"/>
                  <a:gd name="T15" fmla="*/ 1 h 4"/>
                  <a:gd name="T16" fmla="*/ 0 w 1242"/>
                  <a:gd name="T17" fmla="*/ 1 h 4"/>
                  <a:gd name="T18" fmla="*/ 0 w 1242"/>
                  <a:gd name="T19" fmla="*/ 0 h 4"/>
                  <a:gd name="T20" fmla="*/ 0 w 1242"/>
                  <a:gd name="T21" fmla="*/ 1 h 4"/>
                  <a:gd name="T22" fmla="*/ 0 w 1242"/>
                  <a:gd name="T23" fmla="*/ 1 h 4"/>
                  <a:gd name="T24" fmla="*/ 0 w 1242"/>
                  <a:gd name="T25" fmla="*/ 1 h 4"/>
                  <a:gd name="T26" fmla="*/ 0 w 1242"/>
                  <a:gd name="T27" fmla="*/ 1 h 4"/>
                  <a:gd name="T28" fmla="*/ 0 w 1242"/>
                  <a:gd name="T29" fmla="*/ 1 h 4"/>
                  <a:gd name="T30" fmla="*/ 0 w 1242"/>
                  <a:gd name="T31" fmla="*/ 1 h 4"/>
                  <a:gd name="T32" fmla="*/ 0 w 1242"/>
                  <a:gd name="T33" fmla="*/ 1 h 4"/>
                  <a:gd name="T34" fmla="*/ 0 w 1242"/>
                  <a:gd name="T35" fmla="*/ 1 h 4"/>
                  <a:gd name="T36" fmla="*/ 0 w 1242"/>
                  <a:gd name="T37" fmla="*/ 0 h 4"/>
                  <a:gd name="T38" fmla="*/ 0 w 1242"/>
                  <a:gd name="T39" fmla="*/ 1 h 4"/>
                  <a:gd name="T40" fmla="*/ 0 w 1242"/>
                  <a:gd name="T41" fmla="*/ 1 h 4"/>
                  <a:gd name="T42" fmla="*/ 0 w 1242"/>
                  <a:gd name="T43" fmla="*/ 1 h 4"/>
                  <a:gd name="T44" fmla="*/ 0 w 1242"/>
                  <a:gd name="T45" fmla="*/ 1 h 4"/>
                  <a:gd name="T46" fmla="*/ 0 w 1242"/>
                  <a:gd name="T47" fmla="*/ 0 h 4"/>
                  <a:gd name="T48" fmla="*/ 0 w 1242"/>
                  <a:gd name="T49" fmla="*/ 0 h 4"/>
                  <a:gd name="T50" fmla="*/ 0 w 1242"/>
                  <a:gd name="T51" fmla="*/ 1 h 4"/>
                  <a:gd name="T52" fmla="*/ 0 w 1242"/>
                  <a:gd name="T53" fmla="*/ 1 h 4"/>
                  <a:gd name="T54" fmla="*/ 0 w 1242"/>
                  <a:gd name="T55" fmla="*/ 1 h 4"/>
                  <a:gd name="T56" fmla="*/ 0 w 1242"/>
                  <a:gd name="T57" fmla="*/ 0 h 4"/>
                  <a:gd name="T58" fmla="*/ 0 w 1242"/>
                  <a:gd name="T59" fmla="*/ 1 h 4"/>
                  <a:gd name="T60" fmla="*/ 0 w 1242"/>
                  <a:gd name="T61" fmla="*/ 1 h 4"/>
                  <a:gd name="T62" fmla="*/ 0 w 1242"/>
                  <a:gd name="T63" fmla="*/ 1 h 4"/>
                  <a:gd name="T64" fmla="*/ 0 w 1242"/>
                  <a:gd name="T65" fmla="*/ 1 h 4"/>
                  <a:gd name="T66" fmla="*/ 0 w 1242"/>
                  <a:gd name="T67" fmla="*/ 1 h 4"/>
                  <a:gd name="T68" fmla="*/ 0 w 1242"/>
                  <a:gd name="T69" fmla="*/ 1 h 4"/>
                  <a:gd name="T70" fmla="*/ 0 w 1242"/>
                  <a:gd name="T71" fmla="*/ 1 h 4"/>
                  <a:gd name="T72" fmla="*/ 0 w 1242"/>
                  <a:gd name="T73" fmla="*/ 1 h 4"/>
                  <a:gd name="T74" fmla="*/ 0 w 1242"/>
                  <a:gd name="T75" fmla="*/ 1 h 4"/>
                  <a:gd name="T76" fmla="*/ 0 w 1242"/>
                  <a:gd name="T77" fmla="*/ 0 h 4"/>
                  <a:gd name="T78" fmla="*/ 0 w 1242"/>
                  <a:gd name="T79" fmla="*/ 0 h 4"/>
                  <a:gd name="T80" fmla="*/ 0 w 1242"/>
                  <a:gd name="T81" fmla="*/ 1 h 4"/>
                  <a:gd name="T82" fmla="*/ 0 w 1242"/>
                  <a:gd name="T83" fmla="*/ 1 h 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242"/>
                  <a:gd name="T127" fmla="*/ 0 h 4"/>
                  <a:gd name="T128" fmla="*/ 1242 w 1242"/>
                  <a:gd name="T129" fmla="*/ 4 h 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242" h="4">
                    <a:moveTo>
                      <a:pt x="0" y="4"/>
                    </a:moveTo>
                    <a:lnTo>
                      <a:pt x="0" y="4"/>
                    </a:lnTo>
                    <a:lnTo>
                      <a:pt x="20" y="2"/>
                    </a:lnTo>
                    <a:lnTo>
                      <a:pt x="38" y="1"/>
                    </a:lnTo>
                    <a:lnTo>
                      <a:pt x="52" y="1"/>
                    </a:lnTo>
                    <a:lnTo>
                      <a:pt x="65" y="1"/>
                    </a:lnTo>
                    <a:lnTo>
                      <a:pt x="77" y="1"/>
                    </a:lnTo>
                    <a:lnTo>
                      <a:pt x="93" y="1"/>
                    </a:lnTo>
                    <a:lnTo>
                      <a:pt x="111" y="1"/>
                    </a:lnTo>
                    <a:lnTo>
                      <a:pt x="134" y="0"/>
                    </a:lnTo>
                    <a:lnTo>
                      <a:pt x="136" y="4"/>
                    </a:lnTo>
                    <a:lnTo>
                      <a:pt x="0" y="4"/>
                    </a:lnTo>
                    <a:close/>
                    <a:moveTo>
                      <a:pt x="150" y="4"/>
                    </a:moveTo>
                    <a:lnTo>
                      <a:pt x="150" y="4"/>
                    </a:lnTo>
                    <a:lnTo>
                      <a:pt x="225" y="4"/>
                    </a:lnTo>
                    <a:lnTo>
                      <a:pt x="226" y="4"/>
                    </a:lnTo>
                    <a:lnTo>
                      <a:pt x="150" y="4"/>
                    </a:lnTo>
                    <a:close/>
                    <a:moveTo>
                      <a:pt x="234" y="4"/>
                    </a:moveTo>
                    <a:lnTo>
                      <a:pt x="234" y="0"/>
                    </a:lnTo>
                    <a:lnTo>
                      <a:pt x="297" y="4"/>
                    </a:lnTo>
                    <a:lnTo>
                      <a:pt x="299" y="4"/>
                    </a:lnTo>
                    <a:lnTo>
                      <a:pt x="234" y="4"/>
                    </a:lnTo>
                    <a:close/>
                    <a:moveTo>
                      <a:pt x="311" y="4"/>
                    </a:moveTo>
                    <a:lnTo>
                      <a:pt x="311" y="0"/>
                    </a:lnTo>
                    <a:lnTo>
                      <a:pt x="981" y="0"/>
                    </a:lnTo>
                    <a:lnTo>
                      <a:pt x="983" y="4"/>
                    </a:lnTo>
                    <a:lnTo>
                      <a:pt x="311" y="4"/>
                    </a:lnTo>
                    <a:close/>
                    <a:moveTo>
                      <a:pt x="997" y="4"/>
                    </a:moveTo>
                    <a:lnTo>
                      <a:pt x="997" y="0"/>
                    </a:lnTo>
                    <a:lnTo>
                      <a:pt x="1063" y="4"/>
                    </a:lnTo>
                    <a:lnTo>
                      <a:pt x="1064" y="4"/>
                    </a:lnTo>
                    <a:lnTo>
                      <a:pt x="997" y="4"/>
                    </a:lnTo>
                    <a:close/>
                    <a:moveTo>
                      <a:pt x="1079" y="4"/>
                    </a:moveTo>
                    <a:lnTo>
                      <a:pt x="1079" y="4"/>
                    </a:lnTo>
                    <a:lnTo>
                      <a:pt x="1152" y="4"/>
                    </a:lnTo>
                    <a:lnTo>
                      <a:pt x="1153" y="4"/>
                    </a:lnTo>
                    <a:lnTo>
                      <a:pt x="1079" y="4"/>
                    </a:lnTo>
                    <a:close/>
                    <a:moveTo>
                      <a:pt x="1169" y="4"/>
                    </a:moveTo>
                    <a:lnTo>
                      <a:pt x="1170" y="0"/>
                    </a:lnTo>
                    <a:lnTo>
                      <a:pt x="1240" y="0"/>
                    </a:lnTo>
                    <a:lnTo>
                      <a:pt x="1242" y="4"/>
                    </a:lnTo>
                    <a:lnTo>
                      <a:pt x="1169" y="4"/>
                    </a:lnTo>
                    <a:close/>
                  </a:path>
                </a:pathLst>
              </a:custGeom>
              <a:solidFill>
                <a:srgbClr val="E3E3C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668" name="Freeform 256"/>
              <p:cNvSpPr>
                <a:spLocks noEditPoints="1"/>
              </p:cNvSpPr>
              <p:nvPr/>
            </p:nvSpPr>
            <p:spPr bwMode="auto">
              <a:xfrm>
                <a:off x="430" y="1594"/>
                <a:ext cx="282" cy="1"/>
              </a:xfrm>
              <a:custGeom>
                <a:avLst/>
                <a:gdLst>
                  <a:gd name="T0" fmla="*/ 0 w 1128"/>
                  <a:gd name="T1" fmla="*/ 0 h 1"/>
                  <a:gd name="T2" fmla="*/ 0 w 1128"/>
                  <a:gd name="T3" fmla="*/ 0 h 1"/>
                  <a:gd name="T4" fmla="*/ 0 w 1128"/>
                  <a:gd name="T5" fmla="*/ 0 h 1"/>
                  <a:gd name="T6" fmla="*/ 0 w 1128"/>
                  <a:gd name="T7" fmla="*/ 0 h 1"/>
                  <a:gd name="T8" fmla="*/ 0 w 1128"/>
                  <a:gd name="T9" fmla="*/ 0 h 1"/>
                  <a:gd name="T10" fmla="*/ 0 w 1128"/>
                  <a:gd name="T11" fmla="*/ 0 h 1"/>
                  <a:gd name="T12" fmla="*/ 0 w 1128"/>
                  <a:gd name="T13" fmla="*/ 0 h 1"/>
                  <a:gd name="T14" fmla="*/ 0 w 1128"/>
                  <a:gd name="T15" fmla="*/ 0 h 1"/>
                  <a:gd name="T16" fmla="*/ 0 w 1128"/>
                  <a:gd name="T17" fmla="*/ 0 h 1"/>
                  <a:gd name="T18" fmla="*/ 0 w 1128"/>
                  <a:gd name="T19" fmla="*/ 0 h 1"/>
                  <a:gd name="T20" fmla="*/ 0 w 1128"/>
                  <a:gd name="T21" fmla="*/ 0 h 1"/>
                  <a:gd name="T22" fmla="*/ 0 w 1128"/>
                  <a:gd name="T23" fmla="*/ 0 h 1"/>
                  <a:gd name="T24" fmla="*/ 0 w 1128"/>
                  <a:gd name="T25" fmla="*/ 0 h 1"/>
                  <a:gd name="T26" fmla="*/ 0 w 1128"/>
                  <a:gd name="T27" fmla="*/ 0 h 1"/>
                  <a:gd name="T28" fmla="*/ 0 w 1128"/>
                  <a:gd name="T29" fmla="*/ 0 h 1"/>
                  <a:gd name="T30" fmla="*/ 0 w 1128"/>
                  <a:gd name="T31" fmla="*/ 0 h 1"/>
                  <a:gd name="T32" fmla="*/ 0 w 1128"/>
                  <a:gd name="T33" fmla="*/ 0 h 1"/>
                  <a:gd name="T34" fmla="*/ 0 w 1128"/>
                  <a:gd name="T35" fmla="*/ 0 h 1"/>
                  <a:gd name="T36" fmla="*/ 0 w 1128"/>
                  <a:gd name="T37" fmla="*/ 0 h 1"/>
                  <a:gd name="T38" fmla="*/ 0 w 1128"/>
                  <a:gd name="T39" fmla="*/ 0 h 1"/>
                  <a:gd name="T40" fmla="*/ 0 w 1128"/>
                  <a:gd name="T41" fmla="*/ 0 h 1"/>
                  <a:gd name="T42" fmla="*/ 0 w 1128"/>
                  <a:gd name="T43" fmla="*/ 0 h 1"/>
                  <a:gd name="T44" fmla="*/ 0 w 1128"/>
                  <a:gd name="T45" fmla="*/ 0 h 1"/>
                  <a:gd name="T46" fmla="*/ 0 w 1128"/>
                  <a:gd name="T47" fmla="*/ 0 h 1"/>
                  <a:gd name="T48" fmla="*/ 0 w 1128"/>
                  <a:gd name="T49" fmla="*/ 0 h 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28"/>
                  <a:gd name="T76" fmla="*/ 0 h 1"/>
                  <a:gd name="T77" fmla="*/ 1128 w 1128"/>
                  <a:gd name="T78" fmla="*/ 1 h 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28" h="1">
                    <a:moveTo>
                      <a:pt x="0" y="0"/>
                    </a:moveTo>
                    <a:lnTo>
                      <a:pt x="4" y="0"/>
                    </a:lnTo>
                    <a:lnTo>
                      <a:pt x="9" y="0"/>
                    </a:lnTo>
                    <a:lnTo>
                      <a:pt x="15" y="0"/>
                    </a:lnTo>
                    <a:lnTo>
                      <a:pt x="20" y="0"/>
                    </a:lnTo>
                    <a:lnTo>
                      <a:pt x="21" y="0"/>
                    </a:lnTo>
                    <a:lnTo>
                      <a:pt x="0" y="0"/>
                    </a:lnTo>
                    <a:close/>
                    <a:moveTo>
                      <a:pt x="120" y="0"/>
                    </a:moveTo>
                    <a:lnTo>
                      <a:pt x="120" y="0"/>
                    </a:lnTo>
                    <a:lnTo>
                      <a:pt x="137" y="0"/>
                    </a:lnTo>
                    <a:lnTo>
                      <a:pt x="120" y="0"/>
                    </a:lnTo>
                    <a:close/>
                    <a:moveTo>
                      <a:pt x="197" y="0"/>
                    </a:moveTo>
                    <a:lnTo>
                      <a:pt x="197" y="0"/>
                    </a:lnTo>
                    <a:lnTo>
                      <a:pt x="867" y="0"/>
                    </a:lnTo>
                    <a:lnTo>
                      <a:pt x="868" y="0"/>
                    </a:lnTo>
                    <a:lnTo>
                      <a:pt x="197" y="0"/>
                    </a:lnTo>
                    <a:close/>
                    <a:moveTo>
                      <a:pt x="883" y="0"/>
                    </a:moveTo>
                    <a:lnTo>
                      <a:pt x="883" y="0"/>
                    </a:lnTo>
                    <a:lnTo>
                      <a:pt x="899" y="0"/>
                    </a:lnTo>
                    <a:lnTo>
                      <a:pt x="883" y="0"/>
                    </a:lnTo>
                    <a:close/>
                    <a:moveTo>
                      <a:pt x="1056" y="0"/>
                    </a:moveTo>
                    <a:lnTo>
                      <a:pt x="1056" y="0"/>
                    </a:lnTo>
                    <a:lnTo>
                      <a:pt x="1126" y="0"/>
                    </a:lnTo>
                    <a:lnTo>
                      <a:pt x="1128" y="0"/>
                    </a:lnTo>
                    <a:lnTo>
                      <a:pt x="1056" y="0"/>
                    </a:lnTo>
                    <a:close/>
                  </a:path>
                </a:pathLst>
              </a:custGeom>
              <a:solidFill>
                <a:srgbClr val="EBEBC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669" name="Freeform 257"/>
              <p:cNvSpPr>
                <a:spLocks noEditPoints="1"/>
              </p:cNvSpPr>
              <p:nvPr/>
            </p:nvSpPr>
            <p:spPr bwMode="auto">
              <a:xfrm>
                <a:off x="483" y="1090"/>
                <a:ext cx="355" cy="276"/>
              </a:xfrm>
              <a:custGeom>
                <a:avLst/>
                <a:gdLst>
                  <a:gd name="T0" fmla="*/ 0 w 1423"/>
                  <a:gd name="T1" fmla="*/ 0 h 1104"/>
                  <a:gd name="T2" fmla="*/ 0 w 1423"/>
                  <a:gd name="T3" fmla="*/ 0 h 1104"/>
                  <a:gd name="T4" fmla="*/ 0 w 1423"/>
                  <a:gd name="T5" fmla="*/ 0 h 1104"/>
                  <a:gd name="T6" fmla="*/ 0 w 1423"/>
                  <a:gd name="T7" fmla="*/ 0 h 1104"/>
                  <a:gd name="T8" fmla="*/ 0 w 1423"/>
                  <a:gd name="T9" fmla="*/ 0 h 1104"/>
                  <a:gd name="T10" fmla="*/ 0 w 1423"/>
                  <a:gd name="T11" fmla="*/ 0 h 1104"/>
                  <a:gd name="T12" fmla="*/ 0 w 1423"/>
                  <a:gd name="T13" fmla="*/ 0 h 1104"/>
                  <a:gd name="T14" fmla="*/ 0 w 1423"/>
                  <a:gd name="T15" fmla="*/ 0 h 1104"/>
                  <a:gd name="T16" fmla="*/ 0 w 1423"/>
                  <a:gd name="T17" fmla="*/ 0 h 1104"/>
                  <a:gd name="T18" fmla="*/ 0 w 1423"/>
                  <a:gd name="T19" fmla="*/ 0 h 11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23"/>
                  <a:gd name="T31" fmla="*/ 0 h 1104"/>
                  <a:gd name="T32" fmla="*/ 1423 w 1423"/>
                  <a:gd name="T33" fmla="*/ 1104 h 110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23" h="1104">
                    <a:moveTo>
                      <a:pt x="0" y="0"/>
                    </a:moveTo>
                    <a:lnTo>
                      <a:pt x="0" y="1104"/>
                    </a:lnTo>
                    <a:lnTo>
                      <a:pt x="1423" y="1104"/>
                    </a:lnTo>
                    <a:lnTo>
                      <a:pt x="1423" y="0"/>
                    </a:lnTo>
                    <a:lnTo>
                      <a:pt x="0" y="0"/>
                    </a:lnTo>
                    <a:close/>
                    <a:moveTo>
                      <a:pt x="119" y="117"/>
                    </a:moveTo>
                    <a:lnTo>
                      <a:pt x="119" y="983"/>
                    </a:lnTo>
                    <a:lnTo>
                      <a:pt x="1293" y="983"/>
                    </a:lnTo>
                    <a:lnTo>
                      <a:pt x="1293" y="117"/>
                    </a:lnTo>
                    <a:lnTo>
                      <a:pt x="119" y="117"/>
                    </a:lnTo>
                    <a:close/>
                  </a:path>
                </a:pathLst>
              </a:custGeom>
              <a:solidFill>
                <a:srgbClr val="B2B29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670" name="Rectangle 258"/>
              <p:cNvSpPr>
                <a:spLocks noChangeArrowheads="1"/>
              </p:cNvSpPr>
              <p:nvPr/>
            </p:nvSpPr>
            <p:spPr bwMode="auto">
              <a:xfrm>
                <a:off x="483" y="1090"/>
                <a:ext cx="355" cy="276"/>
              </a:xfrm>
              <a:prstGeom prst="rect">
                <a:avLst/>
              </a:prstGeom>
              <a:noFill/>
              <a:ln w="0">
                <a:solidFill>
                  <a:srgbClr val="A6A687"/>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eaLnBrk="0" hangingPunct="0"/>
                <a:endParaRPr lang="vi-VN"/>
              </a:p>
            </p:txBody>
          </p:sp>
          <p:sp>
            <p:nvSpPr>
              <p:cNvPr id="124671" name="Rectangle 259"/>
              <p:cNvSpPr>
                <a:spLocks noChangeArrowheads="1"/>
              </p:cNvSpPr>
              <p:nvPr/>
            </p:nvSpPr>
            <p:spPr bwMode="auto">
              <a:xfrm>
                <a:off x="512" y="1119"/>
                <a:ext cx="294" cy="217"/>
              </a:xfrm>
              <a:prstGeom prst="rect">
                <a:avLst/>
              </a:prstGeom>
              <a:noFill/>
              <a:ln w="0">
                <a:solidFill>
                  <a:srgbClr val="A6A687"/>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eaLnBrk="0" hangingPunct="0"/>
                <a:endParaRPr lang="vi-VN"/>
              </a:p>
            </p:txBody>
          </p:sp>
          <p:sp>
            <p:nvSpPr>
              <p:cNvPr id="124672" name="Rectangle 260"/>
              <p:cNvSpPr>
                <a:spLocks noChangeArrowheads="1"/>
              </p:cNvSpPr>
              <p:nvPr/>
            </p:nvSpPr>
            <p:spPr bwMode="auto">
              <a:xfrm>
                <a:off x="652" y="1444"/>
                <a:ext cx="181" cy="29"/>
              </a:xfrm>
              <a:prstGeom prst="rect">
                <a:avLst/>
              </a:prstGeom>
              <a:solidFill>
                <a:srgbClr val="9C9C7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673" name="Rectangle 261"/>
              <p:cNvSpPr>
                <a:spLocks noChangeArrowheads="1"/>
              </p:cNvSpPr>
              <p:nvPr/>
            </p:nvSpPr>
            <p:spPr bwMode="auto">
              <a:xfrm>
                <a:off x="656" y="1448"/>
                <a:ext cx="175" cy="14"/>
              </a:xfrm>
              <a:prstGeom prst="rect">
                <a:avLst/>
              </a:prstGeom>
              <a:solidFill>
                <a:srgbClr val="8585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674" name="Rectangle 262"/>
              <p:cNvSpPr>
                <a:spLocks noChangeArrowheads="1"/>
              </p:cNvSpPr>
              <p:nvPr/>
            </p:nvSpPr>
            <p:spPr bwMode="auto">
              <a:xfrm>
                <a:off x="807" y="1462"/>
                <a:ext cx="22" cy="7"/>
              </a:xfrm>
              <a:prstGeom prst="rect">
                <a:avLst/>
              </a:prstGeom>
              <a:solidFill>
                <a:srgbClr val="8585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675" name="Rectangle 263"/>
              <p:cNvSpPr>
                <a:spLocks noChangeArrowheads="1"/>
              </p:cNvSpPr>
              <p:nvPr/>
            </p:nvSpPr>
            <p:spPr bwMode="auto">
              <a:xfrm>
                <a:off x="738" y="1482"/>
                <a:ext cx="92" cy="23"/>
              </a:xfrm>
              <a:prstGeom prst="rect">
                <a:avLst/>
              </a:prstGeom>
              <a:solidFill>
                <a:srgbClr val="8F8F7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676" name="Rectangle 264"/>
              <p:cNvSpPr>
                <a:spLocks noChangeArrowheads="1"/>
              </p:cNvSpPr>
              <p:nvPr/>
            </p:nvSpPr>
            <p:spPr bwMode="auto">
              <a:xfrm>
                <a:off x="740" y="1486"/>
                <a:ext cx="89" cy="6"/>
              </a:xfrm>
              <a:prstGeom prst="rect">
                <a:avLst/>
              </a:prstGeom>
              <a:solidFill>
                <a:srgbClr val="73735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677" name="Rectangle 265"/>
              <p:cNvSpPr>
                <a:spLocks noChangeArrowheads="1"/>
              </p:cNvSpPr>
              <p:nvPr/>
            </p:nvSpPr>
            <p:spPr bwMode="auto">
              <a:xfrm>
                <a:off x="817" y="1497"/>
                <a:ext cx="11" cy="6"/>
              </a:xfrm>
              <a:prstGeom prst="rect">
                <a:avLst/>
              </a:prstGeom>
              <a:solidFill>
                <a:srgbClr val="73735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678" name="Rectangle 266"/>
              <p:cNvSpPr>
                <a:spLocks noChangeArrowheads="1"/>
              </p:cNvSpPr>
              <p:nvPr/>
            </p:nvSpPr>
            <p:spPr bwMode="auto">
              <a:xfrm>
                <a:off x="641" y="1343"/>
                <a:ext cx="46" cy="16"/>
              </a:xfrm>
              <a:prstGeom prst="rect">
                <a:avLst/>
              </a:prstGeom>
              <a:solidFill>
                <a:srgbClr val="3BA1A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679" name="Rectangle 267"/>
              <p:cNvSpPr>
                <a:spLocks noChangeArrowheads="1"/>
              </p:cNvSpPr>
              <p:nvPr/>
            </p:nvSpPr>
            <p:spPr bwMode="auto">
              <a:xfrm>
                <a:off x="641" y="1343"/>
                <a:ext cx="46" cy="16"/>
              </a:xfrm>
              <a:prstGeom prst="rect">
                <a:avLst/>
              </a:prstGeom>
              <a:noFill/>
              <a:ln w="0">
                <a:solidFill>
                  <a:srgbClr val="336666"/>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eaLnBrk="0" hangingPunct="0"/>
                <a:endParaRPr lang="vi-VN"/>
              </a:p>
            </p:txBody>
          </p:sp>
          <p:sp>
            <p:nvSpPr>
              <p:cNvPr id="124680" name="Rectangle 268"/>
              <p:cNvSpPr>
                <a:spLocks noChangeArrowheads="1"/>
              </p:cNvSpPr>
              <p:nvPr/>
            </p:nvSpPr>
            <p:spPr bwMode="auto">
              <a:xfrm>
                <a:off x="649" y="1344"/>
                <a:ext cx="5" cy="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de-DE" sz="100">
                    <a:solidFill>
                      <a:srgbClr val="FFFFFF"/>
                    </a:solidFill>
                    <a:latin typeface="Arial" charset="0"/>
                  </a:rPr>
                  <a:t>S</a:t>
                </a:r>
                <a:endParaRPr lang="de-DE" sz="1400">
                  <a:latin typeface="Arial" charset="0"/>
                </a:endParaRPr>
              </a:p>
            </p:txBody>
          </p:sp>
          <p:sp>
            <p:nvSpPr>
              <p:cNvPr id="124681" name="Rectangle 269"/>
              <p:cNvSpPr>
                <a:spLocks noChangeArrowheads="1"/>
              </p:cNvSpPr>
              <p:nvPr/>
            </p:nvSpPr>
            <p:spPr bwMode="auto">
              <a:xfrm>
                <a:off x="654" y="1344"/>
                <a:ext cx="2" cy="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de-DE" sz="100">
                    <a:solidFill>
                      <a:srgbClr val="FFFFFF"/>
                    </a:solidFill>
                    <a:latin typeface="Arial" charset="0"/>
                  </a:rPr>
                  <a:t>I</a:t>
                </a:r>
                <a:endParaRPr lang="de-DE" sz="1400">
                  <a:latin typeface="Arial" charset="0"/>
                </a:endParaRPr>
              </a:p>
            </p:txBody>
          </p:sp>
          <p:sp>
            <p:nvSpPr>
              <p:cNvPr id="124682" name="Rectangle 270"/>
              <p:cNvSpPr>
                <a:spLocks noChangeArrowheads="1"/>
              </p:cNvSpPr>
              <p:nvPr/>
            </p:nvSpPr>
            <p:spPr bwMode="auto">
              <a:xfrm>
                <a:off x="655" y="1344"/>
                <a:ext cx="5" cy="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de-DE" sz="100">
                    <a:solidFill>
                      <a:srgbClr val="FFFFFF"/>
                    </a:solidFill>
                    <a:latin typeface="Arial" charset="0"/>
                  </a:rPr>
                  <a:t>E</a:t>
                </a:r>
                <a:endParaRPr lang="de-DE" sz="1400">
                  <a:latin typeface="Arial" charset="0"/>
                </a:endParaRPr>
              </a:p>
            </p:txBody>
          </p:sp>
          <p:sp>
            <p:nvSpPr>
              <p:cNvPr id="124683" name="Rectangle 271"/>
              <p:cNvSpPr>
                <a:spLocks noChangeArrowheads="1"/>
              </p:cNvSpPr>
              <p:nvPr/>
            </p:nvSpPr>
            <p:spPr bwMode="auto">
              <a:xfrm>
                <a:off x="660" y="1344"/>
                <a:ext cx="7" cy="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de-DE" sz="100">
                    <a:solidFill>
                      <a:srgbClr val="FFFFFF"/>
                    </a:solidFill>
                    <a:latin typeface="Arial" charset="0"/>
                  </a:rPr>
                  <a:t>M</a:t>
                </a:r>
                <a:endParaRPr lang="de-DE" sz="1400">
                  <a:latin typeface="Arial" charset="0"/>
                </a:endParaRPr>
              </a:p>
            </p:txBody>
          </p:sp>
          <p:sp>
            <p:nvSpPr>
              <p:cNvPr id="124684" name="Rectangle 272"/>
              <p:cNvSpPr>
                <a:spLocks noChangeArrowheads="1"/>
              </p:cNvSpPr>
              <p:nvPr/>
            </p:nvSpPr>
            <p:spPr bwMode="auto">
              <a:xfrm>
                <a:off x="665" y="1344"/>
                <a:ext cx="5" cy="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de-DE" sz="100">
                    <a:solidFill>
                      <a:srgbClr val="FFFFFF"/>
                    </a:solidFill>
                    <a:latin typeface="Arial" charset="0"/>
                  </a:rPr>
                  <a:t>E</a:t>
                </a:r>
                <a:endParaRPr lang="de-DE" sz="1400">
                  <a:latin typeface="Arial" charset="0"/>
                </a:endParaRPr>
              </a:p>
            </p:txBody>
          </p:sp>
          <p:sp>
            <p:nvSpPr>
              <p:cNvPr id="124685" name="Rectangle 273"/>
              <p:cNvSpPr>
                <a:spLocks noChangeArrowheads="1"/>
              </p:cNvSpPr>
              <p:nvPr/>
            </p:nvSpPr>
            <p:spPr bwMode="auto">
              <a:xfrm>
                <a:off x="670" y="1344"/>
                <a:ext cx="6" cy="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de-DE" sz="100">
                    <a:solidFill>
                      <a:srgbClr val="FFFFFF"/>
                    </a:solidFill>
                    <a:latin typeface="Arial" charset="0"/>
                  </a:rPr>
                  <a:t>N</a:t>
                </a:r>
                <a:endParaRPr lang="de-DE" sz="1400">
                  <a:latin typeface="Arial" charset="0"/>
                </a:endParaRPr>
              </a:p>
            </p:txBody>
          </p:sp>
          <p:sp>
            <p:nvSpPr>
              <p:cNvPr id="124686" name="Rectangle 274"/>
              <p:cNvSpPr>
                <a:spLocks noChangeArrowheads="1"/>
              </p:cNvSpPr>
              <p:nvPr/>
            </p:nvSpPr>
            <p:spPr bwMode="auto">
              <a:xfrm>
                <a:off x="674" y="1344"/>
                <a:ext cx="5" cy="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de-DE" sz="100">
                    <a:solidFill>
                      <a:srgbClr val="FFFFFF"/>
                    </a:solidFill>
                    <a:latin typeface="Arial" charset="0"/>
                  </a:rPr>
                  <a:t>S</a:t>
                </a:r>
                <a:endParaRPr lang="de-DE" sz="1400">
                  <a:latin typeface="Arial" charset="0"/>
                </a:endParaRPr>
              </a:p>
            </p:txBody>
          </p:sp>
          <p:sp>
            <p:nvSpPr>
              <p:cNvPr id="124687" name="Rectangle 275"/>
              <p:cNvSpPr>
                <a:spLocks noChangeArrowheads="1"/>
              </p:cNvSpPr>
              <p:nvPr/>
            </p:nvSpPr>
            <p:spPr bwMode="auto">
              <a:xfrm>
                <a:off x="649" y="1351"/>
                <a:ext cx="6" cy="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de-DE" sz="100">
                    <a:solidFill>
                      <a:srgbClr val="FFFFFF"/>
                    </a:solidFill>
                    <a:latin typeface="Arial" charset="0"/>
                  </a:rPr>
                  <a:t>N</a:t>
                </a:r>
                <a:endParaRPr lang="de-DE" sz="1400">
                  <a:latin typeface="Arial" charset="0"/>
                </a:endParaRPr>
              </a:p>
            </p:txBody>
          </p:sp>
          <p:sp>
            <p:nvSpPr>
              <p:cNvPr id="124688" name="Rectangle 276"/>
              <p:cNvSpPr>
                <a:spLocks noChangeArrowheads="1"/>
              </p:cNvSpPr>
              <p:nvPr/>
            </p:nvSpPr>
            <p:spPr bwMode="auto">
              <a:xfrm>
                <a:off x="654" y="1351"/>
                <a:ext cx="2" cy="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de-DE" sz="100">
                    <a:solidFill>
                      <a:srgbClr val="FFFFFF"/>
                    </a:solidFill>
                    <a:latin typeface="Arial" charset="0"/>
                  </a:rPr>
                  <a:t>I</a:t>
                </a:r>
                <a:endParaRPr lang="de-DE" sz="1400">
                  <a:latin typeface="Arial" charset="0"/>
                </a:endParaRPr>
              </a:p>
            </p:txBody>
          </p:sp>
          <p:sp>
            <p:nvSpPr>
              <p:cNvPr id="124689" name="Rectangle 277"/>
              <p:cNvSpPr>
                <a:spLocks noChangeArrowheads="1"/>
              </p:cNvSpPr>
              <p:nvPr/>
            </p:nvSpPr>
            <p:spPr bwMode="auto">
              <a:xfrm>
                <a:off x="656" y="1351"/>
                <a:ext cx="5" cy="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de-DE" sz="100">
                    <a:solidFill>
                      <a:srgbClr val="FFFFFF"/>
                    </a:solidFill>
                    <a:latin typeface="Arial" charset="0"/>
                  </a:rPr>
                  <a:t>X</a:t>
                </a:r>
                <a:endParaRPr lang="de-DE" sz="1400">
                  <a:latin typeface="Arial" charset="0"/>
                </a:endParaRPr>
              </a:p>
            </p:txBody>
          </p:sp>
          <p:sp>
            <p:nvSpPr>
              <p:cNvPr id="124690" name="Rectangle 278"/>
              <p:cNvSpPr>
                <a:spLocks noChangeArrowheads="1"/>
              </p:cNvSpPr>
              <p:nvPr/>
            </p:nvSpPr>
            <p:spPr bwMode="auto">
              <a:xfrm>
                <a:off x="660" y="1351"/>
                <a:ext cx="6" cy="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de-DE" sz="100">
                    <a:solidFill>
                      <a:srgbClr val="FFFFFF"/>
                    </a:solidFill>
                    <a:latin typeface="Arial" charset="0"/>
                  </a:rPr>
                  <a:t>D</a:t>
                </a:r>
                <a:endParaRPr lang="de-DE" sz="1400">
                  <a:latin typeface="Arial" charset="0"/>
                </a:endParaRPr>
              </a:p>
            </p:txBody>
          </p:sp>
          <p:sp>
            <p:nvSpPr>
              <p:cNvPr id="124691" name="Rectangle 279"/>
              <p:cNvSpPr>
                <a:spLocks noChangeArrowheads="1"/>
              </p:cNvSpPr>
              <p:nvPr/>
            </p:nvSpPr>
            <p:spPr bwMode="auto">
              <a:xfrm>
                <a:off x="665" y="1351"/>
                <a:ext cx="6" cy="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de-DE" sz="100">
                    <a:solidFill>
                      <a:srgbClr val="FFFFFF"/>
                    </a:solidFill>
                    <a:latin typeface="Arial" charset="0"/>
                  </a:rPr>
                  <a:t>O</a:t>
                </a:r>
                <a:endParaRPr lang="de-DE" sz="1400">
                  <a:latin typeface="Arial" charset="0"/>
                </a:endParaRPr>
              </a:p>
            </p:txBody>
          </p:sp>
          <p:sp>
            <p:nvSpPr>
              <p:cNvPr id="124692" name="Rectangle 280"/>
              <p:cNvSpPr>
                <a:spLocks noChangeArrowheads="1"/>
              </p:cNvSpPr>
              <p:nvPr/>
            </p:nvSpPr>
            <p:spPr bwMode="auto">
              <a:xfrm>
                <a:off x="670" y="1351"/>
                <a:ext cx="6" cy="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de-DE" sz="100">
                    <a:solidFill>
                      <a:srgbClr val="FFFFFF"/>
                    </a:solidFill>
                    <a:latin typeface="Arial" charset="0"/>
                  </a:rPr>
                  <a:t>R</a:t>
                </a:r>
                <a:endParaRPr lang="de-DE" sz="1400">
                  <a:latin typeface="Arial" charset="0"/>
                </a:endParaRPr>
              </a:p>
            </p:txBody>
          </p:sp>
          <p:sp>
            <p:nvSpPr>
              <p:cNvPr id="124693" name="Rectangle 281"/>
              <p:cNvSpPr>
                <a:spLocks noChangeArrowheads="1"/>
              </p:cNvSpPr>
              <p:nvPr/>
            </p:nvSpPr>
            <p:spPr bwMode="auto">
              <a:xfrm>
                <a:off x="675" y="1351"/>
                <a:ext cx="5" cy="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de-DE" sz="100">
                    <a:solidFill>
                      <a:srgbClr val="FFFFFF"/>
                    </a:solidFill>
                    <a:latin typeface="Arial" charset="0"/>
                  </a:rPr>
                  <a:t>F</a:t>
                </a:r>
                <a:endParaRPr lang="de-DE" sz="1400">
                  <a:latin typeface="Arial" charset="0"/>
                </a:endParaRPr>
              </a:p>
            </p:txBody>
          </p:sp>
          <p:sp>
            <p:nvSpPr>
              <p:cNvPr id="124694" name="Line 282"/>
              <p:cNvSpPr>
                <a:spLocks noChangeShapeType="1"/>
              </p:cNvSpPr>
              <p:nvPr/>
            </p:nvSpPr>
            <p:spPr bwMode="auto">
              <a:xfrm>
                <a:off x="650" y="1350"/>
                <a:ext cx="28" cy="1"/>
              </a:xfrm>
              <a:prstGeom prst="line">
                <a:avLst/>
              </a:prstGeom>
              <a:noFill/>
              <a:ln w="0">
                <a:solidFill>
                  <a:srgbClr val="FFFFFF"/>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123911" name="Group 283"/>
            <p:cNvGrpSpPr>
              <a:grpSpLocks/>
            </p:cNvGrpSpPr>
            <p:nvPr/>
          </p:nvGrpSpPr>
          <p:grpSpPr bwMode="auto">
            <a:xfrm>
              <a:off x="2527" y="2360"/>
              <a:ext cx="623" cy="568"/>
              <a:chOff x="2527" y="2360"/>
              <a:chExt cx="623" cy="568"/>
            </a:xfrm>
          </p:grpSpPr>
          <p:grpSp>
            <p:nvGrpSpPr>
              <p:cNvPr id="124343" name="Group 284"/>
              <p:cNvGrpSpPr>
                <a:grpSpLocks/>
              </p:cNvGrpSpPr>
              <p:nvPr/>
            </p:nvGrpSpPr>
            <p:grpSpPr bwMode="auto">
              <a:xfrm>
                <a:off x="2527" y="2386"/>
                <a:ext cx="623" cy="542"/>
                <a:chOff x="2527" y="2386"/>
                <a:chExt cx="623" cy="542"/>
              </a:xfrm>
            </p:grpSpPr>
            <p:sp>
              <p:nvSpPr>
                <p:cNvPr id="124419" name="Freeform 285"/>
                <p:cNvSpPr>
                  <a:spLocks/>
                </p:cNvSpPr>
                <p:nvPr/>
              </p:nvSpPr>
              <p:spPr bwMode="auto">
                <a:xfrm>
                  <a:off x="2999" y="2786"/>
                  <a:ext cx="68" cy="56"/>
                </a:xfrm>
                <a:custGeom>
                  <a:avLst/>
                  <a:gdLst>
                    <a:gd name="T0" fmla="*/ 0 w 272"/>
                    <a:gd name="T1" fmla="*/ 0 h 227"/>
                    <a:gd name="T2" fmla="*/ 0 w 272"/>
                    <a:gd name="T3" fmla="*/ 0 h 227"/>
                    <a:gd name="T4" fmla="*/ 0 w 272"/>
                    <a:gd name="T5" fmla="*/ 0 h 227"/>
                    <a:gd name="T6" fmla="*/ 0 w 272"/>
                    <a:gd name="T7" fmla="*/ 0 h 227"/>
                    <a:gd name="T8" fmla="*/ 0 w 272"/>
                    <a:gd name="T9" fmla="*/ 0 h 227"/>
                    <a:gd name="T10" fmla="*/ 0 w 272"/>
                    <a:gd name="T11" fmla="*/ 0 h 227"/>
                    <a:gd name="T12" fmla="*/ 0 w 272"/>
                    <a:gd name="T13" fmla="*/ 0 h 227"/>
                    <a:gd name="T14" fmla="*/ 0 w 272"/>
                    <a:gd name="T15" fmla="*/ 0 h 227"/>
                    <a:gd name="T16" fmla="*/ 0 w 272"/>
                    <a:gd name="T17" fmla="*/ 0 h 227"/>
                    <a:gd name="T18" fmla="*/ 0 w 272"/>
                    <a:gd name="T19" fmla="*/ 0 h 227"/>
                    <a:gd name="T20" fmla="*/ 0 w 272"/>
                    <a:gd name="T21" fmla="*/ 0 h 227"/>
                    <a:gd name="T22" fmla="*/ 0 w 272"/>
                    <a:gd name="T23" fmla="*/ 0 h 227"/>
                    <a:gd name="T24" fmla="*/ 0 w 272"/>
                    <a:gd name="T25" fmla="*/ 0 h 227"/>
                    <a:gd name="T26" fmla="*/ 0 w 272"/>
                    <a:gd name="T27" fmla="*/ 0 h 227"/>
                    <a:gd name="T28" fmla="*/ 0 w 272"/>
                    <a:gd name="T29" fmla="*/ 0 h 227"/>
                    <a:gd name="T30" fmla="*/ 0 w 272"/>
                    <a:gd name="T31" fmla="*/ 0 h 227"/>
                    <a:gd name="T32" fmla="*/ 0 w 272"/>
                    <a:gd name="T33" fmla="*/ 0 h 227"/>
                    <a:gd name="T34" fmla="*/ 0 w 272"/>
                    <a:gd name="T35" fmla="*/ 0 h 227"/>
                    <a:gd name="T36" fmla="*/ 0 w 272"/>
                    <a:gd name="T37" fmla="*/ 0 h 227"/>
                    <a:gd name="T38" fmla="*/ 0 w 272"/>
                    <a:gd name="T39" fmla="*/ 0 h 227"/>
                    <a:gd name="T40" fmla="*/ 0 w 272"/>
                    <a:gd name="T41" fmla="*/ 0 h 227"/>
                    <a:gd name="T42" fmla="*/ 0 w 272"/>
                    <a:gd name="T43" fmla="*/ 0 h 227"/>
                    <a:gd name="T44" fmla="*/ 0 w 272"/>
                    <a:gd name="T45" fmla="*/ 0 h 227"/>
                    <a:gd name="T46" fmla="*/ 0 w 272"/>
                    <a:gd name="T47" fmla="*/ 0 h 227"/>
                    <a:gd name="T48" fmla="*/ 0 w 272"/>
                    <a:gd name="T49" fmla="*/ 0 h 227"/>
                    <a:gd name="T50" fmla="*/ 0 w 272"/>
                    <a:gd name="T51" fmla="*/ 0 h 227"/>
                    <a:gd name="T52" fmla="*/ 0 w 272"/>
                    <a:gd name="T53" fmla="*/ 0 h 227"/>
                    <a:gd name="T54" fmla="*/ 0 w 272"/>
                    <a:gd name="T55" fmla="*/ 0 h 227"/>
                    <a:gd name="T56" fmla="*/ 0 w 272"/>
                    <a:gd name="T57" fmla="*/ 0 h 227"/>
                    <a:gd name="T58" fmla="*/ 0 w 272"/>
                    <a:gd name="T59" fmla="*/ 0 h 227"/>
                    <a:gd name="T60" fmla="*/ 0 w 272"/>
                    <a:gd name="T61" fmla="*/ 0 h 227"/>
                    <a:gd name="T62" fmla="*/ 0 w 272"/>
                    <a:gd name="T63" fmla="*/ 0 h 227"/>
                    <a:gd name="T64" fmla="*/ 0 w 272"/>
                    <a:gd name="T65" fmla="*/ 0 h 227"/>
                    <a:gd name="T66" fmla="*/ 0 w 272"/>
                    <a:gd name="T67" fmla="*/ 0 h 227"/>
                    <a:gd name="T68" fmla="*/ 0 w 272"/>
                    <a:gd name="T69" fmla="*/ 0 h 227"/>
                    <a:gd name="T70" fmla="*/ 0 w 272"/>
                    <a:gd name="T71" fmla="*/ 0 h 227"/>
                    <a:gd name="T72" fmla="*/ 0 w 272"/>
                    <a:gd name="T73" fmla="*/ 0 h 227"/>
                    <a:gd name="T74" fmla="*/ 0 w 272"/>
                    <a:gd name="T75" fmla="*/ 0 h 227"/>
                    <a:gd name="T76" fmla="*/ 0 w 272"/>
                    <a:gd name="T77" fmla="*/ 0 h 227"/>
                    <a:gd name="T78" fmla="*/ 0 w 272"/>
                    <a:gd name="T79" fmla="*/ 0 h 227"/>
                    <a:gd name="T80" fmla="*/ 0 w 272"/>
                    <a:gd name="T81" fmla="*/ 0 h 22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72"/>
                    <a:gd name="T124" fmla="*/ 0 h 227"/>
                    <a:gd name="T125" fmla="*/ 272 w 272"/>
                    <a:gd name="T126" fmla="*/ 227 h 22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72" h="227">
                      <a:moveTo>
                        <a:pt x="64" y="2"/>
                      </a:moveTo>
                      <a:lnTo>
                        <a:pt x="84" y="7"/>
                      </a:lnTo>
                      <a:lnTo>
                        <a:pt x="103" y="13"/>
                      </a:lnTo>
                      <a:lnTo>
                        <a:pt x="121" y="17"/>
                      </a:lnTo>
                      <a:lnTo>
                        <a:pt x="138" y="25"/>
                      </a:lnTo>
                      <a:lnTo>
                        <a:pt x="152" y="31"/>
                      </a:lnTo>
                      <a:lnTo>
                        <a:pt x="165" y="38"/>
                      </a:lnTo>
                      <a:lnTo>
                        <a:pt x="179" y="46"/>
                      </a:lnTo>
                      <a:lnTo>
                        <a:pt x="190" y="56"/>
                      </a:lnTo>
                      <a:lnTo>
                        <a:pt x="201" y="65"/>
                      </a:lnTo>
                      <a:lnTo>
                        <a:pt x="211" y="76"/>
                      </a:lnTo>
                      <a:lnTo>
                        <a:pt x="220" y="89"/>
                      </a:lnTo>
                      <a:lnTo>
                        <a:pt x="230" y="102"/>
                      </a:lnTo>
                      <a:lnTo>
                        <a:pt x="239" y="117"/>
                      </a:lnTo>
                      <a:lnTo>
                        <a:pt x="249" y="132"/>
                      </a:lnTo>
                      <a:lnTo>
                        <a:pt x="257" y="150"/>
                      </a:lnTo>
                      <a:lnTo>
                        <a:pt x="267" y="169"/>
                      </a:lnTo>
                      <a:lnTo>
                        <a:pt x="272" y="189"/>
                      </a:lnTo>
                      <a:lnTo>
                        <a:pt x="268" y="204"/>
                      </a:lnTo>
                      <a:lnTo>
                        <a:pt x="256" y="215"/>
                      </a:lnTo>
                      <a:lnTo>
                        <a:pt x="241" y="222"/>
                      </a:lnTo>
                      <a:lnTo>
                        <a:pt x="220" y="226"/>
                      </a:lnTo>
                      <a:lnTo>
                        <a:pt x="201" y="227"/>
                      </a:lnTo>
                      <a:lnTo>
                        <a:pt x="182" y="227"/>
                      </a:lnTo>
                      <a:lnTo>
                        <a:pt x="167" y="224"/>
                      </a:lnTo>
                      <a:lnTo>
                        <a:pt x="155" y="216"/>
                      </a:lnTo>
                      <a:lnTo>
                        <a:pt x="150" y="201"/>
                      </a:lnTo>
                      <a:lnTo>
                        <a:pt x="147" y="180"/>
                      </a:lnTo>
                      <a:lnTo>
                        <a:pt x="144" y="156"/>
                      </a:lnTo>
                      <a:lnTo>
                        <a:pt x="136" y="132"/>
                      </a:lnTo>
                      <a:lnTo>
                        <a:pt x="118" y="112"/>
                      </a:lnTo>
                      <a:lnTo>
                        <a:pt x="85" y="95"/>
                      </a:lnTo>
                      <a:lnTo>
                        <a:pt x="35" y="87"/>
                      </a:lnTo>
                      <a:lnTo>
                        <a:pt x="26" y="82"/>
                      </a:lnTo>
                      <a:lnTo>
                        <a:pt x="15" y="70"/>
                      </a:lnTo>
                      <a:lnTo>
                        <a:pt x="6" y="55"/>
                      </a:lnTo>
                      <a:lnTo>
                        <a:pt x="0" y="37"/>
                      </a:lnTo>
                      <a:lnTo>
                        <a:pt x="0" y="20"/>
                      </a:lnTo>
                      <a:lnTo>
                        <a:pt x="9" y="5"/>
                      </a:lnTo>
                      <a:lnTo>
                        <a:pt x="29" y="0"/>
                      </a:lnTo>
                      <a:lnTo>
                        <a:pt x="64" y="2"/>
                      </a:lnTo>
                      <a:close/>
                    </a:path>
                  </a:pathLst>
                </a:custGeom>
                <a:solidFill>
                  <a:srgbClr val="5E5E3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420" name="Freeform 286"/>
                <p:cNvSpPr>
                  <a:spLocks/>
                </p:cNvSpPr>
                <p:nvPr/>
              </p:nvSpPr>
              <p:spPr bwMode="auto">
                <a:xfrm>
                  <a:off x="2632" y="2677"/>
                  <a:ext cx="391" cy="26"/>
                </a:xfrm>
                <a:custGeom>
                  <a:avLst/>
                  <a:gdLst>
                    <a:gd name="T0" fmla="*/ 0 w 1564"/>
                    <a:gd name="T1" fmla="*/ 0 h 106"/>
                    <a:gd name="T2" fmla="*/ 0 w 1564"/>
                    <a:gd name="T3" fmla="*/ 0 h 106"/>
                    <a:gd name="T4" fmla="*/ 0 w 1564"/>
                    <a:gd name="T5" fmla="*/ 0 h 106"/>
                    <a:gd name="T6" fmla="*/ 0 w 1564"/>
                    <a:gd name="T7" fmla="*/ 0 h 106"/>
                    <a:gd name="T8" fmla="*/ 0 w 1564"/>
                    <a:gd name="T9" fmla="*/ 0 h 106"/>
                    <a:gd name="T10" fmla="*/ 0 60000 65536"/>
                    <a:gd name="T11" fmla="*/ 0 60000 65536"/>
                    <a:gd name="T12" fmla="*/ 0 60000 65536"/>
                    <a:gd name="T13" fmla="*/ 0 60000 65536"/>
                    <a:gd name="T14" fmla="*/ 0 60000 65536"/>
                    <a:gd name="T15" fmla="*/ 0 w 1564"/>
                    <a:gd name="T16" fmla="*/ 0 h 106"/>
                    <a:gd name="T17" fmla="*/ 1564 w 1564"/>
                    <a:gd name="T18" fmla="*/ 106 h 106"/>
                  </a:gdLst>
                  <a:ahLst/>
                  <a:cxnLst>
                    <a:cxn ang="T10">
                      <a:pos x="T0" y="T1"/>
                    </a:cxn>
                    <a:cxn ang="T11">
                      <a:pos x="T2" y="T3"/>
                    </a:cxn>
                    <a:cxn ang="T12">
                      <a:pos x="T4" y="T5"/>
                    </a:cxn>
                    <a:cxn ang="T13">
                      <a:pos x="T6" y="T7"/>
                    </a:cxn>
                    <a:cxn ang="T14">
                      <a:pos x="T8" y="T9"/>
                    </a:cxn>
                  </a:cxnLst>
                  <a:rect l="T15" t="T16" r="T17" b="T18"/>
                  <a:pathLst>
                    <a:path w="1564" h="106">
                      <a:moveTo>
                        <a:pt x="0" y="106"/>
                      </a:moveTo>
                      <a:lnTo>
                        <a:pt x="171" y="12"/>
                      </a:lnTo>
                      <a:lnTo>
                        <a:pt x="1362" y="0"/>
                      </a:lnTo>
                      <a:lnTo>
                        <a:pt x="1564" y="106"/>
                      </a:lnTo>
                      <a:lnTo>
                        <a:pt x="0" y="106"/>
                      </a:lnTo>
                      <a:close/>
                    </a:path>
                  </a:pathLst>
                </a:custGeom>
                <a:solidFill>
                  <a:srgbClr val="75755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421" name="Freeform 287"/>
                <p:cNvSpPr>
                  <a:spLocks/>
                </p:cNvSpPr>
                <p:nvPr/>
              </p:nvSpPr>
              <p:spPr bwMode="auto">
                <a:xfrm>
                  <a:off x="2710" y="2668"/>
                  <a:ext cx="236" cy="39"/>
                </a:xfrm>
                <a:custGeom>
                  <a:avLst/>
                  <a:gdLst>
                    <a:gd name="T0" fmla="*/ 0 w 943"/>
                    <a:gd name="T1" fmla="*/ 0 h 154"/>
                    <a:gd name="T2" fmla="*/ 0 w 943"/>
                    <a:gd name="T3" fmla="*/ 0 h 154"/>
                    <a:gd name="T4" fmla="*/ 0 w 943"/>
                    <a:gd name="T5" fmla="*/ 0 h 154"/>
                    <a:gd name="T6" fmla="*/ 0 w 943"/>
                    <a:gd name="T7" fmla="*/ 0 h 154"/>
                    <a:gd name="T8" fmla="*/ 0 w 943"/>
                    <a:gd name="T9" fmla="*/ 0 h 154"/>
                    <a:gd name="T10" fmla="*/ 0 w 943"/>
                    <a:gd name="T11" fmla="*/ 0 h 154"/>
                    <a:gd name="T12" fmla="*/ 0 w 943"/>
                    <a:gd name="T13" fmla="*/ 0 h 154"/>
                    <a:gd name="T14" fmla="*/ 0 60000 65536"/>
                    <a:gd name="T15" fmla="*/ 0 60000 65536"/>
                    <a:gd name="T16" fmla="*/ 0 60000 65536"/>
                    <a:gd name="T17" fmla="*/ 0 60000 65536"/>
                    <a:gd name="T18" fmla="*/ 0 60000 65536"/>
                    <a:gd name="T19" fmla="*/ 0 60000 65536"/>
                    <a:gd name="T20" fmla="*/ 0 60000 65536"/>
                    <a:gd name="T21" fmla="*/ 0 w 943"/>
                    <a:gd name="T22" fmla="*/ 0 h 154"/>
                    <a:gd name="T23" fmla="*/ 943 w 943"/>
                    <a:gd name="T24" fmla="*/ 154 h 1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43" h="154">
                      <a:moveTo>
                        <a:pt x="82" y="10"/>
                      </a:moveTo>
                      <a:lnTo>
                        <a:pt x="862" y="0"/>
                      </a:lnTo>
                      <a:lnTo>
                        <a:pt x="943" y="93"/>
                      </a:lnTo>
                      <a:lnTo>
                        <a:pt x="943" y="154"/>
                      </a:lnTo>
                      <a:lnTo>
                        <a:pt x="13" y="154"/>
                      </a:lnTo>
                      <a:lnTo>
                        <a:pt x="0" y="93"/>
                      </a:lnTo>
                      <a:lnTo>
                        <a:pt x="82" y="10"/>
                      </a:lnTo>
                      <a:close/>
                    </a:path>
                  </a:pathLst>
                </a:custGeom>
                <a:solidFill>
                  <a:srgbClr val="61614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422" name="Freeform 288"/>
                <p:cNvSpPr>
                  <a:spLocks/>
                </p:cNvSpPr>
                <p:nvPr/>
              </p:nvSpPr>
              <p:spPr bwMode="auto">
                <a:xfrm>
                  <a:off x="2676" y="2386"/>
                  <a:ext cx="312" cy="231"/>
                </a:xfrm>
                <a:custGeom>
                  <a:avLst/>
                  <a:gdLst>
                    <a:gd name="T0" fmla="*/ 0 w 1250"/>
                    <a:gd name="T1" fmla="*/ 0 h 925"/>
                    <a:gd name="T2" fmla="*/ 0 w 1250"/>
                    <a:gd name="T3" fmla="*/ 0 h 925"/>
                    <a:gd name="T4" fmla="*/ 0 w 1250"/>
                    <a:gd name="T5" fmla="*/ 0 h 925"/>
                    <a:gd name="T6" fmla="*/ 0 w 1250"/>
                    <a:gd name="T7" fmla="*/ 0 h 925"/>
                    <a:gd name="T8" fmla="*/ 0 w 1250"/>
                    <a:gd name="T9" fmla="*/ 0 h 925"/>
                    <a:gd name="T10" fmla="*/ 0 60000 65536"/>
                    <a:gd name="T11" fmla="*/ 0 60000 65536"/>
                    <a:gd name="T12" fmla="*/ 0 60000 65536"/>
                    <a:gd name="T13" fmla="*/ 0 60000 65536"/>
                    <a:gd name="T14" fmla="*/ 0 60000 65536"/>
                    <a:gd name="T15" fmla="*/ 0 w 1250"/>
                    <a:gd name="T16" fmla="*/ 0 h 925"/>
                    <a:gd name="T17" fmla="*/ 1250 w 1250"/>
                    <a:gd name="T18" fmla="*/ 925 h 925"/>
                  </a:gdLst>
                  <a:ahLst/>
                  <a:cxnLst>
                    <a:cxn ang="T10">
                      <a:pos x="T0" y="T1"/>
                    </a:cxn>
                    <a:cxn ang="T11">
                      <a:pos x="T2" y="T3"/>
                    </a:cxn>
                    <a:cxn ang="T12">
                      <a:pos x="T4" y="T5"/>
                    </a:cxn>
                    <a:cxn ang="T13">
                      <a:pos x="T6" y="T7"/>
                    </a:cxn>
                    <a:cxn ang="T14">
                      <a:pos x="T8" y="T9"/>
                    </a:cxn>
                  </a:cxnLst>
                  <a:rect l="T15" t="T16" r="T17" b="T18"/>
                  <a:pathLst>
                    <a:path w="1250" h="925">
                      <a:moveTo>
                        <a:pt x="0" y="0"/>
                      </a:moveTo>
                      <a:lnTo>
                        <a:pt x="0" y="921"/>
                      </a:lnTo>
                      <a:lnTo>
                        <a:pt x="1250" y="925"/>
                      </a:lnTo>
                      <a:lnTo>
                        <a:pt x="1237" y="0"/>
                      </a:lnTo>
                      <a:lnTo>
                        <a:pt x="0" y="0"/>
                      </a:lnTo>
                      <a:close/>
                    </a:path>
                  </a:pathLst>
                </a:custGeom>
                <a:solidFill>
                  <a:srgbClr val="94FAF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423" name="Rectangle 289"/>
                <p:cNvSpPr>
                  <a:spLocks noChangeArrowheads="1"/>
                </p:cNvSpPr>
                <p:nvPr/>
              </p:nvSpPr>
              <p:spPr bwMode="auto">
                <a:xfrm>
                  <a:off x="2676" y="2641"/>
                  <a:ext cx="300" cy="24"/>
                </a:xfrm>
                <a:prstGeom prst="rect">
                  <a:avLst/>
                </a:prstGeom>
                <a:solidFill>
                  <a:srgbClr val="CCCCA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424" name="Rectangle 290"/>
                <p:cNvSpPr>
                  <a:spLocks noChangeArrowheads="1"/>
                </p:cNvSpPr>
                <p:nvPr/>
              </p:nvSpPr>
              <p:spPr bwMode="auto">
                <a:xfrm>
                  <a:off x="2920" y="2646"/>
                  <a:ext cx="27" cy="10"/>
                </a:xfrm>
                <a:prstGeom prst="rect">
                  <a:avLst/>
                </a:prstGeom>
                <a:solidFill>
                  <a:srgbClr val="99997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425" name="Rectangle 291"/>
                <p:cNvSpPr>
                  <a:spLocks noChangeArrowheads="1"/>
                </p:cNvSpPr>
                <p:nvPr/>
              </p:nvSpPr>
              <p:spPr bwMode="auto">
                <a:xfrm>
                  <a:off x="2634" y="2813"/>
                  <a:ext cx="390" cy="10"/>
                </a:xfrm>
                <a:prstGeom prst="rect">
                  <a:avLst/>
                </a:prstGeom>
                <a:solidFill>
                  <a:srgbClr val="7D7D5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426" name="Rectangle 292"/>
                <p:cNvSpPr>
                  <a:spLocks noChangeArrowheads="1"/>
                </p:cNvSpPr>
                <p:nvPr/>
              </p:nvSpPr>
              <p:spPr bwMode="auto">
                <a:xfrm>
                  <a:off x="2634" y="2807"/>
                  <a:ext cx="390" cy="13"/>
                </a:xfrm>
                <a:prstGeom prst="rect">
                  <a:avLst/>
                </a:prstGeom>
                <a:solidFill>
                  <a:srgbClr val="82826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427" name="Rectangle 293"/>
                <p:cNvSpPr>
                  <a:spLocks noChangeArrowheads="1"/>
                </p:cNvSpPr>
                <p:nvPr/>
              </p:nvSpPr>
              <p:spPr bwMode="auto">
                <a:xfrm>
                  <a:off x="2634" y="2801"/>
                  <a:ext cx="390" cy="12"/>
                </a:xfrm>
                <a:prstGeom prst="rect">
                  <a:avLst/>
                </a:prstGeom>
                <a:solidFill>
                  <a:srgbClr val="87876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428" name="Rectangle 294"/>
                <p:cNvSpPr>
                  <a:spLocks noChangeArrowheads="1"/>
                </p:cNvSpPr>
                <p:nvPr/>
              </p:nvSpPr>
              <p:spPr bwMode="auto">
                <a:xfrm>
                  <a:off x="2634" y="2794"/>
                  <a:ext cx="390" cy="13"/>
                </a:xfrm>
                <a:prstGeom prst="rect">
                  <a:avLst/>
                </a:prstGeom>
                <a:solidFill>
                  <a:srgbClr val="8C8C6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429" name="Rectangle 295"/>
                <p:cNvSpPr>
                  <a:spLocks noChangeArrowheads="1"/>
                </p:cNvSpPr>
                <p:nvPr/>
              </p:nvSpPr>
              <p:spPr bwMode="auto">
                <a:xfrm>
                  <a:off x="2634" y="2788"/>
                  <a:ext cx="390" cy="13"/>
                </a:xfrm>
                <a:prstGeom prst="rect">
                  <a:avLst/>
                </a:prstGeom>
                <a:solidFill>
                  <a:srgbClr val="91917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430" name="Rectangle 296"/>
                <p:cNvSpPr>
                  <a:spLocks noChangeArrowheads="1"/>
                </p:cNvSpPr>
                <p:nvPr/>
              </p:nvSpPr>
              <p:spPr bwMode="auto">
                <a:xfrm>
                  <a:off x="2634" y="2781"/>
                  <a:ext cx="390" cy="13"/>
                </a:xfrm>
                <a:prstGeom prst="rect">
                  <a:avLst/>
                </a:prstGeom>
                <a:solidFill>
                  <a:srgbClr val="96967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431" name="Rectangle 297"/>
                <p:cNvSpPr>
                  <a:spLocks noChangeArrowheads="1"/>
                </p:cNvSpPr>
                <p:nvPr/>
              </p:nvSpPr>
              <p:spPr bwMode="auto">
                <a:xfrm>
                  <a:off x="2634" y="2775"/>
                  <a:ext cx="390" cy="13"/>
                </a:xfrm>
                <a:prstGeom prst="rect">
                  <a:avLst/>
                </a:prstGeom>
                <a:solidFill>
                  <a:srgbClr val="9C9C7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432" name="Rectangle 298"/>
                <p:cNvSpPr>
                  <a:spLocks noChangeArrowheads="1"/>
                </p:cNvSpPr>
                <p:nvPr/>
              </p:nvSpPr>
              <p:spPr bwMode="auto">
                <a:xfrm>
                  <a:off x="2634" y="2769"/>
                  <a:ext cx="390" cy="12"/>
                </a:xfrm>
                <a:prstGeom prst="rect">
                  <a:avLst/>
                </a:prstGeom>
                <a:solidFill>
                  <a:srgbClr val="A1A18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433" name="Rectangle 299"/>
                <p:cNvSpPr>
                  <a:spLocks noChangeArrowheads="1"/>
                </p:cNvSpPr>
                <p:nvPr/>
              </p:nvSpPr>
              <p:spPr bwMode="auto">
                <a:xfrm>
                  <a:off x="2634" y="2762"/>
                  <a:ext cx="390" cy="13"/>
                </a:xfrm>
                <a:prstGeom prst="rect">
                  <a:avLst/>
                </a:prstGeom>
                <a:solidFill>
                  <a:srgbClr val="A6A68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434" name="Rectangle 300"/>
                <p:cNvSpPr>
                  <a:spLocks noChangeArrowheads="1"/>
                </p:cNvSpPr>
                <p:nvPr/>
              </p:nvSpPr>
              <p:spPr bwMode="auto">
                <a:xfrm>
                  <a:off x="2634" y="2756"/>
                  <a:ext cx="390" cy="13"/>
                </a:xfrm>
                <a:prstGeom prst="rect">
                  <a:avLst/>
                </a:prstGeom>
                <a:solidFill>
                  <a:srgbClr val="ABAB8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435" name="Rectangle 301"/>
                <p:cNvSpPr>
                  <a:spLocks noChangeArrowheads="1"/>
                </p:cNvSpPr>
                <p:nvPr/>
              </p:nvSpPr>
              <p:spPr bwMode="auto">
                <a:xfrm>
                  <a:off x="2634" y="2749"/>
                  <a:ext cx="390" cy="13"/>
                </a:xfrm>
                <a:prstGeom prst="rect">
                  <a:avLst/>
                </a:prstGeom>
                <a:solidFill>
                  <a:srgbClr val="B0B09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436" name="Rectangle 302"/>
                <p:cNvSpPr>
                  <a:spLocks noChangeArrowheads="1"/>
                </p:cNvSpPr>
                <p:nvPr/>
              </p:nvSpPr>
              <p:spPr bwMode="auto">
                <a:xfrm>
                  <a:off x="2634" y="2743"/>
                  <a:ext cx="390" cy="13"/>
                </a:xfrm>
                <a:prstGeom prst="rect">
                  <a:avLst/>
                </a:prstGeom>
                <a:solidFill>
                  <a:srgbClr val="B5B59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437" name="Rectangle 303"/>
                <p:cNvSpPr>
                  <a:spLocks noChangeArrowheads="1"/>
                </p:cNvSpPr>
                <p:nvPr/>
              </p:nvSpPr>
              <p:spPr bwMode="auto">
                <a:xfrm>
                  <a:off x="2634" y="2737"/>
                  <a:ext cx="390" cy="12"/>
                </a:xfrm>
                <a:prstGeom prst="rect">
                  <a:avLst/>
                </a:prstGeom>
                <a:solidFill>
                  <a:srgbClr val="BABA9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438" name="Rectangle 304"/>
                <p:cNvSpPr>
                  <a:spLocks noChangeArrowheads="1"/>
                </p:cNvSpPr>
                <p:nvPr/>
              </p:nvSpPr>
              <p:spPr bwMode="auto">
                <a:xfrm>
                  <a:off x="2634" y="2730"/>
                  <a:ext cx="390" cy="13"/>
                </a:xfrm>
                <a:prstGeom prst="rect">
                  <a:avLst/>
                </a:prstGeom>
                <a:solidFill>
                  <a:srgbClr val="BFBFA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439" name="Rectangle 305"/>
                <p:cNvSpPr>
                  <a:spLocks noChangeArrowheads="1"/>
                </p:cNvSpPr>
                <p:nvPr/>
              </p:nvSpPr>
              <p:spPr bwMode="auto">
                <a:xfrm>
                  <a:off x="2634" y="2724"/>
                  <a:ext cx="390" cy="13"/>
                </a:xfrm>
                <a:prstGeom prst="rect">
                  <a:avLst/>
                </a:prstGeom>
                <a:solidFill>
                  <a:srgbClr val="C4C4A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440" name="Rectangle 306"/>
                <p:cNvSpPr>
                  <a:spLocks noChangeArrowheads="1"/>
                </p:cNvSpPr>
                <p:nvPr/>
              </p:nvSpPr>
              <p:spPr bwMode="auto">
                <a:xfrm>
                  <a:off x="2634" y="2718"/>
                  <a:ext cx="390" cy="12"/>
                </a:xfrm>
                <a:prstGeom prst="rect">
                  <a:avLst/>
                </a:prstGeom>
                <a:solidFill>
                  <a:srgbClr val="C9C9A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441" name="Rectangle 307"/>
                <p:cNvSpPr>
                  <a:spLocks noChangeArrowheads="1"/>
                </p:cNvSpPr>
                <p:nvPr/>
              </p:nvSpPr>
              <p:spPr bwMode="auto">
                <a:xfrm>
                  <a:off x="2634" y="2711"/>
                  <a:ext cx="390" cy="13"/>
                </a:xfrm>
                <a:prstGeom prst="rect">
                  <a:avLst/>
                </a:prstGeom>
                <a:solidFill>
                  <a:srgbClr val="CFCFB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442" name="Rectangle 308"/>
                <p:cNvSpPr>
                  <a:spLocks noChangeArrowheads="1"/>
                </p:cNvSpPr>
                <p:nvPr/>
              </p:nvSpPr>
              <p:spPr bwMode="auto">
                <a:xfrm>
                  <a:off x="2634" y="2705"/>
                  <a:ext cx="390" cy="13"/>
                </a:xfrm>
                <a:prstGeom prst="rect">
                  <a:avLst/>
                </a:prstGeom>
                <a:solidFill>
                  <a:srgbClr val="D4D4B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443" name="Rectangle 309"/>
                <p:cNvSpPr>
                  <a:spLocks noChangeArrowheads="1"/>
                </p:cNvSpPr>
                <p:nvPr/>
              </p:nvSpPr>
              <p:spPr bwMode="auto">
                <a:xfrm>
                  <a:off x="2634" y="2701"/>
                  <a:ext cx="390" cy="10"/>
                </a:xfrm>
                <a:prstGeom prst="rect">
                  <a:avLst/>
                </a:prstGeom>
                <a:solidFill>
                  <a:srgbClr val="D9D9B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444" name="Rectangle 310"/>
                <p:cNvSpPr>
                  <a:spLocks noChangeArrowheads="1"/>
                </p:cNvSpPr>
                <p:nvPr/>
              </p:nvSpPr>
              <p:spPr bwMode="auto">
                <a:xfrm>
                  <a:off x="2634" y="2701"/>
                  <a:ext cx="390" cy="4"/>
                </a:xfrm>
                <a:prstGeom prst="rect">
                  <a:avLst/>
                </a:prstGeom>
                <a:solidFill>
                  <a:srgbClr val="DEDEB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445" name="Rectangle 311"/>
                <p:cNvSpPr>
                  <a:spLocks noChangeArrowheads="1"/>
                </p:cNvSpPr>
                <p:nvPr/>
              </p:nvSpPr>
              <p:spPr bwMode="auto">
                <a:xfrm>
                  <a:off x="2528" y="2907"/>
                  <a:ext cx="622" cy="21"/>
                </a:xfrm>
                <a:prstGeom prst="rect">
                  <a:avLst/>
                </a:prstGeom>
                <a:solidFill>
                  <a:srgbClr val="87876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446" name="Freeform 312"/>
                <p:cNvSpPr>
                  <a:spLocks/>
                </p:cNvSpPr>
                <p:nvPr/>
              </p:nvSpPr>
              <p:spPr bwMode="auto">
                <a:xfrm>
                  <a:off x="2527" y="2822"/>
                  <a:ext cx="622" cy="88"/>
                </a:xfrm>
                <a:custGeom>
                  <a:avLst/>
                  <a:gdLst>
                    <a:gd name="T0" fmla="*/ 0 w 2490"/>
                    <a:gd name="T1" fmla="*/ 0 h 351"/>
                    <a:gd name="T2" fmla="*/ 0 w 2490"/>
                    <a:gd name="T3" fmla="*/ 0 h 351"/>
                    <a:gd name="T4" fmla="*/ 0 w 2490"/>
                    <a:gd name="T5" fmla="*/ 0 h 351"/>
                    <a:gd name="T6" fmla="*/ 0 w 2490"/>
                    <a:gd name="T7" fmla="*/ 0 h 351"/>
                    <a:gd name="T8" fmla="*/ 0 w 2490"/>
                    <a:gd name="T9" fmla="*/ 0 h 351"/>
                    <a:gd name="T10" fmla="*/ 0 60000 65536"/>
                    <a:gd name="T11" fmla="*/ 0 60000 65536"/>
                    <a:gd name="T12" fmla="*/ 0 60000 65536"/>
                    <a:gd name="T13" fmla="*/ 0 60000 65536"/>
                    <a:gd name="T14" fmla="*/ 0 60000 65536"/>
                    <a:gd name="T15" fmla="*/ 0 w 2490"/>
                    <a:gd name="T16" fmla="*/ 0 h 351"/>
                    <a:gd name="T17" fmla="*/ 2490 w 2490"/>
                    <a:gd name="T18" fmla="*/ 351 h 351"/>
                  </a:gdLst>
                  <a:ahLst/>
                  <a:cxnLst>
                    <a:cxn ang="T10">
                      <a:pos x="T0" y="T1"/>
                    </a:cxn>
                    <a:cxn ang="T11">
                      <a:pos x="T2" y="T3"/>
                    </a:cxn>
                    <a:cxn ang="T12">
                      <a:pos x="T4" y="T5"/>
                    </a:cxn>
                    <a:cxn ang="T13">
                      <a:pos x="T6" y="T7"/>
                    </a:cxn>
                    <a:cxn ang="T14">
                      <a:pos x="T8" y="T9"/>
                    </a:cxn>
                  </a:cxnLst>
                  <a:rect l="T15" t="T16" r="T17" b="T18"/>
                  <a:pathLst>
                    <a:path w="2490" h="351">
                      <a:moveTo>
                        <a:pt x="0" y="351"/>
                      </a:moveTo>
                      <a:lnTo>
                        <a:pt x="154" y="5"/>
                      </a:lnTo>
                      <a:lnTo>
                        <a:pt x="2294" y="0"/>
                      </a:lnTo>
                      <a:lnTo>
                        <a:pt x="2490" y="345"/>
                      </a:lnTo>
                      <a:lnTo>
                        <a:pt x="0" y="351"/>
                      </a:lnTo>
                      <a:close/>
                    </a:path>
                  </a:pathLst>
                </a:custGeom>
                <a:solidFill>
                  <a:srgbClr val="B0B09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447" name="Rectangle 313"/>
                <p:cNvSpPr>
                  <a:spLocks noChangeArrowheads="1"/>
                </p:cNvSpPr>
                <p:nvPr/>
              </p:nvSpPr>
              <p:spPr bwMode="auto">
                <a:xfrm>
                  <a:off x="3010" y="2892"/>
                  <a:ext cx="107" cy="8"/>
                </a:xfrm>
                <a:prstGeom prst="rect">
                  <a:avLst/>
                </a:prstGeom>
                <a:solidFill>
                  <a:srgbClr val="7A7A6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448" name="Freeform 314"/>
                <p:cNvSpPr>
                  <a:spLocks/>
                </p:cNvSpPr>
                <p:nvPr/>
              </p:nvSpPr>
              <p:spPr bwMode="auto">
                <a:xfrm>
                  <a:off x="2564" y="2838"/>
                  <a:ext cx="324" cy="53"/>
                </a:xfrm>
                <a:custGeom>
                  <a:avLst/>
                  <a:gdLst>
                    <a:gd name="T0" fmla="*/ 0 w 1298"/>
                    <a:gd name="T1" fmla="*/ 0 h 213"/>
                    <a:gd name="T2" fmla="*/ 0 w 1298"/>
                    <a:gd name="T3" fmla="*/ 0 h 213"/>
                    <a:gd name="T4" fmla="*/ 0 w 1298"/>
                    <a:gd name="T5" fmla="*/ 0 h 213"/>
                    <a:gd name="T6" fmla="*/ 0 w 1298"/>
                    <a:gd name="T7" fmla="*/ 0 h 213"/>
                    <a:gd name="T8" fmla="*/ 0 w 1298"/>
                    <a:gd name="T9" fmla="*/ 0 h 213"/>
                    <a:gd name="T10" fmla="*/ 0 60000 65536"/>
                    <a:gd name="T11" fmla="*/ 0 60000 65536"/>
                    <a:gd name="T12" fmla="*/ 0 60000 65536"/>
                    <a:gd name="T13" fmla="*/ 0 60000 65536"/>
                    <a:gd name="T14" fmla="*/ 0 60000 65536"/>
                    <a:gd name="T15" fmla="*/ 0 w 1298"/>
                    <a:gd name="T16" fmla="*/ 0 h 213"/>
                    <a:gd name="T17" fmla="*/ 1298 w 1298"/>
                    <a:gd name="T18" fmla="*/ 213 h 213"/>
                  </a:gdLst>
                  <a:ahLst/>
                  <a:cxnLst>
                    <a:cxn ang="T10">
                      <a:pos x="T0" y="T1"/>
                    </a:cxn>
                    <a:cxn ang="T11">
                      <a:pos x="T2" y="T3"/>
                    </a:cxn>
                    <a:cxn ang="T12">
                      <a:pos x="T4" y="T5"/>
                    </a:cxn>
                    <a:cxn ang="T13">
                      <a:pos x="T6" y="T7"/>
                    </a:cxn>
                    <a:cxn ang="T14">
                      <a:pos x="T8" y="T9"/>
                    </a:cxn>
                  </a:cxnLst>
                  <a:rect l="T15" t="T16" r="T17" b="T18"/>
                  <a:pathLst>
                    <a:path w="1298" h="213">
                      <a:moveTo>
                        <a:pt x="0" y="213"/>
                      </a:moveTo>
                      <a:lnTo>
                        <a:pt x="1298" y="212"/>
                      </a:lnTo>
                      <a:lnTo>
                        <a:pt x="1272" y="2"/>
                      </a:lnTo>
                      <a:lnTo>
                        <a:pt x="92" y="0"/>
                      </a:lnTo>
                      <a:lnTo>
                        <a:pt x="0" y="213"/>
                      </a:lnTo>
                      <a:close/>
                    </a:path>
                  </a:pathLst>
                </a:custGeom>
                <a:solidFill>
                  <a:srgbClr val="D1D1B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449" name="Freeform 315"/>
                <p:cNvSpPr>
                  <a:spLocks/>
                </p:cNvSpPr>
                <p:nvPr/>
              </p:nvSpPr>
              <p:spPr bwMode="auto">
                <a:xfrm>
                  <a:off x="2899" y="2840"/>
                  <a:ext cx="91" cy="53"/>
                </a:xfrm>
                <a:custGeom>
                  <a:avLst/>
                  <a:gdLst>
                    <a:gd name="T0" fmla="*/ 0 w 360"/>
                    <a:gd name="T1" fmla="*/ 0 h 213"/>
                    <a:gd name="T2" fmla="*/ 0 w 360"/>
                    <a:gd name="T3" fmla="*/ 0 h 213"/>
                    <a:gd name="T4" fmla="*/ 0 w 360"/>
                    <a:gd name="T5" fmla="*/ 0 h 213"/>
                    <a:gd name="T6" fmla="*/ 0 w 360"/>
                    <a:gd name="T7" fmla="*/ 0 h 213"/>
                    <a:gd name="T8" fmla="*/ 0 w 360"/>
                    <a:gd name="T9" fmla="*/ 0 h 213"/>
                    <a:gd name="T10" fmla="*/ 0 60000 65536"/>
                    <a:gd name="T11" fmla="*/ 0 60000 65536"/>
                    <a:gd name="T12" fmla="*/ 0 60000 65536"/>
                    <a:gd name="T13" fmla="*/ 0 60000 65536"/>
                    <a:gd name="T14" fmla="*/ 0 60000 65536"/>
                    <a:gd name="T15" fmla="*/ 0 w 360"/>
                    <a:gd name="T16" fmla="*/ 0 h 213"/>
                    <a:gd name="T17" fmla="*/ 360 w 360"/>
                    <a:gd name="T18" fmla="*/ 213 h 213"/>
                  </a:gdLst>
                  <a:ahLst/>
                  <a:cxnLst>
                    <a:cxn ang="T10">
                      <a:pos x="T0" y="T1"/>
                    </a:cxn>
                    <a:cxn ang="T11">
                      <a:pos x="T2" y="T3"/>
                    </a:cxn>
                    <a:cxn ang="T12">
                      <a:pos x="T4" y="T5"/>
                    </a:cxn>
                    <a:cxn ang="T13">
                      <a:pos x="T6" y="T7"/>
                    </a:cxn>
                    <a:cxn ang="T14">
                      <a:pos x="T8" y="T9"/>
                    </a:cxn>
                  </a:cxnLst>
                  <a:rect l="T15" t="T16" r="T17" b="T18"/>
                  <a:pathLst>
                    <a:path w="360" h="213">
                      <a:moveTo>
                        <a:pt x="36" y="213"/>
                      </a:moveTo>
                      <a:lnTo>
                        <a:pt x="360" y="208"/>
                      </a:lnTo>
                      <a:lnTo>
                        <a:pt x="293" y="4"/>
                      </a:lnTo>
                      <a:lnTo>
                        <a:pt x="0" y="0"/>
                      </a:lnTo>
                      <a:lnTo>
                        <a:pt x="36" y="213"/>
                      </a:lnTo>
                      <a:close/>
                    </a:path>
                  </a:pathLst>
                </a:custGeom>
                <a:solidFill>
                  <a:srgbClr val="D1D1B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450" name="Freeform 316"/>
                <p:cNvSpPr>
                  <a:spLocks/>
                </p:cNvSpPr>
                <p:nvPr/>
              </p:nvSpPr>
              <p:spPr bwMode="auto">
                <a:xfrm>
                  <a:off x="2989" y="2839"/>
                  <a:ext cx="128" cy="52"/>
                </a:xfrm>
                <a:custGeom>
                  <a:avLst/>
                  <a:gdLst>
                    <a:gd name="T0" fmla="*/ 0 w 515"/>
                    <a:gd name="T1" fmla="*/ 0 h 211"/>
                    <a:gd name="T2" fmla="*/ 0 w 515"/>
                    <a:gd name="T3" fmla="*/ 0 h 211"/>
                    <a:gd name="T4" fmla="*/ 0 w 515"/>
                    <a:gd name="T5" fmla="*/ 0 h 211"/>
                    <a:gd name="T6" fmla="*/ 0 w 515"/>
                    <a:gd name="T7" fmla="*/ 0 h 211"/>
                    <a:gd name="T8" fmla="*/ 0 w 515"/>
                    <a:gd name="T9" fmla="*/ 0 h 211"/>
                    <a:gd name="T10" fmla="*/ 0 60000 65536"/>
                    <a:gd name="T11" fmla="*/ 0 60000 65536"/>
                    <a:gd name="T12" fmla="*/ 0 60000 65536"/>
                    <a:gd name="T13" fmla="*/ 0 60000 65536"/>
                    <a:gd name="T14" fmla="*/ 0 60000 65536"/>
                    <a:gd name="T15" fmla="*/ 0 w 515"/>
                    <a:gd name="T16" fmla="*/ 0 h 211"/>
                    <a:gd name="T17" fmla="*/ 515 w 515"/>
                    <a:gd name="T18" fmla="*/ 211 h 211"/>
                  </a:gdLst>
                  <a:ahLst/>
                  <a:cxnLst>
                    <a:cxn ang="T10">
                      <a:pos x="T0" y="T1"/>
                    </a:cxn>
                    <a:cxn ang="T11">
                      <a:pos x="T2" y="T3"/>
                    </a:cxn>
                    <a:cxn ang="T12">
                      <a:pos x="T4" y="T5"/>
                    </a:cxn>
                    <a:cxn ang="T13">
                      <a:pos x="T6" y="T7"/>
                    </a:cxn>
                    <a:cxn ang="T14">
                      <a:pos x="T8" y="T9"/>
                    </a:cxn>
                  </a:cxnLst>
                  <a:rect l="T15" t="T16" r="T17" b="T18"/>
                  <a:pathLst>
                    <a:path w="515" h="211">
                      <a:moveTo>
                        <a:pt x="80" y="210"/>
                      </a:moveTo>
                      <a:lnTo>
                        <a:pt x="515" y="211"/>
                      </a:lnTo>
                      <a:lnTo>
                        <a:pt x="402" y="3"/>
                      </a:lnTo>
                      <a:lnTo>
                        <a:pt x="0" y="0"/>
                      </a:lnTo>
                      <a:lnTo>
                        <a:pt x="80" y="210"/>
                      </a:lnTo>
                      <a:close/>
                    </a:path>
                  </a:pathLst>
                </a:custGeom>
                <a:solidFill>
                  <a:srgbClr val="D1D1B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451" name="Rectangle 317"/>
                <p:cNvSpPr>
                  <a:spLocks noChangeArrowheads="1"/>
                </p:cNvSpPr>
                <p:nvPr/>
              </p:nvSpPr>
              <p:spPr bwMode="auto">
                <a:xfrm>
                  <a:off x="2566" y="2892"/>
                  <a:ext cx="322" cy="8"/>
                </a:xfrm>
                <a:prstGeom prst="rect">
                  <a:avLst/>
                </a:prstGeom>
                <a:solidFill>
                  <a:srgbClr val="7A7A6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452" name="Rectangle 318"/>
                <p:cNvSpPr>
                  <a:spLocks noChangeArrowheads="1"/>
                </p:cNvSpPr>
                <p:nvPr/>
              </p:nvSpPr>
              <p:spPr bwMode="auto">
                <a:xfrm>
                  <a:off x="2910" y="2892"/>
                  <a:ext cx="80" cy="8"/>
                </a:xfrm>
                <a:prstGeom prst="rect">
                  <a:avLst/>
                </a:prstGeom>
                <a:solidFill>
                  <a:srgbClr val="7A7A6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453" name="Freeform 319"/>
                <p:cNvSpPr>
                  <a:spLocks/>
                </p:cNvSpPr>
                <p:nvPr/>
              </p:nvSpPr>
              <p:spPr bwMode="auto">
                <a:xfrm>
                  <a:off x="2770" y="2661"/>
                  <a:ext cx="124" cy="19"/>
                </a:xfrm>
                <a:custGeom>
                  <a:avLst/>
                  <a:gdLst>
                    <a:gd name="T0" fmla="*/ 0 w 496"/>
                    <a:gd name="T1" fmla="*/ 0 h 77"/>
                    <a:gd name="T2" fmla="*/ 0 w 496"/>
                    <a:gd name="T3" fmla="*/ 0 h 77"/>
                    <a:gd name="T4" fmla="*/ 0 w 496"/>
                    <a:gd name="T5" fmla="*/ 0 h 77"/>
                    <a:gd name="T6" fmla="*/ 0 w 496"/>
                    <a:gd name="T7" fmla="*/ 0 h 77"/>
                    <a:gd name="T8" fmla="*/ 0 w 496"/>
                    <a:gd name="T9" fmla="*/ 0 h 77"/>
                    <a:gd name="T10" fmla="*/ 0 60000 65536"/>
                    <a:gd name="T11" fmla="*/ 0 60000 65536"/>
                    <a:gd name="T12" fmla="*/ 0 60000 65536"/>
                    <a:gd name="T13" fmla="*/ 0 60000 65536"/>
                    <a:gd name="T14" fmla="*/ 0 60000 65536"/>
                    <a:gd name="T15" fmla="*/ 0 w 496"/>
                    <a:gd name="T16" fmla="*/ 0 h 77"/>
                    <a:gd name="T17" fmla="*/ 496 w 496"/>
                    <a:gd name="T18" fmla="*/ 77 h 77"/>
                  </a:gdLst>
                  <a:ahLst/>
                  <a:cxnLst>
                    <a:cxn ang="T10">
                      <a:pos x="T0" y="T1"/>
                    </a:cxn>
                    <a:cxn ang="T11">
                      <a:pos x="T2" y="T3"/>
                    </a:cxn>
                    <a:cxn ang="T12">
                      <a:pos x="T4" y="T5"/>
                    </a:cxn>
                    <a:cxn ang="T13">
                      <a:pos x="T6" y="T7"/>
                    </a:cxn>
                    <a:cxn ang="T14">
                      <a:pos x="T8" y="T9"/>
                    </a:cxn>
                  </a:cxnLst>
                  <a:rect l="T15" t="T16" r="T17" b="T18"/>
                  <a:pathLst>
                    <a:path w="496" h="77">
                      <a:moveTo>
                        <a:pt x="0" y="4"/>
                      </a:moveTo>
                      <a:lnTo>
                        <a:pt x="64" y="77"/>
                      </a:lnTo>
                      <a:lnTo>
                        <a:pt x="407" y="77"/>
                      </a:lnTo>
                      <a:lnTo>
                        <a:pt x="496" y="0"/>
                      </a:lnTo>
                      <a:lnTo>
                        <a:pt x="0" y="4"/>
                      </a:lnTo>
                      <a:close/>
                    </a:path>
                  </a:pathLst>
                </a:custGeom>
                <a:solidFill>
                  <a:srgbClr val="87876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454" name="Freeform 320"/>
                <p:cNvSpPr>
                  <a:spLocks/>
                </p:cNvSpPr>
                <p:nvPr/>
              </p:nvSpPr>
              <p:spPr bwMode="auto">
                <a:xfrm>
                  <a:off x="2579" y="2856"/>
                  <a:ext cx="303" cy="1"/>
                </a:xfrm>
                <a:custGeom>
                  <a:avLst/>
                  <a:gdLst>
                    <a:gd name="T0" fmla="*/ 0 w 1215"/>
                    <a:gd name="T1" fmla="*/ 1 h 2"/>
                    <a:gd name="T2" fmla="*/ 0 w 1215"/>
                    <a:gd name="T3" fmla="*/ 1 h 2"/>
                    <a:gd name="T4" fmla="*/ 0 w 1215"/>
                    <a:gd name="T5" fmla="*/ 0 h 2"/>
                    <a:gd name="T6" fmla="*/ 0 w 1215"/>
                    <a:gd name="T7" fmla="*/ 0 h 2"/>
                    <a:gd name="T8" fmla="*/ 0 w 1215"/>
                    <a:gd name="T9" fmla="*/ 1 h 2"/>
                    <a:gd name="T10" fmla="*/ 0 60000 65536"/>
                    <a:gd name="T11" fmla="*/ 0 60000 65536"/>
                    <a:gd name="T12" fmla="*/ 0 60000 65536"/>
                    <a:gd name="T13" fmla="*/ 0 60000 65536"/>
                    <a:gd name="T14" fmla="*/ 0 60000 65536"/>
                    <a:gd name="T15" fmla="*/ 0 w 1215"/>
                    <a:gd name="T16" fmla="*/ 0 h 2"/>
                    <a:gd name="T17" fmla="*/ 1215 w 1215"/>
                    <a:gd name="T18" fmla="*/ 2 h 2"/>
                  </a:gdLst>
                  <a:ahLst/>
                  <a:cxnLst>
                    <a:cxn ang="T10">
                      <a:pos x="T0" y="T1"/>
                    </a:cxn>
                    <a:cxn ang="T11">
                      <a:pos x="T2" y="T3"/>
                    </a:cxn>
                    <a:cxn ang="T12">
                      <a:pos x="T4" y="T5"/>
                    </a:cxn>
                    <a:cxn ang="T13">
                      <a:pos x="T6" y="T7"/>
                    </a:cxn>
                    <a:cxn ang="T14">
                      <a:pos x="T8" y="T9"/>
                    </a:cxn>
                  </a:cxnLst>
                  <a:rect l="T15" t="T16" r="T17" b="T18"/>
                  <a:pathLst>
                    <a:path w="1215" h="2">
                      <a:moveTo>
                        <a:pt x="1215" y="2"/>
                      </a:moveTo>
                      <a:lnTo>
                        <a:pt x="0" y="2"/>
                      </a:lnTo>
                      <a:lnTo>
                        <a:pt x="2" y="0"/>
                      </a:lnTo>
                      <a:lnTo>
                        <a:pt x="1215" y="0"/>
                      </a:lnTo>
                      <a:lnTo>
                        <a:pt x="1215" y="2"/>
                      </a:lnTo>
                      <a:close/>
                    </a:path>
                  </a:pathLst>
                </a:custGeom>
                <a:solidFill>
                  <a:srgbClr val="82826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455" name="Freeform 321"/>
                <p:cNvSpPr>
                  <a:spLocks/>
                </p:cNvSpPr>
                <p:nvPr/>
              </p:nvSpPr>
              <p:spPr bwMode="auto">
                <a:xfrm>
                  <a:off x="2579" y="2854"/>
                  <a:ext cx="303" cy="3"/>
                </a:xfrm>
                <a:custGeom>
                  <a:avLst/>
                  <a:gdLst>
                    <a:gd name="T0" fmla="*/ 0 w 1215"/>
                    <a:gd name="T1" fmla="*/ 0 h 8"/>
                    <a:gd name="T2" fmla="*/ 0 w 1215"/>
                    <a:gd name="T3" fmla="*/ 0 h 8"/>
                    <a:gd name="T4" fmla="*/ 0 w 1215"/>
                    <a:gd name="T5" fmla="*/ 0 h 8"/>
                    <a:gd name="T6" fmla="*/ 0 w 1215"/>
                    <a:gd name="T7" fmla="*/ 0 h 8"/>
                    <a:gd name="T8" fmla="*/ 0 w 1215"/>
                    <a:gd name="T9" fmla="*/ 0 h 8"/>
                    <a:gd name="T10" fmla="*/ 0 60000 65536"/>
                    <a:gd name="T11" fmla="*/ 0 60000 65536"/>
                    <a:gd name="T12" fmla="*/ 0 60000 65536"/>
                    <a:gd name="T13" fmla="*/ 0 60000 65536"/>
                    <a:gd name="T14" fmla="*/ 0 60000 65536"/>
                    <a:gd name="T15" fmla="*/ 0 w 1215"/>
                    <a:gd name="T16" fmla="*/ 0 h 8"/>
                    <a:gd name="T17" fmla="*/ 1215 w 1215"/>
                    <a:gd name="T18" fmla="*/ 8 h 8"/>
                  </a:gdLst>
                  <a:ahLst/>
                  <a:cxnLst>
                    <a:cxn ang="T10">
                      <a:pos x="T0" y="T1"/>
                    </a:cxn>
                    <a:cxn ang="T11">
                      <a:pos x="T2" y="T3"/>
                    </a:cxn>
                    <a:cxn ang="T12">
                      <a:pos x="T4" y="T5"/>
                    </a:cxn>
                    <a:cxn ang="T13">
                      <a:pos x="T6" y="T7"/>
                    </a:cxn>
                    <a:cxn ang="T14">
                      <a:pos x="T8" y="T9"/>
                    </a:cxn>
                  </a:cxnLst>
                  <a:rect l="T15" t="T16" r="T17" b="T18"/>
                  <a:pathLst>
                    <a:path w="1215" h="8">
                      <a:moveTo>
                        <a:pt x="1215" y="8"/>
                      </a:moveTo>
                      <a:lnTo>
                        <a:pt x="0" y="8"/>
                      </a:lnTo>
                      <a:lnTo>
                        <a:pt x="2" y="0"/>
                      </a:lnTo>
                      <a:lnTo>
                        <a:pt x="1215" y="0"/>
                      </a:lnTo>
                      <a:lnTo>
                        <a:pt x="1215" y="8"/>
                      </a:lnTo>
                      <a:close/>
                    </a:path>
                  </a:pathLst>
                </a:custGeom>
                <a:solidFill>
                  <a:srgbClr val="8A8A6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456" name="Freeform 322"/>
                <p:cNvSpPr>
                  <a:spLocks/>
                </p:cNvSpPr>
                <p:nvPr/>
              </p:nvSpPr>
              <p:spPr bwMode="auto">
                <a:xfrm>
                  <a:off x="2579" y="2853"/>
                  <a:ext cx="303" cy="3"/>
                </a:xfrm>
                <a:custGeom>
                  <a:avLst/>
                  <a:gdLst>
                    <a:gd name="T0" fmla="*/ 0 w 1213"/>
                    <a:gd name="T1" fmla="*/ 0 h 11"/>
                    <a:gd name="T2" fmla="*/ 0 w 1213"/>
                    <a:gd name="T3" fmla="*/ 0 h 11"/>
                    <a:gd name="T4" fmla="*/ 0 w 1213"/>
                    <a:gd name="T5" fmla="*/ 0 h 11"/>
                    <a:gd name="T6" fmla="*/ 0 w 1213"/>
                    <a:gd name="T7" fmla="*/ 0 h 11"/>
                    <a:gd name="T8" fmla="*/ 0 w 1213"/>
                    <a:gd name="T9" fmla="*/ 0 h 11"/>
                    <a:gd name="T10" fmla="*/ 0 60000 65536"/>
                    <a:gd name="T11" fmla="*/ 0 60000 65536"/>
                    <a:gd name="T12" fmla="*/ 0 60000 65536"/>
                    <a:gd name="T13" fmla="*/ 0 60000 65536"/>
                    <a:gd name="T14" fmla="*/ 0 60000 65536"/>
                    <a:gd name="T15" fmla="*/ 0 w 1213"/>
                    <a:gd name="T16" fmla="*/ 0 h 11"/>
                    <a:gd name="T17" fmla="*/ 1213 w 1213"/>
                    <a:gd name="T18" fmla="*/ 11 h 11"/>
                  </a:gdLst>
                  <a:ahLst/>
                  <a:cxnLst>
                    <a:cxn ang="T10">
                      <a:pos x="T0" y="T1"/>
                    </a:cxn>
                    <a:cxn ang="T11">
                      <a:pos x="T2" y="T3"/>
                    </a:cxn>
                    <a:cxn ang="T12">
                      <a:pos x="T4" y="T5"/>
                    </a:cxn>
                    <a:cxn ang="T13">
                      <a:pos x="T6" y="T7"/>
                    </a:cxn>
                    <a:cxn ang="T14">
                      <a:pos x="T8" y="T9"/>
                    </a:cxn>
                  </a:cxnLst>
                  <a:rect l="T15" t="T16" r="T17" b="T18"/>
                  <a:pathLst>
                    <a:path w="1213" h="11">
                      <a:moveTo>
                        <a:pt x="1" y="0"/>
                      </a:moveTo>
                      <a:lnTo>
                        <a:pt x="0" y="11"/>
                      </a:lnTo>
                      <a:lnTo>
                        <a:pt x="1213" y="11"/>
                      </a:lnTo>
                      <a:lnTo>
                        <a:pt x="1212" y="0"/>
                      </a:lnTo>
                      <a:lnTo>
                        <a:pt x="1" y="0"/>
                      </a:lnTo>
                      <a:close/>
                    </a:path>
                  </a:pathLst>
                </a:custGeom>
                <a:solidFill>
                  <a:srgbClr val="8F8F7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457" name="Freeform 323"/>
                <p:cNvSpPr>
                  <a:spLocks/>
                </p:cNvSpPr>
                <p:nvPr/>
              </p:nvSpPr>
              <p:spPr bwMode="auto">
                <a:xfrm>
                  <a:off x="2579" y="2852"/>
                  <a:ext cx="303" cy="2"/>
                </a:xfrm>
                <a:custGeom>
                  <a:avLst/>
                  <a:gdLst>
                    <a:gd name="T0" fmla="*/ 0 w 1213"/>
                    <a:gd name="T1" fmla="*/ 0 h 10"/>
                    <a:gd name="T2" fmla="*/ 0 w 1213"/>
                    <a:gd name="T3" fmla="*/ 0 h 10"/>
                    <a:gd name="T4" fmla="*/ 0 w 1213"/>
                    <a:gd name="T5" fmla="*/ 0 h 10"/>
                    <a:gd name="T6" fmla="*/ 0 w 1213"/>
                    <a:gd name="T7" fmla="*/ 0 h 10"/>
                    <a:gd name="T8" fmla="*/ 0 w 1213"/>
                    <a:gd name="T9" fmla="*/ 0 h 10"/>
                    <a:gd name="T10" fmla="*/ 0 60000 65536"/>
                    <a:gd name="T11" fmla="*/ 0 60000 65536"/>
                    <a:gd name="T12" fmla="*/ 0 60000 65536"/>
                    <a:gd name="T13" fmla="*/ 0 60000 65536"/>
                    <a:gd name="T14" fmla="*/ 0 60000 65536"/>
                    <a:gd name="T15" fmla="*/ 0 w 1213"/>
                    <a:gd name="T16" fmla="*/ 0 h 10"/>
                    <a:gd name="T17" fmla="*/ 1213 w 1213"/>
                    <a:gd name="T18" fmla="*/ 10 h 10"/>
                  </a:gdLst>
                  <a:ahLst/>
                  <a:cxnLst>
                    <a:cxn ang="T10">
                      <a:pos x="T0" y="T1"/>
                    </a:cxn>
                    <a:cxn ang="T11">
                      <a:pos x="T2" y="T3"/>
                    </a:cxn>
                    <a:cxn ang="T12">
                      <a:pos x="T4" y="T5"/>
                    </a:cxn>
                    <a:cxn ang="T13">
                      <a:pos x="T6" y="T7"/>
                    </a:cxn>
                    <a:cxn ang="T14">
                      <a:pos x="T8" y="T9"/>
                    </a:cxn>
                  </a:cxnLst>
                  <a:rect l="T15" t="T16" r="T17" b="T18"/>
                  <a:pathLst>
                    <a:path w="1213" h="10">
                      <a:moveTo>
                        <a:pt x="1" y="0"/>
                      </a:moveTo>
                      <a:lnTo>
                        <a:pt x="0" y="10"/>
                      </a:lnTo>
                      <a:lnTo>
                        <a:pt x="1213" y="10"/>
                      </a:lnTo>
                      <a:lnTo>
                        <a:pt x="1210" y="0"/>
                      </a:lnTo>
                      <a:lnTo>
                        <a:pt x="1" y="0"/>
                      </a:lnTo>
                      <a:close/>
                    </a:path>
                  </a:pathLst>
                </a:custGeom>
                <a:solidFill>
                  <a:srgbClr val="96967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458" name="Freeform 324"/>
                <p:cNvSpPr>
                  <a:spLocks/>
                </p:cNvSpPr>
                <p:nvPr/>
              </p:nvSpPr>
              <p:spPr bwMode="auto">
                <a:xfrm>
                  <a:off x="2579" y="2851"/>
                  <a:ext cx="303" cy="2"/>
                </a:xfrm>
                <a:custGeom>
                  <a:avLst/>
                  <a:gdLst>
                    <a:gd name="T0" fmla="*/ 0 w 1211"/>
                    <a:gd name="T1" fmla="*/ 0 h 10"/>
                    <a:gd name="T2" fmla="*/ 0 w 1211"/>
                    <a:gd name="T3" fmla="*/ 0 h 10"/>
                    <a:gd name="T4" fmla="*/ 0 w 1211"/>
                    <a:gd name="T5" fmla="*/ 0 h 10"/>
                    <a:gd name="T6" fmla="*/ 0 w 1211"/>
                    <a:gd name="T7" fmla="*/ 0 h 10"/>
                    <a:gd name="T8" fmla="*/ 0 w 1211"/>
                    <a:gd name="T9" fmla="*/ 0 h 10"/>
                    <a:gd name="T10" fmla="*/ 0 w 1211"/>
                    <a:gd name="T11" fmla="*/ 0 h 10"/>
                    <a:gd name="T12" fmla="*/ 0 w 1211"/>
                    <a:gd name="T13" fmla="*/ 0 h 10"/>
                    <a:gd name="T14" fmla="*/ 0 w 1211"/>
                    <a:gd name="T15" fmla="*/ 0 h 10"/>
                    <a:gd name="T16" fmla="*/ 0 w 1211"/>
                    <a:gd name="T17" fmla="*/ 0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11"/>
                    <a:gd name="T28" fmla="*/ 0 h 10"/>
                    <a:gd name="T29" fmla="*/ 1211 w 1211"/>
                    <a:gd name="T30" fmla="*/ 10 h 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11" h="10">
                      <a:moveTo>
                        <a:pt x="1" y="0"/>
                      </a:moveTo>
                      <a:lnTo>
                        <a:pt x="0" y="10"/>
                      </a:lnTo>
                      <a:lnTo>
                        <a:pt x="1211" y="10"/>
                      </a:lnTo>
                      <a:lnTo>
                        <a:pt x="1209" y="0"/>
                      </a:lnTo>
                      <a:lnTo>
                        <a:pt x="1038" y="0"/>
                      </a:lnTo>
                      <a:lnTo>
                        <a:pt x="799" y="0"/>
                      </a:lnTo>
                      <a:lnTo>
                        <a:pt x="549" y="0"/>
                      </a:lnTo>
                      <a:lnTo>
                        <a:pt x="463" y="0"/>
                      </a:lnTo>
                      <a:lnTo>
                        <a:pt x="1" y="0"/>
                      </a:lnTo>
                      <a:close/>
                    </a:path>
                  </a:pathLst>
                </a:custGeom>
                <a:solidFill>
                  <a:srgbClr val="9E9E7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459" name="Freeform 325"/>
                <p:cNvSpPr>
                  <a:spLocks/>
                </p:cNvSpPr>
                <p:nvPr/>
              </p:nvSpPr>
              <p:spPr bwMode="auto">
                <a:xfrm>
                  <a:off x="2579" y="2849"/>
                  <a:ext cx="303" cy="3"/>
                </a:xfrm>
                <a:custGeom>
                  <a:avLst/>
                  <a:gdLst>
                    <a:gd name="T0" fmla="*/ 0 w 1209"/>
                    <a:gd name="T1" fmla="*/ 0 h 11"/>
                    <a:gd name="T2" fmla="*/ 0 w 1209"/>
                    <a:gd name="T3" fmla="*/ 0 h 11"/>
                    <a:gd name="T4" fmla="*/ 0 w 1209"/>
                    <a:gd name="T5" fmla="*/ 0 h 11"/>
                    <a:gd name="T6" fmla="*/ 0 w 1209"/>
                    <a:gd name="T7" fmla="*/ 0 h 11"/>
                    <a:gd name="T8" fmla="*/ 0 w 1209"/>
                    <a:gd name="T9" fmla="*/ 0 h 11"/>
                    <a:gd name="T10" fmla="*/ 0 w 1209"/>
                    <a:gd name="T11" fmla="*/ 0 h 11"/>
                    <a:gd name="T12" fmla="*/ 0 w 1209"/>
                    <a:gd name="T13" fmla="*/ 0 h 11"/>
                    <a:gd name="T14" fmla="*/ 0 w 1209"/>
                    <a:gd name="T15" fmla="*/ 0 h 11"/>
                    <a:gd name="T16" fmla="*/ 0 w 1209"/>
                    <a:gd name="T17" fmla="*/ 0 h 11"/>
                    <a:gd name="T18" fmla="*/ 0 w 1209"/>
                    <a:gd name="T19" fmla="*/ 0 h 11"/>
                    <a:gd name="T20" fmla="*/ 0 w 1209"/>
                    <a:gd name="T21" fmla="*/ 0 h 11"/>
                    <a:gd name="T22" fmla="*/ 0 w 1209"/>
                    <a:gd name="T23" fmla="*/ 0 h 11"/>
                    <a:gd name="T24" fmla="*/ 0 w 1209"/>
                    <a:gd name="T25" fmla="*/ 0 h 11"/>
                    <a:gd name="T26" fmla="*/ 0 w 1209"/>
                    <a:gd name="T27" fmla="*/ 0 h 11"/>
                    <a:gd name="T28" fmla="*/ 0 w 1209"/>
                    <a:gd name="T29" fmla="*/ 0 h 11"/>
                    <a:gd name="T30" fmla="*/ 0 w 1209"/>
                    <a:gd name="T31" fmla="*/ 0 h 11"/>
                    <a:gd name="T32" fmla="*/ 0 w 1209"/>
                    <a:gd name="T33" fmla="*/ 0 h 11"/>
                    <a:gd name="T34" fmla="*/ 0 w 1209"/>
                    <a:gd name="T35" fmla="*/ 0 h 11"/>
                    <a:gd name="T36" fmla="*/ 0 w 1209"/>
                    <a:gd name="T37" fmla="*/ 0 h 11"/>
                    <a:gd name="T38" fmla="*/ 0 w 1209"/>
                    <a:gd name="T39" fmla="*/ 0 h 11"/>
                    <a:gd name="T40" fmla="*/ 0 w 1209"/>
                    <a:gd name="T41" fmla="*/ 0 h 11"/>
                    <a:gd name="T42" fmla="*/ 0 w 1209"/>
                    <a:gd name="T43" fmla="*/ 0 h 11"/>
                    <a:gd name="T44" fmla="*/ 0 w 1209"/>
                    <a:gd name="T45" fmla="*/ 0 h 1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09"/>
                    <a:gd name="T70" fmla="*/ 0 h 11"/>
                    <a:gd name="T71" fmla="*/ 1209 w 1209"/>
                    <a:gd name="T72" fmla="*/ 11 h 1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09" h="11">
                      <a:moveTo>
                        <a:pt x="1" y="0"/>
                      </a:moveTo>
                      <a:lnTo>
                        <a:pt x="0" y="11"/>
                      </a:lnTo>
                      <a:lnTo>
                        <a:pt x="1209" y="11"/>
                      </a:lnTo>
                      <a:lnTo>
                        <a:pt x="1208" y="0"/>
                      </a:lnTo>
                      <a:lnTo>
                        <a:pt x="1039" y="0"/>
                      </a:lnTo>
                      <a:lnTo>
                        <a:pt x="1038" y="8"/>
                      </a:lnTo>
                      <a:lnTo>
                        <a:pt x="1036" y="0"/>
                      </a:lnTo>
                      <a:lnTo>
                        <a:pt x="960" y="0"/>
                      </a:lnTo>
                      <a:lnTo>
                        <a:pt x="959" y="3"/>
                      </a:lnTo>
                      <a:lnTo>
                        <a:pt x="959" y="0"/>
                      </a:lnTo>
                      <a:lnTo>
                        <a:pt x="888" y="0"/>
                      </a:lnTo>
                      <a:lnTo>
                        <a:pt x="887" y="3"/>
                      </a:lnTo>
                      <a:lnTo>
                        <a:pt x="887" y="0"/>
                      </a:lnTo>
                      <a:lnTo>
                        <a:pt x="800" y="0"/>
                      </a:lnTo>
                      <a:lnTo>
                        <a:pt x="799" y="8"/>
                      </a:lnTo>
                      <a:lnTo>
                        <a:pt x="798" y="0"/>
                      </a:lnTo>
                      <a:lnTo>
                        <a:pt x="550" y="0"/>
                      </a:lnTo>
                      <a:lnTo>
                        <a:pt x="549" y="8"/>
                      </a:lnTo>
                      <a:lnTo>
                        <a:pt x="549" y="0"/>
                      </a:lnTo>
                      <a:lnTo>
                        <a:pt x="464" y="0"/>
                      </a:lnTo>
                      <a:lnTo>
                        <a:pt x="463" y="8"/>
                      </a:lnTo>
                      <a:lnTo>
                        <a:pt x="463" y="0"/>
                      </a:lnTo>
                      <a:lnTo>
                        <a:pt x="1" y="0"/>
                      </a:lnTo>
                      <a:close/>
                    </a:path>
                  </a:pathLst>
                </a:custGeom>
                <a:solidFill>
                  <a:srgbClr val="A3A38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460" name="Freeform 326"/>
                <p:cNvSpPr>
                  <a:spLocks noEditPoints="1"/>
                </p:cNvSpPr>
                <p:nvPr/>
              </p:nvSpPr>
              <p:spPr bwMode="auto">
                <a:xfrm>
                  <a:off x="2579" y="2848"/>
                  <a:ext cx="303" cy="3"/>
                </a:xfrm>
                <a:custGeom>
                  <a:avLst/>
                  <a:gdLst>
                    <a:gd name="T0" fmla="*/ 0 w 1208"/>
                    <a:gd name="T1" fmla="*/ 0 h 12"/>
                    <a:gd name="T2" fmla="*/ 0 w 1208"/>
                    <a:gd name="T3" fmla="*/ 0 h 12"/>
                    <a:gd name="T4" fmla="*/ 0 w 1208"/>
                    <a:gd name="T5" fmla="*/ 0 h 12"/>
                    <a:gd name="T6" fmla="*/ 0 w 1208"/>
                    <a:gd name="T7" fmla="*/ 0 h 12"/>
                    <a:gd name="T8" fmla="*/ 0 w 1208"/>
                    <a:gd name="T9" fmla="*/ 0 h 12"/>
                    <a:gd name="T10" fmla="*/ 0 w 1208"/>
                    <a:gd name="T11" fmla="*/ 0 h 12"/>
                    <a:gd name="T12" fmla="*/ 0 w 1208"/>
                    <a:gd name="T13" fmla="*/ 0 h 12"/>
                    <a:gd name="T14" fmla="*/ 0 w 1208"/>
                    <a:gd name="T15" fmla="*/ 0 h 12"/>
                    <a:gd name="T16" fmla="*/ 0 w 1208"/>
                    <a:gd name="T17" fmla="*/ 0 h 12"/>
                    <a:gd name="T18" fmla="*/ 0 w 1208"/>
                    <a:gd name="T19" fmla="*/ 0 h 12"/>
                    <a:gd name="T20" fmla="*/ 0 w 1208"/>
                    <a:gd name="T21" fmla="*/ 0 h 12"/>
                    <a:gd name="T22" fmla="*/ 0 w 1208"/>
                    <a:gd name="T23" fmla="*/ 0 h 12"/>
                    <a:gd name="T24" fmla="*/ 0 w 1208"/>
                    <a:gd name="T25" fmla="*/ 0 h 12"/>
                    <a:gd name="T26" fmla="*/ 0 w 1208"/>
                    <a:gd name="T27" fmla="*/ 0 h 12"/>
                    <a:gd name="T28" fmla="*/ 0 w 1208"/>
                    <a:gd name="T29" fmla="*/ 0 h 12"/>
                    <a:gd name="T30" fmla="*/ 0 w 1208"/>
                    <a:gd name="T31" fmla="*/ 0 h 12"/>
                    <a:gd name="T32" fmla="*/ 0 w 1208"/>
                    <a:gd name="T33" fmla="*/ 0 h 12"/>
                    <a:gd name="T34" fmla="*/ 0 w 1208"/>
                    <a:gd name="T35" fmla="*/ 0 h 12"/>
                    <a:gd name="T36" fmla="*/ 0 w 1208"/>
                    <a:gd name="T37" fmla="*/ 0 h 12"/>
                    <a:gd name="T38" fmla="*/ 0 w 1208"/>
                    <a:gd name="T39" fmla="*/ 0 h 12"/>
                    <a:gd name="T40" fmla="*/ 0 w 1208"/>
                    <a:gd name="T41" fmla="*/ 0 h 12"/>
                    <a:gd name="T42" fmla="*/ 0 w 1208"/>
                    <a:gd name="T43" fmla="*/ 0 h 12"/>
                    <a:gd name="T44" fmla="*/ 0 w 1208"/>
                    <a:gd name="T45" fmla="*/ 0 h 12"/>
                    <a:gd name="T46" fmla="*/ 0 w 1208"/>
                    <a:gd name="T47" fmla="*/ 0 h 12"/>
                    <a:gd name="T48" fmla="*/ 0 w 1208"/>
                    <a:gd name="T49" fmla="*/ 0 h 12"/>
                    <a:gd name="T50" fmla="*/ 0 w 1208"/>
                    <a:gd name="T51" fmla="*/ 0 h 12"/>
                    <a:gd name="T52" fmla="*/ 0 w 1208"/>
                    <a:gd name="T53" fmla="*/ 0 h 12"/>
                    <a:gd name="T54" fmla="*/ 0 w 1208"/>
                    <a:gd name="T55" fmla="*/ 0 h 12"/>
                    <a:gd name="T56" fmla="*/ 0 w 1208"/>
                    <a:gd name="T57" fmla="*/ 0 h 12"/>
                    <a:gd name="T58" fmla="*/ 0 w 1208"/>
                    <a:gd name="T59" fmla="*/ 0 h 12"/>
                    <a:gd name="T60" fmla="*/ 0 w 1208"/>
                    <a:gd name="T61" fmla="*/ 0 h 12"/>
                    <a:gd name="T62" fmla="*/ 0 w 1208"/>
                    <a:gd name="T63" fmla="*/ 0 h 12"/>
                    <a:gd name="T64" fmla="*/ 0 w 1208"/>
                    <a:gd name="T65" fmla="*/ 0 h 12"/>
                    <a:gd name="T66" fmla="*/ 0 w 1208"/>
                    <a:gd name="T67" fmla="*/ 0 h 12"/>
                    <a:gd name="T68" fmla="*/ 0 w 1208"/>
                    <a:gd name="T69" fmla="*/ 0 h 12"/>
                    <a:gd name="T70" fmla="*/ 0 w 1208"/>
                    <a:gd name="T71" fmla="*/ 0 h 12"/>
                    <a:gd name="T72" fmla="*/ 0 w 1208"/>
                    <a:gd name="T73" fmla="*/ 0 h 12"/>
                    <a:gd name="T74" fmla="*/ 0 w 1208"/>
                    <a:gd name="T75" fmla="*/ 0 h 12"/>
                    <a:gd name="T76" fmla="*/ 0 w 1208"/>
                    <a:gd name="T77" fmla="*/ 0 h 12"/>
                    <a:gd name="T78" fmla="*/ 0 w 1208"/>
                    <a:gd name="T79" fmla="*/ 0 h 1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208"/>
                    <a:gd name="T121" fmla="*/ 0 h 12"/>
                    <a:gd name="T122" fmla="*/ 1208 w 1208"/>
                    <a:gd name="T123" fmla="*/ 12 h 12"/>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208" h="12">
                      <a:moveTo>
                        <a:pt x="1" y="0"/>
                      </a:moveTo>
                      <a:lnTo>
                        <a:pt x="0" y="10"/>
                      </a:lnTo>
                      <a:lnTo>
                        <a:pt x="462" y="12"/>
                      </a:lnTo>
                      <a:lnTo>
                        <a:pt x="460" y="0"/>
                      </a:lnTo>
                      <a:lnTo>
                        <a:pt x="379" y="0"/>
                      </a:lnTo>
                      <a:lnTo>
                        <a:pt x="378" y="2"/>
                      </a:lnTo>
                      <a:lnTo>
                        <a:pt x="378" y="0"/>
                      </a:lnTo>
                      <a:lnTo>
                        <a:pt x="231" y="0"/>
                      </a:lnTo>
                      <a:lnTo>
                        <a:pt x="230" y="2"/>
                      </a:lnTo>
                      <a:lnTo>
                        <a:pt x="230" y="0"/>
                      </a:lnTo>
                      <a:lnTo>
                        <a:pt x="1" y="0"/>
                      </a:lnTo>
                      <a:close/>
                      <a:moveTo>
                        <a:pt x="463" y="0"/>
                      </a:moveTo>
                      <a:lnTo>
                        <a:pt x="462" y="10"/>
                      </a:lnTo>
                      <a:lnTo>
                        <a:pt x="548" y="12"/>
                      </a:lnTo>
                      <a:lnTo>
                        <a:pt x="546" y="0"/>
                      </a:lnTo>
                      <a:lnTo>
                        <a:pt x="463" y="0"/>
                      </a:lnTo>
                      <a:close/>
                      <a:moveTo>
                        <a:pt x="549" y="0"/>
                      </a:moveTo>
                      <a:lnTo>
                        <a:pt x="548" y="10"/>
                      </a:lnTo>
                      <a:lnTo>
                        <a:pt x="798" y="12"/>
                      </a:lnTo>
                      <a:lnTo>
                        <a:pt x="796" y="0"/>
                      </a:lnTo>
                      <a:lnTo>
                        <a:pt x="716" y="0"/>
                      </a:lnTo>
                      <a:lnTo>
                        <a:pt x="715" y="2"/>
                      </a:lnTo>
                      <a:lnTo>
                        <a:pt x="715" y="0"/>
                      </a:lnTo>
                      <a:lnTo>
                        <a:pt x="549" y="0"/>
                      </a:lnTo>
                      <a:close/>
                      <a:moveTo>
                        <a:pt x="800" y="0"/>
                      </a:moveTo>
                      <a:lnTo>
                        <a:pt x="798" y="10"/>
                      </a:lnTo>
                      <a:lnTo>
                        <a:pt x="1037" y="12"/>
                      </a:lnTo>
                      <a:lnTo>
                        <a:pt x="1034" y="0"/>
                      </a:lnTo>
                      <a:lnTo>
                        <a:pt x="959" y="0"/>
                      </a:lnTo>
                      <a:lnTo>
                        <a:pt x="958" y="7"/>
                      </a:lnTo>
                      <a:lnTo>
                        <a:pt x="957" y="0"/>
                      </a:lnTo>
                      <a:lnTo>
                        <a:pt x="887" y="0"/>
                      </a:lnTo>
                      <a:lnTo>
                        <a:pt x="886" y="7"/>
                      </a:lnTo>
                      <a:lnTo>
                        <a:pt x="885" y="0"/>
                      </a:lnTo>
                      <a:lnTo>
                        <a:pt x="800" y="0"/>
                      </a:lnTo>
                      <a:close/>
                      <a:moveTo>
                        <a:pt x="1039" y="0"/>
                      </a:moveTo>
                      <a:lnTo>
                        <a:pt x="1037" y="10"/>
                      </a:lnTo>
                      <a:lnTo>
                        <a:pt x="1208" y="10"/>
                      </a:lnTo>
                      <a:lnTo>
                        <a:pt x="1206" y="0"/>
                      </a:lnTo>
                      <a:lnTo>
                        <a:pt x="1039" y="0"/>
                      </a:lnTo>
                      <a:close/>
                    </a:path>
                  </a:pathLst>
                </a:custGeom>
                <a:solidFill>
                  <a:srgbClr val="A8A88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461" name="Freeform 327"/>
                <p:cNvSpPr>
                  <a:spLocks noEditPoints="1"/>
                </p:cNvSpPr>
                <p:nvPr/>
              </p:nvSpPr>
              <p:spPr bwMode="auto">
                <a:xfrm>
                  <a:off x="2579" y="2847"/>
                  <a:ext cx="302" cy="2"/>
                </a:xfrm>
                <a:custGeom>
                  <a:avLst/>
                  <a:gdLst>
                    <a:gd name="T0" fmla="*/ 0 w 1207"/>
                    <a:gd name="T1" fmla="*/ 0 h 9"/>
                    <a:gd name="T2" fmla="*/ 0 w 1207"/>
                    <a:gd name="T3" fmla="*/ 0 h 9"/>
                    <a:gd name="T4" fmla="*/ 0 w 1207"/>
                    <a:gd name="T5" fmla="*/ 0 h 9"/>
                    <a:gd name="T6" fmla="*/ 0 w 1207"/>
                    <a:gd name="T7" fmla="*/ 0 h 9"/>
                    <a:gd name="T8" fmla="*/ 0 w 1207"/>
                    <a:gd name="T9" fmla="*/ 0 h 9"/>
                    <a:gd name="T10" fmla="*/ 0 w 1207"/>
                    <a:gd name="T11" fmla="*/ 0 h 9"/>
                    <a:gd name="T12" fmla="*/ 0 w 1207"/>
                    <a:gd name="T13" fmla="*/ 0 h 9"/>
                    <a:gd name="T14" fmla="*/ 0 w 1207"/>
                    <a:gd name="T15" fmla="*/ 0 h 9"/>
                    <a:gd name="T16" fmla="*/ 0 w 1207"/>
                    <a:gd name="T17" fmla="*/ 0 h 9"/>
                    <a:gd name="T18" fmla="*/ 0 w 1207"/>
                    <a:gd name="T19" fmla="*/ 0 h 9"/>
                    <a:gd name="T20" fmla="*/ 0 w 1207"/>
                    <a:gd name="T21" fmla="*/ 0 h 9"/>
                    <a:gd name="T22" fmla="*/ 0 w 1207"/>
                    <a:gd name="T23" fmla="*/ 0 h 9"/>
                    <a:gd name="T24" fmla="*/ 0 w 1207"/>
                    <a:gd name="T25" fmla="*/ 0 h 9"/>
                    <a:gd name="T26" fmla="*/ 0 w 1207"/>
                    <a:gd name="T27" fmla="*/ 0 h 9"/>
                    <a:gd name="T28" fmla="*/ 0 w 1207"/>
                    <a:gd name="T29" fmla="*/ 0 h 9"/>
                    <a:gd name="T30" fmla="*/ 0 w 1207"/>
                    <a:gd name="T31" fmla="*/ 0 h 9"/>
                    <a:gd name="T32" fmla="*/ 0 w 1207"/>
                    <a:gd name="T33" fmla="*/ 0 h 9"/>
                    <a:gd name="T34" fmla="*/ 0 w 1207"/>
                    <a:gd name="T35" fmla="*/ 0 h 9"/>
                    <a:gd name="T36" fmla="*/ 0 w 1207"/>
                    <a:gd name="T37" fmla="*/ 0 h 9"/>
                    <a:gd name="T38" fmla="*/ 0 w 1207"/>
                    <a:gd name="T39" fmla="*/ 0 h 9"/>
                    <a:gd name="T40" fmla="*/ 0 w 1207"/>
                    <a:gd name="T41" fmla="*/ 0 h 9"/>
                    <a:gd name="T42" fmla="*/ 0 w 1207"/>
                    <a:gd name="T43" fmla="*/ 0 h 9"/>
                    <a:gd name="T44" fmla="*/ 0 w 1207"/>
                    <a:gd name="T45" fmla="*/ 0 h 9"/>
                    <a:gd name="T46" fmla="*/ 0 w 1207"/>
                    <a:gd name="T47" fmla="*/ 0 h 9"/>
                    <a:gd name="T48" fmla="*/ 0 w 1207"/>
                    <a:gd name="T49" fmla="*/ 0 h 9"/>
                    <a:gd name="T50" fmla="*/ 0 w 1207"/>
                    <a:gd name="T51" fmla="*/ 0 h 9"/>
                    <a:gd name="T52" fmla="*/ 0 w 1207"/>
                    <a:gd name="T53" fmla="*/ 0 h 9"/>
                    <a:gd name="T54" fmla="*/ 0 w 1207"/>
                    <a:gd name="T55" fmla="*/ 0 h 9"/>
                    <a:gd name="T56" fmla="*/ 0 w 1207"/>
                    <a:gd name="T57" fmla="*/ 0 h 9"/>
                    <a:gd name="T58" fmla="*/ 0 w 1207"/>
                    <a:gd name="T59" fmla="*/ 0 h 9"/>
                    <a:gd name="T60" fmla="*/ 0 w 1207"/>
                    <a:gd name="T61" fmla="*/ 0 h 9"/>
                    <a:gd name="T62" fmla="*/ 0 w 1207"/>
                    <a:gd name="T63" fmla="*/ 0 h 9"/>
                    <a:gd name="T64" fmla="*/ 0 w 1207"/>
                    <a:gd name="T65" fmla="*/ 0 h 9"/>
                    <a:gd name="T66" fmla="*/ 0 w 1207"/>
                    <a:gd name="T67" fmla="*/ 0 h 9"/>
                    <a:gd name="T68" fmla="*/ 0 w 1207"/>
                    <a:gd name="T69" fmla="*/ 0 h 9"/>
                    <a:gd name="T70" fmla="*/ 0 w 1207"/>
                    <a:gd name="T71" fmla="*/ 0 h 9"/>
                    <a:gd name="T72" fmla="*/ 0 w 1207"/>
                    <a:gd name="T73" fmla="*/ 0 h 9"/>
                    <a:gd name="T74" fmla="*/ 0 w 1207"/>
                    <a:gd name="T75" fmla="*/ 0 h 9"/>
                    <a:gd name="T76" fmla="*/ 0 w 1207"/>
                    <a:gd name="T77" fmla="*/ 0 h 9"/>
                    <a:gd name="T78" fmla="*/ 0 w 1207"/>
                    <a:gd name="T79" fmla="*/ 0 h 9"/>
                    <a:gd name="T80" fmla="*/ 0 w 1207"/>
                    <a:gd name="T81" fmla="*/ 0 h 9"/>
                    <a:gd name="T82" fmla="*/ 0 w 1207"/>
                    <a:gd name="T83" fmla="*/ 0 h 9"/>
                    <a:gd name="T84" fmla="*/ 0 w 1207"/>
                    <a:gd name="T85" fmla="*/ 0 h 9"/>
                    <a:gd name="T86" fmla="*/ 0 w 1207"/>
                    <a:gd name="T87" fmla="*/ 0 h 9"/>
                    <a:gd name="T88" fmla="*/ 0 w 1207"/>
                    <a:gd name="T89" fmla="*/ 0 h 9"/>
                    <a:gd name="T90" fmla="*/ 0 w 1207"/>
                    <a:gd name="T91" fmla="*/ 0 h 9"/>
                    <a:gd name="T92" fmla="*/ 0 w 1207"/>
                    <a:gd name="T93" fmla="*/ 0 h 9"/>
                    <a:gd name="T94" fmla="*/ 0 w 1207"/>
                    <a:gd name="T95" fmla="*/ 0 h 9"/>
                    <a:gd name="T96" fmla="*/ 0 w 1207"/>
                    <a:gd name="T97" fmla="*/ 0 h 9"/>
                    <a:gd name="T98" fmla="*/ 0 w 1207"/>
                    <a:gd name="T99" fmla="*/ 0 h 9"/>
                    <a:gd name="T100" fmla="*/ 0 w 1207"/>
                    <a:gd name="T101" fmla="*/ 0 h 9"/>
                    <a:gd name="T102" fmla="*/ 0 w 1207"/>
                    <a:gd name="T103" fmla="*/ 0 h 9"/>
                    <a:gd name="T104" fmla="*/ 0 w 1207"/>
                    <a:gd name="T105" fmla="*/ 0 h 9"/>
                    <a:gd name="T106" fmla="*/ 0 w 1207"/>
                    <a:gd name="T107" fmla="*/ 0 h 9"/>
                    <a:gd name="T108" fmla="*/ 0 w 1207"/>
                    <a:gd name="T109" fmla="*/ 0 h 9"/>
                    <a:gd name="T110" fmla="*/ 0 w 1207"/>
                    <a:gd name="T111" fmla="*/ 0 h 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207"/>
                    <a:gd name="T169" fmla="*/ 0 h 9"/>
                    <a:gd name="T170" fmla="*/ 1207 w 1207"/>
                    <a:gd name="T171" fmla="*/ 9 h 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207" h="9">
                      <a:moveTo>
                        <a:pt x="2" y="0"/>
                      </a:moveTo>
                      <a:lnTo>
                        <a:pt x="0" y="9"/>
                      </a:lnTo>
                      <a:lnTo>
                        <a:pt x="462" y="9"/>
                      </a:lnTo>
                      <a:lnTo>
                        <a:pt x="459" y="0"/>
                      </a:lnTo>
                      <a:lnTo>
                        <a:pt x="380" y="0"/>
                      </a:lnTo>
                      <a:lnTo>
                        <a:pt x="378" y="7"/>
                      </a:lnTo>
                      <a:lnTo>
                        <a:pt x="378" y="0"/>
                      </a:lnTo>
                      <a:lnTo>
                        <a:pt x="304" y="0"/>
                      </a:lnTo>
                      <a:lnTo>
                        <a:pt x="304" y="5"/>
                      </a:lnTo>
                      <a:lnTo>
                        <a:pt x="304" y="0"/>
                      </a:lnTo>
                      <a:lnTo>
                        <a:pt x="231" y="0"/>
                      </a:lnTo>
                      <a:lnTo>
                        <a:pt x="230" y="7"/>
                      </a:lnTo>
                      <a:lnTo>
                        <a:pt x="230" y="0"/>
                      </a:lnTo>
                      <a:lnTo>
                        <a:pt x="148" y="0"/>
                      </a:lnTo>
                      <a:lnTo>
                        <a:pt x="147" y="5"/>
                      </a:lnTo>
                      <a:lnTo>
                        <a:pt x="147" y="0"/>
                      </a:lnTo>
                      <a:lnTo>
                        <a:pt x="74" y="0"/>
                      </a:lnTo>
                      <a:lnTo>
                        <a:pt x="73" y="5"/>
                      </a:lnTo>
                      <a:lnTo>
                        <a:pt x="73" y="0"/>
                      </a:lnTo>
                      <a:lnTo>
                        <a:pt x="2" y="0"/>
                      </a:lnTo>
                      <a:close/>
                      <a:moveTo>
                        <a:pt x="464" y="0"/>
                      </a:moveTo>
                      <a:lnTo>
                        <a:pt x="463" y="9"/>
                      </a:lnTo>
                      <a:lnTo>
                        <a:pt x="548" y="9"/>
                      </a:lnTo>
                      <a:lnTo>
                        <a:pt x="545" y="0"/>
                      </a:lnTo>
                      <a:lnTo>
                        <a:pt x="464" y="0"/>
                      </a:lnTo>
                      <a:close/>
                      <a:moveTo>
                        <a:pt x="550" y="0"/>
                      </a:moveTo>
                      <a:lnTo>
                        <a:pt x="549" y="9"/>
                      </a:lnTo>
                      <a:lnTo>
                        <a:pt x="797" y="9"/>
                      </a:lnTo>
                      <a:lnTo>
                        <a:pt x="794" y="0"/>
                      </a:lnTo>
                      <a:lnTo>
                        <a:pt x="716" y="0"/>
                      </a:lnTo>
                      <a:lnTo>
                        <a:pt x="715" y="7"/>
                      </a:lnTo>
                      <a:lnTo>
                        <a:pt x="713" y="0"/>
                      </a:lnTo>
                      <a:lnTo>
                        <a:pt x="627" y="0"/>
                      </a:lnTo>
                      <a:lnTo>
                        <a:pt x="626" y="5"/>
                      </a:lnTo>
                      <a:lnTo>
                        <a:pt x="626" y="0"/>
                      </a:lnTo>
                      <a:lnTo>
                        <a:pt x="550" y="0"/>
                      </a:lnTo>
                      <a:close/>
                      <a:moveTo>
                        <a:pt x="800" y="0"/>
                      </a:moveTo>
                      <a:lnTo>
                        <a:pt x="799" y="9"/>
                      </a:lnTo>
                      <a:lnTo>
                        <a:pt x="886" y="9"/>
                      </a:lnTo>
                      <a:lnTo>
                        <a:pt x="885" y="0"/>
                      </a:lnTo>
                      <a:lnTo>
                        <a:pt x="800" y="0"/>
                      </a:lnTo>
                      <a:close/>
                      <a:moveTo>
                        <a:pt x="887" y="0"/>
                      </a:moveTo>
                      <a:lnTo>
                        <a:pt x="887" y="9"/>
                      </a:lnTo>
                      <a:lnTo>
                        <a:pt x="958" y="9"/>
                      </a:lnTo>
                      <a:lnTo>
                        <a:pt x="957" y="0"/>
                      </a:lnTo>
                      <a:lnTo>
                        <a:pt x="887" y="0"/>
                      </a:lnTo>
                      <a:close/>
                      <a:moveTo>
                        <a:pt x="960" y="0"/>
                      </a:moveTo>
                      <a:lnTo>
                        <a:pt x="959" y="9"/>
                      </a:lnTo>
                      <a:lnTo>
                        <a:pt x="1035" y="9"/>
                      </a:lnTo>
                      <a:lnTo>
                        <a:pt x="1034" y="0"/>
                      </a:lnTo>
                      <a:lnTo>
                        <a:pt x="960" y="0"/>
                      </a:lnTo>
                      <a:close/>
                      <a:moveTo>
                        <a:pt x="1040" y="0"/>
                      </a:moveTo>
                      <a:lnTo>
                        <a:pt x="1038" y="9"/>
                      </a:lnTo>
                      <a:lnTo>
                        <a:pt x="1207" y="9"/>
                      </a:lnTo>
                      <a:lnTo>
                        <a:pt x="1206" y="0"/>
                      </a:lnTo>
                      <a:lnTo>
                        <a:pt x="1040" y="0"/>
                      </a:lnTo>
                      <a:close/>
                    </a:path>
                  </a:pathLst>
                </a:custGeom>
                <a:solidFill>
                  <a:srgbClr val="B0B09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462" name="Freeform 328"/>
                <p:cNvSpPr>
                  <a:spLocks noEditPoints="1"/>
                </p:cNvSpPr>
                <p:nvPr/>
              </p:nvSpPr>
              <p:spPr bwMode="auto">
                <a:xfrm>
                  <a:off x="2580" y="2846"/>
                  <a:ext cx="301" cy="2"/>
                </a:xfrm>
                <a:custGeom>
                  <a:avLst/>
                  <a:gdLst>
                    <a:gd name="T0" fmla="*/ 0 w 1205"/>
                    <a:gd name="T1" fmla="*/ 0 h 10"/>
                    <a:gd name="T2" fmla="*/ 0 w 1205"/>
                    <a:gd name="T3" fmla="*/ 0 h 10"/>
                    <a:gd name="T4" fmla="*/ 0 w 1205"/>
                    <a:gd name="T5" fmla="*/ 0 h 10"/>
                    <a:gd name="T6" fmla="*/ 0 w 1205"/>
                    <a:gd name="T7" fmla="*/ 0 h 10"/>
                    <a:gd name="T8" fmla="*/ 0 w 1205"/>
                    <a:gd name="T9" fmla="*/ 0 h 10"/>
                    <a:gd name="T10" fmla="*/ 0 w 1205"/>
                    <a:gd name="T11" fmla="*/ 0 h 10"/>
                    <a:gd name="T12" fmla="*/ 0 w 1205"/>
                    <a:gd name="T13" fmla="*/ 0 h 10"/>
                    <a:gd name="T14" fmla="*/ 0 w 1205"/>
                    <a:gd name="T15" fmla="*/ 0 h 10"/>
                    <a:gd name="T16" fmla="*/ 0 w 1205"/>
                    <a:gd name="T17" fmla="*/ 0 h 10"/>
                    <a:gd name="T18" fmla="*/ 0 w 1205"/>
                    <a:gd name="T19" fmla="*/ 0 h 10"/>
                    <a:gd name="T20" fmla="*/ 0 w 1205"/>
                    <a:gd name="T21" fmla="*/ 0 h 10"/>
                    <a:gd name="T22" fmla="*/ 0 w 1205"/>
                    <a:gd name="T23" fmla="*/ 0 h 10"/>
                    <a:gd name="T24" fmla="*/ 0 w 1205"/>
                    <a:gd name="T25" fmla="*/ 0 h 10"/>
                    <a:gd name="T26" fmla="*/ 0 w 1205"/>
                    <a:gd name="T27" fmla="*/ 0 h 10"/>
                    <a:gd name="T28" fmla="*/ 0 w 1205"/>
                    <a:gd name="T29" fmla="*/ 0 h 10"/>
                    <a:gd name="T30" fmla="*/ 0 w 1205"/>
                    <a:gd name="T31" fmla="*/ 0 h 10"/>
                    <a:gd name="T32" fmla="*/ 0 w 1205"/>
                    <a:gd name="T33" fmla="*/ 0 h 10"/>
                    <a:gd name="T34" fmla="*/ 0 w 1205"/>
                    <a:gd name="T35" fmla="*/ 0 h 10"/>
                    <a:gd name="T36" fmla="*/ 0 w 1205"/>
                    <a:gd name="T37" fmla="*/ 0 h 10"/>
                    <a:gd name="T38" fmla="*/ 0 w 1205"/>
                    <a:gd name="T39" fmla="*/ 0 h 10"/>
                    <a:gd name="T40" fmla="*/ 0 w 1205"/>
                    <a:gd name="T41" fmla="*/ 0 h 10"/>
                    <a:gd name="T42" fmla="*/ 0 w 1205"/>
                    <a:gd name="T43" fmla="*/ 0 h 10"/>
                    <a:gd name="T44" fmla="*/ 0 w 1205"/>
                    <a:gd name="T45" fmla="*/ 0 h 10"/>
                    <a:gd name="T46" fmla="*/ 0 w 1205"/>
                    <a:gd name="T47" fmla="*/ 0 h 10"/>
                    <a:gd name="T48" fmla="*/ 0 w 1205"/>
                    <a:gd name="T49" fmla="*/ 0 h 10"/>
                    <a:gd name="T50" fmla="*/ 0 w 1205"/>
                    <a:gd name="T51" fmla="*/ 0 h 10"/>
                    <a:gd name="T52" fmla="*/ 0 w 1205"/>
                    <a:gd name="T53" fmla="*/ 0 h 10"/>
                    <a:gd name="T54" fmla="*/ 0 w 1205"/>
                    <a:gd name="T55" fmla="*/ 0 h 10"/>
                    <a:gd name="T56" fmla="*/ 0 w 1205"/>
                    <a:gd name="T57" fmla="*/ 0 h 10"/>
                    <a:gd name="T58" fmla="*/ 0 w 1205"/>
                    <a:gd name="T59" fmla="*/ 0 h 10"/>
                    <a:gd name="T60" fmla="*/ 0 w 1205"/>
                    <a:gd name="T61" fmla="*/ 0 h 10"/>
                    <a:gd name="T62" fmla="*/ 0 w 1205"/>
                    <a:gd name="T63" fmla="*/ 0 h 10"/>
                    <a:gd name="T64" fmla="*/ 0 w 1205"/>
                    <a:gd name="T65" fmla="*/ 0 h 10"/>
                    <a:gd name="T66" fmla="*/ 0 w 1205"/>
                    <a:gd name="T67" fmla="*/ 0 h 10"/>
                    <a:gd name="T68" fmla="*/ 0 w 1205"/>
                    <a:gd name="T69" fmla="*/ 0 h 10"/>
                    <a:gd name="T70" fmla="*/ 0 w 1205"/>
                    <a:gd name="T71" fmla="*/ 0 h 10"/>
                    <a:gd name="T72" fmla="*/ 0 w 1205"/>
                    <a:gd name="T73" fmla="*/ 0 h 10"/>
                    <a:gd name="T74" fmla="*/ 0 w 1205"/>
                    <a:gd name="T75" fmla="*/ 0 h 10"/>
                    <a:gd name="T76" fmla="*/ 0 w 1205"/>
                    <a:gd name="T77" fmla="*/ 0 h 10"/>
                    <a:gd name="T78" fmla="*/ 0 w 1205"/>
                    <a:gd name="T79" fmla="*/ 0 h 10"/>
                    <a:gd name="T80" fmla="*/ 0 w 1205"/>
                    <a:gd name="T81" fmla="*/ 0 h 10"/>
                    <a:gd name="T82" fmla="*/ 0 w 1205"/>
                    <a:gd name="T83" fmla="*/ 0 h 10"/>
                    <a:gd name="T84" fmla="*/ 0 w 1205"/>
                    <a:gd name="T85" fmla="*/ 0 h 10"/>
                    <a:gd name="T86" fmla="*/ 0 w 1205"/>
                    <a:gd name="T87" fmla="*/ 0 h 10"/>
                    <a:gd name="T88" fmla="*/ 0 w 1205"/>
                    <a:gd name="T89" fmla="*/ 0 h 10"/>
                    <a:gd name="T90" fmla="*/ 0 w 1205"/>
                    <a:gd name="T91" fmla="*/ 0 h 10"/>
                    <a:gd name="T92" fmla="*/ 0 w 1205"/>
                    <a:gd name="T93" fmla="*/ 0 h 10"/>
                    <a:gd name="T94" fmla="*/ 0 w 1205"/>
                    <a:gd name="T95" fmla="*/ 0 h 10"/>
                    <a:gd name="T96" fmla="*/ 0 w 1205"/>
                    <a:gd name="T97" fmla="*/ 0 h 10"/>
                    <a:gd name="T98" fmla="*/ 0 w 1205"/>
                    <a:gd name="T99" fmla="*/ 0 h 10"/>
                    <a:gd name="T100" fmla="*/ 0 w 1205"/>
                    <a:gd name="T101" fmla="*/ 0 h 10"/>
                    <a:gd name="T102" fmla="*/ 0 w 1205"/>
                    <a:gd name="T103" fmla="*/ 0 h 10"/>
                    <a:gd name="T104" fmla="*/ 0 w 1205"/>
                    <a:gd name="T105" fmla="*/ 0 h 10"/>
                    <a:gd name="T106" fmla="*/ 0 w 1205"/>
                    <a:gd name="T107" fmla="*/ 0 h 10"/>
                    <a:gd name="T108" fmla="*/ 0 w 1205"/>
                    <a:gd name="T109" fmla="*/ 0 h 10"/>
                    <a:gd name="T110" fmla="*/ 0 w 1205"/>
                    <a:gd name="T111" fmla="*/ 0 h 10"/>
                    <a:gd name="T112" fmla="*/ 0 w 1205"/>
                    <a:gd name="T113" fmla="*/ 0 h 10"/>
                    <a:gd name="T114" fmla="*/ 0 w 1205"/>
                    <a:gd name="T115" fmla="*/ 0 h 10"/>
                    <a:gd name="T116" fmla="*/ 0 w 1205"/>
                    <a:gd name="T117" fmla="*/ 0 h 10"/>
                    <a:gd name="T118" fmla="*/ 0 w 1205"/>
                    <a:gd name="T119" fmla="*/ 0 h 10"/>
                    <a:gd name="T120" fmla="*/ 0 w 1205"/>
                    <a:gd name="T121" fmla="*/ 0 h 10"/>
                    <a:gd name="T122" fmla="*/ 0 w 1205"/>
                    <a:gd name="T123" fmla="*/ 0 h 1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05"/>
                    <a:gd name="T187" fmla="*/ 0 h 10"/>
                    <a:gd name="T188" fmla="*/ 1205 w 1205"/>
                    <a:gd name="T189" fmla="*/ 10 h 1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05" h="10">
                      <a:moveTo>
                        <a:pt x="1" y="0"/>
                      </a:moveTo>
                      <a:lnTo>
                        <a:pt x="0" y="10"/>
                      </a:lnTo>
                      <a:lnTo>
                        <a:pt x="229" y="10"/>
                      </a:lnTo>
                      <a:lnTo>
                        <a:pt x="228" y="0"/>
                      </a:lnTo>
                      <a:lnTo>
                        <a:pt x="148" y="0"/>
                      </a:lnTo>
                      <a:lnTo>
                        <a:pt x="146" y="10"/>
                      </a:lnTo>
                      <a:lnTo>
                        <a:pt x="144" y="0"/>
                      </a:lnTo>
                      <a:lnTo>
                        <a:pt x="74" y="0"/>
                      </a:lnTo>
                      <a:lnTo>
                        <a:pt x="72" y="10"/>
                      </a:lnTo>
                      <a:lnTo>
                        <a:pt x="71" y="0"/>
                      </a:lnTo>
                      <a:lnTo>
                        <a:pt x="1" y="0"/>
                      </a:lnTo>
                      <a:close/>
                      <a:moveTo>
                        <a:pt x="230" y="0"/>
                      </a:moveTo>
                      <a:lnTo>
                        <a:pt x="230" y="10"/>
                      </a:lnTo>
                      <a:lnTo>
                        <a:pt x="377" y="10"/>
                      </a:lnTo>
                      <a:lnTo>
                        <a:pt x="377" y="0"/>
                      </a:lnTo>
                      <a:lnTo>
                        <a:pt x="303" y="0"/>
                      </a:lnTo>
                      <a:lnTo>
                        <a:pt x="303" y="10"/>
                      </a:lnTo>
                      <a:lnTo>
                        <a:pt x="302" y="0"/>
                      </a:lnTo>
                      <a:lnTo>
                        <a:pt x="230" y="0"/>
                      </a:lnTo>
                      <a:close/>
                      <a:moveTo>
                        <a:pt x="381" y="0"/>
                      </a:moveTo>
                      <a:lnTo>
                        <a:pt x="378" y="10"/>
                      </a:lnTo>
                      <a:lnTo>
                        <a:pt x="459" y="10"/>
                      </a:lnTo>
                      <a:lnTo>
                        <a:pt x="457" y="0"/>
                      </a:lnTo>
                      <a:lnTo>
                        <a:pt x="381" y="0"/>
                      </a:lnTo>
                      <a:close/>
                      <a:moveTo>
                        <a:pt x="463" y="0"/>
                      </a:moveTo>
                      <a:lnTo>
                        <a:pt x="462" y="10"/>
                      </a:lnTo>
                      <a:lnTo>
                        <a:pt x="545" y="10"/>
                      </a:lnTo>
                      <a:lnTo>
                        <a:pt x="543" y="0"/>
                      </a:lnTo>
                      <a:lnTo>
                        <a:pt x="463" y="0"/>
                      </a:lnTo>
                      <a:close/>
                      <a:moveTo>
                        <a:pt x="549" y="0"/>
                      </a:moveTo>
                      <a:lnTo>
                        <a:pt x="548" y="10"/>
                      </a:lnTo>
                      <a:lnTo>
                        <a:pt x="714" y="10"/>
                      </a:lnTo>
                      <a:lnTo>
                        <a:pt x="712" y="0"/>
                      </a:lnTo>
                      <a:lnTo>
                        <a:pt x="626" y="0"/>
                      </a:lnTo>
                      <a:lnTo>
                        <a:pt x="625" y="10"/>
                      </a:lnTo>
                      <a:lnTo>
                        <a:pt x="624" y="0"/>
                      </a:lnTo>
                      <a:lnTo>
                        <a:pt x="549" y="0"/>
                      </a:lnTo>
                      <a:close/>
                      <a:moveTo>
                        <a:pt x="716" y="0"/>
                      </a:moveTo>
                      <a:lnTo>
                        <a:pt x="715" y="10"/>
                      </a:lnTo>
                      <a:lnTo>
                        <a:pt x="795" y="10"/>
                      </a:lnTo>
                      <a:lnTo>
                        <a:pt x="792" y="0"/>
                      </a:lnTo>
                      <a:lnTo>
                        <a:pt x="716" y="0"/>
                      </a:lnTo>
                      <a:close/>
                      <a:moveTo>
                        <a:pt x="801" y="0"/>
                      </a:moveTo>
                      <a:lnTo>
                        <a:pt x="799" y="10"/>
                      </a:lnTo>
                      <a:lnTo>
                        <a:pt x="884" y="10"/>
                      </a:lnTo>
                      <a:lnTo>
                        <a:pt x="883" y="0"/>
                      </a:lnTo>
                      <a:lnTo>
                        <a:pt x="801" y="0"/>
                      </a:lnTo>
                      <a:close/>
                      <a:moveTo>
                        <a:pt x="886" y="0"/>
                      </a:moveTo>
                      <a:lnTo>
                        <a:pt x="886" y="10"/>
                      </a:lnTo>
                      <a:lnTo>
                        <a:pt x="956" y="10"/>
                      </a:lnTo>
                      <a:lnTo>
                        <a:pt x="954" y="0"/>
                      </a:lnTo>
                      <a:lnTo>
                        <a:pt x="886" y="0"/>
                      </a:lnTo>
                      <a:close/>
                      <a:moveTo>
                        <a:pt x="959" y="0"/>
                      </a:moveTo>
                      <a:lnTo>
                        <a:pt x="958" y="10"/>
                      </a:lnTo>
                      <a:lnTo>
                        <a:pt x="1033" y="10"/>
                      </a:lnTo>
                      <a:lnTo>
                        <a:pt x="1032" y="0"/>
                      </a:lnTo>
                      <a:lnTo>
                        <a:pt x="959" y="0"/>
                      </a:lnTo>
                      <a:close/>
                      <a:moveTo>
                        <a:pt x="1040" y="0"/>
                      </a:moveTo>
                      <a:lnTo>
                        <a:pt x="1038" y="10"/>
                      </a:lnTo>
                      <a:lnTo>
                        <a:pt x="1205" y="10"/>
                      </a:lnTo>
                      <a:lnTo>
                        <a:pt x="1204" y="0"/>
                      </a:lnTo>
                      <a:lnTo>
                        <a:pt x="1040" y="0"/>
                      </a:lnTo>
                      <a:close/>
                    </a:path>
                  </a:pathLst>
                </a:custGeom>
                <a:solidFill>
                  <a:srgbClr val="B5B59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463" name="Freeform 329"/>
                <p:cNvSpPr>
                  <a:spLocks noEditPoints="1"/>
                </p:cNvSpPr>
                <p:nvPr/>
              </p:nvSpPr>
              <p:spPr bwMode="auto">
                <a:xfrm>
                  <a:off x="2580" y="2844"/>
                  <a:ext cx="301" cy="3"/>
                </a:xfrm>
                <a:custGeom>
                  <a:avLst/>
                  <a:gdLst>
                    <a:gd name="T0" fmla="*/ 0 w 1204"/>
                    <a:gd name="T1" fmla="*/ 0 h 11"/>
                    <a:gd name="T2" fmla="*/ 0 w 1204"/>
                    <a:gd name="T3" fmla="*/ 0 h 11"/>
                    <a:gd name="T4" fmla="*/ 0 w 1204"/>
                    <a:gd name="T5" fmla="*/ 0 h 11"/>
                    <a:gd name="T6" fmla="*/ 0 w 1204"/>
                    <a:gd name="T7" fmla="*/ 0 h 11"/>
                    <a:gd name="T8" fmla="*/ 0 w 1204"/>
                    <a:gd name="T9" fmla="*/ 0 h 11"/>
                    <a:gd name="T10" fmla="*/ 0 w 1204"/>
                    <a:gd name="T11" fmla="*/ 0 h 11"/>
                    <a:gd name="T12" fmla="*/ 0 w 1204"/>
                    <a:gd name="T13" fmla="*/ 0 h 11"/>
                    <a:gd name="T14" fmla="*/ 0 w 1204"/>
                    <a:gd name="T15" fmla="*/ 0 h 11"/>
                    <a:gd name="T16" fmla="*/ 0 w 1204"/>
                    <a:gd name="T17" fmla="*/ 0 h 11"/>
                    <a:gd name="T18" fmla="*/ 0 w 1204"/>
                    <a:gd name="T19" fmla="*/ 0 h 11"/>
                    <a:gd name="T20" fmla="*/ 0 w 1204"/>
                    <a:gd name="T21" fmla="*/ 0 h 11"/>
                    <a:gd name="T22" fmla="*/ 0 w 1204"/>
                    <a:gd name="T23" fmla="*/ 0 h 11"/>
                    <a:gd name="T24" fmla="*/ 0 w 1204"/>
                    <a:gd name="T25" fmla="*/ 0 h 11"/>
                    <a:gd name="T26" fmla="*/ 0 w 1204"/>
                    <a:gd name="T27" fmla="*/ 0 h 11"/>
                    <a:gd name="T28" fmla="*/ 0 w 1204"/>
                    <a:gd name="T29" fmla="*/ 0 h 11"/>
                    <a:gd name="T30" fmla="*/ 0 w 1204"/>
                    <a:gd name="T31" fmla="*/ 0 h 11"/>
                    <a:gd name="T32" fmla="*/ 0 w 1204"/>
                    <a:gd name="T33" fmla="*/ 0 h 11"/>
                    <a:gd name="T34" fmla="*/ 0 w 1204"/>
                    <a:gd name="T35" fmla="*/ 0 h 11"/>
                    <a:gd name="T36" fmla="*/ 0 w 1204"/>
                    <a:gd name="T37" fmla="*/ 0 h 11"/>
                    <a:gd name="T38" fmla="*/ 0 w 1204"/>
                    <a:gd name="T39" fmla="*/ 0 h 11"/>
                    <a:gd name="T40" fmla="*/ 0 w 1204"/>
                    <a:gd name="T41" fmla="*/ 0 h 11"/>
                    <a:gd name="T42" fmla="*/ 0 w 1204"/>
                    <a:gd name="T43" fmla="*/ 0 h 11"/>
                    <a:gd name="T44" fmla="*/ 0 w 1204"/>
                    <a:gd name="T45" fmla="*/ 0 h 11"/>
                    <a:gd name="T46" fmla="*/ 0 w 1204"/>
                    <a:gd name="T47" fmla="*/ 0 h 11"/>
                    <a:gd name="T48" fmla="*/ 0 w 1204"/>
                    <a:gd name="T49" fmla="*/ 0 h 11"/>
                    <a:gd name="T50" fmla="*/ 0 w 1204"/>
                    <a:gd name="T51" fmla="*/ 0 h 11"/>
                    <a:gd name="T52" fmla="*/ 0 w 1204"/>
                    <a:gd name="T53" fmla="*/ 0 h 11"/>
                    <a:gd name="T54" fmla="*/ 0 w 1204"/>
                    <a:gd name="T55" fmla="*/ 0 h 11"/>
                    <a:gd name="T56" fmla="*/ 0 w 1204"/>
                    <a:gd name="T57" fmla="*/ 0 h 11"/>
                    <a:gd name="T58" fmla="*/ 0 w 1204"/>
                    <a:gd name="T59" fmla="*/ 0 h 11"/>
                    <a:gd name="T60" fmla="*/ 0 w 1204"/>
                    <a:gd name="T61" fmla="*/ 0 h 11"/>
                    <a:gd name="T62" fmla="*/ 0 w 1204"/>
                    <a:gd name="T63" fmla="*/ 0 h 11"/>
                    <a:gd name="T64" fmla="*/ 0 w 1204"/>
                    <a:gd name="T65" fmla="*/ 0 h 11"/>
                    <a:gd name="T66" fmla="*/ 0 w 1204"/>
                    <a:gd name="T67" fmla="*/ 0 h 11"/>
                    <a:gd name="T68" fmla="*/ 0 w 1204"/>
                    <a:gd name="T69" fmla="*/ 0 h 1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04"/>
                    <a:gd name="T106" fmla="*/ 0 h 11"/>
                    <a:gd name="T107" fmla="*/ 1204 w 1204"/>
                    <a:gd name="T108" fmla="*/ 11 h 1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04" h="11">
                      <a:moveTo>
                        <a:pt x="2" y="0"/>
                      </a:moveTo>
                      <a:lnTo>
                        <a:pt x="0" y="11"/>
                      </a:lnTo>
                      <a:lnTo>
                        <a:pt x="71" y="11"/>
                      </a:lnTo>
                      <a:lnTo>
                        <a:pt x="67" y="0"/>
                      </a:lnTo>
                      <a:lnTo>
                        <a:pt x="2" y="0"/>
                      </a:lnTo>
                      <a:close/>
                      <a:moveTo>
                        <a:pt x="74" y="0"/>
                      </a:moveTo>
                      <a:lnTo>
                        <a:pt x="72" y="11"/>
                      </a:lnTo>
                      <a:lnTo>
                        <a:pt x="145" y="11"/>
                      </a:lnTo>
                      <a:lnTo>
                        <a:pt x="142" y="0"/>
                      </a:lnTo>
                      <a:lnTo>
                        <a:pt x="74" y="0"/>
                      </a:lnTo>
                      <a:close/>
                      <a:moveTo>
                        <a:pt x="148" y="0"/>
                      </a:moveTo>
                      <a:lnTo>
                        <a:pt x="146" y="11"/>
                      </a:lnTo>
                      <a:lnTo>
                        <a:pt x="228" y="11"/>
                      </a:lnTo>
                      <a:lnTo>
                        <a:pt x="226" y="0"/>
                      </a:lnTo>
                      <a:lnTo>
                        <a:pt x="148" y="0"/>
                      </a:lnTo>
                      <a:close/>
                      <a:moveTo>
                        <a:pt x="231" y="0"/>
                      </a:moveTo>
                      <a:lnTo>
                        <a:pt x="229" y="11"/>
                      </a:lnTo>
                      <a:lnTo>
                        <a:pt x="302" y="11"/>
                      </a:lnTo>
                      <a:lnTo>
                        <a:pt x="300" y="0"/>
                      </a:lnTo>
                      <a:lnTo>
                        <a:pt x="231" y="0"/>
                      </a:lnTo>
                      <a:close/>
                      <a:moveTo>
                        <a:pt x="302" y="0"/>
                      </a:moveTo>
                      <a:lnTo>
                        <a:pt x="302" y="11"/>
                      </a:lnTo>
                      <a:lnTo>
                        <a:pt x="376" y="11"/>
                      </a:lnTo>
                      <a:lnTo>
                        <a:pt x="375" y="0"/>
                      </a:lnTo>
                      <a:lnTo>
                        <a:pt x="302" y="0"/>
                      </a:lnTo>
                      <a:close/>
                      <a:moveTo>
                        <a:pt x="382" y="0"/>
                      </a:moveTo>
                      <a:lnTo>
                        <a:pt x="378" y="11"/>
                      </a:lnTo>
                      <a:lnTo>
                        <a:pt x="457" y="11"/>
                      </a:lnTo>
                      <a:lnTo>
                        <a:pt x="456" y="0"/>
                      </a:lnTo>
                      <a:lnTo>
                        <a:pt x="382" y="0"/>
                      </a:lnTo>
                      <a:close/>
                      <a:moveTo>
                        <a:pt x="462" y="0"/>
                      </a:moveTo>
                      <a:lnTo>
                        <a:pt x="462" y="11"/>
                      </a:lnTo>
                      <a:lnTo>
                        <a:pt x="543" y="11"/>
                      </a:lnTo>
                      <a:lnTo>
                        <a:pt x="542" y="0"/>
                      </a:lnTo>
                      <a:lnTo>
                        <a:pt x="462" y="0"/>
                      </a:lnTo>
                      <a:close/>
                      <a:moveTo>
                        <a:pt x="549" y="0"/>
                      </a:moveTo>
                      <a:lnTo>
                        <a:pt x="548" y="11"/>
                      </a:lnTo>
                      <a:lnTo>
                        <a:pt x="624" y="11"/>
                      </a:lnTo>
                      <a:lnTo>
                        <a:pt x="622" y="0"/>
                      </a:lnTo>
                      <a:lnTo>
                        <a:pt x="549" y="0"/>
                      </a:lnTo>
                      <a:close/>
                      <a:moveTo>
                        <a:pt x="627" y="0"/>
                      </a:moveTo>
                      <a:lnTo>
                        <a:pt x="625" y="11"/>
                      </a:lnTo>
                      <a:lnTo>
                        <a:pt x="711" y="11"/>
                      </a:lnTo>
                      <a:lnTo>
                        <a:pt x="709" y="0"/>
                      </a:lnTo>
                      <a:lnTo>
                        <a:pt x="627" y="0"/>
                      </a:lnTo>
                      <a:close/>
                      <a:moveTo>
                        <a:pt x="715" y="0"/>
                      </a:moveTo>
                      <a:lnTo>
                        <a:pt x="714" y="11"/>
                      </a:lnTo>
                      <a:lnTo>
                        <a:pt x="792" y="11"/>
                      </a:lnTo>
                      <a:lnTo>
                        <a:pt x="789" y="0"/>
                      </a:lnTo>
                      <a:lnTo>
                        <a:pt x="715" y="0"/>
                      </a:lnTo>
                      <a:close/>
                      <a:moveTo>
                        <a:pt x="800" y="0"/>
                      </a:moveTo>
                      <a:lnTo>
                        <a:pt x="798" y="11"/>
                      </a:lnTo>
                      <a:lnTo>
                        <a:pt x="883" y="11"/>
                      </a:lnTo>
                      <a:lnTo>
                        <a:pt x="881" y="0"/>
                      </a:lnTo>
                      <a:lnTo>
                        <a:pt x="800" y="0"/>
                      </a:lnTo>
                      <a:close/>
                      <a:moveTo>
                        <a:pt x="885" y="0"/>
                      </a:moveTo>
                      <a:lnTo>
                        <a:pt x="885" y="11"/>
                      </a:lnTo>
                      <a:lnTo>
                        <a:pt x="955" y="11"/>
                      </a:lnTo>
                      <a:lnTo>
                        <a:pt x="952" y="0"/>
                      </a:lnTo>
                      <a:lnTo>
                        <a:pt x="885" y="0"/>
                      </a:lnTo>
                      <a:close/>
                      <a:moveTo>
                        <a:pt x="959" y="0"/>
                      </a:moveTo>
                      <a:lnTo>
                        <a:pt x="958" y="11"/>
                      </a:lnTo>
                      <a:lnTo>
                        <a:pt x="1032" y="11"/>
                      </a:lnTo>
                      <a:lnTo>
                        <a:pt x="1029" y="0"/>
                      </a:lnTo>
                      <a:lnTo>
                        <a:pt x="959" y="0"/>
                      </a:lnTo>
                      <a:close/>
                      <a:moveTo>
                        <a:pt x="1041" y="0"/>
                      </a:moveTo>
                      <a:lnTo>
                        <a:pt x="1038" y="11"/>
                      </a:lnTo>
                      <a:lnTo>
                        <a:pt x="1204" y="11"/>
                      </a:lnTo>
                      <a:lnTo>
                        <a:pt x="1202" y="0"/>
                      </a:lnTo>
                      <a:lnTo>
                        <a:pt x="1041" y="0"/>
                      </a:lnTo>
                      <a:close/>
                    </a:path>
                  </a:pathLst>
                </a:custGeom>
                <a:solidFill>
                  <a:srgbClr val="BDBD9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464" name="Freeform 330"/>
                <p:cNvSpPr>
                  <a:spLocks noEditPoints="1"/>
                </p:cNvSpPr>
                <p:nvPr/>
              </p:nvSpPr>
              <p:spPr bwMode="auto">
                <a:xfrm>
                  <a:off x="2580" y="2843"/>
                  <a:ext cx="301" cy="3"/>
                </a:xfrm>
                <a:custGeom>
                  <a:avLst/>
                  <a:gdLst>
                    <a:gd name="T0" fmla="*/ 0 w 1203"/>
                    <a:gd name="T1" fmla="*/ 0 h 11"/>
                    <a:gd name="T2" fmla="*/ 0 w 1203"/>
                    <a:gd name="T3" fmla="*/ 0 h 11"/>
                    <a:gd name="T4" fmla="*/ 0 w 1203"/>
                    <a:gd name="T5" fmla="*/ 0 h 11"/>
                    <a:gd name="T6" fmla="*/ 0 w 1203"/>
                    <a:gd name="T7" fmla="*/ 0 h 11"/>
                    <a:gd name="T8" fmla="*/ 0 w 1203"/>
                    <a:gd name="T9" fmla="*/ 0 h 11"/>
                    <a:gd name="T10" fmla="*/ 0 w 1203"/>
                    <a:gd name="T11" fmla="*/ 0 h 11"/>
                    <a:gd name="T12" fmla="*/ 0 w 1203"/>
                    <a:gd name="T13" fmla="*/ 0 h 11"/>
                    <a:gd name="T14" fmla="*/ 0 w 1203"/>
                    <a:gd name="T15" fmla="*/ 0 h 11"/>
                    <a:gd name="T16" fmla="*/ 0 w 1203"/>
                    <a:gd name="T17" fmla="*/ 0 h 11"/>
                    <a:gd name="T18" fmla="*/ 0 w 1203"/>
                    <a:gd name="T19" fmla="*/ 0 h 11"/>
                    <a:gd name="T20" fmla="*/ 0 w 1203"/>
                    <a:gd name="T21" fmla="*/ 0 h 11"/>
                    <a:gd name="T22" fmla="*/ 0 w 1203"/>
                    <a:gd name="T23" fmla="*/ 0 h 11"/>
                    <a:gd name="T24" fmla="*/ 0 w 1203"/>
                    <a:gd name="T25" fmla="*/ 0 h 11"/>
                    <a:gd name="T26" fmla="*/ 0 w 1203"/>
                    <a:gd name="T27" fmla="*/ 0 h 11"/>
                    <a:gd name="T28" fmla="*/ 0 w 1203"/>
                    <a:gd name="T29" fmla="*/ 0 h 11"/>
                    <a:gd name="T30" fmla="*/ 0 w 1203"/>
                    <a:gd name="T31" fmla="*/ 0 h 11"/>
                    <a:gd name="T32" fmla="*/ 0 w 1203"/>
                    <a:gd name="T33" fmla="*/ 0 h 11"/>
                    <a:gd name="T34" fmla="*/ 0 w 1203"/>
                    <a:gd name="T35" fmla="*/ 0 h 11"/>
                    <a:gd name="T36" fmla="*/ 0 w 1203"/>
                    <a:gd name="T37" fmla="*/ 0 h 11"/>
                    <a:gd name="T38" fmla="*/ 0 w 1203"/>
                    <a:gd name="T39" fmla="*/ 0 h 11"/>
                    <a:gd name="T40" fmla="*/ 0 w 1203"/>
                    <a:gd name="T41" fmla="*/ 0 h 11"/>
                    <a:gd name="T42" fmla="*/ 0 w 1203"/>
                    <a:gd name="T43" fmla="*/ 0 h 11"/>
                    <a:gd name="T44" fmla="*/ 0 w 1203"/>
                    <a:gd name="T45" fmla="*/ 0 h 11"/>
                    <a:gd name="T46" fmla="*/ 0 w 1203"/>
                    <a:gd name="T47" fmla="*/ 0 h 11"/>
                    <a:gd name="T48" fmla="*/ 0 w 1203"/>
                    <a:gd name="T49" fmla="*/ 0 h 11"/>
                    <a:gd name="T50" fmla="*/ 0 w 1203"/>
                    <a:gd name="T51" fmla="*/ 0 h 11"/>
                    <a:gd name="T52" fmla="*/ 0 w 1203"/>
                    <a:gd name="T53" fmla="*/ 0 h 11"/>
                    <a:gd name="T54" fmla="*/ 0 w 1203"/>
                    <a:gd name="T55" fmla="*/ 0 h 11"/>
                    <a:gd name="T56" fmla="*/ 0 w 1203"/>
                    <a:gd name="T57" fmla="*/ 0 h 11"/>
                    <a:gd name="T58" fmla="*/ 0 w 1203"/>
                    <a:gd name="T59" fmla="*/ 0 h 11"/>
                    <a:gd name="T60" fmla="*/ 0 w 1203"/>
                    <a:gd name="T61" fmla="*/ 0 h 11"/>
                    <a:gd name="T62" fmla="*/ 0 w 1203"/>
                    <a:gd name="T63" fmla="*/ 0 h 11"/>
                    <a:gd name="T64" fmla="*/ 0 w 1203"/>
                    <a:gd name="T65" fmla="*/ 0 h 11"/>
                    <a:gd name="T66" fmla="*/ 0 w 1203"/>
                    <a:gd name="T67" fmla="*/ 0 h 11"/>
                    <a:gd name="T68" fmla="*/ 0 w 1203"/>
                    <a:gd name="T69" fmla="*/ 0 h 1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03"/>
                    <a:gd name="T106" fmla="*/ 0 h 11"/>
                    <a:gd name="T107" fmla="*/ 1203 w 1203"/>
                    <a:gd name="T108" fmla="*/ 11 h 1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03" h="11">
                      <a:moveTo>
                        <a:pt x="2" y="0"/>
                      </a:moveTo>
                      <a:lnTo>
                        <a:pt x="0" y="11"/>
                      </a:lnTo>
                      <a:lnTo>
                        <a:pt x="70" y="11"/>
                      </a:lnTo>
                      <a:lnTo>
                        <a:pt x="66" y="0"/>
                      </a:lnTo>
                      <a:lnTo>
                        <a:pt x="2" y="0"/>
                      </a:lnTo>
                      <a:close/>
                      <a:moveTo>
                        <a:pt x="74" y="0"/>
                      </a:moveTo>
                      <a:lnTo>
                        <a:pt x="73" y="11"/>
                      </a:lnTo>
                      <a:lnTo>
                        <a:pt x="143" y="11"/>
                      </a:lnTo>
                      <a:lnTo>
                        <a:pt x="141" y="0"/>
                      </a:lnTo>
                      <a:lnTo>
                        <a:pt x="74" y="0"/>
                      </a:lnTo>
                      <a:close/>
                      <a:moveTo>
                        <a:pt x="148" y="0"/>
                      </a:moveTo>
                      <a:lnTo>
                        <a:pt x="147" y="11"/>
                      </a:lnTo>
                      <a:lnTo>
                        <a:pt x="227" y="11"/>
                      </a:lnTo>
                      <a:lnTo>
                        <a:pt x="225" y="0"/>
                      </a:lnTo>
                      <a:lnTo>
                        <a:pt x="148" y="0"/>
                      </a:lnTo>
                      <a:close/>
                      <a:moveTo>
                        <a:pt x="231" y="0"/>
                      </a:moveTo>
                      <a:lnTo>
                        <a:pt x="229" y="11"/>
                      </a:lnTo>
                      <a:lnTo>
                        <a:pt x="301" y="11"/>
                      </a:lnTo>
                      <a:lnTo>
                        <a:pt x="299" y="0"/>
                      </a:lnTo>
                      <a:lnTo>
                        <a:pt x="231" y="0"/>
                      </a:lnTo>
                      <a:close/>
                      <a:moveTo>
                        <a:pt x="302" y="0"/>
                      </a:moveTo>
                      <a:lnTo>
                        <a:pt x="302" y="11"/>
                      </a:lnTo>
                      <a:lnTo>
                        <a:pt x="376" y="11"/>
                      </a:lnTo>
                      <a:lnTo>
                        <a:pt x="375" y="0"/>
                      </a:lnTo>
                      <a:lnTo>
                        <a:pt x="302" y="0"/>
                      </a:lnTo>
                      <a:close/>
                      <a:moveTo>
                        <a:pt x="383" y="0"/>
                      </a:moveTo>
                      <a:lnTo>
                        <a:pt x="380" y="11"/>
                      </a:lnTo>
                      <a:lnTo>
                        <a:pt x="456" y="11"/>
                      </a:lnTo>
                      <a:lnTo>
                        <a:pt x="455" y="0"/>
                      </a:lnTo>
                      <a:lnTo>
                        <a:pt x="383" y="0"/>
                      </a:lnTo>
                      <a:close/>
                      <a:moveTo>
                        <a:pt x="463" y="0"/>
                      </a:moveTo>
                      <a:lnTo>
                        <a:pt x="462" y="11"/>
                      </a:lnTo>
                      <a:lnTo>
                        <a:pt x="542" y="11"/>
                      </a:lnTo>
                      <a:lnTo>
                        <a:pt x="541" y="0"/>
                      </a:lnTo>
                      <a:lnTo>
                        <a:pt x="463" y="0"/>
                      </a:lnTo>
                      <a:close/>
                      <a:moveTo>
                        <a:pt x="549" y="0"/>
                      </a:moveTo>
                      <a:lnTo>
                        <a:pt x="548" y="11"/>
                      </a:lnTo>
                      <a:lnTo>
                        <a:pt x="623" y="11"/>
                      </a:lnTo>
                      <a:lnTo>
                        <a:pt x="622" y="0"/>
                      </a:lnTo>
                      <a:lnTo>
                        <a:pt x="549" y="0"/>
                      </a:lnTo>
                      <a:close/>
                      <a:moveTo>
                        <a:pt x="627" y="0"/>
                      </a:moveTo>
                      <a:lnTo>
                        <a:pt x="625" y="11"/>
                      </a:lnTo>
                      <a:lnTo>
                        <a:pt x="710" y="11"/>
                      </a:lnTo>
                      <a:lnTo>
                        <a:pt x="708" y="0"/>
                      </a:lnTo>
                      <a:lnTo>
                        <a:pt x="627" y="0"/>
                      </a:lnTo>
                      <a:close/>
                      <a:moveTo>
                        <a:pt x="716" y="0"/>
                      </a:moveTo>
                      <a:lnTo>
                        <a:pt x="715" y="11"/>
                      </a:lnTo>
                      <a:lnTo>
                        <a:pt x="791" y="11"/>
                      </a:lnTo>
                      <a:lnTo>
                        <a:pt x="788" y="0"/>
                      </a:lnTo>
                      <a:lnTo>
                        <a:pt x="716" y="0"/>
                      </a:lnTo>
                      <a:close/>
                      <a:moveTo>
                        <a:pt x="801" y="0"/>
                      </a:moveTo>
                      <a:lnTo>
                        <a:pt x="800" y="11"/>
                      </a:lnTo>
                      <a:lnTo>
                        <a:pt x="882" y="11"/>
                      </a:lnTo>
                      <a:lnTo>
                        <a:pt x="880" y="0"/>
                      </a:lnTo>
                      <a:lnTo>
                        <a:pt x="801" y="0"/>
                      </a:lnTo>
                      <a:close/>
                      <a:moveTo>
                        <a:pt x="887" y="0"/>
                      </a:moveTo>
                      <a:lnTo>
                        <a:pt x="885" y="11"/>
                      </a:lnTo>
                      <a:lnTo>
                        <a:pt x="953" y="11"/>
                      </a:lnTo>
                      <a:lnTo>
                        <a:pt x="951" y="0"/>
                      </a:lnTo>
                      <a:lnTo>
                        <a:pt x="887" y="0"/>
                      </a:lnTo>
                      <a:close/>
                      <a:moveTo>
                        <a:pt x="961" y="0"/>
                      </a:moveTo>
                      <a:lnTo>
                        <a:pt x="958" y="11"/>
                      </a:lnTo>
                      <a:lnTo>
                        <a:pt x="1031" y="11"/>
                      </a:lnTo>
                      <a:lnTo>
                        <a:pt x="1029" y="0"/>
                      </a:lnTo>
                      <a:lnTo>
                        <a:pt x="961" y="0"/>
                      </a:lnTo>
                      <a:close/>
                      <a:moveTo>
                        <a:pt x="1041" y="0"/>
                      </a:moveTo>
                      <a:lnTo>
                        <a:pt x="1039" y="11"/>
                      </a:lnTo>
                      <a:lnTo>
                        <a:pt x="1203" y="11"/>
                      </a:lnTo>
                      <a:lnTo>
                        <a:pt x="1202" y="0"/>
                      </a:lnTo>
                      <a:lnTo>
                        <a:pt x="1041" y="0"/>
                      </a:lnTo>
                      <a:close/>
                    </a:path>
                  </a:pathLst>
                </a:custGeom>
                <a:solidFill>
                  <a:srgbClr val="C2C2A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465" name="Freeform 331"/>
                <p:cNvSpPr>
                  <a:spLocks noEditPoints="1"/>
                </p:cNvSpPr>
                <p:nvPr/>
              </p:nvSpPr>
              <p:spPr bwMode="auto">
                <a:xfrm>
                  <a:off x="2580" y="2842"/>
                  <a:ext cx="300" cy="2"/>
                </a:xfrm>
                <a:custGeom>
                  <a:avLst/>
                  <a:gdLst>
                    <a:gd name="T0" fmla="*/ 0 w 1200"/>
                    <a:gd name="T1" fmla="*/ 0 h 10"/>
                    <a:gd name="T2" fmla="*/ 0 w 1200"/>
                    <a:gd name="T3" fmla="*/ 0 h 10"/>
                    <a:gd name="T4" fmla="*/ 0 w 1200"/>
                    <a:gd name="T5" fmla="*/ 0 h 10"/>
                    <a:gd name="T6" fmla="*/ 0 w 1200"/>
                    <a:gd name="T7" fmla="*/ 0 h 10"/>
                    <a:gd name="T8" fmla="*/ 0 w 1200"/>
                    <a:gd name="T9" fmla="*/ 0 h 10"/>
                    <a:gd name="T10" fmla="*/ 0 w 1200"/>
                    <a:gd name="T11" fmla="*/ 0 h 10"/>
                    <a:gd name="T12" fmla="*/ 0 w 1200"/>
                    <a:gd name="T13" fmla="*/ 0 h 10"/>
                    <a:gd name="T14" fmla="*/ 0 w 1200"/>
                    <a:gd name="T15" fmla="*/ 0 h 10"/>
                    <a:gd name="T16" fmla="*/ 0 w 1200"/>
                    <a:gd name="T17" fmla="*/ 0 h 10"/>
                    <a:gd name="T18" fmla="*/ 0 w 1200"/>
                    <a:gd name="T19" fmla="*/ 0 h 10"/>
                    <a:gd name="T20" fmla="*/ 0 w 1200"/>
                    <a:gd name="T21" fmla="*/ 0 h 10"/>
                    <a:gd name="T22" fmla="*/ 0 w 1200"/>
                    <a:gd name="T23" fmla="*/ 0 h 10"/>
                    <a:gd name="T24" fmla="*/ 0 w 1200"/>
                    <a:gd name="T25" fmla="*/ 0 h 10"/>
                    <a:gd name="T26" fmla="*/ 0 w 1200"/>
                    <a:gd name="T27" fmla="*/ 0 h 10"/>
                    <a:gd name="T28" fmla="*/ 0 w 1200"/>
                    <a:gd name="T29" fmla="*/ 0 h 10"/>
                    <a:gd name="T30" fmla="*/ 0 w 1200"/>
                    <a:gd name="T31" fmla="*/ 0 h 10"/>
                    <a:gd name="T32" fmla="*/ 0 w 1200"/>
                    <a:gd name="T33" fmla="*/ 0 h 10"/>
                    <a:gd name="T34" fmla="*/ 0 w 1200"/>
                    <a:gd name="T35" fmla="*/ 0 h 10"/>
                    <a:gd name="T36" fmla="*/ 0 w 1200"/>
                    <a:gd name="T37" fmla="*/ 0 h 10"/>
                    <a:gd name="T38" fmla="*/ 0 w 1200"/>
                    <a:gd name="T39" fmla="*/ 0 h 10"/>
                    <a:gd name="T40" fmla="*/ 0 w 1200"/>
                    <a:gd name="T41" fmla="*/ 0 h 10"/>
                    <a:gd name="T42" fmla="*/ 0 w 1200"/>
                    <a:gd name="T43" fmla="*/ 0 h 10"/>
                    <a:gd name="T44" fmla="*/ 0 w 1200"/>
                    <a:gd name="T45" fmla="*/ 0 h 10"/>
                    <a:gd name="T46" fmla="*/ 0 w 1200"/>
                    <a:gd name="T47" fmla="*/ 0 h 10"/>
                    <a:gd name="T48" fmla="*/ 0 w 1200"/>
                    <a:gd name="T49" fmla="*/ 0 h 10"/>
                    <a:gd name="T50" fmla="*/ 0 w 1200"/>
                    <a:gd name="T51" fmla="*/ 0 h 10"/>
                    <a:gd name="T52" fmla="*/ 0 w 1200"/>
                    <a:gd name="T53" fmla="*/ 0 h 10"/>
                    <a:gd name="T54" fmla="*/ 0 w 1200"/>
                    <a:gd name="T55" fmla="*/ 0 h 10"/>
                    <a:gd name="T56" fmla="*/ 0 w 1200"/>
                    <a:gd name="T57" fmla="*/ 0 h 10"/>
                    <a:gd name="T58" fmla="*/ 0 w 1200"/>
                    <a:gd name="T59" fmla="*/ 0 h 10"/>
                    <a:gd name="T60" fmla="*/ 0 w 1200"/>
                    <a:gd name="T61" fmla="*/ 0 h 10"/>
                    <a:gd name="T62" fmla="*/ 0 w 1200"/>
                    <a:gd name="T63" fmla="*/ 0 h 10"/>
                    <a:gd name="T64" fmla="*/ 0 w 1200"/>
                    <a:gd name="T65" fmla="*/ 0 h 10"/>
                    <a:gd name="T66" fmla="*/ 0 w 1200"/>
                    <a:gd name="T67" fmla="*/ 0 h 10"/>
                    <a:gd name="T68" fmla="*/ 0 w 1200"/>
                    <a:gd name="T69" fmla="*/ 0 h 1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00"/>
                    <a:gd name="T106" fmla="*/ 0 h 10"/>
                    <a:gd name="T107" fmla="*/ 1200 w 1200"/>
                    <a:gd name="T108" fmla="*/ 10 h 1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00" h="10">
                      <a:moveTo>
                        <a:pt x="1" y="0"/>
                      </a:moveTo>
                      <a:lnTo>
                        <a:pt x="0" y="10"/>
                      </a:lnTo>
                      <a:lnTo>
                        <a:pt x="65" y="10"/>
                      </a:lnTo>
                      <a:lnTo>
                        <a:pt x="63" y="0"/>
                      </a:lnTo>
                      <a:lnTo>
                        <a:pt x="1" y="0"/>
                      </a:lnTo>
                      <a:close/>
                      <a:moveTo>
                        <a:pt x="73" y="0"/>
                      </a:moveTo>
                      <a:lnTo>
                        <a:pt x="72" y="10"/>
                      </a:lnTo>
                      <a:lnTo>
                        <a:pt x="140" y="10"/>
                      </a:lnTo>
                      <a:lnTo>
                        <a:pt x="138" y="0"/>
                      </a:lnTo>
                      <a:lnTo>
                        <a:pt x="73" y="0"/>
                      </a:lnTo>
                      <a:close/>
                      <a:moveTo>
                        <a:pt x="147" y="0"/>
                      </a:moveTo>
                      <a:lnTo>
                        <a:pt x="146" y="10"/>
                      </a:lnTo>
                      <a:lnTo>
                        <a:pt x="224" y="10"/>
                      </a:lnTo>
                      <a:lnTo>
                        <a:pt x="223" y="0"/>
                      </a:lnTo>
                      <a:lnTo>
                        <a:pt x="147" y="0"/>
                      </a:lnTo>
                      <a:close/>
                      <a:moveTo>
                        <a:pt x="230" y="0"/>
                      </a:moveTo>
                      <a:lnTo>
                        <a:pt x="229" y="10"/>
                      </a:lnTo>
                      <a:lnTo>
                        <a:pt x="298" y="10"/>
                      </a:lnTo>
                      <a:lnTo>
                        <a:pt x="295" y="0"/>
                      </a:lnTo>
                      <a:lnTo>
                        <a:pt x="230" y="0"/>
                      </a:lnTo>
                      <a:close/>
                      <a:moveTo>
                        <a:pt x="300" y="0"/>
                      </a:moveTo>
                      <a:lnTo>
                        <a:pt x="300" y="10"/>
                      </a:lnTo>
                      <a:lnTo>
                        <a:pt x="373" y="10"/>
                      </a:lnTo>
                      <a:lnTo>
                        <a:pt x="372" y="0"/>
                      </a:lnTo>
                      <a:lnTo>
                        <a:pt x="300" y="0"/>
                      </a:lnTo>
                      <a:close/>
                      <a:moveTo>
                        <a:pt x="382" y="0"/>
                      </a:moveTo>
                      <a:lnTo>
                        <a:pt x="380" y="10"/>
                      </a:lnTo>
                      <a:lnTo>
                        <a:pt x="453" y="10"/>
                      </a:lnTo>
                      <a:lnTo>
                        <a:pt x="452" y="0"/>
                      </a:lnTo>
                      <a:lnTo>
                        <a:pt x="382" y="0"/>
                      </a:lnTo>
                      <a:close/>
                      <a:moveTo>
                        <a:pt x="461" y="0"/>
                      </a:moveTo>
                      <a:lnTo>
                        <a:pt x="460" y="10"/>
                      </a:lnTo>
                      <a:lnTo>
                        <a:pt x="539" y="10"/>
                      </a:lnTo>
                      <a:lnTo>
                        <a:pt x="538" y="0"/>
                      </a:lnTo>
                      <a:lnTo>
                        <a:pt x="461" y="0"/>
                      </a:lnTo>
                      <a:close/>
                      <a:moveTo>
                        <a:pt x="547" y="0"/>
                      </a:moveTo>
                      <a:lnTo>
                        <a:pt x="547" y="10"/>
                      </a:lnTo>
                      <a:lnTo>
                        <a:pt x="620" y="10"/>
                      </a:lnTo>
                      <a:lnTo>
                        <a:pt x="619" y="0"/>
                      </a:lnTo>
                      <a:lnTo>
                        <a:pt x="547" y="0"/>
                      </a:lnTo>
                      <a:close/>
                      <a:moveTo>
                        <a:pt x="626" y="0"/>
                      </a:moveTo>
                      <a:lnTo>
                        <a:pt x="625" y="10"/>
                      </a:lnTo>
                      <a:lnTo>
                        <a:pt x="707" y="10"/>
                      </a:lnTo>
                      <a:lnTo>
                        <a:pt x="706" y="0"/>
                      </a:lnTo>
                      <a:lnTo>
                        <a:pt x="626" y="0"/>
                      </a:lnTo>
                      <a:close/>
                      <a:moveTo>
                        <a:pt x="714" y="0"/>
                      </a:moveTo>
                      <a:lnTo>
                        <a:pt x="713" y="10"/>
                      </a:lnTo>
                      <a:lnTo>
                        <a:pt x="787" y="10"/>
                      </a:lnTo>
                      <a:lnTo>
                        <a:pt x="784" y="0"/>
                      </a:lnTo>
                      <a:lnTo>
                        <a:pt x="714" y="0"/>
                      </a:lnTo>
                      <a:close/>
                      <a:moveTo>
                        <a:pt x="799" y="0"/>
                      </a:moveTo>
                      <a:lnTo>
                        <a:pt x="798" y="10"/>
                      </a:lnTo>
                      <a:lnTo>
                        <a:pt x="879" y="10"/>
                      </a:lnTo>
                      <a:lnTo>
                        <a:pt x="876" y="0"/>
                      </a:lnTo>
                      <a:lnTo>
                        <a:pt x="799" y="0"/>
                      </a:lnTo>
                      <a:close/>
                      <a:moveTo>
                        <a:pt x="885" y="0"/>
                      </a:moveTo>
                      <a:lnTo>
                        <a:pt x="883" y="10"/>
                      </a:lnTo>
                      <a:lnTo>
                        <a:pt x="950" y="10"/>
                      </a:lnTo>
                      <a:lnTo>
                        <a:pt x="948" y="0"/>
                      </a:lnTo>
                      <a:lnTo>
                        <a:pt x="885" y="0"/>
                      </a:lnTo>
                      <a:close/>
                      <a:moveTo>
                        <a:pt x="959" y="0"/>
                      </a:moveTo>
                      <a:lnTo>
                        <a:pt x="957" y="10"/>
                      </a:lnTo>
                      <a:lnTo>
                        <a:pt x="1027" y="10"/>
                      </a:lnTo>
                      <a:lnTo>
                        <a:pt x="1025" y="0"/>
                      </a:lnTo>
                      <a:lnTo>
                        <a:pt x="959" y="0"/>
                      </a:lnTo>
                      <a:close/>
                      <a:moveTo>
                        <a:pt x="1040" y="0"/>
                      </a:moveTo>
                      <a:lnTo>
                        <a:pt x="1039" y="10"/>
                      </a:lnTo>
                      <a:lnTo>
                        <a:pt x="1200" y="10"/>
                      </a:lnTo>
                      <a:lnTo>
                        <a:pt x="1198" y="0"/>
                      </a:lnTo>
                      <a:lnTo>
                        <a:pt x="1040" y="0"/>
                      </a:lnTo>
                      <a:close/>
                    </a:path>
                  </a:pathLst>
                </a:custGeom>
                <a:solidFill>
                  <a:srgbClr val="C9C9A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466" name="Freeform 332"/>
                <p:cNvSpPr>
                  <a:spLocks noEditPoints="1"/>
                </p:cNvSpPr>
                <p:nvPr/>
              </p:nvSpPr>
              <p:spPr bwMode="auto">
                <a:xfrm>
                  <a:off x="2580" y="2841"/>
                  <a:ext cx="300" cy="2"/>
                </a:xfrm>
                <a:custGeom>
                  <a:avLst/>
                  <a:gdLst>
                    <a:gd name="T0" fmla="*/ 0 w 1200"/>
                    <a:gd name="T1" fmla="*/ 0 h 9"/>
                    <a:gd name="T2" fmla="*/ 0 w 1200"/>
                    <a:gd name="T3" fmla="*/ 0 h 9"/>
                    <a:gd name="T4" fmla="*/ 0 w 1200"/>
                    <a:gd name="T5" fmla="*/ 0 h 9"/>
                    <a:gd name="T6" fmla="*/ 0 w 1200"/>
                    <a:gd name="T7" fmla="*/ 0 h 9"/>
                    <a:gd name="T8" fmla="*/ 0 w 1200"/>
                    <a:gd name="T9" fmla="*/ 0 h 9"/>
                    <a:gd name="T10" fmla="*/ 0 w 1200"/>
                    <a:gd name="T11" fmla="*/ 0 h 9"/>
                    <a:gd name="T12" fmla="*/ 0 w 1200"/>
                    <a:gd name="T13" fmla="*/ 0 h 9"/>
                    <a:gd name="T14" fmla="*/ 0 w 1200"/>
                    <a:gd name="T15" fmla="*/ 0 h 9"/>
                    <a:gd name="T16" fmla="*/ 0 w 1200"/>
                    <a:gd name="T17" fmla="*/ 0 h 9"/>
                    <a:gd name="T18" fmla="*/ 0 w 1200"/>
                    <a:gd name="T19" fmla="*/ 0 h 9"/>
                    <a:gd name="T20" fmla="*/ 0 w 1200"/>
                    <a:gd name="T21" fmla="*/ 0 h 9"/>
                    <a:gd name="T22" fmla="*/ 0 w 1200"/>
                    <a:gd name="T23" fmla="*/ 0 h 9"/>
                    <a:gd name="T24" fmla="*/ 0 w 1200"/>
                    <a:gd name="T25" fmla="*/ 0 h 9"/>
                    <a:gd name="T26" fmla="*/ 0 w 1200"/>
                    <a:gd name="T27" fmla="*/ 0 h 9"/>
                    <a:gd name="T28" fmla="*/ 0 w 1200"/>
                    <a:gd name="T29" fmla="*/ 0 h 9"/>
                    <a:gd name="T30" fmla="*/ 0 w 1200"/>
                    <a:gd name="T31" fmla="*/ 0 h 9"/>
                    <a:gd name="T32" fmla="*/ 0 w 1200"/>
                    <a:gd name="T33" fmla="*/ 0 h 9"/>
                    <a:gd name="T34" fmla="*/ 0 w 1200"/>
                    <a:gd name="T35" fmla="*/ 0 h 9"/>
                    <a:gd name="T36" fmla="*/ 0 w 1200"/>
                    <a:gd name="T37" fmla="*/ 0 h 9"/>
                    <a:gd name="T38" fmla="*/ 0 w 1200"/>
                    <a:gd name="T39" fmla="*/ 0 h 9"/>
                    <a:gd name="T40" fmla="*/ 0 w 1200"/>
                    <a:gd name="T41" fmla="*/ 0 h 9"/>
                    <a:gd name="T42" fmla="*/ 0 w 1200"/>
                    <a:gd name="T43" fmla="*/ 0 h 9"/>
                    <a:gd name="T44" fmla="*/ 0 w 1200"/>
                    <a:gd name="T45" fmla="*/ 0 h 9"/>
                    <a:gd name="T46" fmla="*/ 0 w 1200"/>
                    <a:gd name="T47" fmla="*/ 0 h 9"/>
                    <a:gd name="T48" fmla="*/ 0 w 1200"/>
                    <a:gd name="T49" fmla="*/ 0 h 9"/>
                    <a:gd name="T50" fmla="*/ 0 w 1200"/>
                    <a:gd name="T51" fmla="*/ 0 h 9"/>
                    <a:gd name="T52" fmla="*/ 0 w 1200"/>
                    <a:gd name="T53" fmla="*/ 0 h 9"/>
                    <a:gd name="T54" fmla="*/ 0 w 1200"/>
                    <a:gd name="T55" fmla="*/ 0 h 9"/>
                    <a:gd name="T56" fmla="*/ 0 w 1200"/>
                    <a:gd name="T57" fmla="*/ 0 h 9"/>
                    <a:gd name="T58" fmla="*/ 0 w 1200"/>
                    <a:gd name="T59" fmla="*/ 0 h 9"/>
                    <a:gd name="T60" fmla="*/ 0 w 1200"/>
                    <a:gd name="T61" fmla="*/ 0 h 9"/>
                    <a:gd name="T62" fmla="*/ 0 w 1200"/>
                    <a:gd name="T63" fmla="*/ 0 h 9"/>
                    <a:gd name="T64" fmla="*/ 0 w 1200"/>
                    <a:gd name="T65" fmla="*/ 0 h 9"/>
                    <a:gd name="T66" fmla="*/ 0 w 1200"/>
                    <a:gd name="T67" fmla="*/ 0 h 9"/>
                    <a:gd name="T68" fmla="*/ 0 w 1200"/>
                    <a:gd name="T69" fmla="*/ 0 h 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00"/>
                    <a:gd name="T106" fmla="*/ 0 h 9"/>
                    <a:gd name="T107" fmla="*/ 1200 w 1200"/>
                    <a:gd name="T108" fmla="*/ 9 h 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00" h="9">
                      <a:moveTo>
                        <a:pt x="1" y="0"/>
                      </a:moveTo>
                      <a:lnTo>
                        <a:pt x="0" y="9"/>
                      </a:lnTo>
                      <a:lnTo>
                        <a:pt x="64" y="9"/>
                      </a:lnTo>
                      <a:lnTo>
                        <a:pt x="62" y="0"/>
                      </a:lnTo>
                      <a:lnTo>
                        <a:pt x="1" y="0"/>
                      </a:lnTo>
                      <a:close/>
                      <a:moveTo>
                        <a:pt x="75" y="0"/>
                      </a:moveTo>
                      <a:lnTo>
                        <a:pt x="72" y="9"/>
                      </a:lnTo>
                      <a:lnTo>
                        <a:pt x="139" y="9"/>
                      </a:lnTo>
                      <a:lnTo>
                        <a:pt x="137" y="0"/>
                      </a:lnTo>
                      <a:lnTo>
                        <a:pt x="75" y="0"/>
                      </a:lnTo>
                      <a:close/>
                      <a:moveTo>
                        <a:pt x="149" y="0"/>
                      </a:moveTo>
                      <a:lnTo>
                        <a:pt x="146" y="9"/>
                      </a:lnTo>
                      <a:lnTo>
                        <a:pt x="223" y="9"/>
                      </a:lnTo>
                      <a:lnTo>
                        <a:pt x="221" y="0"/>
                      </a:lnTo>
                      <a:lnTo>
                        <a:pt x="149" y="0"/>
                      </a:lnTo>
                      <a:close/>
                      <a:moveTo>
                        <a:pt x="230" y="0"/>
                      </a:moveTo>
                      <a:lnTo>
                        <a:pt x="229" y="9"/>
                      </a:lnTo>
                      <a:lnTo>
                        <a:pt x="297" y="9"/>
                      </a:lnTo>
                      <a:lnTo>
                        <a:pt x="294" y="0"/>
                      </a:lnTo>
                      <a:lnTo>
                        <a:pt x="230" y="0"/>
                      </a:lnTo>
                      <a:close/>
                      <a:moveTo>
                        <a:pt x="300" y="0"/>
                      </a:moveTo>
                      <a:lnTo>
                        <a:pt x="300" y="9"/>
                      </a:lnTo>
                      <a:lnTo>
                        <a:pt x="373" y="9"/>
                      </a:lnTo>
                      <a:lnTo>
                        <a:pt x="372" y="0"/>
                      </a:lnTo>
                      <a:lnTo>
                        <a:pt x="300" y="0"/>
                      </a:lnTo>
                      <a:close/>
                      <a:moveTo>
                        <a:pt x="385" y="0"/>
                      </a:moveTo>
                      <a:lnTo>
                        <a:pt x="381" y="9"/>
                      </a:lnTo>
                      <a:lnTo>
                        <a:pt x="453" y="9"/>
                      </a:lnTo>
                      <a:lnTo>
                        <a:pt x="450" y="0"/>
                      </a:lnTo>
                      <a:lnTo>
                        <a:pt x="385" y="0"/>
                      </a:lnTo>
                      <a:close/>
                      <a:moveTo>
                        <a:pt x="461" y="0"/>
                      </a:moveTo>
                      <a:lnTo>
                        <a:pt x="461" y="9"/>
                      </a:lnTo>
                      <a:lnTo>
                        <a:pt x="539" y="9"/>
                      </a:lnTo>
                      <a:lnTo>
                        <a:pt x="536" y="0"/>
                      </a:lnTo>
                      <a:lnTo>
                        <a:pt x="461" y="0"/>
                      </a:lnTo>
                      <a:close/>
                      <a:moveTo>
                        <a:pt x="548" y="0"/>
                      </a:moveTo>
                      <a:lnTo>
                        <a:pt x="547" y="9"/>
                      </a:lnTo>
                      <a:lnTo>
                        <a:pt x="620" y="9"/>
                      </a:lnTo>
                      <a:lnTo>
                        <a:pt x="617" y="0"/>
                      </a:lnTo>
                      <a:lnTo>
                        <a:pt x="548" y="0"/>
                      </a:lnTo>
                      <a:close/>
                      <a:moveTo>
                        <a:pt x="626" y="0"/>
                      </a:moveTo>
                      <a:lnTo>
                        <a:pt x="625" y="9"/>
                      </a:lnTo>
                      <a:lnTo>
                        <a:pt x="706" y="9"/>
                      </a:lnTo>
                      <a:lnTo>
                        <a:pt x="705" y="0"/>
                      </a:lnTo>
                      <a:lnTo>
                        <a:pt x="626" y="0"/>
                      </a:lnTo>
                      <a:close/>
                      <a:moveTo>
                        <a:pt x="714" y="0"/>
                      </a:moveTo>
                      <a:lnTo>
                        <a:pt x="714" y="9"/>
                      </a:lnTo>
                      <a:lnTo>
                        <a:pt x="786" y="9"/>
                      </a:lnTo>
                      <a:lnTo>
                        <a:pt x="783" y="0"/>
                      </a:lnTo>
                      <a:lnTo>
                        <a:pt x="714" y="0"/>
                      </a:lnTo>
                      <a:close/>
                      <a:moveTo>
                        <a:pt x="800" y="0"/>
                      </a:moveTo>
                      <a:lnTo>
                        <a:pt x="799" y="9"/>
                      </a:lnTo>
                      <a:lnTo>
                        <a:pt x="878" y="9"/>
                      </a:lnTo>
                      <a:lnTo>
                        <a:pt x="876" y="0"/>
                      </a:lnTo>
                      <a:lnTo>
                        <a:pt x="800" y="0"/>
                      </a:lnTo>
                      <a:close/>
                      <a:moveTo>
                        <a:pt x="885" y="0"/>
                      </a:moveTo>
                      <a:lnTo>
                        <a:pt x="885" y="9"/>
                      </a:lnTo>
                      <a:lnTo>
                        <a:pt x="949" y="9"/>
                      </a:lnTo>
                      <a:lnTo>
                        <a:pt x="948" y="0"/>
                      </a:lnTo>
                      <a:lnTo>
                        <a:pt x="885" y="0"/>
                      </a:lnTo>
                      <a:close/>
                      <a:moveTo>
                        <a:pt x="960" y="0"/>
                      </a:moveTo>
                      <a:lnTo>
                        <a:pt x="959" y="9"/>
                      </a:lnTo>
                      <a:lnTo>
                        <a:pt x="1027" y="9"/>
                      </a:lnTo>
                      <a:lnTo>
                        <a:pt x="1024" y="0"/>
                      </a:lnTo>
                      <a:lnTo>
                        <a:pt x="960" y="0"/>
                      </a:lnTo>
                      <a:close/>
                      <a:moveTo>
                        <a:pt x="1041" y="0"/>
                      </a:moveTo>
                      <a:lnTo>
                        <a:pt x="1039" y="9"/>
                      </a:lnTo>
                      <a:lnTo>
                        <a:pt x="1200" y="9"/>
                      </a:lnTo>
                      <a:lnTo>
                        <a:pt x="1198" y="0"/>
                      </a:lnTo>
                      <a:lnTo>
                        <a:pt x="1041" y="0"/>
                      </a:lnTo>
                      <a:close/>
                    </a:path>
                  </a:pathLst>
                </a:custGeom>
                <a:solidFill>
                  <a:srgbClr val="D1D1B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467" name="Freeform 333"/>
                <p:cNvSpPr>
                  <a:spLocks noEditPoints="1"/>
                </p:cNvSpPr>
                <p:nvPr/>
              </p:nvSpPr>
              <p:spPr bwMode="auto">
                <a:xfrm>
                  <a:off x="2581" y="2839"/>
                  <a:ext cx="299" cy="3"/>
                </a:xfrm>
                <a:custGeom>
                  <a:avLst/>
                  <a:gdLst>
                    <a:gd name="T0" fmla="*/ 0 w 1197"/>
                    <a:gd name="T1" fmla="*/ 0 h 10"/>
                    <a:gd name="T2" fmla="*/ 0 w 1197"/>
                    <a:gd name="T3" fmla="*/ 0 h 10"/>
                    <a:gd name="T4" fmla="*/ 0 w 1197"/>
                    <a:gd name="T5" fmla="*/ 0 h 10"/>
                    <a:gd name="T6" fmla="*/ 0 w 1197"/>
                    <a:gd name="T7" fmla="*/ 0 h 10"/>
                    <a:gd name="T8" fmla="*/ 0 w 1197"/>
                    <a:gd name="T9" fmla="*/ 0 h 10"/>
                    <a:gd name="T10" fmla="*/ 0 w 1197"/>
                    <a:gd name="T11" fmla="*/ 0 h 10"/>
                    <a:gd name="T12" fmla="*/ 0 w 1197"/>
                    <a:gd name="T13" fmla="*/ 0 h 10"/>
                    <a:gd name="T14" fmla="*/ 0 w 1197"/>
                    <a:gd name="T15" fmla="*/ 0 h 10"/>
                    <a:gd name="T16" fmla="*/ 0 w 1197"/>
                    <a:gd name="T17" fmla="*/ 0 h 10"/>
                    <a:gd name="T18" fmla="*/ 0 w 1197"/>
                    <a:gd name="T19" fmla="*/ 0 h 10"/>
                    <a:gd name="T20" fmla="*/ 0 w 1197"/>
                    <a:gd name="T21" fmla="*/ 0 h 10"/>
                    <a:gd name="T22" fmla="*/ 0 w 1197"/>
                    <a:gd name="T23" fmla="*/ 0 h 10"/>
                    <a:gd name="T24" fmla="*/ 0 w 1197"/>
                    <a:gd name="T25" fmla="*/ 0 h 10"/>
                    <a:gd name="T26" fmla="*/ 0 w 1197"/>
                    <a:gd name="T27" fmla="*/ 0 h 10"/>
                    <a:gd name="T28" fmla="*/ 0 w 1197"/>
                    <a:gd name="T29" fmla="*/ 0 h 10"/>
                    <a:gd name="T30" fmla="*/ 0 w 1197"/>
                    <a:gd name="T31" fmla="*/ 0 h 10"/>
                    <a:gd name="T32" fmla="*/ 0 w 1197"/>
                    <a:gd name="T33" fmla="*/ 0 h 10"/>
                    <a:gd name="T34" fmla="*/ 0 w 1197"/>
                    <a:gd name="T35" fmla="*/ 0 h 10"/>
                    <a:gd name="T36" fmla="*/ 0 w 1197"/>
                    <a:gd name="T37" fmla="*/ 0 h 10"/>
                    <a:gd name="T38" fmla="*/ 0 w 1197"/>
                    <a:gd name="T39" fmla="*/ 0 h 10"/>
                    <a:gd name="T40" fmla="*/ 0 w 1197"/>
                    <a:gd name="T41" fmla="*/ 0 h 10"/>
                    <a:gd name="T42" fmla="*/ 0 w 1197"/>
                    <a:gd name="T43" fmla="*/ 0 h 10"/>
                    <a:gd name="T44" fmla="*/ 0 w 1197"/>
                    <a:gd name="T45" fmla="*/ 0 h 10"/>
                    <a:gd name="T46" fmla="*/ 0 w 1197"/>
                    <a:gd name="T47" fmla="*/ 0 h 10"/>
                    <a:gd name="T48" fmla="*/ 0 w 1197"/>
                    <a:gd name="T49" fmla="*/ 0 h 10"/>
                    <a:gd name="T50" fmla="*/ 0 w 1197"/>
                    <a:gd name="T51" fmla="*/ 0 h 10"/>
                    <a:gd name="T52" fmla="*/ 0 w 1197"/>
                    <a:gd name="T53" fmla="*/ 0 h 10"/>
                    <a:gd name="T54" fmla="*/ 0 w 1197"/>
                    <a:gd name="T55" fmla="*/ 0 h 10"/>
                    <a:gd name="T56" fmla="*/ 0 w 1197"/>
                    <a:gd name="T57" fmla="*/ 0 h 10"/>
                    <a:gd name="T58" fmla="*/ 0 w 1197"/>
                    <a:gd name="T59" fmla="*/ 0 h 10"/>
                    <a:gd name="T60" fmla="*/ 0 w 1197"/>
                    <a:gd name="T61" fmla="*/ 0 h 10"/>
                    <a:gd name="T62" fmla="*/ 0 w 1197"/>
                    <a:gd name="T63" fmla="*/ 0 h 10"/>
                    <a:gd name="T64" fmla="*/ 0 w 1197"/>
                    <a:gd name="T65" fmla="*/ 0 h 10"/>
                    <a:gd name="T66" fmla="*/ 0 w 1197"/>
                    <a:gd name="T67" fmla="*/ 0 h 10"/>
                    <a:gd name="T68" fmla="*/ 0 w 1197"/>
                    <a:gd name="T69" fmla="*/ 0 h 1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97"/>
                    <a:gd name="T106" fmla="*/ 0 h 10"/>
                    <a:gd name="T107" fmla="*/ 1197 w 1197"/>
                    <a:gd name="T108" fmla="*/ 10 h 1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97" h="10">
                      <a:moveTo>
                        <a:pt x="1" y="0"/>
                      </a:moveTo>
                      <a:lnTo>
                        <a:pt x="0" y="10"/>
                      </a:lnTo>
                      <a:lnTo>
                        <a:pt x="62" y="10"/>
                      </a:lnTo>
                      <a:lnTo>
                        <a:pt x="59" y="0"/>
                      </a:lnTo>
                      <a:lnTo>
                        <a:pt x="1" y="0"/>
                      </a:lnTo>
                      <a:close/>
                      <a:moveTo>
                        <a:pt x="75" y="0"/>
                      </a:moveTo>
                      <a:lnTo>
                        <a:pt x="72" y="10"/>
                      </a:lnTo>
                      <a:lnTo>
                        <a:pt x="137" y="10"/>
                      </a:lnTo>
                      <a:lnTo>
                        <a:pt x="135" y="0"/>
                      </a:lnTo>
                      <a:lnTo>
                        <a:pt x="75" y="0"/>
                      </a:lnTo>
                      <a:close/>
                      <a:moveTo>
                        <a:pt x="149" y="0"/>
                      </a:moveTo>
                      <a:lnTo>
                        <a:pt x="146" y="10"/>
                      </a:lnTo>
                      <a:lnTo>
                        <a:pt x="222" y="10"/>
                      </a:lnTo>
                      <a:lnTo>
                        <a:pt x="219" y="0"/>
                      </a:lnTo>
                      <a:lnTo>
                        <a:pt x="149" y="0"/>
                      </a:lnTo>
                      <a:close/>
                      <a:moveTo>
                        <a:pt x="230" y="0"/>
                      </a:moveTo>
                      <a:lnTo>
                        <a:pt x="229" y="10"/>
                      </a:lnTo>
                      <a:lnTo>
                        <a:pt x="294" y="10"/>
                      </a:lnTo>
                      <a:lnTo>
                        <a:pt x="292" y="0"/>
                      </a:lnTo>
                      <a:lnTo>
                        <a:pt x="230" y="0"/>
                      </a:lnTo>
                      <a:close/>
                      <a:moveTo>
                        <a:pt x="299" y="0"/>
                      </a:moveTo>
                      <a:lnTo>
                        <a:pt x="299" y="10"/>
                      </a:lnTo>
                      <a:lnTo>
                        <a:pt x="371" y="10"/>
                      </a:lnTo>
                      <a:lnTo>
                        <a:pt x="370" y="0"/>
                      </a:lnTo>
                      <a:lnTo>
                        <a:pt x="299" y="0"/>
                      </a:lnTo>
                      <a:close/>
                      <a:moveTo>
                        <a:pt x="385" y="0"/>
                      </a:moveTo>
                      <a:lnTo>
                        <a:pt x="381" y="10"/>
                      </a:lnTo>
                      <a:lnTo>
                        <a:pt x="451" y="10"/>
                      </a:lnTo>
                      <a:lnTo>
                        <a:pt x="448" y="0"/>
                      </a:lnTo>
                      <a:lnTo>
                        <a:pt x="385" y="0"/>
                      </a:lnTo>
                      <a:close/>
                      <a:moveTo>
                        <a:pt x="461" y="0"/>
                      </a:moveTo>
                      <a:lnTo>
                        <a:pt x="460" y="10"/>
                      </a:lnTo>
                      <a:lnTo>
                        <a:pt x="537" y="10"/>
                      </a:lnTo>
                      <a:lnTo>
                        <a:pt x="534" y="0"/>
                      </a:lnTo>
                      <a:lnTo>
                        <a:pt x="461" y="0"/>
                      </a:lnTo>
                      <a:close/>
                      <a:moveTo>
                        <a:pt x="547" y="0"/>
                      </a:moveTo>
                      <a:lnTo>
                        <a:pt x="546" y="10"/>
                      </a:lnTo>
                      <a:lnTo>
                        <a:pt x="618" y="10"/>
                      </a:lnTo>
                      <a:lnTo>
                        <a:pt x="615" y="0"/>
                      </a:lnTo>
                      <a:lnTo>
                        <a:pt x="547" y="0"/>
                      </a:lnTo>
                      <a:close/>
                      <a:moveTo>
                        <a:pt x="626" y="0"/>
                      </a:moveTo>
                      <a:lnTo>
                        <a:pt x="625" y="10"/>
                      </a:lnTo>
                      <a:lnTo>
                        <a:pt x="705" y="10"/>
                      </a:lnTo>
                      <a:lnTo>
                        <a:pt x="702" y="0"/>
                      </a:lnTo>
                      <a:lnTo>
                        <a:pt x="626" y="0"/>
                      </a:lnTo>
                      <a:close/>
                      <a:moveTo>
                        <a:pt x="714" y="0"/>
                      </a:moveTo>
                      <a:lnTo>
                        <a:pt x="713" y="10"/>
                      </a:lnTo>
                      <a:lnTo>
                        <a:pt x="783" y="10"/>
                      </a:lnTo>
                      <a:lnTo>
                        <a:pt x="780" y="0"/>
                      </a:lnTo>
                      <a:lnTo>
                        <a:pt x="714" y="0"/>
                      </a:lnTo>
                      <a:close/>
                      <a:moveTo>
                        <a:pt x="799" y="0"/>
                      </a:moveTo>
                      <a:lnTo>
                        <a:pt x="798" y="10"/>
                      </a:lnTo>
                      <a:lnTo>
                        <a:pt x="875" y="10"/>
                      </a:lnTo>
                      <a:lnTo>
                        <a:pt x="873" y="0"/>
                      </a:lnTo>
                      <a:lnTo>
                        <a:pt x="799" y="0"/>
                      </a:lnTo>
                      <a:close/>
                      <a:moveTo>
                        <a:pt x="884" y="0"/>
                      </a:moveTo>
                      <a:lnTo>
                        <a:pt x="884" y="10"/>
                      </a:lnTo>
                      <a:lnTo>
                        <a:pt x="947" y="10"/>
                      </a:lnTo>
                      <a:lnTo>
                        <a:pt x="945" y="0"/>
                      </a:lnTo>
                      <a:lnTo>
                        <a:pt x="884" y="0"/>
                      </a:lnTo>
                      <a:close/>
                      <a:moveTo>
                        <a:pt x="960" y="0"/>
                      </a:moveTo>
                      <a:lnTo>
                        <a:pt x="958" y="10"/>
                      </a:lnTo>
                      <a:lnTo>
                        <a:pt x="1024" y="10"/>
                      </a:lnTo>
                      <a:lnTo>
                        <a:pt x="1022" y="0"/>
                      </a:lnTo>
                      <a:lnTo>
                        <a:pt x="960" y="0"/>
                      </a:lnTo>
                      <a:close/>
                      <a:moveTo>
                        <a:pt x="1041" y="0"/>
                      </a:moveTo>
                      <a:lnTo>
                        <a:pt x="1039" y="10"/>
                      </a:lnTo>
                      <a:lnTo>
                        <a:pt x="1197" y="10"/>
                      </a:lnTo>
                      <a:lnTo>
                        <a:pt x="1196" y="0"/>
                      </a:lnTo>
                      <a:lnTo>
                        <a:pt x="1041" y="0"/>
                      </a:lnTo>
                      <a:close/>
                    </a:path>
                  </a:pathLst>
                </a:custGeom>
                <a:solidFill>
                  <a:srgbClr val="D6D6B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468" name="Freeform 334"/>
                <p:cNvSpPr>
                  <a:spLocks noEditPoints="1"/>
                </p:cNvSpPr>
                <p:nvPr/>
              </p:nvSpPr>
              <p:spPr bwMode="auto">
                <a:xfrm>
                  <a:off x="2581" y="2838"/>
                  <a:ext cx="299" cy="3"/>
                </a:xfrm>
                <a:custGeom>
                  <a:avLst/>
                  <a:gdLst>
                    <a:gd name="T0" fmla="*/ 0 w 1197"/>
                    <a:gd name="T1" fmla="*/ 0 h 11"/>
                    <a:gd name="T2" fmla="*/ 0 w 1197"/>
                    <a:gd name="T3" fmla="*/ 0 h 11"/>
                    <a:gd name="T4" fmla="*/ 0 w 1197"/>
                    <a:gd name="T5" fmla="*/ 0 h 11"/>
                    <a:gd name="T6" fmla="*/ 0 w 1197"/>
                    <a:gd name="T7" fmla="*/ 0 h 11"/>
                    <a:gd name="T8" fmla="*/ 0 w 1197"/>
                    <a:gd name="T9" fmla="*/ 0 h 11"/>
                    <a:gd name="T10" fmla="*/ 0 w 1197"/>
                    <a:gd name="T11" fmla="*/ 0 h 11"/>
                    <a:gd name="T12" fmla="*/ 0 w 1197"/>
                    <a:gd name="T13" fmla="*/ 0 h 11"/>
                    <a:gd name="T14" fmla="*/ 0 w 1197"/>
                    <a:gd name="T15" fmla="*/ 0 h 11"/>
                    <a:gd name="T16" fmla="*/ 0 w 1197"/>
                    <a:gd name="T17" fmla="*/ 0 h 11"/>
                    <a:gd name="T18" fmla="*/ 0 w 1197"/>
                    <a:gd name="T19" fmla="*/ 0 h 11"/>
                    <a:gd name="T20" fmla="*/ 0 w 1197"/>
                    <a:gd name="T21" fmla="*/ 0 h 11"/>
                    <a:gd name="T22" fmla="*/ 0 w 1197"/>
                    <a:gd name="T23" fmla="*/ 0 h 11"/>
                    <a:gd name="T24" fmla="*/ 0 w 1197"/>
                    <a:gd name="T25" fmla="*/ 0 h 11"/>
                    <a:gd name="T26" fmla="*/ 0 w 1197"/>
                    <a:gd name="T27" fmla="*/ 0 h 11"/>
                    <a:gd name="T28" fmla="*/ 0 w 1197"/>
                    <a:gd name="T29" fmla="*/ 0 h 11"/>
                    <a:gd name="T30" fmla="*/ 0 w 1197"/>
                    <a:gd name="T31" fmla="*/ 0 h 11"/>
                    <a:gd name="T32" fmla="*/ 0 w 1197"/>
                    <a:gd name="T33" fmla="*/ 0 h 11"/>
                    <a:gd name="T34" fmla="*/ 0 w 1197"/>
                    <a:gd name="T35" fmla="*/ 0 h 11"/>
                    <a:gd name="T36" fmla="*/ 0 w 1197"/>
                    <a:gd name="T37" fmla="*/ 0 h 11"/>
                    <a:gd name="T38" fmla="*/ 0 w 1197"/>
                    <a:gd name="T39" fmla="*/ 0 h 11"/>
                    <a:gd name="T40" fmla="*/ 0 w 1197"/>
                    <a:gd name="T41" fmla="*/ 0 h 11"/>
                    <a:gd name="T42" fmla="*/ 0 w 1197"/>
                    <a:gd name="T43" fmla="*/ 0 h 11"/>
                    <a:gd name="T44" fmla="*/ 0 w 1197"/>
                    <a:gd name="T45" fmla="*/ 0 h 11"/>
                    <a:gd name="T46" fmla="*/ 0 w 1197"/>
                    <a:gd name="T47" fmla="*/ 0 h 11"/>
                    <a:gd name="T48" fmla="*/ 0 w 1197"/>
                    <a:gd name="T49" fmla="*/ 0 h 11"/>
                    <a:gd name="T50" fmla="*/ 0 w 1197"/>
                    <a:gd name="T51" fmla="*/ 0 h 11"/>
                    <a:gd name="T52" fmla="*/ 0 w 1197"/>
                    <a:gd name="T53" fmla="*/ 0 h 11"/>
                    <a:gd name="T54" fmla="*/ 0 w 1197"/>
                    <a:gd name="T55" fmla="*/ 0 h 11"/>
                    <a:gd name="T56" fmla="*/ 0 w 1197"/>
                    <a:gd name="T57" fmla="*/ 0 h 11"/>
                    <a:gd name="T58" fmla="*/ 0 w 1197"/>
                    <a:gd name="T59" fmla="*/ 0 h 11"/>
                    <a:gd name="T60" fmla="*/ 0 w 1197"/>
                    <a:gd name="T61" fmla="*/ 0 h 11"/>
                    <a:gd name="T62" fmla="*/ 0 w 1197"/>
                    <a:gd name="T63" fmla="*/ 0 h 11"/>
                    <a:gd name="T64" fmla="*/ 0 w 1197"/>
                    <a:gd name="T65" fmla="*/ 0 h 11"/>
                    <a:gd name="T66" fmla="*/ 0 w 1197"/>
                    <a:gd name="T67" fmla="*/ 0 h 11"/>
                    <a:gd name="T68" fmla="*/ 0 w 1197"/>
                    <a:gd name="T69" fmla="*/ 0 h 1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97"/>
                    <a:gd name="T106" fmla="*/ 0 h 11"/>
                    <a:gd name="T107" fmla="*/ 1197 w 1197"/>
                    <a:gd name="T108" fmla="*/ 11 h 1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97" h="11">
                      <a:moveTo>
                        <a:pt x="1" y="0"/>
                      </a:moveTo>
                      <a:lnTo>
                        <a:pt x="0" y="11"/>
                      </a:lnTo>
                      <a:lnTo>
                        <a:pt x="61" y="11"/>
                      </a:lnTo>
                      <a:lnTo>
                        <a:pt x="58" y="0"/>
                      </a:lnTo>
                      <a:lnTo>
                        <a:pt x="1" y="0"/>
                      </a:lnTo>
                      <a:close/>
                      <a:moveTo>
                        <a:pt x="75" y="0"/>
                      </a:moveTo>
                      <a:lnTo>
                        <a:pt x="74" y="11"/>
                      </a:lnTo>
                      <a:lnTo>
                        <a:pt x="136" y="11"/>
                      </a:lnTo>
                      <a:lnTo>
                        <a:pt x="133" y="0"/>
                      </a:lnTo>
                      <a:lnTo>
                        <a:pt x="75" y="0"/>
                      </a:lnTo>
                      <a:close/>
                      <a:moveTo>
                        <a:pt x="149" y="0"/>
                      </a:moveTo>
                      <a:lnTo>
                        <a:pt x="148" y="11"/>
                      </a:lnTo>
                      <a:lnTo>
                        <a:pt x="220" y="11"/>
                      </a:lnTo>
                      <a:lnTo>
                        <a:pt x="219" y="0"/>
                      </a:lnTo>
                      <a:lnTo>
                        <a:pt x="149" y="0"/>
                      </a:lnTo>
                      <a:close/>
                      <a:moveTo>
                        <a:pt x="230" y="0"/>
                      </a:moveTo>
                      <a:lnTo>
                        <a:pt x="229" y="11"/>
                      </a:lnTo>
                      <a:lnTo>
                        <a:pt x="293" y="11"/>
                      </a:lnTo>
                      <a:lnTo>
                        <a:pt x="291" y="0"/>
                      </a:lnTo>
                      <a:lnTo>
                        <a:pt x="230" y="0"/>
                      </a:lnTo>
                      <a:close/>
                      <a:moveTo>
                        <a:pt x="299" y="0"/>
                      </a:moveTo>
                      <a:lnTo>
                        <a:pt x="299" y="11"/>
                      </a:lnTo>
                      <a:lnTo>
                        <a:pt x="371" y="11"/>
                      </a:lnTo>
                      <a:lnTo>
                        <a:pt x="370" y="0"/>
                      </a:lnTo>
                      <a:lnTo>
                        <a:pt x="299" y="0"/>
                      </a:lnTo>
                      <a:close/>
                      <a:moveTo>
                        <a:pt x="384" y="11"/>
                      </a:moveTo>
                      <a:lnTo>
                        <a:pt x="385" y="5"/>
                      </a:lnTo>
                      <a:lnTo>
                        <a:pt x="433" y="0"/>
                      </a:lnTo>
                      <a:lnTo>
                        <a:pt x="448" y="0"/>
                      </a:lnTo>
                      <a:lnTo>
                        <a:pt x="449" y="11"/>
                      </a:lnTo>
                      <a:lnTo>
                        <a:pt x="384" y="11"/>
                      </a:lnTo>
                      <a:close/>
                      <a:moveTo>
                        <a:pt x="461" y="0"/>
                      </a:moveTo>
                      <a:lnTo>
                        <a:pt x="460" y="11"/>
                      </a:lnTo>
                      <a:lnTo>
                        <a:pt x="535" y="11"/>
                      </a:lnTo>
                      <a:lnTo>
                        <a:pt x="534" y="0"/>
                      </a:lnTo>
                      <a:lnTo>
                        <a:pt x="461" y="0"/>
                      </a:lnTo>
                      <a:close/>
                      <a:moveTo>
                        <a:pt x="547" y="0"/>
                      </a:moveTo>
                      <a:lnTo>
                        <a:pt x="547" y="11"/>
                      </a:lnTo>
                      <a:lnTo>
                        <a:pt x="616" y="11"/>
                      </a:lnTo>
                      <a:lnTo>
                        <a:pt x="615" y="0"/>
                      </a:lnTo>
                      <a:lnTo>
                        <a:pt x="547" y="0"/>
                      </a:lnTo>
                      <a:close/>
                      <a:moveTo>
                        <a:pt x="626" y="0"/>
                      </a:moveTo>
                      <a:lnTo>
                        <a:pt x="625" y="11"/>
                      </a:lnTo>
                      <a:lnTo>
                        <a:pt x="704" y="11"/>
                      </a:lnTo>
                      <a:lnTo>
                        <a:pt x="701" y="0"/>
                      </a:lnTo>
                      <a:lnTo>
                        <a:pt x="626" y="0"/>
                      </a:lnTo>
                      <a:close/>
                      <a:moveTo>
                        <a:pt x="714" y="0"/>
                      </a:moveTo>
                      <a:lnTo>
                        <a:pt x="713" y="11"/>
                      </a:lnTo>
                      <a:lnTo>
                        <a:pt x="782" y="11"/>
                      </a:lnTo>
                      <a:lnTo>
                        <a:pt x="779" y="0"/>
                      </a:lnTo>
                      <a:lnTo>
                        <a:pt x="714" y="0"/>
                      </a:lnTo>
                      <a:close/>
                      <a:moveTo>
                        <a:pt x="800" y="0"/>
                      </a:moveTo>
                      <a:lnTo>
                        <a:pt x="799" y="11"/>
                      </a:lnTo>
                      <a:lnTo>
                        <a:pt x="874" y="11"/>
                      </a:lnTo>
                      <a:lnTo>
                        <a:pt x="873" y="0"/>
                      </a:lnTo>
                      <a:lnTo>
                        <a:pt x="800" y="0"/>
                      </a:lnTo>
                      <a:close/>
                      <a:moveTo>
                        <a:pt x="884" y="0"/>
                      </a:moveTo>
                      <a:lnTo>
                        <a:pt x="884" y="11"/>
                      </a:lnTo>
                      <a:lnTo>
                        <a:pt x="946" y="11"/>
                      </a:lnTo>
                      <a:lnTo>
                        <a:pt x="945" y="0"/>
                      </a:lnTo>
                      <a:lnTo>
                        <a:pt x="884" y="0"/>
                      </a:lnTo>
                      <a:close/>
                      <a:moveTo>
                        <a:pt x="960" y="0"/>
                      </a:moveTo>
                      <a:lnTo>
                        <a:pt x="959" y="11"/>
                      </a:lnTo>
                      <a:lnTo>
                        <a:pt x="1023" y="11"/>
                      </a:lnTo>
                      <a:lnTo>
                        <a:pt x="1021" y="0"/>
                      </a:lnTo>
                      <a:lnTo>
                        <a:pt x="960" y="0"/>
                      </a:lnTo>
                      <a:close/>
                      <a:moveTo>
                        <a:pt x="1041" y="0"/>
                      </a:moveTo>
                      <a:lnTo>
                        <a:pt x="1040" y="11"/>
                      </a:lnTo>
                      <a:lnTo>
                        <a:pt x="1197" y="11"/>
                      </a:lnTo>
                      <a:lnTo>
                        <a:pt x="1195" y="0"/>
                      </a:lnTo>
                      <a:lnTo>
                        <a:pt x="1041" y="0"/>
                      </a:lnTo>
                      <a:close/>
                    </a:path>
                  </a:pathLst>
                </a:custGeom>
                <a:solidFill>
                  <a:srgbClr val="DEDE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469" name="Freeform 335"/>
                <p:cNvSpPr>
                  <a:spLocks noEditPoints="1"/>
                </p:cNvSpPr>
                <p:nvPr/>
              </p:nvSpPr>
              <p:spPr bwMode="auto">
                <a:xfrm>
                  <a:off x="2581" y="2837"/>
                  <a:ext cx="299" cy="2"/>
                </a:xfrm>
                <a:custGeom>
                  <a:avLst/>
                  <a:gdLst>
                    <a:gd name="T0" fmla="*/ 0 w 1195"/>
                    <a:gd name="T1" fmla="*/ 0 h 10"/>
                    <a:gd name="T2" fmla="*/ 0 w 1195"/>
                    <a:gd name="T3" fmla="*/ 0 h 10"/>
                    <a:gd name="T4" fmla="*/ 0 w 1195"/>
                    <a:gd name="T5" fmla="*/ 0 h 10"/>
                    <a:gd name="T6" fmla="*/ 0 w 1195"/>
                    <a:gd name="T7" fmla="*/ 0 h 10"/>
                    <a:gd name="T8" fmla="*/ 0 w 1195"/>
                    <a:gd name="T9" fmla="*/ 0 h 10"/>
                    <a:gd name="T10" fmla="*/ 0 w 1195"/>
                    <a:gd name="T11" fmla="*/ 0 h 10"/>
                    <a:gd name="T12" fmla="*/ 0 w 1195"/>
                    <a:gd name="T13" fmla="*/ 0 h 10"/>
                    <a:gd name="T14" fmla="*/ 0 w 1195"/>
                    <a:gd name="T15" fmla="*/ 0 h 10"/>
                    <a:gd name="T16" fmla="*/ 0 w 1195"/>
                    <a:gd name="T17" fmla="*/ 0 h 10"/>
                    <a:gd name="T18" fmla="*/ 0 w 1195"/>
                    <a:gd name="T19" fmla="*/ 0 h 10"/>
                    <a:gd name="T20" fmla="*/ 0 w 1195"/>
                    <a:gd name="T21" fmla="*/ 0 h 10"/>
                    <a:gd name="T22" fmla="*/ 0 w 1195"/>
                    <a:gd name="T23" fmla="*/ 0 h 10"/>
                    <a:gd name="T24" fmla="*/ 0 w 1195"/>
                    <a:gd name="T25" fmla="*/ 0 h 10"/>
                    <a:gd name="T26" fmla="*/ 0 w 1195"/>
                    <a:gd name="T27" fmla="*/ 0 h 10"/>
                    <a:gd name="T28" fmla="*/ 0 w 1195"/>
                    <a:gd name="T29" fmla="*/ 0 h 10"/>
                    <a:gd name="T30" fmla="*/ 0 w 1195"/>
                    <a:gd name="T31" fmla="*/ 0 h 10"/>
                    <a:gd name="T32" fmla="*/ 0 w 1195"/>
                    <a:gd name="T33" fmla="*/ 0 h 10"/>
                    <a:gd name="T34" fmla="*/ 0 w 1195"/>
                    <a:gd name="T35" fmla="*/ 0 h 10"/>
                    <a:gd name="T36" fmla="*/ 0 w 1195"/>
                    <a:gd name="T37" fmla="*/ 0 h 10"/>
                    <a:gd name="T38" fmla="*/ 0 w 1195"/>
                    <a:gd name="T39" fmla="*/ 0 h 10"/>
                    <a:gd name="T40" fmla="*/ 0 w 1195"/>
                    <a:gd name="T41" fmla="*/ 0 h 10"/>
                    <a:gd name="T42" fmla="*/ 0 w 1195"/>
                    <a:gd name="T43" fmla="*/ 0 h 10"/>
                    <a:gd name="T44" fmla="*/ 0 w 1195"/>
                    <a:gd name="T45" fmla="*/ 0 h 10"/>
                    <a:gd name="T46" fmla="*/ 0 w 1195"/>
                    <a:gd name="T47" fmla="*/ 0 h 10"/>
                    <a:gd name="T48" fmla="*/ 0 w 1195"/>
                    <a:gd name="T49" fmla="*/ 0 h 10"/>
                    <a:gd name="T50" fmla="*/ 0 w 1195"/>
                    <a:gd name="T51" fmla="*/ 0 h 10"/>
                    <a:gd name="T52" fmla="*/ 0 w 1195"/>
                    <a:gd name="T53" fmla="*/ 0 h 10"/>
                    <a:gd name="T54" fmla="*/ 0 w 1195"/>
                    <a:gd name="T55" fmla="*/ 0 h 10"/>
                    <a:gd name="T56" fmla="*/ 0 w 1195"/>
                    <a:gd name="T57" fmla="*/ 0 h 10"/>
                    <a:gd name="T58" fmla="*/ 0 w 1195"/>
                    <a:gd name="T59" fmla="*/ 0 h 10"/>
                    <a:gd name="T60" fmla="*/ 0 w 1195"/>
                    <a:gd name="T61" fmla="*/ 0 h 10"/>
                    <a:gd name="T62" fmla="*/ 0 w 1195"/>
                    <a:gd name="T63" fmla="*/ 0 h 10"/>
                    <a:gd name="T64" fmla="*/ 0 w 1195"/>
                    <a:gd name="T65" fmla="*/ 0 h 10"/>
                    <a:gd name="T66" fmla="*/ 0 w 1195"/>
                    <a:gd name="T67" fmla="*/ 0 h 10"/>
                    <a:gd name="T68" fmla="*/ 0 w 1195"/>
                    <a:gd name="T69" fmla="*/ 0 h 10"/>
                    <a:gd name="T70" fmla="*/ 0 w 1195"/>
                    <a:gd name="T71" fmla="*/ 0 h 10"/>
                    <a:gd name="T72" fmla="*/ 0 w 1195"/>
                    <a:gd name="T73" fmla="*/ 0 h 10"/>
                    <a:gd name="T74" fmla="*/ 0 w 1195"/>
                    <a:gd name="T75" fmla="*/ 0 h 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195"/>
                    <a:gd name="T115" fmla="*/ 0 h 10"/>
                    <a:gd name="T116" fmla="*/ 1195 w 1195"/>
                    <a:gd name="T117" fmla="*/ 10 h 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195" h="10">
                      <a:moveTo>
                        <a:pt x="0" y="10"/>
                      </a:moveTo>
                      <a:lnTo>
                        <a:pt x="0" y="5"/>
                      </a:lnTo>
                      <a:lnTo>
                        <a:pt x="42" y="0"/>
                      </a:lnTo>
                      <a:lnTo>
                        <a:pt x="56" y="0"/>
                      </a:lnTo>
                      <a:lnTo>
                        <a:pt x="58" y="10"/>
                      </a:lnTo>
                      <a:lnTo>
                        <a:pt x="0" y="10"/>
                      </a:lnTo>
                      <a:close/>
                      <a:moveTo>
                        <a:pt x="74" y="10"/>
                      </a:moveTo>
                      <a:lnTo>
                        <a:pt x="74" y="5"/>
                      </a:lnTo>
                      <a:lnTo>
                        <a:pt x="131" y="5"/>
                      </a:lnTo>
                      <a:lnTo>
                        <a:pt x="134" y="10"/>
                      </a:lnTo>
                      <a:lnTo>
                        <a:pt x="74" y="10"/>
                      </a:lnTo>
                      <a:close/>
                      <a:moveTo>
                        <a:pt x="148" y="10"/>
                      </a:moveTo>
                      <a:lnTo>
                        <a:pt x="148" y="5"/>
                      </a:lnTo>
                      <a:lnTo>
                        <a:pt x="217" y="5"/>
                      </a:lnTo>
                      <a:lnTo>
                        <a:pt x="218" y="10"/>
                      </a:lnTo>
                      <a:lnTo>
                        <a:pt x="148" y="10"/>
                      </a:lnTo>
                      <a:close/>
                      <a:moveTo>
                        <a:pt x="229" y="10"/>
                      </a:moveTo>
                      <a:lnTo>
                        <a:pt x="229" y="2"/>
                      </a:lnTo>
                      <a:lnTo>
                        <a:pt x="289" y="5"/>
                      </a:lnTo>
                      <a:lnTo>
                        <a:pt x="291" y="10"/>
                      </a:lnTo>
                      <a:lnTo>
                        <a:pt x="229" y="10"/>
                      </a:lnTo>
                      <a:close/>
                      <a:moveTo>
                        <a:pt x="298" y="10"/>
                      </a:moveTo>
                      <a:lnTo>
                        <a:pt x="298" y="5"/>
                      </a:lnTo>
                      <a:lnTo>
                        <a:pt x="351" y="0"/>
                      </a:lnTo>
                      <a:lnTo>
                        <a:pt x="369" y="0"/>
                      </a:lnTo>
                      <a:lnTo>
                        <a:pt x="369" y="10"/>
                      </a:lnTo>
                      <a:lnTo>
                        <a:pt x="298" y="10"/>
                      </a:lnTo>
                      <a:close/>
                      <a:moveTo>
                        <a:pt x="384" y="10"/>
                      </a:moveTo>
                      <a:lnTo>
                        <a:pt x="384" y="10"/>
                      </a:lnTo>
                      <a:lnTo>
                        <a:pt x="446" y="5"/>
                      </a:lnTo>
                      <a:lnTo>
                        <a:pt x="447" y="10"/>
                      </a:lnTo>
                      <a:lnTo>
                        <a:pt x="384" y="10"/>
                      </a:lnTo>
                      <a:close/>
                      <a:moveTo>
                        <a:pt x="460" y="0"/>
                      </a:moveTo>
                      <a:lnTo>
                        <a:pt x="460" y="10"/>
                      </a:lnTo>
                      <a:lnTo>
                        <a:pt x="533" y="10"/>
                      </a:lnTo>
                      <a:lnTo>
                        <a:pt x="532" y="5"/>
                      </a:lnTo>
                      <a:lnTo>
                        <a:pt x="478" y="0"/>
                      </a:lnTo>
                      <a:lnTo>
                        <a:pt x="460" y="0"/>
                      </a:lnTo>
                      <a:close/>
                      <a:moveTo>
                        <a:pt x="546" y="10"/>
                      </a:moveTo>
                      <a:lnTo>
                        <a:pt x="546" y="5"/>
                      </a:lnTo>
                      <a:lnTo>
                        <a:pt x="613" y="5"/>
                      </a:lnTo>
                      <a:lnTo>
                        <a:pt x="614" y="10"/>
                      </a:lnTo>
                      <a:lnTo>
                        <a:pt x="546" y="10"/>
                      </a:lnTo>
                      <a:close/>
                      <a:moveTo>
                        <a:pt x="625" y="10"/>
                      </a:moveTo>
                      <a:lnTo>
                        <a:pt x="625" y="5"/>
                      </a:lnTo>
                      <a:lnTo>
                        <a:pt x="699" y="5"/>
                      </a:lnTo>
                      <a:lnTo>
                        <a:pt x="701" y="10"/>
                      </a:lnTo>
                      <a:lnTo>
                        <a:pt x="625" y="10"/>
                      </a:lnTo>
                      <a:close/>
                      <a:moveTo>
                        <a:pt x="713" y="10"/>
                      </a:moveTo>
                      <a:lnTo>
                        <a:pt x="713" y="5"/>
                      </a:lnTo>
                      <a:lnTo>
                        <a:pt x="761" y="0"/>
                      </a:lnTo>
                      <a:lnTo>
                        <a:pt x="777" y="0"/>
                      </a:lnTo>
                      <a:lnTo>
                        <a:pt x="779" y="10"/>
                      </a:lnTo>
                      <a:lnTo>
                        <a:pt x="713" y="10"/>
                      </a:lnTo>
                      <a:close/>
                      <a:moveTo>
                        <a:pt x="799" y="0"/>
                      </a:moveTo>
                      <a:lnTo>
                        <a:pt x="798" y="10"/>
                      </a:lnTo>
                      <a:lnTo>
                        <a:pt x="872" y="10"/>
                      </a:lnTo>
                      <a:lnTo>
                        <a:pt x="871" y="5"/>
                      </a:lnTo>
                      <a:lnTo>
                        <a:pt x="817" y="0"/>
                      </a:lnTo>
                      <a:lnTo>
                        <a:pt x="799" y="0"/>
                      </a:lnTo>
                      <a:close/>
                      <a:moveTo>
                        <a:pt x="883" y="10"/>
                      </a:moveTo>
                      <a:lnTo>
                        <a:pt x="883" y="5"/>
                      </a:lnTo>
                      <a:lnTo>
                        <a:pt x="942" y="5"/>
                      </a:lnTo>
                      <a:lnTo>
                        <a:pt x="944" y="10"/>
                      </a:lnTo>
                      <a:lnTo>
                        <a:pt x="883" y="10"/>
                      </a:lnTo>
                      <a:close/>
                      <a:moveTo>
                        <a:pt x="959" y="10"/>
                      </a:moveTo>
                      <a:lnTo>
                        <a:pt x="959" y="5"/>
                      </a:lnTo>
                      <a:lnTo>
                        <a:pt x="1019" y="5"/>
                      </a:lnTo>
                      <a:lnTo>
                        <a:pt x="1021" y="10"/>
                      </a:lnTo>
                      <a:lnTo>
                        <a:pt x="959" y="10"/>
                      </a:lnTo>
                      <a:close/>
                      <a:moveTo>
                        <a:pt x="1040" y="10"/>
                      </a:moveTo>
                      <a:lnTo>
                        <a:pt x="1040" y="5"/>
                      </a:lnTo>
                      <a:lnTo>
                        <a:pt x="1156" y="0"/>
                      </a:lnTo>
                      <a:lnTo>
                        <a:pt x="1194" y="0"/>
                      </a:lnTo>
                      <a:lnTo>
                        <a:pt x="1195" y="10"/>
                      </a:lnTo>
                      <a:lnTo>
                        <a:pt x="1040" y="10"/>
                      </a:lnTo>
                      <a:close/>
                    </a:path>
                  </a:pathLst>
                </a:custGeom>
                <a:solidFill>
                  <a:srgbClr val="E3E3C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470" name="Freeform 336"/>
                <p:cNvSpPr>
                  <a:spLocks noEditPoints="1"/>
                </p:cNvSpPr>
                <p:nvPr/>
              </p:nvSpPr>
              <p:spPr bwMode="auto">
                <a:xfrm>
                  <a:off x="2581" y="2837"/>
                  <a:ext cx="299" cy="1"/>
                </a:xfrm>
                <a:custGeom>
                  <a:avLst/>
                  <a:gdLst>
                    <a:gd name="T0" fmla="*/ 0 w 1194"/>
                    <a:gd name="T1" fmla="*/ 0 h 5"/>
                    <a:gd name="T2" fmla="*/ 0 w 1194"/>
                    <a:gd name="T3" fmla="*/ 0 h 5"/>
                    <a:gd name="T4" fmla="*/ 0 w 1194"/>
                    <a:gd name="T5" fmla="*/ 0 h 5"/>
                    <a:gd name="T6" fmla="*/ 0 w 1194"/>
                    <a:gd name="T7" fmla="*/ 0 h 5"/>
                    <a:gd name="T8" fmla="*/ 0 w 1194"/>
                    <a:gd name="T9" fmla="*/ 0 h 5"/>
                    <a:gd name="T10" fmla="*/ 0 w 1194"/>
                    <a:gd name="T11" fmla="*/ 0 h 5"/>
                    <a:gd name="T12" fmla="*/ 0 w 1194"/>
                    <a:gd name="T13" fmla="*/ 0 h 5"/>
                    <a:gd name="T14" fmla="*/ 0 w 1194"/>
                    <a:gd name="T15" fmla="*/ 0 h 5"/>
                    <a:gd name="T16" fmla="*/ 0 w 1194"/>
                    <a:gd name="T17" fmla="*/ 0 h 5"/>
                    <a:gd name="T18" fmla="*/ 0 w 1194"/>
                    <a:gd name="T19" fmla="*/ 0 h 5"/>
                    <a:gd name="T20" fmla="*/ 0 w 1194"/>
                    <a:gd name="T21" fmla="*/ 0 h 5"/>
                    <a:gd name="T22" fmla="*/ 0 w 1194"/>
                    <a:gd name="T23" fmla="*/ 0 h 5"/>
                    <a:gd name="T24" fmla="*/ 0 w 1194"/>
                    <a:gd name="T25" fmla="*/ 0 h 5"/>
                    <a:gd name="T26" fmla="*/ 0 w 1194"/>
                    <a:gd name="T27" fmla="*/ 0 h 5"/>
                    <a:gd name="T28" fmla="*/ 0 w 1194"/>
                    <a:gd name="T29" fmla="*/ 0 h 5"/>
                    <a:gd name="T30" fmla="*/ 0 w 1194"/>
                    <a:gd name="T31" fmla="*/ 0 h 5"/>
                    <a:gd name="T32" fmla="*/ 0 w 1194"/>
                    <a:gd name="T33" fmla="*/ 0 h 5"/>
                    <a:gd name="T34" fmla="*/ 0 w 1194"/>
                    <a:gd name="T35" fmla="*/ 0 h 5"/>
                    <a:gd name="T36" fmla="*/ 0 w 1194"/>
                    <a:gd name="T37" fmla="*/ 0 h 5"/>
                    <a:gd name="T38" fmla="*/ 0 w 1194"/>
                    <a:gd name="T39" fmla="*/ 0 h 5"/>
                    <a:gd name="T40" fmla="*/ 0 w 1194"/>
                    <a:gd name="T41" fmla="*/ 0 h 5"/>
                    <a:gd name="T42" fmla="*/ 0 w 1194"/>
                    <a:gd name="T43" fmla="*/ 0 h 5"/>
                    <a:gd name="T44" fmla="*/ 0 w 1194"/>
                    <a:gd name="T45" fmla="*/ 0 h 5"/>
                    <a:gd name="T46" fmla="*/ 0 w 1194"/>
                    <a:gd name="T47" fmla="*/ 0 h 5"/>
                    <a:gd name="T48" fmla="*/ 0 w 1194"/>
                    <a:gd name="T49" fmla="*/ 0 h 5"/>
                    <a:gd name="T50" fmla="*/ 0 w 1194"/>
                    <a:gd name="T51" fmla="*/ 0 h 5"/>
                    <a:gd name="T52" fmla="*/ 0 w 1194"/>
                    <a:gd name="T53" fmla="*/ 0 h 5"/>
                    <a:gd name="T54" fmla="*/ 0 w 1194"/>
                    <a:gd name="T55" fmla="*/ 0 h 5"/>
                    <a:gd name="T56" fmla="*/ 0 w 1194"/>
                    <a:gd name="T57" fmla="*/ 0 h 5"/>
                    <a:gd name="T58" fmla="*/ 0 w 1194"/>
                    <a:gd name="T59" fmla="*/ 0 h 5"/>
                    <a:gd name="T60" fmla="*/ 0 w 1194"/>
                    <a:gd name="T61" fmla="*/ 0 h 5"/>
                    <a:gd name="T62" fmla="*/ 0 w 1194"/>
                    <a:gd name="T63" fmla="*/ 0 h 5"/>
                    <a:gd name="T64" fmla="*/ 0 w 1194"/>
                    <a:gd name="T65" fmla="*/ 0 h 5"/>
                    <a:gd name="T66" fmla="*/ 0 w 1194"/>
                    <a:gd name="T67" fmla="*/ 0 h 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94"/>
                    <a:gd name="T103" fmla="*/ 0 h 5"/>
                    <a:gd name="T104" fmla="*/ 1194 w 1194"/>
                    <a:gd name="T105" fmla="*/ 5 h 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94" h="5">
                      <a:moveTo>
                        <a:pt x="0" y="5"/>
                      </a:moveTo>
                      <a:lnTo>
                        <a:pt x="0" y="5"/>
                      </a:lnTo>
                      <a:lnTo>
                        <a:pt x="55" y="0"/>
                      </a:lnTo>
                      <a:lnTo>
                        <a:pt x="57" y="5"/>
                      </a:lnTo>
                      <a:lnTo>
                        <a:pt x="0" y="5"/>
                      </a:lnTo>
                      <a:close/>
                      <a:moveTo>
                        <a:pt x="74" y="5"/>
                      </a:moveTo>
                      <a:lnTo>
                        <a:pt x="74" y="5"/>
                      </a:lnTo>
                      <a:lnTo>
                        <a:pt x="131" y="5"/>
                      </a:lnTo>
                      <a:lnTo>
                        <a:pt x="132" y="5"/>
                      </a:lnTo>
                      <a:lnTo>
                        <a:pt x="74" y="5"/>
                      </a:lnTo>
                      <a:close/>
                      <a:moveTo>
                        <a:pt x="148" y="5"/>
                      </a:moveTo>
                      <a:lnTo>
                        <a:pt x="148" y="5"/>
                      </a:lnTo>
                      <a:lnTo>
                        <a:pt x="217" y="5"/>
                      </a:lnTo>
                      <a:lnTo>
                        <a:pt x="218" y="5"/>
                      </a:lnTo>
                      <a:lnTo>
                        <a:pt x="148" y="5"/>
                      </a:lnTo>
                      <a:close/>
                      <a:moveTo>
                        <a:pt x="229" y="5"/>
                      </a:moveTo>
                      <a:lnTo>
                        <a:pt x="229" y="2"/>
                      </a:lnTo>
                      <a:lnTo>
                        <a:pt x="289" y="5"/>
                      </a:lnTo>
                      <a:lnTo>
                        <a:pt x="290" y="5"/>
                      </a:lnTo>
                      <a:lnTo>
                        <a:pt x="229" y="5"/>
                      </a:lnTo>
                      <a:close/>
                      <a:moveTo>
                        <a:pt x="298" y="5"/>
                      </a:moveTo>
                      <a:lnTo>
                        <a:pt x="298" y="5"/>
                      </a:lnTo>
                      <a:lnTo>
                        <a:pt x="367" y="0"/>
                      </a:lnTo>
                      <a:lnTo>
                        <a:pt x="369" y="5"/>
                      </a:lnTo>
                      <a:lnTo>
                        <a:pt x="298" y="5"/>
                      </a:lnTo>
                      <a:close/>
                      <a:moveTo>
                        <a:pt x="432" y="5"/>
                      </a:moveTo>
                      <a:lnTo>
                        <a:pt x="446" y="5"/>
                      </a:lnTo>
                      <a:lnTo>
                        <a:pt x="447" y="5"/>
                      </a:lnTo>
                      <a:lnTo>
                        <a:pt x="432" y="5"/>
                      </a:lnTo>
                      <a:close/>
                      <a:moveTo>
                        <a:pt x="460" y="5"/>
                      </a:moveTo>
                      <a:lnTo>
                        <a:pt x="460" y="0"/>
                      </a:lnTo>
                      <a:lnTo>
                        <a:pt x="532" y="5"/>
                      </a:lnTo>
                      <a:lnTo>
                        <a:pt x="533" y="5"/>
                      </a:lnTo>
                      <a:lnTo>
                        <a:pt x="460" y="5"/>
                      </a:lnTo>
                      <a:close/>
                      <a:moveTo>
                        <a:pt x="546" y="5"/>
                      </a:moveTo>
                      <a:lnTo>
                        <a:pt x="546" y="5"/>
                      </a:lnTo>
                      <a:lnTo>
                        <a:pt x="613" y="5"/>
                      </a:lnTo>
                      <a:lnTo>
                        <a:pt x="614" y="5"/>
                      </a:lnTo>
                      <a:lnTo>
                        <a:pt x="546" y="5"/>
                      </a:lnTo>
                      <a:close/>
                      <a:moveTo>
                        <a:pt x="625" y="5"/>
                      </a:moveTo>
                      <a:lnTo>
                        <a:pt x="625" y="5"/>
                      </a:lnTo>
                      <a:lnTo>
                        <a:pt x="699" y="5"/>
                      </a:lnTo>
                      <a:lnTo>
                        <a:pt x="700" y="5"/>
                      </a:lnTo>
                      <a:lnTo>
                        <a:pt x="625" y="5"/>
                      </a:lnTo>
                      <a:close/>
                      <a:moveTo>
                        <a:pt x="713" y="5"/>
                      </a:moveTo>
                      <a:lnTo>
                        <a:pt x="713" y="5"/>
                      </a:lnTo>
                      <a:lnTo>
                        <a:pt x="775" y="0"/>
                      </a:lnTo>
                      <a:lnTo>
                        <a:pt x="778" y="5"/>
                      </a:lnTo>
                      <a:lnTo>
                        <a:pt x="713" y="5"/>
                      </a:lnTo>
                      <a:close/>
                      <a:moveTo>
                        <a:pt x="799" y="5"/>
                      </a:moveTo>
                      <a:lnTo>
                        <a:pt x="799" y="0"/>
                      </a:lnTo>
                      <a:lnTo>
                        <a:pt x="871" y="5"/>
                      </a:lnTo>
                      <a:lnTo>
                        <a:pt x="872" y="5"/>
                      </a:lnTo>
                      <a:lnTo>
                        <a:pt x="799" y="5"/>
                      </a:lnTo>
                      <a:close/>
                      <a:moveTo>
                        <a:pt x="883" y="5"/>
                      </a:moveTo>
                      <a:lnTo>
                        <a:pt x="883" y="5"/>
                      </a:lnTo>
                      <a:lnTo>
                        <a:pt x="942" y="5"/>
                      </a:lnTo>
                      <a:lnTo>
                        <a:pt x="944" y="5"/>
                      </a:lnTo>
                      <a:lnTo>
                        <a:pt x="883" y="5"/>
                      </a:lnTo>
                      <a:close/>
                      <a:moveTo>
                        <a:pt x="959" y="5"/>
                      </a:moveTo>
                      <a:lnTo>
                        <a:pt x="959" y="5"/>
                      </a:lnTo>
                      <a:lnTo>
                        <a:pt x="1019" y="5"/>
                      </a:lnTo>
                      <a:lnTo>
                        <a:pt x="1020" y="5"/>
                      </a:lnTo>
                      <a:lnTo>
                        <a:pt x="959" y="5"/>
                      </a:lnTo>
                      <a:close/>
                      <a:moveTo>
                        <a:pt x="1040" y="5"/>
                      </a:moveTo>
                      <a:lnTo>
                        <a:pt x="1040" y="5"/>
                      </a:lnTo>
                      <a:lnTo>
                        <a:pt x="1193" y="0"/>
                      </a:lnTo>
                      <a:lnTo>
                        <a:pt x="1194" y="5"/>
                      </a:lnTo>
                      <a:lnTo>
                        <a:pt x="1040" y="5"/>
                      </a:lnTo>
                      <a:close/>
                    </a:path>
                  </a:pathLst>
                </a:custGeom>
                <a:solidFill>
                  <a:srgbClr val="EBEBC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471" name="Freeform 337"/>
                <p:cNvSpPr>
                  <a:spLocks noEditPoints="1"/>
                </p:cNvSpPr>
                <p:nvPr/>
              </p:nvSpPr>
              <p:spPr bwMode="auto">
                <a:xfrm>
                  <a:off x="2591" y="2837"/>
                  <a:ext cx="289" cy="1"/>
                </a:xfrm>
                <a:custGeom>
                  <a:avLst/>
                  <a:gdLst>
                    <a:gd name="T0" fmla="*/ 0 w 1152"/>
                    <a:gd name="T1" fmla="*/ 0 h 1"/>
                    <a:gd name="T2" fmla="*/ 0 w 1152"/>
                    <a:gd name="T3" fmla="*/ 0 h 1"/>
                    <a:gd name="T4" fmla="*/ 0 w 1152"/>
                    <a:gd name="T5" fmla="*/ 0 h 1"/>
                    <a:gd name="T6" fmla="*/ 0 w 1152"/>
                    <a:gd name="T7" fmla="*/ 0 h 1"/>
                    <a:gd name="T8" fmla="*/ 0 w 1152"/>
                    <a:gd name="T9" fmla="*/ 0 h 1"/>
                    <a:gd name="T10" fmla="*/ 0 w 1152"/>
                    <a:gd name="T11" fmla="*/ 0 h 1"/>
                    <a:gd name="T12" fmla="*/ 0 w 1152"/>
                    <a:gd name="T13" fmla="*/ 0 h 1"/>
                    <a:gd name="T14" fmla="*/ 0 w 1152"/>
                    <a:gd name="T15" fmla="*/ 0 h 1"/>
                    <a:gd name="T16" fmla="*/ 0 w 1152"/>
                    <a:gd name="T17" fmla="*/ 0 h 1"/>
                    <a:gd name="T18" fmla="*/ 0 w 1152"/>
                    <a:gd name="T19" fmla="*/ 0 h 1"/>
                    <a:gd name="T20" fmla="*/ 0 w 1152"/>
                    <a:gd name="T21" fmla="*/ 0 h 1"/>
                    <a:gd name="T22" fmla="*/ 0 w 1152"/>
                    <a:gd name="T23" fmla="*/ 0 h 1"/>
                    <a:gd name="T24" fmla="*/ 0 w 1152"/>
                    <a:gd name="T25" fmla="*/ 0 h 1"/>
                    <a:gd name="T26" fmla="*/ 0 w 1152"/>
                    <a:gd name="T27" fmla="*/ 0 h 1"/>
                    <a:gd name="T28" fmla="*/ 0 w 1152"/>
                    <a:gd name="T29" fmla="*/ 0 h 1"/>
                    <a:gd name="T30" fmla="*/ 0 w 1152"/>
                    <a:gd name="T31" fmla="*/ 0 h 1"/>
                    <a:gd name="T32" fmla="*/ 0 w 1152"/>
                    <a:gd name="T33" fmla="*/ 0 h 1"/>
                    <a:gd name="T34" fmla="*/ 0 w 1152"/>
                    <a:gd name="T35" fmla="*/ 0 h 1"/>
                    <a:gd name="T36" fmla="*/ 0 w 1152"/>
                    <a:gd name="T37" fmla="*/ 0 h 1"/>
                    <a:gd name="T38" fmla="*/ 0 w 1152"/>
                    <a:gd name="T39" fmla="*/ 0 h 1"/>
                    <a:gd name="T40" fmla="*/ 0 w 1152"/>
                    <a:gd name="T41" fmla="*/ 0 h 1"/>
                    <a:gd name="T42" fmla="*/ 0 w 1152"/>
                    <a:gd name="T43" fmla="*/ 0 h 1"/>
                    <a:gd name="T44" fmla="*/ 0 w 1152"/>
                    <a:gd name="T45" fmla="*/ 0 h 1"/>
                    <a:gd name="T46" fmla="*/ 0 w 1152"/>
                    <a:gd name="T47" fmla="*/ 0 h 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52"/>
                    <a:gd name="T73" fmla="*/ 0 h 1"/>
                    <a:gd name="T74" fmla="*/ 1152 w 1152"/>
                    <a:gd name="T75" fmla="*/ 1 h 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52" h="1">
                      <a:moveTo>
                        <a:pt x="0" y="0"/>
                      </a:moveTo>
                      <a:lnTo>
                        <a:pt x="13" y="0"/>
                      </a:lnTo>
                      <a:lnTo>
                        <a:pt x="14" y="0"/>
                      </a:lnTo>
                      <a:lnTo>
                        <a:pt x="0" y="0"/>
                      </a:lnTo>
                      <a:close/>
                      <a:moveTo>
                        <a:pt x="309" y="0"/>
                      </a:moveTo>
                      <a:lnTo>
                        <a:pt x="325" y="0"/>
                      </a:lnTo>
                      <a:lnTo>
                        <a:pt x="327" y="0"/>
                      </a:lnTo>
                      <a:lnTo>
                        <a:pt x="309" y="0"/>
                      </a:lnTo>
                      <a:close/>
                      <a:moveTo>
                        <a:pt x="418" y="0"/>
                      </a:moveTo>
                      <a:lnTo>
                        <a:pt x="418" y="0"/>
                      </a:lnTo>
                      <a:lnTo>
                        <a:pt x="436" y="0"/>
                      </a:lnTo>
                      <a:lnTo>
                        <a:pt x="418" y="0"/>
                      </a:lnTo>
                      <a:close/>
                      <a:moveTo>
                        <a:pt x="719" y="0"/>
                      </a:moveTo>
                      <a:lnTo>
                        <a:pt x="733" y="0"/>
                      </a:lnTo>
                      <a:lnTo>
                        <a:pt x="735" y="0"/>
                      </a:lnTo>
                      <a:lnTo>
                        <a:pt x="719" y="0"/>
                      </a:lnTo>
                      <a:close/>
                      <a:moveTo>
                        <a:pt x="757" y="0"/>
                      </a:moveTo>
                      <a:lnTo>
                        <a:pt x="757" y="0"/>
                      </a:lnTo>
                      <a:lnTo>
                        <a:pt x="775" y="0"/>
                      </a:lnTo>
                      <a:lnTo>
                        <a:pt x="757" y="0"/>
                      </a:lnTo>
                      <a:close/>
                      <a:moveTo>
                        <a:pt x="1114" y="0"/>
                      </a:moveTo>
                      <a:lnTo>
                        <a:pt x="1151" y="0"/>
                      </a:lnTo>
                      <a:lnTo>
                        <a:pt x="1152" y="0"/>
                      </a:lnTo>
                      <a:lnTo>
                        <a:pt x="1114" y="0"/>
                      </a:lnTo>
                      <a:close/>
                    </a:path>
                  </a:pathLst>
                </a:custGeom>
                <a:solidFill>
                  <a:srgbClr val="F0F0D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472" name="Freeform 338"/>
                <p:cNvSpPr>
                  <a:spLocks/>
                </p:cNvSpPr>
                <p:nvPr/>
              </p:nvSpPr>
              <p:spPr bwMode="auto">
                <a:xfrm>
                  <a:off x="2573" y="2871"/>
                  <a:ext cx="311" cy="1"/>
                </a:xfrm>
                <a:custGeom>
                  <a:avLst/>
                  <a:gdLst>
                    <a:gd name="T0" fmla="*/ 0 w 1243"/>
                    <a:gd name="T1" fmla="*/ 0 h 4"/>
                    <a:gd name="T2" fmla="*/ 0 w 1243"/>
                    <a:gd name="T3" fmla="*/ 0 h 4"/>
                    <a:gd name="T4" fmla="*/ 0 w 1243"/>
                    <a:gd name="T5" fmla="*/ 0 h 4"/>
                    <a:gd name="T6" fmla="*/ 0 w 1243"/>
                    <a:gd name="T7" fmla="*/ 0 h 4"/>
                    <a:gd name="T8" fmla="*/ 0 w 1243"/>
                    <a:gd name="T9" fmla="*/ 0 h 4"/>
                    <a:gd name="T10" fmla="*/ 0 60000 65536"/>
                    <a:gd name="T11" fmla="*/ 0 60000 65536"/>
                    <a:gd name="T12" fmla="*/ 0 60000 65536"/>
                    <a:gd name="T13" fmla="*/ 0 60000 65536"/>
                    <a:gd name="T14" fmla="*/ 0 60000 65536"/>
                    <a:gd name="T15" fmla="*/ 0 w 1243"/>
                    <a:gd name="T16" fmla="*/ 0 h 4"/>
                    <a:gd name="T17" fmla="*/ 1243 w 1243"/>
                    <a:gd name="T18" fmla="*/ 4 h 4"/>
                  </a:gdLst>
                  <a:ahLst/>
                  <a:cxnLst>
                    <a:cxn ang="T10">
                      <a:pos x="T0" y="T1"/>
                    </a:cxn>
                    <a:cxn ang="T11">
                      <a:pos x="T2" y="T3"/>
                    </a:cxn>
                    <a:cxn ang="T12">
                      <a:pos x="T4" y="T5"/>
                    </a:cxn>
                    <a:cxn ang="T13">
                      <a:pos x="T6" y="T7"/>
                    </a:cxn>
                    <a:cxn ang="T14">
                      <a:pos x="T8" y="T9"/>
                    </a:cxn>
                  </a:cxnLst>
                  <a:rect l="T15" t="T16" r="T17" b="T18"/>
                  <a:pathLst>
                    <a:path w="1243" h="4">
                      <a:moveTo>
                        <a:pt x="1243" y="4"/>
                      </a:moveTo>
                      <a:lnTo>
                        <a:pt x="0" y="4"/>
                      </a:lnTo>
                      <a:lnTo>
                        <a:pt x="1" y="0"/>
                      </a:lnTo>
                      <a:lnTo>
                        <a:pt x="1243" y="0"/>
                      </a:lnTo>
                      <a:lnTo>
                        <a:pt x="1243" y="4"/>
                      </a:lnTo>
                      <a:close/>
                    </a:path>
                  </a:pathLst>
                </a:custGeom>
                <a:solidFill>
                  <a:srgbClr val="82826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473" name="Freeform 339"/>
                <p:cNvSpPr>
                  <a:spLocks/>
                </p:cNvSpPr>
                <p:nvPr/>
              </p:nvSpPr>
              <p:spPr bwMode="auto">
                <a:xfrm>
                  <a:off x="2573" y="2869"/>
                  <a:ext cx="311" cy="2"/>
                </a:xfrm>
                <a:custGeom>
                  <a:avLst/>
                  <a:gdLst>
                    <a:gd name="T0" fmla="*/ 0 w 1243"/>
                    <a:gd name="T1" fmla="*/ 0 h 10"/>
                    <a:gd name="T2" fmla="*/ 0 w 1243"/>
                    <a:gd name="T3" fmla="*/ 0 h 10"/>
                    <a:gd name="T4" fmla="*/ 0 w 1243"/>
                    <a:gd name="T5" fmla="*/ 0 h 10"/>
                    <a:gd name="T6" fmla="*/ 0 w 1243"/>
                    <a:gd name="T7" fmla="*/ 0 h 10"/>
                    <a:gd name="T8" fmla="*/ 0 w 1243"/>
                    <a:gd name="T9" fmla="*/ 0 h 10"/>
                    <a:gd name="T10" fmla="*/ 0 60000 65536"/>
                    <a:gd name="T11" fmla="*/ 0 60000 65536"/>
                    <a:gd name="T12" fmla="*/ 0 60000 65536"/>
                    <a:gd name="T13" fmla="*/ 0 60000 65536"/>
                    <a:gd name="T14" fmla="*/ 0 60000 65536"/>
                    <a:gd name="T15" fmla="*/ 0 w 1243"/>
                    <a:gd name="T16" fmla="*/ 0 h 10"/>
                    <a:gd name="T17" fmla="*/ 1243 w 1243"/>
                    <a:gd name="T18" fmla="*/ 10 h 10"/>
                  </a:gdLst>
                  <a:ahLst/>
                  <a:cxnLst>
                    <a:cxn ang="T10">
                      <a:pos x="T0" y="T1"/>
                    </a:cxn>
                    <a:cxn ang="T11">
                      <a:pos x="T2" y="T3"/>
                    </a:cxn>
                    <a:cxn ang="T12">
                      <a:pos x="T4" y="T5"/>
                    </a:cxn>
                    <a:cxn ang="T13">
                      <a:pos x="T6" y="T7"/>
                    </a:cxn>
                    <a:cxn ang="T14">
                      <a:pos x="T8" y="T9"/>
                    </a:cxn>
                  </a:cxnLst>
                  <a:rect l="T15" t="T16" r="T17" b="T18"/>
                  <a:pathLst>
                    <a:path w="1243" h="10">
                      <a:moveTo>
                        <a:pt x="1243" y="10"/>
                      </a:moveTo>
                      <a:lnTo>
                        <a:pt x="0" y="10"/>
                      </a:lnTo>
                      <a:lnTo>
                        <a:pt x="2" y="0"/>
                      </a:lnTo>
                      <a:lnTo>
                        <a:pt x="1242" y="0"/>
                      </a:lnTo>
                      <a:lnTo>
                        <a:pt x="1243" y="10"/>
                      </a:lnTo>
                      <a:close/>
                    </a:path>
                  </a:pathLst>
                </a:custGeom>
                <a:solidFill>
                  <a:srgbClr val="8A8A6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474" name="Freeform 340"/>
                <p:cNvSpPr>
                  <a:spLocks/>
                </p:cNvSpPr>
                <p:nvPr/>
              </p:nvSpPr>
              <p:spPr bwMode="auto">
                <a:xfrm>
                  <a:off x="2574" y="2868"/>
                  <a:ext cx="310" cy="3"/>
                </a:xfrm>
                <a:custGeom>
                  <a:avLst/>
                  <a:gdLst>
                    <a:gd name="T0" fmla="*/ 0 w 1242"/>
                    <a:gd name="T1" fmla="*/ 0 h 10"/>
                    <a:gd name="T2" fmla="*/ 0 w 1242"/>
                    <a:gd name="T3" fmla="*/ 0 h 10"/>
                    <a:gd name="T4" fmla="*/ 0 w 1242"/>
                    <a:gd name="T5" fmla="*/ 0 h 10"/>
                    <a:gd name="T6" fmla="*/ 0 w 1242"/>
                    <a:gd name="T7" fmla="*/ 0 h 10"/>
                    <a:gd name="T8" fmla="*/ 0 w 1242"/>
                    <a:gd name="T9" fmla="*/ 0 h 10"/>
                    <a:gd name="T10" fmla="*/ 0 60000 65536"/>
                    <a:gd name="T11" fmla="*/ 0 60000 65536"/>
                    <a:gd name="T12" fmla="*/ 0 60000 65536"/>
                    <a:gd name="T13" fmla="*/ 0 60000 65536"/>
                    <a:gd name="T14" fmla="*/ 0 60000 65536"/>
                    <a:gd name="T15" fmla="*/ 0 w 1242"/>
                    <a:gd name="T16" fmla="*/ 0 h 10"/>
                    <a:gd name="T17" fmla="*/ 1242 w 1242"/>
                    <a:gd name="T18" fmla="*/ 10 h 10"/>
                  </a:gdLst>
                  <a:ahLst/>
                  <a:cxnLst>
                    <a:cxn ang="T10">
                      <a:pos x="T0" y="T1"/>
                    </a:cxn>
                    <a:cxn ang="T11">
                      <a:pos x="T2" y="T3"/>
                    </a:cxn>
                    <a:cxn ang="T12">
                      <a:pos x="T4" y="T5"/>
                    </a:cxn>
                    <a:cxn ang="T13">
                      <a:pos x="T6" y="T7"/>
                    </a:cxn>
                    <a:cxn ang="T14">
                      <a:pos x="T8" y="T9"/>
                    </a:cxn>
                  </a:cxnLst>
                  <a:rect l="T15" t="T16" r="T17" b="T18"/>
                  <a:pathLst>
                    <a:path w="1242" h="10">
                      <a:moveTo>
                        <a:pt x="1" y="0"/>
                      </a:moveTo>
                      <a:lnTo>
                        <a:pt x="0" y="10"/>
                      </a:lnTo>
                      <a:lnTo>
                        <a:pt x="1242" y="10"/>
                      </a:lnTo>
                      <a:lnTo>
                        <a:pt x="1241" y="0"/>
                      </a:lnTo>
                      <a:lnTo>
                        <a:pt x="1" y="0"/>
                      </a:lnTo>
                      <a:close/>
                    </a:path>
                  </a:pathLst>
                </a:custGeom>
                <a:solidFill>
                  <a:srgbClr val="8F8F7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475" name="Freeform 341"/>
                <p:cNvSpPr>
                  <a:spLocks/>
                </p:cNvSpPr>
                <p:nvPr/>
              </p:nvSpPr>
              <p:spPr bwMode="auto">
                <a:xfrm>
                  <a:off x="2574" y="2866"/>
                  <a:ext cx="310" cy="3"/>
                </a:xfrm>
                <a:custGeom>
                  <a:avLst/>
                  <a:gdLst>
                    <a:gd name="T0" fmla="*/ 0 w 1240"/>
                    <a:gd name="T1" fmla="*/ 0 h 10"/>
                    <a:gd name="T2" fmla="*/ 0 w 1240"/>
                    <a:gd name="T3" fmla="*/ 0 h 10"/>
                    <a:gd name="T4" fmla="*/ 0 w 1240"/>
                    <a:gd name="T5" fmla="*/ 0 h 10"/>
                    <a:gd name="T6" fmla="*/ 0 w 1240"/>
                    <a:gd name="T7" fmla="*/ 0 h 10"/>
                    <a:gd name="T8" fmla="*/ 0 w 1240"/>
                    <a:gd name="T9" fmla="*/ 0 h 10"/>
                    <a:gd name="T10" fmla="*/ 0 60000 65536"/>
                    <a:gd name="T11" fmla="*/ 0 60000 65536"/>
                    <a:gd name="T12" fmla="*/ 0 60000 65536"/>
                    <a:gd name="T13" fmla="*/ 0 60000 65536"/>
                    <a:gd name="T14" fmla="*/ 0 60000 65536"/>
                    <a:gd name="T15" fmla="*/ 0 w 1240"/>
                    <a:gd name="T16" fmla="*/ 0 h 10"/>
                    <a:gd name="T17" fmla="*/ 1240 w 1240"/>
                    <a:gd name="T18" fmla="*/ 10 h 10"/>
                  </a:gdLst>
                  <a:ahLst/>
                  <a:cxnLst>
                    <a:cxn ang="T10">
                      <a:pos x="T0" y="T1"/>
                    </a:cxn>
                    <a:cxn ang="T11">
                      <a:pos x="T2" y="T3"/>
                    </a:cxn>
                    <a:cxn ang="T12">
                      <a:pos x="T4" y="T5"/>
                    </a:cxn>
                    <a:cxn ang="T13">
                      <a:pos x="T6" y="T7"/>
                    </a:cxn>
                    <a:cxn ang="T14">
                      <a:pos x="T8" y="T9"/>
                    </a:cxn>
                  </a:cxnLst>
                  <a:rect l="T15" t="T16" r="T17" b="T18"/>
                  <a:pathLst>
                    <a:path w="1240" h="10">
                      <a:moveTo>
                        <a:pt x="1" y="0"/>
                      </a:moveTo>
                      <a:lnTo>
                        <a:pt x="0" y="10"/>
                      </a:lnTo>
                      <a:lnTo>
                        <a:pt x="1240" y="10"/>
                      </a:lnTo>
                      <a:lnTo>
                        <a:pt x="1239" y="0"/>
                      </a:lnTo>
                      <a:lnTo>
                        <a:pt x="1" y="0"/>
                      </a:lnTo>
                      <a:close/>
                    </a:path>
                  </a:pathLst>
                </a:custGeom>
                <a:solidFill>
                  <a:srgbClr val="96967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476" name="Freeform 342"/>
                <p:cNvSpPr>
                  <a:spLocks/>
                </p:cNvSpPr>
                <p:nvPr/>
              </p:nvSpPr>
              <p:spPr bwMode="auto">
                <a:xfrm>
                  <a:off x="2574" y="2865"/>
                  <a:ext cx="310" cy="3"/>
                </a:xfrm>
                <a:custGeom>
                  <a:avLst/>
                  <a:gdLst>
                    <a:gd name="T0" fmla="*/ 0 w 1240"/>
                    <a:gd name="T1" fmla="*/ 0 h 11"/>
                    <a:gd name="T2" fmla="*/ 0 w 1240"/>
                    <a:gd name="T3" fmla="*/ 0 h 11"/>
                    <a:gd name="T4" fmla="*/ 0 w 1240"/>
                    <a:gd name="T5" fmla="*/ 0 h 11"/>
                    <a:gd name="T6" fmla="*/ 0 w 1240"/>
                    <a:gd name="T7" fmla="*/ 0 h 11"/>
                    <a:gd name="T8" fmla="*/ 0 w 1240"/>
                    <a:gd name="T9" fmla="*/ 0 h 11"/>
                    <a:gd name="T10" fmla="*/ 0 w 1240"/>
                    <a:gd name="T11" fmla="*/ 0 h 11"/>
                    <a:gd name="T12" fmla="*/ 0 w 1240"/>
                    <a:gd name="T13" fmla="*/ 0 h 11"/>
                    <a:gd name="T14" fmla="*/ 0 w 1240"/>
                    <a:gd name="T15" fmla="*/ 0 h 11"/>
                    <a:gd name="T16" fmla="*/ 0 w 1240"/>
                    <a:gd name="T17" fmla="*/ 0 h 11"/>
                    <a:gd name="T18" fmla="*/ 0 w 1240"/>
                    <a:gd name="T19" fmla="*/ 0 h 11"/>
                    <a:gd name="T20" fmla="*/ 0 w 1240"/>
                    <a:gd name="T21" fmla="*/ 0 h 11"/>
                    <a:gd name="T22" fmla="*/ 0 w 1240"/>
                    <a:gd name="T23" fmla="*/ 0 h 11"/>
                    <a:gd name="T24" fmla="*/ 0 w 1240"/>
                    <a:gd name="T25" fmla="*/ 0 h 11"/>
                    <a:gd name="T26" fmla="*/ 0 w 1240"/>
                    <a:gd name="T27" fmla="*/ 0 h 11"/>
                    <a:gd name="T28" fmla="*/ 0 w 1240"/>
                    <a:gd name="T29" fmla="*/ 0 h 11"/>
                    <a:gd name="T30" fmla="*/ 0 w 1240"/>
                    <a:gd name="T31" fmla="*/ 0 h 11"/>
                    <a:gd name="T32" fmla="*/ 0 w 1240"/>
                    <a:gd name="T33" fmla="*/ 0 h 1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40"/>
                    <a:gd name="T52" fmla="*/ 0 h 11"/>
                    <a:gd name="T53" fmla="*/ 1240 w 1240"/>
                    <a:gd name="T54" fmla="*/ 11 h 1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40" h="11">
                      <a:moveTo>
                        <a:pt x="3" y="0"/>
                      </a:moveTo>
                      <a:lnTo>
                        <a:pt x="0" y="11"/>
                      </a:lnTo>
                      <a:lnTo>
                        <a:pt x="1240" y="11"/>
                      </a:lnTo>
                      <a:lnTo>
                        <a:pt x="1239" y="0"/>
                      </a:lnTo>
                      <a:lnTo>
                        <a:pt x="1066" y="0"/>
                      </a:lnTo>
                      <a:lnTo>
                        <a:pt x="1064" y="3"/>
                      </a:lnTo>
                      <a:lnTo>
                        <a:pt x="1064" y="0"/>
                      </a:lnTo>
                      <a:lnTo>
                        <a:pt x="820" y="0"/>
                      </a:lnTo>
                      <a:lnTo>
                        <a:pt x="819" y="3"/>
                      </a:lnTo>
                      <a:lnTo>
                        <a:pt x="819" y="0"/>
                      </a:lnTo>
                      <a:lnTo>
                        <a:pt x="562" y="0"/>
                      </a:lnTo>
                      <a:lnTo>
                        <a:pt x="561" y="3"/>
                      </a:lnTo>
                      <a:lnTo>
                        <a:pt x="561" y="0"/>
                      </a:lnTo>
                      <a:lnTo>
                        <a:pt x="476" y="0"/>
                      </a:lnTo>
                      <a:lnTo>
                        <a:pt x="475" y="3"/>
                      </a:lnTo>
                      <a:lnTo>
                        <a:pt x="475" y="0"/>
                      </a:lnTo>
                      <a:lnTo>
                        <a:pt x="3" y="0"/>
                      </a:lnTo>
                      <a:close/>
                    </a:path>
                  </a:pathLst>
                </a:custGeom>
                <a:solidFill>
                  <a:srgbClr val="9E9E7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477" name="Freeform 343"/>
                <p:cNvSpPr>
                  <a:spLocks/>
                </p:cNvSpPr>
                <p:nvPr/>
              </p:nvSpPr>
              <p:spPr bwMode="auto">
                <a:xfrm>
                  <a:off x="2574" y="2864"/>
                  <a:ext cx="309" cy="2"/>
                </a:xfrm>
                <a:custGeom>
                  <a:avLst/>
                  <a:gdLst>
                    <a:gd name="T0" fmla="*/ 0 w 1238"/>
                    <a:gd name="T1" fmla="*/ 0 h 11"/>
                    <a:gd name="T2" fmla="*/ 0 w 1238"/>
                    <a:gd name="T3" fmla="*/ 0 h 11"/>
                    <a:gd name="T4" fmla="*/ 0 w 1238"/>
                    <a:gd name="T5" fmla="*/ 0 h 11"/>
                    <a:gd name="T6" fmla="*/ 0 w 1238"/>
                    <a:gd name="T7" fmla="*/ 0 h 11"/>
                    <a:gd name="T8" fmla="*/ 0 w 1238"/>
                    <a:gd name="T9" fmla="*/ 0 h 11"/>
                    <a:gd name="T10" fmla="*/ 0 w 1238"/>
                    <a:gd name="T11" fmla="*/ 0 h 11"/>
                    <a:gd name="T12" fmla="*/ 0 w 1238"/>
                    <a:gd name="T13" fmla="*/ 0 h 11"/>
                    <a:gd name="T14" fmla="*/ 0 w 1238"/>
                    <a:gd name="T15" fmla="*/ 0 h 11"/>
                    <a:gd name="T16" fmla="*/ 0 w 1238"/>
                    <a:gd name="T17" fmla="*/ 0 h 11"/>
                    <a:gd name="T18" fmla="*/ 0 w 1238"/>
                    <a:gd name="T19" fmla="*/ 0 h 11"/>
                    <a:gd name="T20" fmla="*/ 0 w 1238"/>
                    <a:gd name="T21" fmla="*/ 0 h 11"/>
                    <a:gd name="T22" fmla="*/ 0 w 1238"/>
                    <a:gd name="T23" fmla="*/ 0 h 11"/>
                    <a:gd name="T24" fmla="*/ 0 w 1238"/>
                    <a:gd name="T25" fmla="*/ 0 h 11"/>
                    <a:gd name="T26" fmla="*/ 0 w 1238"/>
                    <a:gd name="T27" fmla="*/ 0 h 11"/>
                    <a:gd name="T28" fmla="*/ 0 w 1238"/>
                    <a:gd name="T29" fmla="*/ 0 h 11"/>
                    <a:gd name="T30" fmla="*/ 0 w 1238"/>
                    <a:gd name="T31" fmla="*/ 0 h 11"/>
                    <a:gd name="T32" fmla="*/ 0 w 1238"/>
                    <a:gd name="T33" fmla="*/ 0 h 11"/>
                    <a:gd name="T34" fmla="*/ 0 w 1238"/>
                    <a:gd name="T35" fmla="*/ 0 h 11"/>
                    <a:gd name="T36" fmla="*/ 0 w 1238"/>
                    <a:gd name="T37" fmla="*/ 0 h 11"/>
                    <a:gd name="T38" fmla="*/ 0 w 1238"/>
                    <a:gd name="T39" fmla="*/ 0 h 11"/>
                    <a:gd name="T40" fmla="*/ 0 w 1238"/>
                    <a:gd name="T41" fmla="*/ 0 h 11"/>
                    <a:gd name="T42" fmla="*/ 0 w 1238"/>
                    <a:gd name="T43" fmla="*/ 0 h 11"/>
                    <a:gd name="T44" fmla="*/ 0 w 1238"/>
                    <a:gd name="T45" fmla="*/ 0 h 11"/>
                    <a:gd name="T46" fmla="*/ 0 w 1238"/>
                    <a:gd name="T47" fmla="*/ 0 h 11"/>
                    <a:gd name="T48" fmla="*/ 0 w 1238"/>
                    <a:gd name="T49" fmla="*/ 0 h 11"/>
                    <a:gd name="T50" fmla="*/ 0 w 1238"/>
                    <a:gd name="T51" fmla="*/ 0 h 1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38"/>
                    <a:gd name="T79" fmla="*/ 0 h 11"/>
                    <a:gd name="T80" fmla="*/ 1238 w 1238"/>
                    <a:gd name="T81" fmla="*/ 11 h 1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38" h="11">
                      <a:moveTo>
                        <a:pt x="2" y="0"/>
                      </a:moveTo>
                      <a:lnTo>
                        <a:pt x="0" y="11"/>
                      </a:lnTo>
                      <a:lnTo>
                        <a:pt x="1238" y="11"/>
                      </a:lnTo>
                      <a:lnTo>
                        <a:pt x="1236" y="0"/>
                      </a:lnTo>
                      <a:lnTo>
                        <a:pt x="1150" y="0"/>
                      </a:lnTo>
                      <a:lnTo>
                        <a:pt x="1149" y="2"/>
                      </a:lnTo>
                      <a:lnTo>
                        <a:pt x="1149" y="0"/>
                      </a:lnTo>
                      <a:lnTo>
                        <a:pt x="1065" y="0"/>
                      </a:lnTo>
                      <a:lnTo>
                        <a:pt x="1063" y="9"/>
                      </a:lnTo>
                      <a:lnTo>
                        <a:pt x="1062" y="0"/>
                      </a:lnTo>
                      <a:lnTo>
                        <a:pt x="983" y="0"/>
                      </a:lnTo>
                      <a:lnTo>
                        <a:pt x="982" y="2"/>
                      </a:lnTo>
                      <a:lnTo>
                        <a:pt x="982" y="0"/>
                      </a:lnTo>
                      <a:lnTo>
                        <a:pt x="909" y="0"/>
                      </a:lnTo>
                      <a:lnTo>
                        <a:pt x="908" y="2"/>
                      </a:lnTo>
                      <a:lnTo>
                        <a:pt x="908" y="0"/>
                      </a:lnTo>
                      <a:lnTo>
                        <a:pt x="819" y="0"/>
                      </a:lnTo>
                      <a:lnTo>
                        <a:pt x="818" y="9"/>
                      </a:lnTo>
                      <a:lnTo>
                        <a:pt x="816" y="0"/>
                      </a:lnTo>
                      <a:lnTo>
                        <a:pt x="561" y="0"/>
                      </a:lnTo>
                      <a:lnTo>
                        <a:pt x="560" y="9"/>
                      </a:lnTo>
                      <a:lnTo>
                        <a:pt x="560" y="0"/>
                      </a:lnTo>
                      <a:lnTo>
                        <a:pt x="475" y="0"/>
                      </a:lnTo>
                      <a:lnTo>
                        <a:pt x="474" y="9"/>
                      </a:lnTo>
                      <a:lnTo>
                        <a:pt x="474" y="0"/>
                      </a:lnTo>
                      <a:lnTo>
                        <a:pt x="2" y="0"/>
                      </a:lnTo>
                      <a:close/>
                    </a:path>
                  </a:pathLst>
                </a:custGeom>
                <a:solidFill>
                  <a:srgbClr val="A3A38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478" name="Freeform 344"/>
                <p:cNvSpPr>
                  <a:spLocks noEditPoints="1"/>
                </p:cNvSpPr>
                <p:nvPr/>
              </p:nvSpPr>
              <p:spPr bwMode="auto">
                <a:xfrm>
                  <a:off x="2574" y="2862"/>
                  <a:ext cx="309" cy="3"/>
                </a:xfrm>
                <a:custGeom>
                  <a:avLst/>
                  <a:gdLst>
                    <a:gd name="T0" fmla="*/ 0 w 1236"/>
                    <a:gd name="T1" fmla="*/ 0 h 11"/>
                    <a:gd name="T2" fmla="*/ 0 w 1236"/>
                    <a:gd name="T3" fmla="*/ 0 h 11"/>
                    <a:gd name="T4" fmla="*/ 0 w 1236"/>
                    <a:gd name="T5" fmla="*/ 0 h 11"/>
                    <a:gd name="T6" fmla="*/ 0 w 1236"/>
                    <a:gd name="T7" fmla="*/ 0 h 11"/>
                    <a:gd name="T8" fmla="*/ 0 w 1236"/>
                    <a:gd name="T9" fmla="*/ 0 h 11"/>
                    <a:gd name="T10" fmla="*/ 0 w 1236"/>
                    <a:gd name="T11" fmla="*/ 0 h 11"/>
                    <a:gd name="T12" fmla="*/ 0 w 1236"/>
                    <a:gd name="T13" fmla="*/ 0 h 11"/>
                    <a:gd name="T14" fmla="*/ 0 w 1236"/>
                    <a:gd name="T15" fmla="*/ 0 h 11"/>
                    <a:gd name="T16" fmla="*/ 0 w 1236"/>
                    <a:gd name="T17" fmla="*/ 0 h 11"/>
                    <a:gd name="T18" fmla="*/ 0 w 1236"/>
                    <a:gd name="T19" fmla="*/ 0 h 11"/>
                    <a:gd name="T20" fmla="*/ 0 w 1236"/>
                    <a:gd name="T21" fmla="*/ 0 h 11"/>
                    <a:gd name="T22" fmla="*/ 0 w 1236"/>
                    <a:gd name="T23" fmla="*/ 0 h 11"/>
                    <a:gd name="T24" fmla="*/ 0 w 1236"/>
                    <a:gd name="T25" fmla="*/ 0 h 11"/>
                    <a:gd name="T26" fmla="*/ 0 w 1236"/>
                    <a:gd name="T27" fmla="*/ 0 h 11"/>
                    <a:gd name="T28" fmla="*/ 0 w 1236"/>
                    <a:gd name="T29" fmla="*/ 0 h 11"/>
                    <a:gd name="T30" fmla="*/ 0 w 1236"/>
                    <a:gd name="T31" fmla="*/ 0 h 11"/>
                    <a:gd name="T32" fmla="*/ 0 w 1236"/>
                    <a:gd name="T33" fmla="*/ 0 h 11"/>
                    <a:gd name="T34" fmla="*/ 0 w 1236"/>
                    <a:gd name="T35" fmla="*/ 0 h 11"/>
                    <a:gd name="T36" fmla="*/ 0 w 1236"/>
                    <a:gd name="T37" fmla="*/ 0 h 11"/>
                    <a:gd name="T38" fmla="*/ 0 w 1236"/>
                    <a:gd name="T39" fmla="*/ 0 h 11"/>
                    <a:gd name="T40" fmla="*/ 0 w 1236"/>
                    <a:gd name="T41" fmla="*/ 0 h 11"/>
                    <a:gd name="T42" fmla="*/ 0 w 1236"/>
                    <a:gd name="T43" fmla="*/ 0 h 11"/>
                    <a:gd name="T44" fmla="*/ 0 w 1236"/>
                    <a:gd name="T45" fmla="*/ 0 h 11"/>
                    <a:gd name="T46" fmla="*/ 0 w 1236"/>
                    <a:gd name="T47" fmla="*/ 0 h 11"/>
                    <a:gd name="T48" fmla="*/ 0 w 1236"/>
                    <a:gd name="T49" fmla="*/ 0 h 11"/>
                    <a:gd name="T50" fmla="*/ 0 w 1236"/>
                    <a:gd name="T51" fmla="*/ 0 h 11"/>
                    <a:gd name="T52" fmla="*/ 0 w 1236"/>
                    <a:gd name="T53" fmla="*/ 0 h 11"/>
                    <a:gd name="T54" fmla="*/ 0 w 1236"/>
                    <a:gd name="T55" fmla="*/ 0 h 11"/>
                    <a:gd name="T56" fmla="*/ 0 w 1236"/>
                    <a:gd name="T57" fmla="*/ 0 h 11"/>
                    <a:gd name="T58" fmla="*/ 0 w 1236"/>
                    <a:gd name="T59" fmla="*/ 0 h 11"/>
                    <a:gd name="T60" fmla="*/ 0 w 1236"/>
                    <a:gd name="T61" fmla="*/ 0 h 11"/>
                    <a:gd name="T62" fmla="*/ 0 w 1236"/>
                    <a:gd name="T63" fmla="*/ 0 h 11"/>
                    <a:gd name="T64" fmla="*/ 0 w 1236"/>
                    <a:gd name="T65" fmla="*/ 0 h 11"/>
                    <a:gd name="T66" fmla="*/ 0 w 1236"/>
                    <a:gd name="T67" fmla="*/ 0 h 11"/>
                    <a:gd name="T68" fmla="*/ 0 w 1236"/>
                    <a:gd name="T69" fmla="*/ 0 h 11"/>
                    <a:gd name="T70" fmla="*/ 0 w 1236"/>
                    <a:gd name="T71" fmla="*/ 0 h 11"/>
                    <a:gd name="T72" fmla="*/ 0 w 1236"/>
                    <a:gd name="T73" fmla="*/ 0 h 11"/>
                    <a:gd name="T74" fmla="*/ 0 w 1236"/>
                    <a:gd name="T75" fmla="*/ 0 h 11"/>
                    <a:gd name="T76" fmla="*/ 0 w 1236"/>
                    <a:gd name="T77" fmla="*/ 0 h 11"/>
                    <a:gd name="T78" fmla="*/ 0 w 1236"/>
                    <a:gd name="T79" fmla="*/ 0 h 11"/>
                    <a:gd name="T80" fmla="*/ 0 w 1236"/>
                    <a:gd name="T81" fmla="*/ 0 h 11"/>
                    <a:gd name="T82" fmla="*/ 0 w 1236"/>
                    <a:gd name="T83" fmla="*/ 0 h 11"/>
                    <a:gd name="T84" fmla="*/ 0 w 1236"/>
                    <a:gd name="T85" fmla="*/ 0 h 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236"/>
                    <a:gd name="T130" fmla="*/ 0 h 11"/>
                    <a:gd name="T131" fmla="*/ 1236 w 1236"/>
                    <a:gd name="T132" fmla="*/ 11 h 1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236" h="11">
                      <a:moveTo>
                        <a:pt x="1" y="0"/>
                      </a:moveTo>
                      <a:lnTo>
                        <a:pt x="0" y="11"/>
                      </a:lnTo>
                      <a:lnTo>
                        <a:pt x="472" y="11"/>
                      </a:lnTo>
                      <a:lnTo>
                        <a:pt x="471" y="0"/>
                      </a:lnTo>
                      <a:lnTo>
                        <a:pt x="387" y="0"/>
                      </a:lnTo>
                      <a:lnTo>
                        <a:pt x="386" y="5"/>
                      </a:lnTo>
                      <a:lnTo>
                        <a:pt x="386" y="0"/>
                      </a:lnTo>
                      <a:lnTo>
                        <a:pt x="235" y="0"/>
                      </a:lnTo>
                      <a:lnTo>
                        <a:pt x="233" y="5"/>
                      </a:lnTo>
                      <a:lnTo>
                        <a:pt x="233" y="0"/>
                      </a:lnTo>
                      <a:lnTo>
                        <a:pt x="1" y="0"/>
                      </a:lnTo>
                      <a:close/>
                      <a:moveTo>
                        <a:pt x="474" y="0"/>
                      </a:moveTo>
                      <a:lnTo>
                        <a:pt x="473" y="11"/>
                      </a:lnTo>
                      <a:lnTo>
                        <a:pt x="558" y="11"/>
                      </a:lnTo>
                      <a:lnTo>
                        <a:pt x="557" y="0"/>
                      </a:lnTo>
                      <a:lnTo>
                        <a:pt x="474" y="0"/>
                      </a:lnTo>
                      <a:close/>
                      <a:moveTo>
                        <a:pt x="559" y="0"/>
                      </a:moveTo>
                      <a:lnTo>
                        <a:pt x="559" y="11"/>
                      </a:lnTo>
                      <a:lnTo>
                        <a:pt x="816" y="11"/>
                      </a:lnTo>
                      <a:lnTo>
                        <a:pt x="813" y="0"/>
                      </a:lnTo>
                      <a:lnTo>
                        <a:pt x="731" y="0"/>
                      </a:lnTo>
                      <a:lnTo>
                        <a:pt x="730" y="2"/>
                      </a:lnTo>
                      <a:lnTo>
                        <a:pt x="730" y="0"/>
                      </a:lnTo>
                      <a:lnTo>
                        <a:pt x="559" y="0"/>
                      </a:lnTo>
                      <a:close/>
                      <a:moveTo>
                        <a:pt x="818" y="0"/>
                      </a:moveTo>
                      <a:lnTo>
                        <a:pt x="817" y="11"/>
                      </a:lnTo>
                      <a:lnTo>
                        <a:pt x="1061" y="11"/>
                      </a:lnTo>
                      <a:lnTo>
                        <a:pt x="1060" y="0"/>
                      </a:lnTo>
                      <a:lnTo>
                        <a:pt x="981" y="0"/>
                      </a:lnTo>
                      <a:lnTo>
                        <a:pt x="980" y="7"/>
                      </a:lnTo>
                      <a:lnTo>
                        <a:pt x="979" y="0"/>
                      </a:lnTo>
                      <a:lnTo>
                        <a:pt x="907" y="0"/>
                      </a:lnTo>
                      <a:lnTo>
                        <a:pt x="906" y="7"/>
                      </a:lnTo>
                      <a:lnTo>
                        <a:pt x="906" y="0"/>
                      </a:lnTo>
                      <a:lnTo>
                        <a:pt x="818" y="0"/>
                      </a:lnTo>
                      <a:close/>
                      <a:moveTo>
                        <a:pt x="1064" y="0"/>
                      </a:moveTo>
                      <a:lnTo>
                        <a:pt x="1063" y="11"/>
                      </a:lnTo>
                      <a:lnTo>
                        <a:pt x="1236" y="11"/>
                      </a:lnTo>
                      <a:lnTo>
                        <a:pt x="1233" y="0"/>
                      </a:lnTo>
                      <a:lnTo>
                        <a:pt x="1148" y="0"/>
                      </a:lnTo>
                      <a:lnTo>
                        <a:pt x="1147" y="7"/>
                      </a:lnTo>
                      <a:lnTo>
                        <a:pt x="1147" y="0"/>
                      </a:lnTo>
                      <a:lnTo>
                        <a:pt x="1064" y="0"/>
                      </a:lnTo>
                      <a:close/>
                    </a:path>
                  </a:pathLst>
                </a:custGeom>
                <a:solidFill>
                  <a:srgbClr val="A8A88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479" name="Freeform 345"/>
                <p:cNvSpPr>
                  <a:spLocks noEditPoints="1"/>
                </p:cNvSpPr>
                <p:nvPr/>
              </p:nvSpPr>
              <p:spPr bwMode="auto">
                <a:xfrm>
                  <a:off x="2574" y="2861"/>
                  <a:ext cx="309" cy="3"/>
                </a:xfrm>
                <a:custGeom>
                  <a:avLst/>
                  <a:gdLst>
                    <a:gd name="T0" fmla="*/ 0 w 1234"/>
                    <a:gd name="T1" fmla="*/ 0 h 11"/>
                    <a:gd name="T2" fmla="*/ 0 w 1234"/>
                    <a:gd name="T3" fmla="*/ 0 h 11"/>
                    <a:gd name="T4" fmla="*/ 0 w 1234"/>
                    <a:gd name="T5" fmla="*/ 0 h 11"/>
                    <a:gd name="T6" fmla="*/ 0 w 1234"/>
                    <a:gd name="T7" fmla="*/ 0 h 11"/>
                    <a:gd name="T8" fmla="*/ 0 w 1234"/>
                    <a:gd name="T9" fmla="*/ 0 h 11"/>
                    <a:gd name="T10" fmla="*/ 0 w 1234"/>
                    <a:gd name="T11" fmla="*/ 0 h 11"/>
                    <a:gd name="T12" fmla="*/ 0 w 1234"/>
                    <a:gd name="T13" fmla="*/ 0 h 11"/>
                    <a:gd name="T14" fmla="*/ 0 w 1234"/>
                    <a:gd name="T15" fmla="*/ 0 h 11"/>
                    <a:gd name="T16" fmla="*/ 0 w 1234"/>
                    <a:gd name="T17" fmla="*/ 0 h 11"/>
                    <a:gd name="T18" fmla="*/ 0 w 1234"/>
                    <a:gd name="T19" fmla="*/ 0 h 11"/>
                    <a:gd name="T20" fmla="*/ 0 w 1234"/>
                    <a:gd name="T21" fmla="*/ 0 h 11"/>
                    <a:gd name="T22" fmla="*/ 0 w 1234"/>
                    <a:gd name="T23" fmla="*/ 0 h 11"/>
                    <a:gd name="T24" fmla="*/ 0 w 1234"/>
                    <a:gd name="T25" fmla="*/ 0 h 11"/>
                    <a:gd name="T26" fmla="*/ 0 w 1234"/>
                    <a:gd name="T27" fmla="*/ 0 h 11"/>
                    <a:gd name="T28" fmla="*/ 0 w 1234"/>
                    <a:gd name="T29" fmla="*/ 0 h 11"/>
                    <a:gd name="T30" fmla="*/ 0 w 1234"/>
                    <a:gd name="T31" fmla="*/ 0 h 11"/>
                    <a:gd name="T32" fmla="*/ 0 w 1234"/>
                    <a:gd name="T33" fmla="*/ 0 h 11"/>
                    <a:gd name="T34" fmla="*/ 0 w 1234"/>
                    <a:gd name="T35" fmla="*/ 0 h 11"/>
                    <a:gd name="T36" fmla="*/ 0 w 1234"/>
                    <a:gd name="T37" fmla="*/ 0 h 11"/>
                    <a:gd name="T38" fmla="*/ 0 w 1234"/>
                    <a:gd name="T39" fmla="*/ 0 h 11"/>
                    <a:gd name="T40" fmla="*/ 0 w 1234"/>
                    <a:gd name="T41" fmla="*/ 0 h 11"/>
                    <a:gd name="T42" fmla="*/ 0 w 1234"/>
                    <a:gd name="T43" fmla="*/ 0 h 11"/>
                    <a:gd name="T44" fmla="*/ 0 w 1234"/>
                    <a:gd name="T45" fmla="*/ 0 h 11"/>
                    <a:gd name="T46" fmla="*/ 0 w 1234"/>
                    <a:gd name="T47" fmla="*/ 0 h 11"/>
                    <a:gd name="T48" fmla="*/ 0 w 1234"/>
                    <a:gd name="T49" fmla="*/ 0 h 11"/>
                    <a:gd name="T50" fmla="*/ 0 w 1234"/>
                    <a:gd name="T51" fmla="*/ 0 h 11"/>
                    <a:gd name="T52" fmla="*/ 0 w 1234"/>
                    <a:gd name="T53" fmla="*/ 0 h 11"/>
                    <a:gd name="T54" fmla="*/ 0 w 1234"/>
                    <a:gd name="T55" fmla="*/ 0 h 11"/>
                    <a:gd name="T56" fmla="*/ 0 w 1234"/>
                    <a:gd name="T57" fmla="*/ 0 h 11"/>
                    <a:gd name="T58" fmla="*/ 0 w 1234"/>
                    <a:gd name="T59" fmla="*/ 0 h 11"/>
                    <a:gd name="T60" fmla="*/ 0 w 1234"/>
                    <a:gd name="T61" fmla="*/ 0 h 11"/>
                    <a:gd name="T62" fmla="*/ 0 w 1234"/>
                    <a:gd name="T63" fmla="*/ 0 h 11"/>
                    <a:gd name="T64" fmla="*/ 0 w 1234"/>
                    <a:gd name="T65" fmla="*/ 0 h 11"/>
                    <a:gd name="T66" fmla="*/ 0 w 1234"/>
                    <a:gd name="T67" fmla="*/ 0 h 11"/>
                    <a:gd name="T68" fmla="*/ 0 w 1234"/>
                    <a:gd name="T69" fmla="*/ 0 h 11"/>
                    <a:gd name="T70" fmla="*/ 0 w 1234"/>
                    <a:gd name="T71" fmla="*/ 0 h 11"/>
                    <a:gd name="T72" fmla="*/ 0 w 1234"/>
                    <a:gd name="T73" fmla="*/ 0 h 11"/>
                    <a:gd name="T74" fmla="*/ 0 w 1234"/>
                    <a:gd name="T75" fmla="*/ 0 h 11"/>
                    <a:gd name="T76" fmla="*/ 0 w 1234"/>
                    <a:gd name="T77" fmla="*/ 0 h 11"/>
                    <a:gd name="T78" fmla="*/ 0 w 1234"/>
                    <a:gd name="T79" fmla="*/ 0 h 11"/>
                    <a:gd name="T80" fmla="*/ 0 w 1234"/>
                    <a:gd name="T81" fmla="*/ 0 h 11"/>
                    <a:gd name="T82" fmla="*/ 0 w 1234"/>
                    <a:gd name="T83" fmla="*/ 0 h 11"/>
                    <a:gd name="T84" fmla="*/ 0 w 1234"/>
                    <a:gd name="T85" fmla="*/ 0 h 11"/>
                    <a:gd name="T86" fmla="*/ 0 w 1234"/>
                    <a:gd name="T87" fmla="*/ 0 h 11"/>
                    <a:gd name="T88" fmla="*/ 0 w 1234"/>
                    <a:gd name="T89" fmla="*/ 0 h 11"/>
                    <a:gd name="T90" fmla="*/ 0 w 1234"/>
                    <a:gd name="T91" fmla="*/ 0 h 11"/>
                    <a:gd name="T92" fmla="*/ 0 w 1234"/>
                    <a:gd name="T93" fmla="*/ 0 h 11"/>
                    <a:gd name="T94" fmla="*/ 0 w 1234"/>
                    <a:gd name="T95" fmla="*/ 0 h 11"/>
                    <a:gd name="T96" fmla="*/ 0 w 1234"/>
                    <a:gd name="T97" fmla="*/ 0 h 11"/>
                    <a:gd name="T98" fmla="*/ 0 w 1234"/>
                    <a:gd name="T99" fmla="*/ 0 h 11"/>
                    <a:gd name="T100" fmla="*/ 0 w 1234"/>
                    <a:gd name="T101" fmla="*/ 0 h 11"/>
                    <a:gd name="T102" fmla="*/ 0 w 1234"/>
                    <a:gd name="T103" fmla="*/ 0 h 11"/>
                    <a:gd name="T104" fmla="*/ 0 w 1234"/>
                    <a:gd name="T105" fmla="*/ 0 h 11"/>
                    <a:gd name="T106" fmla="*/ 0 w 1234"/>
                    <a:gd name="T107" fmla="*/ 0 h 11"/>
                    <a:gd name="T108" fmla="*/ 0 w 1234"/>
                    <a:gd name="T109" fmla="*/ 0 h 11"/>
                    <a:gd name="T110" fmla="*/ 0 w 1234"/>
                    <a:gd name="T111" fmla="*/ 0 h 11"/>
                    <a:gd name="T112" fmla="*/ 0 w 1234"/>
                    <a:gd name="T113" fmla="*/ 0 h 11"/>
                    <a:gd name="T114" fmla="*/ 0 w 1234"/>
                    <a:gd name="T115" fmla="*/ 0 h 1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234"/>
                    <a:gd name="T175" fmla="*/ 0 h 11"/>
                    <a:gd name="T176" fmla="*/ 1234 w 1234"/>
                    <a:gd name="T177" fmla="*/ 11 h 1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234" h="11">
                      <a:moveTo>
                        <a:pt x="2" y="0"/>
                      </a:moveTo>
                      <a:lnTo>
                        <a:pt x="0" y="11"/>
                      </a:lnTo>
                      <a:lnTo>
                        <a:pt x="472" y="11"/>
                      </a:lnTo>
                      <a:lnTo>
                        <a:pt x="470" y="0"/>
                      </a:lnTo>
                      <a:lnTo>
                        <a:pt x="390" y="0"/>
                      </a:lnTo>
                      <a:lnTo>
                        <a:pt x="386" y="11"/>
                      </a:lnTo>
                      <a:lnTo>
                        <a:pt x="386" y="0"/>
                      </a:lnTo>
                      <a:lnTo>
                        <a:pt x="309" y="0"/>
                      </a:lnTo>
                      <a:lnTo>
                        <a:pt x="307" y="4"/>
                      </a:lnTo>
                      <a:lnTo>
                        <a:pt x="307" y="0"/>
                      </a:lnTo>
                      <a:lnTo>
                        <a:pt x="236" y="0"/>
                      </a:lnTo>
                      <a:lnTo>
                        <a:pt x="233" y="11"/>
                      </a:lnTo>
                      <a:lnTo>
                        <a:pt x="233" y="0"/>
                      </a:lnTo>
                      <a:lnTo>
                        <a:pt x="149" y="0"/>
                      </a:lnTo>
                      <a:lnTo>
                        <a:pt x="148" y="6"/>
                      </a:lnTo>
                      <a:lnTo>
                        <a:pt x="148" y="0"/>
                      </a:lnTo>
                      <a:lnTo>
                        <a:pt x="2" y="0"/>
                      </a:lnTo>
                      <a:close/>
                      <a:moveTo>
                        <a:pt x="476" y="0"/>
                      </a:moveTo>
                      <a:lnTo>
                        <a:pt x="473" y="11"/>
                      </a:lnTo>
                      <a:lnTo>
                        <a:pt x="558" y="11"/>
                      </a:lnTo>
                      <a:lnTo>
                        <a:pt x="556" y="0"/>
                      </a:lnTo>
                      <a:lnTo>
                        <a:pt x="476" y="0"/>
                      </a:lnTo>
                      <a:close/>
                      <a:moveTo>
                        <a:pt x="560" y="0"/>
                      </a:moveTo>
                      <a:lnTo>
                        <a:pt x="559" y="11"/>
                      </a:lnTo>
                      <a:lnTo>
                        <a:pt x="814" y="11"/>
                      </a:lnTo>
                      <a:lnTo>
                        <a:pt x="812" y="0"/>
                      </a:lnTo>
                      <a:lnTo>
                        <a:pt x="731" y="0"/>
                      </a:lnTo>
                      <a:lnTo>
                        <a:pt x="730" y="8"/>
                      </a:lnTo>
                      <a:lnTo>
                        <a:pt x="730" y="0"/>
                      </a:lnTo>
                      <a:lnTo>
                        <a:pt x="640" y="0"/>
                      </a:lnTo>
                      <a:lnTo>
                        <a:pt x="639" y="4"/>
                      </a:lnTo>
                      <a:lnTo>
                        <a:pt x="639" y="0"/>
                      </a:lnTo>
                      <a:lnTo>
                        <a:pt x="560" y="0"/>
                      </a:lnTo>
                      <a:close/>
                      <a:moveTo>
                        <a:pt x="819" y="0"/>
                      </a:moveTo>
                      <a:lnTo>
                        <a:pt x="817" y="11"/>
                      </a:lnTo>
                      <a:lnTo>
                        <a:pt x="906" y="11"/>
                      </a:lnTo>
                      <a:lnTo>
                        <a:pt x="905" y="0"/>
                      </a:lnTo>
                      <a:lnTo>
                        <a:pt x="819" y="0"/>
                      </a:lnTo>
                      <a:close/>
                      <a:moveTo>
                        <a:pt x="907" y="0"/>
                      </a:moveTo>
                      <a:lnTo>
                        <a:pt x="907" y="11"/>
                      </a:lnTo>
                      <a:lnTo>
                        <a:pt x="980" y="11"/>
                      </a:lnTo>
                      <a:lnTo>
                        <a:pt x="978" y="0"/>
                      </a:lnTo>
                      <a:lnTo>
                        <a:pt x="907" y="0"/>
                      </a:lnTo>
                      <a:close/>
                      <a:moveTo>
                        <a:pt x="983" y="0"/>
                      </a:moveTo>
                      <a:lnTo>
                        <a:pt x="981" y="11"/>
                      </a:lnTo>
                      <a:lnTo>
                        <a:pt x="1060" y="11"/>
                      </a:lnTo>
                      <a:lnTo>
                        <a:pt x="1059" y="0"/>
                      </a:lnTo>
                      <a:lnTo>
                        <a:pt x="983" y="0"/>
                      </a:lnTo>
                      <a:close/>
                      <a:moveTo>
                        <a:pt x="1065" y="0"/>
                      </a:moveTo>
                      <a:lnTo>
                        <a:pt x="1063" y="11"/>
                      </a:lnTo>
                      <a:lnTo>
                        <a:pt x="1147" y="11"/>
                      </a:lnTo>
                      <a:lnTo>
                        <a:pt x="1146" y="0"/>
                      </a:lnTo>
                      <a:lnTo>
                        <a:pt x="1065" y="0"/>
                      </a:lnTo>
                      <a:close/>
                      <a:moveTo>
                        <a:pt x="1150" y="0"/>
                      </a:moveTo>
                      <a:lnTo>
                        <a:pt x="1148" y="11"/>
                      </a:lnTo>
                      <a:lnTo>
                        <a:pt x="1234" y="11"/>
                      </a:lnTo>
                      <a:lnTo>
                        <a:pt x="1233" y="0"/>
                      </a:lnTo>
                      <a:lnTo>
                        <a:pt x="1150" y="0"/>
                      </a:lnTo>
                      <a:close/>
                    </a:path>
                  </a:pathLst>
                </a:custGeom>
                <a:solidFill>
                  <a:srgbClr val="B0B09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480" name="Freeform 346"/>
                <p:cNvSpPr>
                  <a:spLocks noEditPoints="1"/>
                </p:cNvSpPr>
                <p:nvPr/>
              </p:nvSpPr>
              <p:spPr bwMode="auto">
                <a:xfrm>
                  <a:off x="2575" y="2860"/>
                  <a:ext cx="308" cy="2"/>
                </a:xfrm>
                <a:custGeom>
                  <a:avLst/>
                  <a:gdLst>
                    <a:gd name="T0" fmla="*/ 0 w 1232"/>
                    <a:gd name="T1" fmla="*/ 0 h 11"/>
                    <a:gd name="T2" fmla="*/ 0 w 1232"/>
                    <a:gd name="T3" fmla="*/ 0 h 11"/>
                    <a:gd name="T4" fmla="*/ 0 w 1232"/>
                    <a:gd name="T5" fmla="*/ 0 h 11"/>
                    <a:gd name="T6" fmla="*/ 0 w 1232"/>
                    <a:gd name="T7" fmla="*/ 0 h 11"/>
                    <a:gd name="T8" fmla="*/ 0 w 1232"/>
                    <a:gd name="T9" fmla="*/ 0 h 11"/>
                    <a:gd name="T10" fmla="*/ 0 w 1232"/>
                    <a:gd name="T11" fmla="*/ 0 h 11"/>
                    <a:gd name="T12" fmla="*/ 0 w 1232"/>
                    <a:gd name="T13" fmla="*/ 0 h 11"/>
                    <a:gd name="T14" fmla="*/ 0 w 1232"/>
                    <a:gd name="T15" fmla="*/ 0 h 11"/>
                    <a:gd name="T16" fmla="*/ 0 w 1232"/>
                    <a:gd name="T17" fmla="*/ 0 h 11"/>
                    <a:gd name="T18" fmla="*/ 0 w 1232"/>
                    <a:gd name="T19" fmla="*/ 0 h 11"/>
                    <a:gd name="T20" fmla="*/ 0 w 1232"/>
                    <a:gd name="T21" fmla="*/ 0 h 11"/>
                    <a:gd name="T22" fmla="*/ 0 w 1232"/>
                    <a:gd name="T23" fmla="*/ 0 h 11"/>
                    <a:gd name="T24" fmla="*/ 0 w 1232"/>
                    <a:gd name="T25" fmla="*/ 0 h 11"/>
                    <a:gd name="T26" fmla="*/ 0 w 1232"/>
                    <a:gd name="T27" fmla="*/ 0 h 11"/>
                    <a:gd name="T28" fmla="*/ 0 w 1232"/>
                    <a:gd name="T29" fmla="*/ 0 h 11"/>
                    <a:gd name="T30" fmla="*/ 0 w 1232"/>
                    <a:gd name="T31" fmla="*/ 0 h 11"/>
                    <a:gd name="T32" fmla="*/ 0 w 1232"/>
                    <a:gd name="T33" fmla="*/ 0 h 11"/>
                    <a:gd name="T34" fmla="*/ 0 w 1232"/>
                    <a:gd name="T35" fmla="*/ 0 h 11"/>
                    <a:gd name="T36" fmla="*/ 0 w 1232"/>
                    <a:gd name="T37" fmla="*/ 0 h 11"/>
                    <a:gd name="T38" fmla="*/ 0 w 1232"/>
                    <a:gd name="T39" fmla="*/ 0 h 11"/>
                    <a:gd name="T40" fmla="*/ 0 w 1232"/>
                    <a:gd name="T41" fmla="*/ 0 h 11"/>
                    <a:gd name="T42" fmla="*/ 0 w 1232"/>
                    <a:gd name="T43" fmla="*/ 0 h 11"/>
                    <a:gd name="T44" fmla="*/ 0 w 1232"/>
                    <a:gd name="T45" fmla="*/ 0 h 11"/>
                    <a:gd name="T46" fmla="*/ 0 w 1232"/>
                    <a:gd name="T47" fmla="*/ 0 h 11"/>
                    <a:gd name="T48" fmla="*/ 0 w 1232"/>
                    <a:gd name="T49" fmla="*/ 0 h 11"/>
                    <a:gd name="T50" fmla="*/ 0 w 1232"/>
                    <a:gd name="T51" fmla="*/ 0 h 11"/>
                    <a:gd name="T52" fmla="*/ 0 w 1232"/>
                    <a:gd name="T53" fmla="*/ 0 h 11"/>
                    <a:gd name="T54" fmla="*/ 0 w 1232"/>
                    <a:gd name="T55" fmla="*/ 0 h 11"/>
                    <a:gd name="T56" fmla="*/ 0 w 1232"/>
                    <a:gd name="T57" fmla="*/ 0 h 11"/>
                    <a:gd name="T58" fmla="*/ 0 w 1232"/>
                    <a:gd name="T59" fmla="*/ 0 h 11"/>
                    <a:gd name="T60" fmla="*/ 0 w 1232"/>
                    <a:gd name="T61" fmla="*/ 0 h 11"/>
                    <a:gd name="T62" fmla="*/ 0 w 1232"/>
                    <a:gd name="T63" fmla="*/ 0 h 1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232"/>
                    <a:gd name="T97" fmla="*/ 0 h 11"/>
                    <a:gd name="T98" fmla="*/ 1232 w 1232"/>
                    <a:gd name="T99" fmla="*/ 11 h 1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232" h="11">
                      <a:moveTo>
                        <a:pt x="1" y="0"/>
                      </a:moveTo>
                      <a:lnTo>
                        <a:pt x="0" y="11"/>
                      </a:lnTo>
                      <a:lnTo>
                        <a:pt x="232" y="11"/>
                      </a:lnTo>
                      <a:lnTo>
                        <a:pt x="231" y="0"/>
                      </a:lnTo>
                      <a:lnTo>
                        <a:pt x="149" y="0"/>
                      </a:lnTo>
                      <a:lnTo>
                        <a:pt x="147" y="11"/>
                      </a:lnTo>
                      <a:lnTo>
                        <a:pt x="145" y="0"/>
                      </a:lnTo>
                      <a:lnTo>
                        <a:pt x="1" y="0"/>
                      </a:lnTo>
                      <a:close/>
                      <a:moveTo>
                        <a:pt x="235" y="0"/>
                      </a:moveTo>
                      <a:lnTo>
                        <a:pt x="234" y="11"/>
                      </a:lnTo>
                      <a:lnTo>
                        <a:pt x="385" y="11"/>
                      </a:lnTo>
                      <a:lnTo>
                        <a:pt x="384" y="0"/>
                      </a:lnTo>
                      <a:lnTo>
                        <a:pt x="308" y="0"/>
                      </a:lnTo>
                      <a:lnTo>
                        <a:pt x="306" y="9"/>
                      </a:lnTo>
                      <a:lnTo>
                        <a:pt x="305" y="0"/>
                      </a:lnTo>
                      <a:lnTo>
                        <a:pt x="235" y="0"/>
                      </a:lnTo>
                      <a:close/>
                      <a:moveTo>
                        <a:pt x="390" y="0"/>
                      </a:moveTo>
                      <a:lnTo>
                        <a:pt x="386" y="11"/>
                      </a:lnTo>
                      <a:lnTo>
                        <a:pt x="470" y="11"/>
                      </a:lnTo>
                      <a:lnTo>
                        <a:pt x="469" y="0"/>
                      </a:lnTo>
                      <a:lnTo>
                        <a:pt x="390" y="0"/>
                      </a:lnTo>
                      <a:close/>
                      <a:moveTo>
                        <a:pt x="475" y="0"/>
                      </a:moveTo>
                      <a:lnTo>
                        <a:pt x="473" y="11"/>
                      </a:lnTo>
                      <a:lnTo>
                        <a:pt x="556" y="11"/>
                      </a:lnTo>
                      <a:lnTo>
                        <a:pt x="555" y="0"/>
                      </a:lnTo>
                      <a:lnTo>
                        <a:pt x="475" y="0"/>
                      </a:lnTo>
                      <a:close/>
                      <a:moveTo>
                        <a:pt x="559" y="0"/>
                      </a:moveTo>
                      <a:lnTo>
                        <a:pt x="558" y="11"/>
                      </a:lnTo>
                      <a:lnTo>
                        <a:pt x="729" y="11"/>
                      </a:lnTo>
                      <a:lnTo>
                        <a:pt x="728" y="0"/>
                      </a:lnTo>
                      <a:lnTo>
                        <a:pt x="640" y="0"/>
                      </a:lnTo>
                      <a:lnTo>
                        <a:pt x="638" y="9"/>
                      </a:lnTo>
                      <a:lnTo>
                        <a:pt x="638" y="0"/>
                      </a:lnTo>
                      <a:lnTo>
                        <a:pt x="559" y="0"/>
                      </a:lnTo>
                      <a:close/>
                      <a:moveTo>
                        <a:pt x="731" y="0"/>
                      </a:moveTo>
                      <a:lnTo>
                        <a:pt x="730" y="11"/>
                      </a:lnTo>
                      <a:lnTo>
                        <a:pt x="812" y="11"/>
                      </a:lnTo>
                      <a:lnTo>
                        <a:pt x="810" y="0"/>
                      </a:lnTo>
                      <a:lnTo>
                        <a:pt x="731" y="0"/>
                      </a:lnTo>
                      <a:close/>
                      <a:moveTo>
                        <a:pt x="818" y="0"/>
                      </a:moveTo>
                      <a:lnTo>
                        <a:pt x="817" y="11"/>
                      </a:lnTo>
                      <a:lnTo>
                        <a:pt x="905" y="11"/>
                      </a:lnTo>
                      <a:lnTo>
                        <a:pt x="903" y="0"/>
                      </a:lnTo>
                      <a:lnTo>
                        <a:pt x="818" y="0"/>
                      </a:lnTo>
                      <a:close/>
                      <a:moveTo>
                        <a:pt x="908" y="0"/>
                      </a:moveTo>
                      <a:lnTo>
                        <a:pt x="906" y="11"/>
                      </a:lnTo>
                      <a:lnTo>
                        <a:pt x="978" y="11"/>
                      </a:lnTo>
                      <a:lnTo>
                        <a:pt x="976" y="0"/>
                      </a:lnTo>
                      <a:lnTo>
                        <a:pt x="908" y="0"/>
                      </a:lnTo>
                      <a:close/>
                      <a:moveTo>
                        <a:pt x="983" y="0"/>
                      </a:moveTo>
                      <a:lnTo>
                        <a:pt x="980" y="11"/>
                      </a:lnTo>
                      <a:lnTo>
                        <a:pt x="1059" y="11"/>
                      </a:lnTo>
                      <a:lnTo>
                        <a:pt x="1057" y="0"/>
                      </a:lnTo>
                      <a:lnTo>
                        <a:pt x="983" y="0"/>
                      </a:lnTo>
                      <a:close/>
                      <a:moveTo>
                        <a:pt x="1064" y="0"/>
                      </a:moveTo>
                      <a:lnTo>
                        <a:pt x="1063" y="11"/>
                      </a:lnTo>
                      <a:lnTo>
                        <a:pt x="1146" y="11"/>
                      </a:lnTo>
                      <a:lnTo>
                        <a:pt x="1145" y="0"/>
                      </a:lnTo>
                      <a:lnTo>
                        <a:pt x="1064" y="0"/>
                      </a:lnTo>
                      <a:close/>
                      <a:moveTo>
                        <a:pt x="1150" y="0"/>
                      </a:moveTo>
                      <a:lnTo>
                        <a:pt x="1147" y="11"/>
                      </a:lnTo>
                      <a:lnTo>
                        <a:pt x="1232" y="11"/>
                      </a:lnTo>
                      <a:lnTo>
                        <a:pt x="1231" y="0"/>
                      </a:lnTo>
                      <a:lnTo>
                        <a:pt x="1150" y="0"/>
                      </a:lnTo>
                      <a:close/>
                    </a:path>
                  </a:pathLst>
                </a:custGeom>
                <a:solidFill>
                  <a:srgbClr val="B5B59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481" name="Freeform 347"/>
                <p:cNvSpPr>
                  <a:spLocks noEditPoints="1"/>
                </p:cNvSpPr>
                <p:nvPr/>
              </p:nvSpPr>
              <p:spPr bwMode="auto">
                <a:xfrm>
                  <a:off x="2575" y="2858"/>
                  <a:ext cx="308" cy="3"/>
                </a:xfrm>
                <a:custGeom>
                  <a:avLst/>
                  <a:gdLst>
                    <a:gd name="T0" fmla="*/ 0 w 1231"/>
                    <a:gd name="T1" fmla="*/ 0 h 11"/>
                    <a:gd name="T2" fmla="*/ 0 w 1231"/>
                    <a:gd name="T3" fmla="*/ 0 h 11"/>
                    <a:gd name="T4" fmla="*/ 0 w 1231"/>
                    <a:gd name="T5" fmla="*/ 0 h 11"/>
                    <a:gd name="T6" fmla="*/ 0 w 1231"/>
                    <a:gd name="T7" fmla="*/ 0 h 11"/>
                    <a:gd name="T8" fmla="*/ 0 w 1231"/>
                    <a:gd name="T9" fmla="*/ 0 h 11"/>
                    <a:gd name="T10" fmla="*/ 0 w 1231"/>
                    <a:gd name="T11" fmla="*/ 0 h 11"/>
                    <a:gd name="T12" fmla="*/ 0 w 1231"/>
                    <a:gd name="T13" fmla="*/ 0 h 11"/>
                    <a:gd name="T14" fmla="*/ 0 w 1231"/>
                    <a:gd name="T15" fmla="*/ 0 h 11"/>
                    <a:gd name="T16" fmla="*/ 0 w 1231"/>
                    <a:gd name="T17" fmla="*/ 0 h 11"/>
                    <a:gd name="T18" fmla="*/ 0 w 1231"/>
                    <a:gd name="T19" fmla="*/ 0 h 11"/>
                    <a:gd name="T20" fmla="*/ 0 w 1231"/>
                    <a:gd name="T21" fmla="*/ 0 h 11"/>
                    <a:gd name="T22" fmla="*/ 0 w 1231"/>
                    <a:gd name="T23" fmla="*/ 0 h 11"/>
                    <a:gd name="T24" fmla="*/ 0 w 1231"/>
                    <a:gd name="T25" fmla="*/ 0 h 11"/>
                    <a:gd name="T26" fmla="*/ 0 w 1231"/>
                    <a:gd name="T27" fmla="*/ 0 h 11"/>
                    <a:gd name="T28" fmla="*/ 0 w 1231"/>
                    <a:gd name="T29" fmla="*/ 0 h 11"/>
                    <a:gd name="T30" fmla="*/ 0 w 1231"/>
                    <a:gd name="T31" fmla="*/ 0 h 11"/>
                    <a:gd name="T32" fmla="*/ 0 w 1231"/>
                    <a:gd name="T33" fmla="*/ 0 h 11"/>
                    <a:gd name="T34" fmla="*/ 0 w 1231"/>
                    <a:gd name="T35" fmla="*/ 0 h 11"/>
                    <a:gd name="T36" fmla="*/ 0 w 1231"/>
                    <a:gd name="T37" fmla="*/ 0 h 11"/>
                    <a:gd name="T38" fmla="*/ 0 w 1231"/>
                    <a:gd name="T39" fmla="*/ 0 h 11"/>
                    <a:gd name="T40" fmla="*/ 0 w 1231"/>
                    <a:gd name="T41" fmla="*/ 0 h 11"/>
                    <a:gd name="T42" fmla="*/ 0 w 1231"/>
                    <a:gd name="T43" fmla="*/ 0 h 11"/>
                    <a:gd name="T44" fmla="*/ 0 w 1231"/>
                    <a:gd name="T45" fmla="*/ 0 h 11"/>
                    <a:gd name="T46" fmla="*/ 0 w 1231"/>
                    <a:gd name="T47" fmla="*/ 0 h 11"/>
                    <a:gd name="T48" fmla="*/ 0 w 1231"/>
                    <a:gd name="T49" fmla="*/ 0 h 11"/>
                    <a:gd name="T50" fmla="*/ 0 w 1231"/>
                    <a:gd name="T51" fmla="*/ 0 h 11"/>
                    <a:gd name="T52" fmla="*/ 0 w 1231"/>
                    <a:gd name="T53" fmla="*/ 0 h 11"/>
                    <a:gd name="T54" fmla="*/ 0 w 1231"/>
                    <a:gd name="T55" fmla="*/ 0 h 11"/>
                    <a:gd name="T56" fmla="*/ 0 w 1231"/>
                    <a:gd name="T57" fmla="*/ 0 h 11"/>
                    <a:gd name="T58" fmla="*/ 0 w 1231"/>
                    <a:gd name="T59" fmla="*/ 0 h 11"/>
                    <a:gd name="T60" fmla="*/ 0 w 1231"/>
                    <a:gd name="T61" fmla="*/ 0 h 11"/>
                    <a:gd name="T62" fmla="*/ 0 w 1231"/>
                    <a:gd name="T63" fmla="*/ 0 h 11"/>
                    <a:gd name="T64" fmla="*/ 0 w 1231"/>
                    <a:gd name="T65" fmla="*/ 0 h 11"/>
                    <a:gd name="T66" fmla="*/ 0 w 1231"/>
                    <a:gd name="T67" fmla="*/ 0 h 11"/>
                    <a:gd name="T68" fmla="*/ 0 w 1231"/>
                    <a:gd name="T69" fmla="*/ 0 h 1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31"/>
                    <a:gd name="T106" fmla="*/ 0 h 11"/>
                    <a:gd name="T107" fmla="*/ 1231 w 1231"/>
                    <a:gd name="T108" fmla="*/ 11 h 1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31" h="11">
                      <a:moveTo>
                        <a:pt x="1" y="0"/>
                      </a:moveTo>
                      <a:lnTo>
                        <a:pt x="0" y="11"/>
                      </a:lnTo>
                      <a:lnTo>
                        <a:pt x="146" y="11"/>
                      </a:lnTo>
                      <a:lnTo>
                        <a:pt x="143" y="0"/>
                      </a:lnTo>
                      <a:lnTo>
                        <a:pt x="1" y="0"/>
                      </a:lnTo>
                      <a:close/>
                      <a:moveTo>
                        <a:pt x="149" y="0"/>
                      </a:moveTo>
                      <a:lnTo>
                        <a:pt x="147" y="11"/>
                      </a:lnTo>
                      <a:lnTo>
                        <a:pt x="231" y="11"/>
                      </a:lnTo>
                      <a:lnTo>
                        <a:pt x="230" y="0"/>
                      </a:lnTo>
                      <a:lnTo>
                        <a:pt x="149" y="0"/>
                      </a:lnTo>
                      <a:close/>
                      <a:moveTo>
                        <a:pt x="235" y="0"/>
                      </a:moveTo>
                      <a:lnTo>
                        <a:pt x="234" y="11"/>
                      </a:lnTo>
                      <a:lnTo>
                        <a:pt x="305" y="11"/>
                      </a:lnTo>
                      <a:lnTo>
                        <a:pt x="304" y="0"/>
                      </a:lnTo>
                      <a:lnTo>
                        <a:pt x="235" y="0"/>
                      </a:lnTo>
                      <a:close/>
                      <a:moveTo>
                        <a:pt x="307" y="0"/>
                      </a:moveTo>
                      <a:lnTo>
                        <a:pt x="307" y="11"/>
                      </a:lnTo>
                      <a:lnTo>
                        <a:pt x="384" y="11"/>
                      </a:lnTo>
                      <a:lnTo>
                        <a:pt x="383" y="0"/>
                      </a:lnTo>
                      <a:lnTo>
                        <a:pt x="307" y="0"/>
                      </a:lnTo>
                      <a:close/>
                      <a:moveTo>
                        <a:pt x="390" y="0"/>
                      </a:moveTo>
                      <a:lnTo>
                        <a:pt x="388" y="11"/>
                      </a:lnTo>
                      <a:lnTo>
                        <a:pt x="468" y="11"/>
                      </a:lnTo>
                      <a:lnTo>
                        <a:pt x="466" y="0"/>
                      </a:lnTo>
                      <a:lnTo>
                        <a:pt x="390" y="0"/>
                      </a:lnTo>
                      <a:close/>
                      <a:moveTo>
                        <a:pt x="475" y="0"/>
                      </a:moveTo>
                      <a:lnTo>
                        <a:pt x="474" y="11"/>
                      </a:lnTo>
                      <a:lnTo>
                        <a:pt x="554" y="11"/>
                      </a:lnTo>
                      <a:lnTo>
                        <a:pt x="552" y="0"/>
                      </a:lnTo>
                      <a:lnTo>
                        <a:pt x="475" y="0"/>
                      </a:lnTo>
                      <a:close/>
                      <a:moveTo>
                        <a:pt x="560" y="0"/>
                      </a:moveTo>
                      <a:lnTo>
                        <a:pt x="558" y="11"/>
                      </a:lnTo>
                      <a:lnTo>
                        <a:pt x="637" y="11"/>
                      </a:lnTo>
                      <a:lnTo>
                        <a:pt x="636" y="0"/>
                      </a:lnTo>
                      <a:lnTo>
                        <a:pt x="560" y="0"/>
                      </a:lnTo>
                      <a:close/>
                      <a:moveTo>
                        <a:pt x="639" y="0"/>
                      </a:moveTo>
                      <a:lnTo>
                        <a:pt x="638" y="11"/>
                      </a:lnTo>
                      <a:lnTo>
                        <a:pt x="728" y="11"/>
                      </a:lnTo>
                      <a:lnTo>
                        <a:pt x="725" y="0"/>
                      </a:lnTo>
                      <a:lnTo>
                        <a:pt x="639" y="0"/>
                      </a:lnTo>
                      <a:close/>
                      <a:moveTo>
                        <a:pt x="731" y="0"/>
                      </a:moveTo>
                      <a:lnTo>
                        <a:pt x="729" y="11"/>
                      </a:lnTo>
                      <a:lnTo>
                        <a:pt x="810" y="11"/>
                      </a:lnTo>
                      <a:lnTo>
                        <a:pt x="808" y="0"/>
                      </a:lnTo>
                      <a:lnTo>
                        <a:pt x="731" y="0"/>
                      </a:lnTo>
                      <a:close/>
                      <a:moveTo>
                        <a:pt x="818" y="0"/>
                      </a:moveTo>
                      <a:lnTo>
                        <a:pt x="817" y="11"/>
                      </a:lnTo>
                      <a:lnTo>
                        <a:pt x="903" y="11"/>
                      </a:lnTo>
                      <a:lnTo>
                        <a:pt x="901" y="0"/>
                      </a:lnTo>
                      <a:lnTo>
                        <a:pt x="818" y="0"/>
                      </a:lnTo>
                      <a:close/>
                      <a:moveTo>
                        <a:pt x="907" y="0"/>
                      </a:moveTo>
                      <a:lnTo>
                        <a:pt x="905" y="11"/>
                      </a:lnTo>
                      <a:lnTo>
                        <a:pt x="976" y="11"/>
                      </a:lnTo>
                      <a:lnTo>
                        <a:pt x="973" y="0"/>
                      </a:lnTo>
                      <a:lnTo>
                        <a:pt x="907" y="0"/>
                      </a:lnTo>
                      <a:close/>
                      <a:moveTo>
                        <a:pt x="982" y="0"/>
                      </a:moveTo>
                      <a:lnTo>
                        <a:pt x="981" y="11"/>
                      </a:lnTo>
                      <a:lnTo>
                        <a:pt x="1057" y="11"/>
                      </a:lnTo>
                      <a:lnTo>
                        <a:pt x="1055" y="0"/>
                      </a:lnTo>
                      <a:lnTo>
                        <a:pt x="982" y="0"/>
                      </a:lnTo>
                      <a:close/>
                      <a:moveTo>
                        <a:pt x="1064" y="0"/>
                      </a:moveTo>
                      <a:lnTo>
                        <a:pt x="1063" y="11"/>
                      </a:lnTo>
                      <a:lnTo>
                        <a:pt x="1144" y="11"/>
                      </a:lnTo>
                      <a:lnTo>
                        <a:pt x="1143" y="0"/>
                      </a:lnTo>
                      <a:lnTo>
                        <a:pt x="1064" y="0"/>
                      </a:lnTo>
                      <a:close/>
                      <a:moveTo>
                        <a:pt x="1150" y="0"/>
                      </a:moveTo>
                      <a:lnTo>
                        <a:pt x="1148" y="11"/>
                      </a:lnTo>
                      <a:lnTo>
                        <a:pt x="1231" y="11"/>
                      </a:lnTo>
                      <a:lnTo>
                        <a:pt x="1229" y="0"/>
                      </a:lnTo>
                      <a:lnTo>
                        <a:pt x="1150" y="0"/>
                      </a:lnTo>
                      <a:close/>
                    </a:path>
                  </a:pathLst>
                </a:custGeom>
                <a:solidFill>
                  <a:srgbClr val="BDBD9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482" name="Freeform 348"/>
                <p:cNvSpPr>
                  <a:spLocks noEditPoints="1"/>
                </p:cNvSpPr>
                <p:nvPr/>
              </p:nvSpPr>
              <p:spPr bwMode="auto">
                <a:xfrm>
                  <a:off x="2575" y="2857"/>
                  <a:ext cx="307" cy="3"/>
                </a:xfrm>
                <a:custGeom>
                  <a:avLst/>
                  <a:gdLst>
                    <a:gd name="T0" fmla="*/ 0 w 1230"/>
                    <a:gd name="T1" fmla="*/ 0 h 11"/>
                    <a:gd name="T2" fmla="*/ 0 w 1230"/>
                    <a:gd name="T3" fmla="*/ 0 h 11"/>
                    <a:gd name="T4" fmla="*/ 0 w 1230"/>
                    <a:gd name="T5" fmla="*/ 0 h 11"/>
                    <a:gd name="T6" fmla="*/ 0 w 1230"/>
                    <a:gd name="T7" fmla="*/ 0 h 11"/>
                    <a:gd name="T8" fmla="*/ 0 w 1230"/>
                    <a:gd name="T9" fmla="*/ 0 h 11"/>
                    <a:gd name="T10" fmla="*/ 0 w 1230"/>
                    <a:gd name="T11" fmla="*/ 0 h 11"/>
                    <a:gd name="T12" fmla="*/ 0 w 1230"/>
                    <a:gd name="T13" fmla="*/ 0 h 11"/>
                    <a:gd name="T14" fmla="*/ 0 w 1230"/>
                    <a:gd name="T15" fmla="*/ 0 h 11"/>
                    <a:gd name="T16" fmla="*/ 0 w 1230"/>
                    <a:gd name="T17" fmla="*/ 0 h 11"/>
                    <a:gd name="T18" fmla="*/ 0 w 1230"/>
                    <a:gd name="T19" fmla="*/ 0 h 11"/>
                    <a:gd name="T20" fmla="*/ 0 w 1230"/>
                    <a:gd name="T21" fmla="*/ 0 h 11"/>
                    <a:gd name="T22" fmla="*/ 0 w 1230"/>
                    <a:gd name="T23" fmla="*/ 0 h 11"/>
                    <a:gd name="T24" fmla="*/ 0 w 1230"/>
                    <a:gd name="T25" fmla="*/ 0 h 11"/>
                    <a:gd name="T26" fmla="*/ 0 w 1230"/>
                    <a:gd name="T27" fmla="*/ 0 h 11"/>
                    <a:gd name="T28" fmla="*/ 0 w 1230"/>
                    <a:gd name="T29" fmla="*/ 0 h 11"/>
                    <a:gd name="T30" fmla="*/ 0 w 1230"/>
                    <a:gd name="T31" fmla="*/ 0 h 11"/>
                    <a:gd name="T32" fmla="*/ 0 w 1230"/>
                    <a:gd name="T33" fmla="*/ 0 h 11"/>
                    <a:gd name="T34" fmla="*/ 0 w 1230"/>
                    <a:gd name="T35" fmla="*/ 0 h 11"/>
                    <a:gd name="T36" fmla="*/ 0 w 1230"/>
                    <a:gd name="T37" fmla="*/ 0 h 11"/>
                    <a:gd name="T38" fmla="*/ 0 w 1230"/>
                    <a:gd name="T39" fmla="*/ 0 h 11"/>
                    <a:gd name="T40" fmla="*/ 0 w 1230"/>
                    <a:gd name="T41" fmla="*/ 0 h 11"/>
                    <a:gd name="T42" fmla="*/ 0 w 1230"/>
                    <a:gd name="T43" fmla="*/ 0 h 11"/>
                    <a:gd name="T44" fmla="*/ 0 w 1230"/>
                    <a:gd name="T45" fmla="*/ 0 h 11"/>
                    <a:gd name="T46" fmla="*/ 0 w 1230"/>
                    <a:gd name="T47" fmla="*/ 0 h 11"/>
                    <a:gd name="T48" fmla="*/ 0 w 1230"/>
                    <a:gd name="T49" fmla="*/ 0 h 11"/>
                    <a:gd name="T50" fmla="*/ 0 w 1230"/>
                    <a:gd name="T51" fmla="*/ 0 h 11"/>
                    <a:gd name="T52" fmla="*/ 0 w 1230"/>
                    <a:gd name="T53" fmla="*/ 0 h 11"/>
                    <a:gd name="T54" fmla="*/ 0 w 1230"/>
                    <a:gd name="T55" fmla="*/ 0 h 11"/>
                    <a:gd name="T56" fmla="*/ 0 w 1230"/>
                    <a:gd name="T57" fmla="*/ 0 h 11"/>
                    <a:gd name="T58" fmla="*/ 0 w 1230"/>
                    <a:gd name="T59" fmla="*/ 0 h 11"/>
                    <a:gd name="T60" fmla="*/ 0 w 1230"/>
                    <a:gd name="T61" fmla="*/ 0 h 11"/>
                    <a:gd name="T62" fmla="*/ 0 w 1230"/>
                    <a:gd name="T63" fmla="*/ 0 h 11"/>
                    <a:gd name="T64" fmla="*/ 0 w 1230"/>
                    <a:gd name="T65" fmla="*/ 0 h 11"/>
                    <a:gd name="T66" fmla="*/ 0 w 1230"/>
                    <a:gd name="T67" fmla="*/ 0 h 11"/>
                    <a:gd name="T68" fmla="*/ 0 w 1230"/>
                    <a:gd name="T69" fmla="*/ 0 h 1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30"/>
                    <a:gd name="T106" fmla="*/ 0 h 11"/>
                    <a:gd name="T107" fmla="*/ 1230 w 1230"/>
                    <a:gd name="T108" fmla="*/ 11 h 1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30" h="11">
                      <a:moveTo>
                        <a:pt x="2" y="0"/>
                      </a:moveTo>
                      <a:lnTo>
                        <a:pt x="0" y="11"/>
                      </a:lnTo>
                      <a:lnTo>
                        <a:pt x="144" y="11"/>
                      </a:lnTo>
                      <a:lnTo>
                        <a:pt x="142" y="0"/>
                      </a:lnTo>
                      <a:lnTo>
                        <a:pt x="2" y="0"/>
                      </a:lnTo>
                      <a:close/>
                      <a:moveTo>
                        <a:pt x="150" y="0"/>
                      </a:moveTo>
                      <a:lnTo>
                        <a:pt x="148" y="11"/>
                      </a:lnTo>
                      <a:lnTo>
                        <a:pt x="230" y="11"/>
                      </a:lnTo>
                      <a:lnTo>
                        <a:pt x="229" y="0"/>
                      </a:lnTo>
                      <a:lnTo>
                        <a:pt x="150" y="0"/>
                      </a:lnTo>
                      <a:close/>
                      <a:moveTo>
                        <a:pt x="236" y="0"/>
                      </a:moveTo>
                      <a:lnTo>
                        <a:pt x="234" y="11"/>
                      </a:lnTo>
                      <a:lnTo>
                        <a:pt x="304" y="11"/>
                      </a:lnTo>
                      <a:lnTo>
                        <a:pt x="303" y="0"/>
                      </a:lnTo>
                      <a:lnTo>
                        <a:pt x="236" y="0"/>
                      </a:lnTo>
                      <a:close/>
                      <a:moveTo>
                        <a:pt x="307" y="0"/>
                      </a:moveTo>
                      <a:lnTo>
                        <a:pt x="307" y="11"/>
                      </a:lnTo>
                      <a:lnTo>
                        <a:pt x="383" y="11"/>
                      </a:lnTo>
                      <a:lnTo>
                        <a:pt x="382" y="0"/>
                      </a:lnTo>
                      <a:lnTo>
                        <a:pt x="307" y="0"/>
                      </a:lnTo>
                      <a:close/>
                      <a:moveTo>
                        <a:pt x="391" y="0"/>
                      </a:moveTo>
                      <a:lnTo>
                        <a:pt x="389" y="11"/>
                      </a:lnTo>
                      <a:lnTo>
                        <a:pt x="468" y="11"/>
                      </a:lnTo>
                      <a:lnTo>
                        <a:pt x="466" y="0"/>
                      </a:lnTo>
                      <a:lnTo>
                        <a:pt x="391" y="0"/>
                      </a:lnTo>
                      <a:close/>
                      <a:moveTo>
                        <a:pt x="475" y="0"/>
                      </a:moveTo>
                      <a:lnTo>
                        <a:pt x="474" y="11"/>
                      </a:lnTo>
                      <a:lnTo>
                        <a:pt x="554" y="11"/>
                      </a:lnTo>
                      <a:lnTo>
                        <a:pt x="552" y="0"/>
                      </a:lnTo>
                      <a:lnTo>
                        <a:pt x="475" y="0"/>
                      </a:lnTo>
                      <a:close/>
                      <a:moveTo>
                        <a:pt x="560" y="0"/>
                      </a:moveTo>
                      <a:lnTo>
                        <a:pt x="558" y="11"/>
                      </a:lnTo>
                      <a:lnTo>
                        <a:pt x="637" y="11"/>
                      </a:lnTo>
                      <a:lnTo>
                        <a:pt x="636" y="0"/>
                      </a:lnTo>
                      <a:lnTo>
                        <a:pt x="560" y="0"/>
                      </a:lnTo>
                      <a:close/>
                      <a:moveTo>
                        <a:pt x="641" y="0"/>
                      </a:moveTo>
                      <a:lnTo>
                        <a:pt x="639" y="11"/>
                      </a:lnTo>
                      <a:lnTo>
                        <a:pt x="727" y="11"/>
                      </a:lnTo>
                      <a:lnTo>
                        <a:pt x="724" y="0"/>
                      </a:lnTo>
                      <a:lnTo>
                        <a:pt x="641" y="0"/>
                      </a:lnTo>
                      <a:close/>
                      <a:moveTo>
                        <a:pt x="733" y="0"/>
                      </a:moveTo>
                      <a:lnTo>
                        <a:pt x="730" y="11"/>
                      </a:lnTo>
                      <a:lnTo>
                        <a:pt x="809" y="11"/>
                      </a:lnTo>
                      <a:lnTo>
                        <a:pt x="806" y="0"/>
                      </a:lnTo>
                      <a:lnTo>
                        <a:pt x="733" y="0"/>
                      </a:lnTo>
                      <a:close/>
                      <a:moveTo>
                        <a:pt x="818" y="0"/>
                      </a:moveTo>
                      <a:lnTo>
                        <a:pt x="817" y="11"/>
                      </a:lnTo>
                      <a:lnTo>
                        <a:pt x="902" y="11"/>
                      </a:lnTo>
                      <a:lnTo>
                        <a:pt x="900" y="0"/>
                      </a:lnTo>
                      <a:lnTo>
                        <a:pt x="818" y="0"/>
                      </a:lnTo>
                      <a:close/>
                      <a:moveTo>
                        <a:pt x="908" y="0"/>
                      </a:moveTo>
                      <a:lnTo>
                        <a:pt x="907" y="11"/>
                      </a:lnTo>
                      <a:lnTo>
                        <a:pt x="975" y="11"/>
                      </a:lnTo>
                      <a:lnTo>
                        <a:pt x="972" y="0"/>
                      </a:lnTo>
                      <a:lnTo>
                        <a:pt x="908" y="0"/>
                      </a:lnTo>
                      <a:close/>
                      <a:moveTo>
                        <a:pt x="983" y="0"/>
                      </a:moveTo>
                      <a:lnTo>
                        <a:pt x="982" y="11"/>
                      </a:lnTo>
                      <a:lnTo>
                        <a:pt x="1056" y="11"/>
                      </a:lnTo>
                      <a:lnTo>
                        <a:pt x="1055" y="0"/>
                      </a:lnTo>
                      <a:lnTo>
                        <a:pt x="983" y="0"/>
                      </a:lnTo>
                      <a:close/>
                      <a:moveTo>
                        <a:pt x="1064" y="0"/>
                      </a:moveTo>
                      <a:lnTo>
                        <a:pt x="1063" y="11"/>
                      </a:lnTo>
                      <a:lnTo>
                        <a:pt x="1143" y="11"/>
                      </a:lnTo>
                      <a:lnTo>
                        <a:pt x="1142" y="0"/>
                      </a:lnTo>
                      <a:lnTo>
                        <a:pt x="1064" y="0"/>
                      </a:lnTo>
                      <a:close/>
                      <a:moveTo>
                        <a:pt x="1151" y="0"/>
                      </a:moveTo>
                      <a:lnTo>
                        <a:pt x="1149" y="11"/>
                      </a:lnTo>
                      <a:lnTo>
                        <a:pt x="1230" y="11"/>
                      </a:lnTo>
                      <a:lnTo>
                        <a:pt x="1229" y="0"/>
                      </a:lnTo>
                      <a:lnTo>
                        <a:pt x="1151" y="0"/>
                      </a:lnTo>
                      <a:close/>
                    </a:path>
                  </a:pathLst>
                </a:custGeom>
                <a:solidFill>
                  <a:srgbClr val="C2C2A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483" name="Freeform 349"/>
                <p:cNvSpPr>
                  <a:spLocks noEditPoints="1"/>
                </p:cNvSpPr>
                <p:nvPr/>
              </p:nvSpPr>
              <p:spPr bwMode="auto">
                <a:xfrm>
                  <a:off x="2575" y="2856"/>
                  <a:ext cx="307" cy="2"/>
                </a:xfrm>
                <a:custGeom>
                  <a:avLst/>
                  <a:gdLst>
                    <a:gd name="T0" fmla="*/ 0 w 1228"/>
                    <a:gd name="T1" fmla="*/ 0 h 11"/>
                    <a:gd name="T2" fmla="*/ 0 w 1228"/>
                    <a:gd name="T3" fmla="*/ 0 h 11"/>
                    <a:gd name="T4" fmla="*/ 0 w 1228"/>
                    <a:gd name="T5" fmla="*/ 0 h 11"/>
                    <a:gd name="T6" fmla="*/ 0 w 1228"/>
                    <a:gd name="T7" fmla="*/ 0 h 11"/>
                    <a:gd name="T8" fmla="*/ 0 w 1228"/>
                    <a:gd name="T9" fmla="*/ 0 h 11"/>
                    <a:gd name="T10" fmla="*/ 0 w 1228"/>
                    <a:gd name="T11" fmla="*/ 0 h 11"/>
                    <a:gd name="T12" fmla="*/ 0 w 1228"/>
                    <a:gd name="T13" fmla="*/ 0 h 11"/>
                    <a:gd name="T14" fmla="*/ 0 w 1228"/>
                    <a:gd name="T15" fmla="*/ 0 h 11"/>
                    <a:gd name="T16" fmla="*/ 0 w 1228"/>
                    <a:gd name="T17" fmla="*/ 0 h 11"/>
                    <a:gd name="T18" fmla="*/ 0 w 1228"/>
                    <a:gd name="T19" fmla="*/ 0 h 11"/>
                    <a:gd name="T20" fmla="*/ 0 w 1228"/>
                    <a:gd name="T21" fmla="*/ 0 h 11"/>
                    <a:gd name="T22" fmla="*/ 0 w 1228"/>
                    <a:gd name="T23" fmla="*/ 0 h 11"/>
                    <a:gd name="T24" fmla="*/ 0 w 1228"/>
                    <a:gd name="T25" fmla="*/ 0 h 11"/>
                    <a:gd name="T26" fmla="*/ 0 w 1228"/>
                    <a:gd name="T27" fmla="*/ 0 h 11"/>
                    <a:gd name="T28" fmla="*/ 0 w 1228"/>
                    <a:gd name="T29" fmla="*/ 0 h 11"/>
                    <a:gd name="T30" fmla="*/ 0 w 1228"/>
                    <a:gd name="T31" fmla="*/ 0 h 11"/>
                    <a:gd name="T32" fmla="*/ 0 w 1228"/>
                    <a:gd name="T33" fmla="*/ 0 h 11"/>
                    <a:gd name="T34" fmla="*/ 0 w 1228"/>
                    <a:gd name="T35" fmla="*/ 0 h 11"/>
                    <a:gd name="T36" fmla="*/ 0 w 1228"/>
                    <a:gd name="T37" fmla="*/ 0 h 11"/>
                    <a:gd name="T38" fmla="*/ 0 w 1228"/>
                    <a:gd name="T39" fmla="*/ 0 h 11"/>
                    <a:gd name="T40" fmla="*/ 0 w 1228"/>
                    <a:gd name="T41" fmla="*/ 0 h 11"/>
                    <a:gd name="T42" fmla="*/ 0 w 1228"/>
                    <a:gd name="T43" fmla="*/ 0 h 11"/>
                    <a:gd name="T44" fmla="*/ 0 w 1228"/>
                    <a:gd name="T45" fmla="*/ 0 h 11"/>
                    <a:gd name="T46" fmla="*/ 0 w 1228"/>
                    <a:gd name="T47" fmla="*/ 0 h 11"/>
                    <a:gd name="T48" fmla="*/ 0 w 1228"/>
                    <a:gd name="T49" fmla="*/ 0 h 11"/>
                    <a:gd name="T50" fmla="*/ 0 w 1228"/>
                    <a:gd name="T51" fmla="*/ 0 h 11"/>
                    <a:gd name="T52" fmla="*/ 0 w 1228"/>
                    <a:gd name="T53" fmla="*/ 0 h 11"/>
                    <a:gd name="T54" fmla="*/ 0 w 1228"/>
                    <a:gd name="T55" fmla="*/ 0 h 11"/>
                    <a:gd name="T56" fmla="*/ 0 w 1228"/>
                    <a:gd name="T57" fmla="*/ 0 h 11"/>
                    <a:gd name="T58" fmla="*/ 0 w 1228"/>
                    <a:gd name="T59" fmla="*/ 0 h 11"/>
                    <a:gd name="T60" fmla="*/ 0 w 1228"/>
                    <a:gd name="T61" fmla="*/ 0 h 11"/>
                    <a:gd name="T62" fmla="*/ 0 w 1228"/>
                    <a:gd name="T63" fmla="*/ 0 h 11"/>
                    <a:gd name="T64" fmla="*/ 0 w 1228"/>
                    <a:gd name="T65" fmla="*/ 0 h 11"/>
                    <a:gd name="T66" fmla="*/ 0 w 1228"/>
                    <a:gd name="T67" fmla="*/ 0 h 11"/>
                    <a:gd name="T68" fmla="*/ 0 w 1228"/>
                    <a:gd name="T69" fmla="*/ 0 h 1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28"/>
                    <a:gd name="T106" fmla="*/ 0 h 11"/>
                    <a:gd name="T107" fmla="*/ 1228 w 1228"/>
                    <a:gd name="T108" fmla="*/ 11 h 1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28" h="11">
                      <a:moveTo>
                        <a:pt x="1" y="0"/>
                      </a:moveTo>
                      <a:lnTo>
                        <a:pt x="0" y="11"/>
                      </a:lnTo>
                      <a:lnTo>
                        <a:pt x="142" y="11"/>
                      </a:lnTo>
                      <a:lnTo>
                        <a:pt x="140" y="0"/>
                      </a:lnTo>
                      <a:lnTo>
                        <a:pt x="1" y="0"/>
                      </a:lnTo>
                      <a:close/>
                      <a:moveTo>
                        <a:pt x="151" y="0"/>
                      </a:moveTo>
                      <a:lnTo>
                        <a:pt x="148" y="11"/>
                      </a:lnTo>
                      <a:lnTo>
                        <a:pt x="229" y="11"/>
                      </a:lnTo>
                      <a:lnTo>
                        <a:pt x="228" y="0"/>
                      </a:lnTo>
                      <a:lnTo>
                        <a:pt x="151" y="0"/>
                      </a:lnTo>
                      <a:close/>
                      <a:moveTo>
                        <a:pt x="235" y="0"/>
                      </a:moveTo>
                      <a:lnTo>
                        <a:pt x="234" y="11"/>
                      </a:lnTo>
                      <a:lnTo>
                        <a:pt x="303" y="11"/>
                      </a:lnTo>
                      <a:lnTo>
                        <a:pt x="301" y="0"/>
                      </a:lnTo>
                      <a:lnTo>
                        <a:pt x="235" y="0"/>
                      </a:lnTo>
                      <a:close/>
                      <a:moveTo>
                        <a:pt x="307" y="0"/>
                      </a:moveTo>
                      <a:lnTo>
                        <a:pt x="306" y="11"/>
                      </a:lnTo>
                      <a:lnTo>
                        <a:pt x="382" y="11"/>
                      </a:lnTo>
                      <a:lnTo>
                        <a:pt x="381" y="0"/>
                      </a:lnTo>
                      <a:lnTo>
                        <a:pt x="307" y="0"/>
                      </a:lnTo>
                      <a:close/>
                      <a:moveTo>
                        <a:pt x="392" y="0"/>
                      </a:moveTo>
                      <a:lnTo>
                        <a:pt x="389" y="11"/>
                      </a:lnTo>
                      <a:lnTo>
                        <a:pt x="465" y="11"/>
                      </a:lnTo>
                      <a:lnTo>
                        <a:pt x="464" y="0"/>
                      </a:lnTo>
                      <a:lnTo>
                        <a:pt x="392" y="0"/>
                      </a:lnTo>
                      <a:close/>
                      <a:moveTo>
                        <a:pt x="475" y="0"/>
                      </a:moveTo>
                      <a:lnTo>
                        <a:pt x="474" y="11"/>
                      </a:lnTo>
                      <a:lnTo>
                        <a:pt x="551" y="11"/>
                      </a:lnTo>
                      <a:lnTo>
                        <a:pt x="550" y="0"/>
                      </a:lnTo>
                      <a:lnTo>
                        <a:pt x="475" y="0"/>
                      </a:lnTo>
                      <a:close/>
                      <a:moveTo>
                        <a:pt x="559" y="0"/>
                      </a:moveTo>
                      <a:lnTo>
                        <a:pt x="559" y="11"/>
                      </a:lnTo>
                      <a:lnTo>
                        <a:pt x="635" y="11"/>
                      </a:lnTo>
                      <a:lnTo>
                        <a:pt x="634" y="0"/>
                      </a:lnTo>
                      <a:lnTo>
                        <a:pt x="559" y="0"/>
                      </a:lnTo>
                      <a:close/>
                      <a:moveTo>
                        <a:pt x="641" y="0"/>
                      </a:moveTo>
                      <a:lnTo>
                        <a:pt x="638" y="11"/>
                      </a:lnTo>
                      <a:lnTo>
                        <a:pt x="724" y="11"/>
                      </a:lnTo>
                      <a:lnTo>
                        <a:pt x="723" y="0"/>
                      </a:lnTo>
                      <a:lnTo>
                        <a:pt x="641" y="0"/>
                      </a:lnTo>
                      <a:close/>
                      <a:moveTo>
                        <a:pt x="732" y="0"/>
                      </a:moveTo>
                      <a:lnTo>
                        <a:pt x="730" y="11"/>
                      </a:lnTo>
                      <a:lnTo>
                        <a:pt x="807" y="11"/>
                      </a:lnTo>
                      <a:lnTo>
                        <a:pt x="804" y="0"/>
                      </a:lnTo>
                      <a:lnTo>
                        <a:pt x="732" y="0"/>
                      </a:lnTo>
                      <a:close/>
                      <a:moveTo>
                        <a:pt x="819" y="0"/>
                      </a:moveTo>
                      <a:lnTo>
                        <a:pt x="817" y="11"/>
                      </a:lnTo>
                      <a:lnTo>
                        <a:pt x="900" y="11"/>
                      </a:lnTo>
                      <a:lnTo>
                        <a:pt x="897" y="0"/>
                      </a:lnTo>
                      <a:lnTo>
                        <a:pt x="819" y="0"/>
                      </a:lnTo>
                      <a:close/>
                      <a:moveTo>
                        <a:pt x="907" y="0"/>
                      </a:moveTo>
                      <a:lnTo>
                        <a:pt x="906" y="11"/>
                      </a:lnTo>
                      <a:lnTo>
                        <a:pt x="972" y="11"/>
                      </a:lnTo>
                      <a:lnTo>
                        <a:pt x="970" y="0"/>
                      </a:lnTo>
                      <a:lnTo>
                        <a:pt x="907" y="0"/>
                      </a:lnTo>
                      <a:close/>
                      <a:moveTo>
                        <a:pt x="983" y="0"/>
                      </a:moveTo>
                      <a:lnTo>
                        <a:pt x="981" y="11"/>
                      </a:lnTo>
                      <a:lnTo>
                        <a:pt x="1054" y="11"/>
                      </a:lnTo>
                      <a:lnTo>
                        <a:pt x="1052" y="0"/>
                      </a:lnTo>
                      <a:lnTo>
                        <a:pt x="983" y="0"/>
                      </a:lnTo>
                      <a:close/>
                      <a:moveTo>
                        <a:pt x="1064" y="0"/>
                      </a:moveTo>
                      <a:lnTo>
                        <a:pt x="1063" y="11"/>
                      </a:lnTo>
                      <a:lnTo>
                        <a:pt x="1142" y="11"/>
                      </a:lnTo>
                      <a:lnTo>
                        <a:pt x="1141" y="0"/>
                      </a:lnTo>
                      <a:lnTo>
                        <a:pt x="1064" y="0"/>
                      </a:lnTo>
                      <a:close/>
                      <a:moveTo>
                        <a:pt x="1150" y="0"/>
                      </a:moveTo>
                      <a:lnTo>
                        <a:pt x="1149" y="11"/>
                      </a:lnTo>
                      <a:lnTo>
                        <a:pt x="1228" y="11"/>
                      </a:lnTo>
                      <a:lnTo>
                        <a:pt x="1227" y="0"/>
                      </a:lnTo>
                      <a:lnTo>
                        <a:pt x="1150" y="0"/>
                      </a:lnTo>
                      <a:close/>
                    </a:path>
                  </a:pathLst>
                </a:custGeom>
                <a:solidFill>
                  <a:srgbClr val="C9C9A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484" name="Freeform 350"/>
                <p:cNvSpPr>
                  <a:spLocks noEditPoints="1"/>
                </p:cNvSpPr>
                <p:nvPr/>
              </p:nvSpPr>
              <p:spPr bwMode="auto">
                <a:xfrm>
                  <a:off x="2576" y="2854"/>
                  <a:ext cx="306" cy="3"/>
                </a:xfrm>
                <a:custGeom>
                  <a:avLst/>
                  <a:gdLst>
                    <a:gd name="T0" fmla="*/ 0 w 1227"/>
                    <a:gd name="T1" fmla="*/ 0 h 10"/>
                    <a:gd name="T2" fmla="*/ 0 w 1227"/>
                    <a:gd name="T3" fmla="*/ 0 h 10"/>
                    <a:gd name="T4" fmla="*/ 0 w 1227"/>
                    <a:gd name="T5" fmla="*/ 0 h 10"/>
                    <a:gd name="T6" fmla="*/ 0 w 1227"/>
                    <a:gd name="T7" fmla="*/ 0 h 10"/>
                    <a:gd name="T8" fmla="*/ 0 w 1227"/>
                    <a:gd name="T9" fmla="*/ 0 h 10"/>
                    <a:gd name="T10" fmla="*/ 0 w 1227"/>
                    <a:gd name="T11" fmla="*/ 0 h 10"/>
                    <a:gd name="T12" fmla="*/ 0 w 1227"/>
                    <a:gd name="T13" fmla="*/ 0 h 10"/>
                    <a:gd name="T14" fmla="*/ 0 w 1227"/>
                    <a:gd name="T15" fmla="*/ 0 h 10"/>
                    <a:gd name="T16" fmla="*/ 0 w 1227"/>
                    <a:gd name="T17" fmla="*/ 0 h 10"/>
                    <a:gd name="T18" fmla="*/ 0 w 1227"/>
                    <a:gd name="T19" fmla="*/ 0 h 10"/>
                    <a:gd name="T20" fmla="*/ 0 w 1227"/>
                    <a:gd name="T21" fmla="*/ 0 h 10"/>
                    <a:gd name="T22" fmla="*/ 0 w 1227"/>
                    <a:gd name="T23" fmla="*/ 0 h 10"/>
                    <a:gd name="T24" fmla="*/ 0 w 1227"/>
                    <a:gd name="T25" fmla="*/ 0 h 10"/>
                    <a:gd name="T26" fmla="*/ 0 w 1227"/>
                    <a:gd name="T27" fmla="*/ 0 h 10"/>
                    <a:gd name="T28" fmla="*/ 0 w 1227"/>
                    <a:gd name="T29" fmla="*/ 0 h 10"/>
                    <a:gd name="T30" fmla="*/ 0 w 1227"/>
                    <a:gd name="T31" fmla="*/ 0 h 10"/>
                    <a:gd name="T32" fmla="*/ 0 w 1227"/>
                    <a:gd name="T33" fmla="*/ 0 h 10"/>
                    <a:gd name="T34" fmla="*/ 0 w 1227"/>
                    <a:gd name="T35" fmla="*/ 0 h 10"/>
                    <a:gd name="T36" fmla="*/ 0 w 1227"/>
                    <a:gd name="T37" fmla="*/ 0 h 10"/>
                    <a:gd name="T38" fmla="*/ 0 w 1227"/>
                    <a:gd name="T39" fmla="*/ 0 h 10"/>
                    <a:gd name="T40" fmla="*/ 0 w 1227"/>
                    <a:gd name="T41" fmla="*/ 0 h 10"/>
                    <a:gd name="T42" fmla="*/ 0 w 1227"/>
                    <a:gd name="T43" fmla="*/ 0 h 10"/>
                    <a:gd name="T44" fmla="*/ 0 w 1227"/>
                    <a:gd name="T45" fmla="*/ 0 h 10"/>
                    <a:gd name="T46" fmla="*/ 0 w 1227"/>
                    <a:gd name="T47" fmla="*/ 0 h 10"/>
                    <a:gd name="T48" fmla="*/ 0 w 1227"/>
                    <a:gd name="T49" fmla="*/ 0 h 10"/>
                    <a:gd name="T50" fmla="*/ 0 w 1227"/>
                    <a:gd name="T51" fmla="*/ 0 h 10"/>
                    <a:gd name="T52" fmla="*/ 0 w 1227"/>
                    <a:gd name="T53" fmla="*/ 0 h 10"/>
                    <a:gd name="T54" fmla="*/ 0 w 1227"/>
                    <a:gd name="T55" fmla="*/ 0 h 10"/>
                    <a:gd name="T56" fmla="*/ 0 w 1227"/>
                    <a:gd name="T57" fmla="*/ 0 h 10"/>
                    <a:gd name="T58" fmla="*/ 0 w 1227"/>
                    <a:gd name="T59" fmla="*/ 0 h 10"/>
                    <a:gd name="T60" fmla="*/ 0 w 1227"/>
                    <a:gd name="T61" fmla="*/ 0 h 10"/>
                    <a:gd name="T62" fmla="*/ 0 w 1227"/>
                    <a:gd name="T63" fmla="*/ 0 h 10"/>
                    <a:gd name="T64" fmla="*/ 0 w 1227"/>
                    <a:gd name="T65" fmla="*/ 0 h 10"/>
                    <a:gd name="T66" fmla="*/ 0 w 1227"/>
                    <a:gd name="T67" fmla="*/ 0 h 10"/>
                    <a:gd name="T68" fmla="*/ 0 w 1227"/>
                    <a:gd name="T69" fmla="*/ 0 h 1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27"/>
                    <a:gd name="T106" fmla="*/ 0 h 10"/>
                    <a:gd name="T107" fmla="*/ 1227 w 1227"/>
                    <a:gd name="T108" fmla="*/ 10 h 1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27" h="10">
                      <a:moveTo>
                        <a:pt x="2" y="0"/>
                      </a:moveTo>
                      <a:lnTo>
                        <a:pt x="0" y="10"/>
                      </a:lnTo>
                      <a:lnTo>
                        <a:pt x="140" y="10"/>
                      </a:lnTo>
                      <a:lnTo>
                        <a:pt x="138" y="0"/>
                      </a:lnTo>
                      <a:lnTo>
                        <a:pt x="2" y="0"/>
                      </a:lnTo>
                      <a:close/>
                      <a:moveTo>
                        <a:pt x="151" y="0"/>
                      </a:moveTo>
                      <a:lnTo>
                        <a:pt x="148" y="10"/>
                      </a:lnTo>
                      <a:lnTo>
                        <a:pt x="227" y="10"/>
                      </a:lnTo>
                      <a:lnTo>
                        <a:pt x="227" y="0"/>
                      </a:lnTo>
                      <a:lnTo>
                        <a:pt x="151" y="0"/>
                      </a:lnTo>
                      <a:close/>
                      <a:moveTo>
                        <a:pt x="235" y="0"/>
                      </a:moveTo>
                      <a:lnTo>
                        <a:pt x="234" y="10"/>
                      </a:lnTo>
                      <a:lnTo>
                        <a:pt x="301" y="10"/>
                      </a:lnTo>
                      <a:lnTo>
                        <a:pt x="299" y="0"/>
                      </a:lnTo>
                      <a:lnTo>
                        <a:pt x="235" y="0"/>
                      </a:lnTo>
                      <a:close/>
                      <a:moveTo>
                        <a:pt x="306" y="0"/>
                      </a:moveTo>
                      <a:lnTo>
                        <a:pt x="305" y="10"/>
                      </a:lnTo>
                      <a:lnTo>
                        <a:pt x="380" y="10"/>
                      </a:lnTo>
                      <a:lnTo>
                        <a:pt x="379" y="0"/>
                      </a:lnTo>
                      <a:lnTo>
                        <a:pt x="306" y="0"/>
                      </a:lnTo>
                      <a:close/>
                      <a:moveTo>
                        <a:pt x="392" y="0"/>
                      </a:moveTo>
                      <a:lnTo>
                        <a:pt x="389" y="10"/>
                      </a:lnTo>
                      <a:lnTo>
                        <a:pt x="464" y="10"/>
                      </a:lnTo>
                      <a:lnTo>
                        <a:pt x="463" y="0"/>
                      </a:lnTo>
                      <a:lnTo>
                        <a:pt x="392" y="0"/>
                      </a:lnTo>
                      <a:close/>
                      <a:moveTo>
                        <a:pt x="474" y="0"/>
                      </a:moveTo>
                      <a:lnTo>
                        <a:pt x="473" y="10"/>
                      </a:lnTo>
                      <a:lnTo>
                        <a:pt x="550" y="10"/>
                      </a:lnTo>
                      <a:lnTo>
                        <a:pt x="549" y="0"/>
                      </a:lnTo>
                      <a:lnTo>
                        <a:pt x="474" y="0"/>
                      </a:lnTo>
                      <a:close/>
                      <a:moveTo>
                        <a:pt x="559" y="0"/>
                      </a:moveTo>
                      <a:lnTo>
                        <a:pt x="558" y="10"/>
                      </a:lnTo>
                      <a:lnTo>
                        <a:pt x="634" y="10"/>
                      </a:lnTo>
                      <a:lnTo>
                        <a:pt x="633" y="0"/>
                      </a:lnTo>
                      <a:lnTo>
                        <a:pt x="559" y="0"/>
                      </a:lnTo>
                      <a:close/>
                      <a:moveTo>
                        <a:pt x="641" y="0"/>
                      </a:moveTo>
                      <a:lnTo>
                        <a:pt x="639" y="10"/>
                      </a:lnTo>
                      <a:lnTo>
                        <a:pt x="722" y="10"/>
                      </a:lnTo>
                      <a:lnTo>
                        <a:pt x="721" y="0"/>
                      </a:lnTo>
                      <a:lnTo>
                        <a:pt x="641" y="0"/>
                      </a:lnTo>
                      <a:close/>
                      <a:moveTo>
                        <a:pt x="732" y="0"/>
                      </a:moveTo>
                      <a:lnTo>
                        <a:pt x="731" y="10"/>
                      </a:lnTo>
                      <a:lnTo>
                        <a:pt x="804" y="10"/>
                      </a:lnTo>
                      <a:lnTo>
                        <a:pt x="802" y="0"/>
                      </a:lnTo>
                      <a:lnTo>
                        <a:pt x="732" y="0"/>
                      </a:lnTo>
                      <a:close/>
                      <a:moveTo>
                        <a:pt x="818" y="0"/>
                      </a:moveTo>
                      <a:lnTo>
                        <a:pt x="816" y="10"/>
                      </a:lnTo>
                      <a:lnTo>
                        <a:pt x="898" y="10"/>
                      </a:lnTo>
                      <a:lnTo>
                        <a:pt x="895" y="0"/>
                      </a:lnTo>
                      <a:lnTo>
                        <a:pt x="818" y="0"/>
                      </a:lnTo>
                      <a:close/>
                      <a:moveTo>
                        <a:pt x="907" y="0"/>
                      </a:moveTo>
                      <a:lnTo>
                        <a:pt x="906" y="10"/>
                      </a:lnTo>
                      <a:lnTo>
                        <a:pt x="970" y="10"/>
                      </a:lnTo>
                      <a:lnTo>
                        <a:pt x="968" y="0"/>
                      </a:lnTo>
                      <a:lnTo>
                        <a:pt x="907" y="0"/>
                      </a:lnTo>
                      <a:close/>
                      <a:moveTo>
                        <a:pt x="982" y="0"/>
                      </a:moveTo>
                      <a:lnTo>
                        <a:pt x="981" y="10"/>
                      </a:lnTo>
                      <a:lnTo>
                        <a:pt x="1053" y="10"/>
                      </a:lnTo>
                      <a:lnTo>
                        <a:pt x="1050" y="0"/>
                      </a:lnTo>
                      <a:lnTo>
                        <a:pt x="982" y="0"/>
                      </a:lnTo>
                      <a:close/>
                      <a:moveTo>
                        <a:pt x="1063" y="0"/>
                      </a:moveTo>
                      <a:lnTo>
                        <a:pt x="1062" y="10"/>
                      </a:lnTo>
                      <a:lnTo>
                        <a:pt x="1140" y="10"/>
                      </a:lnTo>
                      <a:lnTo>
                        <a:pt x="1138" y="0"/>
                      </a:lnTo>
                      <a:lnTo>
                        <a:pt x="1063" y="0"/>
                      </a:lnTo>
                      <a:close/>
                      <a:moveTo>
                        <a:pt x="1150" y="0"/>
                      </a:moveTo>
                      <a:lnTo>
                        <a:pt x="1149" y="10"/>
                      </a:lnTo>
                      <a:lnTo>
                        <a:pt x="1227" y="10"/>
                      </a:lnTo>
                      <a:lnTo>
                        <a:pt x="1226" y="0"/>
                      </a:lnTo>
                      <a:lnTo>
                        <a:pt x="1150" y="0"/>
                      </a:lnTo>
                      <a:close/>
                    </a:path>
                  </a:pathLst>
                </a:custGeom>
                <a:solidFill>
                  <a:srgbClr val="D1D1B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485" name="Freeform 351"/>
                <p:cNvSpPr>
                  <a:spLocks noEditPoints="1"/>
                </p:cNvSpPr>
                <p:nvPr/>
              </p:nvSpPr>
              <p:spPr bwMode="auto">
                <a:xfrm>
                  <a:off x="2576" y="2853"/>
                  <a:ext cx="306" cy="3"/>
                </a:xfrm>
                <a:custGeom>
                  <a:avLst/>
                  <a:gdLst>
                    <a:gd name="T0" fmla="*/ 0 w 1226"/>
                    <a:gd name="T1" fmla="*/ 0 h 10"/>
                    <a:gd name="T2" fmla="*/ 0 w 1226"/>
                    <a:gd name="T3" fmla="*/ 0 h 10"/>
                    <a:gd name="T4" fmla="*/ 0 w 1226"/>
                    <a:gd name="T5" fmla="*/ 0 h 10"/>
                    <a:gd name="T6" fmla="*/ 0 w 1226"/>
                    <a:gd name="T7" fmla="*/ 0 h 10"/>
                    <a:gd name="T8" fmla="*/ 0 w 1226"/>
                    <a:gd name="T9" fmla="*/ 0 h 10"/>
                    <a:gd name="T10" fmla="*/ 0 w 1226"/>
                    <a:gd name="T11" fmla="*/ 0 h 10"/>
                    <a:gd name="T12" fmla="*/ 0 w 1226"/>
                    <a:gd name="T13" fmla="*/ 0 h 10"/>
                    <a:gd name="T14" fmla="*/ 0 w 1226"/>
                    <a:gd name="T15" fmla="*/ 0 h 10"/>
                    <a:gd name="T16" fmla="*/ 0 w 1226"/>
                    <a:gd name="T17" fmla="*/ 0 h 10"/>
                    <a:gd name="T18" fmla="*/ 0 w 1226"/>
                    <a:gd name="T19" fmla="*/ 0 h 10"/>
                    <a:gd name="T20" fmla="*/ 0 w 1226"/>
                    <a:gd name="T21" fmla="*/ 0 h 10"/>
                    <a:gd name="T22" fmla="*/ 0 w 1226"/>
                    <a:gd name="T23" fmla="*/ 0 h 10"/>
                    <a:gd name="T24" fmla="*/ 0 w 1226"/>
                    <a:gd name="T25" fmla="*/ 0 h 10"/>
                    <a:gd name="T26" fmla="*/ 0 w 1226"/>
                    <a:gd name="T27" fmla="*/ 0 h 10"/>
                    <a:gd name="T28" fmla="*/ 0 w 1226"/>
                    <a:gd name="T29" fmla="*/ 0 h 10"/>
                    <a:gd name="T30" fmla="*/ 0 w 1226"/>
                    <a:gd name="T31" fmla="*/ 0 h 10"/>
                    <a:gd name="T32" fmla="*/ 0 w 1226"/>
                    <a:gd name="T33" fmla="*/ 0 h 10"/>
                    <a:gd name="T34" fmla="*/ 0 w 1226"/>
                    <a:gd name="T35" fmla="*/ 0 h 10"/>
                    <a:gd name="T36" fmla="*/ 0 w 1226"/>
                    <a:gd name="T37" fmla="*/ 0 h 10"/>
                    <a:gd name="T38" fmla="*/ 0 w 1226"/>
                    <a:gd name="T39" fmla="*/ 0 h 10"/>
                    <a:gd name="T40" fmla="*/ 0 w 1226"/>
                    <a:gd name="T41" fmla="*/ 0 h 10"/>
                    <a:gd name="T42" fmla="*/ 0 w 1226"/>
                    <a:gd name="T43" fmla="*/ 0 h 10"/>
                    <a:gd name="T44" fmla="*/ 0 w 1226"/>
                    <a:gd name="T45" fmla="*/ 0 h 10"/>
                    <a:gd name="T46" fmla="*/ 0 w 1226"/>
                    <a:gd name="T47" fmla="*/ 0 h 10"/>
                    <a:gd name="T48" fmla="*/ 0 w 1226"/>
                    <a:gd name="T49" fmla="*/ 0 h 10"/>
                    <a:gd name="T50" fmla="*/ 0 w 1226"/>
                    <a:gd name="T51" fmla="*/ 0 h 10"/>
                    <a:gd name="T52" fmla="*/ 0 w 1226"/>
                    <a:gd name="T53" fmla="*/ 0 h 10"/>
                    <a:gd name="T54" fmla="*/ 0 w 1226"/>
                    <a:gd name="T55" fmla="*/ 0 h 10"/>
                    <a:gd name="T56" fmla="*/ 0 w 1226"/>
                    <a:gd name="T57" fmla="*/ 0 h 10"/>
                    <a:gd name="T58" fmla="*/ 0 w 1226"/>
                    <a:gd name="T59" fmla="*/ 0 h 10"/>
                    <a:gd name="T60" fmla="*/ 0 w 1226"/>
                    <a:gd name="T61" fmla="*/ 0 h 10"/>
                    <a:gd name="T62" fmla="*/ 0 w 1226"/>
                    <a:gd name="T63" fmla="*/ 0 h 10"/>
                    <a:gd name="T64" fmla="*/ 0 w 1226"/>
                    <a:gd name="T65" fmla="*/ 0 h 10"/>
                    <a:gd name="T66" fmla="*/ 0 w 1226"/>
                    <a:gd name="T67" fmla="*/ 0 h 10"/>
                    <a:gd name="T68" fmla="*/ 0 w 1226"/>
                    <a:gd name="T69" fmla="*/ 0 h 1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26"/>
                    <a:gd name="T106" fmla="*/ 0 h 10"/>
                    <a:gd name="T107" fmla="*/ 1226 w 1226"/>
                    <a:gd name="T108" fmla="*/ 10 h 1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26" h="10">
                      <a:moveTo>
                        <a:pt x="3" y="0"/>
                      </a:moveTo>
                      <a:lnTo>
                        <a:pt x="0" y="10"/>
                      </a:lnTo>
                      <a:lnTo>
                        <a:pt x="139" y="10"/>
                      </a:lnTo>
                      <a:lnTo>
                        <a:pt x="136" y="0"/>
                      </a:lnTo>
                      <a:lnTo>
                        <a:pt x="3" y="0"/>
                      </a:lnTo>
                      <a:close/>
                      <a:moveTo>
                        <a:pt x="152" y="0"/>
                      </a:moveTo>
                      <a:lnTo>
                        <a:pt x="150" y="10"/>
                      </a:lnTo>
                      <a:lnTo>
                        <a:pt x="227" y="10"/>
                      </a:lnTo>
                      <a:lnTo>
                        <a:pt x="226" y="0"/>
                      </a:lnTo>
                      <a:lnTo>
                        <a:pt x="152" y="0"/>
                      </a:lnTo>
                      <a:close/>
                      <a:moveTo>
                        <a:pt x="237" y="0"/>
                      </a:moveTo>
                      <a:lnTo>
                        <a:pt x="234" y="10"/>
                      </a:lnTo>
                      <a:lnTo>
                        <a:pt x="300" y="10"/>
                      </a:lnTo>
                      <a:lnTo>
                        <a:pt x="297" y="0"/>
                      </a:lnTo>
                      <a:lnTo>
                        <a:pt x="237" y="0"/>
                      </a:lnTo>
                      <a:close/>
                      <a:moveTo>
                        <a:pt x="306" y="0"/>
                      </a:moveTo>
                      <a:lnTo>
                        <a:pt x="306" y="10"/>
                      </a:lnTo>
                      <a:lnTo>
                        <a:pt x="380" y="10"/>
                      </a:lnTo>
                      <a:lnTo>
                        <a:pt x="379" y="0"/>
                      </a:lnTo>
                      <a:lnTo>
                        <a:pt x="306" y="0"/>
                      </a:lnTo>
                      <a:close/>
                      <a:moveTo>
                        <a:pt x="394" y="0"/>
                      </a:moveTo>
                      <a:lnTo>
                        <a:pt x="391" y="10"/>
                      </a:lnTo>
                      <a:lnTo>
                        <a:pt x="463" y="10"/>
                      </a:lnTo>
                      <a:lnTo>
                        <a:pt x="462" y="0"/>
                      </a:lnTo>
                      <a:lnTo>
                        <a:pt x="394" y="0"/>
                      </a:lnTo>
                      <a:close/>
                      <a:moveTo>
                        <a:pt x="475" y="0"/>
                      </a:moveTo>
                      <a:lnTo>
                        <a:pt x="474" y="10"/>
                      </a:lnTo>
                      <a:lnTo>
                        <a:pt x="549" y="10"/>
                      </a:lnTo>
                      <a:lnTo>
                        <a:pt x="548" y="0"/>
                      </a:lnTo>
                      <a:lnTo>
                        <a:pt x="475" y="0"/>
                      </a:lnTo>
                      <a:close/>
                      <a:moveTo>
                        <a:pt x="559" y="0"/>
                      </a:moveTo>
                      <a:lnTo>
                        <a:pt x="558" y="10"/>
                      </a:lnTo>
                      <a:lnTo>
                        <a:pt x="633" y="10"/>
                      </a:lnTo>
                      <a:lnTo>
                        <a:pt x="631" y="0"/>
                      </a:lnTo>
                      <a:lnTo>
                        <a:pt x="559" y="0"/>
                      </a:lnTo>
                      <a:close/>
                      <a:moveTo>
                        <a:pt x="642" y="0"/>
                      </a:moveTo>
                      <a:lnTo>
                        <a:pt x="640" y="10"/>
                      </a:lnTo>
                      <a:lnTo>
                        <a:pt x="722" y="10"/>
                      </a:lnTo>
                      <a:lnTo>
                        <a:pt x="720" y="0"/>
                      </a:lnTo>
                      <a:lnTo>
                        <a:pt x="642" y="0"/>
                      </a:lnTo>
                      <a:close/>
                      <a:moveTo>
                        <a:pt x="733" y="0"/>
                      </a:moveTo>
                      <a:lnTo>
                        <a:pt x="731" y="10"/>
                      </a:lnTo>
                      <a:lnTo>
                        <a:pt x="803" y="10"/>
                      </a:lnTo>
                      <a:lnTo>
                        <a:pt x="801" y="0"/>
                      </a:lnTo>
                      <a:lnTo>
                        <a:pt x="733" y="0"/>
                      </a:lnTo>
                      <a:close/>
                      <a:moveTo>
                        <a:pt x="819" y="0"/>
                      </a:moveTo>
                      <a:lnTo>
                        <a:pt x="818" y="10"/>
                      </a:lnTo>
                      <a:lnTo>
                        <a:pt x="896" y="10"/>
                      </a:lnTo>
                      <a:lnTo>
                        <a:pt x="894" y="0"/>
                      </a:lnTo>
                      <a:lnTo>
                        <a:pt x="819" y="0"/>
                      </a:lnTo>
                      <a:close/>
                      <a:moveTo>
                        <a:pt x="907" y="0"/>
                      </a:moveTo>
                      <a:lnTo>
                        <a:pt x="906" y="10"/>
                      </a:lnTo>
                      <a:lnTo>
                        <a:pt x="969" y="10"/>
                      </a:lnTo>
                      <a:lnTo>
                        <a:pt x="967" y="0"/>
                      </a:lnTo>
                      <a:lnTo>
                        <a:pt x="907" y="0"/>
                      </a:lnTo>
                      <a:close/>
                      <a:moveTo>
                        <a:pt x="983" y="0"/>
                      </a:moveTo>
                      <a:lnTo>
                        <a:pt x="982" y="10"/>
                      </a:lnTo>
                      <a:lnTo>
                        <a:pt x="1051" y="10"/>
                      </a:lnTo>
                      <a:lnTo>
                        <a:pt x="1049" y="0"/>
                      </a:lnTo>
                      <a:lnTo>
                        <a:pt x="983" y="0"/>
                      </a:lnTo>
                      <a:close/>
                      <a:moveTo>
                        <a:pt x="1065" y="0"/>
                      </a:moveTo>
                      <a:lnTo>
                        <a:pt x="1063" y="10"/>
                      </a:lnTo>
                      <a:lnTo>
                        <a:pt x="1138" y="10"/>
                      </a:lnTo>
                      <a:lnTo>
                        <a:pt x="1137" y="0"/>
                      </a:lnTo>
                      <a:lnTo>
                        <a:pt x="1065" y="0"/>
                      </a:lnTo>
                      <a:close/>
                      <a:moveTo>
                        <a:pt x="1152" y="0"/>
                      </a:moveTo>
                      <a:lnTo>
                        <a:pt x="1149" y="10"/>
                      </a:lnTo>
                      <a:lnTo>
                        <a:pt x="1226" y="10"/>
                      </a:lnTo>
                      <a:lnTo>
                        <a:pt x="1224" y="0"/>
                      </a:lnTo>
                      <a:lnTo>
                        <a:pt x="1152" y="0"/>
                      </a:lnTo>
                      <a:close/>
                    </a:path>
                  </a:pathLst>
                </a:custGeom>
                <a:solidFill>
                  <a:srgbClr val="D6D6B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486" name="Freeform 352"/>
                <p:cNvSpPr>
                  <a:spLocks noEditPoints="1"/>
                </p:cNvSpPr>
                <p:nvPr/>
              </p:nvSpPr>
              <p:spPr bwMode="auto">
                <a:xfrm>
                  <a:off x="2576" y="2852"/>
                  <a:ext cx="306" cy="2"/>
                </a:xfrm>
                <a:custGeom>
                  <a:avLst/>
                  <a:gdLst>
                    <a:gd name="T0" fmla="*/ 0 w 1222"/>
                    <a:gd name="T1" fmla="*/ 0 h 11"/>
                    <a:gd name="T2" fmla="*/ 0 w 1222"/>
                    <a:gd name="T3" fmla="*/ 0 h 11"/>
                    <a:gd name="T4" fmla="*/ 0 w 1222"/>
                    <a:gd name="T5" fmla="*/ 0 h 11"/>
                    <a:gd name="T6" fmla="*/ 0 w 1222"/>
                    <a:gd name="T7" fmla="*/ 0 h 11"/>
                    <a:gd name="T8" fmla="*/ 0 w 1222"/>
                    <a:gd name="T9" fmla="*/ 0 h 11"/>
                    <a:gd name="T10" fmla="*/ 0 w 1222"/>
                    <a:gd name="T11" fmla="*/ 0 h 11"/>
                    <a:gd name="T12" fmla="*/ 0 w 1222"/>
                    <a:gd name="T13" fmla="*/ 0 h 11"/>
                    <a:gd name="T14" fmla="*/ 0 w 1222"/>
                    <a:gd name="T15" fmla="*/ 0 h 11"/>
                    <a:gd name="T16" fmla="*/ 0 w 1222"/>
                    <a:gd name="T17" fmla="*/ 0 h 11"/>
                    <a:gd name="T18" fmla="*/ 0 w 1222"/>
                    <a:gd name="T19" fmla="*/ 0 h 11"/>
                    <a:gd name="T20" fmla="*/ 0 w 1222"/>
                    <a:gd name="T21" fmla="*/ 0 h 11"/>
                    <a:gd name="T22" fmla="*/ 0 w 1222"/>
                    <a:gd name="T23" fmla="*/ 0 h 11"/>
                    <a:gd name="T24" fmla="*/ 0 w 1222"/>
                    <a:gd name="T25" fmla="*/ 0 h 11"/>
                    <a:gd name="T26" fmla="*/ 0 w 1222"/>
                    <a:gd name="T27" fmla="*/ 0 h 11"/>
                    <a:gd name="T28" fmla="*/ 0 w 1222"/>
                    <a:gd name="T29" fmla="*/ 0 h 11"/>
                    <a:gd name="T30" fmla="*/ 0 w 1222"/>
                    <a:gd name="T31" fmla="*/ 0 h 11"/>
                    <a:gd name="T32" fmla="*/ 0 w 1222"/>
                    <a:gd name="T33" fmla="*/ 0 h 11"/>
                    <a:gd name="T34" fmla="*/ 0 w 1222"/>
                    <a:gd name="T35" fmla="*/ 0 h 11"/>
                    <a:gd name="T36" fmla="*/ 0 w 1222"/>
                    <a:gd name="T37" fmla="*/ 0 h 11"/>
                    <a:gd name="T38" fmla="*/ 0 w 1222"/>
                    <a:gd name="T39" fmla="*/ 0 h 11"/>
                    <a:gd name="T40" fmla="*/ 0 w 1222"/>
                    <a:gd name="T41" fmla="*/ 0 h 11"/>
                    <a:gd name="T42" fmla="*/ 0 w 1222"/>
                    <a:gd name="T43" fmla="*/ 0 h 11"/>
                    <a:gd name="T44" fmla="*/ 0 w 1222"/>
                    <a:gd name="T45" fmla="*/ 0 h 11"/>
                    <a:gd name="T46" fmla="*/ 0 w 1222"/>
                    <a:gd name="T47" fmla="*/ 0 h 11"/>
                    <a:gd name="T48" fmla="*/ 0 w 1222"/>
                    <a:gd name="T49" fmla="*/ 0 h 11"/>
                    <a:gd name="T50" fmla="*/ 0 w 1222"/>
                    <a:gd name="T51" fmla="*/ 0 h 11"/>
                    <a:gd name="T52" fmla="*/ 0 w 1222"/>
                    <a:gd name="T53" fmla="*/ 0 h 11"/>
                    <a:gd name="T54" fmla="*/ 0 w 1222"/>
                    <a:gd name="T55" fmla="*/ 0 h 11"/>
                    <a:gd name="T56" fmla="*/ 0 w 1222"/>
                    <a:gd name="T57" fmla="*/ 0 h 11"/>
                    <a:gd name="T58" fmla="*/ 0 w 1222"/>
                    <a:gd name="T59" fmla="*/ 0 h 11"/>
                    <a:gd name="T60" fmla="*/ 0 w 1222"/>
                    <a:gd name="T61" fmla="*/ 0 h 11"/>
                    <a:gd name="T62" fmla="*/ 0 w 1222"/>
                    <a:gd name="T63" fmla="*/ 0 h 11"/>
                    <a:gd name="T64" fmla="*/ 0 w 1222"/>
                    <a:gd name="T65" fmla="*/ 0 h 11"/>
                    <a:gd name="T66" fmla="*/ 0 w 1222"/>
                    <a:gd name="T67" fmla="*/ 0 h 11"/>
                    <a:gd name="T68" fmla="*/ 0 w 1222"/>
                    <a:gd name="T69" fmla="*/ 0 h 11"/>
                    <a:gd name="T70" fmla="*/ 0 w 1222"/>
                    <a:gd name="T71" fmla="*/ 0 h 11"/>
                    <a:gd name="T72" fmla="*/ 0 w 1222"/>
                    <a:gd name="T73" fmla="*/ 0 h 1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22"/>
                    <a:gd name="T112" fmla="*/ 0 h 11"/>
                    <a:gd name="T113" fmla="*/ 1222 w 1222"/>
                    <a:gd name="T114" fmla="*/ 11 h 1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22" h="11">
                      <a:moveTo>
                        <a:pt x="1" y="0"/>
                      </a:moveTo>
                      <a:lnTo>
                        <a:pt x="0" y="11"/>
                      </a:lnTo>
                      <a:lnTo>
                        <a:pt x="136" y="11"/>
                      </a:lnTo>
                      <a:lnTo>
                        <a:pt x="133" y="0"/>
                      </a:lnTo>
                      <a:lnTo>
                        <a:pt x="1" y="0"/>
                      </a:lnTo>
                      <a:close/>
                      <a:moveTo>
                        <a:pt x="151" y="0"/>
                      </a:moveTo>
                      <a:lnTo>
                        <a:pt x="149" y="11"/>
                      </a:lnTo>
                      <a:lnTo>
                        <a:pt x="224" y="11"/>
                      </a:lnTo>
                      <a:lnTo>
                        <a:pt x="224" y="0"/>
                      </a:lnTo>
                      <a:lnTo>
                        <a:pt x="151" y="0"/>
                      </a:lnTo>
                      <a:close/>
                      <a:moveTo>
                        <a:pt x="235" y="0"/>
                      </a:moveTo>
                      <a:lnTo>
                        <a:pt x="233" y="11"/>
                      </a:lnTo>
                      <a:lnTo>
                        <a:pt x="297" y="11"/>
                      </a:lnTo>
                      <a:lnTo>
                        <a:pt x="295" y="0"/>
                      </a:lnTo>
                      <a:lnTo>
                        <a:pt x="235" y="0"/>
                      </a:lnTo>
                      <a:close/>
                      <a:moveTo>
                        <a:pt x="304" y="0"/>
                      </a:moveTo>
                      <a:lnTo>
                        <a:pt x="304" y="11"/>
                      </a:lnTo>
                      <a:lnTo>
                        <a:pt x="377" y="11"/>
                      </a:lnTo>
                      <a:lnTo>
                        <a:pt x="375" y="2"/>
                      </a:lnTo>
                      <a:lnTo>
                        <a:pt x="340" y="0"/>
                      </a:lnTo>
                      <a:lnTo>
                        <a:pt x="304" y="0"/>
                      </a:lnTo>
                      <a:close/>
                      <a:moveTo>
                        <a:pt x="390" y="11"/>
                      </a:moveTo>
                      <a:lnTo>
                        <a:pt x="392" y="2"/>
                      </a:lnTo>
                      <a:lnTo>
                        <a:pt x="427" y="0"/>
                      </a:lnTo>
                      <a:lnTo>
                        <a:pt x="460" y="0"/>
                      </a:lnTo>
                      <a:lnTo>
                        <a:pt x="461" y="11"/>
                      </a:lnTo>
                      <a:lnTo>
                        <a:pt x="390" y="11"/>
                      </a:lnTo>
                      <a:close/>
                      <a:moveTo>
                        <a:pt x="472" y="11"/>
                      </a:moveTo>
                      <a:lnTo>
                        <a:pt x="473" y="2"/>
                      </a:lnTo>
                      <a:lnTo>
                        <a:pt x="510" y="0"/>
                      </a:lnTo>
                      <a:lnTo>
                        <a:pt x="546" y="0"/>
                      </a:lnTo>
                      <a:lnTo>
                        <a:pt x="547" y="11"/>
                      </a:lnTo>
                      <a:lnTo>
                        <a:pt x="472" y="11"/>
                      </a:lnTo>
                      <a:close/>
                      <a:moveTo>
                        <a:pt x="557" y="0"/>
                      </a:moveTo>
                      <a:lnTo>
                        <a:pt x="557" y="11"/>
                      </a:lnTo>
                      <a:lnTo>
                        <a:pt x="631" y="11"/>
                      </a:lnTo>
                      <a:lnTo>
                        <a:pt x="629" y="0"/>
                      </a:lnTo>
                      <a:lnTo>
                        <a:pt x="557" y="0"/>
                      </a:lnTo>
                      <a:close/>
                      <a:moveTo>
                        <a:pt x="640" y="0"/>
                      </a:moveTo>
                      <a:lnTo>
                        <a:pt x="639" y="11"/>
                      </a:lnTo>
                      <a:lnTo>
                        <a:pt x="719" y="11"/>
                      </a:lnTo>
                      <a:lnTo>
                        <a:pt x="718" y="0"/>
                      </a:lnTo>
                      <a:lnTo>
                        <a:pt x="640" y="0"/>
                      </a:lnTo>
                      <a:close/>
                      <a:moveTo>
                        <a:pt x="731" y="0"/>
                      </a:moveTo>
                      <a:lnTo>
                        <a:pt x="730" y="11"/>
                      </a:lnTo>
                      <a:lnTo>
                        <a:pt x="800" y="11"/>
                      </a:lnTo>
                      <a:lnTo>
                        <a:pt x="798" y="2"/>
                      </a:lnTo>
                      <a:lnTo>
                        <a:pt x="764" y="0"/>
                      </a:lnTo>
                      <a:lnTo>
                        <a:pt x="731" y="0"/>
                      </a:lnTo>
                      <a:close/>
                      <a:moveTo>
                        <a:pt x="816" y="11"/>
                      </a:moveTo>
                      <a:lnTo>
                        <a:pt x="817" y="2"/>
                      </a:lnTo>
                      <a:lnTo>
                        <a:pt x="855" y="0"/>
                      </a:lnTo>
                      <a:lnTo>
                        <a:pt x="892" y="0"/>
                      </a:lnTo>
                      <a:lnTo>
                        <a:pt x="893" y="11"/>
                      </a:lnTo>
                      <a:lnTo>
                        <a:pt x="816" y="11"/>
                      </a:lnTo>
                      <a:close/>
                      <a:moveTo>
                        <a:pt x="905" y="0"/>
                      </a:moveTo>
                      <a:lnTo>
                        <a:pt x="905" y="11"/>
                      </a:lnTo>
                      <a:lnTo>
                        <a:pt x="966" y="11"/>
                      </a:lnTo>
                      <a:lnTo>
                        <a:pt x="964" y="0"/>
                      </a:lnTo>
                      <a:lnTo>
                        <a:pt x="905" y="0"/>
                      </a:lnTo>
                      <a:close/>
                      <a:moveTo>
                        <a:pt x="981" y="0"/>
                      </a:moveTo>
                      <a:lnTo>
                        <a:pt x="980" y="11"/>
                      </a:lnTo>
                      <a:lnTo>
                        <a:pt x="1048" y="11"/>
                      </a:lnTo>
                      <a:lnTo>
                        <a:pt x="1047" y="0"/>
                      </a:lnTo>
                      <a:lnTo>
                        <a:pt x="981" y="0"/>
                      </a:lnTo>
                      <a:close/>
                      <a:moveTo>
                        <a:pt x="1063" y="0"/>
                      </a:moveTo>
                      <a:lnTo>
                        <a:pt x="1061" y="11"/>
                      </a:lnTo>
                      <a:lnTo>
                        <a:pt x="1136" y="11"/>
                      </a:lnTo>
                      <a:lnTo>
                        <a:pt x="1135" y="0"/>
                      </a:lnTo>
                      <a:lnTo>
                        <a:pt x="1063" y="0"/>
                      </a:lnTo>
                      <a:close/>
                      <a:moveTo>
                        <a:pt x="1151" y="0"/>
                      </a:moveTo>
                      <a:lnTo>
                        <a:pt x="1148" y="11"/>
                      </a:lnTo>
                      <a:lnTo>
                        <a:pt x="1222" y="11"/>
                      </a:lnTo>
                      <a:lnTo>
                        <a:pt x="1221" y="0"/>
                      </a:lnTo>
                      <a:lnTo>
                        <a:pt x="1151" y="0"/>
                      </a:lnTo>
                      <a:close/>
                    </a:path>
                  </a:pathLst>
                </a:custGeom>
                <a:solidFill>
                  <a:srgbClr val="DEDE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487" name="Freeform 353"/>
                <p:cNvSpPr>
                  <a:spLocks noEditPoints="1"/>
                </p:cNvSpPr>
                <p:nvPr/>
              </p:nvSpPr>
              <p:spPr bwMode="auto">
                <a:xfrm>
                  <a:off x="2576" y="2851"/>
                  <a:ext cx="306" cy="2"/>
                </a:xfrm>
                <a:custGeom>
                  <a:avLst/>
                  <a:gdLst>
                    <a:gd name="T0" fmla="*/ 0 w 1221"/>
                    <a:gd name="T1" fmla="*/ 0 h 10"/>
                    <a:gd name="T2" fmla="*/ 0 w 1221"/>
                    <a:gd name="T3" fmla="*/ 0 h 10"/>
                    <a:gd name="T4" fmla="*/ 0 w 1221"/>
                    <a:gd name="T5" fmla="*/ 0 h 10"/>
                    <a:gd name="T6" fmla="*/ 0 w 1221"/>
                    <a:gd name="T7" fmla="*/ 0 h 10"/>
                    <a:gd name="T8" fmla="*/ 0 w 1221"/>
                    <a:gd name="T9" fmla="*/ 0 h 10"/>
                    <a:gd name="T10" fmla="*/ 0 w 1221"/>
                    <a:gd name="T11" fmla="*/ 0 h 10"/>
                    <a:gd name="T12" fmla="*/ 0 w 1221"/>
                    <a:gd name="T13" fmla="*/ 0 h 10"/>
                    <a:gd name="T14" fmla="*/ 0 w 1221"/>
                    <a:gd name="T15" fmla="*/ 0 h 10"/>
                    <a:gd name="T16" fmla="*/ 0 w 1221"/>
                    <a:gd name="T17" fmla="*/ 0 h 10"/>
                    <a:gd name="T18" fmla="*/ 0 w 1221"/>
                    <a:gd name="T19" fmla="*/ 0 h 10"/>
                    <a:gd name="T20" fmla="*/ 0 w 1221"/>
                    <a:gd name="T21" fmla="*/ 0 h 10"/>
                    <a:gd name="T22" fmla="*/ 0 w 1221"/>
                    <a:gd name="T23" fmla="*/ 0 h 10"/>
                    <a:gd name="T24" fmla="*/ 0 w 1221"/>
                    <a:gd name="T25" fmla="*/ 0 h 10"/>
                    <a:gd name="T26" fmla="*/ 0 w 1221"/>
                    <a:gd name="T27" fmla="*/ 0 h 10"/>
                    <a:gd name="T28" fmla="*/ 0 w 1221"/>
                    <a:gd name="T29" fmla="*/ 0 h 10"/>
                    <a:gd name="T30" fmla="*/ 0 w 1221"/>
                    <a:gd name="T31" fmla="*/ 0 h 10"/>
                    <a:gd name="T32" fmla="*/ 0 w 1221"/>
                    <a:gd name="T33" fmla="*/ 0 h 10"/>
                    <a:gd name="T34" fmla="*/ 0 w 1221"/>
                    <a:gd name="T35" fmla="*/ 0 h 10"/>
                    <a:gd name="T36" fmla="*/ 0 w 1221"/>
                    <a:gd name="T37" fmla="*/ 0 h 10"/>
                    <a:gd name="T38" fmla="*/ 0 w 1221"/>
                    <a:gd name="T39" fmla="*/ 0 h 10"/>
                    <a:gd name="T40" fmla="*/ 0 w 1221"/>
                    <a:gd name="T41" fmla="*/ 0 h 10"/>
                    <a:gd name="T42" fmla="*/ 0 w 1221"/>
                    <a:gd name="T43" fmla="*/ 0 h 10"/>
                    <a:gd name="T44" fmla="*/ 0 w 1221"/>
                    <a:gd name="T45" fmla="*/ 0 h 10"/>
                    <a:gd name="T46" fmla="*/ 0 w 1221"/>
                    <a:gd name="T47" fmla="*/ 0 h 10"/>
                    <a:gd name="T48" fmla="*/ 0 w 1221"/>
                    <a:gd name="T49" fmla="*/ 0 h 10"/>
                    <a:gd name="T50" fmla="*/ 0 w 1221"/>
                    <a:gd name="T51" fmla="*/ 0 h 10"/>
                    <a:gd name="T52" fmla="*/ 0 w 1221"/>
                    <a:gd name="T53" fmla="*/ 0 h 10"/>
                    <a:gd name="T54" fmla="*/ 0 w 1221"/>
                    <a:gd name="T55" fmla="*/ 0 h 10"/>
                    <a:gd name="T56" fmla="*/ 0 w 1221"/>
                    <a:gd name="T57" fmla="*/ 0 h 10"/>
                    <a:gd name="T58" fmla="*/ 0 w 1221"/>
                    <a:gd name="T59" fmla="*/ 0 h 10"/>
                    <a:gd name="T60" fmla="*/ 0 w 1221"/>
                    <a:gd name="T61" fmla="*/ 0 h 10"/>
                    <a:gd name="T62" fmla="*/ 0 w 1221"/>
                    <a:gd name="T63" fmla="*/ 0 h 10"/>
                    <a:gd name="T64" fmla="*/ 0 w 1221"/>
                    <a:gd name="T65" fmla="*/ 0 h 10"/>
                    <a:gd name="T66" fmla="*/ 0 w 1221"/>
                    <a:gd name="T67" fmla="*/ 0 h 10"/>
                    <a:gd name="T68" fmla="*/ 0 w 1221"/>
                    <a:gd name="T69" fmla="*/ 0 h 1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21"/>
                    <a:gd name="T106" fmla="*/ 0 h 10"/>
                    <a:gd name="T107" fmla="*/ 1221 w 1221"/>
                    <a:gd name="T108" fmla="*/ 10 h 1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21" h="10">
                      <a:moveTo>
                        <a:pt x="0" y="10"/>
                      </a:moveTo>
                      <a:lnTo>
                        <a:pt x="0" y="5"/>
                      </a:lnTo>
                      <a:lnTo>
                        <a:pt x="131" y="5"/>
                      </a:lnTo>
                      <a:lnTo>
                        <a:pt x="133" y="10"/>
                      </a:lnTo>
                      <a:lnTo>
                        <a:pt x="0" y="10"/>
                      </a:lnTo>
                      <a:close/>
                      <a:moveTo>
                        <a:pt x="149" y="10"/>
                      </a:moveTo>
                      <a:lnTo>
                        <a:pt x="150" y="5"/>
                      </a:lnTo>
                      <a:lnTo>
                        <a:pt x="222" y="5"/>
                      </a:lnTo>
                      <a:lnTo>
                        <a:pt x="223" y="10"/>
                      </a:lnTo>
                      <a:lnTo>
                        <a:pt x="149" y="10"/>
                      </a:lnTo>
                      <a:close/>
                      <a:moveTo>
                        <a:pt x="234" y="10"/>
                      </a:moveTo>
                      <a:lnTo>
                        <a:pt x="234" y="3"/>
                      </a:lnTo>
                      <a:lnTo>
                        <a:pt x="293" y="5"/>
                      </a:lnTo>
                      <a:lnTo>
                        <a:pt x="294" y="10"/>
                      </a:lnTo>
                      <a:lnTo>
                        <a:pt x="234" y="10"/>
                      </a:lnTo>
                      <a:close/>
                      <a:moveTo>
                        <a:pt x="303" y="10"/>
                      </a:moveTo>
                      <a:lnTo>
                        <a:pt x="303" y="5"/>
                      </a:lnTo>
                      <a:lnTo>
                        <a:pt x="374" y="7"/>
                      </a:lnTo>
                      <a:lnTo>
                        <a:pt x="376" y="10"/>
                      </a:lnTo>
                      <a:lnTo>
                        <a:pt x="303" y="10"/>
                      </a:lnTo>
                      <a:close/>
                      <a:moveTo>
                        <a:pt x="391" y="10"/>
                      </a:moveTo>
                      <a:lnTo>
                        <a:pt x="391" y="7"/>
                      </a:lnTo>
                      <a:lnTo>
                        <a:pt x="458" y="5"/>
                      </a:lnTo>
                      <a:lnTo>
                        <a:pt x="459" y="10"/>
                      </a:lnTo>
                      <a:lnTo>
                        <a:pt x="391" y="10"/>
                      </a:lnTo>
                      <a:close/>
                      <a:moveTo>
                        <a:pt x="472" y="10"/>
                      </a:moveTo>
                      <a:lnTo>
                        <a:pt x="472" y="7"/>
                      </a:lnTo>
                      <a:lnTo>
                        <a:pt x="544" y="5"/>
                      </a:lnTo>
                      <a:lnTo>
                        <a:pt x="545" y="10"/>
                      </a:lnTo>
                      <a:lnTo>
                        <a:pt x="472" y="10"/>
                      </a:lnTo>
                      <a:close/>
                      <a:moveTo>
                        <a:pt x="556" y="10"/>
                      </a:moveTo>
                      <a:lnTo>
                        <a:pt x="556" y="5"/>
                      </a:lnTo>
                      <a:lnTo>
                        <a:pt x="627" y="5"/>
                      </a:lnTo>
                      <a:lnTo>
                        <a:pt x="628" y="10"/>
                      </a:lnTo>
                      <a:lnTo>
                        <a:pt x="556" y="10"/>
                      </a:lnTo>
                      <a:close/>
                      <a:moveTo>
                        <a:pt x="639" y="10"/>
                      </a:moveTo>
                      <a:lnTo>
                        <a:pt x="639" y="5"/>
                      </a:lnTo>
                      <a:lnTo>
                        <a:pt x="716" y="5"/>
                      </a:lnTo>
                      <a:lnTo>
                        <a:pt x="717" y="10"/>
                      </a:lnTo>
                      <a:lnTo>
                        <a:pt x="639" y="10"/>
                      </a:lnTo>
                      <a:close/>
                      <a:moveTo>
                        <a:pt x="730" y="10"/>
                      </a:moveTo>
                      <a:lnTo>
                        <a:pt x="730" y="5"/>
                      </a:lnTo>
                      <a:lnTo>
                        <a:pt x="797" y="7"/>
                      </a:lnTo>
                      <a:lnTo>
                        <a:pt x="798" y="10"/>
                      </a:lnTo>
                      <a:lnTo>
                        <a:pt x="730" y="10"/>
                      </a:lnTo>
                      <a:close/>
                      <a:moveTo>
                        <a:pt x="816" y="10"/>
                      </a:moveTo>
                      <a:lnTo>
                        <a:pt x="816" y="7"/>
                      </a:lnTo>
                      <a:lnTo>
                        <a:pt x="890" y="5"/>
                      </a:lnTo>
                      <a:lnTo>
                        <a:pt x="891" y="10"/>
                      </a:lnTo>
                      <a:lnTo>
                        <a:pt x="816" y="10"/>
                      </a:lnTo>
                      <a:close/>
                      <a:moveTo>
                        <a:pt x="904" y="10"/>
                      </a:moveTo>
                      <a:lnTo>
                        <a:pt x="904" y="5"/>
                      </a:lnTo>
                      <a:lnTo>
                        <a:pt x="961" y="5"/>
                      </a:lnTo>
                      <a:lnTo>
                        <a:pt x="964" y="10"/>
                      </a:lnTo>
                      <a:lnTo>
                        <a:pt x="904" y="10"/>
                      </a:lnTo>
                      <a:close/>
                      <a:moveTo>
                        <a:pt x="980" y="10"/>
                      </a:moveTo>
                      <a:lnTo>
                        <a:pt x="980" y="5"/>
                      </a:lnTo>
                      <a:lnTo>
                        <a:pt x="1045" y="5"/>
                      </a:lnTo>
                      <a:lnTo>
                        <a:pt x="1046" y="10"/>
                      </a:lnTo>
                      <a:lnTo>
                        <a:pt x="980" y="10"/>
                      </a:lnTo>
                      <a:close/>
                      <a:moveTo>
                        <a:pt x="1062" y="10"/>
                      </a:moveTo>
                      <a:lnTo>
                        <a:pt x="1062" y="5"/>
                      </a:lnTo>
                      <a:lnTo>
                        <a:pt x="1133" y="5"/>
                      </a:lnTo>
                      <a:lnTo>
                        <a:pt x="1134" y="10"/>
                      </a:lnTo>
                      <a:lnTo>
                        <a:pt x="1062" y="10"/>
                      </a:lnTo>
                      <a:close/>
                      <a:moveTo>
                        <a:pt x="1149" y="10"/>
                      </a:moveTo>
                      <a:lnTo>
                        <a:pt x="1150" y="0"/>
                      </a:lnTo>
                      <a:lnTo>
                        <a:pt x="1219" y="0"/>
                      </a:lnTo>
                      <a:lnTo>
                        <a:pt x="1221" y="10"/>
                      </a:lnTo>
                      <a:lnTo>
                        <a:pt x="1149" y="10"/>
                      </a:lnTo>
                      <a:close/>
                    </a:path>
                  </a:pathLst>
                </a:custGeom>
                <a:solidFill>
                  <a:srgbClr val="E3E3C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488" name="Freeform 354"/>
                <p:cNvSpPr>
                  <a:spLocks noEditPoints="1"/>
                </p:cNvSpPr>
                <p:nvPr/>
              </p:nvSpPr>
              <p:spPr bwMode="auto">
                <a:xfrm>
                  <a:off x="2576" y="2851"/>
                  <a:ext cx="305" cy="1"/>
                </a:xfrm>
                <a:custGeom>
                  <a:avLst/>
                  <a:gdLst>
                    <a:gd name="T0" fmla="*/ 0 w 1220"/>
                    <a:gd name="T1" fmla="*/ 0 h 5"/>
                    <a:gd name="T2" fmla="*/ 0 w 1220"/>
                    <a:gd name="T3" fmla="*/ 0 h 5"/>
                    <a:gd name="T4" fmla="*/ 0 w 1220"/>
                    <a:gd name="T5" fmla="*/ 0 h 5"/>
                    <a:gd name="T6" fmla="*/ 0 w 1220"/>
                    <a:gd name="T7" fmla="*/ 0 h 5"/>
                    <a:gd name="T8" fmla="*/ 0 w 1220"/>
                    <a:gd name="T9" fmla="*/ 0 h 5"/>
                    <a:gd name="T10" fmla="*/ 0 w 1220"/>
                    <a:gd name="T11" fmla="*/ 0 h 5"/>
                    <a:gd name="T12" fmla="*/ 0 w 1220"/>
                    <a:gd name="T13" fmla="*/ 0 h 5"/>
                    <a:gd name="T14" fmla="*/ 0 w 1220"/>
                    <a:gd name="T15" fmla="*/ 0 h 5"/>
                    <a:gd name="T16" fmla="*/ 0 w 1220"/>
                    <a:gd name="T17" fmla="*/ 0 h 5"/>
                    <a:gd name="T18" fmla="*/ 0 w 1220"/>
                    <a:gd name="T19" fmla="*/ 0 h 5"/>
                    <a:gd name="T20" fmla="*/ 0 w 1220"/>
                    <a:gd name="T21" fmla="*/ 0 h 5"/>
                    <a:gd name="T22" fmla="*/ 0 w 1220"/>
                    <a:gd name="T23" fmla="*/ 0 h 5"/>
                    <a:gd name="T24" fmla="*/ 0 w 1220"/>
                    <a:gd name="T25" fmla="*/ 0 h 5"/>
                    <a:gd name="T26" fmla="*/ 0 w 1220"/>
                    <a:gd name="T27" fmla="*/ 0 h 5"/>
                    <a:gd name="T28" fmla="*/ 0 w 1220"/>
                    <a:gd name="T29" fmla="*/ 0 h 5"/>
                    <a:gd name="T30" fmla="*/ 0 w 1220"/>
                    <a:gd name="T31" fmla="*/ 0 h 5"/>
                    <a:gd name="T32" fmla="*/ 0 w 1220"/>
                    <a:gd name="T33" fmla="*/ 0 h 5"/>
                    <a:gd name="T34" fmla="*/ 0 w 1220"/>
                    <a:gd name="T35" fmla="*/ 0 h 5"/>
                    <a:gd name="T36" fmla="*/ 0 w 1220"/>
                    <a:gd name="T37" fmla="*/ 0 h 5"/>
                    <a:gd name="T38" fmla="*/ 0 w 1220"/>
                    <a:gd name="T39" fmla="*/ 0 h 5"/>
                    <a:gd name="T40" fmla="*/ 0 w 1220"/>
                    <a:gd name="T41" fmla="*/ 0 h 5"/>
                    <a:gd name="T42" fmla="*/ 0 w 1220"/>
                    <a:gd name="T43" fmla="*/ 0 h 5"/>
                    <a:gd name="T44" fmla="*/ 0 w 1220"/>
                    <a:gd name="T45" fmla="*/ 0 h 5"/>
                    <a:gd name="T46" fmla="*/ 0 w 1220"/>
                    <a:gd name="T47" fmla="*/ 0 h 5"/>
                    <a:gd name="T48" fmla="*/ 0 w 1220"/>
                    <a:gd name="T49" fmla="*/ 0 h 5"/>
                    <a:gd name="T50" fmla="*/ 0 w 1220"/>
                    <a:gd name="T51" fmla="*/ 0 h 5"/>
                    <a:gd name="T52" fmla="*/ 0 w 1220"/>
                    <a:gd name="T53" fmla="*/ 0 h 5"/>
                    <a:gd name="T54" fmla="*/ 0 w 1220"/>
                    <a:gd name="T55" fmla="*/ 0 h 5"/>
                    <a:gd name="T56" fmla="*/ 0 w 1220"/>
                    <a:gd name="T57" fmla="*/ 0 h 5"/>
                    <a:gd name="T58" fmla="*/ 0 w 1220"/>
                    <a:gd name="T59" fmla="*/ 0 h 5"/>
                    <a:gd name="T60" fmla="*/ 0 w 1220"/>
                    <a:gd name="T61" fmla="*/ 0 h 5"/>
                    <a:gd name="T62" fmla="*/ 0 w 1220"/>
                    <a:gd name="T63" fmla="*/ 0 h 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220"/>
                    <a:gd name="T97" fmla="*/ 0 h 5"/>
                    <a:gd name="T98" fmla="*/ 1220 w 1220"/>
                    <a:gd name="T99" fmla="*/ 5 h 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220" h="5">
                      <a:moveTo>
                        <a:pt x="0" y="5"/>
                      </a:moveTo>
                      <a:lnTo>
                        <a:pt x="0" y="5"/>
                      </a:lnTo>
                      <a:lnTo>
                        <a:pt x="131" y="5"/>
                      </a:lnTo>
                      <a:lnTo>
                        <a:pt x="132" y="5"/>
                      </a:lnTo>
                      <a:lnTo>
                        <a:pt x="0" y="5"/>
                      </a:lnTo>
                      <a:close/>
                      <a:moveTo>
                        <a:pt x="150" y="5"/>
                      </a:moveTo>
                      <a:lnTo>
                        <a:pt x="150" y="5"/>
                      </a:lnTo>
                      <a:lnTo>
                        <a:pt x="222" y="5"/>
                      </a:lnTo>
                      <a:lnTo>
                        <a:pt x="223" y="5"/>
                      </a:lnTo>
                      <a:lnTo>
                        <a:pt x="150" y="5"/>
                      </a:lnTo>
                      <a:close/>
                      <a:moveTo>
                        <a:pt x="234" y="5"/>
                      </a:moveTo>
                      <a:lnTo>
                        <a:pt x="234" y="3"/>
                      </a:lnTo>
                      <a:lnTo>
                        <a:pt x="293" y="5"/>
                      </a:lnTo>
                      <a:lnTo>
                        <a:pt x="294" y="5"/>
                      </a:lnTo>
                      <a:lnTo>
                        <a:pt x="234" y="5"/>
                      </a:lnTo>
                      <a:close/>
                      <a:moveTo>
                        <a:pt x="303" y="5"/>
                      </a:moveTo>
                      <a:lnTo>
                        <a:pt x="303" y="5"/>
                      </a:lnTo>
                      <a:lnTo>
                        <a:pt x="339" y="5"/>
                      </a:lnTo>
                      <a:lnTo>
                        <a:pt x="303" y="5"/>
                      </a:lnTo>
                      <a:close/>
                      <a:moveTo>
                        <a:pt x="426" y="5"/>
                      </a:moveTo>
                      <a:lnTo>
                        <a:pt x="458" y="5"/>
                      </a:lnTo>
                      <a:lnTo>
                        <a:pt x="459" y="5"/>
                      </a:lnTo>
                      <a:lnTo>
                        <a:pt x="426" y="5"/>
                      </a:lnTo>
                      <a:close/>
                      <a:moveTo>
                        <a:pt x="509" y="5"/>
                      </a:moveTo>
                      <a:lnTo>
                        <a:pt x="544" y="5"/>
                      </a:lnTo>
                      <a:lnTo>
                        <a:pt x="545" y="5"/>
                      </a:lnTo>
                      <a:lnTo>
                        <a:pt x="509" y="5"/>
                      </a:lnTo>
                      <a:close/>
                      <a:moveTo>
                        <a:pt x="556" y="5"/>
                      </a:moveTo>
                      <a:lnTo>
                        <a:pt x="556" y="5"/>
                      </a:lnTo>
                      <a:lnTo>
                        <a:pt x="627" y="5"/>
                      </a:lnTo>
                      <a:lnTo>
                        <a:pt x="628" y="5"/>
                      </a:lnTo>
                      <a:lnTo>
                        <a:pt x="556" y="5"/>
                      </a:lnTo>
                      <a:close/>
                      <a:moveTo>
                        <a:pt x="639" y="5"/>
                      </a:moveTo>
                      <a:lnTo>
                        <a:pt x="639" y="5"/>
                      </a:lnTo>
                      <a:lnTo>
                        <a:pt x="716" y="5"/>
                      </a:lnTo>
                      <a:lnTo>
                        <a:pt x="717" y="5"/>
                      </a:lnTo>
                      <a:lnTo>
                        <a:pt x="639" y="5"/>
                      </a:lnTo>
                      <a:close/>
                      <a:moveTo>
                        <a:pt x="730" y="5"/>
                      </a:moveTo>
                      <a:lnTo>
                        <a:pt x="730" y="5"/>
                      </a:lnTo>
                      <a:lnTo>
                        <a:pt x="763" y="5"/>
                      </a:lnTo>
                      <a:lnTo>
                        <a:pt x="730" y="5"/>
                      </a:lnTo>
                      <a:close/>
                      <a:moveTo>
                        <a:pt x="854" y="5"/>
                      </a:moveTo>
                      <a:lnTo>
                        <a:pt x="890" y="5"/>
                      </a:lnTo>
                      <a:lnTo>
                        <a:pt x="891" y="5"/>
                      </a:lnTo>
                      <a:lnTo>
                        <a:pt x="854" y="5"/>
                      </a:lnTo>
                      <a:close/>
                      <a:moveTo>
                        <a:pt x="904" y="5"/>
                      </a:moveTo>
                      <a:lnTo>
                        <a:pt x="904" y="5"/>
                      </a:lnTo>
                      <a:lnTo>
                        <a:pt x="961" y="5"/>
                      </a:lnTo>
                      <a:lnTo>
                        <a:pt x="963" y="5"/>
                      </a:lnTo>
                      <a:lnTo>
                        <a:pt x="904" y="5"/>
                      </a:lnTo>
                      <a:close/>
                      <a:moveTo>
                        <a:pt x="980" y="5"/>
                      </a:moveTo>
                      <a:lnTo>
                        <a:pt x="980" y="5"/>
                      </a:lnTo>
                      <a:lnTo>
                        <a:pt x="1045" y="5"/>
                      </a:lnTo>
                      <a:lnTo>
                        <a:pt x="1046" y="5"/>
                      </a:lnTo>
                      <a:lnTo>
                        <a:pt x="980" y="5"/>
                      </a:lnTo>
                      <a:close/>
                      <a:moveTo>
                        <a:pt x="1062" y="5"/>
                      </a:moveTo>
                      <a:lnTo>
                        <a:pt x="1062" y="5"/>
                      </a:lnTo>
                      <a:lnTo>
                        <a:pt x="1133" y="5"/>
                      </a:lnTo>
                      <a:lnTo>
                        <a:pt x="1134" y="5"/>
                      </a:lnTo>
                      <a:lnTo>
                        <a:pt x="1062" y="5"/>
                      </a:lnTo>
                      <a:close/>
                      <a:moveTo>
                        <a:pt x="1150" y="5"/>
                      </a:moveTo>
                      <a:lnTo>
                        <a:pt x="1150" y="0"/>
                      </a:lnTo>
                      <a:lnTo>
                        <a:pt x="1219" y="0"/>
                      </a:lnTo>
                      <a:lnTo>
                        <a:pt x="1220" y="5"/>
                      </a:lnTo>
                      <a:lnTo>
                        <a:pt x="1150" y="5"/>
                      </a:lnTo>
                      <a:close/>
                    </a:path>
                  </a:pathLst>
                </a:custGeom>
                <a:solidFill>
                  <a:srgbClr val="EBEBC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489" name="Freeform 355"/>
                <p:cNvSpPr>
                  <a:spLocks/>
                </p:cNvSpPr>
                <p:nvPr/>
              </p:nvSpPr>
              <p:spPr bwMode="auto">
                <a:xfrm>
                  <a:off x="2938" y="2861"/>
                  <a:ext cx="36" cy="1"/>
                </a:xfrm>
                <a:custGeom>
                  <a:avLst/>
                  <a:gdLst>
                    <a:gd name="T0" fmla="*/ 0 w 145"/>
                    <a:gd name="T1" fmla="*/ 0 h 2"/>
                    <a:gd name="T2" fmla="*/ 0 w 145"/>
                    <a:gd name="T3" fmla="*/ 1 h 2"/>
                    <a:gd name="T4" fmla="*/ 0 w 145"/>
                    <a:gd name="T5" fmla="*/ 0 h 2"/>
                    <a:gd name="T6" fmla="*/ 0 w 145"/>
                    <a:gd name="T7" fmla="*/ 0 h 2"/>
                    <a:gd name="T8" fmla="*/ 0 60000 65536"/>
                    <a:gd name="T9" fmla="*/ 0 60000 65536"/>
                    <a:gd name="T10" fmla="*/ 0 60000 65536"/>
                    <a:gd name="T11" fmla="*/ 0 60000 65536"/>
                    <a:gd name="T12" fmla="*/ 0 w 145"/>
                    <a:gd name="T13" fmla="*/ 0 h 2"/>
                    <a:gd name="T14" fmla="*/ 145 w 145"/>
                    <a:gd name="T15" fmla="*/ 2 h 2"/>
                  </a:gdLst>
                  <a:ahLst/>
                  <a:cxnLst>
                    <a:cxn ang="T8">
                      <a:pos x="T0" y="T1"/>
                    </a:cxn>
                    <a:cxn ang="T9">
                      <a:pos x="T2" y="T3"/>
                    </a:cxn>
                    <a:cxn ang="T10">
                      <a:pos x="T4" y="T5"/>
                    </a:cxn>
                    <a:cxn ang="T11">
                      <a:pos x="T6" y="T7"/>
                    </a:cxn>
                  </a:cxnLst>
                  <a:rect l="T12" t="T13" r="T14" b="T15"/>
                  <a:pathLst>
                    <a:path w="145" h="2">
                      <a:moveTo>
                        <a:pt x="145" y="0"/>
                      </a:moveTo>
                      <a:lnTo>
                        <a:pt x="144" y="2"/>
                      </a:lnTo>
                      <a:lnTo>
                        <a:pt x="0" y="0"/>
                      </a:lnTo>
                      <a:lnTo>
                        <a:pt x="145" y="0"/>
                      </a:lnTo>
                      <a:close/>
                    </a:path>
                  </a:pathLst>
                </a:custGeom>
                <a:solidFill>
                  <a:srgbClr val="82826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490" name="Freeform 356"/>
                <p:cNvSpPr>
                  <a:spLocks/>
                </p:cNvSpPr>
                <p:nvPr/>
              </p:nvSpPr>
              <p:spPr bwMode="auto">
                <a:xfrm>
                  <a:off x="2902" y="2859"/>
                  <a:ext cx="72" cy="2"/>
                </a:xfrm>
                <a:custGeom>
                  <a:avLst/>
                  <a:gdLst>
                    <a:gd name="T0" fmla="*/ 0 w 290"/>
                    <a:gd name="T1" fmla="*/ 0 h 8"/>
                    <a:gd name="T2" fmla="*/ 0 w 290"/>
                    <a:gd name="T3" fmla="*/ 0 h 8"/>
                    <a:gd name="T4" fmla="*/ 0 w 290"/>
                    <a:gd name="T5" fmla="*/ 0 h 8"/>
                    <a:gd name="T6" fmla="*/ 0 w 290"/>
                    <a:gd name="T7" fmla="*/ 0 h 8"/>
                    <a:gd name="T8" fmla="*/ 0 w 290"/>
                    <a:gd name="T9" fmla="*/ 0 h 8"/>
                    <a:gd name="T10" fmla="*/ 0 60000 65536"/>
                    <a:gd name="T11" fmla="*/ 0 60000 65536"/>
                    <a:gd name="T12" fmla="*/ 0 60000 65536"/>
                    <a:gd name="T13" fmla="*/ 0 60000 65536"/>
                    <a:gd name="T14" fmla="*/ 0 60000 65536"/>
                    <a:gd name="T15" fmla="*/ 0 w 290"/>
                    <a:gd name="T16" fmla="*/ 0 h 8"/>
                    <a:gd name="T17" fmla="*/ 290 w 290"/>
                    <a:gd name="T18" fmla="*/ 8 h 8"/>
                  </a:gdLst>
                  <a:ahLst/>
                  <a:cxnLst>
                    <a:cxn ang="T10">
                      <a:pos x="T0" y="T1"/>
                    </a:cxn>
                    <a:cxn ang="T11">
                      <a:pos x="T2" y="T3"/>
                    </a:cxn>
                    <a:cxn ang="T12">
                      <a:pos x="T4" y="T5"/>
                    </a:cxn>
                    <a:cxn ang="T13">
                      <a:pos x="T6" y="T7"/>
                    </a:cxn>
                    <a:cxn ang="T14">
                      <a:pos x="T8" y="T9"/>
                    </a:cxn>
                  </a:cxnLst>
                  <a:rect l="T15" t="T16" r="T17" b="T18"/>
                  <a:pathLst>
                    <a:path w="290" h="8">
                      <a:moveTo>
                        <a:pt x="2" y="0"/>
                      </a:moveTo>
                      <a:lnTo>
                        <a:pt x="0" y="6"/>
                      </a:lnTo>
                      <a:lnTo>
                        <a:pt x="289" y="8"/>
                      </a:lnTo>
                      <a:lnTo>
                        <a:pt x="290" y="0"/>
                      </a:lnTo>
                      <a:lnTo>
                        <a:pt x="2" y="0"/>
                      </a:lnTo>
                      <a:close/>
                    </a:path>
                  </a:pathLst>
                </a:custGeom>
                <a:solidFill>
                  <a:srgbClr val="8A8A6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491" name="Freeform 357"/>
                <p:cNvSpPr>
                  <a:spLocks/>
                </p:cNvSpPr>
                <p:nvPr/>
              </p:nvSpPr>
              <p:spPr bwMode="auto">
                <a:xfrm>
                  <a:off x="2902" y="2858"/>
                  <a:ext cx="72" cy="3"/>
                </a:xfrm>
                <a:custGeom>
                  <a:avLst/>
                  <a:gdLst>
                    <a:gd name="T0" fmla="*/ 0 w 290"/>
                    <a:gd name="T1" fmla="*/ 0 h 12"/>
                    <a:gd name="T2" fmla="*/ 0 w 290"/>
                    <a:gd name="T3" fmla="*/ 0 h 12"/>
                    <a:gd name="T4" fmla="*/ 0 w 290"/>
                    <a:gd name="T5" fmla="*/ 0 h 12"/>
                    <a:gd name="T6" fmla="*/ 0 w 290"/>
                    <a:gd name="T7" fmla="*/ 0 h 12"/>
                    <a:gd name="T8" fmla="*/ 0 w 290"/>
                    <a:gd name="T9" fmla="*/ 0 h 12"/>
                    <a:gd name="T10" fmla="*/ 0 w 290"/>
                    <a:gd name="T11" fmla="*/ 0 h 12"/>
                    <a:gd name="T12" fmla="*/ 0 60000 65536"/>
                    <a:gd name="T13" fmla="*/ 0 60000 65536"/>
                    <a:gd name="T14" fmla="*/ 0 60000 65536"/>
                    <a:gd name="T15" fmla="*/ 0 60000 65536"/>
                    <a:gd name="T16" fmla="*/ 0 60000 65536"/>
                    <a:gd name="T17" fmla="*/ 0 60000 65536"/>
                    <a:gd name="T18" fmla="*/ 0 w 290"/>
                    <a:gd name="T19" fmla="*/ 0 h 12"/>
                    <a:gd name="T20" fmla="*/ 290 w 290"/>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290" h="12">
                      <a:moveTo>
                        <a:pt x="2" y="0"/>
                      </a:moveTo>
                      <a:lnTo>
                        <a:pt x="0" y="12"/>
                      </a:lnTo>
                      <a:lnTo>
                        <a:pt x="145" y="12"/>
                      </a:lnTo>
                      <a:lnTo>
                        <a:pt x="290" y="12"/>
                      </a:lnTo>
                      <a:lnTo>
                        <a:pt x="290" y="0"/>
                      </a:lnTo>
                      <a:lnTo>
                        <a:pt x="2" y="0"/>
                      </a:lnTo>
                      <a:close/>
                    </a:path>
                  </a:pathLst>
                </a:custGeom>
                <a:solidFill>
                  <a:srgbClr val="8F8F7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492" name="Rectangle 358"/>
                <p:cNvSpPr>
                  <a:spLocks noChangeArrowheads="1"/>
                </p:cNvSpPr>
                <p:nvPr/>
              </p:nvSpPr>
              <p:spPr bwMode="auto">
                <a:xfrm>
                  <a:off x="2902" y="2857"/>
                  <a:ext cx="72" cy="2"/>
                </a:xfrm>
                <a:prstGeom prst="rect">
                  <a:avLst/>
                </a:prstGeom>
                <a:solidFill>
                  <a:srgbClr val="96967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493" name="Rectangle 359"/>
                <p:cNvSpPr>
                  <a:spLocks noChangeArrowheads="1"/>
                </p:cNvSpPr>
                <p:nvPr/>
              </p:nvSpPr>
              <p:spPr bwMode="auto">
                <a:xfrm>
                  <a:off x="2902" y="2855"/>
                  <a:ext cx="72" cy="3"/>
                </a:xfrm>
                <a:prstGeom prst="rect">
                  <a:avLst/>
                </a:prstGeom>
                <a:solidFill>
                  <a:srgbClr val="9E9E7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494" name="Rectangle 360"/>
                <p:cNvSpPr>
                  <a:spLocks noChangeArrowheads="1"/>
                </p:cNvSpPr>
                <p:nvPr/>
              </p:nvSpPr>
              <p:spPr bwMode="auto">
                <a:xfrm>
                  <a:off x="2902" y="2854"/>
                  <a:ext cx="72" cy="3"/>
                </a:xfrm>
                <a:prstGeom prst="rect">
                  <a:avLst/>
                </a:prstGeom>
                <a:solidFill>
                  <a:srgbClr val="A3A38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495" name="Freeform 361"/>
                <p:cNvSpPr>
                  <a:spLocks/>
                </p:cNvSpPr>
                <p:nvPr/>
              </p:nvSpPr>
              <p:spPr bwMode="auto">
                <a:xfrm>
                  <a:off x="2902" y="2852"/>
                  <a:ext cx="72" cy="3"/>
                </a:xfrm>
                <a:custGeom>
                  <a:avLst/>
                  <a:gdLst>
                    <a:gd name="T0" fmla="*/ 0 w 288"/>
                    <a:gd name="T1" fmla="*/ 0 h 11"/>
                    <a:gd name="T2" fmla="*/ 0 w 288"/>
                    <a:gd name="T3" fmla="*/ 0 h 11"/>
                    <a:gd name="T4" fmla="*/ 0 w 288"/>
                    <a:gd name="T5" fmla="*/ 0 h 11"/>
                    <a:gd name="T6" fmla="*/ 0 w 288"/>
                    <a:gd name="T7" fmla="*/ 0 h 11"/>
                    <a:gd name="T8" fmla="*/ 0 w 288"/>
                    <a:gd name="T9" fmla="*/ 0 h 11"/>
                    <a:gd name="T10" fmla="*/ 0 w 288"/>
                    <a:gd name="T11" fmla="*/ 0 h 11"/>
                    <a:gd name="T12" fmla="*/ 0 w 288"/>
                    <a:gd name="T13" fmla="*/ 0 h 11"/>
                    <a:gd name="T14" fmla="*/ 0 w 288"/>
                    <a:gd name="T15" fmla="*/ 0 h 11"/>
                    <a:gd name="T16" fmla="*/ 0 60000 65536"/>
                    <a:gd name="T17" fmla="*/ 0 60000 65536"/>
                    <a:gd name="T18" fmla="*/ 0 60000 65536"/>
                    <a:gd name="T19" fmla="*/ 0 60000 65536"/>
                    <a:gd name="T20" fmla="*/ 0 60000 65536"/>
                    <a:gd name="T21" fmla="*/ 0 60000 65536"/>
                    <a:gd name="T22" fmla="*/ 0 60000 65536"/>
                    <a:gd name="T23" fmla="*/ 0 60000 65536"/>
                    <a:gd name="T24" fmla="*/ 0 w 288"/>
                    <a:gd name="T25" fmla="*/ 0 h 11"/>
                    <a:gd name="T26" fmla="*/ 288 w 288"/>
                    <a:gd name="T27" fmla="*/ 11 h 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8" h="11">
                      <a:moveTo>
                        <a:pt x="0" y="0"/>
                      </a:moveTo>
                      <a:lnTo>
                        <a:pt x="0" y="11"/>
                      </a:lnTo>
                      <a:lnTo>
                        <a:pt x="288" y="11"/>
                      </a:lnTo>
                      <a:lnTo>
                        <a:pt x="288" y="0"/>
                      </a:lnTo>
                      <a:lnTo>
                        <a:pt x="100" y="0"/>
                      </a:lnTo>
                      <a:lnTo>
                        <a:pt x="99" y="5"/>
                      </a:lnTo>
                      <a:lnTo>
                        <a:pt x="99" y="0"/>
                      </a:lnTo>
                      <a:lnTo>
                        <a:pt x="0" y="0"/>
                      </a:lnTo>
                      <a:close/>
                    </a:path>
                  </a:pathLst>
                </a:custGeom>
                <a:solidFill>
                  <a:srgbClr val="A8A88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496" name="Freeform 362"/>
                <p:cNvSpPr>
                  <a:spLocks/>
                </p:cNvSpPr>
                <p:nvPr/>
              </p:nvSpPr>
              <p:spPr bwMode="auto">
                <a:xfrm>
                  <a:off x="2902" y="2851"/>
                  <a:ext cx="72" cy="3"/>
                </a:xfrm>
                <a:custGeom>
                  <a:avLst/>
                  <a:gdLst>
                    <a:gd name="T0" fmla="*/ 0 w 288"/>
                    <a:gd name="T1" fmla="*/ 0 h 11"/>
                    <a:gd name="T2" fmla="*/ 0 w 288"/>
                    <a:gd name="T3" fmla="*/ 0 h 11"/>
                    <a:gd name="T4" fmla="*/ 0 w 288"/>
                    <a:gd name="T5" fmla="*/ 0 h 11"/>
                    <a:gd name="T6" fmla="*/ 0 w 288"/>
                    <a:gd name="T7" fmla="*/ 0 h 11"/>
                    <a:gd name="T8" fmla="*/ 0 w 288"/>
                    <a:gd name="T9" fmla="*/ 0 h 11"/>
                    <a:gd name="T10" fmla="*/ 0 w 288"/>
                    <a:gd name="T11" fmla="*/ 0 h 11"/>
                    <a:gd name="T12" fmla="*/ 0 w 288"/>
                    <a:gd name="T13" fmla="*/ 0 h 11"/>
                    <a:gd name="T14" fmla="*/ 0 w 288"/>
                    <a:gd name="T15" fmla="*/ 0 h 11"/>
                    <a:gd name="T16" fmla="*/ 0 60000 65536"/>
                    <a:gd name="T17" fmla="*/ 0 60000 65536"/>
                    <a:gd name="T18" fmla="*/ 0 60000 65536"/>
                    <a:gd name="T19" fmla="*/ 0 60000 65536"/>
                    <a:gd name="T20" fmla="*/ 0 60000 65536"/>
                    <a:gd name="T21" fmla="*/ 0 60000 65536"/>
                    <a:gd name="T22" fmla="*/ 0 60000 65536"/>
                    <a:gd name="T23" fmla="*/ 0 60000 65536"/>
                    <a:gd name="T24" fmla="*/ 0 w 288"/>
                    <a:gd name="T25" fmla="*/ 0 h 11"/>
                    <a:gd name="T26" fmla="*/ 288 w 288"/>
                    <a:gd name="T27" fmla="*/ 11 h 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8" h="11">
                      <a:moveTo>
                        <a:pt x="0" y="0"/>
                      </a:moveTo>
                      <a:lnTo>
                        <a:pt x="0" y="11"/>
                      </a:lnTo>
                      <a:lnTo>
                        <a:pt x="288" y="11"/>
                      </a:lnTo>
                      <a:lnTo>
                        <a:pt x="288" y="0"/>
                      </a:lnTo>
                      <a:lnTo>
                        <a:pt x="100" y="0"/>
                      </a:lnTo>
                      <a:lnTo>
                        <a:pt x="99" y="11"/>
                      </a:lnTo>
                      <a:lnTo>
                        <a:pt x="98" y="0"/>
                      </a:lnTo>
                      <a:lnTo>
                        <a:pt x="0" y="0"/>
                      </a:lnTo>
                      <a:close/>
                    </a:path>
                  </a:pathLst>
                </a:custGeom>
                <a:solidFill>
                  <a:srgbClr val="B0B09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497" name="Freeform 363"/>
                <p:cNvSpPr>
                  <a:spLocks noEditPoints="1"/>
                </p:cNvSpPr>
                <p:nvPr/>
              </p:nvSpPr>
              <p:spPr bwMode="auto">
                <a:xfrm>
                  <a:off x="2902" y="2849"/>
                  <a:ext cx="73" cy="3"/>
                </a:xfrm>
                <a:custGeom>
                  <a:avLst/>
                  <a:gdLst>
                    <a:gd name="T0" fmla="*/ 0 w 290"/>
                    <a:gd name="T1" fmla="*/ 0 h 12"/>
                    <a:gd name="T2" fmla="*/ 0 w 290"/>
                    <a:gd name="T3" fmla="*/ 0 h 12"/>
                    <a:gd name="T4" fmla="*/ 0 w 290"/>
                    <a:gd name="T5" fmla="*/ 0 h 12"/>
                    <a:gd name="T6" fmla="*/ 0 w 290"/>
                    <a:gd name="T7" fmla="*/ 0 h 12"/>
                    <a:gd name="T8" fmla="*/ 0 w 290"/>
                    <a:gd name="T9" fmla="*/ 0 h 12"/>
                    <a:gd name="T10" fmla="*/ 0 w 290"/>
                    <a:gd name="T11" fmla="*/ 0 h 12"/>
                    <a:gd name="T12" fmla="*/ 0 w 290"/>
                    <a:gd name="T13" fmla="*/ 0 h 12"/>
                    <a:gd name="T14" fmla="*/ 0 w 290"/>
                    <a:gd name="T15" fmla="*/ 0 h 12"/>
                    <a:gd name="T16" fmla="*/ 0 w 290"/>
                    <a:gd name="T17" fmla="*/ 0 h 12"/>
                    <a:gd name="T18" fmla="*/ 0 w 290"/>
                    <a:gd name="T19" fmla="*/ 0 h 12"/>
                    <a:gd name="T20" fmla="*/ 0 w 290"/>
                    <a:gd name="T21" fmla="*/ 0 h 12"/>
                    <a:gd name="T22" fmla="*/ 0 w 290"/>
                    <a:gd name="T23" fmla="*/ 0 h 12"/>
                    <a:gd name="T24" fmla="*/ 0 w 290"/>
                    <a:gd name="T25" fmla="*/ 0 h 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90"/>
                    <a:gd name="T40" fmla="*/ 0 h 12"/>
                    <a:gd name="T41" fmla="*/ 290 w 290"/>
                    <a:gd name="T42" fmla="*/ 12 h 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90" h="12">
                      <a:moveTo>
                        <a:pt x="1" y="0"/>
                      </a:moveTo>
                      <a:lnTo>
                        <a:pt x="0" y="12"/>
                      </a:lnTo>
                      <a:lnTo>
                        <a:pt x="99" y="12"/>
                      </a:lnTo>
                      <a:lnTo>
                        <a:pt x="96" y="0"/>
                      </a:lnTo>
                      <a:lnTo>
                        <a:pt x="1" y="0"/>
                      </a:lnTo>
                      <a:close/>
                      <a:moveTo>
                        <a:pt x="100" y="0"/>
                      </a:moveTo>
                      <a:lnTo>
                        <a:pt x="100" y="12"/>
                      </a:lnTo>
                      <a:lnTo>
                        <a:pt x="288" y="12"/>
                      </a:lnTo>
                      <a:lnTo>
                        <a:pt x="290" y="0"/>
                      </a:lnTo>
                      <a:lnTo>
                        <a:pt x="193" y="0"/>
                      </a:lnTo>
                      <a:lnTo>
                        <a:pt x="192" y="3"/>
                      </a:lnTo>
                      <a:lnTo>
                        <a:pt x="192" y="0"/>
                      </a:lnTo>
                      <a:lnTo>
                        <a:pt x="100" y="0"/>
                      </a:lnTo>
                      <a:close/>
                    </a:path>
                  </a:pathLst>
                </a:custGeom>
                <a:solidFill>
                  <a:srgbClr val="B5B59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498" name="Freeform 364"/>
                <p:cNvSpPr>
                  <a:spLocks noEditPoints="1"/>
                </p:cNvSpPr>
                <p:nvPr/>
              </p:nvSpPr>
              <p:spPr bwMode="auto">
                <a:xfrm>
                  <a:off x="2902" y="2848"/>
                  <a:ext cx="73" cy="3"/>
                </a:xfrm>
                <a:custGeom>
                  <a:avLst/>
                  <a:gdLst>
                    <a:gd name="T0" fmla="*/ 0 w 290"/>
                    <a:gd name="T1" fmla="*/ 0 h 10"/>
                    <a:gd name="T2" fmla="*/ 0 w 290"/>
                    <a:gd name="T3" fmla="*/ 0 h 10"/>
                    <a:gd name="T4" fmla="*/ 0 w 290"/>
                    <a:gd name="T5" fmla="*/ 0 h 10"/>
                    <a:gd name="T6" fmla="*/ 0 w 290"/>
                    <a:gd name="T7" fmla="*/ 0 h 10"/>
                    <a:gd name="T8" fmla="*/ 0 w 290"/>
                    <a:gd name="T9" fmla="*/ 0 h 10"/>
                    <a:gd name="T10" fmla="*/ 0 w 290"/>
                    <a:gd name="T11" fmla="*/ 0 h 10"/>
                    <a:gd name="T12" fmla="*/ 0 w 290"/>
                    <a:gd name="T13" fmla="*/ 0 h 10"/>
                    <a:gd name="T14" fmla="*/ 0 w 290"/>
                    <a:gd name="T15" fmla="*/ 0 h 10"/>
                    <a:gd name="T16" fmla="*/ 0 w 290"/>
                    <a:gd name="T17" fmla="*/ 0 h 10"/>
                    <a:gd name="T18" fmla="*/ 0 w 290"/>
                    <a:gd name="T19" fmla="*/ 0 h 10"/>
                    <a:gd name="T20" fmla="*/ 0 w 290"/>
                    <a:gd name="T21" fmla="*/ 0 h 10"/>
                    <a:gd name="T22" fmla="*/ 0 w 290"/>
                    <a:gd name="T23" fmla="*/ 0 h 10"/>
                    <a:gd name="T24" fmla="*/ 0 w 290"/>
                    <a:gd name="T25" fmla="*/ 0 h 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90"/>
                    <a:gd name="T40" fmla="*/ 0 h 10"/>
                    <a:gd name="T41" fmla="*/ 290 w 290"/>
                    <a:gd name="T42" fmla="*/ 10 h 1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90" h="10">
                      <a:moveTo>
                        <a:pt x="1" y="0"/>
                      </a:moveTo>
                      <a:lnTo>
                        <a:pt x="0" y="10"/>
                      </a:lnTo>
                      <a:lnTo>
                        <a:pt x="98" y="10"/>
                      </a:lnTo>
                      <a:lnTo>
                        <a:pt x="95" y="0"/>
                      </a:lnTo>
                      <a:lnTo>
                        <a:pt x="1" y="0"/>
                      </a:lnTo>
                      <a:close/>
                      <a:moveTo>
                        <a:pt x="100" y="0"/>
                      </a:moveTo>
                      <a:lnTo>
                        <a:pt x="100" y="10"/>
                      </a:lnTo>
                      <a:lnTo>
                        <a:pt x="288" y="10"/>
                      </a:lnTo>
                      <a:lnTo>
                        <a:pt x="290" y="0"/>
                      </a:lnTo>
                      <a:lnTo>
                        <a:pt x="193" y="0"/>
                      </a:lnTo>
                      <a:lnTo>
                        <a:pt x="192" y="7"/>
                      </a:lnTo>
                      <a:lnTo>
                        <a:pt x="192" y="0"/>
                      </a:lnTo>
                      <a:lnTo>
                        <a:pt x="100" y="0"/>
                      </a:lnTo>
                      <a:close/>
                    </a:path>
                  </a:pathLst>
                </a:custGeom>
                <a:solidFill>
                  <a:srgbClr val="BDBD9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499" name="Freeform 365"/>
                <p:cNvSpPr>
                  <a:spLocks noEditPoints="1"/>
                </p:cNvSpPr>
                <p:nvPr/>
              </p:nvSpPr>
              <p:spPr bwMode="auto">
                <a:xfrm>
                  <a:off x="2902" y="2847"/>
                  <a:ext cx="73" cy="2"/>
                </a:xfrm>
                <a:custGeom>
                  <a:avLst/>
                  <a:gdLst>
                    <a:gd name="T0" fmla="*/ 0 w 289"/>
                    <a:gd name="T1" fmla="*/ 0 h 10"/>
                    <a:gd name="T2" fmla="*/ 0 w 289"/>
                    <a:gd name="T3" fmla="*/ 0 h 10"/>
                    <a:gd name="T4" fmla="*/ 0 w 289"/>
                    <a:gd name="T5" fmla="*/ 0 h 10"/>
                    <a:gd name="T6" fmla="*/ 0 w 289"/>
                    <a:gd name="T7" fmla="*/ 0 h 10"/>
                    <a:gd name="T8" fmla="*/ 0 w 289"/>
                    <a:gd name="T9" fmla="*/ 0 h 10"/>
                    <a:gd name="T10" fmla="*/ 0 w 289"/>
                    <a:gd name="T11" fmla="*/ 0 h 10"/>
                    <a:gd name="T12" fmla="*/ 0 w 289"/>
                    <a:gd name="T13" fmla="*/ 0 h 10"/>
                    <a:gd name="T14" fmla="*/ 0 w 289"/>
                    <a:gd name="T15" fmla="*/ 0 h 10"/>
                    <a:gd name="T16" fmla="*/ 0 w 289"/>
                    <a:gd name="T17" fmla="*/ 0 h 10"/>
                    <a:gd name="T18" fmla="*/ 0 w 289"/>
                    <a:gd name="T19" fmla="*/ 0 h 10"/>
                    <a:gd name="T20" fmla="*/ 0 w 289"/>
                    <a:gd name="T21" fmla="*/ 0 h 10"/>
                    <a:gd name="T22" fmla="*/ 0 w 289"/>
                    <a:gd name="T23" fmla="*/ 0 h 10"/>
                    <a:gd name="T24" fmla="*/ 0 w 289"/>
                    <a:gd name="T25" fmla="*/ 0 h 10"/>
                    <a:gd name="T26" fmla="*/ 0 w 289"/>
                    <a:gd name="T27" fmla="*/ 0 h 10"/>
                    <a:gd name="T28" fmla="*/ 0 w 289"/>
                    <a:gd name="T29" fmla="*/ 0 h 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9"/>
                    <a:gd name="T46" fmla="*/ 0 h 10"/>
                    <a:gd name="T47" fmla="*/ 289 w 289"/>
                    <a:gd name="T48" fmla="*/ 10 h 1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9" h="10">
                      <a:moveTo>
                        <a:pt x="0" y="0"/>
                      </a:moveTo>
                      <a:lnTo>
                        <a:pt x="0" y="10"/>
                      </a:lnTo>
                      <a:lnTo>
                        <a:pt x="95" y="10"/>
                      </a:lnTo>
                      <a:lnTo>
                        <a:pt x="93" y="0"/>
                      </a:lnTo>
                      <a:lnTo>
                        <a:pt x="0" y="0"/>
                      </a:lnTo>
                      <a:close/>
                      <a:moveTo>
                        <a:pt x="99" y="0"/>
                      </a:moveTo>
                      <a:lnTo>
                        <a:pt x="99" y="10"/>
                      </a:lnTo>
                      <a:lnTo>
                        <a:pt x="191" y="10"/>
                      </a:lnTo>
                      <a:lnTo>
                        <a:pt x="190" y="0"/>
                      </a:lnTo>
                      <a:lnTo>
                        <a:pt x="99" y="0"/>
                      </a:lnTo>
                      <a:close/>
                      <a:moveTo>
                        <a:pt x="193" y="0"/>
                      </a:moveTo>
                      <a:lnTo>
                        <a:pt x="192" y="10"/>
                      </a:lnTo>
                      <a:lnTo>
                        <a:pt x="289" y="10"/>
                      </a:lnTo>
                      <a:lnTo>
                        <a:pt x="289" y="0"/>
                      </a:lnTo>
                      <a:lnTo>
                        <a:pt x="193" y="0"/>
                      </a:lnTo>
                      <a:close/>
                    </a:path>
                  </a:pathLst>
                </a:custGeom>
                <a:solidFill>
                  <a:srgbClr val="C2C2A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00" name="Freeform 366"/>
                <p:cNvSpPr>
                  <a:spLocks noEditPoints="1"/>
                </p:cNvSpPr>
                <p:nvPr/>
              </p:nvSpPr>
              <p:spPr bwMode="auto">
                <a:xfrm>
                  <a:off x="2902" y="2845"/>
                  <a:ext cx="73" cy="3"/>
                </a:xfrm>
                <a:custGeom>
                  <a:avLst/>
                  <a:gdLst>
                    <a:gd name="T0" fmla="*/ 0 w 289"/>
                    <a:gd name="T1" fmla="*/ 0 h 12"/>
                    <a:gd name="T2" fmla="*/ 0 w 289"/>
                    <a:gd name="T3" fmla="*/ 0 h 12"/>
                    <a:gd name="T4" fmla="*/ 0 w 289"/>
                    <a:gd name="T5" fmla="*/ 0 h 12"/>
                    <a:gd name="T6" fmla="*/ 0 w 289"/>
                    <a:gd name="T7" fmla="*/ 0 h 12"/>
                    <a:gd name="T8" fmla="*/ 0 w 289"/>
                    <a:gd name="T9" fmla="*/ 0 h 12"/>
                    <a:gd name="T10" fmla="*/ 0 w 289"/>
                    <a:gd name="T11" fmla="*/ 0 h 12"/>
                    <a:gd name="T12" fmla="*/ 0 w 289"/>
                    <a:gd name="T13" fmla="*/ 0 h 12"/>
                    <a:gd name="T14" fmla="*/ 0 w 289"/>
                    <a:gd name="T15" fmla="*/ 0 h 12"/>
                    <a:gd name="T16" fmla="*/ 0 w 289"/>
                    <a:gd name="T17" fmla="*/ 0 h 12"/>
                    <a:gd name="T18" fmla="*/ 0 w 289"/>
                    <a:gd name="T19" fmla="*/ 0 h 12"/>
                    <a:gd name="T20" fmla="*/ 0 w 289"/>
                    <a:gd name="T21" fmla="*/ 0 h 12"/>
                    <a:gd name="T22" fmla="*/ 0 w 289"/>
                    <a:gd name="T23" fmla="*/ 0 h 12"/>
                    <a:gd name="T24" fmla="*/ 0 w 289"/>
                    <a:gd name="T25" fmla="*/ 0 h 12"/>
                    <a:gd name="T26" fmla="*/ 0 w 289"/>
                    <a:gd name="T27" fmla="*/ 0 h 12"/>
                    <a:gd name="T28" fmla="*/ 0 w 289"/>
                    <a:gd name="T29" fmla="*/ 0 h 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9"/>
                    <a:gd name="T46" fmla="*/ 0 h 12"/>
                    <a:gd name="T47" fmla="*/ 289 w 289"/>
                    <a:gd name="T48" fmla="*/ 12 h 1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9" h="12">
                      <a:moveTo>
                        <a:pt x="0" y="0"/>
                      </a:moveTo>
                      <a:lnTo>
                        <a:pt x="0" y="12"/>
                      </a:lnTo>
                      <a:lnTo>
                        <a:pt x="94" y="12"/>
                      </a:lnTo>
                      <a:lnTo>
                        <a:pt x="92" y="0"/>
                      </a:lnTo>
                      <a:lnTo>
                        <a:pt x="0" y="0"/>
                      </a:lnTo>
                      <a:close/>
                      <a:moveTo>
                        <a:pt x="100" y="0"/>
                      </a:moveTo>
                      <a:lnTo>
                        <a:pt x="99" y="12"/>
                      </a:lnTo>
                      <a:lnTo>
                        <a:pt x="191" y="12"/>
                      </a:lnTo>
                      <a:lnTo>
                        <a:pt x="188" y="0"/>
                      </a:lnTo>
                      <a:lnTo>
                        <a:pt x="100" y="0"/>
                      </a:lnTo>
                      <a:close/>
                      <a:moveTo>
                        <a:pt x="193" y="0"/>
                      </a:moveTo>
                      <a:lnTo>
                        <a:pt x="192" y="12"/>
                      </a:lnTo>
                      <a:lnTo>
                        <a:pt x="289" y="12"/>
                      </a:lnTo>
                      <a:lnTo>
                        <a:pt x="289" y="0"/>
                      </a:lnTo>
                      <a:lnTo>
                        <a:pt x="193" y="0"/>
                      </a:lnTo>
                      <a:close/>
                    </a:path>
                  </a:pathLst>
                </a:custGeom>
                <a:solidFill>
                  <a:srgbClr val="C9C9A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01" name="Freeform 367"/>
                <p:cNvSpPr>
                  <a:spLocks noEditPoints="1"/>
                </p:cNvSpPr>
                <p:nvPr/>
              </p:nvSpPr>
              <p:spPr bwMode="auto">
                <a:xfrm>
                  <a:off x="2902" y="2844"/>
                  <a:ext cx="73" cy="3"/>
                </a:xfrm>
                <a:custGeom>
                  <a:avLst/>
                  <a:gdLst>
                    <a:gd name="T0" fmla="*/ 0 w 289"/>
                    <a:gd name="T1" fmla="*/ 0 h 11"/>
                    <a:gd name="T2" fmla="*/ 0 w 289"/>
                    <a:gd name="T3" fmla="*/ 0 h 11"/>
                    <a:gd name="T4" fmla="*/ 0 w 289"/>
                    <a:gd name="T5" fmla="*/ 0 h 11"/>
                    <a:gd name="T6" fmla="*/ 0 w 289"/>
                    <a:gd name="T7" fmla="*/ 0 h 11"/>
                    <a:gd name="T8" fmla="*/ 0 w 289"/>
                    <a:gd name="T9" fmla="*/ 0 h 11"/>
                    <a:gd name="T10" fmla="*/ 0 w 289"/>
                    <a:gd name="T11" fmla="*/ 0 h 11"/>
                    <a:gd name="T12" fmla="*/ 0 w 289"/>
                    <a:gd name="T13" fmla="*/ 0 h 11"/>
                    <a:gd name="T14" fmla="*/ 0 w 289"/>
                    <a:gd name="T15" fmla="*/ 0 h 11"/>
                    <a:gd name="T16" fmla="*/ 0 w 289"/>
                    <a:gd name="T17" fmla="*/ 0 h 11"/>
                    <a:gd name="T18" fmla="*/ 0 w 289"/>
                    <a:gd name="T19" fmla="*/ 0 h 11"/>
                    <a:gd name="T20" fmla="*/ 0 w 289"/>
                    <a:gd name="T21" fmla="*/ 0 h 11"/>
                    <a:gd name="T22" fmla="*/ 0 w 289"/>
                    <a:gd name="T23" fmla="*/ 0 h 11"/>
                    <a:gd name="T24" fmla="*/ 0 w 289"/>
                    <a:gd name="T25" fmla="*/ 0 h 11"/>
                    <a:gd name="T26" fmla="*/ 0 w 289"/>
                    <a:gd name="T27" fmla="*/ 0 h 11"/>
                    <a:gd name="T28" fmla="*/ 0 w 289"/>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9"/>
                    <a:gd name="T46" fmla="*/ 0 h 11"/>
                    <a:gd name="T47" fmla="*/ 289 w 289"/>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9" h="11">
                      <a:moveTo>
                        <a:pt x="0" y="0"/>
                      </a:moveTo>
                      <a:lnTo>
                        <a:pt x="0" y="11"/>
                      </a:lnTo>
                      <a:lnTo>
                        <a:pt x="93" y="11"/>
                      </a:lnTo>
                      <a:lnTo>
                        <a:pt x="91" y="0"/>
                      </a:lnTo>
                      <a:lnTo>
                        <a:pt x="0" y="0"/>
                      </a:lnTo>
                      <a:close/>
                      <a:moveTo>
                        <a:pt x="100" y="0"/>
                      </a:moveTo>
                      <a:lnTo>
                        <a:pt x="99" y="11"/>
                      </a:lnTo>
                      <a:lnTo>
                        <a:pt x="190" y="11"/>
                      </a:lnTo>
                      <a:lnTo>
                        <a:pt x="187" y="0"/>
                      </a:lnTo>
                      <a:lnTo>
                        <a:pt x="100" y="0"/>
                      </a:lnTo>
                      <a:close/>
                      <a:moveTo>
                        <a:pt x="194" y="0"/>
                      </a:moveTo>
                      <a:lnTo>
                        <a:pt x="193" y="11"/>
                      </a:lnTo>
                      <a:lnTo>
                        <a:pt x="289" y="11"/>
                      </a:lnTo>
                      <a:lnTo>
                        <a:pt x="289" y="0"/>
                      </a:lnTo>
                      <a:lnTo>
                        <a:pt x="194" y="0"/>
                      </a:lnTo>
                      <a:close/>
                    </a:path>
                  </a:pathLst>
                </a:custGeom>
                <a:solidFill>
                  <a:srgbClr val="D1D1B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02" name="Freeform 368"/>
                <p:cNvSpPr>
                  <a:spLocks noEditPoints="1"/>
                </p:cNvSpPr>
                <p:nvPr/>
              </p:nvSpPr>
              <p:spPr bwMode="auto">
                <a:xfrm>
                  <a:off x="2902" y="2842"/>
                  <a:ext cx="73" cy="3"/>
                </a:xfrm>
                <a:custGeom>
                  <a:avLst/>
                  <a:gdLst>
                    <a:gd name="T0" fmla="*/ 0 w 289"/>
                    <a:gd name="T1" fmla="*/ 0 h 11"/>
                    <a:gd name="T2" fmla="*/ 0 w 289"/>
                    <a:gd name="T3" fmla="*/ 0 h 11"/>
                    <a:gd name="T4" fmla="*/ 0 w 289"/>
                    <a:gd name="T5" fmla="*/ 0 h 11"/>
                    <a:gd name="T6" fmla="*/ 0 w 289"/>
                    <a:gd name="T7" fmla="*/ 0 h 11"/>
                    <a:gd name="T8" fmla="*/ 0 w 289"/>
                    <a:gd name="T9" fmla="*/ 0 h 11"/>
                    <a:gd name="T10" fmla="*/ 0 w 289"/>
                    <a:gd name="T11" fmla="*/ 0 h 11"/>
                    <a:gd name="T12" fmla="*/ 0 w 289"/>
                    <a:gd name="T13" fmla="*/ 0 h 11"/>
                    <a:gd name="T14" fmla="*/ 0 w 289"/>
                    <a:gd name="T15" fmla="*/ 0 h 11"/>
                    <a:gd name="T16" fmla="*/ 0 w 289"/>
                    <a:gd name="T17" fmla="*/ 0 h 11"/>
                    <a:gd name="T18" fmla="*/ 0 w 289"/>
                    <a:gd name="T19" fmla="*/ 0 h 11"/>
                    <a:gd name="T20" fmla="*/ 0 w 289"/>
                    <a:gd name="T21" fmla="*/ 0 h 11"/>
                    <a:gd name="T22" fmla="*/ 0 w 289"/>
                    <a:gd name="T23" fmla="*/ 0 h 11"/>
                    <a:gd name="T24" fmla="*/ 0 w 289"/>
                    <a:gd name="T25" fmla="*/ 0 h 11"/>
                    <a:gd name="T26" fmla="*/ 0 w 289"/>
                    <a:gd name="T27" fmla="*/ 0 h 11"/>
                    <a:gd name="T28" fmla="*/ 0 w 289"/>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9"/>
                    <a:gd name="T46" fmla="*/ 0 h 11"/>
                    <a:gd name="T47" fmla="*/ 289 w 289"/>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9" h="11">
                      <a:moveTo>
                        <a:pt x="0" y="0"/>
                      </a:moveTo>
                      <a:lnTo>
                        <a:pt x="0" y="11"/>
                      </a:lnTo>
                      <a:lnTo>
                        <a:pt x="92" y="11"/>
                      </a:lnTo>
                      <a:lnTo>
                        <a:pt x="89" y="0"/>
                      </a:lnTo>
                      <a:lnTo>
                        <a:pt x="0" y="0"/>
                      </a:lnTo>
                      <a:close/>
                      <a:moveTo>
                        <a:pt x="100" y="0"/>
                      </a:moveTo>
                      <a:lnTo>
                        <a:pt x="100" y="11"/>
                      </a:lnTo>
                      <a:lnTo>
                        <a:pt x="188" y="11"/>
                      </a:lnTo>
                      <a:lnTo>
                        <a:pt x="186" y="0"/>
                      </a:lnTo>
                      <a:lnTo>
                        <a:pt x="100" y="0"/>
                      </a:lnTo>
                      <a:close/>
                      <a:moveTo>
                        <a:pt x="194" y="0"/>
                      </a:moveTo>
                      <a:lnTo>
                        <a:pt x="193" y="11"/>
                      </a:lnTo>
                      <a:lnTo>
                        <a:pt x="289" y="11"/>
                      </a:lnTo>
                      <a:lnTo>
                        <a:pt x="289" y="0"/>
                      </a:lnTo>
                      <a:lnTo>
                        <a:pt x="194" y="0"/>
                      </a:lnTo>
                      <a:close/>
                    </a:path>
                  </a:pathLst>
                </a:custGeom>
                <a:solidFill>
                  <a:srgbClr val="D6D6B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03" name="Freeform 369"/>
                <p:cNvSpPr>
                  <a:spLocks noEditPoints="1"/>
                </p:cNvSpPr>
                <p:nvPr/>
              </p:nvSpPr>
              <p:spPr bwMode="auto">
                <a:xfrm>
                  <a:off x="2902" y="2841"/>
                  <a:ext cx="73" cy="3"/>
                </a:xfrm>
                <a:custGeom>
                  <a:avLst/>
                  <a:gdLst>
                    <a:gd name="T0" fmla="*/ 0 w 289"/>
                    <a:gd name="T1" fmla="*/ 0 h 12"/>
                    <a:gd name="T2" fmla="*/ 0 w 289"/>
                    <a:gd name="T3" fmla="*/ 0 h 12"/>
                    <a:gd name="T4" fmla="*/ 0 w 289"/>
                    <a:gd name="T5" fmla="*/ 0 h 12"/>
                    <a:gd name="T6" fmla="*/ 0 w 289"/>
                    <a:gd name="T7" fmla="*/ 0 h 12"/>
                    <a:gd name="T8" fmla="*/ 0 w 289"/>
                    <a:gd name="T9" fmla="*/ 0 h 12"/>
                    <a:gd name="T10" fmla="*/ 0 w 289"/>
                    <a:gd name="T11" fmla="*/ 0 h 12"/>
                    <a:gd name="T12" fmla="*/ 0 w 289"/>
                    <a:gd name="T13" fmla="*/ 0 h 12"/>
                    <a:gd name="T14" fmla="*/ 0 w 289"/>
                    <a:gd name="T15" fmla="*/ 0 h 12"/>
                    <a:gd name="T16" fmla="*/ 0 w 289"/>
                    <a:gd name="T17" fmla="*/ 0 h 12"/>
                    <a:gd name="T18" fmla="*/ 0 w 289"/>
                    <a:gd name="T19" fmla="*/ 0 h 12"/>
                    <a:gd name="T20" fmla="*/ 0 w 289"/>
                    <a:gd name="T21" fmla="*/ 0 h 12"/>
                    <a:gd name="T22" fmla="*/ 0 w 289"/>
                    <a:gd name="T23" fmla="*/ 0 h 12"/>
                    <a:gd name="T24" fmla="*/ 0 w 289"/>
                    <a:gd name="T25" fmla="*/ 0 h 12"/>
                    <a:gd name="T26" fmla="*/ 0 w 289"/>
                    <a:gd name="T27" fmla="*/ 0 h 12"/>
                    <a:gd name="T28" fmla="*/ 0 w 289"/>
                    <a:gd name="T29" fmla="*/ 0 h 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9"/>
                    <a:gd name="T46" fmla="*/ 0 h 12"/>
                    <a:gd name="T47" fmla="*/ 289 w 289"/>
                    <a:gd name="T48" fmla="*/ 12 h 1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9" h="12">
                      <a:moveTo>
                        <a:pt x="0" y="0"/>
                      </a:moveTo>
                      <a:lnTo>
                        <a:pt x="0" y="12"/>
                      </a:lnTo>
                      <a:lnTo>
                        <a:pt x="91" y="12"/>
                      </a:lnTo>
                      <a:lnTo>
                        <a:pt x="88" y="0"/>
                      </a:lnTo>
                      <a:lnTo>
                        <a:pt x="0" y="0"/>
                      </a:lnTo>
                      <a:close/>
                      <a:moveTo>
                        <a:pt x="100" y="0"/>
                      </a:moveTo>
                      <a:lnTo>
                        <a:pt x="100" y="12"/>
                      </a:lnTo>
                      <a:lnTo>
                        <a:pt x="187" y="12"/>
                      </a:lnTo>
                      <a:lnTo>
                        <a:pt x="185" y="0"/>
                      </a:lnTo>
                      <a:lnTo>
                        <a:pt x="100" y="0"/>
                      </a:lnTo>
                      <a:close/>
                      <a:moveTo>
                        <a:pt x="196" y="0"/>
                      </a:moveTo>
                      <a:lnTo>
                        <a:pt x="194" y="12"/>
                      </a:lnTo>
                      <a:lnTo>
                        <a:pt x="289" y="12"/>
                      </a:lnTo>
                      <a:lnTo>
                        <a:pt x="289" y="0"/>
                      </a:lnTo>
                      <a:lnTo>
                        <a:pt x="196" y="0"/>
                      </a:lnTo>
                      <a:close/>
                    </a:path>
                  </a:pathLst>
                </a:custGeom>
                <a:solidFill>
                  <a:srgbClr val="DEDE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04" name="Freeform 370"/>
                <p:cNvSpPr>
                  <a:spLocks noEditPoints="1"/>
                </p:cNvSpPr>
                <p:nvPr/>
              </p:nvSpPr>
              <p:spPr bwMode="auto">
                <a:xfrm>
                  <a:off x="2902" y="2840"/>
                  <a:ext cx="73" cy="2"/>
                </a:xfrm>
                <a:custGeom>
                  <a:avLst/>
                  <a:gdLst>
                    <a:gd name="T0" fmla="*/ 0 w 289"/>
                    <a:gd name="T1" fmla="*/ 0 h 11"/>
                    <a:gd name="T2" fmla="*/ 0 w 289"/>
                    <a:gd name="T3" fmla="*/ 0 h 11"/>
                    <a:gd name="T4" fmla="*/ 0 w 289"/>
                    <a:gd name="T5" fmla="*/ 0 h 11"/>
                    <a:gd name="T6" fmla="*/ 0 w 289"/>
                    <a:gd name="T7" fmla="*/ 0 h 11"/>
                    <a:gd name="T8" fmla="*/ 0 w 289"/>
                    <a:gd name="T9" fmla="*/ 0 h 11"/>
                    <a:gd name="T10" fmla="*/ 0 w 289"/>
                    <a:gd name="T11" fmla="*/ 0 h 11"/>
                    <a:gd name="T12" fmla="*/ 0 w 289"/>
                    <a:gd name="T13" fmla="*/ 0 h 11"/>
                    <a:gd name="T14" fmla="*/ 0 w 289"/>
                    <a:gd name="T15" fmla="*/ 0 h 11"/>
                    <a:gd name="T16" fmla="*/ 0 w 289"/>
                    <a:gd name="T17" fmla="*/ 0 h 11"/>
                    <a:gd name="T18" fmla="*/ 0 w 289"/>
                    <a:gd name="T19" fmla="*/ 0 h 11"/>
                    <a:gd name="T20" fmla="*/ 0 w 289"/>
                    <a:gd name="T21" fmla="*/ 0 h 11"/>
                    <a:gd name="T22" fmla="*/ 0 w 289"/>
                    <a:gd name="T23" fmla="*/ 0 h 11"/>
                    <a:gd name="T24" fmla="*/ 0 w 289"/>
                    <a:gd name="T25" fmla="*/ 0 h 11"/>
                    <a:gd name="T26" fmla="*/ 0 w 289"/>
                    <a:gd name="T27" fmla="*/ 0 h 11"/>
                    <a:gd name="T28" fmla="*/ 0 w 289"/>
                    <a:gd name="T29" fmla="*/ 0 h 11"/>
                    <a:gd name="T30" fmla="*/ 0 w 289"/>
                    <a:gd name="T31" fmla="*/ 0 h 1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89"/>
                    <a:gd name="T49" fmla="*/ 0 h 11"/>
                    <a:gd name="T50" fmla="*/ 289 w 289"/>
                    <a:gd name="T51" fmla="*/ 11 h 1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89" h="11">
                      <a:moveTo>
                        <a:pt x="0" y="11"/>
                      </a:moveTo>
                      <a:lnTo>
                        <a:pt x="0" y="2"/>
                      </a:lnTo>
                      <a:lnTo>
                        <a:pt x="44" y="0"/>
                      </a:lnTo>
                      <a:lnTo>
                        <a:pt x="87" y="0"/>
                      </a:lnTo>
                      <a:lnTo>
                        <a:pt x="89" y="11"/>
                      </a:lnTo>
                      <a:lnTo>
                        <a:pt x="0" y="11"/>
                      </a:lnTo>
                      <a:close/>
                      <a:moveTo>
                        <a:pt x="100" y="0"/>
                      </a:moveTo>
                      <a:lnTo>
                        <a:pt x="100" y="11"/>
                      </a:lnTo>
                      <a:lnTo>
                        <a:pt x="186" y="11"/>
                      </a:lnTo>
                      <a:lnTo>
                        <a:pt x="185" y="0"/>
                      </a:lnTo>
                      <a:lnTo>
                        <a:pt x="100" y="0"/>
                      </a:lnTo>
                      <a:close/>
                      <a:moveTo>
                        <a:pt x="196" y="0"/>
                      </a:moveTo>
                      <a:lnTo>
                        <a:pt x="194" y="11"/>
                      </a:lnTo>
                      <a:lnTo>
                        <a:pt x="289" y="11"/>
                      </a:lnTo>
                      <a:lnTo>
                        <a:pt x="289" y="0"/>
                      </a:lnTo>
                      <a:lnTo>
                        <a:pt x="196" y="0"/>
                      </a:lnTo>
                      <a:close/>
                    </a:path>
                  </a:pathLst>
                </a:custGeom>
                <a:solidFill>
                  <a:srgbClr val="E3E3C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05" name="Freeform 371"/>
                <p:cNvSpPr>
                  <a:spLocks noEditPoints="1"/>
                </p:cNvSpPr>
                <p:nvPr/>
              </p:nvSpPr>
              <p:spPr bwMode="auto">
                <a:xfrm>
                  <a:off x="2902" y="2840"/>
                  <a:ext cx="73" cy="1"/>
                </a:xfrm>
                <a:custGeom>
                  <a:avLst/>
                  <a:gdLst>
                    <a:gd name="T0" fmla="*/ 0 w 289"/>
                    <a:gd name="T1" fmla="*/ 0 h 5"/>
                    <a:gd name="T2" fmla="*/ 0 w 289"/>
                    <a:gd name="T3" fmla="*/ 0 h 5"/>
                    <a:gd name="T4" fmla="*/ 0 w 289"/>
                    <a:gd name="T5" fmla="*/ 0 h 5"/>
                    <a:gd name="T6" fmla="*/ 0 w 289"/>
                    <a:gd name="T7" fmla="*/ 0 h 5"/>
                    <a:gd name="T8" fmla="*/ 0 w 289"/>
                    <a:gd name="T9" fmla="*/ 0 h 5"/>
                    <a:gd name="T10" fmla="*/ 0 w 289"/>
                    <a:gd name="T11" fmla="*/ 0 h 5"/>
                    <a:gd name="T12" fmla="*/ 0 w 289"/>
                    <a:gd name="T13" fmla="*/ 0 h 5"/>
                    <a:gd name="T14" fmla="*/ 0 w 289"/>
                    <a:gd name="T15" fmla="*/ 0 h 5"/>
                    <a:gd name="T16" fmla="*/ 0 w 289"/>
                    <a:gd name="T17" fmla="*/ 0 h 5"/>
                    <a:gd name="T18" fmla="*/ 0 w 289"/>
                    <a:gd name="T19" fmla="*/ 0 h 5"/>
                    <a:gd name="T20" fmla="*/ 0 w 289"/>
                    <a:gd name="T21" fmla="*/ 0 h 5"/>
                    <a:gd name="T22" fmla="*/ 0 w 289"/>
                    <a:gd name="T23" fmla="*/ 0 h 5"/>
                    <a:gd name="T24" fmla="*/ 0 w 289"/>
                    <a:gd name="T25" fmla="*/ 0 h 5"/>
                    <a:gd name="T26" fmla="*/ 0 w 289"/>
                    <a:gd name="T27" fmla="*/ 0 h 5"/>
                    <a:gd name="T28" fmla="*/ 0 w 289"/>
                    <a:gd name="T29" fmla="*/ 0 h 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9"/>
                    <a:gd name="T46" fmla="*/ 0 h 5"/>
                    <a:gd name="T47" fmla="*/ 289 w 289"/>
                    <a:gd name="T48" fmla="*/ 5 h 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9" h="5">
                      <a:moveTo>
                        <a:pt x="0" y="5"/>
                      </a:moveTo>
                      <a:lnTo>
                        <a:pt x="0" y="2"/>
                      </a:lnTo>
                      <a:lnTo>
                        <a:pt x="86" y="0"/>
                      </a:lnTo>
                      <a:lnTo>
                        <a:pt x="88" y="5"/>
                      </a:lnTo>
                      <a:lnTo>
                        <a:pt x="0" y="5"/>
                      </a:lnTo>
                      <a:close/>
                      <a:moveTo>
                        <a:pt x="100" y="5"/>
                      </a:moveTo>
                      <a:lnTo>
                        <a:pt x="100" y="0"/>
                      </a:lnTo>
                      <a:lnTo>
                        <a:pt x="184" y="0"/>
                      </a:lnTo>
                      <a:lnTo>
                        <a:pt x="185" y="5"/>
                      </a:lnTo>
                      <a:lnTo>
                        <a:pt x="100" y="5"/>
                      </a:lnTo>
                      <a:close/>
                      <a:moveTo>
                        <a:pt x="196" y="5"/>
                      </a:moveTo>
                      <a:lnTo>
                        <a:pt x="196" y="0"/>
                      </a:lnTo>
                      <a:lnTo>
                        <a:pt x="289" y="0"/>
                      </a:lnTo>
                      <a:lnTo>
                        <a:pt x="289" y="5"/>
                      </a:lnTo>
                      <a:lnTo>
                        <a:pt x="196" y="5"/>
                      </a:lnTo>
                      <a:close/>
                    </a:path>
                  </a:pathLst>
                </a:custGeom>
                <a:solidFill>
                  <a:srgbClr val="EBEBC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06" name="Freeform 372"/>
                <p:cNvSpPr>
                  <a:spLocks noEditPoints="1"/>
                </p:cNvSpPr>
                <p:nvPr/>
              </p:nvSpPr>
              <p:spPr bwMode="auto">
                <a:xfrm>
                  <a:off x="2914" y="2840"/>
                  <a:ext cx="61" cy="1"/>
                </a:xfrm>
                <a:custGeom>
                  <a:avLst/>
                  <a:gdLst>
                    <a:gd name="T0" fmla="*/ 0 w 245"/>
                    <a:gd name="T1" fmla="*/ 0 h 1"/>
                    <a:gd name="T2" fmla="*/ 0 w 245"/>
                    <a:gd name="T3" fmla="*/ 0 h 1"/>
                    <a:gd name="T4" fmla="*/ 0 w 245"/>
                    <a:gd name="T5" fmla="*/ 0 h 1"/>
                    <a:gd name="T6" fmla="*/ 0 w 245"/>
                    <a:gd name="T7" fmla="*/ 0 h 1"/>
                    <a:gd name="T8" fmla="*/ 0 w 245"/>
                    <a:gd name="T9" fmla="*/ 0 h 1"/>
                    <a:gd name="T10" fmla="*/ 0 w 245"/>
                    <a:gd name="T11" fmla="*/ 0 h 1"/>
                    <a:gd name="T12" fmla="*/ 0 w 245"/>
                    <a:gd name="T13" fmla="*/ 0 h 1"/>
                    <a:gd name="T14" fmla="*/ 0 w 245"/>
                    <a:gd name="T15" fmla="*/ 0 h 1"/>
                    <a:gd name="T16" fmla="*/ 0 w 245"/>
                    <a:gd name="T17" fmla="*/ 0 h 1"/>
                    <a:gd name="T18" fmla="*/ 0 w 245"/>
                    <a:gd name="T19" fmla="*/ 0 h 1"/>
                    <a:gd name="T20" fmla="*/ 0 w 245"/>
                    <a:gd name="T21" fmla="*/ 0 h 1"/>
                    <a:gd name="T22" fmla="*/ 0 w 245"/>
                    <a:gd name="T23" fmla="*/ 0 h 1"/>
                    <a:gd name="T24" fmla="*/ 0 w 245"/>
                    <a:gd name="T25" fmla="*/ 0 h 1"/>
                    <a:gd name="T26" fmla="*/ 0 w 245"/>
                    <a:gd name="T27" fmla="*/ 0 h 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45"/>
                    <a:gd name="T43" fmla="*/ 0 h 1"/>
                    <a:gd name="T44" fmla="*/ 245 w 245"/>
                    <a:gd name="T45" fmla="*/ 1 h 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45" h="1">
                      <a:moveTo>
                        <a:pt x="0" y="0"/>
                      </a:moveTo>
                      <a:lnTo>
                        <a:pt x="42" y="0"/>
                      </a:lnTo>
                      <a:lnTo>
                        <a:pt x="43" y="0"/>
                      </a:lnTo>
                      <a:lnTo>
                        <a:pt x="0" y="0"/>
                      </a:lnTo>
                      <a:close/>
                      <a:moveTo>
                        <a:pt x="56" y="0"/>
                      </a:moveTo>
                      <a:lnTo>
                        <a:pt x="56" y="0"/>
                      </a:lnTo>
                      <a:lnTo>
                        <a:pt x="140" y="0"/>
                      </a:lnTo>
                      <a:lnTo>
                        <a:pt x="141" y="0"/>
                      </a:lnTo>
                      <a:lnTo>
                        <a:pt x="56" y="0"/>
                      </a:lnTo>
                      <a:close/>
                      <a:moveTo>
                        <a:pt x="152" y="0"/>
                      </a:moveTo>
                      <a:lnTo>
                        <a:pt x="152" y="0"/>
                      </a:lnTo>
                      <a:lnTo>
                        <a:pt x="245" y="0"/>
                      </a:lnTo>
                      <a:lnTo>
                        <a:pt x="152" y="0"/>
                      </a:lnTo>
                      <a:close/>
                    </a:path>
                  </a:pathLst>
                </a:custGeom>
                <a:solidFill>
                  <a:srgbClr val="F0F0D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07" name="Freeform 373"/>
                <p:cNvSpPr>
                  <a:spLocks/>
                </p:cNvSpPr>
                <p:nvPr/>
              </p:nvSpPr>
              <p:spPr bwMode="auto">
                <a:xfrm>
                  <a:off x="2905" y="2871"/>
                  <a:ext cx="69" cy="1"/>
                </a:xfrm>
                <a:custGeom>
                  <a:avLst/>
                  <a:gdLst>
                    <a:gd name="T0" fmla="*/ 0 w 278"/>
                    <a:gd name="T1" fmla="*/ 0 h 5"/>
                    <a:gd name="T2" fmla="*/ 0 w 278"/>
                    <a:gd name="T3" fmla="*/ 0 h 5"/>
                    <a:gd name="T4" fmla="*/ 0 w 278"/>
                    <a:gd name="T5" fmla="*/ 0 h 5"/>
                    <a:gd name="T6" fmla="*/ 0 w 278"/>
                    <a:gd name="T7" fmla="*/ 0 h 5"/>
                    <a:gd name="T8" fmla="*/ 0 w 278"/>
                    <a:gd name="T9" fmla="*/ 0 h 5"/>
                    <a:gd name="T10" fmla="*/ 0 60000 65536"/>
                    <a:gd name="T11" fmla="*/ 0 60000 65536"/>
                    <a:gd name="T12" fmla="*/ 0 60000 65536"/>
                    <a:gd name="T13" fmla="*/ 0 60000 65536"/>
                    <a:gd name="T14" fmla="*/ 0 60000 65536"/>
                    <a:gd name="T15" fmla="*/ 0 w 278"/>
                    <a:gd name="T16" fmla="*/ 0 h 5"/>
                    <a:gd name="T17" fmla="*/ 278 w 278"/>
                    <a:gd name="T18" fmla="*/ 5 h 5"/>
                  </a:gdLst>
                  <a:ahLst/>
                  <a:cxnLst>
                    <a:cxn ang="T10">
                      <a:pos x="T0" y="T1"/>
                    </a:cxn>
                    <a:cxn ang="T11">
                      <a:pos x="T2" y="T3"/>
                    </a:cxn>
                    <a:cxn ang="T12">
                      <a:pos x="T4" y="T5"/>
                    </a:cxn>
                    <a:cxn ang="T13">
                      <a:pos x="T6" y="T7"/>
                    </a:cxn>
                    <a:cxn ang="T14">
                      <a:pos x="T8" y="T9"/>
                    </a:cxn>
                  </a:cxnLst>
                  <a:rect l="T15" t="T16" r="T17" b="T18"/>
                  <a:pathLst>
                    <a:path w="278" h="5">
                      <a:moveTo>
                        <a:pt x="2" y="0"/>
                      </a:moveTo>
                      <a:lnTo>
                        <a:pt x="0" y="3"/>
                      </a:lnTo>
                      <a:lnTo>
                        <a:pt x="277" y="5"/>
                      </a:lnTo>
                      <a:lnTo>
                        <a:pt x="278" y="0"/>
                      </a:lnTo>
                      <a:lnTo>
                        <a:pt x="2" y="0"/>
                      </a:lnTo>
                      <a:close/>
                    </a:path>
                  </a:pathLst>
                </a:custGeom>
                <a:solidFill>
                  <a:srgbClr val="82826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08" name="Freeform 374"/>
                <p:cNvSpPr>
                  <a:spLocks/>
                </p:cNvSpPr>
                <p:nvPr/>
              </p:nvSpPr>
              <p:spPr bwMode="auto">
                <a:xfrm>
                  <a:off x="2905" y="2870"/>
                  <a:ext cx="69" cy="2"/>
                </a:xfrm>
                <a:custGeom>
                  <a:avLst/>
                  <a:gdLst>
                    <a:gd name="T0" fmla="*/ 0 w 278"/>
                    <a:gd name="T1" fmla="*/ 0 h 9"/>
                    <a:gd name="T2" fmla="*/ 0 w 278"/>
                    <a:gd name="T3" fmla="*/ 0 h 9"/>
                    <a:gd name="T4" fmla="*/ 0 w 278"/>
                    <a:gd name="T5" fmla="*/ 0 h 9"/>
                    <a:gd name="T6" fmla="*/ 0 w 278"/>
                    <a:gd name="T7" fmla="*/ 0 h 9"/>
                    <a:gd name="T8" fmla="*/ 0 w 278"/>
                    <a:gd name="T9" fmla="*/ 0 h 9"/>
                    <a:gd name="T10" fmla="*/ 0 60000 65536"/>
                    <a:gd name="T11" fmla="*/ 0 60000 65536"/>
                    <a:gd name="T12" fmla="*/ 0 60000 65536"/>
                    <a:gd name="T13" fmla="*/ 0 60000 65536"/>
                    <a:gd name="T14" fmla="*/ 0 60000 65536"/>
                    <a:gd name="T15" fmla="*/ 0 w 278"/>
                    <a:gd name="T16" fmla="*/ 0 h 9"/>
                    <a:gd name="T17" fmla="*/ 278 w 278"/>
                    <a:gd name="T18" fmla="*/ 9 h 9"/>
                  </a:gdLst>
                  <a:ahLst/>
                  <a:cxnLst>
                    <a:cxn ang="T10">
                      <a:pos x="T0" y="T1"/>
                    </a:cxn>
                    <a:cxn ang="T11">
                      <a:pos x="T2" y="T3"/>
                    </a:cxn>
                    <a:cxn ang="T12">
                      <a:pos x="T4" y="T5"/>
                    </a:cxn>
                    <a:cxn ang="T13">
                      <a:pos x="T6" y="T7"/>
                    </a:cxn>
                    <a:cxn ang="T14">
                      <a:pos x="T8" y="T9"/>
                    </a:cxn>
                  </a:cxnLst>
                  <a:rect l="T15" t="T16" r="T17" b="T18"/>
                  <a:pathLst>
                    <a:path w="278" h="9">
                      <a:moveTo>
                        <a:pt x="2" y="0"/>
                      </a:moveTo>
                      <a:lnTo>
                        <a:pt x="0" y="7"/>
                      </a:lnTo>
                      <a:lnTo>
                        <a:pt x="277" y="9"/>
                      </a:lnTo>
                      <a:lnTo>
                        <a:pt x="278" y="0"/>
                      </a:lnTo>
                      <a:lnTo>
                        <a:pt x="2" y="0"/>
                      </a:lnTo>
                      <a:close/>
                    </a:path>
                  </a:pathLst>
                </a:custGeom>
                <a:solidFill>
                  <a:srgbClr val="8A8A6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09" name="Rectangle 375"/>
                <p:cNvSpPr>
                  <a:spLocks noChangeArrowheads="1"/>
                </p:cNvSpPr>
                <p:nvPr/>
              </p:nvSpPr>
              <p:spPr bwMode="auto">
                <a:xfrm>
                  <a:off x="2905" y="2868"/>
                  <a:ext cx="69" cy="3"/>
                </a:xfrm>
                <a:prstGeom prst="rect">
                  <a:avLst/>
                </a:prstGeom>
                <a:solidFill>
                  <a:srgbClr val="8F8F7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510" name="Rectangle 376"/>
                <p:cNvSpPr>
                  <a:spLocks noChangeArrowheads="1"/>
                </p:cNvSpPr>
                <p:nvPr/>
              </p:nvSpPr>
              <p:spPr bwMode="auto">
                <a:xfrm>
                  <a:off x="2905" y="2867"/>
                  <a:ext cx="69" cy="3"/>
                </a:xfrm>
                <a:prstGeom prst="rect">
                  <a:avLst/>
                </a:prstGeom>
                <a:solidFill>
                  <a:srgbClr val="96967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511" name="Freeform 377"/>
                <p:cNvSpPr>
                  <a:spLocks/>
                </p:cNvSpPr>
                <p:nvPr/>
              </p:nvSpPr>
              <p:spPr bwMode="auto">
                <a:xfrm>
                  <a:off x="2905" y="2865"/>
                  <a:ext cx="69" cy="3"/>
                </a:xfrm>
                <a:custGeom>
                  <a:avLst/>
                  <a:gdLst>
                    <a:gd name="T0" fmla="*/ 0 w 276"/>
                    <a:gd name="T1" fmla="*/ 0 h 11"/>
                    <a:gd name="T2" fmla="*/ 0 w 276"/>
                    <a:gd name="T3" fmla="*/ 0 h 11"/>
                    <a:gd name="T4" fmla="*/ 0 w 276"/>
                    <a:gd name="T5" fmla="*/ 0 h 11"/>
                    <a:gd name="T6" fmla="*/ 0 w 276"/>
                    <a:gd name="T7" fmla="*/ 0 h 11"/>
                    <a:gd name="T8" fmla="*/ 0 w 276"/>
                    <a:gd name="T9" fmla="*/ 0 h 11"/>
                    <a:gd name="T10" fmla="*/ 0 60000 65536"/>
                    <a:gd name="T11" fmla="*/ 0 60000 65536"/>
                    <a:gd name="T12" fmla="*/ 0 60000 65536"/>
                    <a:gd name="T13" fmla="*/ 0 60000 65536"/>
                    <a:gd name="T14" fmla="*/ 0 60000 65536"/>
                    <a:gd name="T15" fmla="*/ 0 w 276"/>
                    <a:gd name="T16" fmla="*/ 0 h 11"/>
                    <a:gd name="T17" fmla="*/ 276 w 276"/>
                    <a:gd name="T18" fmla="*/ 11 h 11"/>
                  </a:gdLst>
                  <a:ahLst/>
                  <a:cxnLst>
                    <a:cxn ang="T10">
                      <a:pos x="T0" y="T1"/>
                    </a:cxn>
                    <a:cxn ang="T11">
                      <a:pos x="T2" y="T3"/>
                    </a:cxn>
                    <a:cxn ang="T12">
                      <a:pos x="T4" y="T5"/>
                    </a:cxn>
                    <a:cxn ang="T13">
                      <a:pos x="T6" y="T7"/>
                    </a:cxn>
                    <a:cxn ang="T14">
                      <a:pos x="T8" y="T9"/>
                    </a:cxn>
                  </a:cxnLst>
                  <a:rect l="T15" t="T16" r="T17" b="T18"/>
                  <a:pathLst>
                    <a:path w="276" h="11">
                      <a:moveTo>
                        <a:pt x="1" y="0"/>
                      </a:moveTo>
                      <a:lnTo>
                        <a:pt x="0" y="11"/>
                      </a:lnTo>
                      <a:lnTo>
                        <a:pt x="276" y="11"/>
                      </a:lnTo>
                      <a:lnTo>
                        <a:pt x="276" y="0"/>
                      </a:lnTo>
                      <a:lnTo>
                        <a:pt x="1" y="0"/>
                      </a:lnTo>
                      <a:close/>
                    </a:path>
                  </a:pathLst>
                </a:custGeom>
                <a:solidFill>
                  <a:srgbClr val="9E9E7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12" name="Freeform 378"/>
                <p:cNvSpPr>
                  <a:spLocks/>
                </p:cNvSpPr>
                <p:nvPr/>
              </p:nvSpPr>
              <p:spPr bwMode="auto">
                <a:xfrm>
                  <a:off x="2905" y="2864"/>
                  <a:ext cx="69" cy="3"/>
                </a:xfrm>
                <a:custGeom>
                  <a:avLst/>
                  <a:gdLst>
                    <a:gd name="T0" fmla="*/ 0 w 276"/>
                    <a:gd name="T1" fmla="*/ 0 h 11"/>
                    <a:gd name="T2" fmla="*/ 0 w 276"/>
                    <a:gd name="T3" fmla="*/ 0 h 11"/>
                    <a:gd name="T4" fmla="*/ 0 w 276"/>
                    <a:gd name="T5" fmla="*/ 0 h 11"/>
                    <a:gd name="T6" fmla="*/ 0 w 276"/>
                    <a:gd name="T7" fmla="*/ 0 h 11"/>
                    <a:gd name="T8" fmla="*/ 0 w 276"/>
                    <a:gd name="T9" fmla="*/ 0 h 11"/>
                    <a:gd name="T10" fmla="*/ 0 w 276"/>
                    <a:gd name="T11" fmla="*/ 0 h 11"/>
                    <a:gd name="T12" fmla="*/ 0 60000 65536"/>
                    <a:gd name="T13" fmla="*/ 0 60000 65536"/>
                    <a:gd name="T14" fmla="*/ 0 60000 65536"/>
                    <a:gd name="T15" fmla="*/ 0 60000 65536"/>
                    <a:gd name="T16" fmla="*/ 0 60000 65536"/>
                    <a:gd name="T17" fmla="*/ 0 60000 65536"/>
                    <a:gd name="T18" fmla="*/ 0 w 276"/>
                    <a:gd name="T19" fmla="*/ 0 h 11"/>
                    <a:gd name="T20" fmla="*/ 276 w 276"/>
                    <a:gd name="T21" fmla="*/ 11 h 11"/>
                  </a:gdLst>
                  <a:ahLst/>
                  <a:cxnLst>
                    <a:cxn ang="T12">
                      <a:pos x="T0" y="T1"/>
                    </a:cxn>
                    <a:cxn ang="T13">
                      <a:pos x="T2" y="T3"/>
                    </a:cxn>
                    <a:cxn ang="T14">
                      <a:pos x="T4" y="T5"/>
                    </a:cxn>
                    <a:cxn ang="T15">
                      <a:pos x="T6" y="T7"/>
                    </a:cxn>
                    <a:cxn ang="T16">
                      <a:pos x="T8" y="T9"/>
                    </a:cxn>
                    <a:cxn ang="T17">
                      <a:pos x="T10" y="T11"/>
                    </a:cxn>
                  </a:cxnLst>
                  <a:rect l="T18" t="T19" r="T20" b="T21"/>
                  <a:pathLst>
                    <a:path w="276" h="11">
                      <a:moveTo>
                        <a:pt x="1" y="0"/>
                      </a:moveTo>
                      <a:lnTo>
                        <a:pt x="0" y="11"/>
                      </a:lnTo>
                      <a:lnTo>
                        <a:pt x="276" y="11"/>
                      </a:lnTo>
                      <a:lnTo>
                        <a:pt x="276" y="0"/>
                      </a:lnTo>
                      <a:lnTo>
                        <a:pt x="94" y="0"/>
                      </a:lnTo>
                      <a:lnTo>
                        <a:pt x="1" y="0"/>
                      </a:lnTo>
                      <a:close/>
                    </a:path>
                  </a:pathLst>
                </a:custGeom>
                <a:solidFill>
                  <a:srgbClr val="A3A38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13" name="Freeform 379"/>
                <p:cNvSpPr>
                  <a:spLocks/>
                </p:cNvSpPr>
                <p:nvPr/>
              </p:nvSpPr>
              <p:spPr bwMode="auto">
                <a:xfrm>
                  <a:off x="2905" y="2862"/>
                  <a:ext cx="69" cy="3"/>
                </a:xfrm>
                <a:custGeom>
                  <a:avLst/>
                  <a:gdLst>
                    <a:gd name="T0" fmla="*/ 0 w 275"/>
                    <a:gd name="T1" fmla="*/ 0 h 12"/>
                    <a:gd name="T2" fmla="*/ 0 w 275"/>
                    <a:gd name="T3" fmla="*/ 0 h 12"/>
                    <a:gd name="T4" fmla="*/ 0 w 275"/>
                    <a:gd name="T5" fmla="*/ 0 h 12"/>
                    <a:gd name="T6" fmla="*/ 0 w 275"/>
                    <a:gd name="T7" fmla="*/ 0 h 12"/>
                    <a:gd name="T8" fmla="*/ 0 w 275"/>
                    <a:gd name="T9" fmla="*/ 0 h 12"/>
                    <a:gd name="T10" fmla="*/ 0 w 275"/>
                    <a:gd name="T11" fmla="*/ 0 h 12"/>
                    <a:gd name="T12" fmla="*/ 0 w 275"/>
                    <a:gd name="T13" fmla="*/ 0 h 12"/>
                    <a:gd name="T14" fmla="*/ 0 w 275"/>
                    <a:gd name="T15" fmla="*/ 0 h 12"/>
                    <a:gd name="T16" fmla="*/ 0 60000 65536"/>
                    <a:gd name="T17" fmla="*/ 0 60000 65536"/>
                    <a:gd name="T18" fmla="*/ 0 60000 65536"/>
                    <a:gd name="T19" fmla="*/ 0 60000 65536"/>
                    <a:gd name="T20" fmla="*/ 0 60000 65536"/>
                    <a:gd name="T21" fmla="*/ 0 60000 65536"/>
                    <a:gd name="T22" fmla="*/ 0 60000 65536"/>
                    <a:gd name="T23" fmla="*/ 0 60000 65536"/>
                    <a:gd name="T24" fmla="*/ 0 w 275"/>
                    <a:gd name="T25" fmla="*/ 0 h 12"/>
                    <a:gd name="T26" fmla="*/ 275 w 275"/>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5" h="12">
                      <a:moveTo>
                        <a:pt x="0" y="0"/>
                      </a:moveTo>
                      <a:lnTo>
                        <a:pt x="0" y="12"/>
                      </a:lnTo>
                      <a:lnTo>
                        <a:pt x="275" y="12"/>
                      </a:lnTo>
                      <a:lnTo>
                        <a:pt x="275" y="0"/>
                      </a:lnTo>
                      <a:lnTo>
                        <a:pt x="94" y="0"/>
                      </a:lnTo>
                      <a:lnTo>
                        <a:pt x="93" y="7"/>
                      </a:lnTo>
                      <a:lnTo>
                        <a:pt x="93" y="0"/>
                      </a:lnTo>
                      <a:lnTo>
                        <a:pt x="0" y="0"/>
                      </a:lnTo>
                      <a:close/>
                    </a:path>
                  </a:pathLst>
                </a:custGeom>
                <a:solidFill>
                  <a:srgbClr val="A8A88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14" name="Freeform 380"/>
                <p:cNvSpPr>
                  <a:spLocks noEditPoints="1"/>
                </p:cNvSpPr>
                <p:nvPr/>
              </p:nvSpPr>
              <p:spPr bwMode="auto">
                <a:xfrm>
                  <a:off x="2905" y="2861"/>
                  <a:ext cx="70" cy="3"/>
                </a:xfrm>
                <a:custGeom>
                  <a:avLst/>
                  <a:gdLst>
                    <a:gd name="T0" fmla="*/ 0 w 277"/>
                    <a:gd name="T1" fmla="*/ 0 h 13"/>
                    <a:gd name="T2" fmla="*/ 0 w 277"/>
                    <a:gd name="T3" fmla="*/ 0 h 13"/>
                    <a:gd name="T4" fmla="*/ 0 w 277"/>
                    <a:gd name="T5" fmla="*/ 0 h 13"/>
                    <a:gd name="T6" fmla="*/ 0 w 277"/>
                    <a:gd name="T7" fmla="*/ 0 h 13"/>
                    <a:gd name="T8" fmla="*/ 0 w 277"/>
                    <a:gd name="T9" fmla="*/ 0 h 13"/>
                    <a:gd name="T10" fmla="*/ 0 w 277"/>
                    <a:gd name="T11" fmla="*/ 0 h 13"/>
                    <a:gd name="T12" fmla="*/ 0 w 277"/>
                    <a:gd name="T13" fmla="*/ 0 h 13"/>
                    <a:gd name="T14" fmla="*/ 0 w 277"/>
                    <a:gd name="T15" fmla="*/ 0 h 13"/>
                    <a:gd name="T16" fmla="*/ 0 w 277"/>
                    <a:gd name="T17" fmla="*/ 0 h 13"/>
                    <a:gd name="T18" fmla="*/ 0 w 277"/>
                    <a:gd name="T19" fmla="*/ 0 h 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7"/>
                    <a:gd name="T31" fmla="*/ 0 h 13"/>
                    <a:gd name="T32" fmla="*/ 277 w 277"/>
                    <a:gd name="T33" fmla="*/ 13 h 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7" h="13">
                      <a:moveTo>
                        <a:pt x="0" y="0"/>
                      </a:moveTo>
                      <a:lnTo>
                        <a:pt x="0" y="12"/>
                      </a:lnTo>
                      <a:lnTo>
                        <a:pt x="93" y="13"/>
                      </a:lnTo>
                      <a:lnTo>
                        <a:pt x="92" y="0"/>
                      </a:lnTo>
                      <a:lnTo>
                        <a:pt x="0" y="0"/>
                      </a:lnTo>
                      <a:close/>
                      <a:moveTo>
                        <a:pt x="94" y="0"/>
                      </a:moveTo>
                      <a:lnTo>
                        <a:pt x="93" y="12"/>
                      </a:lnTo>
                      <a:lnTo>
                        <a:pt x="275" y="12"/>
                      </a:lnTo>
                      <a:lnTo>
                        <a:pt x="277" y="0"/>
                      </a:lnTo>
                      <a:lnTo>
                        <a:pt x="94" y="0"/>
                      </a:lnTo>
                      <a:close/>
                    </a:path>
                  </a:pathLst>
                </a:custGeom>
                <a:solidFill>
                  <a:srgbClr val="B0B09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15" name="Freeform 381"/>
                <p:cNvSpPr>
                  <a:spLocks noEditPoints="1"/>
                </p:cNvSpPr>
                <p:nvPr/>
              </p:nvSpPr>
              <p:spPr bwMode="auto">
                <a:xfrm>
                  <a:off x="2905" y="2860"/>
                  <a:ext cx="70" cy="2"/>
                </a:xfrm>
                <a:custGeom>
                  <a:avLst/>
                  <a:gdLst>
                    <a:gd name="T0" fmla="*/ 0 w 277"/>
                    <a:gd name="T1" fmla="*/ 0 h 11"/>
                    <a:gd name="T2" fmla="*/ 0 w 277"/>
                    <a:gd name="T3" fmla="*/ 0 h 11"/>
                    <a:gd name="T4" fmla="*/ 0 w 277"/>
                    <a:gd name="T5" fmla="*/ 0 h 11"/>
                    <a:gd name="T6" fmla="*/ 0 w 277"/>
                    <a:gd name="T7" fmla="*/ 0 h 11"/>
                    <a:gd name="T8" fmla="*/ 0 w 277"/>
                    <a:gd name="T9" fmla="*/ 0 h 11"/>
                    <a:gd name="T10" fmla="*/ 0 w 277"/>
                    <a:gd name="T11" fmla="*/ 0 h 11"/>
                    <a:gd name="T12" fmla="*/ 0 w 277"/>
                    <a:gd name="T13" fmla="*/ 0 h 11"/>
                    <a:gd name="T14" fmla="*/ 0 w 277"/>
                    <a:gd name="T15" fmla="*/ 0 h 11"/>
                    <a:gd name="T16" fmla="*/ 0 w 277"/>
                    <a:gd name="T17" fmla="*/ 0 h 11"/>
                    <a:gd name="T18" fmla="*/ 0 w 277"/>
                    <a:gd name="T19" fmla="*/ 0 h 11"/>
                    <a:gd name="T20" fmla="*/ 0 w 277"/>
                    <a:gd name="T21" fmla="*/ 0 h 11"/>
                    <a:gd name="T22" fmla="*/ 0 w 277"/>
                    <a:gd name="T23" fmla="*/ 0 h 11"/>
                    <a:gd name="T24" fmla="*/ 0 w 277"/>
                    <a:gd name="T25" fmla="*/ 0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11"/>
                    <a:gd name="T41" fmla="*/ 277 w 277"/>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11">
                      <a:moveTo>
                        <a:pt x="1" y="0"/>
                      </a:moveTo>
                      <a:lnTo>
                        <a:pt x="0" y="11"/>
                      </a:lnTo>
                      <a:lnTo>
                        <a:pt x="93" y="11"/>
                      </a:lnTo>
                      <a:lnTo>
                        <a:pt x="90" y="0"/>
                      </a:lnTo>
                      <a:lnTo>
                        <a:pt x="1" y="0"/>
                      </a:lnTo>
                      <a:close/>
                      <a:moveTo>
                        <a:pt x="94" y="0"/>
                      </a:moveTo>
                      <a:lnTo>
                        <a:pt x="94" y="11"/>
                      </a:lnTo>
                      <a:lnTo>
                        <a:pt x="275" y="11"/>
                      </a:lnTo>
                      <a:lnTo>
                        <a:pt x="277" y="0"/>
                      </a:lnTo>
                      <a:lnTo>
                        <a:pt x="185" y="0"/>
                      </a:lnTo>
                      <a:lnTo>
                        <a:pt x="184" y="4"/>
                      </a:lnTo>
                      <a:lnTo>
                        <a:pt x="184" y="0"/>
                      </a:lnTo>
                      <a:lnTo>
                        <a:pt x="94" y="0"/>
                      </a:lnTo>
                      <a:close/>
                    </a:path>
                  </a:pathLst>
                </a:custGeom>
                <a:solidFill>
                  <a:srgbClr val="B5B59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16" name="Freeform 382"/>
                <p:cNvSpPr>
                  <a:spLocks noEditPoints="1"/>
                </p:cNvSpPr>
                <p:nvPr/>
              </p:nvSpPr>
              <p:spPr bwMode="auto">
                <a:xfrm>
                  <a:off x="2905" y="2858"/>
                  <a:ext cx="70" cy="3"/>
                </a:xfrm>
                <a:custGeom>
                  <a:avLst/>
                  <a:gdLst>
                    <a:gd name="T0" fmla="*/ 0 w 277"/>
                    <a:gd name="T1" fmla="*/ 0 h 11"/>
                    <a:gd name="T2" fmla="*/ 0 w 277"/>
                    <a:gd name="T3" fmla="*/ 0 h 11"/>
                    <a:gd name="T4" fmla="*/ 0 w 277"/>
                    <a:gd name="T5" fmla="*/ 0 h 11"/>
                    <a:gd name="T6" fmla="*/ 0 w 277"/>
                    <a:gd name="T7" fmla="*/ 0 h 11"/>
                    <a:gd name="T8" fmla="*/ 0 w 277"/>
                    <a:gd name="T9" fmla="*/ 0 h 11"/>
                    <a:gd name="T10" fmla="*/ 0 w 277"/>
                    <a:gd name="T11" fmla="*/ 0 h 11"/>
                    <a:gd name="T12" fmla="*/ 0 w 277"/>
                    <a:gd name="T13" fmla="*/ 0 h 11"/>
                    <a:gd name="T14" fmla="*/ 0 w 277"/>
                    <a:gd name="T15" fmla="*/ 0 h 11"/>
                    <a:gd name="T16" fmla="*/ 0 w 277"/>
                    <a:gd name="T17" fmla="*/ 0 h 11"/>
                    <a:gd name="T18" fmla="*/ 0 w 277"/>
                    <a:gd name="T19" fmla="*/ 0 h 11"/>
                    <a:gd name="T20" fmla="*/ 0 w 277"/>
                    <a:gd name="T21" fmla="*/ 0 h 11"/>
                    <a:gd name="T22" fmla="*/ 0 w 277"/>
                    <a:gd name="T23" fmla="*/ 0 h 11"/>
                    <a:gd name="T24" fmla="*/ 0 w 277"/>
                    <a:gd name="T25" fmla="*/ 0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11"/>
                    <a:gd name="T41" fmla="*/ 277 w 277"/>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11">
                      <a:moveTo>
                        <a:pt x="1" y="0"/>
                      </a:moveTo>
                      <a:lnTo>
                        <a:pt x="0" y="11"/>
                      </a:lnTo>
                      <a:lnTo>
                        <a:pt x="92" y="11"/>
                      </a:lnTo>
                      <a:lnTo>
                        <a:pt x="89" y="0"/>
                      </a:lnTo>
                      <a:lnTo>
                        <a:pt x="1" y="0"/>
                      </a:lnTo>
                      <a:close/>
                      <a:moveTo>
                        <a:pt x="94" y="0"/>
                      </a:moveTo>
                      <a:lnTo>
                        <a:pt x="94" y="11"/>
                      </a:lnTo>
                      <a:lnTo>
                        <a:pt x="277" y="11"/>
                      </a:lnTo>
                      <a:lnTo>
                        <a:pt x="277" y="0"/>
                      </a:lnTo>
                      <a:lnTo>
                        <a:pt x="186" y="0"/>
                      </a:lnTo>
                      <a:lnTo>
                        <a:pt x="184" y="10"/>
                      </a:lnTo>
                      <a:lnTo>
                        <a:pt x="182" y="0"/>
                      </a:lnTo>
                      <a:lnTo>
                        <a:pt x="94" y="0"/>
                      </a:lnTo>
                      <a:close/>
                    </a:path>
                  </a:pathLst>
                </a:custGeom>
                <a:solidFill>
                  <a:srgbClr val="BDBD9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17" name="Freeform 383"/>
                <p:cNvSpPr>
                  <a:spLocks noEditPoints="1"/>
                </p:cNvSpPr>
                <p:nvPr/>
              </p:nvSpPr>
              <p:spPr bwMode="auto">
                <a:xfrm>
                  <a:off x="2906" y="2857"/>
                  <a:ext cx="69" cy="3"/>
                </a:xfrm>
                <a:custGeom>
                  <a:avLst/>
                  <a:gdLst>
                    <a:gd name="T0" fmla="*/ 0 w 276"/>
                    <a:gd name="T1" fmla="*/ 0 h 12"/>
                    <a:gd name="T2" fmla="*/ 0 w 276"/>
                    <a:gd name="T3" fmla="*/ 0 h 12"/>
                    <a:gd name="T4" fmla="*/ 0 w 276"/>
                    <a:gd name="T5" fmla="*/ 0 h 12"/>
                    <a:gd name="T6" fmla="*/ 0 w 276"/>
                    <a:gd name="T7" fmla="*/ 0 h 12"/>
                    <a:gd name="T8" fmla="*/ 0 w 276"/>
                    <a:gd name="T9" fmla="*/ 0 h 12"/>
                    <a:gd name="T10" fmla="*/ 0 w 276"/>
                    <a:gd name="T11" fmla="*/ 0 h 12"/>
                    <a:gd name="T12" fmla="*/ 0 w 276"/>
                    <a:gd name="T13" fmla="*/ 0 h 12"/>
                    <a:gd name="T14" fmla="*/ 0 w 276"/>
                    <a:gd name="T15" fmla="*/ 0 h 12"/>
                    <a:gd name="T16" fmla="*/ 0 w 276"/>
                    <a:gd name="T17" fmla="*/ 0 h 12"/>
                    <a:gd name="T18" fmla="*/ 0 w 276"/>
                    <a:gd name="T19" fmla="*/ 0 h 12"/>
                    <a:gd name="T20" fmla="*/ 0 w 276"/>
                    <a:gd name="T21" fmla="*/ 0 h 12"/>
                    <a:gd name="T22" fmla="*/ 0 w 276"/>
                    <a:gd name="T23" fmla="*/ 0 h 12"/>
                    <a:gd name="T24" fmla="*/ 0 w 276"/>
                    <a:gd name="T25" fmla="*/ 0 h 12"/>
                    <a:gd name="T26" fmla="*/ 0 w 276"/>
                    <a:gd name="T27" fmla="*/ 0 h 12"/>
                    <a:gd name="T28" fmla="*/ 0 w 276"/>
                    <a:gd name="T29" fmla="*/ 0 h 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6"/>
                    <a:gd name="T46" fmla="*/ 0 h 12"/>
                    <a:gd name="T47" fmla="*/ 276 w 276"/>
                    <a:gd name="T48" fmla="*/ 12 h 1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6" h="12">
                      <a:moveTo>
                        <a:pt x="0" y="0"/>
                      </a:moveTo>
                      <a:lnTo>
                        <a:pt x="0" y="12"/>
                      </a:lnTo>
                      <a:lnTo>
                        <a:pt x="89" y="12"/>
                      </a:lnTo>
                      <a:lnTo>
                        <a:pt x="87" y="0"/>
                      </a:lnTo>
                      <a:lnTo>
                        <a:pt x="0" y="0"/>
                      </a:lnTo>
                      <a:close/>
                      <a:moveTo>
                        <a:pt x="94" y="0"/>
                      </a:moveTo>
                      <a:lnTo>
                        <a:pt x="93" y="12"/>
                      </a:lnTo>
                      <a:lnTo>
                        <a:pt x="183" y="12"/>
                      </a:lnTo>
                      <a:lnTo>
                        <a:pt x="180" y="0"/>
                      </a:lnTo>
                      <a:lnTo>
                        <a:pt x="94" y="0"/>
                      </a:lnTo>
                      <a:close/>
                      <a:moveTo>
                        <a:pt x="186" y="0"/>
                      </a:moveTo>
                      <a:lnTo>
                        <a:pt x="184" y="12"/>
                      </a:lnTo>
                      <a:lnTo>
                        <a:pt x="276" y="12"/>
                      </a:lnTo>
                      <a:lnTo>
                        <a:pt x="276" y="0"/>
                      </a:lnTo>
                      <a:lnTo>
                        <a:pt x="186" y="0"/>
                      </a:lnTo>
                      <a:close/>
                    </a:path>
                  </a:pathLst>
                </a:custGeom>
                <a:solidFill>
                  <a:srgbClr val="C2C2A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18" name="Freeform 384"/>
                <p:cNvSpPr>
                  <a:spLocks noEditPoints="1"/>
                </p:cNvSpPr>
                <p:nvPr/>
              </p:nvSpPr>
              <p:spPr bwMode="auto">
                <a:xfrm>
                  <a:off x="2906" y="2856"/>
                  <a:ext cx="69" cy="2"/>
                </a:xfrm>
                <a:custGeom>
                  <a:avLst/>
                  <a:gdLst>
                    <a:gd name="T0" fmla="*/ 0 w 276"/>
                    <a:gd name="T1" fmla="*/ 0 h 11"/>
                    <a:gd name="T2" fmla="*/ 0 w 276"/>
                    <a:gd name="T3" fmla="*/ 0 h 11"/>
                    <a:gd name="T4" fmla="*/ 0 w 276"/>
                    <a:gd name="T5" fmla="*/ 0 h 11"/>
                    <a:gd name="T6" fmla="*/ 0 w 276"/>
                    <a:gd name="T7" fmla="*/ 0 h 11"/>
                    <a:gd name="T8" fmla="*/ 0 w 276"/>
                    <a:gd name="T9" fmla="*/ 0 h 11"/>
                    <a:gd name="T10" fmla="*/ 0 w 276"/>
                    <a:gd name="T11" fmla="*/ 0 h 11"/>
                    <a:gd name="T12" fmla="*/ 0 w 276"/>
                    <a:gd name="T13" fmla="*/ 0 h 11"/>
                    <a:gd name="T14" fmla="*/ 0 w 276"/>
                    <a:gd name="T15" fmla="*/ 0 h 11"/>
                    <a:gd name="T16" fmla="*/ 0 w 276"/>
                    <a:gd name="T17" fmla="*/ 0 h 11"/>
                    <a:gd name="T18" fmla="*/ 0 w 276"/>
                    <a:gd name="T19" fmla="*/ 0 h 11"/>
                    <a:gd name="T20" fmla="*/ 0 w 276"/>
                    <a:gd name="T21" fmla="*/ 0 h 11"/>
                    <a:gd name="T22" fmla="*/ 0 w 276"/>
                    <a:gd name="T23" fmla="*/ 0 h 11"/>
                    <a:gd name="T24" fmla="*/ 0 w 276"/>
                    <a:gd name="T25" fmla="*/ 0 h 11"/>
                    <a:gd name="T26" fmla="*/ 0 w 276"/>
                    <a:gd name="T27" fmla="*/ 0 h 11"/>
                    <a:gd name="T28" fmla="*/ 0 w 276"/>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6"/>
                    <a:gd name="T46" fmla="*/ 0 h 11"/>
                    <a:gd name="T47" fmla="*/ 276 w 276"/>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6" h="11">
                      <a:moveTo>
                        <a:pt x="0" y="0"/>
                      </a:moveTo>
                      <a:lnTo>
                        <a:pt x="0" y="11"/>
                      </a:lnTo>
                      <a:lnTo>
                        <a:pt x="88" y="11"/>
                      </a:lnTo>
                      <a:lnTo>
                        <a:pt x="87" y="0"/>
                      </a:lnTo>
                      <a:lnTo>
                        <a:pt x="0" y="0"/>
                      </a:lnTo>
                      <a:close/>
                      <a:moveTo>
                        <a:pt x="94" y="0"/>
                      </a:moveTo>
                      <a:lnTo>
                        <a:pt x="93" y="11"/>
                      </a:lnTo>
                      <a:lnTo>
                        <a:pt x="181" y="11"/>
                      </a:lnTo>
                      <a:lnTo>
                        <a:pt x="180" y="0"/>
                      </a:lnTo>
                      <a:lnTo>
                        <a:pt x="94" y="0"/>
                      </a:lnTo>
                      <a:close/>
                      <a:moveTo>
                        <a:pt x="186" y="0"/>
                      </a:moveTo>
                      <a:lnTo>
                        <a:pt x="185" y="11"/>
                      </a:lnTo>
                      <a:lnTo>
                        <a:pt x="276" y="11"/>
                      </a:lnTo>
                      <a:lnTo>
                        <a:pt x="276" y="0"/>
                      </a:lnTo>
                      <a:lnTo>
                        <a:pt x="186" y="0"/>
                      </a:lnTo>
                      <a:close/>
                    </a:path>
                  </a:pathLst>
                </a:custGeom>
                <a:solidFill>
                  <a:srgbClr val="C9C9A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19" name="Freeform 385"/>
                <p:cNvSpPr>
                  <a:spLocks noEditPoints="1"/>
                </p:cNvSpPr>
                <p:nvPr/>
              </p:nvSpPr>
              <p:spPr bwMode="auto">
                <a:xfrm>
                  <a:off x="2906" y="2854"/>
                  <a:ext cx="69" cy="3"/>
                </a:xfrm>
                <a:custGeom>
                  <a:avLst/>
                  <a:gdLst>
                    <a:gd name="T0" fmla="*/ 0 w 276"/>
                    <a:gd name="T1" fmla="*/ 0 h 11"/>
                    <a:gd name="T2" fmla="*/ 0 w 276"/>
                    <a:gd name="T3" fmla="*/ 0 h 11"/>
                    <a:gd name="T4" fmla="*/ 0 w 276"/>
                    <a:gd name="T5" fmla="*/ 0 h 11"/>
                    <a:gd name="T6" fmla="*/ 0 w 276"/>
                    <a:gd name="T7" fmla="*/ 0 h 11"/>
                    <a:gd name="T8" fmla="*/ 0 w 276"/>
                    <a:gd name="T9" fmla="*/ 0 h 11"/>
                    <a:gd name="T10" fmla="*/ 0 w 276"/>
                    <a:gd name="T11" fmla="*/ 0 h 11"/>
                    <a:gd name="T12" fmla="*/ 0 w 276"/>
                    <a:gd name="T13" fmla="*/ 0 h 11"/>
                    <a:gd name="T14" fmla="*/ 0 w 276"/>
                    <a:gd name="T15" fmla="*/ 0 h 11"/>
                    <a:gd name="T16" fmla="*/ 0 w 276"/>
                    <a:gd name="T17" fmla="*/ 0 h 11"/>
                    <a:gd name="T18" fmla="*/ 0 w 276"/>
                    <a:gd name="T19" fmla="*/ 0 h 11"/>
                    <a:gd name="T20" fmla="*/ 0 w 276"/>
                    <a:gd name="T21" fmla="*/ 0 h 11"/>
                    <a:gd name="T22" fmla="*/ 0 w 276"/>
                    <a:gd name="T23" fmla="*/ 0 h 11"/>
                    <a:gd name="T24" fmla="*/ 0 w 276"/>
                    <a:gd name="T25" fmla="*/ 0 h 11"/>
                    <a:gd name="T26" fmla="*/ 0 w 276"/>
                    <a:gd name="T27" fmla="*/ 0 h 11"/>
                    <a:gd name="T28" fmla="*/ 0 w 276"/>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6"/>
                    <a:gd name="T46" fmla="*/ 0 h 11"/>
                    <a:gd name="T47" fmla="*/ 276 w 276"/>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6" h="11">
                      <a:moveTo>
                        <a:pt x="1" y="0"/>
                      </a:moveTo>
                      <a:lnTo>
                        <a:pt x="0" y="11"/>
                      </a:lnTo>
                      <a:lnTo>
                        <a:pt x="87" y="11"/>
                      </a:lnTo>
                      <a:lnTo>
                        <a:pt x="86" y="0"/>
                      </a:lnTo>
                      <a:lnTo>
                        <a:pt x="1" y="0"/>
                      </a:lnTo>
                      <a:close/>
                      <a:moveTo>
                        <a:pt x="94" y="0"/>
                      </a:moveTo>
                      <a:lnTo>
                        <a:pt x="94" y="11"/>
                      </a:lnTo>
                      <a:lnTo>
                        <a:pt x="180" y="11"/>
                      </a:lnTo>
                      <a:lnTo>
                        <a:pt x="179" y="0"/>
                      </a:lnTo>
                      <a:lnTo>
                        <a:pt x="94" y="0"/>
                      </a:lnTo>
                      <a:close/>
                      <a:moveTo>
                        <a:pt x="187" y="0"/>
                      </a:moveTo>
                      <a:lnTo>
                        <a:pt x="186" y="11"/>
                      </a:lnTo>
                      <a:lnTo>
                        <a:pt x="276" y="11"/>
                      </a:lnTo>
                      <a:lnTo>
                        <a:pt x="276" y="0"/>
                      </a:lnTo>
                      <a:lnTo>
                        <a:pt x="187" y="0"/>
                      </a:lnTo>
                      <a:close/>
                    </a:path>
                  </a:pathLst>
                </a:custGeom>
                <a:solidFill>
                  <a:srgbClr val="D1D1B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20" name="Freeform 386"/>
                <p:cNvSpPr>
                  <a:spLocks noEditPoints="1"/>
                </p:cNvSpPr>
                <p:nvPr/>
              </p:nvSpPr>
              <p:spPr bwMode="auto">
                <a:xfrm>
                  <a:off x="2906" y="2853"/>
                  <a:ext cx="69" cy="3"/>
                </a:xfrm>
                <a:custGeom>
                  <a:avLst/>
                  <a:gdLst>
                    <a:gd name="T0" fmla="*/ 0 w 276"/>
                    <a:gd name="T1" fmla="*/ 0 h 11"/>
                    <a:gd name="T2" fmla="*/ 0 w 276"/>
                    <a:gd name="T3" fmla="*/ 0 h 11"/>
                    <a:gd name="T4" fmla="*/ 0 w 276"/>
                    <a:gd name="T5" fmla="*/ 0 h 11"/>
                    <a:gd name="T6" fmla="*/ 0 w 276"/>
                    <a:gd name="T7" fmla="*/ 0 h 11"/>
                    <a:gd name="T8" fmla="*/ 0 w 276"/>
                    <a:gd name="T9" fmla="*/ 0 h 11"/>
                    <a:gd name="T10" fmla="*/ 0 w 276"/>
                    <a:gd name="T11" fmla="*/ 0 h 11"/>
                    <a:gd name="T12" fmla="*/ 0 w 276"/>
                    <a:gd name="T13" fmla="*/ 0 h 11"/>
                    <a:gd name="T14" fmla="*/ 0 w 276"/>
                    <a:gd name="T15" fmla="*/ 0 h 11"/>
                    <a:gd name="T16" fmla="*/ 0 w 276"/>
                    <a:gd name="T17" fmla="*/ 0 h 11"/>
                    <a:gd name="T18" fmla="*/ 0 w 276"/>
                    <a:gd name="T19" fmla="*/ 0 h 11"/>
                    <a:gd name="T20" fmla="*/ 0 w 276"/>
                    <a:gd name="T21" fmla="*/ 0 h 11"/>
                    <a:gd name="T22" fmla="*/ 0 w 276"/>
                    <a:gd name="T23" fmla="*/ 0 h 11"/>
                    <a:gd name="T24" fmla="*/ 0 w 276"/>
                    <a:gd name="T25" fmla="*/ 0 h 11"/>
                    <a:gd name="T26" fmla="*/ 0 w 276"/>
                    <a:gd name="T27" fmla="*/ 0 h 11"/>
                    <a:gd name="T28" fmla="*/ 0 w 276"/>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6"/>
                    <a:gd name="T46" fmla="*/ 0 h 11"/>
                    <a:gd name="T47" fmla="*/ 276 w 276"/>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6" h="11">
                      <a:moveTo>
                        <a:pt x="1" y="0"/>
                      </a:moveTo>
                      <a:lnTo>
                        <a:pt x="0" y="11"/>
                      </a:lnTo>
                      <a:lnTo>
                        <a:pt x="87" y="11"/>
                      </a:lnTo>
                      <a:lnTo>
                        <a:pt x="85" y="0"/>
                      </a:lnTo>
                      <a:lnTo>
                        <a:pt x="1" y="0"/>
                      </a:lnTo>
                      <a:close/>
                      <a:moveTo>
                        <a:pt x="94" y="0"/>
                      </a:moveTo>
                      <a:lnTo>
                        <a:pt x="94" y="11"/>
                      </a:lnTo>
                      <a:lnTo>
                        <a:pt x="180" y="11"/>
                      </a:lnTo>
                      <a:lnTo>
                        <a:pt x="178" y="0"/>
                      </a:lnTo>
                      <a:lnTo>
                        <a:pt x="94" y="0"/>
                      </a:lnTo>
                      <a:close/>
                      <a:moveTo>
                        <a:pt x="188" y="0"/>
                      </a:moveTo>
                      <a:lnTo>
                        <a:pt x="186" y="11"/>
                      </a:lnTo>
                      <a:lnTo>
                        <a:pt x="276" y="11"/>
                      </a:lnTo>
                      <a:lnTo>
                        <a:pt x="276" y="0"/>
                      </a:lnTo>
                      <a:lnTo>
                        <a:pt x="188" y="0"/>
                      </a:lnTo>
                      <a:close/>
                    </a:path>
                  </a:pathLst>
                </a:custGeom>
                <a:solidFill>
                  <a:srgbClr val="D6D6B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21" name="Freeform 387"/>
                <p:cNvSpPr>
                  <a:spLocks noEditPoints="1"/>
                </p:cNvSpPr>
                <p:nvPr/>
              </p:nvSpPr>
              <p:spPr bwMode="auto">
                <a:xfrm>
                  <a:off x="2906" y="2851"/>
                  <a:ext cx="69" cy="3"/>
                </a:xfrm>
                <a:custGeom>
                  <a:avLst/>
                  <a:gdLst>
                    <a:gd name="T0" fmla="*/ 0 w 275"/>
                    <a:gd name="T1" fmla="*/ 0 h 10"/>
                    <a:gd name="T2" fmla="*/ 0 w 275"/>
                    <a:gd name="T3" fmla="*/ 0 h 10"/>
                    <a:gd name="T4" fmla="*/ 0 w 275"/>
                    <a:gd name="T5" fmla="*/ 0 h 10"/>
                    <a:gd name="T6" fmla="*/ 0 w 275"/>
                    <a:gd name="T7" fmla="*/ 0 h 10"/>
                    <a:gd name="T8" fmla="*/ 0 w 275"/>
                    <a:gd name="T9" fmla="*/ 0 h 10"/>
                    <a:gd name="T10" fmla="*/ 0 w 275"/>
                    <a:gd name="T11" fmla="*/ 0 h 10"/>
                    <a:gd name="T12" fmla="*/ 0 w 275"/>
                    <a:gd name="T13" fmla="*/ 0 h 10"/>
                    <a:gd name="T14" fmla="*/ 0 w 275"/>
                    <a:gd name="T15" fmla="*/ 0 h 10"/>
                    <a:gd name="T16" fmla="*/ 0 w 275"/>
                    <a:gd name="T17" fmla="*/ 0 h 10"/>
                    <a:gd name="T18" fmla="*/ 0 w 275"/>
                    <a:gd name="T19" fmla="*/ 0 h 10"/>
                    <a:gd name="T20" fmla="*/ 0 w 275"/>
                    <a:gd name="T21" fmla="*/ 0 h 10"/>
                    <a:gd name="T22" fmla="*/ 0 w 275"/>
                    <a:gd name="T23" fmla="*/ 0 h 10"/>
                    <a:gd name="T24" fmla="*/ 0 w 275"/>
                    <a:gd name="T25" fmla="*/ 0 h 10"/>
                    <a:gd name="T26" fmla="*/ 0 w 275"/>
                    <a:gd name="T27" fmla="*/ 0 h 10"/>
                    <a:gd name="T28" fmla="*/ 0 w 275"/>
                    <a:gd name="T29" fmla="*/ 0 h 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5"/>
                    <a:gd name="T46" fmla="*/ 0 h 10"/>
                    <a:gd name="T47" fmla="*/ 275 w 275"/>
                    <a:gd name="T48" fmla="*/ 10 h 1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5" h="10">
                      <a:moveTo>
                        <a:pt x="0" y="0"/>
                      </a:moveTo>
                      <a:lnTo>
                        <a:pt x="0" y="10"/>
                      </a:lnTo>
                      <a:lnTo>
                        <a:pt x="85" y="10"/>
                      </a:lnTo>
                      <a:lnTo>
                        <a:pt x="83" y="0"/>
                      </a:lnTo>
                      <a:lnTo>
                        <a:pt x="0" y="0"/>
                      </a:lnTo>
                      <a:close/>
                      <a:moveTo>
                        <a:pt x="93" y="0"/>
                      </a:moveTo>
                      <a:lnTo>
                        <a:pt x="93" y="10"/>
                      </a:lnTo>
                      <a:lnTo>
                        <a:pt x="178" y="10"/>
                      </a:lnTo>
                      <a:lnTo>
                        <a:pt x="176" y="0"/>
                      </a:lnTo>
                      <a:lnTo>
                        <a:pt x="93" y="0"/>
                      </a:lnTo>
                      <a:close/>
                      <a:moveTo>
                        <a:pt x="189" y="0"/>
                      </a:moveTo>
                      <a:lnTo>
                        <a:pt x="186" y="10"/>
                      </a:lnTo>
                      <a:lnTo>
                        <a:pt x="275" y="10"/>
                      </a:lnTo>
                      <a:lnTo>
                        <a:pt x="275" y="0"/>
                      </a:lnTo>
                      <a:lnTo>
                        <a:pt x="189" y="0"/>
                      </a:lnTo>
                      <a:close/>
                    </a:path>
                  </a:pathLst>
                </a:custGeom>
                <a:solidFill>
                  <a:srgbClr val="DEDE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22" name="Freeform 388"/>
                <p:cNvSpPr>
                  <a:spLocks noEditPoints="1"/>
                </p:cNvSpPr>
                <p:nvPr/>
              </p:nvSpPr>
              <p:spPr bwMode="auto">
                <a:xfrm>
                  <a:off x="2906" y="2850"/>
                  <a:ext cx="69" cy="3"/>
                </a:xfrm>
                <a:custGeom>
                  <a:avLst/>
                  <a:gdLst>
                    <a:gd name="T0" fmla="*/ 0 w 275"/>
                    <a:gd name="T1" fmla="*/ 0 h 11"/>
                    <a:gd name="T2" fmla="*/ 0 w 275"/>
                    <a:gd name="T3" fmla="*/ 0 h 11"/>
                    <a:gd name="T4" fmla="*/ 0 w 275"/>
                    <a:gd name="T5" fmla="*/ 0 h 11"/>
                    <a:gd name="T6" fmla="*/ 0 w 275"/>
                    <a:gd name="T7" fmla="*/ 0 h 11"/>
                    <a:gd name="T8" fmla="*/ 0 w 275"/>
                    <a:gd name="T9" fmla="*/ 0 h 11"/>
                    <a:gd name="T10" fmla="*/ 0 w 275"/>
                    <a:gd name="T11" fmla="*/ 0 h 11"/>
                    <a:gd name="T12" fmla="*/ 0 w 275"/>
                    <a:gd name="T13" fmla="*/ 0 h 11"/>
                    <a:gd name="T14" fmla="*/ 0 w 275"/>
                    <a:gd name="T15" fmla="*/ 0 h 11"/>
                    <a:gd name="T16" fmla="*/ 0 w 275"/>
                    <a:gd name="T17" fmla="*/ 0 h 11"/>
                    <a:gd name="T18" fmla="*/ 0 w 275"/>
                    <a:gd name="T19" fmla="*/ 0 h 11"/>
                    <a:gd name="T20" fmla="*/ 0 w 275"/>
                    <a:gd name="T21" fmla="*/ 0 h 11"/>
                    <a:gd name="T22" fmla="*/ 0 w 275"/>
                    <a:gd name="T23" fmla="*/ 0 h 11"/>
                    <a:gd name="T24" fmla="*/ 0 w 275"/>
                    <a:gd name="T25" fmla="*/ 0 h 11"/>
                    <a:gd name="T26" fmla="*/ 0 w 275"/>
                    <a:gd name="T27" fmla="*/ 0 h 11"/>
                    <a:gd name="T28" fmla="*/ 0 w 275"/>
                    <a:gd name="T29" fmla="*/ 0 h 11"/>
                    <a:gd name="T30" fmla="*/ 0 w 275"/>
                    <a:gd name="T31" fmla="*/ 0 h 1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75"/>
                    <a:gd name="T49" fmla="*/ 0 h 11"/>
                    <a:gd name="T50" fmla="*/ 275 w 275"/>
                    <a:gd name="T51" fmla="*/ 11 h 1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75" h="11">
                      <a:moveTo>
                        <a:pt x="0" y="11"/>
                      </a:moveTo>
                      <a:lnTo>
                        <a:pt x="0" y="2"/>
                      </a:lnTo>
                      <a:lnTo>
                        <a:pt x="81" y="2"/>
                      </a:lnTo>
                      <a:lnTo>
                        <a:pt x="84" y="11"/>
                      </a:lnTo>
                      <a:lnTo>
                        <a:pt x="0" y="11"/>
                      </a:lnTo>
                      <a:close/>
                      <a:moveTo>
                        <a:pt x="93" y="11"/>
                      </a:moveTo>
                      <a:lnTo>
                        <a:pt x="93" y="2"/>
                      </a:lnTo>
                      <a:lnTo>
                        <a:pt x="174" y="2"/>
                      </a:lnTo>
                      <a:lnTo>
                        <a:pt x="177" y="11"/>
                      </a:lnTo>
                      <a:lnTo>
                        <a:pt x="93" y="11"/>
                      </a:lnTo>
                      <a:close/>
                      <a:moveTo>
                        <a:pt x="189" y="0"/>
                      </a:moveTo>
                      <a:lnTo>
                        <a:pt x="187" y="11"/>
                      </a:lnTo>
                      <a:lnTo>
                        <a:pt x="275" y="11"/>
                      </a:lnTo>
                      <a:lnTo>
                        <a:pt x="275" y="2"/>
                      </a:lnTo>
                      <a:lnTo>
                        <a:pt x="232" y="0"/>
                      </a:lnTo>
                      <a:lnTo>
                        <a:pt x="189" y="0"/>
                      </a:lnTo>
                      <a:close/>
                    </a:path>
                  </a:pathLst>
                </a:custGeom>
                <a:solidFill>
                  <a:srgbClr val="E3E3C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23" name="Freeform 389"/>
                <p:cNvSpPr>
                  <a:spLocks noEditPoints="1"/>
                </p:cNvSpPr>
                <p:nvPr/>
              </p:nvSpPr>
              <p:spPr bwMode="auto">
                <a:xfrm>
                  <a:off x="2906" y="2850"/>
                  <a:ext cx="69" cy="1"/>
                </a:xfrm>
                <a:custGeom>
                  <a:avLst/>
                  <a:gdLst>
                    <a:gd name="T0" fmla="*/ 0 w 275"/>
                    <a:gd name="T1" fmla="*/ 0 h 6"/>
                    <a:gd name="T2" fmla="*/ 0 w 275"/>
                    <a:gd name="T3" fmla="*/ 0 h 6"/>
                    <a:gd name="T4" fmla="*/ 0 w 275"/>
                    <a:gd name="T5" fmla="*/ 0 h 6"/>
                    <a:gd name="T6" fmla="*/ 0 w 275"/>
                    <a:gd name="T7" fmla="*/ 0 h 6"/>
                    <a:gd name="T8" fmla="*/ 0 w 275"/>
                    <a:gd name="T9" fmla="*/ 0 h 6"/>
                    <a:gd name="T10" fmla="*/ 0 w 275"/>
                    <a:gd name="T11" fmla="*/ 0 h 6"/>
                    <a:gd name="T12" fmla="*/ 0 w 275"/>
                    <a:gd name="T13" fmla="*/ 0 h 6"/>
                    <a:gd name="T14" fmla="*/ 0 w 275"/>
                    <a:gd name="T15" fmla="*/ 0 h 6"/>
                    <a:gd name="T16" fmla="*/ 0 w 275"/>
                    <a:gd name="T17" fmla="*/ 0 h 6"/>
                    <a:gd name="T18" fmla="*/ 0 w 275"/>
                    <a:gd name="T19" fmla="*/ 0 h 6"/>
                    <a:gd name="T20" fmla="*/ 0 w 275"/>
                    <a:gd name="T21" fmla="*/ 0 h 6"/>
                    <a:gd name="T22" fmla="*/ 0 w 275"/>
                    <a:gd name="T23" fmla="*/ 0 h 6"/>
                    <a:gd name="T24" fmla="*/ 0 w 275"/>
                    <a:gd name="T25" fmla="*/ 0 h 6"/>
                    <a:gd name="T26" fmla="*/ 0 w 275"/>
                    <a:gd name="T27" fmla="*/ 0 h 6"/>
                    <a:gd name="T28" fmla="*/ 0 w 275"/>
                    <a:gd name="T29" fmla="*/ 0 h 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5"/>
                    <a:gd name="T46" fmla="*/ 0 h 6"/>
                    <a:gd name="T47" fmla="*/ 275 w 275"/>
                    <a:gd name="T48" fmla="*/ 6 h 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5" h="6">
                      <a:moveTo>
                        <a:pt x="0" y="6"/>
                      </a:moveTo>
                      <a:lnTo>
                        <a:pt x="0" y="2"/>
                      </a:lnTo>
                      <a:lnTo>
                        <a:pt x="81" y="2"/>
                      </a:lnTo>
                      <a:lnTo>
                        <a:pt x="83" y="6"/>
                      </a:lnTo>
                      <a:lnTo>
                        <a:pt x="0" y="6"/>
                      </a:lnTo>
                      <a:close/>
                      <a:moveTo>
                        <a:pt x="93" y="6"/>
                      </a:moveTo>
                      <a:lnTo>
                        <a:pt x="93" y="2"/>
                      </a:lnTo>
                      <a:lnTo>
                        <a:pt x="174" y="2"/>
                      </a:lnTo>
                      <a:lnTo>
                        <a:pt x="176" y="6"/>
                      </a:lnTo>
                      <a:lnTo>
                        <a:pt x="93" y="6"/>
                      </a:lnTo>
                      <a:close/>
                      <a:moveTo>
                        <a:pt x="189" y="6"/>
                      </a:moveTo>
                      <a:lnTo>
                        <a:pt x="189" y="0"/>
                      </a:lnTo>
                      <a:lnTo>
                        <a:pt x="275" y="2"/>
                      </a:lnTo>
                      <a:lnTo>
                        <a:pt x="275" y="6"/>
                      </a:lnTo>
                      <a:lnTo>
                        <a:pt x="189" y="6"/>
                      </a:lnTo>
                      <a:close/>
                    </a:path>
                  </a:pathLst>
                </a:custGeom>
                <a:solidFill>
                  <a:srgbClr val="EBEBC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24" name="Freeform 390"/>
                <p:cNvSpPr>
                  <a:spLocks/>
                </p:cNvSpPr>
                <p:nvPr/>
              </p:nvSpPr>
              <p:spPr bwMode="auto">
                <a:xfrm>
                  <a:off x="2953" y="2850"/>
                  <a:ext cx="11" cy="1"/>
                </a:xfrm>
                <a:custGeom>
                  <a:avLst/>
                  <a:gdLst>
                    <a:gd name="T0" fmla="*/ 0 w 43"/>
                    <a:gd name="T1" fmla="*/ 0 h 1"/>
                    <a:gd name="T2" fmla="*/ 0 w 43"/>
                    <a:gd name="T3" fmla="*/ 0 h 1"/>
                    <a:gd name="T4" fmla="*/ 0 w 43"/>
                    <a:gd name="T5" fmla="*/ 0 h 1"/>
                    <a:gd name="T6" fmla="*/ 0 w 43"/>
                    <a:gd name="T7" fmla="*/ 0 h 1"/>
                    <a:gd name="T8" fmla="*/ 0 60000 65536"/>
                    <a:gd name="T9" fmla="*/ 0 60000 65536"/>
                    <a:gd name="T10" fmla="*/ 0 60000 65536"/>
                    <a:gd name="T11" fmla="*/ 0 60000 65536"/>
                    <a:gd name="T12" fmla="*/ 0 w 43"/>
                    <a:gd name="T13" fmla="*/ 0 h 1"/>
                    <a:gd name="T14" fmla="*/ 43 w 43"/>
                    <a:gd name="T15" fmla="*/ 1 h 1"/>
                  </a:gdLst>
                  <a:ahLst/>
                  <a:cxnLst>
                    <a:cxn ang="T8">
                      <a:pos x="T0" y="T1"/>
                    </a:cxn>
                    <a:cxn ang="T9">
                      <a:pos x="T2" y="T3"/>
                    </a:cxn>
                    <a:cxn ang="T10">
                      <a:pos x="T4" y="T5"/>
                    </a:cxn>
                    <a:cxn ang="T11">
                      <a:pos x="T6" y="T7"/>
                    </a:cxn>
                  </a:cxnLst>
                  <a:rect l="T12" t="T13" r="T14" b="T15"/>
                  <a:pathLst>
                    <a:path w="43" h="1">
                      <a:moveTo>
                        <a:pt x="0" y="0"/>
                      </a:moveTo>
                      <a:lnTo>
                        <a:pt x="0" y="0"/>
                      </a:lnTo>
                      <a:lnTo>
                        <a:pt x="43" y="0"/>
                      </a:lnTo>
                      <a:lnTo>
                        <a:pt x="0" y="0"/>
                      </a:lnTo>
                      <a:close/>
                    </a:path>
                  </a:pathLst>
                </a:custGeom>
                <a:solidFill>
                  <a:srgbClr val="F0F0D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25" name="Freeform 391"/>
                <p:cNvSpPr>
                  <a:spLocks/>
                </p:cNvSpPr>
                <p:nvPr/>
              </p:nvSpPr>
              <p:spPr bwMode="auto">
                <a:xfrm>
                  <a:off x="2996" y="2852"/>
                  <a:ext cx="47" cy="1"/>
                </a:xfrm>
                <a:custGeom>
                  <a:avLst/>
                  <a:gdLst>
                    <a:gd name="T0" fmla="*/ 0 w 191"/>
                    <a:gd name="T1" fmla="*/ 0 h 3"/>
                    <a:gd name="T2" fmla="*/ 0 w 191"/>
                    <a:gd name="T3" fmla="*/ 0 h 3"/>
                    <a:gd name="T4" fmla="*/ 0 w 191"/>
                    <a:gd name="T5" fmla="*/ 0 h 3"/>
                    <a:gd name="T6" fmla="*/ 0 w 191"/>
                    <a:gd name="T7" fmla="*/ 0 h 3"/>
                    <a:gd name="T8" fmla="*/ 0 60000 65536"/>
                    <a:gd name="T9" fmla="*/ 0 60000 65536"/>
                    <a:gd name="T10" fmla="*/ 0 60000 65536"/>
                    <a:gd name="T11" fmla="*/ 0 60000 65536"/>
                    <a:gd name="T12" fmla="*/ 0 w 191"/>
                    <a:gd name="T13" fmla="*/ 0 h 3"/>
                    <a:gd name="T14" fmla="*/ 191 w 191"/>
                    <a:gd name="T15" fmla="*/ 3 h 3"/>
                  </a:gdLst>
                  <a:ahLst/>
                  <a:cxnLst>
                    <a:cxn ang="T8">
                      <a:pos x="T0" y="T1"/>
                    </a:cxn>
                    <a:cxn ang="T9">
                      <a:pos x="T2" y="T3"/>
                    </a:cxn>
                    <a:cxn ang="T10">
                      <a:pos x="T4" y="T5"/>
                    </a:cxn>
                    <a:cxn ang="T11">
                      <a:pos x="T6" y="T7"/>
                    </a:cxn>
                  </a:cxnLst>
                  <a:rect l="T12" t="T13" r="T14" b="T15"/>
                  <a:pathLst>
                    <a:path w="191" h="3">
                      <a:moveTo>
                        <a:pt x="0" y="0"/>
                      </a:moveTo>
                      <a:lnTo>
                        <a:pt x="0" y="3"/>
                      </a:lnTo>
                      <a:lnTo>
                        <a:pt x="191" y="0"/>
                      </a:lnTo>
                      <a:lnTo>
                        <a:pt x="0" y="0"/>
                      </a:lnTo>
                      <a:close/>
                    </a:path>
                  </a:pathLst>
                </a:custGeom>
                <a:solidFill>
                  <a:srgbClr val="82826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26" name="Freeform 392"/>
                <p:cNvSpPr>
                  <a:spLocks/>
                </p:cNvSpPr>
                <p:nvPr/>
              </p:nvSpPr>
              <p:spPr bwMode="auto">
                <a:xfrm>
                  <a:off x="2996" y="2851"/>
                  <a:ext cx="94" cy="2"/>
                </a:xfrm>
                <a:custGeom>
                  <a:avLst/>
                  <a:gdLst>
                    <a:gd name="T0" fmla="*/ 0 w 379"/>
                    <a:gd name="T1" fmla="*/ 0 h 9"/>
                    <a:gd name="T2" fmla="*/ 0 w 379"/>
                    <a:gd name="T3" fmla="*/ 0 h 9"/>
                    <a:gd name="T4" fmla="*/ 0 w 379"/>
                    <a:gd name="T5" fmla="*/ 0 h 9"/>
                    <a:gd name="T6" fmla="*/ 0 w 379"/>
                    <a:gd name="T7" fmla="*/ 0 h 9"/>
                    <a:gd name="T8" fmla="*/ 0 w 379"/>
                    <a:gd name="T9" fmla="*/ 0 h 9"/>
                    <a:gd name="T10" fmla="*/ 0 60000 65536"/>
                    <a:gd name="T11" fmla="*/ 0 60000 65536"/>
                    <a:gd name="T12" fmla="*/ 0 60000 65536"/>
                    <a:gd name="T13" fmla="*/ 0 60000 65536"/>
                    <a:gd name="T14" fmla="*/ 0 60000 65536"/>
                    <a:gd name="T15" fmla="*/ 0 w 379"/>
                    <a:gd name="T16" fmla="*/ 0 h 9"/>
                    <a:gd name="T17" fmla="*/ 379 w 379"/>
                    <a:gd name="T18" fmla="*/ 9 h 9"/>
                  </a:gdLst>
                  <a:ahLst/>
                  <a:cxnLst>
                    <a:cxn ang="T10">
                      <a:pos x="T0" y="T1"/>
                    </a:cxn>
                    <a:cxn ang="T11">
                      <a:pos x="T2" y="T3"/>
                    </a:cxn>
                    <a:cxn ang="T12">
                      <a:pos x="T4" y="T5"/>
                    </a:cxn>
                    <a:cxn ang="T13">
                      <a:pos x="T6" y="T7"/>
                    </a:cxn>
                    <a:cxn ang="T14">
                      <a:pos x="T8" y="T9"/>
                    </a:cxn>
                  </a:cxnLst>
                  <a:rect l="T15" t="T16" r="T17" b="T18"/>
                  <a:pathLst>
                    <a:path w="379" h="9">
                      <a:moveTo>
                        <a:pt x="0" y="0"/>
                      </a:moveTo>
                      <a:lnTo>
                        <a:pt x="0" y="9"/>
                      </a:lnTo>
                      <a:lnTo>
                        <a:pt x="379" y="6"/>
                      </a:lnTo>
                      <a:lnTo>
                        <a:pt x="379" y="0"/>
                      </a:lnTo>
                      <a:lnTo>
                        <a:pt x="0" y="0"/>
                      </a:lnTo>
                      <a:close/>
                    </a:path>
                  </a:pathLst>
                </a:custGeom>
                <a:solidFill>
                  <a:srgbClr val="8A8A6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27" name="Freeform 393"/>
                <p:cNvSpPr>
                  <a:spLocks/>
                </p:cNvSpPr>
                <p:nvPr/>
              </p:nvSpPr>
              <p:spPr bwMode="auto">
                <a:xfrm>
                  <a:off x="2996" y="2849"/>
                  <a:ext cx="94" cy="3"/>
                </a:xfrm>
                <a:custGeom>
                  <a:avLst/>
                  <a:gdLst>
                    <a:gd name="T0" fmla="*/ 0 w 379"/>
                    <a:gd name="T1" fmla="*/ 0 h 12"/>
                    <a:gd name="T2" fmla="*/ 0 w 379"/>
                    <a:gd name="T3" fmla="*/ 0 h 12"/>
                    <a:gd name="T4" fmla="*/ 0 w 379"/>
                    <a:gd name="T5" fmla="*/ 0 h 12"/>
                    <a:gd name="T6" fmla="*/ 0 w 379"/>
                    <a:gd name="T7" fmla="*/ 0 h 12"/>
                    <a:gd name="T8" fmla="*/ 0 w 379"/>
                    <a:gd name="T9" fmla="*/ 0 h 12"/>
                    <a:gd name="T10" fmla="*/ 0 w 379"/>
                    <a:gd name="T11" fmla="*/ 0 h 12"/>
                    <a:gd name="T12" fmla="*/ 0 60000 65536"/>
                    <a:gd name="T13" fmla="*/ 0 60000 65536"/>
                    <a:gd name="T14" fmla="*/ 0 60000 65536"/>
                    <a:gd name="T15" fmla="*/ 0 60000 65536"/>
                    <a:gd name="T16" fmla="*/ 0 60000 65536"/>
                    <a:gd name="T17" fmla="*/ 0 60000 65536"/>
                    <a:gd name="T18" fmla="*/ 0 w 379"/>
                    <a:gd name="T19" fmla="*/ 0 h 12"/>
                    <a:gd name="T20" fmla="*/ 379 w 379"/>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379" h="12">
                      <a:moveTo>
                        <a:pt x="0" y="0"/>
                      </a:moveTo>
                      <a:lnTo>
                        <a:pt x="0" y="12"/>
                      </a:lnTo>
                      <a:lnTo>
                        <a:pt x="191" y="12"/>
                      </a:lnTo>
                      <a:lnTo>
                        <a:pt x="379" y="12"/>
                      </a:lnTo>
                      <a:lnTo>
                        <a:pt x="378" y="0"/>
                      </a:lnTo>
                      <a:lnTo>
                        <a:pt x="0" y="0"/>
                      </a:lnTo>
                      <a:close/>
                    </a:path>
                  </a:pathLst>
                </a:custGeom>
                <a:solidFill>
                  <a:srgbClr val="8F8F7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28" name="Freeform 394"/>
                <p:cNvSpPr>
                  <a:spLocks/>
                </p:cNvSpPr>
                <p:nvPr/>
              </p:nvSpPr>
              <p:spPr bwMode="auto">
                <a:xfrm>
                  <a:off x="2996" y="2848"/>
                  <a:ext cx="94" cy="3"/>
                </a:xfrm>
                <a:custGeom>
                  <a:avLst/>
                  <a:gdLst>
                    <a:gd name="T0" fmla="*/ 0 w 379"/>
                    <a:gd name="T1" fmla="*/ 0 h 10"/>
                    <a:gd name="T2" fmla="*/ 0 w 379"/>
                    <a:gd name="T3" fmla="*/ 0 h 10"/>
                    <a:gd name="T4" fmla="*/ 0 w 379"/>
                    <a:gd name="T5" fmla="*/ 0 h 10"/>
                    <a:gd name="T6" fmla="*/ 0 w 379"/>
                    <a:gd name="T7" fmla="*/ 0 h 10"/>
                    <a:gd name="T8" fmla="*/ 0 w 379"/>
                    <a:gd name="T9" fmla="*/ 0 h 10"/>
                    <a:gd name="T10" fmla="*/ 0 60000 65536"/>
                    <a:gd name="T11" fmla="*/ 0 60000 65536"/>
                    <a:gd name="T12" fmla="*/ 0 60000 65536"/>
                    <a:gd name="T13" fmla="*/ 0 60000 65536"/>
                    <a:gd name="T14" fmla="*/ 0 60000 65536"/>
                    <a:gd name="T15" fmla="*/ 0 w 379"/>
                    <a:gd name="T16" fmla="*/ 0 h 10"/>
                    <a:gd name="T17" fmla="*/ 379 w 379"/>
                    <a:gd name="T18" fmla="*/ 10 h 10"/>
                  </a:gdLst>
                  <a:ahLst/>
                  <a:cxnLst>
                    <a:cxn ang="T10">
                      <a:pos x="T0" y="T1"/>
                    </a:cxn>
                    <a:cxn ang="T11">
                      <a:pos x="T2" y="T3"/>
                    </a:cxn>
                    <a:cxn ang="T12">
                      <a:pos x="T4" y="T5"/>
                    </a:cxn>
                    <a:cxn ang="T13">
                      <a:pos x="T6" y="T7"/>
                    </a:cxn>
                    <a:cxn ang="T14">
                      <a:pos x="T8" y="T9"/>
                    </a:cxn>
                  </a:cxnLst>
                  <a:rect l="T15" t="T16" r="T17" b="T18"/>
                  <a:pathLst>
                    <a:path w="379" h="10">
                      <a:moveTo>
                        <a:pt x="0" y="0"/>
                      </a:moveTo>
                      <a:lnTo>
                        <a:pt x="0" y="10"/>
                      </a:lnTo>
                      <a:lnTo>
                        <a:pt x="379" y="10"/>
                      </a:lnTo>
                      <a:lnTo>
                        <a:pt x="378" y="0"/>
                      </a:lnTo>
                      <a:lnTo>
                        <a:pt x="0" y="0"/>
                      </a:lnTo>
                      <a:close/>
                    </a:path>
                  </a:pathLst>
                </a:custGeom>
                <a:solidFill>
                  <a:srgbClr val="96967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29" name="Freeform 395"/>
                <p:cNvSpPr>
                  <a:spLocks/>
                </p:cNvSpPr>
                <p:nvPr/>
              </p:nvSpPr>
              <p:spPr bwMode="auto">
                <a:xfrm>
                  <a:off x="2996" y="2847"/>
                  <a:ext cx="94" cy="2"/>
                </a:xfrm>
                <a:custGeom>
                  <a:avLst/>
                  <a:gdLst>
                    <a:gd name="T0" fmla="*/ 0 w 378"/>
                    <a:gd name="T1" fmla="*/ 0 h 10"/>
                    <a:gd name="T2" fmla="*/ 0 w 378"/>
                    <a:gd name="T3" fmla="*/ 0 h 10"/>
                    <a:gd name="T4" fmla="*/ 0 w 378"/>
                    <a:gd name="T5" fmla="*/ 0 h 10"/>
                    <a:gd name="T6" fmla="*/ 0 w 378"/>
                    <a:gd name="T7" fmla="*/ 0 h 10"/>
                    <a:gd name="T8" fmla="*/ 0 w 378"/>
                    <a:gd name="T9" fmla="*/ 0 h 10"/>
                    <a:gd name="T10" fmla="*/ 0 60000 65536"/>
                    <a:gd name="T11" fmla="*/ 0 60000 65536"/>
                    <a:gd name="T12" fmla="*/ 0 60000 65536"/>
                    <a:gd name="T13" fmla="*/ 0 60000 65536"/>
                    <a:gd name="T14" fmla="*/ 0 60000 65536"/>
                    <a:gd name="T15" fmla="*/ 0 w 378"/>
                    <a:gd name="T16" fmla="*/ 0 h 10"/>
                    <a:gd name="T17" fmla="*/ 378 w 378"/>
                    <a:gd name="T18" fmla="*/ 10 h 10"/>
                  </a:gdLst>
                  <a:ahLst/>
                  <a:cxnLst>
                    <a:cxn ang="T10">
                      <a:pos x="T0" y="T1"/>
                    </a:cxn>
                    <a:cxn ang="T11">
                      <a:pos x="T2" y="T3"/>
                    </a:cxn>
                    <a:cxn ang="T12">
                      <a:pos x="T4" y="T5"/>
                    </a:cxn>
                    <a:cxn ang="T13">
                      <a:pos x="T6" y="T7"/>
                    </a:cxn>
                    <a:cxn ang="T14">
                      <a:pos x="T8" y="T9"/>
                    </a:cxn>
                  </a:cxnLst>
                  <a:rect l="T15" t="T16" r="T17" b="T18"/>
                  <a:pathLst>
                    <a:path w="378" h="10">
                      <a:moveTo>
                        <a:pt x="0" y="0"/>
                      </a:moveTo>
                      <a:lnTo>
                        <a:pt x="0" y="10"/>
                      </a:lnTo>
                      <a:lnTo>
                        <a:pt x="378" y="10"/>
                      </a:lnTo>
                      <a:lnTo>
                        <a:pt x="377" y="0"/>
                      </a:lnTo>
                      <a:lnTo>
                        <a:pt x="0" y="0"/>
                      </a:lnTo>
                      <a:close/>
                    </a:path>
                  </a:pathLst>
                </a:custGeom>
                <a:solidFill>
                  <a:srgbClr val="9E9E7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30" name="Freeform 396"/>
                <p:cNvSpPr>
                  <a:spLocks/>
                </p:cNvSpPr>
                <p:nvPr/>
              </p:nvSpPr>
              <p:spPr bwMode="auto">
                <a:xfrm>
                  <a:off x="2996" y="2845"/>
                  <a:ext cx="94" cy="3"/>
                </a:xfrm>
                <a:custGeom>
                  <a:avLst/>
                  <a:gdLst>
                    <a:gd name="T0" fmla="*/ 0 w 378"/>
                    <a:gd name="T1" fmla="*/ 0 h 11"/>
                    <a:gd name="T2" fmla="*/ 0 w 378"/>
                    <a:gd name="T3" fmla="*/ 0 h 11"/>
                    <a:gd name="T4" fmla="*/ 0 w 378"/>
                    <a:gd name="T5" fmla="*/ 0 h 11"/>
                    <a:gd name="T6" fmla="*/ 0 w 378"/>
                    <a:gd name="T7" fmla="*/ 0 h 11"/>
                    <a:gd name="T8" fmla="*/ 0 w 378"/>
                    <a:gd name="T9" fmla="*/ 0 h 11"/>
                    <a:gd name="T10" fmla="*/ 0 w 378"/>
                    <a:gd name="T11" fmla="*/ 0 h 11"/>
                    <a:gd name="T12" fmla="*/ 0 w 378"/>
                    <a:gd name="T13" fmla="*/ 0 h 11"/>
                    <a:gd name="T14" fmla="*/ 0 w 378"/>
                    <a:gd name="T15" fmla="*/ 0 h 11"/>
                    <a:gd name="T16" fmla="*/ 0 60000 65536"/>
                    <a:gd name="T17" fmla="*/ 0 60000 65536"/>
                    <a:gd name="T18" fmla="*/ 0 60000 65536"/>
                    <a:gd name="T19" fmla="*/ 0 60000 65536"/>
                    <a:gd name="T20" fmla="*/ 0 60000 65536"/>
                    <a:gd name="T21" fmla="*/ 0 60000 65536"/>
                    <a:gd name="T22" fmla="*/ 0 60000 65536"/>
                    <a:gd name="T23" fmla="*/ 0 60000 65536"/>
                    <a:gd name="T24" fmla="*/ 0 w 378"/>
                    <a:gd name="T25" fmla="*/ 0 h 11"/>
                    <a:gd name="T26" fmla="*/ 378 w 378"/>
                    <a:gd name="T27" fmla="*/ 11 h 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78" h="11">
                      <a:moveTo>
                        <a:pt x="0" y="0"/>
                      </a:moveTo>
                      <a:lnTo>
                        <a:pt x="0" y="11"/>
                      </a:lnTo>
                      <a:lnTo>
                        <a:pt x="378" y="11"/>
                      </a:lnTo>
                      <a:lnTo>
                        <a:pt x="376" y="0"/>
                      </a:lnTo>
                      <a:lnTo>
                        <a:pt x="94" y="0"/>
                      </a:lnTo>
                      <a:lnTo>
                        <a:pt x="93" y="3"/>
                      </a:lnTo>
                      <a:lnTo>
                        <a:pt x="93" y="0"/>
                      </a:lnTo>
                      <a:lnTo>
                        <a:pt x="0" y="0"/>
                      </a:lnTo>
                      <a:close/>
                    </a:path>
                  </a:pathLst>
                </a:custGeom>
                <a:solidFill>
                  <a:srgbClr val="A3A38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31" name="Freeform 397"/>
                <p:cNvSpPr>
                  <a:spLocks/>
                </p:cNvSpPr>
                <p:nvPr/>
              </p:nvSpPr>
              <p:spPr bwMode="auto">
                <a:xfrm>
                  <a:off x="2996" y="2844"/>
                  <a:ext cx="94" cy="3"/>
                </a:xfrm>
                <a:custGeom>
                  <a:avLst/>
                  <a:gdLst>
                    <a:gd name="T0" fmla="*/ 0 w 377"/>
                    <a:gd name="T1" fmla="*/ 0 h 11"/>
                    <a:gd name="T2" fmla="*/ 0 w 377"/>
                    <a:gd name="T3" fmla="*/ 0 h 11"/>
                    <a:gd name="T4" fmla="*/ 0 w 377"/>
                    <a:gd name="T5" fmla="*/ 0 h 11"/>
                    <a:gd name="T6" fmla="*/ 0 w 377"/>
                    <a:gd name="T7" fmla="*/ 0 h 11"/>
                    <a:gd name="T8" fmla="*/ 0 w 377"/>
                    <a:gd name="T9" fmla="*/ 0 h 11"/>
                    <a:gd name="T10" fmla="*/ 0 w 377"/>
                    <a:gd name="T11" fmla="*/ 0 h 11"/>
                    <a:gd name="T12" fmla="*/ 0 w 377"/>
                    <a:gd name="T13" fmla="*/ 0 h 11"/>
                    <a:gd name="T14" fmla="*/ 0 w 377"/>
                    <a:gd name="T15" fmla="*/ 0 h 11"/>
                    <a:gd name="T16" fmla="*/ 0 w 377"/>
                    <a:gd name="T17" fmla="*/ 0 h 11"/>
                    <a:gd name="T18" fmla="*/ 0 w 377"/>
                    <a:gd name="T19" fmla="*/ 0 h 11"/>
                    <a:gd name="T20" fmla="*/ 0 w 377"/>
                    <a:gd name="T21" fmla="*/ 0 h 11"/>
                    <a:gd name="T22" fmla="*/ 0 w 377"/>
                    <a:gd name="T23" fmla="*/ 0 h 11"/>
                    <a:gd name="T24" fmla="*/ 0 w 377"/>
                    <a:gd name="T25" fmla="*/ 0 h 11"/>
                    <a:gd name="T26" fmla="*/ 0 w 377"/>
                    <a:gd name="T27" fmla="*/ 0 h 1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77"/>
                    <a:gd name="T43" fmla="*/ 0 h 11"/>
                    <a:gd name="T44" fmla="*/ 377 w 377"/>
                    <a:gd name="T45" fmla="*/ 11 h 1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77" h="11">
                      <a:moveTo>
                        <a:pt x="0" y="0"/>
                      </a:moveTo>
                      <a:lnTo>
                        <a:pt x="0" y="11"/>
                      </a:lnTo>
                      <a:lnTo>
                        <a:pt x="377" y="11"/>
                      </a:lnTo>
                      <a:lnTo>
                        <a:pt x="375" y="0"/>
                      </a:lnTo>
                      <a:lnTo>
                        <a:pt x="288" y="0"/>
                      </a:lnTo>
                      <a:lnTo>
                        <a:pt x="286" y="2"/>
                      </a:lnTo>
                      <a:lnTo>
                        <a:pt x="286" y="0"/>
                      </a:lnTo>
                      <a:lnTo>
                        <a:pt x="197" y="0"/>
                      </a:lnTo>
                      <a:lnTo>
                        <a:pt x="196" y="2"/>
                      </a:lnTo>
                      <a:lnTo>
                        <a:pt x="196" y="0"/>
                      </a:lnTo>
                      <a:lnTo>
                        <a:pt x="94" y="0"/>
                      </a:lnTo>
                      <a:lnTo>
                        <a:pt x="93" y="9"/>
                      </a:lnTo>
                      <a:lnTo>
                        <a:pt x="93" y="0"/>
                      </a:lnTo>
                      <a:lnTo>
                        <a:pt x="0" y="0"/>
                      </a:lnTo>
                      <a:close/>
                    </a:path>
                  </a:pathLst>
                </a:custGeom>
                <a:solidFill>
                  <a:srgbClr val="A8A88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32" name="Freeform 398"/>
                <p:cNvSpPr>
                  <a:spLocks noEditPoints="1"/>
                </p:cNvSpPr>
                <p:nvPr/>
              </p:nvSpPr>
              <p:spPr bwMode="auto">
                <a:xfrm>
                  <a:off x="2996" y="2842"/>
                  <a:ext cx="93" cy="3"/>
                </a:xfrm>
                <a:custGeom>
                  <a:avLst/>
                  <a:gdLst>
                    <a:gd name="T0" fmla="*/ 0 w 376"/>
                    <a:gd name="T1" fmla="*/ 0 h 12"/>
                    <a:gd name="T2" fmla="*/ 0 w 376"/>
                    <a:gd name="T3" fmla="*/ 0 h 12"/>
                    <a:gd name="T4" fmla="*/ 0 w 376"/>
                    <a:gd name="T5" fmla="*/ 0 h 12"/>
                    <a:gd name="T6" fmla="*/ 0 w 376"/>
                    <a:gd name="T7" fmla="*/ 0 h 12"/>
                    <a:gd name="T8" fmla="*/ 0 w 376"/>
                    <a:gd name="T9" fmla="*/ 0 h 12"/>
                    <a:gd name="T10" fmla="*/ 0 w 376"/>
                    <a:gd name="T11" fmla="*/ 0 h 12"/>
                    <a:gd name="T12" fmla="*/ 0 w 376"/>
                    <a:gd name="T13" fmla="*/ 0 h 12"/>
                    <a:gd name="T14" fmla="*/ 0 w 376"/>
                    <a:gd name="T15" fmla="*/ 0 h 12"/>
                    <a:gd name="T16" fmla="*/ 0 w 376"/>
                    <a:gd name="T17" fmla="*/ 0 h 12"/>
                    <a:gd name="T18" fmla="*/ 0 w 376"/>
                    <a:gd name="T19" fmla="*/ 0 h 12"/>
                    <a:gd name="T20" fmla="*/ 0 w 376"/>
                    <a:gd name="T21" fmla="*/ 0 h 12"/>
                    <a:gd name="T22" fmla="*/ 0 w 376"/>
                    <a:gd name="T23" fmla="*/ 0 h 12"/>
                    <a:gd name="T24" fmla="*/ 0 w 376"/>
                    <a:gd name="T25" fmla="*/ 0 h 12"/>
                    <a:gd name="T26" fmla="*/ 0 w 376"/>
                    <a:gd name="T27" fmla="*/ 0 h 12"/>
                    <a:gd name="T28" fmla="*/ 0 w 376"/>
                    <a:gd name="T29" fmla="*/ 0 h 12"/>
                    <a:gd name="T30" fmla="*/ 0 w 376"/>
                    <a:gd name="T31" fmla="*/ 0 h 1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76"/>
                    <a:gd name="T49" fmla="*/ 0 h 12"/>
                    <a:gd name="T50" fmla="*/ 376 w 376"/>
                    <a:gd name="T51" fmla="*/ 12 h 1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76" h="12">
                      <a:moveTo>
                        <a:pt x="0" y="0"/>
                      </a:moveTo>
                      <a:lnTo>
                        <a:pt x="0" y="12"/>
                      </a:lnTo>
                      <a:lnTo>
                        <a:pt x="93" y="12"/>
                      </a:lnTo>
                      <a:lnTo>
                        <a:pt x="92" y="0"/>
                      </a:lnTo>
                      <a:lnTo>
                        <a:pt x="0" y="0"/>
                      </a:lnTo>
                      <a:close/>
                      <a:moveTo>
                        <a:pt x="96" y="0"/>
                      </a:moveTo>
                      <a:lnTo>
                        <a:pt x="94" y="12"/>
                      </a:lnTo>
                      <a:lnTo>
                        <a:pt x="376" y="12"/>
                      </a:lnTo>
                      <a:lnTo>
                        <a:pt x="375" y="0"/>
                      </a:lnTo>
                      <a:lnTo>
                        <a:pt x="288" y="0"/>
                      </a:lnTo>
                      <a:lnTo>
                        <a:pt x="286" y="8"/>
                      </a:lnTo>
                      <a:lnTo>
                        <a:pt x="285" y="0"/>
                      </a:lnTo>
                      <a:lnTo>
                        <a:pt x="197" y="0"/>
                      </a:lnTo>
                      <a:lnTo>
                        <a:pt x="196" y="8"/>
                      </a:lnTo>
                      <a:lnTo>
                        <a:pt x="195" y="0"/>
                      </a:lnTo>
                      <a:lnTo>
                        <a:pt x="96" y="0"/>
                      </a:lnTo>
                      <a:close/>
                    </a:path>
                  </a:pathLst>
                </a:custGeom>
                <a:solidFill>
                  <a:srgbClr val="B0B09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33" name="Freeform 399"/>
                <p:cNvSpPr>
                  <a:spLocks noEditPoints="1"/>
                </p:cNvSpPr>
                <p:nvPr/>
              </p:nvSpPr>
              <p:spPr bwMode="auto">
                <a:xfrm>
                  <a:off x="2996" y="2841"/>
                  <a:ext cx="93" cy="3"/>
                </a:xfrm>
                <a:custGeom>
                  <a:avLst/>
                  <a:gdLst>
                    <a:gd name="T0" fmla="*/ 0 w 375"/>
                    <a:gd name="T1" fmla="*/ 0 h 11"/>
                    <a:gd name="T2" fmla="*/ 0 w 375"/>
                    <a:gd name="T3" fmla="*/ 0 h 11"/>
                    <a:gd name="T4" fmla="*/ 0 w 375"/>
                    <a:gd name="T5" fmla="*/ 0 h 11"/>
                    <a:gd name="T6" fmla="*/ 0 w 375"/>
                    <a:gd name="T7" fmla="*/ 0 h 11"/>
                    <a:gd name="T8" fmla="*/ 0 w 375"/>
                    <a:gd name="T9" fmla="*/ 0 h 11"/>
                    <a:gd name="T10" fmla="*/ 0 w 375"/>
                    <a:gd name="T11" fmla="*/ 0 h 11"/>
                    <a:gd name="T12" fmla="*/ 0 w 375"/>
                    <a:gd name="T13" fmla="*/ 0 h 11"/>
                    <a:gd name="T14" fmla="*/ 0 w 375"/>
                    <a:gd name="T15" fmla="*/ 0 h 11"/>
                    <a:gd name="T16" fmla="*/ 0 w 375"/>
                    <a:gd name="T17" fmla="*/ 0 h 11"/>
                    <a:gd name="T18" fmla="*/ 0 w 375"/>
                    <a:gd name="T19" fmla="*/ 0 h 11"/>
                    <a:gd name="T20" fmla="*/ 0 w 375"/>
                    <a:gd name="T21" fmla="*/ 0 h 11"/>
                    <a:gd name="T22" fmla="*/ 0 w 375"/>
                    <a:gd name="T23" fmla="*/ 0 h 11"/>
                    <a:gd name="T24" fmla="*/ 0 w 375"/>
                    <a:gd name="T25" fmla="*/ 0 h 11"/>
                    <a:gd name="T26" fmla="*/ 0 w 375"/>
                    <a:gd name="T27" fmla="*/ 0 h 11"/>
                    <a:gd name="T28" fmla="*/ 0 w 375"/>
                    <a:gd name="T29" fmla="*/ 0 h 11"/>
                    <a:gd name="T30" fmla="*/ 0 w 375"/>
                    <a:gd name="T31" fmla="*/ 0 h 11"/>
                    <a:gd name="T32" fmla="*/ 0 w 375"/>
                    <a:gd name="T33" fmla="*/ 0 h 11"/>
                    <a:gd name="T34" fmla="*/ 0 w 375"/>
                    <a:gd name="T35" fmla="*/ 0 h 11"/>
                    <a:gd name="T36" fmla="*/ 0 w 375"/>
                    <a:gd name="T37" fmla="*/ 0 h 11"/>
                    <a:gd name="T38" fmla="*/ 0 w 375"/>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75"/>
                    <a:gd name="T61" fmla="*/ 0 h 11"/>
                    <a:gd name="T62" fmla="*/ 375 w 375"/>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75" h="11">
                      <a:moveTo>
                        <a:pt x="0" y="0"/>
                      </a:moveTo>
                      <a:lnTo>
                        <a:pt x="0" y="11"/>
                      </a:lnTo>
                      <a:lnTo>
                        <a:pt x="93" y="11"/>
                      </a:lnTo>
                      <a:lnTo>
                        <a:pt x="91" y="0"/>
                      </a:lnTo>
                      <a:lnTo>
                        <a:pt x="0" y="0"/>
                      </a:lnTo>
                      <a:close/>
                      <a:moveTo>
                        <a:pt x="97" y="0"/>
                      </a:moveTo>
                      <a:lnTo>
                        <a:pt x="94" y="11"/>
                      </a:lnTo>
                      <a:lnTo>
                        <a:pt x="196" y="11"/>
                      </a:lnTo>
                      <a:lnTo>
                        <a:pt x="193" y="0"/>
                      </a:lnTo>
                      <a:lnTo>
                        <a:pt x="97" y="0"/>
                      </a:lnTo>
                      <a:close/>
                      <a:moveTo>
                        <a:pt x="198" y="0"/>
                      </a:moveTo>
                      <a:lnTo>
                        <a:pt x="197" y="11"/>
                      </a:lnTo>
                      <a:lnTo>
                        <a:pt x="286" y="11"/>
                      </a:lnTo>
                      <a:lnTo>
                        <a:pt x="284" y="0"/>
                      </a:lnTo>
                      <a:lnTo>
                        <a:pt x="198" y="0"/>
                      </a:lnTo>
                      <a:close/>
                      <a:moveTo>
                        <a:pt x="288" y="0"/>
                      </a:moveTo>
                      <a:lnTo>
                        <a:pt x="288" y="11"/>
                      </a:lnTo>
                      <a:lnTo>
                        <a:pt x="375" y="11"/>
                      </a:lnTo>
                      <a:lnTo>
                        <a:pt x="373" y="0"/>
                      </a:lnTo>
                      <a:lnTo>
                        <a:pt x="288" y="0"/>
                      </a:lnTo>
                      <a:close/>
                    </a:path>
                  </a:pathLst>
                </a:custGeom>
                <a:solidFill>
                  <a:srgbClr val="B5B59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34" name="Freeform 400"/>
                <p:cNvSpPr>
                  <a:spLocks noEditPoints="1"/>
                </p:cNvSpPr>
                <p:nvPr/>
              </p:nvSpPr>
              <p:spPr bwMode="auto">
                <a:xfrm>
                  <a:off x="2996" y="2840"/>
                  <a:ext cx="93" cy="2"/>
                </a:xfrm>
                <a:custGeom>
                  <a:avLst/>
                  <a:gdLst>
                    <a:gd name="T0" fmla="*/ 0 w 375"/>
                    <a:gd name="T1" fmla="*/ 0 h 11"/>
                    <a:gd name="T2" fmla="*/ 0 w 375"/>
                    <a:gd name="T3" fmla="*/ 0 h 11"/>
                    <a:gd name="T4" fmla="*/ 0 w 375"/>
                    <a:gd name="T5" fmla="*/ 0 h 11"/>
                    <a:gd name="T6" fmla="*/ 0 w 375"/>
                    <a:gd name="T7" fmla="*/ 0 h 11"/>
                    <a:gd name="T8" fmla="*/ 0 w 375"/>
                    <a:gd name="T9" fmla="*/ 0 h 11"/>
                    <a:gd name="T10" fmla="*/ 0 w 375"/>
                    <a:gd name="T11" fmla="*/ 0 h 11"/>
                    <a:gd name="T12" fmla="*/ 0 w 375"/>
                    <a:gd name="T13" fmla="*/ 0 h 11"/>
                    <a:gd name="T14" fmla="*/ 0 w 375"/>
                    <a:gd name="T15" fmla="*/ 0 h 11"/>
                    <a:gd name="T16" fmla="*/ 0 w 375"/>
                    <a:gd name="T17" fmla="*/ 0 h 11"/>
                    <a:gd name="T18" fmla="*/ 0 w 375"/>
                    <a:gd name="T19" fmla="*/ 0 h 11"/>
                    <a:gd name="T20" fmla="*/ 0 w 375"/>
                    <a:gd name="T21" fmla="*/ 0 h 11"/>
                    <a:gd name="T22" fmla="*/ 0 w 375"/>
                    <a:gd name="T23" fmla="*/ 0 h 11"/>
                    <a:gd name="T24" fmla="*/ 0 w 375"/>
                    <a:gd name="T25" fmla="*/ 0 h 11"/>
                    <a:gd name="T26" fmla="*/ 0 w 375"/>
                    <a:gd name="T27" fmla="*/ 0 h 11"/>
                    <a:gd name="T28" fmla="*/ 0 w 375"/>
                    <a:gd name="T29" fmla="*/ 0 h 11"/>
                    <a:gd name="T30" fmla="*/ 0 w 375"/>
                    <a:gd name="T31" fmla="*/ 0 h 11"/>
                    <a:gd name="T32" fmla="*/ 0 w 375"/>
                    <a:gd name="T33" fmla="*/ 0 h 11"/>
                    <a:gd name="T34" fmla="*/ 0 w 375"/>
                    <a:gd name="T35" fmla="*/ 0 h 11"/>
                    <a:gd name="T36" fmla="*/ 0 w 375"/>
                    <a:gd name="T37" fmla="*/ 0 h 11"/>
                    <a:gd name="T38" fmla="*/ 0 w 375"/>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75"/>
                    <a:gd name="T61" fmla="*/ 0 h 11"/>
                    <a:gd name="T62" fmla="*/ 375 w 375"/>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75" h="11">
                      <a:moveTo>
                        <a:pt x="0" y="0"/>
                      </a:moveTo>
                      <a:lnTo>
                        <a:pt x="0" y="11"/>
                      </a:lnTo>
                      <a:lnTo>
                        <a:pt x="92" y="11"/>
                      </a:lnTo>
                      <a:lnTo>
                        <a:pt x="91" y="0"/>
                      </a:lnTo>
                      <a:lnTo>
                        <a:pt x="0" y="0"/>
                      </a:lnTo>
                      <a:close/>
                      <a:moveTo>
                        <a:pt x="97" y="0"/>
                      </a:moveTo>
                      <a:lnTo>
                        <a:pt x="96" y="11"/>
                      </a:lnTo>
                      <a:lnTo>
                        <a:pt x="195" y="11"/>
                      </a:lnTo>
                      <a:lnTo>
                        <a:pt x="192" y="0"/>
                      </a:lnTo>
                      <a:lnTo>
                        <a:pt x="97" y="0"/>
                      </a:lnTo>
                      <a:close/>
                      <a:moveTo>
                        <a:pt x="198" y="0"/>
                      </a:moveTo>
                      <a:lnTo>
                        <a:pt x="197" y="11"/>
                      </a:lnTo>
                      <a:lnTo>
                        <a:pt x="285" y="11"/>
                      </a:lnTo>
                      <a:lnTo>
                        <a:pt x="283" y="0"/>
                      </a:lnTo>
                      <a:lnTo>
                        <a:pt x="198" y="0"/>
                      </a:lnTo>
                      <a:close/>
                      <a:moveTo>
                        <a:pt x="289" y="0"/>
                      </a:moveTo>
                      <a:lnTo>
                        <a:pt x="288" y="11"/>
                      </a:lnTo>
                      <a:lnTo>
                        <a:pt x="375" y="11"/>
                      </a:lnTo>
                      <a:lnTo>
                        <a:pt x="372" y="0"/>
                      </a:lnTo>
                      <a:lnTo>
                        <a:pt x="289" y="0"/>
                      </a:lnTo>
                      <a:close/>
                    </a:path>
                  </a:pathLst>
                </a:custGeom>
                <a:solidFill>
                  <a:srgbClr val="BDBD9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35" name="Freeform 401"/>
                <p:cNvSpPr>
                  <a:spLocks noEditPoints="1"/>
                </p:cNvSpPr>
                <p:nvPr/>
              </p:nvSpPr>
              <p:spPr bwMode="auto">
                <a:xfrm>
                  <a:off x="2996" y="2839"/>
                  <a:ext cx="93" cy="2"/>
                </a:xfrm>
                <a:custGeom>
                  <a:avLst/>
                  <a:gdLst>
                    <a:gd name="T0" fmla="*/ 0 w 373"/>
                    <a:gd name="T1" fmla="*/ 0 h 11"/>
                    <a:gd name="T2" fmla="*/ 0 w 373"/>
                    <a:gd name="T3" fmla="*/ 0 h 11"/>
                    <a:gd name="T4" fmla="*/ 0 w 373"/>
                    <a:gd name="T5" fmla="*/ 0 h 11"/>
                    <a:gd name="T6" fmla="*/ 0 w 373"/>
                    <a:gd name="T7" fmla="*/ 0 h 11"/>
                    <a:gd name="T8" fmla="*/ 0 w 373"/>
                    <a:gd name="T9" fmla="*/ 0 h 11"/>
                    <a:gd name="T10" fmla="*/ 0 w 373"/>
                    <a:gd name="T11" fmla="*/ 0 h 11"/>
                    <a:gd name="T12" fmla="*/ 0 w 373"/>
                    <a:gd name="T13" fmla="*/ 0 h 11"/>
                    <a:gd name="T14" fmla="*/ 0 w 373"/>
                    <a:gd name="T15" fmla="*/ 0 h 11"/>
                    <a:gd name="T16" fmla="*/ 0 w 373"/>
                    <a:gd name="T17" fmla="*/ 0 h 11"/>
                    <a:gd name="T18" fmla="*/ 0 w 373"/>
                    <a:gd name="T19" fmla="*/ 0 h 11"/>
                    <a:gd name="T20" fmla="*/ 0 w 373"/>
                    <a:gd name="T21" fmla="*/ 0 h 11"/>
                    <a:gd name="T22" fmla="*/ 0 w 373"/>
                    <a:gd name="T23" fmla="*/ 0 h 11"/>
                    <a:gd name="T24" fmla="*/ 0 w 373"/>
                    <a:gd name="T25" fmla="*/ 0 h 11"/>
                    <a:gd name="T26" fmla="*/ 0 w 373"/>
                    <a:gd name="T27" fmla="*/ 0 h 11"/>
                    <a:gd name="T28" fmla="*/ 0 w 373"/>
                    <a:gd name="T29" fmla="*/ 0 h 11"/>
                    <a:gd name="T30" fmla="*/ 0 w 373"/>
                    <a:gd name="T31" fmla="*/ 0 h 11"/>
                    <a:gd name="T32" fmla="*/ 0 w 373"/>
                    <a:gd name="T33" fmla="*/ 0 h 11"/>
                    <a:gd name="T34" fmla="*/ 0 w 373"/>
                    <a:gd name="T35" fmla="*/ 0 h 11"/>
                    <a:gd name="T36" fmla="*/ 0 w 373"/>
                    <a:gd name="T37" fmla="*/ 0 h 11"/>
                    <a:gd name="T38" fmla="*/ 0 w 373"/>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73"/>
                    <a:gd name="T61" fmla="*/ 0 h 11"/>
                    <a:gd name="T62" fmla="*/ 373 w 373"/>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73" h="11">
                      <a:moveTo>
                        <a:pt x="0" y="0"/>
                      </a:moveTo>
                      <a:lnTo>
                        <a:pt x="0" y="11"/>
                      </a:lnTo>
                      <a:lnTo>
                        <a:pt x="91" y="11"/>
                      </a:lnTo>
                      <a:lnTo>
                        <a:pt x="90" y="0"/>
                      </a:lnTo>
                      <a:lnTo>
                        <a:pt x="0" y="0"/>
                      </a:lnTo>
                      <a:close/>
                      <a:moveTo>
                        <a:pt x="98" y="0"/>
                      </a:moveTo>
                      <a:lnTo>
                        <a:pt x="97" y="11"/>
                      </a:lnTo>
                      <a:lnTo>
                        <a:pt x="193" y="11"/>
                      </a:lnTo>
                      <a:lnTo>
                        <a:pt x="191" y="0"/>
                      </a:lnTo>
                      <a:lnTo>
                        <a:pt x="98" y="0"/>
                      </a:lnTo>
                      <a:close/>
                      <a:moveTo>
                        <a:pt x="198" y="0"/>
                      </a:moveTo>
                      <a:lnTo>
                        <a:pt x="198" y="11"/>
                      </a:lnTo>
                      <a:lnTo>
                        <a:pt x="284" y="11"/>
                      </a:lnTo>
                      <a:lnTo>
                        <a:pt x="282" y="0"/>
                      </a:lnTo>
                      <a:lnTo>
                        <a:pt x="198" y="0"/>
                      </a:lnTo>
                      <a:close/>
                      <a:moveTo>
                        <a:pt x="289" y="0"/>
                      </a:moveTo>
                      <a:lnTo>
                        <a:pt x="288" y="11"/>
                      </a:lnTo>
                      <a:lnTo>
                        <a:pt x="373" y="11"/>
                      </a:lnTo>
                      <a:lnTo>
                        <a:pt x="372" y="0"/>
                      </a:lnTo>
                      <a:lnTo>
                        <a:pt x="289" y="0"/>
                      </a:lnTo>
                      <a:close/>
                    </a:path>
                  </a:pathLst>
                </a:custGeom>
                <a:solidFill>
                  <a:srgbClr val="C2C2A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36" name="Freeform 402"/>
                <p:cNvSpPr>
                  <a:spLocks noEditPoints="1"/>
                </p:cNvSpPr>
                <p:nvPr/>
              </p:nvSpPr>
              <p:spPr bwMode="auto">
                <a:xfrm>
                  <a:off x="2996" y="2837"/>
                  <a:ext cx="93" cy="3"/>
                </a:xfrm>
                <a:custGeom>
                  <a:avLst/>
                  <a:gdLst>
                    <a:gd name="T0" fmla="*/ 0 w 372"/>
                    <a:gd name="T1" fmla="*/ 0 h 11"/>
                    <a:gd name="T2" fmla="*/ 0 w 372"/>
                    <a:gd name="T3" fmla="*/ 0 h 11"/>
                    <a:gd name="T4" fmla="*/ 0 w 372"/>
                    <a:gd name="T5" fmla="*/ 0 h 11"/>
                    <a:gd name="T6" fmla="*/ 0 w 372"/>
                    <a:gd name="T7" fmla="*/ 0 h 11"/>
                    <a:gd name="T8" fmla="*/ 0 w 372"/>
                    <a:gd name="T9" fmla="*/ 0 h 11"/>
                    <a:gd name="T10" fmla="*/ 0 w 372"/>
                    <a:gd name="T11" fmla="*/ 0 h 11"/>
                    <a:gd name="T12" fmla="*/ 0 w 372"/>
                    <a:gd name="T13" fmla="*/ 0 h 11"/>
                    <a:gd name="T14" fmla="*/ 0 w 372"/>
                    <a:gd name="T15" fmla="*/ 0 h 11"/>
                    <a:gd name="T16" fmla="*/ 0 w 372"/>
                    <a:gd name="T17" fmla="*/ 0 h 11"/>
                    <a:gd name="T18" fmla="*/ 0 w 372"/>
                    <a:gd name="T19" fmla="*/ 0 h 11"/>
                    <a:gd name="T20" fmla="*/ 0 w 372"/>
                    <a:gd name="T21" fmla="*/ 0 h 11"/>
                    <a:gd name="T22" fmla="*/ 0 w 372"/>
                    <a:gd name="T23" fmla="*/ 0 h 11"/>
                    <a:gd name="T24" fmla="*/ 0 w 372"/>
                    <a:gd name="T25" fmla="*/ 0 h 11"/>
                    <a:gd name="T26" fmla="*/ 0 w 372"/>
                    <a:gd name="T27" fmla="*/ 0 h 11"/>
                    <a:gd name="T28" fmla="*/ 0 w 372"/>
                    <a:gd name="T29" fmla="*/ 0 h 11"/>
                    <a:gd name="T30" fmla="*/ 0 w 372"/>
                    <a:gd name="T31" fmla="*/ 0 h 11"/>
                    <a:gd name="T32" fmla="*/ 0 w 372"/>
                    <a:gd name="T33" fmla="*/ 0 h 11"/>
                    <a:gd name="T34" fmla="*/ 0 w 372"/>
                    <a:gd name="T35" fmla="*/ 0 h 11"/>
                    <a:gd name="T36" fmla="*/ 0 w 372"/>
                    <a:gd name="T37" fmla="*/ 0 h 11"/>
                    <a:gd name="T38" fmla="*/ 0 w 372"/>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72"/>
                    <a:gd name="T61" fmla="*/ 0 h 11"/>
                    <a:gd name="T62" fmla="*/ 372 w 372"/>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72" h="11">
                      <a:moveTo>
                        <a:pt x="0" y="0"/>
                      </a:moveTo>
                      <a:lnTo>
                        <a:pt x="0" y="11"/>
                      </a:lnTo>
                      <a:lnTo>
                        <a:pt x="91" y="11"/>
                      </a:lnTo>
                      <a:lnTo>
                        <a:pt x="90" y="0"/>
                      </a:lnTo>
                      <a:lnTo>
                        <a:pt x="0" y="0"/>
                      </a:lnTo>
                      <a:close/>
                      <a:moveTo>
                        <a:pt x="98" y="0"/>
                      </a:moveTo>
                      <a:lnTo>
                        <a:pt x="97" y="11"/>
                      </a:lnTo>
                      <a:lnTo>
                        <a:pt x="192" y="11"/>
                      </a:lnTo>
                      <a:lnTo>
                        <a:pt x="189" y="0"/>
                      </a:lnTo>
                      <a:lnTo>
                        <a:pt x="98" y="0"/>
                      </a:lnTo>
                      <a:close/>
                      <a:moveTo>
                        <a:pt x="199" y="0"/>
                      </a:moveTo>
                      <a:lnTo>
                        <a:pt x="198" y="11"/>
                      </a:lnTo>
                      <a:lnTo>
                        <a:pt x="283" y="11"/>
                      </a:lnTo>
                      <a:lnTo>
                        <a:pt x="279" y="0"/>
                      </a:lnTo>
                      <a:lnTo>
                        <a:pt x="199" y="0"/>
                      </a:lnTo>
                      <a:close/>
                      <a:moveTo>
                        <a:pt x="290" y="0"/>
                      </a:moveTo>
                      <a:lnTo>
                        <a:pt x="289" y="11"/>
                      </a:lnTo>
                      <a:lnTo>
                        <a:pt x="372" y="11"/>
                      </a:lnTo>
                      <a:lnTo>
                        <a:pt x="371" y="0"/>
                      </a:lnTo>
                      <a:lnTo>
                        <a:pt x="290" y="0"/>
                      </a:lnTo>
                      <a:close/>
                    </a:path>
                  </a:pathLst>
                </a:custGeom>
                <a:solidFill>
                  <a:srgbClr val="C9C9A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37" name="Freeform 403"/>
                <p:cNvSpPr>
                  <a:spLocks noEditPoints="1"/>
                </p:cNvSpPr>
                <p:nvPr/>
              </p:nvSpPr>
              <p:spPr bwMode="auto">
                <a:xfrm>
                  <a:off x="2996" y="2836"/>
                  <a:ext cx="93" cy="3"/>
                </a:xfrm>
                <a:custGeom>
                  <a:avLst/>
                  <a:gdLst>
                    <a:gd name="T0" fmla="*/ 0 w 372"/>
                    <a:gd name="T1" fmla="*/ 0 h 12"/>
                    <a:gd name="T2" fmla="*/ 0 w 372"/>
                    <a:gd name="T3" fmla="*/ 0 h 12"/>
                    <a:gd name="T4" fmla="*/ 0 w 372"/>
                    <a:gd name="T5" fmla="*/ 0 h 12"/>
                    <a:gd name="T6" fmla="*/ 0 w 372"/>
                    <a:gd name="T7" fmla="*/ 0 h 12"/>
                    <a:gd name="T8" fmla="*/ 0 w 372"/>
                    <a:gd name="T9" fmla="*/ 0 h 12"/>
                    <a:gd name="T10" fmla="*/ 0 w 372"/>
                    <a:gd name="T11" fmla="*/ 0 h 12"/>
                    <a:gd name="T12" fmla="*/ 0 w 372"/>
                    <a:gd name="T13" fmla="*/ 0 h 12"/>
                    <a:gd name="T14" fmla="*/ 0 w 372"/>
                    <a:gd name="T15" fmla="*/ 0 h 12"/>
                    <a:gd name="T16" fmla="*/ 0 w 372"/>
                    <a:gd name="T17" fmla="*/ 0 h 12"/>
                    <a:gd name="T18" fmla="*/ 0 w 372"/>
                    <a:gd name="T19" fmla="*/ 0 h 12"/>
                    <a:gd name="T20" fmla="*/ 0 w 372"/>
                    <a:gd name="T21" fmla="*/ 0 h 12"/>
                    <a:gd name="T22" fmla="*/ 0 w 372"/>
                    <a:gd name="T23" fmla="*/ 0 h 12"/>
                    <a:gd name="T24" fmla="*/ 0 w 372"/>
                    <a:gd name="T25" fmla="*/ 0 h 12"/>
                    <a:gd name="T26" fmla="*/ 0 w 372"/>
                    <a:gd name="T27" fmla="*/ 0 h 12"/>
                    <a:gd name="T28" fmla="*/ 0 w 372"/>
                    <a:gd name="T29" fmla="*/ 0 h 12"/>
                    <a:gd name="T30" fmla="*/ 0 w 372"/>
                    <a:gd name="T31" fmla="*/ 0 h 12"/>
                    <a:gd name="T32" fmla="*/ 0 w 372"/>
                    <a:gd name="T33" fmla="*/ 0 h 12"/>
                    <a:gd name="T34" fmla="*/ 0 w 372"/>
                    <a:gd name="T35" fmla="*/ 0 h 12"/>
                    <a:gd name="T36" fmla="*/ 0 w 372"/>
                    <a:gd name="T37" fmla="*/ 0 h 12"/>
                    <a:gd name="T38" fmla="*/ 0 w 372"/>
                    <a:gd name="T39" fmla="*/ 0 h 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72"/>
                    <a:gd name="T61" fmla="*/ 0 h 12"/>
                    <a:gd name="T62" fmla="*/ 372 w 372"/>
                    <a:gd name="T63" fmla="*/ 12 h 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72" h="12">
                      <a:moveTo>
                        <a:pt x="0" y="0"/>
                      </a:moveTo>
                      <a:lnTo>
                        <a:pt x="0" y="12"/>
                      </a:lnTo>
                      <a:lnTo>
                        <a:pt x="90" y="12"/>
                      </a:lnTo>
                      <a:lnTo>
                        <a:pt x="88" y="0"/>
                      </a:lnTo>
                      <a:lnTo>
                        <a:pt x="0" y="0"/>
                      </a:lnTo>
                      <a:close/>
                      <a:moveTo>
                        <a:pt x="99" y="0"/>
                      </a:moveTo>
                      <a:lnTo>
                        <a:pt x="98" y="12"/>
                      </a:lnTo>
                      <a:lnTo>
                        <a:pt x="191" y="12"/>
                      </a:lnTo>
                      <a:lnTo>
                        <a:pt x="187" y="0"/>
                      </a:lnTo>
                      <a:lnTo>
                        <a:pt x="99" y="0"/>
                      </a:lnTo>
                      <a:close/>
                      <a:moveTo>
                        <a:pt x="199" y="0"/>
                      </a:moveTo>
                      <a:lnTo>
                        <a:pt x="198" y="12"/>
                      </a:lnTo>
                      <a:lnTo>
                        <a:pt x="282" y="12"/>
                      </a:lnTo>
                      <a:lnTo>
                        <a:pt x="278" y="0"/>
                      </a:lnTo>
                      <a:lnTo>
                        <a:pt x="199" y="0"/>
                      </a:lnTo>
                      <a:close/>
                      <a:moveTo>
                        <a:pt x="290" y="0"/>
                      </a:moveTo>
                      <a:lnTo>
                        <a:pt x="289" y="12"/>
                      </a:lnTo>
                      <a:lnTo>
                        <a:pt x="372" y="12"/>
                      </a:lnTo>
                      <a:lnTo>
                        <a:pt x="370" y="0"/>
                      </a:lnTo>
                      <a:lnTo>
                        <a:pt x="290" y="0"/>
                      </a:lnTo>
                      <a:close/>
                    </a:path>
                  </a:pathLst>
                </a:custGeom>
                <a:solidFill>
                  <a:srgbClr val="D1D1B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38" name="Freeform 404"/>
                <p:cNvSpPr>
                  <a:spLocks noEditPoints="1"/>
                </p:cNvSpPr>
                <p:nvPr/>
              </p:nvSpPr>
              <p:spPr bwMode="auto">
                <a:xfrm>
                  <a:off x="2996" y="2834"/>
                  <a:ext cx="92" cy="3"/>
                </a:xfrm>
                <a:custGeom>
                  <a:avLst/>
                  <a:gdLst>
                    <a:gd name="T0" fmla="*/ 0 w 371"/>
                    <a:gd name="T1" fmla="*/ 0 h 10"/>
                    <a:gd name="T2" fmla="*/ 0 w 371"/>
                    <a:gd name="T3" fmla="*/ 0 h 10"/>
                    <a:gd name="T4" fmla="*/ 0 w 371"/>
                    <a:gd name="T5" fmla="*/ 0 h 10"/>
                    <a:gd name="T6" fmla="*/ 0 w 371"/>
                    <a:gd name="T7" fmla="*/ 0 h 10"/>
                    <a:gd name="T8" fmla="*/ 0 w 371"/>
                    <a:gd name="T9" fmla="*/ 0 h 10"/>
                    <a:gd name="T10" fmla="*/ 0 w 371"/>
                    <a:gd name="T11" fmla="*/ 0 h 10"/>
                    <a:gd name="T12" fmla="*/ 0 w 371"/>
                    <a:gd name="T13" fmla="*/ 0 h 10"/>
                    <a:gd name="T14" fmla="*/ 0 w 371"/>
                    <a:gd name="T15" fmla="*/ 0 h 10"/>
                    <a:gd name="T16" fmla="*/ 0 w 371"/>
                    <a:gd name="T17" fmla="*/ 0 h 10"/>
                    <a:gd name="T18" fmla="*/ 0 w 371"/>
                    <a:gd name="T19" fmla="*/ 0 h 10"/>
                    <a:gd name="T20" fmla="*/ 0 w 371"/>
                    <a:gd name="T21" fmla="*/ 0 h 10"/>
                    <a:gd name="T22" fmla="*/ 0 w 371"/>
                    <a:gd name="T23" fmla="*/ 0 h 10"/>
                    <a:gd name="T24" fmla="*/ 0 w 371"/>
                    <a:gd name="T25" fmla="*/ 0 h 10"/>
                    <a:gd name="T26" fmla="*/ 0 w 371"/>
                    <a:gd name="T27" fmla="*/ 0 h 10"/>
                    <a:gd name="T28" fmla="*/ 0 w 371"/>
                    <a:gd name="T29" fmla="*/ 0 h 10"/>
                    <a:gd name="T30" fmla="*/ 0 w 371"/>
                    <a:gd name="T31" fmla="*/ 0 h 10"/>
                    <a:gd name="T32" fmla="*/ 0 w 371"/>
                    <a:gd name="T33" fmla="*/ 0 h 10"/>
                    <a:gd name="T34" fmla="*/ 0 w 371"/>
                    <a:gd name="T35" fmla="*/ 0 h 10"/>
                    <a:gd name="T36" fmla="*/ 0 w 371"/>
                    <a:gd name="T37" fmla="*/ 0 h 10"/>
                    <a:gd name="T38" fmla="*/ 0 w 371"/>
                    <a:gd name="T39" fmla="*/ 0 h 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71"/>
                    <a:gd name="T61" fmla="*/ 0 h 10"/>
                    <a:gd name="T62" fmla="*/ 371 w 371"/>
                    <a:gd name="T63" fmla="*/ 10 h 1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71" h="10">
                      <a:moveTo>
                        <a:pt x="0" y="0"/>
                      </a:moveTo>
                      <a:lnTo>
                        <a:pt x="0" y="10"/>
                      </a:lnTo>
                      <a:lnTo>
                        <a:pt x="90" y="10"/>
                      </a:lnTo>
                      <a:lnTo>
                        <a:pt x="87" y="0"/>
                      </a:lnTo>
                      <a:lnTo>
                        <a:pt x="0" y="0"/>
                      </a:lnTo>
                      <a:close/>
                      <a:moveTo>
                        <a:pt x="100" y="0"/>
                      </a:moveTo>
                      <a:lnTo>
                        <a:pt x="98" y="10"/>
                      </a:lnTo>
                      <a:lnTo>
                        <a:pt x="189" y="10"/>
                      </a:lnTo>
                      <a:lnTo>
                        <a:pt x="186" y="0"/>
                      </a:lnTo>
                      <a:lnTo>
                        <a:pt x="100" y="0"/>
                      </a:lnTo>
                      <a:close/>
                      <a:moveTo>
                        <a:pt x="200" y="0"/>
                      </a:moveTo>
                      <a:lnTo>
                        <a:pt x="199" y="10"/>
                      </a:lnTo>
                      <a:lnTo>
                        <a:pt x="279" y="10"/>
                      </a:lnTo>
                      <a:lnTo>
                        <a:pt x="277" y="0"/>
                      </a:lnTo>
                      <a:lnTo>
                        <a:pt x="200" y="0"/>
                      </a:lnTo>
                      <a:close/>
                      <a:moveTo>
                        <a:pt x="291" y="0"/>
                      </a:moveTo>
                      <a:lnTo>
                        <a:pt x="290" y="10"/>
                      </a:lnTo>
                      <a:lnTo>
                        <a:pt x="371" y="10"/>
                      </a:lnTo>
                      <a:lnTo>
                        <a:pt x="370" y="0"/>
                      </a:lnTo>
                      <a:lnTo>
                        <a:pt x="291" y="0"/>
                      </a:lnTo>
                      <a:close/>
                    </a:path>
                  </a:pathLst>
                </a:custGeom>
                <a:solidFill>
                  <a:srgbClr val="D6D6B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39" name="Freeform 405"/>
                <p:cNvSpPr>
                  <a:spLocks noEditPoints="1"/>
                </p:cNvSpPr>
                <p:nvPr/>
              </p:nvSpPr>
              <p:spPr bwMode="auto">
                <a:xfrm>
                  <a:off x="2996" y="2833"/>
                  <a:ext cx="92" cy="3"/>
                </a:xfrm>
                <a:custGeom>
                  <a:avLst/>
                  <a:gdLst>
                    <a:gd name="T0" fmla="*/ 0 w 370"/>
                    <a:gd name="T1" fmla="*/ 0 h 10"/>
                    <a:gd name="T2" fmla="*/ 0 w 370"/>
                    <a:gd name="T3" fmla="*/ 0 h 10"/>
                    <a:gd name="T4" fmla="*/ 0 w 370"/>
                    <a:gd name="T5" fmla="*/ 0 h 10"/>
                    <a:gd name="T6" fmla="*/ 0 w 370"/>
                    <a:gd name="T7" fmla="*/ 0 h 10"/>
                    <a:gd name="T8" fmla="*/ 0 w 370"/>
                    <a:gd name="T9" fmla="*/ 0 h 10"/>
                    <a:gd name="T10" fmla="*/ 0 w 370"/>
                    <a:gd name="T11" fmla="*/ 0 h 10"/>
                    <a:gd name="T12" fmla="*/ 0 w 370"/>
                    <a:gd name="T13" fmla="*/ 0 h 10"/>
                    <a:gd name="T14" fmla="*/ 0 w 370"/>
                    <a:gd name="T15" fmla="*/ 0 h 10"/>
                    <a:gd name="T16" fmla="*/ 0 w 370"/>
                    <a:gd name="T17" fmla="*/ 0 h 10"/>
                    <a:gd name="T18" fmla="*/ 0 w 370"/>
                    <a:gd name="T19" fmla="*/ 0 h 10"/>
                    <a:gd name="T20" fmla="*/ 0 w 370"/>
                    <a:gd name="T21" fmla="*/ 0 h 10"/>
                    <a:gd name="T22" fmla="*/ 0 w 370"/>
                    <a:gd name="T23" fmla="*/ 0 h 10"/>
                    <a:gd name="T24" fmla="*/ 0 w 370"/>
                    <a:gd name="T25" fmla="*/ 0 h 10"/>
                    <a:gd name="T26" fmla="*/ 0 w 370"/>
                    <a:gd name="T27" fmla="*/ 0 h 10"/>
                    <a:gd name="T28" fmla="*/ 0 w 370"/>
                    <a:gd name="T29" fmla="*/ 0 h 10"/>
                    <a:gd name="T30" fmla="*/ 0 w 370"/>
                    <a:gd name="T31" fmla="*/ 0 h 10"/>
                    <a:gd name="T32" fmla="*/ 0 w 370"/>
                    <a:gd name="T33" fmla="*/ 0 h 10"/>
                    <a:gd name="T34" fmla="*/ 0 w 370"/>
                    <a:gd name="T35" fmla="*/ 0 h 10"/>
                    <a:gd name="T36" fmla="*/ 0 w 370"/>
                    <a:gd name="T37" fmla="*/ 0 h 10"/>
                    <a:gd name="T38" fmla="*/ 0 w 370"/>
                    <a:gd name="T39" fmla="*/ 0 h 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70"/>
                    <a:gd name="T61" fmla="*/ 0 h 10"/>
                    <a:gd name="T62" fmla="*/ 370 w 370"/>
                    <a:gd name="T63" fmla="*/ 10 h 1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70" h="10">
                      <a:moveTo>
                        <a:pt x="0" y="0"/>
                      </a:moveTo>
                      <a:lnTo>
                        <a:pt x="0" y="10"/>
                      </a:lnTo>
                      <a:lnTo>
                        <a:pt x="88" y="10"/>
                      </a:lnTo>
                      <a:lnTo>
                        <a:pt x="87" y="0"/>
                      </a:lnTo>
                      <a:lnTo>
                        <a:pt x="0" y="0"/>
                      </a:lnTo>
                      <a:close/>
                      <a:moveTo>
                        <a:pt x="100" y="0"/>
                      </a:moveTo>
                      <a:lnTo>
                        <a:pt x="99" y="10"/>
                      </a:lnTo>
                      <a:lnTo>
                        <a:pt x="187" y="10"/>
                      </a:lnTo>
                      <a:lnTo>
                        <a:pt x="185" y="0"/>
                      </a:lnTo>
                      <a:lnTo>
                        <a:pt x="100" y="0"/>
                      </a:lnTo>
                      <a:close/>
                      <a:moveTo>
                        <a:pt x="200" y="0"/>
                      </a:moveTo>
                      <a:lnTo>
                        <a:pt x="199" y="10"/>
                      </a:lnTo>
                      <a:lnTo>
                        <a:pt x="278" y="10"/>
                      </a:lnTo>
                      <a:lnTo>
                        <a:pt x="276" y="0"/>
                      </a:lnTo>
                      <a:lnTo>
                        <a:pt x="200" y="0"/>
                      </a:lnTo>
                      <a:close/>
                      <a:moveTo>
                        <a:pt x="291" y="0"/>
                      </a:moveTo>
                      <a:lnTo>
                        <a:pt x="290" y="10"/>
                      </a:lnTo>
                      <a:lnTo>
                        <a:pt x="370" y="10"/>
                      </a:lnTo>
                      <a:lnTo>
                        <a:pt x="369" y="0"/>
                      </a:lnTo>
                      <a:lnTo>
                        <a:pt x="291" y="0"/>
                      </a:lnTo>
                      <a:close/>
                    </a:path>
                  </a:pathLst>
                </a:custGeom>
                <a:solidFill>
                  <a:srgbClr val="DEDE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40" name="Freeform 406"/>
                <p:cNvSpPr>
                  <a:spLocks noEditPoints="1"/>
                </p:cNvSpPr>
                <p:nvPr/>
              </p:nvSpPr>
              <p:spPr bwMode="auto">
                <a:xfrm>
                  <a:off x="2996" y="2832"/>
                  <a:ext cx="92" cy="2"/>
                </a:xfrm>
                <a:custGeom>
                  <a:avLst/>
                  <a:gdLst>
                    <a:gd name="T0" fmla="*/ 0 w 370"/>
                    <a:gd name="T1" fmla="*/ 0 h 11"/>
                    <a:gd name="T2" fmla="*/ 0 w 370"/>
                    <a:gd name="T3" fmla="*/ 0 h 11"/>
                    <a:gd name="T4" fmla="*/ 0 w 370"/>
                    <a:gd name="T5" fmla="*/ 0 h 11"/>
                    <a:gd name="T6" fmla="*/ 0 w 370"/>
                    <a:gd name="T7" fmla="*/ 0 h 11"/>
                    <a:gd name="T8" fmla="*/ 0 w 370"/>
                    <a:gd name="T9" fmla="*/ 0 h 11"/>
                    <a:gd name="T10" fmla="*/ 0 w 370"/>
                    <a:gd name="T11" fmla="*/ 0 h 11"/>
                    <a:gd name="T12" fmla="*/ 0 w 370"/>
                    <a:gd name="T13" fmla="*/ 0 h 11"/>
                    <a:gd name="T14" fmla="*/ 0 w 370"/>
                    <a:gd name="T15" fmla="*/ 0 h 11"/>
                    <a:gd name="T16" fmla="*/ 0 w 370"/>
                    <a:gd name="T17" fmla="*/ 0 h 11"/>
                    <a:gd name="T18" fmla="*/ 0 w 370"/>
                    <a:gd name="T19" fmla="*/ 0 h 11"/>
                    <a:gd name="T20" fmla="*/ 0 w 370"/>
                    <a:gd name="T21" fmla="*/ 0 h 11"/>
                    <a:gd name="T22" fmla="*/ 0 w 370"/>
                    <a:gd name="T23" fmla="*/ 0 h 11"/>
                    <a:gd name="T24" fmla="*/ 0 w 370"/>
                    <a:gd name="T25" fmla="*/ 0 h 11"/>
                    <a:gd name="T26" fmla="*/ 0 w 370"/>
                    <a:gd name="T27" fmla="*/ 0 h 11"/>
                    <a:gd name="T28" fmla="*/ 0 w 370"/>
                    <a:gd name="T29" fmla="*/ 0 h 11"/>
                    <a:gd name="T30" fmla="*/ 0 w 370"/>
                    <a:gd name="T31" fmla="*/ 0 h 11"/>
                    <a:gd name="T32" fmla="*/ 0 w 370"/>
                    <a:gd name="T33" fmla="*/ 0 h 11"/>
                    <a:gd name="T34" fmla="*/ 0 w 370"/>
                    <a:gd name="T35" fmla="*/ 0 h 11"/>
                    <a:gd name="T36" fmla="*/ 0 w 370"/>
                    <a:gd name="T37" fmla="*/ 0 h 11"/>
                    <a:gd name="T38" fmla="*/ 0 w 370"/>
                    <a:gd name="T39" fmla="*/ 0 h 11"/>
                    <a:gd name="T40" fmla="*/ 0 w 370"/>
                    <a:gd name="T41" fmla="*/ 0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70"/>
                    <a:gd name="T64" fmla="*/ 0 h 11"/>
                    <a:gd name="T65" fmla="*/ 370 w 370"/>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70" h="11">
                      <a:moveTo>
                        <a:pt x="0" y="11"/>
                      </a:moveTo>
                      <a:lnTo>
                        <a:pt x="0" y="3"/>
                      </a:lnTo>
                      <a:lnTo>
                        <a:pt x="86" y="3"/>
                      </a:lnTo>
                      <a:lnTo>
                        <a:pt x="87" y="11"/>
                      </a:lnTo>
                      <a:lnTo>
                        <a:pt x="0" y="11"/>
                      </a:lnTo>
                      <a:close/>
                      <a:moveTo>
                        <a:pt x="100" y="11"/>
                      </a:moveTo>
                      <a:lnTo>
                        <a:pt x="100" y="3"/>
                      </a:lnTo>
                      <a:lnTo>
                        <a:pt x="184" y="3"/>
                      </a:lnTo>
                      <a:lnTo>
                        <a:pt x="186" y="11"/>
                      </a:lnTo>
                      <a:lnTo>
                        <a:pt x="100" y="11"/>
                      </a:lnTo>
                      <a:close/>
                      <a:moveTo>
                        <a:pt x="200" y="11"/>
                      </a:moveTo>
                      <a:lnTo>
                        <a:pt x="200" y="3"/>
                      </a:lnTo>
                      <a:lnTo>
                        <a:pt x="274" y="3"/>
                      </a:lnTo>
                      <a:lnTo>
                        <a:pt x="277" y="11"/>
                      </a:lnTo>
                      <a:lnTo>
                        <a:pt x="200" y="11"/>
                      </a:lnTo>
                      <a:close/>
                      <a:moveTo>
                        <a:pt x="291" y="0"/>
                      </a:moveTo>
                      <a:lnTo>
                        <a:pt x="291" y="11"/>
                      </a:lnTo>
                      <a:lnTo>
                        <a:pt x="370" y="11"/>
                      </a:lnTo>
                      <a:lnTo>
                        <a:pt x="367" y="3"/>
                      </a:lnTo>
                      <a:lnTo>
                        <a:pt x="329" y="0"/>
                      </a:lnTo>
                      <a:lnTo>
                        <a:pt x="291" y="0"/>
                      </a:lnTo>
                      <a:close/>
                    </a:path>
                  </a:pathLst>
                </a:custGeom>
                <a:solidFill>
                  <a:srgbClr val="E3E3C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41" name="Freeform 407"/>
                <p:cNvSpPr>
                  <a:spLocks noEditPoints="1"/>
                </p:cNvSpPr>
                <p:nvPr/>
              </p:nvSpPr>
              <p:spPr bwMode="auto">
                <a:xfrm>
                  <a:off x="2996" y="2831"/>
                  <a:ext cx="92" cy="2"/>
                </a:xfrm>
                <a:custGeom>
                  <a:avLst/>
                  <a:gdLst>
                    <a:gd name="T0" fmla="*/ 0 w 369"/>
                    <a:gd name="T1" fmla="*/ 0 h 6"/>
                    <a:gd name="T2" fmla="*/ 0 w 369"/>
                    <a:gd name="T3" fmla="*/ 0 h 6"/>
                    <a:gd name="T4" fmla="*/ 0 w 369"/>
                    <a:gd name="T5" fmla="*/ 0 h 6"/>
                    <a:gd name="T6" fmla="*/ 0 w 369"/>
                    <a:gd name="T7" fmla="*/ 0 h 6"/>
                    <a:gd name="T8" fmla="*/ 0 w 369"/>
                    <a:gd name="T9" fmla="*/ 0 h 6"/>
                    <a:gd name="T10" fmla="*/ 0 w 369"/>
                    <a:gd name="T11" fmla="*/ 0 h 6"/>
                    <a:gd name="T12" fmla="*/ 0 w 369"/>
                    <a:gd name="T13" fmla="*/ 0 h 6"/>
                    <a:gd name="T14" fmla="*/ 0 w 369"/>
                    <a:gd name="T15" fmla="*/ 0 h 6"/>
                    <a:gd name="T16" fmla="*/ 0 w 369"/>
                    <a:gd name="T17" fmla="*/ 0 h 6"/>
                    <a:gd name="T18" fmla="*/ 0 w 369"/>
                    <a:gd name="T19" fmla="*/ 0 h 6"/>
                    <a:gd name="T20" fmla="*/ 0 w 369"/>
                    <a:gd name="T21" fmla="*/ 0 h 6"/>
                    <a:gd name="T22" fmla="*/ 0 w 369"/>
                    <a:gd name="T23" fmla="*/ 0 h 6"/>
                    <a:gd name="T24" fmla="*/ 0 w 369"/>
                    <a:gd name="T25" fmla="*/ 0 h 6"/>
                    <a:gd name="T26" fmla="*/ 0 w 369"/>
                    <a:gd name="T27" fmla="*/ 0 h 6"/>
                    <a:gd name="T28" fmla="*/ 0 w 369"/>
                    <a:gd name="T29" fmla="*/ 0 h 6"/>
                    <a:gd name="T30" fmla="*/ 0 w 369"/>
                    <a:gd name="T31" fmla="*/ 0 h 6"/>
                    <a:gd name="T32" fmla="*/ 0 w 369"/>
                    <a:gd name="T33" fmla="*/ 0 h 6"/>
                    <a:gd name="T34" fmla="*/ 0 w 369"/>
                    <a:gd name="T35" fmla="*/ 0 h 6"/>
                    <a:gd name="T36" fmla="*/ 0 w 369"/>
                    <a:gd name="T37" fmla="*/ 0 h 6"/>
                    <a:gd name="T38" fmla="*/ 0 w 369"/>
                    <a:gd name="T39" fmla="*/ 0 h 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69"/>
                    <a:gd name="T61" fmla="*/ 0 h 6"/>
                    <a:gd name="T62" fmla="*/ 369 w 369"/>
                    <a:gd name="T63" fmla="*/ 6 h 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69" h="6">
                      <a:moveTo>
                        <a:pt x="0" y="6"/>
                      </a:moveTo>
                      <a:lnTo>
                        <a:pt x="0" y="4"/>
                      </a:lnTo>
                      <a:lnTo>
                        <a:pt x="86" y="4"/>
                      </a:lnTo>
                      <a:lnTo>
                        <a:pt x="87" y="6"/>
                      </a:lnTo>
                      <a:lnTo>
                        <a:pt x="0" y="6"/>
                      </a:lnTo>
                      <a:close/>
                      <a:moveTo>
                        <a:pt x="100" y="6"/>
                      </a:moveTo>
                      <a:lnTo>
                        <a:pt x="100" y="4"/>
                      </a:lnTo>
                      <a:lnTo>
                        <a:pt x="184" y="4"/>
                      </a:lnTo>
                      <a:lnTo>
                        <a:pt x="185" y="6"/>
                      </a:lnTo>
                      <a:lnTo>
                        <a:pt x="100" y="6"/>
                      </a:lnTo>
                      <a:close/>
                      <a:moveTo>
                        <a:pt x="200" y="6"/>
                      </a:moveTo>
                      <a:lnTo>
                        <a:pt x="200" y="4"/>
                      </a:lnTo>
                      <a:lnTo>
                        <a:pt x="274" y="4"/>
                      </a:lnTo>
                      <a:lnTo>
                        <a:pt x="276" y="6"/>
                      </a:lnTo>
                      <a:lnTo>
                        <a:pt x="200" y="6"/>
                      </a:lnTo>
                      <a:close/>
                      <a:moveTo>
                        <a:pt x="291" y="6"/>
                      </a:moveTo>
                      <a:lnTo>
                        <a:pt x="291" y="0"/>
                      </a:lnTo>
                      <a:lnTo>
                        <a:pt x="367" y="4"/>
                      </a:lnTo>
                      <a:lnTo>
                        <a:pt x="369" y="6"/>
                      </a:lnTo>
                      <a:lnTo>
                        <a:pt x="291" y="6"/>
                      </a:lnTo>
                      <a:close/>
                    </a:path>
                  </a:pathLst>
                </a:custGeom>
                <a:solidFill>
                  <a:srgbClr val="EBEBC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42" name="Freeform 408"/>
                <p:cNvSpPr>
                  <a:spLocks/>
                </p:cNvSpPr>
                <p:nvPr/>
              </p:nvSpPr>
              <p:spPr bwMode="auto">
                <a:xfrm>
                  <a:off x="3068" y="2831"/>
                  <a:ext cx="10" cy="1"/>
                </a:xfrm>
                <a:custGeom>
                  <a:avLst/>
                  <a:gdLst>
                    <a:gd name="T0" fmla="*/ 0 w 38"/>
                    <a:gd name="T1" fmla="*/ 1 h 1"/>
                    <a:gd name="T2" fmla="*/ 0 w 38"/>
                    <a:gd name="T3" fmla="*/ 0 h 1"/>
                    <a:gd name="T4" fmla="*/ 0 w 38"/>
                    <a:gd name="T5" fmla="*/ 1 h 1"/>
                    <a:gd name="T6" fmla="*/ 0 w 38"/>
                    <a:gd name="T7" fmla="*/ 1 h 1"/>
                    <a:gd name="T8" fmla="*/ 0 60000 65536"/>
                    <a:gd name="T9" fmla="*/ 0 60000 65536"/>
                    <a:gd name="T10" fmla="*/ 0 60000 65536"/>
                    <a:gd name="T11" fmla="*/ 0 60000 65536"/>
                    <a:gd name="T12" fmla="*/ 0 w 38"/>
                    <a:gd name="T13" fmla="*/ 0 h 1"/>
                    <a:gd name="T14" fmla="*/ 38 w 38"/>
                    <a:gd name="T15" fmla="*/ 1 h 1"/>
                  </a:gdLst>
                  <a:ahLst/>
                  <a:cxnLst>
                    <a:cxn ang="T8">
                      <a:pos x="T0" y="T1"/>
                    </a:cxn>
                    <a:cxn ang="T9">
                      <a:pos x="T2" y="T3"/>
                    </a:cxn>
                    <a:cxn ang="T10">
                      <a:pos x="T4" y="T5"/>
                    </a:cxn>
                    <a:cxn ang="T11">
                      <a:pos x="T6" y="T7"/>
                    </a:cxn>
                  </a:cxnLst>
                  <a:rect l="T12" t="T13" r="T14" b="T15"/>
                  <a:pathLst>
                    <a:path w="38" h="1">
                      <a:moveTo>
                        <a:pt x="0" y="1"/>
                      </a:moveTo>
                      <a:lnTo>
                        <a:pt x="0" y="0"/>
                      </a:lnTo>
                      <a:lnTo>
                        <a:pt x="38" y="1"/>
                      </a:lnTo>
                      <a:lnTo>
                        <a:pt x="0" y="1"/>
                      </a:lnTo>
                      <a:close/>
                    </a:path>
                  </a:pathLst>
                </a:custGeom>
                <a:solidFill>
                  <a:srgbClr val="F0F0D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43" name="Freeform 409"/>
                <p:cNvSpPr>
                  <a:spLocks/>
                </p:cNvSpPr>
                <p:nvPr/>
              </p:nvSpPr>
              <p:spPr bwMode="auto">
                <a:xfrm>
                  <a:off x="3000" y="2864"/>
                  <a:ext cx="49" cy="1"/>
                </a:xfrm>
                <a:custGeom>
                  <a:avLst/>
                  <a:gdLst>
                    <a:gd name="T0" fmla="*/ 0 w 196"/>
                    <a:gd name="T1" fmla="*/ 0 h 2"/>
                    <a:gd name="T2" fmla="*/ 0 w 196"/>
                    <a:gd name="T3" fmla="*/ 1 h 2"/>
                    <a:gd name="T4" fmla="*/ 0 w 196"/>
                    <a:gd name="T5" fmla="*/ 0 h 2"/>
                    <a:gd name="T6" fmla="*/ 0 w 196"/>
                    <a:gd name="T7" fmla="*/ 0 h 2"/>
                    <a:gd name="T8" fmla="*/ 0 60000 65536"/>
                    <a:gd name="T9" fmla="*/ 0 60000 65536"/>
                    <a:gd name="T10" fmla="*/ 0 60000 65536"/>
                    <a:gd name="T11" fmla="*/ 0 60000 65536"/>
                    <a:gd name="T12" fmla="*/ 0 w 196"/>
                    <a:gd name="T13" fmla="*/ 0 h 2"/>
                    <a:gd name="T14" fmla="*/ 196 w 196"/>
                    <a:gd name="T15" fmla="*/ 2 h 2"/>
                  </a:gdLst>
                  <a:ahLst/>
                  <a:cxnLst>
                    <a:cxn ang="T8">
                      <a:pos x="T0" y="T1"/>
                    </a:cxn>
                    <a:cxn ang="T9">
                      <a:pos x="T2" y="T3"/>
                    </a:cxn>
                    <a:cxn ang="T10">
                      <a:pos x="T4" y="T5"/>
                    </a:cxn>
                    <a:cxn ang="T11">
                      <a:pos x="T6" y="T7"/>
                    </a:cxn>
                  </a:cxnLst>
                  <a:rect l="T12" t="T13" r="T14" b="T15"/>
                  <a:pathLst>
                    <a:path w="196" h="2">
                      <a:moveTo>
                        <a:pt x="0" y="0"/>
                      </a:moveTo>
                      <a:lnTo>
                        <a:pt x="0" y="2"/>
                      </a:lnTo>
                      <a:lnTo>
                        <a:pt x="196" y="0"/>
                      </a:lnTo>
                      <a:lnTo>
                        <a:pt x="0" y="0"/>
                      </a:lnTo>
                      <a:close/>
                    </a:path>
                  </a:pathLst>
                </a:custGeom>
                <a:solidFill>
                  <a:srgbClr val="82826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44" name="Freeform 410"/>
                <p:cNvSpPr>
                  <a:spLocks/>
                </p:cNvSpPr>
                <p:nvPr/>
              </p:nvSpPr>
              <p:spPr bwMode="auto">
                <a:xfrm>
                  <a:off x="3000" y="2862"/>
                  <a:ext cx="98" cy="2"/>
                </a:xfrm>
                <a:custGeom>
                  <a:avLst/>
                  <a:gdLst>
                    <a:gd name="T0" fmla="*/ 0 w 389"/>
                    <a:gd name="T1" fmla="*/ 0 h 8"/>
                    <a:gd name="T2" fmla="*/ 0 w 389"/>
                    <a:gd name="T3" fmla="*/ 0 h 8"/>
                    <a:gd name="T4" fmla="*/ 0 w 389"/>
                    <a:gd name="T5" fmla="*/ 0 h 8"/>
                    <a:gd name="T6" fmla="*/ 0 w 389"/>
                    <a:gd name="T7" fmla="*/ 0 h 8"/>
                    <a:gd name="T8" fmla="*/ 0 w 389"/>
                    <a:gd name="T9" fmla="*/ 0 h 8"/>
                    <a:gd name="T10" fmla="*/ 0 60000 65536"/>
                    <a:gd name="T11" fmla="*/ 0 60000 65536"/>
                    <a:gd name="T12" fmla="*/ 0 60000 65536"/>
                    <a:gd name="T13" fmla="*/ 0 60000 65536"/>
                    <a:gd name="T14" fmla="*/ 0 60000 65536"/>
                    <a:gd name="T15" fmla="*/ 0 w 389"/>
                    <a:gd name="T16" fmla="*/ 0 h 8"/>
                    <a:gd name="T17" fmla="*/ 389 w 389"/>
                    <a:gd name="T18" fmla="*/ 8 h 8"/>
                  </a:gdLst>
                  <a:ahLst/>
                  <a:cxnLst>
                    <a:cxn ang="T10">
                      <a:pos x="T0" y="T1"/>
                    </a:cxn>
                    <a:cxn ang="T11">
                      <a:pos x="T2" y="T3"/>
                    </a:cxn>
                    <a:cxn ang="T12">
                      <a:pos x="T4" y="T5"/>
                    </a:cxn>
                    <a:cxn ang="T13">
                      <a:pos x="T6" y="T7"/>
                    </a:cxn>
                    <a:cxn ang="T14">
                      <a:pos x="T8" y="T9"/>
                    </a:cxn>
                  </a:cxnLst>
                  <a:rect l="T15" t="T16" r="T17" b="T18"/>
                  <a:pathLst>
                    <a:path w="389" h="8">
                      <a:moveTo>
                        <a:pt x="0" y="0"/>
                      </a:moveTo>
                      <a:lnTo>
                        <a:pt x="0" y="8"/>
                      </a:lnTo>
                      <a:lnTo>
                        <a:pt x="389" y="6"/>
                      </a:lnTo>
                      <a:lnTo>
                        <a:pt x="389" y="0"/>
                      </a:lnTo>
                      <a:lnTo>
                        <a:pt x="0" y="0"/>
                      </a:lnTo>
                      <a:close/>
                    </a:path>
                  </a:pathLst>
                </a:custGeom>
                <a:solidFill>
                  <a:srgbClr val="8A8A6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45" name="Freeform 411"/>
                <p:cNvSpPr>
                  <a:spLocks/>
                </p:cNvSpPr>
                <p:nvPr/>
              </p:nvSpPr>
              <p:spPr bwMode="auto">
                <a:xfrm>
                  <a:off x="3000" y="2861"/>
                  <a:ext cx="98" cy="3"/>
                </a:xfrm>
                <a:custGeom>
                  <a:avLst/>
                  <a:gdLst>
                    <a:gd name="T0" fmla="*/ 0 w 389"/>
                    <a:gd name="T1" fmla="*/ 0 h 12"/>
                    <a:gd name="T2" fmla="*/ 0 w 389"/>
                    <a:gd name="T3" fmla="*/ 0 h 12"/>
                    <a:gd name="T4" fmla="*/ 0 w 389"/>
                    <a:gd name="T5" fmla="*/ 0 h 12"/>
                    <a:gd name="T6" fmla="*/ 0 w 389"/>
                    <a:gd name="T7" fmla="*/ 0 h 12"/>
                    <a:gd name="T8" fmla="*/ 0 w 389"/>
                    <a:gd name="T9" fmla="*/ 0 h 12"/>
                    <a:gd name="T10" fmla="*/ 0 w 389"/>
                    <a:gd name="T11" fmla="*/ 0 h 12"/>
                    <a:gd name="T12" fmla="*/ 0 60000 65536"/>
                    <a:gd name="T13" fmla="*/ 0 60000 65536"/>
                    <a:gd name="T14" fmla="*/ 0 60000 65536"/>
                    <a:gd name="T15" fmla="*/ 0 60000 65536"/>
                    <a:gd name="T16" fmla="*/ 0 60000 65536"/>
                    <a:gd name="T17" fmla="*/ 0 60000 65536"/>
                    <a:gd name="T18" fmla="*/ 0 w 389"/>
                    <a:gd name="T19" fmla="*/ 0 h 12"/>
                    <a:gd name="T20" fmla="*/ 389 w 389"/>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389" h="12">
                      <a:moveTo>
                        <a:pt x="0" y="0"/>
                      </a:moveTo>
                      <a:lnTo>
                        <a:pt x="0" y="12"/>
                      </a:lnTo>
                      <a:lnTo>
                        <a:pt x="196" y="12"/>
                      </a:lnTo>
                      <a:lnTo>
                        <a:pt x="389" y="12"/>
                      </a:lnTo>
                      <a:lnTo>
                        <a:pt x="389" y="0"/>
                      </a:lnTo>
                      <a:lnTo>
                        <a:pt x="0" y="0"/>
                      </a:lnTo>
                      <a:close/>
                    </a:path>
                  </a:pathLst>
                </a:custGeom>
                <a:solidFill>
                  <a:srgbClr val="8F8F7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46" name="Freeform 412"/>
                <p:cNvSpPr>
                  <a:spLocks/>
                </p:cNvSpPr>
                <p:nvPr/>
              </p:nvSpPr>
              <p:spPr bwMode="auto">
                <a:xfrm>
                  <a:off x="3000" y="2860"/>
                  <a:ext cx="98" cy="2"/>
                </a:xfrm>
                <a:custGeom>
                  <a:avLst/>
                  <a:gdLst>
                    <a:gd name="T0" fmla="*/ 0 w 389"/>
                    <a:gd name="T1" fmla="*/ 0 h 11"/>
                    <a:gd name="T2" fmla="*/ 0 w 389"/>
                    <a:gd name="T3" fmla="*/ 0 h 11"/>
                    <a:gd name="T4" fmla="*/ 0 w 389"/>
                    <a:gd name="T5" fmla="*/ 0 h 11"/>
                    <a:gd name="T6" fmla="*/ 0 w 389"/>
                    <a:gd name="T7" fmla="*/ 0 h 11"/>
                    <a:gd name="T8" fmla="*/ 0 w 389"/>
                    <a:gd name="T9" fmla="*/ 0 h 11"/>
                    <a:gd name="T10" fmla="*/ 0 60000 65536"/>
                    <a:gd name="T11" fmla="*/ 0 60000 65536"/>
                    <a:gd name="T12" fmla="*/ 0 60000 65536"/>
                    <a:gd name="T13" fmla="*/ 0 60000 65536"/>
                    <a:gd name="T14" fmla="*/ 0 60000 65536"/>
                    <a:gd name="T15" fmla="*/ 0 w 389"/>
                    <a:gd name="T16" fmla="*/ 0 h 11"/>
                    <a:gd name="T17" fmla="*/ 389 w 389"/>
                    <a:gd name="T18" fmla="*/ 11 h 11"/>
                  </a:gdLst>
                  <a:ahLst/>
                  <a:cxnLst>
                    <a:cxn ang="T10">
                      <a:pos x="T0" y="T1"/>
                    </a:cxn>
                    <a:cxn ang="T11">
                      <a:pos x="T2" y="T3"/>
                    </a:cxn>
                    <a:cxn ang="T12">
                      <a:pos x="T4" y="T5"/>
                    </a:cxn>
                    <a:cxn ang="T13">
                      <a:pos x="T6" y="T7"/>
                    </a:cxn>
                    <a:cxn ang="T14">
                      <a:pos x="T8" y="T9"/>
                    </a:cxn>
                  </a:cxnLst>
                  <a:rect l="T15" t="T16" r="T17" b="T18"/>
                  <a:pathLst>
                    <a:path w="389" h="11">
                      <a:moveTo>
                        <a:pt x="0" y="0"/>
                      </a:moveTo>
                      <a:lnTo>
                        <a:pt x="0" y="11"/>
                      </a:lnTo>
                      <a:lnTo>
                        <a:pt x="389" y="11"/>
                      </a:lnTo>
                      <a:lnTo>
                        <a:pt x="388" y="0"/>
                      </a:lnTo>
                      <a:lnTo>
                        <a:pt x="0" y="0"/>
                      </a:lnTo>
                      <a:close/>
                    </a:path>
                  </a:pathLst>
                </a:custGeom>
                <a:solidFill>
                  <a:srgbClr val="96967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47" name="Freeform 413"/>
                <p:cNvSpPr>
                  <a:spLocks/>
                </p:cNvSpPr>
                <p:nvPr/>
              </p:nvSpPr>
              <p:spPr bwMode="auto">
                <a:xfrm>
                  <a:off x="3000" y="2858"/>
                  <a:ext cx="98" cy="3"/>
                </a:xfrm>
                <a:custGeom>
                  <a:avLst/>
                  <a:gdLst>
                    <a:gd name="T0" fmla="*/ 0 w 389"/>
                    <a:gd name="T1" fmla="*/ 0 h 11"/>
                    <a:gd name="T2" fmla="*/ 0 w 389"/>
                    <a:gd name="T3" fmla="*/ 0 h 11"/>
                    <a:gd name="T4" fmla="*/ 0 w 389"/>
                    <a:gd name="T5" fmla="*/ 0 h 11"/>
                    <a:gd name="T6" fmla="*/ 0 w 389"/>
                    <a:gd name="T7" fmla="*/ 0 h 11"/>
                    <a:gd name="T8" fmla="*/ 0 w 389"/>
                    <a:gd name="T9" fmla="*/ 0 h 11"/>
                    <a:gd name="T10" fmla="*/ 0 60000 65536"/>
                    <a:gd name="T11" fmla="*/ 0 60000 65536"/>
                    <a:gd name="T12" fmla="*/ 0 60000 65536"/>
                    <a:gd name="T13" fmla="*/ 0 60000 65536"/>
                    <a:gd name="T14" fmla="*/ 0 60000 65536"/>
                    <a:gd name="T15" fmla="*/ 0 w 389"/>
                    <a:gd name="T16" fmla="*/ 0 h 11"/>
                    <a:gd name="T17" fmla="*/ 389 w 389"/>
                    <a:gd name="T18" fmla="*/ 11 h 11"/>
                  </a:gdLst>
                  <a:ahLst/>
                  <a:cxnLst>
                    <a:cxn ang="T10">
                      <a:pos x="T0" y="T1"/>
                    </a:cxn>
                    <a:cxn ang="T11">
                      <a:pos x="T2" y="T3"/>
                    </a:cxn>
                    <a:cxn ang="T12">
                      <a:pos x="T4" y="T5"/>
                    </a:cxn>
                    <a:cxn ang="T13">
                      <a:pos x="T6" y="T7"/>
                    </a:cxn>
                    <a:cxn ang="T14">
                      <a:pos x="T8" y="T9"/>
                    </a:cxn>
                  </a:cxnLst>
                  <a:rect l="T15" t="T16" r="T17" b="T18"/>
                  <a:pathLst>
                    <a:path w="389" h="11">
                      <a:moveTo>
                        <a:pt x="0" y="0"/>
                      </a:moveTo>
                      <a:lnTo>
                        <a:pt x="0" y="11"/>
                      </a:lnTo>
                      <a:lnTo>
                        <a:pt x="389" y="11"/>
                      </a:lnTo>
                      <a:lnTo>
                        <a:pt x="388" y="0"/>
                      </a:lnTo>
                      <a:lnTo>
                        <a:pt x="0" y="0"/>
                      </a:lnTo>
                      <a:close/>
                    </a:path>
                  </a:pathLst>
                </a:custGeom>
                <a:solidFill>
                  <a:srgbClr val="9E9E7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48" name="Freeform 414"/>
                <p:cNvSpPr>
                  <a:spLocks/>
                </p:cNvSpPr>
                <p:nvPr/>
              </p:nvSpPr>
              <p:spPr bwMode="auto">
                <a:xfrm>
                  <a:off x="3000" y="2857"/>
                  <a:ext cx="97" cy="3"/>
                </a:xfrm>
                <a:custGeom>
                  <a:avLst/>
                  <a:gdLst>
                    <a:gd name="T0" fmla="*/ 0 w 388"/>
                    <a:gd name="T1" fmla="*/ 0 h 12"/>
                    <a:gd name="T2" fmla="*/ 0 w 388"/>
                    <a:gd name="T3" fmla="*/ 0 h 12"/>
                    <a:gd name="T4" fmla="*/ 0 w 388"/>
                    <a:gd name="T5" fmla="*/ 0 h 12"/>
                    <a:gd name="T6" fmla="*/ 0 w 388"/>
                    <a:gd name="T7" fmla="*/ 0 h 12"/>
                    <a:gd name="T8" fmla="*/ 0 w 388"/>
                    <a:gd name="T9" fmla="*/ 0 h 12"/>
                    <a:gd name="T10" fmla="*/ 0 w 388"/>
                    <a:gd name="T11" fmla="*/ 0 h 12"/>
                    <a:gd name="T12" fmla="*/ 0 w 388"/>
                    <a:gd name="T13" fmla="*/ 0 h 12"/>
                    <a:gd name="T14" fmla="*/ 0 w 388"/>
                    <a:gd name="T15" fmla="*/ 0 h 12"/>
                    <a:gd name="T16" fmla="*/ 0 60000 65536"/>
                    <a:gd name="T17" fmla="*/ 0 60000 65536"/>
                    <a:gd name="T18" fmla="*/ 0 60000 65536"/>
                    <a:gd name="T19" fmla="*/ 0 60000 65536"/>
                    <a:gd name="T20" fmla="*/ 0 60000 65536"/>
                    <a:gd name="T21" fmla="*/ 0 60000 65536"/>
                    <a:gd name="T22" fmla="*/ 0 60000 65536"/>
                    <a:gd name="T23" fmla="*/ 0 60000 65536"/>
                    <a:gd name="T24" fmla="*/ 0 w 388"/>
                    <a:gd name="T25" fmla="*/ 0 h 12"/>
                    <a:gd name="T26" fmla="*/ 388 w 388"/>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8" h="12">
                      <a:moveTo>
                        <a:pt x="0" y="0"/>
                      </a:moveTo>
                      <a:lnTo>
                        <a:pt x="0" y="12"/>
                      </a:lnTo>
                      <a:lnTo>
                        <a:pt x="388" y="12"/>
                      </a:lnTo>
                      <a:lnTo>
                        <a:pt x="387" y="0"/>
                      </a:lnTo>
                      <a:lnTo>
                        <a:pt x="97" y="0"/>
                      </a:lnTo>
                      <a:lnTo>
                        <a:pt x="96" y="2"/>
                      </a:lnTo>
                      <a:lnTo>
                        <a:pt x="96" y="0"/>
                      </a:lnTo>
                      <a:lnTo>
                        <a:pt x="0" y="0"/>
                      </a:lnTo>
                      <a:close/>
                    </a:path>
                  </a:pathLst>
                </a:custGeom>
                <a:solidFill>
                  <a:srgbClr val="A3A38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49" name="Freeform 415"/>
                <p:cNvSpPr>
                  <a:spLocks/>
                </p:cNvSpPr>
                <p:nvPr/>
              </p:nvSpPr>
              <p:spPr bwMode="auto">
                <a:xfrm>
                  <a:off x="3000" y="2855"/>
                  <a:ext cx="97" cy="3"/>
                </a:xfrm>
                <a:custGeom>
                  <a:avLst/>
                  <a:gdLst>
                    <a:gd name="T0" fmla="*/ 0 w 388"/>
                    <a:gd name="T1" fmla="*/ 0 h 11"/>
                    <a:gd name="T2" fmla="*/ 0 w 388"/>
                    <a:gd name="T3" fmla="*/ 0 h 11"/>
                    <a:gd name="T4" fmla="*/ 0 w 388"/>
                    <a:gd name="T5" fmla="*/ 0 h 11"/>
                    <a:gd name="T6" fmla="*/ 0 w 388"/>
                    <a:gd name="T7" fmla="*/ 0 h 11"/>
                    <a:gd name="T8" fmla="*/ 0 w 388"/>
                    <a:gd name="T9" fmla="*/ 0 h 11"/>
                    <a:gd name="T10" fmla="*/ 0 w 388"/>
                    <a:gd name="T11" fmla="*/ 0 h 11"/>
                    <a:gd name="T12" fmla="*/ 0 w 388"/>
                    <a:gd name="T13" fmla="*/ 0 h 11"/>
                    <a:gd name="T14" fmla="*/ 0 w 388"/>
                    <a:gd name="T15" fmla="*/ 0 h 11"/>
                    <a:gd name="T16" fmla="*/ 0 60000 65536"/>
                    <a:gd name="T17" fmla="*/ 0 60000 65536"/>
                    <a:gd name="T18" fmla="*/ 0 60000 65536"/>
                    <a:gd name="T19" fmla="*/ 0 60000 65536"/>
                    <a:gd name="T20" fmla="*/ 0 60000 65536"/>
                    <a:gd name="T21" fmla="*/ 0 60000 65536"/>
                    <a:gd name="T22" fmla="*/ 0 60000 65536"/>
                    <a:gd name="T23" fmla="*/ 0 60000 65536"/>
                    <a:gd name="T24" fmla="*/ 0 w 388"/>
                    <a:gd name="T25" fmla="*/ 0 h 11"/>
                    <a:gd name="T26" fmla="*/ 388 w 388"/>
                    <a:gd name="T27" fmla="*/ 11 h 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8" h="11">
                      <a:moveTo>
                        <a:pt x="0" y="0"/>
                      </a:moveTo>
                      <a:lnTo>
                        <a:pt x="0" y="11"/>
                      </a:lnTo>
                      <a:lnTo>
                        <a:pt x="388" y="11"/>
                      </a:lnTo>
                      <a:lnTo>
                        <a:pt x="387" y="0"/>
                      </a:lnTo>
                      <a:lnTo>
                        <a:pt x="97" y="0"/>
                      </a:lnTo>
                      <a:lnTo>
                        <a:pt x="96" y="7"/>
                      </a:lnTo>
                      <a:lnTo>
                        <a:pt x="96" y="0"/>
                      </a:lnTo>
                      <a:lnTo>
                        <a:pt x="0" y="0"/>
                      </a:lnTo>
                      <a:close/>
                    </a:path>
                  </a:pathLst>
                </a:custGeom>
                <a:solidFill>
                  <a:srgbClr val="A8A88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50" name="Freeform 416"/>
                <p:cNvSpPr>
                  <a:spLocks noEditPoints="1"/>
                </p:cNvSpPr>
                <p:nvPr/>
              </p:nvSpPr>
              <p:spPr bwMode="auto">
                <a:xfrm>
                  <a:off x="3000" y="2854"/>
                  <a:ext cx="97" cy="3"/>
                </a:xfrm>
                <a:custGeom>
                  <a:avLst/>
                  <a:gdLst>
                    <a:gd name="T0" fmla="*/ 0 w 387"/>
                    <a:gd name="T1" fmla="*/ 0 h 11"/>
                    <a:gd name="T2" fmla="*/ 0 w 387"/>
                    <a:gd name="T3" fmla="*/ 0 h 11"/>
                    <a:gd name="T4" fmla="*/ 0 w 387"/>
                    <a:gd name="T5" fmla="*/ 0 h 11"/>
                    <a:gd name="T6" fmla="*/ 0 w 387"/>
                    <a:gd name="T7" fmla="*/ 0 h 11"/>
                    <a:gd name="T8" fmla="*/ 0 w 387"/>
                    <a:gd name="T9" fmla="*/ 0 h 11"/>
                    <a:gd name="T10" fmla="*/ 0 w 387"/>
                    <a:gd name="T11" fmla="*/ 0 h 11"/>
                    <a:gd name="T12" fmla="*/ 0 w 387"/>
                    <a:gd name="T13" fmla="*/ 0 h 11"/>
                    <a:gd name="T14" fmla="*/ 0 w 387"/>
                    <a:gd name="T15" fmla="*/ 0 h 11"/>
                    <a:gd name="T16" fmla="*/ 0 w 387"/>
                    <a:gd name="T17" fmla="*/ 0 h 11"/>
                    <a:gd name="T18" fmla="*/ 0 w 387"/>
                    <a:gd name="T19" fmla="*/ 0 h 11"/>
                    <a:gd name="T20" fmla="*/ 0 w 387"/>
                    <a:gd name="T21" fmla="*/ 0 h 11"/>
                    <a:gd name="T22" fmla="*/ 0 w 387"/>
                    <a:gd name="T23" fmla="*/ 0 h 11"/>
                    <a:gd name="T24" fmla="*/ 0 w 387"/>
                    <a:gd name="T25" fmla="*/ 0 h 11"/>
                    <a:gd name="T26" fmla="*/ 0 w 387"/>
                    <a:gd name="T27" fmla="*/ 0 h 11"/>
                    <a:gd name="T28" fmla="*/ 0 w 387"/>
                    <a:gd name="T29" fmla="*/ 0 h 11"/>
                    <a:gd name="T30" fmla="*/ 0 w 387"/>
                    <a:gd name="T31" fmla="*/ 0 h 1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87"/>
                    <a:gd name="T49" fmla="*/ 0 h 11"/>
                    <a:gd name="T50" fmla="*/ 387 w 387"/>
                    <a:gd name="T51" fmla="*/ 11 h 1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87" h="11">
                      <a:moveTo>
                        <a:pt x="0" y="0"/>
                      </a:moveTo>
                      <a:lnTo>
                        <a:pt x="0" y="11"/>
                      </a:lnTo>
                      <a:lnTo>
                        <a:pt x="96" y="11"/>
                      </a:lnTo>
                      <a:lnTo>
                        <a:pt x="94" y="0"/>
                      </a:lnTo>
                      <a:lnTo>
                        <a:pt x="0" y="0"/>
                      </a:lnTo>
                      <a:close/>
                      <a:moveTo>
                        <a:pt x="98" y="0"/>
                      </a:moveTo>
                      <a:lnTo>
                        <a:pt x="97" y="11"/>
                      </a:lnTo>
                      <a:lnTo>
                        <a:pt x="387" y="11"/>
                      </a:lnTo>
                      <a:lnTo>
                        <a:pt x="387" y="0"/>
                      </a:lnTo>
                      <a:lnTo>
                        <a:pt x="295" y="0"/>
                      </a:lnTo>
                      <a:lnTo>
                        <a:pt x="294" y="6"/>
                      </a:lnTo>
                      <a:lnTo>
                        <a:pt x="292" y="0"/>
                      </a:lnTo>
                      <a:lnTo>
                        <a:pt x="204" y="0"/>
                      </a:lnTo>
                      <a:lnTo>
                        <a:pt x="203" y="6"/>
                      </a:lnTo>
                      <a:lnTo>
                        <a:pt x="202" y="0"/>
                      </a:lnTo>
                      <a:lnTo>
                        <a:pt x="98" y="0"/>
                      </a:lnTo>
                      <a:close/>
                    </a:path>
                  </a:pathLst>
                </a:custGeom>
                <a:solidFill>
                  <a:srgbClr val="B0B09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51" name="Freeform 417"/>
                <p:cNvSpPr>
                  <a:spLocks noEditPoints="1"/>
                </p:cNvSpPr>
                <p:nvPr/>
              </p:nvSpPr>
              <p:spPr bwMode="auto">
                <a:xfrm>
                  <a:off x="3000" y="2852"/>
                  <a:ext cx="97" cy="3"/>
                </a:xfrm>
                <a:custGeom>
                  <a:avLst/>
                  <a:gdLst>
                    <a:gd name="T0" fmla="*/ 0 w 388"/>
                    <a:gd name="T1" fmla="*/ 0 h 12"/>
                    <a:gd name="T2" fmla="*/ 0 w 388"/>
                    <a:gd name="T3" fmla="*/ 0 h 12"/>
                    <a:gd name="T4" fmla="*/ 0 w 388"/>
                    <a:gd name="T5" fmla="*/ 0 h 12"/>
                    <a:gd name="T6" fmla="*/ 0 w 388"/>
                    <a:gd name="T7" fmla="*/ 0 h 12"/>
                    <a:gd name="T8" fmla="*/ 0 w 388"/>
                    <a:gd name="T9" fmla="*/ 0 h 12"/>
                    <a:gd name="T10" fmla="*/ 0 w 388"/>
                    <a:gd name="T11" fmla="*/ 0 h 12"/>
                    <a:gd name="T12" fmla="*/ 0 w 388"/>
                    <a:gd name="T13" fmla="*/ 0 h 12"/>
                    <a:gd name="T14" fmla="*/ 0 w 388"/>
                    <a:gd name="T15" fmla="*/ 0 h 12"/>
                    <a:gd name="T16" fmla="*/ 0 w 388"/>
                    <a:gd name="T17" fmla="*/ 0 h 12"/>
                    <a:gd name="T18" fmla="*/ 0 w 388"/>
                    <a:gd name="T19" fmla="*/ 0 h 12"/>
                    <a:gd name="T20" fmla="*/ 0 w 388"/>
                    <a:gd name="T21" fmla="*/ 0 h 12"/>
                    <a:gd name="T22" fmla="*/ 0 w 388"/>
                    <a:gd name="T23" fmla="*/ 0 h 12"/>
                    <a:gd name="T24" fmla="*/ 0 w 388"/>
                    <a:gd name="T25" fmla="*/ 0 h 12"/>
                    <a:gd name="T26" fmla="*/ 0 w 388"/>
                    <a:gd name="T27" fmla="*/ 0 h 12"/>
                    <a:gd name="T28" fmla="*/ 0 w 388"/>
                    <a:gd name="T29" fmla="*/ 0 h 12"/>
                    <a:gd name="T30" fmla="*/ 0 w 388"/>
                    <a:gd name="T31" fmla="*/ 0 h 1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88"/>
                    <a:gd name="T49" fmla="*/ 0 h 12"/>
                    <a:gd name="T50" fmla="*/ 388 w 388"/>
                    <a:gd name="T51" fmla="*/ 12 h 1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88" h="12">
                      <a:moveTo>
                        <a:pt x="0" y="0"/>
                      </a:moveTo>
                      <a:lnTo>
                        <a:pt x="1" y="12"/>
                      </a:lnTo>
                      <a:lnTo>
                        <a:pt x="97" y="12"/>
                      </a:lnTo>
                      <a:lnTo>
                        <a:pt x="94" y="0"/>
                      </a:lnTo>
                      <a:lnTo>
                        <a:pt x="0" y="0"/>
                      </a:lnTo>
                      <a:close/>
                      <a:moveTo>
                        <a:pt x="99" y="0"/>
                      </a:moveTo>
                      <a:lnTo>
                        <a:pt x="98" y="12"/>
                      </a:lnTo>
                      <a:lnTo>
                        <a:pt x="388" y="12"/>
                      </a:lnTo>
                      <a:lnTo>
                        <a:pt x="386" y="0"/>
                      </a:lnTo>
                      <a:lnTo>
                        <a:pt x="296" y="0"/>
                      </a:lnTo>
                      <a:lnTo>
                        <a:pt x="295" y="12"/>
                      </a:lnTo>
                      <a:lnTo>
                        <a:pt x="292" y="0"/>
                      </a:lnTo>
                      <a:lnTo>
                        <a:pt x="205" y="0"/>
                      </a:lnTo>
                      <a:lnTo>
                        <a:pt x="204" y="12"/>
                      </a:lnTo>
                      <a:lnTo>
                        <a:pt x="202" y="0"/>
                      </a:lnTo>
                      <a:lnTo>
                        <a:pt x="99" y="0"/>
                      </a:lnTo>
                      <a:close/>
                    </a:path>
                  </a:pathLst>
                </a:custGeom>
                <a:solidFill>
                  <a:srgbClr val="B5B59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52" name="Freeform 418"/>
                <p:cNvSpPr>
                  <a:spLocks noEditPoints="1"/>
                </p:cNvSpPr>
                <p:nvPr/>
              </p:nvSpPr>
              <p:spPr bwMode="auto">
                <a:xfrm>
                  <a:off x="3000" y="2851"/>
                  <a:ext cx="97" cy="3"/>
                </a:xfrm>
                <a:custGeom>
                  <a:avLst/>
                  <a:gdLst>
                    <a:gd name="T0" fmla="*/ 0 w 388"/>
                    <a:gd name="T1" fmla="*/ 0 h 10"/>
                    <a:gd name="T2" fmla="*/ 0 w 388"/>
                    <a:gd name="T3" fmla="*/ 0 h 10"/>
                    <a:gd name="T4" fmla="*/ 0 w 388"/>
                    <a:gd name="T5" fmla="*/ 0 h 10"/>
                    <a:gd name="T6" fmla="*/ 0 w 388"/>
                    <a:gd name="T7" fmla="*/ 0 h 10"/>
                    <a:gd name="T8" fmla="*/ 0 w 388"/>
                    <a:gd name="T9" fmla="*/ 0 h 10"/>
                    <a:gd name="T10" fmla="*/ 0 w 388"/>
                    <a:gd name="T11" fmla="*/ 0 h 10"/>
                    <a:gd name="T12" fmla="*/ 0 w 388"/>
                    <a:gd name="T13" fmla="*/ 0 h 10"/>
                    <a:gd name="T14" fmla="*/ 0 w 388"/>
                    <a:gd name="T15" fmla="*/ 0 h 10"/>
                    <a:gd name="T16" fmla="*/ 0 w 388"/>
                    <a:gd name="T17" fmla="*/ 0 h 10"/>
                    <a:gd name="T18" fmla="*/ 0 w 388"/>
                    <a:gd name="T19" fmla="*/ 0 h 10"/>
                    <a:gd name="T20" fmla="*/ 0 w 388"/>
                    <a:gd name="T21" fmla="*/ 0 h 10"/>
                    <a:gd name="T22" fmla="*/ 0 w 388"/>
                    <a:gd name="T23" fmla="*/ 0 h 10"/>
                    <a:gd name="T24" fmla="*/ 0 w 388"/>
                    <a:gd name="T25" fmla="*/ 0 h 10"/>
                    <a:gd name="T26" fmla="*/ 0 w 388"/>
                    <a:gd name="T27" fmla="*/ 0 h 10"/>
                    <a:gd name="T28" fmla="*/ 0 w 388"/>
                    <a:gd name="T29" fmla="*/ 0 h 10"/>
                    <a:gd name="T30" fmla="*/ 0 w 388"/>
                    <a:gd name="T31" fmla="*/ 0 h 10"/>
                    <a:gd name="T32" fmla="*/ 0 w 388"/>
                    <a:gd name="T33" fmla="*/ 0 h 10"/>
                    <a:gd name="T34" fmla="*/ 0 w 388"/>
                    <a:gd name="T35" fmla="*/ 0 h 10"/>
                    <a:gd name="T36" fmla="*/ 0 w 388"/>
                    <a:gd name="T37" fmla="*/ 0 h 10"/>
                    <a:gd name="T38" fmla="*/ 0 w 388"/>
                    <a:gd name="T39" fmla="*/ 0 h 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8"/>
                    <a:gd name="T61" fmla="*/ 0 h 10"/>
                    <a:gd name="T62" fmla="*/ 388 w 388"/>
                    <a:gd name="T63" fmla="*/ 10 h 1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8" h="10">
                      <a:moveTo>
                        <a:pt x="0" y="0"/>
                      </a:moveTo>
                      <a:lnTo>
                        <a:pt x="0" y="10"/>
                      </a:lnTo>
                      <a:lnTo>
                        <a:pt x="95" y="10"/>
                      </a:lnTo>
                      <a:lnTo>
                        <a:pt x="93" y="0"/>
                      </a:lnTo>
                      <a:lnTo>
                        <a:pt x="0" y="0"/>
                      </a:lnTo>
                      <a:close/>
                      <a:moveTo>
                        <a:pt x="100" y="0"/>
                      </a:moveTo>
                      <a:lnTo>
                        <a:pt x="99" y="10"/>
                      </a:lnTo>
                      <a:lnTo>
                        <a:pt x="203" y="10"/>
                      </a:lnTo>
                      <a:lnTo>
                        <a:pt x="200" y="0"/>
                      </a:lnTo>
                      <a:lnTo>
                        <a:pt x="100" y="0"/>
                      </a:lnTo>
                      <a:close/>
                      <a:moveTo>
                        <a:pt x="205" y="0"/>
                      </a:moveTo>
                      <a:lnTo>
                        <a:pt x="205" y="10"/>
                      </a:lnTo>
                      <a:lnTo>
                        <a:pt x="293" y="10"/>
                      </a:lnTo>
                      <a:lnTo>
                        <a:pt x="291" y="0"/>
                      </a:lnTo>
                      <a:lnTo>
                        <a:pt x="205" y="0"/>
                      </a:lnTo>
                      <a:close/>
                      <a:moveTo>
                        <a:pt x="297" y="0"/>
                      </a:moveTo>
                      <a:lnTo>
                        <a:pt x="296" y="10"/>
                      </a:lnTo>
                      <a:lnTo>
                        <a:pt x="388" y="10"/>
                      </a:lnTo>
                      <a:lnTo>
                        <a:pt x="386" y="0"/>
                      </a:lnTo>
                      <a:lnTo>
                        <a:pt x="297" y="0"/>
                      </a:lnTo>
                      <a:close/>
                    </a:path>
                  </a:pathLst>
                </a:custGeom>
                <a:solidFill>
                  <a:srgbClr val="BDBD9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53" name="Freeform 419"/>
                <p:cNvSpPr>
                  <a:spLocks noEditPoints="1"/>
                </p:cNvSpPr>
                <p:nvPr/>
              </p:nvSpPr>
              <p:spPr bwMode="auto">
                <a:xfrm>
                  <a:off x="3000" y="2850"/>
                  <a:ext cx="97" cy="2"/>
                </a:xfrm>
                <a:custGeom>
                  <a:avLst/>
                  <a:gdLst>
                    <a:gd name="T0" fmla="*/ 0 w 386"/>
                    <a:gd name="T1" fmla="*/ 0 h 10"/>
                    <a:gd name="T2" fmla="*/ 0 w 386"/>
                    <a:gd name="T3" fmla="*/ 0 h 10"/>
                    <a:gd name="T4" fmla="*/ 0 w 386"/>
                    <a:gd name="T5" fmla="*/ 0 h 10"/>
                    <a:gd name="T6" fmla="*/ 0 w 386"/>
                    <a:gd name="T7" fmla="*/ 0 h 10"/>
                    <a:gd name="T8" fmla="*/ 0 w 386"/>
                    <a:gd name="T9" fmla="*/ 0 h 10"/>
                    <a:gd name="T10" fmla="*/ 0 w 386"/>
                    <a:gd name="T11" fmla="*/ 0 h 10"/>
                    <a:gd name="T12" fmla="*/ 0 w 386"/>
                    <a:gd name="T13" fmla="*/ 0 h 10"/>
                    <a:gd name="T14" fmla="*/ 0 w 386"/>
                    <a:gd name="T15" fmla="*/ 0 h 10"/>
                    <a:gd name="T16" fmla="*/ 0 w 386"/>
                    <a:gd name="T17" fmla="*/ 0 h 10"/>
                    <a:gd name="T18" fmla="*/ 0 w 386"/>
                    <a:gd name="T19" fmla="*/ 0 h 10"/>
                    <a:gd name="T20" fmla="*/ 0 w 386"/>
                    <a:gd name="T21" fmla="*/ 0 h 10"/>
                    <a:gd name="T22" fmla="*/ 0 w 386"/>
                    <a:gd name="T23" fmla="*/ 0 h 10"/>
                    <a:gd name="T24" fmla="*/ 0 w 386"/>
                    <a:gd name="T25" fmla="*/ 0 h 10"/>
                    <a:gd name="T26" fmla="*/ 0 w 386"/>
                    <a:gd name="T27" fmla="*/ 0 h 10"/>
                    <a:gd name="T28" fmla="*/ 0 w 386"/>
                    <a:gd name="T29" fmla="*/ 0 h 10"/>
                    <a:gd name="T30" fmla="*/ 0 w 386"/>
                    <a:gd name="T31" fmla="*/ 0 h 10"/>
                    <a:gd name="T32" fmla="*/ 0 w 386"/>
                    <a:gd name="T33" fmla="*/ 0 h 10"/>
                    <a:gd name="T34" fmla="*/ 0 w 386"/>
                    <a:gd name="T35" fmla="*/ 0 h 10"/>
                    <a:gd name="T36" fmla="*/ 0 w 386"/>
                    <a:gd name="T37" fmla="*/ 0 h 10"/>
                    <a:gd name="T38" fmla="*/ 0 w 386"/>
                    <a:gd name="T39" fmla="*/ 0 h 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6"/>
                    <a:gd name="T61" fmla="*/ 0 h 10"/>
                    <a:gd name="T62" fmla="*/ 386 w 386"/>
                    <a:gd name="T63" fmla="*/ 10 h 1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6" h="10">
                      <a:moveTo>
                        <a:pt x="0" y="0"/>
                      </a:moveTo>
                      <a:lnTo>
                        <a:pt x="0" y="10"/>
                      </a:lnTo>
                      <a:lnTo>
                        <a:pt x="94" y="10"/>
                      </a:lnTo>
                      <a:lnTo>
                        <a:pt x="92" y="0"/>
                      </a:lnTo>
                      <a:lnTo>
                        <a:pt x="0" y="0"/>
                      </a:lnTo>
                      <a:close/>
                      <a:moveTo>
                        <a:pt x="101" y="0"/>
                      </a:moveTo>
                      <a:lnTo>
                        <a:pt x="99" y="10"/>
                      </a:lnTo>
                      <a:lnTo>
                        <a:pt x="202" y="10"/>
                      </a:lnTo>
                      <a:lnTo>
                        <a:pt x="198" y="0"/>
                      </a:lnTo>
                      <a:lnTo>
                        <a:pt x="101" y="0"/>
                      </a:lnTo>
                      <a:close/>
                      <a:moveTo>
                        <a:pt x="205" y="0"/>
                      </a:moveTo>
                      <a:lnTo>
                        <a:pt x="205" y="10"/>
                      </a:lnTo>
                      <a:lnTo>
                        <a:pt x="292" y="10"/>
                      </a:lnTo>
                      <a:lnTo>
                        <a:pt x="290" y="0"/>
                      </a:lnTo>
                      <a:lnTo>
                        <a:pt x="205" y="0"/>
                      </a:lnTo>
                      <a:close/>
                      <a:moveTo>
                        <a:pt x="297" y="0"/>
                      </a:moveTo>
                      <a:lnTo>
                        <a:pt x="296" y="10"/>
                      </a:lnTo>
                      <a:lnTo>
                        <a:pt x="386" y="10"/>
                      </a:lnTo>
                      <a:lnTo>
                        <a:pt x="385" y="0"/>
                      </a:lnTo>
                      <a:lnTo>
                        <a:pt x="297" y="0"/>
                      </a:lnTo>
                      <a:close/>
                    </a:path>
                  </a:pathLst>
                </a:custGeom>
                <a:solidFill>
                  <a:srgbClr val="C2C2A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54" name="Freeform 420"/>
                <p:cNvSpPr>
                  <a:spLocks noEditPoints="1"/>
                </p:cNvSpPr>
                <p:nvPr/>
              </p:nvSpPr>
              <p:spPr bwMode="auto">
                <a:xfrm>
                  <a:off x="3000" y="2848"/>
                  <a:ext cx="97" cy="3"/>
                </a:xfrm>
                <a:custGeom>
                  <a:avLst/>
                  <a:gdLst>
                    <a:gd name="T0" fmla="*/ 0 w 386"/>
                    <a:gd name="T1" fmla="*/ 0 h 12"/>
                    <a:gd name="T2" fmla="*/ 0 w 386"/>
                    <a:gd name="T3" fmla="*/ 0 h 12"/>
                    <a:gd name="T4" fmla="*/ 0 w 386"/>
                    <a:gd name="T5" fmla="*/ 0 h 12"/>
                    <a:gd name="T6" fmla="*/ 0 w 386"/>
                    <a:gd name="T7" fmla="*/ 0 h 12"/>
                    <a:gd name="T8" fmla="*/ 0 w 386"/>
                    <a:gd name="T9" fmla="*/ 0 h 12"/>
                    <a:gd name="T10" fmla="*/ 0 w 386"/>
                    <a:gd name="T11" fmla="*/ 0 h 12"/>
                    <a:gd name="T12" fmla="*/ 0 w 386"/>
                    <a:gd name="T13" fmla="*/ 0 h 12"/>
                    <a:gd name="T14" fmla="*/ 0 w 386"/>
                    <a:gd name="T15" fmla="*/ 0 h 12"/>
                    <a:gd name="T16" fmla="*/ 0 w 386"/>
                    <a:gd name="T17" fmla="*/ 0 h 12"/>
                    <a:gd name="T18" fmla="*/ 0 w 386"/>
                    <a:gd name="T19" fmla="*/ 0 h 12"/>
                    <a:gd name="T20" fmla="*/ 0 w 386"/>
                    <a:gd name="T21" fmla="*/ 0 h 12"/>
                    <a:gd name="T22" fmla="*/ 0 w 386"/>
                    <a:gd name="T23" fmla="*/ 0 h 12"/>
                    <a:gd name="T24" fmla="*/ 0 w 386"/>
                    <a:gd name="T25" fmla="*/ 0 h 12"/>
                    <a:gd name="T26" fmla="*/ 0 w 386"/>
                    <a:gd name="T27" fmla="*/ 0 h 12"/>
                    <a:gd name="T28" fmla="*/ 0 w 386"/>
                    <a:gd name="T29" fmla="*/ 0 h 12"/>
                    <a:gd name="T30" fmla="*/ 0 w 386"/>
                    <a:gd name="T31" fmla="*/ 0 h 12"/>
                    <a:gd name="T32" fmla="*/ 0 w 386"/>
                    <a:gd name="T33" fmla="*/ 0 h 12"/>
                    <a:gd name="T34" fmla="*/ 0 w 386"/>
                    <a:gd name="T35" fmla="*/ 0 h 12"/>
                    <a:gd name="T36" fmla="*/ 0 w 386"/>
                    <a:gd name="T37" fmla="*/ 0 h 12"/>
                    <a:gd name="T38" fmla="*/ 0 w 386"/>
                    <a:gd name="T39" fmla="*/ 0 h 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6"/>
                    <a:gd name="T61" fmla="*/ 0 h 12"/>
                    <a:gd name="T62" fmla="*/ 386 w 386"/>
                    <a:gd name="T63" fmla="*/ 12 h 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6" h="12">
                      <a:moveTo>
                        <a:pt x="0" y="0"/>
                      </a:moveTo>
                      <a:lnTo>
                        <a:pt x="0" y="12"/>
                      </a:lnTo>
                      <a:lnTo>
                        <a:pt x="93" y="12"/>
                      </a:lnTo>
                      <a:lnTo>
                        <a:pt x="91" y="0"/>
                      </a:lnTo>
                      <a:lnTo>
                        <a:pt x="0" y="0"/>
                      </a:lnTo>
                      <a:close/>
                      <a:moveTo>
                        <a:pt x="101" y="0"/>
                      </a:moveTo>
                      <a:lnTo>
                        <a:pt x="100" y="12"/>
                      </a:lnTo>
                      <a:lnTo>
                        <a:pt x="200" y="12"/>
                      </a:lnTo>
                      <a:lnTo>
                        <a:pt x="197" y="0"/>
                      </a:lnTo>
                      <a:lnTo>
                        <a:pt x="101" y="0"/>
                      </a:lnTo>
                      <a:close/>
                      <a:moveTo>
                        <a:pt x="206" y="0"/>
                      </a:moveTo>
                      <a:lnTo>
                        <a:pt x="205" y="12"/>
                      </a:lnTo>
                      <a:lnTo>
                        <a:pt x="291" y="12"/>
                      </a:lnTo>
                      <a:lnTo>
                        <a:pt x="289" y="0"/>
                      </a:lnTo>
                      <a:lnTo>
                        <a:pt x="206" y="0"/>
                      </a:lnTo>
                      <a:close/>
                      <a:moveTo>
                        <a:pt x="298" y="0"/>
                      </a:moveTo>
                      <a:lnTo>
                        <a:pt x="297" y="12"/>
                      </a:lnTo>
                      <a:lnTo>
                        <a:pt x="386" y="12"/>
                      </a:lnTo>
                      <a:lnTo>
                        <a:pt x="385" y="0"/>
                      </a:lnTo>
                      <a:lnTo>
                        <a:pt x="298" y="0"/>
                      </a:lnTo>
                      <a:close/>
                    </a:path>
                  </a:pathLst>
                </a:custGeom>
                <a:solidFill>
                  <a:srgbClr val="C9C9A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55" name="Freeform 421"/>
                <p:cNvSpPr>
                  <a:spLocks noEditPoints="1"/>
                </p:cNvSpPr>
                <p:nvPr/>
              </p:nvSpPr>
              <p:spPr bwMode="auto">
                <a:xfrm>
                  <a:off x="3000" y="2847"/>
                  <a:ext cx="96" cy="3"/>
                </a:xfrm>
                <a:custGeom>
                  <a:avLst/>
                  <a:gdLst>
                    <a:gd name="T0" fmla="*/ 0 w 385"/>
                    <a:gd name="T1" fmla="*/ 0 h 11"/>
                    <a:gd name="T2" fmla="*/ 0 w 385"/>
                    <a:gd name="T3" fmla="*/ 0 h 11"/>
                    <a:gd name="T4" fmla="*/ 0 w 385"/>
                    <a:gd name="T5" fmla="*/ 0 h 11"/>
                    <a:gd name="T6" fmla="*/ 0 w 385"/>
                    <a:gd name="T7" fmla="*/ 0 h 11"/>
                    <a:gd name="T8" fmla="*/ 0 w 385"/>
                    <a:gd name="T9" fmla="*/ 0 h 11"/>
                    <a:gd name="T10" fmla="*/ 0 w 385"/>
                    <a:gd name="T11" fmla="*/ 0 h 11"/>
                    <a:gd name="T12" fmla="*/ 0 w 385"/>
                    <a:gd name="T13" fmla="*/ 0 h 11"/>
                    <a:gd name="T14" fmla="*/ 0 w 385"/>
                    <a:gd name="T15" fmla="*/ 0 h 11"/>
                    <a:gd name="T16" fmla="*/ 0 w 385"/>
                    <a:gd name="T17" fmla="*/ 0 h 11"/>
                    <a:gd name="T18" fmla="*/ 0 w 385"/>
                    <a:gd name="T19" fmla="*/ 0 h 11"/>
                    <a:gd name="T20" fmla="*/ 0 w 385"/>
                    <a:gd name="T21" fmla="*/ 0 h 11"/>
                    <a:gd name="T22" fmla="*/ 0 w 385"/>
                    <a:gd name="T23" fmla="*/ 0 h 11"/>
                    <a:gd name="T24" fmla="*/ 0 w 385"/>
                    <a:gd name="T25" fmla="*/ 0 h 11"/>
                    <a:gd name="T26" fmla="*/ 0 w 385"/>
                    <a:gd name="T27" fmla="*/ 0 h 11"/>
                    <a:gd name="T28" fmla="*/ 0 w 385"/>
                    <a:gd name="T29" fmla="*/ 0 h 11"/>
                    <a:gd name="T30" fmla="*/ 0 w 385"/>
                    <a:gd name="T31" fmla="*/ 0 h 11"/>
                    <a:gd name="T32" fmla="*/ 0 w 385"/>
                    <a:gd name="T33" fmla="*/ 0 h 11"/>
                    <a:gd name="T34" fmla="*/ 0 w 385"/>
                    <a:gd name="T35" fmla="*/ 0 h 11"/>
                    <a:gd name="T36" fmla="*/ 0 w 385"/>
                    <a:gd name="T37" fmla="*/ 0 h 11"/>
                    <a:gd name="T38" fmla="*/ 0 w 385"/>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5"/>
                    <a:gd name="T61" fmla="*/ 0 h 11"/>
                    <a:gd name="T62" fmla="*/ 385 w 385"/>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5" h="11">
                      <a:moveTo>
                        <a:pt x="0" y="0"/>
                      </a:moveTo>
                      <a:lnTo>
                        <a:pt x="0" y="11"/>
                      </a:lnTo>
                      <a:lnTo>
                        <a:pt x="92" y="11"/>
                      </a:lnTo>
                      <a:lnTo>
                        <a:pt x="91" y="0"/>
                      </a:lnTo>
                      <a:lnTo>
                        <a:pt x="0" y="0"/>
                      </a:lnTo>
                      <a:close/>
                      <a:moveTo>
                        <a:pt x="103" y="0"/>
                      </a:moveTo>
                      <a:lnTo>
                        <a:pt x="101" y="11"/>
                      </a:lnTo>
                      <a:lnTo>
                        <a:pt x="198" y="11"/>
                      </a:lnTo>
                      <a:lnTo>
                        <a:pt x="194" y="0"/>
                      </a:lnTo>
                      <a:lnTo>
                        <a:pt x="103" y="0"/>
                      </a:lnTo>
                      <a:close/>
                      <a:moveTo>
                        <a:pt x="206" y="0"/>
                      </a:moveTo>
                      <a:lnTo>
                        <a:pt x="205" y="11"/>
                      </a:lnTo>
                      <a:lnTo>
                        <a:pt x="290" y="11"/>
                      </a:lnTo>
                      <a:lnTo>
                        <a:pt x="287" y="0"/>
                      </a:lnTo>
                      <a:lnTo>
                        <a:pt x="206" y="0"/>
                      </a:lnTo>
                      <a:close/>
                      <a:moveTo>
                        <a:pt x="298" y="0"/>
                      </a:moveTo>
                      <a:lnTo>
                        <a:pt x="297" y="11"/>
                      </a:lnTo>
                      <a:lnTo>
                        <a:pt x="385" y="11"/>
                      </a:lnTo>
                      <a:lnTo>
                        <a:pt x="385" y="0"/>
                      </a:lnTo>
                      <a:lnTo>
                        <a:pt x="298" y="0"/>
                      </a:lnTo>
                      <a:close/>
                    </a:path>
                  </a:pathLst>
                </a:custGeom>
                <a:solidFill>
                  <a:srgbClr val="D1D1B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56" name="Freeform 422"/>
                <p:cNvSpPr>
                  <a:spLocks noEditPoints="1"/>
                </p:cNvSpPr>
                <p:nvPr/>
              </p:nvSpPr>
              <p:spPr bwMode="auto">
                <a:xfrm>
                  <a:off x="3000" y="2845"/>
                  <a:ext cx="96" cy="3"/>
                </a:xfrm>
                <a:custGeom>
                  <a:avLst/>
                  <a:gdLst>
                    <a:gd name="T0" fmla="*/ 0 w 385"/>
                    <a:gd name="T1" fmla="*/ 0 h 11"/>
                    <a:gd name="T2" fmla="*/ 0 w 385"/>
                    <a:gd name="T3" fmla="*/ 0 h 11"/>
                    <a:gd name="T4" fmla="*/ 0 w 385"/>
                    <a:gd name="T5" fmla="*/ 0 h 11"/>
                    <a:gd name="T6" fmla="*/ 0 w 385"/>
                    <a:gd name="T7" fmla="*/ 0 h 11"/>
                    <a:gd name="T8" fmla="*/ 0 w 385"/>
                    <a:gd name="T9" fmla="*/ 0 h 11"/>
                    <a:gd name="T10" fmla="*/ 0 w 385"/>
                    <a:gd name="T11" fmla="*/ 0 h 11"/>
                    <a:gd name="T12" fmla="*/ 0 w 385"/>
                    <a:gd name="T13" fmla="*/ 0 h 11"/>
                    <a:gd name="T14" fmla="*/ 0 w 385"/>
                    <a:gd name="T15" fmla="*/ 0 h 11"/>
                    <a:gd name="T16" fmla="*/ 0 w 385"/>
                    <a:gd name="T17" fmla="*/ 0 h 11"/>
                    <a:gd name="T18" fmla="*/ 0 w 385"/>
                    <a:gd name="T19" fmla="*/ 0 h 11"/>
                    <a:gd name="T20" fmla="*/ 0 w 385"/>
                    <a:gd name="T21" fmla="*/ 0 h 11"/>
                    <a:gd name="T22" fmla="*/ 0 w 385"/>
                    <a:gd name="T23" fmla="*/ 0 h 11"/>
                    <a:gd name="T24" fmla="*/ 0 w 385"/>
                    <a:gd name="T25" fmla="*/ 0 h 11"/>
                    <a:gd name="T26" fmla="*/ 0 w 385"/>
                    <a:gd name="T27" fmla="*/ 0 h 11"/>
                    <a:gd name="T28" fmla="*/ 0 w 385"/>
                    <a:gd name="T29" fmla="*/ 0 h 11"/>
                    <a:gd name="T30" fmla="*/ 0 w 385"/>
                    <a:gd name="T31" fmla="*/ 0 h 11"/>
                    <a:gd name="T32" fmla="*/ 0 w 385"/>
                    <a:gd name="T33" fmla="*/ 0 h 11"/>
                    <a:gd name="T34" fmla="*/ 0 w 385"/>
                    <a:gd name="T35" fmla="*/ 0 h 11"/>
                    <a:gd name="T36" fmla="*/ 0 w 385"/>
                    <a:gd name="T37" fmla="*/ 0 h 11"/>
                    <a:gd name="T38" fmla="*/ 0 w 385"/>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5"/>
                    <a:gd name="T61" fmla="*/ 0 h 11"/>
                    <a:gd name="T62" fmla="*/ 385 w 385"/>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5" h="11">
                      <a:moveTo>
                        <a:pt x="0" y="0"/>
                      </a:moveTo>
                      <a:lnTo>
                        <a:pt x="0" y="11"/>
                      </a:lnTo>
                      <a:lnTo>
                        <a:pt x="91" y="11"/>
                      </a:lnTo>
                      <a:lnTo>
                        <a:pt x="89" y="0"/>
                      </a:lnTo>
                      <a:lnTo>
                        <a:pt x="0" y="0"/>
                      </a:lnTo>
                      <a:close/>
                      <a:moveTo>
                        <a:pt x="103" y="0"/>
                      </a:moveTo>
                      <a:lnTo>
                        <a:pt x="101" y="11"/>
                      </a:lnTo>
                      <a:lnTo>
                        <a:pt x="197" y="11"/>
                      </a:lnTo>
                      <a:lnTo>
                        <a:pt x="193" y="0"/>
                      </a:lnTo>
                      <a:lnTo>
                        <a:pt x="103" y="0"/>
                      </a:lnTo>
                      <a:close/>
                      <a:moveTo>
                        <a:pt x="206" y="0"/>
                      </a:moveTo>
                      <a:lnTo>
                        <a:pt x="206" y="11"/>
                      </a:lnTo>
                      <a:lnTo>
                        <a:pt x="289" y="11"/>
                      </a:lnTo>
                      <a:lnTo>
                        <a:pt x="285" y="0"/>
                      </a:lnTo>
                      <a:lnTo>
                        <a:pt x="206" y="0"/>
                      </a:lnTo>
                      <a:close/>
                      <a:moveTo>
                        <a:pt x="299" y="0"/>
                      </a:moveTo>
                      <a:lnTo>
                        <a:pt x="298" y="11"/>
                      </a:lnTo>
                      <a:lnTo>
                        <a:pt x="385" y="11"/>
                      </a:lnTo>
                      <a:lnTo>
                        <a:pt x="384" y="0"/>
                      </a:lnTo>
                      <a:lnTo>
                        <a:pt x="299" y="0"/>
                      </a:lnTo>
                      <a:close/>
                    </a:path>
                  </a:pathLst>
                </a:custGeom>
                <a:solidFill>
                  <a:srgbClr val="D6D6B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57" name="Freeform 423"/>
                <p:cNvSpPr>
                  <a:spLocks noEditPoints="1"/>
                </p:cNvSpPr>
                <p:nvPr/>
              </p:nvSpPr>
              <p:spPr bwMode="auto">
                <a:xfrm>
                  <a:off x="3000" y="2844"/>
                  <a:ext cx="96" cy="3"/>
                </a:xfrm>
                <a:custGeom>
                  <a:avLst/>
                  <a:gdLst>
                    <a:gd name="T0" fmla="*/ 0 w 385"/>
                    <a:gd name="T1" fmla="*/ 0 h 12"/>
                    <a:gd name="T2" fmla="*/ 0 w 385"/>
                    <a:gd name="T3" fmla="*/ 0 h 12"/>
                    <a:gd name="T4" fmla="*/ 0 w 385"/>
                    <a:gd name="T5" fmla="*/ 0 h 12"/>
                    <a:gd name="T6" fmla="*/ 0 w 385"/>
                    <a:gd name="T7" fmla="*/ 0 h 12"/>
                    <a:gd name="T8" fmla="*/ 0 w 385"/>
                    <a:gd name="T9" fmla="*/ 0 h 12"/>
                    <a:gd name="T10" fmla="*/ 0 w 385"/>
                    <a:gd name="T11" fmla="*/ 0 h 12"/>
                    <a:gd name="T12" fmla="*/ 0 w 385"/>
                    <a:gd name="T13" fmla="*/ 0 h 12"/>
                    <a:gd name="T14" fmla="*/ 0 w 385"/>
                    <a:gd name="T15" fmla="*/ 0 h 12"/>
                    <a:gd name="T16" fmla="*/ 0 w 385"/>
                    <a:gd name="T17" fmla="*/ 0 h 12"/>
                    <a:gd name="T18" fmla="*/ 0 w 385"/>
                    <a:gd name="T19" fmla="*/ 0 h 12"/>
                    <a:gd name="T20" fmla="*/ 0 w 385"/>
                    <a:gd name="T21" fmla="*/ 0 h 12"/>
                    <a:gd name="T22" fmla="*/ 0 w 385"/>
                    <a:gd name="T23" fmla="*/ 0 h 12"/>
                    <a:gd name="T24" fmla="*/ 0 w 385"/>
                    <a:gd name="T25" fmla="*/ 0 h 12"/>
                    <a:gd name="T26" fmla="*/ 0 w 385"/>
                    <a:gd name="T27" fmla="*/ 0 h 12"/>
                    <a:gd name="T28" fmla="*/ 0 w 385"/>
                    <a:gd name="T29" fmla="*/ 0 h 12"/>
                    <a:gd name="T30" fmla="*/ 0 w 385"/>
                    <a:gd name="T31" fmla="*/ 0 h 12"/>
                    <a:gd name="T32" fmla="*/ 0 w 385"/>
                    <a:gd name="T33" fmla="*/ 0 h 12"/>
                    <a:gd name="T34" fmla="*/ 0 w 385"/>
                    <a:gd name="T35" fmla="*/ 0 h 12"/>
                    <a:gd name="T36" fmla="*/ 0 w 385"/>
                    <a:gd name="T37" fmla="*/ 0 h 12"/>
                    <a:gd name="T38" fmla="*/ 0 w 385"/>
                    <a:gd name="T39" fmla="*/ 0 h 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5"/>
                    <a:gd name="T61" fmla="*/ 0 h 12"/>
                    <a:gd name="T62" fmla="*/ 385 w 385"/>
                    <a:gd name="T63" fmla="*/ 12 h 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5" h="12">
                      <a:moveTo>
                        <a:pt x="0" y="0"/>
                      </a:moveTo>
                      <a:lnTo>
                        <a:pt x="0" y="12"/>
                      </a:lnTo>
                      <a:lnTo>
                        <a:pt x="91" y="12"/>
                      </a:lnTo>
                      <a:lnTo>
                        <a:pt x="88" y="0"/>
                      </a:lnTo>
                      <a:lnTo>
                        <a:pt x="0" y="0"/>
                      </a:lnTo>
                      <a:close/>
                      <a:moveTo>
                        <a:pt x="104" y="0"/>
                      </a:moveTo>
                      <a:lnTo>
                        <a:pt x="103" y="12"/>
                      </a:lnTo>
                      <a:lnTo>
                        <a:pt x="194" y="12"/>
                      </a:lnTo>
                      <a:lnTo>
                        <a:pt x="191" y="0"/>
                      </a:lnTo>
                      <a:lnTo>
                        <a:pt x="104" y="0"/>
                      </a:lnTo>
                      <a:close/>
                      <a:moveTo>
                        <a:pt x="206" y="0"/>
                      </a:moveTo>
                      <a:lnTo>
                        <a:pt x="206" y="12"/>
                      </a:lnTo>
                      <a:lnTo>
                        <a:pt x="287" y="12"/>
                      </a:lnTo>
                      <a:lnTo>
                        <a:pt x="284" y="0"/>
                      </a:lnTo>
                      <a:lnTo>
                        <a:pt x="206" y="0"/>
                      </a:lnTo>
                      <a:close/>
                      <a:moveTo>
                        <a:pt x="299" y="0"/>
                      </a:moveTo>
                      <a:lnTo>
                        <a:pt x="298" y="12"/>
                      </a:lnTo>
                      <a:lnTo>
                        <a:pt x="385" y="12"/>
                      </a:lnTo>
                      <a:lnTo>
                        <a:pt x="384" y="0"/>
                      </a:lnTo>
                      <a:lnTo>
                        <a:pt x="299" y="0"/>
                      </a:lnTo>
                      <a:close/>
                    </a:path>
                  </a:pathLst>
                </a:custGeom>
                <a:solidFill>
                  <a:srgbClr val="DEDE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58" name="Freeform 424"/>
                <p:cNvSpPr>
                  <a:spLocks noEditPoints="1"/>
                </p:cNvSpPr>
                <p:nvPr/>
              </p:nvSpPr>
              <p:spPr bwMode="auto">
                <a:xfrm>
                  <a:off x="3000" y="2843"/>
                  <a:ext cx="96" cy="2"/>
                </a:xfrm>
                <a:custGeom>
                  <a:avLst/>
                  <a:gdLst>
                    <a:gd name="T0" fmla="*/ 0 w 385"/>
                    <a:gd name="T1" fmla="*/ 0 h 11"/>
                    <a:gd name="T2" fmla="*/ 0 w 385"/>
                    <a:gd name="T3" fmla="*/ 0 h 11"/>
                    <a:gd name="T4" fmla="*/ 0 w 385"/>
                    <a:gd name="T5" fmla="*/ 0 h 11"/>
                    <a:gd name="T6" fmla="*/ 0 w 385"/>
                    <a:gd name="T7" fmla="*/ 0 h 11"/>
                    <a:gd name="T8" fmla="*/ 0 w 385"/>
                    <a:gd name="T9" fmla="*/ 0 h 11"/>
                    <a:gd name="T10" fmla="*/ 0 w 385"/>
                    <a:gd name="T11" fmla="*/ 0 h 11"/>
                    <a:gd name="T12" fmla="*/ 0 w 385"/>
                    <a:gd name="T13" fmla="*/ 0 h 11"/>
                    <a:gd name="T14" fmla="*/ 0 w 385"/>
                    <a:gd name="T15" fmla="*/ 0 h 11"/>
                    <a:gd name="T16" fmla="*/ 0 w 385"/>
                    <a:gd name="T17" fmla="*/ 0 h 11"/>
                    <a:gd name="T18" fmla="*/ 0 w 385"/>
                    <a:gd name="T19" fmla="*/ 0 h 11"/>
                    <a:gd name="T20" fmla="*/ 0 w 385"/>
                    <a:gd name="T21" fmla="*/ 0 h 11"/>
                    <a:gd name="T22" fmla="*/ 0 w 385"/>
                    <a:gd name="T23" fmla="*/ 0 h 11"/>
                    <a:gd name="T24" fmla="*/ 0 w 385"/>
                    <a:gd name="T25" fmla="*/ 0 h 11"/>
                    <a:gd name="T26" fmla="*/ 0 w 385"/>
                    <a:gd name="T27" fmla="*/ 0 h 11"/>
                    <a:gd name="T28" fmla="*/ 0 w 385"/>
                    <a:gd name="T29" fmla="*/ 0 h 11"/>
                    <a:gd name="T30" fmla="*/ 0 w 385"/>
                    <a:gd name="T31" fmla="*/ 0 h 11"/>
                    <a:gd name="T32" fmla="*/ 0 w 385"/>
                    <a:gd name="T33" fmla="*/ 0 h 11"/>
                    <a:gd name="T34" fmla="*/ 0 w 385"/>
                    <a:gd name="T35" fmla="*/ 0 h 11"/>
                    <a:gd name="T36" fmla="*/ 0 w 385"/>
                    <a:gd name="T37" fmla="*/ 0 h 11"/>
                    <a:gd name="T38" fmla="*/ 0 w 385"/>
                    <a:gd name="T39" fmla="*/ 0 h 11"/>
                    <a:gd name="T40" fmla="*/ 0 w 385"/>
                    <a:gd name="T41" fmla="*/ 0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85"/>
                    <a:gd name="T64" fmla="*/ 0 h 11"/>
                    <a:gd name="T65" fmla="*/ 385 w 385"/>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85" h="11">
                      <a:moveTo>
                        <a:pt x="1" y="11"/>
                      </a:moveTo>
                      <a:lnTo>
                        <a:pt x="0" y="5"/>
                      </a:lnTo>
                      <a:lnTo>
                        <a:pt x="88" y="2"/>
                      </a:lnTo>
                      <a:lnTo>
                        <a:pt x="90" y="11"/>
                      </a:lnTo>
                      <a:lnTo>
                        <a:pt x="1" y="11"/>
                      </a:lnTo>
                      <a:close/>
                      <a:moveTo>
                        <a:pt x="104" y="11"/>
                      </a:moveTo>
                      <a:lnTo>
                        <a:pt x="105" y="2"/>
                      </a:lnTo>
                      <a:lnTo>
                        <a:pt x="191" y="2"/>
                      </a:lnTo>
                      <a:lnTo>
                        <a:pt x="194" y="11"/>
                      </a:lnTo>
                      <a:lnTo>
                        <a:pt x="104" y="11"/>
                      </a:lnTo>
                      <a:close/>
                      <a:moveTo>
                        <a:pt x="207" y="11"/>
                      </a:moveTo>
                      <a:lnTo>
                        <a:pt x="207" y="2"/>
                      </a:lnTo>
                      <a:lnTo>
                        <a:pt x="284" y="2"/>
                      </a:lnTo>
                      <a:lnTo>
                        <a:pt x="286" y="11"/>
                      </a:lnTo>
                      <a:lnTo>
                        <a:pt x="207" y="11"/>
                      </a:lnTo>
                      <a:close/>
                      <a:moveTo>
                        <a:pt x="300" y="0"/>
                      </a:moveTo>
                      <a:lnTo>
                        <a:pt x="300" y="11"/>
                      </a:lnTo>
                      <a:lnTo>
                        <a:pt x="385" y="11"/>
                      </a:lnTo>
                      <a:lnTo>
                        <a:pt x="384" y="2"/>
                      </a:lnTo>
                      <a:lnTo>
                        <a:pt x="342" y="0"/>
                      </a:lnTo>
                      <a:lnTo>
                        <a:pt x="300" y="0"/>
                      </a:lnTo>
                      <a:close/>
                    </a:path>
                  </a:pathLst>
                </a:custGeom>
                <a:solidFill>
                  <a:srgbClr val="E3E3C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59" name="Freeform 425"/>
                <p:cNvSpPr>
                  <a:spLocks noEditPoints="1"/>
                </p:cNvSpPr>
                <p:nvPr/>
              </p:nvSpPr>
              <p:spPr bwMode="auto">
                <a:xfrm>
                  <a:off x="3000" y="2843"/>
                  <a:ext cx="96" cy="1"/>
                </a:xfrm>
                <a:custGeom>
                  <a:avLst/>
                  <a:gdLst>
                    <a:gd name="T0" fmla="*/ 0 w 385"/>
                    <a:gd name="T1" fmla="*/ 0 h 5"/>
                    <a:gd name="T2" fmla="*/ 0 w 385"/>
                    <a:gd name="T3" fmla="*/ 0 h 5"/>
                    <a:gd name="T4" fmla="*/ 0 w 385"/>
                    <a:gd name="T5" fmla="*/ 0 h 5"/>
                    <a:gd name="T6" fmla="*/ 0 w 385"/>
                    <a:gd name="T7" fmla="*/ 0 h 5"/>
                    <a:gd name="T8" fmla="*/ 0 w 385"/>
                    <a:gd name="T9" fmla="*/ 0 h 5"/>
                    <a:gd name="T10" fmla="*/ 0 w 385"/>
                    <a:gd name="T11" fmla="*/ 0 h 5"/>
                    <a:gd name="T12" fmla="*/ 0 w 385"/>
                    <a:gd name="T13" fmla="*/ 0 h 5"/>
                    <a:gd name="T14" fmla="*/ 0 w 385"/>
                    <a:gd name="T15" fmla="*/ 0 h 5"/>
                    <a:gd name="T16" fmla="*/ 0 w 385"/>
                    <a:gd name="T17" fmla="*/ 0 h 5"/>
                    <a:gd name="T18" fmla="*/ 0 w 385"/>
                    <a:gd name="T19" fmla="*/ 0 h 5"/>
                    <a:gd name="T20" fmla="*/ 0 w 385"/>
                    <a:gd name="T21" fmla="*/ 0 h 5"/>
                    <a:gd name="T22" fmla="*/ 0 w 385"/>
                    <a:gd name="T23" fmla="*/ 0 h 5"/>
                    <a:gd name="T24" fmla="*/ 0 w 385"/>
                    <a:gd name="T25" fmla="*/ 0 h 5"/>
                    <a:gd name="T26" fmla="*/ 0 w 385"/>
                    <a:gd name="T27" fmla="*/ 0 h 5"/>
                    <a:gd name="T28" fmla="*/ 0 w 385"/>
                    <a:gd name="T29" fmla="*/ 0 h 5"/>
                    <a:gd name="T30" fmla="*/ 0 w 385"/>
                    <a:gd name="T31" fmla="*/ 0 h 5"/>
                    <a:gd name="T32" fmla="*/ 0 w 385"/>
                    <a:gd name="T33" fmla="*/ 0 h 5"/>
                    <a:gd name="T34" fmla="*/ 0 w 385"/>
                    <a:gd name="T35" fmla="*/ 0 h 5"/>
                    <a:gd name="T36" fmla="*/ 0 w 385"/>
                    <a:gd name="T37" fmla="*/ 0 h 5"/>
                    <a:gd name="T38" fmla="*/ 0 w 385"/>
                    <a:gd name="T39" fmla="*/ 0 h 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5"/>
                    <a:gd name="T61" fmla="*/ 0 h 5"/>
                    <a:gd name="T62" fmla="*/ 385 w 385"/>
                    <a:gd name="T63" fmla="*/ 5 h 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5" h="5">
                      <a:moveTo>
                        <a:pt x="1" y="5"/>
                      </a:moveTo>
                      <a:lnTo>
                        <a:pt x="0" y="5"/>
                      </a:lnTo>
                      <a:lnTo>
                        <a:pt x="88" y="2"/>
                      </a:lnTo>
                      <a:lnTo>
                        <a:pt x="89" y="5"/>
                      </a:lnTo>
                      <a:lnTo>
                        <a:pt x="1" y="5"/>
                      </a:lnTo>
                      <a:close/>
                      <a:moveTo>
                        <a:pt x="105" y="5"/>
                      </a:moveTo>
                      <a:lnTo>
                        <a:pt x="105" y="2"/>
                      </a:lnTo>
                      <a:lnTo>
                        <a:pt x="191" y="2"/>
                      </a:lnTo>
                      <a:lnTo>
                        <a:pt x="192" y="5"/>
                      </a:lnTo>
                      <a:lnTo>
                        <a:pt x="105" y="5"/>
                      </a:lnTo>
                      <a:close/>
                      <a:moveTo>
                        <a:pt x="207" y="5"/>
                      </a:moveTo>
                      <a:lnTo>
                        <a:pt x="207" y="2"/>
                      </a:lnTo>
                      <a:lnTo>
                        <a:pt x="284" y="2"/>
                      </a:lnTo>
                      <a:lnTo>
                        <a:pt x="285" y="5"/>
                      </a:lnTo>
                      <a:lnTo>
                        <a:pt x="207" y="5"/>
                      </a:lnTo>
                      <a:close/>
                      <a:moveTo>
                        <a:pt x="300" y="5"/>
                      </a:moveTo>
                      <a:lnTo>
                        <a:pt x="300" y="0"/>
                      </a:lnTo>
                      <a:lnTo>
                        <a:pt x="384" y="2"/>
                      </a:lnTo>
                      <a:lnTo>
                        <a:pt x="385" y="5"/>
                      </a:lnTo>
                      <a:lnTo>
                        <a:pt x="300" y="5"/>
                      </a:lnTo>
                      <a:close/>
                    </a:path>
                  </a:pathLst>
                </a:custGeom>
                <a:solidFill>
                  <a:srgbClr val="EBEBC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60" name="Freeform 426"/>
                <p:cNvSpPr>
                  <a:spLocks/>
                </p:cNvSpPr>
                <p:nvPr/>
              </p:nvSpPr>
              <p:spPr bwMode="auto">
                <a:xfrm>
                  <a:off x="3075" y="2843"/>
                  <a:ext cx="10" cy="1"/>
                </a:xfrm>
                <a:custGeom>
                  <a:avLst/>
                  <a:gdLst>
                    <a:gd name="T0" fmla="*/ 0 w 42"/>
                    <a:gd name="T1" fmla="*/ 0 h 1"/>
                    <a:gd name="T2" fmla="*/ 0 w 42"/>
                    <a:gd name="T3" fmla="*/ 0 h 1"/>
                    <a:gd name="T4" fmla="*/ 0 w 42"/>
                    <a:gd name="T5" fmla="*/ 0 h 1"/>
                    <a:gd name="T6" fmla="*/ 0 w 42"/>
                    <a:gd name="T7" fmla="*/ 0 h 1"/>
                    <a:gd name="T8" fmla="*/ 0 60000 65536"/>
                    <a:gd name="T9" fmla="*/ 0 60000 65536"/>
                    <a:gd name="T10" fmla="*/ 0 60000 65536"/>
                    <a:gd name="T11" fmla="*/ 0 60000 65536"/>
                    <a:gd name="T12" fmla="*/ 0 w 42"/>
                    <a:gd name="T13" fmla="*/ 0 h 1"/>
                    <a:gd name="T14" fmla="*/ 42 w 42"/>
                    <a:gd name="T15" fmla="*/ 1 h 1"/>
                  </a:gdLst>
                  <a:ahLst/>
                  <a:cxnLst>
                    <a:cxn ang="T8">
                      <a:pos x="T0" y="T1"/>
                    </a:cxn>
                    <a:cxn ang="T9">
                      <a:pos x="T2" y="T3"/>
                    </a:cxn>
                    <a:cxn ang="T10">
                      <a:pos x="T4" y="T5"/>
                    </a:cxn>
                    <a:cxn ang="T11">
                      <a:pos x="T6" y="T7"/>
                    </a:cxn>
                  </a:cxnLst>
                  <a:rect l="T12" t="T13" r="T14" b="T15"/>
                  <a:pathLst>
                    <a:path w="42" h="1">
                      <a:moveTo>
                        <a:pt x="0" y="0"/>
                      </a:moveTo>
                      <a:lnTo>
                        <a:pt x="0" y="0"/>
                      </a:lnTo>
                      <a:lnTo>
                        <a:pt x="42" y="0"/>
                      </a:lnTo>
                      <a:lnTo>
                        <a:pt x="0" y="0"/>
                      </a:lnTo>
                      <a:close/>
                    </a:path>
                  </a:pathLst>
                </a:custGeom>
                <a:solidFill>
                  <a:srgbClr val="F0F0D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61" name="Freeform 427"/>
                <p:cNvSpPr>
                  <a:spLocks/>
                </p:cNvSpPr>
                <p:nvPr/>
              </p:nvSpPr>
              <p:spPr bwMode="auto">
                <a:xfrm>
                  <a:off x="3004" y="2877"/>
                  <a:ext cx="50" cy="1"/>
                </a:xfrm>
                <a:custGeom>
                  <a:avLst/>
                  <a:gdLst>
                    <a:gd name="T0" fmla="*/ 0 w 198"/>
                    <a:gd name="T1" fmla="*/ 0 h 4"/>
                    <a:gd name="T2" fmla="*/ 0 w 198"/>
                    <a:gd name="T3" fmla="*/ 0 h 4"/>
                    <a:gd name="T4" fmla="*/ 0 w 198"/>
                    <a:gd name="T5" fmla="*/ 0 h 4"/>
                    <a:gd name="T6" fmla="*/ 0 w 198"/>
                    <a:gd name="T7" fmla="*/ 0 h 4"/>
                    <a:gd name="T8" fmla="*/ 0 60000 65536"/>
                    <a:gd name="T9" fmla="*/ 0 60000 65536"/>
                    <a:gd name="T10" fmla="*/ 0 60000 65536"/>
                    <a:gd name="T11" fmla="*/ 0 60000 65536"/>
                    <a:gd name="T12" fmla="*/ 0 w 198"/>
                    <a:gd name="T13" fmla="*/ 0 h 4"/>
                    <a:gd name="T14" fmla="*/ 198 w 198"/>
                    <a:gd name="T15" fmla="*/ 4 h 4"/>
                  </a:gdLst>
                  <a:ahLst/>
                  <a:cxnLst>
                    <a:cxn ang="T8">
                      <a:pos x="T0" y="T1"/>
                    </a:cxn>
                    <a:cxn ang="T9">
                      <a:pos x="T2" y="T3"/>
                    </a:cxn>
                    <a:cxn ang="T10">
                      <a:pos x="T4" y="T5"/>
                    </a:cxn>
                    <a:cxn ang="T11">
                      <a:pos x="T6" y="T7"/>
                    </a:cxn>
                  </a:cxnLst>
                  <a:rect l="T12" t="T13" r="T14" b="T15"/>
                  <a:pathLst>
                    <a:path w="198" h="4">
                      <a:moveTo>
                        <a:pt x="0" y="0"/>
                      </a:moveTo>
                      <a:lnTo>
                        <a:pt x="0" y="4"/>
                      </a:lnTo>
                      <a:lnTo>
                        <a:pt x="198" y="0"/>
                      </a:lnTo>
                      <a:lnTo>
                        <a:pt x="0" y="0"/>
                      </a:lnTo>
                      <a:close/>
                    </a:path>
                  </a:pathLst>
                </a:custGeom>
                <a:solidFill>
                  <a:srgbClr val="82826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62" name="Freeform 428"/>
                <p:cNvSpPr>
                  <a:spLocks/>
                </p:cNvSpPr>
                <p:nvPr/>
              </p:nvSpPr>
              <p:spPr bwMode="auto">
                <a:xfrm>
                  <a:off x="3004" y="2875"/>
                  <a:ext cx="99" cy="2"/>
                </a:xfrm>
                <a:custGeom>
                  <a:avLst/>
                  <a:gdLst>
                    <a:gd name="T0" fmla="*/ 0 w 394"/>
                    <a:gd name="T1" fmla="*/ 0 h 10"/>
                    <a:gd name="T2" fmla="*/ 0 w 394"/>
                    <a:gd name="T3" fmla="*/ 0 h 10"/>
                    <a:gd name="T4" fmla="*/ 0 w 394"/>
                    <a:gd name="T5" fmla="*/ 0 h 10"/>
                    <a:gd name="T6" fmla="*/ 0 w 394"/>
                    <a:gd name="T7" fmla="*/ 0 h 10"/>
                    <a:gd name="T8" fmla="*/ 0 w 394"/>
                    <a:gd name="T9" fmla="*/ 0 h 10"/>
                    <a:gd name="T10" fmla="*/ 0 60000 65536"/>
                    <a:gd name="T11" fmla="*/ 0 60000 65536"/>
                    <a:gd name="T12" fmla="*/ 0 60000 65536"/>
                    <a:gd name="T13" fmla="*/ 0 60000 65536"/>
                    <a:gd name="T14" fmla="*/ 0 60000 65536"/>
                    <a:gd name="T15" fmla="*/ 0 w 394"/>
                    <a:gd name="T16" fmla="*/ 0 h 10"/>
                    <a:gd name="T17" fmla="*/ 394 w 394"/>
                    <a:gd name="T18" fmla="*/ 10 h 10"/>
                  </a:gdLst>
                  <a:ahLst/>
                  <a:cxnLst>
                    <a:cxn ang="T10">
                      <a:pos x="T0" y="T1"/>
                    </a:cxn>
                    <a:cxn ang="T11">
                      <a:pos x="T2" y="T3"/>
                    </a:cxn>
                    <a:cxn ang="T12">
                      <a:pos x="T4" y="T5"/>
                    </a:cxn>
                    <a:cxn ang="T13">
                      <a:pos x="T6" y="T7"/>
                    </a:cxn>
                    <a:cxn ang="T14">
                      <a:pos x="T8" y="T9"/>
                    </a:cxn>
                  </a:cxnLst>
                  <a:rect l="T15" t="T16" r="T17" b="T18"/>
                  <a:pathLst>
                    <a:path w="394" h="10">
                      <a:moveTo>
                        <a:pt x="0" y="0"/>
                      </a:moveTo>
                      <a:lnTo>
                        <a:pt x="0" y="10"/>
                      </a:lnTo>
                      <a:lnTo>
                        <a:pt x="394" y="5"/>
                      </a:lnTo>
                      <a:lnTo>
                        <a:pt x="394" y="0"/>
                      </a:lnTo>
                      <a:lnTo>
                        <a:pt x="0" y="0"/>
                      </a:lnTo>
                      <a:close/>
                    </a:path>
                  </a:pathLst>
                </a:custGeom>
                <a:solidFill>
                  <a:srgbClr val="8A8A6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63" name="Freeform 429"/>
                <p:cNvSpPr>
                  <a:spLocks/>
                </p:cNvSpPr>
                <p:nvPr/>
              </p:nvSpPr>
              <p:spPr bwMode="auto">
                <a:xfrm>
                  <a:off x="3004" y="2874"/>
                  <a:ext cx="99" cy="3"/>
                </a:xfrm>
                <a:custGeom>
                  <a:avLst/>
                  <a:gdLst>
                    <a:gd name="T0" fmla="*/ 0 w 394"/>
                    <a:gd name="T1" fmla="*/ 0 h 12"/>
                    <a:gd name="T2" fmla="*/ 0 w 394"/>
                    <a:gd name="T3" fmla="*/ 0 h 12"/>
                    <a:gd name="T4" fmla="*/ 0 w 394"/>
                    <a:gd name="T5" fmla="*/ 0 h 12"/>
                    <a:gd name="T6" fmla="*/ 0 w 394"/>
                    <a:gd name="T7" fmla="*/ 0 h 12"/>
                    <a:gd name="T8" fmla="*/ 0 w 394"/>
                    <a:gd name="T9" fmla="*/ 0 h 12"/>
                    <a:gd name="T10" fmla="*/ 0 w 394"/>
                    <a:gd name="T11" fmla="*/ 0 h 12"/>
                    <a:gd name="T12" fmla="*/ 0 60000 65536"/>
                    <a:gd name="T13" fmla="*/ 0 60000 65536"/>
                    <a:gd name="T14" fmla="*/ 0 60000 65536"/>
                    <a:gd name="T15" fmla="*/ 0 60000 65536"/>
                    <a:gd name="T16" fmla="*/ 0 60000 65536"/>
                    <a:gd name="T17" fmla="*/ 0 60000 65536"/>
                    <a:gd name="T18" fmla="*/ 0 w 394"/>
                    <a:gd name="T19" fmla="*/ 0 h 12"/>
                    <a:gd name="T20" fmla="*/ 394 w 394"/>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394" h="12">
                      <a:moveTo>
                        <a:pt x="0" y="0"/>
                      </a:moveTo>
                      <a:lnTo>
                        <a:pt x="0" y="12"/>
                      </a:lnTo>
                      <a:lnTo>
                        <a:pt x="198" y="12"/>
                      </a:lnTo>
                      <a:lnTo>
                        <a:pt x="394" y="11"/>
                      </a:lnTo>
                      <a:lnTo>
                        <a:pt x="394" y="0"/>
                      </a:lnTo>
                      <a:lnTo>
                        <a:pt x="0" y="0"/>
                      </a:lnTo>
                      <a:close/>
                    </a:path>
                  </a:pathLst>
                </a:custGeom>
                <a:solidFill>
                  <a:srgbClr val="8F8F7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64" name="Freeform 430"/>
                <p:cNvSpPr>
                  <a:spLocks/>
                </p:cNvSpPr>
                <p:nvPr/>
              </p:nvSpPr>
              <p:spPr bwMode="auto">
                <a:xfrm>
                  <a:off x="3004" y="2872"/>
                  <a:ext cx="99" cy="3"/>
                </a:xfrm>
                <a:custGeom>
                  <a:avLst/>
                  <a:gdLst>
                    <a:gd name="T0" fmla="*/ 0 w 394"/>
                    <a:gd name="T1" fmla="*/ 0 h 11"/>
                    <a:gd name="T2" fmla="*/ 0 w 394"/>
                    <a:gd name="T3" fmla="*/ 0 h 11"/>
                    <a:gd name="T4" fmla="*/ 0 w 394"/>
                    <a:gd name="T5" fmla="*/ 0 h 11"/>
                    <a:gd name="T6" fmla="*/ 0 w 394"/>
                    <a:gd name="T7" fmla="*/ 0 h 11"/>
                    <a:gd name="T8" fmla="*/ 0 w 394"/>
                    <a:gd name="T9" fmla="*/ 0 h 11"/>
                    <a:gd name="T10" fmla="*/ 0 60000 65536"/>
                    <a:gd name="T11" fmla="*/ 0 60000 65536"/>
                    <a:gd name="T12" fmla="*/ 0 60000 65536"/>
                    <a:gd name="T13" fmla="*/ 0 60000 65536"/>
                    <a:gd name="T14" fmla="*/ 0 60000 65536"/>
                    <a:gd name="T15" fmla="*/ 0 w 394"/>
                    <a:gd name="T16" fmla="*/ 0 h 11"/>
                    <a:gd name="T17" fmla="*/ 394 w 394"/>
                    <a:gd name="T18" fmla="*/ 11 h 11"/>
                  </a:gdLst>
                  <a:ahLst/>
                  <a:cxnLst>
                    <a:cxn ang="T10">
                      <a:pos x="T0" y="T1"/>
                    </a:cxn>
                    <a:cxn ang="T11">
                      <a:pos x="T2" y="T3"/>
                    </a:cxn>
                    <a:cxn ang="T12">
                      <a:pos x="T4" y="T5"/>
                    </a:cxn>
                    <a:cxn ang="T13">
                      <a:pos x="T6" y="T7"/>
                    </a:cxn>
                    <a:cxn ang="T14">
                      <a:pos x="T8" y="T9"/>
                    </a:cxn>
                  </a:cxnLst>
                  <a:rect l="T15" t="T16" r="T17" b="T18"/>
                  <a:pathLst>
                    <a:path w="394" h="11">
                      <a:moveTo>
                        <a:pt x="0" y="0"/>
                      </a:moveTo>
                      <a:lnTo>
                        <a:pt x="0" y="11"/>
                      </a:lnTo>
                      <a:lnTo>
                        <a:pt x="394" y="11"/>
                      </a:lnTo>
                      <a:lnTo>
                        <a:pt x="392" y="0"/>
                      </a:lnTo>
                      <a:lnTo>
                        <a:pt x="0" y="0"/>
                      </a:lnTo>
                      <a:close/>
                    </a:path>
                  </a:pathLst>
                </a:custGeom>
                <a:solidFill>
                  <a:srgbClr val="96967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65" name="Freeform 431"/>
                <p:cNvSpPr>
                  <a:spLocks/>
                </p:cNvSpPr>
                <p:nvPr/>
              </p:nvSpPr>
              <p:spPr bwMode="auto">
                <a:xfrm>
                  <a:off x="3004" y="2871"/>
                  <a:ext cx="99" cy="3"/>
                </a:xfrm>
                <a:custGeom>
                  <a:avLst/>
                  <a:gdLst>
                    <a:gd name="T0" fmla="*/ 0 w 394"/>
                    <a:gd name="T1" fmla="*/ 0 h 11"/>
                    <a:gd name="T2" fmla="*/ 0 w 394"/>
                    <a:gd name="T3" fmla="*/ 0 h 11"/>
                    <a:gd name="T4" fmla="*/ 0 w 394"/>
                    <a:gd name="T5" fmla="*/ 0 h 11"/>
                    <a:gd name="T6" fmla="*/ 0 w 394"/>
                    <a:gd name="T7" fmla="*/ 0 h 11"/>
                    <a:gd name="T8" fmla="*/ 0 w 394"/>
                    <a:gd name="T9" fmla="*/ 0 h 11"/>
                    <a:gd name="T10" fmla="*/ 0 60000 65536"/>
                    <a:gd name="T11" fmla="*/ 0 60000 65536"/>
                    <a:gd name="T12" fmla="*/ 0 60000 65536"/>
                    <a:gd name="T13" fmla="*/ 0 60000 65536"/>
                    <a:gd name="T14" fmla="*/ 0 60000 65536"/>
                    <a:gd name="T15" fmla="*/ 0 w 394"/>
                    <a:gd name="T16" fmla="*/ 0 h 11"/>
                    <a:gd name="T17" fmla="*/ 394 w 394"/>
                    <a:gd name="T18" fmla="*/ 11 h 11"/>
                  </a:gdLst>
                  <a:ahLst/>
                  <a:cxnLst>
                    <a:cxn ang="T10">
                      <a:pos x="T0" y="T1"/>
                    </a:cxn>
                    <a:cxn ang="T11">
                      <a:pos x="T2" y="T3"/>
                    </a:cxn>
                    <a:cxn ang="T12">
                      <a:pos x="T4" y="T5"/>
                    </a:cxn>
                    <a:cxn ang="T13">
                      <a:pos x="T6" y="T7"/>
                    </a:cxn>
                    <a:cxn ang="T14">
                      <a:pos x="T8" y="T9"/>
                    </a:cxn>
                  </a:cxnLst>
                  <a:rect l="T15" t="T16" r="T17" b="T18"/>
                  <a:pathLst>
                    <a:path w="394" h="11">
                      <a:moveTo>
                        <a:pt x="0" y="0"/>
                      </a:moveTo>
                      <a:lnTo>
                        <a:pt x="0" y="11"/>
                      </a:lnTo>
                      <a:lnTo>
                        <a:pt x="394" y="11"/>
                      </a:lnTo>
                      <a:lnTo>
                        <a:pt x="391" y="0"/>
                      </a:lnTo>
                      <a:lnTo>
                        <a:pt x="0" y="0"/>
                      </a:lnTo>
                      <a:close/>
                    </a:path>
                  </a:pathLst>
                </a:custGeom>
                <a:solidFill>
                  <a:srgbClr val="9E9E7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66" name="Freeform 432"/>
                <p:cNvSpPr>
                  <a:spLocks/>
                </p:cNvSpPr>
                <p:nvPr/>
              </p:nvSpPr>
              <p:spPr bwMode="auto">
                <a:xfrm>
                  <a:off x="3004" y="2869"/>
                  <a:ext cx="99" cy="3"/>
                </a:xfrm>
                <a:custGeom>
                  <a:avLst/>
                  <a:gdLst>
                    <a:gd name="T0" fmla="*/ 0 w 392"/>
                    <a:gd name="T1" fmla="*/ 0 h 11"/>
                    <a:gd name="T2" fmla="*/ 0 w 392"/>
                    <a:gd name="T3" fmla="*/ 0 h 11"/>
                    <a:gd name="T4" fmla="*/ 0 w 392"/>
                    <a:gd name="T5" fmla="*/ 0 h 11"/>
                    <a:gd name="T6" fmla="*/ 0 w 392"/>
                    <a:gd name="T7" fmla="*/ 0 h 11"/>
                    <a:gd name="T8" fmla="*/ 0 w 392"/>
                    <a:gd name="T9" fmla="*/ 0 h 11"/>
                    <a:gd name="T10" fmla="*/ 0 w 392"/>
                    <a:gd name="T11" fmla="*/ 0 h 11"/>
                    <a:gd name="T12" fmla="*/ 0 w 392"/>
                    <a:gd name="T13" fmla="*/ 0 h 11"/>
                    <a:gd name="T14" fmla="*/ 0 w 392"/>
                    <a:gd name="T15" fmla="*/ 0 h 11"/>
                    <a:gd name="T16" fmla="*/ 0 60000 65536"/>
                    <a:gd name="T17" fmla="*/ 0 60000 65536"/>
                    <a:gd name="T18" fmla="*/ 0 60000 65536"/>
                    <a:gd name="T19" fmla="*/ 0 60000 65536"/>
                    <a:gd name="T20" fmla="*/ 0 60000 65536"/>
                    <a:gd name="T21" fmla="*/ 0 60000 65536"/>
                    <a:gd name="T22" fmla="*/ 0 60000 65536"/>
                    <a:gd name="T23" fmla="*/ 0 60000 65536"/>
                    <a:gd name="T24" fmla="*/ 0 w 392"/>
                    <a:gd name="T25" fmla="*/ 0 h 11"/>
                    <a:gd name="T26" fmla="*/ 392 w 392"/>
                    <a:gd name="T27" fmla="*/ 11 h 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2" h="11">
                      <a:moveTo>
                        <a:pt x="0" y="0"/>
                      </a:moveTo>
                      <a:lnTo>
                        <a:pt x="0" y="11"/>
                      </a:lnTo>
                      <a:lnTo>
                        <a:pt x="392" y="11"/>
                      </a:lnTo>
                      <a:lnTo>
                        <a:pt x="391" y="0"/>
                      </a:lnTo>
                      <a:lnTo>
                        <a:pt x="99" y="0"/>
                      </a:lnTo>
                      <a:lnTo>
                        <a:pt x="98" y="3"/>
                      </a:lnTo>
                      <a:lnTo>
                        <a:pt x="98" y="0"/>
                      </a:lnTo>
                      <a:lnTo>
                        <a:pt x="0" y="0"/>
                      </a:lnTo>
                      <a:close/>
                    </a:path>
                  </a:pathLst>
                </a:custGeom>
                <a:solidFill>
                  <a:srgbClr val="A3A38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67" name="Freeform 433"/>
                <p:cNvSpPr>
                  <a:spLocks/>
                </p:cNvSpPr>
                <p:nvPr/>
              </p:nvSpPr>
              <p:spPr bwMode="auto">
                <a:xfrm>
                  <a:off x="3004" y="2868"/>
                  <a:ext cx="98" cy="3"/>
                </a:xfrm>
                <a:custGeom>
                  <a:avLst/>
                  <a:gdLst>
                    <a:gd name="T0" fmla="*/ 0 w 391"/>
                    <a:gd name="T1" fmla="*/ 0 h 10"/>
                    <a:gd name="T2" fmla="*/ 0 w 391"/>
                    <a:gd name="T3" fmla="*/ 0 h 10"/>
                    <a:gd name="T4" fmla="*/ 0 w 391"/>
                    <a:gd name="T5" fmla="*/ 0 h 10"/>
                    <a:gd name="T6" fmla="*/ 0 w 391"/>
                    <a:gd name="T7" fmla="*/ 0 h 10"/>
                    <a:gd name="T8" fmla="*/ 0 w 391"/>
                    <a:gd name="T9" fmla="*/ 0 h 10"/>
                    <a:gd name="T10" fmla="*/ 0 w 391"/>
                    <a:gd name="T11" fmla="*/ 0 h 10"/>
                    <a:gd name="T12" fmla="*/ 0 w 391"/>
                    <a:gd name="T13" fmla="*/ 0 h 10"/>
                    <a:gd name="T14" fmla="*/ 0 w 391"/>
                    <a:gd name="T15" fmla="*/ 0 h 10"/>
                    <a:gd name="T16" fmla="*/ 0 60000 65536"/>
                    <a:gd name="T17" fmla="*/ 0 60000 65536"/>
                    <a:gd name="T18" fmla="*/ 0 60000 65536"/>
                    <a:gd name="T19" fmla="*/ 0 60000 65536"/>
                    <a:gd name="T20" fmla="*/ 0 60000 65536"/>
                    <a:gd name="T21" fmla="*/ 0 60000 65536"/>
                    <a:gd name="T22" fmla="*/ 0 60000 65536"/>
                    <a:gd name="T23" fmla="*/ 0 60000 65536"/>
                    <a:gd name="T24" fmla="*/ 0 w 391"/>
                    <a:gd name="T25" fmla="*/ 0 h 10"/>
                    <a:gd name="T26" fmla="*/ 391 w 391"/>
                    <a:gd name="T27" fmla="*/ 10 h 1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1" h="10">
                      <a:moveTo>
                        <a:pt x="0" y="0"/>
                      </a:moveTo>
                      <a:lnTo>
                        <a:pt x="0" y="10"/>
                      </a:lnTo>
                      <a:lnTo>
                        <a:pt x="391" y="10"/>
                      </a:lnTo>
                      <a:lnTo>
                        <a:pt x="390" y="0"/>
                      </a:lnTo>
                      <a:lnTo>
                        <a:pt x="99" y="0"/>
                      </a:lnTo>
                      <a:lnTo>
                        <a:pt x="98" y="8"/>
                      </a:lnTo>
                      <a:lnTo>
                        <a:pt x="98" y="0"/>
                      </a:lnTo>
                      <a:lnTo>
                        <a:pt x="0" y="0"/>
                      </a:lnTo>
                      <a:close/>
                    </a:path>
                  </a:pathLst>
                </a:custGeom>
                <a:solidFill>
                  <a:srgbClr val="A8A88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68" name="Freeform 434"/>
                <p:cNvSpPr>
                  <a:spLocks noEditPoints="1"/>
                </p:cNvSpPr>
                <p:nvPr/>
              </p:nvSpPr>
              <p:spPr bwMode="auto">
                <a:xfrm>
                  <a:off x="3004" y="2867"/>
                  <a:ext cx="98" cy="2"/>
                </a:xfrm>
                <a:custGeom>
                  <a:avLst/>
                  <a:gdLst>
                    <a:gd name="T0" fmla="*/ 0 w 391"/>
                    <a:gd name="T1" fmla="*/ 0 h 11"/>
                    <a:gd name="T2" fmla="*/ 0 w 391"/>
                    <a:gd name="T3" fmla="*/ 0 h 11"/>
                    <a:gd name="T4" fmla="*/ 0 w 391"/>
                    <a:gd name="T5" fmla="*/ 0 h 11"/>
                    <a:gd name="T6" fmla="*/ 0 w 391"/>
                    <a:gd name="T7" fmla="*/ 0 h 11"/>
                    <a:gd name="T8" fmla="*/ 0 w 391"/>
                    <a:gd name="T9" fmla="*/ 0 h 11"/>
                    <a:gd name="T10" fmla="*/ 0 w 391"/>
                    <a:gd name="T11" fmla="*/ 0 h 11"/>
                    <a:gd name="T12" fmla="*/ 0 w 391"/>
                    <a:gd name="T13" fmla="*/ 0 h 11"/>
                    <a:gd name="T14" fmla="*/ 0 w 391"/>
                    <a:gd name="T15" fmla="*/ 0 h 11"/>
                    <a:gd name="T16" fmla="*/ 0 w 391"/>
                    <a:gd name="T17" fmla="*/ 0 h 11"/>
                    <a:gd name="T18" fmla="*/ 0 w 391"/>
                    <a:gd name="T19" fmla="*/ 0 h 11"/>
                    <a:gd name="T20" fmla="*/ 0 w 391"/>
                    <a:gd name="T21" fmla="*/ 0 h 11"/>
                    <a:gd name="T22" fmla="*/ 0 w 391"/>
                    <a:gd name="T23" fmla="*/ 0 h 11"/>
                    <a:gd name="T24" fmla="*/ 0 w 391"/>
                    <a:gd name="T25" fmla="*/ 0 h 11"/>
                    <a:gd name="T26" fmla="*/ 0 w 391"/>
                    <a:gd name="T27" fmla="*/ 0 h 11"/>
                    <a:gd name="T28" fmla="*/ 0 w 391"/>
                    <a:gd name="T29" fmla="*/ 0 h 11"/>
                    <a:gd name="T30" fmla="*/ 0 w 391"/>
                    <a:gd name="T31" fmla="*/ 0 h 1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91"/>
                    <a:gd name="T49" fmla="*/ 0 h 11"/>
                    <a:gd name="T50" fmla="*/ 391 w 391"/>
                    <a:gd name="T51" fmla="*/ 11 h 1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91" h="11">
                      <a:moveTo>
                        <a:pt x="0" y="0"/>
                      </a:moveTo>
                      <a:lnTo>
                        <a:pt x="0" y="11"/>
                      </a:lnTo>
                      <a:lnTo>
                        <a:pt x="98" y="11"/>
                      </a:lnTo>
                      <a:lnTo>
                        <a:pt x="96" y="0"/>
                      </a:lnTo>
                      <a:lnTo>
                        <a:pt x="0" y="0"/>
                      </a:lnTo>
                      <a:close/>
                      <a:moveTo>
                        <a:pt x="100" y="0"/>
                      </a:moveTo>
                      <a:lnTo>
                        <a:pt x="99" y="11"/>
                      </a:lnTo>
                      <a:lnTo>
                        <a:pt x="391" y="11"/>
                      </a:lnTo>
                      <a:lnTo>
                        <a:pt x="390" y="0"/>
                      </a:lnTo>
                      <a:lnTo>
                        <a:pt x="299" y="0"/>
                      </a:lnTo>
                      <a:lnTo>
                        <a:pt x="298" y="5"/>
                      </a:lnTo>
                      <a:lnTo>
                        <a:pt x="298" y="0"/>
                      </a:lnTo>
                      <a:lnTo>
                        <a:pt x="206" y="0"/>
                      </a:lnTo>
                      <a:lnTo>
                        <a:pt x="205" y="5"/>
                      </a:lnTo>
                      <a:lnTo>
                        <a:pt x="205" y="0"/>
                      </a:lnTo>
                      <a:lnTo>
                        <a:pt x="100" y="0"/>
                      </a:lnTo>
                      <a:close/>
                    </a:path>
                  </a:pathLst>
                </a:custGeom>
                <a:solidFill>
                  <a:srgbClr val="B0B09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69" name="Freeform 435"/>
                <p:cNvSpPr>
                  <a:spLocks noEditPoints="1"/>
                </p:cNvSpPr>
                <p:nvPr/>
              </p:nvSpPr>
              <p:spPr bwMode="auto">
                <a:xfrm>
                  <a:off x="3004" y="2865"/>
                  <a:ext cx="98" cy="3"/>
                </a:xfrm>
                <a:custGeom>
                  <a:avLst/>
                  <a:gdLst>
                    <a:gd name="T0" fmla="*/ 0 w 390"/>
                    <a:gd name="T1" fmla="*/ 0 h 12"/>
                    <a:gd name="T2" fmla="*/ 0 w 390"/>
                    <a:gd name="T3" fmla="*/ 0 h 12"/>
                    <a:gd name="T4" fmla="*/ 0 w 390"/>
                    <a:gd name="T5" fmla="*/ 0 h 12"/>
                    <a:gd name="T6" fmla="*/ 0 w 390"/>
                    <a:gd name="T7" fmla="*/ 0 h 12"/>
                    <a:gd name="T8" fmla="*/ 0 w 390"/>
                    <a:gd name="T9" fmla="*/ 0 h 12"/>
                    <a:gd name="T10" fmla="*/ 0 w 390"/>
                    <a:gd name="T11" fmla="*/ 0 h 12"/>
                    <a:gd name="T12" fmla="*/ 0 w 390"/>
                    <a:gd name="T13" fmla="*/ 0 h 12"/>
                    <a:gd name="T14" fmla="*/ 0 w 390"/>
                    <a:gd name="T15" fmla="*/ 0 h 12"/>
                    <a:gd name="T16" fmla="*/ 0 w 390"/>
                    <a:gd name="T17" fmla="*/ 0 h 12"/>
                    <a:gd name="T18" fmla="*/ 0 w 390"/>
                    <a:gd name="T19" fmla="*/ 0 h 12"/>
                    <a:gd name="T20" fmla="*/ 0 w 390"/>
                    <a:gd name="T21" fmla="*/ 0 h 12"/>
                    <a:gd name="T22" fmla="*/ 0 w 390"/>
                    <a:gd name="T23" fmla="*/ 0 h 12"/>
                    <a:gd name="T24" fmla="*/ 0 w 390"/>
                    <a:gd name="T25" fmla="*/ 0 h 12"/>
                    <a:gd name="T26" fmla="*/ 0 w 390"/>
                    <a:gd name="T27" fmla="*/ 0 h 12"/>
                    <a:gd name="T28" fmla="*/ 0 w 390"/>
                    <a:gd name="T29" fmla="*/ 0 h 12"/>
                    <a:gd name="T30" fmla="*/ 0 w 390"/>
                    <a:gd name="T31" fmla="*/ 0 h 1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90"/>
                    <a:gd name="T49" fmla="*/ 0 h 12"/>
                    <a:gd name="T50" fmla="*/ 390 w 390"/>
                    <a:gd name="T51" fmla="*/ 12 h 1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90" h="12">
                      <a:moveTo>
                        <a:pt x="0" y="0"/>
                      </a:moveTo>
                      <a:lnTo>
                        <a:pt x="0" y="12"/>
                      </a:lnTo>
                      <a:lnTo>
                        <a:pt x="98" y="12"/>
                      </a:lnTo>
                      <a:lnTo>
                        <a:pt x="95" y="0"/>
                      </a:lnTo>
                      <a:lnTo>
                        <a:pt x="0" y="0"/>
                      </a:lnTo>
                      <a:close/>
                      <a:moveTo>
                        <a:pt x="101" y="0"/>
                      </a:moveTo>
                      <a:lnTo>
                        <a:pt x="99" y="12"/>
                      </a:lnTo>
                      <a:lnTo>
                        <a:pt x="390" y="12"/>
                      </a:lnTo>
                      <a:lnTo>
                        <a:pt x="389" y="0"/>
                      </a:lnTo>
                      <a:lnTo>
                        <a:pt x="300" y="0"/>
                      </a:lnTo>
                      <a:lnTo>
                        <a:pt x="298" y="11"/>
                      </a:lnTo>
                      <a:lnTo>
                        <a:pt x="296" y="0"/>
                      </a:lnTo>
                      <a:lnTo>
                        <a:pt x="206" y="0"/>
                      </a:lnTo>
                      <a:lnTo>
                        <a:pt x="205" y="11"/>
                      </a:lnTo>
                      <a:lnTo>
                        <a:pt x="203" y="0"/>
                      </a:lnTo>
                      <a:lnTo>
                        <a:pt x="101" y="0"/>
                      </a:lnTo>
                      <a:close/>
                    </a:path>
                  </a:pathLst>
                </a:custGeom>
                <a:solidFill>
                  <a:srgbClr val="B5B59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70" name="Freeform 436"/>
                <p:cNvSpPr>
                  <a:spLocks noEditPoints="1"/>
                </p:cNvSpPr>
                <p:nvPr/>
              </p:nvSpPr>
              <p:spPr bwMode="auto">
                <a:xfrm>
                  <a:off x="3004" y="2864"/>
                  <a:ext cx="98" cy="3"/>
                </a:xfrm>
                <a:custGeom>
                  <a:avLst/>
                  <a:gdLst>
                    <a:gd name="T0" fmla="*/ 0 w 390"/>
                    <a:gd name="T1" fmla="*/ 0 h 11"/>
                    <a:gd name="T2" fmla="*/ 0 w 390"/>
                    <a:gd name="T3" fmla="*/ 0 h 11"/>
                    <a:gd name="T4" fmla="*/ 0 w 390"/>
                    <a:gd name="T5" fmla="*/ 0 h 11"/>
                    <a:gd name="T6" fmla="*/ 0 w 390"/>
                    <a:gd name="T7" fmla="*/ 0 h 11"/>
                    <a:gd name="T8" fmla="*/ 0 w 390"/>
                    <a:gd name="T9" fmla="*/ 0 h 11"/>
                    <a:gd name="T10" fmla="*/ 0 w 390"/>
                    <a:gd name="T11" fmla="*/ 0 h 11"/>
                    <a:gd name="T12" fmla="*/ 0 w 390"/>
                    <a:gd name="T13" fmla="*/ 0 h 11"/>
                    <a:gd name="T14" fmla="*/ 0 w 390"/>
                    <a:gd name="T15" fmla="*/ 0 h 11"/>
                    <a:gd name="T16" fmla="*/ 0 w 390"/>
                    <a:gd name="T17" fmla="*/ 0 h 11"/>
                    <a:gd name="T18" fmla="*/ 0 w 390"/>
                    <a:gd name="T19" fmla="*/ 0 h 11"/>
                    <a:gd name="T20" fmla="*/ 0 w 390"/>
                    <a:gd name="T21" fmla="*/ 0 h 11"/>
                    <a:gd name="T22" fmla="*/ 0 w 390"/>
                    <a:gd name="T23" fmla="*/ 0 h 11"/>
                    <a:gd name="T24" fmla="*/ 0 w 390"/>
                    <a:gd name="T25" fmla="*/ 0 h 11"/>
                    <a:gd name="T26" fmla="*/ 0 w 390"/>
                    <a:gd name="T27" fmla="*/ 0 h 11"/>
                    <a:gd name="T28" fmla="*/ 0 w 390"/>
                    <a:gd name="T29" fmla="*/ 0 h 11"/>
                    <a:gd name="T30" fmla="*/ 0 w 390"/>
                    <a:gd name="T31" fmla="*/ 0 h 11"/>
                    <a:gd name="T32" fmla="*/ 0 w 390"/>
                    <a:gd name="T33" fmla="*/ 0 h 11"/>
                    <a:gd name="T34" fmla="*/ 0 w 390"/>
                    <a:gd name="T35" fmla="*/ 0 h 11"/>
                    <a:gd name="T36" fmla="*/ 0 w 390"/>
                    <a:gd name="T37" fmla="*/ 0 h 11"/>
                    <a:gd name="T38" fmla="*/ 0 w 390"/>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90"/>
                    <a:gd name="T61" fmla="*/ 0 h 11"/>
                    <a:gd name="T62" fmla="*/ 390 w 390"/>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90" h="11">
                      <a:moveTo>
                        <a:pt x="0" y="0"/>
                      </a:moveTo>
                      <a:lnTo>
                        <a:pt x="0" y="11"/>
                      </a:lnTo>
                      <a:lnTo>
                        <a:pt x="96" y="11"/>
                      </a:lnTo>
                      <a:lnTo>
                        <a:pt x="95" y="0"/>
                      </a:lnTo>
                      <a:lnTo>
                        <a:pt x="0" y="0"/>
                      </a:lnTo>
                      <a:close/>
                      <a:moveTo>
                        <a:pt x="101" y="0"/>
                      </a:moveTo>
                      <a:lnTo>
                        <a:pt x="100" y="11"/>
                      </a:lnTo>
                      <a:lnTo>
                        <a:pt x="205" y="11"/>
                      </a:lnTo>
                      <a:lnTo>
                        <a:pt x="201" y="0"/>
                      </a:lnTo>
                      <a:lnTo>
                        <a:pt x="101" y="0"/>
                      </a:lnTo>
                      <a:close/>
                      <a:moveTo>
                        <a:pt x="206" y="0"/>
                      </a:moveTo>
                      <a:lnTo>
                        <a:pt x="206" y="11"/>
                      </a:lnTo>
                      <a:lnTo>
                        <a:pt x="298" y="11"/>
                      </a:lnTo>
                      <a:lnTo>
                        <a:pt x="295" y="0"/>
                      </a:lnTo>
                      <a:lnTo>
                        <a:pt x="206" y="0"/>
                      </a:lnTo>
                      <a:close/>
                      <a:moveTo>
                        <a:pt x="300" y="0"/>
                      </a:moveTo>
                      <a:lnTo>
                        <a:pt x="299" y="11"/>
                      </a:lnTo>
                      <a:lnTo>
                        <a:pt x="390" y="11"/>
                      </a:lnTo>
                      <a:lnTo>
                        <a:pt x="389" y="0"/>
                      </a:lnTo>
                      <a:lnTo>
                        <a:pt x="300" y="0"/>
                      </a:lnTo>
                      <a:close/>
                    </a:path>
                  </a:pathLst>
                </a:custGeom>
                <a:solidFill>
                  <a:srgbClr val="BDBD9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71" name="Freeform 437"/>
                <p:cNvSpPr>
                  <a:spLocks noEditPoints="1"/>
                </p:cNvSpPr>
                <p:nvPr/>
              </p:nvSpPr>
              <p:spPr bwMode="auto">
                <a:xfrm>
                  <a:off x="3004" y="2862"/>
                  <a:ext cx="98" cy="3"/>
                </a:xfrm>
                <a:custGeom>
                  <a:avLst/>
                  <a:gdLst>
                    <a:gd name="T0" fmla="*/ 0 w 389"/>
                    <a:gd name="T1" fmla="*/ 0 h 11"/>
                    <a:gd name="T2" fmla="*/ 0 w 389"/>
                    <a:gd name="T3" fmla="*/ 0 h 11"/>
                    <a:gd name="T4" fmla="*/ 0 w 389"/>
                    <a:gd name="T5" fmla="*/ 0 h 11"/>
                    <a:gd name="T6" fmla="*/ 0 w 389"/>
                    <a:gd name="T7" fmla="*/ 0 h 11"/>
                    <a:gd name="T8" fmla="*/ 0 w 389"/>
                    <a:gd name="T9" fmla="*/ 0 h 11"/>
                    <a:gd name="T10" fmla="*/ 0 w 389"/>
                    <a:gd name="T11" fmla="*/ 0 h 11"/>
                    <a:gd name="T12" fmla="*/ 0 w 389"/>
                    <a:gd name="T13" fmla="*/ 0 h 11"/>
                    <a:gd name="T14" fmla="*/ 0 w 389"/>
                    <a:gd name="T15" fmla="*/ 0 h 11"/>
                    <a:gd name="T16" fmla="*/ 0 w 389"/>
                    <a:gd name="T17" fmla="*/ 0 h 11"/>
                    <a:gd name="T18" fmla="*/ 0 w 389"/>
                    <a:gd name="T19" fmla="*/ 0 h 11"/>
                    <a:gd name="T20" fmla="*/ 0 w 389"/>
                    <a:gd name="T21" fmla="*/ 0 h 11"/>
                    <a:gd name="T22" fmla="*/ 0 w 389"/>
                    <a:gd name="T23" fmla="*/ 0 h 11"/>
                    <a:gd name="T24" fmla="*/ 0 w 389"/>
                    <a:gd name="T25" fmla="*/ 0 h 11"/>
                    <a:gd name="T26" fmla="*/ 0 w 389"/>
                    <a:gd name="T27" fmla="*/ 0 h 11"/>
                    <a:gd name="T28" fmla="*/ 0 w 389"/>
                    <a:gd name="T29" fmla="*/ 0 h 11"/>
                    <a:gd name="T30" fmla="*/ 0 w 389"/>
                    <a:gd name="T31" fmla="*/ 0 h 11"/>
                    <a:gd name="T32" fmla="*/ 0 w 389"/>
                    <a:gd name="T33" fmla="*/ 0 h 11"/>
                    <a:gd name="T34" fmla="*/ 0 w 389"/>
                    <a:gd name="T35" fmla="*/ 0 h 11"/>
                    <a:gd name="T36" fmla="*/ 0 w 389"/>
                    <a:gd name="T37" fmla="*/ 0 h 11"/>
                    <a:gd name="T38" fmla="*/ 0 w 389"/>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9"/>
                    <a:gd name="T61" fmla="*/ 0 h 11"/>
                    <a:gd name="T62" fmla="*/ 389 w 389"/>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9" h="11">
                      <a:moveTo>
                        <a:pt x="0" y="0"/>
                      </a:moveTo>
                      <a:lnTo>
                        <a:pt x="0" y="11"/>
                      </a:lnTo>
                      <a:lnTo>
                        <a:pt x="95" y="11"/>
                      </a:lnTo>
                      <a:lnTo>
                        <a:pt x="94" y="0"/>
                      </a:lnTo>
                      <a:lnTo>
                        <a:pt x="0" y="0"/>
                      </a:lnTo>
                      <a:close/>
                      <a:moveTo>
                        <a:pt x="102" y="0"/>
                      </a:moveTo>
                      <a:lnTo>
                        <a:pt x="101" y="11"/>
                      </a:lnTo>
                      <a:lnTo>
                        <a:pt x="203" y="11"/>
                      </a:lnTo>
                      <a:lnTo>
                        <a:pt x="199" y="0"/>
                      </a:lnTo>
                      <a:lnTo>
                        <a:pt x="102" y="0"/>
                      </a:lnTo>
                      <a:close/>
                      <a:moveTo>
                        <a:pt x="206" y="0"/>
                      </a:moveTo>
                      <a:lnTo>
                        <a:pt x="206" y="11"/>
                      </a:lnTo>
                      <a:lnTo>
                        <a:pt x="296" y="11"/>
                      </a:lnTo>
                      <a:lnTo>
                        <a:pt x="292" y="0"/>
                      </a:lnTo>
                      <a:lnTo>
                        <a:pt x="206" y="0"/>
                      </a:lnTo>
                      <a:close/>
                      <a:moveTo>
                        <a:pt x="302" y="0"/>
                      </a:moveTo>
                      <a:lnTo>
                        <a:pt x="300" y="11"/>
                      </a:lnTo>
                      <a:lnTo>
                        <a:pt x="389" y="11"/>
                      </a:lnTo>
                      <a:lnTo>
                        <a:pt x="388" y="0"/>
                      </a:lnTo>
                      <a:lnTo>
                        <a:pt x="302" y="0"/>
                      </a:lnTo>
                      <a:close/>
                    </a:path>
                  </a:pathLst>
                </a:custGeom>
                <a:solidFill>
                  <a:srgbClr val="C2C2A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72" name="Freeform 438"/>
                <p:cNvSpPr>
                  <a:spLocks noEditPoints="1"/>
                </p:cNvSpPr>
                <p:nvPr/>
              </p:nvSpPr>
              <p:spPr bwMode="auto">
                <a:xfrm>
                  <a:off x="3004" y="2861"/>
                  <a:ext cx="98" cy="3"/>
                </a:xfrm>
                <a:custGeom>
                  <a:avLst/>
                  <a:gdLst>
                    <a:gd name="T0" fmla="*/ 0 w 389"/>
                    <a:gd name="T1" fmla="*/ 0 h 12"/>
                    <a:gd name="T2" fmla="*/ 0 w 389"/>
                    <a:gd name="T3" fmla="*/ 0 h 12"/>
                    <a:gd name="T4" fmla="*/ 0 w 389"/>
                    <a:gd name="T5" fmla="*/ 0 h 12"/>
                    <a:gd name="T6" fmla="*/ 0 w 389"/>
                    <a:gd name="T7" fmla="*/ 0 h 12"/>
                    <a:gd name="T8" fmla="*/ 0 w 389"/>
                    <a:gd name="T9" fmla="*/ 0 h 12"/>
                    <a:gd name="T10" fmla="*/ 0 w 389"/>
                    <a:gd name="T11" fmla="*/ 0 h 12"/>
                    <a:gd name="T12" fmla="*/ 0 w 389"/>
                    <a:gd name="T13" fmla="*/ 0 h 12"/>
                    <a:gd name="T14" fmla="*/ 0 w 389"/>
                    <a:gd name="T15" fmla="*/ 0 h 12"/>
                    <a:gd name="T16" fmla="*/ 0 w 389"/>
                    <a:gd name="T17" fmla="*/ 0 h 12"/>
                    <a:gd name="T18" fmla="*/ 0 w 389"/>
                    <a:gd name="T19" fmla="*/ 0 h 12"/>
                    <a:gd name="T20" fmla="*/ 0 w 389"/>
                    <a:gd name="T21" fmla="*/ 0 h 12"/>
                    <a:gd name="T22" fmla="*/ 0 w 389"/>
                    <a:gd name="T23" fmla="*/ 0 h 12"/>
                    <a:gd name="T24" fmla="*/ 0 w 389"/>
                    <a:gd name="T25" fmla="*/ 0 h 12"/>
                    <a:gd name="T26" fmla="*/ 0 w 389"/>
                    <a:gd name="T27" fmla="*/ 0 h 12"/>
                    <a:gd name="T28" fmla="*/ 0 w 389"/>
                    <a:gd name="T29" fmla="*/ 0 h 12"/>
                    <a:gd name="T30" fmla="*/ 0 w 389"/>
                    <a:gd name="T31" fmla="*/ 0 h 12"/>
                    <a:gd name="T32" fmla="*/ 0 w 389"/>
                    <a:gd name="T33" fmla="*/ 0 h 12"/>
                    <a:gd name="T34" fmla="*/ 0 w 389"/>
                    <a:gd name="T35" fmla="*/ 0 h 12"/>
                    <a:gd name="T36" fmla="*/ 0 w 389"/>
                    <a:gd name="T37" fmla="*/ 0 h 12"/>
                    <a:gd name="T38" fmla="*/ 0 w 389"/>
                    <a:gd name="T39" fmla="*/ 0 h 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9"/>
                    <a:gd name="T61" fmla="*/ 0 h 12"/>
                    <a:gd name="T62" fmla="*/ 389 w 389"/>
                    <a:gd name="T63" fmla="*/ 12 h 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9" h="12">
                      <a:moveTo>
                        <a:pt x="0" y="0"/>
                      </a:moveTo>
                      <a:lnTo>
                        <a:pt x="0" y="12"/>
                      </a:lnTo>
                      <a:lnTo>
                        <a:pt x="95" y="12"/>
                      </a:lnTo>
                      <a:lnTo>
                        <a:pt x="94" y="0"/>
                      </a:lnTo>
                      <a:lnTo>
                        <a:pt x="0" y="0"/>
                      </a:lnTo>
                      <a:close/>
                      <a:moveTo>
                        <a:pt x="102" y="0"/>
                      </a:moveTo>
                      <a:lnTo>
                        <a:pt x="101" y="12"/>
                      </a:lnTo>
                      <a:lnTo>
                        <a:pt x="201" y="12"/>
                      </a:lnTo>
                      <a:lnTo>
                        <a:pt x="198" y="0"/>
                      </a:lnTo>
                      <a:lnTo>
                        <a:pt x="102" y="0"/>
                      </a:lnTo>
                      <a:close/>
                      <a:moveTo>
                        <a:pt x="207" y="0"/>
                      </a:moveTo>
                      <a:lnTo>
                        <a:pt x="206" y="12"/>
                      </a:lnTo>
                      <a:lnTo>
                        <a:pt x="295" y="12"/>
                      </a:lnTo>
                      <a:lnTo>
                        <a:pt x="291" y="0"/>
                      </a:lnTo>
                      <a:lnTo>
                        <a:pt x="207" y="0"/>
                      </a:lnTo>
                      <a:close/>
                      <a:moveTo>
                        <a:pt x="303" y="0"/>
                      </a:moveTo>
                      <a:lnTo>
                        <a:pt x="300" y="12"/>
                      </a:lnTo>
                      <a:lnTo>
                        <a:pt x="389" y="12"/>
                      </a:lnTo>
                      <a:lnTo>
                        <a:pt x="388" y="0"/>
                      </a:lnTo>
                      <a:lnTo>
                        <a:pt x="303" y="0"/>
                      </a:lnTo>
                      <a:close/>
                    </a:path>
                  </a:pathLst>
                </a:custGeom>
                <a:solidFill>
                  <a:srgbClr val="C9C9A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73" name="Freeform 439"/>
                <p:cNvSpPr>
                  <a:spLocks noEditPoints="1"/>
                </p:cNvSpPr>
                <p:nvPr/>
              </p:nvSpPr>
              <p:spPr bwMode="auto">
                <a:xfrm>
                  <a:off x="3004" y="2860"/>
                  <a:ext cx="97" cy="2"/>
                </a:xfrm>
                <a:custGeom>
                  <a:avLst/>
                  <a:gdLst>
                    <a:gd name="T0" fmla="*/ 0 w 388"/>
                    <a:gd name="T1" fmla="*/ 0 h 11"/>
                    <a:gd name="T2" fmla="*/ 0 w 388"/>
                    <a:gd name="T3" fmla="*/ 0 h 11"/>
                    <a:gd name="T4" fmla="*/ 0 w 388"/>
                    <a:gd name="T5" fmla="*/ 0 h 11"/>
                    <a:gd name="T6" fmla="*/ 0 w 388"/>
                    <a:gd name="T7" fmla="*/ 0 h 11"/>
                    <a:gd name="T8" fmla="*/ 0 w 388"/>
                    <a:gd name="T9" fmla="*/ 0 h 11"/>
                    <a:gd name="T10" fmla="*/ 0 w 388"/>
                    <a:gd name="T11" fmla="*/ 0 h 11"/>
                    <a:gd name="T12" fmla="*/ 0 w 388"/>
                    <a:gd name="T13" fmla="*/ 0 h 11"/>
                    <a:gd name="T14" fmla="*/ 0 w 388"/>
                    <a:gd name="T15" fmla="*/ 0 h 11"/>
                    <a:gd name="T16" fmla="*/ 0 w 388"/>
                    <a:gd name="T17" fmla="*/ 0 h 11"/>
                    <a:gd name="T18" fmla="*/ 0 w 388"/>
                    <a:gd name="T19" fmla="*/ 0 h 11"/>
                    <a:gd name="T20" fmla="*/ 0 w 388"/>
                    <a:gd name="T21" fmla="*/ 0 h 11"/>
                    <a:gd name="T22" fmla="*/ 0 w 388"/>
                    <a:gd name="T23" fmla="*/ 0 h 11"/>
                    <a:gd name="T24" fmla="*/ 0 w 388"/>
                    <a:gd name="T25" fmla="*/ 0 h 11"/>
                    <a:gd name="T26" fmla="*/ 0 w 388"/>
                    <a:gd name="T27" fmla="*/ 0 h 11"/>
                    <a:gd name="T28" fmla="*/ 0 w 388"/>
                    <a:gd name="T29" fmla="*/ 0 h 11"/>
                    <a:gd name="T30" fmla="*/ 0 w 388"/>
                    <a:gd name="T31" fmla="*/ 0 h 11"/>
                    <a:gd name="T32" fmla="*/ 0 w 388"/>
                    <a:gd name="T33" fmla="*/ 0 h 11"/>
                    <a:gd name="T34" fmla="*/ 0 w 388"/>
                    <a:gd name="T35" fmla="*/ 0 h 11"/>
                    <a:gd name="T36" fmla="*/ 0 w 388"/>
                    <a:gd name="T37" fmla="*/ 0 h 11"/>
                    <a:gd name="T38" fmla="*/ 0 w 388"/>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8"/>
                    <a:gd name="T61" fmla="*/ 0 h 11"/>
                    <a:gd name="T62" fmla="*/ 388 w 388"/>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8" h="11">
                      <a:moveTo>
                        <a:pt x="0" y="0"/>
                      </a:moveTo>
                      <a:lnTo>
                        <a:pt x="0" y="11"/>
                      </a:lnTo>
                      <a:lnTo>
                        <a:pt x="94" y="11"/>
                      </a:lnTo>
                      <a:lnTo>
                        <a:pt x="93" y="0"/>
                      </a:lnTo>
                      <a:lnTo>
                        <a:pt x="0" y="0"/>
                      </a:lnTo>
                      <a:close/>
                      <a:moveTo>
                        <a:pt x="104" y="0"/>
                      </a:moveTo>
                      <a:lnTo>
                        <a:pt x="102" y="11"/>
                      </a:lnTo>
                      <a:lnTo>
                        <a:pt x="199" y="11"/>
                      </a:lnTo>
                      <a:lnTo>
                        <a:pt x="197" y="0"/>
                      </a:lnTo>
                      <a:lnTo>
                        <a:pt x="104" y="0"/>
                      </a:lnTo>
                      <a:close/>
                      <a:moveTo>
                        <a:pt x="207" y="0"/>
                      </a:moveTo>
                      <a:lnTo>
                        <a:pt x="206" y="11"/>
                      </a:lnTo>
                      <a:lnTo>
                        <a:pt x="292" y="11"/>
                      </a:lnTo>
                      <a:lnTo>
                        <a:pt x="290" y="0"/>
                      </a:lnTo>
                      <a:lnTo>
                        <a:pt x="207" y="0"/>
                      </a:lnTo>
                      <a:close/>
                      <a:moveTo>
                        <a:pt x="303" y="0"/>
                      </a:moveTo>
                      <a:lnTo>
                        <a:pt x="302" y="11"/>
                      </a:lnTo>
                      <a:lnTo>
                        <a:pt x="388" y="11"/>
                      </a:lnTo>
                      <a:lnTo>
                        <a:pt x="386" y="0"/>
                      </a:lnTo>
                      <a:lnTo>
                        <a:pt x="303" y="0"/>
                      </a:lnTo>
                      <a:close/>
                    </a:path>
                  </a:pathLst>
                </a:custGeom>
                <a:solidFill>
                  <a:srgbClr val="D1D1B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74" name="Freeform 440"/>
                <p:cNvSpPr>
                  <a:spLocks noEditPoints="1"/>
                </p:cNvSpPr>
                <p:nvPr/>
              </p:nvSpPr>
              <p:spPr bwMode="auto">
                <a:xfrm>
                  <a:off x="3004" y="2858"/>
                  <a:ext cx="97" cy="3"/>
                </a:xfrm>
                <a:custGeom>
                  <a:avLst/>
                  <a:gdLst>
                    <a:gd name="T0" fmla="*/ 0 w 388"/>
                    <a:gd name="T1" fmla="*/ 0 h 11"/>
                    <a:gd name="T2" fmla="*/ 0 w 388"/>
                    <a:gd name="T3" fmla="*/ 0 h 11"/>
                    <a:gd name="T4" fmla="*/ 0 w 388"/>
                    <a:gd name="T5" fmla="*/ 0 h 11"/>
                    <a:gd name="T6" fmla="*/ 0 w 388"/>
                    <a:gd name="T7" fmla="*/ 0 h 11"/>
                    <a:gd name="T8" fmla="*/ 0 w 388"/>
                    <a:gd name="T9" fmla="*/ 0 h 11"/>
                    <a:gd name="T10" fmla="*/ 0 w 388"/>
                    <a:gd name="T11" fmla="*/ 0 h 11"/>
                    <a:gd name="T12" fmla="*/ 0 w 388"/>
                    <a:gd name="T13" fmla="*/ 0 h 11"/>
                    <a:gd name="T14" fmla="*/ 0 w 388"/>
                    <a:gd name="T15" fmla="*/ 0 h 11"/>
                    <a:gd name="T16" fmla="*/ 0 w 388"/>
                    <a:gd name="T17" fmla="*/ 0 h 11"/>
                    <a:gd name="T18" fmla="*/ 0 w 388"/>
                    <a:gd name="T19" fmla="*/ 0 h 11"/>
                    <a:gd name="T20" fmla="*/ 0 w 388"/>
                    <a:gd name="T21" fmla="*/ 0 h 11"/>
                    <a:gd name="T22" fmla="*/ 0 w 388"/>
                    <a:gd name="T23" fmla="*/ 0 h 11"/>
                    <a:gd name="T24" fmla="*/ 0 w 388"/>
                    <a:gd name="T25" fmla="*/ 0 h 11"/>
                    <a:gd name="T26" fmla="*/ 0 w 388"/>
                    <a:gd name="T27" fmla="*/ 0 h 11"/>
                    <a:gd name="T28" fmla="*/ 0 w 388"/>
                    <a:gd name="T29" fmla="*/ 0 h 11"/>
                    <a:gd name="T30" fmla="*/ 0 w 388"/>
                    <a:gd name="T31" fmla="*/ 0 h 11"/>
                    <a:gd name="T32" fmla="*/ 0 w 388"/>
                    <a:gd name="T33" fmla="*/ 0 h 11"/>
                    <a:gd name="T34" fmla="*/ 0 w 388"/>
                    <a:gd name="T35" fmla="*/ 0 h 11"/>
                    <a:gd name="T36" fmla="*/ 0 w 388"/>
                    <a:gd name="T37" fmla="*/ 0 h 11"/>
                    <a:gd name="T38" fmla="*/ 0 w 388"/>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8"/>
                    <a:gd name="T61" fmla="*/ 0 h 11"/>
                    <a:gd name="T62" fmla="*/ 388 w 388"/>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8" h="11">
                      <a:moveTo>
                        <a:pt x="0" y="0"/>
                      </a:moveTo>
                      <a:lnTo>
                        <a:pt x="0" y="11"/>
                      </a:lnTo>
                      <a:lnTo>
                        <a:pt x="94" y="11"/>
                      </a:lnTo>
                      <a:lnTo>
                        <a:pt x="93" y="0"/>
                      </a:lnTo>
                      <a:lnTo>
                        <a:pt x="0" y="0"/>
                      </a:lnTo>
                      <a:close/>
                      <a:moveTo>
                        <a:pt x="104" y="0"/>
                      </a:moveTo>
                      <a:lnTo>
                        <a:pt x="102" y="11"/>
                      </a:lnTo>
                      <a:lnTo>
                        <a:pt x="198" y="11"/>
                      </a:lnTo>
                      <a:lnTo>
                        <a:pt x="194" y="0"/>
                      </a:lnTo>
                      <a:lnTo>
                        <a:pt x="104" y="0"/>
                      </a:lnTo>
                      <a:close/>
                      <a:moveTo>
                        <a:pt x="207" y="0"/>
                      </a:moveTo>
                      <a:lnTo>
                        <a:pt x="207" y="11"/>
                      </a:lnTo>
                      <a:lnTo>
                        <a:pt x="291" y="11"/>
                      </a:lnTo>
                      <a:lnTo>
                        <a:pt x="287" y="0"/>
                      </a:lnTo>
                      <a:lnTo>
                        <a:pt x="207" y="0"/>
                      </a:lnTo>
                      <a:close/>
                      <a:moveTo>
                        <a:pt x="304" y="0"/>
                      </a:moveTo>
                      <a:lnTo>
                        <a:pt x="303" y="11"/>
                      </a:lnTo>
                      <a:lnTo>
                        <a:pt x="388" y="11"/>
                      </a:lnTo>
                      <a:lnTo>
                        <a:pt x="386" y="0"/>
                      </a:lnTo>
                      <a:lnTo>
                        <a:pt x="304" y="0"/>
                      </a:lnTo>
                      <a:close/>
                    </a:path>
                  </a:pathLst>
                </a:custGeom>
                <a:solidFill>
                  <a:srgbClr val="D6D6B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75" name="Freeform 441"/>
                <p:cNvSpPr>
                  <a:spLocks noEditPoints="1"/>
                </p:cNvSpPr>
                <p:nvPr/>
              </p:nvSpPr>
              <p:spPr bwMode="auto">
                <a:xfrm>
                  <a:off x="3004" y="2857"/>
                  <a:ext cx="97" cy="3"/>
                </a:xfrm>
                <a:custGeom>
                  <a:avLst/>
                  <a:gdLst>
                    <a:gd name="T0" fmla="*/ 0 w 386"/>
                    <a:gd name="T1" fmla="*/ 0 h 12"/>
                    <a:gd name="T2" fmla="*/ 0 w 386"/>
                    <a:gd name="T3" fmla="*/ 0 h 12"/>
                    <a:gd name="T4" fmla="*/ 0 w 386"/>
                    <a:gd name="T5" fmla="*/ 0 h 12"/>
                    <a:gd name="T6" fmla="*/ 0 w 386"/>
                    <a:gd name="T7" fmla="*/ 0 h 12"/>
                    <a:gd name="T8" fmla="*/ 0 w 386"/>
                    <a:gd name="T9" fmla="*/ 0 h 12"/>
                    <a:gd name="T10" fmla="*/ 0 w 386"/>
                    <a:gd name="T11" fmla="*/ 0 h 12"/>
                    <a:gd name="T12" fmla="*/ 0 w 386"/>
                    <a:gd name="T13" fmla="*/ 0 h 12"/>
                    <a:gd name="T14" fmla="*/ 0 w 386"/>
                    <a:gd name="T15" fmla="*/ 0 h 12"/>
                    <a:gd name="T16" fmla="*/ 0 w 386"/>
                    <a:gd name="T17" fmla="*/ 0 h 12"/>
                    <a:gd name="T18" fmla="*/ 0 w 386"/>
                    <a:gd name="T19" fmla="*/ 0 h 12"/>
                    <a:gd name="T20" fmla="*/ 0 w 386"/>
                    <a:gd name="T21" fmla="*/ 0 h 12"/>
                    <a:gd name="T22" fmla="*/ 0 w 386"/>
                    <a:gd name="T23" fmla="*/ 0 h 12"/>
                    <a:gd name="T24" fmla="*/ 0 w 386"/>
                    <a:gd name="T25" fmla="*/ 0 h 12"/>
                    <a:gd name="T26" fmla="*/ 0 w 386"/>
                    <a:gd name="T27" fmla="*/ 0 h 12"/>
                    <a:gd name="T28" fmla="*/ 0 w 386"/>
                    <a:gd name="T29" fmla="*/ 0 h 12"/>
                    <a:gd name="T30" fmla="*/ 0 w 386"/>
                    <a:gd name="T31" fmla="*/ 0 h 12"/>
                    <a:gd name="T32" fmla="*/ 0 w 386"/>
                    <a:gd name="T33" fmla="*/ 0 h 12"/>
                    <a:gd name="T34" fmla="*/ 0 w 386"/>
                    <a:gd name="T35" fmla="*/ 0 h 12"/>
                    <a:gd name="T36" fmla="*/ 0 w 386"/>
                    <a:gd name="T37" fmla="*/ 0 h 12"/>
                    <a:gd name="T38" fmla="*/ 0 w 386"/>
                    <a:gd name="T39" fmla="*/ 0 h 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6"/>
                    <a:gd name="T61" fmla="*/ 0 h 12"/>
                    <a:gd name="T62" fmla="*/ 386 w 386"/>
                    <a:gd name="T63" fmla="*/ 12 h 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6" h="12">
                      <a:moveTo>
                        <a:pt x="0" y="0"/>
                      </a:moveTo>
                      <a:lnTo>
                        <a:pt x="0" y="12"/>
                      </a:lnTo>
                      <a:lnTo>
                        <a:pt x="93" y="12"/>
                      </a:lnTo>
                      <a:lnTo>
                        <a:pt x="92" y="0"/>
                      </a:lnTo>
                      <a:lnTo>
                        <a:pt x="0" y="0"/>
                      </a:lnTo>
                      <a:close/>
                      <a:moveTo>
                        <a:pt x="105" y="0"/>
                      </a:moveTo>
                      <a:lnTo>
                        <a:pt x="104" y="12"/>
                      </a:lnTo>
                      <a:lnTo>
                        <a:pt x="197" y="12"/>
                      </a:lnTo>
                      <a:lnTo>
                        <a:pt x="193" y="0"/>
                      </a:lnTo>
                      <a:lnTo>
                        <a:pt x="105" y="0"/>
                      </a:lnTo>
                      <a:close/>
                      <a:moveTo>
                        <a:pt x="207" y="0"/>
                      </a:moveTo>
                      <a:lnTo>
                        <a:pt x="207" y="12"/>
                      </a:lnTo>
                      <a:lnTo>
                        <a:pt x="290" y="12"/>
                      </a:lnTo>
                      <a:lnTo>
                        <a:pt x="286" y="0"/>
                      </a:lnTo>
                      <a:lnTo>
                        <a:pt x="207" y="0"/>
                      </a:lnTo>
                      <a:close/>
                      <a:moveTo>
                        <a:pt x="305" y="0"/>
                      </a:moveTo>
                      <a:lnTo>
                        <a:pt x="303" y="12"/>
                      </a:lnTo>
                      <a:lnTo>
                        <a:pt x="386" y="12"/>
                      </a:lnTo>
                      <a:lnTo>
                        <a:pt x="385" y="0"/>
                      </a:lnTo>
                      <a:lnTo>
                        <a:pt x="305" y="0"/>
                      </a:lnTo>
                      <a:close/>
                    </a:path>
                  </a:pathLst>
                </a:custGeom>
                <a:solidFill>
                  <a:srgbClr val="DEDE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76" name="Freeform 442"/>
                <p:cNvSpPr>
                  <a:spLocks noEditPoints="1"/>
                </p:cNvSpPr>
                <p:nvPr/>
              </p:nvSpPr>
              <p:spPr bwMode="auto">
                <a:xfrm>
                  <a:off x="3004" y="2856"/>
                  <a:ext cx="97" cy="2"/>
                </a:xfrm>
                <a:custGeom>
                  <a:avLst/>
                  <a:gdLst>
                    <a:gd name="T0" fmla="*/ 0 w 386"/>
                    <a:gd name="T1" fmla="*/ 0 h 11"/>
                    <a:gd name="T2" fmla="*/ 0 w 386"/>
                    <a:gd name="T3" fmla="*/ 0 h 11"/>
                    <a:gd name="T4" fmla="*/ 0 w 386"/>
                    <a:gd name="T5" fmla="*/ 0 h 11"/>
                    <a:gd name="T6" fmla="*/ 0 w 386"/>
                    <a:gd name="T7" fmla="*/ 0 h 11"/>
                    <a:gd name="T8" fmla="*/ 0 w 386"/>
                    <a:gd name="T9" fmla="*/ 0 h 11"/>
                    <a:gd name="T10" fmla="*/ 0 w 386"/>
                    <a:gd name="T11" fmla="*/ 0 h 11"/>
                    <a:gd name="T12" fmla="*/ 0 w 386"/>
                    <a:gd name="T13" fmla="*/ 0 h 11"/>
                    <a:gd name="T14" fmla="*/ 0 w 386"/>
                    <a:gd name="T15" fmla="*/ 0 h 11"/>
                    <a:gd name="T16" fmla="*/ 0 w 386"/>
                    <a:gd name="T17" fmla="*/ 0 h 11"/>
                    <a:gd name="T18" fmla="*/ 0 w 386"/>
                    <a:gd name="T19" fmla="*/ 0 h 11"/>
                    <a:gd name="T20" fmla="*/ 0 w 386"/>
                    <a:gd name="T21" fmla="*/ 0 h 11"/>
                    <a:gd name="T22" fmla="*/ 0 w 386"/>
                    <a:gd name="T23" fmla="*/ 0 h 11"/>
                    <a:gd name="T24" fmla="*/ 0 w 386"/>
                    <a:gd name="T25" fmla="*/ 0 h 11"/>
                    <a:gd name="T26" fmla="*/ 0 w 386"/>
                    <a:gd name="T27" fmla="*/ 0 h 11"/>
                    <a:gd name="T28" fmla="*/ 0 w 386"/>
                    <a:gd name="T29" fmla="*/ 0 h 11"/>
                    <a:gd name="T30" fmla="*/ 0 w 386"/>
                    <a:gd name="T31" fmla="*/ 0 h 11"/>
                    <a:gd name="T32" fmla="*/ 0 w 386"/>
                    <a:gd name="T33" fmla="*/ 0 h 11"/>
                    <a:gd name="T34" fmla="*/ 0 w 386"/>
                    <a:gd name="T35" fmla="*/ 0 h 11"/>
                    <a:gd name="T36" fmla="*/ 0 w 386"/>
                    <a:gd name="T37" fmla="*/ 0 h 11"/>
                    <a:gd name="T38" fmla="*/ 0 w 386"/>
                    <a:gd name="T39" fmla="*/ 0 h 11"/>
                    <a:gd name="T40" fmla="*/ 0 w 386"/>
                    <a:gd name="T41" fmla="*/ 0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86"/>
                    <a:gd name="T64" fmla="*/ 0 h 11"/>
                    <a:gd name="T65" fmla="*/ 386 w 386"/>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86" h="11">
                      <a:moveTo>
                        <a:pt x="0" y="11"/>
                      </a:moveTo>
                      <a:lnTo>
                        <a:pt x="0" y="4"/>
                      </a:lnTo>
                      <a:lnTo>
                        <a:pt x="91" y="2"/>
                      </a:lnTo>
                      <a:lnTo>
                        <a:pt x="93" y="11"/>
                      </a:lnTo>
                      <a:lnTo>
                        <a:pt x="0" y="11"/>
                      </a:lnTo>
                      <a:close/>
                      <a:moveTo>
                        <a:pt x="104" y="11"/>
                      </a:moveTo>
                      <a:lnTo>
                        <a:pt x="105" y="2"/>
                      </a:lnTo>
                      <a:lnTo>
                        <a:pt x="191" y="2"/>
                      </a:lnTo>
                      <a:lnTo>
                        <a:pt x="194" y="11"/>
                      </a:lnTo>
                      <a:lnTo>
                        <a:pt x="104" y="11"/>
                      </a:lnTo>
                      <a:close/>
                      <a:moveTo>
                        <a:pt x="207" y="11"/>
                      </a:moveTo>
                      <a:lnTo>
                        <a:pt x="207" y="2"/>
                      </a:lnTo>
                      <a:lnTo>
                        <a:pt x="284" y="2"/>
                      </a:lnTo>
                      <a:lnTo>
                        <a:pt x="287" y="11"/>
                      </a:lnTo>
                      <a:lnTo>
                        <a:pt x="207" y="11"/>
                      </a:lnTo>
                      <a:close/>
                      <a:moveTo>
                        <a:pt x="305" y="0"/>
                      </a:moveTo>
                      <a:lnTo>
                        <a:pt x="304" y="11"/>
                      </a:lnTo>
                      <a:lnTo>
                        <a:pt x="386" y="11"/>
                      </a:lnTo>
                      <a:lnTo>
                        <a:pt x="384" y="2"/>
                      </a:lnTo>
                      <a:lnTo>
                        <a:pt x="384" y="0"/>
                      </a:lnTo>
                      <a:lnTo>
                        <a:pt x="305" y="0"/>
                      </a:lnTo>
                      <a:close/>
                    </a:path>
                  </a:pathLst>
                </a:custGeom>
                <a:solidFill>
                  <a:srgbClr val="E3E3C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77" name="Freeform 443"/>
                <p:cNvSpPr>
                  <a:spLocks noEditPoints="1"/>
                </p:cNvSpPr>
                <p:nvPr/>
              </p:nvSpPr>
              <p:spPr bwMode="auto">
                <a:xfrm>
                  <a:off x="3004" y="2855"/>
                  <a:ext cx="97" cy="2"/>
                </a:xfrm>
                <a:custGeom>
                  <a:avLst/>
                  <a:gdLst>
                    <a:gd name="T0" fmla="*/ 0 w 385"/>
                    <a:gd name="T1" fmla="*/ 0 h 6"/>
                    <a:gd name="T2" fmla="*/ 0 w 385"/>
                    <a:gd name="T3" fmla="*/ 0 h 6"/>
                    <a:gd name="T4" fmla="*/ 0 w 385"/>
                    <a:gd name="T5" fmla="*/ 0 h 6"/>
                    <a:gd name="T6" fmla="*/ 0 w 385"/>
                    <a:gd name="T7" fmla="*/ 0 h 6"/>
                    <a:gd name="T8" fmla="*/ 0 w 385"/>
                    <a:gd name="T9" fmla="*/ 0 h 6"/>
                    <a:gd name="T10" fmla="*/ 0 w 385"/>
                    <a:gd name="T11" fmla="*/ 0 h 6"/>
                    <a:gd name="T12" fmla="*/ 0 w 385"/>
                    <a:gd name="T13" fmla="*/ 0 h 6"/>
                    <a:gd name="T14" fmla="*/ 0 w 385"/>
                    <a:gd name="T15" fmla="*/ 0 h 6"/>
                    <a:gd name="T16" fmla="*/ 0 w 385"/>
                    <a:gd name="T17" fmla="*/ 0 h 6"/>
                    <a:gd name="T18" fmla="*/ 0 w 385"/>
                    <a:gd name="T19" fmla="*/ 0 h 6"/>
                    <a:gd name="T20" fmla="*/ 0 w 385"/>
                    <a:gd name="T21" fmla="*/ 0 h 6"/>
                    <a:gd name="T22" fmla="*/ 0 w 385"/>
                    <a:gd name="T23" fmla="*/ 0 h 6"/>
                    <a:gd name="T24" fmla="*/ 0 w 385"/>
                    <a:gd name="T25" fmla="*/ 0 h 6"/>
                    <a:gd name="T26" fmla="*/ 0 w 385"/>
                    <a:gd name="T27" fmla="*/ 0 h 6"/>
                    <a:gd name="T28" fmla="*/ 0 w 385"/>
                    <a:gd name="T29" fmla="*/ 0 h 6"/>
                    <a:gd name="T30" fmla="*/ 0 w 385"/>
                    <a:gd name="T31" fmla="*/ 0 h 6"/>
                    <a:gd name="T32" fmla="*/ 0 w 385"/>
                    <a:gd name="T33" fmla="*/ 0 h 6"/>
                    <a:gd name="T34" fmla="*/ 0 w 385"/>
                    <a:gd name="T35" fmla="*/ 0 h 6"/>
                    <a:gd name="T36" fmla="*/ 0 w 385"/>
                    <a:gd name="T37" fmla="*/ 0 h 6"/>
                    <a:gd name="T38" fmla="*/ 0 w 385"/>
                    <a:gd name="T39" fmla="*/ 0 h 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5"/>
                    <a:gd name="T61" fmla="*/ 0 h 6"/>
                    <a:gd name="T62" fmla="*/ 385 w 385"/>
                    <a:gd name="T63" fmla="*/ 6 h 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5" h="6">
                      <a:moveTo>
                        <a:pt x="0" y="6"/>
                      </a:moveTo>
                      <a:lnTo>
                        <a:pt x="0" y="5"/>
                      </a:lnTo>
                      <a:lnTo>
                        <a:pt x="91" y="3"/>
                      </a:lnTo>
                      <a:lnTo>
                        <a:pt x="92" y="6"/>
                      </a:lnTo>
                      <a:lnTo>
                        <a:pt x="0" y="6"/>
                      </a:lnTo>
                      <a:close/>
                      <a:moveTo>
                        <a:pt x="105" y="6"/>
                      </a:moveTo>
                      <a:lnTo>
                        <a:pt x="105" y="3"/>
                      </a:lnTo>
                      <a:lnTo>
                        <a:pt x="191" y="3"/>
                      </a:lnTo>
                      <a:lnTo>
                        <a:pt x="193" y="6"/>
                      </a:lnTo>
                      <a:lnTo>
                        <a:pt x="105" y="6"/>
                      </a:lnTo>
                      <a:close/>
                      <a:moveTo>
                        <a:pt x="207" y="6"/>
                      </a:moveTo>
                      <a:lnTo>
                        <a:pt x="207" y="3"/>
                      </a:lnTo>
                      <a:lnTo>
                        <a:pt x="284" y="3"/>
                      </a:lnTo>
                      <a:lnTo>
                        <a:pt x="286" y="6"/>
                      </a:lnTo>
                      <a:lnTo>
                        <a:pt x="207" y="6"/>
                      </a:lnTo>
                      <a:close/>
                      <a:moveTo>
                        <a:pt x="305" y="6"/>
                      </a:moveTo>
                      <a:lnTo>
                        <a:pt x="305" y="0"/>
                      </a:lnTo>
                      <a:lnTo>
                        <a:pt x="384" y="3"/>
                      </a:lnTo>
                      <a:lnTo>
                        <a:pt x="385" y="6"/>
                      </a:lnTo>
                      <a:lnTo>
                        <a:pt x="305" y="6"/>
                      </a:lnTo>
                      <a:close/>
                    </a:path>
                  </a:pathLst>
                </a:custGeom>
                <a:solidFill>
                  <a:srgbClr val="EBEBC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78" name="Freeform 444"/>
                <p:cNvSpPr>
                  <a:spLocks/>
                </p:cNvSpPr>
                <p:nvPr/>
              </p:nvSpPr>
              <p:spPr bwMode="auto">
                <a:xfrm>
                  <a:off x="3081" y="2855"/>
                  <a:ext cx="19" cy="1"/>
                </a:xfrm>
                <a:custGeom>
                  <a:avLst/>
                  <a:gdLst>
                    <a:gd name="T0" fmla="*/ 0 w 79"/>
                    <a:gd name="T1" fmla="*/ 1 h 1"/>
                    <a:gd name="T2" fmla="*/ 0 w 79"/>
                    <a:gd name="T3" fmla="*/ 0 h 1"/>
                    <a:gd name="T4" fmla="*/ 0 w 79"/>
                    <a:gd name="T5" fmla="*/ 1 h 1"/>
                    <a:gd name="T6" fmla="*/ 0 w 79"/>
                    <a:gd name="T7" fmla="*/ 1 h 1"/>
                    <a:gd name="T8" fmla="*/ 0 60000 65536"/>
                    <a:gd name="T9" fmla="*/ 0 60000 65536"/>
                    <a:gd name="T10" fmla="*/ 0 60000 65536"/>
                    <a:gd name="T11" fmla="*/ 0 60000 65536"/>
                    <a:gd name="T12" fmla="*/ 0 w 79"/>
                    <a:gd name="T13" fmla="*/ 0 h 1"/>
                    <a:gd name="T14" fmla="*/ 79 w 79"/>
                    <a:gd name="T15" fmla="*/ 1 h 1"/>
                  </a:gdLst>
                  <a:ahLst/>
                  <a:cxnLst>
                    <a:cxn ang="T8">
                      <a:pos x="T0" y="T1"/>
                    </a:cxn>
                    <a:cxn ang="T9">
                      <a:pos x="T2" y="T3"/>
                    </a:cxn>
                    <a:cxn ang="T10">
                      <a:pos x="T4" y="T5"/>
                    </a:cxn>
                    <a:cxn ang="T11">
                      <a:pos x="T6" y="T7"/>
                    </a:cxn>
                  </a:cxnLst>
                  <a:rect l="T12" t="T13" r="T14" b="T15"/>
                  <a:pathLst>
                    <a:path w="79" h="1">
                      <a:moveTo>
                        <a:pt x="0" y="1"/>
                      </a:moveTo>
                      <a:lnTo>
                        <a:pt x="0" y="0"/>
                      </a:lnTo>
                      <a:lnTo>
                        <a:pt x="79" y="1"/>
                      </a:lnTo>
                      <a:lnTo>
                        <a:pt x="0" y="1"/>
                      </a:lnTo>
                      <a:close/>
                    </a:path>
                  </a:pathLst>
                </a:custGeom>
                <a:solidFill>
                  <a:srgbClr val="F0F0D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79" name="Freeform 445"/>
                <p:cNvSpPr>
                  <a:spLocks/>
                </p:cNvSpPr>
                <p:nvPr/>
              </p:nvSpPr>
              <p:spPr bwMode="auto">
                <a:xfrm>
                  <a:off x="3012" y="2890"/>
                  <a:ext cx="49" cy="1"/>
                </a:xfrm>
                <a:custGeom>
                  <a:avLst/>
                  <a:gdLst>
                    <a:gd name="T0" fmla="*/ 0 w 197"/>
                    <a:gd name="T1" fmla="*/ 0 h 2"/>
                    <a:gd name="T2" fmla="*/ 0 w 197"/>
                    <a:gd name="T3" fmla="*/ 1 h 2"/>
                    <a:gd name="T4" fmla="*/ 0 w 197"/>
                    <a:gd name="T5" fmla="*/ 0 h 2"/>
                    <a:gd name="T6" fmla="*/ 0 w 197"/>
                    <a:gd name="T7" fmla="*/ 0 h 2"/>
                    <a:gd name="T8" fmla="*/ 0 60000 65536"/>
                    <a:gd name="T9" fmla="*/ 0 60000 65536"/>
                    <a:gd name="T10" fmla="*/ 0 60000 65536"/>
                    <a:gd name="T11" fmla="*/ 0 60000 65536"/>
                    <a:gd name="T12" fmla="*/ 0 w 197"/>
                    <a:gd name="T13" fmla="*/ 0 h 2"/>
                    <a:gd name="T14" fmla="*/ 197 w 197"/>
                    <a:gd name="T15" fmla="*/ 2 h 2"/>
                  </a:gdLst>
                  <a:ahLst/>
                  <a:cxnLst>
                    <a:cxn ang="T8">
                      <a:pos x="T0" y="T1"/>
                    </a:cxn>
                    <a:cxn ang="T9">
                      <a:pos x="T2" y="T3"/>
                    </a:cxn>
                    <a:cxn ang="T10">
                      <a:pos x="T4" y="T5"/>
                    </a:cxn>
                    <a:cxn ang="T11">
                      <a:pos x="T6" y="T7"/>
                    </a:cxn>
                  </a:cxnLst>
                  <a:rect l="T12" t="T13" r="T14" b="T15"/>
                  <a:pathLst>
                    <a:path w="197" h="2">
                      <a:moveTo>
                        <a:pt x="0" y="0"/>
                      </a:moveTo>
                      <a:lnTo>
                        <a:pt x="0" y="2"/>
                      </a:lnTo>
                      <a:lnTo>
                        <a:pt x="197" y="0"/>
                      </a:lnTo>
                      <a:lnTo>
                        <a:pt x="0" y="0"/>
                      </a:lnTo>
                      <a:close/>
                    </a:path>
                  </a:pathLst>
                </a:custGeom>
                <a:solidFill>
                  <a:srgbClr val="82826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80" name="Freeform 446"/>
                <p:cNvSpPr>
                  <a:spLocks/>
                </p:cNvSpPr>
                <p:nvPr/>
              </p:nvSpPr>
              <p:spPr bwMode="auto">
                <a:xfrm>
                  <a:off x="3012" y="2889"/>
                  <a:ext cx="97" cy="2"/>
                </a:xfrm>
                <a:custGeom>
                  <a:avLst/>
                  <a:gdLst>
                    <a:gd name="T0" fmla="*/ 0 w 392"/>
                    <a:gd name="T1" fmla="*/ 0 h 8"/>
                    <a:gd name="T2" fmla="*/ 0 w 392"/>
                    <a:gd name="T3" fmla="*/ 0 h 8"/>
                    <a:gd name="T4" fmla="*/ 0 w 392"/>
                    <a:gd name="T5" fmla="*/ 0 h 8"/>
                    <a:gd name="T6" fmla="*/ 0 w 392"/>
                    <a:gd name="T7" fmla="*/ 0 h 8"/>
                    <a:gd name="T8" fmla="*/ 0 w 392"/>
                    <a:gd name="T9" fmla="*/ 0 h 8"/>
                    <a:gd name="T10" fmla="*/ 0 60000 65536"/>
                    <a:gd name="T11" fmla="*/ 0 60000 65536"/>
                    <a:gd name="T12" fmla="*/ 0 60000 65536"/>
                    <a:gd name="T13" fmla="*/ 0 60000 65536"/>
                    <a:gd name="T14" fmla="*/ 0 60000 65536"/>
                    <a:gd name="T15" fmla="*/ 0 w 392"/>
                    <a:gd name="T16" fmla="*/ 0 h 8"/>
                    <a:gd name="T17" fmla="*/ 392 w 392"/>
                    <a:gd name="T18" fmla="*/ 8 h 8"/>
                  </a:gdLst>
                  <a:ahLst/>
                  <a:cxnLst>
                    <a:cxn ang="T10">
                      <a:pos x="T0" y="T1"/>
                    </a:cxn>
                    <a:cxn ang="T11">
                      <a:pos x="T2" y="T3"/>
                    </a:cxn>
                    <a:cxn ang="T12">
                      <a:pos x="T4" y="T5"/>
                    </a:cxn>
                    <a:cxn ang="T13">
                      <a:pos x="T6" y="T7"/>
                    </a:cxn>
                    <a:cxn ang="T14">
                      <a:pos x="T8" y="T9"/>
                    </a:cxn>
                  </a:cxnLst>
                  <a:rect l="T15" t="T16" r="T17" b="T18"/>
                  <a:pathLst>
                    <a:path w="392" h="8">
                      <a:moveTo>
                        <a:pt x="0" y="0"/>
                      </a:moveTo>
                      <a:lnTo>
                        <a:pt x="0" y="8"/>
                      </a:lnTo>
                      <a:lnTo>
                        <a:pt x="392" y="6"/>
                      </a:lnTo>
                      <a:lnTo>
                        <a:pt x="392" y="0"/>
                      </a:lnTo>
                      <a:lnTo>
                        <a:pt x="0" y="0"/>
                      </a:lnTo>
                      <a:close/>
                    </a:path>
                  </a:pathLst>
                </a:custGeom>
                <a:solidFill>
                  <a:srgbClr val="8A8A6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81" name="Freeform 447"/>
                <p:cNvSpPr>
                  <a:spLocks/>
                </p:cNvSpPr>
                <p:nvPr/>
              </p:nvSpPr>
              <p:spPr bwMode="auto">
                <a:xfrm>
                  <a:off x="3012" y="2887"/>
                  <a:ext cx="97" cy="3"/>
                </a:xfrm>
                <a:custGeom>
                  <a:avLst/>
                  <a:gdLst>
                    <a:gd name="T0" fmla="*/ 0 w 392"/>
                    <a:gd name="T1" fmla="*/ 0 h 12"/>
                    <a:gd name="T2" fmla="*/ 0 w 392"/>
                    <a:gd name="T3" fmla="*/ 0 h 12"/>
                    <a:gd name="T4" fmla="*/ 0 w 392"/>
                    <a:gd name="T5" fmla="*/ 0 h 12"/>
                    <a:gd name="T6" fmla="*/ 0 w 392"/>
                    <a:gd name="T7" fmla="*/ 0 h 12"/>
                    <a:gd name="T8" fmla="*/ 0 w 392"/>
                    <a:gd name="T9" fmla="*/ 0 h 12"/>
                    <a:gd name="T10" fmla="*/ 0 w 392"/>
                    <a:gd name="T11" fmla="*/ 0 h 12"/>
                    <a:gd name="T12" fmla="*/ 0 60000 65536"/>
                    <a:gd name="T13" fmla="*/ 0 60000 65536"/>
                    <a:gd name="T14" fmla="*/ 0 60000 65536"/>
                    <a:gd name="T15" fmla="*/ 0 60000 65536"/>
                    <a:gd name="T16" fmla="*/ 0 60000 65536"/>
                    <a:gd name="T17" fmla="*/ 0 60000 65536"/>
                    <a:gd name="T18" fmla="*/ 0 w 392"/>
                    <a:gd name="T19" fmla="*/ 0 h 12"/>
                    <a:gd name="T20" fmla="*/ 392 w 392"/>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392" h="12">
                      <a:moveTo>
                        <a:pt x="0" y="0"/>
                      </a:moveTo>
                      <a:lnTo>
                        <a:pt x="0" y="12"/>
                      </a:lnTo>
                      <a:lnTo>
                        <a:pt x="197" y="12"/>
                      </a:lnTo>
                      <a:lnTo>
                        <a:pt x="392" y="12"/>
                      </a:lnTo>
                      <a:lnTo>
                        <a:pt x="391" y="0"/>
                      </a:lnTo>
                      <a:lnTo>
                        <a:pt x="0" y="0"/>
                      </a:lnTo>
                      <a:close/>
                    </a:path>
                  </a:pathLst>
                </a:custGeom>
                <a:solidFill>
                  <a:srgbClr val="8F8F7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82" name="Freeform 448"/>
                <p:cNvSpPr>
                  <a:spLocks/>
                </p:cNvSpPr>
                <p:nvPr/>
              </p:nvSpPr>
              <p:spPr bwMode="auto">
                <a:xfrm>
                  <a:off x="3012" y="2886"/>
                  <a:ext cx="97" cy="3"/>
                </a:xfrm>
                <a:custGeom>
                  <a:avLst/>
                  <a:gdLst>
                    <a:gd name="T0" fmla="*/ 0 w 392"/>
                    <a:gd name="T1" fmla="*/ 0 h 11"/>
                    <a:gd name="T2" fmla="*/ 0 w 392"/>
                    <a:gd name="T3" fmla="*/ 0 h 11"/>
                    <a:gd name="T4" fmla="*/ 0 w 392"/>
                    <a:gd name="T5" fmla="*/ 0 h 11"/>
                    <a:gd name="T6" fmla="*/ 0 w 392"/>
                    <a:gd name="T7" fmla="*/ 0 h 11"/>
                    <a:gd name="T8" fmla="*/ 0 w 392"/>
                    <a:gd name="T9" fmla="*/ 0 h 11"/>
                    <a:gd name="T10" fmla="*/ 0 60000 65536"/>
                    <a:gd name="T11" fmla="*/ 0 60000 65536"/>
                    <a:gd name="T12" fmla="*/ 0 60000 65536"/>
                    <a:gd name="T13" fmla="*/ 0 60000 65536"/>
                    <a:gd name="T14" fmla="*/ 0 60000 65536"/>
                    <a:gd name="T15" fmla="*/ 0 w 392"/>
                    <a:gd name="T16" fmla="*/ 0 h 11"/>
                    <a:gd name="T17" fmla="*/ 392 w 392"/>
                    <a:gd name="T18" fmla="*/ 11 h 11"/>
                  </a:gdLst>
                  <a:ahLst/>
                  <a:cxnLst>
                    <a:cxn ang="T10">
                      <a:pos x="T0" y="T1"/>
                    </a:cxn>
                    <a:cxn ang="T11">
                      <a:pos x="T2" y="T3"/>
                    </a:cxn>
                    <a:cxn ang="T12">
                      <a:pos x="T4" y="T5"/>
                    </a:cxn>
                    <a:cxn ang="T13">
                      <a:pos x="T6" y="T7"/>
                    </a:cxn>
                    <a:cxn ang="T14">
                      <a:pos x="T8" y="T9"/>
                    </a:cxn>
                  </a:cxnLst>
                  <a:rect l="T15" t="T16" r="T17" b="T18"/>
                  <a:pathLst>
                    <a:path w="392" h="11">
                      <a:moveTo>
                        <a:pt x="0" y="0"/>
                      </a:moveTo>
                      <a:lnTo>
                        <a:pt x="0" y="11"/>
                      </a:lnTo>
                      <a:lnTo>
                        <a:pt x="392" y="11"/>
                      </a:lnTo>
                      <a:lnTo>
                        <a:pt x="391" y="0"/>
                      </a:lnTo>
                      <a:lnTo>
                        <a:pt x="0" y="0"/>
                      </a:lnTo>
                      <a:close/>
                    </a:path>
                  </a:pathLst>
                </a:custGeom>
                <a:solidFill>
                  <a:srgbClr val="96967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83" name="Freeform 449"/>
                <p:cNvSpPr>
                  <a:spLocks/>
                </p:cNvSpPr>
                <p:nvPr/>
              </p:nvSpPr>
              <p:spPr bwMode="auto">
                <a:xfrm>
                  <a:off x="3012" y="2884"/>
                  <a:ext cx="97" cy="3"/>
                </a:xfrm>
                <a:custGeom>
                  <a:avLst/>
                  <a:gdLst>
                    <a:gd name="T0" fmla="*/ 0 w 391"/>
                    <a:gd name="T1" fmla="*/ 0 h 11"/>
                    <a:gd name="T2" fmla="*/ 0 w 391"/>
                    <a:gd name="T3" fmla="*/ 0 h 11"/>
                    <a:gd name="T4" fmla="*/ 0 w 391"/>
                    <a:gd name="T5" fmla="*/ 0 h 11"/>
                    <a:gd name="T6" fmla="*/ 0 w 391"/>
                    <a:gd name="T7" fmla="*/ 0 h 11"/>
                    <a:gd name="T8" fmla="*/ 0 w 391"/>
                    <a:gd name="T9" fmla="*/ 0 h 11"/>
                    <a:gd name="T10" fmla="*/ 0 60000 65536"/>
                    <a:gd name="T11" fmla="*/ 0 60000 65536"/>
                    <a:gd name="T12" fmla="*/ 0 60000 65536"/>
                    <a:gd name="T13" fmla="*/ 0 60000 65536"/>
                    <a:gd name="T14" fmla="*/ 0 60000 65536"/>
                    <a:gd name="T15" fmla="*/ 0 w 391"/>
                    <a:gd name="T16" fmla="*/ 0 h 11"/>
                    <a:gd name="T17" fmla="*/ 391 w 391"/>
                    <a:gd name="T18" fmla="*/ 11 h 11"/>
                  </a:gdLst>
                  <a:ahLst/>
                  <a:cxnLst>
                    <a:cxn ang="T10">
                      <a:pos x="T0" y="T1"/>
                    </a:cxn>
                    <a:cxn ang="T11">
                      <a:pos x="T2" y="T3"/>
                    </a:cxn>
                    <a:cxn ang="T12">
                      <a:pos x="T4" y="T5"/>
                    </a:cxn>
                    <a:cxn ang="T13">
                      <a:pos x="T6" y="T7"/>
                    </a:cxn>
                    <a:cxn ang="T14">
                      <a:pos x="T8" y="T9"/>
                    </a:cxn>
                  </a:cxnLst>
                  <a:rect l="T15" t="T16" r="T17" b="T18"/>
                  <a:pathLst>
                    <a:path w="391" h="11">
                      <a:moveTo>
                        <a:pt x="0" y="0"/>
                      </a:moveTo>
                      <a:lnTo>
                        <a:pt x="0" y="11"/>
                      </a:lnTo>
                      <a:lnTo>
                        <a:pt x="391" y="11"/>
                      </a:lnTo>
                      <a:lnTo>
                        <a:pt x="389" y="0"/>
                      </a:lnTo>
                      <a:lnTo>
                        <a:pt x="0" y="0"/>
                      </a:lnTo>
                      <a:close/>
                    </a:path>
                  </a:pathLst>
                </a:custGeom>
                <a:solidFill>
                  <a:srgbClr val="9E9E7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84" name="Freeform 450"/>
                <p:cNvSpPr>
                  <a:spLocks/>
                </p:cNvSpPr>
                <p:nvPr/>
              </p:nvSpPr>
              <p:spPr bwMode="auto">
                <a:xfrm>
                  <a:off x="3012" y="2883"/>
                  <a:ext cx="97" cy="3"/>
                </a:xfrm>
                <a:custGeom>
                  <a:avLst/>
                  <a:gdLst>
                    <a:gd name="T0" fmla="*/ 0 w 391"/>
                    <a:gd name="T1" fmla="*/ 0 h 10"/>
                    <a:gd name="T2" fmla="*/ 0 w 391"/>
                    <a:gd name="T3" fmla="*/ 0 h 10"/>
                    <a:gd name="T4" fmla="*/ 0 w 391"/>
                    <a:gd name="T5" fmla="*/ 0 h 10"/>
                    <a:gd name="T6" fmla="*/ 0 w 391"/>
                    <a:gd name="T7" fmla="*/ 0 h 10"/>
                    <a:gd name="T8" fmla="*/ 0 w 391"/>
                    <a:gd name="T9" fmla="*/ 0 h 10"/>
                    <a:gd name="T10" fmla="*/ 0 60000 65536"/>
                    <a:gd name="T11" fmla="*/ 0 60000 65536"/>
                    <a:gd name="T12" fmla="*/ 0 60000 65536"/>
                    <a:gd name="T13" fmla="*/ 0 60000 65536"/>
                    <a:gd name="T14" fmla="*/ 0 60000 65536"/>
                    <a:gd name="T15" fmla="*/ 0 w 391"/>
                    <a:gd name="T16" fmla="*/ 0 h 10"/>
                    <a:gd name="T17" fmla="*/ 391 w 391"/>
                    <a:gd name="T18" fmla="*/ 10 h 10"/>
                  </a:gdLst>
                  <a:ahLst/>
                  <a:cxnLst>
                    <a:cxn ang="T10">
                      <a:pos x="T0" y="T1"/>
                    </a:cxn>
                    <a:cxn ang="T11">
                      <a:pos x="T2" y="T3"/>
                    </a:cxn>
                    <a:cxn ang="T12">
                      <a:pos x="T4" y="T5"/>
                    </a:cxn>
                    <a:cxn ang="T13">
                      <a:pos x="T6" y="T7"/>
                    </a:cxn>
                    <a:cxn ang="T14">
                      <a:pos x="T8" y="T9"/>
                    </a:cxn>
                  </a:cxnLst>
                  <a:rect l="T15" t="T16" r="T17" b="T18"/>
                  <a:pathLst>
                    <a:path w="391" h="10">
                      <a:moveTo>
                        <a:pt x="0" y="0"/>
                      </a:moveTo>
                      <a:lnTo>
                        <a:pt x="0" y="10"/>
                      </a:lnTo>
                      <a:lnTo>
                        <a:pt x="391" y="10"/>
                      </a:lnTo>
                      <a:lnTo>
                        <a:pt x="389" y="0"/>
                      </a:lnTo>
                      <a:lnTo>
                        <a:pt x="0" y="0"/>
                      </a:lnTo>
                      <a:close/>
                    </a:path>
                  </a:pathLst>
                </a:custGeom>
                <a:solidFill>
                  <a:srgbClr val="A3A38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85" name="Freeform 451"/>
                <p:cNvSpPr>
                  <a:spLocks/>
                </p:cNvSpPr>
                <p:nvPr/>
              </p:nvSpPr>
              <p:spPr bwMode="auto">
                <a:xfrm>
                  <a:off x="3012" y="2882"/>
                  <a:ext cx="97" cy="2"/>
                </a:xfrm>
                <a:custGeom>
                  <a:avLst/>
                  <a:gdLst>
                    <a:gd name="T0" fmla="*/ 0 w 389"/>
                    <a:gd name="T1" fmla="*/ 0 h 10"/>
                    <a:gd name="T2" fmla="*/ 0 w 389"/>
                    <a:gd name="T3" fmla="*/ 0 h 10"/>
                    <a:gd name="T4" fmla="*/ 0 w 389"/>
                    <a:gd name="T5" fmla="*/ 0 h 10"/>
                    <a:gd name="T6" fmla="*/ 0 w 389"/>
                    <a:gd name="T7" fmla="*/ 0 h 10"/>
                    <a:gd name="T8" fmla="*/ 0 w 389"/>
                    <a:gd name="T9" fmla="*/ 0 h 10"/>
                    <a:gd name="T10" fmla="*/ 0 60000 65536"/>
                    <a:gd name="T11" fmla="*/ 0 60000 65536"/>
                    <a:gd name="T12" fmla="*/ 0 60000 65536"/>
                    <a:gd name="T13" fmla="*/ 0 60000 65536"/>
                    <a:gd name="T14" fmla="*/ 0 60000 65536"/>
                    <a:gd name="T15" fmla="*/ 0 w 389"/>
                    <a:gd name="T16" fmla="*/ 0 h 10"/>
                    <a:gd name="T17" fmla="*/ 389 w 389"/>
                    <a:gd name="T18" fmla="*/ 10 h 10"/>
                  </a:gdLst>
                  <a:ahLst/>
                  <a:cxnLst>
                    <a:cxn ang="T10">
                      <a:pos x="T0" y="T1"/>
                    </a:cxn>
                    <a:cxn ang="T11">
                      <a:pos x="T2" y="T3"/>
                    </a:cxn>
                    <a:cxn ang="T12">
                      <a:pos x="T4" y="T5"/>
                    </a:cxn>
                    <a:cxn ang="T13">
                      <a:pos x="T6" y="T7"/>
                    </a:cxn>
                    <a:cxn ang="T14">
                      <a:pos x="T8" y="T9"/>
                    </a:cxn>
                  </a:cxnLst>
                  <a:rect l="T15" t="T16" r="T17" b="T18"/>
                  <a:pathLst>
                    <a:path w="389" h="10">
                      <a:moveTo>
                        <a:pt x="0" y="0"/>
                      </a:moveTo>
                      <a:lnTo>
                        <a:pt x="0" y="10"/>
                      </a:lnTo>
                      <a:lnTo>
                        <a:pt x="389" y="10"/>
                      </a:lnTo>
                      <a:lnTo>
                        <a:pt x="388" y="0"/>
                      </a:lnTo>
                      <a:lnTo>
                        <a:pt x="0" y="0"/>
                      </a:lnTo>
                      <a:close/>
                    </a:path>
                  </a:pathLst>
                </a:custGeom>
                <a:solidFill>
                  <a:srgbClr val="A8A88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86" name="Freeform 452"/>
                <p:cNvSpPr>
                  <a:spLocks/>
                </p:cNvSpPr>
                <p:nvPr/>
              </p:nvSpPr>
              <p:spPr bwMode="auto">
                <a:xfrm>
                  <a:off x="3012" y="2880"/>
                  <a:ext cx="97" cy="3"/>
                </a:xfrm>
                <a:custGeom>
                  <a:avLst/>
                  <a:gdLst>
                    <a:gd name="T0" fmla="*/ 0 w 389"/>
                    <a:gd name="T1" fmla="*/ 0 h 12"/>
                    <a:gd name="T2" fmla="*/ 0 w 389"/>
                    <a:gd name="T3" fmla="*/ 0 h 12"/>
                    <a:gd name="T4" fmla="*/ 0 w 389"/>
                    <a:gd name="T5" fmla="*/ 0 h 12"/>
                    <a:gd name="T6" fmla="*/ 0 w 389"/>
                    <a:gd name="T7" fmla="*/ 0 h 12"/>
                    <a:gd name="T8" fmla="*/ 0 w 389"/>
                    <a:gd name="T9" fmla="*/ 0 h 12"/>
                    <a:gd name="T10" fmla="*/ 0 w 389"/>
                    <a:gd name="T11" fmla="*/ 0 h 12"/>
                    <a:gd name="T12" fmla="*/ 0 w 389"/>
                    <a:gd name="T13" fmla="*/ 0 h 12"/>
                    <a:gd name="T14" fmla="*/ 0 w 389"/>
                    <a:gd name="T15" fmla="*/ 0 h 12"/>
                    <a:gd name="T16" fmla="*/ 0 w 389"/>
                    <a:gd name="T17" fmla="*/ 0 h 12"/>
                    <a:gd name="T18" fmla="*/ 0 w 389"/>
                    <a:gd name="T19" fmla="*/ 0 h 12"/>
                    <a:gd name="T20" fmla="*/ 0 w 389"/>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89"/>
                    <a:gd name="T34" fmla="*/ 0 h 12"/>
                    <a:gd name="T35" fmla="*/ 389 w 389"/>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89" h="12">
                      <a:moveTo>
                        <a:pt x="0" y="0"/>
                      </a:moveTo>
                      <a:lnTo>
                        <a:pt x="0" y="12"/>
                      </a:lnTo>
                      <a:lnTo>
                        <a:pt x="389" y="12"/>
                      </a:lnTo>
                      <a:lnTo>
                        <a:pt x="388" y="0"/>
                      </a:lnTo>
                      <a:lnTo>
                        <a:pt x="298" y="0"/>
                      </a:lnTo>
                      <a:lnTo>
                        <a:pt x="296" y="6"/>
                      </a:lnTo>
                      <a:lnTo>
                        <a:pt x="295" y="0"/>
                      </a:lnTo>
                      <a:lnTo>
                        <a:pt x="204" y="0"/>
                      </a:lnTo>
                      <a:lnTo>
                        <a:pt x="203" y="6"/>
                      </a:lnTo>
                      <a:lnTo>
                        <a:pt x="202" y="0"/>
                      </a:lnTo>
                      <a:lnTo>
                        <a:pt x="0" y="0"/>
                      </a:lnTo>
                      <a:close/>
                    </a:path>
                  </a:pathLst>
                </a:custGeom>
                <a:solidFill>
                  <a:srgbClr val="B0B09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87" name="Freeform 453"/>
                <p:cNvSpPr>
                  <a:spLocks/>
                </p:cNvSpPr>
                <p:nvPr/>
              </p:nvSpPr>
              <p:spPr bwMode="auto">
                <a:xfrm>
                  <a:off x="3012" y="2879"/>
                  <a:ext cx="97" cy="3"/>
                </a:xfrm>
                <a:custGeom>
                  <a:avLst/>
                  <a:gdLst>
                    <a:gd name="T0" fmla="*/ 0 w 388"/>
                    <a:gd name="T1" fmla="*/ 0 h 11"/>
                    <a:gd name="T2" fmla="*/ 0 w 388"/>
                    <a:gd name="T3" fmla="*/ 0 h 11"/>
                    <a:gd name="T4" fmla="*/ 0 w 388"/>
                    <a:gd name="T5" fmla="*/ 0 h 11"/>
                    <a:gd name="T6" fmla="*/ 0 w 388"/>
                    <a:gd name="T7" fmla="*/ 0 h 11"/>
                    <a:gd name="T8" fmla="*/ 0 w 388"/>
                    <a:gd name="T9" fmla="*/ 0 h 11"/>
                    <a:gd name="T10" fmla="*/ 0 w 388"/>
                    <a:gd name="T11" fmla="*/ 0 h 11"/>
                    <a:gd name="T12" fmla="*/ 0 w 388"/>
                    <a:gd name="T13" fmla="*/ 0 h 11"/>
                    <a:gd name="T14" fmla="*/ 0 w 388"/>
                    <a:gd name="T15" fmla="*/ 0 h 11"/>
                    <a:gd name="T16" fmla="*/ 0 w 388"/>
                    <a:gd name="T17" fmla="*/ 0 h 11"/>
                    <a:gd name="T18" fmla="*/ 0 w 388"/>
                    <a:gd name="T19" fmla="*/ 0 h 11"/>
                    <a:gd name="T20" fmla="*/ 0 w 388"/>
                    <a:gd name="T21" fmla="*/ 0 h 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88"/>
                    <a:gd name="T34" fmla="*/ 0 h 11"/>
                    <a:gd name="T35" fmla="*/ 388 w 388"/>
                    <a:gd name="T36" fmla="*/ 11 h 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88" h="11">
                      <a:moveTo>
                        <a:pt x="0" y="0"/>
                      </a:moveTo>
                      <a:lnTo>
                        <a:pt x="0" y="11"/>
                      </a:lnTo>
                      <a:lnTo>
                        <a:pt x="388" y="11"/>
                      </a:lnTo>
                      <a:lnTo>
                        <a:pt x="387" y="0"/>
                      </a:lnTo>
                      <a:lnTo>
                        <a:pt x="298" y="0"/>
                      </a:lnTo>
                      <a:lnTo>
                        <a:pt x="296" y="11"/>
                      </a:lnTo>
                      <a:lnTo>
                        <a:pt x="294" y="0"/>
                      </a:lnTo>
                      <a:lnTo>
                        <a:pt x="204" y="0"/>
                      </a:lnTo>
                      <a:lnTo>
                        <a:pt x="203" y="11"/>
                      </a:lnTo>
                      <a:lnTo>
                        <a:pt x="201" y="0"/>
                      </a:lnTo>
                      <a:lnTo>
                        <a:pt x="0" y="0"/>
                      </a:lnTo>
                      <a:close/>
                    </a:path>
                  </a:pathLst>
                </a:custGeom>
                <a:solidFill>
                  <a:srgbClr val="B5B59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88" name="Freeform 454"/>
                <p:cNvSpPr>
                  <a:spLocks noEditPoints="1"/>
                </p:cNvSpPr>
                <p:nvPr/>
              </p:nvSpPr>
              <p:spPr bwMode="auto">
                <a:xfrm>
                  <a:off x="3012" y="2877"/>
                  <a:ext cx="97" cy="3"/>
                </a:xfrm>
                <a:custGeom>
                  <a:avLst/>
                  <a:gdLst>
                    <a:gd name="T0" fmla="*/ 0 w 388"/>
                    <a:gd name="T1" fmla="*/ 0 h 11"/>
                    <a:gd name="T2" fmla="*/ 0 w 388"/>
                    <a:gd name="T3" fmla="*/ 0 h 11"/>
                    <a:gd name="T4" fmla="*/ 0 w 388"/>
                    <a:gd name="T5" fmla="*/ 0 h 11"/>
                    <a:gd name="T6" fmla="*/ 0 w 388"/>
                    <a:gd name="T7" fmla="*/ 0 h 11"/>
                    <a:gd name="T8" fmla="*/ 0 w 388"/>
                    <a:gd name="T9" fmla="*/ 0 h 11"/>
                    <a:gd name="T10" fmla="*/ 0 w 388"/>
                    <a:gd name="T11" fmla="*/ 0 h 11"/>
                    <a:gd name="T12" fmla="*/ 0 w 388"/>
                    <a:gd name="T13" fmla="*/ 0 h 11"/>
                    <a:gd name="T14" fmla="*/ 0 w 388"/>
                    <a:gd name="T15" fmla="*/ 0 h 11"/>
                    <a:gd name="T16" fmla="*/ 0 w 388"/>
                    <a:gd name="T17" fmla="*/ 0 h 11"/>
                    <a:gd name="T18" fmla="*/ 0 w 388"/>
                    <a:gd name="T19" fmla="*/ 0 h 11"/>
                    <a:gd name="T20" fmla="*/ 0 w 388"/>
                    <a:gd name="T21" fmla="*/ 0 h 11"/>
                    <a:gd name="T22" fmla="*/ 0 w 388"/>
                    <a:gd name="T23" fmla="*/ 0 h 11"/>
                    <a:gd name="T24" fmla="*/ 0 w 388"/>
                    <a:gd name="T25" fmla="*/ 0 h 11"/>
                    <a:gd name="T26" fmla="*/ 0 w 388"/>
                    <a:gd name="T27" fmla="*/ 0 h 11"/>
                    <a:gd name="T28" fmla="*/ 0 w 388"/>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88"/>
                    <a:gd name="T46" fmla="*/ 0 h 11"/>
                    <a:gd name="T47" fmla="*/ 388 w 388"/>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88" h="11">
                      <a:moveTo>
                        <a:pt x="0" y="0"/>
                      </a:moveTo>
                      <a:lnTo>
                        <a:pt x="0" y="11"/>
                      </a:lnTo>
                      <a:lnTo>
                        <a:pt x="202" y="11"/>
                      </a:lnTo>
                      <a:lnTo>
                        <a:pt x="200" y="0"/>
                      </a:lnTo>
                      <a:lnTo>
                        <a:pt x="0" y="0"/>
                      </a:lnTo>
                      <a:close/>
                      <a:moveTo>
                        <a:pt x="204" y="0"/>
                      </a:moveTo>
                      <a:lnTo>
                        <a:pt x="204" y="11"/>
                      </a:lnTo>
                      <a:lnTo>
                        <a:pt x="295" y="11"/>
                      </a:lnTo>
                      <a:lnTo>
                        <a:pt x="293" y="0"/>
                      </a:lnTo>
                      <a:lnTo>
                        <a:pt x="204" y="0"/>
                      </a:lnTo>
                      <a:close/>
                      <a:moveTo>
                        <a:pt x="299" y="0"/>
                      </a:moveTo>
                      <a:lnTo>
                        <a:pt x="298" y="11"/>
                      </a:lnTo>
                      <a:lnTo>
                        <a:pt x="388" y="11"/>
                      </a:lnTo>
                      <a:lnTo>
                        <a:pt x="387" y="0"/>
                      </a:lnTo>
                      <a:lnTo>
                        <a:pt x="299" y="0"/>
                      </a:lnTo>
                      <a:close/>
                    </a:path>
                  </a:pathLst>
                </a:custGeom>
                <a:solidFill>
                  <a:srgbClr val="BDBD9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89" name="Freeform 455"/>
                <p:cNvSpPr>
                  <a:spLocks noEditPoints="1"/>
                </p:cNvSpPr>
                <p:nvPr/>
              </p:nvSpPr>
              <p:spPr bwMode="auto">
                <a:xfrm>
                  <a:off x="3012" y="2876"/>
                  <a:ext cx="96" cy="3"/>
                </a:xfrm>
                <a:custGeom>
                  <a:avLst/>
                  <a:gdLst>
                    <a:gd name="T0" fmla="*/ 0 w 387"/>
                    <a:gd name="T1" fmla="*/ 0 h 11"/>
                    <a:gd name="T2" fmla="*/ 0 w 387"/>
                    <a:gd name="T3" fmla="*/ 0 h 11"/>
                    <a:gd name="T4" fmla="*/ 0 w 387"/>
                    <a:gd name="T5" fmla="*/ 0 h 11"/>
                    <a:gd name="T6" fmla="*/ 0 w 387"/>
                    <a:gd name="T7" fmla="*/ 0 h 11"/>
                    <a:gd name="T8" fmla="*/ 0 w 387"/>
                    <a:gd name="T9" fmla="*/ 0 h 11"/>
                    <a:gd name="T10" fmla="*/ 0 w 387"/>
                    <a:gd name="T11" fmla="*/ 0 h 11"/>
                    <a:gd name="T12" fmla="*/ 0 w 387"/>
                    <a:gd name="T13" fmla="*/ 0 h 11"/>
                    <a:gd name="T14" fmla="*/ 0 w 387"/>
                    <a:gd name="T15" fmla="*/ 0 h 11"/>
                    <a:gd name="T16" fmla="*/ 0 w 387"/>
                    <a:gd name="T17" fmla="*/ 0 h 11"/>
                    <a:gd name="T18" fmla="*/ 0 w 387"/>
                    <a:gd name="T19" fmla="*/ 0 h 11"/>
                    <a:gd name="T20" fmla="*/ 0 w 387"/>
                    <a:gd name="T21" fmla="*/ 0 h 11"/>
                    <a:gd name="T22" fmla="*/ 0 w 387"/>
                    <a:gd name="T23" fmla="*/ 0 h 11"/>
                    <a:gd name="T24" fmla="*/ 0 w 387"/>
                    <a:gd name="T25" fmla="*/ 0 h 11"/>
                    <a:gd name="T26" fmla="*/ 0 w 387"/>
                    <a:gd name="T27" fmla="*/ 0 h 11"/>
                    <a:gd name="T28" fmla="*/ 0 w 387"/>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87"/>
                    <a:gd name="T46" fmla="*/ 0 h 11"/>
                    <a:gd name="T47" fmla="*/ 387 w 387"/>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87" h="11">
                      <a:moveTo>
                        <a:pt x="0" y="0"/>
                      </a:moveTo>
                      <a:lnTo>
                        <a:pt x="0" y="11"/>
                      </a:lnTo>
                      <a:lnTo>
                        <a:pt x="201" y="11"/>
                      </a:lnTo>
                      <a:lnTo>
                        <a:pt x="199" y="0"/>
                      </a:lnTo>
                      <a:lnTo>
                        <a:pt x="0" y="0"/>
                      </a:lnTo>
                      <a:close/>
                      <a:moveTo>
                        <a:pt x="204" y="0"/>
                      </a:moveTo>
                      <a:lnTo>
                        <a:pt x="204" y="11"/>
                      </a:lnTo>
                      <a:lnTo>
                        <a:pt x="294" y="11"/>
                      </a:lnTo>
                      <a:lnTo>
                        <a:pt x="292" y="0"/>
                      </a:lnTo>
                      <a:lnTo>
                        <a:pt x="204" y="0"/>
                      </a:lnTo>
                      <a:close/>
                      <a:moveTo>
                        <a:pt x="299" y="0"/>
                      </a:moveTo>
                      <a:lnTo>
                        <a:pt x="298" y="11"/>
                      </a:lnTo>
                      <a:lnTo>
                        <a:pt x="387" y="11"/>
                      </a:lnTo>
                      <a:lnTo>
                        <a:pt x="386" y="0"/>
                      </a:lnTo>
                      <a:lnTo>
                        <a:pt x="299" y="0"/>
                      </a:lnTo>
                      <a:close/>
                    </a:path>
                  </a:pathLst>
                </a:custGeom>
                <a:solidFill>
                  <a:srgbClr val="C2C2A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90" name="Freeform 456"/>
                <p:cNvSpPr>
                  <a:spLocks noEditPoints="1"/>
                </p:cNvSpPr>
                <p:nvPr/>
              </p:nvSpPr>
              <p:spPr bwMode="auto">
                <a:xfrm>
                  <a:off x="3012" y="2875"/>
                  <a:ext cx="96" cy="2"/>
                </a:xfrm>
                <a:custGeom>
                  <a:avLst/>
                  <a:gdLst>
                    <a:gd name="T0" fmla="*/ 0 w 387"/>
                    <a:gd name="T1" fmla="*/ 0 h 11"/>
                    <a:gd name="T2" fmla="*/ 0 w 387"/>
                    <a:gd name="T3" fmla="*/ 0 h 11"/>
                    <a:gd name="T4" fmla="*/ 0 w 387"/>
                    <a:gd name="T5" fmla="*/ 0 h 11"/>
                    <a:gd name="T6" fmla="*/ 0 w 387"/>
                    <a:gd name="T7" fmla="*/ 0 h 11"/>
                    <a:gd name="T8" fmla="*/ 0 w 387"/>
                    <a:gd name="T9" fmla="*/ 0 h 11"/>
                    <a:gd name="T10" fmla="*/ 0 w 387"/>
                    <a:gd name="T11" fmla="*/ 0 h 11"/>
                    <a:gd name="T12" fmla="*/ 0 w 387"/>
                    <a:gd name="T13" fmla="*/ 0 h 11"/>
                    <a:gd name="T14" fmla="*/ 0 w 387"/>
                    <a:gd name="T15" fmla="*/ 0 h 11"/>
                    <a:gd name="T16" fmla="*/ 0 w 387"/>
                    <a:gd name="T17" fmla="*/ 0 h 11"/>
                    <a:gd name="T18" fmla="*/ 0 w 387"/>
                    <a:gd name="T19" fmla="*/ 0 h 11"/>
                    <a:gd name="T20" fmla="*/ 0 w 387"/>
                    <a:gd name="T21" fmla="*/ 0 h 11"/>
                    <a:gd name="T22" fmla="*/ 0 w 387"/>
                    <a:gd name="T23" fmla="*/ 0 h 11"/>
                    <a:gd name="T24" fmla="*/ 0 w 387"/>
                    <a:gd name="T25" fmla="*/ 0 h 11"/>
                    <a:gd name="T26" fmla="*/ 0 w 387"/>
                    <a:gd name="T27" fmla="*/ 0 h 11"/>
                    <a:gd name="T28" fmla="*/ 0 w 387"/>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87"/>
                    <a:gd name="T46" fmla="*/ 0 h 11"/>
                    <a:gd name="T47" fmla="*/ 387 w 387"/>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87" h="11">
                      <a:moveTo>
                        <a:pt x="0" y="0"/>
                      </a:moveTo>
                      <a:lnTo>
                        <a:pt x="0" y="11"/>
                      </a:lnTo>
                      <a:lnTo>
                        <a:pt x="200" y="11"/>
                      </a:lnTo>
                      <a:lnTo>
                        <a:pt x="197" y="0"/>
                      </a:lnTo>
                      <a:lnTo>
                        <a:pt x="0" y="0"/>
                      </a:lnTo>
                      <a:close/>
                      <a:moveTo>
                        <a:pt x="206" y="0"/>
                      </a:moveTo>
                      <a:lnTo>
                        <a:pt x="204" y="11"/>
                      </a:lnTo>
                      <a:lnTo>
                        <a:pt x="293" y="11"/>
                      </a:lnTo>
                      <a:lnTo>
                        <a:pt x="290" y="0"/>
                      </a:lnTo>
                      <a:lnTo>
                        <a:pt x="206" y="0"/>
                      </a:lnTo>
                      <a:close/>
                      <a:moveTo>
                        <a:pt x="300" y="0"/>
                      </a:moveTo>
                      <a:lnTo>
                        <a:pt x="299" y="11"/>
                      </a:lnTo>
                      <a:lnTo>
                        <a:pt x="387" y="11"/>
                      </a:lnTo>
                      <a:lnTo>
                        <a:pt x="385" y="0"/>
                      </a:lnTo>
                      <a:lnTo>
                        <a:pt x="300" y="0"/>
                      </a:lnTo>
                      <a:close/>
                    </a:path>
                  </a:pathLst>
                </a:custGeom>
                <a:solidFill>
                  <a:srgbClr val="C9C9A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91" name="Freeform 457"/>
                <p:cNvSpPr>
                  <a:spLocks noEditPoints="1"/>
                </p:cNvSpPr>
                <p:nvPr/>
              </p:nvSpPr>
              <p:spPr bwMode="auto">
                <a:xfrm>
                  <a:off x="3012" y="2873"/>
                  <a:ext cx="96" cy="3"/>
                </a:xfrm>
                <a:custGeom>
                  <a:avLst/>
                  <a:gdLst>
                    <a:gd name="T0" fmla="*/ 0 w 386"/>
                    <a:gd name="T1" fmla="*/ 0 h 12"/>
                    <a:gd name="T2" fmla="*/ 0 w 386"/>
                    <a:gd name="T3" fmla="*/ 0 h 12"/>
                    <a:gd name="T4" fmla="*/ 0 w 386"/>
                    <a:gd name="T5" fmla="*/ 0 h 12"/>
                    <a:gd name="T6" fmla="*/ 0 w 386"/>
                    <a:gd name="T7" fmla="*/ 0 h 12"/>
                    <a:gd name="T8" fmla="*/ 0 w 386"/>
                    <a:gd name="T9" fmla="*/ 0 h 12"/>
                    <a:gd name="T10" fmla="*/ 0 w 386"/>
                    <a:gd name="T11" fmla="*/ 0 h 12"/>
                    <a:gd name="T12" fmla="*/ 0 w 386"/>
                    <a:gd name="T13" fmla="*/ 0 h 12"/>
                    <a:gd name="T14" fmla="*/ 0 w 386"/>
                    <a:gd name="T15" fmla="*/ 0 h 12"/>
                    <a:gd name="T16" fmla="*/ 0 w 386"/>
                    <a:gd name="T17" fmla="*/ 0 h 12"/>
                    <a:gd name="T18" fmla="*/ 0 w 386"/>
                    <a:gd name="T19" fmla="*/ 0 h 12"/>
                    <a:gd name="T20" fmla="*/ 0 w 386"/>
                    <a:gd name="T21" fmla="*/ 0 h 12"/>
                    <a:gd name="T22" fmla="*/ 0 w 386"/>
                    <a:gd name="T23" fmla="*/ 0 h 12"/>
                    <a:gd name="T24" fmla="*/ 0 w 386"/>
                    <a:gd name="T25" fmla="*/ 0 h 12"/>
                    <a:gd name="T26" fmla="*/ 0 w 386"/>
                    <a:gd name="T27" fmla="*/ 0 h 12"/>
                    <a:gd name="T28" fmla="*/ 0 w 386"/>
                    <a:gd name="T29" fmla="*/ 0 h 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86"/>
                    <a:gd name="T46" fmla="*/ 0 h 12"/>
                    <a:gd name="T47" fmla="*/ 386 w 386"/>
                    <a:gd name="T48" fmla="*/ 12 h 1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86" h="12">
                      <a:moveTo>
                        <a:pt x="0" y="0"/>
                      </a:moveTo>
                      <a:lnTo>
                        <a:pt x="0" y="12"/>
                      </a:lnTo>
                      <a:lnTo>
                        <a:pt x="199" y="12"/>
                      </a:lnTo>
                      <a:lnTo>
                        <a:pt x="195" y="0"/>
                      </a:lnTo>
                      <a:lnTo>
                        <a:pt x="0" y="0"/>
                      </a:lnTo>
                      <a:close/>
                      <a:moveTo>
                        <a:pt x="206" y="0"/>
                      </a:moveTo>
                      <a:lnTo>
                        <a:pt x="204" y="12"/>
                      </a:lnTo>
                      <a:lnTo>
                        <a:pt x="292" y="12"/>
                      </a:lnTo>
                      <a:lnTo>
                        <a:pt x="288" y="0"/>
                      </a:lnTo>
                      <a:lnTo>
                        <a:pt x="206" y="0"/>
                      </a:lnTo>
                      <a:close/>
                      <a:moveTo>
                        <a:pt x="300" y="0"/>
                      </a:moveTo>
                      <a:lnTo>
                        <a:pt x="299" y="12"/>
                      </a:lnTo>
                      <a:lnTo>
                        <a:pt x="386" y="12"/>
                      </a:lnTo>
                      <a:lnTo>
                        <a:pt x="385" y="0"/>
                      </a:lnTo>
                      <a:lnTo>
                        <a:pt x="300" y="0"/>
                      </a:lnTo>
                      <a:close/>
                    </a:path>
                  </a:pathLst>
                </a:custGeom>
                <a:solidFill>
                  <a:srgbClr val="D1D1B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92" name="Freeform 458"/>
                <p:cNvSpPr>
                  <a:spLocks noEditPoints="1"/>
                </p:cNvSpPr>
                <p:nvPr/>
              </p:nvSpPr>
              <p:spPr bwMode="auto">
                <a:xfrm>
                  <a:off x="3012" y="2872"/>
                  <a:ext cx="96" cy="3"/>
                </a:xfrm>
                <a:custGeom>
                  <a:avLst/>
                  <a:gdLst>
                    <a:gd name="T0" fmla="*/ 0 w 385"/>
                    <a:gd name="T1" fmla="*/ 0 h 11"/>
                    <a:gd name="T2" fmla="*/ 0 w 385"/>
                    <a:gd name="T3" fmla="*/ 0 h 11"/>
                    <a:gd name="T4" fmla="*/ 0 w 385"/>
                    <a:gd name="T5" fmla="*/ 0 h 11"/>
                    <a:gd name="T6" fmla="*/ 0 w 385"/>
                    <a:gd name="T7" fmla="*/ 0 h 11"/>
                    <a:gd name="T8" fmla="*/ 0 w 385"/>
                    <a:gd name="T9" fmla="*/ 0 h 11"/>
                    <a:gd name="T10" fmla="*/ 0 w 385"/>
                    <a:gd name="T11" fmla="*/ 0 h 11"/>
                    <a:gd name="T12" fmla="*/ 0 w 385"/>
                    <a:gd name="T13" fmla="*/ 0 h 11"/>
                    <a:gd name="T14" fmla="*/ 0 w 385"/>
                    <a:gd name="T15" fmla="*/ 0 h 11"/>
                    <a:gd name="T16" fmla="*/ 0 w 385"/>
                    <a:gd name="T17" fmla="*/ 0 h 11"/>
                    <a:gd name="T18" fmla="*/ 0 w 385"/>
                    <a:gd name="T19" fmla="*/ 0 h 11"/>
                    <a:gd name="T20" fmla="*/ 0 w 385"/>
                    <a:gd name="T21" fmla="*/ 0 h 11"/>
                    <a:gd name="T22" fmla="*/ 0 w 385"/>
                    <a:gd name="T23" fmla="*/ 0 h 11"/>
                    <a:gd name="T24" fmla="*/ 0 w 385"/>
                    <a:gd name="T25" fmla="*/ 0 h 11"/>
                    <a:gd name="T26" fmla="*/ 0 w 385"/>
                    <a:gd name="T27" fmla="*/ 0 h 11"/>
                    <a:gd name="T28" fmla="*/ 0 w 385"/>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85"/>
                    <a:gd name="T46" fmla="*/ 0 h 11"/>
                    <a:gd name="T47" fmla="*/ 385 w 385"/>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85" h="11">
                      <a:moveTo>
                        <a:pt x="0" y="0"/>
                      </a:moveTo>
                      <a:lnTo>
                        <a:pt x="0" y="11"/>
                      </a:lnTo>
                      <a:lnTo>
                        <a:pt x="197" y="11"/>
                      </a:lnTo>
                      <a:lnTo>
                        <a:pt x="194" y="0"/>
                      </a:lnTo>
                      <a:lnTo>
                        <a:pt x="0" y="0"/>
                      </a:lnTo>
                      <a:close/>
                      <a:moveTo>
                        <a:pt x="206" y="0"/>
                      </a:moveTo>
                      <a:lnTo>
                        <a:pt x="206" y="11"/>
                      </a:lnTo>
                      <a:lnTo>
                        <a:pt x="290" y="11"/>
                      </a:lnTo>
                      <a:lnTo>
                        <a:pt x="287" y="0"/>
                      </a:lnTo>
                      <a:lnTo>
                        <a:pt x="206" y="0"/>
                      </a:lnTo>
                      <a:close/>
                      <a:moveTo>
                        <a:pt x="300" y="0"/>
                      </a:moveTo>
                      <a:lnTo>
                        <a:pt x="300" y="11"/>
                      </a:lnTo>
                      <a:lnTo>
                        <a:pt x="385" y="11"/>
                      </a:lnTo>
                      <a:lnTo>
                        <a:pt x="383" y="0"/>
                      </a:lnTo>
                      <a:lnTo>
                        <a:pt x="300" y="0"/>
                      </a:lnTo>
                      <a:close/>
                    </a:path>
                  </a:pathLst>
                </a:custGeom>
                <a:solidFill>
                  <a:srgbClr val="D6D6B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93" name="Freeform 459"/>
                <p:cNvSpPr>
                  <a:spLocks noEditPoints="1"/>
                </p:cNvSpPr>
                <p:nvPr/>
              </p:nvSpPr>
              <p:spPr bwMode="auto">
                <a:xfrm>
                  <a:off x="3012" y="2871"/>
                  <a:ext cx="96" cy="2"/>
                </a:xfrm>
                <a:custGeom>
                  <a:avLst/>
                  <a:gdLst>
                    <a:gd name="T0" fmla="*/ 0 w 385"/>
                    <a:gd name="T1" fmla="*/ 0 h 11"/>
                    <a:gd name="T2" fmla="*/ 0 w 385"/>
                    <a:gd name="T3" fmla="*/ 0 h 11"/>
                    <a:gd name="T4" fmla="*/ 0 w 385"/>
                    <a:gd name="T5" fmla="*/ 0 h 11"/>
                    <a:gd name="T6" fmla="*/ 0 w 385"/>
                    <a:gd name="T7" fmla="*/ 0 h 11"/>
                    <a:gd name="T8" fmla="*/ 0 w 385"/>
                    <a:gd name="T9" fmla="*/ 0 h 11"/>
                    <a:gd name="T10" fmla="*/ 0 w 385"/>
                    <a:gd name="T11" fmla="*/ 0 h 11"/>
                    <a:gd name="T12" fmla="*/ 0 w 385"/>
                    <a:gd name="T13" fmla="*/ 0 h 11"/>
                    <a:gd name="T14" fmla="*/ 0 w 385"/>
                    <a:gd name="T15" fmla="*/ 0 h 11"/>
                    <a:gd name="T16" fmla="*/ 0 w 385"/>
                    <a:gd name="T17" fmla="*/ 0 h 11"/>
                    <a:gd name="T18" fmla="*/ 0 w 385"/>
                    <a:gd name="T19" fmla="*/ 0 h 11"/>
                    <a:gd name="T20" fmla="*/ 0 w 385"/>
                    <a:gd name="T21" fmla="*/ 0 h 11"/>
                    <a:gd name="T22" fmla="*/ 0 w 385"/>
                    <a:gd name="T23" fmla="*/ 0 h 11"/>
                    <a:gd name="T24" fmla="*/ 0 w 385"/>
                    <a:gd name="T25" fmla="*/ 0 h 11"/>
                    <a:gd name="T26" fmla="*/ 0 w 385"/>
                    <a:gd name="T27" fmla="*/ 0 h 11"/>
                    <a:gd name="T28" fmla="*/ 0 w 385"/>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85"/>
                    <a:gd name="T46" fmla="*/ 0 h 11"/>
                    <a:gd name="T47" fmla="*/ 385 w 385"/>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85" h="11">
                      <a:moveTo>
                        <a:pt x="0" y="0"/>
                      </a:moveTo>
                      <a:lnTo>
                        <a:pt x="0" y="11"/>
                      </a:lnTo>
                      <a:lnTo>
                        <a:pt x="195" y="11"/>
                      </a:lnTo>
                      <a:lnTo>
                        <a:pt x="193" y="0"/>
                      </a:lnTo>
                      <a:lnTo>
                        <a:pt x="0" y="0"/>
                      </a:lnTo>
                      <a:close/>
                      <a:moveTo>
                        <a:pt x="206" y="0"/>
                      </a:moveTo>
                      <a:lnTo>
                        <a:pt x="206" y="11"/>
                      </a:lnTo>
                      <a:lnTo>
                        <a:pt x="288" y="11"/>
                      </a:lnTo>
                      <a:lnTo>
                        <a:pt x="286" y="0"/>
                      </a:lnTo>
                      <a:lnTo>
                        <a:pt x="206" y="0"/>
                      </a:lnTo>
                      <a:close/>
                      <a:moveTo>
                        <a:pt x="301" y="0"/>
                      </a:moveTo>
                      <a:lnTo>
                        <a:pt x="300" y="11"/>
                      </a:lnTo>
                      <a:lnTo>
                        <a:pt x="385" y="11"/>
                      </a:lnTo>
                      <a:lnTo>
                        <a:pt x="383" y="0"/>
                      </a:lnTo>
                      <a:lnTo>
                        <a:pt x="301" y="0"/>
                      </a:lnTo>
                      <a:close/>
                    </a:path>
                  </a:pathLst>
                </a:custGeom>
                <a:solidFill>
                  <a:srgbClr val="DEDE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94" name="Freeform 460"/>
                <p:cNvSpPr>
                  <a:spLocks noEditPoints="1"/>
                </p:cNvSpPr>
                <p:nvPr/>
              </p:nvSpPr>
              <p:spPr bwMode="auto">
                <a:xfrm>
                  <a:off x="3012" y="2869"/>
                  <a:ext cx="95" cy="3"/>
                </a:xfrm>
                <a:custGeom>
                  <a:avLst/>
                  <a:gdLst>
                    <a:gd name="T0" fmla="*/ 0 w 383"/>
                    <a:gd name="T1" fmla="*/ 0 h 10"/>
                    <a:gd name="T2" fmla="*/ 0 w 383"/>
                    <a:gd name="T3" fmla="*/ 0 h 10"/>
                    <a:gd name="T4" fmla="*/ 0 w 383"/>
                    <a:gd name="T5" fmla="*/ 0 h 10"/>
                    <a:gd name="T6" fmla="*/ 0 w 383"/>
                    <a:gd name="T7" fmla="*/ 0 h 10"/>
                    <a:gd name="T8" fmla="*/ 0 w 383"/>
                    <a:gd name="T9" fmla="*/ 0 h 10"/>
                    <a:gd name="T10" fmla="*/ 0 w 383"/>
                    <a:gd name="T11" fmla="*/ 0 h 10"/>
                    <a:gd name="T12" fmla="*/ 0 w 383"/>
                    <a:gd name="T13" fmla="*/ 0 h 10"/>
                    <a:gd name="T14" fmla="*/ 0 w 383"/>
                    <a:gd name="T15" fmla="*/ 0 h 10"/>
                    <a:gd name="T16" fmla="*/ 0 w 383"/>
                    <a:gd name="T17" fmla="*/ 0 h 10"/>
                    <a:gd name="T18" fmla="*/ 0 w 383"/>
                    <a:gd name="T19" fmla="*/ 0 h 10"/>
                    <a:gd name="T20" fmla="*/ 0 w 383"/>
                    <a:gd name="T21" fmla="*/ 0 h 10"/>
                    <a:gd name="T22" fmla="*/ 0 w 383"/>
                    <a:gd name="T23" fmla="*/ 0 h 10"/>
                    <a:gd name="T24" fmla="*/ 0 w 383"/>
                    <a:gd name="T25" fmla="*/ 0 h 10"/>
                    <a:gd name="T26" fmla="*/ 0 w 383"/>
                    <a:gd name="T27" fmla="*/ 0 h 10"/>
                    <a:gd name="T28" fmla="*/ 0 w 383"/>
                    <a:gd name="T29" fmla="*/ 0 h 10"/>
                    <a:gd name="T30" fmla="*/ 0 w 383"/>
                    <a:gd name="T31" fmla="*/ 0 h 10"/>
                    <a:gd name="T32" fmla="*/ 0 w 383"/>
                    <a:gd name="T33" fmla="*/ 0 h 10"/>
                    <a:gd name="T34" fmla="*/ 0 w 383"/>
                    <a:gd name="T35" fmla="*/ 0 h 10"/>
                    <a:gd name="T36" fmla="*/ 0 w 383"/>
                    <a:gd name="T37" fmla="*/ 0 h 10"/>
                    <a:gd name="T38" fmla="*/ 0 w 383"/>
                    <a:gd name="T39" fmla="*/ 0 h 10"/>
                    <a:gd name="T40" fmla="*/ 0 w 383"/>
                    <a:gd name="T41" fmla="*/ 0 h 10"/>
                    <a:gd name="T42" fmla="*/ 0 w 383"/>
                    <a:gd name="T43" fmla="*/ 0 h 10"/>
                    <a:gd name="T44" fmla="*/ 0 w 383"/>
                    <a:gd name="T45" fmla="*/ 0 h 10"/>
                    <a:gd name="T46" fmla="*/ 0 w 383"/>
                    <a:gd name="T47" fmla="*/ 0 h 10"/>
                    <a:gd name="T48" fmla="*/ 0 w 383"/>
                    <a:gd name="T49" fmla="*/ 0 h 10"/>
                    <a:gd name="T50" fmla="*/ 0 w 383"/>
                    <a:gd name="T51" fmla="*/ 0 h 10"/>
                    <a:gd name="T52" fmla="*/ 0 w 383"/>
                    <a:gd name="T53" fmla="*/ 0 h 10"/>
                    <a:gd name="T54" fmla="*/ 0 w 383"/>
                    <a:gd name="T55" fmla="*/ 0 h 10"/>
                    <a:gd name="T56" fmla="*/ 0 w 383"/>
                    <a:gd name="T57" fmla="*/ 0 h 10"/>
                    <a:gd name="T58" fmla="*/ 0 w 383"/>
                    <a:gd name="T59" fmla="*/ 0 h 10"/>
                    <a:gd name="T60" fmla="*/ 0 w 383"/>
                    <a:gd name="T61" fmla="*/ 0 h 1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83"/>
                    <a:gd name="T94" fmla="*/ 0 h 10"/>
                    <a:gd name="T95" fmla="*/ 383 w 383"/>
                    <a:gd name="T96" fmla="*/ 10 h 1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83" h="10">
                      <a:moveTo>
                        <a:pt x="0" y="10"/>
                      </a:moveTo>
                      <a:lnTo>
                        <a:pt x="0" y="3"/>
                      </a:lnTo>
                      <a:lnTo>
                        <a:pt x="21" y="3"/>
                      </a:lnTo>
                      <a:lnTo>
                        <a:pt x="37" y="3"/>
                      </a:lnTo>
                      <a:lnTo>
                        <a:pt x="52" y="3"/>
                      </a:lnTo>
                      <a:lnTo>
                        <a:pt x="64" y="3"/>
                      </a:lnTo>
                      <a:lnTo>
                        <a:pt x="73" y="3"/>
                      </a:lnTo>
                      <a:lnTo>
                        <a:pt x="82" y="3"/>
                      </a:lnTo>
                      <a:lnTo>
                        <a:pt x="89" y="3"/>
                      </a:lnTo>
                      <a:lnTo>
                        <a:pt x="96" y="3"/>
                      </a:lnTo>
                      <a:lnTo>
                        <a:pt x="103" y="3"/>
                      </a:lnTo>
                      <a:lnTo>
                        <a:pt x="110" y="3"/>
                      </a:lnTo>
                      <a:lnTo>
                        <a:pt x="119" y="3"/>
                      </a:lnTo>
                      <a:lnTo>
                        <a:pt x="128" y="3"/>
                      </a:lnTo>
                      <a:lnTo>
                        <a:pt x="140" y="3"/>
                      </a:lnTo>
                      <a:lnTo>
                        <a:pt x="154" y="3"/>
                      </a:lnTo>
                      <a:lnTo>
                        <a:pt x="171" y="3"/>
                      </a:lnTo>
                      <a:lnTo>
                        <a:pt x="191" y="3"/>
                      </a:lnTo>
                      <a:lnTo>
                        <a:pt x="194" y="10"/>
                      </a:lnTo>
                      <a:lnTo>
                        <a:pt x="0" y="10"/>
                      </a:lnTo>
                      <a:close/>
                      <a:moveTo>
                        <a:pt x="206" y="10"/>
                      </a:moveTo>
                      <a:lnTo>
                        <a:pt x="206" y="3"/>
                      </a:lnTo>
                      <a:lnTo>
                        <a:pt x="284" y="3"/>
                      </a:lnTo>
                      <a:lnTo>
                        <a:pt x="287" y="10"/>
                      </a:lnTo>
                      <a:lnTo>
                        <a:pt x="206" y="10"/>
                      </a:lnTo>
                      <a:close/>
                      <a:moveTo>
                        <a:pt x="301" y="0"/>
                      </a:moveTo>
                      <a:lnTo>
                        <a:pt x="300" y="10"/>
                      </a:lnTo>
                      <a:lnTo>
                        <a:pt x="383" y="10"/>
                      </a:lnTo>
                      <a:lnTo>
                        <a:pt x="382" y="3"/>
                      </a:lnTo>
                      <a:lnTo>
                        <a:pt x="342" y="0"/>
                      </a:lnTo>
                      <a:lnTo>
                        <a:pt x="301" y="0"/>
                      </a:lnTo>
                      <a:close/>
                    </a:path>
                  </a:pathLst>
                </a:custGeom>
                <a:solidFill>
                  <a:srgbClr val="E3E3C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95" name="Freeform 461"/>
                <p:cNvSpPr>
                  <a:spLocks noEditPoints="1"/>
                </p:cNvSpPr>
                <p:nvPr/>
              </p:nvSpPr>
              <p:spPr bwMode="auto">
                <a:xfrm>
                  <a:off x="3012" y="2869"/>
                  <a:ext cx="95" cy="2"/>
                </a:xfrm>
                <a:custGeom>
                  <a:avLst/>
                  <a:gdLst>
                    <a:gd name="T0" fmla="*/ 0 w 383"/>
                    <a:gd name="T1" fmla="*/ 0 h 6"/>
                    <a:gd name="T2" fmla="*/ 0 w 383"/>
                    <a:gd name="T3" fmla="*/ 0 h 6"/>
                    <a:gd name="T4" fmla="*/ 0 w 383"/>
                    <a:gd name="T5" fmla="*/ 0 h 6"/>
                    <a:gd name="T6" fmla="*/ 0 w 383"/>
                    <a:gd name="T7" fmla="*/ 0 h 6"/>
                    <a:gd name="T8" fmla="*/ 0 w 383"/>
                    <a:gd name="T9" fmla="*/ 0 h 6"/>
                    <a:gd name="T10" fmla="*/ 0 w 383"/>
                    <a:gd name="T11" fmla="*/ 0 h 6"/>
                    <a:gd name="T12" fmla="*/ 0 w 383"/>
                    <a:gd name="T13" fmla="*/ 0 h 6"/>
                    <a:gd name="T14" fmla="*/ 0 w 383"/>
                    <a:gd name="T15" fmla="*/ 0 h 6"/>
                    <a:gd name="T16" fmla="*/ 0 w 383"/>
                    <a:gd name="T17" fmla="*/ 0 h 6"/>
                    <a:gd name="T18" fmla="*/ 0 w 383"/>
                    <a:gd name="T19" fmla="*/ 0 h 6"/>
                    <a:gd name="T20" fmla="*/ 0 w 383"/>
                    <a:gd name="T21" fmla="*/ 0 h 6"/>
                    <a:gd name="T22" fmla="*/ 0 w 383"/>
                    <a:gd name="T23" fmla="*/ 0 h 6"/>
                    <a:gd name="T24" fmla="*/ 0 w 383"/>
                    <a:gd name="T25" fmla="*/ 0 h 6"/>
                    <a:gd name="T26" fmla="*/ 0 w 383"/>
                    <a:gd name="T27" fmla="*/ 0 h 6"/>
                    <a:gd name="T28" fmla="*/ 0 w 383"/>
                    <a:gd name="T29" fmla="*/ 0 h 6"/>
                    <a:gd name="T30" fmla="*/ 0 w 383"/>
                    <a:gd name="T31" fmla="*/ 0 h 6"/>
                    <a:gd name="T32" fmla="*/ 0 w 383"/>
                    <a:gd name="T33" fmla="*/ 0 h 6"/>
                    <a:gd name="T34" fmla="*/ 0 w 383"/>
                    <a:gd name="T35" fmla="*/ 0 h 6"/>
                    <a:gd name="T36" fmla="*/ 0 w 383"/>
                    <a:gd name="T37" fmla="*/ 0 h 6"/>
                    <a:gd name="T38" fmla="*/ 0 w 383"/>
                    <a:gd name="T39" fmla="*/ 0 h 6"/>
                    <a:gd name="T40" fmla="*/ 0 w 383"/>
                    <a:gd name="T41" fmla="*/ 0 h 6"/>
                    <a:gd name="T42" fmla="*/ 0 w 383"/>
                    <a:gd name="T43" fmla="*/ 0 h 6"/>
                    <a:gd name="T44" fmla="*/ 0 w 383"/>
                    <a:gd name="T45" fmla="*/ 0 h 6"/>
                    <a:gd name="T46" fmla="*/ 0 w 383"/>
                    <a:gd name="T47" fmla="*/ 0 h 6"/>
                    <a:gd name="T48" fmla="*/ 0 w 383"/>
                    <a:gd name="T49" fmla="*/ 0 h 6"/>
                    <a:gd name="T50" fmla="*/ 0 w 383"/>
                    <a:gd name="T51" fmla="*/ 0 h 6"/>
                    <a:gd name="T52" fmla="*/ 0 w 383"/>
                    <a:gd name="T53" fmla="*/ 0 h 6"/>
                    <a:gd name="T54" fmla="*/ 0 w 383"/>
                    <a:gd name="T55" fmla="*/ 0 h 6"/>
                    <a:gd name="T56" fmla="*/ 0 w 383"/>
                    <a:gd name="T57" fmla="*/ 0 h 6"/>
                    <a:gd name="T58" fmla="*/ 0 w 383"/>
                    <a:gd name="T59" fmla="*/ 0 h 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83"/>
                    <a:gd name="T91" fmla="*/ 0 h 6"/>
                    <a:gd name="T92" fmla="*/ 383 w 383"/>
                    <a:gd name="T93" fmla="*/ 6 h 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83" h="6">
                      <a:moveTo>
                        <a:pt x="0" y="6"/>
                      </a:moveTo>
                      <a:lnTo>
                        <a:pt x="0" y="5"/>
                      </a:lnTo>
                      <a:lnTo>
                        <a:pt x="21" y="5"/>
                      </a:lnTo>
                      <a:lnTo>
                        <a:pt x="37" y="5"/>
                      </a:lnTo>
                      <a:lnTo>
                        <a:pt x="52" y="5"/>
                      </a:lnTo>
                      <a:lnTo>
                        <a:pt x="64" y="5"/>
                      </a:lnTo>
                      <a:lnTo>
                        <a:pt x="73" y="5"/>
                      </a:lnTo>
                      <a:lnTo>
                        <a:pt x="82" y="5"/>
                      </a:lnTo>
                      <a:lnTo>
                        <a:pt x="89" y="5"/>
                      </a:lnTo>
                      <a:lnTo>
                        <a:pt x="96" y="5"/>
                      </a:lnTo>
                      <a:lnTo>
                        <a:pt x="103" y="5"/>
                      </a:lnTo>
                      <a:lnTo>
                        <a:pt x="110" y="5"/>
                      </a:lnTo>
                      <a:lnTo>
                        <a:pt x="119" y="5"/>
                      </a:lnTo>
                      <a:lnTo>
                        <a:pt x="128" y="5"/>
                      </a:lnTo>
                      <a:lnTo>
                        <a:pt x="140" y="5"/>
                      </a:lnTo>
                      <a:lnTo>
                        <a:pt x="154" y="5"/>
                      </a:lnTo>
                      <a:lnTo>
                        <a:pt x="171" y="5"/>
                      </a:lnTo>
                      <a:lnTo>
                        <a:pt x="191" y="5"/>
                      </a:lnTo>
                      <a:lnTo>
                        <a:pt x="193" y="6"/>
                      </a:lnTo>
                      <a:lnTo>
                        <a:pt x="0" y="6"/>
                      </a:lnTo>
                      <a:close/>
                      <a:moveTo>
                        <a:pt x="206" y="6"/>
                      </a:moveTo>
                      <a:lnTo>
                        <a:pt x="206" y="5"/>
                      </a:lnTo>
                      <a:lnTo>
                        <a:pt x="284" y="5"/>
                      </a:lnTo>
                      <a:lnTo>
                        <a:pt x="286" y="6"/>
                      </a:lnTo>
                      <a:lnTo>
                        <a:pt x="206" y="6"/>
                      </a:lnTo>
                      <a:close/>
                      <a:moveTo>
                        <a:pt x="301" y="6"/>
                      </a:moveTo>
                      <a:lnTo>
                        <a:pt x="301" y="0"/>
                      </a:lnTo>
                      <a:lnTo>
                        <a:pt x="382" y="5"/>
                      </a:lnTo>
                      <a:lnTo>
                        <a:pt x="383" y="6"/>
                      </a:lnTo>
                      <a:lnTo>
                        <a:pt x="301" y="6"/>
                      </a:lnTo>
                      <a:close/>
                    </a:path>
                  </a:pathLst>
                </a:custGeom>
                <a:solidFill>
                  <a:srgbClr val="EBEBC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96" name="Freeform 462"/>
                <p:cNvSpPr>
                  <a:spLocks/>
                </p:cNvSpPr>
                <p:nvPr/>
              </p:nvSpPr>
              <p:spPr bwMode="auto">
                <a:xfrm>
                  <a:off x="3087" y="2869"/>
                  <a:ext cx="10" cy="1"/>
                </a:xfrm>
                <a:custGeom>
                  <a:avLst/>
                  <a:gdLst>
                    <a:gd name="T0" fmla="*/ 0 w 41"/>
                    <a:gd name="T1" fmla="*/ 1 h 2"/>
                    <a:gd name="T2" fmla="*/ 0 w 41"/>
                    <a:gd name="T3" fmla="*/ 0 h 2"/>
                    <a:gd name="T4" fmla="*/ 0 w 41"/>
                    <a:gd name="T5" fmla="*/ 1 h 2"/>
                    <a:gd name="T6" fmla="*/ 0 w 41"/>
                    <a:gd name="T7" fmla="*/ 1 h 2"/>
                    <a:gd name="T8" fmla="*/ 0 60000 65536"/>
                    <a:gd name="T9" fmla="*/ 0 60000 65536"/>
                    <a:gd name="T10" fmla="*/ 0 60000 65536"/>
                    <a:gd name="T11" fmla="*/ 0 60000 65536"/>
                    <a:gd name="T12" fmla="*/ 0 w 41"/>
                    <a:gd name="T13" fmla="*/ 0 h 2"/>
                    <a:gd name="T14" fmla="*/ 41 w 41"/>
                    <a:gd name="T15" fmla="*/ 2 h 2"/>
                  </a:gdLst>
                  <a:ahLst/>
                  <a:cxnLst>
                    <a:cxn ang="T8">
                      <a:pos x="T0" y="T1"/>
                    </a:cxn>
                    <a:cxn ang="T9">
                      <a:pos x="T2" y="T3"/>
                    </a:cxn>
                    <a:cxn ang="T10">
                      <a:pos x="T4" y="T5"/>
                    </a:cxn>
                    <a:cxn ang="T11">
                      <a:pos x="T6" y="T7"/>
                    </a:cxn>
                  </a:cxnLst>
                  <a:rect l="T12" t="T13" r="T14" b="T15"/>
                  <a:pathLst>
                    <a:path w="41" h="2">
                      <a:moveTo>
                        <a:pt x="0" y="2"/>
                      </a:moveTo>
                      <a:lnTo>
                        <a:pt x="0" y="0"/>
                      </a:lnTo>
                      <a:lnTo>
                        <a:pt x="41" y="2"/>
                      </a:lnTo>
                      <a:lnTo>
                        <a:pt x="0" y="2"/>
                      </a:lnTo>
                      <a:close/>
                    </a:path>
                  </a:pathLst>
                </a:custGeom>
                <a:solidFill>
                  <a:srgbClr val="F0F0D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97" name="Freeform 463"/>
                <p:cNvSpPr>
                  <a:spLocks/>
                </p:cNvSpPr>
                <p:nvPr/>
              </p:nvSpPr>
              <p:spPr bwMode="auto">
                <a:xfrm>
                  <a:off x="2929" y="2881"/>
                  <a:ext cx="26" cy="1"/>
                </a:xfrm>
                <a:custGeom>
                  <a:avLst/>
                  <a:gdLst>
                    <a:gd name="T0" fmla="*/ 0 w 105"/>
                    <a:gd name="T1" fmla="*/ 0 h 5"/>
                    <a:gd name="T2" fmla="*/ 0 w 105"/>
                    <a:gd name="T3" fmla="*/ 0 h 5"/>
                    <a:gd name="T4" fmla="*/ 0 w 105"/>
                    <a:gd name="T5" fmla="*/ 0 h 5"/>
                    <a:gd name="T6" fmla="*/ 0 w 105"/>
                    <a:gd name="T7" fmla="*/ 0 h 5"/>
                    <a:gd name="T8" fmla="*/ 0 w 105"/>
                    <a:gd name="T9" fmla="*/ 0 h 5"/>
                    <a:gd name="T10" fmla="*/ 0 60000 65536"/>
                    <a:gd name="T11" fmla="*/ 0 60000 65536"/>
                    <a:gd name="T12" fmla="*/ 0 60000 65536"/>
                    <a:gd name="T13" fmla="*/ 0 60000 65536"/>
                    <a:gd name="T14" fmla="*/ 0 60000 65536"/>
                    <a:gd name="T15" fmla="*/ 0 w 105"/>
                    <a:gd name="T16" fmla="*/ 0 h 5"/>
                    <a:gd name="T17" fmla="*/ 105 w 105"/>
                    <a:gd name="T18" fmla="*/ 5 h 5"/>
                  </a:gdLst>
                  <a:ahLst/>
                  <a:cxnLst>
                    <a:cxn ang="T10">
                      <a:pos x="T0" y="T1"/>
                    </a:cxn>
                    <a:cxn ang="T11">
                      <a:pos x="T2" y="T3"/>
                    </a:cxn>
                    <a:cxn ang="T12">
                      <a:pos x="T4" y="T5"/>
                    </a:cxn>
                    <a:cxn ang="T13">
                      <a:pos x="T6" y="T7"/>
                    </a:cxn>
                    <a:cxn ang="T14">
                      <a:pos x="T8" y="T9"/>
                    </a:cxn>
                  </a:cxnLst>
                  <a:rect l="T15" t="T16" r="T17" b="T18"/>
                  <a:pathLst>
                    <a:path w="105" h="5">
                      <a:moveTo>
                        <a:pt x="1" y="0"/>
                      </a:moveTo>
                      <a:lnTo>
                        <a:pt x="0" y="5"/>
                      </a:lnTo>
                      <a:lnTo>
                        <a:pt x="105" y="5"/>
                      </a:lnTo>
                      <a:lnTo>
                        <a:pt x="105" y="0"/>
                      </a:lnTo>
                      <a:lnTo>
                        <a:pt x="1" y="0"/>
                      </a:lnTo>
                      <a:close/>
                    </a:path>
                  </a:pathLst>
                </a:custGeom>
                <a:solidFill>
                  <a:srgbClr val="82826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98" name="Freeform 464"/>
                <p:cNvSpPr>
                  <a:spLocks/>
                </p:cNvSpPr>
                <p:nvPr/>
              </p:nvSpPr>
              <p:spPr bwMode="auto">
                <a:xfrm>
                  <a:off x="2929" y="2880"/>
                  <a:ext cx="26" cy="2"/>
                </a:xfrm>
                <a:custGeom>
                  <a:avLst/>
                  <a:gdLst>
                    <a:gd name="T0" fmla="*/ 0 w 105"/>
                    <a:gd name="T1" fmla="*/ 0 h 10"/>
                    <a:gd name="T2" fmla="*/ 0 w 105"/>
                    <a:gd name="T3" fmla="*/ 0 h 10"/>
                    <a:gd name="T4" fmla="*/ 0 w 105"/>
                    <a:gd name="T5" fmla="*/ 0 h 10"/>
                    <a:gd name="T6" fmla="*/ 0 w 105"/>
                    <a:gd name="T7" fmla="*/ 0 h 10"/>
                    <a:gd name="T8" fmla="*/ 0 w 105"/>
                    <a:gd name="T9" fmla="*/ 0 h 10"/>
                    <a:gd name="T10" fmla="*/ 0 60000 65536"/>
                    <a:gd name="T11" fmla="*/ 0 60000 65536"/>
                    <a:gd name="T12" fmla="*/ 0 60000 65536"/>
                    <a:gd name="T13" fmla="*/ 0 60000 65536"/>
                    <a:gd name="T14" fmla="*/ 0 60000 65536"/>
                    <a:gd name="T15" fmla="*/ 0 w 105"/>
                    <a:gd name="T16" fmla="*/ 0 h 10"/>
                    <a:gd name="T17" fmla="*/ 105 w 105"/>
                    <a:gd name="T18" fmla="*/ 10 h 10"/>
                  </a:gdLst>
                  <a:ahLst/>
                  <a:cxnLst>
                    <a:cxn ang="T10">
                      <a:pos x="T0" y="T1"/>
                    </a:cxn>
                    <a:cxn ang="T11">
                      <a:pos x="T2" y="T3"/>
                    </a:cxn>
                    <a:cxn ang="T12">
                      <a:pos x="T4" y="T5"/>
                    </a:cxn>
                    <a:cxn ang="T13">
                      <a:pos x="T6" y="T7"/>
                    </a:cxn>
                    <a:cxn ang="T14">
                      <a:pos x="T8" y="T9"/>
                    </a:cxn>
                  </a:cxnLst>
                  <a:rect l="T15" t="T16" r="T17" b="T18"/>
                  <a:pathLst>
                    <a:path w="105" h="10">
                      <a:moveTo>
                        <a:pt x="1" y="0"/>
                      </a:moveTo>
                      <a:lnTo>
                        <a:pt x="0" y="10"/>
                      </a:lnTo>
                      <a:lnTo>
                        <a:pt x="105" y="10"/>
                      </a:lnTo>
                      <a:lnTo>
                        <a:pt x="105" y="0"/>
                      </a:lnTo>
                      <a:lnTo>
                        <a:pt x="1" y="0"/>
                      </a:lnTo>
                      <a:close/>
                    </a:path>
                  </a:pathLst>
                </a:custGeom>
                <a:solidFill>
                  <a:srgbClr val="8A8A6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599" name="Freeform 465"/>
                <p:cNvSpPr>
                  <a:spLocks/>
                </p:cNvSpPr>
                <p:nvPr/>
              </p:nvSpPr>
              <p:spPr bwMode="auto">
                <a:xfrm>
                  <a:off x="2929" y="2878"/>
                  <a:ext cx="26" cy="3"/>
                </a:xfrm>
                <a:custGeom>
                  <a:avLst/>
                  <a:gdLst>
                    <a:gd name="T0" fmla="*/ 0 w 104"/>
                    <a:gd name="T1" fmla="*/ 0 h 11"/>
                    <a:gd name="T2" fmla="*/ 0 w 104"/>
                    <a:gd name="T3" fmla="*/ 0 h 11"/>
                    <a:gd name="T4" fmla="*/ 0 w 104"/>
                    <a:gd name="T5" fmla="*/ 0 h 11"/>
                    <a:gd name="T6" fmla="*/ 0 w 104"/>
                    <a:gd name="T7" fmla="*/ 0 h 11"/>
                    <a:gd name="T8" fmla="*/ 0 w 104"/>
                    <a:gd name="T9" fmla="*/ 0 h 11"/>
                    <a:gd name="T10" fmla="*/ 0 60000 65536"/>
                    <a:gd name="T11" fmla="*/ 0 60000 65536"/>
                    <a:gd name="T12" fmla="*/ 0 60000 65536"/>
                    <a:gd name="T13" fmla="*/ 0 60000 65536"/>
                    <a:gd name="T14" fmla="*/ 0 60000 65536"/>
                    <a:gd name="T15" fmla="*/ 0 w 104"/>
                    <a:gd name="T16" fmla="*/ 0 h 11"/>
                    <a:gd name="T17" fmla="*/ 104 w 104"/>
                    <a:gd name="T18" fmla="*/ 11 h 11"/>
                  </a:gdLst>
                  <a:ahLst/>
                  <a:cxnLst>
                    <a:cxn ang="T10">
                      <a:pos x="T0" y="T1"/>
                    </a:cxn>
                    <a:cxn ang="T11">
                      <a:pos x="T2" y="T3"/>
                    </a:cxn>
                    <a:cxn ang="T12">
                      <a:pos x="T4" y="T5"/>
                    </a:cxn>
                    <a:cxn ang="T13">
                      <a:pos x="T6" y="T7"/>
                    </a:cxn>
                    <a:cxn ang="T14">
                      <a:pos x="T8" y="T9"/>
                    </a:cxn>
                  </a:cxnLst>
                  <a:rect l="T15" t="T16" r="T17" b="T18"/>
                  <a:pathLst>
                    <a:path w="104" h="11">
                      <a:moveTo>
                        <a:pt x="0" y="0"/>
                      </a:moveTo>
                      <a:lnTo>
                        <a:pt x="0" y="11"/>
                      </a:lnTo>
                      <a:lnTo>
                        <a:pt x="104" y="11"/>
                      </a:lnTo>
                      <a:lnTo>
                        <a:pt x="103" y="0"/>
                      </a:lnTo>
                      <a:lnTo>
                        <a:pt x="0" y="0"/>
                      </a:lnTo>
                      <a:close/>
                    </a:path>
                  </a:pathLst>
                </a:custGeom>
                <a:solidFill>
                  <a:srgbClr val="8F8F7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600" name="Freeform 466"/>
                <p:cNvSpPr>
                  <a:spLocks/>
                </p:cNvSpPr>
                <p:nvPr/>
              </p:nvSpPr>
              <p:spPr bwMode="auto">
                <a:xfrm>
                  <a:off x="2929" y="2877"/>
                  <a:ext cx="26" cy="3"/>
                </a:xfrm>
                <a:custGeom>
                  <a:avLst/>
                  <a:gdLst>
                    <a:gd name="T0" fmla="*/ 0 w 104"/>
                    <a:gd name="T1" fmla="*/ 0 h 12"/>
                    <a:gd name="T2" fmla="*/ 0 w 104"/>
                    <a:gd name="T3" fmla="*/ 0 h 12"/>
                    <a:gd name="T4" fmla="*/ 0 w 104"/>
                    <a:gd name="T5" fmla="*/ 0 h 12"/>
                    <a:gd name="T6" fmla="*/ 0 w 104"/>
                    <a:gd name="T7" fmla="*/ 0 h 12"/>
                    <a:gd name="T8" fmla="*/ 0 w 104"/>
                    <a:gd name="T9" fmla="*/ 0 h 12"/>
                    <a:gd name="T10" fmla="*/ 0 60000 65536"/>
                    <a:gd name="T11" fmla="*/ 0 60000 65536"/>
                    <a:gd name="T12" fmla="*/ 0 60000 65536"/>
                    <a:gd name="T13" fmla="*/ 0 60000 65536"/>
                    <a:gd name="T14" fmla="*/ 0 60000 65536"/>
                    <a:gd name="T15" fmla="*/ 0 w 104"/>
                    <a:gd name="T16" fmla="*/ 0 h 12"/>
                    <a:gd name="T17" fmla="*/ 104 w 104"/>
                    <a:gd name="T18" fmla="*/ 12 h 12"/>
                  </a:gdLst>
                  <a:ahLst/>
                  <a:cxnLst>
                    <a:cxn ang="T10">
                      <a:pos x="T0" y="T1"/>
                    </a:cxn>
                    <a:cxn ang="T11">
                      <a:pos x="T2" y="T3"/>
                    </a:cxn>
                    <a:cxn ang="T12">
                      <a:pos x="T4" y="T5"/>
                    </a:cxn>
                    <a:cxn ang="T13">
                      <a:pos x="T6" y="T7"/>
                    </a:cxn>
                    <a:cxn ang="T14">
                      <a:pos x="T8" y="T9"/>
                    </a:cxn>
                  </a:cxnLst>
                  <a:rect l="T15" t="T16" r="T17" b="T18"/>
                  <a:pathLst>
                    <a:path w="104" h="12">
                      <a:moveTo>
                        <a:pt x="0" y="0"/>
                      </a:moveTo>
                      <a:lnTo>
                        <a:pt x="0" y="12"/>
                      </a:lnTo>
                      <a:lnTo>
                        <a:pt x="104" y="12"/>
                      </a:lnTo>
                      <a:lnTo>
                        <a:pt x="101" y="0"/>
                      </a:lnTo>
                      <a:lnTo>
                        <a:pt x="0" y="0"/>
                      </a:lnTo>
                      <a:close/>
                    </a:path>
                  </a:pathLst>
                </a:custGeom>
                <a:solidFill>
                  <a:srgbClr val="96967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601" name="Freeform 467"/>
                <p:cNvSpPr>
                  <a:spLocks/>
                </p:cNvSpPr>
                <p:nvPr/>
              </p:nvSpPr>
              <p:spPr bwMode="auto">
                <a:xfrm>
                  <a:off x="2929" y="2876"/>
                  <a:ext cx="26" cy="2"/>
                </a:xfrm>
                <a:custGeom>
                  <a:avLst/>
                  <a:gdLst>
                    <a:gd name="T0" fmla="*/ 0 w 103"/>
                    <a:gd name="T1" fmla="*/ 0 h 10"/>
                    <a:gd name="T2" fmla="*/ 0 w 103"/>
                    <a:gd name="T3" fmla="*/ 0 h 10"/>
                    <a:gd name="T4" fmla="*/ 0 w 103"/>
                    <a:gd name="T5" fmla="*/ 0 h 10"/>
                    <a:gd name="T6" fmla="*/ 0 w 103"/>
                    <a:gd name="T7" fmla="*/ 0 h 10"/>
                    <a:gd name="T8" fmla="*/ 0 w 103"/>
                    <a:gd name="T9" fmla="*/ 0 h 10"/>
                    <a:gd name="T10" fmla="*/ 0 60000 65536"/>
                    <a:gd name="T11" fmla="*/ 0 60000 65536"/>
                    <a:gd name="T12" fmla="*/ 0 60000 65536"/>
                    <a:gd name="T13" fmla="*/ 0 60000 65536"/>
                    <a:gd name="T14" fmla="*/ 0 60000 65536"/>
                    <a:gd name="T15" fmla="*/ 0 w 103"/>
                    <a:gd name="T16" fmla="*/ 0 h 10"/>
                    <a:gd name="T17" fmla="*/ 103 w 103"/>
                    <a:gd name="T18" fmla="*/ 10 h 10"/>
                  </a:gdLst>
                  <a:ahLst/>
                  <a:cxnLst>
                    <a:cxn ang="T10">
                      <a:pos x="T0" y="T1"/>
                    </a:cxn>
                    <a:cxn ang="T11">
                      <a:pos x="T2" y="T3"/>
                    </a:cxn>
                    <a:cxn ang="T12">
                      <a:pos x="T4" y="T5"/>
                    </a:cxn>
                    <a:cxn ang="T13">
                      <a:pos x="T6" y="T7"/>
                    </a:cxn>
                    <a:cxn ang="T14">
                      <a:pos x="T8" y="T9"/>
                    </a:cxn>
                  </a:cxnLst>
                  <a:rect l="T15" t="T16" r="T17" b="T18"/>
                  <a:pathLst>
                    <a:path w="103" h="10">
                      <a:moveTo>
                        <a:pt x="1" y="0"/>
                      </a:moveTo>
                      <a:lnTo>
                        <a:pt x="0" y="10"/>
                      </a:lnTo>
                      <a:lnTo>
                        <a:pt x="103" y="10"/>
                      </a:lnTo>
                      <a:lnTo>
                        <a:pt x="101" y="0"/>
                      </a:lnTo>
                      <a:lnTo>
                        <a:pt x="1" y="0"/>
                      </a:lnTo>
                      <a:close/>
                    </a:path>
                  </a:pathLst>
                </a:custGeom>
                <a:solidFill>
                  <a:srgbClr val="9E9E7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602" name="Freeform 468"/>
                <p:cNvSpPr>
                  <a:spLocks/>
                </p:cNvSpPr>
                <p:nvPr/>
              </p:nvSpPr>
              <p:spPr bwMode="auto">
                <a:xfrm>
                  <a:off x="2929" y="2874"/>
                  <a:ext cx="25" cy="3"/>
                </a:xfrm>
                <a:custGeom>
                  <a:avLst/>
                  <a:gdLst>
                    <a:gd name="T0" fmla="*/ 0 w 101"/>
                    <a:gd name="T1" fmla="*/ 0 h 10"/>
                    <a:gd name="T2" fmla="*/ 0 w 101"/>
                    <a:gd name="T3" fmla="*/ 0 h 10"/>
                    <a:gd name="T4" fmla="*/ 0 w 101"/>
                    <a:gd name="T5" fmla="*/ 0 h 10"/>
                    <a:gd name="T6" fmla="*/ 0 w 101"/>
                    <a:gd name="T7" fmla="*/ 0 h 10"/>
                    <a:gd name="T8" fmla="*/ 0 w 101"/>
                    <a:gd name="T9" fmla="*/ 0 h 10"/>
                    <a:gd name="T10" fmla="*/ 0 60000 65536"/>
                    <a:gd name="T11" fmla="*/ 0 60000 65536"/>
                    <a:gd name="T12" fmla="*/ 0 60000 65536"/>
                    <a:gd name="T13" fmla="*/ 0 60000 65536"/>
                    <a:gd name="T14" fmla="*/ 0 60000 65536"/>
                    <a:gd name="T15" fmla="*/ 0 w 101"/>
                    <a:gd name="T16" fmla="*/ 0 h 10"/>
                    <a:gd name="T17" fmla="*/ 101 w 101"/>
                    <a:gd name="T18" fmla="*/ 10 h 10"/>
                  </a:gdLst>
                  <a:ahLst/>
                  <a:cxnLst>
                    <a:cxn ang="T10">
                      <a:pos x="T0" y="T1"/>
                    </a:cxn>
                    <a:cxn ang="T11">
                      <a:pos x="T2" y="T3"/>
                    </a:cxn>
                    <a:cxn ang="T12">
                      <a:pos x="T4" y="T5"/>
                    </a:cxn>
                    <a:cxn ang="T13">
                      <a:pos x="T6" y="T7"/>
                    </a:cxn>
                    <a:cxn ang="T14">
                      <a:pos x="T8" y="T9"/>
                    </a:cxn>
                  </a:cxnLst>
                  <a:rect l="T15" t="T16" r="T17" b="T18"/>
                  <a:pathLst>
                    <a:path w="101" h="10">
                      <a:moveTo>
                        <a:pt x="1" y="0"/>
                      </a:moveTo>
                      <a:lnTo>
                        <a:pt x="0" y="10"/>
                      </a:lnTo>
                      <a:lnTo>
                        <a:pt x="101" y="10"/>
                      </a:lnTo>
                      <a:lnTo>
                        <a:pt x="100" y="0"/>
                      </a:lnTo>
                      <a:lnTo>
                        <a:pt x="1" y="0"/>
                      </a:lnTo>
                      <a:close/>
                    </a:path>
                  </a:pathLst>
                </a:custGeom>
                <a:solidFill>
                  <a:srgbClr val="A3A38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603" name="Freeform 469"/>
                <p:cNvSpPr>
                  <a:spLocks/>
                </p:cNvSpPr>
                <p:nvPr/>
              </p:nvSpPr>
              <p:spPr bwMode="auto">
                <a:xfrm>
                  <a:off x="2929" y="2873"/>
                  <a:ext cx="25" cy="3"/>
                </a:xfrm>
                <a:custGeom>
                  <a:avLst/>
                  <a:gdLst>
                    <a:gd name="T0" fmla="*/ 0 w 100"/>
                    <a:gd name="T1" fmla="*/ 0 h 12"/>
                    <a:gd name="T2" fmla="*/ 0 w 100"/>
                    <a:gd name="T3" fmla="*/ 0 h 12"/>
                    <a:gd name="T4" fmla="*/ 0 w 100"/>
                    <a:gd name="T5" fmla="*/ 0 h 12"/>
                    <a:gd name="T6" fmla="*/ 0 w 100"/>
                    <a:gd name="T7" fmla="*/ 0 h 12"/>
                    <a:gd name="T8" fmla="*/ 0 w 100"/>
                    <a:gd name="T9" fmla="*/ 0 h 12"/>
                    <a:gd name="T10" fmla="*/ 0 60000 65536"/>
                    <a:gd name="T11" fmla="*/ 0 60000 65536"/>
                    <a:gd name="T12" fmla="*/ 0 60000 65536"/>
                    <a:gd name="T13" fmla="*/ 0 60000 65536"/>
                    <a:gd name="T14" fmla="*/ 0 60000 65536"/>
                    <a:gd name="T15" fmla="*/ 0 w 100"/>
                    <a:gd name="T16" fmla="*/ 0 h 12"/>
                    <a:gd name="T17" fmla="*/ 100 w 100"/>
                    <a:gd name="T18" fmla="*/ 12 h 12"/>
                  </a:gdLst>
                  <a:ahLst/>
                  <a:cxnLst>
                    <a:cxn ang="T10">
                      <a:pos x="T0" y="T1"/>
                    </a:cxn>
                    <a:cxn ang="T11">
                      <a:pos x="T2" y="T3"/>
                    </a:cxn>
                    <a:cxn ang="T12">
                      <a:pos x="T4" y="T5"/>
                    </a:cxn>
                    <a:cxn ang="T13">
                      <a:pos x="T6" y="T7"/>
                    </a:cxn>
                    <a:cxn ang="T14">
                      <a:pos x="T8" y="T9"/>
                    </a:cxn>
                  </a:cxnLst>
                  <a:rect l="T15" t="T16" r="T17" b="T18"/>
                  <a:pathLst>
                    <a:path w="100" h="12">
                      <a:moveTo>
                        <a:pt x="0" y="0"/>
                      </a:moveTo>
                      <a:lnTo>
                        <a:pt x="0" y="12"/>
                      </a:lnTo>
                      <a:lnTo>
                        <a:pt x="100" y="12"/>
                      </a:lnTo>
                      <a:lnTo>
                        <a:pt x="98" y="0"/>
                      </a:lnTo>
                      <a:lnTo>
                        <a:pt x="0" y="0"/>
                      </a:lnTo>
                      <a:close/>
                    </a:path>
                  </a:pathLst>
                </a:custGeom>
                <a:solidFill>
                  <a:srgbClr val="A8A88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604" name="Freeform 470"/>
                <p:cNvSpPr>
                  <a:spLocks/>
                </p:cNvSpPr>
                <p:nvPr/>
              </p:nvSpPr>
              <p:spPr bwMode="auto">
                <a:xfrm>
                  <a:off x="2929" y="2871"/>
                  <a:ext cx="25" cy="3"/>
                </a:xfrm>
                <a:custGeom>
                  <a:avLst/>
                  <a:gdLst>
                    <a:gd name="T0" fmla="*/ 0 w 99"/>
                    <a:gd name="T1" fmla="*/ 0 h 12"/>
                    <a:gd name="T2" fmla="*/ 0 w 99"/>
                    <a:gd name="T3" fmla="*/ 0 h 12"/>
                    <a:gd name="T4" fmla="*/ 0 w 99"/>
                    <a:gd name="T5" fmla="*/ 0 h 12"/>
                    <a:gd name="T6" fmla="*/ 0 w 99"/>
                    <a:gd name="T7" fmla="*/ 0 h 12"/>
                    <a:gd name="T8" fmla="*/ 0 w 99"/>
                    <a:gd name="T9" fmla="*/ 0 h 12"/>
                    <a:gd name="T10" fmla="*/ 0 60000 65536"/>
                    <a:gd name="T11" fmla="*/ 0 60000 65536"/>
                    <a:gd name="T12" fmla="*/ 0 60000 65536"/>
                    <a:gd name="T13" fmla="*/ 0 60000 65536"/>
                    <a:gd name="T14" fmla="*/ 0 60000 65536"/>
                    <a:gd name="T15" fmla="*/ 0 w 99"/>
                    <a:gd name="T16" fmla="*/ 0 h 12"/>
                    <a:gd name="T17" fmla="*/ 99 w 99"/>
                    <a:gd name="T18" fmla="*/ 12 h 12"/>
                  </a:gdLst>
                  <a:ahLst/>
                  <a:cxnLst>
                    <a:cxn ang="T10">
                      <a:pos x="T0" y="T1"/>
                    </a:cxn>
                    <a:cxn ang="T11">
                      <a:pos x="T2" y="T3"/>
                    </a:cxn>
                    <a:cxn ang="T12">
                      <a:pos x="T4" y="T5"/>
                    </a:cxn>
                    <a:cxn ang="T13">
                      <a:pos x="T6" y="T7"/>
                    </a:cxn>
                    <a:cxn ang="T14">
                      <a:pos x="T8" y="T9"/>
                    </a:cxn>
                  </a:cxnLst>
                  <a:rect l="T15" t="T16" r="T17" b="T18"/>
                  <a:pathLst>
                    <a:path w="99" h="12">
                      <a:moveTo>
                        <a:pt x="1" y="0"/>
                      </a:moveTo>
                      <a:lnTo>
                        <a:pt x="0" y="12"/>
                      </a:lnTo>
                      <a:lnTo>
                        <a:pt x="99" y="12"/>
                      </a:lnTo>
                      <a:lnTo>
                        <a:pt x="98" y="0"/>
                      </a:lnTo>
                      <a:lnTo>
                        <a:pt x="1" y="0"/>
                      </a:lnTo>
                      <a:close/>
                    </a:path>
                  </a:pathLst>
                </a:custGeom>
                <a:solidFill>
                  <a:srgbClr val="B0B09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605" name="Freeform 471"/>
                <p:cNvSpPr>
                  <a:spLocks/>
                </p:cNvSpPr>
                <p:nvPr/>
              </p:nvSpPr>
              <p:spPr bwMode="auto">
                <a:xfrm>
                  <a:off x="2929" y="2870"/>
                  <a:ext cx="25" cy="3"/>
                </a:xfrm>
                <a:custGeom>
                  <a:avLst/>
                  <a:gdLst>
                    <a:gd name="T0" fmla="*/ 0 w 98"/>
                    <a:gd name="T1" fmla="*/ 0 h 11"/>
                    <a:gd name="T2" fmla="*/ 0 w 98"/>
                    <a:gd name="T3" fmla="*/ 0 h 11"/>
                    <a:gd name="T4" fmla="*/ 0 w 98"/>
                    <a:gd name="T5" fmla="*/ 0 h 11"/>
                    <a:gd name="T6" fmla="*/ 0 w 98"/>
                    <a:gd name="T7" fmla="*/ 0 h 11"/>
                    <a:gd name="T8" fmla="*/ 0 w 98"/>
                    <a:gd name="T9" fmla="*/ 0 h 11"/>
                    <a:gd name="T10" fmla="*/ 0 60000 65536"/>
                    <a:gd name="T11" fmla="*/ 0 60000 65536"/>
                    <a:gd name="T12" fmla="*/ 0 60000 65536"/>
                    <a:gd name="T13" fmla="*/ 0 60000 65536"/>
                    <a:gd name="T14" fmla="*/ 0 60000 65536"/>
                    <a:gd name="T15" fmla="*/ 0 w 98"/>
                    <a:gd name="T16" fmla="*/ 0 h 11"/>
                    <a:gd name="T17" fmla="*/ 98 w 98"/>
                    <a:gd name="T18" fmla="*/ 11 h 11"/>
                  </a:gdLst>
                  <a:ahLst/>
                  <a:cxnLst>
                    <a:cxn ang="T10">
                      <a:pos x="T0" y="T1"/>
                    </a:cxn>
                    <a:cxn ang="T11">
                      <a:pos x="T2" y="T3"/>
                    </a:cxn>
                    <a:cxn ang="T12">
                      <a:pos x="T4" y="T5"/>
                    </a:cxn>
                    <a:cxn ang="T13">
                      <a:pos x="T6" y="T7"/>
                    </a:cxn>
                    <a:cxn ang="T14">
                      <a:pos x="T8" y="T9"/>
                    </a:cxn>
                  </a:cxnLst>
                  <a:rect l="T15" t="T16" r="T17" b="T18"/>
                  <a:pathLst>
                    <a:path w="98" h="11">
                      <a:moveTo>
                        <a:pt x="1" y="0"/>
                      </a:moveTo>
                      <a:lnTo>
                        <a:pt x="0" y="11"/>
                      </a:lnTo>
                      <a:lnTo>
                        <a:pt x="98" y="11"/>
                      </a:lnTo>
                      <a:lnTo>
                        <a:pt x="97" y="0"/>
                      </a:lnTo>
                      <a:lnTo>
                        <a:pt x="1" y="0"/>
                      </a:lnTo>
                      <a:close/>
                    </a:path>
                  </a:pathLst>
                </a:custGeom>
                <a:solidFill>
                  <a:srgbClr val="B5B59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606" name="Freeform 472"/>
                <p:cNvSpPr>
                  <a:spLocks/>
                </p:cNvSpPr>
                <p:nvPr/>
              </p:nvSpPr>
              <p:spPr bwMode="auto">
                <a:xfrm>
                  <a:off x="2930" y="2868"/>
                  <a:ext cx="24" cy="3"/>
                </a:xfrm>
                <a:custGeom>
                  <a:avLst/>
                  <a:gdLst>
                    <a:gd name="T0" fmla="*/ 0 w 97"/>
                    <a:gd name="T1" fmla="*/ 0 h 11"/>
                    <a:gd name="T2" fmla="*/ 0 w 97"/>
                    <a:gd name="T3" fmla="*/ 0 h 11"/>
                    <a:gd name="T4" fmla="*/ 0 w 97"/>
                    <a:gd name="T5" fmla="*/ 0 h 11"/>
                    <a:gd name="T6" fmla="*/ 0 w 97"/>
                    <a:gd name="T7" fmla="*/ 0 h 11"/>
                    <a:gd name="T8" fmla="*/ 0 w 97"/>
                    <a:gd name="T9" fmla="*/ 0 h 11"/>
                    <a:gd name="T10" fmla="*/ 0 60000 65536"/>
                    <a:gd name="T11" fmla="*/ 0 60000 65536"/>
                    <a:gd name="T12" fmla="*/ 0 60000 65536"/>
                    <a:gd name="T13" fmla="*/ 0 60000 65536"/>
                    <a:gd name="T14" fmla="*/ 0 60000 65536"/>
                    <a:gd name="T15" fmla="*/ 0 w 97"/>
                    <a:gd name="T16" fmla="*/ 0 h 11"/>
                    <a:gd name="T17" fmla="*/ 97 w 97"/>
                    <a:gd name="T18" fmla="*/ 11 h 11"/>
                  </a:gdLst>
                  <a:ahLst/>
                  <a:cxnLst>
                    <a:cxn ang="T10">
                      <a:pos x="T0" y="T1"/>
                    </a:cxn>
                    <a:cxn ang="T11">
                      <a:pos x="T2" y="T3"/>
                    </a:cxn>
                    <a:cxn ang="T12">
                      <a:pos x="T4" y="T5"/>
                    </a:cxn>
                    <a:cxn ang="T13">
                      <a:pos x="T6" y="T7"/>
                    </a:cxn>
                    <a:cxn ang="T14">
                      <a:pos x="T8" y="T9"/>
                    </a:cxn>
                  </a:cxnLst>
                  <a:rect l="T15" t="T16" r="T17" b="T18"/>
                  <a:pathLst>
                    <a:path w="97" h="11">
                      <a:moveTo>
                        <a:pt x="0" y="0"/>
                      </a:moveTo>
                      <a:lnTo>
                        <a:pt x="0" y="11"/>
                      </a:lnTo>
                      <a:lnTo>
                        <a:pt x="97" y="11"/>
                      </a:lnTo>
                      <a:lnTo>
                        <a:pt x="95" y="0"/>
                      </a:lnTo>
                      <a:lnTo>
                        <a:pt x="0" y="0"/>
                      </a:lnTo>
                      <a:close/>
                    </a:path>
                  </a:pathLst>
                </a:custGeom>
                <a:solidFill>
                  <a:srgbClr val="BDBD9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607" name="Freeform 473"/>
                <p:cNvSpPr>
                  <a:spLocks/>
                </p:cNvSpPr>
                <p:nvPr/>
              </p:nvSpPr>
              <p:spPr bwMode="auto">
                <a:xfrm>
                  <a:off x="2930" y="2867"/>
                  <a:ext cx="23" cy="3"/>
                </a:xfrm>
                <a:custGeom>
                  <a:avLst/>
                  <a:gdLst>
                    <a:gd name="T0" fmla="*/ 0 w 96"/>
                    <a:gd name="T1" fmla="*/ 0 h 12"/>
                    <a:gd name="T2" fmla="*/ 0 w 96"/>
                    <a:gd name="T3" fmla="*/ 0 h 12"/>
                    <a:gd name="T4" fmla="*/ 0 w 96"/>
                    <a:gd name="T5" fmla="*/ 0 h 12"/>
                    <a:gd name="T6" fmla="*/ 0 w 96"/>
                    <a:gd name="T7" fmla="*/ 0 h 12"/>
                    <a:gd name="T8" fmla="*/ 0 w 96"/>
                    <a:gd name="T9" fmla="*/ 0 h 12"/>
                    <a:gd name="T10" fmla="*/ 0 60000 65536"/>
                    <a:gd name="T11" fmla="*/ 0 60000 65536"/>
                    <a:gd name="T12" fmla="*/ 0 60000 65536"/>
                    <a:gd name="T13" fmla="*/ 0 60000 65536"/>
                    <a:gd name="T14" fmla="*/ 0 60000 65536"/>
                    <a:gd name="T15" fmla="*/ 0 w 96"/>
                    <a:gd name="T16" fmla="*/ 0 h 12"/>
                    <a:gd name="T17" fmla="*/ 96 w 96"/>
                    <a:gd name="T18" fmla="*/ 12 h 12"/>
                  </a:gdLst>
                  <a:ahLst/>
                  <a:cxnLst>
                    <a:cxn ang="T10">
                      <a:pos x="T0" y="T1"/>
                    </a:cxn>
                    <a:cxn ang="T11">
                      <a:pos x="T2" y="T3"/>
                    </a:cxn>
                    <a:cxn ang="T12">
                      <a:pos x="T4" y="T5"/>
                    </a:cxn>
                    <a:cxn ang="T13">
                      <a:pos x="T6" y="T7"/>
                    </a:cxn>
                    <a:cxn ang="T14">
                      <a:pos x="T8" y="T9"/>
                    </a:cxn>
                  </a:cxnLst>
                  <a:rect l="T15" t="T16" r="T17" b="T18"/>
                  <a:pathLst>
                    <a:path w="96" h="12">
                      <a:moveTo>
                        <a:pt x="0" y="0"/>
                      </a:moveTo>
                      <a:lnTo>
                        <a:pt x="0" y="12"/>
                      </a:lnTo>
                      <a:lnTo>
                        <a:pt x="96" y="12"/>
                      </a:lnTo>
                      <a:lnTo>
                        <a:pt x="95" y="0"/>
                      </a:lnTo>
                      <a:lnTo>
                        <a:pt x="0" y="0"/>
                      </a:lnTo>
                      <a:close/>
                    </a:path>
                  </a:pathLst>
                </a:custGeom>
                <a:solidFill>
                  <a:srgbClr val="C2C2A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608" name="Freeform 474"/>
                <p:cNvSpPr>
                  <a:spLocks/>
                </p:cNvSpPr>
                <p:nvPr/>
              </p:nvSpPr>
              <p:spPr bwMode="auto">
                <a:xfrm>
                  <a:off x="2930" y="2866"/>
                  <a:ext cx="23" cy="2"/>
                </a:xfrm>
                <a:custGeom>
                  <a:avLst/>
                  <a:gdLst>
                    <a:gd name="T0" fmla="*/ 0 w 95"/>
                    <a:gd name="T1" fmla="*/ 0 h 11"/>
                    <a:gd name="T2" fmla="*/ 0 w 95"/>
                    <a:gd name="T3" fmla="*/ 0 h 11"/>
                    <a:gd name="T4" fmla="*/ 0 w 95"/>
                    <a:gd name="T5" fmla="*/ 0 h 11"/>
                    <a:gd name="T6" fmla="*/ 0 w 95"/>
                    <a:gd name="T7" fmla="*/ 0 h 11"/>
                    <a:gd name="T8" fmla="*/ 0 w 95"/>
                    <a:gd name="T9" fmla="*/ 0 h 11"/>
                    <a:gd name="T10" fmla="*/ 0 60000 65536"/>
                    <a:gd name="T11" fmla="*/ 0 60000 65536"/>
                    <a:gd name="T12" fmla="*/ 0 60000 65536"/>
                    <a:gd name="T13" fmla="*/ 0 60000 65536"/>
                    <a:gd name="T14" fmla="*/ 0 60000 65536"/>
                    <a:gd name="T15" fmla="*/ 0 w 95"/>
                    <a:gd name="T16" fmla="*/ 0 h 11"/>
                    <a:gd name="T17" fmla="*/ 95 w 95"/>
                    <a:gd name="T18" fmla="*/ 11 h 11"/>
                  </a:gdLst>
                  <a:ahLst/>
                  <a:cxnLst>
                    <a:cxn ang="T10">
                      <a:pos x="T0" y="T1"/>
                    </a:cxn>
                    <a:cxn ang="T11">
                      <a:pos x="T2" y="T3"/>
                    </a:cxn>
                    <a:cxn ang="T12">
                      <a:pos x="T4" y="T5"/>
                    </a:cxn>
                    <a:cxn ang="T13">
                      <a:pos x="T6" y="T7"/>
                    </a:cxn>
                    <a:cxn ang="T14">
                      <a:pos x="T8" y="T9"/>
                    </a:cxn>
                  </a:cxnLst>
                  <a:rect l="T15" t="T16" r="T17" b="T18"/>
                  <a:pathLst>
                    <a:path w="95" h="11">
                      <a:moveTo>
                        <a:pt x="2" y="0"/>
                      </a:moveTo>
                      <a:lnTo>
                        <a:pt x="0" y="11"/>
                      </a:lnTo>
                      <a:lnTo>
                        <a:pt x="95" y="11"/>
                      </a:lnTo>
                      <a:lnTo>
                        <a:pt x="93" y="0"/>
                      </a:lnTo>
                      <a:lnTo>
                        <a:pt x="2" y="0"/>
                      </a:lnTo>
                      <a:close/>
                    </a:path>
                  </a:pathLst>
                </a:custGeom>
                <a:solidFill>
                  <a:srgbClr val="C9C9A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609" name="Freeform 475"/>
                <p:cNvSpPr>
                  <a:spLocks/>
                </p:cNvSpPr>
                <p:nvPr/>
              </p:nvSpPr>
              <p:spPr bwMode="auto">
                <a:xfrm>
                  <a:off x="2930" y="2864"/>
                  <a:ext cx="23" cy="3"/>
                </a:xfrm>
                <a:custGeom>
                  <a:avLst/>
                  <a:gdLst>
                    <a:gd name="T0" fmla="*/ 0 w 95"/>
                    <a:gd name="T1" fmla="*/ 0 h 11"/>
                    <a:gd name="T2" fmla="*/ 0 w 95"/>
                    <a:gd name="T3" fmla="*/ 0 h 11"/>
                    <a:gd name="T4" fmla="*/ 0 w 95"/>
                    <a:gd name="T5" fmla="*/ 0 h 11"/>
                    <a:gd name="T6" fmla="*/ 0 w 95"/>
                    <a:gd name="T7" fmla="*/ 0 h 11"/>
                    <a:gd name="T8" fmla="*/ 0 w 95"/>
                    <a:gd name="T9" fmla="*/ 0 h 11"/>
                    <a:gd name="T10" fmla="*/ 0 60000 65536"/>
                    <a:gd name="T11" fmla="*/ 0 60000 65536"/>
                    <a:gd name="T12" fmla="*/ 0 60000 65536"/>
                    <a:gd name="T13" fmla="*/ 0 60000 65536"/>
                    <a:gd name="T14" fmla="*/ 0 60000 65536"/>
                    <a:gd name="T15" fmla="*/ 0 w 95"/>
                    <a:gd name="T16" fmla="*/ 0 h 11"/>
                    <a:gd name="T17" fmla="*/ 95 w 95"/>
                    <a:gd name="T18" fmla="*/ 11 h 11"/>
                  </a:gdLst>
                  <a:ahLst/>
                  <a:cxnLst>
                    <a:cxn ang="T10">
                      <a:pos x="T0" y="T1"/>
                    </a:cxn>
                    <a:cxn ang="T11">
                      <a:pos x="T2" y="T3"/>
                    </a:cxn>
                    <a:cxn ang="T12">
                      <a:pos x="T4" y="T5"/>
                    </a:cxn>
                    <a:cxn ang="T13">
                      <a:pos x="T6" y="T7"/>
                    </a:cxn>
                    <a:cxn ang="T14">
                      <a:pos x="T8" y="T9"/>
                    </a:cxn>
                  </a:cxnLst>
                  <a:rect l="T15" t="T16" r="T17" b="T18"/>
                  <a:pathLst>
                    <a:path w="95" h="11">
                      <a:moveTo>
                        <a:pt x="2" y="0"/>
                      </a:moveTo>
                      <a:lnTo>
                        <a:pt x="0" y="11"/>
                      </a:lnTo>
                      <a:lnTo>
                        <a:pt x="95" y="11"/>
                      </a:lnTo>
                      <a:lnTo>
                        <a:pt x="93" y="0"/>
                      </a:lnTo>
                      <a:lnTo>
                        <a:pt x="2" y="0"/>
                      </a:lnTo>
                      <a:close/>
                    </a:path>
                  </a:pathLst>
                </a:custGeom>
                <a:solidFill>
                  <a:srgbClr val="D1D1B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610" name="Freeform 476"/>
                <p:cNvSpPr>
                  <a:spLocks/>
                </p:cNvSpPr>
                <p:nvPr/>
              </p:nvSpPr>
              <p:spPr bwMode="auto">
                <a:xfrm>
                  <a:off x="2930" y="2863"/>
                  <a:ext cx="23" cy="3"/>
                </a:xfrm>
                <a:custGeom>
                  <a:avLst/>
                  <a:gdLst>
                    <a:gd name="T0" fmla="*/ 0 w 91"/>
                    <a:gd name="T1" fmla="*/ 0 h 12"/>
                    <a:gd name="T2" fmla="*/ 0 w 91"/>
                    <a:gd name="T3" fmla="*/ 0 h 12"/>
                    <a:gd name="T4" fmla="*/ 0 w 91"/>
                    <a:gd name="T5" fmla="*/ 0 h 12"/>
                    <a:gd name="T6" fmla="*/ 0 w 91"/>
                    <a:gd name="T7" fmla="*/ 0 h 12"/>
                    <a:gd name="T8" fmla="*/ 0 w 91"/>
                    <a:gd name="T9" fmla="*/ 0 h 12"/>
                    <a:gd name="T10" fmla="*/ 0 60000 65536"/>
                    <a:gd name="T11" fmla="*/ 0 60000 65536"/>
                    <a:gd name="T12" fmla="*/ 0 60000 65536"/>
                    <a:gd name="T13" fmla="*/ 0 60000 65536"/>
                    <a:gd name="T14" fmla="*/ 0 60000 65536"/>
                    <a:gd name="T15" fmla="*/ 0 w 91"/>
                    <a:gd name="T16" fmla="*/ 0 h 12"/>
                    <a:gd name="T17" fmla="*/ 91 w 91"/>
                    <a:gd name="T18" fmla="*/ 12 h 12"/>
                  </a:gdLst>
                  <a:ahLst/>
                  <a:cxnLst>
                    <a:cxn ang="T10">
                      <a:pos x="T0" y="T1"/>
                    </a:cxn>
                    <a:cxn ang="T11">
                      <a:pos x="T2" y="T3"/>
                    </a:cxn>
                    <a:cxn ang="T12">
                      <a:pos x="T4" y="T5"/>
                    </a:cxn>
                    <a:cxn ang="T13">
                      <a:pos x="T6" y="T7"/>
                    </a:cxn>
                    <a:cxn ang="T14">
                      <a:pos x="T8" y="T9"/>
                    </a:cxn>
                  </a:cxnLst>
                  <a:rect l="T15" t="T16" r="T17" b="T18"/>
                  <a:pathLst>
                    <a:path w="91" h="12">
                      <a:moveTo>
                        <a:pt x="0" y="0"/>
                      </a:moveTo>
                      <a:lnTo>
                        <a:pt x="0" y="12"/>
                      </a:lnTo>
                      <a:lnTo>
                        <a:pt x="91" y="12"/>
                      </a:lnTo>
                      <a:lnTo>
                        <a:pt x="90" y="0"/>
                      </a:lnTo>
                      <a:lnTo>
                        <a:pt x="0" y="0"/>
                      </a:lnTo>
                      <a:close/>
                    </a:path>
                  </a:pathLst>
                </a:custGeom>
                <a:solidFill>
                  <a:srgbClr val="D6D6B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611" name="Freeform 477"/>
                <p:cNvSpPr>
                  <a:spLocks/>
                </p:cNvSpPr>
                <p:nvPr/>
              </p:nvSpPr>
              <p:spPr bwMode="auto">
                <a:xfrm>
                  <a:off x="2930" y="2862"/>
                  <a:ext cx="23" cy="2"/>
                </a:xfrm>
                <a:custGeom>
                  <a:avLst/>
                  <a:gdLst>
                    <a:gd name="T0" fmla="*/ 0 w 91"/>
                    <a:gd name="T1" fmla="*/ 0 h 11"/>
                    <a:gd name="T2" fmla="*/ 0 w 91"/>
                    <a:gd name="T3" fmla="*/ 0 h 11"/>
                    <a:gd name="T4" fmla="*/ 0 w 91"/>
                    <a:gd name="T5" fmla="*/ 0 h 11"/>
                    <a:gd name="T6" fmla="*/ 0 w 91"/>
                    <a:gd name="T7" fmla="*/ 0 h 11"/>
                    <a:gd name="T8" fmla="*/ 0 w 91"/>
                    <a:gd name="T9" fmla="*/ 0 h 11"/>
                    <a:gd name="T10" fmla="*/ 0 60000 65536"/>
                    <a:gd name="T11" fmla="*/ 0 60000 65536"/>
                    <a:gd name="T12" fmla="*/ 0 60000 65536"/>
                    <a:gd name="T13" fmla="*/ 0 60000 65536"/>
                    <a:gd name="T14" fmla="*/ 0 60000 65536"/>
                    <a:gd name="T15" fmla="*/ 0 w 91"/>
                    <a:gd name="T16" fmla="*/ 0 h 11"/>
                    <a:gd name="T17" fmla="*/ 91 w 91"/>
                    <a:gd name="T18" fmla="*/ 11 h 11"/>
                  </a:gdLst>
                  <a:ahLst/>
                  <a:cxnLst>
                    <a:cxn ang="T10">
                      <a:pos x="T0" y="T1"/>
                    </a:cxn>
                    <a:cxn ang="T11">
                      <a:pos x="T2" y="T3"/>
                    </a:cxn>
                    <a:cxn ang="T12">
                      <a:pos x="T4" y="T5"/>
                    </a:cxn>
                    <a:cxn ang="T13">
                      <a:pos x="T6" y="T7"/>
                    </a:cxn>
                    <a:cxn ang="T14">
                      <a:pos x="T8" y="T9"/>
                    </a:cxn>
                  </a:cxnLst>
                  <a:rect l="T15" t="T16" r="T17" b="T18"/>
                  <a:pathLst>
                    <a:path w="91" h="11">
                      <a:moveTo>
                        <a:pt x="0" y="0"/>
                      </a:moveTo>
                      <a:lnTo>
                        <a:pt x="0" y="11"/>
                      </a:lnTo>
                      <a:lnTo>
                        <a:pt x="91" y="11"/>
                      </a:lnTo>
                      <a:lnTo>
                        <a:pt x="89" y="0"/>
                      </a:lnTo>
                      <a:lnTo>
                        <a:pt x="0" y="0"/>
                      </a:lnTo>
                      <a:close/>
                    </a:path>
                  </a:pathLst>
                </a:custGeom>
                <a:solidFill>
                  <a:srgbClr val="DEDE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612" name="Freeform 478"/>
                <p:cNvSpPr>
                  <a:spLocks/>
                </p:cNvSpPr>
                <p:nvPr/>
              </p:nvSpPr>
              <p:spPr bwMode="auto">
                <a:xfrm>
                  <a:off x="2930" y="2860"/>
                  <a:ext cx="23" cy="3"/>
                </a:xfrm>
                <a:custGeom>
                  <a:avLst/>
                  <a:gdLst>
                    <a:gd name="T0" fmla="*/ 0 w 90"/>
                    <a:gd name="T1" fmla="*/ 0 h 11"/>
                    <a:gd name="T2" fmla="*/ 0 w 90"/>
                    <a:gd name="T3" fmla="*/ 0 h 11"/>
                    <a:gd name="T4" fmla="*/ 0 w 90"/>
                    <a:gd name="T5" fmla="*/ 0 h 11"/>
                    <a:gd name="T6" fmla="*/ 0 w 90"/>
                    <a:gd name="T7" fmla="*/ 0 h 11"/>
                    <a:gd name="T8" fmla="*/ 0 w 90"/>
                    <a:gd name="T9" fmla="*/ 0 h 11"/>
                    <a:gd name="T10" fmla="*/ 0 w 90"/>
                    <a:gd name="T11" fmla="*/ 0 h 11"/>
                    <a:gd name="T12" fmla="*/ 0 60000 65536"/>
                    <a:gd name="T13" fmla="*/ 0 60000 65536"/>
                    <a:gd name="T14" fmla="*/ 0 60000 65536"/>
                    <a:gd name="T15" fmla="*/ 0 60000 65536"/>
                    <a:gd name="T16" fmla="*/ 0 60000 65536"/>
                    <a:gd name="T17" fmla="*/ 0 60000 65536"/>
                    <a:gd name="T18" fmla="*/ 0 w 90"/>
                    <a:gd name="T19" fmla="*/ 0 h 11"/>
                    <a:gd name="T20" fmla="*/ 90 w 90"/>
                    <a:gd name="T21" fmla="*/ 11 h 11"/>
                  </a:gdLst>
                  <a:ahLst/>
                  <a:cxnLst>
                    <a:cxn ang="T12">
                      <a:pos x="T0" y="T1"/>
                    </a:cxn>
                    <a:cxn ang="T13">
                      <a:pos x="T2" y="T3"/>
                    </a:cxn>
                    <a:cxn ang="T14">
                      <a:pos x="T4" y="T5"/>
                    </a:cxn>
                    <a:cxn ang="T15">
                      <a:pos x="T6" y="T7"/>
                    </a:cxn>
                    <a:cxn ang="T16">
                      <a:pos x="T8" y="T9"/>
                    </a:cxn>
                    <a:cxn ang="T17">
                      <a:pos x="T10" y="T11"/>
                    </a:cxn>
                  </a:cxnLst>
                  <a:rect l="T18" t="T19" r="T20" b="T21"/>
                  <a:pathLst>
                    <a:path w="90" h="11">
                      <a:moveTo>
                        <a:pt x="0" y="11"/>
                      </a:moveTo>
                      <a:lnTo>
                        <a:pt x="0" y="3"/>
                      </a:lnTo>
                      <a:lnTo>
                        <a:pt x="45" y="0"/>
                      </a:lnTo>
                      <a:lnTo>
                        <a:pt x="89" y="0"/>
                      </a:lnTo>
                      <a:lnTo>
                        <a:pt x="90" y="11"/>
                      </a:lnTo>
                      <a:lnTo>
                        <a:pt x="0" y="11"/>
                      </a:lnTo>
                      <a:close/>
                    </a:path>
                  </a:pathLst>
                </a:custGeom>
                <a:solidFill>
                  <a:srgbClr val="E3E3C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613" name="Freeform 479"/>
                <p:cNvSpPr>
                  <a:spLocks/>
                </p:cNvSpPr>
                <p:nvPr/>
              </p:nvSpPr>
              <p:spPr bwMode="auto">
                <a:xfrm>
                  <a:off x="2930" y="2860"/>
                  <a:ext cx="22" cy="2"/>
                </a:xfrm>
                <a:custGeom>
                  <a:avLst/>
                  <a:gdLst>
                    <a:gd name="T0" fmla="*/ 0 w 89"/>
                    <a:gd name="T1" fmla="*/ 0 h 6"/>
                    <a:gd name="T2" fmla="*/ 0 w 89"/>
                    <a:gd name="T3" fmla="*/ 0 h 6"/>
                    <a:gd name="T4" fmla="*/ 0 w 89"/>
                    <a:gd name="T5" fmla="*/ 0 h 6"/>
                    <a:gd name="T6" fmla="*/ 0 w 89"/>
                    <a:gd name="T7" fmla="*/ 0 h 6"/>
                    <a:gd name="T8" fmla="*/ 0 w 89"/>
                    <a:gd name="T9" fmla="*/ 0 h 6"/>
                    <a:gd name="T10" fmla="*/ 0 60000 65536"/>
                    <a:gd name="T11" fmla="*/ 0 60000 65536"/>
                    <a:gd name="T12" fmla="*/ 0 60000 65536"/>
                    <a:gd name="T13" fmla="*/ 0 60000 65536"/>
                    <a:gd name="T14" fmla="*/ 0 60000 65536"/>
                    <a:gd name="T15" fmla="*/ 0 w 89"/>
                    <a:gd name="T16" fmla="*/ 0 h 6"/>
                    <a:gd name="T17" fmla="*/ 89 w 89"/>
                    <a:gd name="T18" fmla="*/ 6 h 6"/>
                  </a:gdLst>
                  <a:ahLst/>
                  <a:cxnLst>
                    <a:cxn ang="T10">
                      <a:pos x="T0" y="T1"/>
                    </a:cxn>
                    <a:cxn ang="T11">
                      <a:pos x="T2" y="T3"/>
                    </a:cxn>
                    <a:cxn ang="T12">
                      <a:pos x="T4" y="T5"/>
                    </a:cxn>
                    <a:cxn ang="T13">
                      <a:pos x="T6" y="T7"/>
                    </a:cxn>
                    <a:cxn ang="T14">
                      <a:pos x="T8" y="T9"/>
                    </a:cxn>
                  </a:cxnLst>
                  <a:rect l="T15" t="T16" r="T17" b="T18"/>
                  <a:pathLst>
                    <a:path w="89" h="6">
                      <a:moveTo>
                        <a:pt x="0" y="6"/>
                      </a:moveTo>
                      <a:lnTo>
                        <a:pt x="0" y="3"/>
                      </a:lnTo>
                      <a:lnTo>
                        <a:pt x="88" y="0"/>
                      </a:lnTo>
                      <a:lnTo>
                        <a:pt x="89" y="6"/>
                      </a:lnTo>
                      <a:lnTo>
                        <a:pt x="0" y="6"/>
                      </a:lnTo>
                      <a:close/>
                    </a:path>
                  </a:pathLst>
                </a:custGeom>
                <a:solidFill>
                  <a:srgbClr val="EBEBC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614" name="Freeform 480"/>
                <p:cNvSpPr>
                  <a:spLocks/>
                </p:cNvSpPr>
                <p:nvPr/>
              </p:nvSpPr>
              <p:spPr bwMode="auto">
                <a:xfrm>
                  <a:off x="2941" y="2860"/>
                  <a:ext cx="11" cy="1"/>
                </a:xfrm>
                <a:custGeom>
                  <a:avLst/>
                  <a:gdLst>
                    <a:gd name="T0" fmla="*/ 0 w 44"/>
                    <a:gd name="T1" fmla="*/ 0 h 1"/>
                    <a:gd name="T2" fmla="*/ 0 w 44"/>
                    <a:gd name="T3" fmla="*/ 0 h 1"/>
                    <a:gd name="T4" fmla="*/ 0 w 44"/>
                    <a:gd name="T5" fmla="*/ 0 h 1"/>
                    <a:gd name="T6" fmla="*/ 0 w 44"/>
                    <a:gd name="T7" fmla="*/ 0 h 1"/>
                    <a:gd name="T8" fmla="*/ 0 60000 65536"/>
                    <a:gd name="T9" fmla="*/ 0 60000 65536"/>
                    <a:gd name="T10" fmla="*/ 0 60000 65536"/>
                    <a:gd name="T11" fmla="*/ 0 60000 65536"/>
                    <a:gd name="T12" fmla="*/ 0 w 44"/>
                    <a:gd name="T13" fmla="*/ 0 h 1"/>
                    <a:gd name="T14" fmla="*/ 44 w 44"/>
                    <a:gd name="T15" fmla="*/ 1 h 1"/>
                  </a:gdLst>
                  <a:ahLst/>
                  <a:cxnLst>
                    <a:cxn ang="T8">
                      <a:pos x="T0" y="T1"/>
                    </a:cxn>
                    <a:cxn ang="T9">
                      <a:pos x="T2" y="T3"/>
                    </a:cxn>
                    <a:cxn ang="T10">
                      <a:pos x="T4" y="T5"/>
                    </a:cxn>
                    <a:cxn ang="T11">
                      <a:pos x="T6" y="T7"/>
                    </a:cxn>
                  </a:cxnLst>
                  <a:rect l="T12" t="T13" r="T14" b="T15"/>
                  <a:pathLst>
                    <a:path w="44" h="1">
                      <a:moveTo>
                        <a:pt x="0" y="0"/>
                      </a:moveTo>
                      <a:lnTo>
                        <a:pt x="43" y="0"/>
                      </a:lnTo>
                      <a:lnTo>
                        <a:pt x="44" y="0"/>
                      </a:lnTo>
                      <a:lnTo>
                        <a:pt x="0" y="0"/>
                      </a:lnTo>
                      <a:close/>
                    </a:path>
                  </a:pathLst>
                </a:custGeom>
                <a:solidFill>
                  <a:srgbClr val="F0F0D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615" name="Freeform 481"/>
                <p:cNvSpPr>
                  <a:spLocks/>
                </p:cNvSpPr>
                <p:nvPr/>
              </p:nvSpPr>
              <p:spPr bwMode="auto">
                <a:xfrm>
                  <a:off x="2912" y="2890"/>
                  <a:ext cx="69" cy="1"/>
                </a:xfrm>
                <a:custGeom>
                  <a:avLst/>
                  <a:gdLst>
                    <a:gd name="T0" fmla="*/ 0 w 275"/>
                    <a:gd name="T1" fmla="*/ 0 h 4"/>
                    <a:gd name="T2" fmla="*/ 0 w 275"/>
                    <a:gd name="T3" fmla="*/ 0 h 4"/>
                    <a:gd name="T4" fmla="*/ 0 w 275"/>
                    <a:gd name="T5" fmla="*/ 0 h 4"/>
                    <a:gd name="T6" fmla="*/ 0 w 275"/>
                    <a:gd name="T7" fmla="*/ 0 h 4"/>
                    <a:gd name="T8" fmla="*/ 0 60000 65536"/>
                    <a:gd name="T9" fmla="*/ 0 60000 65536"/>
                    <a:gd name="T10" fmla="*/ 0 60000 65536"/>
                    <a:gd name="T11" fmla="*/ 0 60000 65536"/>
                    <a:gd name="T12" fmla="*/ 0 w 275"/>
                    <a:gd name="T13" fmla="*/ 0 h 4"/>
                    <a:gd name="T14" fmla="*/ 275 w 275"/>
                    <a:gd name="T15" fmla="*/ 4 h 4"/>
                  </a:gdLst>
                  <a:ahLst/>
                  <a:cxnLst>
                    <a:cxn ang="T8">
                      <a:pos x="T0" y="T1"/>
                    </a:cxn>
                    <a:cxn ang="T9">
                      <a:pos x="T2" y="T3"/>
                    </a:cxn>
                    <a:cxn ang="T10">
                      <a:pos x="T4" y="T5"/>
                    </a:cxn>
                    <a:cxn ang="T11">
                      <a:pos x="T6" y="T7"/>
                    </a:cxn>
                  </a:cxnLst>
                  <a:rect l="T12" t="T13" r="T14" b="T15"/>
                  <a:pathLst>
                    <a:path w="275" h="4">
                      <a:moveTo>
                        <a:pt x="275" y="0"/>
                      </a:moveTo>
                      <a:lnTo>
                        <a:pt x="273" y="4"/>
                      </a:lnTo>
                      <a:lnTo>
                        <a:pt x="0" y="0"/>
                      </a:lnTo>
                      <a:lnTo>
                        <a:pt x="275" y="0"/>
                      </a:lnTo>
                      <a:close/>
                    </a:path>
                  </a:pathLst>
                </a:custGeom>
                <a:solidFill>
                  <a:srgbClr val="82826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616" name="Freeform 482"/>
                <p:cNvSpPr>
                  <a:spLocks/>
                </p:cNvSpPr>
                <p:nvPr/>
              </p:nvSpPr>
              <p:spPr bwMode="auto">
                <a:xfrm>
                  <a:off x="2912" y="2889"/>
                  <a:ext cx="69" cy="2"/>
                </a:xfrm>
                <a:custGeom>
                  <a:avLst/>
                  <a:gdLst>
                    <a:gd name="T0" fmla="*/ 0 w 276"/>
                    <a:gd name="T1" fmla="*/ 0 h 10"/>
                    <a:gd name="T2" fmla="*/ 0 w 276"/>
                    <a:gd name="T3" fmla="*/ 0 h 10"/>
                    <a:gd name="T4" fmla="*/ 0 w 276"/>
                    <a:gd name="T5" fmla="*/ 0 h 10"/>
                    <a:gd name="T6" fmla="*/ 0 w 276"/>
                    <a:gd name="T7" fmla="*/ 0 h 10"/>
                    <a:gd name="T8" fmla="*/ 0 w 276"/>
                    <a:gd name="T9" fmla="*/ 0 h 10"/>
                    <a:gd name="T10" fmla="*/ 0 60000 65536"/>
                    <a:gd name="T11" fmla="*/ 0 60000 65536"/>
                    <a:gd name="T12" fmla="*/ 0 60000 65536"/>
                    <a:gd name="T13" fmla="*/ 0 60000 65536"/>
                    <a:gd name="T14" fmla="*/ 0 60000 65536"/>
                    <a:gd name="T15" fmla="*/ 0 w 276"/>
                    <a:gd name="T16" fmla="*/ 0 h 10"/>
                    <a:gd name="T17" fmla="*/ 276 w 276"/>
                    <a:gd name="T18" fmla="*/ 10 h 10"/>
                  </a:gdLst>
                  <a:ahLst/>
                  <a:cxnLst>
                    <a:cxn ang="T10">
                      <a:pos x="T0" y="T1"/>
                    </a:cxn>
                    <a:cxn ang="T11">
                      <a:pos x="T2" y="T3"/>
                    </a:cxn>
                    <a:cxn ang="T12">
                      <a:pos x="T4" y="T5"/>
                    </a:cxn>
                    <a:cxn ang="T13">
                      <a:pos x="T6" y="T7"/>
                    </a:cxn>
                    <a:cxn ang="T14">
                      <a:pos x="T8" y="T9"/>
                    </a:cxn>
                  </a:cxnLst>
                  <a:rect l="T15" t="T16" r="T17" b="T18"/>
                  <a:pathLst>
                    <a:path w="276" h="10">
                      <a:moveTo>
                        <a:pt x="1" y="0"/>
                      </a:moveTo>
                      <a:lnTo>
                        <a:pt x="0" y="7"/>
                      </a:lnTo>
                      <a:lnTo>
                        <a:pt x="274" y="10"/>
                      </a:lnTo>
                      <a:lnTo>
                        <a:pt x="276" y="0"/>
                      </a:lnTo>
                      <a:lnTo>
                        <a:pt x="1" y="0"/>
                      </a:lnTo>
                      <a:close/>
                    </a:path>
                  </a:pathLst>
                </a:custGeom>
                <a:solidFill>
                  <a:srgbClr val="8A8A6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617" name="Rectangle 483"/>
                <p:cNvSpPr>
                  <a:spLocks noChangeArrowheads="1"/>
                </p:cNvSpPr>
                <p:nvPr/>
              </p:nvSpPr>
              <p:spPr bwMode="auto">
                <a:xfrm>
                  <a:off x="2912" y="2887"/>
                  <a:ext cx="69" cy="3"/>
                </a:xfrm>
                <a:prstGeom prst="rect">
                  <a:avLst/>
                </a:prstGeom>
                <a:solidFill>
                  <a:srgbClr val="8F8F7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618" name="Rectangle 484"/>
                <p:cNvSpPr>
                  <a:spLocks noChangeArrowheads="1"/>
                </p:cNvSpPr>
                <p:nvPr/>
              </p:nvSpPr>
              <p:spPr bwMode="auto">
                <a:xfrm>
                  <a:off x="2912" y="2886"/>
                  <a:ext cx="69" cy="3"/>
                </a:xfrm>
                <a:prstGeom prst="rect">
                  <a:avLst/>
                </a:prstGeom>
                <a:solidFill>
                  <a:srgbClr val="96967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grpSp>
          <p:sp>
            <p:nvSpPr>
              <p:cNvPr id="124344" name="Freeform 485"/>
              <p:cNvSpPr>
                <a:spLocks/>
              </p:cNvSpPr>
              <p:nvPr/>
            </p:nvSpPr>
            <p:spPr bwMode="auto">
              <a:xfrm>
                <a:off x="2912" y="2885"/>
                <a:ext cx="69" cy="2"/>
              </a:xfrm>
              <a:custGeom>
                <a:avLst/>
                <a:gdLst>
                  <a:gd name="T0" fmla="*/ 0 w 275"/>
                  <a:gd name="T1" fmla="*/ 0 h 10"/>
                  <a:gd name="T2" fmla="*/ 0 w 275"/>
                  <a:gd name="T3" fmla="*/ 0 h 10"/>
                  <a:gd name="T4" fmla="*/ 0 w 275"/>
                  <a:gd name="T5" fmla="*/ 0 h 10"/>
                  <a:gd name="T6" fmla="*/ 0 w 275"/>
                  <a:gd name="T7" fmla="*/ 0 h 10"/>
                  <a:gd name="T8" fmla="*/ 0 w 275"/>
                  <a:gd name="T9" fmla="*/ 0 h 10"/>
                  <a:gd name="T10" fmla="*/ 0 60000 65536"/>
                  <a:gd name="T11" fmla="*/ 0 60000 65536"/>
                  <a:gd name="T12" fmla="*/ 0 60000 65536"/>
                  <a:gd name="T13" fmla="*/ 0 60000 65536"/>
                  <a:gd name="T14" fmla="*/ 0 60000 65536"/>
                  <a:gd name="T15" fmla="*/ 0 w 275"/>
                  <a:gd name="T16" fmla="*/ 0 h 10"/>
                  <a:gd name="T17" fmla="*/ 275 w 275"/>
                  <a:gd name="T18" fmla="*/ 10 h 10"/>
                </a:gdLst>
                <a:ahLst/>
                <a:cxnLst>
                  <a:cxn ang="T10">
                    <a:pos x="T0" y="T1"/>
                  </a:cxn>
                  <a:cxn ang="T11">
                    <a:pos x="T2" y="T3"/>
                  </a:cxn>
                  <a:cxn ang="T12">
                    <a:pos x="T4" y="T5"/>
                  </a:cxn>
                  <a:cxn ang="T13">
                    <a:pos x="T6" y="T7"/>
                  </a:cxn>
                  <a:cxn ang="T14">
                    <a:pos x="T8" y="T9"/>
                  </a:cxn>
                </a:cxnLst>
                <a:rect l="T15" t="T16" r="T17" b="T18"/>
                <a:pathLst>
                  <a:path w="275" h="10">
                    <a:moveTo>
                      <a:pt x="1" y="0"/>
                    </a:moveTo>
                    <a:lnTo>
                      <a:pt x="0" y="10"/>
                    </a:lnTo>
                    <a:lnTo>
                      <a:pt x="275" y="10"/>
                    </a:lnTo>
                    <a:lnTo>
                      <a:pt x="275" y="0"/>
                    </a:lnTo>
                    <a:lnTo>
                      <a:pt x="1" y="0"/>
                    </a:lnTo>
                    <a:close/>
                  </a:path>
                </a:pathLst>
              </a:custGeom>
              <a:solidFill>
                <a:srgbClr val="9E9E7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345" name="Freeform 486"/>
              <p:cNvSpPr>
                <a:spLocks/>
              </p:cNvSpPr>
              <p:nvPr/>
            </p:nvSpPr>
            <p:spPr bwMode="auto">
              <a:xfrm>
                <a:off x="2912" y="2883"/>
                <a:ext cx="69" cy="3"/>
              </a:xfrm>
              <a:custGeom>
                <a:avLst/>
                <a:gdLst>
                  <a:gd name="T0" fmla="*/ 0 w 275"/>
                  <a:gd name="T1" fmla="*/ 0 h 12"/>
                  <a:gd name="T2" fmla="*/ 0 w 275"/>
                  <a:gd name="T3" fmla="*/ 0 h 12"/>
                  <a:gd name="T4" fmla="*/ 0 w 275"/>
                  <a:gd name="T5" fmla="*/ 0 h 12"/>
                  <a:gd name="T6" fmla="*/ 0 w 275"/>
                  <a:gd name="T7" fmla="*/ 0 h 12"/>
                  <a:gd name="T8" fmla="*/ 0 w 275"/>
                  <a:gd name="T9" fmla="*/ 0 h 12"/>
                  <a:gd name="T10" fmla="*/ 0 w 275"/>
                  <a:gd name="T11" fmla="*/ 0 h 12"/>
                  <a:gd name="T12" fmla="*/ 0 60000 65536"/>
                  <a:gd name="T13" fmla="*/ 0 60000 65536"/>
                  <a:gd name="T14" fmla="*/ 0 60000 65536"/>
                  <a:gd name="T15" fmla="*/ 0 60000 65536"/>
                  <a:gd name="T16" fmla="*/ 0 60000 65536"/>
                  <a:gd name="T17" fmla="*/ 0 60000 65536"/>
                  <a:gd name="T18" fmla="*/ 0 w 275"/>
                  <a:gd name="T19" fmla="*/ 0 h 12"/>
                  <a:gd name="T20" fmla="*/ 275 w 275"/>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275" h="12">
                    <a:moveTo>
                      <a:pt x="1" y="0"/>
                    </a:moveTo>
                    <a:lnTo>
                      <a:pt x="0" y="12"/>
                    </a:lnTo>
                    <a:lnTo>
                      <a:pt x="275" y="12"/>
                    </a:lnTo>
                    <a:lnTo>
                      <a:pt x="275" y="0"/>
                    </a:lnTo>
                    <a:lnTo>
                      <a:pt x="94" y="0"/>
                    </a:lnTo>
                    <a:lnTo>
                      <a:pt x="1" y="0"/>
                    </a:lnTo>
                    <a:close/>
                  </a:path>
                </a:pathLst>
              </a:custGeom>
              <a:solidFill>
                <a:srgbClr val="A3A38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346" name="Freeform 487"/>
              <p:cNvSpPr>
                <a:spLocks/>
              </p:cNvSpPr>
              <p:nvPr/>
            </p:nvSpPr>
            <p:spPr bwMode="auto">
              <a:xfrm>
                <a:off x="2913" y="2882"/>
                <a:ext cx="68" cy="3"/>
              </a:xfrm>
              <a:custGeom>
                <a:avLst/>
                <a:gdLst>
                  <a:gd name="T0" fmla="*/ 0 w 274"/>
                  <a:gd name="T1" fmla="*/ 0 h 11"/>
                  <a:gd name="T2" fmla="*/ 0 w 274"/>
                  <a:gd name="T3" fmla="*/ 0 h 11"/>
                  <a:gd name="T4" fmla="*/ 0 w 274"/>
                  <a:gd name="T5" fmla="*/ 0 h 11"/>
                  <a:gd name="T6" fmla="*/ 0 w 274"/>
                  <a:gd name="T7" fmla="*/ 0 h 11"/>
                  <a:gd name="T8" fmla="*/ 0 w 274"/>
                  <a:gd name="T9" fmla="*/ 0 h 11"/>
                  <a:gd name="T10" fmla="*/ 0 w 274"/>
                  <a:gd name="T11" fmla="*/ 0 h 11"/>
                  <a:gd name="T12" fmla="*/ 0 w 274"/>
                  <a:gd name="T13" fmla="*/ 0 h 11"/>
                  <a:gd name="T14" fmla="*/ 0 w 274"/>
                  <a:gd name="T15" fmla="*/ 0 h 11"/>
                  <a:gd name="T16" fmla="*/ 0 60000 65536"/>
                  <a:gd name="T17" fmla="*/ 0 60000 65536"/>
                  <a:gd name="T18" fmla="*/ 0 60000 65536"/>
                  <a:gd name="T19" fmla="*/ 0 60000 65536"/>
                  <a:gd name="T20" fmla="*/ 0 60000 65536"/>
                  <a:gd name="T21" fmla="*/ 0 60000 65536"/>
                  <a:gd name="T22" fmla="*/ 0 60000 65536"/>
                  <a:gd name="T23" fmla="*/ 0 60000 65536"/>
                  <a:gd name="T24" fmla="*/ 0 w 274"/>
                  <a:gd name="T25" fmla="*/ 0 h 11"/>
                  <a:gd name="T26" fmla="*/ 274 w 274"/>
                  <a:gd name="T27" fmla="*/ 11 h 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4" h="11">
                    <a:moveTo>
                      <a:pt x="0" y="0"/>
                    </a:moveTo>
                    <a:lnTo>
                      <a:pt x="0" y="11"/>
                    </a:lnTo>
                    <a:lnTo>
                      <a:pt x="274" y="11"/>
                    </a:lnTo>
                    <a:lnTo>
                      <a:pt x="274" y="0"/>
                    </a:lnTo>
                    <a:lnTo>
                      <a:pt x="93" y="0"/>
                    </a:lnTo>
                    <a:lnTo>
                      <a:pt x="93" y="6"/>
                    </a:lnTo>
                    <a:lnTo>
                      <a:pt x="93" y="0"/>
                    </a:lnTo>
                    <a:lnTo>
                      <a:pt x="0" y="0"/>
                    </a:lnTo>
                    <a:close/>
                  </a:path>
                </a:pathLst>
              </a:custGeom>
              <a:solidFill>
                <a:srgbClr val="A8A88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347" name="Freeform 488"/>
              <p:cNvSpPr>
                <a:spLocks noEditPoints="1"/>
              </p:cNvSpPr>
              <p:nvPr/>
            </p:nvSpPr>
            <p:spPr bwMode="auto">
              <a:xfrm>
                <a:off x="2913" y="2880"/>
                <a:ext cx="68" cy="3"/>
              </a:xfrm>
              <a:custGeom>
                <a:avLst/>
                <a:gdLst>
                  <a:gd name="T0" fmla="*/ 0 w 275"/>
                  <a:gd name="T1" fmla="*/ 0 h 12"/>
                  <a:gd name="T2" fmla="*/ 0 w 275"/>
                  <a:gd name="T3" fmla="*/ 0 h 12"/>
                  <a:gd name="T4" fmla="*/ 0 w 275"/>
                  <a:gd name="T5" fmla="*/ 0 h 12"/>
                  <a:gd name="T6" fmla="*/ 0 w 275"/>
                  <a:gd name="T7" fmla="*/ 0 h 12"/>
                  <a:gd name="T8" fmla="*/ 0 w 275"/>
                  <a:gd name="T9" fmla="*/ 0 h 12"/>
                  <a:gd name="T10" fmla="*/ 0 w 275"/>
                  <a:gd name="T11" fmla="*/ 0 h 12"/>
                  <a:gd name="T12" fmla="*/ 0 w 275"/>
                  <a:gd name="T13" fmla="*/ 0 h 12"/>
                  <a:gd name="T14" fmla="*/ 0 w 275"/>
                  <a:gd name="T15" fmla="*/ 0 h 12"/>
                  <a:gd name="T16" fmla="*/ 0 w 275"/>
                  <a:gd name="T17" fmla="*/ 0 h 12"/>
                  <a:gd name="T18" fmla="*/ 0 w 27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5"/>
                  <a:gd name="T31" fmla="*/ 0 h 12"/>
                  <a:gd name="T32" fmla="*/ 275 w 275"/>
                  <a:gd name="T33" fmla="*/ 12 h 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5" h="12">
                    <a:moveTo>
                      <a:pt x="0" y="0"/>
                    </a:moveTo>
                    <a:lnTo>
                      <a:pt x="0" y="11"/>
                    </a:lnTo>
                    <a:lnTo>
                      <a:pt x="93" y="12"/>
                    </a:lnTo>
                    <a:lnTo>
                      <a:pt x="91" y="0"/>
                    </a:lnTo>
                    <a:lnTo>
                      <a:pt x="0" y="0"/>
                    </a:lnTo>
                    <a:close/>
                    <a:moveTo>
                      <a:pt x="93" y="0"/>
                    </a:moveTo>
                    <a:lnTo>
                      <a:pt x="93" y="11"/>
                    </a:lnTo>
                    <a:lnTo>
                      <a:pt x="274" y="11"/>
                    </a:lnTo>
                    <a:lnTo>
                      <a:pt x="275" y="0"/>
                    </a:lnTo>
                    <a:lnTo>
                      <a:pt x="93" y="0"/>
                    </a:lnTo>
                    <a:close/>
                  </a:path>
                </a:pathLst>
              </a:custGeom>
              <a:solidFill>
                <a:srgbClr val="B0B09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348" name="Freeform 489"/>
              <p:cNvSpPr>
                <a:spLocks noEditPoints="1"/>
              </p:cNvSpPr>
              <p:nvPr/>
            </p:nvSpPr>
            <p:spPr bwMode="auto">
              <a:xfrm>
                <a:off x="2913" y="2879"/>
                <a:ext cx="68" cy="3"/>
              </a:xfrm>
              <a:custGeom>
                <a:avLst/>
                <a:gdLst>
                  <a:gd name="T0" fmla="*/ 0 w 275"/>
                  <a:gd name="T1" fmla="*/ 0 h 12"/>
                  <a:gd name="T2" fmla="*/ 0 w 275"/>
                  <a:gd name="T3" fmla="*/ 0 h 12"/>
                  <a:gd name="T4" fmla="*/ 0 w 275"/>
                  <a:gd name="T5" fmla="*/ 0 h 12"/>
                  <a:gd name="T6" fmla="*/ 0 w 275"/>
                  <a:gd name="T7" fmla="*/ 0 h 12"/>
                  <a:gd name="T8" fmla="*/ 0 w 275"/>
                  <a:gd name="T9" fmla="*/ 0 h 12"/>
                  <a:gd name="T10" fmla="*/ 0 w 275"/>
                  <a:gd name="T11" fmla="*/ 0 h 12"/>
                  <a:gd name="T12" fmla="*/ 0 w 275"/>
                  <a:gd name="T13" fmla="*/ 0 h 12"/>
                  <a:gd name="T14" fmla="*/ 0 w 275"/>
                  <a:gd name="T15" fmla="*/ 0 h 12"/>
                  <a:gd name="T16" fmla="*/ 0 w 275"/>
                  <a:gd name="T17" fmla="*/ 0 h 12"/>
                  <a:gd name="T18" fmla="*/ 0 w 275"/>
                  <a:gd name="T19" fmla="*/ 0 h 12"/>
                  <a:gd name="T20" fmla="*/ 0 w 275"/>
                  <a:gd name="T21" fmla="*/ 0 h 12"/>
                  <a:gd name="T22" fmla="*/ 0 w 275"/>
                  <a:gd name="T23" fmla="*/ 0 h 12"/>
                  <a:gd name="T24" fmla="*/ 0 w 275"/>
                  <a:gd name="T25" fmla="*/ 0 h 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5"/>
                  <a:gd name="T40" fmla="*/ 0 h 12"/>
                  <a:gd name="T41" fmla="*/ 275 w 275"/>
                  <a:gd name="T42" fmla="*/ 12 h 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5" h="12">
                    <a:moveTo>
                      <a:pt x="2" y="0"/>
                    </a:moveTo>
                    <a:lnTo>
                      <a:pt x="0" y="12"/>
                    </a:lnTo>
                    <a:lnTo>
                      <a:pt x="93" y="12"/>
                    </a:lnTo>
                    <a:lnTo>
                      <a:pt x="90" y="0"/>
                    </a:lnTo>
                    <a:lnTo>
                      <a:pt x="2" y="0"/>
                    </a:lnTo>
                    <a:close/>
                    <a:moveTo>
                      <a:pt x="93" y="0"/>
                    </a:moveTo>
                    <a:lnTo>
                      <a:pt x="93" y="12"/>
                    </a:lnTo>
                    <a:lnTo>
                      <a:pt x="274" y="12"/>
                    </a:lnTo>
                    <a:lnTo>
                      <a:pt x="275" y="0"/>
                    </a:lnTo>
                    <a:lnTo>
                      <a:pt x="183" y="0"/>
                    </a:lnTo>
                    <a:lnTo>
                      <a:pt x="182" y="3"/>
                    </a:lnTo>
                    <a:lnTo>
                      <a:pt x="182" y="0"/>
                    </a:lnTo>
                    <a:lnTo>
                      <a:pt x="93" y="0"/>
                    </a:lnTo>
                    <a:close/>
                  </a:path>
                </a:pathLst>
              </a:custGeom>
              <a:solidFill>
                <a:srgbClr val="B5B59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349" name="Freeform 490"/>
              <p:cNvSpPr>
                <a:spLocks noEditPoints="1"/>
              </p:cNvSpPr>
              <p:nvPr/>
            </p:nvSpPr>
            <p:spPr bwMode="auto">
              <a:xfrm>
                <a:off x="2913" y="2878"/>
                <a:ext cx="68" cy="2"/>
              </a:xfrm>
              <a:custGeom>
                <a:avLst/>
                <a:gdLst>
                  <a:gd name="T0" fmla="*/ 0 w 275"/>
                  <a:gd name="T1" fmla="*/ 0 h 11"/>
                  <a:gd name="T2" fmla="*/ 0 w 275"/>
                  <a:gd name="T3" fmla="*/ 0 h 11"/>
                  <a:gd name="T4" fmla="*/ 0 w 275"/>
                  <a:gd name="T5" fmla="*/ 0 h 11"/>
                  <a:gd name="T6" fmla="*/ 0 w 275"/>
                  <a:gd name="T7" fmla="*/ 0 h 11"/>
                  <a:gd name="T8" fmla="*/ 0 w 275"/>
                  <a:gd name="T9" fmla="*/ 0 h 11"/>
                  <a:gd name="T10" fmla="*/ 0 w 275"/>
                  <a:gd name="T11" fmla="*/ 0 h 11"/>
                  <a:gd name="T12" fmla="*/ 0 w 275"/>
                  <a:gd name="T13" fmla="*/ 0 h 11"/>
                  <a:gd name="T14" fmla="*/ 0 w 275"/>
                  <a:gd name="T15" fmla="*/ 0 h 11"/>
                  <a:gd name="T16" fmla="*/ 0 w 275"/>
                  <a:gd name="T17" fmla="*/ 0 h 11"/>
                  <a:gd name="T18" fmla="*/ 0 w 275"/>
                  <a:gd name="T19" fmla="*/ 0 h 11"/>
                  <a:gd name="T20" fmla="*/ 0 w 275"/>
                  <a:gd name="T21" fmla="*/ 0 h 11"/>
                  <a:gd name="T22" fmla="*/ 0 w 275"/>
                  <a:gd name="T23" fmla="*/ 0 h 11"/>
                  <a:gd name="T24" fmla="*/ 0 w 275"/>
                  <a:gd name="T25" fmla="*/ 0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5"/>
                  <a:gd name="T40" fmla="*/ 0 h 11"/>
                  <a:gd name="T41" fmla="*/ 275 w 275"/>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5" h="11">
                    <a:moveTo>
                      <a:pt x="2" y="0"/>
                    </a:moveTo>
                    <a:lnTo>
                      <a:pt x="0" y="11"/>
                    </a:lnTo>
                    <a:lnTo>
                      <a:pt x="91" y="11"/>
                    </a:lnTo>
                    <a:lnTo>
                      <a:pt x="89" y="0"/>
                    </a:lnTo>
                    <a:lnTo>
                      <a:pt x="2" y="0"/>
                    </a:lnTo>
                    <a:close/>
                    <a:moveTo>
                      <a:pt x="93" y="0"/>
                    </a:moveTo>
                    <a:lnTo>
                      <a:pt x="93" y="11"/>
                    </a:lnTo>
                    <a:lnTo>
                      <a:pt x="275" y="11"/>
                    </a:lnTo>
                    <a:lnTo>
                      <a:pt x="275" y="0"/>
                    </a:lnTo>
                    <a:lnTo>
                      <a:pt x="184" y="0"/>
                    </a:lnTo>
                    <a:lnTo>
                      <a:pt x="182" y="8"/>
                    </a:lnTo>
                    <a:lnTo>
                      <a:pt x="181" y="0"/>
                    </a:lnTo>
                    <a:lnTo>
                      <a:pt x="93" y="0"/>
                    </a:lnTo>
                    <a:close/>
                  </a:path>
                </a:pathLst>
              </a:custGeom>
              <a:solidFill>
                <a:srgbClr val="BDBD9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350" name="Freeform 491"/>
              <p:cNvSpPr>
                <a:spLocks noEditPoints="1"/>
              </p:cNvSpPr>
              <p:nvPr/>
            </p:nvSpPr>
            <p:spPr bwMode="auto">
              <a:xfrm>
                <a:off x="2913" y="2876"/>
                <a:ext cx="68" cy="3"/>
              </a:xfrm>
              <a:custGeom>
                <a:avLst/>
                <a:gdLst>
                  <a:gd name="T0" fmla="*/ 0 w 273"/>
                  <a:gd name="T1" fmla="*/ 0 h 11"/>
                  <a:gd name="T2" fmla="*/ 0 w 273"/>
                  <a:gd name="T3" fmla="*/ 0 h 11"/>
                  <a:gd name="T4" fmla="*/ 0 w 273"/>
                  <a:gd name="T5" fmla="*/ 0 h 11"/>
                  <a:gd name="T6" fmla="*/ 0 w 273"/>
                  <a:gd name="T7" fmla="*/ 0 h 11"/>
                  <a:gd name="T8" fmla="*/ 0 w 273"/>
                  <a:gd name="T9" fmla="*/ 0 h 11"/>
                  <a:gd name="T10" fmla="*/ 0 w 273"/>
                  <a:gd name="T11" fmla="*/ 0 h 11"/>
                  <a:gd name="T12" fmla="*/ 0 w 273"/>
                  <a:gd name="T13" fmla="*/ 0 h 11"/>
                  <a:gd name="T14" fmla="*/ 0 w 273"/>
                  <a:gd name="T15" fmla="*/ 0 h 11"/>
                  <a:gd name="T16" fmla="*/ 0 w 273"/>
                  <a:gd name="T17" fmla="*/ 0 h 11"/>
                  <a:gd name="T18" fmla="*/ 0 w 273"/>
                  <a:gd name="T19" fmla="*/ 0 h 11"/>
                  <a:gd name="T20" fmla="*/ 0 w 273"/>
                  <a:gd name="T21" fmla="*/ 0 h 11"/>
                  <a:gd name="T22" fmla="*/ 0 w 273"/>
                  <a:gd name="T23" fmla="*/ 0 h 11"/>
                  <a:gd name="T24" fmla="*/ 0 w 273"/>
                  <a:gd name="T25" fmla="*/ 0 h 11"/>
                  <a:gd name="T26" fmla="*/ 0 w 273"/>
                  <a:gd name="T27" fmla="*/ 0 h 11"/>
                  <a:gd name="T28" fmla="*/ 0 w 273"/>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3"/>
                  <a:gd name="T46" fmla="*/ 0 h 11"/>
                  <a:gd name="T47" fmla="*/ 273 w 273"/>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3" h="11">
                    <a:moveTo>
                      <a:pt x="0" y="0"/>
                    </a:moveTo>
                    <a:lnTo>
                      <a:pt x="0" y="11"/>
                    </a:lnTo>
                    <a:lnTo>
                      <a:pt x="88" y="11"/>
                    </a:lnTo>
                    <a:lnTo>
                      <a:pt x="86" y="0"/>
                    </a:lnTo>
                    <a:lnTo>
                      <a:pt x="0" y="0"/>
                    </a:lnTo>
                    <a:close/>
                    <a:moveTo>
                      <a:pt x="91" y="0"/>
                    </a:moveTo>
                    <a:lnTo>
                      <a:pt x="91" y="11"/>
                    </a:lnTo>
                    <a:lnTo>
                      <a:pt x="180" y="11"/>
                    </a:lnTo>
                    <a:lnTo>
                      <a:pt x="177" y="0"/>
                    </a:lnTo>
                    <a:lnTo>
                      <a:pt x="91" y="0"/>
                    </a:lnTo>
                    <a:close/>
                    <a:moveTo>
                      <a:pt x="182" y="0"/>
                    </a:moveTo>
                    <a:lnTo>
                      <a:pt x="181" y="11"/>
                    </a:lnTo>
                    <a:lnTo>
                      <a:pt x="273" y="11"/>
                    </a:lnTo>
                    <a:lnTo>
                      <a:pt x="273" y="0"/>
                    </a:lnTo>
                    <a:lnTo>
                      <a:pt x="182" y="0"/>
                    </a:lnTo>
                    <a:close/>
                  </a:path>
                </a:pathLst>
              </a:custGeom>
              <a:solidFill>
                <a:srgbClr val="C2C2A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351" name="Freeform 492"/>
              <p:cNvSpPr>
                <a:spLocks noEditPoints="1"/>
              </p:cNvSpPr>
              <p:nvPr/>
            </p:nvSpPr>
            <p:spPr bwMode="auto">
              <a:xfrm>
                <a:off x="2913" y="2875"/>
                <a:ext cx="68" cy="3"/>
              </a:xfrm>
              <a:custGeom>
                <a:avLst/>
                <a:gdLst>
                  <a:gd name="T0" fmla="*/ 0 w 273"/>
                  <a:gd name="T1" fmla="*/ 0 h 12"/>
                  <a:gd name="T2" fmla="*/ 0 w 273"/>
                  <a:gd name="T3" fmla="*/ 0 h 12"/>
                  <a:gd name="T4" fmla="*/ 0 w 273"/>
                  <a:gd name="T5" fmla="*/ 0 h 12"/>
                  <a:gd name="T6" fmla="*/ 0 w 273"/>
                  <a:gd name="T7" fmla="*/ 0 h 12"/>
                  <a:gd name="T8" fmla="*/ 0 w 273"/>
                  <a:gd name="T9" fmla="*/ 0 h 12"/>
                  <a:gd name="T10" fmla="*/ 0 w 273"/>
                  <a:gd name="T11" fmla="*/ 0 h 12"/>
                  <a:gd name="T12" fmla="*/ 0 w 273"/>
                  <a:gd name="T13" fmla="*/ 0 h 12"/>
                  <a:gd name="T14" fmla="*/ 0 w 273"/>
                  <a:gd name="T15" fmla="*/ 0 h 12"/>
                  <a:gd name="T16" fmla="*/ 0 w 273"/>
                  <a:gd name="T17" fmla="*/ 0 h 12"/>
                  <a:gd name="T18" fmla="*/ 0 w 273"/>
                  <a:gd name="T19" fmla="*/ 0 h 12"/>
                  <a:gd name="T20" fmla="*/ 0 w 273"/>
                  <a:gd name="T21" fmla="*/ 0 h 12"/>
                  <a:gd name="T22" fmla="*/ 0 w 273"/>
                  <a:gd name="T23" fmla="*/ 0 h 12"/>
                  <a:gd name="T24" fmla="*/ 0 w 273"/>
                  <a:gd name="T25" fmla="*/ 0 h 12"/>
                  <a:gd name="T26" fmla="*/ 0 w 273"/>
                  <a:gd name="T27" fmla="*/ 0 h 12"/>
                  <a:gd name="T28" fmla="*/ 0 w 273"/>
                  <a:gd name="T29" fmla="*/ 0 h 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3"/>
                  <a:gd name="T46" fmla="*/ 0 h 12"/>
                  <a:gd name="T47" fmla="*/ 273 w 273"/>
                  <a:gd name="T48" fmla="*/ 12 h 1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3" h="12">
                    <a:moveTo>
                      <a:pt x="1" y="0"/>
                    </a:moveTo>
                    <a:lnTo>
                      <a:pt x="0" y="12"/>
                    </a:lnTo>
                    <a:lnTo>
                      <a:pt x="87" y="12"/>
                    </a:lnTo>
                    <a:lnTo>
                      <a:pt x="84" y="0"/>
                    </a:lnTo>
                    <a:lnTo>
                      <a:pt x="1" y="0"/>
                    </a:lnTo>
                    <a:close/>
                    <a:moveTo>
                      <a:pt x="91" y="0"/>
                    </a:moveTo>
                    <a:lnTo>
                      <a:pt x="91" y="12"/>
                    </a:lnTo>
                    <a:lnTo>
                      <a:pt x="179" y="12"/>
                    </a:lnTo>
                    <a:lnTo>
                      <a:pt x="176" y="0"/>
                    </a:lnTo>
                    <a:lnTo>
                      <a:pt x="91" y="0"/>
                    </a:lnTo>
                    <a:close/>
                    <a:moveTo>
                      <a:pt x="183" y="0"/>
                    </a:moveTo>
                    <a:lnTo>
                      <a:pt x="182" y="12"/>
                    </a:lnTo>
                    <a:lnTo>
                      <a:pt x="273" y="12"/>
                    </a:lnTo>
                    <a:lnTo>
                      <a:pt x="273" y="0"/>
                    </a:lnTo>
                    <a:lnTo>
                      <a:pt x="183" y="0"/>
                    </a:lnTo>
                    <a:close/>
                  </a:path>
                </a:pathLst>
              </a:custGeom>
              <a:solidFill>
                <a:srgbClr val="C9C9A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352" name="Freeform 493"/>
              <p:cNvSpPr>
                <a:spLocks noEditPoints="1"/>
              </p:cNvSpPr>
              <p:nvPr/>
            </p:nvSpPr>
            <p:spPr bwMode="auto">
              <a:xfrm>
                <a:off x="2913" y="2874"/>
                <a:ext cx="68" cy="2"/>
              </a:xfrm>
              <a:custGeom>
                <a:avLst/>
                <a:gdLst>
                  <a:gd name="T0" fmla="*/ 0 w 273"/>
                  <a:gd name="T1" fmla="*/ 0 h 11"/>
                  <a:gd name="T2" fmla="*/ 0 w 273"/>
                  <a:gd name="T3" fmla="*/ 0 h 11"/>
                  <a:gd name="T4" fmla="*/ 0 w 273"/>
                  <a:gd name="T5" fmla="*/ 0 h 11"/>
                  <a:gd name="T6" fmla="*/ 0 w 273"/>
                  <a:gd name="T7" fmla="*/ 0 h 11"/>
                  <a:gd name="T8" fmla="*/ 0 w 273"/>
                  <a:gd name="T9" fmla="*/ 0 h 11"/>
                  <a:gd name="T10" fmla="*/ 0 w 273"/>
                  <a:gd name="T11" fmla="*/ 0 h 11"/>
                  <a:gd name="T12" fmla="*/ 0 w 273"/>
                  <a:gd name="T13" fmla="*/ 0 h 11"/>
                  <a:gd name="T14" fmla="*/ 0 w 273"/>
                  <a:gd name="T15" fmla="*/ 0 h 11"/>
                  <a:gd name="T16" fmla="*/ 0 w 273"/>
                  <a:gd name="T17" fmla="*/ 0 h 11"/>
                  <a:gd name="T18" fmla="*/ 0 w 273"/>
                  <a:gd name="T19" fmla="*/ 0 h 11"/>
                  <a:gd name="T20" fmla="*/ 0 w 273"/>
                  <a:gd name="T21" fmla="*/ 0 h 11"/>
                  <a:gd name="T22" fmla="*/ 0 w 273"/>
                  <a:gd name="T23" fmla="*/ 0 h 11"/>
                  <a:gd name="T24" fmla="*/ 0 w 273"/>
                  <a:gd name="T25" fmla="*/ 0 h 11"/>
                  <a:gd name="T26" fmla="*/ 0 w 273"/>
                  <a:gd name="T27" fmla="*/ 0 h 11"/>
                  <a:gd name="T28" fmla="*/ 0 w 273"/>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3"/>
                  <a:gd name="T46" fmla="*/ 0 h 11"/>
                  <a:gd name="T47" fmla="*/ 273 w 273"/>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3" h="11">
                    <a:moveTo>
                      <a:pt x="1" y="0"/>
                    </a:moveTo>
                    <a:lnTo>
                      <a:pt x="0" y="11"/>
                    </a:lnTo>
                    <a:lnTo>
                      <a:pt x="86" y="11"/>
                    </a:lnTo>
                    <a:lnTo>
                      <a:pt x="83" y="0"/>
                    </a:lnTo>
                    <a:lnTo>
                      <a:pt x="1" y="0"/>
                    </a:lnTo>
                    <a:close/>
                    <a:moveTo>
                      <a:pt x="91" y="0"/>
                    </a:moveTo>
                    <a:lnTo>
                      <a:pt x="91" y="11"/>
                    </a:lnTo>
                    <a:lnTo>
                      <a:pt x="177" y="11"/>
                    </a:lnTo>
                    <a:lnTo>
                      <a:pt x="176" y="0"/>
                    </a:lnTo>
                    <a:lnTo>
                      <a:pt x="91" y="0"/>
                    </a:lnTo>
                    <a:close/>
                    <a:moveTo>
                      <a:pt x="185" y="0"/>
                    </a:moveTo>
                    <a:lnTo>
                      <a:pt x="182" y="11"/>
                    </a:lnTo>
                    <a:lnTo>
                      <a:pt x="273" y="11"/>
                    </a:lnTo>
                    <a:lnTo>
                      <a:pt x="273" y="0"/>
                    </a:lnTo>
                    <a:lnTo>
                      <a:pt x="185" y="0"/>
                    </a:lnTo>
                    <a:close/>
                  </a:path>
                </a:pathLst>
              </a:custGeom>
              <a:solidFill>
                <a:srgbClr val="D1D1B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353" name="Freeform 494"/>
              <p:cNvSpPr>
                <a:spLocks noEditPoints="1"/>
              </p:cNvSpPr>
              <p:nvPr/>
            </p:nvSpPr>
            <p:spPr bwMode="auto">
              <a:xfrm>
                <a:off x="2913" y="2872"/>
                <a:ext cx="68" cy="3"/>
              </a:xfrm>
              <a:custGeom>
                <a:avLst/>
                <a:gdLst>
                  <a:gd name="T0" fmla="*/ 0 w 272"/>
                  <a:gd name="T1" fmla="*/ 0 h 11"/>
                  <a:gd name="T2" fmla="*/ 0 w 272"/>
                  <a:gd name="T3" fmla="*/ 0 h 11"/>
                  <a:gd name="T4" fmla="*/ 0 w 272"/>
                  <a:gd name="T5" fmla="*/ 0 h 11"/>
                  <a:gd name="T6" fmla="*/ 0 w 272"/>
                  <a:gd name="T7" fmla="*/ 0 h 11"/>
                  <a:gd name="T8" fmla="*/ 0 w 272"/>
                  <a:gd name="T9" fmla="*/ 0 h 11"/>
                  <a:gd name="T10" fmla="*/ 0 w 272"/>
                  <a:gd name="T11" fmla="*/ 0 h 11"/>
                  <a:gd name="T12" fmla="*/ 0 w 272"/>
                  <a:gd name="T13" fmla="*/ 0 h 11"/>
                  <a:gd name="T14" fmla="*/ 0 w 272"/>
                  <a:gd name="T15" fmla="*/ 0 h 11"/>
                  <a:gd name="T16" fmla="*/ 0 w 272"/>
                  <a:gd name="T17" fmla="*/ 0 h 11"/>
                  <a:gd name="T18" fmla="*/ 0 w 272"/>
                  <a:gd name="T19" fmla="*/ 0 h 11"/>
                  <a:gd name="T20" fmla="*/ 0 w 272"/>
                  <a:gd name="T21" fmla="*/ 0 h 11"/>
                  <a:gd name="T22" fmla="*/ 0 w 272"/>
                  <a:gd name="T23" fmla="*/ 0 h 11"/>
                  <a:gd name="T24" fmla="*/ 0 w 272"/>
                  <a:gd name="T25" fmla="*/ 0 h 11"/>
                  <a:gd name="T26" fmla="*/ 0 w 272"/>
                  <a:gd name="T27" fmla="*/ 0 h 11"/>
                  <a:gd name="T28" fmla="*/ 0 w 272"/>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2"/>
                  <a:gd name="T46" fmla="*/ 0 h 11"/>
                  <a:gd name="T47" fmla="*/ 272 w 272"/>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2" h="11">
                    <a:moveTo>
                      <a:pt x="0" y="0"/>
                    </a:moveTo>
                    <a:lnTo>
                      <a:pt x="0" y="11"/>
                    </a:lnTo>
                    <a:lnTo>
                      <a:pt x="83" y="11"/>
                    </a:lnTo>
                    <a:lnTo>
                      <a:pt x="81" y="0"/>
                    </a:lnTo>
                    <a:lnTo>
                      <a:pt x="0" y="0"/>
                    </a:lnTo>
                    <a:close/>
                    <a:moveTo>
                      <a:pt x="90" y="0"/>
                    </a:moveTo>
                    <a:lnTo>
                      <a:pt x="90" y="11"/>
                    </a:lnTo>
                    <a:lnTo>
                      <a:pt x="175" y="11"/>
                    </a:lnTo>
                    <a:lnTo>
                      <a:pt x="174" y="0"/>
                    </a:lnTo>
                    <a:lnTo>
                      <a:pt x="90" y="0"/>
                    </a:lnTo>
                    <a:close/>
                    <a:moveTo>
                      <a:pt x="185" y="0"/>
                    </a:moveTo>
                    <a:lnTo>
                      <a:pt x="182" y="11"/>
                    </a:lnTo>
                    <a:lnTo>
                      <a:pt x="272" y="11"/>
                    </a:lnTo>
                    <a:lnTo>
                      <a:pt x="272" y="0"/>
                    </a:lnTo>
                    <a:lnTo>
                      <a:pt x="185" y="0"/>
                    </a:lnTo>
                    <a:close/>
                  </a:path>
                </a:pathLst>
              </a:custGeom>
              <a:solidFill>
                <a:srgbClr val="D6D6B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354" name="Freeform 495"/>
              <p:cNvSpPr>
                <a:spLocks noEditPoints="1"/>
              </p:cNvSpPr>
              <p:nvPr/>
            </p:nvSpPr>
            <p:spPr bwMode="auto">
              <a:xfrm>
                <a:off x="2913" y="2871"/>
                <a:ext cx="68" cy="3"/>
              </a:xfrm>
              <a:custGeom>
                <a:avLst/>
                <a:gdLst>
                  <a:gd name="T0" fmla="*/ 0 w 272"/>
                  <a:gd name="T1" fmla="*/ 0 h 12"/>
                  <a:gd name="T2" fmla="*/ 0 w 272"/>
                  <a:gd name="T3" fmla="*/ 0 h 12"/>
                  <a:gd name="T4" fmla="*/ 0 w 272"/>
                  <a:gd name="T5" fmla="*/ 0 h 12"/>
                  <a:gd name="T6" fmla="*/ 0 w 272"/>
                  <a:gd name="T7" fmla="*/ 0 h 12"/>
                  <a:gd name="T8" fmla="*/ 0 w 272"/>
                  <a:gd name="T9" fmla="*/ 0 h 12"/>
                  <a:gd name="T10" fmla="*/ 0 w 272"/>
                  <a:gd name="T11" fmla="*/ 0 h 12"/>
                  <a:gd name="T12" fmla="*/ 0 w 272"/>
                  <a:gd name="T13" fmla="*/ 0 h 12"/>
                  <a:gd name="T14" fmla="*/ 0 w 272"/>
                  <a:gd name="T15" fmla="*/ 0 h 12"/>
                  <a:gd name="T16" fmla="*/ 0 w 272"/>
                  <a:gd name="T17" fmla="*/ 0 h 12"/>
                  <a:gd name="T18" fmla="*/ 0 w 272"/>
                  <a:gd name="T19" fmla="*/ 0 h 12"/>
                  <a:gd name="T20" fmla="*/ 0 w 272"/>
                  <a:gd name="T21" fmla="*/ 0 h 12"/>
                  <a:gd name="T22" fmla="*/ 0 w 272"/>
                  <a:gd name="T23" fmla="*/ 0 h 12"/>
                  <a:gd name="T24" fmla="*/ 0 w 272"/>
                  <a:gd name="T25" fmla="*/ 0 h 12"/>
                  <a:gd name="T26" fmla="*/ 0 w 272"/>
                  <a:gd name="T27" fmla="*/ 0 h 12"/>
                  <a:gd name="T28" fmla="*/ 0 w 272"/>
                  <a:gd name="T29" fmla="*/ 0 h 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2"/>
                  <a:gd name="T46" fmla="*/ 0 h 12"/>
                  <a:gd name="T47" fmla="*/ 272 w 272"/>
                  <a:gd name="T48" fmla="*/ 12 h 1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2" h="12">
                    <a:moveTo>
                      <a:pt x="0" y="0"/>
                    </a:moveTo>
                    <a:lnTo>
                      <a:pt x="0" y="12"/>
                    </a:lnTo>
                    <a:lnTo>
                      <a:pt x="82" y="12"/>
                    </a:lnTo>
                    <a:lnTo>
                      <a:pt x="80" y="0"/>
                    </a:lnTo>
                    <a:lnTo>
                      <a:pt x="0" y="0"/>
                    </a:lnTo>
                    <a:close/>
                    <a:moveTo>
                      <a:pt x="90" y="0"/>
                    </a:moveTo>
                    <a:lnTo>
                      <a:pt x="90" y="12"/>
                    </a:lnTo>
                    <a:lnTo>
                      <a:pt x="175" y="12"/>
                    </a:lnTo>
                    <a:lnTo>
                      <a:pt x="173" y="0"/>
                    </a:lnTo>
                    <a:lnTo>
                      <a:pt x="90" y="0"/>
                    </a:lnTo>
                    <a:close/>
                    <a:moveTo>
                      <a:pt x="186" y="0"/>
                    </a:moveTo>
                    <a:lnTo>
                      <a:pt x="184" y="12"/>
                    </a:lnTo>
                    <a:lnTo>
                      <a:pt x="272" y="12"/>
                    </a:lnTo>
                    <a:lnTo>
                      <a:pt x="272" y="0"/>
                    </a:lnTo>
                    <a:lnTo>
                      <a:pt x="186" y="0"/>
                    </a:lnTo>
                    <a:close/>
                  </a:path>
                </a:pathLst>
              </a:custGeom>
              <a:solidFill>
                <a:srgbClr val="DEDE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355" name="Freeform 496"/>
              <p:cNvSpPr>
                <a:spLocks noEditPoints="1"/>
              </p:cNvSpPr>
              <p:nvPr/>
            </p:nvSpPr>
            <p:spPr bwMode="auto">
              <a:xfrm>
                <a:off x="2913" y="2869"/>
                <a:ext cx="68" cy="3"/>
              </a:xfrm>
              <a:custGeom>
                <a:avLst/>
                <a:gdLst>
                  <a:gd name="T0" fmla="*/ 0 w 272"/>
                  <a:gd name="T1" fmla="*/ 0 h 10"/>
                  <a:gd name="T2" fmla="*/ 0 w 272"/>
                  <a:gd name="T3" fmla="*/ 0 h 10"/>
                  <a:gd name="T4" fmla="*/ 0 w 272"/>
                  <a:gd name="T5" fmla="*/ 0 h 10"/>
                  <a:gd name="T6" fmla="*/ 0 w 272"/>
                  <a:gd name="T7" fmla="*/ 0 h 10"/>
                  <a:gd name="T8" fmla="*/ 0 w 272"/>
                  <a:gd name="T9" fmla="*/ 0 h 10"/>
                  <a:gd name="T10" fmla="*/ 0 w 272"/>
                  <a:gd name="T11" fmla="*/ 0 h 10"/>
                  <a:gd name="T12" fmla="*/ 0 w 272"/>
                  <a:gd name="T13" fmla="*/ 0 h 10"/>
                  <a:gd name="T14" fmla="*/ 0 w 272"/>
                  <a:gd name="T15" fmla="*/ 0 h 10"/>
                  <a:gd name="T16" fmla="*/ 0 w 272"/>
                  <a:gd name="T17" fmla="*/ 0 h 10"/>
                  <a:gd name="T18" fmla="*/ 0 w 272"/>
                  <a:gd name="T19" fmla="*/ 0 h 10"/>
                  <a:gd name="T20" fmla="*/ 0 w 272"/>
                  <a:gd name="T21" fmla="*/ 0 h 10"/>
                  <a:gd name="T22" fmla="*/ 0 w 272"/>
                  <a:gd name="T23" fmla="*/ 0 h 10"/>
                  <a:gd name="T24" fmla="*/ 0 w 272"/>
                  <a:gd name="T25" fmla="*/ 0 h 10"/>
                  <a:gd name="T26" fmla="*/ 0 w 272"/>
                  <a:gd name="T27" fmla="*/ 0 h 10"/>
                  <a:gd name="T28" fmla="*/ 0 w 272"/>
                  <a:gd name="T29" fmla="*/ 0 h 10"/>
                  <a:gd name="T30" fmla="*/ 0 w 272"/>
                  <a:gd name="T31" fmla="*/ 0 h 1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72"/>
                  <a:gd name="T49" fmla="*/ 0 h 10"/>
                  <a:gd name="T50" fmla="*/ 272 w 272"/>
                  <a:gd name="T51" fmla="*/ 10 h 1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72" h="10">
                    <a:moveTo>
                      <a:pt x="0" y="10"/>
                    </a:moveTo>
                    <a:lnTo>
                      <a:pt x="0" y="3"/>
                    </a:lnTo>
                    <a:lnTo>
                      <a:pt x="79" y="3"/>
                    </a:lnTo>
                    <a:lnTo>
                      <a:pt x="81" y="10"/>
                    </a:lnTo>
                    <a:lnTo>
                      <a:pt x="0" y="10"/>
                    </a:lnTo>
                    <a:close/>
                    <a:moveTo>
                      <a:pt x="90" y="10"/>
                    </a:moveTo>
                    <a:lnTo>
                      <a:pt x="90" y="3"/>
                    </a:lnTo>
                    <a:lnTo>
                      <a:pt x="172" y="3"/>
                    </a:lnTo>
                    <a:lnTo>
                      <a:pt x="174" y="10"/>
                    </a:lnTo>
                    <a:lnTo>
                      <a:pt x="90" y="10"/>
                    </a:lnTo>
                    <a:close/>
                    <a:moveTo>
                      <a:pt x="186" y="0"/>
                    </a:moveTo>
                    <a:lnTo>
                      <a:pt x="185" y="10"/>
                    </a:lnTo>
                    <a:lnTo>
                      <a:pt x="272" y="10"/>
                    </a:lnTo>
                    <a:lnTo>
                      <a:pt x="272" y="3"/>
                    </a:lnTo>
                    <a:lnTo>
                      <a:pt x="229" y="0"/>
                    </a:lnTo>
                    <a:lnTo>
                      <a:pt x="186" y="0"/>
                    </a:lnTo>
                    <a:close/>
                  </a:path>
                </a:pathLst>
              </a:custGeom>
              <a:solidFill>
                <a:srgbClr val="E3E3C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356" name="Freeform 497"/>
              <p:cNvSpPr>
                <a:spLocks noEditPoints="1"/>
              </p:cNvSpPr>
              <p:nvPr/>
            </p:nvSpPr>
            <p:spPr bwMode="auto">
              <a:xfrm>
                <a:off x="2913" y="2869"/>
                <a:ext cx="68" cy="2"/>
              </a:xfrm>
              <a:custGeom>
                <a:avLst/>
                <a:gdLst>
                  <a:gd name="T0" fmla="*/ 0 w 272"/>
                  <a:gd name="T1" fmla="*/ 0 h 6"/>
                  <a:gd name="T2" fmla="*/ 0 w 272"/>
                  <a:gd name="T3" fmla="*/ 0 h 6"/>
                  <a:gd name="T4" fmla="*/ 0 w 272"/>
                  <a:gd name="T5" fmla="*/ 0 h 6"/>
                  <a:gd name="T6" fmla="*/ 0 w 272"/>
                  <a:gd name="T7" fmla="*/ 0 h 6"/>
                  <a:gd name="T8" fmla="*/ 0 w 272"/>
                  <a:gd name="T9" fmla="*/ 0 h 6"/>
                  <a:gd name="T10" fmla="*/ 0 w 272"/>
                  <a:gd name="T11" fmla="*/ 0 h 6"/>
                  <a:gd name="T12" fmla="*/ 0 w 272"/>
                  <a:gd name="T13" fmla="*/ 0 h 6"/>
                  <a:gd name="T14" fmla="*/ 0 w 272"/>
                  <a:gd name="T15" fmla="*/ 0 h 6"/>
                  <a:gd name="T16" fmla="*/ 0 w 272"/>
                  <a:gd name="T17" fmla="*/ 0 h 6"/>
                  <a:gd name="T18" fmla="*/ 0 w 272"/>
                  <a:gd name="T19" fmla="*/ 0 h 6"/>
                  <a:gd name="T20" fmla="*/ 0 w 272"/>
                  <a:gd name="T21" fmla="*/ 0 h 6"/>
                  <a:gd name="T22" fmla="*/ 0 w 272"/>
                  <a:gd name="T23" fmla="*/ 0 h 6"/>
                  <a:gd name="T24" fmla="*/ 0 w 272"/>
                  <a:gd name="T25" fmla="*/ 0 h 6"/>
                  <a:gd name="T26" fmla="*/ 0 w 272"/>
                  <a:gd name="T27" fmla="*/ 0 h 6"/>
                  <a:gd name="T28" fmla="*/ 0 w 272"/>
                  <a:gd name="T29" fmla="*/ 0 h 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2"/>
                  <a:gd name="T46" fmla="*/ 0 h 6"/>
                  <a:gd name="T47" fmla="*/ 272 w 272"/>
                  <a:gd name="T48" fmla="*/ 6 h 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2" h="6">
                    <a:moveTo>
                      <a:pt x="0" y="6"/>
                    </a:moveTo>
                    <a:lnTo>
                      <a:pt x="0" y="5"/>
                    </a:lnTo>
                    <a:lnTo>
                      <a:pt x="79" y="5"/>
                    </a:lnTo>
                    <a:lnTo>
                      <a:pt x="80" y="6"/>
                    </a:lnTo>
                    <a:lnTo>
                      <a:pt x="0" y="6"/>
                    </a:lnTo>
                    <a:close/>
                    <a:moveTo>
                      <a:pt x="90" y="6"/>
                    </a:moveTo>
                    <a:lnTo>
                      <a:pt x="90" y="5"/>
                    </a:lnTo>
                    <a:lnTo>
                      <a:pt x="172" y="5"/>
                    </a:lnTo>
                    <a:lnTo>
                      <a:pt x="173" y="6"/>
                    </a:lnTo>
                    <a:lnTo>
                      <a:pt x="90" y="6"/>
                    </a:lnTo>
                    <a:close/>
                    <a:moveTo>
                      <a:pt x="186" y="6"/>
                    </a:moveTo>
                    <a:lnTo>
                      <a:pt x="186" y="0"/>
                    </a:lnTo>
                    <a:lnTo>
                      <a:pt x="272" y="5"/>
                    </a:lnTo>
                    <a:lnTo>
                      <a:pt x="272" y="6"/>
                    </a:lnTo>
                    <a:lnTo>
                      <a:pt x="186" y="6"/>
                    </a:lnTo>
                    <a:close/>
                  </a:path>
                </a:pathLst>
              </a:custGeom>
              <a:solidFill>
                <a:srgbClr val="EBEBC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357" name="Freeform 498"/>
              <p:cNvSpPr>
                <a:spLocks/>
              </p:cNvSpPr>
              <p:nvPr/>
            </p:nvSpPr>
            <p:spPr bwMode="auto">
              <a:xfrm>
                <a:off x="2960" y="2869"/>
                <a:ext cx="10" cy="1"/>
              </a:xfrm>
              <a:custGeom>
                <a:avLst/>
                <a:gdLst>
                  <a:gd name="T0" fmla="*/ 0 w 43"/>
                  <a:gd name="T1" fmla="*/ 1 h 2"/>
                  <a:gd name="T2" fmla="*/ 0 w 43"/>
                  <a:gd name="T3" fmla="*/ 0 h 2"/>
                  <a:gd name="T4" fmla="*/ 0 w 43"/>
                  <a:gd name="T5" fmla="*/ 1 h 2"/>
                  <a:gd name="T6" fmla="*/ 0 w 43"/>
                  <a:gd name="T7" fmla="*/ 1 h 2"/>
                  <a:gd name="T8" fmla="*/ 0 60000 65536"/>
                  <a:gd name="T9" fmla="*/ 0 60000 65536"/>
                  <a:gd name="T10" fmla="*/ 0 60000 65536"/>
                  <a:gd name="T11" fmla="*/ 0 60000 65536"/>
                  <a:gd name="T12" fmla="*/ 0 w 43"/>
                  <a:gd name="T13" fmla="*/ 0 h 2"/>
                  <a:gd name="T14" fmla="*/ 43 w 43"/>
                  <a:gd name="T15" fmla="*/ 2 h 2"/>
                </a:gdLst>
                <a:ahLst/>
                <a:cxnLst>
                  <a:cxn ang="T8">
                    <a:pos x="T0" y="T1"/>
                  </a:cxn>
                  <a:cxn ang="T9">
                    <a:pos x="T2" y="T3"/>
                  </a:cxn>
                  <a:cxn ang="T10">
                    <a:pos x="T4" y="T5"/>
                  </a:cxn>
                  <a:cxn ang="T11">
                    <a:pos x="T6" y="T7"/>
                  </a:cxn>
                </a:cxnLst>
                <a:rect l="T12" t="T13" r="T14" b="T15"/>
                <a:pathLst>
                  <a:path w="43" h="2">
                    <a:moveTo>
                      <a:pt x="0" y="2"/>
                    </a:moveTo>
                    <a:lnTo>
                      <a:pt x="0" y="0"/>
                    </a:lnTo>
                    <a:lnTo>
                      <a:pt x="43" y="2"/>
                    </a:lnTo>
                    <a:lnTo>
                      <a:pt x="0" y="2"/>
                    </a:lnTo>
                    <a:close/>
                  </a:path>
                </a:pathLst>
              </a:custGeom>
              <a:solidFill>
                <a:srgbClr val="F0F0D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358" name="Freeform 499"/>
              <p:cNvSpPr>
                <a:spLocks/>
              </p:cNvSpPr>
              <p:nvPr/>
            </p:nvSpPr>
            <p:spPr bwMode="auto">
              <a:xfrm>
                <a:off x="2568" y="2884"/>
                <a:ext cx="317" cy="1"/>
              </a:xfrm>
              <a:custGeom>
                <a:avLst/>
                <a:gdLst>
                  <a:gd name="T0" fmla="*/ 0 w 1267"/>
                  <a:gd name="T1" fmla="*/ 0 h 4"/>
                  <a:gd name="T2" fmla="*/ 0 w 1267"/>
                  <a:gd name="T3" fmla="*/ 0 h 4"/>
                  <a:gd name="T4" fmla="*/ 0 w 1267"/>
                  <a:gd name="T5" fmla="*/ 0 h 4"/>
                  <a:gd name="T6" fmla="*/ 0 w 1267"/>
                  <a:gd name="T7" fmla="*/ 0 h 4"/>
                  <a:gd name="T8" fmla="*/ 0 w 1267"/>
                  <a:gd name="T9" fmla="*/ 0 h 4"/>
                  <a:gd name="T10" fmla="*/ 0 60000 65536"/>
                  <a:gd name="T11" fmla="*/ 0 60000 65536"/>
                  <a:gd name="T12" fmla="*/ 0 60000 65536"/>
                  <a:gd name="T13" fmla="*/ 0 60000 65536"/>
                  <a:gd name="T14" fmla="*/ 0 60000 65536"/>
                  <a:gd name="T15" fmla="*/ 0 w 1267"/>
                  <a:gd name="T16" fmla="*/ 0 h 4"/>
                  <a:gd name="T17" fmla="*/ 1267 w 1267"/>
                  <a:gd name="T18" fmla="*/ 4 h 4"/>
                </a:gdLst>
                <a:ahLst/>
                <a:cxnLst>
                  <a:cxn ang="T10">
                    <a:pos x="T0" y="T1"/>
                  </a:cxn>
                  <a:cxn ang="T11">
                    <a:pos x="T2" y="T3"/>
                  </a:cxn>
                  <a:cxn ang="T12">
                    <a:pos x="T4" y="T5"/>
                  </a:cxn>
                  <a:cxn ang="T13">
                    <a:pos x="T6" y="T7"/>
                  </a:cxn>
                  <a:cxn ang="T14">
                    <a:pos x="T8" y="T9"/>
                  </a:cxn>
                </a:cxnLst>
                <a:rect l="T15" t="T16" r="T17" b="T18"/>
                <a:pathLst>
                  <a:path w="1267" h="4">
                    <a:moveTo>
                      <a:pt x="0" y="4"/>
                    </a:moveTo>
                    <a:lnTo>
                      <a:pt x="1267" y="4"/>
                    </a:lnTo>
                    <a:lnTo>
                      <a:pt x="1267" y="0"/>
                    </a:lnTo>
                    <a:lnTo>
                      <a:pt x="2" y="0"/>
                    </a:lnTo>
                    <a:lnTo>
                      <a:pt x="0" y="4"/>
                    </a:lnTo>
                    <a:close/>
                  </a:path>
                </a:pathLst>
              </a:custGeom>
              <a:solidFill>
                <a:srgbClr val="82826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359" name="Freeform 500"/>
              <p:cNvSpPr>
                <a:spLocks/>
              </p:cNvSpPr>
              <p:nvPr/>
            </p:nvSpPr>
            <p:spPr bwMode="auto">
              <a:xfrm>
                <a:off x="2568" y="2883"/>
                <a:ext cx="317" cy="2"/>
              </a:xfrm>
              <a:custGeom>
                <a:avLst/>
                <a:gdLst>
                  <a:gd name="T0" fmla="*/ 0 w 1267"/>
                  <a:gd name="T1" fmla="*/ 0 h 8"/>
                  <a:gd name="T2" fmla="*/ 0 w 1267"/>
                  <a:gd name="T3" fmla="*/ 0 h 8"/>
                  <a:gd name="T4" fmla="*/ 0 w 1267"/>
                  <a:gd name="T5" fmla="*/ 0 h 8"/>
                  <a:gd name="T6" fmla="*/ 0 w 1267"/>
                  <a:gd name="T7" fmla="*/ 0 h 8"/>
                  <a:gd name="T8" fmla="*/ 0 w 1267"/>
                  <a:gd name="T9" fmla="*/ 0 h 8"/>
                  <a:gd name="T10" fmla="*/ 0 60000 65536"/>
                  <a:gd name="T11" fmla="*/ 0 60000 65536"/>
                  <a:gd name="T12" fmla="*/ 0 60000 65536"/>
                  <a:gd name="T13" fmla="*/ 0 60000 65536"/>
                  <a:gd name="T14" fmla="*/ 0 60000 65536"/>
                  <a:gd name="T15" fmla="*/ 0 w 1267"/>
                  <a:gd name="T16" fmla="*/ 0 h 8"/>
                  <a:gd name="T17" fmla="*/ 1267 w 1267"/>
                  <a:gd name="T18" fmla="*/ 8 h 8"/>
                </a:gdLst>
                <a:ahLst/>
                <a:cxnLst>
                  <a:cxn ang="T10">
                    <a:pos x="T0" y="T1"/>
                  </a:cxn>
                  <a:cxn ang="T11">
                    <a:pos x="T2" y="T3"/>
                  </a:cxn>
                  <a:cxn ang="T12">
                    <a:pos x="T4" y="T5"/>
                  </a:cxn>
                  <a:cxn ang="T13">
                    <a:pos x="T6" y="T7"/>
                  </a:cxn>
                  <a:cxn ang="T14">
                    <a:pos x="T8" y="T9"/>
                  </a:cxn>
                </a:cxnLst>
                <a:rect l="T15" t="T16" r="T17" b="T18"/>
                <a:pathLst>
                  <a:path w="1267" h="8">
                    <a:moveTo>
                      <a:pt x="0" y="8"/>
                    </a:moveTo>
                    <a:lnTo>
                      <a:pt x="1267" y="8"/>
                    </a:lnTo>
                    <a:lnTo>
                      <a:pt x="1267" y="0"/>
                    </a:lnTo>
                    <a:lnTo>
                      <a:pt x="2" y="0"/>
                    </a:lnTo>
                    <a:lnTo>
                      <a:pt x="0" y="8"/>
                    </a:lnTo>
                    <a:close/>
                  </a:path>
                </a:pathLst>
              </a:custGeom>
              <a:solidFill>
                <a:srgbClr val="8A8A6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360" name="Freeform 501"/>
              <p:cNvSpPr>
                <a:spLocks/>
              </p:cNvSpPr>
              <p:nvPr/>
            </p:nvSpPr>
            <p:spPr bwMode="auto">
              <a:xfrm>
                <a:off x="2568" y="2882"/>
                <a:ext cx="317" cy="2"/>
              </a:xfrm>
              <a:custGeom>
                <a:avLst/>
                <a:gdLst>
                  <a:gd name="T0" fmla="*/ 0 w 1265"/>
                  <a:gd name="T1" fmla="*/ 0 h 9"/>
                  <a:gd name="T2" fmla="*/ 0 w 1265"/>
                  <a:gd name="T3" fmla="*/ 0 h 9"/>
                  <a:gd name="T4" fmla="*/ 0 w 1265"/>
                  <a:gd name="T5" fmla="*/ 0 h 9"/>
                  <a:gd name="T6" fmla="*/ 0 w 1265"/>
                  <a:gd name="T7" fmla="*/ 0 h 9"/>
                  <a:gd name="T8" fmla="*/ 0 w 1265"/>
                  <a:gd name="T9" fmla="*/ 0 h 9"/>
                  <a:gd name="T10" fmla="*/ 0 60000 65536"/>
                  <a:gd name="T11" fmla="*/ 0 60000 65536"/>
                  <a:gd name="T12" fmla="*/ 0 60000 65536"/>
                  <a:gd name="T13" fmla="*/ 0 60000 65536"/>
                  <a:gd name="T14" fmla="*/ 0 60000 65536"/>
                  <a:gd name="T15" fmla="*/ 0 w 1265"/>
                  <a:gd name="T16" fmla="*/ 0 h 9"/>
                  <a:gd name="T17" fmla="*/ 1265 w 1265"/>
                  <a:gd name="T18" fmla="*/ 9 h 9"/>
                </a:gdLst>
                <a:ahLst/>
                <a:cxnLst>
                  <a:cxn ang="T10">
                    <a:pos x="T0" y="T1"/>
                  </a:cxn>
                  <a:cxn ang="T11">
                    <a:pos x="T2" y="T3"/>
                  </a:cxn>
                  <a:cxn ang="T12">
                    <a:pos x="T4" y="T5"/>
                  </a:cxn>
                  <a:cxn ang="T13">
                    <a:pos x="T6" y="T7"/>
                  </a:cxn>
                  <a:cxn ang="T14">
                    <a:pos x="T8" y="T9"/>
                  </a:cxn>
                </a:cxnLst>
                <a:rect l="T15" t="T16" r="T17" b="T18"/>
                <a:pathLst>
                  <a:path w="1265" h="9">
                    <a:moveTo>
                      <a:pt x="1264" y="0"/>
                    </a:moveTo>
                    <a:lnTo>
                      <a:pt x="1265" y="9"/>
                    </a:lnTo>
                    <a:lnTo>
                      <a:pt x="0" y="9"/>
                    </a:lnTo>
                    <a:lnTo>
                      <a:pt x="1" y="0"/>
                    </a:lnTo>
                    <a:lnTo>
                      <a:pt x="1264" y="0"/>
                    </a:lnTo>
                    <a:close/>
                  </a:path>
                </a:pathLst>
              </a:custGeom>
              <a:solidFill>
                <a:srgbClr val="8F8F7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361" name="Freeform 502"/>
              <p:cNvSpPr>
                <a:spLocks/>
              </p:cNvSpPr>
              <p:nvPr/>
            </p:nvSpPr>
            <p:spPr bwMode="auto">
              <a:xfrm>
                <a:off x="2568" y="2880"/>
                <a:ext cx="317" cy="3"/>
              </a:xfrm>
              <a:custGeom>
                <a:avLst/>
                <a:gdLst>
                  <a:gd name="T0" fmla="*/ 0 w 1265"/>
                  <a:gd name="T1" fmla="*/ 0 h 11"/>
                  <a:gd name="T2" fmla="*/ 0 w 1265"/>
                  <a:gd name="T3" fmla="*/ 0 h 11"/>
                  <a:gd name="T4" fmla="*/ 0 w 1265"/>
                  <a:gd name="T5" fmla="*/ 0 h 11"/>
                  <a:gd name="T6" fmla="*/ 0 w 1265"/>
                  <a:gd name="T7" fmla="*/ 0 h 11"/>
                  <a:gd name="T8" fmla="*/ 0 w 1265"/>
                  <a:gd name="T9" fmla="*/ 0 h 11"/>
                  <a:gd name="T10" fmla="*/ 0 60000 65536"/>
                  <a:gd name="T11" fmla="*/ 0 60000 65536"/>
                  <a:gd name="T12" fmla="*/ 0 60000 65536"/>
                  <a:gd name="T13" fmla="*/ 0 60000 65536"/>
                  <a:gd name="T14" fmla="*/ 0 60000 65536"/>
                  <a:gd name="T15" fmla="*/ 0 w 1265"/>
                  <a:gd name="T16" fmla="*/ 0 h 11"/>
                  <a:gd name="T17" fmla="*/ 1265 w 1265"/>
                  <a:gd name="T18" fmla="*/ 11 h 11"/>
                </a:gdLst>
                <a:ahLst/>
                <a:cxnLst>
                  <a:cxn ang="T10">
                    <a:pos x="T0" y="T1"/>
                  </a:cxn>
                  <a:cxn ang="T11">
                    <a:pos x="T2" y="T3"/>
                  </a:cxn>
                  <a:cxn ang="T12">
                    <a:pos x="T4" y="T5"/>
                  </a:cxn>
                  <a:cxn ang="T13">
                    <a:pos x="T6" y="T7"/>
                  </a:cxn>
                  <a:cxn ang="T14">
                    <a:pos x="T8" y="T9"/>
                  </a:cxn>
                </a:cxnLst>
                <a:rect l="T15" t="T16" r="T17" b="T18"/>
                <a:pathLst>
                  <a:path w="1265" h="11">
                    <a:moveTo>
                      <a:pt x="1264" y="0"/>
                    </a:moveTo>
                    <a:lnTo>
                      <a:pt x="1265" y="11"/>
                    </a:lnTo>
                    <a:lnTo>
                      <a:pt x="0" y="11"/>
                    </a:lnTo>
                    <a:lnTo>
                      <a:pt x="1" y="0"/>
                    </a:lnTo>
                    <a:lnTo>
                      <a:pt x="1264" y="0"/>
                    </a:lnTo>
                    <a:close/>
                  </a:path>
                </a:pathLst>
              </a:custGeom>
              <a:solidFill>
                <a:srgbClr val="96967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362" name="Freeform 503"/>
              <p:cNvSpPr>
                <a:spLocks/>
              </p:cNvSpPr>
              <p:nvPr/>
            </p:nvSpPr>
            <p:spPr bwMode="auto">
              <a:xfrm>
                <a:off x="2568" y="2879"/>
                <a:ext cx="316" cy="3"/>
              </a:xfrm>
              <a:custGeom>
                <a:avLst/>
                <a:gdLst>
                  <a:gd name="T0" fmla="*/ 0 w 1263"/>
                  <a:gd name="T1" fmla="*/ 0 h 11"/>
                  <a:gd name="T2" fmla="*/ 0 w 1263"/>
                  <a:gd name="T3" fmla="*/ 0 h 11"/>
                  <a:gd name="T4" fmla="*/ 0 w 1263"/>
                  <a:gd name="T5" fmla="*/ 0 h 11"/>
                  <a:gd name="T6" fmla="*/ 0 w 1263"/>
                  <a:gd name="T7" fmla="*/ 0 h 11"/>
                  <a:gd name="T8" fmla="*/ 0 w 1263"/>
                  <a:gd name="T9" fmla="*/ 0 h 11"/>
                  <a:gd name="T10" fmla="*/ 0 60000 65536"/>
                  <a:gd name="T11" fmla="*/ 0 60000 65536"/>
                  <a:gd name="T12" fmla="*/ 0 60000 65536"/>
                  <a:gd name="T13" fmla="*/ 0 60000 65536"/>
                  <a:gd name="T14" fmla="*/ 0 60000 65536"/>
                  <a:gd name="T15" fmla="*/ 0 w 1263"/>
                  <a:gd name="T16" fmla="*/ 0 h 11"/>
                  <a:gd name="T17" fmla="*/ 1263 w 1263"/>
                  <a:gd name="T18" fmla="*/ 11 h 11"/>
                </a:gdLst>
                <a:ahLst/>
                <a:cxnLst>
                  <a:cxn ang="T10">
                    <a:pos x="T0" y="T1"/>
                  </a:cxn>
                  <a:cxn ang="T11">
                    <a:pos x="T2" y="T3"/>
                  </a:cxn>
                  <a:cxn ang="T12">
                    <a:pos x="T4" y="T5"/>
                  </a:cxn>
                  <a:cxn ang="T13">
                    <a:pos x="T6" y="T7"/>
                  </a:cxn>
                  <a:cxn ang="T14">
                    <a:pos x="T8" y="T9"/>
                  </a:cxn>
                </a:cxnLst>
                <a:rect l="T15" t="T16" r="T17" b="T18"/>
                <a:pathLst>
                  <a:path w="1263" h="11">
                    <a:moveTo>
                      <a:pt x="1262" y="0"/>
                    </a:moveTo>
                    <a:lnTo>
                      <a:pt x="1263" y="11"/>
                    </a:lnTo>
                    <a:lnTo>
                      <a:pt x="0" y="11"/>
                    </a:lnTo>
                    <a:lnTo>
                      <a:pt x="1" y="0"/>
                    </a:lnTo>
                    <a:lnTo>
                      <a:pt x="1262" y="0"/>
                    </a:lnTo>
                    <a:close/>
                  </a:path>
                </a:pathLst>
              </a:custGeom>
              <a:solidFill>
                <a:srgbClr val="9E9E7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363" name="Freeform 504"/>
              <p:cNvSpPr>
                <a:spLocks/>
              </p:cNvSpPr>
              <p:nvPr/>
            </p:nvSpPr>
            <p:spPr bwMode="auto">
              <a:xfrm>
                <a:off x="2568" y="2878"/>
                <a:ext cx="316" cy="2"/>
              </a:xfrm>
              <a:custGeom>
                <a:avLst/>
                <a:gdLst>
                  <a:gd name="T0" fmla="*/ 0 w 1263"/>
                  <a:gd name="T1" fmla="*/ 0 h 10"/>
                  <a:gd name="T2" fmla="*/ 0 w 1263"/>
                  <a:gd name="T3" fmla="*/ 0 h 10"/>
                  <a:gd name="T4" fmla="*/ 0 w 1263"/>
                  <a:gd name="T5" fmla="*/ 0 h 10"/>
                  <a:gd name="T6" fmla="*/ 0 w 1263"/>
                  <a:gd name="T7" fmla="*/ 0 h 10"/>
                  <a:gd name="T8" fmla="*/ 0 w 1263"/>
                  <a:gd name="T9" fmla="*/ 0 h 10"/>
                  <a:gd name="T10" fmla="*/ 0 w 1263"/>
                  <a:gd name="T11" fmla="*/ 0 h 10"/>
                  <a:gd name="T12" fmla="*/ 0 w 1263"/>
                  <a:gd name="T13" fmla="*/ 0 h 10"/>
                  <a:gd name="T14" fmla="*/ 0 w 1263"/>
                  <a:gd name="T15" fmla="*/ 0 h 10"/>
                  <a:gd name="T16" fmla="*/ 0 w 1263"/>
                  <a:gd name="T17" fmla="*/ 0 h 10"/>
                  <a:gd name="T18" fmla="*/ 0 w 1263"/>
                  <a:gd name="T19" fmla="*/ 0 h 10"/>
                  <a:gd name="T20" fmla="*/ 0 w 1263"/>
                  <a:gd name="T21" fmla="*/ 0 h 10"/>
                  <a:gd name="T22" fmla="*/ 0 w 1263"/>
                  <a:gd name="T23" fmla="*/ 0 h 10"/>
                  <a:gd name="T24" fmla="*/ 0 w 1263"/>
                  <a:gd name="T25" fmla="*/ 0 h 10"/>
                  <a:gd name="T26" fmla="*/ 0 w 1263"/>
                  <a:gd name="T27" fmla="*/ 0 h 10"/>
                  <a:gd name="T28" fmla="*/ 0 w 1263"/>
                  <a:gd name="T29" fmla="*/ 0 h 10"/>
                  <a:gd name="T30" fmla="*/ 0 w 1263"/>
                  <a:gd name="T31" fmla="*/ 0 h 10"/>
                  <a:gd name="T32" fmla="*/ 0 w 1263"/>
                  <a:gd name="T33" fmla="*/ 0 h 1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63"/>
                  <a:gd name="T52" fmla="*/ 0 h 10"/>
                  <a:gd name="T53" fmla="*/ 1263 w 1263"/>
                  <a:gd name="T54" fmla="*/ 10 h 1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63" h="10">
                    <a:moveTo>
                      <a:pt x="1262" y="0"/>
                    </a:moveTo>
                    <a:lnTo>
                      <a:pt x="1263" y="10"/>
                    </a:lnTo>
                    <a:lnTo>
                      <a:pt x="0" y="10"/>
                    </a:lnTo>
                    <a:lnTo>
                      <a:pt x="1" y="0"/>
                    </a:lnTo>
                    <a:lnTo>
                      <a:pt x="176" y="0"/>
                    </a:lnTo>
                    <a:lnTo>
                      <a:pt x="176" y="5"/>
                    </a:lnTo>
                    <a:lnTo>
                      <a:pt x="178" y="0"/>
                    </a:lnTo>
                    <a:lnTo>
                      <a:pt x="429" y="0"/>
                    </a:lnTo>
                    <a:lnTo>
                      <a:pt x="429" y="5"/>
                    </a:lnTo>
                    <a:lnTo>
                      <a:pt x="430" y="0"/>
                    </a:lnTo>
                    <a:lnTo>
                      <a:pt x="689" y="0"/>
                    </a:lnTo>
                    <a:lnTo>
                      <a:pt x="689" y="5"/>
                    </a:lnTo>
                    <a:lnTo>
                      <a:pt x="691" y="0"/>
                    </a:lnTo>
                    <a:lnTo>
                      <a:pt x="778" y="0"/>
                    </a:lnTo>
                    <a:lnTo>
                      <a:pt x="778" y="5"/>
                    </a:lnTo>
                    <a:lnTo>
                      <a:pt x="779" y="0"/>
                    </a:lnTo>
                    <a:lnTo>
                      <a:pt x="1262" y="0"/>
                    </a:lnTo>
                    <a:close/>
                  </a:path>
                </a:pathLst>
              </a:custGeom>
              <a:solidFill>
                <a:srgbClr val="A3A38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364" name="Freeform 505"/>
              <p:cNvSpPr>
                <a:spLocks/>
              </p:cNvSpPr>
              <p:nvPr/>
            </p:nvSpPr>
            <p:spPr bwMode="auto">
              <a:xfrm>
                <a:off x="2569" y="2877"/>
                <a:ext cx="315" cy="2"/>
              </a:xfrm>
              <a:custGeom>
                <a:avLst/>
                <a:gdLst>
                  <a:gd name="T0" fmla="*/ 0 w 1261"/>
                  <a:gd name="T1" fmla="*/ 0 h 11"/>
                  <a:gd name="T2" fmla="*/ 0 w 1261"/>
                  <a:gd name="T3" fmla="*/ 0 h 11"/>
                  <a:gd name="T4" fmla="*/ 0 w 1261"/>
                  <a:gd name="T5" fmla="*/ 0 h 11"/>
                  <a:gd name="T6" fmla="*/ 0 w 1261"/>
                  <a:gd name="T7" fmla="*/ 0 h 11"/>
                  <a:gd name="T8" fmla="*/ 0 w 1261"/>
                  <a:gd name="T9" fmla="*/ 0 h 11"/>
                  <a:gd name="T10" fmla="*/ 0 w 1261"/>
                  <a:gd name="T11" fmla="*/ 0 h 11"/>
                  <a:gd name="T12" fmla="*/ 0 w 1261"/>
                  <a:gd name="T13" fmla="*/ 0 h 11"/>
                  <a:gd name="T14" fmla="*/ 0 w 1261"/>
                  <a:gd name="T15" fmla="*/ 0 h 11"/>
                  <a:gd name="T16" fmla="*/ 0 w 1261"/>
                  <a:gd name="T17" fmla="*/ 0 h 11"/>
                  <a:gd name="T18" fmla="*/ 0 w 1261"/>
                  <a:gd name="T19" fmla="*/ 0 h 11"/>
                  <a:gd name="T20" fmla="*/ 0 w 1261"/>
                  <a:gd name="T21" fmla="*/ 0 h 11"/>
                  <a:gd name="T22" fmla="*/ 0 w 1261"/>
                  <a:gd name="T23" fmla="*/ 0 h 11"/>
                  <a:gd name="T24" fmla="*/ 0 w 1261"/>
                  <a:gd name="T25" fmla="*/ 0 h 11"/>
                  <a:gd name="T26" fmla="*/ 0 w 1261"/>
                  <a:gd name="T27" fmla="*/ 0 h 11"/>
                  <a:gd name="T28" fmla="*/ 0 w 1261"/>
                  <a:gd name="T29" fmla="*/ 0 h 11"/>
                  <a:gd name="T30" fmla="*/ 0 w 1261"/>
                  <a:gd name="T31" fmla="*/ 0 h 11"/>
                  <a:gd name="T32" fmla="*/ 0 w 1261"/>
                  <a:gd name="T33" fmla="*/ 0 h 11"/>
                  <a:gd name="T34" fmla="*/ 0 w 1261"/>
                  <a:gd name="T35" fmla="*/ 0 h 11"/>
                  <a:gd name="T36" fmla="*/ 0 w 1261"/>
                  <a:gd name="T37" fmla="*/ 0 h 11"/>
                  <a:gd name="T38" fmla="*/ 0 w 1261"/>
                  <a:gd name="T39" fmla="*/ 0 h 11"/>
                  <a:gd name="T40" fmla="*/ 0 w 1261"/>
                  <a:gd name="T41" fmla="*/ 0 h 11"/>
                  <a:gd name="T42" fmla="*/ 0 w 1261"/>
                  <a:gd name="T43" fmla="*/ 0 h 11"/>
                  <a:gd name="T44" fmla="*/ 0 w 1261"/>
                  <a:gd name="T45" fmla="*/ 0 h 11"/>
                  <a:gd name="T46" fmla="*/ 0 w 1261"/>
                  <a:gd name="T47" fmla="*/ 0 h 11"/>
                  <a:gd name="T48" fmla="*/ 0 w 1261"/>
                  <a:gd name="T49" fmla="*/ 0 h 11"/>
                  <a:gd name="T50" fmla="*/ 0 w 1261"/>
                  <a:gd name="T51" fmla="*/ 0 h 11"/>
                  <a:gd name="T52" fmla="*/ 0 w 1261"/>
                  <a:gd name="T53" fmla="*/ 0 h 11"/>
                  <a:gd name="T54" fmla="*/ 0 w 1261"/>
                  <a:gd name="T55" fmla="*/ 0 h 11"/>
                  <a:gd name="T56" fmla="*/ 0 w 1261"/>
                  <a:gd name="T57" fmla="*/ 0 h 11"/>
                  <a:gd name="T58" fmla="*/ 0 w 1261"/>
                  <a:gd name="T59" fmla="*/ 0 h 11"/>
                  <a:gd name="T60" fmla="*/ 0 w 1261"/>
                  <a:gd name="T61" fmla="*/ 0 h 11"/>
                  <a:gd name="T62" fmla="*/ 0 w 1261"/>
                  <a:gd name="T63" fmla="*/ 0 h 1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261"/>
                  <a:gd name="T97" fmla="*/ 0 h 11"/>
                  <a:gd name="T98" fmla="*/ 1261 w 1261"/>
                  <a:gd name="T99" fmla="*/ 11 h 1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261" h="11">
                    <a:moveTo>
                      <a:pt x="1260" y="0"/>
                    </a:moveTo>
                    <a:lnTo>
                      <a:pt x="1261" y="11"/>
                    </a:lnTo>
                    <a:lnTo>
                      <a:pt x="0" y="11"/>
                    </a:lnTo>
                    <a:lnTo>
                      <a:pt x="1" y="0"/>
                    </a:lnTo>
                    <a:lnTo>
                      <a:pt x="174" y="0"/>
                    </a:lnTo>
                    <a:lnTo>
                      <a:pt x="175" y="11"/>
                    </a:lnTo>
                    <a:lnTo>
                      <a:pt x="178" y="0"/>
                    </a:lnTo>
                    <a:lnTo>
                      <a:pt x="261" y="0"/>
                    </a:lnTo>
                    <a:lnTo>
                      <a:pt x="261" y="6"/>
                    </a:lnTo>
                    <a:lnTo>
                      <a:pt x="262" y="0"/>
                    </a:lnTo>
                    <a:lnTo>
                      <a:pt x="333" y="0"/>
                    </a:lnTo>
                    <a:lnTo>
                      <a:pt x="333" y="6"/>
                    </a:lnTo>
                    <a:lnTo>
                      <a:pt x="335" y="0"/>
                    </a:lnTo>
                    <a:lnTo>
                      <a:pt x="427" y="0"/>
                    </a:lnTo>
                    <a:lnTo>
                      <a:pt x="428" y="11"/>
                    </a:lnTo>
                    <a:lnTo>
                      <a:pt x="432" y="0"/>
                    </a:lnTo>
                    <a:lnTo>
                      <a:pt x="514" y="0"/>
                    </a:lnTo>
                    <a:lnTo>
                      <a:pt x="514" y="4"/>
                    </a:lnTo>
                    <a:lnTo>
                      <a:pt x="515" y="0"/>
                    </a:lnTo>
                    <a:lnTo>
                      <a:pt x="688" y="0"/>
                    </a:lnTo>
                    <a:lnTo>
                      <a:pt x="688" y="11"/>
                    </a:lnTo>
                    <a:lnTo>
                      <a:pt x="691" y="0"/>
                    </a:lnTo>
                    <a:lnTo>
                      <a:pt x="777" y="0"/>
                    </a:lnTo>
                    <a:lnTo>
                      <a:pt x="777" y="11"/>
                    </a:lnTo>
                    <a:lnTo>
                      <a:pt x="779" y="0"/>
                    </a:lnTo>
                    <a:lnTo>
                      <a:pt x="865" y="0"/>
                    </a:lnTo>
                    <a:lnTo>
                      <a:pt x="865" y="4"/>
                    </a:lnTo>
                    <a:lnTo>
                      <a:pt x="866" y="0"/>
                    </a:lnTo>
                    <a:lnTo>
                      <a:pt x="1020" y="0"/>
                    </a:lnTo>
                    <a:lnTo>
                      <a:pt x="1020" y="4"/>
                    </a:lnTo>
                    <a:lnTo>
                      <a:pt x="1021" y="0"/>
                    </a:lnTo>
                    <a:lnTo>
                      <a:pt x="1260" y="0"/>
                    </a:lnTo>
                    <a:close/>
                  </a:path>
                </a:pathLst>
              </a:custGeom>
              <a:solidFill>
                <a:srgbClr val="A8A88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365" name="Freeform 506"/>
              <p:cNvSpPr>
                <a:spLocks noEditPoints="1"/>
              </p:cNvSpPr>
              <p:nvPr/>
            </p:nvSpPr>
            <p:spPr bwMode="auto">
              <a:xfrm>
                <a:off x="2569" y="2875"/>
                <a:ext cx="315" cy="3"/>
              </a:xfrm>
              <a:custGeom>
                <a:avLst/>
                <a:gdLst>
                  <a:gd name="T0" fmla="*/ 0 w 1261"/>
                  <a:gd name="T1" fmla="*/ 0 h 11"/>
                  <a:gd name="T2" fmla="*/ 0 w 1261"/>
                  <a:gd name="T3" fmla="*/ 0 h 11"/>
                  <a:gd name="T4" fmla="*/ 0 w 1261"/>
                  <a:gd name="T5" fmla="*/ 0 h 11"/>
                  <a:gd name="T6" fmla="*/ 0 w 1261"/>
                  <a:gd name="T7" fmla="*/ 0 h 11"/>
                  <a:gd name="T8" fmla="*/ 0 w 1261"/>
                  <a:gd name="T9" fmla="*/ 0 h 11"/>
                  <a:gd name="T10" fmla="*/ 0 w 1261"/>
                  <a:gd name="T11" fmla="*/ 0 h 11"/>
                  <a:gd name="T12" fmla="*/ 0 w 1261"/>
                  <a:gd name="T13" fmla="*/ 0 h 11"/>
                  <a:gd name="T14" fmla="*/ 0 w 1261"/>
                  <a:gd name="T15" fmla="*/ 0 h 11"/>
                  <a:gd name="T16" fmla="*/ 0 w 1261"/>
                  <a:gd name="T17" fmla="*/ 0 h 11"/>
                  <a:gd name="T18" fmla="*/ 0 w 1261"/>
                  <a:gd name="T19" fmla="*/ 0 h 11"/>
                  <a:gd name="T20" fmla="*/ 0 w 1261"/>
                  <a:gd name="T21" fmla="*/ 0 h 11"/>
                  <a:gd name="T22" fmla="*/ 0 w 1261"/>
                  <a:gd name="T23" fmla="*/ 0 h 11"/>
                  <a:gd name="T24" fmla="*/ 0 w 1261"/>
                  <a:gd name="T25" fmla="*/ 0 h 11"/>
                  <a:gd name="T26" fmla="*/ 0 w 1261"/>
                  <a:gd name="T27" fmla="*/ 0 h 11"/>
                  <a:gd name="T28" fmla="*/ 0 w 1261"/>
                  <a:gd name="T29" fmla="*/ 0 h 11"/>
                  <a:gd name="T30" fmla="*/ 0 w 1261"/>
                  <a:gd name="T31" fmla="*/ 0 h 11"/>
                  <a:gd name="T32" fmla="*/ 0 w 1261"/>
                  <a:gd name="T33" fmla="*/ 0 h 11"/>
                  <a:gd name="T34" fmla="*/ 0 w 1261"/>
                  <a:gd name="T35" fmla="*/ 0 h 11"/>
                  <a:gd name="T36" fmla="*/ 0 w 1261"/>
                  <a:gd name="T37" fmla="*/ 0 h 11"/>
                  <a:gd name="T38" fmla="*/ 0 w 1261"/>
                  <a:gd name="T39" fmla="*/ 0 h 11"/>
                  <a:gd name="T40" fmla="*/ 0 w 1261"/>
                  <a:gd name="T41" fmla="*/ 0 h 11"/>
                  <a:gd name="T42" fmla="*/ 0 w 1261"/>
                  <a:gd name="T43" fmla="*/ 0 h 11"/>
                  <a:gd name="T44" fmla="*/ 0 w 1261"/>
                  <a:gd name="T45" fmla="*/ 0 h 11"/>
                  <a:gd name="T46" fmla="*/ 0 w 1261"/>
                  <a:gd name="T47" fmla="*/ 0 h 11"/>
                  <a:gd name="T48" fmla="*/ 0 w 1261"/>
                  <a:gd name="T49" fmla="*/ 0 h 11"/>
                  <a:gd name="T50" fmla="*/ 0 w 1261"/>
                  <a:gd name="T51" fmla="*/ 0 h 11"/>
                  <a:gd name="T52" fmla="*/ 0 w 1261"/>
                  <a:gd name="T53" fmla="*/ 0 h 11"/>
                  <a:gd name="T54" fmla="*/ 0 w 1261"/>
                  <a:gd name="T55" fmla="*/ 0 h 11"/>
                  <a:gd name="T56" fmla="*/ 0 w 1261"/>
                  <a:gd name="T57" fmla="*/ 0 h 11"/>
                  <a:gd name="T58" fmla="*/ 0 w 1261"/>
                  <a:gd name="T59" fmla="*/ 0 h 11"/>
                  <a:gd name="T60" fmla="*/ 0 w 1261"/>
                  <a:gd name="T61" fmla="*/ 0 h 11"/>
                  <a:gd name="T62" fmla="*/ 0 w 1261"/>
                  <a:gd name="T63" fmla="*/ 0 h 11"/>
                  <a:gd name="T64" fmla="*/ 0 w 1261"/>
                  <a:gd name="T65" fmla="*/ 0 h 11"/>
                  <a:gd name="T66" fmla="*/ 0 w 1261"/>
                  <a:gd name="T67" fmla="*/ 0 h 11"/>
                  <a:gd name="T68" fmla="*/ 0 w 1261"/>
                  <a:gd name="T69" fmla="*/ 0 h 11"/>
                  <a:gd name="T70" fmla="*/ 0 w 1261"/>
                  <a:gd name="T71" fmla="*/ 0 h 11"/>
                  <a:gd name="T72" fmla="*/ 0 w 1261"/>
                  <a:gd name="T73" fmla="*/ 0 h 11"/>
                  <a:gd name="T74" fmla="*/ 0 w 1261"/>
                  <a:gd name="T75" fmla="*/ 0 h 11"/>
                  <a:gd name="T76" fmla="*/ 0 w 1261"/>
                  <a:gd name="T77" fmla="*/ 0 h 11"/>
                  <a:gd name="T78" fmla="*/ 0 w 1261"/>
                  <a:gd name="T79" fmla="*/ 0 h 11"/>
                  <a:gd name="T80" fmla="*/ 0 w 1261"/>
                  <a:gd name="T81" fmla="*/ 0 h 11"/>
                  <a:gd name="T82" fmla="*/ 0 w 1261"/>
                  <a:gd name="T83" fmla="*/ 0 h 11"/>
                  <a:gd name="T84" fmla="*/ 0 w 1261"/>
                  <a:gd name="T85" fmla="*/ 0 h 11"/>
                  <a:gd name="T86" fmla="*/ 0 w 1261"/>
                  <a:gd name="T87" fmla="*/ 0 h 11"/>
                  <a:gd name="T88" fmla="*/ 0 w 1261"/>
                  <a:gd name="T89" fmla="*/ 0 h 11"/>
                  <a:gd name="T90" fmla="*/ 0 w 1261"/>
                  <a:gd name="T91" fmla="*/ 0 h 1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61"/>
                  <a:gd name="T139" fmla="*/ 0 h 11"/>
                  <a:gd name="T140" fmla="*/ 1261 w 1261"/>
                  <a:gd name="T141" fmla="*/ 11 h 1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61" h="11">
                    <a:moveTo>
                      <a:pt x="1259" y="0"/>
                    </a:moveTo>
                    <a:lnTo>
                      <a:pt x="1261" y="11"/>
                    </a:lnTo>
                    <a:lnTo>
                      <a:pt x="778" y="11"/>
                    </a:lnTo>
                    <a:lnTo>
                      <a:pt x="780" y="0"/>
                    </a:lnTo>
                    <a:lnTo>
                      <a:pt x="864" y="0"/>
                    </a:lnTo>
                    <a:lnTo>
                      <a:pt x="865" y="9"/>
                    </a:lnTo>
                    <a:lnTo>
                      <a:pt x="866" y="0"/>
                    </a:lnTo>
                    <a:lnTo>
                      <a:pt x="944" y="0"/>
                    </a:lnTo>
                    <a:lnTo>
                      <a:pt x="944" y="4"/>
                    </a:lnTo>
                    <a:lnTo>
                      <a:pt x="945" y="0"/>
                    </a:lnTo>
                    <a:lnTo>
                      <a:pt x="1019" y="0"/>
                    </a:lnTo>
                    <a:lnTo>
                      <a:pt x="1020" y="9"/>
                    </a:lnTo>
                    <a:lnTo>
                      <a:pt x="1021" y="0"/>
                    </a:lnTo>
                    <a:lnTo>
                      <a:pt x="1259" y="0"/>
                    </a:lnTo>
                    <a:close/>
                    <a:moveTo>
                      <a:pt x="777" y="0"/>
                    </a:moveTo>
                    <a:lnTo>
                      <a:pt x="777" y="11"/>
                    </a:lnTo>
                    <a:lnTo>
                      <a:pt x="690" y="11"/>
                    </a:lnTo>
                    <a:lnTo>
                      <a:pt x="692" y="0"/>
                    </a:lnTo>
                    <a:lnTo>
                      <a:pt x="777" y="0"/>
                    </a:lnTo>
                    <a:close/>
                    <a:moveTo>
                      <a:pt x="687" y="0"/>
                    </a:moveTo>
                    <a:lnTo>
                      <a:pt x="688" y="11"/>
                    </a:lnTo>
                    <a:lnTo>
                      <a:pt x="429" y="11"/>
                    </a:lnTo>
                    <a:lnTo>
                      <a:pt x="433" y="0"/>
                    </a:lnTo>
                    <a:lnTo>
                      <a:pt x="514" y="0"/>
                    </a:lnTo>
                    <a:lnTo>
                      <a:pt x="514" y="9"/>
                    </a:lnTo>
                    <a:lnTo>
                      <a:pt x="515" y="0"/>
                    </a:lnTo>
                    <a:lnTo>
                      <a:pt x="607" y="0"/>
                    </a:lnTo>
                    <a:lnTo>
                      <a:pt x="607" y="4"/>
                    </a:lnTo>
                    <a:lnTo>
                      <a:pt x="608" y="0"/>
                    </a:lnTo>
                    <a:lnTo>
                      <a:pt x="687" y="0"/>
                    </a:lnTo>
                    <a:close/>
                    <a:moveTo>
                      <a:pt x="426" y="0"/>
                    </a:moveTo>
                    <a:lnTo>
                      <a:pt x="428" y="11"/>
                    </a:lnTo>
                    <a:lnTo>
                      <a:pt x="177" y="11"/>
                    </a:lnTo>
                    <a:lnTo>
                      <a:pt x="179" y="0"/>
                    </a:lnTo>
                    <a:lnTo>
                      <a:pt x="260" y="0"/>
                    </a:lnTo>
                    <a:lnTo>
                      <a:pt x="261" y="11"/>
                    </a:lnTo>
                    <a:lnTo>
                      <a:pt x="264" y="0"/>
                    </a:lnTo>
                    <a:lnTo>
                      <a:pt x="333" y="0"/>
                    </a:lnTo>
                    <a:lnTo>
                      <a:pt x="333" y="11"/>
                    </a:lnTo>
                    <a:lnTo>
                      <a:pt x="336" y="0"/>
                    </a:lnTo>
                    <a:lnTo>
                      <a:pt x="426" y="0"/>
                    </a:lnTo>
                    <a:close/>
                    <a:moveTo>
                      <a:pt x="174" y="0"/>
                    </a:moveTo>
                    <a:lnTo>
                      <a:pt x="175" y="11"/>
                    </a:lnTo>
                    <a:lnTo>
                      <a:pt x="0" y="11"/>
                    </a:lnTo>
                    <a:lnTo>
                      <a:pt x="1" y="0"/>
                    </a:lnTo>
                    <a:lnTo>
                      <a:pt x="174" y="0"/>
                    </a:lnTo>
                    <a:close/>
                  </a:path>
                </a:pathLst>
              </a:custGeom>
              <a:solidFill>
                <a:srgbClr val="B0B09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366" name="Freeform 507"/>
              <p:cNvSpPr>
                <a:spLocks noEditPoints="1"/>
              </p:cNvSpPr>
              <p:nvPr/>
            </p:nvSpPr>
            <p:spPr bwMode="auto">
              <a:xfrm>
                <a:off x="2569" y="2874"/>
                <a:ext cx="315" cy="3"/>
              </a:xfrm>
              <a:custGeom>
                <a:avLst/>
                <a:gdLst>
                  <a:gd name="T0" fmla="*/ 0 w 1259"/>
                  <a:gd name="T1" fmla="*/ 0 h 9"/>
                  <a:gd name="T2" fmla="*/ 0 w 1259"/>
                  <a:gd name="T3" fmla="*/ 0 h 9"/>
                  <a:gd name="T4" fmla="*/ 0 w 1259"/>
                  <a:gd name="T5" fmla="*/ 0 h 9"/>
                  <a:gd name="T6" fmla="*/ 0 w 1259"/>
                  <a:gd name="T7" fmla="*/ 0 h 9"/>
                  <a:gd name="T8" fmla="*/ 0 w 1259"/>
                  <a:gd name="T9" fmla="*/ 0 h 9"/>
                  <a:gd name="T10" fmla="*/ 0 w 1259"/>
                  <a:gd name="T11" fmla="*/ 0 h 9"/>
                  <a:gd name="T12" fmla="*/ 0 w 1259"/>
                  <a:gd name="T13" fmla="*/ 0 h 9"/>
                  <a:gd name="T14" fmla="*/ 0 w 1259"/>
                  <a:gd name="T15" fmla="*/ 0 h 9"/>
                  <a:gd name="T16" fmla="*/ 0 w 1259"/>
                  <a:gd name="T17" fmla="*/ 0 h 9"/>
                  <a:gd name="T18" fmla="*/ 0 w 1259"/>
                  <a:gd name="T19" fmla="*/ 0 h 9"/>
                  <a:gd name="T20" fmla="*/ 0 w 1259"/>
                  <a:gd name="T21" fmla="*/ 0 h 9"/>
                  <a:gd name="T22" fmla="*/ 0 w 1259"/>
                  <a:gd name="T23" fmla="*/ 0 h 9"/>
                  <a:gd name="T24" fmla="*/ 0 w 1259"/>
                  <a:gd name="T25" fmla="*/ 0 h 9"/>
                  <a:gd name="T26" fmla="*/ 0 w 1259"/>
                  <a:gd name="T27" fmla="*/ 0 h 9"/>
                  <a:gd name="T28" fmla="*/ 0 w 1259"/>
                  <a:gd name="T29" fmla="*/ 0 h 9"/>
                  <a:gd name="T30" fmla="*/ 0 w 1259"/>
                  <a:gd name="T31" fmla="*/ 0 h 9"/>
                  <a:gd name="T32" fmla="*/ 0 w 1259"/>
                  <a:gd name="T33" fmla="*/ 0 h 9"/>
                  <a:gd name="T34" fmla="*/ 0 w 1259"/>
                  <a:gd name="T35" fmla="*/ 0 h 9"/>
                  <a:gd name="T36" fmla="*/ 0 w 1259"/>
                  <a:gd name="T37" fmla="*/ 0 h 9"/>
                  <a:gd name="T38" fmla="*/ 0 w 1259"/>
                  <a:gd name="T39" fmla="*/ 0 h 9"/>
                  <a:gd name="T40" fmla="*/ 0 w 1259"/>
                  <a:gd name="T41" fmla="*/ 0 h 9"/>
                  <a:gd name="T42" fmla="*/ 0 w 1259"/>
                  <a:gd name="T43" fmla="*/ 0 h 9"/>
                  <a:gd name="T44" fmla="*/ 0 w 1259"/>
                  <a:gd name="T45" fmla="*/ 0 h 9"/>
                  <a:gd name="T46" fmla="*/ 0 w 1259"/>
                  <a:gd name="T47" fmla="*/ 0 h 9"/>
                  <a:gd name="T48" fmla="*/ 0 w 1259"/>
                  <a:gd name="T49" fmla="*/ 0 h 9"/>
                  <a:gd name="T50" fmla="*/ 0 w 1259"/>
                  <a:gd name="T51" fmla="*/ 0 h 9"/>
                  <a:gd name="T52" fmla="*/ 0 w 1259"/>
                  <a:gd name="T53" fmla="*/ 0 h 9"/>
                  <a:gd name="T54" fmla="*/ 0 w 1259"/>
                  <a:gd name="T55" fmla="*/ 0 h 9"/>
                  <a:gd name="T56" fmla="*/ 0 w 1259"/>
                  <a:gd name="T57" fmla="*/ 0 h 9"/>
                  <a:gd name="T58" fmla="*/ 0 w 1259"/>
                  <a:gd name="T59" fmla="*/ 0 h 9"/>
                  <a:gd name="T60" fmla="*/ 0 w 1259"/>
                  <a:gd name="T61" fmla="*/ 0 h 9"/>
                  <a:gd name="T62" fmla="*/ 0 w 1259"/>
                  <a:gd name="T63" fmla="*/ 0 h 9"/>
                  <a:gd name="T64" fmla="*/ 0 w 1259"/>
                  <a:gd name="T65" fmla="*/ 0 h 9"/>
                  <a:gd name="T66" fmla="*/ 0 w 1259"/>
                  <a:gd name="T67" fmla="*/ 0 h 9"/>
                  <a:gd name="T68" fmla="*/ 0 w 1259"/>
                  <a:gd name="T69" fmla="*/ 0 h 9"/>
                  <a:gd name="T70" fmla="*/ 0 w 1259"/>
                  <a:gd name="T71" fmla="*/ 0 h 9"/>
                  <a:gd name="T72" fmla="*/ 0 w 1259"/>
                  <a:gd name="T73" fmla="*/ 0 h 9"/>
                  <a:gd name="T74" fmla="*/ 0 w 1259"/>
                  <a:gd name="T75" fmla="*/ 0 h 9"/>
                  <a:gd name="T76" fmla="*/ 0 w 1259"/>
                  <a:gd name="T77" fmla="*/ 0 h 9"/>
                  <a:gd name="T78" fmla="*/ 0 w 1259"/>
                  <a:gd name="T79" fmla="*/ 0 h 9"/>
                  <a:gd name="T80" fmla="*/ 0 w 1259"/>
                  <a:gd name="T81" fmla="*/ 0 h 9"/>
                  <a:gd name="T82" fmla="*/ 0 w 1259"/>
                  <a:gd name="T83" fmla="*/ 0 h 9"/>
                  <a:gd name="T84" fmla="*/ 0 w 1259"/>
                  <a:gd name="T85" fmla="*/ 0 h 9"/>
                  <a:gd name="T86" fmla="*/ 0 w 1259"/>
                  <a:gd name="T87" fmla="*/ 0 h 9"/>
                  <a:gd name="T88" fmla="*/ 0 w 1259"/>
                  <a:gd name="T89" fmla="*/ 0 h 9"/>
                  <a:gd name="T90" fmla="*/ 0 w 1259"/>
                  <a:gd name="T91" fmla="*/ 0 h 9"/>
                  <a:gd name="T92" fmla="*/ 0 w 1259"/>
                  <a:gd name="T93" fmla="*/ 0 h 9"/>
                  <a:gd name="T94" fmla="*/ 0 w 1259"/>
                  <a:gd name="T95" fmla="*/ 0 h 9"/>
                  <a:gd name="T96" fmla="*/ 0 w 1259"/>
                  <a:gd name="T97" fmla="*/ 0 h 9"/>
                  <a:gd name="T98" fmla="*/ 0 w 1259"/>
                  <a:gd name="T99" fmla="*/ 0 h 9"/>
                  <a:gd name="T100" fmla="*/ 0 w 1259"/>
                  <a:gd name="T101" fmla="*/ 0 h 9"/>
                  <a:gd name="T102" fmla="*/ 0 w 1259"/>
                  <a:gd name="T103" fmla="*/ 0 h 9"/>
                  <a:gd name="T104" fmla="*/ 0 w 1259"/>
                  <a:gd name="T105" fmla="*/ 0 h 9"/>
                  <a:gd name="T106" fmla="*/ 0 w 1259"/>
                  <a:gd name="T107" fmla="*/ 0 h 9"/>
                  <a:gd name="T108" fmla="*/ 0 w 1259"/>
                  <a:gd name="T109" fmla="*/ 0 h 9"/>
                  <a:gd name="T110" fmla="*/ 0 w 1259"/>
                  <a:gd name="T111" fmla="*/ 0 h 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259"/>
                  <a:gd name="T169" fmla="*/ 0 h 9"/>
                  <a:gd name="T170" fmla="*/ 1259 w 1259"/>
                  <a:gd name="T171" fmla="*/ 9 h 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259" h="9">
                    <a:moveTo>
                      <a:pt x="1258" y="0"/>
                    </a:moveTo>
                    <a:lnTo>
                      <a:pt x="1259" y="9"/>
                    </a:lnTo>
                    <a:lnTo>
                      <a:pt x="1020" y="9"/>
                    </a:lnTo>
                    <a:lnTo>
                      <a:pt x="1021" y="0"/>
                    </a:lnTo>
                    <a:lnTo>
                      <a:pt x="1258" y="0"/>
                    </a:lnTo>
                    <a:close/>
                    <a:moveTo>
                      <a:pt x="1015" y="0"/>
                    </a:moveTo>
                    <a:lnTo>
                      <a:pt x="1019" y="9"/>
                    </a:lnTo>
                    <a:lnTo>
                      <a:pt x="865" y="9"/>
                    </a:lnTo>
                    <a:lnTo>
                      <a:pt x="866" y="0"/>
                    </a:lnTo>
                    <a:lnTo>
                      <a:pt x="943" y="0"/>
                    </a:lnTo>
                    <a:lnTo>
                      <a:pt x="943" y="8"/>
                    </a:lnTo>
                    <a:lnTo>
                      <a:pt x="945" y="0"/>
                    </a:lnTo>
                    <a:lnTo>
                      <a:pt x="1015" y="0"/>
                    </a:lnTo>
                    <a:close/>
                    <a:moveTo>
                      <a:pt x="861" y="0"/>
                    </a:moveTo>
                    <a:lnTo>
                      <a:pt x="864" y="9"/>
                    </a:lnTo>
                    <a:lnTo>
                      <a:pt x="778" y="9"/>
                    </a:lnTo>
                    <a:lnTo>
                      <a:pt x="779" y="0"/>
                    </a:lnTo>
                    <a:lnTo>
                      <a:pt x="861" y="0"/>
                    </a:lnTo>
                    <a:close/>
                    <a:moveTo>
                      <a:pt x="776" y="0"/>
                    </a:moveTo>
                    <a:lnTo>
                      <a:pt x="776" y="9"/>
                    </a:lnTo>
                    <a:lnTo>
                      <a:pt x="690" y="9"/>
                    </a:lnTo>
                    <a:lnTo>
                      <a:pt x="691" y="0"/>
                    </a:lnTo>
                    <a:lnTo>
                      <a:pt x="776" y="0"/>
                    </a:lnTo>
                    <a:close/>
                    <a:moveTo>
                      <a:pt x="686" y="0"/>
                    </a:moveTo>
                    <a:lnTo>
                      <a:pt x="687" y="9"/>
                    </a:lnTo>
                    <a:lnTo>
                      <a:pt x="514" y="9"/>
                    </a:lnTo>
                    <a:lnTo>
                      <a:pt x="516" y="0"/>
                    </a:lnTo>
                    <a:lnTo>
                      <a:pt x="605" y="0"/>
                    </a:lnTo>
                    <a:lnTo>
                      <a:pt x="606" y="8"/>
                    </a:lnTo>
                    <a:lnTo>
                      <a:pt x="607" y="0"/>
                    </a:lnTo>
                    <a:lnTo>
                      <a:pt x="686" y="0"/>
                    </a:lnTo>
                    <a:close/>
                    <a:moveTo>
                      <a:pt x="512" y="0"/>
                    </a:moveTo>
                    <a:lnTo>
                      <a:pt x="513" y="9"/>
                    </a:lnTo>
                    <a:lnTo>
                      <a:pt x="431" y="9"/>
                    </a:lnTo>
                    <a:lnTo>
                      <a:pt x="433" y="0"/>
                    </a:lnTo>
                    <a:lnTo>
                      <a:pt x="512" y="0"/>
                    </a:lnTo>
                    <a:close/>
                    <a:moveTo>
                      <a:pt x="424" y="0"/>
                    </a:moveTo>
                    <a:lnTo>
                      <a:pt x="426" y="9"/>
                    </a:lnTo>
                    <a:lnTo>
                      <a:pt x="334" y="9"/>
                    </a:lnTo>
                    <a:lnTo>
                      <a:pt x="337" y="0"/>
                    </a:lnTo>
                    <a:lnTo>
                      <a:pt x="424" y="0"/>
                    </a:lnTo>
                    <a:close/>
                    <a:moveTo>
                      <a:pt x="332" y="0"/>
                    </a:moveTo>
                    <a:lnTo>
                      <a:pt x="332" y="9"/>
                    </a:lnTo>
                    <a:lnTo>
                      <a:pt x="261" y="9"/>
                    </a:lnTo>
                    <a:lnTo>
                      <a:pt x="263" y="0"/>
                    </a:lnTo>
                    <a:lnTo>
                      <a:pt x="332" y="0"/>
                    </a:lnTo>
                    <a:close/>
                    <a:moveTo>
                      <a:pt x="258" y="0"/>
                    </a:moveTo>
                    <a:lnTo>
                      <a:pt x="260" y="9"/>
                    </a:lnTo>
                    <a:lnTo>
                      <a:pt x="177" y="9"/>
                    </a:lnTo>
                    <a:lnTo>
                      <a:pt x="178" y="0"/>
                    </a:lnTo>
                    <a:lnTo>
                      <a:pt x="258" y="0"/>
                    </a:lnTo>
                    <a:close/>
                    <a:moveTo>
                      <a:pt x="172" y="0"/>
                    </a:moveTo>
                    <a:lnTo>
                      <a:pt x="173" y="9"/>
                    </a:lnTo>
                    <a:lnTo>
                      <a:pt x="0" y="9"/>
                    </a:lnTo>
                    <a:lnTo>
                      <a:pt x="1" y="0"/>
                    </a:lnTo>
                    <a:lnTo>
                      <a:pt x="172" y="0"/>
                    </a:lnTo>
                    <a:close/>
                  </a:path>
                </a:pathLst>
              </a:custGeom>
              <a:solidFill>
                <a:srgbClr val="B5B59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367" name="Freeform 508"/>
              <p:cNvSpPr>
                <a:spLocks noEditPoints="1"/>
              </p:cNvSpPr>
              <p:nvPr/>
            </p:nvSpPr>
            <p:spPr bwMode="auto">
              <a:xfrm>
                <a:off x="2569" y="2873"/>
                <a:ext cx="314" cy="2"/>
              </a:xfrm>
              <a:custGeom>
                <a:avLst/>
                <a:gdLst>
                  <a:gd name="T0" fmla="*/ 0 w 1258"/>
                  <a:gd name="T1" fmla="*/ 0 h 10"/>
                  <a:gd name="T2" fmla="*/ 0 w 1258"/>
                  <a:gd name="T3" fmla="*/ 0 h 10"/>
                  <a:gd name="T4" fmla="*/ 0 w 1258"/>
                  <a:gd name="T5" fmla="*/ 0 h 10"/>
                  <a:gd name="T6" fmla="*/ 0 w 1258"/>
                  <a:gd name="T7" fmla="*/ 0 h 10"/>
                  <a:gd name="T8" fmla="*/ 0 w 1258"/>
                  <a:gd name="T9" fmla="*/ 0 h 10"/>
                  <a:gd name="T10" fmla="*/ 0 w 1258"/>
                  <a:gd name="T11" fmla="*/ 0 h 10"/>
                  <a:gd name="T12" fmla="*/ 0 w 1258"/>
                  <a:gd name="T13" fmla="*/ 0 h 10"/>
                  <a:gd name="T14" fmla="*/ 0 w 1258"/>
                  <a:gd name="T15" fmla="*/ 0 h 10"/>
                  <a:gd name="T16" fmla="*/ 0 w 1258"/>
                  <a:gd name="T17" fmla="*/ 0 h 10"/>
                  <a:gd name="T18" fmla="*/ 0 w 1258"/>
                  <a:gd name="T19" fmla="*/ 0 h 10"/>
                  <a:gd name="T20" fmla="*/ 0 w 1258"/>
                  <a:gd name="T21" fmla="*/ 0 h 10"/>
                  <a:gd name="T22" fmla="*/ 0 w 1258"/>
                  <a:gd name="T23" fmla="*/ 0 h 10"/>
                  <a:gd name="T24" fmla="*/ 0 w 1258"/>
                  <a:gd name="T25" fmla="*/ 0 h 10"/>
                  <a:gd name="T26" fmla="*/ 0 w 1258"/>
                  <a:gd name="T27" fmla="*/ 0 h 10"/>
                  <a:gd name="T28" fmla="*/ 0 w 1258"/>
                  <a:gd name="T29" fmla="*/ 0 h 10"/>
                  <a:gd name="T30" fmla="*/ 0 w 1258"/>
                  <a:gd name="T31" fmla="*/ 0 h 10"/>
                  <a:gd name="T32" fmla="*/ 0 w 1258"/>
                  <a:gd name="T33" fmla="*/ 0 h 10"/>
                  <a:gd name="T34" fmla="*/ 0 w 1258"/>
                  <a:gd name="T35" fmla="*/ 0 h 10"/>
                  <a:gd name="T36" fmla="*/ 0 w 1258"/>
                  <a:gd name="T37" fmla="*/ 0 h 10"/>
                  <a:gd name="T38" fmla="*/ 0 w 1258"/>
                  <a:gd name="T39" fmla="*/ 0 h 10"/>
                  <a:gd name="T40" fmla="*/ 0 w 1258"/>
                  <a:gd name="T41" fmla="*/ 0 h 10"/>
                  <a:gd name="T42" fmla="*/ 0 w 1258"/>
                  <a:gd name="T43" fmla="*/ 0 h 10"/>
                  <a:gd name="T44" fmla="*/ 0 w 1258"/>
                  <a:gd name="T45" fmla="*/ 0 h 10"/>
                  <a:gd name="T46" fmla="*/ 0 w 1258"/>
                  <a:gd name="T47" fmla="*/ 0 h 10"/>
                  <a:gd name="T48" fmla="*/ 0 w 1258"/>
                  <a:gd name="T49" fmla="*/ 0 h 10"/>
                  <a:gd name="T50" fmla="*/ 0 w 1258"/>
                  <a:gd name="T51" fmla="*/ 0 h 10"/>
                  <a:gd name="T52" fmla="*/ 0 w 1258"/>
                  <a:gd name="T53" fmla="*/ 0 h 10"/>
                  <a:gd name="T54" fmla="*/ 0 w 1258"/>
                  <a:gd name="T55" fmla="*/ 0 h 10"/>
                  <a:gd name="T56" fmla="*/ 0 w 1258"/>
                  <a:gd name="T57" fmla="*/ 0 h 10"/>
                  <a:gd name="T58" fmla="*/ 0 w 1258"/>
                  <a:gd name="T59" fmla="*/ 0 h 10"/>
                  <a:gd name="T60" fmla="*/ 0 w 1258"/>
                  <a:gd name="T61" fmla="*/ 0 h 10"/>
                  <a:gd name="T62" fmla="*/ 0 w 1258"/>
                  <a:gd name="T63" fmla="*/ 0 h 10"/>
                  <a:gd name="T64" fmla="*/ 0 w 1258"/>
                  <a:gd name="T65" fmla="*/ 0 h 10"/>
                  <a:gd name="T66" fmla="*/ 0 w 1258"/>
                  <a:gd name="T67" fmla="*/ 0 h 10"/>
                  <a:gd name="T68" fmla="*/ 0 w 1258"/>
                  <a:gd name="T69" fmla="*/ 0 h 10"/>
                  <a:gd name="T70" fmla="*/ 0 w 1258"/>
                  <a:gd name="T71" fmla="*/ 0 h 10"/>
                  <a:gd name="T72" fmla="*/ 0 w 1258"/>
                  <a:gd name="T73" fmla="*/ 0 h 10"/>
                  <a:gd name="T74" fmla="*/ 0 w 1258"/>
                  <a:gd name="T75" fmla="*/ 0 h 10"/>
                  <a:gd name="T76" fmla="*/ 0 w 1258"/>
                  <a:gd name="T77" fmla="*/ 0 h 10"/>
                  <a:gd name="T78" fmla="*/ 0 w 1258"/>
                  <a:gd name="T79" fmla="*/ 0 h 10"/>
                  <a:gd name="T80" fmla="*/ 0 w 1258"/>
                  <a:gd name="T81" fmla="*/ 0 h 10"/>
                  <a:gd name="T82" fmla="*/ 0 w 1258"/>
                  <a:gd name="T83" fmla="*/ 0 h 10"/>
                  <a:gd name="T84" fmla="*/ 0 w 1258"/>
                  <a:gd name="T85" fmla="*/ 0 h 10"/>
                  <a:gd name="T86" fmla="*/ 0 w 1258"/>
                  <a:gd name="T87" fmla="*/ 0 h 10"/>
                  <a:gd name="T88" fmla="*/ 0 w 1258"/>
                  <a:gd name="T89" fmla="*/ 0 h 10"/>
                  <a:gd name="T90" fmla="*/ 0 w 1258"/>
                  <a:gd name="T91" fmla="*/ 0 h 10"/>
                  <a:gd name="T92" fmla="*/ 0 w 1258"/>
                  <a:gd name="T93" fmla="*/ 0 h 10"/>
                  <a:gd name="T94" fmla="*/ 0 w 1258"/>
                  <a:gd name="T95" fmla="*/ 0 h 10"/>
                  <a:gd name="T96" fmla="*/ 0 w 1258"/>
                  <a:gd name="T97" fmla="*/ 0 h 10"/>
                  <a:gd name="T98" fmla="*/ 0 w 1258"/>
                  <a:gd name="T99" fmla="*/ 0 h 10"/>
                  <a:gd name="T100" fmla="*/ 0 w 1258"/>
                  <a:gd name="T101" fmla="*/ 0 h 10"/>
                  <a:gd name="T102" fmla="*/ 0 w 1258"/>
                  <a:gd name="T103" fmla="*/ 0 h 10"/>
                  <a:gd name="T104" fmla="*/ 0 w 1258"/>
                  <a:gd name="T105" fmla="*/ 0 h 10"/>
                  <a:gd name="T106" fmla="*/ 0 w 1258"/>
                  <a:gd name="T107" fmla="*/ 0 h 10"/>
                  <a:gd name="T108" fmla="*/ 0 w 1258"/>
                  <a:gd name="T109" fmla="*/ 0 h 10"/>
                  <a:gd name="T110" fmla="*/ 0 w 1258"/>
                  <a:gd name="T111" fmla="*/ 0 h 10"/>
                  <a:gd name="T112" fmla="*/ 0 w 1258"/>
                  <a:gd name="T113" fmla="*/ 0 h 10"/>
                  <a:gd name="T114" fmla="*/ 0 w 1258"/>
                  <a:gd name="T115" fmla="*/ 0 h 10"/>
                  <a:gd name="T116" fmla="*/ 0 w 1258"/>
                  <a:gd name="T117" fmla="*/ 0 h 10"/>
                  <a:gd name="T118" fmla="*/ 0 w 1258"/>
                  <a:gd name="T119" fmla="*/ 0 h 1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58"/>
                  <a:gd name="T181" fmla="*/ 0 h 10"/>
                  <a:gd name="T182" fmla="*/ 1258 w 1258"/>
                  <a:gd name="T183" fmla="*/ 10 h 1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58" h="10">
                    <a:moveTo>
                      <a:pt x="1256" y="0"/>
                    </a:moveTo>
                    <a:lnTo>
                      <a:pt x="1258" y="10"/>
                    </a:lnTo>
                    <a:lnTo>
                      <a:pt x="1020" y="10"/>
                    </a:lnTo>
                    <a:lnTo>
                      <a:pt x="1021" y="0"/>
                    </a:lnTo>
                    <a:lnTo>
                      <a:pt x="1256" y="0"/>
                    </a:lnTo>
                    <a:close/>
                    <a:moveTo>
                      <a:pt x="1014" y="0"/>
                    </a:moveTo>
                    <a:lnTo>
                      <a:pt x="1018" y="10"/>
                    </a:lnTo>
                    <a:lnTo>
                      <a:pt x="944" y="10"/>
                    </a:lnTo>
                    <a:lnTo>
                      <a:pt x="945" y="0"/>
                    </a:lnTo>
                    <a:lnTo>
                      <a:pt x="1014" y="0"/>
                    </a:lnTo>
                    <a:close/>
                    <a:moveTo>
                      <a:pt x="943" y="0"/>
                    </a:moveTo>
                    <a:lnTo>
                      <a:pt x="943" y="10"/>
                    </a:lnTo>
                    <a:lnTo>
                      <a:pt x="865" y="10"/>
                    </a:lnTo>
                    <a:lnTo>
                      <a:pt x="867" y="0"/>
                    </a:lnTo>
                    <a:lnTo>
                      <a:pt x="943" y="0"/>
                    </a:lnTo>
                    <a:close/>
                    <a:moveTo>
                      <a:pt x="860" y="0"/>
                    </a:moveTo>
                    <a:lnTo>
                      <a:pt x="863" y="10"/>
                    </a:lnTo>
                    <a:lnTo>
                      <a:pt x="779" y="10"/>
                    </a:lnTo>
                    <a:lnTo>
                      <a:pt x="780" y="0"/>
                    </a:lnTo>
                    <a:lnTo>
                      <a:pt x="860" y="0"/>
                    </a:lnTo>
                    <a:close/>
                    <a:moveTo>
                      <a:pt x="776" y="0"/>
                    </a:moveTo>
                    <a:lnTo>
                      <a:pt x="776" y="10"/>
                    </a:lnTo>
                    <a:lnTo>
                      <a:pt x="691" y="10"/>
                    </a:lnTo>
                    <a:lnTo>
                      <a:pt x="692" y="0"/>
                    </a:lnTo>
                    <a:lnTo>
                      <a:pt x="776" y="0"/>
                    </a:lnTo>
                    <a:close/>
                    <a:moveTo>
                      <a:pt x="686" y="0"/>
                    </a:moveTo>
                    <a:lnTo>
                      <a:pt x="686" y="10"/>
                    </a:lnTo>
                    <a:lnTo>
                      <a:pt x="607" y="10"/>
                    </a:lnTo>
                    <a:lnTo>
                      <a:pt x="609" y="0"/>
                    </a:lnTo>
                    <a:lnTo>
                      <a:pt x="686" y="0"/>
                    </a:lnTo>
                    <a:close/>
                    <a:moveTo>
                      <a:pt x="605" y="0"/>
                    </a:moveTo>
                    <a:lnTo>
                      <a:pt x="606" y="10"/>
                    </a:lnTo>
                    <a:lnTo>
                      <a:pt x="514" y="10"/>
                    </a:lnTo>
                    <a:lnTo>
                      <a:pt x="517" y="0"/>
                    </a:lnTo>
                    <a:lnTo>
                      <a:pt x="605" y="0"/>
                    </a:lnTo>
                    <a:close/>
                    <a:moveTo>
                      <a:pt x="511" y="0"/>
                    </a:moveTo>
                    <a:lnTo>
                      <a:pt x="513" y="10"/>
                    </a:lnTo>
                    <a:lnTo>
                      <a:pt x="432" y="10"/>
                    </a:lnTo>
                    <a:lnTo>
                      <a:pt x="434" y="0"/>
                    </a:lnTo>
                    <a:lnTo>
                      <a:pt x="511" y="0"/>
                    </a:lnTo>
                    <a:close/>
                    <a:moveTo>
                      <a:pt x="422" y="0"/>
                    </a:moveTo>
                    <a:lnTo>
                      <a:pt x="425" y="10"/>
                    </a:lnTo>
                    <a:lnTo>
                      <a:pt x="335" y="10"/>
                    </a:lnTo>
                    <a:lnTo>
                      <a:pt x="338" y="0"/>
                    </a:lnTo>
                    <a:lnTo>
                      <a:pt x="422" y="0"/>
                    </a:lnTo>
                    <a:close/>
                    <a:moveTo>
                      <a:pt x="332" y="0"/>
                    </a:moveTo>
                    <a:lnTo>
                      <a:pt x="332" y="10"/>
                    </a:lnTo>
                    <a:lnTo>
                      <a:pt x="263" y="10"/>
                    </a:lnTo>
                    <a:lnTo>
                      <a:pt x="264" y="0"/>
                    </a:lnTo>
                    <a:lnTo>
                      <a:pt x="332" y="0"/>
                    </a:lnTo>
                    <a:close/>
                    <a:moveTo>
                      <a:pt x="257" y="0"/>
                    </a:moveTo>
                    <a:lnTo>
                      <a:pt x="259" y="10"/>
                    </a:lnTo>
                    <a:lnTo>
                      <a:pt x="178" y="10"/>
                    </a:lnTo>
                    <a:lnTo>
                      <a:pt x="179" y="0"/>
                    </a:lnTo>
                    <a:lnTo>
                      <a:pt x="257" y="0"/>
                    </a:lnTo>
                    <a:close/>
                    <a:moveTo>
                      <a:pt x="172" y="0"/>
                    </a:moveTo>
                    <a:lnTo>
                      <a:pt x="173" y="10"/>
                    </a:lnTo>
                    <a:lnTo>
                      <a:pt x="0" y="10"/>
                    </a:lnTo>
                    <a:lnTo>
                      <a:pt x="1" y="0"/>
                    </a:lnTo>
                    <a:lnTo>
                      <a:pt x="172" y="0"/>
                    </a:lnTo>
                    <a:close/>
                  </a:path>
                </a:pathLst>
              </a:custGeom>
              <a:solidFill>
                <a:srgbClr val="BDBD9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368" name="Freeform 509"/>
              <p:cNvSpPr>
                <a:spLocks noEditPoints="1"/>
              </p:cNvSpPr>
              <p:nvPr/>
            </p:nvSpPr>
            <p:spPr bwMode="auto">
              <a:xfrm>
                <a:off x="2569" y="2871"/>
                <a:ext cx="314" cy="3"/>
              </a:xfrm>
              <a:custGeom>
                <a:avLst/>
                <a:gdLst>
                  <a:gd name="T0" fmla="*/ 0 w 1257"/>
                  <a:gd name="T1" fmla="*/ 0 h 11"/>
                  <a:gd name="T2" fmla="*/ 0 w 1257"/>
                  <a:gd name="T3" fmla="*/ 0 h 11"/>
                  <a:gd name="T4" fmla="*/ 0 w 1257"/>
                  <a:gd name="T5" fmla="*/ 0 h 11"/>
                  <a:gd name="T6" fmla="*/ 0 w 1257"/>
                  <a:gd name="T7" fmla="*/ 0 h 11"/>
                  <a:gd name="T8" fmla="*/ 0 w 1257"/>
                  <a:gd name="T9" fmla="*/ 0 h 11"/>
                  <a:gd name="T10" fmla="*/ 0 w 1257"/>
                  <a:gd name="T11" fmla="*/ 0 h 11"/>
                  <a:gd name="T12" fmla="*/ 0 w 1257"/>
                  <a:gd name="T13" fmla="*/ 0 h 11"/>
                  <a:gd name="T14" fmla="*/ 0 w 1257"/>
                  <a:gd name="T15" fmla="*/ 0 h 11"/>
                  <a:gd name="T16" fmla="*/ 0 w 1257"/>
                  <a:gd name="T17" fmla="*/ 0 h 11"/>
                  <a:gd name="T18" fmla="*/ 0 w 1257"/>
                  <a:gd name="T19" fmla="*/ 0 h 11"/>
                  <a:gd name="T20" fmla="*/ 0 w 1257"/>
                  <a:gd name="T21" fmla="*/ 0 h 11"/>
                  <a:gd name="T22" fmla="*/ 0 w 1257"/>
                  <a:gd name="T23" fmla="*/ 0 h 11"/>
                  <a:gd name="T24" fmla="*/ 0 w 1257"/>
                  <a:gd name="T25" fmla="*/ 0 h 11"/>
                  <a:gd name="T26" fmla="*/ 0 w 1257"/>
                  <a:gd name="T27" fmla="*/ 0 h 11"/>
                  <a:gd name="T28" fmla="*/ 0 w 1257"/>
                  <a:gd name="T29" fmla="*/ 0 h 11"/>
                  <a:gd name="T30" fmla="*/ 0 w 1257"/>
                  <a:gd name="T31" fmla="*/ 0 h 11"/>
                  <a:gd name="T32" fmla="*/ 0 w 1257"/>
                  <a:gd name="T33" fmla="*/ 0 h 11"/>
                  <a:gd name="T34" fmla="*/ 0 w 1257"/>
                  <a:gd name="T35" fmla="*/ 0 h 11"/>
                  <a:gd name="T36" fmla="*/ 0 w 1257"/>
                  <a:gd name="T37" fmla="*/ 0 h 11"/>
                  <a:gd name="T38" fmla="*/ 0 w 1257"/>
                  <a:gd name="T39" fmla="*/ 0 h 11"/>
                  <a:gd name="T40" fmla="*/ 0 w 1257"/>
                  <a:gd name="T41" fmla="*/ 0 h 11"/>
                  <a:gd name="T42" fmla="*/ 0 w 1257"/>
                  <a:gd name="T43" fmla="*/ 0 h 11"/>
                  <a:gd name="T44" fmla="*/ 0 w 1257"/>
                  <a:gd name="T45" fmla="*/ 0 h 11"/>
                  <a:gd name="T46" fmla="*/ 0 w 1257"/>
                  <a:gd name="T47" fmla="*/ 0 h 11"/>
                  <a:gd name="T48" fmla="*/ 0 w 1257"/>
                  <a:gd name="T49" fmla="*/ 0 h 11"/>
                  <a:gd name="T50" fmla="*/ 0 w 1257"/>
                  <a:gd name="T51" fmla="*/ 0 h 11"/>
                  <a:gd name="T52" fmla="*/ 0 w 1257"/>
                  <a:gd name="T53" fmla="*/ 0 h 11"/>
                  <a:gd name="T54" fmla="*/ 0 w 1257"/>
                  <a:gd name="T55" fmla="*/ 0 h 11"/>
                  <a:gd name="T56" fmla="*/ 0 w 1257"/>
                  <a:gd name="T57" fmla="*/ 0 h 11"/>
                  <a:gd name="T58" fmla="*/ 0 w 1257"/>
                  <a:gd name="T59" fmla="*/ 0 h 11"/>
                  <a:gd name="T60" fmla="*/ 0 w 1257"/>
                  <a:gd name="T61" fmla="*/ 0 h 11"/>
                  <a:gd name="T62" fmla="*/ 0 w 1257"/>
                  <a:gd name="T63" fmla="*/ 0 h 11"/>
                  <a:gd name="T64" fmla="*/ 0 w 1257"/>
                  <a:gd name="T65" fmla="*/ 0 h 11"/>
                  <a:gd name="T66" fmla="*/ 0 w 1257"/>
                  <a:gd name="T67" fmla="*/ 0 h 11"/>
                  <a:gd name="T68" fmla="*/ 0 w 1257"/>
                  <a:gd name="T69" fmla="*/ 0 h 11"/>
                  <a:gd name="T70" fmla="*/ 0 w 1257"/>
                  <a:gd name="T71" fmla="*/ 0 h 11"/>
                  <a:gd name="T72" fmla="*/ 0 w 1257"/>
                  <a:gd name="T73" fmla="*/ 0 h 11"/>
                  <a:gd name="T74" fmla="*/ 0 w 1257"/>
                  <a:gd name="T75" fmla="*/ 0 h 11"/>
                  <a:gd name="T76" fmla="*/ 0 w 1257"/>
                  <a:gd name="T77" fmla="*/ 0 h 11"/>
                  <a:gd name="T78" fmla="*/ 0 w 1257"/>
                  <a:gd name="T79" fmla="*/ 0 h 11"/>
                  <a:gd name="T80" fmla="*/ 0 w 1257"/>
                  <a:gd name="T81" fmla="*/ 0 h 11"/>
                  <a:gd name="T82" fmla="*/ 0 w 1257"/>
                  <a:gd name="T83" fmla="*/ 0 h 11"/>
                  <a:gd name="T84" fmla="*/ 0 w 1257"/>
                  <a:gd name="T85" fmla="*/ 0 h 11"/>
                  <a:gd name="T86" fmla="*/ 0 w 1257"/>
                  <a:gd name="T87" fmla="*/ 0 h 11"/>
                  <a:gd name="T88" fmla="*/ 0 w 1257"/>
                  <a:gd name="T89" fmla="*/ 0 h 11"/>
                  <a:gd name="T90" fmla="*/ 0 w 1257"/>
                  <a:gd name="T91" fmla="*/ 0 h 11"/>
                  <a:gd name="T92" fmla="*/ 0 w 1257"/>
                  <a:gd name="T93" fmla="*/ 0 h 11"/>
                  <a:gd name="T94" fmla="*/ 0 w 1257"/>
                  <a:gd name="T95" fmla="*/ 0 h 11"/>
                  <a:gd name="T96" fmla="*/ 0 w 1257"/>
                  <a:gd name="T97" fmla="*/ 0 h 11"/>
                  <a:gd name="T98" fmla="*/ 0 w 1257"/>
                  <a:gd name="T99" fmla="*/ 0 h 11"/>
                  <a:gd name="T100" fmla="*/ 0 w 1257"/>
                  <a:gd name="T101" fmla="*/ 0 h 11"/>
                  <a:gd name="T102" fmla="*/ 0 w 1257"/>
                  <a:gd name="T103" fmla="*/ 0 h 11"/>
                  <a:gd name="T104" fmla="*/ 0 w 1257"/>
                  <a:gd name="T105" fmla="*/ 0 h 11"/>
                  <a:gd name="T106" fmla="*/ 0 w 1257"/>
                  <a:gd name="T107" fmla="*/ 0 h 11"/>
                  <a:gd name="T108" fmla="*/ 0 w 1257"/>
                  <a:gd name="T109" fmla="*/ 0 h 11"/>
                  <a:gd name="T110" fmla="*/ 0 w 1257"/>
                  <a:gd name="T111" fmla="*/ 0 h 11"/>
                  <a:gd name="T112" fmla="*/ 0 w 1257"/>
                  <a:gd name="T113" fmla="*/ 0 h 11"/>
                  <a:gd name="T114" fmla="*/ 0 w 1257"/>
                  <a:gd name="T115" fmla="*/ 0 h 11"/>
                  <a:gd name="T116" fmla="*/ 0 w 1257"/>
                  <a:gd name="T117" fmla="*/ 0 h 11"/>
                  <a:gd name="T118" fmla="*/ 0 w 1257"/>
                  <a:gd name="T119" fmla="*/ 0 h 1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57"/>
                  <a:gd name="T181" fmla="*/ 0 h 11"/>
                  <a:gd name="T182" fmla="*/ 1257 w 1257"/>
                  <a:gd name="T183" fmla="*/ 11 h 11"/>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57" h="11">
                    <a:moveTo>
                      <a:pt x="1255" y="0"/>
                    </a:moveTo>
                    <a:lnTo>
                      <a:pt x="1257" y="11"/>
                    </a:lnTo>
                    <a:lnTo>
                      <a:pt x="1020" y="11"/>
                    </a:lnTo>
                    <a:lnTo>
                      <a:pt x="1022" y="0"/>
                    </a:lnTo>
                    <a:lnTo>
                      <a:pt x="1255" y="0"/>
                    </a:lnTo>
                    <a:close/>
                    <a:moveTo>
                      <a:pt x="1011" y="0"/>
                    </a:moveTo>
                    <a:lnTo>
                      <a:pt x="1014" y="11"/>
                    </a:lnTo>
                    <a:lnTo>
                      <a:pt x="944" y="11"/>
                    </a:lnTo>
                    <a:lnTo>
                      <a:pt x="945" y="0"/>
                    </a:lnTo>
                    <a:lnTo>
                      <a:pt x="1011" y="0"/>
                    </a:lnTo>
                    <a:close/>
                    <a:moveTo>
                      <a:pt x="942" y="0"/>
                    </a:moveTo>
                    <a:lnTo>
                      <a:pt x="942" y="11"/>
                    </a:lnTo>
                    <a:lnTo>
                      <a:pt x="865" y="11"/>
                    </a:lnTo>
                    <a:lnTo>
                      <a:pt x="868" y="0"/>
                    </a:lnTo>
                    <a:lnTo>
                      <a:pt x="942" y="0"/>
                    </a:lnTo>
                    <a:close/>
                    <a:moveTo>
                      <a:pt x="858" y="0"/>
                    </a:moveTo>
                    <a:lnTo>
                      <a:pt x="860" y="11"/>
                    </a:lnTo>
                    <a:lnTo>
                      <a:pt x="778" y="11"/>
                    </a:lnTo>
                    <a:lnTo>
                      <a:pt x="781" y="0"/>
                    </a:lnTo>
                    <a:lnTo>
                      <a:pt x="858" y="0"/>
                    </a:lnTo>
                    <a:close/>
                    <a:moveTo>
                      <a:pt x="773" y="0"/>
                    </a:moveTo>
                    <a:lnTo>
                      <a:pt x="775" y="11"/>
                    </a:lnTo>
                    <a:lnTo>
                      <a:pt x="690" y="11"/>
                    </a:lnTo>
                    <a:lnTo>
                      <a:pt x="692" y="0"/>
                    </a:lnTo>
                    <a:lnTo>
                      <a:pt x="773" y="0"/>
                    </a:lnTo>
                    <a:close/>
                    <a:moveTo>
                      <a:pt x="684" y="0"/>
                    </a:moveTo>
                    <a:lnTo>
                      <a:pt x="685" y="11"/>
                    </a:lnTo>
                    <a:lnTo>
                      <a:pt x="606" y="11"/>
                    </a:lnTo>
                    <a:lnTo>
                      <a:pt x="608" y="0"/>
                    </a:lnTo>
                    <a:lnTo>
                      <a:pt x="684" y="0"/>
                    </a:lnTo>
                    <a:close/>
                    <a:moveTo>
                      <a:pt x="603" y="0"/>
                    </a:moveTo>
                    <a:lnTo>
                      <a:pt x="604" y="11"/>
                    </a:lnTo>
                    <a:lnTo>
                      <a:pt x="515" y="11"/>
                    </a:lnTo>
                    <a:lnTo>
                      <a:pt x="517" y="0"/>
                    </a:lnTo>
                    <a:lnTo>
                      <a:pt x="603" y="0"/>
                    </a:lnTo>
                    <a:close/>
                    <a:moveTo>
                      <a:pt x="509" y="0"/>
                    </a:moveTo>
                    <a:lnTo>
                      <a:pt x="511" y="11"/>
                    </a:lnTo>
                    <a:lnTo>
                      <a:pt x="432" y="11"/>
                    </a:lnTo>
                    <a:lnTo>
                      <a:pt x="435" y="0"/>
                    </a:lnTo>
                    <a:lnTo>
                      <a:pt x="509" y="0"/>
                    </a:lnTo>
                    <a:close/>
                    <a:moveTo>
                      <a:pt x="420" y="0"/>
                    </a:moveTo>
                    <a:lnTo>
                      <a:pt x="423" y="11"/>
                    </a:lnTo>
                    <a:lnTo>
                      <a:pt x="336" y="11"/>
                    </a:lnTo>
                    <a:lnTo>
                      <a:pt x="338" y="0"/>
                    </a:lnTo>
                    <a:lnTo>
                      <a:pt x="420" y="0"/>
                    </a:lnTo>
                    <a:close/>
                    <a:moveTo>
                      <a:pt x="330" y="0"/>
                    </a:moveTo>
                    <a:lnTo>
                      <a:pt x="331" y="11"/>
                    </a:lnTo>
                    <a:lnTo>
                      <a:pt x="262" y="11"/>
                    </a:lnTo>
                    <a:lnTo>
                      <a:pt x="264" y="0"/>
                    </a:lnTo>
                    <a:lnTo>
                      <a:pt x="330" y="0"/>
                    </a:lnTo>
                    <a:close/>
                    <a:moveTo>
                      <a:pt x="254" y="0"/>
                    </a:moveTo>
                    <a:lnTo>
                      <a:pt x="257" y="11"/>
                    </a:lnTo>
                    <a:lnTo>
                      <a:pt x="177" y="11"/>
                    </a:lnTo>
                    <a:lnTo>
                      <a:pt x="179" y="0"/>
                    </a:lnTo>
                    <a:lnTo>
                      <a:pt x="254" y="0"/>
                    </a:lnTo>
                    <a:close/>
                    <a:moveTo>
                      <a:pt x="170" y="0"/>
                    </a:moveTo>
                    <a:lnTo>
                      <a:pt x="171" y="11"/>
                    </a:lnTo>
                    <a:lnTo>
                      <a:pt x="0" y="11"/>
                    </a:lnTo>
                    <a:lnTo>
                      <a:pt x="2" y="0"/>
                    </a:lnTo>
                    <a:lnTo>
                      <a:pt x="170" y="0"/>
                    </a:lnTo>
                    <a:close/>
                  </a:path>
                </a:pathLst>
              </a:custGeom>
              <a:solidFill>
                <a:srgbClr val="C2C2A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369" name="Freeform 510"/>
              <p:cNvSpPr>
                <a:spLocks noEditPoints="1"/>
              </p:cNvSpPr>
              <p:nvPr/>
            </p:nvSpPr>
            <p:spPr bwMode="auto">
              <a:xfrm>
                <a:off x="2569" y="2870"/>
                <a:ext cx="314" cy="3"/>
              </a:xfrm>
              <a:custGeom>
                <a:avLst/>
                <a:gdLst>
                  <a:gd name="T0" fmla="*/ 0 w 1255"/>
                  <a:gd name="T1" fmla="*/ 0 h 10"/>
                  <a:gd name="T2" fmla="*/ 0 w 1255"/>
                  <a:gd name="T3" fmla="*/ 0 h 10"/>
                  <a:gd name="T4" fmla="*/ 0 w 1255"/>
                  <a:gd name="T5" fmla="*/ 0 h 10"/>
                  <a:gd name="T6" fmla="*/ 0 w 1255"/>
                  <a:gd name="T7" fmla="*/ 0 h 10"/>
                  <a:gd name="T8" fmla="*/ 0 w 1255"/>
                  <a:gd name="T9" fmla="*/ 0 h 10"/>
                  <a:gd name="T10" fmla="*/ 0 w 1255"/>
                  <a:gd name="T11" fmla="*/ 0 h 10"/>
                  <a:gd name="T12" fmla="*/ 0 w 1255"/>
                  <a:gd name="T13" fmla="*/ 0 h 10"/>
                  <a:gd name="T14" fmla="*/ 0 w 1255"/>
                  <a:gd name="T15" fmla="*/ 0 h 10"/>
                  <a:gd name="T16" fmla="*/ 0 w 1255"/>
                  <a:gd name="T17" fmla="*/ 0 h 10"/>
                  <a:gd name="T18" fmla="*/ 0 w 1255"/>
                  <a:gd name="T19" fmla="*/ 0 h 10"/>
                  <a:gd name="T20" fmla="*/ 0 w 1255"/>
                  <a:gd name="T21" fmla="*/ 0 h 10"/>
                  <a:gd name="T22" fmla="*/ 0 w 1255"/>
                  <a:gd name="T23" fmla="*/ 0 h 10"/>
                  <a:gd name="T24" fmla="*/ 0 w 1255"/>
                  <a:gd name="T25" fmla="*/ 0 h 10"/>
                  <a:gd name="T26" fmla="*/ 0 w 1255"/>
                  <a:gd name="T27" fmla="*/ 0 h 10"/>
                  <a:gd name="T28" fmla="*/ 0 w 1255"/>
                  <a:gd name="T29" fmla="*/ 0 h 10"/>
                  <a:gd name="T30" fmla="*/ 0 w 1255"/>
                  <a:gd name="T31" fmla="*/ 0 h 10"/>
                  <a:gd name="T32" fmla="*/ 0 w 1255"/>
                  <a:gd name="T33" fmla="*/ 0 h 10"/>
                  <a:gd name="T34" fmla="*/ 0 w 1255"/>
                  <a:gd name="T35" fmla="*/ 0 h 10"/>
                  <a:gd name="T36" fmla="*/ 0 w 1255"/>
                  <a:gd name="T37" fmla="*/ 0 h 10"/>
                  <a:gd name="T38" fmla="*/ 0 w 1255"/>
                  <a:gd name="T39" fmla="*/ 0 h 10"/>
                  <a:gd name="T40" fmla="*/ 0 w 1255"/>
                  <a:gd name="T41" fmla="*/ 0 h 10"/>
                  <a:gd name="T42" fmla="*/ 0 w 1255"/>
                  <a:gd name="T43" fmla="*/ 0 h 10"/>
                  <a:gd name="T44" fmla="*/ 0 w 1255"/>
                  <a:gd name="T45" fmla="*/ 0 h 10"/>
                  <a:gd name="T46" fmla="*/ 0 w 1255"/>
                  <a:gd name="T47" fmla="*/ 0 h 10"/>
                  <a:gd name="T48" fmla="*/ 0 w 1255"/>
                  <a:gd name="T49" fmla="*/ 0 h 10"/>
                  <a:gd name="T50" fmla="*/ 0 w 1255"/>
                  <a:gd name="T51" fmla="*/ 0 h 10"/>
                  <a:gd name="T52" fmla="*/ 0 w 1255"/>
                  <a:gd name="T53" fmla="*/ 0 h 10"/>
                  <a:gd name="T54" fmla="*/ 0 w 1255"/>
                  <a:gd name="T55" fmla="*/ 0 h 10"/>
                  <a:gd name="T56" fmla="*/ 0 w 1255"/>
                  <a:gd name="T57" fmla="*/ 0 h 10"/>
                  <a:gd name="T58" fmla="*/ 0 w 1255"/>
                  <a:gd name="T59" fmla="*/ 0 h 10"/>
                  <a:gd name="T60" fmla="*/ 0 w 1255"/>
                  <a:gd name="T61" fmla="*/ 0 h 10"/>
                  <a:gd name="T62" fmla="*/ 0 w 1255"/>
                  <a:gd name="T63" fmla="*/ 0 h 10"/>
                  <a:gd name="T64" fmla="*/ 0 w 1255"/>
                  <a:gd name="T65" fmla="*/ 0 h 10"/>
                  <a:gd name="T66" fmla="*/ 0 w 1255"/>
                  <a:gd name="T67" fmla="*/ 0 h 10"/>
                  <a:gd name="T68" fmla="*/ 0 w 1255"/>
                  <a:gd name="T69" fmla="*/ 0 h 10"/>
                  <a:gd name="T70" fmla="*/ 0 w 1255"/>
                  <a:gd name="T71" fmla="*/ 0 h 10"/>
                  <a:gd name="T72" fmla="*/ 0 w 1255"/>
                  <a:gd name="T73" fmla="*/ 0 h 10"/>
                  <a:gd name="T74" fmla="*/ 0 w 1255"/>
                  <a:gd name="T75" fmla="*/ 0 h 10"/>
                  <a:gd name="T76" fmla="*/ 0 w 1255"/>
                  <a:gd name="T77" fmla="*/ 0 h 10"/>
                  <a:gd name="T78" fmla="*/ 0 w 1255"/>
                  <a:gd name="T79" fmla="*/ 0 h 10"/>
                  <a:gd name="T80" fmla="*/ 0 w 1255"/>
                  <a:gd name="T81" fmla="*/ 0 h 10"/>
                  <a:gd name="T82" fmla="*/ 0 w 1255"/>
                  <a:gd name="T83" fmla="*/ 0 h 10"/>
                  <a:gd name="T84" fmla="*/ 0 w 1255"/>
                  <a:gd name="T85" fmla="*/ 0 h 10"/>
                  <a:gd name="T86" fmla="*/ 0 w 1255"/>
                  <a:gd name="T87" fmla="*/ 0 h 10"/>
                  <a:gd name="T88" fmla="*/ 0 w 1255"/>
                  <a:gd name="T89" fmla="*/ 0 h 10"/>
                  <a:gd name="T90" fmla="*/ 0 w 1255"/>
                  <a:gd name="T91" fmla="*/ 0 h 10"/>
                  <a:gd name="T92" fmla="*/ 0 w 1255"/>
                  <a:gd name="T93" fmla="*/ 0 h 10"/>
                  <a:gd name="T94" fmla="*/ 0 w 1255"/>
                  <a:gd name="T95" fmla="*/ 0 h 10"/>
                  <a:gd name="T96" fmla="*/ 0 w 1255"/>
                  <a:gd name="T97" fmla="*/ 0 h 10"/>
                  <a:gd name="T98" fmla="*/ 0 w 1255"/>
                  <a:gd name="T99" fmla="*/ 0 h 10"/>
                  <a:gd name="T100" fmla="*/ 0 w 1255"/>
                  <a:gd name="T101" fmla="*/ 0 h 10"/>
                  <a:gd name="T102" fmla="*/ 0 w 1255"/>
                  <a:gd name="T103" fmla="*/ 0 h 10"/>
                  <a:gd name="T104" fmla="*/ 0 w 1255"/>
                  <a:gd name="T105" fmla="*/ 0 h 10"/>
                  <a:gd name="T106" fmla="*/ 0 w 1255"/>
                  <a:gd name="T107" fmla="*/ 0 h 10"/>
                  <a:gd name="T108" fmla="*/ 0 w 1255"/>
                  <a:gd name="T109" fmla="*/ 0 h 10"/>
                  <a:gd name="T110" fmla="*/ 0 w 1255"/>
                  <a:gd name="T111" fmla="*/ 0 h 10"/>
                  <a:gd name="T112" fmla="*/ 0 w 1255"/>
                  <a:gd name="T113" fmla="*/ 0 h 10"/>
                  <a:gd name="T114" fmla="*/ 0 w 1255"/>
                  <a:gd name="T115" fmla="*/ 0 h 10"/>
                  <a:gd name="T116" fmla="*/ 0 w 1255"/>
                  <a:gd name="T117" fmla="*/ 0 h 10"/>
                  <a:gd name="T118" fmla="*/ 0 w 1255"/>
                  <a:gd name="T119" fmla="*/ 0 h 1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55"/>
                  <a:gd name="T181" fmla="*/ 0 h 10"/>
                  <a:gd name="T182" fmla="*/ 1255 w 1255"/>
                  <a:gd name="T183" fmla="*/ 10 h 1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55" h="10">
                    <a:moveTo>
                      <a:pt x="1254" y="0"/>
                    </a:moveTo>
                    <a:lnTo>
                      <a:pt x="1255" y="10"/>
                    </a:lnTo>
                    <a:lnTo>
                      <a:pt x="1020" y="10"/>
                    </a:lnTo>
                    <a:lnTo>
                      <a:pt x="1022" y="0"/>
                    </a:lnTo>
                    <a:lnTo>
                      <a:pt x="1254" y="0"/>
                    </a:lnTo>
                    <a:close/>
                    <a:moveTo>
                      <a:pt x="1010" y="0"/>
                    </a:moveTo>
                    <a:lnTo>
                      <a:pt x="1013" y="10"/>
                    </a:lnTo>
                    <a:lnTo>
                      <a:pt x="944" y="10"/>
                    </a:lnTo>
                    <a:lnTo>
                      <a:pt x="946" y="0"/>
                    </a:lnTo>
                    <a:lnTo>
                      <a:pt x="1010" y="0"/>
                    </a:lnTo>
                    <a:close/>
                    <a:moveTo>
                      <a:pt x="940" y="0"/>
                    </a:moveTo>
                    <a:lnTo>
                      <a:pt x="942" y="10"/>
                    </a:lnTo>
                    <a:lnTo>
                      <a:pt x="866" y="10"/>
                    </a:lnTo>
                    <a:lnTo>
                      <a:pt x="868" y="0"/>
                    </a:lnTo>
                    <a:lnTo>
                      <a:pt x="940" y="0"/>
                    </a:lnTo>
                    <a:close/>
                    <a:moveTo>
                      <a:pt x="856" y="0"/>
                    </a:moveTo>
                    <a:lnTo>
                      <a:pt x="859" y="10"/>
                    </a:lnTo>
                    <a:lnTo>
                      <a:pt x="779" y="10"/>
                    </a:lnTo>
                    <a:lnTo>
                      <a:pt x="781" y="0"/>
                    </a:lnTo>
                    <a:lnTo>
                      <a:pt x="856" y="0"/>
                    </a:lnTo>
                    <a:close/>
                    <a:moveTo>
                      <a:pt x="773" y="0"/>
                    </a:moveTo>
                    <a:lnTo>
                      <a:pt x="775" y="10"/>
                    </a:lnTo>
                    <a:lnTo>
                      <a:pt x="691" y="10"/>
                    </a:lnTo>
                    <a:lnTo>
                      <a:pt x="693" y="0"/>
                    </a:lnTo>
                    <a:lnTo>
                      <a:pt x="773" y="0"/>
                    </a:lnTo>
                    <a:close/>
                    <a:moveTo>
                      <a:pt x="684" y="0"/>
                    </a:moveTo>
                    <a:lnTo>
                      <a:pt x="685" y="10"/>
                    </a:lnTo>
                    <a:lnTo>
                      <a:pt x="608" y="10"/>
                    </a:lnTo>
                    <a:lnTo>
                      <a:pt x="609" y="0"/>
                    </a:lnTo>
                    <a:lnTo>
                      <a:pt x="684" y="0"/>
                    </a:lnTo>
                    <a:close/>
                    <a:moveTo>
                      <a:pt x="602" y="0"/>
                    </a:moveTo>
                    <a:lnTo>
                      <a:pt x="604" y="10"/>
                    </a:lnTo>
                    <a:lnTo>
                      <a:pt x="516" y="10"/>
                    </a:lnTo>
                    <a:lnTo>
                      <a:pt x="517" y="0"/>
                    </a:lnTo>
                    <a:lnTo>
                      <a:pt x="602" y="0"/>
                    </a:lnTo>
                    <a:close/>
                    <a:moveTo>
                      <a:pt x="509" y="0"/>
                    </a:moveTo>
                    <a:lnTo>
                      <a:pt x="510" y="10"/>
                    </a:lnTo>
                    <a:lnTo>
                      <a:pt x="433" y="10"/>
                    </a:lnTo>
                    <a:lnTo>
                      <a:pt x="436" y="0"/>
                    </a:lnTo>
                    <a:lnTo>
                      <a:pt x="509" y="0"/>
                    </a:lnTo>
                    <a:close/>
                    <a:moveTo>
                      <a:pt x="419" y="0"/>
                    </a:moveTo>
                    <a:lnTo>
                      <a:pt x="421" y="10"/>
                    </a:lnTo>
                    <a:lnTo>
                      <a:pt x="337" y="10"/>
                    </a:lnTo>
                    <a:lnTo>
                      <a:pt x="339" y="0"/>
                    </a:lnTo>
                    <a:lnTo>
                      <a:pt x="419" y="0"/>
                    </a:lnTo>
                    <a:close/>
                    <a:moveTo>
                      <a:pt x="330" y="0"/>
                    </a:moveTo>
                    <a:lnTo>
                      <a:pt x="331" y="10"/>
                    </a:lnTo>
                    <a:lnTo>
                      <a:pt x="263" y="10"/>
                    </a:lnTo>
                    <a:lnTo>
                      <a:pt x="264" y="0"/>
                    </a:lnTo>
                    <a:lnTo>
                      <a:pt x="330" y="0"/>
                    </a:lnTo>
                    <a:close/>
                    <a:moveTo>
                      <a:pt x="254" y="0"/>
                    </a:moveTo>
                    <a:lnTo>
                      <a:pt x="256" y="10"/>
                    </a:lnTo>
                    <a:lnTo>
                      <a:pt x="178" y="10"/>
                    </a:lnTo>
                    <a:lnTo>
                      <a:pt x="181" y="0"/>
                    </a:lnTo>
                    <a:lnTo>
                      <a:pt x="254" y="0"/>
                    </a:lnTo>
                    <a:close/>
                    <a:moveTo>
                      <a:pt x="170" y="0"/>
                    </a:moveTo>
                    <a:lnTo>
                      <a:pt x="171" y="10"/>
                    </a:lnTo>
                    <a:lnTo>
                      <a:pt x="0" y="10"/>
                    </a:lnTo>
                    <a:lnTo>
                      <a:pt x="2" y="0"/>
                    </a:lnTo>
                    <a:lnTo>
                      <a:pt x="170" y="0"/>
                    </a:lnTo>
                    <a:close/>
                  </a:path>
                </a:pathLst>
              </a:custGeom>
              <a:solidFill>
                <a:srgbClr val="C9C9A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370" name="Freeform 511"/>
              <p:cNvSpPr>
                <a:spLocks noEditPoints="1"/>
              </p:cNvSpPr>
              <p:nvPr/>
            </p:nvSpPr>
            <p:spPr bwMode="auto">
              <a:xfrm>
                <a:off x="2570" y="2869"/>
                <a:ext cx="313" cy="2"/>
              </a:xfrm>
              <a:custGeom>
                <a:avLst/>
                <a:gdLst>
                  <a:gd name="T0" fmla="*/ 0 w 1253"/>
                  <a:gd name="T1" fmla="*/ 0 h 11"/>
                  <a:gd name="T2" fmla="*/ 0 w 1253"/>
                  <a:gd name="T3" fmla="*/ 0 h 11"/>
                  <a:gd name="T4" fmla="*/ 0 w 1253"/>
                  <a:gd name="T5" fmla="*/ 0 h 11"/>
                  <a:gd name="T6" fmla="*/ 0 w 1253"/>
                  <a:gd name="T7" fmla="*/ 0 h 11"/>
                  <a:gd name="T8" fmla="*/ 0 w 1253"/>
                  <a:gd name="T9" fmla="*/ 0 h 11"/>
                  <a:gd name="T10" fmla="*/ 0 w 1253"/>
                  <a:gd name="T11" fmla="*/ 0 h 11"/>
                  <a:gd name="T12" fmla="*/ 0 w 1253"/>
                  <a:gd name="T13" fmla="*/ 0 h 11"/>
                  <a:gd name="T14" fmla="*/ 0 w 1253"/>
                  <a:gd name="T15" fmla="*/ 0 h 11"/>
                  <a:gd name="T16" fmla="*/ 0 w 1253"/>
                  <a:gd name="T17" fmla="*/ 0 h 11"/>
                  <a:gd name="T18" fmla="*/ 0 w 1253"/>
                  <a:gd name="T19" fmla="*/ 0 h 11"/>
                  <a:gd name="T20" fmla="*/ 0 w 1253"/>
                  <a:gd name="T21" fmla="*/ 0 h 11"/>
                  <a:gd name="T22" fmla="*/ 0 w 1253"/>
                  <a:gd name="T23" fmla="*/ 0 h 11"/>
                  <a:gd name="T24" fmla="*/ 0 w 1253"/>
                  <a:gd name="T25" fmla="*/ 0 h 11"/>
                  <a:gd name="T26" fmla="*/ 0 w 1253"/>
                  <a:gd name="T27" fmla="*/ 0 h 11"/>
                  <a:gd name="T28" fmla="*/ 0 w 1253"/>
                  <a:gd name="T29" fmla="*/ 0 h 11"/>
                  <a:gd name="T30" fmla="*/ 0 w 1253"/>
                  <a:gd name="T31" fmla="*/ 0 h 11"/>
                  <a:gd name="T32" fmla="*/ 0 w 1253"/>
                  <a:gd name="T33" fmla="*/ 0 h 11"/>
                  <a:gd name="T34" fmla="*/ 0 w 1253"/>
                  <a:gd name="T35" fmla="*/ 0 h 11"/>
                  <a:gd name="T36" fmla="*/ 0 w 1253"/>
                  <a:gd name="T37" fmla="*/ 0 h 11"/>
                  <a:gd name="T38" fmla="*/ 0 w 1253"/>
                  <a:gd name="T39" fmla="*/ 0 h 11"/>
                  <a:gd name="T40" fmla="*/ 0 w 1253"/>
                  <a:gd name="T41" fmla="*/ 0 h 11"/>
                  <a:gd name="T42" fmla="*/ 0 w 1253"/>
                  <a:gd name="T43" fmla="*/ 0 h 11"/>
                  <a:gd name="T44" fmla="*/ 0 w 1253"/>
                  <a:gd name="T45" fmla="*/ 0 h 11"/>
                  <a:gd name="T46" fmla="*/ 0 w 1253"/>
                  <a:gd name="T47" fmla="*/ 0 h 11"/>
                  <a:gd name="T48" fmla="*/ 0 w 1253"/>
                  <a:gd name="T49" fmla="*/ 0 h 11"/>
                  <a:gd name="T50" fmla="*/ 0 w 1253"/>
                  <a:gd name="T51" fmla="*/ 0 h 11"/>
                  <a:gd name="T52" fmla="*/ 0 w 1253"/>
                  <a:gd name="T53" fmla="*/ 0 h 11"/>
                  <a:gd name="T54" fmla="*/ 0 w 1253"/>
                  <a:gd name="T55" fmla="*/ 0 h 11"/>
                  <a:gd name="T56" fmla="*/ 0 w 1253"/>
                  <a:gd name="T57" fmla="*/ 0 h 11"/>
                  <a:gd name="T58" fmla="*/ 0 w 1253"/>
                  <a:gd name="T59" fmla="*/ 0 h 11"/>
                  <a:gd name="T60" fmla="*/ 0 w 1253"/>
                  <a:gd name="T61" fmla="*/ 0 h 11"/>
                  <a:gd name="T62" fmla="*/ 0 w 1253"/>
                  <a:gd name="T63" fmla="*/ 0 h 11"/>
                  <a:gd name="T64" fmla="*/ 0 w 1253"/>
                  <a:gd name="T65" fmla="*/ 0 h 11"/>
                  <a:gd name="T66" fmla="*/ 0 w 1253"/>
                  <a:gd name="T67" fmla="*/ 0 h 11"/>
                  <a:gd name="T68" fmla="*/ 0 w 1253"/>
                  <a:gd name="T69" fmla="*/ 0 h 11"/>
                  <a:gd name="T70" fmla="*/ 0 w 1253"/>
                  <a:gd name="T71" fmla="*/ 0 h 11"/>
                  <a:gd name="T72" fmla="*/ 0 w 1253"/>
                  <a:gd name="T73" fmla="*/ 0 h 11"/>
                  <a:gd name="T74" fmla="*/ 0 w 1253"/>
                  <a:gd name="T75" fmla="*/ 0 h 11"/>
                  <a:gd name="T76" fmla="*/ 0 w 1253"/>
                  <a:gd name="T77" fmla="*/ 0 h 11"/>
                  <a:gd name="T78" fmla="*/ 0 w 1253"/>
                  <a:gd name="T79" fmla="*/ 0 h 11"/>
                  <a:gd name="T80" fmla="*/ 0 w 1253"/>
                  <a:gd name="T81" fmla="*/ 0 h 11"/>
                  <a:gd name="T82" fmla="*/ 0 w 1253"/>
                  <a:gd name="T83" fmla="*/ 0 h 11"/>
                  <a:gd name="T84" fmla="*/ 0 w 1253"/>
                  <a:gd name="T85" fmla="*/ 0 h 11"/>
                  <a:gd name="T86" fmla="*/ 0 w 1253"/>
                  <a:gd name="T87" fmla="*/ 0 h 11"/>
                  <a:gd name="T88" fmla="*/ 0 w 1253"/>
                  <a:gd name="T89" fmla="*/ 0 h 11"/>
                  <a:gd name="T90" fmla="*/ 0 w 1253"/>
                  <a:gd name="T91" fmla="*/ 0 h 11"/>
                  <a:gd name="T92" fmla="*/ 0 w 1253"/>
                  <a:gd name="T93" fmla="*/ 0 h 11"/>
                  <a:gd name="T94" fmla="*/ 0 w 1253"/>
                  <a:gd name="T95" fmla="*/ 0 h 11"/>
                  <a:gd name="T96" fmla="*/ 0 w 1253"/>
                  <a:gd name="T97" fmla="*/ 0 h 11"/>
                  <a:gd name="T98" fmla="*/ 0 w 1253"/>
                  <a:gd name="T99" fmla="*/ 0 h 11"/>
                  <a:gd name="T100" fmla="*/ 0 w 1253"/>
                  <a:gd name="T101" fmla="*/ 0 h 11"/>
                  <a:gd name="T102" fmla="*/ 0 w 1253"/>
                  <a:gd name="T103" fmla="*/ 0 h 11"/>
                  <a:gd name="T104" fmla="*/ 0 w 1253"/>
                  <a:gd name="T105" fmla="*/ 0 h 11"/>
                  <a:gd name="T106" fmla="*/ 0 w 1253"/>
                  <a:gd name="T107" fmla="*/ 0 h 11"/>
                  <a:gd name="T108" fmla="*/ 0 w 1253"/>
                  <a:gd name="T109" fmla="*/ 0 h 11"/>
                  <a:gd name="T110" fmla="*/ 0 w 1253"/>
                  <a:gd name="T111" fmla="*/ 0 h 11"/>
                  <a:gd name="T112" fmla="*/ 0 w 1253"/>
                  <a:gd name="T113" fmla="*/ 0 h 11"/>
                  <a:gd name="T114" fmla="*/ 0 w 1253"/>
                  <a:gd name="T115" fmla="*/ 0 h 11"/>
                  <a:gd name="T116" fmla="*/ 0 w 1253"/>
                  <a:gd name="T117" fmla="*/ 0 h 11"/>
                  <a:gd name="T118" fmla="*/ 0 w 1253"/>
                  <a:gd name="T119" fmla="*/ 0 h 1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53"/>
                  <a:gd name="T181" fmla="*/ 0 h 11"/>
                  <a:gd name="T182" fmla="*/ 1253 w 1253"/>
                  <a:gd name="T183" fmla="*/ 11 h 11"/>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53" h="11">
                    <a:moveTo>
                      <a:pt x="1252" y="0"/>
                    </a:moveTo>
                    <a:lnTo>
                      <a:pt x="1253" y="11"/>
                    </a:lnTo>
                    <a:lnTo>
                      <a:pt x="1020" y="11"/>
                    </a:lnTo>
                    <a:lnTo>
                      <a:pt x="1020" y="0"/>
                    </a:lnTo>
                    <a:lnTo>
                      <a:pt x="1252" y="0"/>
                    </a:lnTo>
                    <a:close/>
                    <a:moveTo>
                      <a:pt x="1006" y="0"/>
                    </a:moveTo>
                    <a:lnTo>
                      <a:pt x="1009" y="11"/>
                    </a:lnTo>
                    <a:lnTo>
                      <a:pt x="943" y="11"/>
                    </a:lnTo>
                    <a:lnTo>
                      <a:pt x="946" y="0"/>
                    </a:lnTo>
                    <a:lnTo>
                      <a:pt x="1006" y="0"/>
                    </a:lnTo>
                    <a:close/>
                    <a:moveTo>
                      <a:pt x="938" y="0"/>
                    </a:moveTo>
                    <a:lnTo>
                      <a:pt x="940" y="11"/>
                    </a:lnTo>
                    <a:lnTo>
                      <a:pt x="866" y="11"/>
                    </a:lnTo>
                    <a:lnTo>
                      <a:pt x="867" y="0"/>
                    </a:lnTo>
                    <a:lnTo>
                      <a:pt x="938" y="0"/>
                    </a:lnTo>
                    <a:close/>
                    <a:moveTo>
                      <a:pt x="853" y="0"/>
                    </a:moveTo>
                    <a:lnTo>
                      <a:pt x="855" y="11"/>
                    </a:lnTo>
                    <a:lnTo>
                      <a:pt x="779" y="11"/>
                    </a:lnTo>
                    <a:lnTo>
                      <a:pt x="780" y="0"/>
                    </a:lnTo>
                    <a:lnTo>
                      <a:pt x="853" y="0"/>
                    </a:lnTo>
                    <a:close/>
                    <a:moveTo>
                      <a:pt x="771" y="0"/>
                    </a:moveTo>
                    <a:lnTo>
                      <a:pt x="771" y="11"/>
                    </a:lnTo>
                    <a:lnTo>
                      <a:pt x="690" y="11"/>
                    </a:lnTo>
                    <a:lnTo>
                      <a:pt x="693" y="0"/>
                    </a:lnTo>
                    <a:lnTo>
                      <a:pt x="771" y="0"/>
                    </a:lnTo>
                    <a:close/>
                    <a:moveTo>
                      <a:pt x="681" y="0"/>
                    </a:moveTo>
                    <a:lnTo>
                      <a:pt x="682" y="11"/>
                    </a:lnTo>
                    <a:lnTo>
                      <a:pt x="606" y="11"/>
                    </a:lnTo>
                    <a:lnTo>
                      <a:pt x="607" y="0"/>
                    </a:lnTo>
                    <a:lnTo>
                      <a:pt x="681" y="0"/>
                    </a:lnTo>
                    <a:close/>
                    <a:moveTo>
                      <a:pt x="598" y="0"/>
                    </a:moveTo>
                    <a:lnTo>
                      <a:pt x="601" y="11"/>
                    </a:lnTo>
                    <a:lnTo>
                      <a:pt x="515" y="11"/>
                    </a:lnTo>
                    <a:lnTo>
                      <a:pt x="516" y="0"/>
                    </a:lnTo>
                    <a:lnTo>
                      <a:pt x="598" y="0"/>
                    </a:lnTo>
                    <a:close/>
                    <a:moveTo>
                      <a:pt x="505" y="0"/>
                    </a:moveTo>
                    <a:lnTo>
                      <a:pt x="507" y="11"/>
                    </a:lnTo>
                    <a:lnTo>
                      <a:pt x="433" y="11"/>
                    </a:lnTo>
                    <a:lnTo>
                      <a:pt x="436" y="0"/>
                    </a:lnTo>
                    <a:lnTo>
                      <a:pt x="505" y="0"/>
                    </a:lnTo>
                    <a:close/>
                    <a:moveTo>
                      <a:pt x="416" y="0"/>
                    </a:moveTo>
                    <a:lnTo>
                      <a:pt x="418" y="11"/>
                    </a:lnTo>
                    <a:lnTo>
                      <a:pt x="336" y="11"/>
                    </a:lnTo>
                    <a:lnTo>
                      <a:pt x="338" y="0"/>
                    </a:lnTo>
                    <a:lnTo>
                      <a:pt x="416" y="0"/>
                    </a:lnTo>
                    <a:close/>
                    <a:moveTo>
                      <a:pt x="328" y="0"/>
                    </a:moveTo>
                    <a:lnTo>
                      <a:pt x="328" y="11"/>
                    </a:lnTo>
                    <a:lnTo>
                      <a:pt x="262" y="11"/>
                    </a:lnTo>
                    <a:lnTo>
                      <a:pt x="263" y="0"/>
                    </a:lnTo>
                    <a:lnTo>
                      <a:pt x="328" y="0"/>
                    </a:lnTo>
                    <a:close/>
                    <a:moveTo>
                      <a:pt x="251" y="0"/>
                    </a:moveTo>
                    <a:lnTo>
                      <a:pt x="252" y="11"/>
                    </a:lnTo>
                    <a:lnTo>
                      <a:pt x="177" y="11"/>
                    </a:lnTo>
                    <a:lnTo>
                      <a:pt x="180" y="0"/>
                    </a:lnTo>
                    <a:lnTo>
                      <a:pt x="251" y="0"/>
                    </a:lnTo>
                    <a:close/>
                    <a:moveTo>
                      <a:pt x="167" y="0"/>
                    </a:moveTo>
                    <a:lnTo>
                      <a:pt x="168" y="11"/>
                    </a:lnTo>
                    <a:lnTo>
                      <a:pt x="0" y="11"/>
                    </a:lnTo>
                    <a:lnTo>
                      <a:pt x="1" y="0"/>
                    </a:lnTo>
                    <a:lnTo>
                      <a:pt x="167" y="0"/>
                    </a:lnTo>
                    <a:close/>
                  </a:path>
                </a:pathLst>
              </a:custGeom>
              <a:solidFill>
                <a:srgbClr val="D1D1B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371" name="Freeform 512"/>
              <p:cNvSpPr>
                <a:spLocks noEditPoints="1"/>
              </p:cNvSpPr>
              <p:nvPr/>
            </p:nvSpPr>
            <p:spPr bwMode="auto">
              <a:xfrm>
                <a:off x="2570" y="2868"/>
                <a:ext cx="313" cy="2"/>
              </a:xfrm>
              <a:custGeom>
                <a:avLst/>
                <a:gdLst>
                  <a:gd name="T0" fmla="*/ 0 w 1252"/>
                  <a:gd name="T1" fmla="*/ 0 h 11"/>
                  <a:gd name="T2" fmla="*/ 0 w 1252"/>
                  <a:gd name="T3" fmla="*/ 0 h 11"/>
                  <a:gd name="T4" fmla="*/ 0 w 1252"/>
                  <a:gd name="T5" fmla="*/ 0 h 11"/>
                  <a:gd name="T6" fmla="*/ 0 w 1252"/>
                  <a:gd name="T7" fmla="*/ 0 h 11"/>
                  <a:gd name="T8" fmla="*/ 0 w 1252"/>
                  <a:gd name="T9" fmla="*/ 0 h 11"/>
                  <a:gd name="T10" fmla="*/ 0 w 1252"/>
                  <a:gd name="T11" fmla="*/ 0 h 11"/>
                  <a:gd name="T12" fmla="*/ 0 w 1252"/>
                  <a:gd name="T13" fmla="*/ 0 h 11"/>
                  <a:gd name="T14" fmla="*/ 0 w 1252"/>
                  <a:gd name="T15" fmla="*/ 0 h 11"/>
                  <a:gd name="T16" fmla="*/ 0 w 1252"/>
                  <a:gd name="T17" fmla="*/ 0 h 11"/>
                  <a:gd name="T18" fmla="*/ 0 w 1252"/>
                  <a:gd name="T19" fmla="*/ 0 h 11"/>
                  <a:gd name="T20" fmla="*/ 0 w 1252"/>
                  <a:gd name="T21" fmla="*/ 0 h 11"/>
                  <a:gd name="T22" fmla="*/ 0 w 1252"/>
                  <a:gd name="T23" fmla="*/ 0 h 11"/>
                  <a:gd name="T24" fmla="*/ 0 w 1252"/>
                  <a:gd name="T25" fmla="*/ 0 h 11"/>
                  <a:gd name="T26" fmla="*/ 0 w 1252"/>
                  <a:gd name="T27" fmla="*/ 0 h 11"/>
                  <a:gd name="T28" fmla="*/ 0 w 1252"/>
                  <a:gd name="T29" fmla="*/ 0 h 11"/>
                  <a:gd name="T30" fmla="*/ 0 w 1252"/>
                  <a:gd name="T31" fmla="*/ 0 h 11"/>
                  <a:gd name="T32" fmla="*/ 0 w 1252"/>
                  <a:gd name="T33" fmla="*/ 0 h 11"/>
                  <a:gd name="T34" fmla="*/ 0 w 1252"/>
                  <a:gd name="T35" fmla="*/ 0 h 11"/>
                  <a:gd name="T36" fmla="*/ 0 w 1252"/>
                  <a:gd name="T37" fmla="*/ 0 h 11"/>
                  <a:gd name="T38" fmla="*/ 0 w 1252"/>
                  <a:gd name="T39" fmla="*/ 0 h 11"/>
                  <a:gd name="T40" fmla="*/ 0 w 1252"/>
                  <a:gd name="T41" fmla="*/ 0 h 11"/>
                  <a:gd name="T42" fmla="*/ 0 w 1252"/>
                  <a:gd name="T43" fmla="*/ 0 h 11"/>
                  <a:gd name="T44" fmla="*/ 0 w 1252"/>
                  <a:gd name="T45" fmla="*/ 0 h 11"/>
                  <a:gd name="T46" fmla="*/ 0 w 1252"/>
                  <a:gd name="T47" fmla="*/ 0 h 11"/>
                  <a:gd name="T48" fmla="*/ 0 w 1252"/>
                  <a:gd name="T49" fmla="*/ 0 h 11"/>
                  <a:gd name="T50" fmla="*/ 0 w 1252"/>
                  <a:gd name="T51" fmla="*/ 0 h 11"/>
                  <a:gd name="T52" fmla="*/ 0 w 1252"/>
                  <a:gd name="T53" fmla="*/ 0 h 11"/>
                  <a:gd name="T54" fmla="*/ 0 w 1252"/>
                  <a:gd name="T55" fmla="*/ 0 h 11"/>
                  <a:gd name="T56" fmla="*/ 0 w 1252"/>
                  <a:gd name="T57" fmla="*/ 0 h 11"/>
                  <a:gd name="T58" fmla="*/ 0 w 1252"/>
                  <a:gd name="T59" fmla="*/ 0 h 11"/>
                  <a:gd name="T60" fmla="*/ 0 w 1252"/>
                  <a:gd name="T61" fmla="*/ 0 h 11"/>
                  <a:gd name="T62" fmla="*/ 0 w 1252"/>
                  <a:gd name="T63" fmla="*/ 0 h 11"/>
                  <a:gd name="T64" fmla="*/ 0 w 1252"/>
                  <a:gd name="T65" fmla="*/ 0 h 11"/>
                  <a:gd name="T66" fmla="*/ 0 w 1252"/>
                  <a:gd name="T67" fmla="*/ 0 h 11"/>
                  <a:gd name="T68" fmla="*/ 0 w 1252"/>
                  <a:gd name="T69" fmla="*/ 0 h 11"/>
                  <a:gd name="T70" fmla="*/ 0 w 1252"/>
                  <a:gd name="T71" fmla="*/ 0 h 11"/>
                  <a:gd name="T72" fmla="*/ 0 w 1252"/>
                  <a:gd name="T73" fmla="*/ 0 h 11"/>
                  <a:gd name="T74" fmla="*/ 0 w 1252"/>
                  <a:gd name="T75" fmla="*/ 0 h 11"/>
                  <a:gd name="T76" fmla="*/ 0 w 1252"/>
                  <a:gd name="T77" fmla="*/ 0 h 11"/>
                  <a:gd name="T78" fmla="*/ 0 w 1252"/>
                  <a:gd name="T79" fmla="*/ 0 h 11"/>
                  <a:gd name="T80" fmla="*/ 0 w 1252"/>
                  <a:gd name="T81" fmla="*/ 0 h 11"/>
                  <a:gd name="T82" fmla="*/ 0 w 1252"/>
                  <a:gd name="T83" fmla="*/ 0 h 11"/>
                  <a:gd name="T84" fmla="*/ 0 w 1252"/>
                  <a:gd name="T85" fmla="*/ 0 h 11"/>
                  <a:gd name="T86" fmla="*/ 0 w 1252"/>
                  <a:gd name="T87" fmla="*/ 0 h 11"/>
                  <a:gd name="T88" fmla="*/ 0 w 1252"/>
                  <a:gd name="T89" fmla="*/ 0 h 11"/>
                  <a:gd name="T90" fmla="*/ 0 w 1252"/>
                  <a:gd name="T91" fmla="*/ 0 h 11"/>
                  <a:gd name="T92" fmla="*/ 0 w 1252"/>
                  <a:gd name="T93" fmla="*/ 0 h 11"/>
                  <a:gd name="T94" fmla="*/ 0 w 1252"/>
                  <a:gd name="T95" fmla="*/ 0 h 11"/>
                  <a:gd name="T96" fmla="*/ 0 w 1252"/>
                  <a:gd name="T97" fmla="*/ 0 h 11"/>
                  <a:gd name="T98" fmla="*/ 0 w 1252"/>
                  <a:gd name="T99" fmla="*/ 0 h 11"/>
                  <a:gd name="T100" fmla="*/ 0 w 1252"/>
                  <a:gd name="T101" fmla="*/ 0 h 11"/>
                  <a:gd name="T102" fmla="*/ 0 w 1252"/>
                  <a:gd name="T103" fmla="*/ 0 h 11"/>
                  <a:gd name="T104" fmla="*/ 0 w 1252"/>
                  <a:gd name="T105" fmla="*/ 0 h 11"/>
                  <a:gd name="T106" fmla="*/ 0 w 1252"/>
                  <a:gd name="T107" fmla="*/ 0 h 11"/>
                  <a:gd name="T108" fmla="*/ 0 w 1252"/>
                  <a:gd name="T109" fmla="*/ 0 h 11"/>
                  <a:gd name="T110" fmla="*/ 0 w 1252"/>
                  <a:gd name="T111" fmla="*/ 0 h 11"/>
                  <a:gd name="T112" fmla="*/ 0 w 1252"/>
                  <a:gd name="T113" fmla="*/ 0 h 11"/>
                  <a:gd name="T114" fmla="*/ 0 w 1252"/>
                  <a:gd name="T115" fmla="*/ 0 h 11"/>
                  <a:gd name="T116" fmla="*/ 0 w 1252"/>
                  <a:gd name="T117" fmla="*/ 0 h 11"/>
                  <a:gd name="T118" fmla="*/ 0 w 1252"/>
                  <a:gd name="T119" fmla="*/ 0 h 1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52"/>
                  <a:gd name="T181" fmla="*/ 0 h 11"/>
                  <a:gd name="T182" fmla="*/ 1252 w 1252"/>
                  <a:gd name="T183" fmla="*/ 11 h 11"/>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52" h="11">
                    <a:moveTo>
                      <a:pt x="1251" y="0"/>
                    </a:moveTo>
                    <a:lnTo>
                      <a:pt x="1252" y="11"/>
                    </a:lnTo>
                    <a:lnTo>
                      <a:pt x="1020" y="11"/>
                    </a:lnTo>
                    <a:lnTo>
                      <a:pt x="1021" y="0"/>
                    </a:lnTo>
                    <a:lnTo>
                      <a:pt x="1251" y="0"/>
                    </a:lnTo>
                    <a:close/>
                    <a:moveTo>
                      <a:pt x="1004" y="0"/>
                    </a:moveTo>
                    <a:lnTo>
                      <a:pt x="1008" y="11"/>
                    </a:lnTo>
                    <a:lnTo>
                      <a:pt x="944" y="11"/>
                    </a:lnTo>
                    <a:lnTo>
                      <a:pt x="946" y="0"/>
                    </a:lnTo>
                    <a:lnTo>
                      <a:pt x="1004" y="0"/>
                    </a:lnTo>
                    <a:close/>
                    <a:moveTo>
                      <a:pt x="938" y="0"/>
                    </a:moveTo>
                    <a:lnTo>
                      <a:pt x="938" y="11"/>
                    </a:lnTo>
                    <a:lnTo>
                      <a:pt x="866" y="11"/>
                    </a:lnTo>
                    <a:lnTo>
                      <a:pt x="868" y="0"/>
                    </a:lnTo>
                    <a:lnTo>
                      <a:pt x="938" y="0"/>
                    </a:lnTo>
                    <a:close/>
                    <a:moveTo>
                      <a:pt x="851" y="0"/>
                    </a:moveTo>
                    <a:lnTo>
                      <a:pt x="854" y="11"/>
                    </a:lnTo>
                    <a:lnTo>
                      <a:pt x="779" y="11"/>
                    </a:lnTo>
                    <a:lnTo>
                      <a:pt x="781" y="0"/>
                    </a:lnTo>
                    <a:lnTo>
                      <a:pt x="851" y="0"/>
                    </a:lnTo>
                    <a:close/>
                    <a:moveTo>
                      <a:pt x="771" y="0"/>
                    </a:moveTo>
                    <a:lnTo>
                      <a:pt x="771" y="11"/>
                    </a:lnTo>
                    <a:lnTo>
                      <a:pt x="691" y="11"/>
                    </a:lnTo>
                    <a:lnTo>
                      <a:pt x="693" y="0"/>
                    </a:lnTo>
                    <a:lnTo>
                      <a:pt x="771" y="0"/>
                    </a:lnTo>
                    <a:close/>
                    <a:moveTo>
                      <a:pt x="681" y="0"/>
                    </a:moveTo>
                    <a:lnTo>
                      <a:pt x="682" y="11"/>
                    </a:lnTo>
                    <a:lnTo>
                      <a:pt x="607" y="11"/>
                    </a:lnTo>
                    <a:lnTo>
                      <a:pt x="608" y="0"/>
                    </a:lnTo>
                    <a:lnTo>
                      <a:pt x="681" y="0"/>
                    </a:lnTo>
                    <a:close/>
                    <a:moveTo>
                      <a:pt x="598" y="0"/>
                    </a:moveTo>
                    <a:lnTo>
                      <a:pt x="600" y="11"/>
                    </a:lnTo>
                    <a:lnTo>
                      <a:pt x="515" y="11"/>
                    </a:lnTo>
                    <a:lnTo>
                      <a:pt x="517" y="0"/>
                    </a:lnTo>
                    <a:lnTo>
                      <a:pt x="598" y="0"/>
                    </a:lnTo>
                    <a:close/>
                    <a:moveTo>
                      <a:pt x="504" y="0"/>
                    </a:moveTo>
                    <a:lnTo>
                      <a:pt x="507" y="11"/>
                    </a:lnTo>
                    <a:lnTo>
                      <a:pt x="434" y="11"/>
                    </a:lnTo>
                    <a:lnTo>
                      <a:pt x="437" y="0"/>
                    </a:lnTo>
                    <a:lnTo>
                      <a:pt x="504" y="0"/>
                    </a:lnTo>
                    <a:close/>
                    <a:moveTo>
                      <a:pt x="415" y="0"/>
                    </a:moveTo>
                    <a:lnTo>
                      <a:pt x="417" y="11"/>
                    </a:lnTo>
                    <a:lnTo>
                      <a:pt x="337" y="11"/>
                    </a:lnTo>
                    <a:lnTo>
                      <a:pt x="340" y="0"/>
                    </a:lnTo>
                    <a:lnTo>
                      <a:pt x="415" y="0"/>
                    </a:lnTo>
                    <a:close/>
                    <a:moveTo>
                      <a:pt x="328" y="0"/>
                    </a:moveTo>
                    <a:lnTo>
                      <a:pt x="328" y="11"/>
                    </a:lnTo>
                    <a:lnTo>
                      <a:pt x="262" y="11"/>
                    </a:lnTo>
                    <a:lnTo>
                      <a:pt x="264" y="0"/>
                    </a:lnTo>
                    <a:lnTo>
                      <a:pt x="328" y="0"/>
                    </a:lnTo>
                    <a:close/>
                    <a:moveTo>
                      <a:pt x="250" y="0"/>
                    </a:moveTo>
                    <a:lnTo>
                      <a:pt x="251" y="11"/>
                    </a:lnTo>
                    <a:lnTo>
                      <a:pt x="179" y="11"/>
                    </a:lnTo>
                    <a:lnTo>
                      <a:pt x="180" y="0"/>
                    </a:lnTo>
                    <a:lnTo>
                      <a:pt x="250" y="0"/>
                    </a:lnTo>
                    <a:close/>
                    <a:moveTo>
                      <a:pt x="165" y="0"/>
                    </a:moveTo>
                    <a:lnTo>
                      <a:pt x="168" y="11"/>
                    </a:lnTo>
                    <a:lnTo>
                      <a:pt x="0" y="11"/>
                    </a:lnTo>
                    <a:lnTo>
                      <a:pt x="1" y="0"/>
                    </a:lnTo>
                    <a:lnTo>
                      <a:pt x="165" y="0"/>
                    </a:lnTo>
                    <a:close/>
                  </a:path>
                </a:pathLst>
              </a:custGeom>
              <a:solidFill>
                <a:srgbClr val="D6D6B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372" name="Freeform 513"/>
              <p:cNvSpPr>
                <a:spLocks noEditPoints="1"/>
              </p:cNvSpPr>
              <p:nvPr/>
            </p:nvSpPr>
            <p:spPr bwMode="auto">
              <a:xfrm>
                <a:off x="2570" y="2866"/>
                <a:ext cx="313" cy="3"/>
              </a:xfrm>
              <a:custGeom>
                <a:avLst/>
                <a:gdLst>
                  <a:gd name="T0" fmla="*/ 0 w 1251"/>
                  <a:gd name="T1" fmla="*/ 0 h 9"/>
                  <a:gd name="T2" fmla="*/ 0 w 1251"/>
                  <a:gd name="T3" fmla="*/ 0 h 9"/>
                  <a:gd name="T4" fmla="*/ 0 w 1251"/>
                  <a:gd name="T5" fmla="*/ 0 h 9"/>
                  <a:gd name="T6" fmla="*/ 0 w 1251"/>
                  <a:gd name="T7" fmla="*/ 0 h 9"/>
                  <a:gd name="T8" fmla="*/ 0 w 1251"/>
                  <a:gd name="T9" fmla="*/ 0 h 9"/>
                  <a:gd name="T10" fmla="*/ 0 w 1251"/>
                  <a:gd name="T11" fmla="*/ 0 h 9"/>
                  <a:gd name="T12" fmla="*/ 0 w 1251"/>
                  <a:gd name="T13" fmla="*/ 0 h 9"/>
                  <a:gd name="T14" fmla="*/ 0 w 1251"/>
                  <a:gd name="T15" fmla="*/ 0 h 9"/>
                  <a:gd name="T16" fmla="*/ 0 w 1251"/>
                  <a:gd name="T17" fmla="*/ 0 h 9"/>
                  <a:gd name="T18" fmla="*/ 0 w 1251"/>
                  <a:gd name="T19" fmla="*/ 0 h 9"/>
                  <a:gd name="T20" fmla="*/ 0 w 1251"/>
                  <a:gd name="T21" fmla="*/ 0 h 9"/>
                  <a:gd name="T22" fmla="*/ 0 w 1251"/>
                  <a:gd name="T23" fmla="*/ 0 h 9"/>
                  <a:gd name="T24" fmla="*/ 0 w 1251"/>
                  <a:gd name="T25" fmla="*/ 0 h 9"/>
                  <a:gd name="T26" fmla="*/ 0 w 1251"/>
                  <a:gd name="T27" fmla="*/ 0 h 9"/>
                  <a:gd name="T28" fmla="*/ 0 w 1251"/>
                  <a:gd name="T29" fmla="*/ 0 h 9"/>
                  <a:gd name="T30" fmla="*/ 0 w 1251"/>
                  <a:gd name="T31" fmla="*/ 0 h 9"/>
                  <a:gd name="T32" fmla="*/ 0 w 1251"/>
                  <a:gd name="T33" fmla="*/ 0 h 9"/>
                  <a:gd name="T34" fmla="*/ 0 w 1251"/>
                  <a:gd name="T35" fmla="*/ 0 h 9"/>
                  <a:gd name="T36" fmla="*/ 0 w 1251"/>
                  <a:gd name="T37" fmla="*/ 0 h 9"/>
                  <a:gd name="T38" fmla="*/ 0 w 1251"/>
                  <a:gd name="T39" fmla="*/ 0 h 9"/>
                  <a:gd name="T40" fmla="*/ 0 w 1251"/>
                  <a:gd name="T41" fmla="*/ 0 h 9"/>
                  <a:gd name="T42" fmla="*/ 0 w 1251"/>
                  <a:gd name="T43" fmla="*/ 0 h 9"/>
                  <a:gd name="T44" fmla="*/ 0 w 1251"/>
                  <a:gd name="T45" fmla="*/ 0 h 9"/>
                  <a:gd name="T46" fmla="*/ 0 w 1251"/>
                  <a:gd name="T47" fmla="*/ 0 h 9"/>
                  <a:gd name="T48" fmla="*/ 0 w 1251"/>
                  <a:gd name="T49" fmla="*/ 0 h 9"/>
                  <a:gd name="T50" fmla="*/ 0 w 1251"/>
                  <a:gd name="T51" fmla="*/ 0 h 9"/>
                  <a:gd name="T52" fmla="*/ 0 w 1251"/>
                  <a:gd name="T53" fmla="*/ 0 h 9"/>
                  <a:gd name="T54" fmla="*/ 0 w 1251"/>
                  <a:gd name="T55" fmla="*/ 0 h 9"/>
                  <a:gd name="T56" fmla="*/ 0 w 1251"/>
                  <a:gd name="T57" fmla="*/ 0 h 9"/>
                  <a:gd name="T58" fmla="*/ 0 w 1251"/>
                  <a:gd name="T59" fmla="*/ 0 h 9"/>
                  <a:gd name="T60" fmla="*/ 0 w 1251"/>
                  <a:gd name="T61" fmla="*/ 0 h 9"/>
                  <a:gd name="T62" fmla="*/ 0 w 1251"/>
                  <a:gd name="T63" fmla="*/ 0 h 9"/>
                  <a:gd name="T64" fmla="*/ 0 w 1251"/>
                  <a:gd name="T65" fmla="*/ 0 h 9"/>
                  <a:gd name="T66" fmla="*/ 0 w 1251"/>
                  <a:gd name="T67" fmla="*/ 0 h 9"/>
                  <a:gd name="T68" fmla="*/ 0 w 1251"/>
                  <a:gd name="T69" fmla="*/ 0 h 9"/>
                  <a:gd name="T70" fmla="*/ 0 w 1251"/>
                  <a:gd name="T71" fmla="*/ 0 h 9"/>
                  <a:gd name="T72" fmla="*/ 0 w 1251"/>
                  <a:gd name="T73" fmla="*/ 0 h 9"/>
                  <a:gd name="T74" fmla="*/ 0 w 1251"/>
                  <a:gd name="T75" fmla="*/ 0 h 9"/>
                  <a:gd name="T76" fmla="*/ 0 w 1251"/>
                  <a:gd name="T77" fmla="*/ 0 h 9"/>
                  <a:gd name="T78" fmla="*/ 0 w 1251"/>
                  <a:gd name="T79" fmla="*/ 0 h 9"/>
                  <a:gd name="T80" fmla="*/ 0 w 1251"/>
                  <a:gd name="T81" fmla="*/ 0 h 9"/>
                  <a:gd name="T82" fmla="*/ 0 w 1251"/>
                  <a:gd name="T83" fmla="*/ 0 h 9"/>
                  <a:gd name="T84" fmla="*/ 0 w 1251"/>
                  <a:gd name="T85" fmla="*/ 0 h 9"/>
                  <a:gd name="T86" fmla="*/ 0 w 1251"/>
                  <a:gd name="T87" fmla="*/ 0 h 9"/>
                  <a:gd name="T88" fmla="*/ 0 w 1251"/>
                  <a:gd name="T89" fmla="*/ 0 h 9"/>
                  <a:gd name="T90" fmla="*/ 0 w 1251"/>
                  <a:gd name="T91" fmla="*/ 0 h 9"/>
                  <a:gd name="T92" fmla="*/ 0 w 1251"/>
                  <a:gd name="T93" fmla="*/ 0 h 9"/>
                  <a:gd name="T94" fmla="*/ 0 w 1251"/>
                  <a:gd name="T95" fmla="*/ 0 h 9"/>
                  <a:gd name="T96" fmla="*/ 0 w 1251"/>
                  <a:gd name="T97" fmla="*/ 0 h 9"/>
                  <a:gd name="T98" fmla="*/ 0 w 1251"/>
                  <a:gd name="T99" fmla="*/ 0 h 9"/>
                  <a:gd name="T100" fmla="*/ 0 w 1251"/>
                  <a:gd name="T101" fmla="*/ 0 h 9"/>
                  <a:gd name="T102" fmla="*/ 0 w 1251"/>
                  <a:gd name="T103" fmla="*/ 0 h 9"/>
                  <a:gd name="T104" fmla="*/ 0 w 1251"/>
                  <a:gd name="T105" fmla="*/ 0 h 9"/>
                  <a:gd name="T106" fmla="*/ 0 w 1251"/>
                  <a:gd name="T107" fmla="*/ 0 h 9"/>
                  <a:gd name="T108" fmla="*/ 0 w 1251"/>
                  <a:gd name="T109" fmla="*/ 0 h 9"/>
                  <a:gd name="T110" fmla="*/ 0 w 1251"/>
                  <a:gd name="T111" fmla="*/ 0 h 9"/>
                  <a:gd name="T112" fmla="*/ 0 w 1251"/>
                  <a:gd name="T113" fmla="*/ 0 h 9"/>
                  <a:gd name="T114" fmla="*/ 0 w 1251"/>
                  <a:gd name="T115" fmla="*/ 0 h 9"/>
                  <a:gd name="T116" fmla="*/ 0 w 1251"/>
                  <a:gd name="T117" fmla="*/ 0 h 9"/>
                  <a:gd name="T118" fmla="*/ 0 w 1251"/>
                  <a:gd name="T119" fmla="*/ 0 h 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51"/>
                  <a:gd name="T181" fmla="*/ 0 h 9"/>
                  <a:gd name="T182" fmla="*/ 1251 w 1251"/>
                  <a:gd name="T183" fmla="*/ 9 h 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51" h="9">
                    <a:moveTo>
                      <a:pt x="1250" y="0"/>
                    </a:moveTo>
                    <a:lnTo>
                      <a:pt x="1251" y="9"/>
                    </a:lnTo>
                    <a:lnTo>
                      <a:pt x="1019" y="9"/>
                    </a:lnTo>
                    <a:lnTo>
                      <a:pt x="1020" y="0"/>
                    </a:lnTo>
                    <a:lnTo>
                      <a:pt x="1250" y="0"/>
                    </a:lnTo>
                    <a:close/>
                    <a:moveTo>
                      <a:pt x="1002" y="0"/>
                    </a:moveTo>
                    <a:lnTo>
                      <a:pt x="1005" y="9"/>
                    </a:lnTo>
                    <a:lnTo>
                      <a:pt x="945" y="9"/>
                    </a:lnTo>
                    <a:lnTo>
                      <a:pt x="946" y="0"/>
                    </a:lnTo>
                    <a:lnTo>
                      <a:pt x="1002" y="0"/>
                    </a:lnTo>
                    <a:close/>
                    <a:moveTo>
                      <a:pt x="937" y="0"/>
                    </a:moveTo>
                    <a:lnTo>
                      <a:pt x="937" y="9"/>
                    </a:lnTo>
                    <a:lnTo>
                      <a:pt x="866" y="9"/>
                    </a:lnTo>
                    <a:lnTo>
                      <a:pt x="867" y="0"/>
                    </a:lnTo>
                    <a:lnTo>
                      <a:pt x="937" y="0"/>
                    </a:lnTo>
                    <a:close/>
                    <a:moveTo>
                      <a:pt x="849" y="0"/>
                    </a:moveTo>
                    <a:lnTo>
                      <a:pt x="852" y="9"/>
                    </a:lnTo>
                    <a:lnTo>
                      <a:pt x="779" y="9"/>
                    </a:lnTo>
                    <a:lnTo>
                      <a:pt x="781" y="0"/>
                    </a:lnTo>
                    <a:lnTo>
                      <a:pt x="849" y="0"/>
                    </a:lnTo>
                    <a:close/>
                    <a:moveTo>
                      <a:pt x="770" y="0"/>
                    </a:moveTo>
                    <a:lnTo>
                      <a:pt x="770" y="9"/>
                    </a:lnTo>
                    <a:lnTo>
                      <a:pt x="692" y="9"/>
                    </a:lnTo>
                    <a:lnTo>
                      <a:pt x="693" y="0"/>
                    </a:lnTo>
                    <a:lnTo>
                      <a:pt x="770" y="0"/>
                    </a:lnTo>
                    <a:close/>
                    <a:moveTo>
                      <a:pt x="680" y="0"/>
                    </a:moveTo>
                    <a:lnTo>
                      <a:pt x="680" y="9"/>
                    </a:lnTo>
                    <a:lnTo>
                      <a:pt x="606" y="9"/>
                    </a:lnTo>
                    <a:lnTo>
                      <a:pt x="607" y="0"/>
                    </a:lnTo>
                    <a:lnTo>
                      <a:pt x="680" y="0"/>
                    </a:lnTo>
                    <a:close/>
                    <a:moveTo>
                      <a:pt x="596" y="0"/>
                    </a:moveTo>
                    <a:lnTo>
                      <a:pt x="597" y="9"/>
                    </a:lnTo>
                    <a:lnTo>
                      <a:pt x="515" y="9"/>
                    </a:lnTo>
                    <a:lnTo>
                      <a:pt x="516" y="0"/>
                    </a:lnTo>
                    <a:lnTo>
                      <a:pt x="596" y="0"/>
                    </a:lnTo>
                    <a:close/>
                    <a:moveTo>
                      <a:pt x="503" y="0"/>
                    </a:moveTo>
                    <a:lnTo>
                      <a:pt x="504" y="9"/>
                    </a:lnTo>
                    <a:lnTo>
                      <a:pt x="435" y="9"/>
                    </a:lnTo>
                    <a:lnTo>
                      <a:pt x="438" y="0"/>
                    </a:lnTo>
                    <a:lnTo>
                      <a:pt x="503" y="0"/>
                    </a:lnTo>
                    <a:close/>
                    <a:moveTo>
                      <a:pt x="413" y="0"/>
                    </a:moveTo>
                    <a:lnTo>
                      <a:pt x="415" y="9"/>
                    </a:lnTo>
                    <a:lnTo>
                      <a:pt x="337" y="9"/>
                    </a:lnTo>
                    <a:lnTo>
                      <a:pt x="340" y="0"/>
                    </a:lnTo>
                    <a:lnTo>
                      <a:pt x="413" y="0"/>
                    </a:lnTo>
                    <a:close/>
                    <a:moveTo>
                      <a:pt x="327" y="0"/>
                    </a:moveTo>
                    <a:lnTo>
                      <a:pt x="327" y="9"/>
                    </a:lnTo>
                    <a:lnTo>
                      <a:pt x="262" y="9"/>
                    </a:lnTo>
                    <a:lnTo>
                      <a:pt x="263" y="0"/>
                    </a:lnTo>
                    <a:lnTo>
                      <a:pt x="327" y="0"/>
                    </a:lnTo>
                    <a:close/>
                    <a:moveTo>
                      <a:pt x="248" y="0"/>
                    </a:moveTo>
                    <a:lnTo>
                      <a:pt x="249" y="9"/>
                    </a:lnTo>
                    <a:lnTo>
                      <a:pt x="179" y="9"/>
                    </a:lnTo>
                    <a:lnTo>
                      <a:pt x="180" y="0"/>
                    </a:lnTo>
                    <a:lnTo>
                      <a:pt x="248" y="0"/>
                    </a:lnTo>
                    <a:close/>
                    <a:moveTo>
                      <a:pt x="164" y="0"/>
                    </a:moveTo>
                    <a:lnTo>
                      <a:pt x="166" y="9"/>
                    </a:lnTo>
                    <a:lnTo>
                      <a:pt x="0" y="9"/>
                    </a:lnTo>
                    <a:lnTo>
                      <a:pt x="1" y="0"/>
                    </a:lnTo>
                    <a:lnTo>
                      <a:pt x="164" y="0"/>
                    </a:lnTo>
                    <a:close/>
                  </a:path>
                </a:pathLst>
              </a:custGeom>
              <a:solidFill>
                <a:srgbClr val="DEDE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373" name="Freeform 514"/>
              <p:cNvSpPr>
                <a:spLocks noEditPoints="1"/>
              </p:cNvSpPr>
              <p:nvPr/>
            </p:nvSpPr>
            <p:spPr bwMode="auto">
              <a:xfrm>
                <a:off x="2570" y="2865"/>
                <a:ext cx="312" cy="3"/>
              </a:xfrm>
              <a:custGeom>
                <a:avLst/>
                <a:gdLst>
                  <a:gd name="T0" fmla="*/ 0 w 1250"/>
                  <a:gd name="T1" fmla="*/ 0 h 10"/>
                  <a:gd name="T2" fmla="*/ 0 w 1250"/>
                  <a:gd name="T3" fmla="*/ 0 h 10"/>
                  <a:gd name="T4" fmla="*/ 0 w 1250"/>
                  <a:gd name="T5" fmla="*/ 0 h 10"/>
                  <a:gd name="T6" fmla="*/ 0 w 1250"/>
                  <a:gd name="T7" fmla="*/ 0 h 10"/>
                  <a:gd name="T8" fmla="*/ 0 w 1250"/>
                  <a:gd name="T9" fmla="*/ 0 h 10"/>
                  <a:gd name="T10" fmla="*/ 0 w 1250"/>
                  <a:gd name="T11" fmla="*/ 0 h 10"/>
                  <a:gd name="T12" fmla="*/ 0 w 1250"/>
                  <a:gd name="T13" fmla="*/ 0 h 10"/>
                  <a:gd name="T14" fmla="*/ 0 w 1250"/>
                  <a:gd name="T15" fmla="*/ 0 h 10"/>
                  <a:gd name="T16" fmla="*/ 0 w 1250"/>
                  <a:gd name="T17" fmla="*/ 0 h 10"/>
                  <a:gd name="T18" fmla="*/ 0 w 1250"/>
                  <a:gd name="T19" fmla="*/ 0 h 10"/>
                  <a:gd name="T20" fmla="*/ 0 w 1250"/>
                  <a:gd name="T21" fmla="*/ 0 h 10"/>
                  <a:gd name="T22" fmla="*/ 0 w 1250"/>
                  <a:gd name="T23" fmla="*/ 0 h 10"/>
                  <a:gd name="T24" fmla="*/ 0 w 1250"/>
                  <a:gd name="T25" fmla="*/ 0 h 10"/>
                  <a:gd name="T26" fmla="*/ 0 w 1250"/>
                  <a:gd name="T27" fmla="*/ 0 h 10"/>
                  <a:gd name="T28" fmla="*/ 0 w 1250"/>
                  <a:gd name="T29" fmla="*/ 0 h 10"/>
                  <a:gd name="T30" fmla="*/ 0 w 1250"/>
                  <a:gd name="T31" fmla="*/ 0 h 10"/>
                  <a:gd name="T32" fmla="*/ 0 w 1250"/>
                  <a:gd name="T33" fmla="*/ 0 h 10"/>
                  <a:gd name="T34" fmla="*/ 0 w 1250"/>
                  <a:gd name="T35" fmla="*/ 0 h 10"/>
                  <a:gd name="T36" fmla="*/ 0 w 1250"/>
                  <a:gd name="T37" fmla="*/ 0 h 10"/>
                  <a:gd name="T38" fmla="*/ 0 w 1250"/>
                  <a:gd name="T39" fmla="*/ 0 h 10"/>
                  <a:gd name="T40" fmla="*/ 0 w 1250"/>
                  <a:gd name="T41" fmla="*/ 0 h 10"/>
                  <a:gd name="T42" fmla="*/ 0 w 1250"/>
                  <a:gd name="T43" fmla="*/ 0 h 10"/>
                  <a:gd name="T44" fmla="*/ 0 w 1250"/>
                  <a:gd name="T45" fmla="*/ 0 h 10"/>
                  <a:gd name="T46" fmla="*/ 0 w 1250"/>
                  <a:gd name="T47" fmla="*/ 0 h 10"/>
                  <a:gd name="T48" fmla="*/ 0 w 1250"/>
                  <a:gd name="T49" fmla="*/ 0 h 10"/>
                  <a:gd name="T50" fmla="*/ 0 w 1250"/>
                  <a:gd name="T51" fmla="*/ 0 h 10"/>
                  <a:gd name="T52" fmla="*/ 0 w 1250"/>
                  <a:gd name="T53" fmla="*/ 0 h 10"/>
                  <a:gd name="T54" fmla="*/ 0 w 1250"/>
                  <a:gd name="T55" fmla="*/ 0 h 10"/>
                  <a:gd name="T56" fmla="*/ 0 w 1250"/>
                  <a:gd name="T57" fmla="*/ 0 h 10"/>
                  <a:gd name="T58" fmla="*/ 0 w 1250"/>
                  <a:gd name="T59" fmla="*/ 0 h 10"/>
                  <a:gd name="T60" fmla="*/ 0 w 1250"/>
                  <a:gd name="T61" fmla="*/ 0 h 10"/>
                  <a:gd name="T62" fmla="*/ 0 w 1250"/>
                  <a:gd name="T63" fmla="*/ 0 h 10"/>
                  <a:gd name="T64" fmla="*/ 0 w 1250"/>
                  <a:gd name="T65" fmla="*/ 0 h 10"/>
                  <a:gd name="T66" fmla="*/ 0 w 1250"/>
                  <a:gd name="T67" fmla="*/ 0 h 10"/>
                  <a:gd name="T68" fmla="*/ 0 w 1250"/>
                  <a:gd name="T69" fmla="*/ 0 h 10"/>
                  <a:gd name="T70" fmla="*/ 0 w 1250"/>
                  <a:gd name="T71" fmla="*/ 0 h 10"/>
                  <a:gd name="T72" fmla="*/ 0 w 1250"/>
                  <a:gd name="T73" fmla="*/ 0 h 10"/>
                  <a:gd name="T74" fmla="*/ 0 w 1250"/>
                  <a:gd name="T75" fmla="*/ 0 h 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250"/>
                  <a:gd name="T115" fmla="*/ 0 h 10"/>
                  <a:gd name="T116" fmla="*/ 1250 w 1250"/>
                  <a:gd name="T117" fmla="*/ 10 h 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250" h="10">
                    <a:moveTo>
                      <a:pt x="1250" y="10"/>
                    </a:moveTo>
                    <a:lnTo>
                      <a:pt x="1249" y="4"/>
                    </a:lnTo>
                    <a:lnTo>
                      <a:pt x="1228" y="4"/>
                    </a:lnTo>
                    <a:lnTo>
                      <a:pt x="1209" y="4"/>
                    </a:lnTo>
                    <a:lnTo>
                      <a:pt x="1192" y="4"/>
                    </a:lnTo>
                    <a:lnTo>
                      <a:pt x="1176" y="4"/>
                    </a:lnTo>
                    <a:lnTo>
                      <a:pt x="1162" y="4"/>
                    </a:lnTo>
                    <a:lnTo>
                      <a:pt x="1149" y="4"/>
                    </a:lnTo>
                    <a:lnTo>
                      <a:pt x="1135" y="4"/>
                    </a:lnTo>
                    <a:lnTo>
                      <a:pt x="1124" y="4"/>
                    </a:lnTo>
                    <a:lnTo>
                      <a:pt x="1112" y="4"/>
                    </a:lnTo>
                    <a:lnTo>
                      <a:pt x="1100" y="4"/>
                    </a:lnTo>
                    <a:lnTo>
                      <a:pt x="1089" y="4"/>
                    </a:lnTo>
                    <a:lnTo>
                      <a:pt x="1076" y="4"/>
                    </a:lnTo>
                    <a:lnTo>
                      <a:pt x="1064" y="4"/>
                    </a:lnTo>
                    <a:lnTo>
                      <a:pt x="1050" y="4"/>
                    </a:lnTo>
                    <a:lnTo>
                      <a:pt x="1035" y="4"/>
                    </a:lnTo>
                    <a:lnTo>
                      <a:pt x="1020" y="4"/>
                    </a:lnTo>
                    <a:lnTo>
                      <a:pt x="1020" y="10"/>
                    </a:lnTo>
                    <a:lnTo>
                      <a:pt x="1250" y="10"/>
                    </a:lnTo>
                    <a:close/>
                    <a:moveTo>
                      <a:pt x="1003" y="10"/>
                    </a:moveTo>
                    <a:lnTo>
                      <a:pt x="1001" y="4"/>
                    </a:lnTo>
                    <a:lnTo>
                      <a:pt x="946" y="4"/>
                    </a:lnTo>
                    <a:lnTo>
                      <a:pt x="945" y="10"/>
                    </a:lnTo>
                    <a:lnTo>
                      <a:pt x="1003" y="10"/>
                    </a:lnTo>
                    <a:close/>
                    <a:moveTo>
                      <a:pt x="937" y="10"/>
                    </a:moveTo>
                    <a:lnTo>
                      <a:pt x="936" y="4"/>
                    </a:lnTo>
                    <a:lnTo>
                      <a:pt x="867" y="4"/>
                    </a:lnTo>
                    <a:lnTo>
                      <a:pt x="867" y="10"/>
                    </a:lnTo>
                    <a:lnTo>
                      <a:pt x="937" y="10"/>
                    </a:lnTo>
                    <a:close/>
                    <a:moveTo>
                      <a:pt x="850" y="10"/>
                    </a:moveTo>
                    <a:lnTo>
                      <a:pt x="848" y="4"/>
                    </a:lnTo>
                    <a:lnTo>
                      <a:pt x="798" y="0"/>
                    </a:lnTo>
                    <a:lnTo>
                      <a:pt x="781" y="0"/>
                    </a:lnTo>
                    <a:lnTo>
                      <a:pt x="780" y="10"/>
                    </a:lnTo>
                    <a:lnTo>
                      <a:pt x="850" y="10"/>
                    </a:lnTo>
                    <a:close/>
                    <a:moveTo>
                      <a:pt x="770" y="10"/>
                    </a:moveTo>
                    <a:lnTo>
                      <a:pt x="769" y="4"/>
                    </a:lnTo>
                    <a:lnTo>
                      <a:pt x="693" y="4"/>
                    </a:lnTo>
                    <a:lnTo>
                      <a:pt x="692" y="10"/>
                    </a:lnTo>
                    <a:lnTo>
                      <a:pt x="770" y="10"/>
                    </a:lnTo>
                    <a:close/>
                    <a:moveTo>
                      <a:pt x="680" y="10"/>
                    </a:moveTo>
                    <a:lnTo>
                      <a:pt x="679" y="4"/>
                    </a:lnTo>
                    <a:lnTo>
                      <a:pt x="607" y="4"/>
                    </a:lnTo>
                    <a:lnTo>
                      <a:pt x="607" y="10"/>
                    </a:lnTo>
                    <a:lnTo>
                      <a:pt x="680" y="10"/>
                    </a:lnTo>
                    <a:close/>
                    <a:moveTo>
                      <a:pt x="597" y="10"/>
                    </a:moveTo>
                    <a:lnTo>
                      <a:pt x="595" y="4"/>
                    </a:lnTo>
                    <a:lnTo>
                      <a:pt x="516" y="4"/>
                    </a:lnTo>
                    <a:lnTo>
                      <a:pt x="516" y="10"/>
                    </a:lnTo>
                    <a:lnTo>
                      <a:pt x="597" y="10"/>
                    </a:lnTo>
                    <a:close/>
                    <a:moveTo>
                      <a:pt x="503" y="10"/>
                    </a:moveTo>
                    <a:lnTo>
                      <a:pt x="502" y="4"/>
                    </a:lnTo>
                    <a:lnTo>
                      <a:pt x="438" y="4"/>
                    </a:lnTo>
                    <a:lnTo>
                      <a:pt x="436" y="10"/>
                    </a:lnTo>
                    <a:lnTo>
                      <a:pt x="503" y="10"/>
                    </a:lnTo>
                    <a:close/>
                    <a:moveTo>
                      <a:pt x="414" y="10"/>
                    </a:moveTo>
                    <a:lnTo>
                      <a:pt x="411" y="4"/>
                    </a:lnTo>
                    <a:lnTo>
                      <a:pt x="340" y="4"/>
                    </a:lnTo>
                    <a:lnTo>
                      <a:pt x="339" y="10"/>
                    </a:lnTo>
                    <a:lnTo>
                      <a:pt x="414" y="10"/>
                    </a:lnTo>
                    <a:close/>
                    <a:moveTo>
                      <a:pt x="327" y="10"/>
                    </a:moveTo>
                    <a:lnTo>
                      <a:pt x="325" y="4"/>
                    </a:lnTo>
                    <a:lnTo>
                      <a:pt x="263" y="4"/>
                    </a:lnTo>
                    <a:lnTo>
                      <a:pt x="263" y="10"/>
                    </a:lnTo>
                    <a:lnTo>
                      <a:pt x="327" y="10"/>
                    </a:lnTo>
                    <a:close/>
                    <a:moveTo>
                      <a:pt x="249" y="10"/>
                    </a:moveTo>
                    <a:lnTo>
                      <a:pt x="247" y="4"/>
                    </a:lnTo>
                    <a:lnTo>
                      <a:pt x="180" y="4"/>
                    </a:lnTo>
                    <a:lnTo>
                      <a:pt x="179" y="10"/>
                    </a:lnTo>
                    <a:lnTo>
                      <a:pt x="249" y="10"/>
                    </a:lnTo>
                    <a:close/>
                    <a:moveTo>
                      <a:pt x="164" y="10"/>
                    </a:moveTo>
                    <a:lnTo>
                      <a:pt x="163" y="4"/>
                    </a:lnTo>
                    <a:lnTo>
                      <a:pt x="42" y="0"/>
                    </a:lnTo>
                    <a:lnTo>
                      <a:pt x="1" y="0"/>
                    </a:lnTo>
                    <a:lnTo>
                      <a:pt x="0" y="10"/>
                    </a:lnTo>
                    <a:lnTo>
                      <a:pt x="164" y="10"/>
                    </a:lnTo>
                    <a:close/>
                  </a:path>
                </a:pathLst>
              </a:custGeom>
              <a:solidFill>
                <a:srgbClr val="E3E3C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374" name="Freeform 515"/>
              <p:cNvSpPr>
                <a:spLocks noEditPoints="1"/>
              </p:cNvSpPr>
              <p:nvPr/>
            </p:nvSpPr>
            <p:spPr bwMode="auto">
              <a:xfrm>
                <a:off x="2570" y="2865"/>
                <a:ext cx="312" cy="1"/>
              </a:xfrm>
              <a:custGeom>
                <a:avLst/>
                <a:gdLst>
                  <a:gd name="T0" fmla="*/ 0 w 1249"/>
                  <a:gd name="T1" fmla="*/ 0 h 6"/>
                  <a:gd name="T2" fmla="*/ 0 w 1249"/>
                  <a:gd name="T3" fmla="*/ 0 h 6"/>
                  <a:gd name="T4" fmla="*/ 0 w 1249"/>
                  <a:gd name="T5" fmla="*/ 0 h 6"/>
                  <a:gd name="T6" fmla="*/ 0 w 1249"/>
                  <a:gd name="T7" fmla="*/ 0 h 6"/>
                  <a:gd name="T8" fmla="*/ 0 w 1249"/>
                  <a:gd name="T9" fmla="*/ 0 h 6"/>
                  <a:gd name="T10" fmla="*/ 0 w 1249"/>
                  <a:gd name="T11" fmla="*/ 0 h 6"/>
                  <a:gd name="T12" fmla="*/ 0 w 1249"/>
                  <a:gd name="T13" fmla="*/ 0 h 6"/>
                  <a:gd name="T14" fmla="*/ 0 w 1249"/>
                  <a:gd name="T15" fmla="*/ 0 h 6"/>
                  <a:gd name="T16" fmla="*/ 0 w 1249"/>
                  <a:gd name="T17" fmla="*/ 0 h 6"/>
                  <a:gd name="T18" fmla="*/ 0 w 1249"/>
                  <a:gd name="T19" fmla="*/ 0 h 6"/>
                  <a:gd name="T20" fmla="*/ 0 w 1249"/>
                  <a:gd name="T21" fmla="*/ 0 h 6"/>
                  <a:gd name="T22" fmla="*/ 0 w 1249"/>
                  <a:gd name="T23" fmla="*/ 0 h 6"/>
                  <a:gd name="T24" fmla="*/ 0 w 1249"/>
                  <a:gd name="T25" fmla="*/ 0 h 6"/>
                  <a:gd name="T26" fmla="*/ 0 w 1249"/>
                  <a:gd name="T27" fmla="*/ 0 h 6"/>
                  <a:gd name="T28" fmla="*/ 0 w 1249"/>
                  <a:gd name="T29" fmla="*/ 0 h 6"/>
                  <a:gd name="T30" fmla="*/ 0 w 1249"/>
                  <a:gd name="T31" fmla="*/ 0 h 6"/>
                  <a:gd name="T32" fmla="*/ 0 w 1249"/>
                  <a:gd name="T33" fmla="*/ 0 h 6"/>
                  <a:gd name="T34" fmla="*/ 0 w 1249"/>
                  <a:gd name="T35" fmla="*/ 0 h 6"/>
                  <a:gd name="T36" fmla="*/ 0 w 1249"/>
                  <a:gd name="T37" fmla="*/ 0 h 6"/>
                  <a:gd name="T38" fmla="*/ 0 w 1249"/>
                  <a:gd name="T39" fmla="*/ 0 h 6"/>
                  <a:gd name="T40" fmla="*/ 0 w 1249"/>
                  <a:gd name="T41" fmla="*/ 0 h 6"/>
                  <a:gd name="T42" fmla="*/ 0 w 1249"/>
                  <a:gd name="T43" fmla="*/ 0 h 6"/>
                  <a:gd name="T44" fmla="*/ 0 w 1249"/>
                  <a:gd name="T45" fmla="*/ 0 h 6"/>
                  <a:gd name="T46" fmla="*/ 0 w 1249"/>
                  <a:gd name="T47" fmla="*/ 0 h 6"/>
                  <a:gd name="T48" fmla="*/ 0 w 1249"/>
                  <a:gd name="T49" fmla="*/ 0 h 6"/>
                  <a:gd name="T50" fmla="*/ 0 w 1249"/>
                  <a:gd name="T51" fmla="*/ 0 h 6"/>
                  <a:gd name="T52" fmla="*/ 0 w 1249"/>
                  <a:gd name="T53" fmla="*/ 0 h 6"/>
                  <a:gd name="T54" fmla="*/ 0 w 1249"/>
                  <a:gd name="T55" fmla="*/ 0 h 6"/>
                  <a:gd name="T56" fmla="*/ 0 w 1249"/>
                  <a:gd name="T57" fmla="*/ 0 h 6"/>
                  <a:gd name="T58" fmla="*/ 0 w 1249"/>
                  <a:gd name="T59" fmla="*/ 0 h 6"/>
                  <a:gd name="T60" fmla="*/ 0 w 1249"/>
                  <a:gd name="T61" fmla="*/ 0 h 6"/>
                  <a:gd name="T62" fmla="*/ 0 w 1249"/>
                  <a:gd name="T63" fmla="*/ 0 h 6"/>
                  <a:gd name="T64" fmla="*/ 0 w 1249"/>
                  <a:gd name="T65" fmla="*/ 0 h 6"/>
                  <a:gd name="T66" fmla="*/ 0 w 1249"/>
                  <a:gd name="T67" fmla="*/ 0 h 6"/>
                  <a:gd name="T68" fmla="*/ 0 w 1249"/>
                  <a:gd name="T69" fmla="*/ 0 h 6"/>
                  <a:gd name="T70" fmla="*/ 0 w 1249"/>
                  <a:gd name="T71" fmla="*/ 0 h 6"/>
                  <a:gd name="T72" fmla="*/ 0 w 1249"/>
                  <a:gd name="T73" fmla="*/ 0 h 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49"/>
                  <a:gd name="T112" fmla="*/ 0 h 6"/>
                  <a:gd name="T113" fmla="*/ 1249 w 1249"/>
                  <a:gd name="T114" fmla="*/ 6 h 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49" h="6">
                    <a:moveTo>
                      <a:pt x="1249" y="6"/>
                    </a:moveTo>
                    <a:lnTo>
                      <a:pt x="1248" y="4"/>
                    </a:lnTo>
                    <a:lnTo>
                      <a:pt x="1227" y="4"/>
                    </a:lnTo>
                    <a:lnTo>
                      <a:pt x="1208" y="4"/>
                    </a:lnTo>
                    <a:lnTo>
                      <a:pt x="1191" y="4"/>
                    </a:lnTo>
                    <a:lnTo>
                      <a:pt x="1175" y="4"/>
                    </a:lnTo>
                    <a:lnTo>
                      <a:pt x="1161" y="4"/>
                    </a:lnTo>
                    <a:lnTo>
                      <a:pt x="1148" y="4"/>
                    </a:lnTo>
                    <a:lnTo>
                      <a:pt x="1134" y="4"/>
                    </a:lnTo>
                    <a:lnTo>
                      <a:pt x="1123" y="4"/>
                    </a:lnTo>
                    <a:lnTo>
                      <a:pt x="1111" y="4"/>
                    </a:lnTo>
                    <a:lnTo>
                      <a:pt x="1099" y="4"/>
                    </a:lnTo>
                    <a:lnTo>
                      <a:pt x="1088" y="4"/>
                    </a:lnTo>
                    <a:lnTo>
                      <a:pt x="1075" y="4"/>
                    </a:lnTo>
                    <a:lnTo>
                      <a:pt x="1063" y="4"/>
                    </a:lnTo>
                    <a:lnTo>
                      <a:pt x="1049" y="4"/>
                    </a:lnTo>
                    <a:lnTo>
                      <a:pt x="1034" y="4"/>
                    </a:lnTo>
                    <a:lnTo>
                      <a:pt x="1019" y="4"/>
                    </a:lnTo>
                    <a:lnTo>
                      <a:pt x="1019" y="6"/>
                    </a:lnTo>
                    <a:lnTo>
                      <a:pt x="1249" y="6"/>
                    </a:lnTo>
                    <a:close/>
                    <a:moveTo>
                      <a:pt x="1001" y="6"/>
                    </a:moveTo>
                    <a:lnTo>
                      <a:pt x="1000" y="4"/>
                    </a:lnTo>
                    <a:lnTo>
                      <a:pt x="945" y="4"/>
                    </a:lnTo>
                    <a:lnTo>
                      <a:pt x="945" y="6"/>
                    </a:lnTo>
                    <a:lnTo>
                      <a:pt x="1001" y="6"/>
                    </a:lnTo>
                    <a:close/>
                    <a:moveTo>
                      <a:pt x="936" y="6"/>
                    </a:moveTo>
                    <a:lnTo>
                      <a:pt x="935" y="4"/>
                    </a:lnTo>
                    <a:lnTo>
                      <a:pt x="866" y="4"/>
                    </a:lnTo>
                    <a:lnTo>
                      <a:pt x="866" y="6"/>
                    </a:lnTo>
                    <a:lnTo>
                      <a:pt x="936" y="6"/>
                    </a:lnTo>
                    <a:close/>
                    <a:moveTo>
                      <a:pt x="848" y="6"/>
                    </a:moveTo>
                    <a:lnTo>
                      <a:pt x="847" y="4"/>
                    </a:lnTo>
                    <a:lnTo>
                      <a:pt x="780" y="0"/>
                    </a:lnTo>
                    <a:lnTo>
                      <a:pt x="780" y="6"/>
                    </a:lnTo>
                    <a:lnTo>
                      <a:pt x="848" y="6"/>
                    </a:lnTo>
                    <a:close/>
                    <a:moveTo>
                      <a:pt x="769" y="6"/>
                    </a:moveTo>
                    <a:lnTo>
                      <a:pt x="768" y="4"/>
                    </a:lnTo>
                    <a:lnTo>
                      <a:pt x="692" y="4"/>
                    </a:lnTo>
                    <a:lnTo>
                      <a:pt x="692" y="6"/>
                    </a:lnTo>
                    <a:lnTo>
                      <a:pt x="769" y="6"/>
                    </a:lnTo>
                    <a:close/>
                    <a:moveTo>
                      <a:pt x="679" y="6"/>
                    </a:moveTo>
                    <a:lnTo>
                      <a:pt x="678" y="4"/>
                    </a:lnTo>
                    <a:lnTo>
                      <a:pt x="606" y="4"/>
                    </a:lnTo>
                    <a:lnTo>
                      <a:pt x="606" y="6"/>
                    </a:lnTo>
                    <a:lnTo>
                      <a:pt x="679" y="6"/>
                    </a:lnTo>
                    <a:close/>
                    <a:moveTo>
                      <a:pt x="595" y="6"/>
                    </a:moveTo>
                    <a:lnTo>
                      <a:pt x="594" y="4"/>
                    </a:lnTo>
                    <a:lnTo>
                      <a:pt x="515" y="4"/>
                    </a:lnTo>
                    <a:lnTo>
                      <a:pt x="515" y="6"/>
                    </a:lnTo>
                    <a:lnTo>
                      <a:pt x="595" y="6"/>
                    </a:lnTo>
                    <a:close/>
                    <a:moveTo>
                      <a:pt x="502" y="6"/>
                    </a:moveTo>
                    <a:lnTo>
                      <a:pt x="501" y="4"/>
                    </a:lnTo>
                    <a:lnTo>
                      <a:pt x="437" y="4"/>
                    </a:lnTo>
                    <a:lnTo>
                      <a:pt x="437" y="6"/>
                    </a:lnTo>
                    <a:lnTo>
                      <a:pt x="502" y="6"/>
                    </a:lnTo>
                    <a:close/>
                    <a:moveTo>
                      <a:pt x="412" y="6"/>
                    </a:moveTo>
                    <a:lnTo>
                      <a:pt x="410" y="4"/>
                    </a:lnTo>
                    <a:lnTo>
                      <a:pt x="339" y="4"/>
                    </a:lnTo>
                    <a:lnTo>
                      <a:pt x="339" y="6"/>
                    </a:lnTo>
                    <a:lnTo>
                      <a:pt x="412" y="6"/>
                    </a:lnTo>
                    <a:close/>
                    <a:moveTo>
                      <a:pt x="326" y="6"/>
                    </a:moveTo>
                    <a:lnTo>
                      <a:pt x="324" y="4"/>
                    </a:lnTo>
                    <a:lnTo>
                      <a:pt x="262" y="4"/>
                    </a:lnTo>
                    <a:lnTo>
                      <a:pt x="262" y="6"/>
                    </a:lnTo>
                    <a:lnTo>
                      <a:pt x="326" y="6"/>
                    </a:lnTo>
                    <a:close/>
                    <a:moveTo>
                      <a:pt x="247" y="6"/>
                    </a:moveTo>
                    <a:lnTo>
                      <a:pt x="246" y="4"/>
                    </a:lnTo>
                    <a:lnTo>
                      <a:pt x="179" y="4"/>
                    </a:lnTo>
                    <a:lnTo>
                      <a:pt x="179" y="6"/>
                    </a:lnTo>
                    <a:lnTo>
                      <a:pt x="247" y="6"/>
                    </a:lnTo>
                    <a:close/>
                    <a:moveTo>
                      <a:pt x="163" y="6"/>
                    </a:moveTo>
                    <a:lnTo>
                      <a:pt x="162" y="4"/>
                    </a:lnTo>
                    <a:lnTo>
                      <a:pt x="0" y="0"/>
                    </a:lnTo>
                    <a:lnTo>
                      <a:pt x="0" y="6"/>
                    </a:lnTo>
                    <a:lnTo>
                      <a:pt x="163" y="6"/>
                    </a:lnTo>
                    <a:close/>
                  </a:path>
                </a:pathLst>
              </a:custGeom>
              <a:solidFill>
                <a:srgbClr val="EBEBC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375" name="Freeform 516"/>
              <p:cNvSpPr>
                <a:spLocks noEditPoints="1"/>
              </p:cNvSpPr>
              <p:nvPr/>
            </p:nvSpPr>
            <p:spPr bwMode="auto">
              <a:xfrm>
                <a:off x="2570" y="2865"/>
                <a:ext cx="199" cy="1"/>
              </a:xfrm>
              <a:custGeom>
                <a:avLst/>
                <a:gdLst>
                  <a:gd name="T0" fmla="*/ 0 w 797"/>
                  <a:gd name="T1" fmla="*/ 0 h 1"/>
                  <a:gd name="T2" fmla="*/ 0 w 797"/>
                  <a:gd name="T3" fmla="*/ 0 h 1"/>
                  <a:gd name="T4" fmla="*/ 0 w 797"/>
                  <a:gd name="T5" fmla="*/ 0 h 1"/>
                  <a:gd name="T6" fmla="*/ 0 w 797"/>
                  <a:gd name="T7" fmla="*/ 0 h 1"/>
                  <a:gd name="T8" fmla="*/ 0 w 797"/>
                  <a:gd name="T9" fmla="*/ 0 h 1"/>
                  <a:gd name="T10" fmla="*/ 0 w 797"/>
                  <a:gd name="T11" fmla="*/ 0 h 1"/>
                  <a:gd name="T12" fmla="*/ 0 w 797"/>
                  <a:gd name="T13" fmla="*/ 0 h 1"/>
                  <a:gd name="T14" fmla="*/ 0 w 797"/>
                  <a:gd name="T15" fmla="*/ 0 h 1"/>
                  <a:gd name="T16" fmla="*/ 0 60000 65536"/>
                  <a:gd name="T17" fmla="*/ 0 60000 65536"/>
                  <a:gd name="T18" fmla="*/ 0 60000 65536"/>
                  <a:gd name="T19" fmla="*/ 0 60000 65536"/>
                  <a:gd name="T20" fmla="*/ 0 60000 65536"/>
                  <a:gd name="T21" fmla="*/ 0 60000 65536"/>
                  <a:gd name="T22" fmla="*/ 0 60000 65536"/>
                  <a:gd name="T23" fmla="*/ 0 60000 65536"/>
                  <a:gd name="T24" fmla="*/ 0 w 797"/>
                  <a:gd name="T25" fmla="*/ 0 h 1"/>
                  <a:gd name="T26" fmla="*/ 797 w 797"/>
                  <a:gd name="T27" fmla="*/ 1 h 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97" h="1">
                    <a:moveTo>
                      <a:pt x="797" y="0"/>
                    </a:moveTo>
                    <a:lnTo>
                      <a:pt x="780" y="0"/>
                    </a:lnTo>
                    <a:lnTo>
                      <a:pt x="797" y="0"/>
                    </a:lnTo>
                    <a:close/>
                    <a:moveTo>
                      <a:pt x="41" y="0"/>
                    </a:moveTo>
                    <a:lnTo>
                      <a:pt x="0" y="0"/>
                    </a:lnTo>
                    <a:lnTo>
                      <a:pt x="41" y="0"/>
                    </a:lnTo>
                    <a:close/>
                  </a:path>
                </a:pathLst>
              </a:custGeom>
              <a:solidFill>
                <a:srgbClr val="F0F0D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376" name="Freeform 517"/>
              <p:cNvSpPr>
                <a:spLocks/>
              </p:cNvSpPr>
              <p:nvPr/>
            </p:nvSpPr>
            <p:spPr bwMode="auto">
              <a:xfrm>
                <a:off x="2565" y="2893"/>
                <a:ext cx="322" cy="1"/>
              </a:xfrm>
              <a:custGeom>
                <a:avLst/>
                <a:gdLst>
                  <a:gd name="T0" fmla="*/ 0 w 1288"/>
                  <a:gd name="T1" fmla="*/ 1 h 1"/>
                  <a:gd name="T2" fmla="*/ 0 w 1288"/>
                  <a:gd name="T3" fmla="*/ 0 h 1"/>
                  <a:gd name="T4" fmla="*/ 0 w 1288"/>
                  <a:gd name="T5" fmla="*/ 0 h 1"/>
                  <a:gd name="T6" fmla="*/ 0 w 1288"/>
                  <a:gd name="T7" fmla="*/ 1 h 1"/>
                  <a:gd name="T8" fmla="*/ 0 60000 65536"/>
                  <a:gd name="T9" fmla="*/ 0 60000 65536"/>
                  <a:gd name="T10" fmla="*/ 0 60000 65536"/>
                  <a:gd name="T11" fmla="*/ 0 60000 65536"/>
                  <a:gd name="T12" fmla="*/ 0 w 1288"/>
                  <a:gd name="T13" fmla="*/ 0 h 1"/>
                  <a:gd name="T14" fmla="*/ 1288 w 1288"/>
                  <a:gd name="T15" fmla="*/ 1 h 1"/>
                </a:gdLst>
                <a:ahLst/>
                <a:cxnLst>
                  <a:cxn ang="T8">
                    <a:pos x="T0" y="T1"/>
                  </a:cxn>
                  <a:cxn ang="T9">
                    <a:pos x="T2" y="T3"/>
                  </a:cxn>
                  <a:cxn ang="T10">
                    <a:pos x="T4" y="T5"/>
                  </a:cxn>
                  <a:cxn ang="T11">
                    <a:pos x="T6" y="T7"/>
                  </a:cxn>
                </a:cxnLst>
                <a:rect l="T12" t="T13" r="T14" b="T15"/>
                <a:pathLst>
                  <a:path w="1288" h="1">
                    <a:moveTo>
                      <a:pt x="0" y="1"/>
                    </a:moveTo>
                    <a:lnTo>
                      <a:pt x="1288" y="0"/>
                    </a:lnTo>
                    <a:lnTo>
                      <a:pt x="1" y="0"/>
                    </a:lnTo>
                    <a:lnTo>
                      <a:pt x="0" y="1"/>
                    </a:lnTo>
                    <a:close/>
                  </a:path>
                </a:pathLst>
              </a:custGeom>
              <a:solidFill>
                <a:srgbClr val="82826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377" name="Freeform 518"/>
              <p:cNvSpPr>
                <a:spLocks/>
              </p:cNvSpPr>
              <p:nvPr/>
            </p:nvSpPr>
            <p:spPr bwMode="auto">
              <a:xfrm>
                <a:off x="2565" y="2892"/>
                <a:ext cx="322" cy="1"/>
              </a:xfrm>
              <a:custGeom>
                <a:avLst/>
                <a:gdLst>
                  <a:gd name="T0" fmla="*/ 0 w 1288"/>
                  <a:gd name="T1" fmla="*/ 0 h 6"/>
                  <a:gd name="T2" fmla="*/ 0 w 1288"/>
                  <a:gd name="T3" fmla="*/ 0 h 6"/>
                  <a:gd name="T4" fmla="*/ 0 w 1288"/>
                  <a:gd name="T5" fmla="*/ 0 h 6"/>
                  <a:gd name="T6" fmla="*/ 0 w 1288"/>
                  <a:gd name="T7" fmla="*/ 0 h 6"/>
                  <a:gd name="T8" fmla="*/ 0 w 1288"/>
                  <a:gd name="T9" fmla="*/ 0 h 6"/>
                  <a:gd name="T10" fmla="*/ 0 60000 65536"/>
                  <a:gd name="T11" fmla="*/ 0 60000 65536"/>
                  <a:gd name="T12" fmla="*/ 0 60000 65536"/>
                  <a:gd name="T13" fmla="*/ 0 60000 65536"/>
                  <a:gd name="T14" fmla="*/ 0 60000 65536"/>
                  <a:gd name="T15" fmla="*/ 0 w 1288"/>
                  <a:gd name="T16" fmla="*/ 0 h 6"/>
                  <a:gd name="T17" fmla="*/ 1288 w 1288"/>
                  <a:gd name="T18" fmla="*/ 6 h 6"/>
                </a:gdLst>
                <a:ahLst/>
                <a:cxnLst>
                  <a:cxn ang="T10">
                    <a:pos x="T0" y="T1"/>
                  </a:cxn>
                  <a:cxn ang="T11">
                    <a:pos x="T2" y="T3"/>
                  </a:cxn>
                  <a:cxn ang="T12">
                    <a:pos x="T4" y="T5"/>
                  </a:cxn>
                  <a:cxn ang="T13">
                    <a:pos x="T6" y="T7"/>
                  </a:cxn>
                  <a:cxn ang="T14">
                    <a:pos x="T8" y="T9"/>
                  </a:cxn>
                </a:cxnLst>
                <a:rect l="T15" t="T16" r="T17" b="T18"/>
                <a:pathLst>
                  <a:path w="1288" h="6">
                    <a:moveTo>
                      <a:pt x="1288" y="6"/>
                    </a:moveTo>
                    <a:lnTo>
                      <a:pt x="0" y="6"/>
                    </a:lnTo>
                    <a:lnTo>
                      <a:pt x="1" y="0"/>
                    </a:lnTo>
                    <a:lnTo>
                      <a:pt x="1288" y="0"/>
                    </a:lnTo>
                    <a:lnTo>
                      <a:pt x="1288" y="6"/>
                    </a:lnTo>
                    <a:close/>
                  </a:path>
                </a:pathLst>
              </a:custGeom>
              <a:solidFill>
                <a:srgbClr val="8A8A6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378" name="Freeform 519"/>
              <p:cNvSpPr>
                <a:spLocks/>
              </p:cNvSpPr>
              <p:nvPr/>
            </p:nvSpPr>
            <p:spPr bwMode="auto">
              <a:xfrm>
                <a:off x="2565" y="2890"/>
                <a:ext cx="322" cy="3"/>
              </a:xfrm>
              <a:custGeom>
                <a:avLst/>
                <a:gdLst>
                  <a:gd name="T0" fmla="*/ 0 w 1287"/>
                  <a:gd name="T1" fmla="*/ 0 h 11"/>
                  <a:gd name="T2" fmla="*/ 0 w 1287"/>
                  <a:gd name="T3" fmla="*/ 0 h 11"/>
                  <a:gd name="T4" fmla="*/ 0 w 1287"/>
                  <a:gd name="T5" fmla="*/ 0 h 11"/>
                  <a:gd name="T6" fmla="*/ 0 w 1287"/>
                  <a:gd name="T7" fmla="*/ 0 h 11"/>
                  <a:gd name="T8" fmla="*/ 0 w 1287"/>
                  <a:gd name="T9" fmla="*/ 0 h 11"/>
                  <a:gd name="T10" fmla="*/ 0 60000 65536"/>
                  <a:gd name="T11" fmla="*/ 0 60000 65536"/>
                  <a:gd name="T12" fmla="*/ 0 60000 65536"/>
                  <a:gd name="T13" fmla="*/ 0 60000 65536"/>
                  <a:gd name="T14" fmla="*/ 0 60000 65536"/>
                  <a:gd name="T15" fmla="*/ 0 w 1287"/>
                  <a:gd name="T16" fmla="*/ 0 h 11"/>
                  <a:gd name="T17" fmla="*/ 1287 w 1287"/>
                  <a:gd name="T18" fmla="*/ 11 h 11"/>
                </a:gdLst>
                <a:ahLst/>
                <a:cxnLst>
                  <a:cxn ang="T10">
                    <a:pos x="T0" y="T1"/>
                  </a:cxn>
                  <a:cxn ang="T11">
                    <a:pos x="T2" y="T3"/>
                  </a:cxn>
                  <a:cxn ang="T12">
                    <a:pos x="T4" y="T5"/>
                  </a:cxn>
                  <a:cxn ang="T13">
                    <a:pos x="T6" y="T7"/>
                  </a:cxn>
                  <a:cxn ang="T14">
                    <a:pos x="T8" y="T9"/>
                  </a:cxn>
                </a:cxnLst>
                <a:rect l="T15" t="T16" r="T17" b="T18"/>
                <a:pathLst>
                  <a:path w="1287" h="11">
                    <a:moveTo>
                      <a:pt x="1" y="0"/>
                    </a:moveTo>
                    <a:lnTo>
                      <a:pt x="0" y="10"/>
                    </a:lnTo>
                    <a:lnTo>
                      <a:pt x="1287" y="11"/>
                    </a:lnTo>
                    <a:lnTo>
                      <a:pt x="1286" y="0"/>
                    </a:lnTo>
                    <a:lnTo>
                      <a:pt x="1" y="0"/>
                    </a:lnTo>
                    <a:close/>
                  </a:path>
                </a:pathLst>
              </a:custGeom>
              <a:solidFill>
                <a:srgbClr val="8F8F7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379" name="Freeform 520"/>
              <p:cNvSpPr>
                <a:spLocks/>
              </p:cNvSpPr>
              <p:nvPr/>
            </p:nvSpPr>
            <p:spPr bwMode="auto">
              <a:xfrm>
                <a:off x="2565" y="2889"/>
                <a:ext cx="322" cy="3"/>
              </a:xfrm>
              <a:custGeom>
                <a:avLst/>
                <a:gdLst>
                  <a:gd name="T0" fmla="*/ 0 w 1287"/>
                  <a:gd name="T1" fmla="*/ 0 h 10"/>
                  <a:gd name="T2" fmla="*/ 0 w 1287"/>
                  <a:gd name="T3" fmla="*/ 0 h 10"/>
                  <a:gd name="T4" fmla="*/ 0 w 1287"/>
                  <a:gd name="T5" fmla="*/ 0 h 10"/>
                  <a:gd name="T6" fmla="*/ 0 w 1287"/>
                  <a:gd name="T7" fmla="*/ 0 h 10"/>
                  <a:gd name="T8" fmla="*/ 0 w 1287"/>
                  <a:gd name="T9" fmla="*/ 0 h 10"/>
                  <a:gd name="T10" fmla="*/ 0 60000 65536"/>
                  <a:gd name="T11" fmla="*/ 0 60000 65536"/>
                  <a:gd name="T12" fmla="*/ 0 60000 65536"/>
                  <a:gd name="T13" fmla="*/ 0 60000 65536"/>
                  <a:gd name="T14" fmla="*/ 0 60000 65536"/>
                  <a:gd name="T15" fmla="*/ 0 w 1287"/>
                  <a:gd name="T16" fmla="*/ 0 h 10"/>
                  <a:gd name="T17" fmla="*/ 1287 w 1287"/>
                  <a:gd name="T18" fmla="*/ 10 h 10"/>
                </a:gdLst>
                <a:ahLst/>
                <a:cxnLst>
                  <a:cxn ang="T10">
                    <a:pos x="T0" y="T1"/>
                  </a:cxn>
                  <a:cxn ang="T11">
                    <a:pos x="T2" y="T3"/>
                  </a:cxn>
                  <a:cxn ang="T12">
                    <a:pos x="T4" y="T5"/>
                  </a:cxn>
                  <a:cxn ang="T13">
                    <a:pos x="T6" y="T7"/>
                  </a:cxn>
                  <a:cxn ang="T14">
                    <a:pos x="T8" y="T9"/>
                  </a:cxn>
                </a:cxnLst>
                <a:rect l="T15" t="T16" r="T17" b="T18"/>
                <a:pathLst>
                  <a:path w="1287" h="10">
                    <a:moveTo>
                      <a:pt x="2" y="0"/>
                    </a:moveTo>
                    <a:lnTo>
                      <a:pt x="0" y="10"/>
                    </a:lnTo>
                    <a:lnTo>
                      <a:pt x="1287" y="10"/>
                    </a:lnTo>
                    <a:lnTo>
                      <a:pt x="1284" y="0"/>
                    </a:lnTo>
                    <a:lnTo>
                      <a:pt x="2" y="0"/>
                    </a:lnTo>
                    <a:close/>
                  </a:path>
                </a:pathLst>
              </a:custGeom>
              <a:solidFill>
                <a:srgbClr val="96967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380" name="Freeform 521"/>
              <p:cNvSpPr>
                <a:spLocks/>
              </p:cNvSpPr>
              <p:nvPr/>
            </p:nvSpPr>
            <p:spPr bwMode="auto">
              <a:xfrm>
                <a:off x="2565" y="2888"/>
                <a:ext cx="322" cy="2"/>
              </a:xfrm>
              <a:custGeom>
                <a:avLst/>
                <a:gdLst>
                  <a:gd name="T0" fmla="*/ 0 w 1285"/>
                  <a:gd name="T1" fmla="*/ 0 h 9"/>
                  <a:gd name="T2" fmla="*/ 0 w 1285"/>
                  <a:gd name="T3" fmla="*/ 0 h 9"/>
                  <a:gd name="T4" fmla="*/ 0 w 1285"/>
                  <a:gd name="T5" fmla="*/ 0 h 9"/>
                  <a:gd name="T6" fmla="*/ 0 w 1285"/>
                  <a:gd name="T7" fmla="*/ 0 h 9"/>
                  <a:gd name="T8" fmla="*/ 0 w 1285"/>
                  <a:gd name="T9" fmla="*/ 0 h 9"/>
                  <a:gd name="T10" fmla="*/ 0 w 1285"/>
                  <a:gd name="T11" fmla="*/ 0 h 9"/>
                  <a:gd name="T12" fmla="*/ 0 60000 65536"/>
                  <a:gd name="T13" fmla="*/ 0 60000 65536"/>
                  <a:gd name="T14" fmla="*/ 0 60000 65536"/>
                  <a:gd name="T15" fmla="*/ 0 60000 65536"/>
                  <a:gd name="T16" fmla="*/ 0 60000 65536"/>
                  <a:gd name="T17" fmla="*/ 0 60000 65536"/>
                  <a:gd name="T18" fmla="*/ 0 w 1285"/>
                  <a:gd name="T19" fmla="*/ 0 h 9"/>
                  <a:gd name="T20" fmla="*/ 1285 w 1285"/>
                  <a:gd name="T21" fmla="*/ 9 h 9"/>
                </a:gdLst>
                <a:ahLst/>
                <a:cxnLst>
                  <a:cxn ang="T12">
                    <a:pos x="T0" y="T1"/>
                  </a:cxn>
                  <a:cxn ang="T13">
                    <a:pos x="T2" y="T3"/>
                  </a:cxn>
                  <a:cxn ang="T14">
                    <a:pos x="T4" y="T5"/>
                  </a:cxn>
                  <a:cxn ang="T15">
                    <a:pos x="T6" y="T7"/>
                  </a:cxn>
                  <a:cxn ang="T16">
                    <a:pos x="T8" y="T9"/>
                  </a:cxn>
                  <a:cxn ang="T17">
                    <a:pos x="T10" y="T11"/>
                  </a:cxn>
                </a:cxnLst>
                <a:rect l="T18" t="T19" r="T20" b="T21"/>
                <a:pathLst>
                  <a:path w="1285" h="9">
                    <a:moveTo>
                      <a:pt x="2" y="0"/>
                    </a:moveTo>
                    <a:lnTo>
                      <a:pt x="0" y="9"/>
                    </a:lnTo>
                    <a:lnTo>
                      <a:pt x="1285" y="9"/>
                    </a:lnTo>
                    <a:lnTo>
                      <a:pt x="1283" y="0"/>
                    </a:lnTo>
                    <a:lnTo>
                      <a:pt x="1105" y="0"/>
                    </a:lnTo>
                    <a:lnTo>
                      <a:pt x="2" y="0"/>
                    </a:lnTo>
                    <a:close/>
                  </a:path>
                </a:pathLst>
              </a:custGeom>
              <a:solidFill>
                <a:srgbClr val="9E9E7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381" name="Freeform 522"/>
              <p:cNvSpPr>
                <a:spLocks/>
              </p:cNvSpPr>
              <p:nvPr/>
            </p:nvSpPr>
            <p:spPr bwMode="auto">
              <a:xfrm>
                <a:off x="2566" y="2887"/>
                <a:ext cx="320" cy="2"/>
              </a:xfrm>
              <a:custGeom>
                <a:avLst/>
                <a:gdLst>
                  <a:gd name="T0" fmla="*/ 0 w 1282"/>
                  <a:gd name="T1" fmla="*/ 0 h 9"/>
                  <a:gd name="T2" fmla="*/ 0 w 1282"/>
                  <a:gd name="T3" fmla="*/ 0 h 9"/>
                  <a:gd name="T4" fmla="*/ 0 w 1282"/>
                  <a:gd name="T5" fmla="*/ 0 h 9"/>
                  <a:gd name="T6" fmla="*/ 0 w 1282"/>
                  <a:gd name="T7" fmla="*/ 0 h 9"/>
                  <a:gd name="T8" fmla="*/ 0 w 1282"/>
                  <a:gd name="T9" fmla="*/ 0 h 9"/>
                  <a:gd name="T10" fmla="*/ 0 w 1282"/>
                  <a:gd name="T11" fmla="*/ 0 h 9"/>
                  <a:gd name="T12" fmla="*/ 0 w 1282"/>
                  <a:gd name="T13" fmla="*/ 0 h 9"/>
                  <a:gd name="T14" fmla="*/ 0 w 1282"/>
                  <a:gd name="T15" fmla="*/ 0 h 9"/>
                  <a:gd name="T16" fmla="*/ 0 w 1282"/>
                  <a:gd name="T17" fmla="*/ 0 h 9"/>
                  <a:gd name="T18" fmla="*/ 0 w 1282"/>
                  <a:gd name="T19" fmla="*/ 0 h 9"/>
                  <a:gd name="T20" fmla="*/ 0 w 1282"/>
                  <a:gd name="T21" fmla="*/ 0 h 9"/>
                  <a:gd name="T22" fmla="*/ 0 w 1282"/>
                  <a:gd name="T23" fmla="*/ 0 h 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82"/>
                  <a:gd name="T37" fmla="*/ 0 h 9"/>
                  <a:gd name="T38" fmla="*/ 1282 w 1282"/>
                  <a:gd name="T39" fmla="*/ 9 h 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82" h="9">
                    <a:moveTo>
                      <a:pt x="1" y="0"/>
                    </a:moveTo>
                    <a:lnTo>
                      <a:pt x="0" y="9"/>
                    </a:lnTo>
                    <a:lnTo>
                      <a:pt x="1282" y="9"/>
                    </a:lnTo>
                    <a:lnTo>
                      <a:pt x="1281" y="0"/>
                    </a:lnTo>
                    <a:lnTo>
                      <a:pt x="1192" y="0"/>
                    </a:lnTo>
                    <a:lnTo>
                      <a:pt x="1105" y="0"/>
                    </a:lnTo>
                    <a:lnTo>
                      <a:pt x="1104" y="6"/>
                    </a:lnTo>
                    <a:lnTo>
                      <a:pt x="1102" y="0"/>
                    </a:lnTo>
                    <a:lnTo>
                      <a:pt x="1019" y="0"/>
                    </a:lnTo>
                    <a:lnTo>
                      <a:pt x="1018" y="3"/>
                    </a:lnTo>
                    <a:lnTo>
                      <a:pt x="1018" y="0"/>
                    </a:lnTo>
                    <a:lnTo>
                      <a:pt x="1" y="0"/>
                    </a:lnTo>
                    <a:close/>
                  </a:path>
                </a:pathLst>
              </a:custGeom>
              <a:solidFill>
                <a:srgbClr val="A3A38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382" name="Freeform 523"/>
              <p:cNvSpPr>
                <a:spLocks noEditPoints="1"/>
              </p:cNvSpPr>
              <p:nvPr/>
            </p:nvSpPr>
            <p:spPr bwMode="auto">
              <a:xfrm>
                <a:off x="2566" y="2886"/>
                <a:ext cx="320" cy="2"/>
              </a:xfrm>
              <a:custGeom>
                <a:avLst/>
                <a:gdLst>
                  <a:gd name="T0" fmla="*/ 0 w 1281"/>
                  <a:gd name="T1" fmla="*/ 0 h 11"/>
                  <a:gd name="T2" fmla="*/ 0 w 1281"/>
                  <a:gd name="T3" fmla="*/ 0 h 11"/>
                  <a:gd name="T4" fmla="*/ 0 w 1281"/>
                  <a:gd name="T5" fmla="*/ 0 h 11"/>
                  <a:gd name="T6" fmla="*/ 0 w 1281"/>
                  <a:gd name="T7" fmla="*/ 0 h 11"/>
                  <a:gd name="T8" fmla="*/ 0 w 1281"/>
                  <a:gd name="T9" fmla="*/ 0 h 11"/>
                  <a:gd name="T10" fmla="*/ 0 w 1281"/>
                  <a:gd name="T11" fmla="*/ 0 h 11"/>
                  <a:gd name="T12" fmla="*/ 0 w 1281"/>
                  <a:gd name="T13" fmla="*/ 0 h 11"/>
                  <a:gd name="T14" fmla="*/ 0 w 1281"/>
                  <a:gd name="T15" fmla="*/ 0 h 11"/>
                  <a:gd name="T16" fmla="*/ 0 w 1281"/>
                  <a:gd name="T17" fmla="*/ 0 h 11"/>
                  <a:gd name="T18" fmla="*/ 0 w 1281"/>
                  <a:gd name="T19" fmla="*/ 0 h 11"/>
                  <a:gd name="T20" fmla="*/ 0 w 1281"/>
                  <a:gd name="T21" fmla="*/ 0 h 11"/>
                  <a:gd name="T22" fmla="*/ 0 w 1281"/>
                  <a:gd name="T23" fmla="*/ 0 h 11"/>
                  <a:gd name="T24" fmla="*/ 0 w 1281"/>
                  <a:gd name="T25" fmla="*/ 0 h 11"/>
                  <a:gd name="T26" fmla="*/ 0 w 1281"/>
                  <a:gd name="T27" fmla="*/ 0 h 11"/>
                  <a:gd name="T28" fmla="*/ 0 w 1281"/>
                  <a:gd name="T29" fmla="*/ 0 h 11"/>
                  <a:gd name="T30" fmla="*/ 0 w 1281"/>
                  <a:gd name="T31" fmla="*/ 0 h 11"/>
                  <a:gd name="T32" fmla="*/ 0 w 1281"/>
                  <a:gd name="T33" fmla="*/ 0 h 11"/>
                  <a:gd name="T34" fmla="*/ 0 w 1281"/>
                  <a:gd name="T35" fmla="*/ 0 h 11"/>
                  <a:gd name="T36" fmla="*/ 0 w 1281"/>
                  <a:gd name="T37" fmla="*/ 0 h 11"/>
                  <a:gd name="T38" fmla="*/ 0 w 1281"/>
                  <a:gd name="T39" fmla="*/ 0 h 11"/>
                  <a:gd name="T40" fmla="*/ 0 w 1281"/>
                  <a:gd name="T41" fmla="*/ 0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81"/>
                  <a:gd name="T64" fmla="*/ 0 h 11"/>
                  <a:gd name="T65" fmla="*/ 1281 w 1281"/>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81" h="11">
                    <a:moveTo>
                      <a:pt x="1" y="0"/>
                    </a:moveTo>
                    <a:lnTo>
                      <a:pt x="0" y="10"/>
                    </a:lnTo>
                    <a:lnTo>
                      <a:pt x="1103" y="11"/>
                    </a:lnTo>
                    <a:lnTo>
                      <a:pt x="1100" y="0"/>
                    </a:lnTo>
                    <a:lnTo>
                      <a:pt x="1018" y="0"/>
                    </a:lnTo>
                    <a:lnTo>
                      <a:pt x="1017" y="8"/>
                    </a:lnTo>
                    <a:lnTo>
                      <a:pt x="1015" y="0"/>
                    </a:lnTo>
                    <a:lnTo>
                      <a:pt x="320" y="0"/>
                    </a:lnTo>
                    <a:lnTo>
                      <a:pt x="245" y="0"/>
                    </a:lnTo>
                    <a:lnTo>
                      <a:pt x="244" y="4"/>
                    </a:lnTo>
                    <a:lnTo>
                      <a:pt x="244" y="0"/>
                    </a:lnTo>
                    <a:lnTo>
                      <a:pt x="153" y="0"/>
                    </a:lnTo>
                    <a:lnTo>
                      <a:pt x="1" y="0"/>
                    </a:lnTo>
                    <a:close/>
                    <a:moveTo>
                      <a:pt x="1104" y="0"/>
                    </a:moveTo>
                    <a:lnTo>
                      <a:pt x="1103" y="10"/>
                    </a:lnTo>
                    <a:lnTo>
                      <a:pt x="1281" y="10"/>
                    </a:lnTo>
                    <a:lnTo>
                      <a:pt x="1279" y="0"/>
                    </a:lnTo>
                    <a:lnTo>
                      <a:pt x="1192" y="0"/>
                    </a:lnTo>
                    <a:lnTo>
                      <a:pt x="1191" y="6"/>
                    </a:lnTo>
                    <a:lnTo>
                      <a:pt x="1190" y="0"/>
                    </a:lnTo>
                    <a:lnTo>
                      <a:pt x="1104" y="0"/>
                    </a:lnTo>
                    <a:close/>
                  </a:path>
                </a:pathLst>
              </a:custGeom>
              <a:solidFill>
                <a:srgbClr val="A8A88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383" name="Freeform 524"/>
              <p:cNvSpPr>
                <a:spLocks noEditPoints="1"/>
              </p:cNvSpPr>
              <p:nvPr/>
            </p:nvSpPr>
            <p:spPr bwMode="auto">
              <a:xfrm>
                <a:off x="2566" y="2884"/>
                <a:ext cx="320" cy="3"/>
              </a:xfrm>
              <a:custGeom>
                <a:avLst/>
                <a:gdLst>
                  <a:gd name="T0" fmla="*/ 0 w 1280"/>
                  <a:gd name="T1" fmla="*/ 0 h 11"/>
                  <a:gd name="T2" fmla="*/ 0 w 1280"/>
                  <a:gd name="T3" fmla="*/ 0 h 11"/>
                  <a:gd name="T4" fmla="*/ 0 w 1280"/>
                  <a:gd name="T5" fmla="*/ 0 h 11"/>
                  <a:gd name="T6" fmla="*/ 0 w 1280"/>
                  <a:gd name="T7" fmla="*/ 0 h 11"/>
                  <a:gd name="T8" fmla="*/ 0 w 1280"/>
                  <a:gd name="T9" fmla="*/ 0 h 11"/>
                  <a:gd name="T10" fmla="*/ 0 w 1280"/>
                  <a:gd name="T11" fmla="*/ 0 h 11"/>
                  <a:gd name="T12" fmla="*/ 0 w 1280"/>
                  <a:gd name="T13" fmla="*/ 0 h 11"/>
                  <a:gd name="T14" fmla="*/ 0 w 1280"/>
                  <a:gd name="T15" fmla="*/ 0 h 11"/>
                  <a:gd name="T16" fmla="*/ 0 w 1280"/>
                  <a:gd name="T17" fmla="*/ 0 h 11"/>
                  <a:gd name="T18" fmla="*/ 0 w 1280"/>
                  <a:gd name="T19" fmla="*/ 0 h 11"/>
                  <a:gd name="T20" fmla="*/ 0 w 1280"/>
                  <a:gd name="T21" fmla="*/ 0 h 11"/>
                  <a:gd name="T22" fmla="*/ 0 w 1280"/>
                  <a:gd name="T23" fmla="*/ 0 h 11"/>
                  <a:gd name="T24" fmla="*/ 0 w 1280"/>
                  <a:gd name="T25" fmla="*/ 0 h 11"/>
                  <a:gd name="T26" fmla="*/ 0 w 1280"/>
                  <a:gd name="T27" fmla="*/ 0 h 11"/>
                  <a:gd name="T28" fmla="*/ 0 w 1280"/>
                  <a:gd name="T29" fmla="*/ 0 h 11"/>
                  <a:gd name="T30" fmla="*/ 0 w 1280"/>
                  <a:gd name="T31" fmla="*/ 0 h 11"/>
                  <a:gd name="T32" fmla="*/ 0 w 1280"/>
                  <a:gd name="T33" fmla="*/ 0 h 11"/>
                  <a:gd name="T34" fmla="*/ 0 w 1280"/>
                  <a:gd name="T35" fmla="*/ 0 h 11"/>
                  <a:gd name="T36" fmla="*/ 0 w 1280"/>
                  <a:gd name="T37" fmla="*/ 0 h 11"/>
                  <a:gd name="T38" fmla="*/ 0 w 1280"/>
                  <a:gd name="T39" fmla="*/ 0 h 11"/>
                  <a:gd name="T40" fmla="*/ 0 w 1280"/>
                  <a:gd name="T41" fmla="*/ 0 h 11"/>
                  <a:gd name="T42" fmla="*/ 0 w 1280"/>
                  <a:gd name="T43" fmla="*/ 0 h 11"/>
                  <a:gd name="T44" fmla="*/ 0 w 1280"/>
                  <a:gd name="T45" fmla="*/ 0 h 11"/>
                  <a:gd name="T46" fmla="*/ 0 w 1280"/>
                  <a:gd name="T47" fmla="*/ 0 h 11"/>
                  <a:gd name="T48" fmla="*/ 0 w 1280"/>
                  <a:gd name="T49" fmla="*/ 0 h 11"/>
                  <a:gd name="T50" fmla="*/ 0 w 1280"/>
                  <a:gd name="T51" fmla="*/ 0 h 11"/>
                  <a:gd name="T52" fmla="*/ 0 w 1280"/>
                  <a:gd name="T53" fmla="*/ 0 h 11"/>
                  <a:gd name="T54" fmla="*/ 0 w 1280"/>
                  <a:gd name="T55" fmla="*/ 0 h 11"/>
                  <a:gd name="T56" fmla="*/ 0 w 1280"/>
                  <a:gd name="T57" fmla="*/ 0 h 1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280"/>
                  <a:gd name="T88" fmla="*/ 0 h 11"/>
                  <a:gd name="T89" fmla="*/ 1280 w 1280"/>
                  <a:gd name="T90" fmla="*/ 11 h 1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280" h="11">
                    <a:moveTo>
                      <a:pt x="3" y="0"/>
                    </a:moveTo>
                    <a:lnTo>
                      <a:pt x="0" y="10"/>
                    </a:lnTo>
                    <a:lnTo>
                      <a:pt x="1017" y="10"/>
                    </a:lnTo>
                    <a:lnTo>
                      <a:pt x="1014" y="0"/>
                    </a:lnTo>
                    <a:lnTo>
                      <a:pt x="321" y="0"/>
                    </a:lnTo>
                    <a:lnTo>
                      <a:pt x="320" y="6"/>
                    </a:lnTo>
                    <a:lnTo>
                      <a:pt x="319" y="0"/>
                    </a:lnTo>
                    <a:lnTo>
                      <a:pt x="245" y="0"/>
                    </a:lnTo>
                    <a:lnTo>
                      <a:pt x="244" y="9"/>
                    </a:lnTo>
                    <a:lnTo>
                      <a:pt x="242" y="0"/>
                    </a:lnTo>
                    <a:lnTo>
                      <a:pt x="154" y="0"/>
                    </a:lnTo>
                    <a:lnTo>
                      <a:pt x="153" y="6"/>
                    </a:lnTo>
                    <a:lnTo>
                      <a:pt x="152" y="0"/>
                    </a:lnTo>
                    <a:lnTo>
                      <a:pt x="3" y="0"/>
                    </a:lnTo>
                    <a:close/>
                    <a:moveTo>
                      <a:pt x="1019" y="0"/>
                    </a:moveTo>
                    <a:lnTo>
                      <a:pt x="1018" y="10"/>
                    </a:lnTo>
                    <a:lnTo>
                      <a:pt x="1101" y="10"/>
                    </a:lnTo>
                    <a:lnTo>
                      <a:pt x="1099" y="0"/>
                    </a:lnTo>
                    <a:lnTo>
                      <a:pt x="1019" y="0"/>
                    </a:lnTo>
                    <a:close/>
                    <a:moveTo>
                      <a:pt x="1105" y="0"/>
                    </a:moveTo>
                    <a:lnTo>
                      <a:pt x="1104" y="10"/>
                    </a:lnTo>
                    <a:lnTo>
                      <a:pt x="1191" y="11"/>
                    </a:lnTo>
                    <a:lnTo>
                      <a:pt x="1188" y="0"/>
                    </a:lnTo>
                    <a:lnTo>
                      <a:pt x="1105" y="0"/>
                    </a:lnTo>
                    <a:close/>
                    <a:moveTo>
                      <a:pt x="1193" y="0"/>
                    </a:moveTo>
                    <a:lnTo>
                      <a:pt x="1191" y="10"/>
                    </a:lnTo>
                    <a:lnTo>
                      <a:pt x="1280" y="10"/>
                    </a:lnTo>
                    <a:lnTo>
                      <a:pt x="1279" y="0"/>
                    </a:lnTo>
                    <a:lnTo>
                      <a:pt x="1193" y="0"/>
                    </a:lnTo>
                    <a:close/>
                  </a:path>
                </a:pathLst>
              </a:custGeom>
              <a:solidFill>
                <a:srgbClr val="B0B09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384" name="Freeform 525"/>
              <p:cNvSpPr>
                <a:spLocks noEditPoints="1"/>
              </p:cNvSpPr>
              <p:nvPr/>
            </p:nvSpPr>
            <p:spPr bwMode="auto">
              <a:xfrm>
                <a:off x="2566" y="2883"/>
                <a:ext cx="320" cy="3"/>
              </a:xfrm>
              <a:custGeom>
                <a:avLst/>
                <a:gdLst>
                  <a:gd name="T0" fmla="*/ 0 w 1278"/>
                  <a:gd name="T1" fmla="*/ 0 h 9"/>
                  <a:gd name="T2" fmla="*/ 0 w 1278"/>
                  <a:gd name="T3" fmla="*/ 0 h 9"/>
                  <a:gd name="T4" fmla="*/ 0 w 1278"/>
                  <a:gd name="T5" fmla="*/ 0 h 9"/>
                  <a:gd name="T6" fmla="*/ 0 w 1278"/>
                  <a:gd name="T7" fmla="*/ 0 h 9"/>
                  <a:gd name="T8" fmla="*/ 0 w 1278"/>
                  <a:gd name="T9" fmla="*/ 0 h 9"/>
                  <a:gd name="T10" fmla="*/ 0 w 1278"/>
                  <a:gd name="T11" fmla="*/ 0 h 9"/>
                  <a:gd name="T12" fmla="*/ 0 w 1278"/>
                  <a:gd name="T13" fmla="*/ 0 h 9"/>
                  <a:gd name="T14" fmla="*/ 0 w 1278"/>
                  <a:gd name="T15" fmla="*/ 0 h 9"/>
                  <a:gd name="T16" fmla="*/ 0 w 1278"/>
                  <a:gd name="T17" fmla="*/ 0 h 9"/>
                  <a:gd name="T18" fmla="*/ 0 w 1278"/>
                  <a:gd name="T19" fmla="*/ 0 h 9"/>
                  <a:gd name="T20" fmla="*/ 0 w 1278"/>
                  <a:gd name="T21" fmla="*/ 0 h 9"/>
                  <a:gd name="T22" fmla="*/ 0 w 1278"/>
                  <a:gd name="T23" fmla="*/ 0 h 9"/>
                  <a:gd name="T24" fmla="*/ 0 w 1278"/>
                  <a:gd name="T25" fmla="*/ 0 h 9"/>
                  <a:gd name="T26" fmla="*/ 0 w 1278"/>
                  <a:gd name="T27" fmla="*/ 0 h 9"/>
                  <a:gd name="T28" fmla="*/ 0 w 1278"/>
                  <a:gd name="T29" fmla="*/ 0 h 9"/>
                  <a:gd name="T30" fmla="*/ 0 w 1278"/>
                  <a:gd name="T31" fmla="*/ 0 h 9"/>
                  <a:gd name="T32" fmla="*/ 0 w 1278"/>
                  <a:gd name="T33" fmla="*/ 0 h 9"/>
                  <a:gd name="T34" fmla="*/ 0 w 1278"/>
                  <a:gd name="T35" fmla="*/ 0 h 9"/>
                  <a:gd name="T36" fmla="*/ 0 w 1278"/>
                  <a:gd name="T37" fmla="*/ 0 h 9"/>
                  <a:gd name="T38" fmla="*/ 0 w 1278"/>
                  <a:gd name="T39" fmla="*/ 0 h 9"/>
                  <a:gd name="T40" fmla="*/ 0 w 1278"/>
                  <a:gd name="T41" fmla="*/ 0 h 9"/>
                  <a:gd name="T42" fmla="*/ 0 w 1278"/>
                  <a:gd name="T43" fmla="*/ 0 h 9"/>
                  <a:gd name="T44" fmla="*/ 0 w 1278"/>
                  <a:gd name="T45" fmla="*/ 0 h 9"/>
                  <a:gd name="T46" fmla="*/ 0 w 1278"/>
                  <a:gd name="T47" fmla="*/ 0 h 9"/>
                  <a:gd name="T48" fmla="*/ 0 w 1278"/>
                  <a:gd name="T49" fmla="*/ 0 h 9"/>
                  <a:gd name="T50" fmla="*/ 0 w 1278"/>
                  <a:gd name="T51" fmla="*/ 0 h 9"/>
                  <a:gd name="T52" fmla="*/ 0 w 1278"/>
                  <a:gd name="T53" fmla="*/ 0 h 9"/>
                  <a:gd name="T54" fmla="*/ 0 w 1278"/>
                  <a:gd name="T55" fmla="*/ 0 h 9"/>
                  <a:gd name="T56" fmla="*/ 0 w 1278"/>
                  <a:gd name="T57" fmla="*/ 0 h 9"/>
                  <a:gd name="T58" fmla="*/ 0 w 1278"/>
                  <a:gd name="T59" fmla="*/ 0 h 9"/>
                  <a:gd name="T60" fmla="*/ 0 w 1278"/>
                  <a:gd name="T61" fmla="*/ 0 h 9"/>
                  <a:gd name="T62" fmla="*/ 0 w 1278"/>
                  <a:gd name="T63" fmla="*/ 0 h 9"/>
                  <a:gd name="T64" fmla="*/ 0 w 1278"/>
                  <a:gd name="T65" fmla="*/ 0 h 9"/>
                  <a:gd name="T66" fmla="*/ 0 w 1278"/>
                  <a:gd name="T67" fmla="*/ 0 h 9"/>
                  <a:gd name="T68" fmla="*/ 0 w 1278"/>
                  <a:gd name="T69" fmla="*/ 0 h 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78"/>
                  <a:gd name="T106" fmla="*/ 0 h 9"/>
                  <a:gd name="T107" fmla="*/ 1278 w 1278"/>
                  <a:gd name="T108" fmla="*/ 9 h 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78" h="9">
                    <a:moveTo>
                      <a:pt x="2" y="0"/>
                    </a:moveTo>
                    <a:lnTo>
                      <a:pt x="0" y="8"/>
                    </a:lnTo>
                    <a:lnTo>
                      <a:pt x="152" y="9"/>
                    </a:lnTo>
                    <a:lnTo>
                      <a:pt x="151" y="0"/>
                    </a:lnTo>
                    <a:lnTo>
                      <a:pt x="2" y="0"/>
                    </a:lnTo>
                    <a:close/>
                    <a:moveTo>
                      <a:pt x="154" y="0"/>
                    </a:moveTo>
                    <a:lnTo>
                      <a:pt x="152" y="8"/>
                    </a:lnTo>
                    <a:lnTo>
                      <a:pt x="243" y="8"/>
                    </a:lnTo>
                    <a:lnTo>
                      <a:pt x="241" y="0"/>
                    </a:lnTo>
                    <a:lnTo>
                      <a:pt x="154" y="0"/>
                    </a:lnTo>
                    <a:close/>
                    <a:moveTo>
                      <a:pt x="244" y="0"/>
                    </a:moveTo>
                    <a:lnTo>
                      <a:pt x="244" y="8"/>
                    </a:lnTo>
                    <a:lnTo>
                      <a:pt x="319" y="9"/>
                    </a:lnTo>
                    <a:lnTo>
                      <a:pt x="317" y="0"/>
                    </a:lnTo>
                    <a:lnTo>
                      <a:pt x="244" y="0"/>
                    </a:lnTo>
                    <a:close/>
                    <a:moveTo>
                      <a:pt x="320" y="0"/>
                    </a:moveTo>
                    <a:lnTo>
                      <a:pt x="319" y="8"/>
                    </a:lnTo>
                    <a:lnTo>
                      <a:pt x="1014" y="8"/>
                    </a:lnTo>
                    <a:lnTo>
                      <a:pt x="1013" y="0"/>
                    </a:lnTo>
                    <a:lnTo>
                      <a:pt x="320" y="0"/>
                    </a:lnTo>
                    <a:close/>
                    <a:moveTo>
                      <a:pt x="1019" y="0"/>
                    </a:moveTo>
                    <a:lnTo>
                      <a:pt x="1017" y="8"/>
                    </a:lnTo>
                    <a:lnTo>
                      <a:pt x="1099" y="8"/>
                    </a:lnTo>
                    <a:lnTo>
                      <a:pt x="1097" y="0"/>
                    </a:lnTo>
                    <a:lnTo>
                      <a:pt x="1019" y="0"/>
                    </a:lnTo>
                    <a:close/>
                    <a:moveTo>
                      <a:pt x="1104" y="0"/>
                    </a:moveTo>
                    <a:lnTo>
                      <a:pt x="1103" y="8"/>
                    </a:lnTo>
                    <a:lnTo>
                      <a:pt x="1189" y="8"/>
                    </a:lnTo>
                    <a:lnTo>
                      <a:pt x="1187" y="0"/>
                    </a:lnTo>
                    <a:lnTo>
                      <a:pt x="1104" y="0"/>
                    </a:lnTo>
                    <a:close/>
                    <a:moveTo>
                      <a:pt x="1193" y="0"/>
                    </a:moveTo>
                    <a:lnTo>
                      <a:pt x="1191" y="8"/>
                    </a:lnTo>
                    <a:lnTo>
                      <a:pt x="1278" y="8"/>
                    </a:lnTo>
                    <a:lnTo>
                      <a:pt x="1277" y="0"/>
                    </a:lnTo>
                    <a:lnTo>
                      <a:pt x="1193" y="0"/>
                    </a:lnTo>
                    <a:close/>
                  </a:path>
                </a:pathLst>
              </a:custGeom>
              <a:solidFill>
                <a:srgbClr val="B5B59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385" name="Freeform 526"/>
              <p:cNvSpPr>
                <a:spLocks noEditPoints="1"/>
              </p:cNvSpPr>
              <p:nvPr/>
            </p:nvSpPr>
            <p:spPr bwMode="auto">
              <a:xfrm>
                <a:off x="2567" y="2882"/>
                <a:ext cx="318" cy="2"/>
              </a:xfrm>
              <a:custGeom>
                <a:avLst/>
                <a:gdLst>
                  <a:gd name="T0" fmla="*/ 0 w 1275"/>
                  <a:gd name="T1" fmla="*/ 0 h 8"/>
                  <a:gd name="T2" fmla="*/ 0 w 1275"/>
                  <a:gd name="T3" fmla="*/ 0 h 8"/>
                  <a:gd name="T4" fmla="*/ 0 w 1275"/>
                  <a:gd name="T5" fmla="*/ 0 h 8"/>
                  <a:gd name="T6" fmla="*/ 0 w 1275"/>
                  <a:gd name="T7" fmla="*/ 0 h 8"/>
                  <a:gd name="T8" fmla="*/ 0 w 1275"/>
                  <a:gd name="T9" fmla="*/ 0 h 8"/>
                  <a:gd name="T10" fmla="*/ 0 w 1275"/>
                  <a:gd name="T11" fmla="*/ 0 h 8"/>
                  <a:gd name="T12" fmla="*/ 0 w 1275"/>
                  <a:gd name="T13" fmla="*/ 0 h 8"/>
                  <a:gd name="T14" fmla="*/ 0 w 1275"/>
                  <a:gd name="T15" fmla="*/ 0 h 8"/>
                  <a:gd name="T16" fmla="*/ 0 w 1275"/>
                  <a:gd name="T17" fmla="*/ 0 h 8"/>
                  <a:gd name="T18" fmla="*/ 0 w 1275"/>
                  <a:gd name="T19" fmla="*/ 0 h 8"/>
                  <a:gd name="T20" fmla="*/ 0 w 1275"/>
                  <a:gd name="T21" fmla="*/ 0 h 8"/>
                  <a:gd name="T22" fmla="*/ 0 w 1275"/>
                  <a:gd name="T23" fmla="*/ 0 h 8"/>
                  <a:gd name="T24" fmla="*/ 0 w 1275"/>
                  <a:gd name="T25" fmla="*/ 0 h 8"/>
                  <a:gd name="T26" fmla="*/ 0 w 1275"/>
                  <a:gd name="T27" fmla="*/ 0 h 8"/>
                  <a:gd name="T28" fmla="*/ 0 w 1275"/>
                  <a:gd name="T29" fmla="*/ 0 h 8"/>
                  <a:gd name="T30" fmla="*/ 0 w 1275"/>
                  <a:gd name="T31" fmla="*/ 0 h 8"/>
                  <a:gd name="T32" fmla="*/ 0 w 1275"/>
                  <a:gd name="T33" fmla="*/ 0 h 8"/>
                  <a:gd name="T34" fmla="*/ 0 w 1275"/>
                  <a:gd name="T35" fmla="*/ 0 h 8"/>
                  <a:gd name="T36" fmla="*/ 0 w 1275"/>
                  <a:gd name="T37" fmla="*/ 0 h 8"/>
                  <a:gd name="T38" fmla="*/ 0 w 1275"/>
                  <a:gd name="T39" fmla="*/ 0 h 8"/>
                  <a:gd name="T40" fmla="*/ 0 w 1275"/>
                  <a:gd name="T41" fmla="*/ 0 h 8"/>
                  <a:gd name="T42" fmla="*/ 0 w 1275"/>
                  <a:gd name="T43" fmla="*/ 0 h 8"/>
                  <a:gd name="T44" fmla="*/ 0 w 1275"/>
                  <a:gd name="T45" fmla="*/ 0 h 8"/>
                  <a:gd name="T46" fmla="*/ 0 w 1275"/>
                  <a:gd name="T47" fmla="*/ 0 h 8"/>
                  <a:gd name="T48" fmla="*/ 0 w 1275"/>
                  <a:gd name="T49" fmla="*/ 0 h 8"/>
                  <a:gd name="T50" fmla="*/ 0 w 1275"/>
                  <a:gd name="T51" fmla="*/ 0 h 8"/>
                  <a:gd name="T52" fmla="*/ 0 w 1275"/>
                  <a:gd name="T53" fmla="*/ 0 h 8"/>
                  <a:gd name="T54" fmla="*/ 0 w 1275"/>
                  <a:gd name="T55" fmla="*/ 0 h 8"/>
                  <a:gd name="T56" fmla="*/ 0 w 1275"/>
                  <a:gd name="T57" fmla="*/ 0 h 8"/>
                  <a:gd name="T58" fmla="*/ 0 w 1275"/>
                  <a:gd name="T59" fmla="*/ 0 h 8"/>
                  <a:gd name="T60" fmla="*/ 0 w 1275"/>
                  <a:gd name="T61" fmla="*/ 0 h 8"/>
                  <a:gd name="T62" fmla="*/ 0 w 1275"/>
                  <a:gd name="T63" fmla="*/ 0 h 8"/>
                  <a:gd name="T64" fmla="*/ 0 w 1275"/>
                  <a:gd name="T65" fmla="*/ 0 h 8"/>
                  <a:gd name="T66" fmla="*/ 0 w 1275"/>
                  <a:gd name="T67" fmla="*/ 0 h 8"/>
                  <a:gd name="T68" fmla="*/ 0 w 1275"/>
                  <a:gd name="T69" fmla="*/ 0 h 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75"/>
                  <a:gd name="T106" fmla="*/ 0 h 8"/>
                  <a:gd name="T107" fmla="*/ 1275 w 1275"/>
                  <a:gd name="T108" fmla="*/ 8 h 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75" h="8">
                    <a:moveTo>
                      <a:pt x="1" y="0"/>
                    </a:moveTo>
                    <a:lnTo>
                      <a:pt x="0" y="8"/>
                    </a:lnTo>
                    <a:lnTo>
                      <a:pt x="149" y="8"/>
                    </a:lnTo>
                    <a:lnTo>
                      <a:pt x="148" y="0"/>
                    </a:lnTo>
                    <a:lnTo>
                      <a:pt x="1" y="0"/>
                    </a:lnTo>
                    <a:close/>
                    <a:moveTo>
                      <a:pt x="154" y="0"/>
                    </a:moveTo>
                    <a:lnTo>
                      <a:pt x="151" y="8"/>
                    </a:lnTo>
                    <a:lnTo>
                      <a:pt x="239" y="8"/>
                    </a:lnTo>
                    <a:lnTo>
                      <a:pt x="238" y="0"/>
                    </a:lnTo>
                    <a:lnTo>
                      <a:pt x="154" y="0"/>
                    </a:lnTo>
                    <a:close/>
                    <a:moveTo>
                      <a:pt x="242" y="0"/>
                    </a:moveTo>
                    <a:lnTo>
                      <a:pt x="242" y="8"/>
                    </a:lnTo>
                    <a:lnTo>
                      <a:pt x="316" y="8"/>
                    </a:lnTo>
                    <a:lnTo>
                      <a:pt x="313" y="0"/>
                    </a:lnTo>
                    <a:lnTo>
                      <a:pt x="242" y="0"/>
                    </a:lnTo>
                    <a:close/>
                    <a:moveTo>
                      <a:pt x="319" y="0"/>
                    </a:moveTo>
                    <a:lnTo>
                      <a:pt x="318" y="8"/>
                    </a:lnTo>
                    <a:lnTo>
                      <a:pt x="1011" y="8"/>
                    </a:lnTo>
                    <a:lnTo>
                      <a:pt x="1010" y="0"/>
                    </a:lnTo>
                    <a:lnTo>
                      <a:pt x="319" y="0"/>
                    </a:lnTo>
                    <a:close/>
                    <a:moveTo>
                      <a:pt x="1017" y="0"/>
                    </a:moveTo>
                    <a:lnTo>
                      <a:pt x="1016" y="8"/>
                    </a:lnTo>
                    <a:lnTo>
                      <a:pt x="1096" y="8"/>
                    </a:lnTo>
                    <a:lnTo>
                      <a:pt x="1094" y="0"/>
                    </a:lnTo>
                    <a:lnTo>
                      <a:pt x="1017" y="0"/>
                    </a:lnTo>
                    <a:close/>
                    <a:moveTo>
                      <a:pt x="1103" y="0"/>
                    </a:moveTo>
                    <a:lnTo>
                      <a:pt x="1102" y="8"/>
                    </a:lnTo>
                    <a:lnTo>
                      <a:pt x="1185" y="8"/>
                    </a:lnTo>
                    <a:lnTo>
                      <a:pt x="1184" y="0"/>
                    </a:lnTo>
                    <a:lnTo>
                      <a:pt x="1103" y="0"/>
                    </a:lnTo>
                    <a:close/>
                    <a:moveTo>
                      <a:pt x="1193" y="0"/>
                    </a:moveTo>
                    <a:lnTo>
                      <a:pt x="1190" y="8"/>
                    </a:lnTo>
                    <a:lnTo>
                      <a:pt x="1275" y="8"/>
                    </a:lnTo>
                    <a:lnTo>
                      <a:pt x="1274" y="0"/>
                    </a:lnTo>
                    <a:lnTo>
                      <a:pt x="1193" y="0"/>
                    </a:lnTo>
                    <a:close/>
                  </a:path>
                </a:pathLst>
              </a:custGeom>
              <a:solidFill>
                <a:srgbClr val="BDBD9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386" name="Freeform 527"/>
              <p:cNvSpPr>
                <a:spLocks noEditPoints="1"/>
              </p:cNvSpPr>
              <p:nvPr/>
            </p:nvSpPr>
            <p:spPr bwMode="auto">
              <a:xfrm>
                <a:off x="2567" y="2881"/>
                <a:ext cx="318" cy="2"/>
              </a:xfrm>
              <a:custGeom>
                <a:avLst/>
                <a:gdLst>
                  <a:gd name="T0" fmla="*/ 0 w 1275"/>
                  <a:gd name="T1" fmla="*/ 0 h 10"/>
                  <a:gd name="T2" fmla="*/ 0 w 1275"/>
                  <a:gd name="T3" fmla="*/ 0 h 10"/>
                  <a:gd name="T4" fmla="*/ 0 w 1275"/>
                  <a:gd name="T5" fmla="*/ 0 h 10"/>
                  <a:gd name="T6" fmla="*/ 0 w 1275"/>
                  <a:gd name="T7" fmla="*/ 0 h 10"/>
                  <a:gd name="T8" fmla="*/ 0 w 1275"/>
                  <a:gd name="T9" fmla="*/ 0 h 10"/>
                  <a:gd name="T10" fmla="*/ 0 w 1275"/>
                  <a:gd name="T11" fmla="*/ 0 h 10"/>
                  <a:gd name="T12" fmla="*/ 0 w 1275"/>
                  <a:gd name="T13" fmla="*/ 0 h 10"/>
                  <a:gd name="T14" fmla="*/ 0 w 1275"/>
                  <a:gd name="T15" fmla="*/ 0 h 10"/>
                  <a:gd name="T16" fmla="*/ 0 w 1275"/>
                  <a:gd name="T17" fmla="*/ 0 h 10"/>
                  <a:gd name="T18" fmla="*/ 0 w 1275"/>
                  <a:gd name="T19" fmla="*/ 0 h 10"/>
                  <a:gd name="T20" fmla="*/ 0 w 1275"/>
                  <a:gd name="T21" fmla="*/ 0 h 10"/>
                  <a:gd name="T22" fmla="*/ 0 w 1275"/>
                  <a:gd name="T23" fmla="*/ 0 h 10"/>
                  <a:gd name="T24" fmla="*/ 0 w 1275"/>
                  <a:gd name="T25" fmla="*/ 0 h 10"/>
                  <a:gd name="T26" fmla="*/ 0 w 1275"/>
                  <a:gd name="T27" fmla="*/ 0 h 10"/>
                  <a:gd name="T28" fmla="*/ 0 w 1275"/>
                  <a:gd name="T29" fmla="*/ 0 h 10"/>
                  <a:gd name="T30" fmla="*/ 0 w 1275"/>
                  <a:gd name="T31" fmla="*/ 0 h 10"/>
                  <a:gd name="T32" fmla="*/ 0 w 1275"/>
                  <a:gd name="T33" fmla="*/ 0 h 10"/>
                  <a:gd name="T34" fmla="*/ 0 w 1275"/>
                  <a:gd name="T35" fmla="*/ 0 h 10"/>
                  <a:gd name="T36" fmla="*/ 0 w 1275"/>
                  <a:gd name="T37" fmla="*/ 0 h 10"/>
                  <a:gd name="T38" fmla="*/ 0 w 1275"/>
                  <a:gd name="T39" fmla="*/ 0 h 10"/>
                  <a:gd name="T40" fmla="*/ 0 w 1275"/>
                  <a:gd name="T41" fmla="*/ 0 h 10"/>
                  <a:gd name="T42" fmla="*/ 0 w 1275"/>
                  <a:gd name="T43" fmla="*/ 0 h 10"/>
                  <a:gd name="T44" fmla="*/ 0 w 1275"/>
                  <a:gd name="T45" fmla="*/ 0 h 10"/>
                  <a:gd name="T46" fmla="*/ 0 w 1275"/>
                  <a:gd name="T47" fmla="*/ 0 h 10"/>
                  <a:gd name="T48" fmla="*/ 0 w 1275"/>
                  <a:gd name="T49" fmla="*/ 0 h 10"/>
                  <a:gd name="T50" fmla="*/ 0 w 1275"/>
                  <a:gd name="T51" fmla="*/ 0 h 10"/>
                  <a:gd name="T52" fmla="*/ 0 w 1275"/>
                  <a:gd name="T53" fmla="*/ 0 h 10"/>
                  <a:gd name="T54" fmla="*/ 0 w 1275"/>
                  <a:gd name="T55" fmla="*/ 0 h 10"/>
                  <a:gd name="T56" fmla="*/ 0 w 1275"/>
                  <a:gd name="T57" fmla="*/ 0 h 10"/>
                  <a:gd name="T58" fmla="*/ 0 w 1275"/>
                  <a:gd name="T59" fmla="*/ 0 h 10"/>
                  <a:gd name="T60" fmla="*/ 0 w 1275"/>
                  <a:gd name="T61" fmla="*/ 0 h 10"/>
                  <a:gd name="T62" fmla="*/ 0 w 1275"/>
                  <a:gd name="T63" fmla="*/ 0 h 10"/>
                  <a:gd name="T64" fmla="*/ 0 w 1275"/>
                  <a:gd name="T65" fmla="*/ 0 h 10"/>
                  <a:gd name="T66" fmla="*/ 0 w 1275"/>
                  <a:gd name="T67" fmla="*/ 0 h 10"/>
                  <a:gd name="T68" fmla="*/ 0 w 1275"/>
                  <a:gd name="T69" fmla="*/ 0 h 1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75"/>
                  <a:gd name="T106" fmla="*/ 0 h 10"/>
                  <a:gd name="T107" fmla="*/ 1275 w 1275"/>
                  <a:gd name="T108" fmla="*/ 10 h 1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75" h="10">
                    <a:moveTo>
                      <a:pt x="2" y="0"/>
                    </a:moveTo>
                    <a:lnTo>
                      <a:pt x="0" y="10"/>
                    </a:lnTo>
                    <a:lnTo>
                      <a:pt x="149" y="10"/>
                    </a:lnTo>
                    <a:lnTo>
                      <a:pt x="146" y="0"/>
                    </a:lnTo>
                    <a:lnTo>
                      <a:pt x="2" y="0"/>
                    </a:lnTo>
                    <a:close/>
                    <a:moveTo>
                      <a:pt x="155" y="0"/>
                    </a:moveTo>
                    <a:lnTo>
                      <a:pt x="152" y="10"/>
                    </a:lnTo>
                    <a:lnTo>
                      <a:pt x="239" y="10"/>
                    </a:lnTo>
                    <a:lnTo>
                      <a:pt x="237" y="0"/>
                    </a:lnTo>
                    <a:lnTo>
                      <a:pt x="155" y="0"/>
                    </a:lnTo>
                    <a:close/>
                    <a:moveTo>
                      <a:pt x="243" y="0"/>
                    </a:moveTo>
                    <a:lnTo>
                      <a:pt x="242" y="10"/>
                    </a:lnTo>
                    <a:lnTo>
                      <a:pt x="315" y="10"/>
                    </a:lnTo>
                    <a:lnTo>
                      <a:pt x="312" y="0"/>
                    </a:lnTo>
                    <a:lnTo>
                      <a:pt x="243" y="0"/>
                    </a:lnTo>
                    <a:close/>
                    <a:moveTo>
                      <a:pt x="319" y="0"/>
                    </a:moveTo>
                    <a:lnTo>
                      <a:pt x="318" y="10"/>
                    </a:lnTo>
                    <a:lnTo>
                      <a:pt x="1011" y="10"/>
                    </a:lnTo>
                    <a:lnTo>
                      <a:pt x="1009" y="0"/>
                    </a:lnTo>
                    <a:lnTo>
                      <a:pt x="319" y="0"/>
                    </a:lnTo>
                    <a:close/>
                    <a:moveTo>
                      <a:pt x="1018" y="0"/>
                    </a:moveTo>
                    <a:lnTo>
                      <a:pt x="1017" y="10"/>
                    </a:lnTo>
                    <a:lnTo>
                      <a:pt x="1095" y="10"/>
                    </a:lnTo>
                    <a:lnTo>
                      <a:pt x="1092" y="0"/>
                    </a:lnTo>
                    <a:lnTo>
                      <a:pt x="1018" y="0"/>
                    </a:lnTo>
                    <a:close/>
                    <a:moveTo>
                      <a:pt x="1103" y="0"/>
                    </a:moveTo>
                    <a:lnTo>
                      <a:pt x="1102" y="10"/>
                    </a:lnTo>
                    <a:lnTo>
                      <a:pt x="1185" y="10"/>
                    </a:lnTo>
                    <a:lnTo>
                      <a:pt x="1183" y="0"/>
                    </a:lnTo>
                    <a:lnTo>
                      <a:pt x="1103" y="0"/>
                    </a:lnTo>
                    <a:close/>
                    <a:moveTo>
                      <a:pt x="1194" y="0"/>
                    </a:moveTo>
                    <a:lnTo>
                      <a:pt x="1191" y="10"/>
                    </a:lnTo>
                    <a:lnTo>
                      <a:pt x="1275" y="10"/>
                    </a:lnTo>
                    <a:lnTo>
                      <a:pt x="1274" y="0"/>
                    </a:lnTo>
                    <a:lnTo>
                      <a:pt x="1194" y="0"/>
                    </a:lnTo>
                    <a:close/>
                  </a:path>
                </a:pathLst>
              </a:custGeom>
              <a:solidFill>
                <a:srgbClr val="C2C2A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387" name="Freeform 528"/>
              <p:cNvSpPr>
                <a:spLocks noEditPoints="1"/>
              </p:cNvSpPr>
              <p:nvPr/>
            </p:nvSpPr>
            <p:spPr bwMode="auto">
              <a:xfrm>
                <a:off x="2567" y="2880"/>
                <a:ext cx="318" cy="2"/>
              </a:xfrm>
              <a:custGeom>
                <a:avLst/>
                <a:gdLst>
                  <a:gd name="T0" fmla="*/ 0 w 1273"/>
                  <a:gd name="T1" fmla="*/ 0 h 10"/>
                  <a:gd name="T2" fmla="*/ 0 w 1273"/>
                  <a:gd name="T3" fmla="*/ 0 h 10"/>
                  <a:gd name="T4" fmla="*/ 0 w 1273"/>
                  <a:gd name="T5" fmla="*/ 0 h 10"/>
                  <a:gd name="T6" fmla="*/ 0 w 1273"/>
                  <a:gd name="T7" fmla="*/ 0 h 10"/>
                  <a:gd name="T8" fmla="*/ 0 w 1273"/>
                  <a:gd name="T9" fmla="*/ 0 h 10"/>
                  <a:gd name="T10" fmla="*/ 0 w 1273"/>
                  <a:gd name="T11" fmla="*/ 0 h 10"/>
                  <a:gd name="T12" fmla="*/ 0 w 1273"/>
                  <a:gd name="T13" fmla="*/ 0 h 10"/>
                  <a:gd name="T14" fmla="*/ 0 w 1273"/>
                  <a:gd name="T15" fmla="*/ 0 h 10"/>
                  <a:gd name="T16" fmla="*/ 0 w 1273"/>
                  <a:gd name="T17" fmla="*/ 0 h 10"/>
                  <a:gd name="T18" fmla="*/ 0 w 1273"/>
                  <a:gd name="T19" fmla="*/ 0 h 10"/>
                  <a:gd name="T20" fmla="*/ 0 w 1273"/>
                  <a:gd name="T21" fmla="*/ 0 h 10"/>
                  <a:gd name="T22" fmla="*/ 0 w 1273"/>
                  <a:gd name="T23" fmla="*/ 0 h 10"/>
                  <a:gd name="T24" fmla="*/ 0 w 1273"/>
                  <a:gd name="T25" fmla="*/ 0 h 10"/>
                  <a:gd name="T26" fmla="*/ 0 w 1273"/>
                  <a:gd name="T27" fmla="*/ 0 h 10"/>
                  <a:gd name="T28" fmla="*/ 0 w 1273"/>
                  <a:gd name="T29" fmla="*/ 0 h 10"/>
                  <a:gd name="T30" fmla="*/ 0 w 1273"/>
                  <a:gd name="T31" fmla="*/ 0 h 10"/>
                  <a:gd name="T32" fmla="*/ 0 w 1273"/>
                  <a:gd name="T33" fmla="*/ 0 h 10"/>
                  <a:gd name="T34" fmla="*/ 0 w 1273"/>
                  <a:gd name="T35" fmla="*/ 0 h 10"/>
                  <a:gd name="T36" fmla="*/ 0 w 1273"/>
                  <a:gd name="T37" fmla="*/ 0 h 10"/>
                  <a:gd name="T38" fmla="*/ 0 w 1273"/>
                  <a:gd name="T39" fmla="*/ 0 h 10"/>
                  <a:gd name="T40" fmla="*/ 0 w 1273"/>
                  <a:gd name="T41" fmla="*/ 0 h 10"/>
                  <a:gd name="T42" fmla="*/ 0 w 1273"/>
                  <a:gd name="T43" fmla="*/ 0 h 10"/>
                  <a:gd name="T44" fmla="*/ 0 w 1273"/>
                  <a:gd name="T45" fmla="*/ 0 h 10"/>
                  <a:gd name="T46" fmla="*/ 0 w 1273"/>
                  <a:gd name="T47" fmla="*/ 0 h 10"/>
                  <a:gd name="T48" fmla="*/ 0 w 1273"/>
                  <a:gd name="T49" fmla="*/ 0 h 10"/>
                  <a:gd name="T50" fmla="*/ 0 w 1273"/>
                  <a:gd name="T51" fmla="*/ 0 h 10"/>
                  <a:gd name="T52" fmla="*/ 0 w 1273"/>
                  <a:gd name="T53" fmla="*/ 0 h 10"/>
                  <a:gd name="T54" fmla="*/ 0 w 1273"/>
                  <a:gd name="T55" fmla="*/ 0 h 10"/>
                  <a:gd name="T56" fmla="*/ 0 w 1273"/>
                  <a:gd name="T57" fmla="*/ 0 h 10"/>
                  <a:gd name="T58" fmla="*/ 0 w 1273"/>
                  <a:gd name="T59" fmla="*/ 0 h 10"/>
                  <a:gd name="T60" fmla="*/ 0 w 1273"/>
                  <a:gd name="T61" fmla="*/ 0 h 10"/>
                  <a:gd name="T62" fmla="*/ 0 w 1273"/>
                  <a:gd name="T63" fmla="*/ 0 h 10"/>
                  <a:gd name="T64" fmla="*/ 0 w 1273"/>
                  <a:gd name="T65" fmla="*/ 0 h 10"/>
                  <a:gd name="T66" fmla="*/ 0 w 1273"/>
                  <a:gd name="T67" fmla="*/ 0 h 10"/>
                  <a:gd name="T68" fmla="*/ 0 w 1273"/>
                  <a:gd name="T69" fmla="*/ 0 h 1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73"/>
                  <a:gd name="T106" fmla="*/ 0 h 10"/>
                  <a:gd name="T107" fmla="*/ 1273 w 1273"/>
                  <a:gd name="T108" fmla="*/ 10 h 1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73" h="10">
                    <a:moveTo>
                      <a:pt x="2" y="0"/>
                    </a:moveTo>
                    <a:lnTo>
                      <a:pt x="0" y="10"/>
                    </a:lnTo>
                    <a:lnTo>
                      <a:pt x="147" y="10"/>
                    </a:lnTo>
                    <a:lnTo>
                      <a:pt x="144" y="0"/>
                    </a:lnTo>
                    <a:lnTo>
                      <a:pt x="2" y="0"/>
                    </a:lnTo>
                    <a:close/>
                    <a:moveTo>
                      <a:pt x="155" y="0"/>
                    </a:moveTo>
                    <a:lnTo>
                      <a:pt x="153" y="10"/>
                    </a:lnTo>
                    <a:lnTo>
                      <a:pt x="237" y="10"/>
                    </a:lnTo>
                    <a:lnTo>
                      <a:pt x="235" y="0"/>
                    </a:lnTo>
                    <a:lnTo>
                      <a:pt x="155" y="0"/>
                    </a:lnTo>
                    <a:close/>
                    <a:moveTo>
                      <a:pt x="242" y="0"/>
                    </a:moveTo>
                    <a:lnTo>
                      <a:pt x="241" y="10"/>
                    </a:lnTo>
                    <a:lnTo>
                      <a:pt x="312" y="10"/>
                    </a:lnTo>
                    <a:lnTo>
                      <a:pt x="310" y="0"/>
                    </a:lnTo>
                    <a:lnTo>
                      <a:pt x="242" y="0"/>
                    </a:lnTo>
                    <a:close/>
                    <a:moveTo>
                      <a:pt x="320" y="0"/>
                    </a:moveTo>
                    <a:lnTo>
                      <a:pt x="318" y="10"/>
                    </a:lnTo>
                    <a:lnTo>
                      <a:pt x="1009" y="10"/>
                    </a:lnTo>
                    <a:lnTo>
                      <a:pt x="1007" y="0"/>
                    </a:lnTo>
                    <a:lnTo>
                      <a:pt x="320" y="0"/>
                    </a:lnTo>
                    <a:close/>
                    <a:moveTo>
                      <a:pt x="1017" y="0"/>
                    </a:moveTo>
                    <a:lnTo>
                      <a:pt x="1016" y="10"/>
                    </a:lnTo>
                    <a:lnTo>
                      <a:pt x="1093" y="10"/>
                    </a:lnTo>
                    <a:lnTo>
                      <a:pt x="1090" y="0"/>
                    </a:lnTo>
                    <a:lnTo>
                      <a:pt x="1017" y="0"/>
                    </a:lnTo>
                    <a:close/>
                    <a:moveTo>
                      <a:pt x="1103" y="0"/>
                    </a:moveTo>
                    <a:lnTo>
                      <a:pt x="1102" y="10"/>
                    </a:lnTo>
                    <a:lnTo>
                      <a:pt x="1183" y="10"/>
                    </a:lnTo>
                    <a:lnTo>
                      <a:pt x="1181" y="0"/>
                    </a:lnTo>
                    <a:lnTo>
                      <a:pt x="1103" y="0"/>
                    </a:lnTo>
                    <a:close/>
                    <a:moveTo>
                      <a:pt x="1194" y="0"/>
                    </a:moveTo>
                    <a:lnTo>
                      <a:pt x="1192" y="10"/>
                    </a:lnTo>
                    <a:lnTo>
                      <a:pt x="1273" y="10"/>
                    </a:lnTo>
                    <a:lnTo>
                      <a:pt x="1271" y="0"/>
                    </a:lnTo>
                    <a:lnTo>
                      <a:pt x="1194" y="0"/>
                    </a:lnTo>
                    <a:close/>
                  </a:path>
                </a:pathLst>
              </a:custGeom>
              <a:solidFill>
                <a:srgbClr val="C9C9A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388" name="Freeform 529"/>
              <p:cNvSpPr>
                <a:spLocks noEditPoints="1"/>
              </p:cNvSpPr>
              <p:nvPr/>
            </p:nvSpPr>
            <p:spPr bwMode="auto">
              <a:xfrm>
                <a:off x="2567" y="2879"/>
                <a:ext cx="318" cy="2"/>
              </a:xfrm>
              <a:custGeom>
                <a:avLst/>
                <a:gdLst>
                  <a:gd name="T0" fmla="*/ 0 w 1272"/>
                  <a:gd name="T1" fmla="*/ 0 h 9"/>
                  <a:gd name="T2" fmla="*/ 0 w 1272"/>
                  <a:gd name="T3" fmla="*/ 0 h 9"/>
                  <a:gd name="T4" fmla="*/ 0 w 1272"/>
                  <a:gd name="T5" fmla="*/ 0 h 9"/>
                  <a:gd name="T6" fmla="*/ 0 w 1272"/>
                  <a:gd name="T7" fmla="*/ 0 h 9"/>
                  <a:gd name="T8" fmla="*/ 0 w 1272"/>
                  <a:gd name="T9" fmla="*/ 0 h 9"/>
                  <a:gd name="T10" fmla="*/ 0 w 1272"/>
                  <a:gd name="T11" fmla="*/ 0 h 9"/>
                  <a:gd name="T12" fmla="*/ 0 w 1272"/>
                  <a:gd name="T13" fmla="*/ 0 h 9"/>
                  <a:gd name="T14" fmla="*/ 0 w 1272"/>
                  <a:gd name="T15" fmla="*/ 0 h 9"/>
                  <a:gd name="T16" fmla="*/ 0 w 1272"/>
                  <a:gd name="T17" fmla="*/ 0 h 9"/>
                  <a:gd name="T18" fmla="*/ 0 w 1272"/>
                  <a:gd name="T19" fmla="*/ 0 h 9"/>
                  <a:gd name="T20" fmla="*/ 0 w 1272"/>
                  <a:gd name="T21" fmla="*/ 0 h 9"/>
                  <a:gd name="T22" fmla="*/ 0 w 1272"/>
                  <a:gd name="T23" fmla="*/ 0 h 9"/>
                  <a:gd name="T24" fmla="*/ 0 w 1272"/>
                  <a:gd name="T25" fmla="*/ 0 h 9"/>
                  <a:gd name="T26" fmla="*/ 0 w 1272"/>
                  <a:gd name="T27" fmla="*/ 0 h 9"/>
                  <a:gd name="T28" fmla="*/ 0 w 1272"/>
                  <a:gd name="T29" fmla="*/ 0 h 9"/>
                  <a:gd name="T30" fmla="*/ 0 w 1272"/>
                  <a:gd name="T31" fmla="*/ 0 h 9"/>
                  <a:gd name="T32" fmla="*/ 0 w 1272"/>
                  <a:gd name="T33" fmla="*/ 0 h 9"/>
                  <a:gd name="T34" fmla="*/ 0 w 1272"/>
                  <a:gd name="T35" fmla="*/ 0 h 9"/>
                  <a:gd name="T36" fmla="*/ 0 w 1272"/>
                  <a:gd name="T37" fmla="*/ 0 h 9"/>
                  <a:gd name="T38" fmla="*/ 0 w 1272"/>
                  <a:gd name="T39" fmla="*/ 0 h 9"/>
                  <a:gd name="T40" fmla="*/ 0 w 1272"/>
                  <a:gd name="T41" fmla="*/ 0 h 9"/>
                  <a:gd name="T42" fmla="*/ 0 w 1272"/>
                  <a:gd name="T43" fmla="*/ 0 h 9"/>
                  <a:gd name="T44" fmla="*/ 0 w 1272"/>
                  <a:gd name="T45" fmla="*/ 0 h 9"/>
                  <a:gd name="T46" fmla="*/ 0 w 1272"/>
                  <a:gd name="T47" fmla="*/ 0 h 9"/>
                  <a:gd name="T48" fmla="*/ 0 w 1272"/>
                  <a:gd name="T49" fmla="*/ 0 h 9"/>
                  <a:gd name="T50" fmla="*/ 0 w 1272"/>
                  <a:gd name="T51" fmla="*/ 0 h 9"/>
                  <a:gd name="T52" fmla="*/ 0 w 1272"/>
                  <a:gd name="T53" fmla="*/ 0 h 9"/>
                  <a:gd name="T54" fmla="*/ 0 w 1272"/>
                  <a:gd name="T55" fmla="*/ 0 h 9"/>
                  <a:gd name="T56" fmla="*/ 0 w 1272"/>
                  <a:gd name="T57" fmla="*/ 0 h 9"/>
                  <a:gd name="T58" fmla="*/ 0 w 1272"/>
                  <a:gd name="T59" fmla="*/ 0 h 9"/>
                  <a:gd name="T60" fmla="*/ 0 w 1272"/>
                  <a:gd name="T61" fmla="*/ 0 h 9"/>
                  <a:gd name="T62" fmla="*/ 0 w 1272"/>
                  <a:gd name="T63" fmla="*/ 0 h 9"/>
                  <a:gd name="T64" fmla="*/ 0 w 1272"/>
                  <a:gd name="T65" fmla="*/ 0 h 9"/>
                  <a:gd name="T66" fmla="*/ 0 w 1272"/>
                  <a:gd name="T67" fmla="*/ 0 h 9"/>
                  <a:gd name="T68" fmla="*/ 0 w 1272"/>
                  <a:gd name="T69" fmla="*/ 0 h 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72"/>
                  <a:gd name="T106" fmla="*/ 0 h 9"/>
                  <a:gd name="T107" fmla="*/ 1272 w 1272"/>
                  <a:gd name="T108" fmla="*/ 9 h 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72" h="9">
                    <a:moveTo>
                      <a:pt x="2" y="0"/>
                    </a:moveTo>
                    <a:lnTo>
                      <a:pt x="0" y="9"/>
                    </a:lnTo>
                    <a:lnTo>
                      <a:pt x="144" y="9"/>
                    </a:lnTo>
                    <a:lnTo>
                      <a:pt x="142" y="0"/>
                    </a:lnTo>
                    <a:lnTo>
                      <a:pt x="2" y="0"/>
                    </a:lnTo>
                    <a:close/>
                    <a:moveTo>
                      <a:pt x="154" y="0"/>
                    </a:moveTo>
                    <a:lnTo>
                      <a:pt x="153" y="9"/>
                    </a:lnTo>
                    <a:lnTo>
                      <a:pt x="235" y="9"/>
                    </a:lnTo>
                    <a:lnTo>
                      <a:pt x="234" y="0"/>
                    </a:lnTo>
                    <a:lnTo>
                      <a:pt x="154" y="0"/>
                    </a:lnTo>
                    <a:close/>
                    <a:moveTo>
                      <a:pt x="241" y="0"/>
                    </a:moveTo>
                    <a:lnTo>
                      <a:pt x="241" y="9"/>
                    </a:lnTo>
                    <a:lnTo>
                      <a:pt x="310" y="9"/>
                    </a:lnTo>
                    <a:lnTo>
                      <a:pt x="308" y="0"/>
                    </a:lnTo>
                    <a:lnTo>
                      <a:pt x="241" y="0"/>
                    </a:lnTo>
                    <a:close/>
                    <a:moveTo>
                      <a:pt x="319" y="0"/>
                    </a:moveTo>
                    <a:lnTo>
                      <a:pt x="317" y="9"/>
                    </a:lnTo>
                    <a:lnTo>
                      <a:pt x="1007" y="9"/>
                    </a:lnTo>
                    <a:lnTo>
                      <a:pt x="1004" y="0"/>
                    </a:lnTo>
                    <a:lnTo>
                      <a:pt x="319" y="0"/>
                    </a:lnTo>
                    <a:close/>
                    <a:moveTo>
                      <a:pt x="1018" y="0"/>
                    </a:moveTo>
                    <a:lnTo>
                      <a:pt x="1016" y="9"/>
                    </a:lnTo>
                    <a:lnTo>
                      <a:pt x="1090" y="9"/>
                    </a:lnTo>
                    <a:lnTo>
                      <a:pt x="1088" y="0"/>
                    </a:lnTo>
                    <a:lnTo>
                      <a:pt x="1018" y="0"/>
                    </a:lnTo>
                    <a:close/>
                    <a:moveTo>
                      <a:pt x="1102" y="0"/>
                    </a:moveTo>
                    <a:lnTo>
                      <a:pt x="1101" y="9"/>
                    </a:lnTo>
                    <a:lnTo>
                      <a:pt x="1181" y="9"/>
                    </a:lnTo>
                    <a:lnTo>
                      <a:pt x="1179" y="0"/>
                    </a:lnTo>
                    <a:lnTo>
                      <a:pt x="1102" y="0"/>
                    </a:lnTo>
                    <a:close/>
                    <a:moveTo>
                      <a:pt x="1194" y="0"/>
                    </a:moveTo>
                    <a:lnTo>
                      <a:pt x="1192" y="9"/>
                    </a:lnTo>
                    <a:lnTo>
                      <a:pt x="1272" y="9"/>
                    </a:lnTo>
                    <a:lnTo>
                      <a:pt x="1269" y="0"/>
                    </a:lnTo>
                    <a:lnTo>
                      <a:pt x="1194" y="0"/>
                    </a:lnTo>
                    <a:close/>
                  </a:path>
                </a:pathLst>
              </a:custGeom>
              <a:solidFill>
                <a:srgbClr val="D1D1B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389" name="Freeform 530"/>
              <p:cNvSpPr>
                <a:spLocks noEditPoints="1"/>
              </p:cNvSpPr>
              <p:nvPr/>
            </p:nvSpPr>
            <p:spPr bwMode="auto">
              <a:xfrm>
                <a:off x="2568" y="2877"/>
                <a:ext cx="317" cy="3"/>
              </a:xfrm>
              <a:custGeom>
                <a:avLst/>
                <a:gdLst>
                  <a:gd name="T0" fmla="*/ 0 w 1269"/>
                  <a:gd name="T1" fmla="*/ 0 h 9"/>
                  <a:gd name="T2" fmla="*/ 0 w 1269"/>
                  <a:gd name="T3" fmla="*/ 0 h 9"/>
                  <a:gd name="T4" fmla="*/ 0 w 1269"/>
                  <a:gd name="T5" fmla="*/ 0 h 9"/>
                  <a:gd name="T6" fmla="*/ 0 w 1269"/>
                  <a:gd name="T7" fmla="*/ 0 h 9"/>
                  <a:gd name="T8" fmla="*/ 0 w 1269"/>
                  <a:gd name="T9" fmla="*/ 0 h 9"/>
                  <a:gd name="T10" fmla="*/ 0 w 1269"/>
                  <a:gd name="T11" fmla="*/ 0 h 9"/>
                  <a:gd name="T12" fmla="*/ 0 w 1269"/>
                  <a:gd name="T13" fmla="*/ 0 h 9"/>
                  <a:gd name="T14" fmla="*/ 0 w 1269"/>
                  <a:gd name="T15" fmla="*/ 0 h 9"/>
                  <a:gd name="T16" fmla="*/ 0 w 1269"/>
                  <a:gd name="T17" fmla="*/ 0 h 9"/>
                  <a:gd name="T18" fmla="*/ 0 w 1269"/>
                  <a:gd name="T19" fmla="*/ 0 h 9"/>
                  <a:gd name="T20" fmla="*/ 0 w 1269"/>
                  <a:gd name="T21" fmla="*/ 0 h 9"/>
                  <a:gd name="T22" fmla="*/ 0 w 1269"/>
                  <a:gd name="T23" fmla="*/ 0 h 9"/>
                  <a:gd name="T24" fmla="*/ 0 w 1269"/>
                  <a:gd name="T25" fmla="*/ 0 h 9"/>
                  <a:gd name="T26" fmla="*/ 0 w 1269"/>
                  <a:gd name="T27" fmla="*/ 0 h 9"/>
                  <a:gd name="T28" fmla="*/ 0 w 1269"/>
                  <a:gd name="T29" fmla="*/ 0 h 9"/>
                  <a:gd name="T30" fmla="*/ 0 w 1269"/>
                  <a:gd name="T31" fmla="*/ 0 h 9"/>
                  <a:gd name="T32" fmla="*/ 0 w 1269"/>
                  <a:gd name="T33" fmla="*/ 0 h 9"/>
                  <a:gd name="T34" fmla="*/ 0 w 1269"/>
                  <a:gd name="T35" fmla="*/ 0 h 9"/>
                  <a:gd name="T36" fmla="*/ 0 w 1269"/>
                  <a:gd name="T37" fmla="*/ 0 h 9"/>
                  <a:gd name="T38" fmla="*/ 0 w 1269"/>
                  <a:gd name="T39" fmla="*/ 0 h 9"/>
                  <a:gd name="T40" fmla="*/ 0 w 1269"/>
                  <a:gd name="T41" fmla="*/ 0 h 9"/>
                  <a:gd name="T42" fmla="*/ 0 w 1269"/>
                  <a:gd name="T43" fmla="*/ 0 h 9"/>
                  <a:gd name="T44" fmla="*/ 0 w 1269"/>
                  <a:gd name="T45" fmla="*/ 0 h 9"/>
                  <a:gd name="T46" fmla="*/ 0 w 1269"/>
                  <a:gd name="T47" fmla="*/ 0 h 9"/>
                  <a:gd name="T48" fmla="*/ 0 w 1269"/>
                  <a:gd name="T49" fmla="*/ 0 h 9"/>
                  <a:gd name="T50" fmla="*/ 0 w 1269"/>
                  <a:gd name="T51" fmla="*/ 0 h 9"/>
                  <a:gd name="T52" fmla="*/ 0 w 1269"/>
                  <a:gd name="T53" fmla="*/ 0 h 9"/>
                  <a:gd name="T54" fmla="*/ 0 w 1269"/>
                  <a:gd name="T55" fmla="*/ 0 h 9"/>
                  <a:gd name="T56" fmla="*/ 0 w 1269"/>
                  <a:gd name="T57" fmla="*/ 0 h 9"/>
                  <a:gd name="T58" fmla="*/ 0 w 1269"/>
                  <a:gd name="T59" fmla="*/ 0 h 9"/>
                  <a:gd name="T60" fmla="*/ 0 w 1269"/>
                  <a:gd name="T61" fmla="*/ 0 h 9"/>
                  <a:gd name="T62" fmla="*/ 0 w 1269"/>
                  <a:gd name="T63" fmla="*/ 0 h 9"/>
                  <a:gd name="T64" fmla="*/ 0 w 1269"/>
                  <a:gd name="T65" fmla="*/ 0 h 9"/>
                  <a:gd name="T66" fmla="*/ 0 w 1269"/>
                  <a:gd name="T67" fmla="*/ 0 h 9"/>
                  <a:gd name="T68" fmla="*/ 0 w 1269"/>
                  <a:gd name="T69" fmla="*/ 0 h 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69"/>
                  <a:gd name="T106" fmla="*/ 0 h 9"/>
                  <a:gd name="T107" fmla="*/ 1269 w 1269"/>
                  <a:gd name="T108" fmla="*/ 9 h 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69" h="9">
                    <a:moveTo>
                      <a:pt x="1" y="0"/>
                    </a:moveTo>
                    <a:lnTo>
                      <a:pt x="0" y="9"/>
                    </a:lnTo>
                    <a:lnTo>
                      <a:pt x="142" y="9"/>
                    </a:lnTo>
                    <a:lnTo>
                      <a:pt x="140" y="0"/>
                    </a:lnTo>
                    <a:lnTo>
                      <a:pt x="1" y="0"/>
                    </a:lnTo>
                    <a:close/>
                    <a:moveTo>
                      <a:pt x="154" y="0"/>
                    </a:moveTo>
                    <a:lnTo>
                      <a:pt x="153" y="9"/>
                    </a:lnTo>
                    <a:lnTo>
                      <a:pt x="233" y="9"/>
                    </a:lnTo>
                    <a:lnTo>
                      <a:pt x="232" y="0"/>
                    </a:lnTo>
                    <a:lnTo>
                      <a:pt x="154" y="0"/>
                    </a:lnTo>
                    <a:close/>
                    <a:moveTo>
                      <a:pt x="240" y="0"/>
                    </a:moveTo>
                    <a:lnTo>
                      <a:pt x="240" y="9"/>
                    </a:lnTo>
                    <a:lnTo>
                      <a:pt x="308" y="9"/>
                    </a:lnTo>
                    <a:lnTo>
                      <a:pt x="306" y="0"/>
                    </a:lnTo>
                    <a:lnTo>
                      <a:pt x="240" y="0"/>
                    </a:lnTo>
                    <a:close/>
                    <a:moveTo>
                      <a:pt x="319" y="0"/>
                    </a:moveTo>
                    <a:lnTo>
                      <a:pt x="318" y="9"/>
                    </a:lnTo>
                    <a:lnTo>
                      <a:pt x="1005" y="9"/>
                    </a:lnTo>
                    <a:lnTo>
                      <a:pt x="1003" y="0"/>
                    </a:lnTo>
                    <a:lnTo>
                      <a:pt x="319" y="0"/>
                    </a:lnTo>
                    <a:close/>
                    <a:moveTo>
                      <a:pt x="1018" y="0"/>
                    </a:moveTo>
                    <a:lnTo>
                      <a:pt x="1015" y="9"/>
                    </a:lnTo>
                    <a:lnTo>
                      <a:pt x="1088" y="9"/>
                    </a:lnTo>
                    <a:lnTo>
                      <a:pt x="1086" y="0"/>
                    </a:lnTo>
                    <a:lnTo>
                      <a:pt x="1018" y="0"/>
                    </a:lnTo>
                    <a:close/>
                    <a:moveTo>
                      <a:pt x="1101" y="0"/>
                    </a:moveTo>
                    <a:lnTo>
                      <a:pt x="1101" y="9"/>
                    </a:lnTo>
                    <a:lnTo>
                      <a:pt x="1179" y="9"/>
                    </a:lnTo>
                    <a:lnTo>
                      <a:pt x="1176" y="0"/>
                    </a:lnTo>
                    <a:lnTo>
                      <a:pt x="1101" y="0"/>
                    </a:lnTo>
                    <a:close/>
                    <a:moveTo>
                      <a:pt x="1193" y="0"/>
                    </a:moveTo>
                    <a:lnTo>
                      <a:pt x="1192" y="9"/>
                    </a:lnTo>
                    <a:lnTo>
                      <a:pt x="1269" y="9"/>
                    </a:lnTo>
                    <a:lnTo>
                      <a:pt x="1267" y="0"/>
                    </a:lnTo>
                    <a:lnTo>
                      <a:pt x="1193" y="0"/>
                    </a:lnTo>
                    <a:close/>
                  </a:path>
                </a:pathLst>
              </a:custGeom>
              <a:solidFill>
                <a:srgbClr val="D6D6B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390" name="Freeform 531"/>
              <p:cNvSpPr>
                <a:spLocks noEditPoints="1"/>
              </p:cNvSpPr>
              <p:nvPr/>
            </p:nvSpPr>
            <p:spPr bwMode="auto">
              <a:xfrm>
                <a:off x="2568" y="2876"/>
                <a:ext cx="317" cy="3"/>
              </a:xfrm>
              <a:custGeom>
                <a:avLst/>
                <a:gdLst>
                  <a:gd name="T0" fmla="*/ 0 w 1267"/>
                  <a:gd name="T1" fmla="*/ 0 h 10"/>
                  <a:gd name="T2" fmla="*/ 0 w 1267"/>
                  <a:gd name="T3" fmla="*/ 0 h 10"/>
                  <a:gd name="T4" fmla="*/ 0 w 1267"/>
                  <a:gd name="T5" fmla="*/ 0 h 10"/>
                  <a:gd name="T6" fmla="*/ 0 w 1267"/>
                  <a:gd name="T7" fmla="*/ 0 h 10"/>
                  <a:gd name="T8" fmla="*/ 0 w 1267"/>
                  <a:gd name="T9" fmla="*/ 0 h 10"/>
                  <a:gd name="T10" fmla="*/ 0 w 1267"/>
                  <a:gd name="T11" fmla="*/ 0 h 10"/>
                  <a:gd name="T12" fmla="*/ 0 w 1267"/>
                  <a:gd name="T13" fmla="*/ 0 h 10"/>
                  <a:gd name="T14" fmla="*/ 0 w 1267"/>
                  <a:gd name="T15" fmla="*/ 0 h 10"/>
                  <a:gd name="T16" fmla="*/ 0 w 1267"/>
                  <a:gd name="T17" fmla="*/ 0 h 10"/>
                  <a:gd name="T18" fmla="*/ 0 w 1267"/>
                  <a:gd name="T19" fmla="*/ 0 h 10"/>
                  <a:gd name="T20" fmla="*/ 0 w 1267"/>
                  <a:gd name="T21" fmla="*/ 0 h 10"/>
                  <a:gd name="T22" fmla="*/ 0 w 1267"/>
                  <a:gd name="T23" fmla="*/ 0 h 10"/>
                  <a:gd name="T24" fmla="*/ 0 w 1267"/>
                  <a:gd name="T25" fmla="*/ 0 h 10"/>
                  <a:gd name="T26" fmla="*/ 0 w 1267"/>
                  <a:gd name="T27" fmla="*/ 0 h 10"/>
                  <a:gd name="T28" fmla="*/ 0 w 1267"/>
                  <a:gd name="T29" fmla="*/ 0 h 10"/>
                  <a:gd name="T30" fmla="*/ 0 w 1267"/>
                  <a:gd name="T31" fmla="*/ 0 h 10"/>
                  <a:gd name="T32" fmla="*/ 0 w 1267"/>
                  <a:gd name="T33" fmla="*/ 0 h 10"/>
                  <a:gd name="T34" fmla="*/ 0 w 1267"/>
                  <a:gd name="T35" fmla="*/ 0 h 10"/>
                  <a:gd name="T36" fmla="*/ 0 w 1267"/>
                  <a:gd name="T37" fmla="*/ 0 h 10"/>
                  <a:gd name="T38" fmla="*/ 0 w 1267"/>
                  <a:gd name="T39" fmla="*/ 0 h 10"/>
                  <a:gd name="T40" fmla="*/ 0 w 1267"/>
                  <a:gd name="T41" fmla="*/ 0 h 10"/>
                  <a:gd name="T42" fmla="*/ 0 w 1267"/>
                  <a:gd name="T43" fmla="*/ 0 h 10"/>
                  <a:gd name="T44" fmla="*/ 0 w 1267"/>
                  <a:gd name="T45" fmla="*/ 0 h 10"/>
                  <a:gd name="T46" fmla="*/ 0 w 1267"/>
                  <a:gd name="T47" fmla="*/ 0 h 10"/>
                  <a:gd name="T48" fmla="*/ 0 w 1267"/>
                  <a:gd name="T49" fmla="*/ 0 h 10"/>
                  <a:gd name="T50" fmla="*/ 0 w 1267"/>
                  <a:gd name="T51" fmla="*/ 0 h 10"/>
                  <a:gd name="T52" fmla="*/ 0 w 1267"/>
                  <a:gd name="T53" fmla="*/ 0 h 10"/>
                  <a:gd name="T54" fmla="*/ 0 w 1267"/>
                  <a:gd name="T55" fmla="*/ 0 h 10"/>
                  <a:gd name="T56" fmla="*/ 0 w 1267"/>
                  <a:gd name="T57" fmla="*/ 0 h 10"/>
                  <a:gd name="T58" fmla="*/ 0 w 1267"/>
                  <a:gd name="T59" fmla="*/ 0 h 10"/>
                  <a:gd name="T60" fmla="*/ 0 w 1267"/>
                  <a:gd name="T61" fmla="*/ 0 h 10"/>
                  <a:gd name="T62" fmla="*/ 0 w 1267"/>
                  <a:gd name="T63" fmla="*/ 0 h 10"/>
                  <a:gd name="T64" fmla="*/ 0 w 1267"/>
                  <a:gd name="T65" fmla="*/ 0 h 10"/>
                  <a:gd name="T66" fmla="*/ 0 w 1267"/>
                  <a:gd name="T67" fmla="*/ 0 h 10"/>
                  <a:gd name="T68" fmla="*/ 0 w 1267"/>
                  <a:gd name="T69" fmla="*/ 0 h 10"/>
                  <a:gd name="T70" fmla="*/ 0 w 1267"/>
                  <a:gd name="T71" fmla="*/ 0 h 10"/>
                  <a:gd name="T72" fmla="*/ 0 w 1267"/>
                  <a:gd name="T73" fmla="*/ 0 h 10"/>
                  <a:gd name="T74" fmla="*/ 0 w 1267"/>
                  <a:gd name="T75" fmla="*/ 0 h 10"/>
                  <a:gd name="T76" fmla="*/ 0 w 1267"/>
                  <a:gd name="T77" fmla="*/ 0 h 10"/>
                  <a:gd name="T78" fmla="*/ 0 w 1267"/>
                  <a:gd name="T79" fmla="*/ 0 h 10"/>
                  <a:gd name="T80" fmla="*/ 0 w 1267"/>
                  <a:gd name="T81" fmla="*/ 0 h 10"/>
                  <a:gd name="T82" fmla="*/ 0 w 1267"/>
                  <a:gd name="T83" fmla="*/ 0 h 10"/>
                  <a:gd name="T84" fmla="*/ 0 w 1267"/>
                  <a:gd name="T85" fmla="*/ 0 h 10"/>
                  <a:gd name="T86" fmla="*/ 0 w 1267"/>
                  <a:gd name="T87" fmla="*/ 0 h 10"/>
                  <a:gd name="T88" fmla="*/ 0 w 1267"/>
                  <a:gd name="T89" fmla="*/ 0 h 1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267"/>
                  <a:gd name="T136" fmla="*/ 0 h 10"/>
                  <a:gd name="T137" fmla="*/ 1267 w 1267"/>
                  <a:gd name="T138" fmla="*/ 10 h 1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267" h="10">
                    <a:moveTo>
                      <a:pt x="0" y="10"/>
                    </a:moveTo>
                    <a:lnTo>
                      <a:pt x="0" y="5"/>
                    </a:lnTo>
                    <a:lnTo>
                      <a:pt x="20" y="2"/>
                    </a:lnTo>
                    <a:lnTo>
                      <a:pt x="35" y="1"/>
                    </a:lnTo>
                    <a:lnTo>
                      <a:pt x="48" y="1"/>
                    </a:lnTo>
                    <a:lnTo>
                      <a:pt x="60" y="0"/>
                    </a:lnTo>
                    <a:lnTo>
                      <a:pt x="72" y="1"/>
                    </a:lnTo>
                    <a:lnTo>
                      <a:pt x="85" y="1"/>
                    </a:lnTo>
                    <a:lnTo>
                      <a:pt x="99" y="0"/>
                    </a:lnTo>
                    <a:lnTo>
                      <a:pt x="116" y="0"/>
                    </a:lnTo>
                    <a:lnTo>
                      <a:pt x="138" y="0"/>
                    </a:lnTo>
                    <a:lnTo>
                      <a:pt x="140" y="10"/>
                    </a:lnTo>
                    <a:lnTo>
                      <a:pt x="0" y="10"/>
                    </a:lnTo>
                    <a:close/>
                    <a:moveTo>
                      <a:pt x="152" y="10"/>
                    </a:moveTo>
                    <a:lnTo>
                      <a:pt x="153" y="5"/>
                    </a:lnTo>
                    <a:lnTo>
                      <a:pt x="229" y="5"/>
                    </a:lnTo>
                    <a:lnTo>
                      <a:pt x="231" y="10"/>
                    </a:lnTo>
                    <a:lnTo>
                      <a:pt x="152" y="10"/>
                    </a:lnTo>
                    <a:close/>
                    <a:moveTo>
                      <a:pt x="239" y="0"/>
                    </a:moveTo>
                    <a:lnTo>
                      <a:pt x="239" y="10"/>
                    </a:lnTo>
                    <a:lnTo>
                      <a:pt x="306" y="10"/>
                    </a:lnTo>
                    <a:lnTo>
                      <a:pt x="303" y="5"/>
                    </a:lnTo>
                    <a:lnTo>
                      <a:pt x="256" y="0"/>
                    </a:lnTo>
                    <a:lnTo>
                      <a:pt x="239" y="0"/>
                    </a:lnTo>
                    <a:close/>
                    <a:moveTo>
                      <a:pt x="318" y="0"/>
                    </a:moveTo>
                    <a:lnTo>
                      <a:pt x="317" y="10"/>
                    </a:lnTo>
                    <a:lnTo>
                      <a:pt x="1002" y="10"/>
                    </a:lnTo>
                    <a:lnTo>
                      <a:pt x="1001" y="0"/>
                    </a:lnTo>
                    <a:lnTo>
                      <a:pt x="318" y="0"/>
                    </a:lnTo>
                    <a:close/>
                    <a:moveTo>
                      <a:pt x="1017" y="0"/>
                    </a:moveTo>
                    <a:lnTo>
                      <a:pt x="1016" y="10"/>
                    </a:lnTo>
                    <a:lnTo>
                      <a:pt x="1086" y="10"/>
                    </a:lnTo>
                    <a:lnTo>
                      <a:pt x="1084" y="5"/>
                    </a:lnTo>
                    <a:lnTo>
                      <a:pt x="1033" y="0"/>
                    </a:lnTo>
                    <a:lnTo>
                      <a:pt x="1017" y="0"/>
                    </a:lnTo>
                    <a:close/>
                    <a:moveTo>
                      <a:pt x="1100" y="10"/>
                    </a:moveTo>
                    <a:lnTo>
                      <a:pt x="1100" y="5"/>
                    </a:lnTo>
                    <a:lnTo>
                      <a:pt x="1174" y="5"/>
                    </a:lnTo>
                    <a:lnTo>
                      <a:pt x="1177" y="10"/>
                    </a:lnTo>
                    <a:lnTo>
                      <a:pt x="1100" y="10"/>
                    </a:lnTo>
                    <a:close/>
                    <a:moveTo>
                      <a:pt x="1193" y="0"/>
                    </a:moveTo>
                    <a:lnTo>
                      <a:pt x="1192" y="10"/>
                    </a:lnTo>
                    <a:lnTo>
                      <a:pt x="1267" y="10"/>
                    </a:lnTo>
                    <a:lnTo>
                      <a:pt x="1266" y="0"/>
                    </a:lnTo>
                    <a:lnTo>
                      <a:pt x="1193" y="0"/>
                    </a:lnTo>
                    <a:close/>
                  </a:path>
                </a:pathLst>
              </a:custGeom>
              <a:solidFill>
                <a:srgbClr val="DEDE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391" name="Freeform 532"/>
              <p:cNvSpPr>
                <a:spLocks noEditPoints="1"/>
              </p:cNvSpPr>
              <p:nvPr/>
            </p:nvSpPr>
            <p:spPr bwMode="auto">
              <a:xfrm>
                <a:off x="2568" y="2876"/>
                <a:ext cx="316" cy="1"/>
              </a:xfrm>
              <a:custGeom>
                <a:avLst/>
                <a:gdLst>
                  <a:gd name="T0" fmla="*/ 0 w 1266"/>
                  <a:gd name="T1" fmla="*/ 0 h 5"/>
                  <a:gd name="T2" fmla="*/ 0 w 1266"/>
                  <a:gd name="T3" fmla="*/ 0 h 5"/>
                  <a:gd name="T4" fmla="*/ 0 w 1266"/>
                  <a:gd name="T5" fmla="*/ 0 h 5"/>
                  <a:gd name="T6" fmla="*/ 0 w 1266"/>
                  <a:gd name="T7" fmla="*/ 0 h 5"/>
                  <a:gd name="T8" fmla="*/ 0 w 1266"/>
                  <a:gd name="T9" fmla="*/ 0 h 5"/>
                  <a:gd name="T10" fmla="*/ 0 w 1266"/>
                  <a:gd name="T11" fmla="*/ 0 h 5"/>
                  <a:gd name="T12" fmla="*/ 0 w 1266"/>
                  <a:gd name="T13" fmla="*/ 0 h 5"/>
                  <a:gd name="T14" fmla="*/ 0 w 1266"/>
                  <a:gd name="T15" fmla="*/ 0 h 5"/>
                  <a:gd name="T16" fmla="*/ 0 w 1266"/>
                  <a:gd name="T17" fmla="*/ 0 h 5"/>
                  <a:gd name="T18" fmla="*/ 0 w 1266"/>
                  <a:gd name="T19" fmla="*/ 0 h 5"/>
                  <a:gd name="T20" fmla="*/ 0 w 1266"/>
                  <a:gd name="T21" fmla="*/ 0 h 5"/>
                  <a:gd name="T22" fmla="*/ 0 w 1266"/>
                  <a:gd name="T23" fmla="*/ 0 h 5"/>
                  <a:gd name="T24" fmla="*/ 0 w 1266"/>
                  <a:gd name="T25" fmla="*/ 0 h 5"/>
                  <a:gd name="T26" fmla="*/ 0 w 1266"/>
                  <a:gd name="T27" fmla="*/ 0 h 5"/>
                  <a:gd name="T28" fmla="*/ 0 w 1266"/>
                  <a:gd name="T29" fmla="*/ 0 h 5"/>
                  <a:gd name="T30" fmla="*/ 0 w 1266"/>
                  <a:gd name="T31" fmla="*/ 0 h 5"/>
                  <a:gd name="T32" fmla="*/ 0 w 1266"/>
                  <a:gd name="T33" fmla="*/ 0 h 5"/>
                  <a:gd name="T34" fmla="*/ 0 w 1266"/>
                  <a:gd name="T35" fmla="*/ 0 h 5"/>
                  <a:gd name="T36" fmla="*/ 0 w 1266"/>
                  <a:gd name="T37" fmla="*/ 0 h 5"/>
                  <a:gd name="T38" fmla="*/ 0 w 1266"/>
                  <a:gd name="T39" fmla="*/ 0 h 5"/>
                  <a:gd name="T40" fmla="*/ 0 w 1266"/>
                  <a:gd name="T41" fmla="*/ 0 h 5"/>
                  <a:gd name="T42" fmla="*/ 0 w 1266"/>
                  <a:gd name="T43" fmla="*/ 0 h 5"/>
                  <a:gd name="T44" fmla="*/ 0 w 1266"/>
                  <a:gd name="T45" fmla="*/ 0 h 5"/>
                  <a:gd name="T46" fmla="*/ 0 w 1266"/>
                  <a:gd name="T47" fmla="*/ 0 h 5"/>
                  <a:gd name="T48" fmla="*/ 0 w 1266"/>
                  <a:gd name="T49" fmla="*/ 0 h 5"/>
                  <a:gd name="T50" fmla="*/ 0 w 1266"/>
                  <a:gd name="T51" fmla="*/ 0 h 5"/>
                  <a:gd name="T52" fmla="*/ 0 w 1266"/>
                  <a:gd name="T53" fmla="*/ 0 h 5"/>
                  <a:gd name="T54" fmla="*/ 0 w 1266"/>
                  <a:gd name="T55" fmla="*/ 0 h 5"/>
                  <a:gd name="T56" fmla="*/ 0 w 1266"/>
                  <a:gd name="T57" fmla="*/ 0 h 5"/>
                  <a:gd name="T58" fmla="*/ 0 w 1266"/>
                  <a:gd name="T59" fmla="*/ 0 h 5"/>
                  <a:gd name="T60" fmla="*/ 0 w 1266"/>
                  <a:gd name="T61" fmla="*/ 0 h 5"/>
                  <a:gd name="T62" fmla="*/ 0 w 1266"/>
                  <a:gd name="T63" fmla="*/ 0 h 5"/>
                  <a:gd name="T64" fmla="*/ 0 w 1266"/>
                  <a:gd name="T65" fmla="*/ 0 h 5"/>
                  <a:gd name="T66" fmla="*/ 0 w 1266"/>
                  <a:gd name="T67" fmla="*/ 0 h 5"/>
                  <a:gd name="T68" fmla="*/ 0 w 1266"/>
                  <a:gd name="T69" fmla="*/ 0 h 5"/>
                  <a:gd name="T70" fmla="*/ 0 w 1266"/>
                  <a:gd name="T71" fmla="*/ 0 h 5"/>
                  <a:gd name="T72" fmla="*/ 0 w 1266"/>
                  <a:gd name="T73" fmla="*/ 0 h 5"/>
                  <a:gd name="T74" fmla="*/ 0 w 1266"/>
                  <a:gd name="T75" fmla="*/ 0 h 5"/>
                  <a:gd name="T76" fmla="*/ 0 w 1266"/>
                  <a:gd name="T77" fmla="*/ 0 h 5"/>
                  <a:gd name="T78" fmla="*/ 0 w 1266"/>
                  <a:gd name="T79" fmla="*/ 0 h 5"/>
                  <a:gd name="T80" fmla="*/ 0 w 1266"/>
                  <a:gd name="T81" fmla="*/ 0 h 5"/>
                  <a:gd name="T82" fmla="*/ 0 w 1266"/>
                  <a:gd name="T83" fmla="*/ 0 h 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266"/>
                  <a:gd name="T127" fmla="*/ 0 h 5"/>
                  <a:gd name="T128" fmla="*/ 1266 w 1266"/>
                  <a:gd name="T129" fmla="*/ 5 h 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266" h="5">
                    <a:moveTo>
                      <a:pt x="0" y="5"/>
                    </a:moveTo>
                    <a:lnTo>
                      <a:pt x="0" y="5"/>
                    </a:lnTo>
                    <a:lnTo>
                      <a:pt x="21" y="2"/>
                    </a:lnTo>
                    <a:lnTo>
                      <a:pt x="39" y="1"/>
                    </a:lnTo>
                    <a:lnTo>
                      <a:pt x="53" y="1"/>
                    </a:lnTo>
                    <a:lnTo>
                      <a:pt x="66" y="1"/>
                    </a:lnTo>
                    <a:lnTo>
                      <a:pt x="79" y="1"/>
                    </a:lnTo>
                    <a:lnTo>
                      <a:pt x="95" y="1"/>
                    </a:lnTo>
                    <a:lnTo>
                      <a:pt x="114" y="1"/>
                    </a:lnTo>
                    <a:lnTo>
                      <a:pt x="136" y="0"/>
                    </a:lnTo>
                    <a:lnTo>
                      <a:pt x="139" y="5"/>
                    </a:lnTo>
                    <a:lnTo>
                      <a:pt x="0" y="5"/>
                    </a:lnTo>
                    <a:close/>
                    <a:moveTo>
                      <a:pt x="153" y="5"/>
                    </a:moveTo>
                    <a:lnTo>
                      <a:pt x="153" y="5"/>
                    </a:lnTo>
                    <a:lnTo>
                      <a:pt x="229" y="5"/>
                    </a:lnTo>
                    <a:lnTo>
                      <a:pt x="231" y="5"/>
                    </a:lnTo>
                    <a:lnTo>
                      <a:pt x="153" y="5"/>
                    </a:lnTo>
                    <a:close/>
                    <a:moveTo>
                      <a:pt x="239" y="5"/>
                    </a:moveTo>
                    <a:lnTo>
                      <a:pt x="239" y="0"/>
                    </a:lnTo>
                    <a:lnTo>
                      <a:pt x="303" y="5"/>
                    </a:lnTo>
                    <a:lnTo>
                      <a:pt x="305" y="5"/>
                    </a:lnTo>
                    <a:lnTo>
                      <a:pt x="239" y="5"/>
                    </a:lnTo>
                    <a:close/>
                    <a:moveTo>
                      <a:pt x="318" y="5"/>
                    </a:moveTo>
                    <a:lnTo>
                      <a:pt x="318" y="0"/>
                    </a:lnTo>
                    <a:lnTo>
                      <a:pt x="1000" y="0"/>
                    </a:lnTo>
                    <a:lnTo>
                      <a:pt x="1002" y="5"/>
                    </a:lnTo>
                    <a:lnTo>
                      <a:pt x="318" y="5"/>
                    </a:lnTo>
                    <a:close/>
                    <a:moveTo>
                      <a:pt x="1017" y="5"/>
                    </a:moveTo>
                    <a:lnTo>
                      <a:pt x="1017" y="0"/>
                    </a:lnTo>
                    <a:lnTo>
                      <a:pt x="1084" y="5"/>
                    </a:lnTo>
                    <a:lnTo>
                      <a:pt x="1085" y="5"/>
                    </a:lnTo>
                    <a:lnTo>
                      <a:pt x="1017" y="5"/>
                    </a:lnTo>
                    <a:close/>
                    <a:moveTo>
                      <a:pt x="1100" y="5"/>
                    </a:moveTo>
                    <a:lnTo>
                      <a:pt x="1100" y="5"/>
                    </a:lnTo>
                    <a:lnTo>
                      <a:pt x="1174" y="5"/>
                    </a:lnTo>
                    <a:lnTo>
                      <a:pt x="1175" y="5"/>
                    </a:lnTo>
                    <a:lnTo>
                      <a:pt x="1100" y="5"/>
                    </a:lnTo>
                    <a:close/>
                    <a:moveTo>
                      <a:pt x="1192" y="5"/>
                    </a:moveTo>
                    <a:lnTo>
                      <a:pt x="1193" y="0"/>
                    </a:lnTo>
                    <a:lnTo>
                      <a:pt x="1265" y="0"/>
                    </a:lnTo>
                    <a:lnTo>
                      <a:pt x="1266" y="5"/>
                    </a:lnTo>
                    <a:lnTo>
                      <a:pt x="1192" y="5"/>
                    </a:lnTo>
                    <a:close/>
                  </a:path>
                </a:pathLst>
              </a:custGeom>
              <a:solidFill>
                <a:srgbClr val="E3E3C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392" name="Freeform 533"/>
              <p:cNvSpPr>
                <a:spLocks noEditPoints="1"/>
              </p:cNvSpPr>
              <p:nvPr/>
            </p:nvSpPr>
            <p:spPr bwMode="auto">
              <a:xfrm>
                <a:off x="2597" y="2876"/>
                <a:ext cx="287" cy="1"/>
              </a:xfrm>
              <a:custGeom>
                <a:avLst/>
                <a:gdLst>
                  <a:gd name="T0" fmla="*/ 0 w 1150"/>
                  <a:gd name="T1" fmla="*/ 0 h 1"/>
                  <a:gd name="T2" fmla="*/ 0 w 1150"/>
                  <a:gd name="T3" fmla="*/ 0 h 1"/>
                  <a:gd name="T4" fmla="*/ 0 w 1150"/>
                  <a:gd name="T5" fmla="*/ 0 h 1"/>
                  <a:gd name="T6" fmla="*/ 0 w 1150"/>
                  <a:gd name="T7" fmla="*/ 0 h 1"/>
                  <a:gd name="T8" fmla="*/ 0 w 1150"/>
                  <a:gd name="T9" fmla="*/ 0 h 1"/>
                  <a:gd name="T10" fmla="*/ 0 w 1150"/>
                  <a:gd name="T11" fmla="*/ 0 h 1"/>
                  <a:gd name="T12" fmla="*/ 0 w 1150"/>
                  <a:gd name="T13" fmla="*/ 0 h 1"/>
                  <a:gd name="T14" fmla="*/ 0 w 1150"/>
                  <a:gd name="T15" fmla="*/ 0 h 1"/>
                  <a:gd name="T16" fmla="*/ 0 w 1150"/>
                  <a:gd name="T17" fmla="*/ 0 h 1"/>
                  <a:gd name="T18" fmla="*/ 0 w 1150"/>
                  <a:gd name="T19" fmla="*/ 0 h 1"/>
                  <a:gd name="T20" fmla="*/ 0 w 1150"/>
                  <a:gd name="T21" fmla="*/ 0 h 1"/>
                  <a:gd name="T22" fmla="*/ 0 w 1150"/>
                  <a:gd name="T23" fmla="*/ 0 h 1"/>
                  <a:gd name="T24" fmla="*/ 0 w 1150"/>
                  <a:gd name="T25" fmla="*/ 0 h 1"/>
                  <a:gd name="T26" fmla="*/ 0 w 1150"/>
                  <a:gd name="T27" fmla="*/ 0 h 1"/>
                  <a:gd name="T28" fmla="*/ 0 w 1150"/>
                  <a:gd name="T29" fmla="*/ 0 h 1"/>
                  <a:gd name="T30" fmla="*/ 0 w 1150"/>
                  <a:gd name="T31" fmla="*/ 0 h 1"/>
                  <a:gd name="T32" fmla="*/ 0 w 1150"/>
                  <a:gd name="T33" fmla="*/ 0 h 1"/>
                  <a:gd name="T34" fmla="*/ 0 w 1150"/>
                  <a:gd name="T35" fmla="*/ 0 h 1"/>
                  <a:gd name="T36" fmla="*/ 0 w 1150"/>
                  <a:gd name="T37" fmla="*/ 0 h 1"/>
                  <a:gd name="T38" fmla="*/ 0 w 1150"/>
                  <a:gd name="T39" fmla="*/ 0 h 1"/>
                  <a:gd name="T40" fmla="*/ 0 w 1150"/>
                  <a:gd name="T41" fmla="*/ 0 h 1"/>
                  <a:gd name="T42" fmla="*/ 0 w 1150"/>
                  <a:gd name="T43" fmla="*/ 0 h 1"/>
                  <a:gd name="T44" fmla="*/ 0 w 1150"/>
                  <a:gd name="T45" fmla="*/ 0 h 1"/>
                  <a:gd name="T46" fmla="*/ 0 w 1150"/>
                  <a:gd name="T47" fmla="*/ 0 h 1"/>
                  <a:gd name="T48" fmla="*/ 0 w 1150"/>
                  <a:gd name="T49" fmla="*/ 0 h 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50"/>
                  <a:gd name="T76" fmla="*/ 0 h 1"/>
                  <a:gd name="T77" fmla="*/ 1150 w 1150"/>
                  <a:gd name="T78" fmla="*/ 1 h 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50" h="1">
                    <a:moveTo>
                      <a:pt x="0" y="0"/>
                    </a:moveTo>
                    <a:lnTo>
                      <a:pt x="5" y="0"/>
                    </a:lnTo>
                    <a:lnTo>
                      <a:pt x="10" y="0"/>
                    </a:lnTo>
                    <a:lnTo>
                      <a:pt x="16" y="0"/>
                    </a:lnTo>
                    <a:lnTo>
                      <a:pt x="20" y="0"/>
                    </a:lnTo>
                    <a:lnTo>
                      <a:pt x="22" y="0"/>
                    </a:lnTo>
                    <a:lnTo>
                      <a:pt x="0" y="0"/>
                    </a:lnTo>
                    <a:close/>
                    <a:moveTo>
                      <a:pt x="123" y="0"/>
                    </a:moveTo>
                    <a:lnTo>
                      <a:pt x="123" y="0"/>
                    </a:lnTo>
                    <a:lnTo>
                      <a:pt x="140" y="0"/>
                    </a:lnTo>
                    <a:lnTo>
                      <a:pt x="123" y="0"/>
                    </a:lnTo>
                    <a:close/>
                    <a:moveTo>
                      <a:pt x="202" y="0"/>
                    </a:moveTo>
                    <a:lnTo>
                      <a:pt x="202" y="0"/>
                    </a:lnTo>
                    <a:lnTo>
                      <a:pt x="884" y="0"/>
                    </a:lnTo>
                    <a:lnTo>
                      <a:pt x="885" y="0"/>
                    </a:lnTo>
                    <a:lnTo>
                      <a:pt x="202" y="0"/>
                    </a:lnTo>
                    <a:close/>
                    <a:moveTo>
                      <a:pt x="901" y="0"/>
                    </a:moveTo>
                    <a:lnTo>
                      <a:pt x="901" y="0"/>
                    </a:lnTo>
                    <a:lnTo>
                      <a:pt x="917" y="0"/>
                    </a:lnTo>
                    <a:lnTo>
                      <a:pt x="901" y="0"/>
                    </a:lnTo>
                    <a:close/>
                    <a:moveTo>
                      <a:pt x="1077" y="0"/>
                    </a:moveTo>
                    <a:lnTo>
                      <a:pt x="1077" y="0"/>
                    </a:lnTo>
                    <a:lnTo>
                      <a:pt x="1149" y="0"/>
                    </a:lnTo>
                    <a:lnTo>
                      <a:pt x="1150" y="0"/>
                    </a:lnTo>
                    <a:lnTo>
                      <a:pt x="1077" y="0"/>
                    </a:lnTo>
                    <a:close/>
                  </a:path>
                </a:pathLst>
              </a:custGeom>
              <a:solidFill>
                <a:srgbClr val="EBEBC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393" name="Freeform 534"/>
              <p:cNvSpPr>
                <a:spLocks noEditPoints="1"/>
              </p:cNvSpPr>
              <p:nvPr/>
            </p:nvSpPr>
            <p:spPr bwMode="auto">
              <a:xfrm>
                <a:off x="2650" y="2360"/>
                <a:ext cx="363" cy="282"/>
              </a:xfrm>
              <a:custGeom>
                <a:avLst/>
                <a:gdLst>
                  <a:gd name="T0" fmla="*/ 0 w 1451"/>
                  <a:gd name="T1" fmla="*/ 0 h 1129"/>
                  <a:gd name="T2" fmla="*/ 0 w 1451"/>
                  <a:gd name="T3" fmla="*/ 0 h 1129"/>
                  <a:gd name="T4" fmla="*/ 0 w 1451"/>
                  <a:gd name="T5" fmla="*/ 0 h 1129"/>
                  <a:gd name="T6" fmla="*/ 0 w 1451"/>
                  <a:gd name="T7" fmla="*/ 0 h 1129"/>
                  <a:gd name="T8" fmla="*/ 0 w 1451"/>
                  <a:gd name="T9" fmla="*/ 0 h 1129"/>
                  <a:gd name="T10" fmla="*/ 0 w 1451"/>
                  <a:gd name="T11" fmla="*/ 0 h 1129"/>
                  <a:gd name="T12" fmla="*/ 0 w 1451"/>
                  <a:gd name="T13" fmla="*/ 0 h 1129"/>
                  <a:gd name="T14" fmla="*/ 0 w 1451"/>
                  <a:gd name="T15" fmla="*/ 0 h 1129"/>
                  <a:gd name="T16" fmla="*/ 0 w 1451"/>
                  <a:gd name="T17" fmla="*/ 0 h 1129"/>
                  <a:gd name="T18" fmla="*/ 0 w 1451"/>
                  <a:gd name="T19" fmla="*/ 0 h 11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51"/>
                  <a:gd name="T31" fmla="*/ 0 h 1129"/>
                  <a:gd name="T32" fmla="*/ 1451 w 1451"/>
                  <a:gd name="T33" fmla="*/ 1129 h 112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51" h="1129">
                    <a:moveTo>
                      <a:pt x="0" y="0"/>
                    </a:moveTo>
                    <a:lnTo>
                      <a:pt x="0" y="1129"/>
                    </a:lnTo>
                    <a:lnTo>
                      <a:pt x="1451" y="1129"/>
                    </a:lnTo>
                    <a:lnTo>
                      <a:pt x="1451" y="0"/>
                    </a:lnTo>
                    <a:lnTo>
                      <a:pt x="0" y="0"/>
                    </a:lnTo>
                    <a:close/>
                    <a:moveTo>
                      <a:pt x="122" y="120"/>
                    </a:moveTo>
                    <a:lnTo>
                      <a:pt x="122" y="1006"/>
                    </a:lnTo>
                    <a:lnTo>
                      <a:pt x="1319" y="1006"/>
                    </a:lnTo>
                    <a:lnTo>
                      <a:pt x="1319" y="120"/>
                    </a:lnTo>
                    <a:lnTo>
                      <a:pt x="122" y="120"/>
                    </a:lnTo>
                    <a:close/>
                  </a:path>
                </a:pathLst>
              </a:custGeom>
              <a:solidFill>
                <a:srgbClr val="B2B29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394" name="Rectangle 535"/>
              <p:cNvSpPr>
                <a:spLocks noChangeArrowheads="1"/>
              </p:cNvSpPr>
              <p:nvPr/>
            </p:nvSpPr>
            <p:spPr bwMode="auto">
              <a:xfrm>
                <a:off x="2650" y="2360"/>
                <a:ext cx="363" cy="282"/>
              </a:xfrm>
              <a:prstGeom prst="rect">
                <a:avLst/>
              </a:prstGeom>
              <a:noFill/>
              <a:ln w="0">
                <a:solidFill>
                  <a:srgbClr val="A6A687"/>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eaLnBrk="0" hangingPunct="0"/>
                <a:endParaRPr lang="vi-VN"/>
              </a:p>
            </p:txBody>
          </p:sp>
          <p:sp>
            <p:nvSpPr>
              <p:cNvPr id="124395" name="Rectangle 536"/>
              <p:cNvSpPr>
                <a:spLocks noChangeArrowheads="1"/>
              </p:cNvSpPr>
              <p:nvPr/>
            </p:nvSpPr>
            <p:spPr bwMode="auto">
              <a:xfrm>
                <a:off x="2680" y="2390"/>
                <a:ext cx="299" cy="222"/>
              </a:xfrm>
              <a:prstGeom prst="rect">
                <a:avLst/>
              </a:prstGeom>
              <a:noFill/>
              <a:ln w="0">
                <a:solidFill>
                  <a:srgbClr val="A6A687"/>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eaLnBrk="0" hangingPunct="0"/>
                <a:endParaRPr lang="vi-VN"/>
              </a:p>
            </p:txBody>
          </p:sp>
          <p:sp>
            <p:nvSpPr>
              <p:cNvPr id="124396" name="Rectangle 537"/>
              <p:cNvSpPr>
                <a:spLocks noChangeArrowheads="1"/>
              </p:cNvSpPr>
              <p:nvPr/>
            </p:nvSpPr>
            <p:spPr bwMode="auto">
              <a:xfrm>
                <a:off x="2823" y="2722"/>
                <a:ext cx="185" cy="30"/>
              </a:xfrm>
              <a:prstGeom prst="rect">
                <a:avLst/>
              </a:prstGeom>
              <a:solidFill>
                <a:srgbClr val="9C9C7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397" name="Rectangle 538"/>
              <p:cNvSpPr>
                <a:spLocks noChangeArrowheads="1"/>
              </p:cNvSpPr>
              <p:nvPr/>
            </p:nvSpPr>
            <p:spPr bwMode="auto">
              <a:xfrm>
                <a:off x="2827" y="2726"/>
                <a:ext cx="178" cy="14"/>
              </a:xfrm>
              <a:prstGeom prst="rect">
                <a:avLst/>
              </a:prstGeom>
              <a:solidFill>
                <a:srgbClr val="8585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398" name="Rectangle 539"/>
              <p:cNvSpPr>
                <a:spLocks noChangeArrowheads="1"/>
              </p:cNvSpPr>
              <p:nvPr/>
            </p:nvSpPr>
            <p:spPr bwMode="auto">
              <a:xfrm>
                <a:off x="2981" y="2741"/>
                <a:ext cx="22" cy="7"/>
              </a:xfrm>
              <a:prstGeom prst="rect">
                <a:avLst/>
              </a:prstGeom>
              <a:solidFill>
                <a:srgbClr val="8585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399" name="Rectangle 540"/>
              <p:cNvSpPr>
                <a:spLocks noChangeArrowheads="1"/>
              </p:cNvSpPr>
              <p:nvPr/>
            </p:nvSpPr>
            <p:spPr bwMode="auto">
              <a:xfrm>
                <a:off x="2910" y="2761"/>
                <a:ext cx="94" cy="24"/>
              </a:xfrm>
              <a:prstGeom prst="rect">
                <a:avLst/>
              </a:prstGeom>
              <a:solidFill>
                <a:srgbClr val="8F8F7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400" name="Rectangle 541"/>
              <p:cNvSpPr>
                <a:spLocks noChangeArrowheads="1"/>
              </p:cNvSpPr>
              <p:nvPr/>
            </p:nvSpPr>
            <p:spPr bwMode="auto">
              <a:xfrm>
                <a:off x="2913" y="2765"/>
                <a:ext cx="90" cy="7"/>
              </a:xfrm>
              <a:prstGeom prst="rect">
                <a:avLst/>
              </a:prstGeom>
              <a:solidFill>
                <a:srgbClr val="73735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401" name="Rectangle 542"/>
              <p:cNvSpPr>
                <a:spLocks noChangeArrowheads="1"/>
              </p:cNvSpPr>
              <p:nvPr/>
            </p:nvSpPr>
            <p:spPr bwMode="auto">
              <a:xfrm>
                <a:off x="2991" y="2777"/>
                <a:ext cx="11" cy="6"/>
              </a:xfrm>
              <a:prstGeom prst="rect">
                <a:avLst/>
              </a:prstGeom>
              <a:solidFill>
                <a:srgbClr val="73735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402" name="Rectangle 543"/>
              <p:cNvSpPr>
                <a:spLocks noChangeArrowheads="1"/>
              </p:cNvSpPr>
              <p:nvPr/>
            </p:nvSpPr>
            <p:spPr bwMode="auto">
              <a:xfrm>
                <a:off x="2812" y="2619"/>
                <a:ext cx="46" cy="16"/>
              </a:xfrm>
              <a:prstGeom prst="rect">
                <a:avLst/>
              </a:prstGeom>
              <a:solidFill>
                <a:srgbClr val="3BA1A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403" name="Rectangle 544"/>
              <p:cNvSpPr>
                <a:spLocks noChangeArrowheads="1"/>
              </p:cNvSpPr>
              <p:nvPr/>
            </p:nvSpPr>
            <p:spPr bwMode="auto">
              <a:xfrm>
                <a:off x="2812" y="2619"/>
                <a:ext cx="46" cy="16"/>
              </a:xfrm>
              <a:prstGeom prst="rect">
                <a:avLst/>
              </a:prstGeom>
              <a:noFill/>
              <a:ln w="0">
                <a:solidFill>
                  <a:srgbClr val="336666"/>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eaLnBrk="0" hangingPunct="0"/>
                <a:endParaRPr lang="vi-VN"/>
              </a:p>
            </p:txBody>
          </p:sp>
          <p:sp>
            <p:nvSpPr>
              <p:cNvPr id="124404" name="Rectangle 545"/>
              <p:cNvSpPr>
                <a:spLocks noChangeArrowheads="1"/>
              </p:cNvSpPr>
              <p:nvPr/>
            </p:nvSpPr>
            <p:spPr bwMode="auto">
              <a:xfrm>
                <a:off x="2820" y="2620"/>
                <a:ext cx="5" cy="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de-DE" sz="100">
                    <a:solidFill>
                      <a:srgbClr val="FFFFFF"/>
                    </a:solidFill>
                    <a:latin typeface="Arial" charset="0"/>
                  </a:rPr>
                  <a:t>S</a:t>
                </a:r>
                <a:endParaRPr lang="de-DE" sz="1400">
                  <a:latin typeface="Arial" charset="0"/>
                </a:endParaRPr>
              </a:p>
            </p:txBody>
          </p:sp>
          <p:sp>
            <p:nvSpPr>
              <p:cNvPr id="124405" name="Rectangle 546"/>
              <p:cNvSpPr>
                <a:spLocks noChangeArrowheads="1"/>
              </p:cNvSpPr>
              <p:nvPr/>
            </p:nvSpPr>
            <p:spPr bwMode="auto">
              <a:xfrm>
                <a:off x="2824" y="2620"/>
                <a:ext cx="2" cy="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de-DE" sz="100">
                    <a:solidFill>
                      <a:srgbClr val="FFFFFF"/>
                    </a:solidFill>
                    <a:latin typeface="Arial" charset="0"/>
                  </a:rPr>
                  <a:t>I</a:t>
                </a:r>
                <a:endParaRPr lang="de-DE" sz="1400">
                  <a:latin typeface="Arial" charset="0"/>
                </a:endParaRPr>
              </a:p>
            </p:txBody>
          </p:sp>
          <p:sp>
            <p:nvSpPr>
              <p:cNvPr id="124406" name="Rectangle 547"/>
              <p:cNvSpPr>
                <a:spLocks noChangeArrowheads="1"/>
              </p:cNvSpPr>
              <p:nvPr/>
            </p:nvSpPr>
            <p:spPr bwMode="auto">
              <a:xfrm>
                <a:off x="2826" y="2620"/>
                <a:ext cx="5" cy="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de-DE" sz="100">
                    <a:solidFill>
                      <a:srgbClr val="FFFFFF"/>
                    </a:solidFill>
                    <a:latin typeface="Arial" charset="0"/>
                  </a:rPr>
                  <a:t>E</a:t>
                </a:r>
                <a:endParaRPr lang="de-DE" sz="1400">
                  <a:latin typeface="Arial" charset="0"/>
                </a:endParaRPr>
              </a:p>
            </p:txBody>
          </p:sp>
          <p:sp>
            <p:nvSpPr>
              <p:cNvPr id="124407" name="Rectangle 548"/>
              <p:cNvSpPr>
                <a:spLocks noChangeArrowheads="1"/>
              </p:cNvSpPr>
              <p:nvPr/>
            </p:nvSpPr>
            <p:spPr bwMode="auto">
              <a:xfrm>
                <a:off x="2831" y="2620"/>
                <a:ext cx="7" cy="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de-DE" sz="100">
                    <a:solidFill>
                      <a:srgbClr val="FFFFFF"/>
                    </a:solidFill>
                    <a:latin typeface="Arial" charset="0"/>
                  </a:rPr>
                  <a:t>M</a:t>
                </a:r>
                <a:endParaRPr lang="de-DE" sz="1400">
                  <a:latin typeface="Arial" charset="0"/>
                </a:endParaRPr>
              </a:p>
            </p:txBody>
          </p:sp>
          <p:sp>
            <p:nvSpPr>
              <p:cNvPr id="124408" name="Rectangle 549"/>
              <p:cNvSpPr>
                <a:spLocks noChangeArrowheads="1"/>
              </p:cNvSpPr>
              <p:nvPr/>
            </p:nvSpPr>
            <p:spPr bwMode="auto">
              <a:xfrm>
                <a:off x="2836" y="2620"/>
                <a:ext cx="5" cy="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de-DE" sz="100">
                    <a:solidFill>
                      <a:srgbClr val="FFFFFF"/>
                    </a:solidFill>
                    <a:latin typeface="Arial" charset="0"/>
                  </a:rPr>
                  <a:t>E</a:t>
                </a:r>
                <a:endParaRPr lang="de-DE" sz="1400">
                  <a:latin typeface="Arial" charset="0"/>
                </a:endParaRPr>
              </a:p>
            </p:txBody>
          </p:sp>
          <p:sp>
            <p:nvSpPr>
              <p:cNvPr id="124409" name="Rectangle 550"/>
              <p:cNvSpPr>
                <a:spLocks noChangeArrowheads="1"/>
              </p:cNvSpPr>
              <p:nvPr/>
            </p:nvSpPr>
            <p:spPr bwMode="auto">
              <a:xfrm>
                <a:off x="2841" y="2620"/>
                <a:ext cx="6" cy="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de-DE" sz="100">
                    <a:solidFill>
                      <a:srgbClr val="FFFFFF"/>
                    </a:solidFill>
                    <a:latin typeface="Arial" charset="0"/>
                  </a:rPr>
                  <a:t>N</a:t>
                </a:r>
                <a:endParaRPr lang="de-DE" sz="1400">
                  <a:latin typeface="Arial" charset="0"/>
                </a:endParaRPr>
              </a:p>
            </p:txBody>
          </p:sp>
          <p:sp>
            <p:nvSpPr>
              <p:cNvPr id="124410" name="Rectangle 551"/>
              <p:cNvSpPr>
                <a:spLocks noChangeArrowheads="1"/>
              </p:cNvSpPr>
              <p:nvPr/>
            </p:nvSpPr>
            <p:spPr bwMode="auto">
              <a:xfrm>
                <a:off x="2846" y="2620"/>
                <a:ext cx="5" cy="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de-DE" sz="100">
                    <a:solidFill>
                      <a:srgbClr val="FFFFFF"/>
                    </a:solidFill>
                    <a:latin typeface="Arial" charset="0"/>
                  </a:rPr>
                  <a:t>S</a:t>
                </a:r>
                <a:endParaRPr lang="de-DE" sz="1400">
                  <a:latin typeface="Arial" charset="0"/>
                </a:endParaRPr>
              </a:p>
            </p:txBody>
          </p:sp>
          <p:sp>
            <p:nvSpPr>
              <p:cNvPr id="124411" name="Rectangle 552"/>
              <p:cNvSpPr>
                <a:spLocks noChangeArrowheads="1"/>
              </p:cNvSpPr>
              <p:nvPr/>
            </p:nvSpPr>
            <p:spPr bwMode="auto">
              <a:xfrm>
                <a:off x="2820" y="2627"/>
                <a:ext cx="6" cy="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de-DE" sz="100">
                    <a:solidFill>
                      <a:srgbClr val="FFFFFF"/>
                    </a:solidFill>
                    <a:latin typeface="Arial" charset="0"/>
                  </a:rPr>
                  <a:t>N</a:t>
                </a:r>
                <a:endParaRPr lang="de-DE" sz="1400">
                  <a:latin typeface="Arial" charset="0"/>
                </a:endParaRPr>
              </a:p>
            </p:txBody>
          </p:sp>
          <p:sp>
            <p:nvSpPr>
              <p:cNvPr id="124412" name="Rectangle 553"/>
              <p:cNvSpPr>
                <a:spLocks noChangeArrowheads="1"/>
              </p:cNvSpPr>
              <p:nvPr/>
            </p:nvSpPr>
            <p:spPr bwMode="auto">
              <a:xfrm>
                <a:off x="2825" y="2627"/>
                <a:ext cx="2" cy="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de-DE" sz="100">
                    <a:solidFill>
                      <a:srgbClr val="FFFFFF"/>
                    </a:solidFill>
                    <a:latin typeface="Arial" charset="0"/>
                  </a:rPr>
                  <a:t>I</a:t>
                </a:r>
                <a:endParaRPr lang="de-DE" sz="1400">
                  <a:latin typeface="Arial" charset="0"/>
                </a:endParaRPr>
              </a:p>
            </p:txBody>
          </p:sp>
          <p:sp>
            <p:nvSpPr>
              <p:cNvPr id="124413" name="Rectangle 554"/>
              <p:cNvSpPr>
                <a:spLocks noChangeArrowheads="1"/>
              </p:cNvSpPr>
              <p:nvPr/>
            </p:nvSpPr>
            <p:spPr bwMode="auto">
              <a:xfrm>
                <a:off x="2827" y="2627"/>
                <a:ext cx="5" cy="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de-DE" sz="100">
                    <a:solidFill>
                      <a:srgbClr val="FFFFFF"/>
                    </a:solidFill>
                    <a:latin typeface="Arial" charset="0"/>
                  </a:rPr>
                  <a:t>X</a:t>
                </a:r>
                <a:endParaRPr lang="de-DE" sz="1400">
                  <a:latin typeface="Arial" charset="0"/>
                </a:endParaRPr>
              </a:p>
            </p:txBody>
          </p:sp>
          <p:sp>
            <p:nvSpPr>
              <p:cNvPr id="124414" name="Rectangle 555"/>
              <p:cNvSpPr>
                <a:spLocks noChangeArrowheads="1"/>
              </p:cNvSpPr>
              <p:nvPr/>
            </p:nvSpPr>
            <p:spPr bwMode="auto">
              <a:xfrm>
                <a:off x="2831" y="2627"/>
                <a:ext cx="6" cy="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de-DE" sz="100">
                    <a:solidFill>
                      <a:srgbClr val="FFFFFF"/>
                    </a:solidFill>
                    <a:latin typeface="Arial" charset="0"/>
                  </a:rPr>
                  <a:t>D</a:t>
                </a:r>
                <a:endParaRPr lang="de-DE" sz="1400">
                  <a:latin typeface="Arial" charset="0"/>
                </a:endParaRPr>
              </a:p>
            </p:txBody>
          </p:sp>
          <p:sp>
            <p:nvSpPr>
              <p:cNvPr id="124415" name="Rectangle 556"/>
              <p:cNvSpPr>
                <a:spLocks noChangeArrowheads="1"/>
              </p:cNvSpPr>
              <p:nvPr/>
            </p:nvSpPr>
            <p:spPr bwMode="auto">
              <a:xfrm>
                <a:off x="2836" y="2627"/>
                <a:ext cx="6" cy="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de-DE" sz="100">
                    <a:solidFill>
                      <a:srgbClr val="FFFFFF"/>
                    </a:solidFill>
                    <a:latin typeface="Arial" charset="0"/>
                  </a:rPr>
                  <a:t>O</a:t>
                </a:r>
                <a:endParaRPr lang="de-DE" sz="1400">
                  <a:latin typeface="Arial" charset="0"/>
                </a:endParaRPr>
              </a:p>
            </p:txBody>
          </p:sp>
          <p:sp>
            <p:nvSpPr>
              <p:cNvPr id="124416" name="Rectangle 557"/>
              <p:cNvSpPr>
                <a:spLocks noChangeArrowheads="1"/>
              </p:cNvSpPr>
              <p:nvPr/>
            </p:nvSpPr>
            <p:spPr bwMode="auto">
              <a:xfrm>
                <a:off x="2841" y="2627"/>
                <a:ext cx="6" cy="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de-DE" sz="100">
                    <a:solidFill>
                      <a:srgbClr val="FFFFFF"/>
                    </a:solidFill>
                    <a:latin typeface="Arial" charset="0"/>
                  </a:rPr>
                  <a:t>R</a:t>
                </a:r>
                <a:endParaRPr lang="de-DE" sz="1400">
                  <a:latin typeface="Arial" charset="0"/>
                </a:endParaRPr>
              </a:p>
            </p:txBody>
          </p:sp>
          <p:sp>
            <p:nvSpPr>
              <p:cNvPr id="124417" name="Rectangle 558"/>
              <p:cNvSpPr>
                <a:spLocks noChangeArrowheads="1"/>
              </p:cNvSpPr>
              <p:nvPr/>
            </p:nvSpPr>
            <p:spPr bwMode="auto">
              <a:xfrm>
                <a:off x="2846" y="2627"/>
                <a:ext cx="5" cy="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de-DE" sz="100">
                    <a:solidFill>
                      <a:srgbClr val="FFFFFF"/>
                    </a:solidFill>
                    <a:latin typeface="Arial" charset="0"/>
                  </a:rPr>
                  <a:t>F</a:t>
                </a:r>
                <a:endParaRPr lang="de-DE" sz="1400">
                  <a:latin typeface="Arial" charset="0"/>
                </a:endParaRPr>
              </a:p>
            </p:txBody>
          </p:sp>
          <p:sp>
            <p:nvSpPr>
              <p:cNvPr id="124418" name="Line 559"/>
              <p:cNvSpPr>
                <a:spLocks noChangeShapeType="1"/>
              </p:cNvSpPr>
              <p:nvPr/>
            </p:nvSpPr>
            <p:spPr bwMode="auto">
              <a:xfrm>
                <a:off x="2820" y="2627"/>
                <a:ext cx="29" cy="1"/>
              </a:xfrm>
              <a:prstGeom prst="line">
                <a:avLst/>
              </a:prstGeom>
              <a:noFill/>
              <a:ln w="0">
                <a:solidFill>
                  <a:srgbClr val="FFFFFF"/>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123912" name="Group 560"/>
            <p:cNvGrpSpPr>
              <a:grpSpLocks/>
            </p:cNvGrpSpPr>
            <p:nvPr/>
          </p:nvGrpSpPr>
          <p:grpSpPr bwMode="auto">
            <a:xfrm>
              <a:off x="3683" y="2322"/>
              <a:ext cx="378" cy="660"/>
              <a:chOff x="3683" y="2322"/>
              <a:chExt cx="378" cy="660"/>
            </a:xfrm>
          </p:grpSpPr>
          <p:grpSp>
            <p:nvGrpSpPr>
              <p:cNvPr id="124279" name="Group 561"/>
              <p:cNvGrpSpPr>
                <a:grpSpLocks/>
              </p:cNvGrpSpPr>
              <p:nvPr/>
            </p:nvGrpSpPr>
            <p:grpSpPr bwMode="auto">
              <a:xfrm>
                <a:off x="3683" y="2829"/>
                <a:ext cx="378" cy="153"/>
                <a:chOff x="3683" y="2829"/>
                <a:chExt cx="378" cy="153"/>
              </a:xfrm>
            </p:grpSpPr>
            <p:sp>
              <p:nvSpPr>
                <p:cNvPr id="124341" name="Freeform 562"/>
                <p:cNvSpPr>
                  <a:spLocks/>
                </p:cNvSpPr>
                <p:nvPr/>
              </p:nvSpPr>
              <p:spPr bwMode="auto">
                <a:xfrm>
                  <a:off x="3683" y="2829"/>
                  <a:ext cx="323" cy="153"/>
                </a:xfrm>
                <a:custGeom>
                  <a:avLst/>
                  <a:gdLst>
                    <a:gd name="T0" fmla="*/ 0 w 1290"/>
                    <a:gd name="T1" fmla="*/ 0 h 613"/>
                    <a:gd name="T2" fmla="*/ 0 w 1290"/>
                    <a:gd name="T3" fmla="*/ 0 h 613"/>
                    <a:gd name="T4" fmla="*/ 0 w 1290"/>
                    <a:gd name="T5" fmla="*/ 0 h 613"/>
                    <a:gd name="T6" fmla="*/ 0 w 1290"/>
                    <a:gd name="T7" fmla="*/ 0 h 613"/>
                    <a:gd name="T8" fmla="*/ 0 w 1290"/>
                    <a:gd name="T9" fmla="*/ 0 h 613"/>
                    <a:gd name="T10" fmla="*/ 0 w 1290"/>
                    <a:gd name="T11" fmla="*/ 0 h 613"/>
                    <a:gd name="T12" fmla="*/ 0 w 1290"/>
                    <a:gd name="T13" fmla="*/ 0 h 613"/>
                    <a:gd name="T14" fmla="*/ 0 w 1290"/>
                    <a:gd name="T15" fmla="*/ 0 h 613"/>
                    <a:gd name="T16" fmla="*/ 0 w 1290"/>
                    <a:gd name="T17" fmla="*/ 0 h 613"/>
                    <a:gd name="T18" fmla="*/ 0 w 1290"/>
                    <a:gd name="T19" fmla="*/ 0 h 613"/>
                    <a:gd name="T20" fmla="*/ 0 w 1290"/>
                    <a:gd name="T21" fmla="*/ 0 h 613"/>
                    <a:gd name="T22" fmla="*/ 0 w 1290"/>
                    <a:gd name="T23" fmla="*/ 0 h 613"/>
                    <a:gd name="T24" fmla="*/ 0 w 1290"/>
                    <a:gd name="T25" fmla="*/ 0 h 613"/>
                    <a:gd name="T26" fmla="*/ 0 w 1290"/>
                    <a:gd name="T27" fmla="*/ 0 h 613"/>
                    <a:gd name="T28" fmla="*/ 0 w 1290"/>
                    <a:gd name="T29" fmla="*/ 0 h 613"/>
                    <a:gd name="T30" fmla="*/ 0 w 1290"/>
                    <a:gd name="T31" fmla="*/ 0 h 613"/>
                    <a:gd name="T32" fmla="*/ 0 w 1290"/>
                    <a:gd name="T33" fmla="*/ 0 h 613"/>
                    <a:gd name="T34" fmla="*/ 0 w 1290"/>
                    <a:gd name="T35" fmla="*/ 0 h 613"/>
                    <a:gd name="T36" fmla="*/ 0 w 1290"/>
                    <a:gd name="T37" fmla="*/ 0 h 613"/>
                    <a:gd name="T38" fmla="*/ 0 w 1290"/>
                    <a:gd name="T39" fmla="*/ 0 h 61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290"/>
                    <a:gd name="T61" fmla="*/ 0 h 613"/>
                    <a:gd name="T62" fmla="*/ 1290 w 1290"/>
                    <a:gd name="T63" fmla="*/ 613 h 61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290" h="613">
                      <a:moveTo>
                        <a:pt x="134" y="323"/>
                      </a:moveTo>
                      <a:lnTo>
                        <a:pt x="115" y="351"/>
                      </a:lnTo>
                      <a:lnTo>
                        <a:pt x="53" y="399"/>
                      </a:lnTo>
                      <a:lnTo>
                        <a:pt x="16" y="426"/>
                      </a:lnTo>
                      <a:lnTo>
                        <a:pt x="0" y="445"/>
                      </a:lnTo>
                      <a:lnTo>
                        <a:pt x="0" y="462"/>
                      </a:lnTo>
                      <a:lnTo>
                        <a:pt x="16" y="482"/>
                      </a:lnTo>
                      <a:lnTo>
                        <a:pt x="36" y="498"/>
                      </a:lnTo>
                      <a:lnTo>
                        <a:pt x="77" y="507"/>
                      </a:lnTo>
                      <a:lnTo>
                        <a:pt x="121" y="516"/>
                      </a:lnTo>
                      <a:lnTo>
                        <a:pt x="813" y="604"/>
                      </a:lnTo>
                      <a:lnTo>
                        <a:pt x="883" y="611"/>
                      </a:lnTo>
                      <a:lnTo>
                        <a:pt x="942" y="613"/>
                      </a:lnTo>
                      <a:lnTo>
                        <a:pt x="981" y="609"/>
                      </a:lnTo>
                      <a:lnTo>
                        <a:pt x="1009" y="600"/>
                      </a:lnTo>
                      <a:lnTo>
                        <a:pt x="1032" y="586"/>
                      </a:lnTo>
                      <a:lnTo>
                        <a:pt x="1055" y="572"/>
                      </a:lnTo>
                      <a:lnTo>
                        <a:pt x="1073" y="554"/>
                      </a:lnTo>
                      <a:lnTo>
                        <a:pt x="1290" y="0"/>
                      </a:lnTo>
                      <a:lnTo>
                        <a:pt x="134" y="323"/>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342" name="Freeform 563"/>
                <p:cNvSpPr>
                  <a:spLocks/>
                </p:cNvSpPr>
                <p:nvPr/>
              </p:nvSpPr>
              <p:spPr bwMode="auto">
                <a:xfrm>
                  <a:off x="3909" y="2829"/>
                  <a:ext cx="152" cy="144"/>
                </a:xfrm>
                <a:custGeom>
                  <a:avLst/>
                  <a:gdLst>
                    <a:gd name="T0" fmla="*/ 0 w 609"/>
                    <a:gd name="T1" fmla="*/ 0 h 578"/>
                    <a:gd name="T2" fmla="*/ 0 w 609"/>
                    <a:gd name="T3" fmla="*/ 0 h 578"/>
                    <a:gd name="T4" fmla="*/ 0 w 609"/>
                    <a:gd name="T5" fmla="*/ 0 h 578"/>
                    <a:gd name="T6" fmla="*/ 0 w 609"/>
                    <a:gd name="T7" fmla="*/ 0 h 578"/>
                    <a:gd name="T8" fmla="*/ 0 w 609"/>
                    <a:gd name="T9" fmla="*/ 0 h 578"/>
                    <a:gd name="T10" fmla="*/ 0 w 609"/>
                    <a:gd name="T11" fmla="*/ 0 h 578"/>
                    <a:gd name="T12" fmla="*/ 0 w 609"/>
                    <a:gd name="T13" fmla="*/ 0 h 578"/>
                    <a:gd name="T14" fmla="*/ 0 w 609"/>
                    <a:gd name="T15" fmla="*/ 0 h 578"/>
                    <a:gd name="T16" fmla="*/ 0 w 609"/>
                    <a:gd name="T17" fmla="*/ 0 h 578"/>
                    <a:gd name="T18" fmla="*/ 0 w 609"/>
                    <a:gd name="T19" fmla="*/ 0 h 578"/>
                    <a:gd name="T20" fmla="*/ 0 w 609"/>
                    <a:gd name="T21" fmla="*/ 0 h 578"/>
                    <a:gd name="T22" fmla="*/ 0 w 609"/>
                    <a:gd name="T23" fmla="*/ 0 h 578"/>
                    <a:gd name="T24" fmla="*/ 0 w 609"/>
                    <a:gd name="T25" fmla="*/ 0 h 578"/>
                    <a:gd name="T26" fmla="*/ 0 w 609"/>
                    <a:gd name="T27" fmla="*/ 0 h 578"/>
                    <a:gd name="T28" fmla="*/ 0 w 609"/>
                    <a:gd name="T29" fmla="*/ 0 h 578"/>
                    <a:gd name="T30" fmla="*/ 0 w 609"/>
                    <a:gd name="T31" fmla="*/ 0 h 578"/>
                    <a:gd name="T32" fmla="*/ 0 w 609"/>
                    <a:gd name="T33" fmla="*/ 0 h 578"/>
                    <a:gd name="T34" fmla="*/ 0 w 609"/>
                    <a:gd name="T35" fmla="*/ 0 h 578"/>
                    <a:gd name="T36" fmla="*/ 0 w 609"/>
                    <a:gd name="T37" fmla="*/ 0 h 578"/>
                    <a:gd name="T38" fmla="*/ 0 w 609"/>
                    <a:gd name="T39" fmla="*/ 0 h 578"/>
                    <a:gd name="T40" fmla="*/ 0 w 609"/>
                    <a:gd name="T41" fmla="*/ 0 h 57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09"/>
                    <a:gd name="T64" fmla="*/ 0 h 578"/>
                    <a:gd name="T65" fmla="*/ 609 w 609"/>
                    <a:gd name="T66" fmla="*/ 578 h 57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09" h="578">
                      <a:moveTo>
                        <a:pt x="0" y="380"/>
                      </a:moveTo>
                      <a:lnTo>
                        <a:pt x="4" y="422"/>
                      </a:lnTo>
                      <a:lnTo>
                        <a:pt x="8" y="443"/>
                      </a:lnTo>
                      <a:lnTo>
                        <a:pt x="16" y="470"/>
                      </a:lnTo>
                      <a:lnTo>
                        <a:pt x="24" y="496"/>
                      </a:lnTo>
                      <a:lnTo>
                        <a:pt x="40" y="525"/>
                      </a:lnTo>
                      <a:lnTo>
                        <a:pt x="60" y="544"/>
                      </a:lnTo>
                      <a:lnTo>
                        <a:pt x="80" y="561"/>
                      </a:lnTo>
                      <a:lnTo>
                        <a:pt x="102" y="572"/>
                      </a:lnTo>
                      <a:lnTo>
                        <a:pt x="127" y="578"/>
                      </a:lnTo>
                      <a:lnTo>
                        <a:pt x="156" y="578"/>
                      </a:lnTo>
                      <a:lnTo>
                        <a:pt x="180" y="555"/>
                      </a:lnTo>
                      <a:lnTo>
                        <a:pt x="608" y="82"/>
                      </a:lnTo>
                      <a:lnTo>
                        <a:pt x="609" y="71"/>
                      </a:lnTo>
                      <a:lnTo>
                        <a:pt x="607" y="63"/>
                      </a:lnTo>
                      <a:lnTo>
                        <a:pt x="604" y="61"/>
                      </a:lnTo>
                      <a:lnTo>
                        <a:pt x="598" y="53"/>
                      </a:lnTo>
                      <a:lnTo>
                        <a:pt x="589" y="50"/>
                      </a:lnTo>
                      <a:lnTo>
                        <a:pt x="579" y="46"/>
                      </a:lnTo>
                      <a:lnTo>
                        <a:pt x="413" y="0"/>
                      </a:lnTo>
                      <a:lnTo>
                        <a:pt x="0" y="380"/>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sp>
            <p:nvSpPr>
              <p:cNvPr id="124280" name="Freeform 564"/>
              <p:cNvSpPr>
                <a:spLocks/>
              </p:cNvSpPr>
              <p:nvPr/>
            </p:nvSpPr>
            <p:spPr bwMode="auto">
              <a:xfrm>
                <a:off x="3718" y="2831"/>
                <a:ext cx="293" cy="97"/>
              </a:xfrm>
              <a:custGeom>
                <a:avLst/>
                <a:gdLst>
                  <a:gd name="T0" fmla="*/ 0 w 1169"/>
                  <a:gd name="T1" fmla="*/ 0 h 389"/>
                  <a:gd name="T2" fmla="*/ 0 w 1169"/>
                  <a:gd name="T3" fmla="*/ 0 h 389"/>
                  <a:gd name="T4" fmla="*/ 0 w 1169"/>
                  <a:gd name="T5" fmla="*/ 0 h 389"/>
                  <a:gd name="T6" fmla="*/ 0 w 1169"/>
                  <a:gd name="T7" fmla="*/ 0 h 389"/>
                  <a:gd name="T8" fmla="*/ 0 w 1169"/>
                  <a:gd name="T9" fmla="*/ 0 h 389"/>
                  <a:gd name="T10" fmla="*/ 0 w 1169"/>
                  <a:gd name="T11" fmla="*/ 0 h 389"/>
                  <a:gd name="T12" fmla="*/ 0 w 1169"/>
                  <a:gd name="T13" fmla="*/ 0 h 389"/>
                  <a:gd name="T14" fmla="*/ 0 w 1169"/>
                  <a:gd name="T15" fmla="*/ 0 h 389"/>
                  <a:gd name="T16" fmla="*/ 0 w 1169"/>
                  <a:gd name="T17" fmla="*/ 0 h 3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69"/>
                  <a:gd name="T28" fmla="*/ 0 h 389"/>
                  <a:gd name="T29" fmla="*/ 1169 w 1169"/>
                  <a:gd name="T30" fmla="*/ 389 h 3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69" h="389">
                    <a:moveTo>
                      <a:pt x="1169" y="0"/>
                    </a:moveTo>
                    <a:lnTo>
                      <a:pt x="776" y="357"/>
                    </a:lnTo>
                    <a:lnTo>
                      <a:pt x="764" y="372"/>
                    </a:lnTo>
                    <a:lnTo>
                      <a:pt x="746" y="383"/>
                    </a:lnTo>
                    <a:lnTo>
                      <a:pt x="719" y="389"/>
                    </a:lnTo>
                    <a:lnTo>
                      <a:pt x="676" y="386"/>
                    </a:lnTo>
                    <a:lnTo>
                      <a:pt x="0" y="310"/>
                    </a:lnTo>
                    <a:lnTo>
                      <a:pt x="7" y="250"/>
                    </a:lnTo>
                    <a:lnTo>
                      <a:pt x="1169" y="0"/>
                    </a:lnTo>
                    <a:close/>
                  </a:path>
                </a:pathLst>
              </a:custGeom>
              <a:solidFill>
                <a:srgbClr val="606060"/>
              </a:solidFill>
              <a:ln w="3175">
                <a:solidFill>
                  <a:srgbClr val="606060"/>
                </a:solidFill>
                <a:round/>
                <a:headEnd/>
                <a:tailEnd/>
              </a:ln>
            </p:spPr>
            <p:txBody>
              <a:bodyPr/>
              <a:lstStyle/>
              <a:p>
                <a:endParaRPr lang="en-US"/>
              </a:p>
            </p:txBody>
          </p:sp>
          <p:grpSp>
            <p:nvGrpSpPr>
              <p:cNvPr id="124281" name="Group 565"/>
              <p:cNvGrpSpPr>
                <a:grpSpLocks/>
              </p:cNvGrpSpPr>
              <p:nvPr/>
            </p:nvGrpSpPr>
            <p:grpSpPr bwMode="auto">
              <a:xfrm>
                <a:off x="3715" y="2322"/>
                <a:ext cx="294" cy="603"/>
                <a:chOff x="3715" y="2322"/>
                <a:chExt cx="294" cy="603"/>
              </a:xfrm>
            </p:grpSpPr>
            <p:sp>
              <p:nvSpPr>
                <p:cNvPr id="124339" name="Freeform 566"/>
                <p:cNvSpPr>
                  <a:spLocks/>
                </p:cNvSpPr>
                <p:nvPr/>
              </p:nvSpPr>
              <p:spPr bwMode="auto">
                <a:xfrm>
                  <a:off x="3717" y="2327"/>
                  <a:ext cx="292" cy="598"/>
                </a:xfrm>
                <a:custGeom>
                  <a:avLst/>
                  <a:gdLst>
                    <a:gd name="T0" fmla="*/ 0 w 1172"/>
                    <a:gd name="T1" fmla="*/ 0 h 2392"/>
                    <a:gd name="T2" fmla="*/ 0 w 1172"/>
                    <a:gd name="T3" fmla="*/ 0 h 2392"/>
                    <a:gd name="T4" fmla="*/ 0 w 1172"/>
                    <a:gd name="T5" fmla="*/ 0 h 2392"/>
                    <a:gd name="T6" fmla="*/ 0 w 1172"/>
                    <a:gd name="T7" fmla="*/ 0 h 2392"/>
                    <a:gd name="T8" fmla="*/ 0 w 1172"/>
                    <a:gd name="T9" fmla="*/ 0 h 2392"/>
                    <a:gd name="T10" fmla="*/ 0 w 1172"/>
                    <a:gd name="T11" fmla="*/ 0 h 2392"/>
                    <a:gd name="T12" fmla="*/ 0 w 1172"/>
                    <a:gd name="T13" fmla="*/ 0 h 2392"/>
                    <a:gd name="T14" fmla="*/ 0 w 1172"/>
                    <a:gd name="T15" fmla="*/ 0 h 2392"/>
                    <a:gd name="T16" fmla="*/ 0 w 1172"/>
                    <a:gd name="T17" fmla="*/ 0 h 2392"/>
                    <a:gd name="T18" fmla="*/ 0 w 1172"/>
                    <a:gd name="T19" fmla="*/ 0 h 2392"/>
                    <a:gd name="T20" fmla="*/ 0 w 1172"/>
                    <a:gd name="T21" fmla="*/ 0 h 2392"/>
                    <a:gd name="T22" fmla="*/ 0 w 1172"/>
                    <a:gd name="T23" fmla="*/ 0 h 2392"/>
                    <a:gd name="T24" fmla="*/ 0 w 1172"/>
                    <a:gd name="T25" fmla="*/ 0 h 2392"/>
                    <a:gd name="T26" fmla="*/ 0 w 1172"/>
                    <a:gd name="T27" fmla="*/ 0 h 2392"/>
                    <a:gd name="T28" fmla="*/ 0 w 1172"/>
                    <a:gd name="T29" fmla="*/ 0 h 239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72"/>
                    <a:gd name="T46" fmla="*/ 0 h 2392"/>
                    <a:gd name="T47" fmla="*/ 1172 w 1172"/>
                    <a:gd name="T48" fmla="*/ 2392 h 239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72" h="2392">
                      <a:moveTo>
                        <a:pt x="1172" y="2"/>
                      </a:moveTo>
                      <a:lnTo>
                        <a:pt x="1172" y="2005"/>
                      </a:lnTo>
                      <a:lnTo>
                        <a:pt x="779" y="2362"/>
                      </a:lnTo>
                      <a:lnTo>
                        <a:pt x="768" y="2374"/>
                      </a:lnTo>
                      <a:lnTo>
                        <a:pt x="751" y="2384"/>
                      </a:lnTo>
                      <a:lnTo>
                        <a:pt x="727" y="2392"/>
                      </a:lnTo>
                      <a:lnTo>
                        <a:pt x="686" y="2388"/>
                      </a:lnTo>
                      <a:lnTo>
                        <a:pt x="41" y="2319"/>
                      </a:lnTo>
                      <a:lnTo>
                        <a:pt x="19" y="2314"/>
                      </a:lnTo>
                      <a:lnTo>
                        <a:pt x="7" y="2301"/>
                      </a:lnTo>
                      <a:lnTo>
                        <a:pt x="2" y="2286"/>
                      </a:lnTo>
                      <a:lnTo>
                        <a:pt x="0" y="2255"/>
                      </a:lnTo>
                      <a:lnTo>
                        <a:pt x="3" y="85"/>
                      </a:lnTo>
                      <a:lnTo>
                        <a:pt x="708" y="0"/>
                      </a:lnTo>
                      <a:lnTo>
                        <a:pt x="1172" y="2"/>
                      </a:lnTo>
                      <a:close/>
                    </a:path>
                  </a:pathLst>
                </a:custGeom>
                <a:solidFill>
                  <a:srgbClr val="E0E0E0"/>
                </a:solidFill>
                <a:ln w="3175">
                  <a:solidFill>
                    <a:srgbClr val="E0E0E0"/>
                  </a:solidFill>
                  <a:round/>
                  <a:headEnd/>
                  <a:tailEnd/>
                </a:ln>
              </p:spPr>
              <p:txBody>
                <a:bodyPr/>
                <a:lstStyle/>
                <a:p>
                  <a:endParaRPr lang="en-US"/>
                </a:p>
              </p:txBody>
            </p:sp>
            <p:sp>
              <p:nvSpPr>
                <p:cNvPr id="124340" name="Freeform 567"/>
                <p:cNvSpPr>
                  <a:spLocks/>
                </p:cNvSpPr>
                <p:nvPr/>
              </p:nvSpPr>
              <p:spPr bwMode="auto">
                <a:xfrm>
                  <a:off x="3715" y="2322"/>
                  <a:ext cx="291" cy="38"/>
                </a:xfrm>
                <a:custGeom>
                  <a:avLst/>
                  <a:gdLst>
                    <a:gd name="T0" fmla="*/ 0 w 1163"/>
                    <a:gd name="T1" fmla="*/ 0 h 149"/>
                    <a:gd name="T2" fmla="*/ 0 w 1163"/>
                    <a:gd name="T3" fmla="*/ 0 h 149"/>
                    <a:gd name="T4" fmla="*/ 0 w 1163"/>
                    <a:gd name="T5" fmla="*/ 0 h 149"/>
                    <a:gd name="T6" fmla="*/ 0 w 1163"/>
                    <a:gd name="T7" fmla="*/ 0 h 149"/>
                    <a:gd name="T8" fmla="*/ 0 w 1163"/>
                    <a:gd name="T9" fmla="*/ 0 h 149"/>
                    <a:gd name="T10" fmla="*/ 0 w 1163"/>
                    <a:gd name="T11" fmla="*/ 0 h 149"/>
                    <a:gd name="T12" fmla="*/ 0 w 1163"/>
                    <a:gd name="T13" fmla="*/ 0 h 149"/>
                    <a:gd name="T14" fmla="*/ 0 w 1163"/>
                    <a:gd name="T15" fmla="*/ 0 h 149"/>
                    <a:gd name="T16" fmla="*/ 0 60000 65536"/>
                    <a:gd name="T17" fmla="*/ 0 60000 65536"/>
                    <a:gd name="T18" fmla="*/ 0 60000 65536"/>
                    <a:gd name="T19" fmla="*/ 0 60000 65536"/>
                    <a:gd name="T20" fmla="*/ 0 60000 65536"/>
                    <a:gd name="T21" fmla="*/ 0 60000 65536"/>
                    <a:gd name="T22" fmla="*/ 0 60000 65536"/>
                    <a:gd name="T23" fmla="*/ 0 60000 65536"/>
                    <a:gd name="T24" fmla="*/ 0 w 1163"/>
                    <a:gd name="T25" fmla="*/ 0 h 149"/>
                    <a:gd name="T26" fmla="*/ 1163 w 1163"/>
                    <a:gd name="T27" fmla="*/ 149 h 14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63" h="149">
                      <a:moveTo>
                        <a:pt x="8" y="97"/>
                      </a:moveTo>
                      <a:lnTo>
                        <a:pt x="668" y="0"/>
                      </a:lnTo>
                      <a:lnTo>
                        <a:pt x="1163" y="18"/>
                      </a:lnTo>
                      <a:lnTo>
                        <a:pt x="708" y="149"/>
                      </a:lnTo>
                      <a:lnTo>
                        <a:pt x="0" y="117"/>
                      </a:lnTo>
                      <a:lnTo>
                        <a:pt x="0" y="109"/>
                      </a:lnTo>
                      <a:lnTo>
                        <a:pt x="2" y="101"/>
                      </a:lnTo>
                      <a:lnTo>
                        <a:pt x="8" y="97"/>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124282" name="Group 568"/>
              <p:cNvGrpSpPr>
                <a:grpSpLocks/>
              </p:cNvGrpSpPr>
              <p:nvPr/>
            </p:nvGrpSpPr>
            <p:grpSpPr bwMode="auto">
              <a:xfrm>
                <a:off x="3712" y="2346"/>
                <a:ext cx="202" cy="559"/>
                <a:chOff x="3712" y="2346"/>
                <a:chExt cx="202" cy="559"/>
              </a:xfrm>
            </p:grpSpPr>
            <p:sp>
              <p:nvSpPr>
                <p:cNvPr id="124283" name="Freeform 569"/>
                <p:cNvSpPr>
                  <a:spLocks/>
                </p:cNvSpPr>
                <p:nvPr/>
              </p:nvSpPr>
              <p:spPr bwMode="auto">
                <a:xfrm>
                  <a:off x="3712" y="2346"/>
                  <a:ext cx="188" cy="557"/>
                </a:xfrm>
                <a:custGeom>
                  <a:avLst/>
                  <a:gdLst>
                    <a:gd name="T0" fmla="*/ 0 w 751"/>
                    <a:gd name="T1" fmla="*/ 0 h 2229"/>
                    <a:gd name="T2" fmla="*/ 0 w 751"/>
                    <a:gd name="T3" fmla="*/ 0 h 2229"/>
                    <a:gd name="T4" fmla="*/ 0 w 751"/>
                    <a:gd name="T5" fmla="*/ 0 h 2229"/>
                    <a:gd name="T6" fmla="*/ 0 w 751"/>
                    <a:gd name="T7" fmla="*/ 0 h 2229"/>
                    <a:gd name="T8" fmla="*/ 0 w 751"/>
                    <a:gd name="T9" fmla="*/ 0 h 2229"/>
                    <a:gd name="T10" fmla="*/ 0 w 751"/>
                    <a:gd name="T11" fmla="*/ 0 h 2229"/>
                    <a:gd name="T12" fmla="*/ 0 w 751"/>
                    <a:gd name="T13" fmla="*/ 0 h 2229"/>
                    <a:gd name="T14" fmla="*/ 0 w 751"/>
                    <a:gd name="T15" fmla="*/ 0 h 2229"/>
                    <a:gd name="T16" fmla="*/ 0 w 751"/>
                    <a:gd name="T17" fmla="*/ 0 h 2229"/>
                    <a:gd name="T18" fmla="*/ 0 w 751"/>
                    <a:gd name="T19" fmla="*/ 0 h 2229"/>
                    <a:gd name="T20" fmla="*/ 0 w 751"/>
                    <a:gd name="T21" fmla="*/ 0 h 2229"/>
                    <a:gd name="T22" fmla="*/ 0 w 751"/>
                    <a:gd name="T23" fmla="*/ 0 h 2229"/>
                    <a:gd name="T24" fmla="*/ 0 w 751"/>
                    <a:gd name="T25" fmla="*/ 0 h 2229"/>
                    <a:gd name="T26" fmla="*/ 0 w 751"/>
                    <a:gd name="T27" fmla="*/ 0 h 2229"/>
                    <a:gd name="T28" fmla="*/ 0 w 751"/>
                    <a:gd name="T29" fmla="*/ 0 h 2229"/>
                    <a:gd name="T30" fmla="*/ 0 w 751"/>
                    <a:gd name="T31" fmla="*/ 0 h 2229"/>
                    <a:gd name="T32" fmla="*/ 0 w 751"/>
                    <a:gd name="T33" fmla="*/ 0 h 2229"/>
                    <a:gd name="T34" fmla="*/ 0 w 751"/>
                    <a:gd name="T35" fmla="*/ 0 h 2229"/>
                    <a:gd name="T36" fmla="*/ 0 w 751"/>
                    <a:gd name="T37" fmla="*/ 0 h 2229"/>
                    <a:gd name="T38" fmla="*/ 0 w 751"/>
                    <a:gd name="T39" fmla="*/ 0 h 2229"/>
                    <a:gd name="T40" fmla="*/ 0 w 751"/>
                    <a:gd name="T41" fmla="*/ 0 h 2229"/>
                    <a:gd name="T42" fmla="*/ 0 w 751"/>
                    <a:gd name="T43" fmla="*/ 0 h 2229"/>
                    <a:gd name="T44" fmla="*/ 0 w 751"/>
                    <a:gd name="T45" fmla="*/ 0 h 2229"/>
                    <a:gd name="T46" fmla="*/ 0 w 751"/>
                    <a:gd name="T47" fmla="*/ 0 h 2229"/>
                    <a:gd name="T48" fmla="*/ 0 w 751"/>
                    <a:gd name="T49" fmla="*/ 0 h 222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51"/>
                    <a:gd name="T76" fmla="*/ 0 h 2229"/>
                    <a:gd name="T77" fmla="*/ 751 w 751"/>
                    <a:gd name="T78" fmla="*/ 2229 h 222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51" h="2229">
                      <a:moveTo>
                        <a:pt x="17" y="2154"/>
                      </a:moveTo>
                      <a:lnTo>
                        <a:pt x="27" y="2180"/>
                      </a:lnTo>
                      <a:lnTo>
                        <a:pt x="45" y="2184"/>
                      </a:lnTo>
                      <a:lnTo>
                        <a:pt x="66" y="2184"/>
                      </a:lnTo>
                      <a:lnTo>
                        <a:pt x="87" y="2184"/>
                      </a:lnTo>
                      <a:lnTo>
                        <a:pt x="751" y="2229"/>
                      </a:lnTo>
                      <a:lnTo>
                        <a:pt x="751" y="86"/>
                      </a:lnTo>
                      <a:lnTo>
                        <a:pt x="745" y="61"/>
                      </a:lnTo>
                      <a:lnTo>
                        <a:pt x="731" y="49"/>
                      </a:lnTo>
                      <a:lnTo>
                        <a:pt x="713" y="40"/>
                      </a:lnTo>
                      <a:lnTo>
                        <a:pt x="692" y="40"/>
                      </a:lnTo>
                      <a:lnTo>
                        <a:pt x="671" y="40"/>
                      </a:lnTo>
                      <a:lnTo>
                        <a:pt x="155" y="5"/>
                      </a:lnTo>
                      <a:lnTo>
                        <a:pt x="87" y="0"/>
                      </a:lnTo>
                      <a:lnTo>
                        <a:pt x="63" y="0"/>
                      </a:lnTo>
                      <a:lnTo>
                        <a:pt x="43" y="3"/>
                      </a:lnTo>
                      <a:lnTo>
                        <a:pt x="22" y="11"/>
                      </a:lnTo>
                      <a:lnTo>
                        <a:pt x="15" y="20"/>
                      </a:lnTo>
                      <a:lnTo>
                        <a:pt x="5" y="46"/>
                      </a:lnTo>
                      <a:lnTo>
                        <a:pt x="1" y="86"/>
                      </a:lnTo>
                      <a:lnTo>
                        <a:pt x="0" y="1225"/>
                      </a:lnTo>
                      <a:lnTo>
                        <a:pt x="0" y="1239"/>
                      </a:lnTo>
                      <a:lnTo>
                        <a:pt x="12" y="1241"/>
                      </a:lnTo>
                      <a:lnTo>
                        <a:pt x="17" y="1240"/>
                      </a:lnTo>
                      <a:lnTo>
                        <a:pt x="17" y="2154"/>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284" name="Line 570"/>
                <p:cNvSpPr>
                  <a:spLocks noChangeShapeType="1"/>
                </p:cNvSpPr>
                <p:nvPr/>
              </p:nvSpPr>
              <p:spPr bwMode="auto">
                <a:xfrm flipH="1">
                  <a:off x="3913" y="2355"/>
                  <a:ext cx="1" cy="544"/>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4285" name="Freeform 571"/>
                <p:cNvSpPr>
                  <a:spLocks/>
                </p:cNvSpPr>
                <p:nvPr/>
              </p:nvSpPr>
              <p:spPr bwMode="auto">
                <a:xfrm>
                  <a:off x="3897" y="2353"/>
                  <a:ext cx="15" cy="552"/>
                </a:xfrm>
                <a:custGeom>
                  <a:avLst/>
                  <a:gdLst>
                    <a:gd name="T0" fmla="*/ 0 w 62"/>
                    <a:gd name="T1" fmla="*/ 0 h 2207"/>
                    <a:gd name="T2" fmla="*/ 0 w 62"/>
                    <a:gd name="T3" fmla="*/ 0 h 2207"/>
                    <a:gd name="T4" fmla="*/ 0 w 62"/>
                    <a:gd name="T5" fmla="*/ 0 h 2207"/>
                    <a:gd name="T6" fmla="*/ 0 w 62"/>
                    <a:gd name="T7" fmla="*/ 0 h 2207"/>
                    <a:gd name="T8" fmla="*/ 0 w 62"/>
                    <a:gd name="T9" fmla="*/ 0 h 2207"/>
                    <a:gd name="T10" fmla="*/ 0 60000 65536"/>
                    <a:gd name="T11" fmla="*/ 0 60000 65536"/>
                    <a:gd name="T12" fmla="*/ 0 60000 65536"/>
                    <a:gd name="T13" fmla="*/ 0 60000 65536"/>
                    <a:gd name="T14" fmla="*/ 0 60000 65536"/>
                    <a:gd name="T15" fmla="*/ 0 w 62"/>
                    <a:gd name="T16" fmla="*/ 0 h 2207"/>
                    <a:gd name="T17" fmla="*/ 62 w 62"/>
                    <a:gd name="T18" fmla="*/ 2207 h 2207"/>
                  </a:gdLst>
                  <a:ahLst/>
                  <a:cxnLst>
                    <a:cxn ang="T10">
                      <a:pos x="T0" y="T1"/>
                    </a:cxn>
                    <a:cxn ang="T11">
                      <a:pos x="T2" y="T3"/>
                    </a:cxn>
                    <a:cxn ang="T12">
                      <a:pos x="T4" y="T5"/>
                    </a:cxn>
                    <a:cxn ang="T13">
                      <a:pos x="T6" y="T7"/>
                    </a:cxn>
                    <a:cxn ang="T14">
                      <a:pos x="T8" y="T9"/>
                    </a:cxn>
                  </a:cxnLst>
                  <a:rect l="T15" t="T16" r="T17" b="T18"/>
                  <a:pathLst>
                    <a:path w="62" h="2207">
                      <a:moveTo>
                        <a:pt x="2" y="2207"/>
                      </a:moveTo>
                      <a:lnTo>
                        <a:pt x="62" y="2174"/>
                      </a:lnTo>
                      <a:lnTo>
                        <a:pt x="62" y="0"/>
                      </a:lnTo>
                      <a:lnTo>
                        <a:pt x="0" y="23"/>
                      </a:lnTo>
                      <a:lnTo>
                        <a:pt x="2" y="2207"/>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286" name="Line 572"/>
                <p:cNvSpPr>
                  <a:spLocks noChangeShapeType="1"/>
                </p:cNvSpPr>
                <p:nvPr/>
              </p:nvSpPr>
              <p:spPr bwMode="auto">
                <a:xfrm>
                  <a:off x="3713" y="2613"/>
                  <a:ext cx="185" cy="13"/>
                </a:xfrm>
                <a:prstGeom prst="line">
                  <a:avLst/>
                </a:prstGeom>
                <a:noFill/>
                <a:ln w="3175">
                  <a:solidFill>
                    <a:srgbClr val="60606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4287" name="Line 573"/>
                <p:cNvSpPr>
                  <a:spLocks noChangeShapeType="1"/>
                </p:cNvSpPr>
                <p:nvPr/>
              </p:nvSpPr>
              <p:spPr bwMode="auto">
                <a:xfrm>
                  <a:off x="3713" y="2648"/>
                  <a:ext cx="185" cy="15"/>
                </a:xfrm>
                <a:prstGeom prst="line">
                  <a:avLst/>
                </a:prstGeom>
                <a:noFill/>
                <a:ln w="3175">
                  <a:solidFill>
                    <a:srgbClr val="606060"/>
                  </a:solidFill>
                  <a:round/>
                  <a:headEnd/>
                  <a:tailEnd/>
                </a:ln>
                <a:extLst>
                  <a:ext uri="{909E8E84-426E-40DD-AFC4-6F175D3DCCD1}">
                    <a14:hiddenFill xmlns:a14="http://schemas.microsoft.com/office/drawing/2010/main" xmlns="">
                      <a:noFill/>
                    </a14:hiddenFill>
                  </a:ext>
                </a:extLst>
              </p:spPr>
              <p:txBody>
                <a:bodyPr/>
                <a:lstStyle/>
                <a:p>
                  <a:endParaRPr lang="en-US"/>
                </a:p>
              </p:txBody>
            </p:sp>
            <p:grpSp>
              <p:nvGrpSpPr>
                <p:cNvPr id="124288" name="Group 574"/>
                <p:cNvGrpSpPr>
                  <a:grpSpLocks/>
                </p:cNvGrpSpPr>
                <p:nvPr/>
              </p:nvGrpSpPr>
              <p:grpSpPr bwMode="auto">
                <a:xfrm>
                  <a:off x="3726" y="2659"/>
                  <a:ext cx="172" cy="246"/>
                  <a:chOff x="3726" y="2659"/>
                  <a:chExt cx="172" cy="246"/>
                </a:xfrm>
              </p:grpSpPr>
              <p:sp>
                <p:nvSpPr>
                  <p:cNvPr id="124313" name="Line 575"/>
                  <p:cNvSpPr>
                    <a:spLocks noChangeShapeType="1"/>
                  </p:cNvSpPr>
                  <p:nvPr/>
                </p:nvSpPr>
                <p:spPr bwMode="auto">
                  <a:xfrm>
                    <a:off x="3726" y="2887"/>
                    <a:ext cx="172" cy="18"/>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4314" name="Line 576"/>
                  <p:cNvSpPr>
                    <a:spLocks noChangeShapeType="1"/>
                  </p:cNvSpPr>
                  <p:nvPr/>
                </p:nvSpPr>
                <p:spPr bwMode="auto">
                  <a:xfrm flipV="1">
                    <a:off x="3879" y="2673"/>
                    <a:ext cx="1" cy="232"/>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4315" name="Line 577"/>
                  <p:cNvSpPr>
                    <a:spLocks noChangeShapeType="1"/>
                  </p:cNvSpPr>
                  <p:nvPr/>
                </p:nvSpPr>
                <p:spPr bwMode="auto">
                  <a:xfrm>
                    <a:off x="3730" y="2659"/>
                    <a:ext cx="1" cy="232"/>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4316" name="Line 578"/>
                  <p:cNvSpPr>
                    <a:spLocks noChangeShapeType="1"/>
                  </p:cNvSpPr>
                  <p:nvPr/>
                </p:nvSpPr>
                <p:spPr bwMode="auto">
                  <a:xfrm>
                    <a:off x="3736" y="2659"/>
                    <a:ext cx="1" cy="232"/>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4317" name="Line 579"/>
                  <p:cNvSpPr>
                    <a:spLocks noChangeShapeType="1"/>
                  </p:cNvSpPr>
                  <p:nvPr/>
                </p:nvSpPr>
                <p:spPr bwMode="auto">
                  <a:xfrm>
                    <a:off x="3742" y="2660"/>
                    <a:ext cx="1" cy="232"/>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4318" name="Line 580"/>
                  <p:cNvSpPr>
                    <a:spLocks noChangeShapeType="1"/>
                  </p:cNvSpPr>
                  <p:nvPr/>
                </p:nvSpPr>
                <p:spPr bwMode="auto">
                  <a:xfrm>
                    <a:off x="3748" y="2660"/>
                    <a:ext cx="1" cy="232"/>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4319" name="Line 581"/>
                  <p:cNvSpPr>
                    <a:spLocks noChangeShapeType="1"/>
                  </p:cNvSpPr>
                  <p:nvPr/>
                </p:nvSpPr>
                <p:spPr bwMode="auto">
                  <a:xfrm>
                    <a:off x="3754" y="2660"/>
                    <a:ext cx="1" cy="233"/>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4320" name="Line 582"/>
                  <p:cNvSpPr>
                    <a:spLocks noChangeShapeType="1"/>
                  </p:cNvSpPr>
                  <p:nvPr/>
                </p:nvSpPr>
                <p:spPr bwMode="auto">
                  <a:xfrm>
                    <a:off x="3778" y="2662"/>
                    <a:ext cx="1" cy="232"/>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4321" name="Line 583"/>
                  <p:cNvSpPr>
                    <a:spLocks noChangeShapeType="1"/>
                  </p:cNvSpPr>
                  <p:nvPr/>
                </p:nvSpPr>
                <p:spPr bwMode="auto">
                  <a:xfrm>
                    <a:off x="3760" y="2661"/>
                    <a:ext cx="1" cy="232"/>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4322" name="Line 584"/>
                  <p:cNvSpPr>
                    <a:spLocks noChangeShapeType="1"/>
                  </p:cNvSpPr>
                  <p:nvPr/>
                </p:nvSpPr>
                <p:spPr bwMode="auto">
                  <a:xfrm>
                    <a:off x="3766" y="2661"/>
                    <a:ext cx="1" cy="232"/>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4323" name="Line 585"/>
                  <p:cNvSpPr>
                    <a:spLocks noChangeShapeType="1"/>
                  </p:cNvSpPr>
                  <p:nvPr/>
                </p:nvSpPr>
                <p:spPr bwMode="auto">
                  <a:xfrm>
                    <a:off x="3772" y="2662"/>
                    <a:ext cx="1" cy="232"/>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4324" name="Line 586"/>
                  <p:cNvSpPr>
                    <a:spLocks noChangeShapeType="1"/>
                  </p:cNvSpPr>
                  <p:nvPr/>
                </p:nvSpPr>
                <p:spPr bwMode="auto">
                  <a:xfrm>
                    <a:off x="3784" y="2664"/>
                    <a:ext cx="1" cy="232"/>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4325" name="Line 587"/>
                  <p:cNvSpPr>
                    <a:spLocks noChangeShapeType="1"/>
                  </p:cNvSpPr>
                  <p:nvPr/>
                </p:nvSpPr>
                <p:spPr bwMode="auto">
                  <a:xfrm>
                    <a:off x="3790" y="2664"/>
                    <a:ext cx="1" cy="232"/>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4326" name="Line 588"/>
                  <p:cNvSpPr>
                    <a:spLocks noChangeShapeType="1"/>
                  </p:cNvSpPr>
                  <p:nvPr/>
                </p:nvSpPr>
                <p:spPr bwMode="auto">
                  <a:xfrm>
                    <a:off x="3796" y="2665"/>
                    <a:ext cx="1" cy="232"/>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4327" name="Line 589"/>
                  <p:cNvSpPr>
                    <a:spLocks noChangeShapeType="1"/>
                  </p:cNvSpPr>
                  <p:nvPr/>
                </p:nvSpPr>
                <p:spPr bwMode="auto">
                  <a:xfrm>
                    <a:off x="3803" y="2665"/>
                    <a:ext cx="1" cy="233"/>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4328" name="Line 590"/>
                  <p:cNvSpPr>
                    <a:spLocks noChangeShapeType="1"/>
                  </p:cNvSpPr>
                  <p:nvPr/>
                </p:nvSpPr>
                <p:spPr bwMode="auto">
                  <a:xfrm>
                    <a:off x="3809" y="2665"/>
                    <a:ext cx="1" cy="232"/>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4329" name="Line 591"/>
                  <p:cNvSpPr>
                    <a:spLocks noChangeShapeType="1"/>
                  </p:cNvSpPr>
                  <p:nvPr/>
                </p:nvSpPr>
                <p:spPr bwMode="auto">
                  <a:xfrm>
                    <a:off x="3816" y="2667"/>
                    <a:ext cx="1" cy="232"/>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4330" name="Line 592"/>
                  <p:cNvSpPr>
                    <a:spLocks noChangeShapeType="1"/>
                  </p:cNvSpPr>
                  <p:nvPr/>
                </p:nvSpPr>
                <p:spPr bwMode="auto">
                  <a:xfrm>
                    <a:off x="3822" y="2667"/>
                    <a:ext cx="1" cy="232"/>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4331" name="Line 593"/>
                  <p:cNvSpPr>
                    <a:spLocks noChangeShapeType="1"/>
                  </p:cNvSpPr>
                  <p:nvPr/>
                </p:nvSpPr>
                <p:spPr bwMode="auto">
                  <a:xfrm>
                    <a:off x="3828" y="2668"/>
                    <a:ext cx="1" cy="232"/>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4332" name="Line 594"/>
                  <p:cNvSpPr>
                    <a:spLocks noChangeShapeType="1"/>
                  </p:cNvSpPr>
                  <p:nvPr/>
                </p:nvSpPr>
                <p:spPr bwMode="auto">
                  <a:xfrm flipV="1">
                    <a:off x="3834" y="2666"/>
                    <a:ext cx="1" cy="234"/>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4333" name="Line 595"/>
                  <p:cNvSpPr>
                    <a:spLocks noChangeShapeType="1"/>
                  </p:cNvSpPr>
                  <p:nvPr/>
                </p:nvSpPr>
                <p:spPr bwMode="auto">
                  <a:xfrm>
                    <a:off x="3841" y="2669"/>
                    <a:ext cx="1" cy="232"/>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4334" name="Line 596"/>
                  <p:cNvSpPr>
                    <a:spLocks noChangeShapeType="1"/>
                  </p:cNvSpPr>
                  <p:nvPr/>
                </p:nvSpPr>
                <p:spPr bwMode="auto">
                  <a:xfrm>
                    <a:off x="3847" y="2669"/>
                    <a:ext cx="1" cy="232"/>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4335" name="Line 597"/>
                  <p:cNvSpPr>
                    <a:spLocks noChangeShapeType="1"/>
                  </p:cNvSpPr>
                  <p:nvPr/>
                </p:nvSpPr>
                <p:spPr bwMode="auto">
                  <a:xfrm>
                    <a:off x="3853" y="2671"/>
                    <a:ext cx="1" cy="232"/>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4336" name="Line 598"/>
                  <p:cNvSpPr>
                    <a:spLocks noChangeShapeType="1"/>
                  </p:cNvSpPr>
                  <p:nvPr/>
                </p:nvSpPr>
                <p:spPr bwMode="auto">
                  <a:xfrm>
                    <a:off x="3859" y="2670"/>
                    <a:ext cx="1" cy="232"/>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4337" name="Line 599"/>
                  <p:cNvSpPr>
                    <a:spLocks noChangeShapeType="1"/>
                  </p:cNvSpPr>
                  <p:nvPr/>
                </p:nvSpPr>
                <p:spPr bwMode="auto">
                  <a:xfrm flipV="1">
                    <a:off x="3865" y="2670"/>
                    <a:ext cx="1" cy="234"/>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4338" name="Line 600"/>
                  <p:cNvSpPr>
                    <a:spLocks noChangeShapeType="1"/>
                  </p:cNvSpPr>
                  <p:nvPr/>
                </p:nvSpPr>
                <p:spPr bwMode="auto">
                  <a:xfrm>
                    <a:off x="3872" y="2673"/>
                    <a:ext cx="1" cy="232"/>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sp>
              <p:nvSpPr>
                <p:cNvPr id="124289" name="Line 601"/>
                <p:cNvSpPr>
                  <a:spLocks noChangeShapeType="1"/>
                </p:cNvSpPr>
                <p:nvPr/>
              </p:nvSpPr>
              <p:spPr bwMode="auto">
                <a:xfrm>
                  <a:off x="3713" y="2399"/>
                  <a:ext cx="185" cy="11"/>
                </a:xfrm>
                <a:prstGeom prst="line">
                  <a:avLst/>
                </a:prstGeom>
                <a:noFill/>
                <a:ln w="3175">
                  <a:solidFill>
                    <a:srgbClr val="60606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4290" name="Line 602"/>
                <p:cNvSpPr>
                  <a:spLocks noChangeShapeType="1"/>
                </p:cNvSpPr>
                <p:nvPr/>
              </p:nvSpPr>
              <p:spPr bwMode="auto">
                <a:xfrm>
                  <a:off x="3713" y="2656"/>
                  <a:ext cx="185" cy="14"/>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nvGrpSpPr>
                <p:cNvPr id="124291" name="Group 603"/>
                <p:cNvGrpSpPr>
                  <a:grpSpLocks/>
                </p:cNvGrpSpPr>
                <p:nvPr/>
              </p:nvGrpSpPr>
              <p:grpSpPr bwMode="auto">
                <a:xfrm>
                  <a:off x="3730" y="2365"/>
                  <a:ext cx="152" cy="34"/>
                  <a:chOff x="3730" y="2365"/>
                  <a:chExt cx="152" cy="34"/>
                </a:xfrm>
              </p:grpSpPr>
              <p:sp>
                <p:nvSpPr>
                  <p:cNvPr id="124309" name="Oval 604"/>
                  <p:cNvSpPr>
                    <a:spLocks noChangeArrowheads="1"/>
                  </p:cNvSpPr>
                  <p:nvPr/>
                </p:nvSpPr>
                <p:spPr bwMode="auto">
                  <a:xfrm>
                    <a:off x="3730" y="2365"/>
                    <a:ext cx="18" cy="20"/>
                  </a:xfrm>
                  <a:prstGeom prst="ellipse">
                    <a:avLst/>
                  </a:prstGeom>
                  <a:solidFill>
                    <a:srgbClr val="000000"/>
                  </a:solidFill>
                  <a:ln w="3175">
                    <a:solidFill>
                      <a:srgbClr val="000000"/>
                    </a:solidFill>
                    <a:round/>
                    <a:headEnd/>
                    <a:tailEnd/>
                  </a:ln>
                </p:spPr>
                <p:txBody>
                  <a:bodyPr/>
                  <a:lstStyle/>
                  <a:p>
                    <a:pPr eaLnBrk="0" hangingPunct="0"/>
                    <a:endParaRPr lang="vi-VN"/>
                  </a:p>
                </p:txBody>
              </p:sp>
              <p:sp>
                <p:nvSpPr>
                  <p:cNvPr id="124310" name="Oval 605"/>
                  <p:cNvSpPr>
                    <a:spLocks noChangeArrowheads="1"/>
                  </p:cNvSpPr>
                  <p:nvPr/>
                </p:nvSpPr>
                <p:spPr bwMode="auto">
                  <a:xfrm>
                    <a:off x="3765" y="2367"/>
                    <a:ext cx="18" cy="20"/>
                  </a:xfrm>
                  <a:prstGeom prst="ellipse">
                    <a:avLst/>
                  </a:prstGeom>
                  <a:solidFill>
                    <a:srgbClr val="FFFFFF"/>
                  </a:solidFill>
                  <a:ln w="3175">
                    <a:solidFill>
                      <a:srgbClr val="000000"/>
                    </a:solidFill>
                    <a:round/>
                    <a:headEnd/>
                    <a:tailEnd/>
                  </a:ln>
                </p:spPr>
                <p:txBody>
                  <a:bodyPr/>
                  <a:lstStyle/>
                  <a:p>
                    <a:pPr eaLnBrk="0" hangingPunct="0"/>
                    <a:endParaRPr lang="vi-VN"/>
                  </a:p>
                </p:txBody>
              </p:sp>
              <p:sp>
                <p:nvSpPr>
                  <p:cNvPr id="124311" name="Oval 606"/>
                  <p:cNvSpPr>
                    <a:spLocks noChangeArrowheads="1"/>
                  </p:cNvSpPr>
                  <p:nvPr/>
                </p:nvSpPr>
                <p:spPr bwMode="auto">
                  <a:xfrm>
                    <a:off x="3800" y="2370"/>
                    <a:ext cx="18" cy="20"/>
                  </a:xfrm>
                  <a:prstGeom prst="ellipse">
                    <a:avLst/>
                  </a:prstGeom>
                  <a:solidFill>
                    <a:srgbClr val="FFFFFF"/>
                  </a:solidFill>
                  <a:ln w="3175">
                    <a:solidFill>
                      <a:srgbClr val="000000"/>
                    </a:solidFill>
                    <a:round/>
                    <a:headEnd/>
                    <a:tailEnd/>
                  </a:ln>
                </p:spPr>
                <p:txBody>
                  <a:bodyPr/>
                  <a:lstStyle/>
                  <a:p>
                    <a:pPr eaLnBrk="0" hangingPunct="0"/>
                    <a:endParaRPr lang="vi-VN"/>
                  </a:p>
                </p:txBody>
              </p:sp>
              <p:sp>
                <p:nvSpPr>
                  <p:cNvPr id="124312" name="Freeform 607"/>
                  <p:cNvSpPr>
                    <a:spLocks/>
                  </p:cNvSpPr>
                  <p:nvPr/>
                </p:nvSpPr>
                <p:spPr bwMode="auto">
                  <a:xfrm>
                    <a:off x="3865" y="2371"/>
                    <a:ext cx="17" cy="28"/>
                  </a:xfrm>
                  <a:custGeom>
                    <a:avLst/>
                    <a:gdLst>
                      <a:gd name="T0" fmla="*/ 0 w 70"/>
                      <a:gd name="T1" fmla="*/ 0 h 111"/>
                      <a:gd name="T2" fmla="*/ 0 w 70"/>
                      <a:gd name="T3" fmla="*/ 0 h 111"/>
                      <a:gd name="T4" fmla="*/ 0 w 70"/>
                      <a:gd name="T5" fmla="*/ 0 h 111"/>
                      <a:gd name="T6" fmla="*/ 0 w 70"/>
                      <a:gd name="T7" fmla="*/ 0 h 111"/>
                      <a:gd name="T8" fmla="*/ 0 w 70"/>
                      <a:gd name="T9" fmla="*/ 0 h 111"/>
                      <a:gd name="T10" fmla="*/ 0 60000 65536"/>
                      <a:gd name="T11" fmla="*/ 0 60000 65536"/>
                      <a:gd name="T12" fmla="*/ 0 60000 65536"/>
                      <a:gd name="T13" fmla="*/ 0 60000 65536"/>
                      <a:gd name="T14" fmla="*/ 0 60000 65536"/>
                      <a:gd name="T15" fmla="*/ 0 w 70"/>
                      <a:gd name="T16" fmla="*/ 0 h 111"/>
                      <a:gd name="T17" fmla="*/ 70 w 70"/>
                      <a:gd name="T18" fmla="*/ 111 h 111"/>
                    </a:gdLst>
                    <a:ahLst/>
                    <a:cxnLst>
                      <a:cxn ang="T10">
                        <a:pos x="T0" y="T1"/>
                      </a:cxn>
                      <a:cxn ang="T11">
                        <a:pos x="T2" y="T3"/>
                      </a:cxn>
                      <a:cxn ang="T12">
                        <a:pos x="T4" y="T5"/>
                      </a:cxn>
                      <a:cxn ang="T13">
                        <a:pos x="T6" y="T7"/>
                      </a:cxn>
                      <a:cxn ang="T14">
                        <a:pos x="T8" y="T9"/>
                      </a:cxn>
                    </a:cxnLst>
                    <a:rect l="T15" t="T16" r="T17" b="T18"/>
                    <a:pathLst>
                      <a:path w="70" h="111">
                        <a:moveTo>
                          <a:pt x="0" y="0"/>
                        </a:moveTo>
                        <a:lnTo>
                          <a:pt x="70" y="4"/>
                        </a:lnTo>
                        <a:lnTo>
                          <a:pt x="70" y="111"/>
                        </a:lnTo>
                        <a:lnTo>
                          <a:pt x="0" y="103"/>
                        </a:lnTo>
                        <a:lnTo>
                          <a:pt x="0" y="0"/>
                        </a:lnTo>
                        <a:close/>
                      </a:path>
                    </a:pathLst>
                  </a:custGeom>
                  <a:solidFill>
                    <a:srgbClr val="A0A0A0"/>
                  </a:solidFill>
                  <a:ln w="3175">
                    <a:solidFill>
                      <a:srgbClr val="808080"/>
                    </a:solidFill>
                    <a:round/>
                    <a:headEnd/>
                    <a:tailEnd/>
                  </a:ln>
                </p:spPr>
                <p:txBody>
                  <a:bodyPr/>
                  <a:lstStyle/>
                  <a:p>
                    <a:endParaRPr lang="en-US"/>
                  </a:p>
                </p:txBody>
              </p:sp>
            </p:grpSp>
            <p:grpSp>
              <p:nvGrpSpPr>
                <p:cNvPr id="124292" name="Group 608"/>
                <p:cNvGrpSpPr>
                  <a:grpSpLocks/>
                </p:cNvGrpSpPr>
                <p:nvPr/>
              </p:nvGrpSpPr>
              <p:grpSpPr bwMode="auto">
                <a:xfrm>
                  <a:off x="3712" y="2435"/>
                  <a:ext cx="189" cy="155"/>
                  <a:chOff x="3712" y="2435"/>
                  <a:chExt cx="189" cy="155"/>
                </a:xfrm>
              </p:grpSpPr>
              <p:sp>
                <p:nvSpPr>
                  <p:cNvPr id="124293" name="Line 609"/>
                  <p:cNvSpPr>
                    <a:spLocks noChangeShapeType="1"/>
                  </p:cNvSpPr>
                  <p:nvPr/>
                </p:nvSpPr>
                <p:spPr bwMode="auto">
                  <a:xfrm>
                    <a:off x="3713" y="2435"/>
                    <a:ext cx="188" cy="12"/>
                  </a:xfrm>
                  <a:prstGeom prst="line">
                    <a:avLst/>
                  </a:prstGeom>
                  <a:noFill/>
                  <a:ln w="3175">
                    <a:solidFill>
                      <a:srgbClr val="60606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4294" name="Line 610"/>
                  <p:cNvSpPr>
                    <a:spLocks noChangeShapeType="1"/>
                  </p:cNvSpPr>
                  <p:nvPr/>
                </p:nvSpPr>
                <p:spPr bwMode="auto">
                  <a:xfrm>
                    <a:off x="3713" y="2471"/>
                    <a:ext cx="185" cy="12"/>
                  </a:xfrm>
                  <a:prstGeom prst="line">
                    <a:avLst/>
                  </a:prstGeom>
                  <a:noFill/>
                  <a:ln w="3175">
                    <a:solidFill>
                      <a:srgbClr val="60606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4295" name="Line 611"/>
                  <p:cNvSpPr>
                    <a:spLocks noChangeShapeType="1"/>
                  </p:cNvSpPr>
                  <p:nvPr/>
                </p:nvSpPr>
                <p:spPr bwMode="auto">
                  <a:xfrm>
                    <a:off x="3713" y="2541"/>
                    <a:ext cx="185" cy="13"/>
                  </a:xfrm>
                  <a:prstGeom prst="line">
                    <a:avLst/>
                  </a:prstGeom>
                  <a:noFill/>
                  <a:ln w="3175">
                    <a:solidFill>
                      <a:srgbClr val="60606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4296" name="Line 612"/>
                  <p:cNvSpPr>
                    <a:spLocks noChangeShapeType="1"/>
                  </p:cNvSpPr>
                  <p:nvPr/>
                </p:nvSpPr>
                <p:spPr bwMode="auto">
                  <a:xfrm>
                    <a:off x="3712" y="2576"/>
                    <a:ext cx="188" cy="14"/>
                  </a:xfrm>
                  <a:prstGeom prst="line">
                    <a:avLst/>
                  </a:prstGeom>
                  <a:noFill/>
                  <a:ln w="3175">
                    <a:solidFill>
                      <a:srgbClr val="60606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4297" name="Line 613"/>
                  <p:cNvSpPr>
                    <a:spLocks noChangeShapeType="1"/>
                  </p:cNvSpPr>
                  <p:nvPr/>
                </p:nvSpPr>
                <p:spPr bwMode="auto">
                  <a:xfrm>
                    <a:off x="3713" y="2505"/>
                    <a:ext cx="186" cy="13"/>
                  </a:xfrm>
                  <a:prstGeom prst="line">
                    <a:avLst/>
                  </a:prstGeom>
                  <a:noFill/>
                  <a:ln w="3175">
                    <a:solidFill>
                      <a:srgbClr val="60606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4298" name="Freeform 614"/>
                  <p:cNvSpPr>
                    <a:spLocks/>
                  </p:cNvSpPr>
                  <p:nvPr/>
                </p:nvSpPr>
                <p:spPr bwMode="auto">
                  <a:xfrm>
                    <a:off x="3728" y="2436"/>
                    <a:ext cx="153" cy="48"/>
                  </a:xfrm>
                  <a:custGeom>
                    <a:avLst/>
                    <a:gdLst>
                      <a:gd name="T0" fmla="*/ 0 w 611"/>
                      <a:gd name="T1" fmla="*/ 0 h 188"/>
                      <a:gd name="T2" fmla="*/ 0 w 611"/>
                      <a:gd name="T3" fmla="*/ 0 h 188"/>
                      <a:gd name="T4" fmla="*/ 0 w 611"/>
                      <a:gd name="T5" fmla="*/ 0 h 188"/>
                      <a:gd name="T6" fmla="*/ 0 w 611"/>
                      <a:gd name="T7" fmla="*/ 0 h 188"/>
                      <a:gd name="T8" fmla="*/ 0 w 611"/>
                      <a:gd name="T9" fmla="*/ 0 h 188"/>
                      <a:gd name="T10" fmla="*/ 0 60000 65536"/>
                      <a:gd name="T11" fmla="*/ 0 60000 65536"/>
                      <a:gd name="T12" fmla="*/ 0 60000 65536"/>
                      <a:gd name="T13" fmla="*/ 0 60000 65536"/>
                      <a:gd name="T14" fmla="*/ 0 60000 65536"/>
                      <a:gd name="T15" fmla="*/ 0 w 611"/>
                      <a:gd name="T16" fmla="*/ 0 h 188"/>
                      <a:gd name="T17" fmla="*/ 611 w 611"/>
                      <a:gd name="T18" fmla="*/ 188 h 188"/>
                    </a:gdLst>
                    <a:ahLst/>
                    <a:cxnLst>
                      <a:cxn ang="T10">
                        <a:pos x="T0" y="T1"/>
                      </a:cxn>
                      <a:cxn ang="T11">
                        <a:pos x="T2" y="T3"/>
                      </a:cxn>
                      <a:cxn ang="T12">
                        <a:pos x="T4" y="T5"/>
                      </a:cxn>
                      <a:cxn ang="T13">
                        <a:pos x="T6" y="T7"/>
                      </a:cxn>
                      <a:cxn ang="T14">
                        <a:pos x="T8" y="T9"/>
                      </a:cxn>
                    </a:cxnLst>
                    <a:rect l="T15" t="T16" r="T17" b="T18"/>
                    <a:pathLst>
                      <a:path w="611" h="188">
                        <a:moveTo>
                          <a:pt x="0" y="0"/>
                        </a:moveTo>
                        <a:lnTo>
                          <a:pt x="0" y="145"/>
                        </a:lnTo>
                        <a:lnTo>
                          <a:pt x="611" y="188"/>
                        </a:lnTo>
                        <a:lnTo>
                          <a:pt x="611" y="43"/>
                        </a:lnTo>
                        <a:lnTo>
                          <a:pt x="0" y="0"/>
                        </a:lnTo>
                        <a:close/>
                      </a:path>
                    </a:pathLst>
                  </a:custGeom>
                  <a:solidFill>
                    <a:srgbClr val="E0E0E0"/>
                  </a:solidFill>
                  <a:ln w="3175">
                    <a:solidFill>
                      <a:srgbClr val="404040"/>
                    </a:solidFill>
                    <a:round/>
                    <a:headEnd/>
                    <a:tailEnd/>
                  </a:ln>
                </p:spPr>
                <p:txBody>
                  <a:bodyPr/>
                  <a:lstStyle/>
                  <a:p>
                    <a:endParaRPr lang="en-US"/>
                  </a:p>
                </p:txBody>
              </p:sp>
              <p:sp>
                <p:nvSpPr>
                  <p:cNvPr id="124299" name="Freeform 615"/>
                  <p:cNvSpPr>
                    <a:spLocks/>
                  </p:cNvSpPr>
                  <p:nvPr/>
                </p:nvSpPr>
                <p:spPr bwMode="auto">
                  <a:xfrm>
                    <a:off x="3728" y="2472"/>
                    <a:ext cx="153" cy="47"/>
                  </a:xfrm>
                  <a:custGeom>
                    <a:avLst/>
                    <a:gdLst>
                      <a:gd name="T0" fmla="*/ 0 w 611"/>
                      <a:gd name="T1" fmla="*/ 0 h 189"/>
                      <a:gd name="T2" fmla="*/ 0 w 611"/>
                      <a:gd name="T3" fmla="*/ 0 h 189"/>
                      <a:gd name="T4" fmla="*/ 0 w 611"/>
                      <a:gd name="T5" fmla="*/ 0 h 189"/>
                      <a:gd name="T6" fmla="*/ 0 w 611"/>
                      <a:gd name="T7" fmla="*/ 0 h 189"/>
                      <a:gd name="T8" fmla="*/ 0 w 611"/>
                      <a:gd name="T9" fmla="*/ 0 h 189"/>
                      <a:gd name="T10" fmla="*/ 0 60000 65536"/>
                      <a:gd name="T11" fmla="*/ 0 60000 65536"/>
                      <a:gd name="T12" fmla="*/ 0 60000 65536"/>
                      <a:gd name="T13" fmla="*/ 0 60000 65536"/>
                      <a:gd name="T14" fmla="*/ 0 60000 65536"/>
                      <a:gd name="T15" fmla="*/ 0 w 611"/>
                      <a:gd name="T16" fmla="*/ 0 h 189"/>
                      <a:gd name="T17" fmla="*/ 611 w 611"/>
                      <a:gd name="T18" fmla="*/ 189 h 189"/>
                    </a:gdLst>
                    <a:ahLst/>
                    <a:cxnLst>
                      <a:cxn ang="T10">
                        <a:pos x="T0" y="T1"/>
                      </a:cxn>
                      <a:cxn ang="T11">
                        <a:pos x="T2" y="T3"/>
                      </a:cxn>
                      <a:cxn ang="T12">
                        <a:pos x="T4" y="T5"/>
                      </a:cxn>
                      <a:cxn ang="T13">
                        <a:pos x="T6" y="T7"/>
                      </a:cxn>
                      <a:cxn ang="T14">
                        <a:pos x="T8" y="T9"/>
                      </a:cxn>
                    </a:cxnLst>
                    <a:rect l="T15" t="T16" r="T17" b="T18"/>
                    <a:pathLst>
                      <a:path w="611" h="189">
                        <a:moveTo>
                          <a:pt x="0" y="0"/>
                        </a:moveTo>
                        <a:lnTo>
                          <a:pt x="0" y="145"/>
                        </a:lnTo>
                        <a:lnTo>
                          <a:pt x="611" y="189"/>
                        </a:lnTo>
                        <a:lnTo>
                          <a:pt x="611" y="44"/>
                        </a:lnTo>
                        <a:lnTo>
                          <a:pt x="0" y="0"/>
                        </a:lnTo>
                        <a:close/>
                      </a:path>
                    </a:pathLst>
                  </a:custGeom>
                  <a:solidFill>
                    <a:srgbClr val="E0E0E0"/>
                  </a:solidFill>
                  <a:ln w="3175">
                    <a:solidFill>
                      <a:srgbClr val="404040"/>
                    </a:solidFill>
                    <a:round/>
                    <a:headEnd/>
                    <a:tailEnd/>
                  </a:ln>
                </p:spPr>
                <p:txBody>
                  <a:bodyPr/>
                  <a:lstStyle/>
                  <a:p>
                    <a:endParaRPr lang="en-US"/>
                  </a:p>
                </p:txBody>
              </p:sp>
              <p:sp>
                <p:nvSpPr>
                  <p:cNvPr id="124300" name="Freeform 616"/>
                  <p:cNvSpPr>
                    <a:spLocks/>
                  </p:cNvSpPr>
                  <p:nvPr/>
                </p:nvSpPr>
                <p:spPr bwMode="auto">
                  <a:xfrm>
                    <a:off x="3728" y="2506"/>
                    <a:ext cx="153" cy="47"/>
                  </a:xfrm>
                  <a:custGeom>
                    <a:avLst/>
                    <a:gdLst>
                      <a:gd name="T0" fmla="*/ 0 w 611"/>
                      <a:gd name="T1" fmla="*/ 0 h 187"/>
                      <a:gd name="T2" fmla="*/ 0 w 611"/>
                      <a:gd name="T3" fmla="*/ 0 h 187"/>
                      <a:gd name="T4" fmla="*/ 0 w 611"/>
                      <a:gd name="T5" fmla="*/ 0 h 187"/>
                      <a:gd name="T6" fmla="*/ 0 w 611"/>
                      <a:gd name="T7" fmla="*/ 0 h 187"/>
                      <a:gd name="T8" fmla="*/ 0 w 611"/>
                      <a:gd name="T9" fmla="*/ 0 h 187"/>
                      <a:gd name="T10" fmla="*/ 0 60000 65536"/>
                      <a:gd name="T11" fmla="*/ 0 60000 65536"/>
                      <a:gd name="T12" fmla="*/ 0 60000 65536"/>
                      <a:gd name="T13" fmla="*/ 0 60000 65536"/>
                      <a:gd name="T14" fmla="*/ 0 60000 65536"/>
                      <a:gd name="T15" fmla="*/ 0 w 611"/>
                      <a:gd name="T16" fmla="*/ 0 h 187"/>
                      <a:gd name="T17" fmla="*/ 611 w 611"/>
                      <a:gd name="T18" fmla="*/ 187 h 187"/>
                    </a:gdLst>
                    <a:ahLst/>
                    <a:cxnLst>
                      <a:cxn ang="T10">
                        <a:pos x="T0" y="T1"/>
                      </a:cxn>
                      <a:cxn ang="T11">
                        <a:pos x="T2" y="T3"/>
                      </a:cxn>
                      <a:cxn ang="T12">
                        <a:pos x="T4" y="T5"/>
                      </a:cxn>
                      <a:cxn ang="T13">
                        <a:pos x="T6" y="T7"/>
                      </a:cxn>
                      <a:cxn ang="T14">
                        <a:pos x="T8" y="T9"/>
                      </a:cxn>
                    </a:cxnLst>
                    <a:rect l="T15" t="T16" r="T17" b="T18"/>
                    <a:pathLst>
                      <a:path w="611" h="187">
                        <a:moveTo>
                          <a:pt x="0" y="0"/>
                        </a:moveTo>
                        <a:lnTo>
                          <a:pt x="0" y="145"/>
                        </a:lnTo>
                        <a:lnTo>
                          <a:pt x="611" y="187"/>
                        </a:lnTo>
                        <a:lnTo>
                          <a:pt x="611" y="43"/>
                        </a:lnTo>
                        <a:lnTo>
                          <a:pt x="0" y="0"/>
                        </a:lnTo>
                        <a:close/>
                      </a:path>
                    </a:pathLst>
                  </a:custGeom>
                  <a:solidFill>
                    <a:srgbClr val="E0E0E0"/>
                  </a:solidFill>
                  <a:ln w="3175">
                    <a:solidFill>
                      <a:srgbClr val="404040"/>
                    </a:solidFill>
                    <a:round/>
                    <a:headEnd/>
                    <a:tailEnd/>
                  </a:ln>
                </p:spPr>
                <p:txBody>
                  <a:bodyPr/>
                  <a:lstStyle/>
                  <a:p>
                    <a:endParaRPr lang="en-US"/>
                  </a:p>
                </p:txBody>
              </p:sp>
              <p:sp>
                <p:nvSpPr>
                  <p:cNvPr id="124301" name="Freeform 617"/>
                  <p:cNvSpPr>
                    <a:spLocks/>
                  </p:cNvSpPr>
                  <p:nvPr/>
                </p:nvSpPr>
                <p:spPr bwMode="auto">
                  <a:xfrm>
                    <a:off x="3728" y="2542"/>
                    <a:ext cx="153" cy="48"/>
                  </a:xfrm>
                  <a:custGeom>
                    <a:avLst/>
                    <a:gdLst>
                      <a:gd name="T0" fmla="*/ 0 w 613"/>
                      <a:gd name="T1" fmla="*/ 0 h 195"/>
                      <a:gd name="T2" fmla="*/ 0 w 613"/>
                      <a:gd name="T3" fmla="*/ 0 h 195"/>
                      <a:gd name="T4" fmla="*/ 0 w 613"/>
                      <a:gd name="T5" fmla="*/ 0 h 195"/>
                      <a:gd name="T6" fmla="*/ 0 w 613"/>
                      <a:gd name="T7" fmla="*/ 0 h 195"/>
                      <a:gd name="T8" fmla="*/ 0 w 613"/>
                      <a:gd name="T9" fmla="*/ 0 h 195"/>
                      <a:gd name="T10" fmla="*/ 0 60000 65536"/>
                      <a:gd name="T11" fmla="*/ 0 60000 65536"/>
                      <a:gd name="T12" fmla="*/ 0 60000 65536"/>
                      <a:gd name="T13" fmla="*/ 0 60000 65536"/>
                      <a:gd name="T14" fmla="*/ 0 60000 65536"/>
                      <a:gd name="T15" fmla="*/ 0 w 613"/>
                      <a:gd name="T16" fmla="*/ 0 h 195"/>
                      <a:gd name="T17" fmla="*/ 613 w 613"/>
                      <a:gd name="T18" fmla="*/ 195 h 195"/>
                    </a:gdLst>
                    <a:ahLst/>
                    <a:cxnLst>
                      <a:cxn ang="T10">
                        <a:pos x="T0" y="T1"/>
                      </a:cxn>
                      <a:cxn ang="T11">
                        <a:pos x="T2" y="T3"/>
                      </a:cxn>
                      <a:cxn ang="T12">
                        <a:pos x="T4" y="T5"/>
                      </a:cxn>
                      <a:cxn ang="T13">
                        <a:pos x="T6" y="T7"/>
                      </a:cxn>
                      <a:cxn ang="T14">
                        <a:pos x="T8" y="T9"/>
                      </a:cxn>
                    </a:cxnLst>
                    <a:rect l="T15" t="T16" r="T17" b="T18"/>
                    <a:pathLst>
                      <a:path w="613" h="195">
                        <a:moveTo>
                          <a:pt x="0" y="0"/>
                        </a:moveTo>
                        <a:lnTo>
                          <a:pt x="0" y="143"/>
                        </a:lnTo>
                        <a:lnTo>
                          <a:pt x="613" y="195"/>
                        </a:lnTo>
                        <a:lnTo>
                          <a:pt x="613" y="44"/>
                        </a:lnTo>
                        <a:lnTo>
                          <a:pt x="0" y="0"/>
                        </a:lnTo>
                        <a:close/>
                      </a:path>
                    </a:pathLst>
                  </a:custGeom>
                  <a:solidFill>
                    <a:srgbClr val="E0E0E0"/>
                  </a:solidFill>
                  <a:ln w="3175">
                    <a:solidFill>
                      <a:srgbClr val="404040"/>
                    </a:solidFill>
                    <a:round/>
                    <a:headEnd/>
                    <a:tailEnd/>
                  </a:ln>
                </p:spPr>
                <p:txBody>
                  <a:bodyPr/>
                  <a:lstStyle/>
                  <a:p>
                    <a:endParaRPr lang="en-US"/>
                  </a:p>
                </p:txBody>
              </p:sp>
              <p:grpSp>
                <p:nvGrpSpPr>
                  <p:cNvPr id="124302" name="Group 618"/>
                  <p:cNvGrpSpPr>
                    <a:grpSpLocks/>
                  </p:cNvGrpSpPr>
                  <p:nvPr/>
                </p:nvGrpSpPr>
                <p:grpSpPr bwMode="auto">
                  <a:xfrm>
                    <a:off x="3742" y="2447"/>
                    <a:ext cx="121" cy="62"/>
                    <a:chOff x="3742" y="2447"/>
                    <a:chExt cx="121" cy="62"/>
                  </a:xfrm>
                </p:grpSpPr>
                <p:sp>
                  <p:nvSpPr>
                    <p:cNvPr id="124303" name="Oval 619"/>
                    <p:cNvSpPr>
                      <a:spLocks noChangeArrowheads="1"/>
                    </p:cNvSpPr>
                    <p:nvPr/>
                  </p:nvSpPr>
                  <p:spPr bwMode="auto">
                    <a:xfrm>
                      <a:off x="3837" y="2452"/>
                      <a:ext cx="3" cy="2"/>
                    </a:xfrm>
                    <a:prstGeom prst="ellipse">
                      <a:avLst/>
                    </a:prstGeom>
                    <a:solidFill>
                      <a:srgbClr val="000000"/>
                    </a:solidFill>
                    <a:ln w="3175">
                      <a:solidFill>
                        <a:srgbClr val="000000"/>
                      </a:solidFill>
                      <a:round/>
                      <a:headEnd/>
                      <a:tailEnd/>
                    </a:ln>
                  </p:spPr>
                  <p:txBody>
                    <a:bodyPr/>
                    <a:lstStyle/>
                    <a:p>
                      <a:pPr eaLnBrk="0" hangingPunct="0"/>
                      <a:endParaRPr lang="vi-VN"/>
                    </a:p>
                  </p:txBody>
                </p:sp>
                <p:sp>
                  <p:nvSpPr>
                    <p:cNvPr id="124304" name="Freeform 620"/>
                    <p:cNvSpPr>
                      <a:spLocks/>
                    </p:cNvSpPr>
                    <p:nvPr/>
                  </p:nvSpPr>
                  <p:spPr bwMode="auto">
                    <a:xfrm>
                      <a:off x="3755" y="2480"/>
                      <a:ext cx="94" cy="20"/>
                    </a:xfrm>
                    <a:custGeom>
                      <a:avLst/>
                      <a:gdLst>
                        <a:gd name="T0" fmla="*/ 0 w 375"/>
                        <a:gd name="T1" fmla="*/ 0 h 83"/>
                        <a:gd name="T2" fmla="*/ 0 w 375"/>
                        <a:gd name="T3" fmla="*/ 0 h 83"/>
                        <a:gd name="T4" fmla="*/ 0 w 375"/>
                        <a:gd name="T5" fmla="*/ 0 h 83"/>
                        <a:gd name="T6" fmla="*/ 0 60000 65536"/>
                        <a:gd name="T7" fmla="*/ 0 60000 65536"/>
                        <a:gd name="T8" fmla="*/ 0 60000 65536"/>
                        <a:gd name="T9" fmla="*/ 0 w 375"/>
                        <a:gd name="T10" fmla="*/ 0 h 83"/>
                        <a:gd name="T11" fmla="*/ 375 w 375"/>
                        <a:gd name="T12" fmla="*/ 83 h 83"/>
                      </a:gdLst>
                      <a:ahLst/>
                      <a:cxnLst>
                        <a:cxn ang="T6">
                          <a:pos x="T0" y="T1"/>
                        </a:cxn>
                        <a:cxn ang="T7">
                          <a:pos x="T2" y="T3"/>
                        </a:cxn>
                        <a:cxn ang="T8">
                          <a:pos x="T4" y="T5"/>
                        </a:cxn>
                      </a:cxnLst>
                      <a:rect l="T9" t="T10" r="T11" b="T12"/>
                      <a:pathLst>
                        <a:path w="375" h="83">
                          <a:moveTo>
                            <a:pt x="0" y="83"/>
                          </a:moveTo>
                          <a:lnTo>
                            <a:pt x="0" y="0"/>
                          </a:lnTo>
                          <a:lnTo>
                            <a:pt x="375" y="30"/>
                          </a:lnTo>
                        </a:path>
                      </a:pathLst>
                    </a:cu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24305" name="Freeform 621"/>
                    <p:cNvSpPr>
                      <a:spLocks/>
                    </p:cNvSpPr>
                    <p:nvPr/>
                  </p:nvSpPr>
                  <p:spPr bwMode="auto">
                    <a:xfrm>
                      <a:off x="3759" y="2490"/>
                      <a:ext cx="87" cy="11"/>
                    </a:xfrm>
                    <a:custGeom>
                      <a:avLst/>
                      <a:gdLst>
                        <a:gd name="T0" fmla="*/ 0 w 347"/>
                        <a:gd name="T1" fmla="*/ 0 h 44"/>
                        <a:gd name="T2" fmla="*/ 0 w 347"/>
                        <a:gd name="T3" fmla="*/ 0 h 44"/>
                        <a:gd name="T4" fmla="*/ 0 w 347"/>
                        <a:gd name="T5" fmla="*/ 0 h 44"/>
                        <a:gd name="T6" fmla="*/ 0 w 347"/>
                        <a:gd name="T7" fmla="*/ 0 h 44"/>
                        <a:gd name="T8" fmla="*/ 0 w 347"/>
                        <a:gd name="T9" fmla="*/ 0 h 44"/>
                        <a:gd name="T10" fmla="*/ 0 60000 65536"/>
                        <a:gd name="T11" fmla="*/ 0 60000 65536"/>
                        <a:gd name="T12" fmla="*/ 0 60000 65536"/>
                        <a:gd name="T13" fmla="*/ 0 60000 65536"/>
                        <a:gd name="T14" fmla="*/ 0 60000 65536"/>
                        <a:gd name="T15" fmla="*/ 0 w 347"/>
                        <a:gd name="T16" fmla="*/ 0 h 44"/>
                        <a:gd name="T17" fmla="*/ 347 w 347"/>
                        <a:gd name="T18" fmla="*/ 44 h 44"/>
                      </a:gdLst>
                      <a:ahLst/>
                      <a:cxnLst>
                        <a:cxn ang="T10">
                          <a:pos x="T0" y="T1"/>
                        </a:cxn>
                        <a:cxn ang="T11">
                          <a:pos x="T2" y="T3"/>
                        </a:cxn>
                        <a:cxn ang="T12">
                          <a:pos x="T4" y="T5"/>
                        </a:cxn>
                        <a:cxn ang="T13">
                          <a:pos x="T6" y="T7"/>
                        </a:cxn>
                        <a:cxn ang="T14">
                          <a:pos x="T8" y="T9"/>
                        </a:cxn>
                      </a:cxnLst>
                      <a:rect l="T15" t="T16" r="T17" b="T18"/>
                      <a:pathLst>
                        <a:path w="347" h="44">
                          <a:moveTo>
                            <a:pt x="0" y="0"/>
                          </a:moveTo>
                          <a:lnTo>
                            <a:pt x="0" y="16"/>
                          </a:lnTo>
                          <a:lnTo>
                            <a:pt x="347" y="44"/>
                          </a:lnTo>
                          <a:lnTo>
                            <a:pt x="347" y="26"/>
                          </a:lnTo>
                          <a:lnTo>
                            <a:pt x="0" y="0"/>
                          </a:lnTo>
                          <a:close/>
                        </a:path>
                      </a:pathLst>
                    </a:custGeom>
                    <a:solidFill>
                      <a:srgbClr val="A0A0A0"/>
                    </a:solidFill>
                    <a:ln w="3175">
                      <a:solidFill>
                        <a:srgbClr val="A0A0A0"/>
                      </a:solidFill>
                      <a:round/>
                      <a:headEnd/>
                      <a:tailEnd/>
                    </a:ln>
                  </p:spPr>
                  <p:txBody>
                    <a:bodyPr/>
                    <a:lstStyle/>
                    <a:p>
                      <a:endParaRPr lang="en-US"/>
                    </a:p>
                  </p:txBody>
                </p:sp>
                <p:sp>
                  <p:nvSpPr>
                    <p:cNvPr id="124306" name="Freeform 622"/>
                    <p:cNvSpPr>
                      <a:spLocks/>
                    </p:cNvSpPr>
                    <p:nvPr/>
                  </p:nvSpPr>
                  <p:spPr bwMode="auto">
                    <a:xfrm>
                      <a:off x="3817" y="2502"/>
                      <a:ext cx="28" cy="7"/>
                    </a:xfrm>
                    <a:custGeom>
                      <a:avLst/>
                      <a:gdLst>
                        <a:gd name="T0" fmla="*/ 0 w 112"/>
                        <a:gd name="T1" fmla="*/ 0 h 28"/>
                        <a:gd name="T2" fmla="*/ 0 w 112"/>
                        <a:gd name="T3" fmla="*/ 0 h 28"/>
                        <a:gd name="T4" fmla="*/ 0 w 112"/>
                        <a:gd name="T5" fmla="*/ 0 h 28"/>
                        <a:gd name="T6" fmla="*/ 0 w 112"/>
                        <a:gd name="T7" fmla="*/ 0 h 28"/>
                        <a:gd name="T8" fmla="*/ 0 w 112"/>
                        <a:gd name="T9" fmla="*/ 0 h 28"/>
                        <a:gd name="T10" fmla="*/ 0 60000 65536"/>
                        <a:gd name="T11" fmla="*/ 0 60000 65536"/>
                        <a:gd name="T12" fmla="*/ 0 60000 65536"/>
                        <a:gd name="T13" fmla="*/ 0 60000 65536"/>
                        <a:gd name="T14" fmla="*/ 0 60000 65536"/>
                        <a:gd name="T15" fmla="*/ 0 w 112"/>
                        <a:gd name="T16" fmla="*/ 0 h 28"/>
                        <a:gd name="T17" fmla="*/ 112 w 112"/>
                        <a:gd name="T18" fmla="*/ 28 h 28"/>
                      </a:gdLst>
                      <a:ahLst/>
                      <a:cxnLst>
                        <a:cxn ang="T10">
                          <a:pos x="T0" y="T1"/>
                        </a:cxn>
                        <a:cxn ang="T11">
                          <a:pos x="T2" y="T3"/>
                        </a:cxn>
                        <a:cxn ang="T12">
                          <a:pos x="T4" y="T5"/>
                        </a:cxn>
                        <a:cxn ang="T13">
                          <a:pos x="T6" y="T7"/>
                        </a:cxn>
                        <a:cxn ang="T14">
                          <a:pos x="T8" y="T9"/>
                        </a:cxn>
                      </a:cxnLst>
                      <a:rect l="T15" t="T16" r="T17" b="T18"/>
                      <a:pathLst>
                        <a:path w="112" h="28">
                          <a:moveTo>
                            <a:pt x="0" y="0"/>
                          </a:moveTo>
                          <a:lnTo>
                            <a:pt x="112" y="7"/>
                          </a:lnTo>
                          <a:lnTo>
                            <a:pt x="112" y="28"/>
                          </a:lnTo>
                          <a:lnTo>
                            <a:pt x="0" y="21"/>
                          </a:lnTo>
                          <a:lnTo>
                            <a:pt x="0"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307" name="Freeform 623"/>
                    <p:cNvSpPr>
                      <a:spLocks/>
                    </p:cNvSpPr>
                    <p:nvPr/>
                  </p:nvSpPr>
                  <p:spPr bwMode="auto">
                    <a:xfrm>
                      <a:off x="3764" y="2447"/>
                      <a:ext cx="67" cy="26"/>
                    </a:xfrm>
                    <a:custGeom>
                      <a:avLst/>
                      <a:gdLst>
                        <a:gd name="T0" fmla="*/ 0 w 267"/>
                        <a:gd name="T1" fmla="*/ 0 h 104"/>
                        <a:gd name="T2" fmla="*/ 0 w 267"/>
                        <a:gd name="T3" fmla="*/ 0 h 104"/>
                        <a:gd name="T4" fmla="*/ 0 w 267"/>
                        <a:gd name="T5" fmla="*/ 0 h 104"/>
                        <a:gd name="T6" fmla="*/ 0 w 267"/>
                        <a:gd name="T7" fmla="*/ 0 h 104"/>
                        <a:gd name="T8" fmla="*/ 0 w 267"/>
                        <a:gd name="T9" fmla="*/ 0 h 104"/>
                        <a:gd name="T10" fmla="*/ 0 w 267"/>
                        <a:gd name="T11" fmla="*/ 0 h 104"/>
                        <a:gd name="T12" fmla="*/ 0 w 267"/>
                        <a:gd name="T13" fmla="*/ 0 h 104"/>
                        <a:gd name="T14" fmla="*/ 0 60000 65536"/>
                        <a:gd name="T15" fmla="*/ 0 60000 65536"/>
                        <a:gd name="T16" fmla="*/ 0 60000 65536"/>
                        <a:gd name="T17" fmla="*/ 0 60000 65536"/>
                        <a:gd name="T18" fmla="*/ 0 60000 65536"/>
                        <a:gd name="T19" fmla="*/ 0 60000 65536"/>
                        <a:gd name="T20" fmla="*/ 0 60000 65536"/>
                        <a:gd name="T21" fmla="*/ 0 w 267"/>
                        <a:gd name="T22" fmla="*/ 0 h 104"/>
                        <a:gd name="T23" fmla="*/ 267 w 267"/>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7" h="104">
                          <a:moveTo>
                            <a:pt x="0" y="2"/>
                          </a:moveTo>
                          <a:lnTo>
                            <a:pt x="0" y="84"/>
                          </a:lnTo>
                          <a:lnTo>
                            <a:pt x="266" y="104"/>
                          </a:lnTo>
                          <a:lnTo>
                            <a:pt x="267" y="7"/>
                          </a:lnTo>
                          <a:lnTo>
                            <a:pt x="147" y="0"/>
                          </a:lnTo>
                          <a:lnTo>
                            <a:pt x="132" y="14"/>
                          </a:lnTo>
                          <a:lnTo>
                            <a:pt x="0" y="2"/>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308" name="Freeform 624"/>
                    <p:cNvSpPr>
                      <a:spLocks/>
                    </p:cNvSpPr>
                    <p:nvPr/>
                  </p:nvSpPr>
                  <p:spPr bwMode="auto">
                    <a:xfrm>
                      <a:off x="3742" y="2453"/>
                      <a:ext cx="121" cy="12"/>
                    </a:xfrm>
                    <a:custGeom>
                      <a:avLst/>
                      <a:gdLst>
                        <a:gd name="T0" fmla="*/ 0 w 482"/>
                        <a:gd name="T1" fmla="*/ 0 h 48"/>
                        <a:gd name="T2" fmla="*/ 0 w 482"/>
                        <a:gd name="T3" fmla="*/ 0 h 48"/>
                        <a:gd name="T4" fmla="*/ 0 w 482"/>
                        <a:gd name="T5" fmla="*/ 0 h 48"/>
                        <a:gd name="T6" fmla="*/ 0 w 482"/>
                        <a:gd name="T7" fmla="*/ 0 h 48"/>
                        <a:gd name="T8" fmla="*/ 0 w 482"/>
                        <a:gd name="T9" fmla="*/ 0 h 48"/>
                        <a:gd name="T10" fmla="*/ 0 w 482"/>
                        <a:gd name="T11" fmla="*/ 0 h 48"/>
                        <a:gd name="T12" fmla="*/ 0 w 482"/>
                        <a:gd name="T13" fmla="*/ 0 h 48"/>
                        <a:gd name="T14" fmla="*/ 0 w 482"/>
                        <a:gd name="T15" fmla="*/ 0 h 48"/>
                        <a:gd name="T16" fmla="*/ 0 w 482"/>
                        <a:gd name="T17" fmla="*/ 0 h 48"/>
                        <a:gd name="T18" fmla="*/ 0 w 482"/>
                        <a:gd name="T19" fmla="*/ 0 h 48"/>
                        <a:gd name="T20" fmla="*/ 0 w 482"/>
                        <a:gd name="T21" fmla="*/ 0 h 48"/>
                        <a:gd name="T22" fmla="*/ 0 w 482"/>
                        <a:gd name="T23" fmla="*/ 0 h 48"/>
                        <a:gd name="T24" fmla="*/ 0 w 482"/>
                        <a:gd name="T25" fmla="*/ 0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82"/>
                        <a:gd name="T40" fmla="*/ 0 h 48"/>
                        <a:gd name="T41" fmla="*/ 482 w 482"/>
                        <a:gd name="T42" fmla="*/ 48 h 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82" h="48">
                          <a:moveTo>
                            <a:pt x="16" y="0"/>
                          </a:moveTo>
                          <a:lnTo>
                            <a:pt x="8" y="0"/>
                          </a:lnTo>
                          <a:lnTo>
                            <a:pt x="0" y="0"/>
                          </a:lnTo>
                          <a:lnTo>
                            <a:pt x="0" y="8"/>
                          </a:lnTo>
                          <a:lnTo>
                            <a:pt x="0" y="13"/>
                          </a:lnTo>
                          <a:lnTo>
                            <a:pt x="8" y="17"/>
                          </a:lnTo>
                          <a:lnTo>
                            <a:pt x="16" y="17"/>
                          </a:lnTo>
                          <a:lnTo>
                            <a:pt x="472" y="48"/>
                          </a:lnTo>
                          <a:lnTo>
                            <a:pt x="481" y="48"/>
                          </a:lnTo>
                          <a:lnTo>
                            <a:pt x="482" y="36"/>
                          </a:lnTo>
                          <a:lnTo>
                            <a:pt x="475" y="32"/>
                          </a:lnTo>
                          <a:lnTo>
                            <a:pt x="456" y="31"/>
                          </a:lnTo>
                          <a:lnTo>
                            <a:pt x="16"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grpSp>
        </p:grpSp>
        <p:grpSp>
          <p:nvGrpSpPr>
            <p:cNvPr id="123913" name="Group 625"/>
            <p:cNvGrpSpPr>
              <a:grpSpLocks/>
            </p:cNvGrpSpPr>
            <p:nvPr/>
          </p:nvGrpSpPr>
          <p:grpSpPr bwMode="auto">
            <a:xfrm>
              <a:off x="4677" y="2322"/>
              <a:ext cx="378" cy="660"/>
              <a:chOff x="4677" y="2322"/>
              <a:chExt cx="378" cy="660"/>
            </a:xfrm>
          </p:grpSpPr>
          <p:grpSp>
            <p:nvGrpSpPr>
              <p:cNvPr id="124215" name="Group 626"/>
              <p:cNvGrpSpPr>
                <a:grpSpLocks/>
              </p:cNvGrpSpPr>
              <p:nvPr/>
            </p:nvGrpSpPr>
            <p:grpSpPr bwMode="auto">
              <a:xfrm>
                <a:off x="4677" y="2829"/>
                <a:ext cx="378" cy="153"/>
                <a:chOff x="4677" y="2829"/>
                <a:chExt cx="378" cy="153"/>
              </a:xfrm>
            </p:grpSpPr>
            <p:sp>
              <p:nvSpPr>
                <p:cNvPr id="124277" name="Freeform 627"/>
                <p:cNvSpPr>
                  <a:spLocks/>
                </p:cNvSpPr>
                <p:nvPr/>
              </p:nvSpPr>
              <p:spPr bwMode="auto">
                <a:xfrm>
                  <a:off x="4677" y="2829"/>
                  <a:ext cx="323" cy="153"/>
                </a:xfrm>
                <a:custGeom>
                  <a:avLst/>
                  <a:gdLst>
                    <a:gd name="T0" fmla="*/ 0 w 1290"/>
                    <a:gd name="T1" fmla="*/ 0 h 613"/>
                    <a:gd name="T2" fmla="*/ 0 w 1290"/>
                    <a:gd name="T3" fmla="*/ 0 h 613"/>
                    <a:gd name="T4" fmla="*/ 0 w 1290"/>
                    <a:gd name="T5" fmla="*/ 0 h 613"/>
                    <a:gd name="T6" fmla="*/ 0 w 1290"/>
                    <a:gd name="T7" fmla="*/ 0 h 613"/>
                    <a:gd name="T8" fmla="*/ 0 w 1290"/>
                    <a:gd name="T9" fmla="*/ 0 h 613"/>
                    <a:gd name="T10" fmla="*/ 0 w 1290"/>
                    <a:gd name="T11" fmla="*/ 0 h 613"/>
                    <a:gd name="T12" fmla="*/ 0 w 1290"/>
                    <a:gd name="T13" fmla="*/ 0 h 613"/>
                    <a:gd name="T14" fmla="*/ 0 w 1290"/>
                    <a:gd name="T15" fmla="*/ 0 h 613"/>
                    <a:gd name="T16" fmla="*/ 0 w 1290"/>
                    <a:gd name="T17" fmla="*/ 0 h 613"/>
                    <a:gd name="T18" fmla="*/ 0 w 1290"/>
                    <a:gd name="T19" fmla="*/ 0 h 613"/>
                    <a:gd name="T20" fmla="*/ 0 w 1290"/>
                    <a:gd name="T21" fmla="*/ 0 h 613"/>
                    <a:gd name="T22" fmla="*/ 0 w 1290"/>
                    <a:gd name="T23" fmla="*/ 0 h 613"/>
                    <a:gd name="T24" fmla="*/ 0 w 1290"/>
                    <a:gd name="T25" fmla="*/ 0 h 613"/>
                    <a:gd name="T26" fmla="*/ 0 w 1290"/>
                    <a:gd name="T27" fmla="*/ 0 h 613"/>
                    <a:gd name="T28" fmla="*/ 0 w 1290"/>
                    <a:gd name="T29" fmla="*/ 0 h 613"/>
                    <a:gd name="T30" fmla="*/ 0 w 1290"/>
                    <a:gd name="T31" fmla="*/ 0 h 613"/>
                    <a:gd name="T32" fmla="*/ 0 w 1290"/>
                    <a:gd name="T33" fmla="*/ 0 h 613"/>
                    <a:gd name="T34" fmla="*/ 0 w 1290"/>
                    <a:gd name="T35" fmla="*/ 0 h 613"/>
                    <a:gd name="T36" fmla="*/ 0 w 1290"/>
                    <a:gd name="T37" fmla="*/ 0 h 613"/>
                    <a:gd name="T38" fmla="*/ 0 w 1290"/>
                    <a:gd name="T39" fmla="*/ 0 h 61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290"/>
                    <a:gd name="T61" fmla="*/ 0 h 613"/>
                    <a:gd name="T62" fmla="*/ 1290 w 1290"/>
                    <a:gd name="T63" fmla="*/ 613 h 61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290" h="613">
                      <a:moveTo>
                        <a:pt x="134" y="323"/>
                      </a:moveTo>
                      <a:lnTo>
                        <a:pt x="115" y="351"/>
                      </a:lnTo>
                      <a:lnTo>
                        <a:pt x="53" y="399"/>
                      </a:lnTo>
                      <a:lnTo>
                        <a:pt x="16" y="426"/>
                      </a:lnTo>
                      <a:lnTo>
                        <a:pt x="0" y="445"/>
                      </a:lnTo>
                      <a:lnTo>
                        <a:pt x="0" y="462"/>
                      </a:lnTo>
                      <a:lnTo>
                        <a:pt x="16" y="482"/>
                      </a:lnTo>
                      <a:lnTo>
                        <a:pt x="36" y="498"/>
                      </a:lnTo>
                      <a:lnTo>
                        <a:pt x="77" y="507"/>
                      </a:lnTo>
                      <a:lnTo>
                        <a:pt x="121" y="516"/>
                      </a:lnTo>
                      <a:lnTo>
                        <a:pt x="813" y="604"/>
                      </a:lnTo>
                      <a:lnTo>
                        <a:pt x="883" y="611"/>
                      </a:lnTo>
                      <a:lnTo>
                        <a:pt x="942" y="613"/>
                      </a:lnTo>
                      <a:lnTo>
                        <a:pt x="981" y="609"/>
                      </a:lnTo>
                      <a:lnTo>
                        <a:pt x="1009" y="600"/>
                      </a:lnTo>
                      <a:lnTo>
                        <a:pt x="1032" y="586"/>
                      </a:lnTo>
                      <a:lnTo>
                        <a:pt x="1055" y="572"/>
                      </a:lnTo>
                      <a:lnTo>
                        <a:pt x="1073" y="554"/>
                      </a:lnTo>
                      <a:lnTo>
                        <a:pt x="1290" y="0"/>
                      </a:lnTo>
                      <a:lnTo>
                        <a:pt x="134" y="323"/>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278" name="Freeform 628"/>
                <p:cNvSpPr>
                  <a:spLocks/>
                </p:cNvSpPr>
                <p:nvPr/>
              </p:nvSpPr>
              <p:spPr bwMode="auto">
                <a:xfrm>
                  <a:off x="4903" y="2829"/>
                  <a:ext cx="152" cy="144"/>
                </a:xfrm>
                <a:custGeom>
                  <a:avLst/>
                  <a:gdLst>
                    <a:gd name="T0" fmla="*/ 0 w 609"/>
                    <a:gd name="T1" fmla="*/ 0 h 578"/>
                    <a:gd name="T2" fmla="*/ 0 w 609"/>
                    <a:gd name="T3" fmla="*/ 0 h 578"/>
                    <a:gd name="T4" fmla="*/ 0 w 609"/>
                    <a:gd name="T5" fmla="*/ 0 h 578"/>
                    <a:gd name="T6" fmla="*/ 0 w 609"/>
                    <a:gd name="T7" fmla="*/ 0 h 578"/>
                    <a:gd name="T8" fmla="*/ 0 w 609"/>
                    <a:gd name="T9" fmla="*/ 0 h 578"/>
                    <a:gd name="T10" fmla="*/ 0 w 609"/>
                    <a:gd name="T11" fmla="*/ 0 h 578"/>
                    <a:gd name="T12" fmla="*/ 0 w 609"/>
                    <a:gd name="T13" fmla="*/ 0 h 578"/>
                    <a:gd name="T14" fmla="*/ 0 w 609"/>
                    <a:gd name="T15" fmla="*/ 0 h 578"/>
                    <a:gd name="T16" fmla="*/ 0 w 609"/>
                    <a:gd name="T17" fmla="*/ 0 h 578"/>
                    <a:gd name="T18" fmla="*/ 0 w 609"/>
                    <a:gd name="T19" fmla="*/ 0 h 578"/>
                    <a:gd name="T20" fmla="*/ 0 w 609"/>
                    <a:gd name="T21" fmla="*/ 0 h 578"/>
                    <a:gd name="T22" fmla="*/ 0 w 609"/>
                    <a:gd name="T23" fmla="*/ 0 h 578"/>
                    <a:gd name="T24" fmla="*/ 0 w 609"/>
                    <a:gd name="T25" fmla="*/ 0 h 578"/>
                    <a:gd name="T26" fmla="*/ 0 w 609"/>
                    <a:gd name="T27" fmla="*/ 0 h 578"/>
                    <a:gd name="T28" fmla="*/ 0 w 609"/>
                    <a:gd name="T29" fmla="*/ 0 h 578"/>
                    <a:gd name="T30" fmla="*/ 0 w 609"/>
                    <a:gd name="T31" fmla="*/ 0 h 578"/>
                    <a:gd name="T32" fmla="*/ 0 w 609"/>
                    <a:gd name="T33" fmla="*/ 0 h 578"/>
                    <a:gd name="T34" fmla="*/ 0 w 609"/>
                    <a:gd name="T35" fmla="*/ 0 h 578"/>
                    <a:gd name="T36" fmla="*/ 0 w 609"/>
                    <a:gd name="T37" fmla="*/ 0 h 578"/>
                    <a:gd name="T38" fmla="*/ 0 w 609"/>
                    <a:gd name="T39" fmla="*/ 0 h 578"/>
                    <a:gd name="T40" fmla="*/ 0 w 609"/>
                    <a:gd name="T41" fmla="*/ 0 h 57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09"/>
                    <a:gd name="T64" fmla="*/ 0 h 578"/>
                    <a:gd name="T65" fmla="*/ 609 w 609"/>
                    <a:gd name="T66" fmla="*/ 578 h 57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09" h="578">
                      <a:moveTo>
                        <a:pt x="0" y="380"/>
                      </a:moveTo>
                      <a:lnTo>
                        <a:pt x="4" y="422"/>
                      </a:lnTo>
                      <a:lnTo>
                        <a:pt x="8" y="443"/>
                      </a:lnTo>
                      <a:lnTo>
                        <a:pt x="16" y="470"/>
                      </a:lnTo>
                      <a:lnTo>
                        <a:pt x="24" y="496"/>
                      </a:lnTo>
                      <a:lnTo>
                        <a:pt x="40" y="525"/>
                      </a:lnTo>
                      <a:lnTo>
                        <a:pt x="60" y="544"/>
                      </a:lnTo>
                      <a:lnTo>
                        <a:pt x="80" y="561"/>
                      </a:lnTo>
                      <a:lnTo>
                        <a:pt x="102" y="572"/>
                      </a:lnTo>
                      <a:lnTo>
                        <a:pt x="127" y="578"/>
                      </a:lnTo>
                      <a:lnTo>
                        <a:pt x="156" y="578"/>
                      </a:lnTo>
                      <a:lnTo>
                        <a:pt x="180" y="555"/>
                      </a:lnTo>
                      <a:lnTo>
                        <a:pt x="608" y="82"/>
                      </a:lnTo>
                      <a:lnTo>
                        <a:pt x="609" y="71"/>
                      </a:lnTo>
                      <a:lnTo>
                        <a:pt x="607" y="63"/>
                      </a:lnTo>
                      <a:lnTo>
                        <a:pt x="604" y="61"/>
                      </a:lnTo>
                      <a:lnTo>
                        <a:pt x="598" y="53"/>
                      </a:lnTo>
                      <a:lnTo>
                        <a:pt x="589" y="50"/>
                      </a:lnTo>
                      <a:lnTo>
                        <a:pt x="579" y="46"/>
                      </a:lnTo>
                      <a:lnTo>
                        <a:pt x="413" y="0"/>
                      </a:lnTo>
                      <a:lnTo>
                        <a:pt x="0" y="380"/>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sp>
            <p:nvSpPr>
              <p:cNvPr id="124216" name="Freeform 629"/>
              <p:cNvSpPr>
                <a:spLocks/>
              </p:cNvSpPr>
              <p:nvPr/>
            </p:nvSpPr>
            <p:spPr bwMode="auto">
              <a:xfrm>
                <a:off x="4712" y="2831"/>
                <a:ext cx="293" cy="97"/>
              </a:xfrm>
              <a:custGeom>
                <a:avLst/>
                <a:gdLst>
                  <a:gd name="T0" fmla="*/ 0 w 1169"/>
                  <a:gd name="T1" fmla="*/ 0 h 389"/>
                  <a:gd name="T2" fmla="*/ 0 w 1169"/>
                  <a:gd name="T3" fmla="*/ 0 h 389"/>
                  <a:gd name="T4" fmla="*/ 0 w 1169"/>
                  <a:gd name="T5" fmla="*/ 0 h 389"/>
                  <a:gd name="T6" fmla="*/ 0 w 1169"/>
                  <a:gd name="T7" fmla="*/ 0 h 389"/>
                  <a:gd name="T8" fmla="*/ 0 w 1169"/>
                  <a:gd name="T9" fmla="*/ 0 h 389"/>
                  <a:gd name="T10" fmla="*/ 0 w 1169"/>
                  <a:gd name="T11" fmla="*/ 0 h 389"/>
                  <a:gd name="T12" fmla="*/ 0 w 1169"/>
                  <a:gd name="T13" fmla="*/ 0 h 389"/>
                  <a:gd name="T14" fmla="*/ 0 w 1169"/>
                  <a:gd name="T15" fmla="*/ 0 h 389"/>
                  <a:gd name="T16" fmla="*/ 0 w 1169"/>
                  <a:gd name="T17" fmla="*/ 0 h 3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69"/>
                  <a:gd name="T28" fmla="*/ 0 h 389"/>
                  <a:gd name="T29" fmla="*/ 1169 w 1169"/>
                  <a:gd name="T30" fmla="*/ 389 h 3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69" h="389">
                    <a:moveTo>
                      <a:pt x="1169" y="0"/>
                    </a:moveTo>
                    <a:lnTo>
                      <a:pt x="776" y="357"/>
                    </a:lnTo>
                    <a:lnTo>
                      <a:pt x="764" y="372"/>
                    </a:lnTo>
                    <a:lnTo>
                      <a:pt x="746" y="383"/>
                    </a:lnTo>
                    <a:lnTo>
                      <a:pt x="719" y="389"/>
                    </a:lnTo>
                    <a:lnTo>
                      <a:pt x="676" y="386"/>
                    </a:lnTo>
                    <a:lnTo>
                      <a:pt x="0" y="310"/>
                    </a:lnTo>
                    <a:lnTo>
                      <a:pt x="7" y="250"/>
                    </a:lnTo>
                    <a:lnTo>
                      <a:pt x="1169" y="0"/>
                    </a:lnTo>
                    <a:close/>
                  </a:path>
                </a:pathLst>
              </a:custGeom>
              <a:solidFill>
                <a:srgbClr val="606060"/>
              </a:solidFill>
              <a:ln w="3175">
                <a:solidFill>
                  <a:srgbClr val="606060"/>
                </a:solidFill>
                <a:round/>
                <a:headEnd/>
                <a:tailEnd/>
              </a:ln>
            </p:spPr>
            <p:txBody>
              <a:bodyPr/>
              <a:lstStyle/>
              <a:p>
                <a:endParaRPr lang="en-US"/>
              </a:p>
            </p:txBody>
          </p:sp>
          <p:grpSp>
            <p:nvGrpSpPr>
              <p:cNvPr id="124217" name="Group 630"/>
              <p:cNvGrpSpPr>
                <a:grpSpLocks/>
              </p:cNvGrpSpPr>
              <p:nvPr/>
            </p:nvGrpSpPr>
            <p:grpSpPr bwMode="auto">
              <a:xfrm>
                <a:off x="4709" y="2322"/>
                <a:ext cx="294" cy="603"/>
                <a:chOff x="4709" y="2322"/>
                <a:chExt cx="294" cy="603"/>
              </a:xfrm>
            </p:grpSpPr>
            <p:sp>
              <p:nvSpPr>
                <p:cNvPr id="124275" name="Freeform 631"/>
                <p:cNvSpPr>
                  <a:spLocks/>
                </p:cNvSpPr>
                <p:nvPr/>
              </p:nvSpPr>
              <p:spPr bwMode="auto">
                <a:xfrm>
                  <a:off x="4711" y="2327"/>
                  <a:ext cx="292" cy="598"/>
                </a:xfrm>
                <a:custGeom>
                  <a:avLst/>
                  <a:gdLst>
                    <a:gd name="T0" fmla="*/ 0 w 1172"/>
                    <a:gd name="T1" fmla="*/ 0 h 2392"/>
                    <a:gd name="T2" fmla="*/ 0 w 1172"/>
                    <a:gd name="T3" fmla="*/ 0 h 2392"/>
                    <a:gd name="T4" fmla="*/ 0 w 1172"/>
                    <a:gd name="T5" fmla="*/ 0 h 2392"/>
                    <a:gd name="T6" fmla="*/ 0 w 1172"/>
                    <a:gd name="T7" fmla="*/ 0 h 2392"/>
                    <a:gd name="T8" fmla="*/ 0 w 1172"/>
                    <a:gd name="T9" fmla="*/ 0 h 2392"/>
                    <a:gd name="T10" fmla="*/ 0 w 1172"/>
                    <a:gd name="T11" fmla="*/ 0 h 2392"/>
                    <a:gd name="T12" fmla="*/ 0 w 1172"/>
                    <a:gd name="T13" fmla="*/ 0 h 2392"/>
                    <a:gd name="T14" fmla="*/ 0 w 1172"/>
                    <a:gd name="T15" fmla="*/ 0 h 2392"/>
                    <a:gd name="T16" fmla="*/ 0 w 1172"/>
                    <a:gd name="T17" fmla="*/ 0 h 2392"/>
                    <a:gd name="T18" fmla="*/ 0 w 1172"/>
                    <a:gd name="T19" fmla="*/ 0 h 2392"/>
                    <a:gd name="T20" fmla="*/ 0 w 1172"/>
                    <a:gd name="T21" fmla="*/ 0 h 2392"/>
                    <a:gd name="T22" fmla="*/ 0 w 1172"/>
                    <a:gd name="T23" fmla="*/ 0 h 2392"/>
                    <a:gd name="T24" fmla="*/ 0 w 1172"/>
                    <a:gd name="T25" fmla="*/ 0 h 2392"/>
                    <a:gd name="T26" fmla="*/ 0 w 1172"/>
                    <a:gd name="T27" fmla="*/ 0 h 2392"/>
                    <a:gd name="T28" fmla="*/ 0 w 1172"/>
                    <a:gd name="T29" fmla="*/ 0 h 239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72"/>
                    <a:gd name="T46" fmla="*/ 0 h 2392"/>
                    <a:gd name="T47" fmla="*/ 1172 w 1172"/>
                    <a:gd name="T48" fmla="*/ 2392 h 239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72" h="2392">
                      <a:moveTo>
                        <a:pt x="1172" y="2"/>
                      </a:moveTo>
                      <a:lnTo>
                        <a:pt x="1172" y="2005"/>
                      </a:lnTo>
                      <a:lnTo>
                        <a:pt x="779" y="2362"/>
                      </a:lnTo>
                      <a:lnTo>
                        <a:pt x="768" y="2374"/>
                      </a:lnTo>
                      <a:lnTo>
                        <a:pt x="751" y="2384"/>
                      </a:lnTo>
                      <a:lnTo>
                        <a:pt x="727" y="2392"/>
                      </a:lnTo>
                      <a:lnTo>
                        <a:pt x="686" y="2388"/>
                      </a:lnTo>
                      <a:lnTo>
                        <a:pt x="41" y="2319"/>
                      </a:lnTo>
                      <a:lnTo>
                        <a:pt x="19" y="2314"/>
                      </a:lnTo>
                      <a:lnTo>
                        <a:pt x="7" y="2301"/>
                      </a:lnTo>
                      <a:lnTo>
                        <a:pt x="2" y="2286"/>
                      </a:lnTo>
                      <a:lnTo>
                        <a:pt x="0" y="2255"/>
                      </a:lnTo>
                      <a:lnTo>
                        <a:pt x="3" y="85"/>
                      </a:lnTo>
                      <a:lnTo>
                        <a:pt x="708" y="0"/>
                      </a:lnTo>
                      <a:lnTo>
                        <a:pt x="1172" y="2"/>
                      </a:lnTo>
                      <a:close/>
                    </a:path>
                  </a:pathLst>
                </a:custGeom>
                <a:solidFill>
                  <a:srgbClr val="E0E0E0"/>
                </a:solidFill>
                <a:ln w="3175">
                  <a:solidFill>
                    <a:srgbClr val="E0E0E0"/>
                  </a:solidFill>
                  <a:round/>
                  <a:headEnd/>
                  <a:tailEnd/>
                </a:ln>
              </p:spPr>
              <p:txBody>
                <a:bodyPr/>
                <a:lstStyle/>
                <a:p>
                  <a:endParaRPr lang="en-US"/>
                </a:p>
              </p:txBody>
            </p:sp>
            <p:sp>
              <p:nvSpPr>
                <p:cNvPr id="124276" name="Freeform 632"/>
                <p:cNvSpPr>
                  <a:spLocks/>
                </p:cNvSpPr>
                <p:nvPr/>
              </p:nvSpPr>
              <p:spPr bwMode="auto">
                <a:xfrm>
                  <a:off x="4709" y="2322"/>
                  <a:ext cx="291" cy="38"/>
                </a:xfrm>
                <a:custGeom>
                  <a:avLst/>
                  <a:gdLst>
                    <a:gd name="T0" fmla="*/ 0 w 1163"/>
                    <a:gd name="T1" fmla="*/ 0 h 149"/>
                    <a:gd name="T2" fmla="*/ 0 w 1163"/>
                    <a:gd name="T3" fmla="*/ 0 h 149"/>
                    <a:gd name="T4" fmla="*/ 0 w 1163"/>
                    <a:gd name="T5" fmla="*/ 0 h 149"/>
                    <a:gd name="T6" fmla="*/ 0 w 1163"/>
                    <a:gd name="T7" fmla="*/ 0 h 149"/>
                    <a:gd name="T8" fmla="*/ 0 w 1163"/>
                    <a:gd name="T9" fmla="*/ 0 h 149"/>
                    <a:gd name="T10" fmla="*/ 0 w 1163"/>
                    <a:gd name="T11" fmla="*/ 0 h 149"/>
                    <a:gd name="T12" fmla="*/ 0 w 1163"/>
                    <a:gd name="T13" fmla="*/ 0 h 149"/>
                    <a:gd name="T14" fmla="*/ 0 w 1163"/>
                    <a:gd name="T15" fmla="*/ 0 h 149"/>
                    <a:gd name="T16" fmla="*/ 0 60000 65536"/>
                    <a:gd name="T17" fmla="*/ 0 60000 65536"/>
                    <a:gd name="T18" fmla="*/ 0 60000 65536"/>
                    <a:gd name="T19" fmla="*/ 0 60000 65536"/>
                    <a:gd name="T20" fmla="*/ 0 60000 65536"/>
                    <a:gd name="T21" fmla="*/ 0 60000 65536"/>
                    <a:gd name="T22" fmla="*/ 0 60000 65536"/>
                    <a:gd name="T23" fmla="*/ 0 60000 65536"/>
                    <a:gd name="T24" fmla="*/ 0 w 1163"/>
                    <a:gd name="T25" fmla="*/ 0 h 149"/>
                    <a:gd name="T26" fmla="*/ 1163 w 1163"/>
                    <a:gd name="T27" fmla="*/ 149 h 14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63" h="149">
                      <a:moveTo>
                        <a:pt x="8" y="97"/>
                      </a:moveTo>
                      <a:lnTo>
                        <a:pt x="668" y="0"/>
                      </a:lnTo>
                      <a:lnTo>
                        <a:pt x="1163" y="18"/>
                      </a:lnTo>
                      <a:lnTo>
                        <a:pt x="708" y="149"/>
                      </a:lnTo>
                      <a:lnTo>
                        <a:pt x="0" y="117"/>
                      </a:lnTo>
                      <a:lnTo>
                        <a:pt x="0" y="109"/>
                      </a:lnTo>
                      <a:lnTo>
                        <a:pt x="2" y="101"/>
                      </a:lnTo>
                      <a:lnTo>
                        <a:pt x="8" y="97"/>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124218" name="Group 633"/>
              <p:cNvGrpSpPr>
                <a:grpSpLocks/>
              </p:cNvGrpSpPr>
              <p:nvPr/>
            </p:nvGrpSpPr>
            <p:grpSpPr bwMode="auto">
              <a:xfrm>
                <a:off x="4706" y="2346"/>
                <a:ext cx="202" cy="559"/>
                <a:chOff x="4706" y="2346"/>
                <a:chExt cx="202" cy="559"/>
              </a:xfrm>
            </p:grpSpPr>
            <p:sp>
              <p:nvSpPr>
                <p:cNvPr id="124219" name="Freeform 634"/>
                <p:cNvSpPr>
                  <a:spLocks/>
                </p:cNvSpPr>
                <p:nvPr/>
              </p:nvSpPr>
              <p:spPr bwMode="auto">
                <a:xfrm>
                  <a:off x="4706" y="2346"/>
                  <a:ext cx="188" cy="557"/>
                </a:xfrm>
                <a:custGeom>
                  <a:avLst/>
                  <a:gdLst>
                    <a:gd name="T0" fmla="*/ 0 w 751"/>
                    <a:gd name="T1" fmla="*/ 0 h 2229"/>
                    <a:gd name="T2" fmla="*/ 0 w 751"/>
                    <a:gd name="T3" fmla="*/ 0 h 2229"/>
                    <a:gd name="T4" fmla="*/ 0 w 751"/>
                    <a:gd name="T5" fmla="*/ 0 h 2229"/>
                    <a:gd name="T6" fmla="*/ 0 w 751"/>
                    <a:gd name="T7" fmla="*/ 0 h 2229"/>
                    <a:gd name="T8" fmla="*/ 0 w 751"/>
                    <a:gd name="T9" fmla="*/ 0 h 2229"/>
                    <a:gd name="T10" fmla="*/ 0 w 751"/>
                    <a:gd name="T11" fmla="*/ 0 h 2229"/>
                    <a:gd name="T12" fmla="*/ 0 w 751"/>
                    <a:gd name="T13" fmla="*/ 0 h 2229"/>
                    <a:gd name="T14" fmla="*/ 0 w 751"/>
                    <a:gd name="T15" fmla="*/ 0 h 2229"/>
                    <a:gd name="T16" fmla="*/ 0 w 751"/>
                    <a:gd name="T17" fmla="*/ 0 h 2229"/>
                    <a:gd name="T18" fmla="*/ 0 w 751"/>
                    <a:gd name="T19" fmla="*/ 0 h 2229"/>
                    <a:gd name="T20" fmla="*/ 0 w 751"/>
                    <a:gd name="T21" fmla="*/ 0 h 2229"/>
                    <a:gd name="T22" fmla="*/ 0 w 751"/>
                    <a:gd name="T23" fmla="*/ 0 h 2229"/>
                    <a:gd name="T24" fmla="*/ 0 w 751"/>
                    <a:gd name="T25" fmla="*/ 0 h 2229"/>
                    <a:gd name="T26" fmla="*/ 0 w 751"/>
                    <a:gd name="T27" fmla="*/ 0 h 2229"/>
                    <a:gd name="T28" fmla="*/ 0 w 751"/>
                    <a:gd name="T29" fmla="*/ 0 h 2229"/>
                    <a:gd name="T30" fmla="*/ 0 w 751"/>
                    <a:gd name="T31" fmla="*/ 0 h 2229"/>
                    <a:gd name="T32" fmla="*/ 0 w 751"/>
                    <a:gd name="T33" fmla="*/ 0 h 2229"/>
                    <a:gd name="T34" fmla="*/ 0 w 751"/>
                    <a:gd name="T35" fmla="*/ 0 h 2229"/>
                    <a:gd name="T36" fmla="*/ 0 w 751"/>
                    <a:gd name="T37" fmla="*/ 0 h 2229"/>
                    <a:gd name="T38" fmla="*/ 0 w 751"/>
                    <a:gd name="T39" fmla="*/ 0 h 2229"/>
                    <a:gd name="T40" fmla="*/ 0 w 751"/>
                    <a:gd name="T41" fmla="*/ 0 h 2229"/>
                    <a:gd name="T42" fmla="*/ 0 w 751"/>
                    <a:gd name="T43" fmla="*/ 0 h 2229"/>
                    <a:gd name="T44" fmla="*/ 0 w 751"/>
                    <a:gd name="T45" fmla="*/ 0 h 2229"/>
                    <a:gd name="T46" fmla="*/ 0 w 751"/>
                    <a:gd name="T47" fmla="*/ 0 h 2229"/>
                    <a:gd name="T48" fmla="*/ 0 w 751"/>
                    <a:gd name="T49" fmla="*/ 0 h 222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51"/>
                    <a:gd name="T76" fmla="*/ 0 h 2229"/>
                    <a:gd name="T77" fmla="*/ 751 w 751"/>
                    <a:gd name="T78" fmla="*/ 2229 h 222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51" h="2229">
                      <a:moveTo>
                        <a:pt x="17" y="2154"/>
                      </a:moveTo>
                      <a:lnTo>
                        <a:pt x="27" y="2180"/>
                      </a:lnTo>
                      <a:lnTo>
                        <a:pt x="45" y="2184"/>
                      </a:lnTo>
                      <a:lnTo>
                        <a:pt x="66" y="2184"/>
                      </a:lnTo>
                      <a:lnTo>
                        <a:pt x="87" y="2184"/>
                      </a:lnTo>
                      <a:lnTo>
                        <a:pt x="751" y="2229"/>
                      </a:lnTo>
                      <a:lnTo>
                        <a:pt x="751" y="86"/>
                      </a:lnTo>
                      <a:lnTo>
                        <a:pt x="745" y="61"/>
                      </a:lnTo>
                      <a:lnTo>
                        <a:pt x="731" y="49"/>
                      </a:lnTo>
                      <a:lnTo>
                        <a:pt x="713" y="40"/>
                      </a:lnTo>
                      <a:lnTo>
                        <a:pt x="692" y="40"/>
                      </a:lnTo>
                      <a:lnTo>
                        <a:pt x="671" y="40"/>
                      </a:lnTo>
                      <a:lnTo>
                        <a:pt x="155" y="5"/>
                      </a:lnTo>
                      <a:lnTo>
                        <a:pt x="87" y="0"/>
                      </a:lnTo>
                      <a:lnTo>
                        <a:pt x="63" y="0"/>
                      </a:lnTo>
                      <a:lnTo>
                        <a:pt x="43" y="3"/>
                      </a:lnTo>
                      <a:lnTo>
                        <a:pt x="22" y="11"/>
                      </a:lnTo>
                      <a:lnTo>
                        <a:pt x="15" y="20"/>
                      </a:lnTo>
                      <a:lnTo>
                        <a:pt x="5" y="46"/>
                      </a:lnTo>
                      <a:lnTo>
                        <a:pt x="1" y="86"/>
                      </a:lnTo>
                      <a:lnTo>
                        <a:pt x="0" y="1225"/>
                      </a:lnTo>
                      <a:lnTo>
                        <a:pt x="0" y="1239"/>
                      </a:lnTo>
                      <a:lnTo>
                        <a:pt x="12" y="1241"/>
                      </a:lnTo>
                      <a:lnTo>
                        <a:pt x="17" y="1240"/>
                      </a:lnTo>
                      <a:lnTo>
                        <a:pt x="17" y="2154"/>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220" name="Line 635"/>
                <p:cNvSpPr>
                  <a:spLocks noChangeShapeType="1"/>
                </p:cNvSpPr>
                <p:nvPr/>
              </p:nvSpPr>
              <p:spPr bwMode="auto">
                <a:xfrm flipH="1">
                  <a:off x="4907" y="2355"/>
                  <a:ext cx="1" cy="544"/>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4221" name="Freeform 636"/>
                <p:cNvSpPr>
                  <a:spLocks/>
                </p:cNvSpPr>
                <p:nvPr/>
              </p:nvSpPr>
              <p:spPr bwMode="auto">
                <a:xfrm>
                  <a:off x="4891" y="2353"/>
                  <a:ext cx="15" cy="552"/>
                </a:xfrm>
                <a:custGeom>
                  <a:avLst/>
                  <a:gdLst>
                    <a:gd name="T0" fmla="*/ 0 w 62"/>
                    <a:gd name="T1" fmla="*/ 0 h 2207"/>
                    <a:gd name="T2" fmla="*/ 0 w 62"/>
                    <a:gd name="T3" fmla="*/ 0 h 2207"/>
                    <a:gd name="T4" fmla="*/ 0 w 62"/>
                    <a:gd name="T5" fmla="*/ 0 h 2207"/>
                    <a:gd name="T6" fmla="*/ 0 w 62"/>
                    <a:gd name="T7" fmla="*/ 0 h 2207"/>
                    <a:gd name="T8" fmla="*/ 0 w 62"/>
                    <a:gd name="T9" fmla="*/ 0 h 2207"/>
                    <a:gd name="T10" fmla="*/ 0 60000 65536"/>
                    <a:gd name="T11" fmla="*/ 0 60000 65536"/>
                    <a:gd name="T12" fmla="*/ 0 60000 65536"/>
                    <a:gd name="T13" fmla="*/ 0 60000 65536"/>
                    <a:gd name="T14" fmla="*/ 0 60000 65536"/>
                    <a:gd name="T15" fmla="*/ 0 w 62"/>
                    <a:gd name="T16" fmla="*/ 0 h 2207"/>
                    <a:gd name="T17" fmla="*/ 62 w 62"/>
                    <a:gd name="T18" fmla="*/ 2207 h 2207"/>
                  </a:gdLst>
                  <a:ahLst/>
                  <a:cxnLst>
                    <a:cxn ang="T10">
                      <a:pos x="T0" y="T1"/>
                    </a:cxn>
                    <a:cxn ang="T11">
                      <a:pos x="T2" y="T3"/>
                    </a:cxn>
                    <a:cxn ang="T12">
                      <a:pos x="T4" y="T5"/>
                    </a:cxn>
                    <a:cxn ang="T13">
                      <a:pos x="T6" y="T7"/>
                    </a:cxn>
                    <a:cxn ang="T14">
                      <a:pos x="T8" y="T9"/>
                    </a:cxn>
                  </a:cxnLst>
                  <a:rect l="T15" t="T16" r="T17" b="T18"/>
                  <a:pathLst>
                    <a:path w="62" h="2207">
                      <a:moveTo>
                        <a:pt x="2" y="2207"/>
                      </a:moveTo>
                      <a:lnTo>
                        <a:pt x="62" y="2174"/>
                      </a:lnTo>
                      <a:lnTo>
                        <a:pt x="62" y="0"/>
                      </a:lnTo>
                      <a:lnTo>
                        <a:pt x="0" y="23"/>
                      </a:lnTo>
                      <a:lnTo>
                        <a:pt x="2" y="2207"/>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222" name="Line 637"/>
                <p:cNvSpPr>
                  <a:spLocks noChangeShapeType="1"/>
                </p:cNvSpPr>
                <p:nvPr/>
              </p:nvSpPr>
              <p:spPr bwMode="auto">
                <a:xfrm>
                  <a:off x="4707" y="2613"/>
                  <a:ext cx="185" cy="13"/>
                </a:xfrm>
                <a:prstGeom prst="line">
                  <a:avLst/>
                </a:prstGeom>
                <a:noFill/>
                <a:ln w="3175">
                  <a:solidFill>
                    <a:srgbClr val="60606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4223" name="Line 638"/>
                <p:cNvSpPr>
                  <a:spLocks noChangeShapeType="1"/>
                </p:cNvSpPr>
                <p:nvPr/>
              </p:nvSpPr>
              <p:spPr bwMode="auto">
                <a:xfrm>
                  <a:off x="4707" y="2648"/>
                  <a:ext cx="185" cy="15"/>
                </a:xfrm>
                <a:prstGeom prst="line">
                  <a:avLst/>
                </a:prstGeom>
                <a:noFill/>
                <a:ln w="3175">
                  <a:solidFill>
                    <a:srgbClr val="606060"/>
                  </a:solidFill>
                  <a:round/>
                  <a:headEnd/>
                  <a:tailEnd/>
                </a:ln>
                <a:extLst>
                  <a:ext uri="{909E8E84-426E-40DD-AFC4-6F175D3DCCD1}">
                    <a14:hiddenFill xmlns:a14="http://schemas.microsoft.com/office/drawing/2010/main" xmlns="">
                      <a:noFill/>
                    </a14:hiddenFill>
                  </a:ext>
                </a:extLst>
              </p:spPr>
              <p:txBody>
                <a:bodyPr/>
                <a:lstStyle/>
                <a:p>
                  <a:endParaRPr lang="en-US"/>
                </a:p>
              </p:txBody>
            </p:sp>
            <p:grpSp>
              <p:nvGrpSpPr>
                <p:cNvPr id="124224" name="Group 639"/>
                <p:cNvGrpSpPr>
                  <a:grpSpLocks/>
                </p:cNvGrpSpPr>
                <p:nvPr/>
              </p:nvGrpSpPr>
              <p:grpSpPr bwMode="auto">
                <a:xfrm>
                  <a:off x="4720" y="2659"/>
                  <a:ext cx="172" cy="246"/>
                  <a:chOff x="4720" y="2659"/>
                  <a:chExt cx="172" cy="246"/>
                </a:xfrm>
              </p:grpSpPr>
              <p:sp>
                <p:nvSpPr>
                  <p:cNvPr id="124249" name="Line 640"/>
                  <p:cNvSpPr>
                    <a:spLocks noChangeShapeType="1"/>
                  </p:cNvSpPr>
                  <p:nvPr/>
                </p:nvSpPr>
                <p:spPr bwMode="auto">
                  <a:xfrm>
                    <a:off x="4720" y="2887"/>
                    <a:ext cx="172" cy="18"/>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4250" name="Line 641"/>
                  <p:cNvSpPr>
                    <a:spLocks noChangeShapeType="1"/>
                  </p:cNvSpPr>
                  <p:nvPr/>
                </p:nvSpPr>
                <p:spPr bwMode="auto">
                  <a:xfrm flipV="1">
                    <a:off x="4873" y="2673"/>
                    <a:ext cx="1" cy="232"/>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4251" name="Line 642"/>
                  <p:cNvSpPr>
                    <a:spLocks noChangeShapeType="1"/>
                  </p:cNvSpPr>
                  <p:nvPr/>
                </p:nvSpPr>
                <p:spPr bwMode="auto">
                  <a:xfrm>
                    <a:off x="4724" y="2659"/>
                    <a:ext cx="1" cy="232"/>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4252" name="Line 643"/>
                  <p:cNvSpPr>
                    <a:spLocks noChangeShapeType="1"/>
                  </p:cNvSpPr>
                  <p:nvPr/>
                </p:nvSpPr>
                <p:spPr bwMode="auto">
                  <a:xfrm>
                    <a:off x="4730" y="2659"/>
                    <a:ext cx="1" cy="232"/>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4253" name="Line 644"/>
                  <p:cNvSpPr>
                    <a:spLocks noChangeShapeType="1"/>
                  </p:cNvSpPr>
                  <p:nvPr/>
                </p:nvSpPr>
                <p:spPr bwMode="auto">
                  <a:xfrm>
                    <a:off x="4736" y="2660"/>
                    <a:ext cx="1" cy="232"/>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4254" name="Line 645"/>
                  <p:cNvSpPr>
                    <a:spLocks noChangeShapeType="1"/>
                  </p:cNvSpPr>
                  <p:nvPr/>
                </p:nvSpPr>
                <p:spPr bwMode="auto">
                  <a:xfrm>
                    <a:off x="4742" y="2660"/>
                    <a:ext cx="1" cy="232"/>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4255" name="Line 646"/>
                  <p:cNvSpPr>
                    <a:spLocks noChangeShapeType="1"/>
                  </p:cNvSpPr>
                  <p:nvPr/>
                </p:nvSpPr>
                <p:spPr bwMode="auto">
                  <a:xfrm>
                    <a:off x="4748" y="2660"/>
                    <a:ext cx="1" cy="233"/>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4256" name="Line 647"/>
                  <p:cNvSpPr>
                    <a:spLocks noChangeShapeType="1"/>
                  </p:cNvSpPr>
                  <p:nvPr/>
                </p:nvSpPr>
                <p:spPr bwMode="auto">
                  <a:xfrm>
                    <a:off x="4772" y="2662"/>
                    <a:ext cx="1" cy="232"/>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4257" name="Line 648"/>
                  <p:cNvSpPr>
                    <a:spLocks noChangeShapeType="1"/>
                  </p:cNvSpPr>
                  <p:nvPr/>
                </p:nvSpPr>
                <p:spPr bwMode="auto">
                  <a:xfrm>
                    <a:off x="4754" y="2661"/>
                    <a:ext cx="1" cy="232"/>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4258" name="Line 649"/>
                  <p:cNvSpPr>
                    <a:spLocks noChangeShapeType="1"/>
                  </p:cNvSpPr>
                  <p:nvPr/>
                </p:nvSpPr>
                <p:spPr bwMode="auto">
                  <a:xfrm>
                    <a:off x="4760" y="2661"/>
                    <a:ext cx="1" cy="232"/>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4259" name="Line 650"/>
                  <p:cNvSpPr>
                    <a:spLocks noChangeShapeType="1"/>
                  </p:cNvSpPr>
                  <p:nvPr/>
                </p:nvSpPr>
                <p:spPr bwMode="auto">
                  <a:xfrm>
                    <a:off x="4766" y="2662"/>
                    <a:ext cx="1" cy="232"/>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4260" name="Line 651"/>
                  <p:cNvSpPr>
                    <a:spLocks noChangeShapeType="1"/>
                  </p:cNvSpPr>
                  <p:nvPr/>
                </p:nvSpPr>
                <p:spPr bwMode="auto">
                  <a:xfrm>
                    <a:off x="4778" y="2664"/>
                    <a:ext cx="1" cy="232"/>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4261" name="Line 652"/>
                  <p:cNvSpPr>
                    <a:spLocks noChangeShapeType="1"/>
                  </p:cNvSpPr>
                  <p:nvPr/>
                </p:nvSpPr>
                <p:spPr bwMode="auto">
                  <a:xfrm>
                    <a:off x="4784" y="2664"/>
                    <a:ext cx="1" cy="232"/>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4262" name="Line 653"/>
                  <p:cNvSpPr>
                    <a:spLocks noChangeShapeType="1"/>
                  </p:cNvSpPr>
                  <p:nvPr/>
                </p:nvSpPr>
                <p:spPr bwMode="auto">
                  <a:xfrm>
                    <a:off x="4790" y="2665"/>
                    <a:ext cx="1" cy="232"/>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4263" name="Line 654"/>
                  <p:cNvSpPr>
                    <a:spLocks noChangeShapeType="1"/>
                  </p:cNvSpPr>
                  <p:nvPr/>
                </p:nvSpPr>
                <p:spPr bwMode="auto">
                  <a:xfrm>
                    <a:off x="4797" y="2665"/>
                    <a:ext cx="1" cy="233"/>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4264" name="Line 655"/>
                  <p:cNvSpPr>
                    <a:spLocks noChangeShapeType="1"/>
                  </p:cNvSpPr>
                  <p:nvPr/>
                </p:nvSpPr>
                <p:spPr bwMode="auto">
                  <a:xfrm>
                    <a:off x="4803" y="2665"/>
                    <a:ext cx="1" cy="232"/>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4265" name="Line 656"/>
                  <p:cNvSpPr>
                    <a:spLocks noChangeShapeType="1"/>
                  </p:cNvSpPr>
                  <p:nvPr/>
                </p:nvSpPr>
                <p:spPr bwMode="auto">
                  <a:xfrm>
                    <a:off x="4810" y="2667"/>
                    <a:ext cx="1" cy="232"/>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4266" name="Line 657"/>
                  <p:cNvSpPr>
                    <a:spLocks noChangeShapeType="1"/>
                  </p:cNvSpPr>
                  <p:nvPr/>
                </p:nvSpPr>
                <p:spPr bwMode="auto">
                  <a:xfrm>
                    <a:off x="4816" y="2667"/>
                    <a:ext cx="1" cy="232"/>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4267" name="Line 658"/>
                  <p:cNvSpPr>
                    <a:spLocks noChangeShapeType="1"/>
                  </p:cNvSpPr>
                  <p:nvPr/>
                </p:nvSpPr>
                <p:spPr bwMode="auto">
                  <a:xfrm>
                    <a:off x="4822" y="2668"/>
                    <a:ext cx="1" cy="232"/>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4268" name="Line 659"/>
                  <p:cNvSpPr>
                    <a:spLocks noChangeShapeType="1"/>
                  </p:cNvSpPr>
                  <p:nvPr/>
                </p:nvSpPr>
                <p:spPr bwMode="auto">
                  <a:xfrm flipV="1">
                    <a:off x="4828" y="2666"/>
                    <a:ext cx="1" cy="234"/>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4269" name="Line 660"/>
                  <p:cNvSpPr>
                    <a:spLocks noChangeShapeType="1"/>
                  </p:cNvSpPr>
                  <p:nvPr/>
                </p:nvSpPr>
                <p:spPr bwMode="auto">
                  <a:xfrm>
                    <a:off x="4835" y="2669"/>
                    <a:ext cx="1" cy="232"/>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4270" name="Line 661"/>
                  <p:cNvSpPr>
                    <a:spLocks noChangeShapeType="1"/>
                  </p:cNvSpPr>
                  <p:nvPr/>
                </p:nvSpPr>
                <p:spPr bwMode="auto">
                  <a:xfrm>
                    <a:off x="4841" y="2669"/>
                    <a:ext cx="1" cy="232"/>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4271" name="Line 662"/>
                  <p:cNvSpPr>
                    <a:spLocks noChangeShapeType="1"/>
                  </p:cNvSpPr>
                  <p:nvPr/>
                </p:nvSpPr>
                <p:spPr bwMode="auto">
                  <a:xfrm>
                    <a:off x="4847" y="2671"/>
                    <a:ext cx="1" cy="232"/>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4272" name="Line 663"/>
                  <p:cNvSpPr>
                    <a:spLocks noChangeShapeType="1"/>
                  </p:cNvSpPr>
                  <p:nvPr/>
                </p:nvSpPr>
                <p:spPr bwMode="auto">
                  <a:xfrm>
                    <a:off x="4853" y="2670"/>
                    <a:ext cx="1" cy="232"/>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4273" name="Line 664"/>
                  <p:cNvSpPr>
                    <a:spLocks noChangeShapeType="1"/>
                  </p:cNvSpPr>
                  <p:nvPr/>
                </p:nvSpPr>
                <p:spPr bwMode="auto">
                  <a:xfrm flipV="1">
                    <a:off x="4859" y="2670"/>
                    <a:ext cx="1" cy="234"/>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4274" name="Line 665"/>
                  <p:cNvSpPr>
                    <a:spLocks noChangeShapeType="1"/>
                  </p:cNvSpPr>
                  <p:nvPr/>
                </p:nvSpPr>
                <p:spPr bwMode="auto">
                  <a:xfrm>
                    <a:off x="4866" y="2673"/>
                    <a:ext cx="1" cy="232"/>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sp>
              <p:nvSpPr>
                <p:cNvPr id="124225" name="Line 666"/>
                <p:cNvSpPr>
                  <a:spLocks noChangeShapeType="1"/>
                </p:cNvSpPr>
                <p:nvPr/>
              </p:nvSpPr>
              <p:spPr bwMode="auto">
                <a:xfrm>
                  <a:off x="4707" y="2399"/>
                  <a:ext cx="185" cy="11"/>
                </a:xfrm>
                <a:prstGeom prst="line">
                  <a:avLst/>
                </a:prstGeom>
                <a:noFill/>
                <a:ln w="3175">
                  <a:solidFill>
                    <a:srgbClr val="60606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4226" name="Line 667"/>
                <p:cNvSpPr>
                  <a:spLocks noChangeShapeType="1"/>
                </p:cNvSpPr>
                <p:nvPr/>
              </p:nvSpPr>
              <p:spPr bwMode="auto">
                <a:xfrm>
                  <a:off x="4707" y="2656"/>
                  <a:ext cx="185" cy="14"/>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nvGrpSpPr>
                <p:cNvPr id="124227" name="Group 668"/>
                <p:cNvGrpSpPr>
                  <a:grpSpLocks/>
                </p:cNvGrpSpPr>
                <p:nvPr/>
              </p:nvGrpSpPr>
              <p:grpSpPr bwMode="auto">
                <a:xfrm>
                  <a:off x="4724" y="2365"/>
                  <a:ext cx="152" cy="34"/>
                  <a:chOff x="4724" y="2365"/>
                  <a:chExt cx="152" cy="34"/>
                </a:xfrm>
              </p:grpSpPr>
              <p:sp>
                <p:nvSpPr>
                  <p:cNvPr id="124245" name="Oval 669"/>
                  <p:cNvSpPr>
                    <a:spLocks noChangeArrowheads="1"/>
                  </p:cNvSpPr>
                  <p:nvPr/>
                </p:nvSpPr>
                <p:spPr bwMode="auto">
                  <a:xfrm>
                    <a:off x="4724" y="2365"/>
                    <a:ext cx="18" cy="20"/>
                  </a:xfrm>
                  <a:prstGeom prst="ellipse">
                    <a:avLst/>
                  </a:prstGeom>
                  <a:solidFill>
                    <a:srgbClr val="000000"/>
                  </a:solidFill>
                  <a:ln w="3175">
                    <a:solidFill>
                      <a:srgbClr val="000000"/>
                    </a:solidFill>
                    <a:round/>
                    <a:headEnd/>
                    <a:tailEnd/>
                  </a:ln>
                </p:spPr>
                <p:txBody>
                  <a:bodyPr/>
                  <a:lstStyle/>
                  <a:p>
                    <a:pPr eaLnBrk="0" hangingPunct="0"/>
                    <a:endParaRPr lang="vi-VN"/>
                  </a:p>
                </p:txBody>
              </p:sp>
              <p:sp>
                <p:nvSpPr>
                  <p:cNvPr id="124246" name="Oval 670"/>
                  <p:cNvSpPr>
                    <a:spLocks noChangeArrowheads="1"/>
                  </p:cNvSpPr>
                  <p:nvPr/>
                </p:nvSpPr>
                <p:spPr bwMode="auto">
                  <a:xfrm>
                    <a:off x="4759" y="2367"/>
                    <a:ext cx="18" cy="20"/>
                  </a:xfrm>
                  <a:prstGeom prst="ellipse">
                    <a:avLst/>
                  </a:prstGeom>
                  <a:solidFill>
                    <a:srgbClr val="FFFFFF"/>
                  </a:solidFill>
                  <a:ln w="3175">
                    <a:solidFill>
                      <a:srgbClr val="000000"/>
                    </a:solidFill>
                    <a:round/>
                    <a:headEnd/>
                    <a:tailEnd/>
                  </a:ln>
                </p:spPr>
                <p:txBody>
                  <a:bodyPr/>
                  <a:lstStyle/>
                  <a:p>
                    <a:pPr eaLnBrk="0" hangingPunct="0"/>
                    <a:endParaRPr lang="vi-VN"/>
                  </a:p>
                </p:txBody>
              </p:sp>
              <p:sp>
                <p:nvSpPr>
                  <p:cNvPr id="124247" name="Oval 671"/>
                  <p:cNvSpPr>
                    <a:spLocks noChangeArrowheads="1"/>
                  </p:cNvSpPr>
                  <p:nvPr/>
                </p:nvSpPr>
                <p:spPr bwMode="auto">
                  <a:xfrm>
                    <a:off x="4794" y="2370"/>
                    <a:ext cx="18" cy="20"/>
                  </a:xfrm>
                  <a:prstGeom prst="ellipse">
                    <a:avLst/>
                  </a:prstGeom>
                  <a:solidFill>
                    <a:srgbClr val="FFFFFF"/>
                  </a:solidFill>
                  <a:ln w="3175">
                    <a:solidFill>
                      <a:srgbClr val="000000"/>
                    </a:solidFill>
                    <a:round/>
                    <a:headEnd/>
                    <a:tailEnd/>
                  </a:ln>
                </p:spPr>
                <p:txBody>
                  <a:bodyPr/>
                  <a:lstStyle/>
                  <a:p>
                    <a:pPr eaLnBrk="0" hangingPunct="0"/>
                    <a:endParaRPr lang="vi-VN"/>
                  </a:p>
                </p:txBody>
              </p:sp>
              <p:sp>
                <p:nvSpPr>
                  <p:cNvPr id="124248" name="Freeform 672"/>
                  <p:cNvSpPr>
                    <a:spLocks/>
                  </p:cNvSpPr>
                  <p:nvPr/>
                </p:nvSpPr>
                <p:spPr bwMode="auto">
                  <a:xfrm>
                    <a:off x="4859" y="2371"/>
                    <a:ext cx="17" cy="28"/>
                  </a:xfrm>
                  <a:custGeom>
                    <a:avLst/>
                    <a:gdLst>
                      <a:gd name="T0" fmla="*/ 0 w 70"/>
                      <a:gd name="T1" fmla="*/ 0 h 111"/>
                      <a:gd name="T2" fmla="*/ 0 w 70"/>
                      <a:gd name="T3" fmla="*/ 0 h 111"/>
                      <a:gd name="T4" fmla="*/ 0 w 70"/>
                      <a:gd name="T5" fmla="*/ 0 h 111"/>
                      <a:gd name="T6" fmla="*/ 0 w 70"/>
                      <a:gd name="T7" fmla="*/ 0 h 111"/>
                      <a:gd name="T8" fmla="*/ 0 w 70"/>
                      <a:gd name="T9" fmla="*/ 0 h 111"/>
                      <a:gd name="T10" fmla="*/ 0 60000 65536"/>
                      <a:gd name="T11" fmla="*/ 0 60000 65536"/>
                      <a:gd name="T12" fmla="*/ 0 60000 65536"/>
                      <a:gd name="T13" fmla="*/ 0 60000 65536"/>
                      <a:gd name="T14" fmla="*/ 0 60000 65536"/>
                      <a:gd name="T15" fmla="*/ 0 w 70"/>
                      <a:gd name="T16" fmla="*/ 0 h 111"/>
                      <a:gd name="T17" fmla="*/ 70 w 70"/>
                      <a:gd name="T18" fmla="*/ 111 h 111"/>
                    </a:gdLst>
                    <a:ahLst/>
                    <a:cxnLst>
                      <a:cxn ang="T10">
                        <a:pos x="T0" y="T1"/>
                      </a:cxn>
                      <a:cxn ang="T11">
                        <a:pos x="T2" y="T3"/>
                      </a:cxn>
                      <a:cxn ang="T12">
                        <a:pos x="T4" y="T5"/>
                      </a:cxn>
                      <a:cxn ang="T13">
                        <a:pos x="T6" y="T7"/>
                      </a:cxn>
                      <a:cxn ang="T14">
                        <a:pos x="T8" y="T9"/>
                      </a:cxn>
                    </a:cxnLst>
                    <a:rect l="T15" t="T16" r="T17" b="T18"/>
                    <a:pathLst>
                      <a:path w="70" h="111">
                        <a:moveTo>
                          <a:pt x="0" y="0"/>
                        </a:moveTo>
                        <a:lnTo>
                          <a:pt x="70" y="4"/>
                        </a:lnTo>
                        <a:lnTo>
                          <a:pt x="70" y="111"/>
                        </a:lnTo>
                        <a:lnTo>
                          <a:pt x="0" y="103"/>
                        </a:lnTo>
                        <a:lnTo>
                          <a:pt x="0" y="0"/>
                        </a:lnTo>
                        <a:close/>
                      </a:path>
                    </a:pathLst>
                  </a:custGeom>
                  <a:solidFill>
                    <a:srgbClr val="A0A0A0"/>
                  </a:solidFill>
                  <a:ln w="3175">
                    <a:solidFill>
                      <a:srgbClr val="808080"/>
                    </a:solidFill>
                    <a:round/>
                    <a:headEnd/>
                    <a:tailEnd/>
                  </a:ln>
                </p:spPr>
                <p:txBody>
                  <a:bodyPr/>
                  <a:lstStyle/>
                  <a:p>
                    <a:endParaRPr lang="en-US"/>
                  </a:p>
                </p:txBody>
              </p:sp>
            </p:grpSp>
            <p:grpSp>
              <p:nvGrpSpPr>
                <p:cNvPr id="124228" name="Group 673"/>
                <p:cNvGrpSpPr>
                  <a:grpSpLocks/>
                </p:cNvGrpSpPr>
                <p:nvPr/>
              </p:nvGrpSpPr>
              <p:grpSpPr bwMode="auto">
                <a:xfrm>
                  <a:off x="4706" y="2435"/>
                  <a:ext cx="189" cy="155"/>
                  <a:chOff x="4706" y="2435"/>
                  <a:chExt cx="189" cy="155"/>
                </a:xfrm>
              </p:grpSpPr>
              <p:sp>
                <p:nvSpPr>
                  <p:cNvPr id="124229" name="Line 674"/>
                  <p:cNvSpPr>
                    <a:spLocks noChangeShapeType="1"/>
                  </p:cNvSpPr>
                  <p:nvPr/>
                </p:nvSpPr>
                <p:spPr bwMode="auto">
                  <a:xfrm>
                    <a:off x="4707" y="2435"/>
                    <a:ext cx="188" cy="12"/>
                  </a:xfrm>
                  <a:prstGeom prst="line">
                    <a:avLst/>
                  </a:prstGeom>
                  <a:noFill/>
                  <a:ln w="3175">
                    <a:solidFill>
                      <a:srgbClr val="60606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4230" name="Line 675"/>
                  <p:cNvSpPr>
                    <a:spLocks noChangeShapeType="1"/>
                  </p:cNvSpPr>
                  <p:nvPr/>
                </p:nvSpPr>
                <p:spPr bwMode="auto">
                  <a:xfrm>
                    <a:off x="4707" y="2471"/>
                    <a:ext cx="185" cy="12"/>
                  </a:xfrm>
                  <a:prstGeom prst="line">
                    <a:avLst/>
                  </a:prstGeom>
                  <a:noFill/>
                  <a:ln w="3175">
                    <a:solidFill>
                      <a:srgbClr val="60606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4231" name="Line 676"/>
                  <p:cNvSpPr>
                    <a:spLocks noChangeShapeType="1"/>
                  </p:cNvSpPr>
                  <p:nvPr/>
                </p:nvSpPr>
                <p:spPr bwMode="auto">
                  <a:xfrm>
                    <a:off x="4707" y="2541"/>
                    <a:ext cx="185" cy="13"/>
                  </a:xfrm>
                  <a:prstGeom prst="line">
                    <a:avLst/>
                  </a:prstGeom>
                  <a:noFill/>
                  <a:ln w="3175">
                    <a:solidFill>
                      <a:srgbClr val="60606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4232" name="Line 677"/>
                  <p:cNvSpPr>
                    <a:spLocks noChangeShapeType="1"/>
                  </p:cNvSpPr>
                  <p:nvPr/>
                </p:nvSpPr>
                <p:spPr bwMode="auto">
                  <a:xfrm>
                    <a:off x="4706" y="2576"/>
                    <a:ext cx="188" cy="14"/>
                  </a:xfrm>
                  <a:prstGeom prst="line">
                    <a:avLst/>
                  </a:prstGeom>
                  <a:noFill/>
                  <a:ln w="3175">
                    <a:solidFill>
                      <a:srgbClr val="60606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4233" name="Line 678"/>
                  <p:cNvSpPr>
                    <a:spLocks noChangeShapeType="1"/>
                  </p:cNvSpPr>
                  <p:nvPr/>
                </p:nvSpPr>
                <p:spPr bwMode="auto">
                  <a:xfrm>
                    <a:off x="4707" y="2505"/>
                    <a:ext cx="186" cy="13"/>
                  </a:xfrm>
                  <a:prstGeom prst="line">
                    <a:avLst/>
                  </a:prstGeom>
                  <a:noFill/>
                  <a:ln w="3175">
                    <a:solidFill>
                      <a:srgbClr val="60606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4234" name="Freeform 679"/>
                  <p:cNvSpPr>
                    <a:spLocks/>
                  </p:cNvSpPr>
                  <p:nvPr/>
                </p:nvSpPr>
                <p:spPr bwMode="auto">
                  <a:xfrm>
                    <a:off x="4722" y="2436"/>
                    <a:ext cx="153" cy="48"/>
                  </a:xfrm>
                  <a:custGeom>
                    <a:avLst/>
                    <a:gdLst>
                      <a:gd name="T0" fmla="*/ 0 w 611"/>
                      <a:gd name="T1" fmla="*/ 0 h 188"/>
                      <a:gd name="T2" fmla="*/ 0 w 611"/>
                      <a:gd name="T3" fmla="*/ 0 h 188"/>
                      <a:gd name="T4" fmla="*/ 0 w 611"/>
                      <a:gd name="T5" fmla="*/ 0 h 188"/>
                      <a:gd name="T6" fmla="*/ 0 w 611"/>
                      <a:gd name="T7" fmla="*/ 0 h 188"/>
                      <a:gd name="T8" fmla="*/ 0 w 611"/>
                      <a:gd name="T9" fmla="*/ 0 h 188"/>
                      <a:gd name="T10" fmla="*/ 0 60000 65536"/>
                      <a:gd name="T11" fmla="*/ 0 60000 65536"/>
                      <a:gd name="T12" fmla="*/ 0 60000 65536"/>
                      <a:gd name="T13" fmla="*/ 0 60000 65536"/>
                      <a:gd name="T14" fmla="*/ 0 60000 65536"/>
                      <a:gd name="T15" fmla="*/ 0 w 611"/>
                      <a:gd name="T16" fmla="*/ 0 h 188"/>
                      <a:gd name="T17" fmla="*/ 611 w 611"/>
                      <a:gd name="T18" fmla="*/ 188 h 188"/>
                    </a:gdLst>
                    <a:ahLst/>
                    <a:cxnLst>
                      <a:cxn ang="T10">
                        <a:pos x="T0" y="T1"/>
                      </a:cxn>
                      <a:cxn ang="T11">
                        <a:pos x="T2" y="T3"/>
                      </a:cxn>
                      <a:cxn ang="T12">
                        <a:pos x="T4" y="T5"/>
                      </a:cxn>
                      <a:cxn ang="T13">
                        <a:pos x="T6" y="T7"/>
                      </a:cxn>
                      <a:cxn ang="T14">
                        <a:pos x="T8" y="T9"/>
                      </a:cxn>
                    </a:cxnLst>
                    <a:rect l="T15" t="T16" r="T17" b="T18"/>
                    <a:pathLst>
                      <a:path w="611" h="188">
                        <a:moveTo>
                          <a:pt x="0" y="0"/>
                        </a:moveTo>
                        <a:lnTo>
                          <a:pt x="0" y="145"/>
                        </a:lnTo>
                        <a:lnTo>
                          <a:pt x="611" y="188"/>
                        </a:lnTo>
                        <a:lnTo>
                          <a:pt x="611" y="43"/>
                        </a:lnTo>
                        <a:lnTo>
                          <a:pt x="0" y="0"/>
                        </a:lnTo>
                        <a:close/>
                      </a:path>
                    </a:pathLst>
                  </a:custGeom>
                  <a:solidFill>
                    <a:srgbClr val="E0E0E0"/>
                  </a:solidFill>
                  <a:ln w="3175">
                    <a:solidFill>
                      <a:srgbClr val="404040"/>
                    </a:solidFill>
                    <a:round/>
                    <a:headEnd/>
                    <a:tailEnd/>
                  </a:ln>
                </p:spPr>
                <p:txBody>
                  <a:bodyPr/>
                  <a:lstStyle/>
                  <a:p>
                    <a:endParaRPr lang="en-US"/>
                  </a:p>
                </p:txBody>
              </p:sp>
              <p:sp>
                <p:nvSpPr>
                  <p:cNvPr id="124235" name="Freeform 680"/>
                  <p:cNvSpPr>
                    <a:spLocks/>
                  </p:cNvSpPr>
                  <p:nvPr/>
                </p:nvSpPr>
                <p:spPr bwMode="auto">
                  <a:xfrm>
                    <a:off x="4722" y="2472"/>
                    <a:ext cx="153" cy="47"/>
                  </a:xfrm>
                  <a:custGeom>
                    <a:avLst/>
                    <a:gdLst>
                      <a:gd name="T0" fmla="*/ 0 w 611"/>
                      <a:gd name="T1" fmla="*/ 0 h 189"/>
                      <a:gd name="T2" fmla="*/ 0 w 611"/>
                      <a:gd name="T3" fmla="*/ 0 h 189"/>
                      <a:gd name="T4" fmla="*/ 0 w 611"/>
                      <a:gd name="T5" fmla="*/ 0 h 189"/>
                      <a:gd name="T6" fmla="*/ 0 w 611"/>
                      <a:gd name="T7" fmla="*/ 0 h 189"/>
                      <a:gd name="T8" fmla="*/ 0 w 611"/>
                      <a:gd name="T9" fmla="*/ 0 h 189"/>
                      <a:gd name="T10" fmla="*/ 0 60000 65536"/>
                      <a:gd name="T11" fmla="*/ 0 60000 65536"/>
                      <a:gd name="T12" fmla="*/ 0 60000 65536"/>
                      <a:gd name="T13" fmla="*/ 0 60000 65536"/>
                      <a:gd name="T14" fmla="*/ 0 60000 65536"/>
                      <a:gd name="T15" fmla="*/ 0 w 611"/>
                      <a:gd name="T16" fmla="*/ 0 h 189"/>
                      <a:gd name="T17" fmla="*/ 611 w 611"/>
                      <a:gd name="T18" fmla="*/ 189 h 189"/>
                    </a:gdLst>
                    <a:ahLst/>
                    <a:cxnLst>
                      <a:cxn ang="T10">
                        <a:pos x="T0" y="T1"/>
                      </a:cxn>
                      <a:cxn ang="T11">
                        <a:pos x="T2" y="T3"/>
                      </a:cxn>
                      <a:cxn ang="T12">
                        <a:pos x="T4" y="T5"/>
                      </a:cxn>
                      <a:cxn ang="T13">
                        <a:pos x="T6" y="T7"/>
                      </a:cxn>
                      <a:cxn ang="T14">
                        <a:pos x="T8" y="T9"/>
                      </a:cxn>
                    </a:cxnLst>
                    <a:rect l="T15" t="T16" r="T17" b="T18"/>
                    <a:pathLst>
                      <a:path w="611" h="189">
                        <a:moveTo>
                          <a:pt x="0" y="0"/>
                        </a:moveTo>
                        <a:lnTo>
                          <a:pt x="0" y="145"/>
                        </a:lnTo>
                        <a:lnTo>
                          <a:pt x="611" y="189"/>
                        </a:lnTo>
                        <a:lnTo>
                          <a:pt x="611" y="44"/>
                        </a:lnTo>
                        <a:lnTo>
                          <a:pt x="0" y="0"/>
                        </a:lnTo>
                        <a:close/>
                      </a:path>
                    </a:pathLst>
                  </a:custGeom>
                  <a:solidFill>
                    <a:srgbClr val="E0E0E0"/>
                  </a:solidFill>
                  <a:ln w="3175">
                    <a:solidFill>
                      <a:srgbClr val="404040"/>
                    </a:solidFill>
                    <a:round/>
                    <a:headEnd/>
                    <a:tailEnd/>
                  </a:ln>
                </p:spPr>
                <p:txBody>
                  <a:bodyPr/>
                  <a:lstStyle/>
                  <a:p>
                    <a:endParaRPr lang="en-US"/>
                  </a:p>
                </p:txBody>
              </p:sp>
              <p:sp>
                <p:nvSpPr>
                  <p:cNvPr id="124236" name="Freeform 681"/>
                  <p:cNvSpPr>
                    <a:spLocks/>
                  </p:cNvSpPr>
                  <p:nvPr/>
                </p:nvSpPr>
                <p:spPr bwMode="auto">
                  <a:xfrm>
                    <a:off x="4722" y="2506"/>
                    <a:ext cx="153" cy="47"/>
                  </a:xfrm>
                  <a:custGeom>
                    <a:avLst/>
                    <a:gdLst>
                      <a:gd name="T0" fmla="*/ 0 w 611"/>
                      <a:gd name="T1" fmla="*/ 0 h 187"/>
                      <a:gd name="T2" fmla="*/ 0 w 611"/>
                      <a:gd name="T3" fmla="*/ 0 h 187"/>
                      <a:gd name="T4" fmla="*/ 0 w 611"/>
                      <a:gd name="T5" fmla="*/ 0 h 187"/>
                      <a:gd name="T6" fmla="*/ 0 w 611"/>
                      <a:gd name="T7" fmla="*/ 0 h 187"/>
                      <a:gd name="T8" fmla="*/ 0 w 611"/>
                      <a:gd name="T9" fmla="*/ 0 h 187"/>
                      <a:gd name="T10" fmla="*/ 0 60000 65536"/>
                      <a:gd name="T11" fmla="*/ 0 60000 65536"/>
                      <a:gd name="T12" fmla="*/ 0 60000 65536"/>
                      <a:gd name="T13" fmla="*/ 0 60000 65536"/>
                      <a:gd name="T14" fmla="*/ 0 60000 65536"/>
                      <a:gd name="T15" fmla="*/ 0 w 611"/>
                      <a:gd name="T16" fmla="*/ 0 h 187"/>
                      <a:gd name="T17" fmla="*/ 611 w 611"/>
                      <a:gd name="T18" fmla="*/ 187 h 187"/>
                    </a:gdLst>
                    <a:ahLst/>
                    <a:cxnLst>
                      <a:cxn ang="T10">
                        <a:pos x="T0" y="T1"/>
                      </a:cxn>
                      <a:cxn ang="T11">
                        <a:pos x="T2" y="T3"/>
                      </a:cxn>
                      <a:cxn ang="T12">
                        <a:pos x="T4" y="T5"/>
                      </a:cxn>
                      <a:cxn ang="T13">
                        <a:pos x="T6" y="T7"/>
                      </a:cxn>
                      <a:cxn ang="T14">
                        <a:pos x="T8" y="T9"/>
                      </a:cxn>
                    </a:cxnLst>
                    <a:rect l="T15" t="T16" r="T17" b="T18"/>
                    <a:pathLst>
                      <a:path w="611" h="187">
                        <a:moveTo>
                          <a:pt x="0" y="0"/>
                        </a:moveTo>
                        <a:lnTo>
                          <a:pt x="0" y="145"/>
                        </a:lnTo>
                        <a:lnTo>
                          <a:pt x="611" y="187"/>
                        </a:lnTo>
                        <a:lnTo>
                          <a:pt x="611" y="43"/>
                        </a:lnTo>
                        <a:lnTo>
                          <a:pt x="0" y="0"/>
                        </a:lnTo>
                        <a:close/>
                      </a:path>
                    </a:pathLst>
                  </a:custGeom>
                  <a:solidFill>
                    <a:srgbClr val="E0E0E0"/>
                  </a:solidFill>
                  <a:ln w="3175">
                    <a:solidFill>
                      <a:srgbClr val="404040"/>
                    </a:solidFill>
                    <a:round/>
                    <a:headEnd/>
                    <a:tailEnd/>
                  </a:ln>
                </p:spPr>
                <p:txBody>
                  <a:bodyPr/>
                  <a:lstStyle/>
                  <a:p>
                    <a:endParaRPr lang="en-US"/>
                  </a:p>
                </p:txBody>
              </p:sp>
              <p:sp>
                <p:nvSpPr>
                  <p:cNvPr id="124237" name="Freeform 682"/>
                  <p:cNvSpPr>
                    <a:spLocks/>
                  </p:cNvSpPr>
                  <p:nvPr/>
                </p:nvSpPr>
                <p:spPr bwMode="auto">
                  <a:xfrm>
                    <a:off x="4722" y="2542"/>
                    <a:ext cx="153" cy="48"/>
                  </a:xfrm>
                  <a:custGeom>
                    <a:avLst/>
                    <a:gdLst>
                      <a:gd name="T0" fmla="*/ 0 w 613"/>
                      <a:gd name="T1" fmla="*/ 0 h 195"/>
                      <a:gd name="T2" fmla="*/ 0 w 613"/>
                      <a:gd name="T3" fmla="*/ 0 h 195"/>
                      <a:gd name="T4" fmla="*/ 0 w 613"/>
                      <a:gd name="T5" fmla="*/ 0 h 195"/>
                      <a:gd name="T6" fmla="*/ 0 w 613"/>
                      <a:gd name="T7" fmla="*/ 0 h 195"/>
                      <a:gd name="T8" fmla="*/ 0 w 613"/>
                      <a:gd name="T9" fmla="*/ 0 h 195"/>
                      <a:gd name="T10" fmla="*/ 0 60000 65536"/>
                      <a:gd name="T11" fmla="*/ 0 60000 65536"/>
                      <a:gd name="T12" fmla="*/ 0 60000 65536"/>
                      <a:gd name="T13" fmla="*/ 0 60000 65536"/>
                      <a:gd name="T14" fmla="*/ 0 60000 65536"/>
                      <a:gd name="T15" fmla="*/ 0 w 613"/>
                      <a:gd name="T16" fmla="*/ 0 h 195"/>
                      <a:gd name="T17" fmla="*/ 613 w 613"/>
                      <a:gd name="T18" fmla="*/ 195 h 195"/>
                    </a:gdLst>
                    <a:ahLst/>
                    <a:cxnLst>
                      <a:cxn ang="T10">
                        <a:pos x="T0" y="T1"/>
                      </a:cxn>
                      <a:cxn ang="T11">
                        <a:pos x="T2" y="T3"/>
                      </a:cxn>
                      <a:cxn ang="T12">
                        <a:pos x="T4" y="T5"/>
                      </a:cxn>
                      <a:cxn ang="T13">
                        <a:pos x="T6" y="T7"/>
                      </a:cxn>
                      <a:cxn ang="T14">
                        <a:pos x="T8" y="T9"/>
                      </a:cxn>
                    </a:cxnLst>
                    <a:rect l="T15" t="T16" r="T17" b="T18"/>
                    <a:pathLst>
                      <a:path w="613" h="195">
                        <a:moveTo>
                          <a:pt x="0" y="0"/>
                        </a:moveTo>
                        <a:lnTo>
                          <a:pt x="0" y="143"/>
                        </a:lnTo>
                        <a:lnTo>
                          <a:pt x="613" y="195"/>
                        </a:lnTo>
                        <a:lnTo>
                          <a:pt x="613" y="44"/>
                        </a:lnTo>
                        <a:lnTo>
                          <a:pt x="0" y="0"/>
                        </a:lnTo>
                        <a:close/>
                      </a:path>
                    </a:pathLst>
                  </a:custGeom>
                  <a:solidFill>
                    <a:srgbClr val="E0E0E0"/>
                  </a:solidFill>
                  <a:ln w="3175">
                    <a:solidFill>
                      <a:srgbClr val="404040"/>
                    </a:solidFill>
                    <a:round/>
                    <a:headEnd/>
                    <a:tailEnd/>
                  </a:ln>
                </p:spPr>
                <p:txBody>
                  <a:bodyPr/>
                  <a:lstStyle/>
                  <a:p>
                    <a:endParaRPr lang="en-US"/>
                  </a:p>
                </p:txBody>
              </p:sp>
              <p:grpSp>
                <p:nvGrpSpPr>
                  <p:cNvPr id="124238" name="Group 683"/>
                  <p:cNvGrpSpPr>
                    <a:grpSpLocks/>
                  </p:cNvGrpSpPr>
                  <p:nvPr/>
                </p:nvGrpSpPr>
                <p:grpSpPr bwMode="auto">
                  <a:xfrm>
                    <a:off x="4736" y="2447"/>
                    <a:ext cx="121" cy="62"/>
                    <a:chOff x="4736" y="2447"/>
                    <a:chExt cx="121" cy="62"/>
                  </a:xfrm>
                </p:grpSpPr>
                <p:sp>
                  <p:nvSpPr>
                    <p:cNvPr id="124239" name="Oval 684"/>
                    <p:cNvSpPr>
                      <a:spLocks noChangeArrowheads="1"/>
                    </p:cNvSpPr>
                    <p:nvPr/>
                  </p:nvSpPr>
                  <p:spPr bwMode="auto">
                    <a:xfrm>
                      <a:off x="4831" y="2452"/>
                      <a:ext cx="3" cy="2"/>
                    </a:xfrm>
                    <a:prstGeom prst="ellipse">
                      <a:avLst/>
                    </a:prstGeom>
                    <a:solidFill>
                      <a:srgbClr val="000000"/>
                    </a:solidFill>
                    <a:ln w="3175">
                      <a:solidFill>
                        <a:srgbClr val="000000"/>
                      </a:solidFill>
                      <a:round/>
                      <a:headEnd/>
                      <a:tailEnd/>
                    </a:ln>
                  </p:spPr>
                  <p:txBody>
                    <a:bodyPr/>
                    <a:lstStyle/>
                    <a:p>
                      <a:pPr eaLnBrk="0" hangingPunct="0"/>
                      <a:endParaRPr lang="vi-VN"/>
                    </a:p>
                  </p:txBody>
                </p:sp>
                <p:sp>
                  <p:nvSpPr>
                    <p:cNvPr id="124240" name="Freeform 685"/>
                    <p:cNvSpPr>
                      <a:spLocks/>
                    </p:cNvSpPr>
                    <p:nvPr/>
                  </p:nvSpPr>
                  <p:spPr bwMode="auto">
                    <a:xfrm>
                      <a:off x="4749" y="2480"/>
                      <a:ext cx="94" cy="20"/>
                    </a:xfrm>
                    <a:custGeom>
                      <a:avLst/>
                      <a:gdLst>
                        <a:gd name="T0" fmla="*/ 0 w 375"/>
                        <a:gd name="T1" fmla="*/ 0 h 83"/>
                        <a:gd name="T2" fmla="*/ 0 w 375"/>
                        <a:gd name="T3" fmla="*/ 0 h 83"/>
                        <a:gd name="T4" fmla="*/ 0 w 375"/>
                        <a:gd name="T5" fmla="*/ 0 h 83"/>
                        <a:gd name="T6" fmla="*/ 0 60000 65536"/>
                        <a:gd name="T7" fmla="*/ 0 60000 65536"/>
                        <a:gd name="T8" fmla="*/ 0 60000 65536"/>
                        <a:gd name="T9" fmla="*/ 0 w 375"/>
                        <a:gd name="T10" fmla="*/ 0 h 83"/>
                        <a:gd name="T11" fmla="*/ 375 w 375"/>
                        <a:gd name="T12" fmla="*/ 83 h 83"/>
                      </a:gdLst>
                      <a:ahLst/>
                      <a:cxnLst>
                        <a:cxn ang="T6">
                          <a:pos x="T0" y="T1"/>
                        </a:cxn>
                        <a:cxn ang="T7">
                          <a:pos x="T2" y="T3"/>
                        </a:cxn>
                        <a:cxn ang="T8">
                          <a:pos x="T4" y="T5"/>
                        </a:cxn>
                      </a:cxnLst>
                      <a:rect l="T9" t="T10" r="T11" b="T12"/>
                      <a:pathLst>
                        <a:path w="375" h="83">
                          <a:moveTo>
                            <a:pt x="0" y="83"/>
                          </a:moveTo>
                          <a:lnTo>
                            <a:pt x="0" y="0"/>
                          </a:lnTo>
                          <a:lnTo>
                            <a:pt x="375" y="30"/>
                          </a:lnTo>
                        </a:path>
                      </a:pathLst>
                    </a:cu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24241" name="Freeform 686"/>
                    <p:cNvSpPr>
                      <a:spLocks/>
                    </p:cNvSpPr>
                    <p:nvPr/>
                  </p:nvSpPr>
                  <p:spPr bwMode="auto">
                    <a:xfrm>
                      <a:off x="4753" y="2490"/>
                      <a:ext cx="87" cy="11"/>
                    </a:xfrm>
                    <a:custGeom>
                      <a:avLst/>
                      <a:gdLst>
                        <a:gd name="T0" fmla="*/ 0 w 347"/>
                        <a:gd name="T1" fmla="*/ 0 h 44"/>
                        <a:gd name="T2" fmla="*/ 0 w 347"/>
                        <a:gd name="T3" fmla="*/ 0 h 44"/>
                        <a:gd name="T4" fmla="*/ 0 w 347"/>
                        <a:gd name="T5" fmla="*/ 0 h 44"/>
                        <a:gd name="T6" fmla="*/ 0 w 347"/>
                        <a:gd name="T7" fmla="*/ 0 h 44"/>
                        <a:gd name="T8" fmla="*/ 0 w 347"/>
                        <a:gd name="T9" fmla="*/ 0 h 44"/>
                        <a:gd name="T10" fmla="*/ 0 60000 65536"/>
                        <a:gd name="T11" fmla="*/ 0 60000 65536"/>
                        <a:gd name="T12" fmla="*/ 0 60000 65536"/>
                        <a:gd name="T13" fmla="*/ 0 60000 65536"/>
                        <a:gd name="T14" fmla="*/ 0 60000 65536"/>
                        <a:gd name="T15" fmla="*/ 0 w 347"/>
                        <a:gd name="T16" fmla="*/ 0 h 44"/>
                        <a:gd name="T17" fmla="*/ 347 w 347"/>
                        <a:gd name="T18" fmla="*/ 44 h 44"/>
                      </a:gdLst>
                      <a:ahLst/>
                      <a:cxnLst>
                        <a:cxn ang="T10">
                          <a:pos x="T0" y="T1"/>
                        </a:cxn>
                        <a:cxn ang="T11">
                          <a:pos x="T2" y="T3"/>
                        </a:cxn>
                        <a:cxn ang="T12">
                          <a:pos x="T4" y="T5"/>
                        </a:cxn>
                        <a:cxn ang="T13">
                          <a:pos x="T6" y="T7"/>
                        </a:cxn>
                        <a:cxn ang="T14">
                          <a:pos x="T8" y="T9"/>
                        </a:cxn>
                      </a:cxnLst>
                      <a:rect l="T15" t="T16" r="T17" b="T18"/>
                      <a:pathLst>
                        <a:path w="347" h="44">
                          <a:moveTo>
                            <a:pt x="0" y="0"/>
                          </a:moveTo>
                          <a:lnTo>
                            <a:pt x="0" y="16"/>
                          </a:lnTo>
                          <a:lnTo>
                            <a:pt x="347" y="44"/>
                          </a:lnTo>
                          <a:lnTo>
                            <a:pt x="347" y="26"/>
                          </a:lnTo>
                          <a:lnTo>
                            <a:pt x="0" y="0"/>
                          </a:lnTo>
                          <a:close/>
                        </a:path>
                      </a:pathLst>
                    </a:custGeom>
                    <a:solidFill>
                      <a:srgbClr val="A0A0A0"/>
                    </a:solidFill>
                    <a:ln w="3175">
                      <a:solidFill>
                        <a:srgbClr val="A0A0A0"/>
                      </a:solidFill>
                      <a:round/>
                      <a:headEnd/>
                      <a:tailEnd/>
                    </a:ln>
                  </p:spPr>
                  <p:txBody>
                    <a:bodyPr/>
                    <a:lstStyle/>
                    <a:p>
                      <a:endParaRPr lang="en-US"/>
                    </a:p>
                  </p:txBody>
                </p:sp>
                <p:sp>
                  <p:nvSpPr>
                    <p:cNvPr id="124242" name="Freeform 687"/>
                    <p:cNvSpPr>
                      <a:spLocks/>
                    </p:cNvSpPr>
                    <p:nvPr/>
                  </p:nvSpPr>
                  <p:spPr bwMode="auto">
                    <a:xfrm>
                      <a:off x="4811" y="2502"/>
                      <a:ext cx="28" cy="7"/>
                    </a:xfrm>
                    <a:custGeom>
                      <a:avLst/>
                      <a:gdLst>
                        <a:gd name="T0" fmla="*/ 0 w 112"/>
                        <a:gd name="T1" fmla="*/ 0 h 28"/>
                        <a:gd name="T2" fmla="*/ 0 w 112"/>
                        <a:gd name="T3" fmla="*/ 0 h 28"/>
                        <a:gd name="T4" fmla="*/ 0 w 112"/>
                        <a:gd name="T5" fmla="*/ 0 h 28"/>
                        <a:gd name="T6" fmla="*/ 0 w 112"/>
                        <a:gd name="T7" fmla="*/ 0 h 28"/>
                        <a:gd name="T8" fmla="*/ 0 w 112"/>
                        <a:gd name="T9" fmla="*/ 0 h 28"/>
                        <a:gd name="T10" fmla="*/ 0 60000 65536"/>
                        <a:gd name="T11" fmla="*/ 0 60000 65536"/>
                        <a:gd name="T12" fmla="*/ 0 60000 65536"/>
                        <a:gd name="T13" fmla="*/ 0 60000 65536"/>
                        <a:gd name="T14" fmla="*/ 0 60000 65536"/>
                        <a:gd name="T15" fmla="*/ 0 w 112"/>
                        <a:gd name="T16" fmla="*/ 0 h 28"/>
                        <a:gd name="T17" fmla="*/ 112 w 112"/>
                        <a:gd name="T18" fmla="*/ 28 h 28"/>
                      </a:gdLst>
                      <a:ahLst/>
                      <a:cxnLst>
                        <a:cxn ang="T10">
                          <a:pos x="T0" y="T1"/>
                        </a:cxn>
                        <a:cxn ang="T11">
                          <a:pos x="T2" y="T3"/>
                        </a:cxn>
                        <a:cxn ang="T12">
                          <a:pos x="T4" y="T5"/>
                        </a:cxn>
                        <a:cxn ang="T13">
                          <a:pos x="T6" y="T7"/>
                        </a:cxn>
                        <a:cxn ang="T14">
                          <a:pos x="T8" y="T9"/>
                        </a:cxn>
                      </a:cxnLst>
                      <a:rect l="T15" t="T16" r="T17" b="T18"/>
                      <a:pathLst>
                        <a:path w="112" h="28">
                          <a:moveTo>
                            <a:pt x="0" y="0"/>
                          </a:moveTo>
                          <a:lnTo>
                            <a:pt x="112" y="7"/>
                          </a:lnTo>
                          <a:lnTo>
                            <a:pt x="112" y="28"/>
                          </a:lnTo>
                          <a:lnTo>
                            <a:pt x="0" y="21"/>
                          </a:lnTo>
                          <a:lnTo>
                            <a:pt x="0"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243" name="Freeform 688"/>
                    <p:cNvSpPr>
                      <a:spLocks/>
                    </p:cNvSpPr>
                    <p:nvPr/>
                  </p:nvSpPr>
                  <p:spPr bwMode="auto">
                    <a:xfrm>
                      <a:off x="4758" y="2447"/>
                      <a:ext cx="67" cy="26"/>
                    </a:xfrm>
                    <a:custGeom>
                      <a:avLst/>
                      <a:gdLst>
                        <a:gd name="T0" fmla="*/ 0 w 267"/>
                        <a:gd name="T1" fmla="*/ 0 h 104"/>
                        <a:gd name="T2" fmla="*/ 0 w 267"/>
                        <a:gd name="T3" fmla="*/ 0 h 104"/>
                        <a:gd name="T4" fmla="*/ 0 w 267"/>
                        <a:gd name="T5" fmla="*/ 0 h 104"/>
                        <a:gd name="T6" fmla="*/ 0 w 267"/>
                        <a:gd name="T7" fmla="*/ 0 h 104"/>
                        <a:gd name="T8" fmla="*/ 0 w 267"/>
                        <a:gd name="T9" fmla="*/ 0 h 104"/>
                        <a:gd name="T10" fmla="*/ 0 w 267"/>
                        <a:gd name="T11" fmla="*/ 0 h 104"/>
                        <a:gd name="T12" fmla="*/ 0 w 267"/>
                        <a:gd name="T13" fmla="*/ 0 h 104"/>
                        <a:gd name="T14" fmla="*/ 0 60000 65536"/>
                        <a:gd name="T15" fmla="*/ 0 60000 65536"/>
                        <a:gd name="T16" fmla="*/ 0 60000 65536"/>
                        <a:gd name="T17" fmla="*/ 0 60000 65536"/>
                        <a:gd name="T18" fmla="*/ 0 60000 65536"/>
                        <a:gd name="T19" fmla="*/ 0 60000 65536"/>
                        <a:gd name="T20" fmla="*/ 0 60000 65536"/>
                        <a:gd name="T21" fmla="*/ 0 w 267"/>
                        <a:gd name="T22" fmla="*/ 0 h 104"/>
                        <a:gd name="T23" fmla="*/ 267 w 267"/>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7" h="104">
                          <a:moveTo>
                            <a:pt x="0" y="2"/>
                          </a:moveTo>
                          <a:lnTo>
                            <a:pt x="0" y="84"/>
                          </a:lnTo>
                          <a:lnTo>
                            <a:pt x="266" y="104"/>
                          </a:lnTo>
                          <a:lnTo>
                            <a:pt x="267" y="7"/>
                          </a:lnTo>
                          <a:lnTo>
                            <a:pt x="147" y="0"/>
                          </a:lnTo>
                          <a:lnTo>
                            <a:pt x="132" y="14"/>
                          </a:lnTo>
                          <a:lnTo>
                            <a:pt x="0" y="2"/>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244" name="Freeform 689"/>
                    <p:cNvSpPr>
                      <a:spLocks/>
                    </p:cNvSpPr>
                    <p:nvPr/>
                  </p:nvSpPr>
                  <p:spPr bwMode="auto">
                    <a:xfrm>
                      <a:off x="4736" y="2453"/>
                      <a:ext cx="121" cy="12"/>
                    </a:xfrm>
                    <a:custGeom>
                      <a:avLst/>
                      <a:gdLst>
                        <a:gd name="T0" fmla="*/ 0 w 482"/>
                        <a:gd name="T1" fmla="*/ 0 h 48"/>
                        <a:gd name="T2" fmla="*/ 0 w 482"/>
                        <a:gd name="T3" fmla="*/ 0 h 48"/>
                        <a:gd name="T4" fmla="*/ 0 w 482"/>
                        <a:gd name="T5" fmla="*/ 0 h 48"/>
                        <a:gd name="T6" fmla="*/ 0 w 482"/>
                        <a:gd name="T7" fmla="*/ 0 h 48"/>
                        <a:gd name="T8" fmla="*/ 0 w 482"/>
                        <a:gd name="T9" fmla="*/ 0 h 48"/>
                        <a:gd name="T10" fmla="*/ 0 w 482"/>
                        <a:gd name="T11" fmla="*/ 0 h 48"/>
                        <a:gd name="T12" fmla="*/ 0 w 482"/>
                        <a:gd name="T13" fmla="*/ 0 h 48"/>
                        <a:gd name="T14" fmla="*/ 0 w 482"/>
                        <a:gd name="T15" fmla="*/ 0 h 48"/>
                        <a:gd name="T16" fmla="*/ 0 w 482"/>
                        <a:gd name="T17" fmla="*/ 0 h 48"/>
                        <a:gd name="T18" fmla="*/ 0 w 482"/>
                        <a:gd name="T19" fmla="*/ 0 h 48"/>
                        <a:gd name="T20" fmla="*/ 0 w 482"/>
                        <a:gd name="T21" fmla="*/ 0 h 48"/>
                        <a:gd name="T22" fmla="*/ 0 w 482"/>
                        <a:gd name="T23" fmla="*/ 0 h 48"/>
                        <a:gd name="T24" fmla="*/ 0 w 482"/>
                        <a:gd name="T25" fmla="*/ 0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82"/>
                        <a:gd name="T40" fmla="*/ 0 h 48"/>
                        <a:gd name="T41" fmla="*/ 482 w 482"/>
                        <a:gd name="T42" fmla="*/ 48 h 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82" h="48">
                          <a:moveTo>
                            <a:pt x="16" y="0"/>
                          </a:moveTo>
                          <a:lnTo>
                            <a:pt x="8" y="0"/>
                          </a:lnTo>
                          <a:lnTo>
                            <a:pt x="0" y="0"/>
                          </a:lnTo>
                          <a:lnTo>
                            <a:pt x="0" y="8"/>
                          </a:lnTo>
                          <a:lnTo>
                            <a:pt x="0" y="13"/>
                          </a:lnTo>
                          <a:lnTo>
                            <a:pt x="8" y="17"/>
                          </a:lnTo>
                          <a:lnTo>
                            <a:pt x="16" y="17"/>
                          </a:lnTo>
                          <a:lnTo>
                            <a:pt x="472" y="48"/>
                          </a:lnTo>
                          <a:lnTo>
                            <a:pt x="481" y="48"/>
                          </a:lnTo>
                          <a:lnTo>
                            <a:pt x="482" y="36"/>
                          </a:lnTo>
                          <a:lnTo>
                            <a:pt x="475" y="32"/>
                          </a:lnTo>
                          <a:lnTo>
                            <a:pt x="456" y="31"/>
                          </a:lnTo>
                          <a:lnTo>
                            <a:pt x="16"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grpSp>
        </p:grpSp>
        <p:sp>
          <p:nvSpPr>
            <p:cNvPr id="123914" name="Text Box 690"/>
            <p:cNvSpPr txBox="1">
              <a:spLocks noChangeArrowheads="1"/>
            </p:cNvSpPr>
            <p:nvPr/>
          </p:nvSpPr>
          <p:spPr bwMode="auto">
            <a:xfrm>
              <a:off x="428" y="850"/>
              <a:ext cx="476"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de-DE" sz="1400" b="1">
                  <a:latin typeface="Arial" charset="0"/>
                </a:rPr>
                <a:t>Host A</a:t>
              </a:r>
            </a:p>
          </p:txBody>
        </p:sp>
        <p:sp>
          <p:nvSpPr>
            <p:cNvPr id="123915" name="Text Box 691"/>
            <p:cNvSpPr txBox="1">
              <a:spLocks noChangeArrowheads="1"/>
            </p:cNvSpPr>
            <p:nvPr/>
          </p:nvSpPr>
          <p:spPr bwMode="auto">
            <a:xfrm>
              <a:off x="3669" y="3158"/>
              <a:ext cx="1556" cy="466"/>
            </a:xfrm>
            <a:prstGeom prst="rect">
              <a:avLst/>
            </a:prstGeom>
            <a:solidFill>
              <a:srgbClr val="FFFF99"/>
            </a:solidFill>
            <a:ln w="9525">
              <a:solidFill>
                <a:schemeClr val="tx1"/>
              </a:solidFill>
              <a:miter lim="800000"/>
              <a:headEnd/>
              <a:tailEnd/>
            </a:ln>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de-DE" sz="1400">
                  <a:latin typeface="Arial" charset="0"/>
                </a:rPr>
                <a:t>Host B</a:t>
              </a:r>
            </a:p>
            <a:p>
              <a:r>
                <a:rPr lang="de-DE" sz="1400">
                  <a:latin typeface="Arial" charset="0"/>
                </a:rPr>
                <a:t>IP Address: 128.0.10.4</a:t>
              </a:r>
            </a:p>
            <a:p>
              <a:r>
                <a:rPr lang="de-DE" sz="1400">
                  <a:latin typeface="Arial" charset="0"/>
                </a:rPr>
                <a:t>HW Address: 080020021545</a:t>
              </a:r>
            </a:p>
          </p:txBody>
        </p:sp>
        <p:sp>
          <p:nvSpPr>
            <p:cNvPr id="123916" name="Text Box 692"/>
            <p:cNvSpPr txBox="1">
              <a:spLocks noChangeArrowheads="1"/>
            </p:cNvSpPr>
            <p:nvPr/>
          </p:nvSpPr>
          <p:spPr bwMode="auto">
            <a:xfrm>
              <a:off x="1654" y="2168"/>
              <a:ext cx="694" cy="198"/>
            </a:xfrm>
            <a:prstGeom prst="rect">
              <a:avLst/>
            </a:prstGeom>
            <a:solidFill>
              <a:srgbClr val="FFFF99"/>
            </a:solidFill>
            <a:ln w="9525">
              <a:solidFill>
                <a:schemeClr val="tx1"/>
              </a:solidFill>
              <a:miter lim="800000"/>
              <a:headEnd/>
              <a:tailEnd/>
            </a:ln>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de-DE" sz="1400" b="1">
                  <a:latin typeface="Arial" charset="0"/>
                </a:rPr>
                <a:t>ARP Reply</a:t>
              </a:r>
            </a:p>
          </p:txBody>
        </p:sp>
        <p:sp>
          <p:nvSpPr>
            <p:cNvPr id="123917" name="Text Box 693"/>
            <p:cNvSpPr txBox="1">
              <a:spLocks noChangeArrowheads="1"/>
            </p:cNvSpPr>
            <p:nvPr/>
          </p:nvSpPr>
          <p:spPr bwMode="auto">
            <a:xfrm>
              <a:off x="1360" y="1046"/>
              <a:ext cx="3218" cy="358"/>
            </a:xfrm>
            <a:prstGeom prst="rect">
              <a:avLst/>
            </a:prstGeom>
            <a:solidFill>
              <a:srgbClr val="FFFF99"/>
            </a:solidFill>
            <a:ln w="9525">
              <a:solidFill>
                <a:schemeClr val="tx1"/>
              </a:solidFill>
              <a:miter lim="800000"/>
              <a:headEnd/>
              <a:tailEnd/>
            </a:ln>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lnSpc>
                  <a:spcPct val="110000"/>
                </a:lnSpc>
              </a:pPr>
              <a:r>
                <a:rPr lang="de-DE" sz="1400" b="1">
                  <a:latin typeface="Arial" charset="0"/>
                </a:rPr>
                <a:t>ARP Request - Broadcast to all hosts</a:t>
              </a:r>
            </a:p>
            <a:p>
              <a:pPr algn="ctr">
                <a:lnSpc>
                  <a:spcPct val="110000"/>
                </a:lnSpc>
              </a:pPr>
              <a:r>
                <a:rPr lang="de-DE" sz="1400" b="1">
                  <a:latin typeface="Arial" charset="0"/>
                </a:rPr>
                <a:t>„What is the hardware address for IP address 128.0.10.4?“</a:t>
              </a:r>
            </a:p>
          </p:txBody>
        </p:sp>
        <p:sp>
          <p:nvSpPr>
            <p:cNvPr id="123918" name="Freeform 694"/>
            <p:cNvSpPr>
              <a:spLocks/>
            </p:cNvSpPr>
            <p:nvPr/>
          </p:nvSpPr>
          <p:spPr bwMode="auto">
            <a:xfrm>
              <a:off x="844" y="1476"/>
              <a:ext cx="4088" cy="410"/>
            </a:xfrm>
            <a:custGeom>
              <a:avLst/>
              <a:gdLst>
                <a:gd name="T0" fmla="*/ 0 w 3789"/>
                <a:gd name="T1" fmla="*/ 6020 h 348"/>
                <a:gd name="T2" fmla="*/ 64976 w 3789"/>
                <a:gd name="T3" fmla="*/ 6020 h 348"/>
                <a:gd name="T4" fmla="*/ 67100 w 3789"/>
                <a:gd name="T5" fmla="*/ 176608 h 348"/>
                <a:gd name="T6" fmla="*/ 0 60000 65536"/>
                <a:gd name="T7" fmla="*/ 0 60000 65536"/>
                <a:gd name="T8" fmla="*/ 0 60000 65536"/>
                <a:gd name="T9" fmla="*/ 0 w 3789"/>
                <a:gd name="T10" fmla="*/ 0 h 348"/>
                <a:gd name="T11" fmla="*/ 3789 w 3789"/>
                <a:gd name="T12" fmla="*/ 348 h 348"/>
              </a:gdLst>
              <a:ahLst/>
              <a:cxnLst>
                <a:cxn ang="T6">
                  <a:pos x="T0" y="T1"/>
                </a:cxn>
                <a:cxn ang="T7">
                  <a:pos x="T2" y="T3"/>
                </a:cxn>
                <a:cxn ang="T8">
                  <a:pos x="T4" y="T5"/>
                </a:cxn>
              </a:cxnLst>
              <a:rect l="T9" t="T10" r="T11" b="T12"/>
              <a:pathLst>
                <a:path w="3789" h="348">
                  <a:moveTo>
                    <a:pt x="0" y="12"/>
                  </a:moveTo>
                  <a:cubicBezTo>
                    <a:pt x="604" y="12"/>
                    <a:pt x="1776" y="12"/>
                    <a:pt x="3624" y="12"/>
                  </a:cubicBezTo>
                  <a:cubicBezTo>
                    <a:pt x="3789" y="0"/>
                    <a:pt x="3744" y="348"/>
                    <a:pt x="3744" y="348"/>
                  </a:cubicBezTo>
                </a:path>
              </a:pathLst>
            </a:custGeom>
            <a:noFill/>
            <a:ln w="28575">
              <a:solidFill>
                <a:srgbClr val="333399"/>
              </a:solidFill>
              <a:round/>
              <a:headEnd/>
              <a:tailEnd type="triangl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23919" name="Line 695"/>
            <p:cNvSpPr>
              <a:spLocks noChangeShapeType="1"/>
            </p:cNvSpPr>
            <p:nvPr/>
          </p:nvSpPr>
          <p:spPr bwMode="auto">
            <a:xfrm>
              <a:off x="3891" y="1488"/>
              <a:ext cx="0" cy="398"/>
            </a:xfrm>
            <a:prstGeom prst="line">
              <a:avLst/>
            </a:prstGeom>
            <a:noFill/>
            <a:ln w="28575">
              <a:solidFill>
                <a:srgbClr val="333399"/>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23920" name="Line 696"/>
            <p:cNvSpPr>
              <a:spLocks noChangeShapeType="1"/>
            </p:cNvSpPr>
            <p:nvPr/>
          </p:nvSpPr>
          <p:spPr bwMode="auto">
            <a:xfrm>
              <a:off x="2847" y="1488"/>
              <a:ext cx="0" cy="398"/>
            </a:xfrm>
            <a:prstGeom prst="line">
              <a:avLst/>
            </a:prstGeom>
            <a:noFill/>
            <a:ln w="28575">
              <a:solidFill>
                <a:srgbClr val="333399"/>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23921" name="Line 697"/>
            <p:cNvSpPr>
              <a:spLocks noChangeShapeType="1"/>
            </p:cNvSpPr>
            <p:nvPr/>
          </p:nvSpPr>
          <p:spPr bwMode="auto">
            <a:xfrm>
              <a:off x="1271" y="1488"/>
              <a:ext cx="0" cy="398"/>
            </a:xfrm>
            <a:prstGeom prst="line">
              <a:avLst/>
            </a:prstGeom>
            <a:noFill/>
            <a:ln w="28575">
              <a:solidFill>
                <a:srgbClr val="333399"/>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23922" name="Freeform 698"/>
            <p:cNvSpPr>
              <a:spLocks/>
            </p:cNvSpPr>
            <p:nvPr/>
          </p:nvSpPr>
          <p:spPr bwMode="auto">
            <a:xfrm>
              <a:off x="443" y="1684"/>
              <a:ext cx="3365" cy="676"/>
            </a:xfrm>
            <a:custGeom>
              <a:avLst/>
              <a:gdLst>
                <a:gd name="T0" fmla="*/ 21217 w 3201"/>
                <a:gd name="T1" fmla="*/ 2434 h 653"/>
                <a:gd name="T2" fmla="*/ 20689 w 3201"/>
                <a:gd name="T3" fmla="*/ 1491 h 653"/>
                <a:gd name="T4" fmla="*/ 1102 w 3201"/>
                <a:gd name="T5" fmla="*/ 1497 h 653"/>
                <a:gd name="T6" fmla="*/ 300 w 3201"/>
                <a:gd name="T7" fmla="*/ 0 h 653"/>
                <a:gd name="T8" fmla="*/ 0 60000 65536"/>
                <a:gd name="T9" fmla="*/ 0 60000 65536"/>
                <a:gd name="T10" fmla="*/ 0 60000 65536"/>
                <a:gd name="T11" fmla="*/ 0 60000 65536"/>
                <a:gd name="T12" fmla="*/ 0 w 3201"/>
                <a:gd name="T13" fmla="*/ 0 h 653"/>
                <a:gd name="T14" fmla="*/ 3201 w 3201"/>
                <a:gd name="T15" fmla="*/ 653 h 653"/>
              </a:gdLst>
              <a:ahLst/>
              <a:cxnLst>
                <a:cxn ang="T8">
                  <a:pos x="T0" y="T1"/>
                </a:cxn>
                <a:cxn ang="T9">
                  <a:pos x="T2" y="T3"/>
                </a:cxn>
                <a:cxn ang="T10">
                  <a:pos x="T4" y="T5"/>
                </a:cxn>
                <a:cxn ang="T11">
                  <a:pos x="T6" y="T7"/>
                </a:cxn>
              </a:cxnLst>
              <a:rect l="T12" t="T13" r="T14" b="T15"/>
              <a:pathLst>
                <a:path w="3201" h="653">
                  <a:moveTo>
                    <a:pt x="3177" y="653"/>
                  </a:moveTo>
                  <a:cubicBezTo>
                    <a:pt x="3181" y="583"/>
                    <a:pt x="3201" y="409"/>
                    <a:pt x="3099" y="401"/>
                  </a:cubicBezTo>
                  <a:cubicBezTo>
                    <a:pt x="1609" y="400"/>
                    <a:pt x="165" y="403"/>
                    <a:pt x="165" y="403"/>
                  </a:cubicBezTo>
                  <a:cubicBezTo>
                    <a:pt x="0" y="417"/>
                    <a:pt x="45" y="0"/>
                    <a:pt x="45" y="0"/>
                  </a:cubicBezTo>
                </a:path>
              </a:pathLst>
            </a:custGeom>
            <a:noFill/>
            <a:ln w="38100">
              <a:solidFill>
                <a:srgbClr val="FF3399"/>
              </a:solidFill>
              <a:round/>
              <a:headEnd/>
              <a:tailEnd type="triangl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23923" name="Line 699"/>
            <p:cNvSpPr>
              <a:spLocks noChangeShapeType="1"/>
            </p:cNvSpPr>
            <p:nvPr/>
          </p:nvSpPr>
          <p:spPr bwMode="auto">
            <a:xfrm flipV="1">
              <a:off x="320" y="1860"/>
              <a:ext cx="0" cy="25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23924" name="Line 700"/>
            <p:cNvSpPr>
              <a:spLocks noChangeShapeType="1"/>
            </p:cNvSpPr>
            <p:nvPr/>
          </p:nvSpPr>
          <p:spPr bwMode="auto">
            <a:xfrm flipV="1">
              <a:off x="320" y="1965"/>
              <a:ext cx="5023" cy="8"/>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23925" name="Line 701"/>
            <p:cNvSpPr>
              <a:spLocks noChangeShapeType="1"/>
            </p:cNvSpPr>
            <p:nvPr/>
          </p:nvSpPr>
          <p:spPr bwMode="auto">
            <a:xfrm>
              <a:off x="4871" y="1974"/>
              <a:ext cx="0" cy="36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23926" name="Line 702"/>
            <p:cNvSpPr>
              <a:spLocks noChangeShapeType="1"/>
            </p:cNvSpPr>
            <p:nvPr/>
          </p:nvSpPr>
          <p:spPr bwMode="auto">
            <a:xfrm>
              <a:off x="3877" y="1974"/>
              <a:ext cx="0" cy="36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23927" name="Line 703"/>
            <p:cNvSpPr>
              <a:spLocks noChangeShapeType="1"/>
            </p:cNvSpPr>
            <p:nvPr/>
          </p:nvSpPr>
          <p:spPr bwMode="auto">
            <a:xfrm>
              <a:off x="2841" y="1974"/>
              <a:ext cx="0" cy="36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23928" name="Line 704"/>
            <p:cNvSpPr>
              <a:spLocks noChangeShapeType="1"/>
            </p:cNvSpPr>
            <p:nvPr/>
          </p:nvSpPr>
          <p:spPr bwMode="auto">
            <a:xfrm>
              <a:off x="1260" y="1974"/>
              <a:ext cx="0" cy="36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23929" name="Line 705"/>
            <p:cNvSpPr>
              <a:spLocks noChangeShapeType="1"/>
            </p:cNvSpPr>
            <p:nvPr/>
          </p:nvSpPr>
          <p:spPr bwMode="auto">
            <a:xfrm>
              <a:off x="666" y="1681"/>
              <a:ext cx="0" cy="2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23930" name="Rectangle 706"/>
            <p:cNvSpPr>
              <a:spLocks noChangeArrowheads="1"/>
            </p:cNvSpPr>
            <p:nvPr/>
          </p:nvSpPr>
          <p:spPr bwMode="auto">
            <a:xfrm>
              <a:off x="607" y="1910"/>
              <a:ext cx="114" cy="136"/>
            </a:xfrm>
            <a:prstGeom prst="rect">
              <a:avLst/>
            </a:prstGeom>
            <a:solidFill>
              <a:srgbClr val="009999"/>
            </a:solidFill>
            <a:ln w="9525">
              <a:solidFill>
                <a:schemeClr val="tx1"/>
              </a:solidFill>
              <a:miter lim="800000"/>
              <a:headEnd/>
              <a:tailEnd/>
            </a:ln>
          </p:spPr>
          <p:txBody>
            <a:bodyPr wrap="none" anchor="ctr"/>
            <a:lstStyle/>
            <a:p>
              <a:pPr eaLnBrk="0" hangingPunct="0"/>
              <a:endParaRPr lang="vi-VN"/>
            </a:p>
          </p:txBody>
        </p:sp>
        <p:sp>
          <p:nvSpPr>
            <p:cNvPr id="123931" name="Rectangle 707"/>
            <p:cNvSpPr>
              <a:spLocks noChangeArrowheads="1"/>
            </p:cNvSpPr>
            <p:nvPr/>
          </p:nvSpPr>
          <p:spPr bwMode="auto">
            <a:xfrm>
              <a:off x="1213" y="1910"/>
              <a:ext cx="114" cy="136"/>
            </a:xfrm>
            <a:prstGeom prst="rect">
              <a:avLst/>
            </a:prstGeom>
            <a:solidFill>
              <a:srgbClr val="009999"/>
            </a:solidFill>
            <a:ln w="9525">
              <a:solidFill>
                <a:schemeClr val="tx1"/>
              </a:solidFill>
              <a:miter lim="800000"/>
              <a:headEnd/>
              <a:tailEnd/>
            </a:ln>
          </p:spPr>
          <p:txBody>
            <a:bodyPr wrap="none" anchor="ctr"/>
            <a:lstStyle/>
            <a:p>
              <a:pPr eaLnBrk="0" hangingPunct="0"/>
              <a:endParaRPr lang="vi-VN"/>
            </a:p>
          </p:txBody>
        </p:sp>
        <p:sp>
          <p:nvSpPr>
            <p:cNvPr id="123932" name="Rectangle 708"/>
            <p:cNvSpPr>
              <a:spLocks noChangeArrowheads="1"/>
            </p:cNvSpPr>
            <p:nvPr/>
          </p:nvSpPr>
          <p:spPr bwMode="auto">
            <a:xfrm>
              <a:off x="2783" y="1910"/>
              <a:ext cx="114" cy="136"/>
            </a:xfrm>
            <a:prstGeom prst="rect">
              <a:avLst/>
            </a:prstGeom>
            <a:solidFill>
              <a:srgbClr val="009999"/>
            </a:solidFill>
            <a:ln w="9525">
              <a:solidFill>
                <a:schemeClr val="tx1"/>
              </a:solidFill>
              <a:miter lim="800000"/>
              <a:headEnd/>
              <a:tailEnd/>
            </a:ln>
          </p:spPr>
          <p:txBody>
            <a:bodyPr wrap="none" anchor="ctr"/>
            <a:lstStyle/>
            <a:p>
              <a:pPr eaLnBrk="0" hangingPunct="0"/>
              <a:endParaRPr lang="vi-VN"/>
            </a:p>
          </p:txBody>
        </p:sp>
        <p:sp>
          <p:nvSpPr>
            <p:cNvPr id="123933" name="Rectangle 709"/>
            <p:cNvSpPr>
              <a:spLocks noChangeArrowheads="1"/>
            </p:cNvSpPr>
            <p:nvPr/>
          </p:nvSpPr>
          <p:spPr bwMode="auto">
            <a:xfrm>
              <a:off x="3831" y="1910"/>
              <a:ext cx="114" cy="136"/>
            </a:xfrm>
            <a:prstGeom prst="rect">
              <a:avLst/>
            </a:prstGeom>
            <a:solidFill>
              <a:srgbClr val="009999"/>
            </a:solidFill>
            <a:ln w="9525">
              <a:solidFill>
                <a:schemeClr val="tx1"/>
              </a:solidFill>
              <a:miter lim="800000"/>
              <a:headEnd/>
              <a:tailEnd/>
            </a:ln>
          </p:spPr>
          <p:txBody>
            <a:bodyPr wrap="none" anchor="ctr"/>
            <a:lstStyle/>
            <a:p>
              <a:pPr eaLnBrk="0" hangingPunct="0"/>
              <a:endParaRPr lang="vi-VN"/>
            </a:p>
          </p:txBody>
        </p:sp>
        <p:sp>
          <p:nvSpPr>
            <p:cNvPr id="123934" name="Rectangle 710"/>
            <p:cNvSpPr>
              <a:spLocks noChangeArrowheads="1"/>
            </p:cNvSpPr>
            <p:nvPr/>
          </p:nvSpPr>
          <p:spPr bwMode="auto">
            <a:xfrm>
              <a:off x="4822" y="1910"/>
              <a:ext cx="114" cy="136"/>
            </a:xfrm>
            <a:prstGeom prst="rect">
              <a:avLst/>
            </a:prstGeom>
            <a:solidFill>
              <a:srgbClr val="009999"/>
            </a:solidFill>
            <a:ln w="9525">
              <a:solidFill>
                <a:schemeClr val="tx1"/>
              </a:solidFill>
              <a:miter lim="800000"/>
              <a:headEnd/>
              <a:tailEnd/>
            </a:ln>
          </p:spPr>
          <p:txBody>
            <a:bodyPr wrap="none" anchor="ctr"/>
            <a:lstStyle/>
            <a:p>
              <a:pPr eaLnBrk="0" hangingPunct="0"/>
              <a:endParaRPr lang="vi-VN"/>
            </a:p>
          </p:txBody>
        </p:sp>
        <p:grpSp>
          <p:nvGrpSpPr>
            <p:cNvPr id="123935" name="Group 711"/>
            <p:cNvGrpSpPr>
              <a:grpSpLocks/>
            </p:cNvGrpSpPr>
            <p:nvPr/>
          </p:nvGrpSpPr>
          <p:grpSpPr bwMode="auto">
            <a:xfrm>
              <a:off x="944" y="2344"/>
              <a:ext cx="624" cy="567"/>
              <a:chOff x="944" y="2344"/>
              <a:chExt cx="624" cy="567"/>
            </a:xfrm>
          </p:grpSpPr>
          <p:grpSp>
            <p:nvGrpSpPr>
              <p:cNvPr id="123939" name="Group 712"/>
              <p:cNvGrpSpPr>
                <a:grpSpLocks/>
              </p:cNvGrpSpPr>
              <p:nvPr/>
            </p:nvGrpSpPr>
            <p:grpSpPr bwMode="auto">
              <a:xfrm>
                <a:off x="944" y="2370"/>
                <a:ext cx="624" cy="541"/>
                <a:chOff x="944" y="2370"/>
                <a:chExt cx="624" cy="541"/>
              </a:xfrm>
            </p:grpSpPr>
            <p:sp>
              <p:nvSpPr>
                <p:cNvPr id="124015" name="Freeform 713"/>
                <p:cNvSpPr>
                  <a:spLocks/>
                </p:cNvSpPr>
                <p:nvPr/>
              </p:nvSpPr>
              <p:spPr bwMode="auto">
                <a:xfrm>
                  <a:off x="1417" y="2769"/>
                  <a:ext cx="68" cy="57"/>
                </a:xfrm>
                <a:custGeom>
                  <a:avLst/>
                  <a:gdLst>
                    <a:gd name="T0" fmla="*/ 0 w 272"/>
                    <a:gd name="T1" fmla="*/ 0 h 226"/>
                    <a:gd name="T2" fmla="*/ 0 w 272"/>
                    <a:gd name="T3" fmla="*/ 0 h 226"/>
                    <a:gd name="T4" fmla="*/ 0 w 272"/>
                    <a:gd name="T5" fmla="*/ 0 h 226"/>
                    <a:gd name="T6" fmla="*/ 0 w 272"/>
                    <a:gd name="T7" fmla="*/ 0 h 226"/>
                    <a:gd name="T8" fmla="*/ 0 w 272"/>
                    <a:gd name="T9" fmla="*/ 0 h 226"/>
                    <a:gd name="T10" fmla="*/ 0 w 272"/>
                    <a:gd name="T11" fmla="*/ 0 h 226"/>
                    <a:gd name="T12" fmla="*/ 0 w 272"/>
                    <a:gd name="T13" fmla="*/ 0 h 226"/>
                    <a:gd name="T14" fmla="*/ 0 w 272"/>
                    <a:gd name="T15" fmla="*/ 0 h 226"/>
                    <a:gd name="T16" fmla="*/ 0 w 272"/>
                    <a:gd name="T17" fmla="*/ 0 h 226"/>
                    <a:gd name="T18" fmla="*/ 0 w 272"/>
                    <a:gd name="T19" fmla="*/ 0 h 226"/>
                    <a:gd name="T20" fmla="*/ 0 w 272"/>
                    <a:gd name="T21" fmla="*/ 0 h 226"/>
                    <a:gd name="T22" fmla="*/ 0 w 272"/>
                    <a:gd name="T23" fmla="*/ 0 h 226"/>
                    <a:gd name="T24" fmla="*/ 0 w 272"/>
                    <a:gd name="T25" fmla="*/ 0 h 226"/>
                    <a:gd name="T26" fmla="*/ 0 w 272"/>
                    <a:gd name="T27" fmla="*/ 0 h 226"/>
                    <a:gd name="T28" fmla="*/ 0 w 272"/>
                    <a:gd name="T29" fmla="*/ 0 h 226"/>
                    <a:gd name="T30" fmla="*/ 0 w 272"/>
                    <a:gd name="T31" fmla="*/ 0 h 226"/>
                    <a:gd name="T32" fmla="*/ 0 w 272"/>
                    <a:gd name="T33" fmla="*/ 0 h 226"/>
                    <a:gd name="T34" fmla="*/ 0 w 272"/>
                    <a:gd name="T35" fmla="*/ 0 h 226"/>
                    <a:gd name="T36" fmla="*/ 0 w 272"/>
                    <a:gd name="T37" fmla="*/ 0 h 226"/>
                    <a:gd name="T38" fmla="*/ 0 w 272"/>
                    <a:gd name="T39" fmla="*/ 0 h 226"/>
                    <a:gd name="T40" fmla="*/ 0 w 272"/>
                    <a:gd name="T41" fmla="*/ 0 h 226"/>
                    <a:gd name="T42" fmla="*/ 0 w 272"/>
                    <a:gd name="T43" fmla="*/ 0 h 226"/>
                    <a:gd name="T44" fmla="*/ 0 w 272"/>
                    <a:gd name="T45" fmla="*/ 0 h 226"/>
                    <a:gd name="T46" fmla="*/ 0 w 272"/>
                    <a:gd name="T47" fmla="*/ 0 h 226"/>
                    <a:gd name="T48" fmla="*/ 0 w 272"/>
                    <a:gd name="T49" fmla="*/ 0 h 226"/>
                    <a:gd name="T50" fmla="*/ 0 w 272"/>
                    <a:gd name="T51" fmla="*/ 0 h 226"/>
                    <a:gd name="T52" fmla="*/ 0 w 272"/>
                    <a:gd name="T53" fmla="*/ 0 h 226"/>
                    <a:gd name="T54" fmla="*/ 0 w 272"/>
                    <a:gd name="T55" fmla="*/ 0 h 226"/>
                    <a:gd name="T56" fmla="*/ 0 w 272"/>
                    <a:gd name="T57" fmla="*/ 0 h 226"/>
                    <a:gd name="T58" fmla="*/ 0 w 272"/>
                    <a:gd name="T59" fmla="*/ 0 h 226"/>
                    <a:gd name="T60" fmla="*/ 0 w 272"/>
                    <a:gd name="T61" fmla="*/ 0 h 226"/>
                    <a:gd name="T62" fmla="*/ 0 w 272"/>
                    <a:gd name="T63" fmla="*/ 0 h 226"/>
                    <a:gd name="T64" fmla="*/ 0 w 272"/>
                    <a:gd name="T65" fmla="*/ 0 h 226"/>
                    <a:gd name="T66" fmla="*/ 0 w 272"/>
                    <a:gd name="T67" fmla="*/ 0 h 226"/>
                    <a:gd name="T68" fmla="*/ 0 w 272"/>
                    <a:gd name="T69" fmla="*/ 0 h 226"/>
                    <a:gd name="T70" fmla="*/ 0 w 272"/>
                    <a:gd name="T71" fmla="*/ 0 h 226"/>
                    <a:gd name="T72" fmla="*/ 0 w 272"/>
                    <a:gd name="T73" fmla="*/ 0 h 226"/>
                    <a:gd name="T74" fmla="*/ 0 w 272"/>
                    <a:gd name="T75" fmla="*/ 0 h 226"/>
                    <a:gd name="T76" fmla="*/ 0 w 272"/>
                    <a:gd name="T77" fmla="*/ 0 h 226"/>
                    <a:gd name="T78" fmla="*/ 0 w 272"/>
                    <a:gd name="T79" fmla="*/ 0 h 226"/>
                    <a:gd name="T80" fmla="*/ 0 w 272"/>
                    <a:gd name="T81" fmla="*/ 0 h 22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72"/>
                    <a:gd name="T124" fmla="*/ 0 h 226"/>
                    <a:gd name="T125" fmla="*/ 272 w 272"/>
                    <a:gd name="T126" fmla="*/ 226 h 22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72" h="226">
                      <a:moveTo>
                        <a:pt x="64" y="2"/>
                      </a:moveTo>
                      <a:lnTo>
                        <a:pt x="84" y="7"/>
                      </a:lnTo>
                      <a:lnTo>
                        <a:pt x="104" y="13"/>
                      </a:lnTo>
                      <a:lnTo>
                        <a:pt x="121" y="17"/>
                      </a:lnTo>
                      <a:lnTo>
                        <a:pt x="138" y="25"/>
                      </a:lnTo>
                      <a:lnTo>
                        <a:pt x="153" y="31"/>
                      </a:lnTo>
                      <a:lnTo>
                        <a:pt x="166" y="38"/>
                      </a:lnTo>
                      <a:lnTo>
                        <a:pt x="179" y="46"/>
                      </a:lnTo>
                      <a:lnTo>
                        <a:pt x="191" y="56"/>
                      </a:lnTo>
                      <a:lnTo>
                        <a:pt x="202" y="65"/>
                      </a:lnTo>
                      <a:lnTo>
                        <a:pt x="211" y="76"/>
                      </a:lnTo>
                      <a:lnTo>
                        <a:pt x="221" y="89"/>
                      </a:lnTo>
                      <a:lnTo>
                        <a:pt x="230" y="102"/>
                      </a:lnTo>
                      <a:lnTo>
                        <a:pt x="240" y="117"/>
                      </a:lnTo>
                      <a:lnTo>
                        <a:pt x="249" y="132"/>
                      </a:lnTo>
                      <a:lnTo>
                        <a:pt x="258" y="150"/>
                      </a:lnTo>
                      <a:lnTo>
                        <a:pt x="267" y="169"/>
                      </a:lnTo>
                      <a:lnTo>
                        <a:pt x="272" y="188"/>
                      </a:lnTo>
                      <a:lnTo>
                        <a:pt x="268" y="204"/>
                      </a:lnTo>
                      <a:lnTo>
                        <a:pt x="256" y="214"/>
                      </a:lnTo>
                      <a:lnTo>
                        <a:pt x="241" y="222"/>
                      </a:lnTo>
                      <a:lnTo>
                        <a:pt x="221" y="225"/>
                      </a:lnTo>
                      <a:lnTo>
                        <a:pt x="202" y="226"/>
                      </a:lnTo>
                      <a:lnTo>
                        <a:pt x="182" y="226"/>
                      </a:lnTo>
                      <a:lnTo>
                        <a:pt x="167" y="224"/>
                      </a:lnTo>
                      <a:lnTo>
                        <a:pt x="155" y="216"/>
                      </a:lnTo>
                      <a:lnTo>
                        <a:pt x="150" y="200"/>
                      </a:lnTo>
                      <a:lnTo>
                        <a:pt x="148" y="180"/>
                      </a:lnTo>
                      <a:lnTo>
                        <a:pt x="144" y="156"/>
                      </a:lnTo>
                      <a:lnTo>
                        <a:pt x="136" y="132"/>
                      </a:lnTo>
                      <a:lnTo>
                        <a:pt x="118" y="112"/>
                      </a:lnTo>
                      <a:lnTo>
                        <a:pt x="86" y="95"/>
                      </a:lnTo>
                      <a:lnTo>
                        <a:pt x="35" y="87"/>
                      </a:lnTo>
                      <a:lnTo>
                        <a:pt x="26" y="82"/>
                      </a:lnTo>
                      <a:lnTo>
                        <a:pt x="15" y="70"/>
                      </a:lnTo>
                      <a:lnTo>
                        <a:pt x="6" y="54"/>
                      </a:lnTo>
                      <a:lnTo>
                        <a:pt x="0" y="37"/>
                      </a:lnTo>
                      <a:lnTo>
                        <a:pt x="0" y="20"/>
                      </a:lnTo>
                      <a:lnTo>
                        <a:pt x="9" y="5"/>
                      </a:lnTo>
                      <a:lnTo>
                        <a:pt x="29" y="0"/>
                      </a:lnTo>
                      <a:lnTo>
                        <a:pt x="64" y="2"/>
                      </a:lnTo>
                      <a:close/>
                    </a:path>
                  </a:pathLst>
                </a:custGeom>
                <a:solidFill>
                  <a:srgbClr val="5E5E3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016" name="Freeform 714"/>
                <p:cNvSpPr>
                  <a:spLocks/>
                </p:cNvSpPr>
                <p:nvPr/>
              </p:nvSpPr>
              <p:spPr bwMode="auto">
                <a:xfrm>
                  <a:off x="1049" y="2660"/>
                  <a:ext cx="392" cy="27"/>
                </a:xfrm>
                <a:custGeom>
                  <a:avLst/>
                  <a:gdLst>
                    <a:gd name="T0" fmla="*/ 0 w 1566"/>
                    <a:gd name="T1" fmla="*/ 0 h 106"/>
                    <a:gd name="T2" fmla="*/ 0 w 1566"/>
                    <a:gd name="T3" fmla="*/ 0 h 106"/>
                    <a:gd name="T4" fmla="*/ 0 w 1566"/>
                    <a:gd name="T5" fmla="*/ 0 h 106"/>
                    <a:gd name="T6" fmla="*/ 0 w 1566"/>
                    <a:gd name="T7" fmla="*/ 0 h 106"/>
                    <a:gd name="T8" fmla="*/ 0 w 1566"/>
                    <a:gd name="T9" fmla="*/ 0 h 106"/>
                    <a:gd name="T10" fmla="*/ 0 60000 65536"/>
                    <a:gd name="T11" fmla="*/ 0 60000 65536"/>
                    <a:gd name="T12" fmla="*/ 0 60000 65536"/>
                    <a:gd name="T13" fmla="*/ 0 60000 65536"/>
                    <a:gd name="T14" fmla="*/ 0 60000 65536"/>
                    <a:gd name="T15" fmla="*/ 0 w 1566"/>
                    <a:gd name="T16" fmla="*/ 0 h 106"/>
                    <a:gd name="T17" fmla="*/ 1566 w 1566"/>
                    <a:gd name="T18" fmla="*/ 106 h 106"/>
                  </a:gdLst>
                  <a:ahLst/>
                  <a:cxnLst>
                    <a:cxn ang="T10">
                      <a:pos x="T0" y="T1"/>
                    </a:cxn>
                    <a:cxn ang="T11">
                      <a:pos x="T2" y="T3"/>
                    </a:cxn>
                    <a:cxn ang="T12">
                      <a:pos x="T4" y="T5"/>
                    </a:cxn>
                    <a:cxn ang="T13">
                      <a:pos x="T6" y="T7"/>
                    </a:cxn>
                    <a:cxn ang="T14">
                      <a:pos x="T8" y="T9"/>
                    </a:cxn>
                  </a:cxnLst>
                  <a:rect l="T15" t="T16" r="T17" b="T18"/>
                  <a:pathLst>
                    <a:path w="1566" h="106">
                      <a:moveTo>
                        <a:pt x="0" y="106"/>
                      </a:moveTo>
                      <a:lnTo>
                        <a:pt x="171" y="12"/>
                      </a:lnTo>
                      <a:lnTo>
                        <a:pt x="1364" y="0"/>
                      </a:lnTo>
                      <a:lnTo>
                        <a:pt x="1566" y="106"/>
                      </a:lnTo>
                      <a:lnTo>
                        <a:pt x="0" y="106"/>
                      </a:lnTo>
                      <a:close/>
                    </a:path>
                  </a:pathLst>
                </a:custGeom>
                <a:solidFill>
                  <a:srgbClr val="75755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017" name="Freeform 715"/>
                <p:cNvSpPr>
                  <a:spLocks/>
                </p:cNvSpPr>
                <p:nvPr/>
              </p:nvSpPr>
              <p:spPr bwMode="auto">
                <a:xfrm>
                  <a:off x="1128" y="2652"/>
                  <a:ext cx="236" cy="38"/>
                </a:xfrm>
                <a:custGeom>
                  <a:avLst/>
                  <a:gdLst>
                    <a:gd name="T0" fmla="*/ 0 w 945"/>
                    <a:gd name="T1" fmla="*/ 0 h 154"/>
                    <a:gd name="T2" fmla="*/ 0 w 945"/>
                    <a:gd name="T3" fmla="*/ 0 h 154"/>
                    <a:gd name="T4" fmla="*/ 0 w 945"/>
                    <a:gd name="T5" fmla="*/ 0 h 154"/>
                    <a:gd name="T6" fmla="*/ 0 w 945"/>
                    <a:gd name="T7" fmla="*/ 0 h 154"/>
                    <a:gd name="T8" fmla="*/ 0 w 945"/>
                    <a:gd name="T9" fmla="*/ 0 h 154"/>
                    <a:gd name="T10" fmla="*/ 0 w 945"/>
                    <a:gd name="T11" fmla="*/ 0 h 154"/>
                    <a:gd name="T12" fmla="*/ 0 w 945"/>
                    <a:gd name="T13" fmla="*/ 0 h 154"/>
                    <a:gd name="T14" fmla="*/ 0 60000 65536"/>
                    <a:gd name="T15" fmla="*/ 0 60000 65536"/>
                    <a:gd name="T16" fmla="*/ 0 60000 65536"/>
                    <a:gd name="T17" fmla="*/ 0 60000 65536"/>
                    <a:gd name="T18" fmla="*/ 0 60000 65536"/>
                    <a:gd name="T19" fmla="*/ 0 60000 65536"/>
                    <a:gd name="T20" fmla="*/ 0 60000 65536"/>
                    <a:gd name="T21" fmla="*/ 0 w 945"/>
                    <a:gd name="T22" fmla="*/ 0 h 154"/>
                    <a:gd name="T23" fmla="*/ 945 w 945"/>
                    <a:gd name="T24" fmla="*/ 154 h 1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45" h="154">
                      <a:moveTo>
                        <a:pt x="82" y="11"/>
                      </a:moveTo>
                      <a:lnTo>
                        <a:pt x="864" y="0"/>
                      </a:lnTo>
                      <a:lnTo>
                        <a:pt x="945" y="93"/>
                      </a:lnTo>
                      <a:lnTo>
                        <a:pt x="945" y="154"/>
                      </a:lnTo>
                      <a:lnTo>
                        <a:pt x="13" y="154"/>
                      </a:lnTo>
                      <a:lnTo>
                        <a:pt x="0" y="93"/>
                      </a:lnTo>
                      <a:lnTo>
                        <a:pt x="82" y="11"/>
                      </a:lnTo>
                      <a:close/>
                    </a:path>
                  </a:pathLst>
                </a:custGeom>
                <a:solidFill>
                  <a:srgbClr val="61614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018" name="Freeform 716"/>
                <p:cNvSpPr>
                  <a:spLocks/>
                </p:cNvSpPr>
                <p:nvPr/>
              </p:nvSpPr>
              <p:spPr bwMode="auto">
                <a:xfrm>
                  <a:off x="1093" y="2370"/>
                  <a:ext cx="313" cy="230"/>
                </a:xfrm>
                <a:custGeom>
                  <a:avLst/>
                  <a:gdLst>
                    <a:gd name="T0" fmla="*/ 0 w 1252"/>
                    <a:gd name="T1" fmla="*/ 0 h 923"/>
                    <a:gd name="T2" fmla="*/ 0 w 1252"/>
                    <a:gd name="T3" fmla="*/ 0 h 923"/>
                    <a:gd name="T4" fmla="*/ 0 w 1252"/>
                    <a:gd name="T5" fmla="*/ 0 h 923"/>
                    <a:gd name="T6" fmla="*/ 0 w 1252"/>
                    <a:gd name="T7" fmla="*/ 0 h 923"/>
                    <a:gd name="T8" fmla="*/ 0 w 1252"/>
                    <a:gd name="T9" fmla="*/ 0 h 923"/>
                    <a:gd name="T10" fmla="*/ 0 60000 65536"/>
                    <a:gd name="T11" fmla="*/ 0 60000 65536"/>
                    <a:gd name="T12" fmla="*/ 0 60000 65536"/>
                    <a:gd name="T13" fmla="*/ 0 60000 65536"/>
                    <a:gd name="T14" fmla="*/ 0 60000 65536"/>
                    <a:gd name="T15" fmla="*/ 0 w 1252"/>
                    <a:gd name="T16" fmla="*/ 0 h 923"/>
                    <a:gd name="T17" fmla="*/ 1252 w 1252"/>
                    <a:gd name="T18" fmla="*/ 923 h 923"/>
                  </a:gdLst>
                  <a:ahLst/>
                  <a:cxnLst>
                    <a:cxn ang="T10">
                      <a:pos x="T0" y="T1"/>
                    </a:cxn>
                    <a:cxn ang="T11">
                      <a:pos x="T2" y="T3"/>
                    </a:cxn>
                    <a:cxn ang="T12">
                      <a:pos x="T4" y="T5"/>
                    </a:cxn>
                    <a:cxn ang="T13">
                      <a:pos x="T6" y="T7"/>
                    </a:cxn>
                    <a:cxn ang="T14">
                      <a:pos x="T8" y="T9"/>
                    </a:cxn>
                  </a:cxnLst>
                  <a:rect l="T15" t="T16" r="T17" b="T18"/>
                  <a:pathLst>
                    <a:path w="1252" h="923">
                      <a:moveTo>
                        <a:pt x="0" y="0"/>
                      </a:moveTo>
                      <a:lnTo>
                        <a:pt x="0" y="919"/>
                      </a:lnTo>
                      <a:lnTo>
                        <a:pt x="1252" y="923"/>
                      </a:lnTo>
                      <a:lnTo>
                        <a:pt x="1239" y="0"/>
                      </a:lnTo>
                      <a:lnTo>
                        <a:pt x="0" y="0"/>
                      </a:lnTo>
                      <a:close/>
                    </a:path>
                  </a:pathLst>
                </a:custGeom>
                <a:solidFill>
                  <a:srgbClr val="94FAF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019" name="Rectangle 717"/>
                <p:cNvSpPr>
                  <a:spLocks noChangeArrowheads="1"/>
                </p:cNvSpPr>
                <p:nvPr/>
              </p:nvSpPr>
              <p:spPr bwMode="auto">
                <a:xfrm>
                  <a:off x="1093" y="2625"/>
                  <a:ext cx="301" cy="23"/>
                </a:xfrm>
                <a:prstGeom prst="rect">
                  <a:avLst/>
                </a:prstGeom>
                <a:solidFill>
                  <a:srgbClr val="CCCCA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020" name="Rectangle 718"/>
                <p:cNvSpPr>
                  <a:spLocks noChangeArrowheads="1"/>
                </p:cNvSpPr>
                <p:nvPr/>
              </p:nvSpPr>
              <p:spPr bwMode="auto">
                <a:xfrm>
                  <a:off x="1338" y="2630"/>
                  <a:ext cx="27" cy="9"/>
                </a:xfrm>
                <a:prstGeom prst="rect">
                  <a:avLst/>
                </a:prstGeom>
                <a:solidFill>
                  <a:srgbClr val="99997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021" name="Rectangle 719"/>
                <p:cNvSpPr>
                  <a:spLocks noChangeArrowheads="1"/>
                </p:cNvSpPr>
                <p:nvPr/>
              </p:nvSpPr>
              <p:spPr bwMode="auto">
                <a:xfrm>
                  <a:off x="1051" y="2797"/>
                  <a:ext cx="390" cy="9"/>
                </a:xfrm>
                <a:prstGeom prst="rect">
                  <a:avLst/>
                </a:prstGeom>
                <a:solidFill>
                  <a:srgbClr val="7D7D5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022" name="Rectangle 720"/>
                <p:cNvSpPr>
                  <a:spLocks noChangeArrowheads="1"/>
                </p:cNvSpPr>
                <p:nvPr/>
              </p:nvSpPr>
              <p:spPr bwMode="auto">
                <a:xfrm>
                  <a:off x="1051" y="2790"/>
                  <a:ext cx="390" cy="13"/>
                </a:xfrm>
                <a:prstGeom prst="rect">
                  <a:avLst/>
                </a:prstGeom>
                <a:solidFill>
                  <a:srgbClr val="82826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023" name="Rectangle 721"/>
                <p:cNvSpPr>
                  <a:spLocks noChangeArrowheads="1"/>
                </p:cNvSpPr>
                <p:nvPr/>
              </p:nvSpPr>
              <p:spPr bwMode="auto">
                <a:xfrm>
                  <a:off x="1051" y="2784"/>
                  <a:ext cx="390" cy="13"/>
                </a:xfrm>
                <a:prstGeom prst="rect">
                  <a:avLst/>
                </a:prstGeom>
                <a:solidFill>
                  <a:srgbClr val="87876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024" name="Rectangle 722"/>
                <p:cNvSpPr>
                  <a:spLocks noChangeArrowheads="1"/>
                </p:cNvSpPr>
                <p:nvPr/>
              </p:nvSpPr>
              <p:spPr bwMode="auto">
                <a:xfrm>
                  <a:off x="1051" y="2778"/>
                  <a:ext cx="390" cy="12"/>
                </a:xfrm>
                <a:prstGeom prst="rect">
                  <a:avLst/>
                </a:prstGeom>
                <a:solidFill>
                  <a:srgbClr val="8C8C6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025" name="Rectangle 723"/>
                <p:cNvSpPr>
                  <a:spLocks noChangeArrowheads="1"/>
                </p:cNvSpPr>
                <p:nvPr/>
              </p:nvSpPr>
              <p:spPr bwMode="auto">
                <a:xfrm>
                  <a:off x="1051" y="2771"/>
                  <a:ext cx="390" cy="13"/>
                </a:xfrm>
                <a:prstGeom prst="rect">
                  <a:avLst/>
                </a:prstGeom>
                <a:solidFill>
                  <a:srgbClr val="91917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026" name="Rectangle 724"/>
                <p:cNvSpPr>
                  <a:spLocks noChangeArrowheads="1"/>
                </p:cNvSpPr>
                <p:nvPr/>
              </p:nvSpPr>
              <p:spPr bwMode="auto">
                <a:xfrm>
                  <a:off x="1051" y="2765"/>
                  <a:ext cx="390" cy="13"/>
                </a:xfrm>
                <a:prstGeom prst="rect">
                  <a:avLst/>
                </a:prstGeom>
                <a:solidFill>
                  <a:srgbClr val="96967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027" name="Rectangle 725"/>
                <p:cNvSpPr>
                  <a:spLocks noChangeArrowheads="1"/>
                </p:cNvSpPr>
                <p:nvPr/>
              </p:nvSpPr>
              <p:spPr bwMode="auto">
                <a:xfrm>
                  <a:off x="1051" y="2758"/>
                  <a:ext cx="390" cy="13"/>
                </a:xfrm>
                <a:prstGeom prst="rect">
                  <a:avLst/>
                </a:prstGeom>
                <a:solidFill>
                  <a:srgbClr val="9C9C7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028" name="Rectangle 726"/>
                <p:cNvSpPr>
                  <a:spLocks noChangeArrowheads="1"/>
                </p:cNvSpPr>
                <p:nvPr/>
              </p:nvSpPr>
              <p:spPr bwMode="auto">
                <a:xfrm>
                  <a:off x="1051" y="2752"/>
                  <a:ext cx="390" cy="13"/>
                </a:xfrm>
                <a:prstGeom prst="rect">
                  <a:avLst/>
                </a:prstGeom>
                <a:solidFill>
                  <a:srgbClr val="A1A18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029" name="Rectangle 727"/>
                <p:cNvSpPr>
                  <a:spLocks noChangeArrowheads="1"/>
                </p:cNvSpPr>
                <p:nvPr/>
              </p:nvSpPr>
              <p:spPr bwMode="auto">
                <a:xfrm>
                  <a:off x="1051" y="2746"/>
                  <a:ext cx="390" cy="12"/>
                </a:xfrm>
                <a:prstGeom prst="rect">
                  <a:avLst/>
                </a:prstGeom>
                <a:solidFill>
                  <a:srgbClr val="A6A68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030" name="Rectangle 728"/>
                <p:cNvSpPr>
                  <a:spLocks noChangeArrowheads="1"/>
                </p:cNvSpPr>
                <p:nvPr/>
              </p:nvSpPr>
              <p:spPr bwMode="auto">
                <a:xfrm>
                  <a:off x="1051" y="2739"/>
                  <a:ext cx="390" cy="13"/>
                </a:xfrm>
                <a:prstGeom prst="rect">
                  <a:avLst/>
                </a:prstGeom>
                <a:solidFill>
                  <a:srgbClr val="ABAB8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031" name="Rectangle 729"/>
                <p:cNvSpPr>
                  <a:spLocks noChangeArrowheads="1"/>
                </p:cNvSpPr>
                <p:nvPr/>
              </p:nvSpPr>
              <p:spPr bwMode="auto">
                <a:xfrm>
                  <a:off x="1051" y="2733"/>
                  <a:ext cx="390" cy="13"/>
                </a:xfrm>
                <a:prstGeom prst="rect">
                  <a:avLst/>
                </a:prstGeom>
                <a:solidFill>
                  <a:srgbClr val="B0B09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032" name="Rectangle 730"/>
                <p:cNvSpPr>
                  <a:spLocks noChangeArrowheads="1"/>
                </p:cNvSpPr>
                <p:nvPr/>
              </p:nvSpPr>
              <p:spPr bwMode="auto">
                <a:xfrm>
                  <a:off x="1051" y="2726"/>
                  <a:ext cx="390" cy="13"/>
                </a:xfrm>
                <a:prstGeom prst="rect">
                  <a:avLst/>
                </a:prstGeom>
                <a:solidFill>
                  <a:srgbClr val="B5B59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033" name="Rectangle 731"/>
                <p:cNvSpPr>
                  <a:spLocks noChangeArrowheads="1"/>
                </p:cNvSpPr>
                <p:nvPr/>
              </p:nvSpPr>
              <p:spPr bwMode="auto">
                <a:xfrm>
                  <a:off x="1051" y="2720"/>
                  <a:ext cx="390" cy="13"/>
                </a:xfrm>
                <a:prstGeom prst="rect">
                  <a:avLst/>
                </a:prstGeom>
                <a:solidFill>
                  <a:srgbClr val="BABA9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034" name="Rectangle 732"/>
                <p:cNvSpPr>
                  <a:spLocks noChangeArrowheads="1"/>
                </p:cNvSpPr>
                <p:nvPr/>
              </p:nvSpPr>
              <p:spPr bwMode="auto">
                <a:xfrm>
                  <a:off x="1051" y="2714"/>
                  <a:ext cx="390" cy="12"/>
                </a:xfrm>
                <a:prstGeom prst="rect">
                  <a:avLst/>
                </a:prstGeom>
                <a:solidFill>
                  <a:srgbClr val="BFBFA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035" name="Rectangle 733"/>
                <p:cNvSpPr>
                  <a:spLocks noChangeArrowheads="1"/>
                </p:cNvSpPr>
                <p:nvPr/>
              </p:nvSpPr>
              <p:spPr bwMode="auto">
                <a:xfrm>
                  <a:off x="1051" y="2707"/>
                  <a:ext cx="390" cy="13"/>
                </a:xfrm>
                <a:prstGeom prst="rect">
                  <a:avLst/>
                </a:prstGeom>
                <a:solidFill>
                  <a:srgbClr val="C4C4A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036" name="Rectangle 734"/>
                <p:cNvSpPr>
                  <a:spLocks noChangeArrowheads="1"/>
                </p:cNvSpPr>
                <p:nvPr/>
              </p:nvSpPr>
              <p:spPr bwMode="auto">
                <a:xfrm>
                  <a:off x="1051" y="2701"/>
                  <a:ext cx="390" cy="13"/>
                </a:xfrm>
                <a:prstGeom prst="rect">
                  <a:avLst/>
                </a:prstGeom>
                <a:solidFill>
                  <a:srgbClr val="C9C9A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037" name="Rectangle 735"/>
                <p:cNvSpPr>
                  <a:spLocks noChangeArrowheads="1"/>
                </p:cNvSpPr>
                <p:nvPr/>
              </p:nvSpPr>
              <p:spPr bwMode="auto">
                <a:xfrm>
                  <a:off x="1051" y="2695"/>
                  <a:ext cx="390" cy="12"/>
                </a:xfrm>
                <a:prstGeom prst="rect">
                  <a:avLst/>
                </a:prstGeom>
                <a:solidFill>
                  <a:srgbClr val="CFCFB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038" name="Rectangle 736"/>
                <p:cNvSpPr>
                  <a:spLocks noChangeArrowheads="1"/>
                </p:cNvSpPr>
                <p:nvPr/>
              </p:nvSpPr>
              <p:spPr bwMode="auto">
                <a:xfrm>
                  <a:off x="1051" y="2688"/>
                  <a:ext cx="390" cy="13"/>
                </a:xfrm>
                <a:prstGeom prst="rect">
                  <a:avLst/>
                </a:prstGeom>
                <a:solidFill>
                  <a:srgbClr val="D4D4B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039" name="Rectangle 737"/>
                <p:cNvSpPr>
                  <a:spLocks noChangeArrowheads="1"/>
                </p:cNvSpPr>
                <p:nvPr/>
              </p:nvSpPr>
              <p:spPr bwMode="auto">
                <a:xfrm>
                  <a:off x="1051" y="2684"/>
                  <a:ext cx="390" cy="11"/>
                </a:xfrm>
                <a:prstGeom prst="rect">
                  <a:avLst/>
                </a:prstGeom>
                <a:solidFill>
                  <a:srgbClr val="D9D9B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040" name="Rectangle 738"/>
                <p:cNvSpPr>
                  <a:spLocks noChangeArrowheads="1"/>
                </p:cNvSpPr>
                <p:nvPr/>
              </p:nvSpPr>
              <p:spPr bwMode="auto">
                <a:xfrm>
                  <a:off x="1051" y="2684"/>
                  <a:ext cx="390" cy="4"/>
                </a:xfrm>
                <a:prstGeom prst="rect">
                  <a:avLst/>
                </a:prstGeom>
                <a:solidFill>
                  <a:srgbClr val="DEDEB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041" name="Rectangle 739"/>
                <p:cNvSpPr>
                  <a:spLocks noChangeArrowheads="1"/>
                </p:cNvSpPr>
                <p:nvPr/>
              </p:nvSpPr>
              <p:spPr bwMode="auto">
                <a:xfrm>
                  <a:off x="945" y="2890"/>
                  <a:ext cx="623" cy="21"/>
                </a:xfrm>
                <a:prstGeom prst="rect">
                  <a:avLst/>
                </a:prstGeom>
                <a:solidFill>
                  <a:srgbClr val="87876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042" name="Freeform 740"/>
                <p:cNvSpPr>
                  <a:spLocks/>
                </p:cNvSpPr>
                <p:nvPr/>
              </p:nvSpPr>
              <p:spPr bwMode="auto">
                <a:xfrm>
                  <a:off x="944" y="2805"/>
                  <a:ext cx="623" cy="88"/>
                </a:xfrm>
                <a:custGeom>
                  <a:avLst/>
                  <a:gdLst>
                    <a:gd name="T0" fmla="*/ 0 w 2494"/>
                    <a:gd name="T1" fmla="*/ 0 h 350"/>
                    <a:gd name="T2" fmla="*/ 0 w 2494"/>
                    <a:gd name="T3" fmla="*/ 0 h 350"/>
                    <a:gd name="T4" fmla="*/ 0 w 2494"/>
                    <a:gd name="T5" fmla="*/ 0 h 350"/>
                    <a:gd name="T6" fmla="*/ 0 w 2494"/>
                    <a:gd name="T7" fmla="*/ 0 h 350"/>
                    <a:gd name="T8" fmla="*/ 0 w 2494"/>
                    <a:gd name="T9" fmla="*/ 0 h 350"/>
                    <a:gd name="T10" fmla="*/ 0 60000 65536"/>
                    <a:gd name="T11" fmla="*/ 0 60000 65536"/>
                    <a:gd name="T12" fmla="*/ 0 60000 65536"/>
                    <a:gd name="T13" fmla="*/ 0 60000 65536"/>
                    <a:gd name="T14" fmla="*/ 0 60000 65536"/>
                    <a:gd name="T15" fmla="*/ 0 w 2494"/>
                    <a:gd name="T16" fmla="*/ 0 h 350"/>
                    <a:gd name="T17" fmla="*/ 2494 w 2494"/>
                    <a:gd name="T18" fmla="*/ 350 h 350"/>
                  </a:gdLst>
                  <a:ahLst/>
                  <a:cxnLst>
                    <a:cxn ang="T10">
                      <a:pos x="T0" y="T1"/>
                    </a:cxn>
                    <a:cxn ang="T11">
                      <a:pos x="T2" y="T3"/>
                    </a:cxn>
                    <a:cxn ang="T12">
                      <a:pos x="T4" y="T5"/>
                    </a:cxn>
                    <a:cxn ang="T13">
                      <a:pos x="T6" y="T7"/>
                    </a:cxn>
                    <a:cxn ang="T14">
                      <a:pos x="T8" y="T9"/>
                    </a:cxn>
                  </a:cxnLst>
                  <a:rect l="T15" t="T16" r="T17" b="T18"/>
                  <a:pathLst>
                    <a:path w="2494" h="350">
                      <a:moveTo>
                        <a:pt x="0" y="350"/>
                      </a:moveTo>
                      <a:lnTo>
                        <a:pt x="154" y="5"/>
                      </a:lnTo>
                      <a:lnTo>
                        <a:pt x="2298" y="0"/>
                      </a:lnTo>
                      <a:lnTo>
                        <a:pt x="2494" y="344"/>
                      </a:lnTo>
                      <a:lnTo>
                        <a:pt x="0" y="350"/>
                      </a:lnTo>
                      <a:close/>
                    </a:path>
                  </a:pathLst>
                </a:custGeom>
                <a:solidFill>
                  <a:srgbClr val="B0B09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043" name="Rectangle 741"/>
                <p:cNvSpPr>
                  <a:spLocks noChangeArrowheads="1"/>
                </p:cNvSpPr>
                <p:nvPr/>
              </p:nvSpPr>
              <p:spPr bwMode="auto">
                <a:xfrm>
                  <a:off x="1428" y="2875"/>
                  <a:ext cx="107" cy="8"/>
                </a:xfrm>
                <a:prstGeom prst="rect">
                  <a:avLst/>
                </a:prstGeom>
                <a:solidFill>
                  <a:srgbClr val="7A7A6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044" name="Freeform 742"/>
                <p:cNvSpPr>
                  <a:spLocks/>
                </p:cNvSpPr>
                <p:nvPr/>
              </p:nvSpPr>
              <p:spPr bwMode="auto">
                <a:xfrm>
                  <a:off x="981" y="2821"/>
                  <a:ext cx="325" cy="53"/>
                </a:xfrm>
                <a:custGeom>
                  <a:avLst/>
                  <a:gdLst>
                    <a:gd name="T0" fmla="*/ 0 w 1300"/>
                    <a:gd name="T1" fmla="*/ 0 h 212"/>
                    <a:gd name="T2" fmla="*/ 0 w 1300"/>
                    <a:gd name="T3" fmla="*/ 0 h 212"/>
                    <a:gd name="T4" fmla="*/ 0 w 1300"/>
                    <a:gd name="T5" fmla="*/ 0 h 212"/>
                    <a:gd name="T6" fmla="*/ 0 w 1300"/>
                    <a:gd name="T7" fmla="*/ 0 h 212"/>
                    <a:gd name="T8" fmla="*/ 0 w 1300"/>
                    <a:gd name="T9" fmla="*/ 0 h 212"/>
                    <a:gd name="T10" fmla="*/ 0 60000 65536"/>
                    <a:gd name="T11" fmla="*/ 0 60000 65536"/>
                    <a:gd name="T12" fmla="*/ 0 60000 65536"/>
                    <a:gd name="T13" fmla="*/ 0 60000 65536"/>
                    <a:gd name="T14" fmla="*/ 0 60000 65536"/>
                    <a:gd name="T15" fmla="*/ 0 w 1300"/>
                    <a:gd name="T16" fmla="*/ 0 h 212"/>
                    <a:gd name="T17" fmla="*/ 1300 w 1300"/>
                    <a:gd name="T18" fmla="*/ 212 h 212"/>
                  </a:gdLst>
                  <a:ahLst/>
                  <a:cxnLst>
                    <a:cxn ang="T10">
                      <a:pos x="T0" y="T1"/>
                    </a:cxn>
                    <a:cxn ang="T11">
                      <a:pos x="T2" y="T3"/>
                    </a:cxn>
                    <a:cxn ang="T12">
                      <a:pos x="T4" y="T5"/>
                    </a:cxn>
                    <a:cxn ang="T13">
                      <a:pos x="T6" y="T7"/>
                    </a:cxn>
                    <a:cxn ang="T14">
                      <a:pos x="T8" y="T9"/>
                    </a:cxn>
                  </a:cxnLst>
                  <a:rect l="T15" t="T16" r="T17" b="T18"/>
                  <a:pathLst>
                    <a:path w="1300" h="212">
                      <a:moveTo>
                        <a:pt x="0" y="212"/>
                      </a:moveTo>
                      <a:lnTo>
                        <a:pt x="1300" y="211"/>
                      </a:lnTo>
                      <a:lnTo>
                        <a:pt x="1274" y="2"/>
                      </a:lnTo>
                      <a:lnTo>
                        <a:pt x="92" y="0"/>
                      </a:lnTo>
                      <a:lnTo>
                        <a:pt x="0" y="212"/>
                      </a:lnTo>
                      <a:close/>
                    </a:path>
                  </a:pathLst>
                </a:custGeom>
                <a:solidFill>
                  <a:srgbClr val="D1D1B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045" name="Freeform 743"/>
                <p:cNvSpPr>
                  <a:spLocks/>
                </p:cNvSpPr>
                <p:nvPr/>
              </p:nvSpPr>
              <p:spPr bwMode="auto">
                <a:xfrm>
                  <a:off x="1317" y="2823"/>
                  <a:ext cx="90" cy="53"/>
                </a:xfrm>
                <a:custGeom>
                  <a:avLst/>
                  <a:gdLst>
                    <a:gd name="T0" fmla="*/ 0 w 361"/>
                    <a:gd name="T1" fmla="*/ 0 h 212"/>
                    <a:gd name="T2" fmla="*/ 0 w 361"/>
                    <a:gd name="T3" fmla="*/ 0 h 212"/>
                    <a:gd name="T4" fmla="*/ 0 w 361"/>
                    <a:gd name="T5" fmla="*/ 0 h 212"/>
                    <a:gd name="T6" fmla="*/ 0 w 361"/>
                    <a:gd name="T7" fmla="*/ 0 h 212"/>
                    <a:gd name="T8" fmla="*/ 0 w 361"/>
                    <a:gd name="T9" fmla="*/ 0 h 212"/>
                    <a:gd name="T10" fmla="*/ 0 60000 65536"/>
                    <a:gd name="T11" fmla="*/ 0 60000 65536"/>
                    <a:gd name="T12" fmla="*/ 0 60000 65536"/>
                    <a:gd name="T13" fmla="*/ 0 60000 65536"/>
                    <a:gd name="T14" fmla="*/ 0 60000 65536"/>
                    <a:gd name="T15" fmla="*/ 0 w 361"/>
                    <a:gd name="T16" fmla="*/ 0 h 212"/>
                    <a:gd name="T17" fmla="*/ 361 w 361"/>
                    <a:gd name="T18" fmla="*/ 212 h 212"/>
                  </a:gdLst>
                  <a:ahLst/>
                  <a:cxnLst>
                    <a:cxn ang="T10">
                      <a:pos x="T0" y="T1"/>
                    </a:cxn>
                    <a:cxn ang="T11">
                      <a:pos x="T2" y="T3"/>
                    </a:cxn>
                    <a:cxn ang="T12">
                      <a:pos x="T4" y="T5"/>
                    </a:cxn>
                    <a:cxn ang="T13">
                      <a:pos x="T6" y="T7"/>
                    </a:cxn>
                    <a:cxn ang="T14">
                      <a:pos x="T8" y="T9"/>
                    </a:cxn>
                  </a:cxnLst>
                  <a:rect l="T15" t="T16" r="T17" b="T18"/>
                  <a:pathLst>
                    <a:path w="361" h="212">
                      <a:moveTo>
                        <a:pt x="36" y="212"/>
                      </a:moveTo>
                      <a:lnTo>
                        <a:pt x="361" y="207"/>
                      </a:lnTo>
                      <a:lnTo>
                        <a:pt x="294" y="3"/>
                      </a:lnTo>
                      <a:lnTo>
                        <a:pt x="0" y="0"/>
                      </a:lnTo>
                      <a:lnTo>
                        <a:pt x="36" y="212"/>
                      </a:lnTo>
                      <a:close/>
                    </a:path>
                  </a:pathLst>
                </a:custGeom>
                <a:solidFill>
                  <a:srgbClr val="D1D1B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046" name="Freeform 744"/>
                <p:cNvSpPr>
                  <a:spLocks/>
                </p:cNvSpPr>
                <p:nvPr/>
              </p:nvSpPr>
              <p:spPr bwMode="auto">
                <a:xfrm>
                  <a:off x="1406" y="2822"/>
                  <a:ext cx="129" cy="52"/>
                </a:xfrm>
                <a:custGeom>
                  <a:avLst/>
                  <a:gdLst>
                    <a:gd name="T0" fmla="*/ 0 w 516"/>
                    <a:gd name="T1" fmla="*/ 0 h 210"/>
                    <a:gd name="T2" fmla="*/ 0 w 516"/>
                    <a:gd name="T3" fmla="*/ 0 h 210"/>
                    <a:gd name="T4" fmla="*/ 0 w 516"/>
                    <a:gd name="T5" fmla="*/ 0 h 210"/>
                    <a:gd name="T6" fmla="*/ 0 w 516"/>
                    <a:gd name="T7" fmla="*/ 0 h 210"/>
                    <a:gd name="T8" fmla="*/ 0 w 516"/>
                    <a:gd name="T9" fmla="*/ 0 h 210"/>
                    <a:gd name="T10" fmla="*/ 0 60000 65536"/>
                    <a:gd name="T11" fmla="*/ 0 60000 65536"/>
                    <a:gd name="T12" fmla="*/ 0 60000 65536"/>
                    <a:gd name="T13" fmla="*/ 0 60000 65536"/>
                    <a:gd name="T14" fmla="*/ 0 60000 65536"/>
                    <a:gd name="T15" fmla="*/ 0 w 516"/>
                    <a:gd name="T16" fmla="*/ 0 h 210"/>
                    <a:gd name="T17" fmla="*/ 516 w 516"/>
                    <a:gd name="T18" fmla="*/ 210 h 210"/>
                  </a:gdLst>
                  <a:ahLst/>
                  <a:cxnLst>
                    <a:cxn ang="T10">
                      <a:pos x="T0" y="T1"/>
                    </a:cxn>
                    <a:cxn ang="T11">
                      <a:pos x="T2" y="T3"/>
                    </a:cxn>
                    <a:cxn ang="T12">
                      <a:pos x="T4" y="T5"/>
                    </a:cxn>
                    <a:cxn ang="T13">
                      <a:pos x="T6" y="T7"/>
                    </a:cxn>
                    <a:cxn ang="T14">
                      <a:pos x="T8" y="T9"/>
                    </a:cxn>
                  </a:cxnLst>
                  <a:rect l="T15" t="T16" r="T17" b="T18"/>
                  <a:pathLst>
                    <a:path w="516" h="210">
                      <a:moveTo>
                        <a:pt x="80" y="209"/>
                      </a:moveTo>
                      <a:lnTo>
                        <a:pt x="516" y="210"/>
                      </a:lnTo>
                      <a:lnTo>
                        <a:pt x="402" y="2"/>
                      </a:lnTo>
                      <a:lnTo>
                        <a:pt x="0" y="0"/>
                      </a:lnTo>
                      <a:lnTo>
                        <a:pt x="80" y="209"/>
                      </a:lnTo>
                      <a:close/>
                    </a:path>
                  </a:pathLst>
                </a:custGeom>
                <a:solidFill>
                  <a:srgbClr val="D1D1B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047" name="Rectangle 745"/>
                <p:cNvSpPr>
                  <a:spLocks noChangeArrowheads="1"/>
                </p:cNvSpPr>
                <p:nvPr/>
              </p:nvSpPr>
              <p:spPr bwMode="auto">
                <a:xfrm>
                  <a:off x="983" y="2875"/>
                  <a:ext cx="322" cy="8"/>
                </a:xfrm>
                <a:prstGeom prst="rect">
                  <a:avLst/>
                </a:prstGeom>
                <a:solidFill>
                  <a:srgbClr val="7A7A6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048" name="Rectangle 746"/>
                <p:cNvSpPr>
                  <a:spLocks noChangeArrowheads="1"/>
                </p:cNvSpPr>
                <p:nvPr/>
              </p:nvSpPr>
              <p:spPr bwMode="auto">
                <a:xfrm>
                  <a:off x="1328" y="2875"/>
                  <a:ext cx="80" cy="8"/>
                </a:xfrm>
                <a:prstGeom prst="rect">
                  <a:avLst/>
                </a:prstGeom>
                <a:solidFill>
                  <a:srgbClr val="7A7A6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049" name="Freeform 747"/>
                <p:cNvSpPr>
                  <a:spLocks/>
                </p:cNvSpPr>
                <p:nvPr/>
              </p:nvSpPr>
              <p:spPr bwMode="auto">
                <a:xfrm>
                  <a:off x="1187" y="2644"/>
                  <a:ext cx="124" cy="20"/>
                </a:xfrm>
                <a:custGeom>
                  <a:avLst/>
                  <a:gdLst>
                    <a:gd name="T0" fmla="*/ 0 w 497"/>
                    <a:gd name="T1" fmla="*/ 0 h 78"/>
                    <a:gd name="T2" fmla="*/ 0 w 497"/>
                    <a:gd name="T3" fmla="*/ 0 h 78"/>
                    <a:gd name="T4" fmla="*/ 0 w 497"/>
                    <a:gd name="T5" fmla="*/ 0 h 78"/>
                    <a:gd name="T6" fmla="*/ 0 w 497"/>
                    <a:gd name="T7" fmla="*/ 0 h 78"/>
                    <a:gd name="T8" fmla="*/ 0 w 497"/>
                    <a:gd name="T9" fmla="*/ 0 h 78"/>
                    <a:gd name="T10" fmla="*/ 0 60000 65536"/>
                    <a:gd name="T11" fmla="*/ 0 60000 65536"/>
                    <a:gd name="T12" fmla="*/ 0 60000 65536"/>
                    <a:gd name="T13" fmla="*/ 0 60000 65536"/>
                    <a:gd name="T14" fmla="*/ 0 60000 65536"/>
                    <a:gd name="T15" fmla="*/ 0 w 497"/>
                    <a:gd name="T16" fmla="*/ 0 h 78"/>
                    <a:gd name="T17" fmla="*/ 497 w 497"/>
                    <a:gd name="T18" fmla="*/ 78 h 78"/>
                  </a:gdLst>
                  <a:ahLst/>
                  <a:cxnLst>
                    <a:cxn ang="T10">
                      <a:pos x="T0" y="T1"/>
                    </a:cxn>
                    <a:cxn ang="T11">
                      <a:pos x="T2" y="T3"/>
                    </a:cxn>
                    <a:cxn ang="T12">
                      <a:pos x="T4" y="T5"/>
                    </a:cxn>
                    <a:cxn ang="T13">
                      <a:pos x="T6" y="T7"/>
                    </a:cxn>
                    <a:cxn ang="T14">
                      <a:pos x="T8" y="T9"/>
                    </a:cxn>
                  </a:cxnLst>
                  <a:rect l="T15" t="T16" r="T17" b="T18"/>
                  <a:pathLst>
                    <a:path w="497" h="78">
                      <a:moveTo>
                        <a:pt x="0" y="5"/>
                      </a:moveTo>
                      <a:lnTo>
                        <a:pt x="64" y="78"/>
                      </a:lnTo>
                      <a:lnTo>
                        <a:pt x="407" y="78"/>
                      </a:lnTo>
                      <a:lnTo>
                        <a:pt x="497" y="0"/>
                      </a:lnTo>
                      <a:lnTo>
                        <a:pt x="0" y="5"/>
                      </a:lnTo>
                      <a:close/>
                    </a:path>
                  </a:pathLst>
                </a:custGeom>
                <a:solidFill>
                  <a:srgbClr val="87876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050" name="Freeform 748"/>
                <p:cNvSpPr>
                  <a:spLocks/>
                </p:cNvSpPr>
                <p:nvPr/>
              </p:nvSpPr>
              <p:spPr bwMode="auto">
                <a:xfrm>
                  <a:off x="996" y="2839"/>
                  <a:ext cx="304" cy="1"/>
                </a:xfrm>
                <a:custGeom>
                  <a:avLst/>
                  <a:gdLst>
                    <a:gd name="T0" fmla="*/ 0 w 1216"/>
                    <a:gd name="T1" fmla="*/ 0 h 3"/>
                    <a:gd name="T2" fmla="*/ 0 w 1216"/>
                    <a:gd name="T3" fmla="*/ 0 h 3"/>
                    <a:gd name="T4" fmla="*/ 0 w 1216"/>
                    <a:gd name="T5" fmla="*/ 0 h 3"/>
                    <a:gd name="T6" fmla="*/ 0 w 1216"/>
                    <a:gd name="T7" fmla="*/ 0 h 3"/>
                    <a:gd name="T8" fmla="*/ 0 w 1216"/>
                    <a:gd name="T9" fmla="*/ 0 h 3"/>
                    <a:gd name="T10" fmla="*/ 0 60000 65536"/>
                    <a:gd name="T11" fmla="*/ 0 60000 65536"/>
                    <a:gd name="T12" fmla="*/ 0 60000 65536"/>
                    <a:gd name="T13" fmla="*/ 0 60000 65536"/>
                    <a:gd name="T14" fmla="*/ 0 60000 65536"/>
                    <a:gd name="T15" fmla="*/ 0 w 1216"/>
                    <a:gd name="T16" fmla="*/ 0 h 3"/>
                    <a:gd name="T17" fmla="*/ 1216 w 1216"/>
                    <a:gd name="T18" fmla="*/ 3 h 3"/>
                  </a:gdLst>
                  <a:ahLst/>
                  <a:cxnLst>
                    <a:cxn ang="T10">
                      <a:pos x="T0" y="T1"/>
                    </a:cxn>
                    <a:cxn ang="T11">
                      <a:pos x="T2" y="T3"/>
                    </a:cxn>
                    <a:cxn ang="T12">
                      <a:pos x="T4" y="T5"/>
                    </a:cxn>
                    <a:cxn ang="T13">
                      <a:pos x="T6" y="T7"/>
                    </a:cxn>
                    <a:cxn ang="T14">
                      <a:pos x="T8" y="T9"/>
                    </a:cxn>
                  </a:cxnLst>
                  <a:rect l="T15" t="T16" r="T17" b="T18"/>
                  <a:pathLst>
                    <a:path w="1216" h="3">
                      <a:moveTo>
                        <a:pt x="1216" y="3"/>
                      </a:moveTo>
                      <a:lnTo>
                        <a:pt x="0" y="3"/>
                      </a:lnTo>
                      <a:lnTo>
                        <a:pt x="1" y="0"/>
                      </a:lnTo>
                      <a:lnTo>
                        <a:pt x="1216" y="0"/>
                      </a:lnTo>
                      <a:lnTo>
                        <a:pt x="1216" y="3"/>
                      </a:lnTo>
                      <a:close/>
                    </a:path>
                  </a:pathLst>
                </a:custGeom>
                <a:solidFill>
                  <a:srgbClr val="82826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051" name="Freeform 749"/>
                <p:cNvSpPr>
                  <a:spLocks/>
                </p:cNvSpPr>
                <p:nvPr/>
              </p:nvSpPr>
              <p:spPr bwMode="auto">
                <a:xfrm>
                  <a:off x="996" y="2838"/>
                  <a:ext cx="304" cy="2"/>
                </a:xfrm>
                <a:custGeom>
                  <a:avLst/>
                  <a:gdLst>
                    <a:gd name="T0" fmla="*/ 0 w 1216"/>
                    <a:gd name="T1" fmla="*/ 0 h 9"/>
                    <a:gd name="T2" fmla="*/ 0 w 1216"/>
                    <a:gd name="T3" fmla="*/ 0 h 9"/>
                    <a:gd name="T4" fmla="*/ 0 w 1216"/>
                    <a:gd name="T5" fmla="*/ 0 h 9"/>
                    <a:gd name="T6" fmla="*/ 0 w 1216"/>
                    <a:gd name="T7" fmla="*/ 0 h 9"/>
                    <a:gd name="T8" fmla="*/ 0 w 1216"/>
                    <a:gd name="T9" fmla="*/ 0 h 9"/>
                    <a:gd name="T10" fmla="*/ 0 60000 65536"/>
                    <a:gd name="T11" fmla="*/ 0 60000 65536"/>
                    <a:gd name="T12" fmla="*/ 0 60000 65536"/>
                    <a:gd name="T13" fmla="*/ 0 60000 65536"/>
                    <a:gd name="T14" fmla="*/ 0 60000 65536"/>
                    <a:gd name="T15" fmla="*/ 0 w 1216"/>
                    <a:gd name="T16" fmla="*/ 0 h 9"/>
                    <a:gd name="T17" fmla="*/ 1216 w 1216"/>
                    <a:gd name="T18" fmla="*/ 9 h 9"/>
                  </a:gdLst>
                  <a:ahLst/>
                  <a:cxnLst>
                    <a:cxn ang="T10">
                      <a:pos x="T0" y="T1"/>
                    </a:cxn>
                    <a:cxn ang="T11">
                      <a:pos x="T2" y="T3"/>
                    </a:cxn>
                    <a:cxn ang="T12">
                      <a:pos x="T4" y="T5"/>
                    </a:cxn>
                    <a:cxn ang="T13">
                      <a:pos x="T6" y="T7"/>
                    </a:cxn>
                    <a:cxn ang="T14">
                      <a:pos x="T8" y="T9"/>
                    </a:cxn>
                  </a:cxnLst>
                  <a:rect l="T15" t="T16" r="T17" b="T18"/>
                  <a:pathLst>
                    <a:path w="1216" h="9">
                      <a:moveTo>
                        <a:pt x="1216" y="9"/>
                      </a:moveTo>
                      <a:lnTo>
                        <a:pt x="0" y="9"/>
                      </a:lnTo>
                      <a:lnTo>
                        <a:pt x="1" y="0"/>
                      </a:lnTo>
                      <a:lnTo>
                        <a:pt x="1216" y="0"/>
                      </a:lnTo>
                      <a:lnTo>
                        <a:pt x="1216" y="9"/>
                      </a:lnTo>
                      <a:close/>
                    </a:path>
                  </a:pathLst>
                </a:custGeom>
                <a:solidFill>
                  <a:srgbClr val="8A8A6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052" name="Freeform 750"/>
                <p:cNvSpPr>
                  <a:spLocks/>
                </p:cNvSpPr>
                <p:nvPr/>
              </p:nvSpPr>
              <p:spPr bwMode="auto">
                <a:xfrm>
                  <a:off x="996" y="2836"/>
                  <a:ext cx="304" cy="3"/>
                </a:xfrm>
                <a:custGeom>
                  <a:avLst/>
                  <a:gdLst>
                    <a:gd name="T0" fmla="*/ 0 w 1215"/>
                    <a:gd name="T1" fmla="*/ 0 h 11"/>
                    <a:gd name="T2" fmla="*/ 0 w 1215"/>
                    <a:gd name="T3" fmla="*/ 0 h 11"/>
                    <a:gd name="T4" fmla="*/ 0 w 1215"/>
                    <a:gd name="T5" fmla="*/ 0 h 11"/>
                    <a:gd name="T6" fmla="*/ 0 w 1215"/>
                    <a:gd name="T7" fmla="*/ 0 h 11"/>
                    <a:gd name="T8" fmla="*/ 0 w 1215"/>
                    <a:gd name="T9" fmla="*/ 0 h 11"/>
                    <a:gd name="T10" fmla="*/ 0 60000 65536"/>
                    <a:gd name="T11" fmla="*/ 0 60000 65536"/>
                    <a:gd name="T12" fmla="*/ 0 60000 65536"/>
                    <a:gd name="T13" fmla="*/ 0 60000 65536"/>
                    <a:gd name="T14" fmla="*/ 0 60000 65536"/>
                    <a:gd name="T15" fmla="*/ 0 w 1215"/>
                    <a:gd name="T16" fmla="*/ 0 h 11"/>
                    <a:gd name="T17" fmla="*/ 1215 w 1215"/>
                    <a:gd name="T18" fmla="*/ 11 h 11"/>
                  </a:gdLst>
                  <a:ahLst/>
                  <a:cxnLst>
                    <a:cxn ang="T10">
                      <a:pos x="T0" y="T1"/>
                    </a:cxn>
                    <a:cxn ang="T11">
                      <a:pos x="T2" y="T3"/>
                    </a:cxn>
                    <a:cxn ang="T12">
                      <a:pos x="T4" y="T5"/>
                    </a:cxn>
                    <a:cxn ang="T13">
                      <a:pos x="T6" y="T7"/>
                    </a:cxn>
                    <a:cxn ang="T14">
                      <a:pos x="T8" y="T9"/>
                    </a:cxn>
                  </a:cxnLst>
                  <a:rect l="T15" t="T16" r="T17" b="T18"/>
                  <a:pathLst>
                    <a:path w="1215" h="11">
                      <a:moveTo>
                        <a:pt x="1" y="0"/>
                      </a:moveTo>
                      <a:lnTo>
                        <a:pt x="0" y="11"/>
                      </a:lnTo>
                      <a:lnTo>
                        <a:pt x="1215" y="11"/>
                      </a:lnTo>
                      <a:lnTo>
                        <a:pt x="1214" y="0"/>
                      </a:lnTo>
                      <a:lnTo>
                        <a:pt x="1" y="0"/>
                      </a:lnTo>
                      <a:close/>
                    </a:path>
                  </a:pathLst>
                </a:custGeom>
                <a:solidFill>
                  <a:srgbClr val="8F8F7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053" name="Freeform 751"/>
                <p:cNvSpPr>
                  <a:spLocks/>
                </p:cNvSpPr>
                <p:nvPr/>
              </p:nvSpPr>
              <p:spPr bwMode="auto">
                <a:xfrm>
                  <a:off x="996" y="2835"/>
                  <a:ext cx="304" cy="3"/>
                </a:xfrm>
                <a:custGeom>
                  <a:avLst/>
                  <a:gdLst>
                    <a:gd name="T0" fmla="*/ 0 w 1215"/>
                    <a:gd name="T1" fmla="*/ 0 h 9"/>
                    <a:gd name="T2" fmla="*/ 0 w 1215"/>
                    <a:gd name="T3" fmla="*/ 0 h 9"/>
                    <a:gd name="T4" fmla="*/ 0 w 1215"/>
                    <a:gd name="T5" fmla="*/ 0 h 9"/>
                    <a:gd name="T6" fmla="*/ 0 w 1215"/>
                    <a:gd name="T7" fmla="*/ 0 h 9"/>
                    <a:gd name="T8" fmla="*/ 0 w 1215"/>
                    <a:gd name="T9" fmla="*/ 0 h 9"/>
                    <a:gd name="T10" fmla="*/ 0 60000 65536"/>
                    <a:gd name="T11" fmla="*/ 0 60000 65536"/>
                    <a:gd name="T12" fmla="*/ 0 60000 65536"/>
                    <a:gd name="T13" fmla="*/ 0 60000 65536"/>
                    <a:gd name="T14" fmla="*/ 0 60000 65536"/>
                    <a:gd name="T15" fmla="*/ 0 w 1215"/>
                    <a:gd name="T16" fmla="*/ 0 h 9"/>
                    <a:gd name="T17" fmla="*/ 1215 w 1215"/>
                    <a:gd name="T18" fmla="*/ 9 h 9"/>
                  </a:gdLst>
                  <a:ahLst/>
                  <a:cxnLst>
                    <a:cxn ang="T10">
                      <a:pos x="T0" y="T1"/>
                    </a:cxn>
                    <a:cxn ang="T11">
                      <a:pos x="T2" y="T3"/>
                    </a:cxn>
                    <a:cxn ang="T12">
                      <a:pos x="T4" y="T5"/>
                    </a:cxn>
                    <a:cxn ang="T13">
                      <a:pos x="T6" y="T7"/>
                    </a:cxn>
                    <a:cxn ang="T14">
                      <a:pos x="T8" y="T9"/>
                    </a:cxn>
                  </a:cxnLst>
                  <a:rect l="T15" t="T16" r="T17" b="T18"/>
                  <a:pathLst>
                    <a:path w="1215" h="9">
                      <a:moveTo>
                        <a:pt x="1" y="0"/>
                      </a:moveTo>
                      <a:lnTo>
                        <a:pt x="0" y="9"/>
                      </a:lnTo>
                      <a:lnTo>
                        <a:pt x="1215" y="9"/>
                      </a:lnTo>
                      <a:lnTo>
                        <a:pt x="1213" y="0"/>
                      </a:lnTo>
                      <a:lnTo>
                        <a:pt x="1" y="0"/>
                      </a:lnTo>
                      <a:close/>
                    </a:path>
                  </a:pathLst>
                </a:custGeom>
                <a:solidFill>
                  <a:srgbClr val="96967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054" name="Freeform 752"/>
                <p:cNvSpPr>
                  <a:spLocks/>
                </p:cNvSpPr>
                <p:nvPr/>
              </p:nvSpPr>
              <p:spPr bwMode="auto">
                <a:xfrm>
                  <a:off x="996" y="2834"/>
                  <a:ext cx="303" cy="2"/>
                </a:xfrm>
                <a:custGeom>
                  <a:avLst/>
                  <a:gdLst>
                    <a:gd name="T0" fmla="*/ 0 w 1213"/>
                    <a:gd name="T1" fmla="*/ 0 h 9"/>
                    <a:gd name="T2" fmla="*/ 0 w 1213"/>
                    <a:gd name="T3" fmla="*/ 0 h 9"/>
                    <a:gd name="T4" fmla="*/ 0 w 1213"/>
                    <a:gd name="T5" fmla="*/ 0 h 9"/>
                    <a:gd name="T6" fmla="*/ 0 w 1213"/>
                    <a:gd name="T7" fmla="*/ 0 h 9"/>
                    <a:gd name="T8" fmla="*/ 0 w 1213"/>
                    <a:gd name="T9" fmla="*/ 0 h 9"/>
                    <a:gd name="T10" fmla="*/ 0 w 1213"/>
                    <a:gd name="T11" fmla="*/ 0 h 9"/>
                    <a:gd name="T12" fmla="*/ 0 w 1213"/>
                    <a:gd name="T13" fmla="*/ 0 h 9"/>
                    <a:gd name="T14" fmla="*/ 0 w 1213"/>
                    <a:gd name="T15" fmla="*/ 0 h 9"/>
                    <a:gd name="T16" fmla="*/ 0 w 1213"/>
                    <a:gd name="T17" fmla="*/ 0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13"/>
                    <a:gd name="T28" fmla="*/ 0 h 9"/>
                    <a:gd name="T29" fmla="*/ 1213 w 1213"/>
                    <a:gd name="T30" fmla="*/ 9 h 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13" h="9">
                      <a:moveTo>
                        <a:pt x="1" y="0"/>
                      </a:moveTo>
                      <a:lnTo>
                        <a:pt x="0" y="9"/>
                      </a:lnTo>
                      <a:lnTo>
                        <a:pt x="1213" y="9"/>
                      </a:lnTo>
                      <a:lnTo>
                        <a:pt x="1212" y="0"/>
                      </a:lnTo>
                      <a:lnTo>
                        <a:pt x="1040" y="0"/>
                      </a:lnTo>
                      <a:lnTo>
                        <a:pt x="801" y="0"/>
                      </a:lnTo>
                      <a:lnTo>
                        <a:pt x="550" y="0"/>
                      </a:lnTo>
                      <a:lnTo>
                        <a:pt x="464" y="0"/>
                      </a:lnTo>
                      <a:lnTo>
                        <a:pt x="1" y="0"/>
                      </a:lnTo>
                      <a:close/>
                    </a:path>
                  </a:pathLst>
                </a:custGeom>
                <a:solidFill>
                  <a:srgbClr val="9E9E7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055" name="Freeform 753"/>
                <p:cNvSpPr>
                  <a:spLocks/>
                </p:cNvSpPr>
                <p:nvPr/>
              </p:nvSpPr>
              <p:spPr bwMode="auto">
                <a:xfrm>
                  <a:off x="996" y="2832"/>
                  <a:ext cx="303" cy="3"/>
                </a:xfrm>
                <a:custGeom>
                  <a:avLst/>
                  <a:gdLst>
                    <a:gd name="T0" fmla="*/ 0 w 1212"/>
                    <a:gd name="T1" fmla="*/ 0 h 11"/>
                    <a:gd name="T2" fmla="*/ 0 w 1212"/>
                    <a:gd name="T3" fmla="*/ 0 h 11"/>
                    <a:gd name="T4" fmla="*/ 0 w 1212"/>
                    <a:gd name="T5" fmla="*/ 0 h 11"/>
                    <a:gd name="T6" fmla="*/ 0 w 1212"/>
                    <a:gd name="T7" fmla="*/ 0 h 11"/>
                    <a:gd name="T8" fmla="*/ 0 w 1212"/>
                    <a:gd name="T9" fmla="*/ 0 h 11"/>
                    <a:gd name="T10" fmla="*/ 0 w 1212"/>
                    <a:gd name="T11" fmla="*/ 0 h 11"/>
                    <a:gd name="T12" fmla="*/ 0 w 1212"/>
                    <a:gd name="T13" fmla="*/ 0 h 11"/>
                    <a:gd name="T14" fmla="*/ 0 w 1212"/>
                    <a:gd name="T15" fmla="*/ 0 h 11"/>
                    <a:gd name="T16" fmla="*/ 0 w 1212"/>
                    <a:gd name="T17" fmla="*/ 0 h 11"/>
                    <a:gd name="T18" fmla="*/ 0 w 1212"/>
                    <a:gd name="T19" fmla="*/ 0 h 11"/>
                    <a:gd name="T20" fmla="*/ 0 w 1212"/>
                    <a:gd name="T21" fmla="*/ 0 h 11"/>
                    <a:gd name="T22" fmla="*/ 0 w 1212"/>
                    <a:gd name="T23" fmla="*/ 0 h 11"/>
                    <a:gd name="T24" fmla="*/ 0 w 1212"/>
                    <a:gd name="T25" fmla="*/ 0 h 11"/>
                    <a:gd name="T26" fmla="*/ 0 w 1212"/>
                    <a:gd name="T27" fmla="*/ 0 h 11"/>
                    <a:gd name="T28" fmla="*/ 0 w 1212"/>
                    <a:gd name="T29" fmla="*/ 0 h 11"/>
                    <a:gd name="T30" fmla="*/ 0 w 1212"/>
                    <a:gd name="T31" fmla="*/ 0 h 11"/>
                    <a:gd name="T32" fmla="*/ 0 w 1212"/>
                    <a:gd name="T33" fmla="*/ 0 h 11"/>
                    <a:gd name="T34" fmla="*/ 0 w 1212"/>
                    <a:gd name="T35" fmla="*/ 0 h 11"/>
                    <a:gd name="T36" fmla="*/ 0 w 1212"/>
                    <a:gd name="T37" fmla="*/ 0 h 11"/>
                    <a:gd name="T38" fmla="*/ 0 w 1212"/>
                    <a:gd name="T39" fmla="*/ 0 h 11"/>
                    <a:gd name="T40" fmla="*/ 0 w 1212"/>
                    <a:gd name="T41" fmla="*/ 0 h 11"/>
                    <a:gd name="T42" fmla="*/ 0 w 1212"/>
                    <a:gd name="T43" fmla="*/ 0 h 11"/>
                    <a:gd name="T44" fmla="*/ 0 w 1212"/>
                    <a:gd name="T45" fmla="*/ 0 h 1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12"/>
                    <a:gd name="T70" fmla="*/ 0 h 11"/>
                    <a:gd name="T71" fmla="*/ 1212 w 1212"/>
                    <a:gd name="T72" fmla="*/ 11 h 1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12" h="11">
                      <a:moveTo>
                        <a:pt x="1" y="0"/>
                      </a:moveTo>
                      <a:lnTo>
                        <a:pt x="0" y="11"/>
                      </a:lnTo>
                      <a:lnTo>
                        <a:pt x="1212" y="11"/>
                      </a:lnTo>
                      <a:lnTo>
                        <a:pt x="1210" y="0"/>
                      </a:lnTo>
                      <a:lnTo>
                        <a:pt x="1041" y="0"/>
                      </a:lnTo>
                      <a:lnTo>
                        <a:pt x="1040" y="7"/>
                      </a:lnTo>
                      <a:lnTo>
                        <a:pt x="1038" y="0"/>
                      </a:lnTo>
                      <a:lnTo>
                        <a:pt x="962" y="0"/>
                      </a:lnTo>
                      <a:lnTo>
                        <a:pt x="961" y="2"/>
                      </a:lnTo>
                      <a:lnTo>
                        <a:pt x="961" y="0"/>
                      </a:lnTo>
                      <a:lnTo>
                        <a:pt x="890" y="0"/>
                      </a:lnTo>
                      <a:lnTo>
                        <a:pt x="889" y="2"/>
                      </a:lnTo>
                      <a:lnTo>
                        <a:pt x="889" y="0"/>
                      </a:lnTo>
                      <a:lnTo>
                        <a:pt x="802" y="0"/>
                      </a:lnTo>
                      <a:lnTo>
                        <a:pt x="801" y="7"/>
                      </a:lnTo>
                      <a:lnTo>
                        <a:pt x="799" y="0"/>
                      </a:lnTo>
                      <a:lnTo>
                        <a:pt x="551" y="0"/>
                      </a:lnTo>
                      <a:lnTo>
                        <a:pt x="550" y="7"/>
                      </a:lnTo>
                      <a:lnTo>
                        <a:pt x="550" y="0"/>
                      </a:lnTo>
                      <a:lnTo>
                        <a:pt x="465" y="0"/>
                      </a:lnTo>
                      <a:lnTo>
                        <a:pt x="464" y="7"/>
                      </a:lnTo>
                      <a:lnTo>
                        <a:pt x="464" y="0"/>
                      </a:lnTo>
                      <a:lnTo>
                        <a:pt x="1" y="0"/>
                      </a:lnTo>
                      <a:close/>
                    </a:path>
                  </a:pathLst>
                </a:custGeom>
                <a:solidFill>
                  <a:srgbClr val="A3A38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056" name="Freeform 754"/>
                <p:cNvSpPr>
                  <a:spLocks noEditPoints="1"/>
                </p:cNvSpPr>
                <p:nvPr/>
              </p:nvSpPr>
              <p:spPr bwMode="auto">
                <a:xfrm>
                  <a:off x="997" y="2831"/>
                  <a:ext cx="302" cy="3"/>
                </a:xfrm>
                <a:custGeom>
                  <a:avLst/>
                  <a:gdLst>
                    <a:gd name="T0" fmla="*/ 0 w 1211"/>
                    <a:gd name="T1" fmla="*/ 0 h 12"/>
                    <a:gd name="T2" fmla="*/ 0 w 1211"/>
                    <a:gd name="T3" fmla="*/ 0 h 12"/>
                    <a:gd name="T4" fmla="*/ 0 w 1211"/>
                    <a:gd name="T5" fmla="*/ 0 h 12"/>
                    <a:gd name="T6" fmla="*/ 0 w 1211"/>
                    <a:gd name="T7" fmla="*/ 0 h 12"/>
                    <a:gd name="T8" fmla="*/ 0 w 1211"/>
                    <a:gd name="T9" fmla="*/ 0 h 12"/>
                    <a:gd name="T10" fmla="*/ 0 w 1211"/>
                    <a:gd name="T11" fmla="*/ 0 h 12"/>
                    <a:gd name="T12" fmla="*/ 0 w 1211"/>
                    <a:gd name="T13" fmla="*/ 0 h 12"/>
                    <a:gd name="T14" fmla="*/ 0 w 1211"/>
                    <a:gd name="T15" fmla="*/ 0 h 12"/>
                    <a:gd name="T16" fmla="*/ 0 w 1211"/>
                    <a:gd name="T17" fmla="*/ 0 h 12"/>
                    <a:gd name="T18" fmla="*/ 0 w 1211"/>
                    <a:gd name="T19" fmla="*/ 0 h 12"/>
                    <a:gd name="T20" fmla="*/ 0 w 1211"/>
                    <a:gd name="T21" fmla="*/ 0 h 12"/>
                    <a:gd name="T22" fmla="*/ 0 w 1211"/>
                    <a:gd name="T23" fmla="*/ 0 h 12"/>
                    <a:gd name="T24" fmla="*/ 0 w 1211"/>
                    <a:gd name="T25" fmla="*/ 0 h 12"/>
                    <a:gd name="T26" fmla="*/ 0 w 1211"/>
                    <a:gd name="T27" fmla="*/ 0 h 12"/>
                    <a:gd name="T28" fmla="*/ 0 w 1211"/>
                    <a:gd name="T29" fmla="*/ 0 h 12"/>
                    <a:gd name="T30" fmla="*/ 0 w 1211"/>
                    <a:gd name="T31" fmla="*/ 0 h 12"/>
                    <a:gd name="T32" fmla="*/ 0 w 1211"/>
                    <a:gd name="T33" fmla="*/ 0 h 12"/>
                    <a:gd name="T34" fmla="*/ 0 w 1211"/>
                    <a:gd name="T35" fmla="*/ 0 h 12"/>
                    <a:gd name="T36" fmla="*/ 0 w 1211"/>
                    <a:gd name="T37" fmla="*/ 0 h 12"/>
                    <a:gd name="T38" fmla="*/ 0 w 1211"/>
                    <a:gd name="T39" fmla="*/ 0 h 12"/>
                    <a:gd name="T40" fmla="*/ 0 w 1211"/>
                    <a:gd name="T41" fmla="*/ 0 h 12"/>
                    <a:gd name="T42" fmla="*/ 0 w 1211"/>
                    <a:gd name="T43" fmla="*/ 0 h 12"/>
                    <a:gd name="T44" fmla="*/ 0 w 1211"/>
                    <a:gd name="T45" fmla="*/ 0 h 12"/>
                    <a:gd name="T46" fmla="*/ 0 w 1211"/>
                    <a:gd name="T47" fmla="*/ 0 h 12"/>
                    <a:gd name="T48" fmla="*/ 0 w 1211"/>
                    <a:gd name="T49" fmla="*/ 0 h 12"/>
                    <a:gd name="T50" fmla="*/ 0 w 1211"/>
                    <a:gd name="T51" fmla="*/ 0 h 12"/>
                    <a:gd name="T52" fmla="*/ 0 w 1211"/>
                    <a:gd name="T53" fmla="*/ 0 h 12"/>
                    <a:gd name="T54" fmla="*/ 0 w 1211"/>
                    <a:gd name="T55" fmla="*/ 0 h 12"/>
                    <a:gd name="T56" fmla="*/ 0 w 1211"/>
                    <a:gd name="T57" fmla="*/ 0 h 12"/>
                    <a:gd name="T58" fmla="*/ 0 w 1211"/>
                    <a:gd name="T59" fmla="*/ 0 h 12"/>
                    <a:gd name="T60" fmla="*/ 0 w 1211"/>
                    <a:gd name="T61" fmla="*/ 0 h 12"/>
                    <a:gd name="T62" fmla="*/ 0 w 1211"/>
                    <a:gd name="T63" fmla="*/ 0 h 12"/>
                    <a:gd name="T64" fmla="*/ 0 w 1211"/>
                    <a:gd name="T65" fmla="*/ 0 h 12"/>
                    <a:gd name="T66" fmla="*/ 0 w 1211"/>
                    <a:gd name="T67" fmla="*/ 0 h 12"/>
                    <a:gd name="T68" fmla="*/ 0 w 1211"/>
                    <a:gd name="T69" fmla="*/ 0 h 12"/>
                    <a:gd name="T70" fmla="*/ 0 w 1211"/>
                    <a:gd name="T71" fmla="*/ 0 h 12"/>
                    <a:gd name="T72" fmla="*/ 0 w 1211"/>
                    <a:gd name="T73" fmla="*/ 0 h 12"/>
                    <a:gd name="T74" fmla="*/ 0 w 1211"/>
                    <a:gd name="T75" fmla="*/ 0 h 12"/>
                    <a:gd name="T76" fmla="*/ 0 w 1211"/>
                    <a:gd name="T77" fmla="*/ 0 h 12"/>
                    <a:gd name="T78" fmla="*/ 0 w 1211"/>
                    <a:gd name="T79" fmla="*/ 0 h 1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211"/>
                    <a:gd name="T121" fmla="*/ 0 h 12"/>
                    <a:gd name="T122" fmla="*/ 1211 w 1211"/>
                    <a:gd name="T123" fmla="*/ 12 h 12"/>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211" h="12">
                      <a:moveTo>
                        <a:pt x="1" y="0"/>
                      </a:moveTo>
                      <a:lnTo>
                        <a:pt x="0" y="11"/>
                      </a:lnTo>
                      <a:lnTo>
                        <a:pt x="463" y="12"/>
                      </a:lnTo>
                      <a:lnTo>
                        <a:pt x="461" y="0"/>
                      </a:lnTo>
                      <a:lnTo>
                        <a:pt x="380" y="0"/>
                      </a:lnTo>
                      <a:lnTo>
                        <a:pt x="379" y="3"/>
                      </a:lnTo>
                      <a:lnTo>
                        <a:pt x="379" y="0"/>
                      </a:lnTo>
                      <a:lnTo>
                        <a:pt x="232" y="0"/>
                      </a:lnTo>
                      <a:lnTo>
                        <a:pt x="231" y="3"/>
                      </a:lnTo>
                      <a:lnTo>
                        <a:pt x="231" y="0"/>
                      </a:lnTo>
                      <a:lnTo>
                        <a:pt x="1" y="0"/>
                      </a:lnTo>
                      <a:close/>
                      <a:moveTo>
                        <a:pt x="464" y="0"/>
                      </a:moveTo>
                      <a:lnTo>
                        <a:pt x="463" y="11"/>
                      </a:lnTo>
                      <a:lnTo>
                        <a:pt x="549" y="12"/>
                      </a:lnTo>
                      <a:lnTo>
                        <a:pt x="548" y="0"/>
                      </a:lnTo>
                      <a:lnTo>
                        <a:pt x="464" y="0"/>
                      </a:lnTo>
                      <a:close/>
                      <a:moveTo>
                        <a:pt x="550" y="0"/>
                      </a:moveTo>
                      <a:lnTo>
                        <a:pt x="549" y="11"/>
                      </a:lnTo>
                      <a:lnTo>
                        <a:pt x="800" y="12"/>
                      </a:lnTo>
                      <a:lnTo>
                        <a:pt x="797" y="0"/>
                      </a:lnTo>
                      <a:lnTo>
                        <a:pt x="717" y="0"/>
                      </a:lnTo>
                      <a:lnTo>
                        <a:pt x="716" y="3"/>
                      </a:lnTo>
                      <a:lnTo>
                        <a:pt x="716" y="0"/>
                      </a:lnTo>
                      <a:lnTo>
                        <a:pt x="550" y="0"/>
                      </a:lnTo>
                      <a:close/>
                      <a:moveTo>
                        <a:pt x="802" y="0"/>
                      </a:moveTo>
                      <a:lnTo>
                        <a:pt x="800" y="11"/>
                      </a:lnTo>
                      <a:lnTo>
                        <a:pt x="1039" y="12"/>
                      </a:lnTo>
                      <a:lnTo>
                        <a:pt x="1036" y="0"/>
                      </a:lnTo>
                      <a:lnTo>
                        <a:pt x="961" y="0"/>
                      </a:lnTo>
                      <a:lnTo>
                        <a:pt x="960" y="7"/>
                      </a:lnTo>
                      <a:lnTo>
                        <a:pt x="959" y="0"/>
                      </a:lnTo>
                      <a:lnTo>
                        <a:pt x="889" y="0"/>
                      </a:lnTo>
                      <a:lnTo>
                        <a:pt x="888" y="7"/>
                      </a:lnTo>
                      <a:lnTo>
                        <a:pt x="887" y="0"/>
                      </a:lnTo>
                      <a:lnTo>
                        <a:pt x="802" y="0"/>
                      </a:lnTo>
                      <a:close/>
                      <a:moveTo>
                        <a:pt x="1041" y="0"/>
                      </a:moveTo>
                      <a:lnTo>
                        <a:pt x="1039" y="11"/>
                      </a:lnTo>
                      <a:lnTo>
                        <a:pt x="1211" y="11"/>
                      </a:lnTo>
                      <a:lnTo>
                        <a:pt x="1208" y="0"/>
                      </a:lnTo>
                      <a:lnTo>
                        <a:pt x="1041" y="0"/>
                      </a:lnTo>
                      <a:close/>
                    </a:path>
                  </a:pathLst>
                </a:custGeom>
                <a:solidFill>
                  <a:srgbClr val="A8A88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057" name="Freeform 755"/>
                <p:cNvSpPr>
                  <a:spLocks noEditPoints="1"/>
                </p:cNvSpPr>
                <p:nvPr/>
              </p:nvSpPr>
              <p:spPr bwMode="auto">
                <a:xfrm>
                  <a:off x="997" y="2830"/>
                  <a:ext cx="302" cy="2"/>
                </a:xfrm>
                <a:custGeom>
                  <a:avLst/>
                  <a:gdLst>
                    <a:gd name="T0" fmla="*/ 0 w 1209"/>
                    <a:gd name="T1" fmla="*/ 0 h 10"/>
                    <a:gd name="T2" fmla="*/ 0 w 1209"/>
                    <a:gd name="T3" fmla="*/ 0 h 10"/>
                    <a:gd name="T4" fmla="*/ 0 w 1209"/>
                    <a:gd name="T5" fmla="*/ 0 h 10"/>
                    <a:gd name="T6" fmla="*/ 0 w 1209"/>
                    <a:gd name="T7" fmla="*/ 0 h 10"/>
                    <a:gd name="T8" fmla="*/ 0 w 1209"/>
                    <a:gd name="T9" fmla="*/ 0 h 10"/>
                    <a:gd name="T10" fmla="*/ 0 w 1209"/>
                    <a:gd name="T11" fmla="*/ 0 h 10"/>
                    <a:gd name="T12" fmla="*/ 0 w 1209"/>
                    <a:gd name="T13" fmla="*/ 0 h 10"/>
                    <a:gd name="T14" fmla="*/ 0 w 1209"/>
                    <a:gd name="T15" fmla="*/ 0 h 10"/>
                    <a:gd name="T16" fmla="*/ 0 w 1209"/>
                    <a:gd name="T17" fmla="*/ 0 h 10"/>
                    <a:gd name="T18" fmla="*/ 0 w 1209"/>
                    <a:gd name="T19" fmla="*/ 0 h 10"/>
                    <a:gd name="T20" fmla="*/ 0 w 1209"/>
                    <a:gd name="T21" fmla="*/ 0 h 10"/>
                    <a:gd name="T22" fmla="*/ 0 w 1209"/>
                    <a:gd name="T23" fmla="*/ 0 h 10"/>
                    <a:gd name="T24" fmla="*/ 0 w 1209"/>
                    <a:gd name="T25" fmla="*/ 0 h 10"/>
                    <a:gd name="T26" fmla="*/ 0 w 1209"/>
                    <a:gd name="T27" fmla="*/ 0 h 10"/>
                    <a:gd name="T28" fmla="*/ 0 w 1209"/>
                    <a:gd name="T29" fmla="*/ 0 h 10"/>
                    <a:gd name="T30" fmla="*/ 0 w 1209"/>
                    <a:gd name="T31" fmla="*/ 0 h 10"/>
                    <a:gd name="T32" fmla="*/ 0 w 1209"/>
                    <a:gd name="T33" fmla="*/ 0 h 10"/>
                    <a:gd name="T34" fmla="*/ 0 w 1209"/>
                    <a:gd name="T35" fmla="*/ 0 h 10"/>
                    <a:gd name="T36" fmla="*/ 0 w 1209"/>
                    <a:gd name="T37" fmla="*/ 0 h 10"/>
                    <a:gd name="T38" fmla="*/ 0 w 1209"/>
                    <a:gd name="T39" fmla="*/ 0 h 10"/>
                    <a:gd name="T40" fmla="*/ 0 w 1209"/>
                    <a:gd name="T41" fmla="*/ 0 h 10"/>
                    <a:gd name="T42" fmla="*/ 0 w 1209"/>
                    <a:gd name="T43" fmla="*/ 0 h 10"/>
                    <a:gd name="T44" fmla="*/ 0 w 1209"/>
                    <a:gd name="T45" fmla="*/ 0 h 10"/>
                    <a:gd name="T46" fmla="*/ 0 w 1209"/>
                    <a:gd name="T47" fmla="*/ 0 h 10"/>
                    <a:gd name="T48" fmla="*/ 0 w 1209"/>
                    <a:gd name="T49" fmla="*/ 0 h 10"/>
                    <a:gd name="T50" fmla="*/ 0 w 1209"/>
                    <a:gd name="T51" fmla="*/ 0 h 10"/>
                    <a:gd name="T52" fmla="*/ 0 w 1209"/>
                    <a:gd name="T53" fmla="*/ 0 h 10"/>
                    <a:gd name="T54" fmla="*/ 0 w 1209"/>
                    <a:gd name="T55" fmla="*/ 0 h 10"/>
                    <a:gd name="T56" fmla="*/ 0 w 1209"/>
                    <a:gd name="T57" fmla="*/ 0 h 10"/>
                    <a:gd name="T58" fmla="*/ 0 w 1209"/>
                    <a:gd name="T59" fmla="*/ 0 h 10"/>
                    <a:gd name="T60" fmla="*/ 0 w 1209"/>
                    <a:gd name="T61" fmla="*/ 0 h 10"/>
                    <a:gd name="T62" fmla="*/ 0 w 1209"/>
                    <a:gd name="T63" fmla="*/ 0 h 10"/>
                    <a:gd name="T64" fmla="*/ 0 w 1209"/>
                    <a:gd name="T65" fmla="*/ 0 h 10"/>
                    <a:gd name="T66" fmla="*/ 0 w 1209"/>
                    <a:gd name="T67" fmla="*/ 0 h 10"/>
                    <a:gd name="T68" fmla="*/ 0 w 1209"/>
                    <a:gd name="T69" fmla="*/ 0 h 10"/>
                    <a:gd name="T70" fmla="*/ 0 w 1209"/>
                    <a:gd name="T71" fmla="*/ 0 h 10"/>
                    <a:gd name="T72" fmla="*/ 0 w 1209"/>
                    <a:gd name="T73" fmla="*/ 0 h 10"/>
                    <a:gd name="T74" fmla="*/ 0 w 1209"/>
                    <a:gd name="T75" fmla="*/ 0 h 10"/>
                    <a:gd name="T76" fmla="*/ 0 w 1209"/>
                    <a:gd name="T77" fmla="*/ 0 h 10"/>
                    <a:gd name="T78" fmla="*/ 0 w 1209"/>
                    <a:gd name="T79" fmla="*/ 0 h 10"/>
                    <a:gd name="T80" fmla="*/ 0 w 1209"/>
                    <a:gd name="T81" fmla="*/ 0 h 10"/>
                    <a:gd name="T82" fmla="*/ 0 w 1209"/>
                    <a:gd name="T83" fmla="*/ 0 h 10"/>
                    <a:gd name="T84" fmla="*/ 0 w 1209"/>
                    <a:gd name="T85" fmla="*/ 0 h 10"/>
                    <a:gd name="T86" fmla="*/ 0 w 1209"/>
                    <a:gd name="T87" fmla="*/ 0 h 10"/>
                    <a:gd name="T88" fmla="*/ 0 w 1209"/>
                    <a:gd name="T89" fmla="*/ 0 h 10"/>
                    <a:gd name="T90" fmla="*/ 0 w 1209"/>
                    <a:gd name="T91" fmla="*/ 0 h 10"/>
                    <a:gd name="T92" fmla="*/ 0 w 1209"/>
                    <a:gd name="T93" fmla="*/ 0 h 10"/>
                    <a:gd name="T94" fmla="*/ 0 w 1209"/>
                    <a:gd name="T95" fmla="*/ 0 h 10"/>
                    <a:gd name="T96" fmla="*/ 0 w 1209"/>
                    <a:gd name="T97" fmla="*/ 0 h 10"/>
                    <a:gd name="T98" fmla="*/ 0 w 1209"/>
                    <a:gd name="T99" fmla="*/ 0 h 10"/>
                    <a:gd name="T100" fmla="*/ 0 w 1209"/>
                    <a:gd name="T101" fmla="*/ 0 h 10"/>
                    <a:gd name="T102" fmla="*/ 0 w 1209"/>
                    <a:gd name="T103" fmla="*/ 0 h 10"/>
                    <a:gd name="T104" fmla="*/ 0 w 1209"/>
                    <a:gd name="T105" fmla="*/ 0 h 10"/>
                    <a:gd name="T106" fmla="*/ 0 w 1209"/>
                    <a:gd name="T107" fmla="*/ 0 h 10"/>
                    <a:gd name="T108" fmla="*/ 0 w 1209"/>
                    <a:gd name="T109" fmla="*/ 0 h 10"/>
                    <a:gd name="T110" fmla="*/ 0 w 1209"/>
                    <a:gd name="T111" fmla="*/ 0 h 1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209"/>
                    <a:gd name="T169" fmla="*/ 0 h 10"/>
                    <a:gd name="T170" fmla="*/ 1209 w 1209"/>
                    <a:gd name="T171" fmla="*/ 10 h 10"/>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209" h="10">
                      <a:moveTo>
                        <a:pt x="3" y="0"/>
                      </a:moveTo>
                      <a:lnTo>
                        <a:pt x="0" y="10"/>
                      </a:lnTo>
                      <a:lnTo>
                        <a:pt x="463" y="10"/>
                      </a:lnTo>
                      <a:lnTo>
                        <a:pt x="460" y="0"/>
                      </a:lnTo>
                      <a:lnTo>
                        <a:pt x="381" y="0"/>
                      </a:lnTo>
                      <a:lnTo>
                        <a:pt x="379" y="8"/>
                      </a:lnTo>
                      <a:lnTo>
                        <a:pt x="379" y="0"/>
                      </a:lnTo>
                      <a:lnTo>
                        <a:pt x="305" y="0"/>
                      </a:lnTo>
                      <a:lnTo>
                        <a:pt x="305" y="5"/>
                      </a:lnTo>
                      <a:lnTo>
                        <a:pt x="305" y="0"/>
                      </a:lnTo>
                      <a:lnTo>
                        <a:pt x="232" y="0"/>
                      </a:lnTo>
                      <a:lnTo>
                        <a:pt x="231" y="8"/>
                      </a:lnTo>
                      <a:lnTo>
                        <a:pt x="231" y="0"/>
                      </a:lnTo>
                      <a:lnTo>
                        <a:pt x="148" y="0"/>
                      </a:lnTo>
                      <a:lnTo>
                        <a:pt x="147" y="5"/>
                      </a:lnTo>
                      <a:lnTo>
                        <a:pt x="147" y="0"/>
                      </a:lnTo>
                      <a:lnTo>
                        <a:pt x="74" y="0"/>
                      </a:lnTo>
                      <a:lnTo>
                        <a:pt x="73" y="5"/>
                      </a:lnTo>
                      <a:lnTo>
                        <a:pt x="73" y="0"/>
                      </a:lnTo>
                      <a:lnTo>
                        <a:pt x="3" y="0"/>
                      </a:lnTo>
                      <a:close/>
                      <a:moveTo>
                        <a:pt x="465" y="0"/>
                      </a:moveTo>
                      <a:lnTo>
                        <a:pt x="464" y="10"/>
                      </a:lnTo>
                      <a:lnTo>
                        <a:pt x="549" y="10"/>
                      </a:lnTo>
                      <a:lnTo>
                        <a:pt x="546" y="0"/>
                      </a:lnTo>
                      <a:lnTo>
                        <a:pt x="465" y="0"/>
                      </a:lnTo>
                      <a:close/>
                      <a:moveTo>
                        <a:pt x="551" y="0"/>
                      </a:moveTo>
                      <a:lnTo>
                        <a:pt x="550" y="10"/>
                      </a:lnTo>
                      <a:lnTo>
                        <a:pt x="798" y="10"/>
                      </a:lnTo>
                      <a:lnTo>
                        <a:pt x="796" y="0"/>
                      </a:lnTo>
                      <a:lnTo>
                        <a:pt x="717" y="0"/>
                      </a:lnTo>
                      <a:lnTo>
                        <a:pt x="716" y="8"/>
                      </a:lnTo>
                      <a:lnTo>
                        <a:pt x="715" y="0"/>
                      </a:lnTo>
                      <a:lnTo>
                        <a:pt x="629" y="0"/>
                      </a:lnTo>
                      <a:lnTo>
                        <a:pt x="628" y="5"/>
                      </a:lnTo>
                      <a:lnTo>
                        <a:pt x="628" y="0"/>
                      </a:lnTo>
                      <a:lnTo>
                        <a:pt x="551" y="0"/>
                      </a:lnTo>
                      <a:close/>
                      <a:moveTo>
                        <a:pt x="802" y="0"/>
                      </a:moveTo>
                      <a:lnTo>
                        <a:pt x="801" y="10"/>
                      </a:lnTo>
                      <a:lnTo>
                        <a:pt x="888" y="10"/>
                      </a:lnTo>
                      <a:lnTo>
                        <a:pt x="887" y="0"/>
                      </a:lnTo>
                      <a:lnTo>
                        <a:pt x="802" y="0"/>
                      </a:lnTo>
                      <a:close/>
                      <a:moveTo>
                        <a:pt x="889" y="0"/>
                      </a:moveTo>
                      <a:lnTo>
                        <a:pt x="889" y="10"/>
                      </a:lnTo>
                      <a:lnTo>
                        <a:pt x="960" y="10"/>
                      </a:lnTo>
                      <a:lnTo>
                        <a:pt x="959" y="0"/>
                      </a:lnTo>
                      <a:lnTo>
                        <a:pt x="889" y="0"/>
                      </a:lnTo>
                      <a:close/>
                      <a:moveTo>
                        <a:pt x="962" y="0"/>
                      </a:moveTo>
                      <a:lnTo>
                        <a:pt x="961" y="10"/>
                      </a:lnTo>
                      <a:lnTo>
                        <a:pt x="1037" y="10"/>
                      </a:lnTo>
                      <a:lnTo>
                        <a:pt x="1036" y="0"/>
                      </a:lnTo>
                      <a:lnTo>
                        <a:pt x="962" y="0"/>
                      </a:lnTo>
                      <a:close/>
                      <a:moveTo>
                        <a:pt x="1042" y="0"/>
                      </a:moveTo>
                      <a:lnTo>
                        <a:pt x="1040" y="10"/>
                      </a:lnTo>
                      <a:lnTo>
                        <a:pt x="1209" y="10"/>
                      </a:lnTo>
                      <a:lnTo>
                        <a:pt x="1208" y="0"/>
                      </a:lnTo>
                      <a:lnTo>
                        <a:pt x="1042" y="0"/>
                      </a:lnTo>
                      <a:close/>
                    </a:path>
                  </a:pathLst>
                </a:custGeom>
                <a:solidFill>
                  <a:srgbClr val="B0B09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058" name="Freeform 756"/>
                <p:cNvSpPr>
                  <a:spLocks noEditPoints="1"/>
                </p:cNvSpPr>
                <p:nvPr/>
              </p:nvSpPr>
              <p:spPr bwMode="auto">
                <a:xfrm>
                  <a:off x="997" y="2829"/>
                  <a:ext cx="302" cy="2"/>
                </a:xfrm>
                <a:custGeom>
                  <a:avLst/>
                  <a:gdLst>
                    <a:gd name="T0" fmla="*/ 0 w 1207"/>
                    <a:gd name="T1" fmla="*/ 0 h 9"/>
                    <a:gd name="T2" fmla="*/ 0 w 1207"/>
                    <a:gd name="T3" fmla="*/ 0 h 9"/>
                    <a:gd name="T4" fmla="*/ 0 w 1207"/>
                    <a:gd name="T5" fmla="*/ 0 h 9"/>
                    <a:gd name="T6" fmla="*/ 0 w 1207"/>
                    <a:gd name="T7" fmla="*/ 0 h 9"/>
                    <a:gd name="T8" fmla="*/ 0 w 1207"/>
                    <a:gd name="T9" fmla="*/ 0 h 9"/>
                    <a:gd name="T10" fmla="*/ 0 w 1207"/>
                    <a:gd name="T11" fmla="*/ 0 h 9"/>
                    <a:gd name="T12" fmla="*/ 0 w 1207"/>
                    <a:gd name="T13" fmla="*/ 0 h 9"/>
                    <a:gd name="T14" fmla="*/ 0 w 1207"/>
                    <a:gd name="T15" fmla="*/ 0 h 9"/>
                    <a:gd name="T16" fmla="*/ 0 w 1207"/>
                    <a:gd name="T17" fmla="*/ 0 h 9"/>
                    <a:gd name="T18" fmla="*/ 0 w 1207"/>
                    <a:gd name="T19" fmla="*/ 0 h 9"/>
                    <a:gd name="T20" fmla="*/ 0 w 1207"/>
                    <a:gd name="T21" fmla="*/ 0 h 9"/>
                    <a:gd name="T22" fmla="*/ 0 w 1207"/>
                    <a:gd name="T23" fmla="*/ 0 h 9"/>
                    <a:gd name="T24" fmla="*/ 0 w 1207"/>
                    <a:gd name="T25" fmla="*/ 0 h 9"/>
                    <a:gd name="T26" fmla="*/ 0 w 1207"/>
                    <a:gd name="T27" fmla="*/ 0 h 9"/>
                    <a:gd name="T28" fmla="*/ 0 w 1207"/>
                    <a:gd name="T29" fmla="*/ 0 h 9"/>
                    <a:gd name="T30" fmla="*/ 0 w 1207"/>
                    <a:gd name="T31" fmla="*/ 0 h 9"/>
                    <a:gd name="T32" fmla="*/ 0 w 1207"/>
                    <a:gd name="T33" fmla="*/ 0 h 9"/>
                    <a:gd name="T34" fmla="*/ 0 w 1207"/>
                    <a:gd name="T35" fmla="*/ 0 h 9"/>
                    <a:gd name="T36" fmla="*/ 0 w 1207"/>
                    <a:gd name="T37" fmla="*/ 0 h 9"/>
                    <a:gd name="T38" fmla="*/ 0 w 1207"/>
                    <a:gd name="T39" fmla="*/ 0 h 9"/>
                    <a:gd name="T40" fmla="*/ 0 w 1207"/>
                    <a:gd name="T41" fmla="*/ 0 h 9"/>
                    <a:gd name="T42" fmla="*/ 0 w 1207"/>
                    <a:gd name="T43" fmla="*/ 0 h 9"/>
                    <a:gd name="T44" fmla="*/ 0 w 1207"/>
                    <a:gd name="T45" fmla="*/ 0 h 9"/>
                    <a:gd name="T46" fmla="*/ 0 w 1207"/>
                    <a:gd name="T47" fmla="*/ 0 h 9"/>
                    <a:gd name="T48" fmla="*/ 0 w 1207"/>
                    <a:gd name="T49" fmla="*/ 0 h 9"/>
                    <a:gd name="T50" fmla="*/ 0 w 1207"/>
                    <a:gd name="T51" fmla="*/ 0 h 9"/>
                    <a:gd name="T52" fmla="*/ 0 w 1207"/>
                    <a:gd name="T53" fmla="*/ 0 h 9"/>
                    <a:gd name="T54" fmla="*/ 0 w 1207"/>
                    <a:gd name="T55" fmla="*/ 0 h 9"/>
                    <a:gd name="T56" fmla="*/ 0 w 1207"/>
                    <a:gd name="T57" fmla="*/ 0 h 9"/>
                    <a:gd name="T58" fmla="*/ 0 w 1207"/>
                    <a:gd name="T59" fmla="*/ 0 h 9"/>
                    <a:gd name="T60" fmla="*/ 0 w 1207"/>
                    <a:gd name="T61" fmla="*/ 0 h 9"/>
                    <a:gd name="T62" fmla="*/ 0 w 1207"/>
                    <a:gd name="T63" fmla="*/ 0 h 9"/>
                    <a:gd name="T64" fmla="*/ 0 w 1207"/>
                    <a:gd name="T65" fmla="*/ 0 h 9"/>
                    <a:gd name="T66" fmla="*/ 0 w 1207"/>
                    <a:gd name="T67" fmla="*/ 0 h 9"/>
                    <a:gd name="T68" fmla="*/ 0 w 1207"/>
                    <a:gd name="T69" fmla="*/ 0 h 9"/>
                    <a:gd name="T70" fmla="*/ 0 w 1207"/>
                    <a:gd name="T71" fmla="*/ 0 h 9"/>
                    <a:gd name="T72" fmla="*/ 0 w 1207"/>
                    <a:gd name="T73" fmla="*/ 0 h 9"/>
                    <a:gd name="T74" fmla="*/ 0 w 1207"/>
                    <a:gd name="T75" fmla="*/ 0 h 9"/>
                    <a:gd name="T76" fmla="*/ 0 w 1207"/>
                    <a:gd name="T77" fmla="*/ 0 h 9"/>
                    <a:gd name="T78" fmla="*/ 0 w 1207"/>
                    <a:gd name="T79" fmla="*/ 0 h 9"/>
                    <a:gd name="T80" fmla="*/ 0 w 1207"/>
                    <a:gd name="T81" fmla="*/ 0 h 9"/>
                    <a:gd name="T82" fmla="*/ 0 w 1207"/>
                    <a:gd name="T83" fmla="*/ 0 h 9"/>
                    <a:gd name="T84" fmla="*/ 0 w 1207"/>
                    <a:gd name="T85" fmla="*/ 0 h 9"/>
                    <a:gd name="T86" fmla="*/ 0 w 1207"/>
                    <a:gd name="T87" fmla="*/ 0 h 9"/>
                    <a:gd name="T88" fmla="*/ 0 w 1207"/>
                    <a:gd name="T89" fmla="*/ 0 h 9"/>
                    <a:gd name="T90" fmla="*/ 0 w 1207"/>
                    <a:gd name="T91" fmla="*/ 0 h 9"/>
                    <a:gd name="T92" fmla="*/ 0 w 1207"/>
                    <a:gd name="T93" fmla="*/ 0 h 9"/>
                    <a:gd name="T94" fmla="*/ 0 w 1207"/>
                    <a:gd name="T95" fmla="*/ 0 h 9"/>
                    <a:gd name="T96" fmla="*/ 0 w 1207"/>
                    <a:gd name="T97" fmla="*/ 0 h 9"/>
                    <a:gd name="T98" fmla="*/ 0 w 1207"/>
                    <a:gd name="T99" fmla="*/ 0 h 9"/>
                    <a:gd name="T100" fmla="*/ 0 w 1207"/>
                    <a:gd name="T101" fmla="*/ 0 h 9"/>
                    <a:gd name="T102" fmla="*/ 0 w 1207"/>
                    <a:gd name="T103" fmla="*/ 0 h 9"/>
                    <a:gd name="T104" fmla="*/ 0 w 1207"/>
                    <a:gd name="T105" fmla="*/ 0 h 9"/>
                    <a:gd name="T106" fmla="*/ 0 w 1207"/>
                    <a:gd name="T107" fmla="*/ 0 h 9"/>
                    <a:gd name="T108" fmla="*/ 0 w 1207"/>
                    <a:gd name="T109" fmla="*/ 0 h 9"/>
                    <a:gd name="T110" fmla="*/ 0 w 1207"/>
                    <a:gd name="T111" fmla="*/ 0 h 9"/>
                    <a:gd name="T112" fmla="*/ 0 w 1207"/>
                    <a:gd name="T113" fmla="*/ 0 h 9"/>
                    <a:gd name="T114" fmla="*/ 0 w 1207"/>
                    <a:gd name="T115" fmla="*/ 0 h 9"/>
                    <a:gd name="T116" fmla="*/ 0 w 1207"/>
                    <a:gd name="T117" fmla="*/ 0 h 9"/>
                    <a:gd name="T118" fmla="*/ 0 w 1207"/>
                    <a:gd name="T119" fmla="*/ 0 h 9"/>
                    <a:gd name="T120" fmla="*/ 0 w 1207"/>
                    <a:gd name="T121" fmla="*/ 0 h 9"/>
                    <a:gd name="T122" fmla="*/ 0 w 1207"/>
                    <a:gd name="T123" fmla="*/ 0 h 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07"/>
                    <a:gd name="T187" fmla="*/ 0 h 9"/>
                    <a:gd name="T188" fmla="*/ 1207 w 1207"/>
                    <a:gd name="T189" fmla="*/ 9 h 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07" h="9">
                      <a:moveTo>
                        <a:pt x="2" y="0"/>
                      </a:moveTo>
                      <a:lnTo>
                        <a:pt x="0" y="9"/>
                      </a:lnTo>
                      <a:lnTo>
                        <a:pt x="230" y="9"/>
                      </a:lnTo>
                      <a:lnTo>
                        <a:pt x="229" y="0"/>
                      </a:lnTo>
                      <a:lnTo>
                        <a:pt x="149" y="0"/>
                      </a:lnTo>
                      <a:lnTo>
                        <a:pt x="146" y="9"/>
                      </a:lnTo>
                      <a:lnTo>
                        <a:pt x="145" y="0"/>
                      </a:lnTo>
                      <a:lnTo>
                        <a:pt x="75" y="0"/>
                      </a:lnTo>
                      <a:lnTo>
                        <a:pt x="72" y="9"/>
                      </a:lnTo>
                      <a:lnTo>
                        <a:pt x="71" y="0"/>
                      </a:lnTo>
                      <a:lnTo>
                        <a:pt x="2" y="0"/>
                      </a:lnTo>
                      <a:close/>
                      <a:moveTo>
                        <a:pt x="231" y="0"/>
                      </a:moveTo>
                      <a:lnTo>
                        <a:pt x="231" y="9"/>
                      </a:lnTo>
                      <a:lnTo>
                        <a:pt x="378" y="9"/>
                      </a:lnTo>
                      <a:lnTo>
                        <a:pt x="378" y="0"/>
                      </a:lnTo>
                      <a:lnTo>
                        <a:pt x="304" y="0"/>
                      </a:lnTo>
                      <a:lnTo>
                        <a:pt x="304" y="9"/>
                      </a:lnTo>
                      <a:lnTo>
                        <a:pt x="303" y="0"/>
                      </a:lnTo>
                      <a:lnTo>
                        <a:pt x="231" y="0"/>
                      </a:lnTo>
                      <a:close/>
                      <a:moveTo>
                        <a:pt x="382" y="0"/>
                      </a:moveTo>
                      <a:lnTo>
                        <a:pt x="379" y="9"/>
                      </a:lnTo>
                      <a:lnTo>
                        <a:pt x="460" y="9"/>
                      </a:lnTo>
                      <a:lnTo>
                        <a:pt x="458" y="0"/>
                      </a:lnTo>
                      <a:lnTo>
                        <a:pt x="382" y="0"/>
                      </a:lnTo>
                      <a:close/>
                      <a:moveTo>
                        <a:pt x="464" y="0"/>
                      </a:moveTo>
                      <a:lnTo>
                        <a:pt x="463" y="9"/>
                      </a:lnTo>
                      <a:lnTo>
                        <a:pt x="547" y="9"/>
                      </a:lnTo>
                      <a:lnTo>
                        <a:pt x="544" y="0"/>
                      </a:lnTo>
                      <a:lnTo>
                        <a:pt x="464" y="0"/>
                      </a:lnTo>
                      <a:close/>
                      <a:moveTo>
                        <a:pt x="550" y="0"/>
                      </a:moveTo>
                      <a:lnTo>
                        <a:pt x="549" y="9"/>
                      </a:lnTo>
                      <a:lnTo>
                        <a:pt x="715" y="9"/>
                      </a:lnTo>
                      <a:lnTo>
                        <a:pt x="714" y="0"/>
                      </a:lnTo>
                      <a:lnTo>
                        <a:pt x="628" y="0"/>
                      </a:lnTo>
                      <a:lnTo>
                        <a:pt x="627" y="9"/>
                      </a:lnTo>
                      <a:lnTo>
                        <a:pt x="625" y="0"/>
                      </a:lnTo>
                      <a:lnTo>
                        <a:pt x="550" y="0"/>
                      </a:lnTo>
                      <a:close/>
                      <a:moveTo>
                        <a:pt x="717" y="0"/>
                      </a:moveTo>
                      <a:lnTo>
                        <a:pt x="716" y="9"/>
                      </a:lnTo>
                      <a:lnTo>
                        <a:pt x="796" y="9"/>
                      </a:lnTo>
                      <a:lnTo>
                        <a:pt x="794" y="0"/>
                      </a:lnTo>
                      <a:lnTo>
                        <a:pt x="717" y="0"/>
                      </a:lnTo>
                      <a:close/>
                      <a:moveTo>
                        <a:pt x="802" y="0"/>
                      </a:moveTo>
                      <a:lnTo>
                        <a:pt x="801" y="9"/>
                      </a:lnTo>
                      <a:lnTo>
                        <a:pt x="886" y="9"/>
                      </a:lnTo>
                      <a:lnTo>
                        <a:pt x="885" y="0"/>
                      </a:lnTo>
                      <a:lnTo>
                        <a:pt x="802" y="0"/>
                      </a:lnTo>
                      <a:close/>
                      <a:moveTo>
                        <a:pt x="888" y="0"/>
                      </a:moveTo>
                      <a:lnTo>
                        <a:pt x="888" y="9"/>
                      </a:lnTo>
                      <a:lnTo>
                        <a:pt x="958" y="9"/>
                      </a:lnTo>
                      <a:lnTo>
                        <a:pt x="956" y="0"/>
                      </a:lnTo>
                      <a:lnTo>
                        <a:pt x="888" y="0"/>
                      </a:lnTo>
                      <a:close/>
                      <a:moveTo>
                        <a:pt x="961" y="0"/>
                      </a:moveTo>
                      <a:lnTo>
                        <a:pt x="960" y="9"/>
                      </a:lnTo>
                      <a:lnTo>
                        <a:pt x="1035" y="9"/>
                      </a:lnTo>
                      <a:lnTo>
                        <a:pt x="1034" y="0"/>
                      </a:lnTo>
                      <a:lnTo>
                        <a:pt x="961" y="0"/>
                      </a:lnTo>
                      <a:close/>
                      <a:moveTo>
                        <a:pt x="1042" y="0"/>
                      </a:moveTo>
                      <a:lnTo>
                        <a:pt x="1040" y="9"/>
                      </a:lnTo>
                      <a:lnTo>
                        <a:pt x="1207" y="9"/>
                      </a:lnTo>
                      <a:lnTo>
                        <a:pt x="1206" y="0"/>
                      </a:lnTo>
                      <a:lnTo>
                        <a:pt x="1042" y="0"/>
                      </a:lnTo>
                      <a:close/>
                    </a:path>
                  </a:pathLst>
                </a:custGeom>
                <a:solidFill>
                  <a:srgbClr val="B5B59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059" name="Freeform 757"/>
                <p:cNvSpPr>
                  <a:spLocks noEditPoints="1"/>
                </p:cNvSpPr>
                <p:nvPr/>
              </p:nvSpPr>
              <p:spPr bwMode="auto">
                <a:xfrm>
                  <a:off x="997" y="2827"/>
                  <a:ext cx="302" cy="3"/>
                </a:xfrm>
                <a:custGeom>
                  <a:avLst/>
                  <a:gdLst>
                    <a:gd name="T0" fmla="*/ 0 w 1205"/>
                    <a:gd name="T1" fmla="*/ 0 h 10"/>
                    <a:gd name="T2" fmla="*/ 0 w 1205"/>
                    <a:gd name="T3" fmla="*/ 0 h 10"/>
                    <a:gd name="T4" fmla="*/ 0 w 1205"/>
                    <a:gd name="T5" fmla="*/ 0 h 10"/>
                    <a:gd name="T6" fmla="*/ 0 w 1205"/>
                    <a:gd name="T7" fmla="*/ 0 h 10"/>
                    <a:gd name="T8" fmla="*/ 0 w 1205"/>
                    <a:gd name="T9" fmla="*/ 0 h 10"/>
                    <a:gd name="T10" fmla="*/ 0 w 1205"/>
                    <a:gd name="T11" fmla="*/ 0 h 10"/>
                    <a:gd name="T12" fmla="*/ 0 w 1205"/>
                    <a:gd name="T13" fmla="*/ 0 h 10"/>
                    <a:gd name="T14" fmla="*/ 0 w 1205"/>
                    <a:gd name="T15" fmla="*/ 0 h 10"/>
                    <a:gd name="T16" fmla="*/ 0 w 1205"/>
                    <a:gd name="T17" fmla="*/ 0 h 10"/>
                    <a:gd name="T18" fmla="*/ 0 w 1205"/>
                    <a:gd name="T19" fmla="*/ 0 h 10"/>
                    <a:gd name="T20" fmla="*/ 0 w 1205"/>
                    <a:gd name="T21" fmla="*/ 0 h 10"/>
                    <a:gd name="T22" fmla="*/ 0 w 1205"/>
                    <a:gd name="T23" fmla="*/ 0 h 10"/>
                    <a:gd name="T24" fmla="*/ 0 w 1205"/>
                    <a:gd name="T25" fmla="*/ 0 h 10"/>
                    <a:gd name="T26" fmla="*/ 0 w 1205"/>
                    <a:gd name="T27" fmla="*/ 0 h 10"/>
                    <a:gd name="T28" fmla="*/ 0 w 1205"/>
                    <a:gd name="T29" fmla="*/ 0 h 10"/>
                    <a:gd name="T30" fmla="*/ 0 w 1205"/>
                    <a:gd name="T31" fmla="*/ 0 h 10"/>
                    <a:gd name="T32" fmla="*/ 0 w 1205"/>
                    <a:gd name="T33" fmla="*/ 0 h 10"/>
                    <a:gd name="T34" fmla="*/ 0 w 1205"/>
                    <a:gd name="T35" fmla="*/ 0 h 10"/>
                    <a:gd name="T36" fmla="*/ 0 w 1205"/>
                    <a:gd name="T37" fmla="*/ 0 h 10"/>
                    <a:gd name="T38" fmla="*/ 0 w 1205"/>
                    <a:gd name="T39" fmla="*/ 0 h 10"/>
                    <a:gd name="T40" fmla="*/ 0 w 1205"/>
                    <a:gd name="T41" fmla="*/ 0 h 10"/>
                    <a:gd name="T42" fmla="*/ 0 w 1205"/>
                    <a:gd name="T43" fmla="*/ 0 h 10"/>
                    <a:gd name="T44" fmla="*/ 0 w 1205"/>
                    <a:gd name="T45" fmla="*/ 0 h 10"/>
                    <a:gd name="T46" fmla="*/ 0 w 1205"/>
                    <a:gd name="T47" fmla="*/ 0 h 10"/>
                    <a:gd name="T48" fmla="*/ 0 w 1205"/>
                    <a:gd name="T49" fmla="*/ 0 h 10"/>
                    <a:gd name="T50" fmla="*/ 0 w 1205"/>
                    <a:gd name="T51" fmla="*/ 0 h 10"/>
                    <a:gd name="T52" fmla="*/ 0 w 1205"/>
                    <a:gd name="T53" fmla="*/ 0 h 10"/>
                    <a:gd name="T54" fmla="*/ 0 w 1205"/>
                    <a:gd name="T55" fmla="*/ 0 h 10"/>
                    <a:gd name="T56" fmla="*/ 0 w 1205"/>
                    <a:gd name="T57" fmla="*/ 0 h 10"/>
                    <a:gd name="T58" fmla="*/ 0 w 1205"/>
                    <a:gd name="T59" fmla="*/ 0 h 10"/>
                    <a:gd name="T60" fmla="*/ 0 w 1205"/>
                    <a:gd name="T61" fmla="*/ 0 h 10"/>
                    <a:gd name="T62" fmla="*/ 0 w 1205"/>
                    <a:gd name="T63" fmla="*/ 0 h 10"/>
                    <a:gd name="T64" fmla="*/ 0 w 1205"/>
                    <a:gd name="T65" fmla="*/ 0 h 10"/>
                    <a:gd name="T66" fmla="*/ 0 w 1205"/>
                    <a:gd name="T67" fmla="*/ 0 h 10"/>
                    <a:gd name="T68" fmla="*/ 0 w 1205"/>
                    <a:gd name="T69" fmla="*/ 0 h 1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05"/>
                    <a:gd name="T106" fmla="*/ 0 h 10"/>
                    <a:gd name="T107" fmla="*/ 1205 w 1205"/>
                    <a:gd name="T108" fmla="*/ 10 h 1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05" h="10">
                      <a:moveTo>
                        <a:pt x="1" y="0"/>
                      </a:moveTo>
                      <a:lnTo>
                        <a:pt x="0" y="10"/>
                      </a:lnTo>
                      <a:lnTo>
                        <a:pt x="70" y="10"/>
                      </a:lnTo>
                      <a:lnTo>
                        <a:pt x="67" y="0"/>
                      </a:lnTo>
                      <a:lnTo>
                        <a:pt x="1" y="0"/>
                      </a:lnTo>
                      <a:close/>
                      <a:moveTo>
                        <a:pt x="74" y="0"/>
                      </a:moveTo>
                      <a:lnTo>
                        <a:pt x="71" y="10"/>
                      </a:lnTo>
                      <a:lnTo>
                        <a:pt x="144" y="10"/>
                      </a:lnTo>
                      <a:lnTo>
                        <a:pt x="142" y="0"/>
                      </a:lnTo>
                      <a:lnTo>
                        <a:pt x="74" y="0"/>
                      </a:lnTo>
                      <a:close/>
                      <a:moveTo>
                        <a:pt x="148" y="0"/>
                      </a:moveTo>
                      <a:lnTo>
                        <a:pt x="145" y="10"/>
                      </a:lnTo>
                      <a:lnTo>
                        <a:pt x="228" y="10"/>
                      </a:lnTo>
                      <a:lnTo>
                        <a:pt x="226" y="0"/>
                      </a:lnTo>
                      <a:lnTo>
                        <a:pt x="148" y="0"/>
                      </a:lnTo>
                      <a:close/>
                      <a:moveTo>
                        <a:pt x="230" y="0"/>
                      </a:moveTo>
                      <a:lnTo>
                        <a:pt x="229" y="10"/>
                      </a:lnTo>
                      <a:lnTo>
                        <a:pt x="302" y="10"/>
                      </a:lnTo>
                      <a:lnTo>
                        <a:pt x="300" y="0"/>
                      </a:lnTo>
                      <a:lnTo>
                        <a:pt x="230" y="0"/>
                      </a:lnTo>
                      <a:close/>
                      <a:moveTo>
                        <a:pt x="302" y="0"/>
                      </a:moveTo>
                      <a:lnTo>
                        <a:pt x="302" y="10"/>
                      </a:lnTo>
                      <a:lnTo>
                        <a:pt x="376" y="10"/>
                      </a:lnTo>
                      <a:lnTo>
                        <a:pt x="375" y="0"/>
                      </a:lnTo>
                      <a:lnTo>
                        <a:pt x="302" y="0"/>
                      </a:lnTo>
                      <a:close/>
                      <a:moveTo>
                        <a:pt x="382" y="0"/>
                      </a:moveTo>
                      <a:lnTo>
                        <a:pt x="378" y="10"/>
                      </a:lnTo>
                      <a:lnTo>
                        <a:pt x="457" y="10"/>
                      </a:lnTo>
                      <a:lnTo>
                        <a:pt x="456" y="0"/>
                      </a:lnTo>
                      <a:lnTo>
                        <a:pt x="382" y="0"/>
                      </a:lnTo>
                      <a:close/>
                      <a:moveTo>
                        <a:pt x="462" y="0"/>
                      </a:moveTo>
                      <a:lnTo>
                        <a:pt x="462" y="10"/>
                      </a:lnTo>
                      <a:lnTo>
                        <a:pt x="543" y="10"/>
                      </a:lnTo>
                      <a:lnTo>
                        <a:pt x="542" y="0"/>
                      </a:lnTo>
                      <a:lnTo>
                        <a:pt x="462" y="0"/>
                      </a:lnTo>
                      <a:close/>
                      <a:moveTo>
                        <a:pt x="549" y="0"/>
                      </a:moveTo>
                      <a:lnTo>
                        <a:pt x="548" y="10"/>
                      </a:lnTo>
                      <a:lnTo>
                        <a:pt x="625" y="10"/>
                      </a:lnTo>
                      <a:lnTo>
                        <a:pt x="622" y="0"/>
                      </a:lnTo>
                      <a:lnTo>
                        <a:pt x="549" y="0"/>
                      </a:lnTo>
                      <a:close/>
                      <a:moveTo>
                        <a:pt x="627" y="0"/>
                      </a:moveTo>
                      <a:lnTo>
                        <a:pt x="626" y="10"/>
                      </a:lnTo>
                      <a:lnTo>
                        <a:pt x="712" y="10"/>
                      </a:lnTo>
                      <a:lnTo>
                        <a:pt x="709" y="0"/>
                      </a:lnTo>
                      <a:lnTo>
                        <a:pt x="627" y="0"/>
                      </a:lnTo>
                      <a:close/>
                      <a:moveTo>
                        <a:pt x="715" y="0"/>
                      </a:moveTo>
                      <a:lnTo>
                        <a:pt x="714" y="10"/>
                      </a:lnTo>
                      <a:lnTo>
                        <a:pt x="793" y="10"/>
                      </a:lnTo>
                      <a:lnTo>
                        <a:pt x="789" y="0"/>
                      </a:lnTo>
                      <a:lnTo>
                        <a:pt x="715" y="0"/>
                      </a:lnTo>
                      <a:close/>
                      <a:moveTo>
                        <a:pt x="800" y="0"/>
                      </a:moveTo>
                      <a:lnTo>
                        <a:pt x="799" y="10"/>
                      </a:lnTo>
                      <a:lnTo>
                        <a:pt x="884" y="10"/>
                      </a:lnTo>
                      <a:lnTo>
                        <a:pt x="881" y="0"/>
                      </a:lnTo>
                      <a:lnTo>
                        <a:pt x="800" y="0"/>
                      </a:lnTo>
                      <a:close/>
                      <a:moveTo>
                        <a:pt x="886" y="0"/>
                      </a:moveTo>
                      <a:lnTo>
                        <a:pt x="886" y="10"/>
                      </a:lnTo>
                      <a:lnTo>
                        <a:pt x="956" y="10"/>
                      </a:lnTo>
                      <a:lnTo>
                        <a:pt x="953" y="0"/>
                      </a:lnTo>
                      <a:lnTo>
                        <a:pt x="886" y="0"/>
                      </a:lnTo>
                      <a:close/>
                      <a:moveTo>
                        <a:pt x="960" y="0"/>
                      </a:moveTo>
                      <a:lnTo>
                        <a:pt x="959" y="10"/>
                      </a:lnTo>
                      <a:lnTo>
                        <a:pt x="1033" y="10"/>
                      </a:lnTo>
                      <a:lnTo>
                        <a:pt x="1030" y="0"/>
                      </a:lnTo>
                      <a:lnTo>
                        <a:pt x="960" y="0"/>
                      </a:lnTo>
                      <a:close/>
                      <a:moveTo>
                        <a:pt x="1042" y="0"/>
                      </a:moveTo>
                      <a:lnTo>
                        <a:pt x="1039" y="10"/>
                      </a:lnTo>
                      <a:lnTo>
                        <a:pt x="1205" y="10"/>
                      </a:lnTo>
                      <a:lnTo>
                        <a:pt x="1203" y="0"/>
                      </a:lnTo>
                      <a:lnTo>
                        <a:pt x="1042" y="0"/>
                      </a:lnTo>
                      <a:close/>
                    </a:path>
                  </a:pathLst>
                </a:custGeom>
                <a:solidFill>
                  <a:srgbClr val="BDBD9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060" name="Freeform 758"/>
                <p:cNvSpPr>
                  <a:spLocks noEditPoints="1"/>
                </p:cNvSpPr>
                <p:nvPr/>
              </p:nvSpPr>
              <p:spPr bwMode="auto">
                <a:xfrm>
                  <a:off x="997" y="2826"/>
                  <a:ext cx="301" cy="3"/>
                </a:xfrm>
                <a:custGeom>
                  <a:avLst/>
                  <a:gdLst>
                    <a:gd name="T0" fmla="*/ 0 w 1204"/>
                    <a:gd name="T1" fmla="*/ 0 h 11"/>
                    <a:gd name="T2" fmla="*/ 0 w 1204"/>
                    <a:gd name="T3" fmla="*/ 0 h 11"/>
                    <a:gd name="T4" fmla="*/ 0 w 1204"/>
                    <a:gd name="T5" fmla="*/ 0 h 11"/>
                    <a:gd name="T6" fmla="*/ 0 w 1204"/>
                    <a:gd name="T7" fmla="*/ 0 h 11"/>
                    <a:gd name="T8" fmla="*/ 0 w 1204"/>
                    <a:gd name="T9" fmla="*/ 0 h 11"/>
                    <a:gd name="T10" fmla="*/ 0 w 1204"/>
                    <a:gd name="T11" fmla="*/ 0 h 11"/>
                    <a:gd name="T12" fmla="*/ 0 w 1204"/>
                    <a:gd name="T13" fmla="*/ 0 h 11"/>
                    <a:gd name="T14" fmla="*/ 0 w 1204"/>
                    <a:gd name="T15" fmla="*/ 0 h 11"/>
                    <a:gd name="T16" fmla="*/ 0 w 1204"/>
                    <a:gd name="T17" fmla="*/ 0 h 11"/>
                    <a:gd name="T18" fmla="*/ 0 w 1204"/>
                    <a:gd name="T19" fmla="*/ 0 h 11"/>
                    <a:gd name="T20" fmla="*/ 0 w 1204"/>
                    <a:gd name="T21" fmla="*/ 0 h 11"/>
                    <a:gd name="T22" fmla="*/ 0 w 1204"/>
                    <a:gd name="T23" fmla="*/ 0 h 11"/>
                    <a:gd name="T24" fmla="*/ 0 w 1204"/>
                    <a:gd name="T25" fmla="*/ 0 h 11"/>
                    <a:gd name="T26" fmla="*/ 0 w 1204"/>
                    <a:gd name="T27" fmla="*/ 0 h 11"/>
                    <a:gd name="T28" fmla="*/ 0 w 1204"/>
                    <a:gd name="T29" fmla="*/ 0 h 11"/>
                    <a:gd name="T30" fmla="*/ 0 w 1204"/>
                    <a:gd name="T31" fmla="*/ 0 h 11"/>
                    <a:gd name="T32" fmla="*/ 0 w 1204"/>
                    <a:gd name="T33" fmla="*/ 0 h 11"/>
                    <a:gd name="T34" fmla="*/ 0 w 1204"/>
                    <a:gd name="T35" fmla="*/ 0 h 11"/>
                    <a:gd name="T36" fmla="*/ 0 w 1204"/>
                    <a:gd name="T37" fmla="*/ 0 h 11"/>
                    <a:gd name="T38" fmla="*/ 0 w 1204"/>
                    <a:gd name="T39" fmla="*/ 0 h 11"/>
                    <a:gd name="T40" fmla="*/ 0 w 1204"/>
                    <a:gd name="T41" fmla="*/ 0 h 11"/>
                    <a:gd name="T42" fmla="*/ 0 w 1204"/>
                    <a:gd name="T43" fmla="*/ 0 h 11"/>
                    <a:gd name="T44" fmla="*/ 0 w 1204"/>
                    <a:gd name="T45" fmla="*/ 0 h 11"/>
                    <a:gd name="T46" fmla="*/ 0 w 1204"/>
                    <a:gd name="T47" fmla="*/ 0 h 11"/>
                    <a:gd name="T48" fmla="*/ 0 w 1204"/>
                    <a:gd name="T49" fmla="*/ 0 h 11"/>
                    <a:gd name="T50" fmla="*/ 0 w 1204"/>
                    <a:gd name="T51" fmla="*/ 0 h 11"/>
                    <a:gd name="T52" fmla="*/ 0 w 1204"/>
                    <a:gd name="T53" fmla="*/ 0 h 11"/>
                    <a:gd name="T54" fmla="*/ 0 w 1204"/>
                    <a:gd name="T55" fmla="*/ 0 h 11"/>
                    <a:gd name="T56" fmla="*/ 0 w 1204"/>
                    <a:gd name="T57" fmla="*/ 0 h 11"/>
                    <a:gd name="T58" fmla="*/ 0 w 1204"/>
                    <a:gd name="T59" fmla="*/ 0 h 11"/>
                    <a:gd name="T60" fmla="*/ 0 w 1204"/>
                    <a:gd name="T61" fmla="*/ 0 h 11"/>
                    <a:gd name="T62" fmla="*/ 0 w 1204"/>
                    <a:gd name="T63" fmla="*/ 0 h 11"/>
                    <a:gd name="T64" fmla="*/ 0 w 1204"/>
                    <a:gd name="T65" fmla="*/ 0 h 11"/>
                    <a:gd name="T66" fmla="*/ 0 w 1204"/>
                    <a:gd name="T67" fmla="*/ 0 h 11"/>
                    <a:gd name="T68" fmla="*/ 0 w 1204"/>
                    <a:gd name="T69" fmla="*/ 0 h 1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04"/>
                    <a:gd name="T106" fmla="*/ 0 h 11"/>
                    <a:gd name="T107" fmla="*/ 1204 w 1204"/>
                    <a:gd name="T108" fmla="*/ 11 h 1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04" h="11">
                      <a:moveTo>
                        <a:pt x="1" y="0"/>
                      </a:moveTo>
                      <a:lnTo>
                        <a:pt x="0" y="11"/>
                      </a:lnTo>
                      <a:lnTo>
                        <a:pt x="69" y="11"/>
                      </a:lnTo>
                      <a:lnTo>
                        <a:pt x="65" y="0"/>
                      </a:lnTo>
                      <a:lnTo>
                        <a:pt x="1" y="0"/>
                      </a:lnTo>
                      <a:close/>
                      <a:moveTo>
                        <a:pt x="74" y="0"/>
                      </a:moveTo>
                      <a:lnTo>
                        <a:pt x="73" y="11"/>
                      </a:lnTo>
                      <a:lnTo>
                        <a:pt x="143" y="11"/>
                      </a:lnTo>
                      <a:lnTo>
                        <a:pt x="141" y="0"/>
                      </a:lnTo>
                      <a:lnTo>
                        <a:pt x="74" y="0"/>
                      </a:lnTo>
                      <a:close/>
                      <a:moveTo>
                        <a:pt x="148" y="0"/>
                      </a:moveTo>
                      <a:lnTo>
                        <a:pt x="147" y="11"/>
                      </a:lnTo>
                      <a:lnTo>
                        <a:pt x="227" y="11"/>
                      </a:lnTo>
                      <a:lnTo>
                        <a:pt x="224" y="0"/>
                      </a:lnTo>
                      <a:lnTo>
                        <a:pt x="148" y="0"/>
                      </a:lnTo>
                      <a:close/>
                      <a:moveTo>
                        <a:pt x="230" y="0"/>
                      </a:moveTo>
                      <a:lnTo>
                        <a:pt x="229" y="11"/>
                      </a:lnTo>
                      <a:lnTo>
                        <a:pt x="301" y="11"/>
                      </a:lnTo>
                      <a:lnTo>
                        <a:pt x="298" y="0"/>
                      </a:lnTo>
                      <a:lnTo>
                        <a:pt x="230" y="0"/>
                      </a:lnTo>
                      <a:close/>
                      <a:moveTo>
                        <a:pt x="302" y="0"/>
                      </a:moveTo>
                      <a:lnTo>
                        <a:pt x="302" y="11"/>
                      </a:lnTo>
                      <a:lnTo>
                        <a:pt x="376" y="11"/>
                      </a:lnTo>
                      <a:lnTo>
                        <a:pt x="375" y="0"/>
                      </a:lnTo>
                      <a:lnTo>
                        <a:pt x="302" y="0"/>
                      </a:lnTo>
                      <a:close/>
                      <a:moveTo>
                        <a:pt x="383" y="0"/>
                      </a:moveTo>
                      <a:lnTo>
                        <a:pt x="380" y="11"/>
                      </a:lnTo>
                      <a:lnTo>
                        <a:pt x="456" y="11"/>
                      </a:lnTo>
                      <a:lnTo>
                        <a:pt x="455" y="0"/>
                      </a:lnTo>
                      <a:lnTo>
                        <a:pt x="383" y="0"/>
                      </a:lnTo>
                      <a:close/>
                      <a:moveTo>
                        <a:pt x="463" y="0"/>
                      </a:moveTo>
                      <a:lnTo>
                        <a:pt x="462" y="11"/>
                      </a:lnTo>
                      <a:lnTo>
                        <a:pt x="542" y="11"/>
                      </a:lnTo>
                      <a:lnTo>
                        <a:pt x="541" y="0"/>
                      </a:lnTo>
                      <a:lnTo>
                        <a:pt x="463" y="0"/>
                      </a:lnTo>
                      <a:close/>
                      <a:moveTo>
                        <a:pt x="549" y="0"/>
                      </a:moveTo>
                      <a:lnTo>
                        <a:pt x="548" y="11"/>
                      </a:lnTo>
                      <a:lnTo>
                        <a:pt x="623" y="11"/>
                      </a:lnTo>
                      <a:lnTo>
                        <a:pt x="622" y="0"/>
                      </a:lnTo>
                      <a:lnTo>
                        <a:pt x="549" y="0"/>
                      </a:lnTo>
                      <a:close/>
                      <a:moveTo>
                        <a:pt x="627" y="0"/>
                      </a:moveTo>
                      <a:lnTo>
                        <a:pt x="626" y="11"/>
                      </a:lnTo>
                      <a:lnTo>
                        <a:pt x="711" y="11"/>
                      </a:lnTo>
                      <a:lnTo>
                        <a:pt x="708" y="0"/>
                      </a:lnTo>
                      <a:lnTo>
                        <a:pt x="627" y="0"/>
                      </a:lnTo>
                      <a:close/>
                      <a:moveTo>
                        <a:pt x="717" y="0"/>
                      </a:moveTo>
                      <a:lnTo>
                        <a:pt x="715" y="11"/>
                      </a:lnTo>
                      <a:lnTo>
                        <a:pt x="792" y="11"/>
                      </a:lnTo>
                      <a:lnTo>
                        <a:pt x="788" y="0"/>
                      </a:lnTo>
                      <a:lnTo>
                        <a:pt x="717" y="0"/>
                      </a:lnTo>
                      <a:close/>
                      <a:moveTo>
                        <a:pt x="801" y="0"/>
                      </a:moveTo>
                      <a:lnTo>
                        <a:pt x="800" y="11"/>
                      </a:lnTo>
                      <a:lnTo>
                        <a:pt x="883" y="11"/>
                      </a:lnTo>
                      <a:lnTo>
                        <a:pt x="880" y="0"/>
                      </a:lnTo>
                      <a:lnTo>
                        <a:pt x="801" y="0"/>
                      </a:lnTo>
                      <a:close/>
                      <a:moveTo>
                        <a:pt x="887" y="0"/>
                      </a:moveTo>
                      <a:lnTo>
                        <a:pt x="886" y="11"/>
                      </a:lnTo>
                      <a:lnTo>
                        <a:pt x="954" y="11"/>
                      </a:lnTo>
                      <a:lnTo>
                        <a:pt x="952" y="0"/>
                      </a:lnTo>
                      <a:lnTo>
                        <a:pt x="887" y="0"/>
                      </a:lnTo>
                      <a:close/>
                      <a:moveTo>
                        <a:pt x="962" y="0"/>
                      </a:moveTo>
                      <a:lnTo>
                        <a:pt x="959" y="11"/>
                      </a:lnTo>
                      <a:lnTo>
                        <a:pt x="1032" y="11"/>
                      </a:lnTo>
                      <a:lnTo>
                        <a:pt x="1030" y="0"/>
                      </a:lnTo>
                      <a:lnTo>
                        <a:pt x="962" y="0"/>
                      </a:lnTo>
                      <a:close/>
                      <a:moveTo>
                        <a:pt x="1042" y="0"/>
                      </a:moveTo>
                      <a:lnTo>
                        <a:pt x="1040" y="11"/>
                      </a:lnTo>
                      <a:lnTo>
                        <a:pt x="1204" y="11"/>
                      </a:lnTo>
                      <a:lnTo>
                        <a:pt x="1203" y="0"/>
                      </a:lnTo>
                      <a:lnTo>
                        <a:pt x="1042" y="0"/>
                      </a:lnTo>
                      <a:close/>
                    </a:path>
                  </a:pathLst>
                </a:custGeom>
                <a:solidFill>
                  <a:srgbClr val="C2C2A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061" name="Freeform 759"/>
                <p:cNvSpPr>
                  <a:spLocks noEditPoints="1"/>
                </p:cNvSpPr>
                <p:nvPr/>
              </p:nvSpPr>
              <p:spPr bwMode="auto">
                <a:xfrm>
                  <a:off x="997" y="2825"/>
                  <a:ext cx="301" cy="2"/>
                </a:xfrm>
                <a:custGeom>
                  <a:avLst/>
                  <a:gdLst>
                    <a:gd name="T0" fmla="*/ 0 w 1202"/>
                    <a:gd name="T1" fmla="*/ 0 h 10"/>
                    <a:gd name="T2" fmla="*/ 0 w 1202"/>
                    <a:gd name="T3" fmla="*/ 0 h 10"/>
                    <a:gd name="T4" fmla="*/ 0 w 1202"/>
                    <a:gd name="T5" fmla="*/ 0 h 10"/>
                    <a:gd name="T6" fmla="*/ 0 w 1202"/>
                    <a:gd name="T7" fmla="*/ 0 h 10"/>
                    <a:gd name="T8" fmla="*/ 0 w 1202"/>
                    <a:gd name="T9" fmla="*/ 0 h 10"/>
                    <a:gd name="T10" fmla="*/ 0 w 1202"/>
                    <a:gd name="T11" fmla="*/ 0 h 10"/>
                    <a:gd name="T12" fmla="*/ 0 w 1202"/>
                    <a:gd name="T13" fmla="*/ 0 h 10"/>
                    <a:gd name="T14" fmla="*/ 0 w 1202"/>
                    <a:gd name="T15" fmla="*/ 0 h 10"/>
                    <a:gd name="T16" fmla="*/ 0 w 1202"/>
                    <a:gd name="T17" fmla="*/ 0 h 10"/>
                    <a:gd name="T18" fmla="*/ 0 w 1202"/>
                    <a:gd name="T19" fmla="*/ 0 h 10"/>
                    <a:gd name="T20" fmla="*/ 0 w 1202"/>
                    <a:gd name="T21" fmla="*/ 0 h 10"/>
                    <a:gd name="T22" fmla="*/ 0 w 1202"/>
                    <a:gd name="T23" fmla="*/ 0 h 10"/>
                    <a:gd name="T24" fmla="*/ 0 w 1202"/>
                    <a:gd name="T25" fmla="*/ 0 h 10"/>
                    <a:gd name="T26" fmla="*/ 0 w 1202"/>
                    <a:gd name="T27" fmla="*/ 0 h 10"/>
                    <a:gd name="T28" fmla="*/ 0 w 1202"/>
                    <a:gd name="T29" fmla="*/ 0 h 10"/>
                    <a:gd name="T30" fmla="*/ 0 w 1202"/>
                    <a:gd name="T31" fmla="*/ 0 h 10"/>
                    <a:gd name="T32" fmla="*/ 0 w 1202"/>
                    <a:gd name="T33" fmla="*/ 0 h 10"/>
                    <a:gd name="T34" fmla="*/ 0 w 1202"/>
                    <a:gd name="T35" fmla="*/ 0 h 10"/>
                    <a:gd name="T36" fmla="*/ 0 w 1202"/>
                    <a:gd name="T37" fmla="*/ 0 h 10"/>
                    <a:gd name="T38" fmla="*/ 0 w 1202"/>
                    <a:gd name="T39" fmla="*/ 0 h 10"/>
                    <a:gd name="T40" fmla="*/ 0 w 1202"/>
                    <a:gd name="T41" fmla="*/ 0 h 10"/>
                    <a:gd name="T42" fmla="*/ 0 w 1202"/>
                    <a:gd name="T43" fmla="*/ 0 h 10"/>
                    <a:gd name="T44" fmla="*/ 0 w 1202"/>
                    <a:gd name="T45" fmla="*/ 0 h 10"/>
                    <a:gd name="T46" fmla="*/ 0 w 1202"/>
                    <a:gd name="T47" fmla="*/ 0 h 10"/>
                    <a:gd name="T48" fmla="*/ 0 w 1202"/>
                    <a:gd name="T49" fmla="*/ 0 h 10"/>
                    <a:gd name="T50" fmla="*/ 0 w 1202"/>
                    <a:gd name="T51" fmla="*/ 0 h 10"/>
                    <a:gd name="T52" fmla="*/ 0 w 1202"/>
                    <a:gd name="T53" fmla="*/ 0 h 10"/>
                    <a:gd name="T54" fmla="*/ 0 w 1202"/>
                    <a:gd name="T55" fmla="*/ 0 h 10"/>
                    <a:gd name="T56" fmla="*/ 0 w 1202"/>
                    <a:gd name="T57" fmla="*/ 0 h 10"/>
                    <a:gd name="T58" fmla="*/ 0 w 1202"/>
                    <a:gd name="T59" fmla="*/ 0 h 10"/>
                    <a:gd name="T60" fmla="*/ 0 w 1202"/>
                    <a:gd name="T61" fmla="*/ 0 h 10"/>
                    <a:gd name="T62" fmla="*/ 0 w 1202"/>
                    <a:gd name="T63" fmla="*/ 0 h 10"/>
                    <a:gd name="T64" fmla="*/ 0 w 1202"/>
                    <a:gd name="T65" fmla="*/ 0 h 10"/>
                    <a:gd name="T66" fmla="*/ 0 w 1202"/>
                    <a:gd name="T67" fmla="*/ 0 h 10"/>
                    <a:gd name="T68" fmla="*/ 0 w 1202"/>
                    <a:gd name="T69" fmla="*/ 0 h 1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02"/>
                    <a:gd name="T106" fmla="*/ 0 h 10"/>
                    <a:gd name="T107" fmla="*/ 1202 w 1202"/>
                    <a:gd name="T108" fmla="*/ 10 h 1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02" h="10">
                      <a:moveTo>
                        <a:pt x="1" y="0"/>
                      </a:moveTo>
                      <a:lnTo>
                        <a:pt x="0" y="10"/>
                      </a:lnTo>
                      <a:lnTo>
                        <a:pt x="66" y="10"/>
                      </a:lnTo>
                      <a:lnTo>
                        <a:pt x="63" y="0"/>
                      </a:lnTo>
                      <a:lnTo>
                        <a:pt x="1" y="0"/>
                      </a:lnTo>
                      <a:close/>
                      <a:moveTo>
                        <a:pt x="74" y="0"/>
                      </a:moveTo>
                      <a:lnTo>
                        <a:pt x="73" y="10"/>
                      </a:lnTo>
                      <a:lnTo>
                        <a:pt x="141" y="10"/>
                      </a:lnTo>
                      <a:lnTo>
                        <a:pt x="138" y="0"/>
                      </a:lnTo>
                      <a:lnTo>
                        <a:pt x="74" y="0"/>
                      </a:lnTo>
                      <a:close/>
                      <a:moveTo>
                        <a:pt x="148" y="0"/>
                      </a:moveTo>
                      <a:lnTo>
                        <a:pt x="147" y="10"/>
                      </a:lnTo>
                      <a:lnTo>
                        <a:pt x="225" y="10"/>
                      </a:lnTo>
                      <a:lnTo>
                        <a:pt x="223" y="0"/>
                      </a:lnTo>
                      <a:lnTo>
                        <a:pt x="148" y="0"/>
                      </a:lnTo>
                      <a:close/>
                      <a:moveTo>
                        <a:pt x="230" y="0"/>
                      </a:moveTo>
                      <a:lnTo>
                        <a:pt x="229" y="10"/>
                      </a:lnTo>
                      <a:lnTo>
                        <a:pt x="299" y="10"/>
                      </a:lnTo>
                      <a:lnTo>
                        <a:pt x="296" y="0"/>
                      </a:lnTo>
                      <a:lnTo>
                        <a:pt x="230" y="0"/>
                      </a:lnTo>
                      <a:close/>
                      <a:moveTo>
                        <a:pt x="301" y="0"/>
                      </a:moveTo>
                      <a:lnTo>
                        <a:pt x="301" y="10"/>
                      </a:lnTo>
                      <a:lnTo>
                        <a:pt x="374" y="10"/>
                      </a:lnTo>
                      <a:lnTo>
                        <a:pt x="373" y="0"/>
                      </a:lnTo>
                      <a:lnTo>
                        <a:pt x="301" y="0"/>
                      </a:lnTo>
                      <a:close/>
                      <a:moveTo>
                        <a:pt x="383" y="0"/>
                      </a:moveTo>
                      <a:lnTo>
                        <a:pt x="381" y="10"/>
                      </a:lnTo>
                      <a:lnTo>
                        <a:pt x="454" y="10"/>
                      </a:lnTo>
                      <a:lnTo>
                        <a:pt x="453" y="0"/>
                      </a:lnTo>
                      <a:lnTo>
                        <a:pt x="383" y="0"/>
                      </a:lnTo>
                      <a:close/>
                      <a:moveTo>
                        <a:pt x="462" y="0"/>
                      </a:moveTo>
                      <a:lnTo>
                        <a:pt x="461" y="10"/>
                      </a:lnTo>
                      <a:lnTo>
                        <a:pt x="540" y="10"/>
                      </a:lnTo>
                      <a:lnTo>
                        <a:pt x="539" y="0"/>
                      </a:lnTo>
                      <a:lnTo>
                        <a:pt x="462" y="0"/>
                      </a:lnTo>
                      <a:close/>
                      <a:moveTo>
                        <a:pt x="548" y="0"/>
                      </a:moveTo>
                      <a:lnTo>
                        <a:pt x="548" y="10"/>
                      </a:lnTo>
                      <a:lnTo>
                        <a:pt x="621" y="10"/>
                      </a:lnTo>
                      <a:lnTo>
                        <a:pt x="620" y="0"/>
                      </a:lnTo>
                      <a:lnTo>
                        <a:pt x="548" y="0"/>
                      </a:lnTo>
                      <a:close/>
                      <a:moveTo>
                        <a:pt x="627" y="0"/>
                      </a:moveTo>
                      <a:lnTo>
                        <a:pt x="626" y="10"/>
                      </a:lnTo>
                      <a:lnTo>
                        <a:pt x="708" y="10"/>
                      </a:lnTo>
                      <a:lnTo>
                        <a:pt x="707" y="0"/>
                      </a:lnTo>
                      <a:lnTo>
                        <a:pt x="627" y="0"/>
                      </a:lnTo>
                      <a:close/>
                      <a:moveTo>
                        <a:pt x="716" y="0"/>
                      </a:moveTo>
                      <a:lnTo>
                        <a:pt x="714" y="10"/>
                      </a:lnTo>
                      <a:lnTo>
                        <a:pt x="788" y="10"/>
                      </a:lnTo>
                      <a:lnTo>
                        <a:pt x="786" y="0"/>
                      </a:lnTo>
                      <a:lnTo>
                        <a:pt x="716" y="0"/>
                      </a:lnTo>
                      <a:close/>
                      <a:moveTo>
                        <a:pt x="800" y="0"/>
                      </a:moveTo>
                      <a:lnTo>
                        <a:pt x="799" y="10"/>
                      </a:lnTo>
                      <a:lnTo>
                        <a:pt x="880" y="10"/>
                      </a:lnTo>
                      <a:lnTo>
                        <a:pt x="878" y="0"/>
                      </a:lnTo>
                      <a:lnTo>
                        <a:pt x="800" y="0"/>
                      </a:lnTo>
                      <a:close/>
                      <a:moveTo>
                        <a:pt x="886" y="0"/>
                      </a:moveTo>
                      <a:lnTo>
                        <a:pt x="885" y="10"/>
                      </a:lnTo>
                      <a:lnTo>
                        <a:pt x="952" y="10"/>
                      </a:lnTo>
                      <a:lnTo>
                        <a:pt x="950" y="0"/>
                      </a:lnTo>
                      <a:lnTo>
                        <a:pt x="886" y="0"/>
                      </a:lnTo>
                      <a:close/>
                      <a:moveTo>
                        <a:pt x="961" y="0"/>
                      </a:moveTo>
                      <a:lnTo>
                        <a:pt x="959" y="10"/>
                      </a:lnTo>
                      <a:lnTo>
                        <a:pt x="1029" y="10"/>
                      </a:lnTo>
                      <a:lnTo>
                        <a:pt x="1027" y="0"/>
                      </a:lnTo>
                      <a:lnTo>
                        <a:pt x="961" y="0"/>
                      </a:lnTo>
                      <a:close/>
                      <a:moveTo>
                        <a:pt x="1042" y="0"/>
                      </a:moveTo>
                      <a:lnTo>
                        <a:pt x="1041" y="10"/>
                      </a:lnTo>
                      <a:lnTo>
                        <a:pt x="1202" y="10"/>
                      </a:lnTo>
                      <a:lnTo>
                        <a:pt x="1201" y="0"/>
                      </a:lnTo>
                      <a:lnTo>
                        <a:pt x="1042" y="0"/>
                      </a:lnTo>
                      <a:close/>
                    </a:path>
                  </a:pathLst>
                </a:custGeom>
                <a:solidFill>
                  <a:srgbClr val="C9C9A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062" name="Freeform 760"/>
                <p:cNvSpPr>
                  <a:spLocks noEditPoints="1"/>
                </p:cNvSpPr>
                <p:nvPr/>
              </p:nvSpPr>
              <p:spPr bwMode="auto">
                <a:xfrm>
                  <a:off x="997" y="2824"/>
                  <a:ext cx="301" cy="2"/>
                </a:xfrm>
                <a:custGeom>
                  <a:avLst/>
                  <a:gdLst>
                    <a:gd name="T0" fmla="*/ 0 w 1202"/>
                    <a:gd name="T1" fmla="*/ 0 h 10"/>
                    <a:gd name="T2" fmla="*/ 0 w 1202"/>
                    <a:gd name="T3" fmla="*/ 0 h 10"/>
                    <a:gd name="T4" fmla="*/ 0 w 1202"/>
                    <a:gd name="T5" fmla="*/ 0 h 10"/>
                    <a:gd name="T6" fmla="*/ 0 w 1202"/>
                    <a:gd name="T7" fmla="*/ 0 h 10"/>
                    <a:gd name="T8" fmla="*/ 0 w 1202"/>
                    <a:gd name="T9" fmla="*/ 0 h 10"/>
                    <a:gd name="T10" fmla="*/ 0 w 1202"/>
                    <a:gd name="T11" fmla="*/ 0 h 10"/>
                    <a:gd name="T12" fmla="*/ 0 w 1202"/>
                    <a:gd name="T13" fmla="*/ 0 h 10"/>
                    <a:gd name="T14" fmla="*/ 0 w 1202"/>
                    <a:gd name="T15" fmla="*/ 0 h 10"/>
                    <a:gd name="T16" fmla="*/ 0 w 1202"/>
                    <a:gd name="T17" fmla="*/ 0 h 10"/>
                    <a:gd name="T18" fmla="*/ 0 w 1202"/>
                    <a:gd name="T19" fmla="*/ 0 h 10"/>
                    <a:gd name="T20" fmla="*/ 0 w 1202"/>
                    <a:gd name="T21" fmla="*/ 0 h 10"/>
                    <a:gd name="T22" fmla="*/ 0 w 1202"/>
                    <a:gd name="T23" fmla="*/ 0 h 10"/>
                    <a:gd name="T24" fmla="*/ 0 w 1202"/>
                    <a:gd name="T25" fmla="*/ 0 h 10"/>
                    <a:gd name="T26" fmla="*/ 0 w 1202"/>
                    <a:gd name="T27" fmla="*/ 0 h 10"/>
                    <a:gd name="T28" fmla="*/ 0 w 1202"/>
                    <a:gd name="T29" fmla="*/ 0 h 10"/>
                    <a:gd name="T30" fmla="*/ 0 w 1202"/>
                    <a:gd name="T31" fmla="*/ 0 h 10"/>
                    <a:gd name="T32" fmla="*/ 0 w 1202"/>
                    <a:gd name="T33" fmla="*/ 0 h 10"/>
                    <a:gd name="T34" fmla="*/ 0 w 1202"/>
                    <a:gd name="T35" fmla="*/ 0 h 10"/>
                    <a:gd name="T36" fmla="*/ 0 w 1202"/>
                    <a:gd name="T37" fmla="*/ 0 h 10"/>
                    <a:gd name="T38" fmla="*/ 0 w 1202"/>
                    <a:gd name="T39" fmla="*/ 0 h 10"/>
                    <a:gd name="T40" fmla="*/ 0 w 1202"/>
                    <a:gd name="T41" fmla="*/ 0 h 10"/>
                    <a:gd name="T42" fmla="*/ 0 w 1202"/>
                    <a:gd name="T43" fmla="*/ 0 h 10"/>
                    <a:gd name="T44" fmla="*/ 0 w 1202"/>
                    <a:gd name="T45" fmla="*/ 0 h 10"/>
                    <a:gd name="T46" fmla="*/ 0 w 1202"/>
                    <a:gd name="T47" fmla="*/ 0 h 10"/>
                    <a:gd name="T48" fmla="*/ 0 w 1202"/>
                    <a:gd name="T49" fmla="*/ 0 h 10"/>
                    <a:gd name="T50" fmla="*/ 0 w 1202"/>
                    <a:gd name="T51" fmla="*/ 0 h 10"/>
                    <a:gd name="T52" fmla="*/ 0 w 1202"/>
                    <a:gd name="T53" fmla="*/ 0 h 10"/>
                    <a:gd name="T54" fmla="*/ 0 w 1202"/>
                    <a:gd name="T55" fmla="*/ 0 h 10"/>
                    <a:gd name="T56" fmla="*/ 0 w 1202"/>
                    <a:gd name="T57" fmla="*/ 0 h 10"/>
                    <a:gd name="T58" fmla="*/ 0 w 1202"/>
                    <a:gd name="T59" fmla="*/ 0 h 10"/>
                    <a:gd name="T60" fmla="*/ 0 w 1202"/>
                    <a:gd name="T61" fmla="*/ 0 h 10"/>
                    <a:gd name="T62" fmla="*/ 0 w 1202"/>
                    <a:gd name="T63" fmla="*/ 0 h 10"/>
                    <a:gd name="T64" fmla="*/ 0 w 1202"/>
                    <a:gd name="T65" fmla="*/ 0 h 10"/>
                    <a:gd name="T66" fmla="*/ 0 w 1202"/>
                    <a:gd name="T67" fmla="*/ 0 h 10"/>
                    <a:gd name="T68" fmla="*/ 0 w 1202"/>
                    <a:gd name="T69" fmla="*/ 0 h 1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02"/>
                    <a:gd name="T106" fmla="*/ 0 h 10"/>
                    <a:gd name="T107" fmla="*/ 1202 w 1202"/>
                    <a:gd name="T108" fmla="*/ 10 h 1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02" h="10">
                      <a:moveTo>
                        <a:pt x="1" y="0"/>
                      </a:moveTo>
                      <a:lnTo>
                        <a:pt x="0" y="10"/>
                      </a:lnTo>
                      <a:lnTo>
                        <a:pt x="64" y="10"/>
                      </a:lnTo>
                      <a:lnTo>
                        <a:pt x="62" y="0"/>
                      </a:lnTo>
                      <a:lnTo>
                        <a:pt x="1" y="0"/>
                      </a:lnTo>
                      <a:close/>
                      <a:moveTo>
                        <a:pt x="75" y="0"/>
                      </a:moveTo>
                      <a:lnTo>
                        <a:pt x="73" y="10"/>
                      </a:lnTo>
                      <a:lnTo>
                        <a:pt x="140" y="10"/>
                      </a:lnTo>
                      <a:lnTo>
                        <a:pt x="137" y="0"/>
                      </a:lnTo>
                      <a:lnTo>
                        <a:pt x="75" y="0"/>
                      </a:lnTo>
                      <a:close/>
                      <a:moveTo>
                        <a:pt x="149" y="0"/>
                      </a:moveTo>
                      <a:lnTo>
                        <a:pt x="147" y="10"/>
                      </a:lnTo>
                      <a:lnTo>
                        <a:pt x="223" y="10"/>
                      </a:lnTo>
                      <a:lnTo>
                        <a:pt x="222" y="0"/>
                      </a:lnTo>
                      <a:lnTo>
                        <a:pt x="149" y="0"/>
                      </a:lnTo>
                      <a:close/>
                      <a:moveTo>
                        <a:pt x="230" y="0"/>
                      </a:moveTo>
                      <a:lnTo>
                        <a:pt x="229" y="10"/>
                      </a:lnTo>
                      <a:lnTo>
                        <a:pt x="297" y="10"/>
                      </a:lnTo>
                      <a:lnTo>
                        <a:pt x="295" y="0"/>
                      </a:lnTo>
                      <a:lnTo>
                        <a:pt x="230" y="0"/>
                      </a:lnTo>
                      <a:close/>
                      <a:moveTo>
                        <a:pt x="301" y="0"/>
                      </a:moveTo>
                      <a:lnTo>
                        <a:pt x="301" y="10"/>
                      </a:lnTo>
                      <a:lnTo>
                        <a:pt x="374" y="10"/>
                      </a:lnTo>
                      <a:lnTo>
                        <a:pt x="373" y="0"/>
                      </a:lnTo>
                      <a:lnTo>
                        <a:pt x="301" y="0"/>
                      </a:lnTo>
                      <a:close/>
                      <a:moveTo>
                        <a:pt x="386" y="0"/>
                      </a:moveTo>
                      <a:lnTo>
                        <a:pt x="382" y="10"/>
                      </a:lnTo>
                      <a:lnTo>
                        <a:pt x="454" y="10"/>
                      </a:lnTo>
                      <a:lnTo>
                        <a:pt x="452" y="0"/>
                      </a:lnTo>
                      <a:lnTo>
                        <a:pt x="386" y="0"/>
                      </a:lnTo>
                      <a:close/>
                      <a:moveTo>
                        <a:pt x="462" y="0"/>
                      </a:moveTo>
                      <a:lnTo>
                        <a:pt x="462" y="10"/>
                      </a:lnTo>
                      <a:lnTo>
                        <a:pt x="540" y="10"/>
                      </a:lnTo>
                      <a:lnTo>
                        <a:pt x="538" y="0"/>
                      </a:lnTo>
                      <a:lnTo>
                        <a:pt x="462" y="0"/>
                      </a:lnTo>
                      <a:close/>
                      <a:moveTo>
                        <a:pt x="549" y="0"/>
                      </a:moveTo>
                      <a:lnTo>
                        <a:pt x="548" y="10"/>
                      </a:lnTo>
                      <a:lnTo>
                        <a:pt x="621" y="10"/>
                      </a:lnTo>
                      <a:lnTo>
                        <a:pt x="619" y="0"/>
                      </a:lnTo>
                      <a:lnTo>
                        <a:pt x="549" y="0"/>
                      </a:lnTo>
                      <a:close/>
                      <a:moveTo>
                        <a:pt x="627" y="0"/>
                      </a:moveTo>
                      <a:lnTo>
                        <a:pt x="626" y="10"/>
                      </a:lnTo>
                      <a:lnTo>
                        <a:pt x="707" y="10"/>
                      </a:lnTo>
                      <a:lnTo>
                        <a:pt x="706" y="0"/>
                      </a:lnTo>
                      <a:lnTo>
                        <a:pt x="627" y="0"/>
                      </a:lnTo>
                      <a:close/>
                      <a:moveTo>
                        <a:pt x="716" y="0"/>
                      </a:moveTo>
                      <a:lnTo>
                        <a:pt x="716" y="10"/>
                      </a:lnTo>
                      <a:lnTo>
                        <a:pt x="787" y="10"/>
                      </a:lnTo>
                      <a:lnTo>
                        <a:pt x="785" y="0"/>
                      </a:lnTo>
                      <a:lnTo>
                        <a:pt x="716" y="0"/>
                      </a:lnTo>
                      <a:close/>
                      <a:moveTo>
                        <a:pt x="802" y="0"/>
                      </a:moveTo>
                      <a:lnTo>
                        <a:pt x="800" y="10"/>
                      </a:lnTo>
                      <a:lnTo>
                        <a:pt x="879" y="10"/>
                      </a:lnTo>
                      <a:lnTo>
                        <a:pt x="878" y="0"/>
                      </a:lnTo>
                      <a:lnTo>
                        <a:pt x="802" y="0"/>
                      </a:lnTo>
                      <a:close/>
                      <a:moveTo>
                        <a:pt x="886" y="0"/>
                      </a:moveTo>
                      <a:lnTo>
                        <a:pt x="886" y="10"/>
                      </a:lnTo>
                      <a:lnTo>
                        <a:pt x="951" y="10"/>
                      </a:lnTo>
                      <a:lnTo>
                        <a:pt x="950" y="0"/>
                      </a:lnTo>
                      <a:lnTo>
                        <a:pt x="886" y="0"/>
                      </a:lnTo>
                      <a:close/>
                      <a:moveTo>
                        <a:pt x="962" y="0"/>
                      </a:moveTo>
                      <a:lnTo>
                        <a:pt x="961" y="10"/>
                      </a:lnTo>
                      <a:lnTo>
                        <a:pt x="1029" y="10"/>
                      </a:lnTo>
                      <a:lnTo>
                        <a:pt x="1026" y="0"/>
                      </a:lnTo>
                      <a:lnTo>
                        <a:pt x="962" y="0"/>
                      </a:lnTo>
                      <a:close/>
                      <a:moveTo>
                        <a:pt x="1043" y="0"/>
                      </a:moveTo>
                      <a:lnTo>
                        <a:pt x="1041" y="10"/>
                      </a:lnTo>
                      <a:lnTo>
                        <a:pt x="1202" y="10"/>
                      </a:lnTo>
                      <a:lnTo>
                        <a:pt x="1201" y="0"/>
                      </a:lnTo>
                      <a:lnTo>
                        <a:pt x="1043" y="0"/>
                      </a:lnTo>
                      <a:close/>
                    </a:path>
                  </a:pathLst>
                </a:custGeom>
                <a:solidFill>
                  <a:srgbClr val="D1D1B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063" name="Freeform 761"/>
                <p:cNvSpPr>
                  <a:spLocks noEditPoints="1"/>
                </p:cNvSpPr>
                <p:nvPr/>
              </p:nvSpPr>
              <p:spPr bwMode="auto">
                <a:xfrm>
                  <a:off x="998" y="2822"/>
                  <a:ext cx="300" cy="3"/>
                </a:xfrm>
                <a:custGeom>
                  <a:avLst/>
                  <a:gdLst>
                    <a:gd name="T0" fmla="*/ 0 w 1200"/>
                    <a:gd name="T1" fmla="*/ 0 h 11"/>
                    <a:gd name="T2" fmla="*/ 0 w 1200"/>
                    <a:gd name="T3" fmla="*/ 0 h 11"/>
                    <a:gd name="T4" fmla="*/ 0 w 1200"/>
                    <a:gd name="T5" fmla="*/ 0 h 11"/>
                    <a:gd name="T6" fmla="*/ 0 w 1200"/>
                    <a:gd name="T7" fmla="*/ 0 h 11"/>
                    <a:gd name="T8" fmla="*/ 0 w 1200"/>
                    <a:gd name="T9" fmla="*/ 0 h 11"/>
                    <a:gd name="T10" fmla="*/ 0 w 1200"/>
                    <a:gd name="T11" fmla="*/ 0 h 11"/>
                    <a:gd name="T12" fmla="*/ 0 w 1200"/>
                    <a:gd name="T13" fmla="*/ 0 h 11"/>
                    <a:gd name="T14" fmla="*/ 0 w 1200"/>
                    <a:gd name="T15" fmla="*/ 0 h 11"/>
                    <a:gd name="T16" fmla="*/ 0 w 1200"/>
                    <a:gd name="T17" fmla="*/ 0 h 11"/>
                    <a:gd name="T18" fmla="*/ 0 w 1200"/>
                    <a:gd name="T19" fmla="*/ 0 h 11"/>
                    <a:gd name="T20" fmla="*/ 0 w 1200"/>
                    <a:gd name="T21" fmla="*/ 0 h 11"/>
                    <a:gd name="T22" fmla="*/ 0 w 1200"/>
                    <a:gd name="T23" fmla="*/ 0 h 11"/>
                    <a:gd name="T24" fmla="*/ 0 w 1200"/>
                    <a:gd name="T25" fmla="*/ 0 h 11"/>
                    <a:gd name="T26" fmla="*/ 0 w 1200"/>
                    <a:gd name="T27" fmla="*/ 0 h 11"/>
                    <a:gd name="T28" fmla="*/ 0 w 1200"/>
                    <a:gd name="T29" fmla="*/ 0 h 11"/>
                    <a:gd name="T30" fmla="*/ 0 w 1200"/>
                    <a:gd name="T31" fmla="*/ 0 h 11"/>
                    <a:gd name="T32" fmla="*/ 0 w 1200"/>
                    <a:gd name="T33" fmla="*/ 0 h 11"/>
                    <a:gd name="T34" fmla="*/ 0 w 1200"/>
                    <a:gd name="T35" fmla="*/ 0 h 11"/>
                    <a:gd name="T36" fmla="*/ 0 w 1200"/>
                    <a:gd name="T37" fmla="*/ 0 h 11"/>
                    <a:gd name="T38" fmla="*/ 0 w 1200"/>
                    <a:gd name="T39" fmla="*/ 0 h 11"/>
                    <a:gd name="T40" fmla="*/ 0 w 1200"/>
                    <a:gd name="T41" fmla="*/ 0 h 11"/>
                    <a:gd name="T42" fmla="*/ 0 w 1200"/>
                    <a:gd name="T43" fmla="*/ 0 h 11"/>
                    <a:gd name="T44" fmla="*/ 0 w 1200"/>
                    <a:gd name="T45" fmla="*/ 0 h 11"/>
                    <a:gd name="T46" fmla="*/ 0 w 1200"/>
                    <a:gd name="T47" fmla="*/ 0 h 11"/>
                    <a:gd name="T48" fmla="*/ 0 w 1200"/>
                    <a:gd name="T49" fmla="*/ 0 h 11"/>
                    <a:gd name="T50" fmla="*/ 0 w 1200"/>
                    <a:gd name="T51" fmla="*/ 0 h 11"/>
                    <a:gd name="T52" fmla="*/ 0 w 1200"/>
                    <a:gd name="T53" fmla="*/ 0 h 11"/>
                    <a:gd name="T54" fmla="*/ 0 w 1200"/>
                    <a:gd name="T55" fmla="*/ 0 h 11"/>
                    <a:gd name="T56" fmla="*/ 0 w 1200"/>
                    <a:gd name="T57" fmla="*/ 0 h 11"/>
                    <a:gd name="T58" fmla="*/ 0 w 1200"/>
                    <a:gd name="T59" fmla="*/ 0 h 11"/>
                    <a:gd name="T60" fmla="*/ 0 w 1200"/>
                    <a:gd name="T61" fmla="*/ 0 h 11"/>
                    <a:gd name="T62" fmla="*/ 0 w 1200"/>
                    <a:gd name="T63" fmla="*/ 0 h 11"/>
                    <a:gd name="T64" fmla="*/ 0 w 1200"/>
                    <a:gd name="T65" fmla="*/ 0 h 11"/>
                    <a:gd name="T66" fmla="*/ 0 w 1200"/>
                    <a:gd name="T67" fmla="*/ 0 h 11"/>
                    <a:gd name="T68" fmla="*/ 0 w 1200"/>
                    <a:gd name="T69" fmla="*/ 0 h 1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00"/>
                    <a:gd name="T106" fmla="*/ 0 h 11"/>
                    <a:gd name="T107" fmla="*/ 1200 w 1200"/>
                    <a:gd name="T108" fmla="*/ 11 h 1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00" h="11">
                      <a:moveTo>
                        <a:pt x="1" y="0"/>
                      </a:moveTo>
                      <a:lnTo>
                        <a:pt x="0" y="11"/>
                      </a:lnTo>
                      <a:lnTo>
                        <a:pt x="62" y="11"/>
                      </a:lnTo>
                      <a:lnTo>
                        <a:pt x="60" y="0"/>
                      </a:lnTo>
                      <a:lnTo>
                        <a:pt x="1" y="0"/>
                      </a:lnTo>
                      <a:close/>
                      <a:moveTo>
                        <a:pt x="75" y="0"/>
                      </a:moveTo>
                      <a:lnTo>
                        <a:pt x="73" y="11"/>
                      </a:lnTo>
                      <a:lnTo>
                        <a:pt x="137" y="11"/>
                      </a:lnTo>
                      <a:lnTo>
                        <a:pt x="135" y="0"/>
                      </a:lnTo>
                      <a:lnTo>
                        <a:pt x="75" y="0"/>
                      </a:lnTo>
                      <a:close/>
                      <a:moveTo>
                        <a:pt x="149" y="0"/>
                      </a:moveTo>
                      <a:lnTo>
                        <a:pt x="147" y="11"/>
                      </a:lnTo>
                      <a:lnTo>
                        <a:pt x="222" y="11"/>
                      </a:lnTo>
                      <a:lnTo>
                        <a:pt x="220" y="0"/>
                      </a:lnTo>
                      <a:lnTo>
                        <a:pt x="149" y="0"/>
                      </a:lnTo>
                      <a:close/>
                      <a:moveTo>
                        <a:pt x="231" y="0"/>
                      </a:moveTo>
                      <a:lnTo>
                        <a:pt x="229" y="11"/>
                      </a:lnTo>
                      <a:lnTo>
                        <a:pt x="295" y="11"/>
                      </a:lnTo>
                      <a:lnTo>
                        <a:pt x="293" y="0"/>
                      </a:lnTo>
                      <a:lnTo>
                        <a:pt x="231" y="0"/>
                      </a:lnTo>
                      <a:close/>
                      <a:moveTo>
                        <a:pt x="300" y="0"/>
                      </a:moveTo>
                      <a:lnTo>
                        <a:pt x="300" y="11"/>
                      </a:lnTo>
                      <a:lnTo>
                        <a:pt x="372" y="11"/>
                      </a:lnTo>
                      <a:lnTo>
                        <a:pt x="370" y="0"/>
                      </a:lnTo>
                      <a:lnTo>
                        <a:pt x="300" y="0"/>
                      </a:lnTo>
                      <a:close/>
                      <a:moveTo>
                        <a:pt x="386" y="0"/>
                      </a:moveTo>
                      <a:lnTo>
                        <a:pt x="382" y="11"/>
                      </a:lnTo>
                      <a:lnTo>
                        <a:pt x="452" y="11"/>
                      </a:lnTo>
                      <a:lnTo>
                        <a:pt x="449" y="0"/>
                      </a:lnTo>
                      <a:lnTo>
                        <a:pt x="386" y="0"/>
                      </a:lnTo>
                      <a:close/>
                      <a:moveTo>
                        <a:pt x="462" y="0"/>
                      </a:moveTo>
                      <a:lnTo>
                        <a:pt x="461" y="11"/>
                      </a:lnTo>
                      <a:lnTo>
                        <a:pt x="538" y="11"/>
                      </a:lnTo>
                      <a:lnTo>
                        <a:pt x="535" y="0"/>
                      </a:lnTo>
                      <a:lnTo>
                        <a:pt x="462" y="0"/>
                      </a:lnTo>
                      <a:close/>
                      <a:moveTo>
                        <a:pt x="548" y="0"/>
                      </a:moveTo>
                      <a:lnTo>
                        <a:pt x="547" y="11"/>
                      </a:lnTo>
                      <a:lnTo>
                        <a:pt x="619" y="11"/>
                      </a:lnTo>
                      <a:lnTo>
                        <a:pt x="617" y="0"/>
                      </a:lnTo>
                      <a:lnTo>
                        <a:pt x="548" y="0"/>
                      </a:lnTo>
                      <a:close/>
                      <a:moveTo>
                        <a:pt x="627" y="0"/>
                      </a:moveTo>
                      <a:lnTo>
                        <a:pt x="626" y="11"/>
                      </a:lnTo>
                      <a:lnTo>
                        <a:pt x="706" y="11"/>
                      </a:lnTo>
                      <a:lnTo>
                        <a:pt x="704" y="0"/>
                      </a:lnTo>
                      <a:lnTo>
                        <a:pt x="627" y="0"/>
                      </a:lnTo>
                      <a:close/>
                      <a:moveTo>
                        <a:pt x="716" y="0"/>
                      </a:moveTo>
                      <a:lnTo>
                        <a:pt x="715" y="11"/>
                      </a:lnTo>
                      <a:lnTo>
                        <a:pt x="785" y="11"/>
                      </a:lnTo>
                      <a:lnTo>
                        <a:pt x="781" y="0"/>
                      </a:lnTo>
                      <a:lnTo>
                        <a:pt x="716" y="0"/>
                      </a:lnTo>
                      <a:close/>
                      <a:moveTo>
                        <a:pt x="801" y="0"/>
                      </a:moveTo>
                      <a:lnTo>
                        <a:pt x="799" y="11"/>
                      </a:lnTo>
                      <a:lnTo>
                        <a:pt x="877" y="11"/>
                      </a:lnTo>
                      <a:lnTo>
                        <a:pt x="875" y="0"/>
                      </a:lnTo>
                      <a:lnTo>
                        <a:pt x="801" y="0"/>
                      </a:lnTo>
                      <a:close/>
                      <a:moveTo>
                        <a:pt x="885" y="0"/>
                      </a:moveTo>
                      <a:lnTo>
                        <a:pt x="885" y="11"/>
                      </a:lnTo>
                      <a:lnTo>
                        <a:pt x="949" y="11"/>
                      </a:lnTo>
                      <a:lnTo>
                        <a:pt x="946" y="0"/>
                      </a:lnTo>
                      <a:lnTo>
                        <a:pt x="885" y="0"/>
                      </a:lnTo>
                      <a:close/>
                      <a:moveTo>
                        <a:pt x="962" y="0"/>
                      </a:moveTo>
                      <a:lnTo>
                        <a:pt x="960" y="11"/>
                      </a:lnTo>
                      <a:lnTo>
                        <a:pt x="1026" y="11"/>
                      </a:lnTo>
                      <a:lnTo>
                        <a:pt x="1024" y="0"/>
                      </a:lnTo>
                      <a:lnTo>
                        <a:pt x="962" y="0"/>
                      </a:lnTo>
                      <a:close/>
                      <a:moveTo>
                        <a:pt x="1043" y="0"/>
                      </a:moveTo>
                      <a:lnTo>
                        <a:pt x="1041" y="11"/>
                      </a:lnTo>
                      <a:lnTo>
                        <a:pt x="1200" y="11"/>
                      </a:lnTo>
                      <a:lnTo>
                        <a:pt x="1198" y="0"/>
                      </a:lnTo>
                      <a:lnTo>
                        <a:pt x="1043" y="0"/>
                      </a:lnTo>
                      <a:close/>
                    </a:path>
                  </a:pathLst>
                </a:custGeom>
                <a:solidFill>
                  <a:srgbClr val="D6D6B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064" name="Freeform 762"/>
                <p:cNvSpPr>
                  <a:spLocks noEditPoints="1"/>
                </p:cNvSpPr>
                <p:nvPr/>
              </p:nvSpPr>
              <p:spPr bwMode="auto">
                <a:xfrm>
                  <a:off x="998" y="2821"/>
                  <a:ext cx="300" cy="3"/>
                </a:xfrm>
                <a:custGeom>
                  <a:avLst/>
                  <a:gdLst>
                    <a:gd name="T0" fmla="*/ 0 w 1200"/>
                    <a:gd name="T1" fmla="*/ 0 h 10"/>
                    <a:gd name="T2" fmla="*/ 0 w 1200"/>
                    <a:gd name="T3" fmla="*/ 0 h 10"/>
                    <a:gd name="T4" fmla="*/ 0 w 1200"/>
                    <a:gd name="T5" fmla="*/ 0 h 10"/>
                    <a:gd name="T6" fmla="*/ 0 w 1200"/>
                    <a:gd name="T7" fmla="*/ 0 h 10"/>
                    <a:gd name="T8" fmla="*/ 0 w 1200"/>
                    <a:gd name="T9" fmla="*/ 0 h 10"/>
                    <a:gd name="T10" fmla="*/ 0 w 1200"/>
                    <a:gd name="T11" fmla="*/ 0 h 10"/>
                    <a:gd name="T12" fmla="*/ 0 w 1200"/>
                    <a:gd name="T13" fmla="*/ 0 h 10"/>
                    <a:gd name="T14" fmla="*/ 0 w 1200"/>
                    <a:gd name="T15" fmla="*/ 0 h 10"/>
                    <a:gd name="T16" fmla="*/ 0 w 1200"/>
                    <a:gd name="T17" fmla="*/ 0 h 10"/>
                    <a:gd name="T18" fmla="*/ 0 w 1200"/>
                    <a:gd name="T19" fmla="*/ 0 h 10"/>
                    <a:gd name="T20" fmla="*/ 0 w 1200"/>
                    <a:gd name="T21" fmla="*/ 0 h 10"/>
                    <a:gd name="T22" fmla="*/ 0 w 1200"/>
                    <a:gd name="T23" fmla="*/ 0 h 10"/>
                    <a:gd name="T24" fmla="*/ 0 w 1200"/>
                    <a:gd name="T25" fmla="*/ 0 h 10"/>
                    <a:gd name="T26" fmla="*/ 0 w 1200"/>
                    <a:gd name="T27" fmla="*/ 0 h 10"/>
                    <a:gd name="T28" fmla="*/ 0 w 1200"/>
                    <a:gd name="T29" fmla="*/ 0 h 10"/>
                    <a:gd name="T30" fmla="*/ 0 w 1200"/>
                    <a:gd name="T31" fmla="*/ 0 h 10"/>
                    <a:gd name="T32" fmla="*/ 0 w 1200"/>
                    <a:gd name="T33" fmla="*/ 0 h 10"/>
                    <a:gd name="T34" fmla="*/ 0 w 1200"/>
                    <a:gd name="T35" fmla="*/ 0 h 10"/>
                    <a:gd name="T36" fmla="*/ 0 w 1200"/>
                    <a:gd name="T37" fmla="*/ 0 h 10"/>
                    <a:gd name="T38" fmla="*/ 0 w 1200"/>
                    <a:gd name="T39" fmla="*/ 0 h 10"/>
                    <a:gd name="T40" fmla="*/ 0 w 1200"/>
                    <a:gd name="T41" fmla="*/ 0 h 10"/>
                    <a:gd name="T42" fmla="*/ 0 w 1200"/>
                    <a:gd name="T43" fmla="*/ 0 h 10"/>
                    <a:gd name="T44" fmla="*/ 0 w 1200"/>
                    <a:gd name="T45" fmla="*/ 0 h 10"/>
                    <a:gd name="T46" fmla="*/ 0 w 1200"/>
                    <a:gd name="T47" fmla="*/ 0 h 10"/>
                    <a:gd name="T48" fmla="*/ 0 w 1200"/>
                    <a:gd name="T49" fmla="*/ 0 h 10"/>
                    <a:gd name="T50" fmla="*/ 0 w 1200"/>
                    <a:gd name="T51" fmla="*/ 0 h 10"/>
                    <a:gd name="T52" fmla="*/ 0 w 1200"/>
                    <a:gd name="T53" fmla="*/ 0 h 10"/>
                    <a:gd name="T54" fmla="*/ 0 w 1200"/>
                    <a:gd name="T55" fmla="*/ 0 h 10"/>
                    <a:gd name="T56" fmla="*/ 0 w 1200"/>
                    <a:gd name="T57" fmla="*/ 0 h 10"/>
                    <a:gd name="T58" fmla="*/ 0 w 1200"/>
                    <a:gd name="T59" fmla="*/ 0 h 10"/>
                    <a:gd name="T60" fmla="*/ 0 w 1200"/>
                    <a:gd name="T61" fmla="*/ 0 h 10"/>
                    <a:gd name="T62" fmla="*/ 0 w 1200"/>
                    <a:gd name="T63" fmla="*/ 0 h 10"/>
                    <a:gd name="T64" fmla="*/ 0 w 1200"/>
                    <a:gd name="T65" fmla="*/ 0 h 10"/>
                    <a:gd name="T66" fmla="*/ 0 w 1200"/>
                    <a:gd name="T67" fmla="*/ 0 h 10"/>
                    <a:gd name="T68" fmla="*/ 0 w 1200"/>
                    <a:gd name="T69" fmla="*/ 0 h 1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00"/>
                    <a:gd name="T106" fmla="*/ 0 h 10"/>
                    <a:gd name="T107" fmla="*/ 1200 w 1200"/>
                    <a:gd name="T108" fmla="*/ 10 h 1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00" h="10">
                      <a:moveTo>
                        <a:pt x="1" y="0"/>
                      </a:moveTo>
                      <a:lnTo>
                        <a:pt x="0" y="10"/>
                      </a:lnTo>
                      <a:lnTo>
                        <a:pt x="61" y="10"/>
                      </a:lnTo>
                      <a:lnTo>
                        <a:pt x="59" y="0"/>
                      </a:lnTo>
                      <a:lnTo>
                        <a:pt x="1" y="0"/>
                      </a:lnTo>
                      <a:close/>
                      <a:moveTo>
                        <a:pt x="75" y="0"/>
                      </a:moveTo>
                      <a:lnTo>
                        <a:pt x="74" y="10"/>
                      </a:lnTo>
                      <a:lnTo>
                        <a:pt x="136" y="10"/>
                      </a:lnTo>
                      <a:lnTo>
                        <a:pt x="134" y="0"/>
                      </a:lnTo>
                      <a:lnTo>
                        <a:pt x="75" y="0"/>
                      </a:lnTo>
                      <a:close/>
                      <a:moveTo>
                        <a:pt x="149" y="0"/>
                      </a:moveTo>
                      <a:lnTo>
                        <a:pt x="148" y="10"/>
                      </a:lnTo>
                      <a:lnTo>
                        <a:pt x="221" y="10"/>
                      </a:lnTo>
                      <a:lnTo>
                        <a:pt x="220" y="0"/>
                      </a:lnTo>
                      <a:lnTo>
                        <a:pt x="149" y="0"/>
                      </a:lnTo>
                      <a:close/>
                      <a:moveTo>
                        <a:pt x="231" y="0"/>
                      </a:moveTo>
                      <a:lnTo>
                        <a:pt x="229" y="10"/>
                      </a:lnTo>
                      <a:lnTo>
                        <a:pt x="294" y="10"/>
                      </a:lnTo>
                      <a:lnTo>
                        <a:pt x="292" y="0"/>
                      </a:lnTo>
                      <a:lnTo>
                        <a:pt x="231" y="0"/>
                      </a:lnTo>
                      <a:close/>
                      <a:moveTo>
                        <a:pt x="300" y="0"/>
                      </a:moveTo>
                      <a:lnTo>
                        <a:pt x="300" y="10"/>
                      </a:lnTo>
                      <a:lnTo>
                        <a:pt x="372" y="10"/>
                      </a:lnTo>
                      <a:lnTo>
                        <a:pt x="370" y="0"/>
                      </a:lnTo>
                      <a:lnTo>
                        <a:pt x="300" y="0"/>
                      </a:lnTo>
                      <a:close/>
                      <a:moveTo>
                        <a:pt x="385" y="10"/>
                      </a:moveTo>
                      <a:lnTo>
                        <a:pt x="386" y="4"/>
                      </a:lnTo>
                      <a:lnTo>
                        <a:pt x="434" y="0"/>
                      </a:lnTo>
                      <a:lnTo>
                        <a:pt x="449" y="0"/>
                      </a:lnTo>
                      <a:lnTo>
                        <a:pt x="451" y="10"/>
                      </a:lnTo>
                      <a:lnTo>
                        <a:pt x="385" y="10"/>
                      </a:lnTo>
                      <a:close/>
                      <a:moveTo>
                        <a:pt x="462" y="0"/>
                      </a:moveTo>
                      <a:lnTo>
                        <a:pt x="461" y="10"/>
                      </a:lnTo>
                      <a:lnTo>
                        <a:pt x="537" y="10"/>
                      </a:lnTo>
                      <a:lnTo>
                        <a:pt x="535" y="0"/>
                      </a:lnTo>
                      <a:lnTo>
                        <a:pt x="462" y="0"/>
                      </a:lnTo>
                      <a:close/>
                      <a:moveTo>
                        <a:pt x="548" y="0"/>
                      </a:moveTo>
                      <a:lnTo>
                        <a:pt x="548" y="10"/>
                      </a:lnTo>
                      <a:lnTo>
                        <a:pt x="618" y="10"/>
                      </a:lnTo>
                      <a:lnTo>
                        <a:pt x="617" y="0"/>
                      </a:lnTo>
                      <a:lnTo>
                        <a:pt x="548" y="0"/>
                      </a:lnTo>
                      <a:close/>
                      <a:moveTo>
                        <a:pt x="627" y="0"/>
                      </a:moveTo>
                      <a:lnTo>
                        <a:pt x="626" y="10"/>
                      </a:lnTo>
                      <a:lnTo>
                        <a:pt x="705" y="10"/>
                      </a:lnTo>
                      <a:lnTo>
                        <a:pt x="703" y="0"/>
                      </a:lnTo>
                      <a:lnTo>
                        <a:pt x="627" y="0"/>
                      </a:lnTo>
                      <a:close/>
                      <a:moveTo>
                        <a:pt x="716" y="0"/>
                      </a:moveTo>
                      <a:lnTo>
                        <a:pt x="715" y="10"/>
                      </a:lnTo>
                      <a:lnTo>
                        <a:pt x="784" y="10"/>
                      </a:lnTo>
                      <a:lnTo>
                        <a:pt x="780" y="0"/>
                      </a:lnTo>
                      <a:lnTo>
                        <a:pt x="716" y="0"/>
                      </a:lnTo>
                      <a:close/>
                      <a:moveTo>
                        <a:pt x="802" y="0"/>
                      </a:moveTo>
                      <a:lnTo>
                        <a:pt x="801" y="10"/>
                      </a:lnTo>
                      <a:lnTo>
                        <a:pt x="876" y="10"/>
                      </a:lnTo>
                      <a:lnTo>
                        <a:pt x="875" y="0"/>
                      </a:lnTo>
                      <a:lnTo>
                        <a:pt x="802" y="0"/>
                      </a:lnTo>
                      <a:close/>
                      <a:moveTo>
                        <a:pt x="885" y="0"/>
                      </a:moveTo>
                      <a:lnTo>
                        <a:pt x="885" y="10"/>
                      </a:lnTo>
                      <a:lnTo>
                        <a:pt x="948" y="10"/>
                      </a:lnTo>
                      <a:lnTo>
                        <a:pt x="946" y="0"/>
                      </a:lnTo>
                      <a:lnTo>
                        <a:pt x="885" y="0"/>
                      </a:lnTo>
                      <a:close/>
                      <a:moveTo>
                        <a:pt x="962" y="0"/>
                      </a:moveTo>
                      <a:lnTo>
                        <a:pt x="961" y="10"/>
                      </a:lnTo>
                      <a:lnTo>
                        <a:pt x="1025" y="10"/>
                      </a:lnTo>
                      <a:lnTo>
                        <a:pt x="1023" y="0"/>
                      </a:lnTo>
                      <a:lnTo>
                        <a:pt x="962" y="0"/>
                      </a:lnTo>
                      <a:close/>
                      <a:moveTo>
                        <a:pt x="1043" y="0"/>
                      </a:moveTo>
                      <a:lnTo>
                        <a:pt x="1042" y="10"/>
                      </a:lnTo>
                      <a:lnTo>
                        <a:pt x="1200" y="10"/>
                      </a:lnTo>
                      <a:lnTo>
                        <a:pt x="1197" y="0"/>
                      </a:lnTo>
                      <a:lnTo>
                        <a:pt x="1043" y="0"/>
                      </a:lnTo>
                      <a:close/>
                    </a:path>
                  </a:pathLst>
                </a:custGeom>
                <a:solidFill>
                  <a:srgbClr val="DEDE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065" name="Freeform 763"/>
                <p:cNvSpPr>
                  <a:spLocks noEditPoints="1"/>
                </p:cNvSpPr>
                <p:nvPr/>
              </p:nvSpPr>
              <p:spPr bwMode="auto">
                <a:xfrm>
                  <a:off x="998" y="2820"/>
                  <a:ext cx="299" cy="2"/>
                </a:xfrm>
                <a:custGeom>
                  <a:avLst/>
                  <a:gdLst>
                    <a:gd name="T0" fmla="*/ 0 w 1197"/>
                    <a:gd name="T1" fmla="*/ 0 h 9"/>
                    <a:gd name="T2" fmla="*/ 0 w 1197"/>
                    <a:gd name="T3" fmla="*/ 0 h 9"/>
                    <a:gd name="T4" fmla="*/ 0 w 1197"/>
                    <a:gd name="T5" fmla="*/ 0 h 9"/>
                    <a:gd name="T6" fmla="*/ 0 w 1197"/>
                    <a:gd name="T7" fmla="*/ 0 h 9"/>
                    <a:gd name="T8" fmla="*/ 0 w 1197"/>
                    <a:gd name="T9" fmla="*/ 0 h 9"/>
                    <a:gd name="T10" fmla="*/ 0 w 1197"/>
                    <a:gd name="T11" fmla="*/ 0 h 9"/>
                    <a:gd name="T12" fmla="*/ 0 w 1197"/>
                    <a:gd name="T13" fmla="*/ 0 h 9"/>
                    <a:gd name="T14" fmla="*/ 0 w 1197"/>
                    <a:gd name="T15" fmla="*/ 0 h 9"/>
                    <a:gd name="T16" fmla="*/ 0 w 1197"/>
                    <a:gd name="T17" fmla="*/ 0 h 9"/>
                    <a:gd name="T18" fmla="*/ 0 w 1197"/>
                    <a:gd name="T19" fmla="*/ 0 h 9"/>
                    <a:gd name="T20" fmla="*/ 0 w 1197"/>
                    <a:gd name="T21" fmla="*/ 0 h 9"/>
                    <a:gd name="T22" fmla="*/ 0 w 1197"/>
                    <a:gd name="T23" fmla="*/ 0 h 9"/>
                    <a:gd name="T24" fmla="*/ 0 w 1197"/>
                    <a:gd name="T25" fmla="*/ 0 h 9"/>
                    <a:gd name="T26" fmla="*/ 0 w 1197"/>
                    <a:gd name="T27" fmla="*/ 0 h 9"/>
                    <a:gd name="T28" fmla="*/ 0 w 1197"/>
                    <a:gd name="T29" fmla="*/ 0 h 9"/>
                    <a:gd name="T30" fmla="*/ 0 w 1197"/>
                    <a:gd name="T31" fmla="*/ 0 h 9"/>
                    <a:gd name="T32" fmla="*/ 0 w 1197"/>
                    <a:gd name="T33" fmla="*/ 0 h 9"/>
                    <a:gd name="T34" fmla="*/ 0 w 1197"/>
                    <a:gd name="T35" fmla="*/ 0 h 9"/>
                    <a:gd name="T36" fmla="*/ 0 w 1197"/>
                    <a:gd name="T37" fmla="*/ 0 h 9"/>
                    <a:gd name="T38" fmla="*/ 0 w 1197"/>
                    <a:gd name="T39" fmla="*/ 0 h 9"/>
                    <a:gd name="T40" fmla="*/ 0 w 1197"/>
                    <a:gd name="T41" fmla="*/ 0 h 9"/>
                    <a:gd name="T42" fmla="*/ 0 w 1197"/>
                    <a:gd name="T43" fmla="*/ 0 h 9"/>
                    <a:gd name="T44" fmla="*/ 0 w 1197"/>
                    <a:gd name="T45" fmla="*/ 0 h 9"/>
                    <a:gd name="T46" fmla="*/ 0 w 1197"/>
                    <a:gd name="T47" fmla="*/ 0 h 9"/>
                    <a:gd name="T48" fmla="*/ 0 w 1197"/>
                    <a:gd name="T49" fmla="*/ 0 h 9"/>
                    <a:gd name="T50" fmla="*/ 0 w 1197"/>
                    <a:gd name="T51" fmla="*/ 0 h 9"/>
                    <a:gd name="T52" fmla="*/ 0 w 1197"/>
                    <a:gd name="T53" fmla="*/ 0 h 9"/>
                    <a:gd name="T54" fmla="*/ 0 w 1197"/>
                    <a:gd name="T55" fmla="*/ 0 h 9"/>
                    <a:gd name="T56" fmla="*/ 0 w 1197"/>
                    <a:gd name="T57" fmla="*/ 0 h 9"/>
                    <a:gd name="T58" fmla="*/ 0 w 1197"/>
                    <a:gd name="T59" fmla="*/ 0 h 9"/>
                    <a:gd name="T60" fmla="*/ 0 w 1197"/>
                    <a:gd name="T61" fmla="*/ 0 h 9"/>
                    <a:gd name="T62" fmla="*/ 0 w 1197"/>
                    <a:gd name="T63" fmla="*/ 0 h 9"/>
                    <a:gd name="T64" fmla="*/ 0 w 1197"/>
                    <a:gd name="T65" fmla="*/ 0 h 9"/>
                    <a:gd name="T66" fmla="*/ 0 w 1197"/>
                    <a:gd name="T67" fmla="*/ 0 h 9"/>
                    <a:gd name="T68" fmla="*/ 0 w 1197"/>
                    <a:gd name="T69" fmla="*/ 0 h 9"/>
                    <a:gd name="T70" fmla="*/ 0 w 1197"/>
                    <a:gd name="T71" fmla="*/ 0 h 9"/>
                    <a:gd name="T72" fmla="*/ 0 w 1197"/>
                    <a:gd name="T73" fmla="*/ 0 h 9"/>
                    <a:gd name="T74" fmla="*/ 0 w 1197"/>
                    <a:gd name="T75" fmla="*/ 0 h 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197"/>
                    <a:gd name="T115" fmla="*/ 0 h 9"/>
                    <a:gd name="T116" fmla="*/ 1197 w 1197"/>
                    <a:gd name="T117" fmla="*/ 9 h 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197" h="9">
                      <a:moveTo>
                        <a:pt x="0" y="9"/>
                      </a:moveTo>
                      <a:lnTo>
                        <a:pt x="0" y="5"/>
                      </a:lnTo>
                      <a:lnTo>
                        <a:pt x="42" y="0"/>
                      </a:lnTo>
                      <a:lnTo>
                        <a:pt x="56" y="0"/>
                      </a:lnTo>
                      <a:lnTo>
                        <a:pt x="59" y="9"/>
                      </a:lnTo>
                      <a:lnTo>
                        <a:pt x="0" y="9"/>
                      </a:lnTo>
                      <a:close/>
                      <a:moveTo>
                        <a:pt x="74" y="9"/>
                      </a:moveTo>
                      <a:lnTo>
                        <a:pt x="74" y="5"/>
                      </a:lnTo>
                      <a:lnTo>
                        <a:pt x="132" y="5"/>
                      </a:lnTo>
                      <a:lnTo>
                        <a:pt x="134" y="9"/>
                      </a:lnTo>
                      <a:lnTo>
                        <a:pt x="74" y="9"/>
                      </a:lnTo>
                      <a:close/>
                      <a:moveTo>
                        <a:pt x="148" y="9"/>
                      </a:moveTo>
                      <a:lnTo>
                        <a:pt x="148" y="5"/>
                      </a:lnTo>
                      <a:lnTo>
                        <a:pt x="218" y="5"/>
                      </a:lnTo>
                      <a:lnTo>
                        <a:pt x="219" y="9"/>
                      </a:lnTo>
                      <a:lnTo>
                        <a:pt x="148" y="9"/>
                      </a:lnTo>
                      <a:close/>
                      <a:moveTo>
                        <a:pt x="230" y="9"/>
                      </a:moveTo>
                      <a:lnTo>
                        <a:pt x="230" y="2"/>
                      </a:lnTo>
                      <a:lnTo>
                        <a:pt x="289" y="5"/>
                      </a:lnTo>
                      <a:lnTo>
                        <a:pt x="292" y="9"/>
                      </a:lnTo>
                      <a:lnTo>
                        <a:pt x="230" y="9"/>
                      </a:lnTo>
                      <a:close/>
                      <a:moveTo>
                        <a:pt x="299" y="9"/>
                      </a:moveTo>
                      <a:lnTo>
                        <a:pt x="299" y="5"/>
                      </a:lnTo>
                      <a:lnTo>
                        <a:pt x="352" y="0"/>
                      </a:lnTo>
                      <a:lnTo>
                        <a:pt x="369" y="0"/>
                      </a:lnTo>
                      <a:lnTo>
                        <a:pt x="369" y="9"/>
                      </a:lnTo>
                      <a:lnTo>
                        <a:pt x="299" y="9"/>
                      </a:lnTo>
                      <a:close/>
                      <a:moveTo>
                        <a:pt x="385" y="9"/>
                      </a:moveTo>
                      <a:lnTo>
                        <a:pt x="385" y="9"/>
                      </a:lnTo>
                      <a:lnTo>
                        <a:pt x="447" y="5"/>
                      </a:lnTo>
                      <a:lnTo>
                        <a:pt x="448" y="9"/>
                      </a:lnTo>
                      <a:lnTo>
                        <a:pt x="385" y="9"/>
                      </a:lnTo>
                      <a:close/>
                      <a:moveTo>
                        <a:pt x="461" y="0"/>
                      </a:moveTo>
                      <a:lnTo>
                        <a:pt x="461" y="9"/>
                      </a:lnTo>
                      <a:lnTo>
                        <a:pt x="534" y="9"/>
                      </a:lnTo>
                      <a:lnTo>
                        <a:pt x="533" y="5"/>
                      </a:lnTo>
                      <a:lnTo>
                        <a:pt x="479" y="0"/>
                      </a:lnTo>
                      <a:lnTo>
                        <a:pt x="461" y="0"/>
                      </a:lnTo>
                      <a:close/>
                      <a:moveTo>
                        <a:pt x="547" y="9"/>
                      </a:moveTo>
                      <a:lnTo>
                        <a:pt x="547" y="5"/>
                      </a:lnTo>
                      <a:lnTo>
                        <a:pt x="614" y="5"/>
                      </a:lnTo>
                      <a:lnTo>
                        <a:pt x="616" y="9"/>
                      </a:lnTo>
                      <a:lnTo>
                        <a:pt x="547" y="9"/>
                      </a:lnTo>
                      <a:close/>
                      <a:moveTo>
                        <a:pt x="626" y="9"/>
                      </a:moveTo>
                      <a:lnTo>
                        <a:pt x="626" y="5"/>
                      </a:lnTo>
                      <a:lnTo>
                        <a:pt x="700" y="5"/>
                      </a:lnTo>
                      <a:lnTo>
                        <a:pt x="703" y="9"/>
                      </a:lnTo>
                      <a:lnTo>
                        <a:pt x="626" y="9"/>
                      </a:lnTo>
                      <a:close/>
                      <a:moveTo>
                        <a:pt x="715" y="9"/>
                      </a:moveTo>
                      <a:lnTo>
                        <a:pt x="715" y="5"/>
                      </a:lnTo>
                      <a:lnTo>
                        <a:pt x="763" y="0"/>
                      </a:lnTo>
                      <a:lnTo>
                        <a:pt x="778" y="0"/>
                      </a:lnTo>
                      <a:lnTo>
                        <a:pt x="780" y="9"/>
                      </a:lnTo>
                      <a:lnTo>
                        <a:pt x="715" y="9"/>
                      </a:lnTo>
                      <a:close/>
                      <a:moveTo>
                        <a:pt x="801" y="0"/>
                      </a:moveTo>
                      <a:lnTo>
                        <a:pt x="800" y="9"/>
                      </a:lnTo>
                      <a:lnTo>
                        <a:pt x="874" y="9"/>
                      </a:lnTo>
                      <a:lnTo>
                        <a:pt x="872" y="5"/>
                      </a:lnTo>
                      <a:lnTo>
                        <a:pt x="819" y="0"/>
                      </a:lnTo>
                      <a:lnTo>
                        <a:pt x="801" y="0"/>
                      </a:lnTo>
                      <a:close/>
                      <a:moveTo>
                        <a:pt x="884" y="9"/>
                      </a:moveTo>
                      <a:lnTo>
                        <a:pt x="884" y="5"/>
                      </a:lnTo>
                      <a:lnTo>
                        <a:pt x="944" y="5"/>
                      </a:lnTo>
                      <a:lnTo>
                        <a:pt x="945" y="9"/>
                      </a:lnTo>
                      <a:lnTo>
                        <a:pt x="884" y="9"/>
                      </a:lnTo>
                      <a:close/>
                      <a:moveTo>
                        <a:pt x="961" y="9"/>
                      </a:moveTo>
                      <a:lnTo>
                        <a:pt x="961" y="5"/>
                      </a:lnTo>
                      <a:lnTo>
                        <a:pt x="1021" y="5"/>
                      </a:lnTo>
                      <a:lnTo>
                        <a:pt x="1023" y="9"/>
                      </a:lnTo>
                      <a:lnTo>
                        <a:pt x="961" y="9"/>
                      </a:lnTo>
                      <a:close/>
                      <a:moveTo>
                        <a:pt x="1042" y="9"/>
                      </a:moveTo>
                      <a:lnTo>
                        <a:pt x="1042" y="5"/>
                      </a:lnTo>
                      <a:lnTo>
                        <a:pt x="1158" y="0"/>
                      </a:lnTo>
                      <a:lnTo>
                        <a:pt x="1196" y="0"/>
                      </a:lnTo>
                      <a:lnTo>
                        <a:pt x="1197" y="9"/>
                      </a:lnTo>
                      <a:lnTo>
                        <a:pt x="1042" y="9"/>
                      </a:lnTo>
                      <a:close/>
                    </a:path>
                  </a:pathLst>
                </a:custGeom>
                <a:solidFill>
                  <a:srgbClr val="E3E3C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066" name="Freeform 764"/>
                <p:cNvSpPr>
                  <a:spLocks noEditPoints="1"/>
                </p:cNvSpPr>
                <p:nvPr/>
              </p:nvSpPr>
              <p:spPr bwMode="auto">
                <a:xfrm>
                  <a:off x="998" y="2820"/>
                  <a:ext cx="299" cy="1"/>
                </a:xfrm>
                <a:custGeom>
                  <a:avLst/>
                  <a:gdLst>
                    <a:gd name="T0" fmla="*/ 0 w 1196"/>
                    <a:gd name="T1" fmla="*/ 0 h 5"/>
                    <a:gd name="T2" fmla="*/ 0 w 1196"/>
                    <a:gd name="T3" fmla="*/ 0 h 5"/>
                    <a:gd name="T4" fmla="*/ 0 w 1196"/>
                    <a:gd name="T5" fmla="*/ 0 h 5"/>
                    <a:gd name="T6" fmla="*/ 0 w 1196"/>
                    <a:gd name="T7" fmla="*/ 0 h 5"/>
                    <a:gd name="T8" fmla="*/ 0 w 1196"/>
                    <a:gd name="T9" fmla="*/ 0 h 5"/>
                    <a:gd name="T10" fmla="*/ 0 w 1196"/>
                    <a:gd name="T11" fmla="*/ 0 h 5"/>
                    <a:gd name="T12" fmla="*/ 0 w 1196"/>
                    <a:gd name="T13" fmla="*/ 0 h 5"/>
                    <a:gd name="T14" fmla="*/ 0 w 1196"/>
                    <a:gd name="T15" fmla="*/ 0 h 5"/>
                    <a:gd name="T16" fmla="*/ 0 w 1196"/>
                    <a:gd name="T17" fmla="*/ 0 h 5"/>
                    <a:gd name="T18" fmla="*/ 0 w 1196"/>
                    <a:gd name="T19" fmla="*/ 0 h 5"/>
                    <a:gd name="T20" fmla="*/ 0 w 1196"/>
                    <a:gd name="T21" fmla="*/ 0 h 5"/>
                    <a:gd name="T22" fmla="*/ 0 w 1196"/>
                    <a:gd name="T23" fmla="*/ 0 h 5"/>
                    <a:gd name="T24" fmla="*/ 0 w 1196"/>
                    <a:gd name="T25" fmla="*/ 0 h 5"/>
                    <a:gd name="T26" fmla="*/ 0 w 1196"/>
                    <a:gd name="T27" fmla="*/ 0 h 5"/>
                    <a:gd name="T28" fmla="*/ 0 w 1196"/>
                    <a:gd name="T29" fmla="*/ 0 h 5"/>
                    <a:gd name="T30" fmla="*/ 0 w 1196"/>
                    <a:gd name="T31" fmla="*/ 0 h 5"/>
                    <a:gd name="T32" fmla="*/ 0 w 1196"/>
                    <a:gd name="T33" fmla="*/ 0 h 5"/>
                    <a:gd name="T34" fmla="*/ 0 w 1196"/>
                    <a:gd name="T35" fmla="*/ 0 h 5"/>
                    <a:gd name="T36" fmla="*/ 0 w 1196"/>
                    <a:gd name="T37" fmla="*/ 0 h 5"/>
                    <a:gd name="T38" fmla="*/ 0 w 1196"/>
                    <a:gd name="T39" fmla="*/ 0 h 5"/>
                    <a:gd name="T40" fmla="*/ 0 w 1196"/>
                    <a:gd name="T41" fmla="*/ 0 h 5"/>
                    <a:gd name="T42" fmla="*/ 0 w 1196"/>
                    <a:gd name="T43" fmla="*/ 0 h 5"/>
                    <a:gd name="T44" fmla="*/ 0 w 1196"/>
                    <a:gd name="T45" fmla="*/ 0 h 5"/>
                    <a:gd name="T46" fmla="*/ 0 w 1196"/>
                    <a:gd name="T47" fmla="*/ 0 h 5"/>
                    <a:gd name="T48" fmla="*/ 0 w 1196"/>
                    <a:gd name="T49" fmla="*/ 0 h 5"/>
                    <a:gd name="T50" fmla="*/ 0 w 1196"/>
                    <a:gd name="T51" fmla="*/ 0 h 5"/>
                    <a:gd name="T52" fmla="*/ 0 w 1196"/>
                    <a:gd name="T53" fmla="*/ 0 h 5"/>
                    <a:gd name="T54" fmla="*/ 0 w 1196"/>
                    <a:gd name="T55" fmla="*/ 0 h 5"/>
                    <a:gd name="T56" fmla="*/ 0 w 1196"/>
                    <a:gd name="T57" fmla="*/ 0 h 5"/>
                    <a:gd name="T58" fmla="*/ 0 w 1196"/>
                    <a:gd name="T59" fmla="*/ 0 h 5"/>
                    <a:gd name="T60" fmla="*/ 0 w 1196"/>
                    <a:gd name="T61" fmla="*/ 0 h 5"/>
                    <a:gd name="T62" fmla="*/ 0 w 1196"/>
                    <a:gd name="T63" fmla="*/ 0 h 5"/>
                    <a:gd name="T64" fmla="*/ 0 w 1196"/>
                    <a:gd name="T65" fmla="*/ 0 h 5"/>
                    <a:gd name="T66" fmla="*/ 0 w 1196"/>
                    <a:gd name="T67" fmla="*/ 0 h 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96"/>
                    <a:gd name="T103" fmla="*/ 0 h 5"/>
                    <a:gd name="T104" fmla="*/ 1196 w 1196"/>
                    <a:gd name="T105" fmla="*/ 5 h 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96" h="5">
                      <a:moveTo>
                        <a:pt x="0" y="5"/>
                      </a:moveTo>
                      <a:lnTo>
                        <a:pt x="0" y="5"/>
                      </a:lnTo>
                      <a:lnTo>
                        <a:pt x="55" y="0"/>
                      </a:lnTo>
                      <a:lnTo>
                        <a:pt x="58" y="5"/>
                      </a:lnTo>
                      <a:lnTo>
                        <a:pt x="0" y="5"/>
                      </a:lnTo>
                      <a:close/>
                      <a:moveTo>
                        <a:pt x="74" y="5"/>
                      </a:moveTo>
                      <a:lnTo>
                        <a:pt x="74" y="5"/>
                      </a:lnTo>
                      <a:lnTo>
                        <a:pt x="132" y="5"/>
                      </a:lnTo>
                      <a:lnTo>
                        <a:pt x="133" y="5"/>
                      </a:lnTo>
                      <a:lnTo>
                        <a:pt x="74" y="5"/>
                      </a:lnTo>
                      <a:close/>
                      <a:moveTo>
                        <a:pt x="148" y="5"/>
                      </a:moveTo>
                      <a:lnTo>
                        <a:pt x="148" y="5"/>
                      </a:lnTo>
                      <a:lnTo>
                        <a:pt x="218" y="5"/>
                      </a:lnTo>
                      <a:lnTo>
                        <a:pt x="219" y="5"/>
                      </a:lnTo>
                      <a:lnTo>
                        <a:pt x="148" y="5"/>
                      </a:lnTo>
                      <a:close/>
                      <a:moveTo>
                        <a:pt x="230" y="5"/>
                      </a:moveTo>
                      <a:lnTo>
                        <a:pt x="230" y="2"/>
                      </a:lnTo>
                      <a:lnTo>
                        <a:pt x="289" y="5"/>
                      </a:lnTo>
                      <a:lnTo>
                        <a:pt x="291" y="5"/>
                      </a:lnTo>
                      <a:lnTo>
                        <a:pt x="230" y="5"/>
                      </a:lnTo>
                      <a:close/>
                      <a:moveTo>
                        <a:pt x="299" y="5"/>
                      </a:moveTo>
                      <a:lnTo>
                        <a:pt x="299" y="5"/>
                      </a:lnTo>
                      <a:lnTo>
                        <a:pt x="368" y="0"/>
                      </a:lnTo>
                      <a:lnTo>
                        <a:pt x="369" y="5"/>
                      </a:lnTo>
                      <a:lnTo>
                        <a:pt x="299" y="5"/>
                      </a:lnTo>
                      <a:close/>
                      <a:moveTo>
                        <a:pt x="433" y="5"/>
                      </a:moveTo>
                      <a:lnTo>
                        <a:pt x="447" y="5"/>
                      </a:lnTo>
                      <a:lnTo>
                        <a:pt x="448" y="5"/>
                      </a:lnTo>
                      <a:lnTo>
                        <a:pt x="433" y="5"/>
                      </a:lnTo>
                      <a:close/>
                      <a:moveTo>
                        <a:pt x="461" y="5"/>
                      </a:moveTo>
                      <a:lnTo>
                        <a:pt x="461" y="0"/>
                      </a:lnTo>
                      <a:lnTo>
                        <a:pt x="533" y="5"/>
                      </a:lnTo>
                      <a:lnTo>
                        <a:pt x="534" y="5"/>
                      </a:lnTo>
                      <a:lnTo>
                        <a:pt x="461" y="5"/>
                      </a:lnTo>
                      <a:close/>
                      <a:moveTo>
                        <a:pt x="547" y="5"/>
                      </a:moveTo>
                      <a:lnTo>
                        <a:pt x="547" y="5"/>
                      </a:lnTo>
                      <a:lnTo>
                        <a:pt x="614" y="5"/>
                      </a:lnTo>
                      <a:lnTo>
                        <a:pt x="616" y="5"/>
                      </a:lnTo>
                      <a:lnTo>
                        <a:pt x="547" y="5"/>
                      </a:lnTo>
                      <a:close/>
                      <a:moveTo>
                        <a:pt x="626" y="5"/>
                      </a:moveTo>
                      <a:lnTo>
                        <a:pt x="626" y="5"/>
                      </a:lnTo>
                      <a:lnTo>
                        <a:pt x="700" y="5"/>
                      </a:lnTo>
                      <a:lnTo>
                        <a:pt x="702" y="5"/>
                      </a:lnTo>
                      <a:lnTo>
                        <a:pt x="626" y="5"/>
                      </a:lnTo>
                      <a:close/>
                      <a:moveTo>
                        <a:pt x="715" y="5"/>
                      </a:moveTo>
                      <a:lnTo>
                        <a:pt x="715" y="5"/>
                      </a:lnTo>
                      <a:lnTo>
                        <a:pt x="777" y="0"/>
                      </a:lnTo>
                      <a:lnTo>
                        <a:pt x="779" y="5"/>
                      </a:lnTo>
                      <a:lnTo>
                        <a:pt x="715" y="5"/>
                      </a:lnTo>
                      <a:close/>
                      <a:moveTo>
                        <a:pt x="801" y="5"/>
                      </a:moveTo>
                      <a:lnTo>
                        <a:pt x="801" y="0"/>
                      </a:lnTo>
                      <a:lnTo>
                        <a:pt x="872" y="5"/>
                      </a:lnTo>
                      <a:lnTo>
                        <a:pt x="874" y="5"/>
                      </a:lnTo>
                      <a:lnTo>
                        <a:pt x="801" y="5"/>
                      </a:lnTo>
                      <a:close/>
                      <a:moveTo>
                        <a:pt x="884" y="5"/>
                      </a:moveTo>
                      <a:lnTo>
                        <a:pt x="884" y="5"/>
                      </a:lnTo>
                      <a:lnTo>
                        <a:pt x="944" y="5"/>
                      </a:lnTo>
                      <a:lnTo>
                        <a:pt x="945" y="5"/>
                      </a:lnTo>
                      <a:lnTo>
                        <a:pt x="884" y="5"/>
                      </a:lnTo>
                      <a:close/>
                      <a:moveTo>
                        <a:pt x="961" y="5"/>
                      </a:moveTo>
                      <a:lnTo>
                        <a:pt x="961" y="5"/>
                      </a:lnTo>
                      <a:lnTo>
                        <a:pt x="1021" y="5"/>
                      </a:lnTo>
                      <a:lnTo>
                        <a:pt x="1022" y="5"/>
                      </a:lnTo>
                      <a:lnTo>
                        <a:pt x="961" y="5"/>
                      </a:lnTo>
                      <a:close/>
                      <a:moveTo>
                        <a:pt x="1042" y="5"/>
                      </a:moveTo>
                      <a:lnTo>
                        <a:pt x="1042" y="5"/>
                      </a:lnTo>
                      <a:lnTo>
                        <a:pt x="1195" y="0"/>
                      </a:lnTo>
                      <a:lnTo>
                        <a:pt x="1196" y="5"/>
                      </a:lnTo>
                      <a:lnTo>
                        <a:pt x="1042" y="5"/>
                      </a:lnTo>
                      <a:close/>
                    </a:path>
                  </a:pathLst>
                </a:custGeom>
                <a:solidFill>
                  <a:srgbClr val="EBEBC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067" name="Freeform 765"/>
                <p:cNvSpPr>
                  <a:spLocks noEditPoints="1"/>
                </p:cNvSpPr>
                <p:nvPr/>
              </p:nvSpPr>
              <p:spPr bwMode="auto">
                <a:xfrm>
                  <a:off x="1009" y="2820"/>
                  <a:ext cx="288" cy="1"/>
                </a:xfrm>
                <a:custGeom>
                  <a:avLst/>
                  <a:gdLst>
                    <a:gd name="T0" fmla="*/ 0 w 1154"/>
                    <a:gd name="T1" fmla="*/ 0 h 1"/>
                    <a:gd name="T2" fmla="*/ 0 w 1154"/>
                    <a:gd name="T3" fmla="*/ 0 h 1"/>
                    <a:gd name="T4" fmla="*/ 0 w 1154"/>
                    <a:gd name="T5" fmla="*/ 0 h 1"/>
                    <a:gd name="T6" fmla="*/ 0 w 1154"/>
                    <a:gd name="T7" fmla="*/ 0 h 1"/>
                    <a:gd name="T8" fmla="*/ 0 w 1154"/>
                    <a:gd name="T9" fmla="*/ 0 h 1"/>
                    <a:gd name="T10" fmla="*/ 0 w 1154"/>
                    <a:gd name="T11" fmla="*/ 0 h 1"/>
                    <a:gd name="T12" fmla="*/ 0 w 1154"/>
                    <a:gd name="T13" fmla="*/ 0 h 1"/>
                    <a:gd name="T14" fmla="*/ 0 w 1154"/>
                    <a:gd name="T15" fmla="*/ 0 h 1"/>
                    <a:gd name="T16" fmla="*/ 0 w 1154"/>
                    <a:gd name="T17" fmla="*/ 0 h 1"/>
                    <a:gd name="T18" fmla="*/ 0 w 1154"/>
                    <a:gd name="T19" fmla="*/ 0 h 1"/>
                    <a:gd name="T20" fmla="*/ 0 w 1154"/>
                    <a:gd name="T21" fmla="*/ 0 h 1"/>
                    <a:gd name="T22" fmla="*/ 0 w 1154"/>
                    <a:gd name="T23" fmla="*/ 0 h 1"/>
                    <a:gd name="T24" fmla="*/ 0 w 1154"/>
                    <a:gd name="T25" fmla="*/ 0 h 1"/>
                    <a:gd name="T26" fmla="*/ 0 w 1154"/>
                    <a:gd name="T27" fmla="*/ 0 h 1"/>
                    <a:gd name="T28" fmla="*/ 0 w 1154"/>
                    <a:gd name="T29" fmla="*/ 0 h 1"/>
                    <a:gd name="T30" fmla="*/ 0 w 1154"/>
                    <a:gd name="T31" fmla="*/ 0 h 1"/>
                    <a:gd name="T32" fmla="*/ 0 w 1154"/>
                    <a:gd name="T33" fmla="*/ 0 h 1"/>
                    <a:gd name="T34" fmla="*/ 0 w 1154"/>
                    <a:gd name="T35" fmla="*/ 0 h 1"/>
                    <a:gd name="T36" fmla="*/ 0 w 1154"/>
                    <a:gd name="T37" fmla="*/ 0 h 1"/>
                    <a:gd name="T38" fmla="*/ 0 w 1154"/>
                    <a:gd name="T39" fmla="*/ 0 h 1"/>
                    <a:gd name="T40" fmla="*/ 0 w 1154"/>
                    <a:gd name="T41" fmla="*/ 0 h 1"/>
                    <a:gd name="T42" fmla="*/ 0 w 1154"/>
                    <a:gd name="T43" fmla="*/ 0 h 1"/>
                    <a:gd name="T44" fmla="*/ 0 w 1154"/>
                    <a:gd name="T45" fmla="*/ 0 h 1"/>
                    <a:gd name="T46" fmla="*/ 0 w 1154"/>
                    <a:gd name="T47" fmla="*/ 0 h 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54"/>
                    <a:gd name="T73" fmla="*/ 0 h 1"/>
                    <a:gd name="T74" fmla="*/ 1154 w 1154"/>
                    <a:gd name="T75" fmla="*/ 1 h 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54" h="1">
                      <a:moveTo>
                        <a:pt x="0" y="0"/>
                      </a:moveTo>
                      <a:lnTo>
                        <a:pt x="13" y="0"/>
                      </a:lnTo>
                      <a:lnTo>
                        <a:pt x="14" y="0"/>
                      </a:lnTo>
                      <a:lnTo>
                        <a:pt x="0" y="0"/>
                      </a:lnTo>
                      <a:close/>
                      <a:moveTo>
                        <a:pt x="310" y="0"/>
                      </a:moveTo>
                      <a:lnTo>
                        <a:pt x="326" y="0"/>
                      </a:lnTo>
                      <a:lnTo>
                        <a:pt x="327" y="0"/>
                      </a:lnTo>
                      <a:lnTo>
                        <a:pt x="310" y="0"/>
                      </a:lnTo>
                      <a:close/>
                      <a:moveTo>
                        <a:pt x="419" y="0"/>
                      </a:moveTo>
                      <a:lnTo>
                        <a:pt x="419" y="0"/>
                      </a:lnTo>
                      <a:lnTo>
                        <a:pt x="437" y="0"/>
                      </a:lnTo>
                      <a:lnTo>
                        <a:pt x="419" y="0"/>
                      </a:lnTo>
                      <a:close/>
                      <a:moveTo>
                        <a:pt x="721" y="0"/>
                      </a:moveTo>
                      <a:lnTo>
                        <a:pt x="735" y="0"/>
                      </a:lnTo>
                      <a:lnTo>
                        <a:pt x="736" y="0"/>
                      </a:lnTo>
                      <a:lnTo>
                        <a:pt x="721" y="0"/>
                      </a:lnTo>
                      <a:close/>
                      <a:moveTo>
                        <a:pt x="759" y="0"/>
                      </a:moveTo>
                      <a:lnTo>
                        <a:pt x="759" y="0"/>
                      </a:lnTo>
                      <a:lnTo>
                        <a:pt x="777" y="0"/>
                      </a:lnTo>
                      <a:lnTo>
                        <a:pt x="759" y="0"/>
                      </a:lnTo>
                      <a:close/>
                      <a:moveTo>
                        <a:pt x="1116" y="0"/>
                      </a:moveTo>
                      <a:lnTo>
                        <a:pt x="1153" y="0"/>
                      </a:lnTo>
                      <a:lnTo>
                        <a:pt x="1154" y="0"/>
                      </a:lnTo>
                      <a:lnTo>
                        <a:pt x="1116" y="0"/>
                      </a:lnTo>
                      <a:close/>
                    </a:path>
                  </a:pathLst>
                </a:custGeom>
                <a:solidFill>
                  <a:srgbClr val="F0F0D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068" name="Freeform 766"/>
                <p:cNvSpPr>
                  <a:spLocks/>
                </p:cNvSpPr>
                <p:nvPr/>
              </p:nvSpPr>
              <p:spPr bwMode="auto">
                <a:xfrm>
                  <a:off x="990" y="2854"/>
                  <a:ext cx="312" cy="1"/>
                </a:xfrm>
                <a:custGeom>
                  <a:avLst/>
                  <a:gdLst>
                    <a:gd name="T0" fmla="*/ 0 w 1245"/>
                    <a:gd name="T1" fmla="*/ 0 h 3"/>
                    <a:gd name="T2" fmla="*/ 0 w 1245"/>
                    <a:gd name="T3" fmla="*/ 0 h 3"/>
                    <a:gd name="T4" fmla="*/ 0 w 1245"/>
                    <a:gd name="T5" fmla="*/ 0 h 3"/>
                    <a:gd name="T6" fmla="*/ 0 w 1245"/>
                    <a:gd name="T7" fmla="*/ 0 h 3"/>
                    <a:gd name="T8" fmla="*/ 0 w 1245"/>
                    <a:gd name="T9" fmla="*/ 0 h 3"/>
                    <a:gd name="T10" fmla="*/ 0 60000 65536"/>
                    <a:gd name="T11" fmla="*/ 0 60000 65536"/>
                    <a:gd name="T12" fmla="*/ 0 60000 65536"/>
                    <a:gd name="T13" fmla="*/ 0 60000 65536"/>
                    <a:gd name="T14" fmla="*/ 0 60000 65536"/>
                    <a:gd name="T15" fmla="*/ 0 w 1245"/>
                    <a:gd name="T16" fmla="*/ 0 h 3"/>
                    <a:gd name="T17" fmla="*/ 1245 w 1245"/>
                    <a:gd name="T18" fmla="*/ 3 h 3"/>
                  </a:gdLst>
                  <a:ahLst/>
                  <a:cxnLst>
                    <a:cxn ang="T10">
                      <a:pos x="T0" y="T1"/>
                    </a:cxn>
                    <a:cxn ang="T11">
                      <a:pos x="T2" y="T3"/>
                    </a:cxn>
                    <a:cxn ang="T12">
                      <a:pos x="T4" y="T5"/>
                    </a:cxn>
                    <a:cxn ang="T13">
                      <a:pos x="T6" y="T7"/>
                    </a:cxn>
                    <a:cxn ang="T14">
                      <a:pos x="T8" y="T9"/>
                    </a:cxn>
                  </a:cxnLst>
                  <a:rect l="T15" t="T16" r="T17" b="T18"/>
                  <a:pathLst>
                    <a:path w="1245" h="3">
                      <a:moveTo>
                        <a:pt x="1245" y="3"/>
                      </a:moveTo>
                      <a:lnTo>
                        <a:pt x="0" y="3"/>
                      </a:lnTo>
                      <a:lnTo>
                        <a:pt x="1" y="0"/>
                      </a:lnTo>
                      <a:lnTo>
                        <a:pt x="1245" y="0"/>
                      </a:lnTo>
                      <a:lnTo>
                        <a:pt x="1245" y="3"/>
                      </a:lnTo>
                      <a:close/>
                    </a:path>
                  </a:pathLst>
                </a:custGeom>
                <a:solidFill>
                  <a:srgbClr val="82826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069" name="Freeform 767"/>
                <p:cNvSpPr>
                  <a:spLocks/>
                </p:cNvSpPr>
                <p:nvPr/>
              </p:nvSpPr>
              <p:spPr bwMode="auto">
                <a:xfrm>
                  <a:off x="990" y="2852"/>
                  <a:ext cx="312" cy="3"/>
                </a:xfrm>
                <a:custGeom>
                  <a:avLst/>
                  <a:gdLst>
                    <a:gd name="T0" fmla="*/ 0 w 1245"/>
                    <a:gd name="T1" fmla="*/ 0 h 9"/>
                    <a:gd name="T2" fmla="*/ 0 w 1245"/>
                    <a:gd name="T3" fmla="*/ 0 h 9"/>
                    <a:gd name="T4" fmla="*/ 0 w 1245"/>
                    <a:gd name="T5" fmla="*/ 0 h 9"/>
                    <a:gd name="T6" fmla="*/ 0 w 1245"/>
                    <a:gd name="T7" fmla="*/ 0 h 9"/>
                    <a:gd name="T8" fmla="*/ 0 w 1245"/>
                    <a:gd name="T9" fmla="*/ 0 h 9"/>
                    <a:gd name="T10" fmla="*/ 0 60000 65536"/>
                    <a:gd name="T11" fmla="*/ 0 60000 65536"/>
                    <a:gd name="T12" fmla="*/ 0 60000 65536"/>
                    <a:gd name="T13" fmla="*/ 0 60000 65536"/>
                    <a:gd name="T14" fmla="*/ 0 60000 65536"/>
                    <a:gd name="T15" fmla="*/ 0 w 1245"/>
                    <a:gd name="T16" fmla="*/ 0 h 9"/>
                    <a:gd name="T17" fmla="*/ 1245 w 1245"/>
                    <a:gd name="T18" fmla="*/ 9 h 9"/>
                  </a:gdLst>
                  <a:ahLst/>
                  <a:cxnLst>
                    <a:cxn ang="T10">
                      <a:pos x="T0" y="T1"/>
                    </a:cxn>
                    <a:cxn ang="T11">
                      <a:pos x="T2" y="T3"/>
                    </a:cxn>
                    <a:cxn ang="T12">
                      <a:pos x="T4" y="T5"/>
                    </a:cxn>
                    <a:cxn ang="T13">
                      <a:pos x="T6" y="T7"/>
                    </a:cxn>
                    <a:cxn ang="T14">
                      <a:pos x="T8" y="T9"/>
                    </a:cxn>
                  </a:cxnLst>
                  <a:rect l="T15" t="T16" r="T17" b="T18"/>
                  <a:pathLst>
                    <a:path w="1245" h="9">
                      <a:moveTo>
                        <a:pt x="1245" y="9"/>
                      </a:moveTo>
                      <a:lnTo>
                        <a:pt x="0" y="9"/>
                      </a:lnTo>
                      <a:lnTo>
                        <a:pt x="3" y="0"/>
                      </a:lnTo>
                      <a:lnTo>
                        <a:pt x="1244" y="0"/>
                      </a:lnTo>
                      <a:lnTo>
                        <a:pt x="1245" y="9"/>
                      </a:lnTo>
                      <a:close/>
                    </a:path>
                  </a:pathLst>
                </a:custGeom>
                <a:solidFill>
                  <a:srgbClr val="8A8A6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070" name="Freeform 768"/>
                <p:cNvSpPr>
                  <a:spLocks/>
                </p:cNvSpPr>
                <p:nvPr/>
              </p:nvSpPr>
              <p:spPr bwMode="auto">
                <a:xfrm>
                  <a:off x="991" y="2851"/>
                  <a:ext cx="311" cy="3"/>
                </a:xfrm>
                <a:custGeom>
                  <a:avLst/>
                  <a:gdLst>
                    <a:gd name="T0" fmla="*/ 0 w 1244"/>
                    <a:gd name="T1" fmla="*/ 0 h 11"/>
                    <a:gd name="T2" fmla="*/ 0 w 1244"/>
                    <a:gd name="T3" fmla="*/ 0 h 11"/>
                    <a:gd name="T4" fmla="*/ 0 w 1244"/>
                    <a:gd name="T5" fmla="*/ 0 h 11"/>
                    <a:gd name="T6" fmla="*/ 0 w 1244"/>
                    <a:gd name="T7" fmla="*/ 0 h 11"/>
                    <a:gd name="T8" fmla="*/ 0 w 1244"/>
                    <a:gd name="T9" fmla="*/ 0 h 11"/>
                    <a:gd name="T10" fmla="*/ 0 60000 65536"/>
                    <a:gd name="T11" fmla="*/ 0 60000 65536"/>
                    <a:gd name="T12" fmla="*/ 0 60000 65536"/>
                    <a:gd name="T13" fmla="*/ 0 60000 65536"/>
                    <a:gd name="T14" fmla="*/ 0 60000 65536"/>
                    <a:gd name="T15" fmla="*/ 0 w 1244"/>
                    <a:gd name="T16" fmla="*/ 0 h 11"/>
                    <a:gd name="T17" fmla="*/ 1244 w 1244"/>
                    <a:gd name="T18" fmla="*/ 11 h 11"/>
                  </a:gdLst>
                  <a:ahLst/>
                  <a:cxnLst>
                    <a:cxn ang="T10">
                      <a:pos x="T0" y="T1"/>
                    </a:cxn>
                    <a:cxn ang="T11">
                      <a:pos x="T2" y="T3"/>
                    </a:cxn>
                    <a:cxn ang="T12">
                      <a:pos x="T4" y="T5"/>
                    </a:cxn>
                    <a:cxn ang="T13">
                      <a:pos x="T6" y="T7"/>
                    </a:cxn>
                    <a:cxn ang="T14">
                      <a:pos x="T8" y="T9"/>
                    </a:cxn>
                  </a:cxnLst>
                  <a:rect l="T15" t="T16" r="T17" b="T18"/>
                  <a:pathLst>
                    <a:path w="1244" h="11">
                      <a:moveTo>
                        <a:pt x="2" y="0"/>
                      </a:moveTo>
                      <a:lnTo>
                        <a:pt x="0" y="11"/>
                      </a:lnTo>
                      <a:lnTo>
                        <a:pt x="1244" y="11"/>
                      </a:lnTo>
                      <a:lnTo>
                        <a:pt x="1243" y="0"/>
                      </a:lnTo>
                      <a:lnTo>
                        <a:pt x="2" y="0"/>
                      </a:lnTo>
                      <a:close/>
                    </a:path>
                  </a:pathLst>
                </a:custGeom>
                <a:solidFill>
                  <a:srgbClr val="8F8F7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071" name="Freeform 769"/>
                <p:cNvSpPr>
                  <a:spLocks/>
                </p:cNvSpPr>
                <p:nvPr/>
              </p:nvSpPr>
              <p:spPr bwMode="auto">
                <a:xfrm>
                  <a:off x="991" y="2849"/>
                  <a:ext cx="310" cy="3"/>
                </a:xfrm>
                <a:custGeom>
                  <a:avLst/>
                  <a:gdLst>
                    <a:gd name="T0" fmla="*/ 0 w 1241"/>
                    <a:gd name="T1" fmla="*/ 0 h 11"/>
                    <a:gd name="T2" fmla="*/ 0 w 1241"/>
                    <a:gd name="T3" fmla="*/ 0 h 11"/>
                    <a:gd name="T4" fmla="*/ 0 w 1241"/>
                    <a:gd name="T5" fmla="*/ 0 h 11"/>
                    <a:gd name="T6" fmla="*/ 0 w 1241"/>
                    <a:gd name="T7" fmla="*/ 0 h 11"/>
                    <a:gd name="T8" fmla="*/ 0 w 1241"/>
                    <a:gd name="T9" fmla="*/ 0 h 11"/>
                    <a:gd name="T10" fmla="*/ 0 60000 65536"/>
                    <a:gd name="T11" fmla="*/ 0 60000 65536"/>
                    <a:gd name="T12" fmla="*/ 0 60000 65536"/>
                    <a:gd name="T13" fmla="*/ 0 60000 65536"/>
                    <a:gd name="T14" fmla="*/ 0 60000 65536"/>
                    <a:gd name="T15" fmla="*/ 0 w 1241"/>
                    <a:gd name="T16" fmla="*/ 0 h 11"/>
                    <a:gd name="T17" fmla="*/ 1241 w 1241"/>
                    <a:gd name="T18" fmla="*/ 11 h 11"/>
                  </a:gdLst>
                  <a:ahLst/>
                  <a:cxnLst>
                    <a:cxn ang="T10">
                      <a:pos x="T0" y="T1"/>
                    </a:cxn>
                    <a:cxn ang="T11">
                      <a:pos x="T2" y="T3"/>
                    </a:cxn>
                    <a:cxn ang="T12">
                      <a:pos x="T4" y="T5"/>
                    </a:cxn>
                    <a:cxn ang="T13">
                      <a:pos x="T6" y="T7"/>
                    </a:cxn>
                    <a:cxn ang="T14">
                      <a:pos x="T8" y="T9"/>
                    </a:cxn>
                  </a:cxnLst>
                  <a:rect l="T15" t="T16" r="T17" b="T18"/>
                  <a:pathLst>
                    <a:path w="1241" h="11">
                      <a:moveTo>
                        <a:pt x="1" y="0"/>
                      </a:moveTo>
                      <a:lnTo>
                        <a:pt x="0" y="11"/>
                      </a:lnTo>
                      <a:lnTo>
                        <a:pt x="1241" y="11"/>
                      </a:lnTo>
                      <a:lnTo>
                        <a:pt x="1240" y="0"/>
                      </a:lnTo>
                      <a:lnTo>
                        <a:pt x="1" y="0"/>
                      </a:lnTo>
                      <a:close/>
                    </a:path>
                  </a:pathLst>
                </a:custGeom>
                <a:solidFill>
                  <a:srgbClr val="96967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072" name="Freeform 770"/>
                <p:cNvSpPr>
                  <a:spLocks/>
                </p:cNvSpPr>
                <p:nvPr/>
              </p:nvSpPr>
              <p:spPr bwMode="auto">
                <a:xfrm>
                  <a:off x="991" y="2848"/>
                  <a:ext cx="310" cy="3"/>
                </a:xfrm>
                <a:custGeom>
                  <a:avLst/>
                  <a:gdLst>
                    <a:gd name="T0" fmla="*/ 0 w 1241"/>
                    <a:gd name="T1" fmla="*/ 0 h 11"/>
                    <a:gd name="T2" fmla="*/ 0 w 1241"/>
                    <a:gd name="T3" fmla="*/ 0 h 11"/>
                    <a:gd name="T4" fmla="*/ 0 w 1241"/>
                    <a:gd name="T5" fmla="*/ 0 h 11"/>
                    <a:gd name="T6" fmla="*/ 0 w 1241"/>
                    <a:gd name="T7" fmla="*/ 0 h 11"/>
                    <a:gd name="T8" fmla="*/ 0 w 1241"/>
                    <a:gd name="T9" fmla="*/ 0 h 11"/>
                    <a:gd name="T10" fmla="*/ 0 w 1241"/>
                    <a:gd name="T11" fmla="*/ 0 h 11"/>
                    <a:gd name="T12" fmla="*/ 0 w 1241"/>
                    <a:gd name="T13" fmla="*/ 0 h 11"/>
                    <a:gd name="T14" fmla="*/ 0 w 1241"/>
                    <a:gd name="T15" fmla="*/ 0 h 11"/>
                    <a:gd name="T16" fmla="*/ 0 w 1241"/>
                    <a:gd name="T17" fmla="*/ 0 h 11"/>
                    <a:gd name="T18" fmla="*/ 0 w 1241"/>
                    <a:gd name="T19" fmla="*/ 0 h 11"/>
                    <a:gd name="T20" fmla="*/ 0 w 1241"/>
                    <a:gd name="T21" fmla="*/ 0 h 11"/>
                    <a:gd name="T22" fmla="*/ 0 w 1241"/>
                    <a:gd name="T23" fmla="*/ 0 h 11"/>
                    <a:gd name="T24" fmla="*/ 0 w 1241"/>
                    <a:gd name="T25" fmla="*/ 0 h 11"/>
                    <a:gd name="T26" fmla="*/ 0 w 1241"/>
                    <a:gd name="T27" fmla="*/ 0 h 11"/>
                    <a:gd name="T28" fmla="*/ 0 w 1241"/>
                    <a:gd name="T29" fmla="*/ 0 h 11"/>
                    <a:gd name="T30" fmla="*/ 0 w 1241"/>
                    <a:gd name="T31" fmla="*/ 0 h 11"/>
                    <a:gd name="T32" fmla="*/ 0 w 1241"/>
                    <a:gd name="T33" fmla="*/ 0 h 1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41"/>
                    <a:gd name="T52" fmla="*/ 0 h 11"/>
                    <a:gd name="T53" fmla="*/ 1241 w 1241"/>
                    <a:gd name="T54" fmla="*/ 11 h 1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41" h="11">
                      <a:moveTo>
                        <a:pt x="2" y="0"/>
                      </a:moveTo>
                      <a:lnTo>
                        <a:pt x="0" y="11"/>
                      </a:lnTo>
                      <a:lnTo>
                        <a:pt x="1241" y="11"/>
                      </a:lnTo>
                      <a:lnTo>
                        <a:pt x="1240" y="0"/>
                      </a:lnTo>
                      <a:lnTo>
                        <a:pt x="1067" y="0"/>
                      </a:lnTo>
                      <a:lnTo>
                        <a:pt x="1065" y="4"/>
                      </a:lnTo>
                      <a:lnTo>
                        <a:pt x="1065" y="0"/>
                      </a:lnTo>
                      <a:lnTo>
                        <a:pt x="820" y="0"/>
                      </a:lnTo>
                      <a:lnTo>
                        <a:pt x="819" y="4"/>
                      </a:lnTo>
                      <a:lnTo>
                        <a:pt x="819" y="0"/>
                      </a:lnTo>
                      <a:lnTo>
                        <a:pt x="562" y="0"/>
                      </a:lnTo>
                      <a:lnTo>
                        <a:pt x="561" y="4"/>
                      </a:lnTo>
                      <a:lnTo>
                        <a:pt x="561" y="0"/>
                      </a:lnTo>
                      <a:lnTo>
                        <a:pt x="476" y="0"/>
                      </a:lnTo>
                      <a:lnTo>
                        <a:pt x="475" y="4"/>
                      </a:lnTo>
                      <a:lnTo>
                        <a:pt x="475" y="0"/>
                      </a:lnTo>
                      <a:lnTo>
                        <a:pt x="2" y="0"/>
                      </a:lnTo>
                      <a:close/>
                    </a:path>
                  </a:pathLst>
                </a:custGeom>
                <a:solidFill>
                  <a:srgbClr val="9E9E7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073" name="Freeform 771"/>
                <p:cNvSpPr>
                  <a:spLocks/>
                </p:cNvSpPr>
                <p:nvPr/>
              </p:nvSpPr>
              <p:spPr bwMode="auto">
                <a:xfrm>
                  <a:off x="991" y="2847"/>
                  <a:ext cx="310" cy="2"/>
                </a:xfrm>
                <a:custGeom>
                  <a:avLst/>
                  <a:gdLst>
                    <a:gd name="T0" fmla="*/ 0 w 1239"/>
                    <a:gd name="T1" fmla="*/ 0 h 11"/>
                    <a:gd name="T2" fmla="*/ 0 w 1239"/>
                    <a:gd name="T3" fmla="*/ 0 h 11"/>
                    <a:gd name="T4" fmla="*/ 0 w 1239"/>
                    <a:gd name="T5" fmla="*/ 0 h 11"/>
                    <a:gd name="T6" fmla="*/ 0 w 1239"/>
                    <a:gd name="T7" fmla="*/ 0 h 11"/>
                    <a:gd name="T8" fmla="*/ 0 w 1239"/>
                    <a:gd name="T9" fmla="*/ 0 h 11"/>
                    <a:gd name="T10" fmla="*/ 0 w 1239"/>
                    <a:gd name="T11" fmla="*/ 0 h 11"/>
                    <a:gd name="T12" fmla="*/ 0 w 1239"/>
                    <a:gd name="T13" fmla="*/ 0 h 11"/>
                    <a:gd name="T14" fmla="*/ 0 w 1239"/>
                    <a:gd name="T15" fmla="*/ 0 h 11"/>
                    <a:gd name="T16" fmla="*/ 0 w 1239"/>
                    <a:gd name="T17" fmla="*/ 0 h 11"/>
                    <a:gd name="T18" fmla="*/ 0 w 1239"/>
                    <a:gd name="T19" fmla="*/ 0 h 11"/>
                    <a:gd name="T20" fmla="*/ 0 w 1239"/>
                    <a:gd name="T21" fmla="*/ 0 h 11"/>
                    <a:gd name="T22" fmla="*/ 0 w 1239"/>
                    <a:gd name="T23" fmla="*/ 0 h 11"/>
                    <a:gd name="T24" fmla="*/ 0 w 1239"/>
                    <a:gd name="T25" fmla="*/ 0 h 11"/>
                    <a:gd name="T26" fmla="*/ 0 w 1239"/>
                    <a:gd name="T27" fmla="*/ 0 h 11"/>
                    <a:gd name="T28" fmla="*/ 0 w 1239"/>
                    <a:gd name="T29" fmla="*/ 0 h 11"/>
                    <a:gd name="T30" fmla="*/ 0 w 1239"/>
                    <a:gd name="T31" fmla="*/ 0 h 11"/>
                    <a:gd name="T32" fmla="*/ 0 w 1239"/>
                    <a:gd name="T33" fmla="*/ 0 h 11"/>
                    <a:gd name="T34" fmla="*/ 0 w 1239"/>
                    <a:gd name="T35" fmla="*/ 0 h 11"/>
                    <a:gd name="T36" fmla="*/ 0 w 1239"/>
                    <a:gd name="T37" fmla="*/ 0 h 11"/>
                    <a:gd name="T38" fmla="*/ 0 w 1239"/>
                    <a:gd name="T39" fmla="*/ 0 h 11"/>
                    <a:gd name="T40" fmla="*/ 0 w 1239"/>
                    <a:gd name="T41" fmla="*/ 0 h 11"/>
                    <a:gd name="T42" fmla="*/ 0 w 1239"/>
                    <a:gd name="T43" fmla="*/ 0 h 11"/>
                    <a:gd name="T44" fmla="*/ 0 w 1239"/>
                    <a:gd name="T45" fmla="*/ 0 h 11"/>
                    <a:gd name="T46" fmla="*/ 0 w 1239"/>
                    <a:gd name="T47" fmla="*/ 0 h 11"/>
                    <a:gd name="T48" fmla="*/ 0 w 1239"/>
                    <a:gd name="T49" fmla="*/ 0 h 11"/>
                    <a:gd name="T50" fmla="*/ 0 w 1239"/>
                    <a:gd name="T51" fmla="*/ 0 h 1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39"/>
                    <a:gd name="T79" fmla="*/ 0 h 11"/>
                    <a:gd name="T80" fmla="*/ 1239 w 1239"/>
                    <a:gd name="T81" fmla="*/ 11 h 1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39" h="11">
                      <a:moveTo>
                        <a:pt x="1" y="0"/>
                      </a:moveTo>
                      <a:lnTo>
                        <a:pt x="0" y="11"/>
                      </a:lnTo>
                      <a:lnTo>
                        <a:pt x="1239" y="11"/>
                      </a:lnTo>
                      <a:lnTo>
                        <a:pt x="1238" y="0"/>
                      </a:lnTo>
                      <a:lnTo>
                        <a:pt x="1152" y="0"/>
                      </a:lnTo>
                      <a:lnTo>
                        <a:pt x="1150" y="3"/>
                      </a:lnTo>
                      <a:lnTo>
                        <a:pt x="1150" y="0"/>
                      </a:lnTo>
                      <a:lnTo>
                        <a:pt x="1066" y="0"/>
                      </a:lnTo>
                      <a:lnTo>
                        <a:pt x="1064" y="10"/>
                      </a:lnTo>
                      <a:lnTo>
                        <a:pt x="1063" y="0"/>
                      </a:lnTo>
                      <a:lnTo>
                        <a:pt x="984" y="0"/>
                      </a:lnTo>
                      <a:lnTo>
                        <a:pt x="983" y="3"/>
                      </a:lnTo>
                      <a:lnTo>
                        <a:pt x="983" y="0"/>
                      </a:lnTo>
                      <a:lnTo>
                        <a:pt x="910" y="0"/>
                      </a:lnTo>
                      <a:lnTo>
                        <a:pt x="909" y="3"/>
                      </a:lnTo>
                      <a:lnTo>
                        <a:pt x="909" y="0"/>
                      </a:lnTo>
                      <a:lnTo>
                        <a:pt x="819" y="0"/>
                      </a:lnTo>
                      <a:lnTo>
                        <a:pt x="818" y="10"/>
                      </a:lnTo>
                      <a:lnTo>
                        <a:pt x="817" y="0"/>
                      </a:lnTo>
                      <a:lnTo>
                        <a:pt x="561" y="0"/>
                      </a:lnTo>
                      <a:lnTo>
                        <a:pt x="560" y="10"/>
                      </a:lnTo>
                      <a:lnTo>
                        <a:pt x="560" y="0"/>
                      </a:lnTo>
                      <a:lnTo>
                        <a:pt x="475" y="0"/>
                      </a:lnTo>
                      <a:lnTo>
                        <a:pt x="474" y="10"/>
                      </a:lnTo>
                      <a:lnTo>
                        <a:pt x="474" y="0"/>
                      </a:lnTo>
                      <a:lnTo>
                        <a:pt x="1" y="0"/>
                      </a:lnTo>
                      <a:close/>
                    </a:path>
                  </a:pathLst>
                </a:custGeom>
                <a:solidFill>
                  <a:srgbClr val="A3A38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074" name="Freeform 772"/>
                <p:cNvSpPr>
                  <a:spLocks noEditPoints="1"/>
                </p:cNvSpPr>
                <p:nvPr/>
              </p:nvSpPr>
              <p:spPr bwMode="auto">
                <a:xfrm>
                  <a:off x="991" y="2846"/>
                  <a:ext cx="310" cy="2"/>
                </a:xfrm>
                <a:custGeom>
                  <a:avLst/>
                  <a:gdLst>
                    <a:gd name="T0" fmla="*/ 0 w 1238"/>
                    <a:gd name="T1" fmla="*/ 0 h 11"/>
                    <a:gd name="T2" fmla="*/ 0 w 1238"/>
                    <a:gd name="T3" fmla="*/ 0 h 11"/>
                    <a:gd name="T4" fmla="*/ 0 w 1238"/>
                    <a:gd name="T5" fmla="*/ 0 h 11"/>
                    <a:gd name="T6" fmla="*/ 0 w 1238"/>
                    <a:gd name="T7" fmla="*/ 0 h 11"/>
                    <a:gd name="T8" fmla="*/ 0 w 1238"/>
                    <a:gd name="T9" fmla="*/ 0 h 11"/>
                    <a:gd name="T10" fmla="*/ 0 w 1238"/>
                    <a:gd name="T11" fmla="*/ 0 h 11"/>
                    <a:gd name="T12" fmla="*/ 0 w 1238"/>
                    <a:gd name="T13" fmla="*/ 0 h 11"/>
                    <a:gd name="T14" fmla="*/ 0 w 1238"/>
                    <a:gd name="T15" fmla="*/ 0 h 11"/>
                    <a:gd name="T16" fmla="*/ 0 w 1238"/>
                    <a:gd name="T17" fmla="*/ 0 h 11"/>
                    <a:gd name="T18" fmla="*/ 0 w 1238"/>
                    <a:gd name="T19" fmla="*/ 0 h 11"/>
                    <a:gd name="T20" fmla="*/ 0 w 1238"/>
                    <a:gd name="T21" fmla="*/ 0 h 11"/>
                    <a:gd name="T22" fmla="*/ 0 w 1238"/>
                    <a:gd name="T23" fmla="*/ 0 h 11"/>
                    <a:gd name="T24" fmla="*/ 0 w 1238"/>
                    <a:gd name="T25" fmla="*/ 0 h 11"/>
                    <a:gd name="T26" fmla="*/ 0 w 1238"/>
                    <a:gd name="T27" fmla="*/ 0 h 11"/>
                    <a:gd name="T28" fmla="*/ 0 w 1238"/>
                    <a:gd name="T29" fmla="*/ 0 h 11"/>
                    <a:gd name="T30" fmla="*/ 0 w 1238"/>
                    <a:gd name="T31" fmla="*/ 0 h 11"/>
                    <a:gd name="T32" fmla="*/ 0 w 1238"/>
                    <a:gd name="T33" fmla="*/ 0 h 11"/>
                    <a:gd name="T34" fmla="*/ 0 w 1238"/>
                    <a:gd name="T35" fmla="*/ 0 h 11"/>
                    <a:gd name="T36" fmla="*/ 0 w 1238"/>
                    <a:gd name="T37" fmla="*/ 0 h 11"/>
                    <a:gd name="T38" fmla="*/ 0 w 1238"/>
                    <a:gd name="T39" fmla="*/ 0 h 11"/>
                    <a:gd name="T40" fmla="*/ 0 w 1238"/>
                    <a:gd name="T41" fmla="*/ 0 h 11"/>
                    <a:gd name="T42" fmla="*/ 0 w 1238"/>
                    <a:gd name="T43" fmla="*/ 0 h 11"/>
                    <a:gd name="T44" fmla="*/ 0 w 1238"/>
                    <a:gd name="T45" fmla="*/ 0 h 11"/>
                    <a:gd name="T46" fmla="*/ 0 w 1238"/>
                    <a:gd name="T47" fmla="*/ 0 h 11"/>
                    <a:gd name="T48" fmla="*/ 0 w 1238"/>
                    <a:gd name="T49" fmla="*/ 0 h 11"/>
                    <a:gd name="T50" fmla="*/ 0 w 1238"/>
                    <a:gd name="T51" fmla="*/ 0 h 11"/>
                    <a:gd name="T52" fmla="*/ 0 w 1238"/>
                    <a:gd name="T53" fmla="*/ 0 h 11"/>
                    <a:gd name="T54" fmla="*/ 0 w 1238"/>
                    <a:gd name="T55" fmla="*/ 0 h 11"/>
                    <a:gd name="T56" fmla="*/ 0 w 1238"/>
                    <a:gd name="T57" fmla="*/ 0 h 11"/>
                    <a:gd name="T58" fmla="*/ 0 w 1238"/>
                    <a:gd name="T59" fmla="*/ 0 h 11"/>
                    <a:gd name="T60" fmla="*/ 0 w 1238"/>
                    <a:gd name="T61" fmla="*/ 0 h 11"/>
                    <a:gd name="T62" fmla="*/ 0 w 1238"/>
                    <a:gd name="T63" fmla="*/ 0 h 11"/>
                    <a:gd name="T64" fmla="*/ 0 w 1238"/>
                    <a:gd name="T65" fmla="*/ 0 h 11"/>
                    <a:gd name="T66" fmla="*/ 0 w 1238"/>
                    <a:gd name="T67" fmla="*/ 0 h 11"/>
                    <a:gd name="T68" fmla="*/ 0 w 1238"/>
                    <a:gd name="T69" fmla="*/ 0 h 11"/>
                    <a:gd name="T70" fmla="*/ 0 w 1238"/>
                    <a:gd name="T71" fmla="*/ 0 h 11"/>
                    <a:gd name="T72" fmla="*/ 0 w 1238"/>
                    <a:gd name="T73" fmla="*/ 0 h 11"/>
                    <a:gd name="T74" fmla="*/ 0 w 1238"/>
                    <a:gd name="T75" fmla="*/ 0 h 11"/>
                    <a:gd name="T76" fmla="*/ 0 w 1238"/>
                    <a:gd name="T77" fmla="*/ 0 h 11"/>
                    <a:gd name="T78" fmla="*/ 0 w 1238"/>
                    <a:gd name="T79" fmla="*/ 0 h 11"/>
                    <a:gd name="T80" fmla="*/ 0 w 1238"/>
                    <a:gd name="T81" fmla="*/ 0 h 11"/>
                    <a:gd name="T82" fmla="*/ 0 w 1238"/>
                    <a:gd name="T83" fmla="*/ 0 h 11"/>
                    <a:gd name="T84" fmla="*/ 0 w 1238"/>
                    <a:gd name="T85" fmla="*/ 0 h 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238"/>
                    <a:gd name="T130" fmla="*/ 0 h 11"/>
                    <a:gd name="T131" fmla="*/ 1238 w 1238"/>
                    <a:gd name="T132" fmla="*/ 11 h 1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238" h="11">
                      <a:moveTo>
                        <a:pt x="1" y="0"/>
                      </a:moveTo>
                      <a:lnTo>
                        <a:pt x="0" y="11"/>
                      </a:lnTo>
                      <a:lnTo>
                        <a:pt x="473" y="11"/>
                      </a:lnTo>
                      <a:lnTo>
                        <a:pt x="472" y="0"/>
                      </a:lnTo>
                      <a:lnTo>
                        <a:pt x="388" y="0"/>
                      </a:lnTo>
                      <a:lnTo>
                        <a:pt x="387" y="5"/>
                      </a:lnTo>
                      <a:lnTo>
                        <a:pt x="387" y="0"/>
                      </a:lnTo>
                      <a:lnTo>
                        <a:pt x="235" y="0"/>
                      </a:lnTo>
                      <a:lnTo>
                        <a:pt x="234" y="5"/>
                      </a:lnTo>
                      <a:lnTo>
                        <a:pt x="234" y="0"/>
                      </a:lnTo>
                      <a:lnTo>
                        <a:pt x="1" y="0"/>
                      </a:lnTo>
                      <a:close/>
                      <a:moveTo>
                        <a:pt x="476" y="0"/>
                      </a:moveTo>
                      <a:lnTo>
                        <a:pt x="474" y="11"/>
                      </a:lnTo>
                      <a:lnTo>
                        <a:pt x="559" y="11"/>
                      </a:lnTo>
                      <a:lnTo>
                        <a:pt x="558" y="0"/>
                      </a:lnTo>
                      <a:lnTo>
                        <a:pt x="476" y="0"/>
                      </a:lnTo>
                      <a:close/>
                      <a:moveTo>
                        <a:pt x="560" y="0"/>
                      </a:moveTo>
                      <a:lnTo>
                        <a:pt x="560" y="11"/>
                      </a:lnTo>
                      <a:lnTo>
                        <a:pt x="817" y="11"/>
                      </a:lnTo>
                      <a:lnTo>
                        <a:pt x="815" y="0"/>
                      </a:lnTo>
                      <a:lnTo>
                        <a:pt x="732" y="0"/>
                      </a:lnTo>
                      <a:lnTo>
                        <a:pt x="731" y="3"/>
                      </a:lnTo>
                      <a:lnTo>
                        <a:pt x="731" y="0"/>
                      </a:lnTo>
                      <a:lnTo>
                        <a:pt x="560" y="0"/>
                      </a:lnTo>
                      <a:close/>
                      <a:moveTo>
                        <a:pt x="820" y="0"/>
                      </a:moveTo>
                      <a:lnTo>
                        <a:pt x="818" y="11"/>
                      </a:lnTo>
                      <a:lnTo>
                        <a:pt x="1063" y="11"/>
                      </a:lnTo>
                      <a:lnTo>
                        <a:pt x="1062" y="0"/>
                      </a:lnTo>
                      <a:lnTo>
                        <a:pt x="983" y="0"/>
                      </a:lnTo>
                      <a:lnTo>
                        <a:pt x="982" y="8"/>
                      </a:lnTo>
                      <a:lnTo>
                        <a:pt x="981" y="0"/>
                      </a:lnTo>
                      <a:lnTo>
                        <a:pt x="909" y="0"/>
                      </a:lnTo>
                      <a:lnTo>
                        <a:pt x="908" y="8"/>
                      </a:lnTo>
                      <a:lnTo>
                        <a:pt x="908" y="0"/>
                      </a:lnTo>
                      <a:lnTo>
                        <a:pt x="820" y="0"/>
                      </a:lnTo>
                      <a:close/>
                      <a:moveTo>
                        <a:pt x="1066" y="0"/>
                      </a:moveTo>
                      <a:lnTo>
                        <a:pt x="1065" y="11"/>
                      </a:lnTo>
                      <a:lnTo>
                        <a:pt x="1238" y="11"/>
                      </a:lnTo>
                      <a:lnTo>
                        <a:pt x="1235" y="0"/>
                      </a:lnTo>
                      <a:lnTo>
                        <a:pt x="1151" y="0"/>
                      </a:lnTo>
                      <a:lnTo>
                        <a:pt x="1149" y="8"/>
                      </a:lnTo>
                      <a:lnTo>
                        <a:pt x="1149" y="0"/>
                      </a:lnTo>
                      <a:lnTo>
                        <a:pt x="1066" y="0"/>
                      </a:lnTo>
                      <a:close/>
                    </a:path>
                  </a:pathLst>
                </a:custGeom>
                <a:solidFill>
                  <a:srgbClr val="A8A88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075" name="Freeform 773"/>
                <p:cNvSpPr>
                  <a:spLocks noEditPoints="1"/>
                </p:cNvSpPr>
                <p:nvPr/>
              </p:nvSpPr>
              <p:spPr bwMode="auto">
                <a:xfrm>
                  <a:off x="991" y="2844"/>
                  <a:ext cx="310" cy="3"/>
                </a:xfrm>
                <a:custGeom>
                  <a:avLst/>
                  <a:gdLst>
                    <a:gd name="T0" fmla="*/ 0 w 1237"/>
                    <a:gd name="T1" fmla="*/ 0 h 11"/>
                    <a:gd name="T2" fmla="*/ 0 w 1237"/>
                    <a:gd name="T3" fmla="*/ 0 h 11"/>
                    <a:gd name="T4" fmla="*/ 0 w 1237"/>
                    <a:gd name="T5" fmla="*/ 0 h 11"/>
                    <a:gd name="T6" fmla="*/ 0 w 1237"/>
                    <a:gd name="T7" fmla="*/ 0 h 11"/>
                    <a:gd name="T8" fmla="*/ 0 w 1237"/>
                    <a:gd name="T9" fmla="*/ 0 h 11"/>
                    <a:gd name="T10" fmla="*/ 0 w 1237"/>
                    <a:gd name="T11" fmla="*/ 0 h 11"/>
                    <a:gd name="T12" fmla="*/ 0 w 1237"/>
                    <a:gd name="T13" fmla="*/ 0 h 11"/>
                    <a:gd name="T14" fmla="*/ 0 w 1237"/>
                    <a:gd name="T15" fmla="*/ 0 h 11"/>
                    <a:gd name="T16" fmla="*/ 0 w 1237"/>
                    <a:gd name="T17" fmla="*/ 0 h 11"/>
                    <a:gd name="T18" fmla="*/ 0 w 1237"/>
                    <a:gd name="T19" fmla="*/ 0 h 11"/>
                    <a:gd name="T20" fmla="*/ 0 w 1237"/>
                    <a:gd name="T21" fmla="*/ 0 h 11"/>
                    <a:gd name="T22" fmla="*/ 0 w 1237"/>
                    <a:gd name="T23" fmla="*/ 0 h 11"/>
                    <a:gd name="T24" fmla="*/ 0 w 1237"/>
                    <a:gd name="T25" fmla="*/ 0 h 11"/>
                    <a:gd name="T26" fmla="*/ 0 w 1237"/>
                    <a:gd name="T27" fmla="*/ 0 h 11"/>
                    <a:gd name="T28" fmla="*/ 0 w 1237"/>
                    <a:gd name="T29" fmla="*/ 0 h 11"/>
                    <a:gd name="T30" fmla="*/ 0 w 1237"/>
                    <a:gd name="T31" fmla="*/ 0 h 11"/>
                    <a:gd name="T32" fmla="*/ 0 w 1237"/>
                    <a:gd name="T33" fmla="*/ 0 h 11"/>
                    <a:gd name="T34" fmla="*/ 0 w 1237"/>
                    <a:gd name="T35" fmla="*/ 0 h 11"/>
                    <a:gd name="T36" fmla="*/ 0 w 1237"/>
                    <a:gd name="T37" fmla="*/ 0 h 11"/>
                    <a:gd name="T38" fmla="*/ 0 w 1237"/>
                    <a:gd name="T39" fmla="*/ 0 h 11"/>
                    <a:gd name="T40" fmla="*/ 0 w 1237"/>
                    <a:gd name="T41" fmla="*/ 0 h 11"/>
                    <a:gd name="T42" fmla="*/ 0 w 1237"/>
                    <a:gd name="T43" fmla="*/ 0 h 11"/>
                    <a:gd name="T44" fmla="*/ 0 w 1237"/>
                    <a:gd name="T45" fmla="*/ 0 h 11"/>
                    <a:gd name="T46" fmla="*/ 0 w 1237"/>
                    <a:gd name="T47" fmla="*/ 0 h 11"/>
                    <a:gd name="T48" fmla="*/ 0 w 1237"/>
                    <a:gd name="T49" fmla="*/ 0 h 11"/>
                    <a:gd name="T50" fmla="*/ 0 w 1237"/>
                    <a:gd name="T51" fmla="*/ 0 h 11"/>
                    <a:gd name="T52" fmla="*/ 0 w 1237"/>
                    <a:gd name="T53" fmla="*/ 0 h 11"/>
                    <a:gd name="T54" fmla="*/ 0 w 1237"/>
                    <a:gd name="T55" fmla="*/ 0 h 11"/>
                    <a:gd name="T56" fmla="*/ 0 w 1237"/>
                    <a:gd name="T57" fmla="*/ 0 h 11"/>
                    <a:gd name="T58" fmla="*/ 0 w 1237"/>
                    <a:gd name="T59" fmla="*/ 0 h 11"/>
                    <a:gd name="T60" fmla="*/ 0 w 1237"/>
                    <a:gd name="T61" fmla="*/ 0 h 11"/>
                    <a:gd name="T62" fmla="*/ 0 w 1237"/>
                    <a:gd name="T63" fmla="*/ 0 h 11"/>
                    <a:gd name="T64" fmla="*/ 0 w 1237"/>
                    <a:gd name="T65" fmla="*/ 0 h 11"/>
                    <a:gd name="T66" fmla="*/ 0 w 1237"/>
                    <a:gd name="T67" fmla="*/ 0 h 11"/>
                    <a:gd name="T68" fmla="*/ 0 w 1237"/>
                    <a:gd name="T69" fmla="*/ 0 h 11"/>
                    <a:gd name="T70" fmla="*/ 0 w 1237"/>
                    <a:gd name="T71" fmla="*/ 0 h 11"/>
                    <a:gd name="T72" fmla="*/ 0 w 1237"/>
                    <a:gd name="T73" fmla="*/ 0 h 11"/>
                    <a:gd name="T74" fmla="*/ 0 w 1237"/>
                    <a:gd name="T75" fmla="*/ 0 h 11"/>
                    <a:gd name="T76" fmla="*/ 0 w 1237"/>
                    <a:gd name="T77" fmla="*/ 0 h 11"/>
                    <a:gd name="T78" fmla="*/ 0 w 1237"/>
                    <a:gd name="T79" fmla="*/ 0 h 11"/>
                    <a:gd name="T80" fmla="*/ 0 w 1237"/>
                    <a:gd name="T81" fmla="*/ 0 h 11"/>
                    <a:gd name="T82" fmla="*/ 0 w 1237"/>
                    <a:gd name="T83" fmla="*/ 0 h 11"/>
                    <a:gd name="T84" fmla="*/ 0 w 1237"/>
                    <a:gd name="T85" fmla="*/ 0 h 11"/>
                    <a:gd name="T86" fmla="*/ 0 w 1237"/>
                    <a:gd name="T87" fmla="*/ 0 h 11"/>
                    <a:gd name="T88" fmla="*/ 0 w 1237"/>
                    <a:gd name="T89" fmla="*/ 0 h 11"/>
                    <a:gd name="T90" fmla="*/ 0 w 1237"/>
                    <a:gd name="T91" fmla="*/ 0 h 11"/>
                    <a:gd name="T92" fmla="*/ 0 w 1237"/>
                    <a:gd name="T93" fmla="*/ 0 h 11"/>
                    <a:gd name="T94" fmla="*/ 0 w 1237"/>
                    <a:gd name="T95" fmla="*/ 0 h 11"/>
                    <a:gd name="T96" fmla="*/ 0 w 1237"/>
                    <a:gd name="T97" fmla="*/ 0 h 11"/>
                    <a:gd name="T98" fmla="*/ 0 w 1237"/>
                    <a:gd name="T99" fmla="*/ 0 h 11"/>
                    <a:gd name="T100" fmla="*/ 0 w 1237"/>
                    <a:gd name="T101" fmla="*/ 0 h 11"/>
                    <a:gd name="T102" fmla="*/ 0 w 1237"/>
                    <a:gd name="T103" fmla="*/ 0 h 11"/>
                    <a:gd name="T104" fmla="*/ 0 w 1237"/>
                    <a:gd name="T105" fmla="*/ 0 h 11"/>
                    <a:gd name="T106" fmla="*/ 0 w 1237"/>
                    <a:gd name="T107" fmla="*/ 0 h 11"/>
                    <a:gd name="T108" fmla="*/ 0 w 1237"/>
                    <a:gd name="T109" fmla="*/ 0 h 11"/>
                    <a:gd name="T110" fmla="*/ 0 w 1237"/>
                    <a:gd name="T111" fmla="*/ 0 h 11"/>
                    <a:gd name="T112" fmla="*/ 0 w 1237"/>
                    <a:gd name="T113" fmla="*/ 0 h 11"/>
                    <a:gd name="T114" fmla="*/ 0 w 1237"/>
                    <a:gd name="T115" fmla="*/ 0 h 1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237"/>
                    <a:gd name="T175" fmla="*/ 0 h 11"/>
                    <a:gd name="T176" fmla="*/ 1237 w 1237"/>
                    <a:gd name="T177" fmla="*/ 11 h 1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237" h="11">
                      <a:moveTo>
                        <a:pt x="2" y="0"/>
                      </a:moveTo>
                      <a:lnTo>
                        <a:pt x="0" y="11"/>
                      </a:lnTo>
                      <a:lnTo>
                        <a:pt x="473" y="11"/>
                      </a:lnTo>
                      <a:lnTo>
                        <a:pt x="471" y="0"/>
                      </a:lnTo>
                      <a:lnTo>
                        <a:pt x="391" y="0"/>
                      </a:lnTo>
                      <a:lnTo>
                        <a:pt x="387" y="11"/>
                      </a:lnTo>
                      <a:lnTo>
                        <a:pt x="387" y="0"/>
                      </a:lnTo>
                      <a:lnTo>
                        <a:pt x="309" y="0"/>
                      </a:lnTo>
                      <a:lnTo>
                        <a:pt x="308" y="4"/>
                      </a:lnTo>
                      <a:lnTo>
                        <a:pt x="308" y="0"/>
                      </a:lnTo>
                      <a:lnTo>
                        <a:pt x="237" y="0"/>
                      </a:lnTo>
                      <a:lnTo>
                        <a:pt x="234" y="11"/>
                      </a:lnTo>
                      <a:lnTo>
                        <a:pt x="234" y="0"/>
                      </a:lnTo>
                      <a:lnTo>
                        <a:pt x="149" y="0"/>
                      </a:lnTo>
                      <a:lnTo>
                        <a:pt x="148" y="6"/>
                      </a:lnTo>
                      <a:lnTo>
                        <a:pt x="148" y="0"/>
                      </a:lnTo>
                      <a:lnTo>
                        <a:pt x="2" y="0"/>
                      </a:lnTo>
                      <a:close/>
                      <a:moveTo>
                        <a:pt x="477" y="0"/>
                      </a:moveTo>
                      <a:lnTo>
                        <a:pt x="474" y="11"/>
                      </a:lnTo>
                      <a:lnTo>
                        <a:pt x="559" y="11"/>
                      </a:lnTo>
                      <a:lnTo>
                        <a:pt x="557" y="0"/>
                      </a:lnTo>
                      <a:lnTo>
                        <a:pt x="477" y="0"/>
                      </a:lnTo>
                      <a:close/>
                      <a:moveTo>
                        <a:pt x="562" y="0"/>
                      </a:moveTo>
                      <a:lnTo>
                        <a:pt x="560" y="11"/>
                      </a:lnTo>
                      <a:lnTo>
                        <a:pt x="816" y="11"/>
                      </a:lnTo>
                      <a:lnTo>
                        <a:pt x="814" y="0"/>
                      </a:lnTo>
                      <a:lnTo>
                        <a:pt x="732" y="0"/>
                      </a:lnTo>
                      <a:lnTo>
                        <a:pt x="731" y="9"/>
                      </a:lnTo>
                      <a:lnTo>
                        <a:pt x="731" y="0"/>
                      </a:lnTo>
                      <a:lnTo>
                        <a:pt x="642" y="0"/>
                      </a:lnTo>
                      <a:lnTo>
                        <a:pt x="640" y="4"/>
                      </a:lnTo>
                      <a:lnTo>
                        <a:pt x="640" y="0"/>
                      </a:lnTo>
                      <a:lnTo>
                        <a:pt x="562" y="0"/>
                      </a:lnTo>
                      <a:close/>
                      <a:moveTo>
                        <a:pt x="821" y="0"/>
                      </a:moveTo>
                      <a:lnTo>
                        <a:pt x="818" y="11"/>
                      </a:lnTo>
                      <a:lnTo>
                        <a:pt x="908" y="11"/>
                      </a:lnTo>
                      <a:lnTo>
                        <a:pt x="907" y="0"/>
                      </a:lnTo>
                      <a:lnTo>
                        <a:pt x="821" y="0"/>
                      </a:lnTo>
                      <a:close/>
                      <a:moveTo>
                        <a:pt x="909" y="0"/>
                      </a:moveTo>
                      <a:lnTo>
                        <a:pt x="909" y="11"/>
                      </a:lnTo>
                      <a:lnTo>
                        <a:pt x="982" y="11"/>
                      </a:lnTo>
                      <a:lnTo>
                        <a:pt x="980" y="0"/>
                      </a:lnTo>
                      <a:lnTo>
                        <a:pt x="909" y="0"/>
                      </a:lnTo>
                      <a:close/>
                      <a:moveTo>
                        <a:pt x="985" y="0"/>
                      </a:moveTo>
                      <a:lnTo>
                        <a:pt x="983" y="11"/>
                      </a:lnTo>
                      <a:lnTo>
                        <a:pt x="1062" y="11"/>
                      </a:lnTo>
                      <a:lnTo>
                        <a:pt x="1061" y="0"/>
                      </a:lnTo>
                      <a:lnTo>
                        <a:pt x="985" y="0"/>
                      </a:lnTo>
                      <a:close/>
                      <a:moveTo>
                        <a:pt x="1067" y="0"/>
                      </a:moveTo>
                      <a:lnTo>
                        <a:pt x="1065" y="11"/>
                      </a:lnTo>
                      <a:lnTo>
                        <a:pt x="1149" y="11"/>
                      </a:lnTo>
                      <a:lnTo>
                        <a:pt x="1148" y="0"/>
                      </a:lnTo>
                      <a:lnTo>
                        <a:pt x="1067" y="0"/>
                      </a:lnTo>
                      <a:close/>
                      <a:moveTo>
                        <a:pt x="1152" y="0"/>
                      </a:moveTo>
                      <a:lnTo>
                        <a:pt x="1151" y="11"/>
                      </a:lnTo>
                      <a:lnTo>
                        <a:pt x="1237" y="11"/>
                      </a:lnTo>
                      <a:lnTo>
                        <a:pt x="1235" y="0"/>
                      </a:lnTo>
                      <a:lnTo>
                        <a:pt x="1152" y="0"/>
                      </a:lnTo>
                      <a:close/>
                    </a:path>
                  </a:pathLst>
                </a:custGeom>
                <a:solidFill>
                  <a:srgbClr val="B0B09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076" name="Freeform 774"/>
                <p:cNvSpPr>
                  <a:spLocks noEditPoints="1"/>
                </p:cNvSpPr>
                <p:nvPr/>
              </p:nvSpPr>
              <p:spPr bwMode="auto">
                <a:xfrm>
                  <a:off x="992" y="2843"/>
                  <a:ext cx="308" cy="3"/>
                </a:xfrm>
                <a:custGeom>
                  <a:avLst/>
                  <a:gdLst>
                    <a:gd name="T0" fmla="*/ 0 w 1234"/>
                    <a:gd name="T1" fmla="*/ 0 h 10"/>
                    <a:gd name="T2" fmla="*/ 0 w 1234"/>
                    <a:gd name="T3" fmla="*/ 0 h 10"/>
                    <a:gd name="T4" fmla="*/ 0 w 1234"/>
                    <a:gd name="T5" fmla="*/ 0 h 10"/>
                    <a:gd name="T6" fmla="*/ 0 w 1234"/>
                    <a:gd name="T7" fmla="*/ 0 h 10"/>
                    <a:gd name="T8" fmla="*/ 0 w 1234"/>
                    <a:gd name="T9" fmla="*/ 0 h 10"/>
                    <a:gd name="T10" fmla="*/ 0 w 1234"/>
                    <a:gd name="T11" fmla="*/ 0 h 10"/>
                    <a:gd name="T12" fmla="*/ 0 w 1234"/>
                    <a:gd name="T13" fmla="*/ 0 h 10"/>
                    <a:gd name="T14" fmla="*/ 0 w 1234"/>
                    <a:gd name="T15" fmla="*/ 0 h 10"/>
                    <a:gd name="T16" fmla="*/ 0 w 1234"/>
                    <a:gd name="T17" fmla="*/ 0 h 10"/>
                    <a:gd name="T18" fmla="*/ 0 w 1234"/>
                    <a:gd name="T19" fmla="*/ 0 h 10"/>
                    <a:gd name="T20" fmla="*/ 0 w 1234"/>
                    <a:gd name="T21" fmla="*/ 0 h 10"/>
                    <a:gd name="T22" fmla="*/ 0 w 1234"/>
                    <a:gd name="T23" fmla="*/ 0 h 10"/>
                    <a:gd name="T24" fmla="*/ 0 w 1234"/>
                    <a:gd name="T25" fmla="*/ 0 h 10"/>
                    <a:gd name="T26" fmla="*/ 0 w 1234"/>
                    <a:gd name="T27" fmla="*/ 0 h 10"/>
                    <a:gd name="T28" fmla="*/ 0 w 1234"/>
                    <a:gd name="T29" fmla="*/ 0 h 10"/>
                    <a:gd name="T30" fmla="*/ 0 w 1234"/>
                    <a:gd name="T31" fmla="*/ 0 h 10"/>
                    <a:gd name="T32" fmla="*/ 0 w 1234"/>
                    <a:gd name="T33" fmla="*/ 0 h 10"/>
                    <a:gd name="T34" fmla="*/ 0 w 1234"/>
                    <a:gd name="T35" fmla="*/ 0 h 10"/>
                    <a:gd name="T36" fmla="*/ 0 w 1234"/>
                    <a:gd name="T37" fmla="*/ 0 h 10"/>
                    <a:gd name="T38" fmla="*/ 0 w 1234"/>
                    <a:gd name="T39" fmla="*/ 0 h 10"/>
                    <a:gd name="T40" fmla="*/ 0 w 1234"/>
                    <a:gd name="T41" fmla="*/ 0 h 10"/>
                    <a:gd name="T42" fmla="*/ 0 w 1234"/>
                    <a:gd name="T43" fmla="*/ 0 h 10"/>
                    <a:gd name="T44" fmla="*/ 0 w 1234"/>
                    <a:gd name="T45" fmla="*/ 0 h 10"/>
                    <a:gd name="T46" fmla="*/ 0 w 1234"/>
                    <a:gd name="T47" fmla="*/ 0 h 10"/>
                    <a:gd name="T48" fmla="*/ 0 w 1234"/>
                    <a:gd name="T49" fmla="*/ 0 h 10"/>
                    <a:gd name="T50" fmla="*/ 0 w 1234"/>
                    <a:gd name="T51" fmla="*/ 0 h 10"/>
                    <a:gd name="T52" fmla="*/ 0 w 1234"/>
                    <a:gd name="T53" fmla="*/ 0 h 10"/>
                    <a:gd name="T54" fmla="*/ 0 w 1234"/>
                    <a:gd name="T55" fmla="*/ 0 h 10"/>
                    <a:gd name="T56" fmla="*/ 0 w 1234"/>
                    <a:gd name="T57" fmla="*/ 0 h 10"/>
                    <a:gd name="T58" fmla="*/ 0 w 1234"/>
                    <a:gd name="T59" fmla="*/ 0 h 10"/>
                    <a:gd name="T60" fmla="*/ 0 w 1234"/>
                    <a:gd name="T61" fmla="*/ 0 h 10"/>
                    <a:gd name="T62" fmla="*/ 0 w 1234"/>
                    <a:gd name="T63" fmla="*/ 0 h 1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234"/>
                    <a:gd name="T97" fmla="*/ 0 h 10"/>
                    <a:gd name="T98" fmla="*/ 1234 w 1234"/>
                    <a:gd name="T99" fmla="*/ 10 h 1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234" h="10">
                      <a:moveTo>
                        <a:pt x="1" y="0"/>
                      </a:moveTo>
                      <a:lnTo>
                        <a:pt x="0" y="10"/>
                      </a:lnTo>
                      <a:lnTo>
                        <a:pt x="233" y="10"/>
                      </a:lnTo>
                      <a:lnTo>
                        <a:pt x="232" y="0"/>
                      </a:lnTo>
                      <a:lnTo>
                        <a:pt x="150" y="0"/>
                      </a:lnTo>
                      <a:lnTo>
                        <a:pt x="147" y="10"/>
                      </a:lnTo>
                      <a:lnTo>
                        <a:pt x="146" y="0"/>
                      </a:lnTo>
                      <a:lnTo>
                        <a:pt x="1" y="0"/>
                      </a:lnTo>
                      <a:close/>
                      <a:moveTo>
                        <a:pt x="236" y="0"/>
                      </a:moveTo>
                      <a:lnTo>
                        <a:pt x="234" y="10"/>
                      </a:lnTo>
                      <a:lnTo>
                        <a:pt x="386" y="10"/>
                      </a:lnTo>
                      <a:lnTo>
                        <a:pt x="385" y="0"/>
                      </a:lnTo>
                      <a:lnTo>
                        <a:pt x="308" y="0"/>
                      </a:lnTo>
                      <a:lnTo>
                        <a:pt x="307" y="8"/>
                      </a:lnTo>
                      <a:lnTo>
                        <a:pt x="306" y="0"/>
                      </a:lnTo>
                      <a:lnTo>
                        <a:pt x="236" y="0"/>
                      </a:lnTo>
                      <a:close/>
                      <a:moveTo>
                        <a:pt x="391" y="0"/>
                      </a:moveTo>
                      <a:lnTo>
                        <a:pt x="387" y="10"/>
                      </a:lnTo>
                      <a:lnTo>
                        <a:pt x="471" y="10"/>
                      </a:lnTo>
                      <a:lnTo>
                        <a:pt x="470" y="0"/>
                      </a:lnTo>
                      <a:lnTo>
                        <a:pt x="391" y="0"/>
                      </a:lnTo>
                      <a:close/>
                      <a:moveTo>
                        <a:pt x="476" y="0"/>
                      </a:moveTo>
                      <a:lnTo>
                        <a:pt x="475" y="10"/>
                      </a:lnTo>
                      <a:lnTo>
                        <a:pt x="557" y="10"/>
                      </a:lnTo>
                      <a:lnTo>
                        <a:pt x="556" y="0"/>
                      </a:lnTo>
                      <a:lnTo>
                        <a:pt x="476" y="0"/>
                      </a:lnTo>
                      <a:close/>
                      <a:moveTo>
                        <a:pt x="561" y="0"/>
                      </a:moveTo>
                      <a:lnTo>
                        <a:pt x="559" y="10"/>
                      </a:lnTo>
                      <a:lnTo>
                        <a:pt x="730" y="10"/>
                      </a:lnTo>
                      <a:lnTo>
                        <a:pt x="729" y="0"/>
                      </a:lnTo>
                      <a:lnTo>
                        <a:pt x="642" y="0"/>
                      </a:lnTo>
                      <a:lnTo>
                        <a:pt x="639" y="8"/>
                      </a:lnTo>
                      <a:lnTo>
                        <a:pt x="639" y="0"/>
                      </a:lnTo>
                      <a:lnTo>
                        <a:pt x="561" y="0"/>
                      </a:lnTo>
                      <a:close/>
                      <a:moveTo>
                        <a:pt x="733" y="0"/>
                      </a:moveTo>
                      <a:lnTo>
                        <a:pt x="731" y="10"/>
                      </a:lnTo>
                      <a:lnTo>
                        <a:pt x="814" y="10"/>
                      </a:lnTo>
                      <a:lnTo>
                        <a:pt x="811" y="0"/>
                      </a:lnTo>
                      <a:lnTo>
                        <a:pt x="733" y="0"/>
                      </a:lnTo>
                      <a:close/>
                      <a:moveTo>
                        <a:pt x="820" y="0"/>
                      </a:moveTo>
                      <a:lnTo>
                        <a:pt x="819" y="10"/>
                      </a:lnTo>
                      <a:lnTo>
                        <a:pt x="907" y="10"/>
                      </a:lnTo>
                      <a:lnTo>
                        <a:pt x="905" y="0"/>
                      </a:lnTo>
                      <a:lnTo>
                        <a:pt x="820" y="0"/>
                      </a:lnTo>
                      <a:close/>
                      <a:moveTo>
                        <a:pt x="909" y="0"/>
                      </a:moveTo>
                      <a:lnTo>
                        <a:pt x="908" y="10"/>
                      </a:lnTo>
                      <a:lnTo>
                        <a:pt x="980" y="10"/>
                      </a:lnTo>
                      <a:lnTo>
                        <a:pt x="978" y="0"/>
                      </a:lnTo>
                      <a:lnTo>
                        <a:pt x="909" y="0"/>
                      </a:lnTo>
                      <a:close/>
                      <a:moveTo>
                        <a:pt x="985" y="0"/>
                      </a:moveTo>
                      <a:lnTo>
                        <a:pt x="982" y="10"/>
                      </a:lnTo>
                      <a:lnTo>
                        <a:pt x="1061" y="10"/>
                      </a:lnTo>
                      <a:lnTo>
                        <a:pt x="1059" y="0"/>
                      </a:lnTo>
                      <a:lnTo>
                        <a:pt x="985" y="0"/>
                      </a:lnTo>
                      <a:close/>
                      <a:moveTo>
                        <a:pt x="1066" y="0"/>
                      </a:moveTo>
                      <a:lnTo>
                        <a:pt x="1065" y="10"/>
                      </a:lnTo>
                      <a:lnTo>
                        <a:pt x="1148" y="10"/>
                      </a:lnTo>
                      <a:lnTo>
                        <a:pt x="1147" y="0"/>
                      </a:lnTo>
                      <a:lnTo>
                        <a:pt x="1066" y="0"/>
                      </a:lnTo>
                      <a:close/>
                      <a:moveTo>
                        <a:pt x="1152" y="0"/>
                      </a:moveTo>
                      <a:lnTo>
                        <a:pt x="1150" y="10"/>
                      </a:lnTo>
                      <a:lnTo>
                        <a:pt x="1234" y="10"/>
                      </a:lnTo>
                      <a:lnTo>
                        <a:pt x="1233" y="0"/>
                      </a:lnTo>
                      <a:lnTo>
                        <a:pt x="1152" y="0"/>
                      </a:lnTo>
                      <a:close/>
                    </a:path>
                  </a:pathLst>
                </a:custGeom>
                <a:solidFill>
                  <a:srgbClr val="B5B59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077" name="Freeform 775"/>
                <p:cNvSpPr>
                  <a:spLocks noEditPoints="1"/>
                </p:cNvSpPr>
                <p:nvPr/>
              </p:nvSpPr>
              <p:spPr bwMode="auto">
                <a:xfrm>
                  <a:off x="992" y="2841"/>
                  <a:ext cx="308" cy="3"/>
                </a:xfrm>
                <a:custGeom>
                  <a:avLst/>
                  <a:gdLst>
                    <a:gd name="T0" fmla="*/ 0 w 1233"/>
                    <a:gd name="T1" fmla="*/ 0 h 10"/>
                    <a:gd name="T2" fmla="*/ 0 w 1233"/>
                    <a:gd name="T3" fmla="*/ 0 h 10"/>
                    <a:gd name="T4" fmla="*/ 0 w 1233"/>
                    <a:gd name="T5" fmla="*/ 0 h 10"/>
                    <a:gd name="T6" fmla="*/ 0 w 1233"/>
                    <a:gd name="T7" fmla="*/ 0 h 10"/>
                    <a:gd name="T8" fmla="*/ 0 w 1233"/>
                    <a:gd name="T9" fmla="*/ 0 h 10"/>
                    <a:gd name="T10" fmla="*/ 0 w 1233"/>
                    <a:gd name="T11" fmla="*/ 0 h 10"/>
                    <a:gd name="T12" fmla="*/ 0 w 1233"/>
                    <a:gd name="T13" fmla="*/ 0 h 10"/>
                    <a:gd name="T14" fmla="*/ 0 w 1233"/>
                    <a:gd name="T15" fmla="*/ 0 h 10"/>
                    <a:gd name="T16" fmla="*/ 0 w 1233"/>
                    <a:gd name="T17" fmla="*/ 0 h 10"/>
                    <a:gd name="T18" fmla="*/ 0 w 1233"/>
                    <a:gd name="T19" fmla="*/ 0 h 10"/>
                    <a:gd name="T20" fmla="*/ 0 w 1233"/>
                    <a:gd name="T21" fmla="*/ 0 h 10"/>
                    <a:gd name="T22" fmla="*/ 0 w 1233"/>
                    <a:gd name="T23" fmla="*/ 0 h 10"/>
                    <a:gd name="T24" fmla="*/ 0 w 1233"/>
                    <a:gd name="T25" fmla="*/ 0 h 10"/>
                    <a:gd name="T26" fmla="*/ 0 w 1233"/>
                    <a:gd name="T27" fmla="*/ 0 h 10"/>
                    <a:gd name="T28" fmla="*/ 0 w 1233"/>
                    <a:gd name="T29" fmla="*/ 0 h 10"/>
                    <a:gd name="T30" fmla="*/ 0 w 1233"/>
                    <a:gd name="T31" fmla="*/ 0 h 10"/>
                    <a:gd name="T32" fmla="*/ 0 w 1233"/>
                    <a:gd name="T33" fmla="*/ 0 h 10"/>
                    <a:gd name="T34" fmla="*/ 0 w 1233"/>
                    <a:gd name="T35" fmla="*/ 0 h 10"/>
                    <a:gd name="T36" fmla="*/ 0 w 1233"/>
                    <a:gd name="T37" fmla="*/ 0 h 10"/>
                    <a:gd name="T38" fmla="*/ 0 w 1233"/>
                    <a:gd name="T39" fmla="*/ 0 h 10"/>
                    <a:gd name="T40" fmla="*/ 0 w 1233"/>
                    <a:gd name="T41" fmla="*/ 0 h 10"/>
                    <a:gd name="T42" fmla="*/ 0 w 1233"/>
                    <a:gd name="T43" fmla="*/ 0 h 10"/>
                    <a:gd name="T44" fmla="*/ 0 w 1233"/>
                    <a:gd name="T45" fmla="*/ 0 h 10"/>
                    <a:gd name="T46" fmla="*/ 0 w 1233"/>
                    <a:gd name="T47" fmla="*/ 0 h 10"/>
                    <a:gd name="T48" fmla="*/ 0 w 1233"/>
                    <a:gd name="T49" fmla="*/ 0 h 10"/>
                    <a:gd name="T50" fmla="*/ 0 w 1233"/>
                    <a:gd name="T51" fmla="*/ 0 h 10"/>
                    <a:gd name="T52" fmla="*/ 0 w 1233"/>
                    <a:gd name="T53" fmla="*/ 0 h 10"/>
                    <a:gd name="T54" fmla="*/ 0 w 1233"/>
                    <a:gd name="T55" fmla="*/ 0 h 10"/>
                    <a:gd name="T56" fmla="*/ 0 w 1233"/>
                    <a:gd name="T57" fmla="*/ 0 h 10"/>
                    <a:gd name="T58" fmla="*/ 0 w 1233"/>
                    <a:gd name="T59" fmla="*/ 0 h 10"/>
                    <a:gd name="T60" fmla="*/ 0 w 1233"/>
                    <a:gd name="T61" fmla="*/ 0 h 10"/>
                    <a:gd name="T62" fmla="*/ 0 w 1233"/>
                    <a:gd name="T63" fmla="*/ 0 h 10"/>
                    <a:gd name="T64" fmla="*/ 0 w 1233"/>
                    <a:gd name="T65" fmla="*/ 0 h 10"/>
                    <a:gd name="T66" fmla="*/ 0 w 1233"/>
                    <a:gd name="T67" fmla="*/ 0 h 10"/>
                    <a:gd name="T68" fmla="*/ 0 w 1233"/>
                    <a:gd name="T69" fmla="*/ 0 h 1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33"/>
                    <a:gd name="T106" fmla="*/ 0 h 10"/>
                    <a:gd name="T107" fmla="*/ 1233 w 1233"/>
                    <a:gd name="T108" fmla="*/ 10 h 1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33" h="10">
                      <a:moveTo>
                        <a:pt x="2" y="0"/>
                      </a:moveTo>
                      <a:lnTo>
                        <a:pt x="0" y="10"/>
                      </a:lnTo>
                      <a:lnTo>
                        <a:pt x="146" y="10"/>
                      </a:lnTo>
                      <a:lnTo>
                        <a:pt x="144" y="0"/>
                      </a:lnTo>
                      <a:lnTo>
                        <a:pt x="2" y="0"/>
                      </a:lnTo>
                      <a:close/>
                      <a:moveTo>
                        <a:pt x="150" y="0"/>
                      </a:moveTo>
                      <a:lnTo>
                        <a:pt x="147" y="10"/>
                      </a:lnTo>
                      <a:lnTo>
                        <a:pt x="232" y="10"/>
                      </a:lnTo>
                      <a:lnTo>
                        <a:pt x="231" y="0"/>
                      </a:lnTo>
                      <a:lnTo>
                        <a:pt x="150" y="0"/>
                      </a:lnTo>
                      <a:close/>
                      <a:moveTo>
                        <a:pt x="236" y="0"/>
                      </a:moveTo>
                      <a:lnTo>
                        <a:pt x="235" y="10"/>
                      </a:lnTo>
                      <a:lnTo>
                        <a:pt x="306" y="10"/>
                      </a:lnTo>
                      <a:lnTo>
                        <a:pt x="305" y="0"/>
                      </a:lnTo>
                      <a:lnTo>
                        <a:pt x="236" y="0"/>
                      </a:lnTo>
                      <a:close/>
                      <a:moveTo>
                        <a:pt x="307" y="0"/>
                      </a:moveTo>
                      <a:lnTo>
                        <a:pt x="307" y="10"/>
                      </a:lnTo>
                      <a:lnTo>
                        <a:pt x="385" y="10"/>
                      </a:lnTo>
                      <a:lnTo>
                        <a:pt x="384" y="0"/>
                      </a:lnTo>
                      <a:lnTo>
                        <a:pt x="307" y="0"/>
                      </a:lnTo>
                      <a:close/>
                      <a:moveTo>
                        <a:pt x="391" y="0"/>
                      </a:moveTo>
                      <a:lnTo>
                        <a:pt x="389" y="10"/>
                      </a:lnTo>
                      <a:lnTo>
                        <a:pt x="469" y="10"/>
                      </a:lnTo>
                      <a:lnTo>
                        <a:pt x="468" y="0"/>
                      </a:lnTo>
                      <a:lnTo>
                        <a:pt x="391" y="0"/>
                      </a:lnTo>
                      <a:close/>
                      <a:moveTo>
                        <a:pt x="476" y="0"/>
                      </a:moveTo>
                      <a:lnTo>
                        <a:pt x="475" y="10"/>
                      </a:lnTo>
                      <a:lnTo>
                        <a:pt x="555" y="10"/>
                      </a:lnTo>
                      <a:lnTo>
                        <a:pt x="554" y="0"/>
                      </a:lnTo>
                      <a:lnTo>
                        <a:pt x="476" y="0"/>
                      </a:lnTo>
                      <a:close/>
                      <a:moveTo>
                        <a:pt x="561" y="0"/>
                      </a:moveTo>
                      <a:lnTo>
                        <a:pt x="560" y="10"/>
                      </a:lnTo>
                      <a:lnTo>
                        <a:pt x="638" y="10"/>
                      </a:lnTo>
                      <a:lnTo>
                        <a:pt x="637" y="0"/>
                      </a:lnTo>
                      <a:lnTo>
                        <a:pt x="561" y="0"/>
                      </a:lnTo>
                      <a:close/>
                      <a:moveTo>
                        <a:pt x="641" y="0"/>
                      </a:moveTo>
                      <a:lnTo>
                        <a:pt x="640" y="10"/>
                      </a:lnTo>
                      <a:lnTo>
                        <a:pt x="729" y="10"/>
                      </a:lnTo>
                      <a:lnTo>
                        <a:pt x="727" y="0"/>
                      </a:lnTo>
                      <a:lnTo>
                        <a:pt x="641" y="0"/>
                      </a:lnTo>
                      <a:close/>
                      <a:moveTo>
                        <a:pt x="733" y="0"/>
                      </a:moveTo>
                      <a:lnTo>
                        <a:pt x="730" y="10"/>
                      </a:lnTo>
                      <a:lnTo>
                        <a:pt x="812" y="10"/>
                      </a:lnTo>
                      <a:lnTo>
                        <a:pt x="809" y="0"/>
                      </a:lnTo>
                      <a:lnTo>
                        <a:pt x="733" y="0"/>
                      </a:lnTo>
                      <a:close/>
                      <a:moveTo>
                        <a:pt x="820" y="0"/>
                      </a:moveTo>
                      <a:lnTo>
                        <a:pt x="819" y="10"/>
                      </a:lnTo>
                      <a:lnTo>
                        <a:pt x="905" y="10"/>
                      </a:lnTo>
                      <a:lnTo>
                        <a:pt x="902" y="0"/>
                      </a:lnTo>
                      <a:lnTo>
                        <a:pt x="820" y="0"/>
                      </a:lnTo>
                      <a:close/>
                      <a:moveTo>
                        <a:pt x="908" y="0"/>
                      </a:moveTo>
                      <a:lnTo>
                        <a:pt x="907" y="10"/>
                      </a:lnTo>
                      <a:lnTo>
                        <a:pt x="978" y="10"/>
                      </a:lnTo>
                      <a:lnTo>
                        <a:pt x="975" y="0"/>
                      </a:lnTo>
                      <a:lnTo>
                        <a:pt x="908" y="0"/>
                      </a:lnTo>
                      <a:close/>
                      <a:moveTo>
                        <a:pt x="984" y="0"/>
                      </a:moveTo>
                      <a:lnTo>
                        <a:pt x="983" y="10"/>
                      </a:lnTo>
                      <a:lnTo>
                        <a:pt x="1059" y="10"/>
                      </a:lnTo>
                      <a:lnTo>
                        <a:pt x="1057" y="0"/>
                      </a:lnTo>
                      <a:lnTo>
                        <a:pt x="984" y="0"/>
                      </a:lnTo>
                      <a:close/>
                      <a:moveTo>
                        <a:pt x="1066" y="0"/>
                      </a:moveTo>
                      <a:lnTo>
                        <a:pt x="1065" y="10"/>
                      </a:lnTo>
                      <a:lnTo>
                        <a:pt x="1146" y="10"/>
                      </a:lnTo>
                      <a:lnTo>
                        <a:pt x="1145" y="0"/>
                      </a:lnTo>
                      <a:lnTo>
                        <a:pt x="1066" y="0"/>
                      </a:lnTo>
                      <a:close/>
                      <a:moveTo>
                        <a:pt x="1152" y="0"/>
                      </a:moveTo>
                      <a:lnTo>
                        <a:pt x="1150" y="10"/>
                      </a:lnTo>
                      <a:lnTo>
                        <a:pt x="1233" y="10"/>
                      </a:lnTo>
                      <a:lnTo>
                        <a:pt x="1231" y="0"/>
                      </a:lnTo>
                      <a:lnTo>
                        <a:pt x="1152" y="0"/>
                      </a:lnTo>
                      <a:close/>
                    </a:path>
                  </a:pathLst>
                </a:custGeom>
                <a:solidFill>
                  <a:srgbClr val="BDBD9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078" name="Freeform 776"/>
                <p:cNvSpPr>
                  <a:spLocks noEditPoints="1"/>
                </p:cNvSpPr>
                <p:nvPr/>
              </p:nvSpPr>
              <p:spPr bwMode="auto">
                <a:xfrm>
                  <a:off x="992" y="2840"/>
                  <a:ext cx="308" cy="3"/>
                </a:xfrm>
                <a:custGeom>
                  <a:avLst/>
                  <a:gdLst>
                    <a:gd name="T0" fmla="*/ 0 w 1232"/>
                    <a:gd name="T1" fmla="*/ 0 h 11"/>
                    <a:gd name="T2" fmla="*/ 0 w 1232"/>
                    <a:gd name="T3" fmla="*/ 0 h 11"/>
                    <a:gd name="T4" fmla="*/ 0 w 1232"/>
                    <a:gd name="T5" fmla="*/ 0 h 11"/>
                    <a:gd name="T6" fmla="*/ 0 w 1232"/>
                    <a:gd name="T7" fmla="*/ 0 h 11"/>
                    <a:gd name="T8" fmla="*/ 0 w 1232"/>
                    <a:gd name="T9" fmla="*/ 0 h 11"/>
                    <a:gd name="T10" fmla="*/ 0 w 1232"/>
                    <a:gd name="T11" fmla="*/ 0 h 11"/>
                    <a:gd name="T12" fmla="*/ 0 w 1232"/>
                    <a:gd name="T13" fmla="*/ 0 h 11"/>
                    <a:gd name="T14" fmla="*/ 0 w 1232"/>
                    <a:gd name="T15" fmla="*/ 0 h 11"/>
                    <a:gd name="T16" fmla="*/ 0 w 1232"/>
                    <a:gd name="T17" fmla="*/ 0 h 11"/>
                    <a:gd name="T18" fmla="*/ 0 w 1232"/>
                    <a:gd name="T19" fmla="*/ 0 h 11"/>
                    <a:gd name="T20" fmla="*/ 0 w 1232"/>
                    <a:gd name="T21" fmla="*/ 0 h 11"/>
                    <a:gd name="T22" fmla="*/ 0 w 1232"/>
                    <a:gd name="T23" fmla="*/ 0 h 11"/>
                    <a:gd name="T24" fmla="*/ 0 w 1232"/>
                    <a:gd name="T25" fmla="*/ 0 h 11"/>
                    <a:gd name="T26" fmla="*/ 0 w 1232"/>
                    <a:gd name="T27" fmla="*/ 0 h 11"/>
                    <a:gd name="T28" fmla="*/ 0 w 1232"/>
                    <a:gd name="T29" fmla="*/ 0 h 11"/>
                    <a:gd name="T30" fmla="*/ 0 w 1232"/>
                    <a:gd name="T31" fmla="*/ 0 h 11"/>
                    <a:gd name="T32" fmla="*/ 0 w 1232"/>
                    <a:gd name="T33" fmla="*/ 0 h 11"/>
                    <a:gd name="T34" fmla="*/ 0 w 1232"/>
                    <a:gd name="T35" fmla="*/ 0 h 11"/>
                    <a:gd name="T36" fmla="*/ 0 w 1232"/>
                    <a:gd name="T37" fmla="*/ 0 h 11"/>
                    <a:gd name="T38" fmla="*/ 0 w 1232"/>
                    <a:gd name="T39" fmla="*/ 0 h 11"/>
                    <a:gd name="T40" fmla="*/ 0 w 1232"/>
                    <a:gd name="T41" fmla="*/ 0 h 11"/>
                    <a:gd name="T42" fmla="*/ 0 w 1232"/>
                    <a:gd name="T43" fmla="*/ 0 h 11"/>
                    <a:gd name="T44" fmla="*/ 0 w 1232"/>
                    <a:gd name="T45" fmla="*/ 0 h 11"/>
                    <a:gd name="T46" fmla="*/ 0 w 1232"/>
                    <a:gd name="T47" fmla="*/ 0 h 11"/>
                    <a:gd name="T48" fmla="*/ 0 w 1232"/>
                    <a:gd name="T49" fmla="*/ 0 h 11"/>
                    <a:gd name="T50" fmla="*/ 0 w 1232"/>
                    <a:gd name="T51" fmla="*/ 0 h 11"/>
                    <a:gd name="T52" fmla="*/ 0 w 1232"/>
                    <a:gd name="T53" fmla="*/ 0 h 11"/>
                    <a:gd name="T54" fmla="*/ 0 w 1232"/>
                    <a:gd name="T55" fmla="*/ 0 h 11"/>
                    <a:gd name="T56" fmla="*/ 0 w 1232"/>
                    <a:gd name="T57" fmla="*/ 0 h 11"/>
                    <a:gd name="T58" fmla="*/ 0 w 1232"/>
                    <a:gd name="T59" fmla="*/ 0 h 11"/>
                    <a:gd name="T60" fmla="*/ 0 w 1232"/>
                    <a:gd name="T61" fmla="*/ 0 h 11"/>
                    <a:gd name="T62" fmla="*/ 0 w 1232"/>
                    <a:gd name="T63" fmla="*/ 0 h 11"/>
                    <a:gd name="T64" fmla="*/ 0 w 1232"/>
                    <a:gd name="T65" fmla="*/ 0 h 11"/>
                    <a:gd name="T66" fmla="*/ 0 w 1232"/>
                    <a:gd name="T67" fmla="*/ 0 h 11"/>
                    <a:gd name="T68" fmla="*/ 0 w 1232"/>
                    <a:gd name="T69" fmla="*/ 0 h 1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32"/>
                    <a:gd name="T106" fmla="*/ 0 h 11"/>
                    <a:gd name="T107" fmla="*/ 1232 w 1232"/>
                    <a:gd name="T108" fmla="*/ 11 h 1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32" h="11">
                      <a:moveTo>
                        <a:pt x="3" y="0"/>
                      </a:moveTo>
                      <a:lnTo>
                        <a:pt x="0" y="11"/>
                      </a:lnTo>
                      <a:lnTo>
                        <a:pt x="145" y="11"/>
                      </a:lnTo>
                      <a:lnTo>
                        <a:pt x="143" y="0"/>
                      </a:lnTo>
                      <a:lnTo>
                        <a:pt x="3" y="0"/>
                      </a:lnTo>
                      <a:close/>
                      <a:moveTo>
                        <a:pt x="151" y="0"/>
                      </a:moveTo>
                      <a:lnTo>
                        <a:pt x="149" y="11"/>
                      </a:lnTo>
                      <a:lnTo>
                        <a:pt x="231" y="11"/>
                      </a:lnTo>
                      <a:lnTo>
                        <a:pt x="230" y="0"/>
                      </a:lnTo>
                      <a:lnTo>
                        <a:pt x="151" y="0"/>
                      </a:lnTo>
                      <a:close/>
                      <a:moveTo>
                        <a:pt x="237" y="0"/>
                      </a:moveTo>
                      <a:lnTo>
                        <a:pt x="235" y="11"/>
                      </a:lnTo>
                      <a:lnTo>
                        <a:pt x="305" y="11"/>
                      </a:lnTo>
                      <a:lnTo>
                        <a:pt x="304" y="0"/>
                      </a:lnTo>
                      <a:lnTo>
                        <a:pt x="237" y="0"/>
                      </a:lnTo>
                      <a:close/>
                      <a:moveTo>
                        <a:pt x="307" y="0"/>
                      </a:moveTo>
                      <a:lnTo>
                        <a:pt x="307" y="11"/>
                      </a:lnTo>
                      <a:lnTo>
                        <a:pt x="384" y="11"/>
                      </a:lnTo>
                      <a:lnTo>
                        <a:pt x="383" y="0"/>
                      </a:lnTo>
                      <a:lnTo>
                        <a:pt x="307" y="0"/>
                      </a:lnTo>
                      <a:close/>
                      <a:moveTo>
                        <a:pt x="392" y="0"/>
                      </a:moveTo>
                      <a:lnTo>
                        <a:pt x="390" y="11"/>
                      </a:lnTo>
                      <a:lnTo>
                        <a:pt x="469" y="11"/>
                      </a:lnTo>
                      <a:lnTo>
                        <a:pt x="468" y="0"/>
                      </a:lnTo>
                      <a:lnTo>
                        <a:pt x="392" y="0"/>
                      </a:lnTo>
                      <a:close/>
                      <a:moveTo>
                        <a:pt x="476" y="0"/>
                      </a:moveTo>
                      <a:lnTo>
                        <a:pt x="475" y="11"/>
                      </a:lnTo>
                      <a:lnTo>
                        <a:pt x="555" y="11"/>
                      </a:lnTo>
                      <a:lnTo>
                        <a:pt x="554" y="0"/>
                      </a:lnTo>
                      <a:lnTo>
                        <a:pt x="476" y="0"/>
                      </a:lnTo>
                      <a:close/>
                      <a:moveTo>
                        <a:pt x="561" y="0"/>
                      </a:moveTo>
                      <a:lnTo>
                        <a:pt x="560" y="11"/>
                      </a:lnTo>
                      <a:lnTo>
                        <a:pt x="638" y="11"/>
                      </a:lnTo>
                      <a:lnTo>
                        <a:pt x="637" y="0"/>
                      </a:lnTo>
                      <a:lnTo>
                        <a:pt x="561" y="0"/>
                      </a:lnTo>
                      <a:close/>
                      <a:moveTo>
                        <a:pt x="642" y="0"/>
                      </a:moveTo>
                      <a:lnTo>
                        <a:pt x="641" y="11"/>
                      </a:lnTo>
                      <a:lnTo>
                        <a:pt x="728" y="11"/>
                      </a:lnTo>
                      <a:lnTo>
                        <a:pt x="726" y="0"/>
                      </a:lnTo>
                      <a:lnTo>
                        <a:pt x="642" y="0"/>
                      </a:lnTo>
                      <a:close/>
                      <a:moveTo>
                        <a:pt x="734" y="0"/>
                      </a:moveTo>
                      <a:lnTo>
                        <a:pt x="732" y="11"/>
                      </a:lnTo>
                      <a:lnTo>
                        <a:pt x="810" y="11"/>
                      </a:lnTo>
                      <a:lnTo>
                        <a:pt x="808" y="0"/>
                      </a:lnTo>
                      <a:lnTo>
                        <a:pt x="734" y="0"/>
                      </a:lnTo>
                      <a:close/>
                      <a:moveTo>
                        <a:pt x="820" y="0"/>
                      </a:moveTo>
                      <a:lnTo>
                        <a:pt x="819" y="11"/>
                      </a:lnTo>
                      <a:lnTo>
                        <a:pt x="904" y="11"/>
                      </a:lnTo>
                      <a:lnTo>
                        <a:pt x="901" y="0"/>
                      </a:lnTo>
                      <a:lnTo>
                        <a:pt x="820" y="0"/>
                      </a:lnTo>
                      <a:close/>
                      <a:moveTo>
                        <a:pt x="910" y="0"/>
                      </a:moveTo>
                      <a:lnTo>
                        <a:pt x="908" y="11"/>
                      </a:lnTo>
                      <a:lnTo>
                        <a:pt x="977" y="11"/>
                      </a:lnTo>
                      <a:lnTo>
                        <a:pt x="974" y="0"/>
                      </a:lnTo>
                      <a:lnTo>
                        <a:pt x="910" y="0"/>
                      </a:lnTo>
                      <a:close/>
                      <a:moveTo>
                        <a:pt x="985" y="0"/>
                      </a:moveTo>
                      <a:lnTo>
                        <a:pt x="984" y="11"/>
                      </a:lnTo>
                      <a:lnTo>
                        <a:pt x="1058" y="11"/>
                      </a:lnTo>
                      <a:lnTo>
                        <a:pt x="1057" y="0"/>
                      </a:lnTo>
                      <a:lnTo>
                        <a:pt x="985" y="0"/>
                      </a:lnTo>
                      <a:close/>
                      <a:moveTo>
                        <a:pt x="1066" y="0"/>
                      </a:moveTo>
                      <a:lnTo>
                        <a:pt x="1065" y="11"/>
                      </a:lnTo>
                      <a:lnTo>
                        <a:pt x="1145" y="11"/>
                      </a:lnTo>
                      <a:lnTo>
                        <a:pt x="1144" y="0"/>
                      </a:lnTo>
                      <a:lnTo>
                        <a:pt x="1066" y="0"/>
                      </a:lnTo>
                      <a:close/>
                      <a:moveTo>
                        <a:pt x="1153" y="0"/>
                      </a:moveTo>
                      <a:lnTo>
                        <a:pt x="1151" y="11"/>
                      </a:lnTo>
                      <a:lnTo>
                        <a:pt x="1232" y="11"/>
                      </a:lnTo>
                      <a:lnTo>
                        <a:pt x="1231" y="0"/>
                      </a:lnTo>
                      <a:lnTo>
                        <a:pt x="1153" y="0"/>
                      </a:lnTo>
                      <a:close/>
                    </a:path>
                  </a:pathLst>
                </a:custGeom>
                <a:solidFill>
                  <a:srgbClr val="C2C2A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079" name="Freeform 777"/>
                <p:cNvSpPr>
                  <a:spLocks noEditPoints="1"/>
                </p:cNvSpPr>
                <p:nvPr/>
              </p:nvSpPr>
              <p:spPr bwMode="auto">
                <a:xfrm>
                  <a:off x="992" y="2839"/>
                  <a:ext cx="308" cy="2"/>
                </a:xfrm>
                <a:custGeom>
                  <a:avLst/>
                  <a:gdLst>
                    <a:gd name="T0" fmla="*/ 0 w 1229"/>
                    <a:gd name="T1" fmla="*/ 0 h 11"/>
                    <a:gd name="T2" fmla="*/ 0 w 1229"/>
                    <a:gd name="T3" fmla="*/ 0 h 11"/>
                    <a:gd name="T4" fmla="*/ 0 w 1229"/>
                    <a:gd name="T5" fmla="*/ 0 h 11"/>
                    <a:gd name="T6" fmla="*/ 0 w 1229"/>
                    <a:gd name="T7" fmla="*/ 0 h 11"/>
                    <a:gd name="T8" fmla="*/ 0 w 1229"/>
                    <a:gd name="T9" fmla="*/ 0 h 11"/>
                    <a:gd name="T10" fmla="*/ 0 w 1229"/>
                    <a:gd name="T11" fmla="*/ 0 h 11"/>
                    <a:gd name="T12" fmla="*/ 0 w 1229"/>
                    <a:gd name="T13" fmla="*/ 0 h 11"/>
                    <a:gd name="T14" fmla="*/ 0 w 1229"/>
                    <a:gd name="T15" fmla="*/ 0 h 11"/>
                    <a:gd name="T16" fmla="*/ 0 w 1229"/>
                    <a:gd name="T17" fmla="*/ 0 h 11"/>
                    <a:gd name="T18" fmla="*/ 0 w 1229"/>
                    <a:gd name="T19" fmla="*/ 0 h 11"/>
                    <a:gd name="T20" fmla="*/ 0 w 1229"/>
                    <a:gd name="T21" fmla="*/ 0 h 11"/>
                    <a:gd name="T22" fmla="*/ 0 w 1229"/>
                    <a:gd name="T23" fmla="*/ 0 h 11"/>
                    <a:gd name="T24" fmla="*/ 0 w 1229"/>
                    <a:gd name="T25" fmla="*/ 0 h 11"/>
                    <a:gd name="T26" fmla="*/ 0 w 1229"/>
                    <a:gd name="T27" fmla="*/ 0 h 11"/>
                    <a:gd name="T28" fmla="*/ 0 w 1229"/>
                    <a:gd name="T29" fmla="*/ 0 h 11"/>
                    <a:gd name="T30" fmla="*/ 0 w 1229"/>
                    <a:gd name="T31" fmla="*/ 0 h 11"/>
                    <a:gd name="T32" fmla="*/ 0 w 1229"/>
                    <a:gd name="T33" fmla="*/ 0 h 11"/>
                    <a:gd name="T34" fmla="*/ 0 w 1229"/>
                    <a:gd name="T35" fmla="*/ 0 h 11"/>
                    <a:gd name="T36" fmla="*/ 0 w 1229"/>
                    <a:gd name="T37" fmla="*/ 0 h 11"/>
                    <a:gd name="T38" fmla="*/ 0 w 1229"/>
                    <a:gd name="T39" fmla="*/ 0 h 11"/>
                    <a:gd name="T40" fmla="*/ 0 w 1229"/>
                    <a:gd name="T41" fmla="*/ 0 h 11"/>
                    <a:gd name="T42" fmla="*/ 0 w 1229"/>
                    <a:gd name="T43" fmla="*/ 0 h 11"/>
                    <a:gd name="T44" fmla="*/ 0 w 1229"/>
                    <a:gd name="T45" fmla="*/ 0 h 11"/>
                    <a:gd name="T46" fmla="*/ 0 w 1229"/>
                    <a:gd name="T47" fmla="*/ 0 h 11"/>
                    <a:gd name="T48" fmla="*/ 0 w 1229"/>
                    <a:gd name="T49" fmla="*/ 0 h 11"/>
                    <a:gd name="T50" fmla="*/ 0 w 1229"/>
                    <a:gd name="T51" fmla="*/ 0 h 11"/>
                    <a:gd name="T52" fmla="*/ 0 w 1229"/>
                    <a:gd name="T53" fmla="*/ 0 h 11"/>
                    <a:gd name="T54" fmla="*/ 0 w 1229"/>
                    <a:gd name="T55" fmla="*/ 0 h 11"/>
                    <a:gd name="T56" fmla="*/ 0 w 1229"/>
                    <a:gd name="T57" fmla="*/ 0 h 11"/>
                    <a:gd name="T58" fmla="*/ 0 w 1229"/>
                    <a:gd name="T59" fmla="*/ 0 h 11"/>
                    <a:gd name="T60" fmla="*/ 0 w 1229"/>
                    <a:gd name="T61" fmla="*/ 0 h 11"/>
                    <a:gd name="T62" fmla="*/ 0 w 1229"/>
                    <a:gd name="T63" fmla="*/ 0 h 11"/>
                    <a:gd name="T64" fmla="*/ 0 w 1229"/>
                    <a:gd name="T65" fmla="*/ 0 h 11"/>
                    <a:gd name="T66" fmla="*/ 0 w 1229"/>
                    <a:gd name="T67" fmla="*/ 0 h 11"/>
                    <a:gd name="T68" fmla="*/ 0 w 1229"/>
                    <a:gd name="T69" fmla="*/ 0 h 1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29"/>
                    <a:gd name="T106" fmla="*/ 0 h 11"/>
                    <a:gd name="T107" fmla="*/ 1229 w 1229"/>
                    <a:gd name="T108" fmla="*/ 11 h 1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29" h="11">
                      <a:moveTo>
                        <a:pt x="1" y="0"/>
                      </a:moveTo>
                      <a:lnTo>
                        <a:pt x="0" y="11"/>
                      </a:lnTo>
                      <a:lnTo>
                        <a:pt x="142" y="11"/>
                      </a:lnTo>
                      <a:lnTo>
                        <a:pt x="139" y="0"/>
                      </a:lnTo>
                      <a:lnTo>
                        <a:pt x="1" y="0"/>
                      </a:lnTo>
                      <a:close/>
                      <a:moveTo>
                        <a:pt x="150" y="0"/>
                      </a:moveTo>
                      <a:lnTo>
                        <a:pt x="148" y="11"/>
                      </a:lnTo>
                      <a:lnTo>
                        <a:pt x="229" y="11"/>
                      </a:lnTo>
                      <a:lnTo>
                        <a:pt x="228" y="0"/>
                      </a:lnTo>
                      <a:lnTo>
                        <a:pt x="150" y="0"/>
                      </a:lnTo>
                      <a:close/>
                      <a:moveTo>
                        <a:pt x="235" y="0"/>
                      </a:moveTo>
                      <a:lnTo>
                        <a:pt x="234" y="11"/>
                      </a:lnTo>
                      <a:lnTo>
                        <a:pt x="303" y="11"/>
                      </a:lnTo>
                      <a:lnTo>
                        <a:pt x="301" y="0"/>
                      </a:lnTo>
                      <a:lnTo>
                        <a:pt x="235" y="0"/>
                      </a:lnTo>
                      <a:close/>
                      <a:moveTo>
                        <a:pt x="307" y="0"/>
                      </a:moveTo>
                      <a:lnTo>
                        <a:pt x="305" y="11"/>
                      </a:lnTo>
                      <a:lnTo>
                        <a:pt x="382" y="11"/>
                      </a:lnTo>
                      <a:lnTo>
                        <a:pt x="381" y="0"/>
                      </a:lnTo>
                      <a:lnTo>
                        <a:pt x="307" y="0"/>
                      </a:lnTo>
                      <a:close/>
                      <a:moveTo>
                        <a:pt x="391" y="0"/>
                      </a:moveTo>
                      <a:lnTo>
                        <a:pt x="389" y="11"/>
                      </a:lnTo>
                      <a:lnTo>
                        <a:pt x="466" y="11"/>
                      </a:lnTo>
                      <a:lnTo>
                        <a:pt x="464" y="0"/>
                      </a:lnTo>
                      <a:lnTo>
                        <a:pt x="391" y="0"/>
                      </a:lnTo>
                      <a:close/>
                      <a:moveTo>
                        <a:pt x="475" y="0"/>
                      </a:moveTo>
                      <a:lnTo>
                        <a:pt x="474" y="11"/>
                      </a:lnTo>
                      <a:lnTo>
                        <a:pt x="552" y="11"/>
                      </a:lnTo>
                      <a:lnTo>
                        <a:pt x="550" y="0"/>
                      </a:lnTo>
                      <a:lnTo>
                        <a:pt x="475" y="0"/>
                      </a:lnTo>
                      <a:close/>
                      <a:moveTo>
                        <a:pt x="559" y="0"/>
                      </a:moveTo>
                      <a:lnTo>
                        <a:pt x="559" y="11"/>
                      </a:lnTo>
                      <a:lnTo>
                        <a:pt x="635" y="11"/>
                      </a:lnTo>
                      <a:lnTo>
                        <a:pt x="634" y="0"/>
                      </a:lnTo>
                      <a:lnTo>
                        <a:pt x="559" y="0"/>
                      </a:lnTo>
                      <a:close/>
                      <a:moveTo>
                        <a:pt x="641" y="0"/>
                      </a:moveTo>
                      <a:lnTo>
                        <a:pt x="639" y="11"/>
                      </a:lnTo>
                      <a:lnTo>
                        <a:pt x="725" y="11"/>
                      </a:lnTo>
                      <a:lnTo>
                        <a:pt x="724" y="0"/>
                      </a:lnTo>
                      <a:lnTo>
                        <a:pt x="641" y="0"/>
                      </a:lnTo>
                      <a:close/>
                      <a:moveTo>
                        <a:pt x="732" y="0"/>
                      </a:moveTo>
                      <a:lnTo>
                        <a:pt x="731" y="11"/>
                      </a:lnTo>
                      <a:lnTo>
                        <a:pt x="807" y="11"/>
                      </a:lnTo>
                      <a:lnTo>
                        <a:pt x="805" y="0"/>
                      </a:lnTo>
                      <a:lnTo>
                        <a:pt x="732" y="0"/>
                      </a:lnTo>
                      <a:close/>
                      <a:moveTo>
                        <a:pt x="819" y="0"/>
                      </a:moveTo>
                      <a:lnTo>
                        <a:pt x="818" y="11"/>
                      </a:lnTo>
                      <a:lnTo>
                        <a:pt x="900" y="11"/>
                      </a:lnTo>
                      <a:lnTo>
                        <a:pt x="898" y="0"/>
                      </a:lnTo>
                      <a:lnTo>
                        <a:pt x="819" y="0"/>
                      </a:lnTo>
                      <a:close/>
                      <a:moveTo>
                        <a:pt x="908" y="0"/>
                      </a:moveTo>
                      <a:lnTo>
                        <a:pt x="906" y="11"/>
                      </a:lnTo>
                      <a:lnTo>
                        <a:pt x="973" y="11"/>
                      </a:lnTo>
                      <a:lnTo>
                        <a:pt x="971" y="0"/>
                      </a:lnTo>
                      <a:lnTo>
                        <a:pt x="908" y="0"/>
                      </a:lnTo>
                      <a:close/>
                      <a:moveTo>
                        <a:pt x="984" y="0"/>
                      </a:moveTo>
                      <a:lnTo>
                        <a:pt x="982" y="11"/>
                      </a:lnTo>
                      <a:lnTo>
                        <a:pt x="1055" y="11"/>
                      </a:lnTo>
                      <a:lnTo>
                        <a:pt x="1053" y="0"/>
                      </a:lnTo>
                      <a:lnTo>
                        <a:pt x="984" y="0"/>
                      </a:lnTo>
                      <a:close/>
                      <a:moveTo>
                        <a:pt x="1065" y="0"/>
                      </a:moveTo>
                      <a:lnTo>
                        <a:pt x="1064" y="11"/>
                      </a:lnTo>
                      <a:lnTo>
                        <a:pt x="1143" y="11"/>
                      </a:lnTo>
                      <a:lnTo>
                        <a:pt x="1142" y="0"/>
                      </a:lnTo>
                      <a:lnTo>
                        <a:pt x="1065" y="0"/>
                      </a:lnTo>
                      <a:close/>
                      <a:moveTo>
                        <a:pt x="1151" y="0"/>
                      </a:moveTo>
                      <a:lnTo>
                        <a:pt x="1150" y="11"/>
                      </a:lnTo>
                      <a:lnTo>
                        <a:pt x="1229" y="11"/>
                      </a:lnTo>
                      <a:lnTo>
                        <a:pt x="1228" y="0"/>
                      </a:lnTo>
                      <a:lnTo>
                        <a:pt x="1151" y="0"/>
                      </a:lnTo>
                      <a:close/>
                    </a:path>
                  </a:pathLst>
                </a:custGeom>
                <a:solidFill>
                  <a:srgbClr val="C9C9A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080" name="Freeform 778"/>
                <p:cNvSpPr>
                  <a:spLocks noEditPoints="1"/>
                </p:cNvSpPr>
                <p:nvPr/>
              </p:nvSpPr>
              <p:spPr bwMode="auto">
                <a:xfrm>
                  <a:off x="993" y="2838"/>
                  <a:ext cx="307" cy="2"/>
                </a:xfrm>
                <a:custGeom>
                  <a:avLst/>
                  <a:gdLst>
                    <a:gd name="T0" fmla="*/ 0 w 1228"/>
                    <a:gd name="T1" fmla="*/ 0 h 11"/>
                    <a:gd name="T2" fmla="*/ 0 w 1228"/>
                    <a:gd name="T3" fmla="*/ 0 h 11"/>
                    <a:gd name="T4" fmla="*/ 0 w 1228"/>
                    <a:gd name="T5" fmla="*/ 0 h 11"/>
                    <a:gd name="T6" fmla="*/ 0 w 1228"/>
                    <a:gd name="T7" fmla="*/ 0 h 11"/>
                    <a:gd name="T8" fmla="*/ 0 w 1228"/>
                    <a:gd name="T9" fmla="*/ 0 h 11"/>
                    <a:gd name="T10" fmla="*/ 0 w 1228"/>
                    <a:gd name="T11" fmla="*/ 0 h 11"/>
                    <a:gd name="T12" fmla="*/ 0 w 1228"/>
                    <a:gd name="T13" fmla="*/ 0 h 11"/>
                    <a:gd name="T14" fmla="*/ 0 w 1228"/>
                    <a:gd name="T15" fmla="*/ 0 h 11"/>
                    <a:gd name="T16" fmla="*/ 0 w 1228"/>
                    <a:gd name="T17" fmla="*/ 0 h 11"/>
                    <a:gd name="T18" fmla="*/ 0 w 1228"/>
                    <a:gd name="T19" fmla="*/ 0 h 11"/>
                    <a:gd name="T20" fmla="*/ 0 w 1228"/>
                    <a:gd name="T21" fmla="*/ 0 h 11"/>
                    <a:gd name="T22" fmla="*/ 0 w 1228"/>
                    <a:gd name="T23" fmla="*/ 0 h 11"/>
                    <a:gd name="T24" fmla="*/ 0 w 1228"/>
                    <a:gd name="T25" fmla="*/ 0 h 11"/>
                    <a:gd name="T26" fmla="*/ 0 w 1228"/>
                    <a:gd name="T27" fmla="*/ 0 h 11"/>
                    <a:gd name="T28" fmla="*/ 0 w 1228"/>
                    <a:gd name="T29" fmla="*/ 0 h 11"/>
                    <a:gd name="T30" fmla="*/ 0 w 1228"/>
                    <a:gd name="T31" fmla="*/ 0 h 11"/>
                    <a:gd name="T32" fmla="*/ 0 w 1228"/>
                    <a:gd name="T33" fmla="*/ 0 h 11"/>
                    <a:gd name="T34" fmla="*/ 0 w 1228"/>
                    <a:gd name="T35" fmla="*/ 0 h 11"/>
                    <a:gd name="T36" fmla="*/ 0 w 1228"/>
                    <a:gd name="T37" fmla="*/ 0 h 11"/>
                    <a:gd name="T38" fmla="*/ 0 w 1228"/>
                    <a:gd name="T39" fmla="*/ 0 h 11"/>
                    <a:gd name="T40" fmla="*/ 0 w 1228"/>
                    <a:gd name="T41" fmla="*/ 0 h 11"/>
                    <a:gd name="T42" fmla="*/ 0 w 1228"/>
                    <a:gd name="T43" fmla="*/ 0 h 11"/>
                    <a:gd name="T44" fmla="*/ 0 w 1228"/>
                    <a:gd name="T45" fmla="*/ 0 h 11"/>
                    <a:gd name="T46" fmla="*/ 0 w 1228"/>
                    <a:gd name="T47" fmla="*/ 0 h 11"/>
                    <a:gd name="T48" fmla="*/ 0 w 1228"/>
                    <a:gd name="T49" fmla="*/ 0 h 11"/>
                    <a:gd name="T50" fmla="*/ 0 w 1228"/>
                    <a:gd name="T51" fmla="*/ 0 h 11"/>
                    <a:gd name="T52" fmla="*/ 0 w 1228"/>
                    <a:gd name="T53" fmla="*/ 0 h 11"/>
                    <a:gd name="T54" fmla="*/ 0 w 1228"/>
                    <a:gd name="T55" fmla="*/ 0 h 11"/>
                    <a:gd name="T56" fmla="*/ 0 w 1228"/>
                    <a:gd name="T57" fmla="*/ 0 h 11"/>
                    <a:gd name="T58" fmla="*/ 0 w 1228"/>
                    <a:gd name="T59" fmla="*/ 0 h 11"/>
                    <a:gd name="T60" fmla="*/ 0 w 1228"/>
                    <a:gd name="T61" fmla="*/ 0 h 11"/>
                    <a:gd name="T62" fmla="*/ 0 w 1228"/>
                    <a:gd name="T63" fmla="*/ 0 h 11"/>
                    <a:gd name="T64" fmla="*/ 0 w 1228"/>
                    <a:gd name="T65" fmla="*/ 0 h 11"/>
                    <a:gd name="T66" fmla="*/ 0 w 1228"/>
                    <a:gd name="T67" fmla="*/ 0 h 11"/>
                    <a:gd name="T68" fmla="*/ 0 w 1228"/>
                    <a:gd name="T69" fmla="*/ 0 h 1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28"/>
                    <a:gd name="T106" fmla="*/ 0 h 11"/>
                    <a:gd name="T107" fmla="*/ 1228 w 1228"/>
                    <a:gd name="T108" fmla="*/ 11 h 1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28" h="11">
                      <a:moveTo>
                        <a:pt x="1" y="0"/>
                      </a:moveTo>
                      <a:lnTo>
                        <a:pt x="0" y="11"/>
                      </a:lnTo>
                      <a:lnTo>
                        <a:pt x="140" y="11"/>
                      </a:lnTo>
                      <a:lnTo>
                        <a:pt x="137" y="0"/>
                      </a:lnTo>
                      <a:lnTo>
                        <a:pt x="1" y="0"/>
                      </a:lnTo>
                      <a:close/>
                      <a:moveTo>
                        <a:pt x="150" y="0"/>
                      </a:moveTo>
                      <a:lnTo>
                        <a:pt x="148" y="11"/>
                      </a:lnTo>
                      <a:lnTo>
                        <a:pt x="227" y="11"/>
                      </a:lnTo>
                      <a:lnTo>
                        <a:pt x="227" y="0"/>
                      </a:lnTo>
                      <a:lnTo>
                        <a:pt x="150" y="0"/>
                      </a:lnTo>
                      <a:close/>
                      <a:moveTo>
                        <a:pt x="235" y="0"/>
                      </a:moveTo>
                      <a:lnTo>
                        <a:pt x="234" y="11"/>
                      </a:lnTo>
                      <a:lnTo>
                        <a:pt x="301" y="11"/>
                      </a:lnTo>
                      <a:lnTo>
                        <a:pt x="298" y="0"/>
                      </a:lnTo>
                      <a:lnTo>
                        <a:pt x="235" y="0"/>
                      </a:lnTo>
                      <a:close/>
                      <a:moveTo>
                        <a:pt x="306" y="0"/>
                      </a:moveTo>
                      <a:lnTo>
                        <a:pt x="304" y="11"/>
                      </a:lnTo>
                      <a:lnTo>
                        <a:pt x="380" y="11"/>
                      </a:lnTo>
                      <a:lnTo>
                        <a:pt x="379" y="0"/>
                      </a:lnTo>
                      <a:lnTo>
                        <a:pt x="306" y="0"/>
                      </a:lnTo>
                      <a:close/>
                      <a:moveTo>
                        <a:pt x="392" y="0"/>
                      </a:moveTo>
                      <a:lnTo>
                        <a:pt x="389" y="11"/>
                      </a:lnTo>
                      <a:lnTo>
                        <a:pt x="465" y="11"/>
                      </a:lnTo>
                      <a:lnTo>
                        <a:pt x="463" y="0"/>
                      </a:lnTo>
                      <a:lnTo>
                        <a:pt x="392" y="0"/>
                      </a:lnTo>
                      <a:close/>
                      <a:moveTo>
                        <a:pt x="474" y="0"/>
                      </a:moveTo>
                      <a:lnTo>
                        <a:pt x="473" y="11"/>
                      </a:lnTo>
                      <a:lnTo>
                        <a:pt x="551" y="11"/>
                      </a:lnTo>
                      <a:lnTo>
                        <a:pt x="549" y="0"/>
                      </a:lnTo>
                      <a:lnTo>
                        <a:pt x="474" y="0"/>
                      </a:lnTo>
                      <a:close/>
                      <a:moveTo>
                        <a:pt x="559" y="0"/>
                      </a:moveTo>
                      <a:lnTo>
                        <a:pt x="558" y="11"/>
                      </a:lnTo>
                      <a:lnTo>
                        <a:pt x="634" y="11"/>
                      </a:lnTo>
                      <a:lnTo>
                        <a:pt x="633" y="0"/>
                      </a:lnTo>
                      <a:lnTo>
                        <a:pt x="559" y="0"/>
                      </a:lnTo>
                      <a:close/>
                      <a:moveTo>
                        <a:pt x="641" y="0"/>
                      </a:moveTo>
                      <a:lnTo>
                        <a:pt x="639" y="11"/>
                      </a:lnTo>
                      <a:lnTo>
                        <a:pt x="723" y="11"/>
                      </a:lnTo>
                      <a:lnTo>
                        <a:pt x="721" y="0"/>
                      </a:lnTo>
                      <a:lnTo>
                        <a:pt x="641" y="0"/>
                      </a:lnTo>
                      <a:close/>
                      <a:moveTo>
                        <a:pt x="732" y="0"/>
                      </a:moveTo>
                      <a:lnTo>
                        <a:pt x="731" y="11"/>
                      </a:lnTo>
                      <a:lnTo>
                        <a:pt x="805" y="11"/>
                      </a:lnTo>
                      <a:lnTo>
                        <a:pt x="803" y="0"/>
                      </a:lnTo>
                      <a:lnTo>
                        <a:pt x="732" y="0"/>
                      </a:lnTo>
                      <a:close/>
                      <a:moveTo>
                        <a:pt x="818" y="0"/>
                      </a:moveTo>
                      <a:lnTo>
                        <a:pt x="817" y="11"/>
                      </a:lnTo>
                      <a:lnTo>
                        <a:pt x="898" y="11"/>
                      </a:lnTo>
                      <a:lnTo>
                        <a:pt x="896" y="0"/>
                      </a:lnTo>
                      <a:lnTo>
                        <a:pt x="818" y="0"/>
                      </a:lnTo>
                      <a:close/>
                      <a:moveTo>
                        <a:pt x="908" y="0"/>
                      </a:moveTo>
                      <a:lnTo>
                        <a:pt x="907" y="11"/>
                      </a:lnTo>
                      <a:lnTo>
                        <a:pt x="971" y="11"/>
                      </a:lnTo>
                      <a:lnTo>
                        <a:pt x="969" y="0"/>
                      </a:lnTo>
                      <a:lnTo>
                        <a:pt x="908" y="0"/>
                      </a:lnTo>
                      <a:close/>
                      <a:moveTo>
                        <a:pt x="983" y="0"/>
                      </a:moveTo>
                      <a:lnTo>
                        <a:pt x="982" y="11"/>
                      </a:lnTo>
                      <a:lnTo>
                        <a:pt x="1054" y="11"/>
                      </a:lnTo>
                      <a:lnTo>
                        <a:pt x="1051" y="0"/>
                      </a:lnTo>
                      <a:lnTo>
                        <a:pt x="983" y="0"/>
                      </a:lnTo>
                      <a:close/>
                      <a:moveTo>
                        <a:pt x="1064" y="0"/>
                      </a:moveTo>
                      <a:lnTo>
                        <a:pt x="1063" y="11"/>
                      </a:lnTo>
                      <a:lnTo>
                        <a:pt x="1141" y="11"/>
                      </a:lnTo>
                      <a:lnTo>
                        <a:pt x="1140" y="0"/>
                      </a:lnTo>
                      <a:lnTo>
                        <a:pt x="1064" y="0"/>
                      </a:lnTo>
                      <a:close/>
                      <a:moveTo>
                        <a:pt x="1152" y="0"/>
                      </a:moveTo>
                      <a:lnTo>
                        <a:pt x="1150" y="11"/>
                      </a:lnTo>
                      <a:lnTo>
                        <a:pt x="1228" y="11"/>
                      </a:lnTo>
                      <a:lnTo>
                        <a:pt x="1227" y="0"/>
                      </a:lnTo>
                      <a:lnTo>
                        <a:pt x="1152" y="0"/>
                      </a:lnTo>
                      <a:close/>
                    </a:path>
                  </a:pathLst>
                </a:custGeom>
                <a:solidFill>
                  <a:srgbClr val="D1D1B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081" name="Freeform 779"/>
                <p:cNvSpPr>
                  <a:spLocks noEditPoints="1"/>
                </p:cNvSpPr>
                <p:nvPr/>
              </p:nvSpPr>
              <p:spPr bwMode="auto">
                <a:xfrm>
                  <a:off x="993" y="2836"/>
                  <a:ext cx="306" cy="3"/>
                </a:xfrm>
                <a:custGeom>
                  <a:avLst/>
                  <a:gdLst>
                    <a:gd name="T0" fmla="*/ 0 w 1227"/>
                    <a:gd name="T1" fmla="*/ 0 h 11"/>
                    <a:gd name="T2" fmla="*/ 0 w 1227"/>
                    <a:gd name="T3" fmla="*/ 0 h 11"/>
                    <a:gd name="T4" fmla="*/ 0 w 1227"/>
                    <a:gd name="T5" fmla="*/ 0 h 11"/>
                    <a:gd name="T6" fmla="*/ 0 w 1227"/>
                    <a:gd name="T7" fmla="*/ 0 h 11"/>
                    <a:gd name="T8" fmla="*/ 0 w 1227"/>
                    <a:gd name="T9" fmla="*/ 0 h 11"/>
                    <a:gd name="T10" fmla="*/ 0 w 1227"/>
                    <a:gd name="T11" fmla="*/ 0 h 11"/>
                    <a:gd name="T12" fmla="*/ 0 w 1227"/>
                    <a:gd name="T13" fmla="*/ 0 h 11"/>
                    <a:gd name="T14" fmla="*/ 0 w 1227"/>
                    <a:gd name="T15" fmla="*/ 0 h 11"/>
                    <a:gd name="T16" fmla="*/ 0 w 1227"/>
                    <a:gd name="T17" fmla="*/ 0 h 11"/>
                    <a:gd name="T18" fmla="*/ 0 w 1227"/>
                    <a:gd name="T19" fmla="*/ 0 h 11"/>
                    <a:gd name="T20" fmla="*/ 0 w 1227"/>
                    <a:gd name="T21" fmla="*/ 0 h 11"/>
                    <a:gd name="T22" fmla="*/ 0 w 1227"/>
                    <a:gd name="T23" fmla="*/ 0 h 11"/>
                    <a:gd name="T24" fmla="*/ 0 w 1227"/>
                    <a:gd name="T25" fmla="*/ 0 h 11"/>
                    <a:gd name="T26" fmla="*/ 0 w 1227"/>
                    <a:gd name="T27" fmla="*/ 0 h 11"/>
                    <a:gd name="T28" fmla="*/ 0 w 1227"/>
                    <a:gd name="T29" fmla="*/ 0 h 11"/>
                    <a:gd name="T30" fmla="*/ 0 w 1227"/>
                    <a:gd name="T31" fmla="*/ 0 h 11"/>
                    <a:gd name="T32" fmla="*/ 0 w 1227"/>
                    <a:gd name="T33" fmla="*/ 0 h 11"/>
                    <a:gd name="T34" fmla="*/ 0 w 1227"/>
                    <a:gd name="T35" fmla="*/ 0 h 11"/>
                    <a:gd name="T36" fmla="*/ 0 w 1227"/>
                    <a:gd name="T37" fmla="*/ 0 h 11"/>
                    <a:gd name="T38" fmla="*/ 0 w 1227"/>
                    <a:gd name="T39" fmla="*/ 0 h 11"/>
                    <a:gd name="T40" fmla="*/ 0 w 1227"/>
                    <a:gd name="T41" fmla="*/ 0 h 11"/>
                    <a:gd name="T42" fmla="*/ 0 w 1227"/>
                    <a:gd name="T43" fmla="*/ 0 h 11"/>
                    <a:gd name="T44" fmla="*/ 0 w 1227"/>
                    <a:gd name="T45" fmla="*/ 0 h 11"/>
                    <a:gd name="T46" fmla="*/ 0 w 1227"/>
                    <a:gd name="T47" fmla="*/ 0 h 11"/>
                    <a:gd name="T48" fmla="*/ 0 w 1227"/>
                    <a:gd name="T49" fmla="*/ 0 h 11"/>
                    <a:gd name="T50" fmla="*/ 0 w 1227"/>
                    <a:gd name="T51" fmla="*/ 0 h 11"/>
                    <a:gd name="T52" fmla="*/ 0 w 1227"/>
                    <a:gd name="T53" fmla="*/ 0 h 11"/>
                    <a:gd name="T54" fmla="*/ 0 w 1227"/>
                    <a:gd name="T55" fmla="*/ 0 h 11"/>
                    <a:gd name="T56" fmla="*/ 0 w 1227"/>
                    <a:gd name="T57" fmla="*/ 0 h 11"/>
                    <a:gd name="T58" fmla="*/ 0 w 1227"/>
                    <a:gd name="T59" fmla="*/ 0 h 11"/>
                    <a:gd name="T60" fmla="*/ 0 w 1227"/>
                    <a:gd name="T61" fmla="*/ 0 h 11"/>
                    <a:gd name="T62" fmla="*/ 0 w 1227"/>
                    <a:gd name="T63" fmla="*/ 0 h 11"/>
                    <a:gd name="T64" fmla="*/ 0 w 1227"/>
                    <a:gd name="T65" fmla="*/ 0 h 11"/>
                    <a:gd name="T66" fmla="*/ 0 w 1227"/>
                    <a:gd name="T67" fmla="*/ 0 h 11"/>
                    <a:gd name="T68" fmla="*/ 0 w 1227"/>
                    <a:gd name="T69" fmla="*/ 0 h 1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27"/>
                    <a:gd name="T106" fmla="*/ 0 h 11"/>
                    <a:gd name="T107" fmla="*/ 1227 w 1227"/>
                    <a:gd name="T108" fmla="*/ 11 h 1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27" h="11">
                      <a:moveTo>
                        <a:pt x="2" y="0"/>
                      </a:moveTo>
                      <a:lnTo>
                        <a:pt x="0" y="11"/>
                      </a:lnTo>
                      <a:lnTo>
                        <a:pt x="138" y="11"/>
                      </a:lnTo>
                      <a:lnTo>
                        <a:pt x="136" y="0"/>
                      </a:lnTo>
                      <a:lnTo>
                        <a:pt x="2" y="0"/>
                      </a:lnTo>
                      <a:close/>
                      <a:moveTo>
                        <a:pt x="152" y="0"/>
                      </a:moveTo>
                      <a:lnTo>
                        <a:pt x="149" y="11"/>
                      </a:lnTo>
                      <a:lnTo>
                        <a:pt x="227" y="11"/>
                      </a:lnTo>
                      <a:lnTo>
                        <a:pt x="226" y="0"/>
                      </a:lnTo>
                      <a:lnTo>
                        <a:pt x="152" y="0"/>
                      </a:lnTo>
                      <a:close/>
                      <a:moveTo>
                        <a:pt x="236" y="0"/>
                      </a:moveTo>
                      <a:lnTo>
                        <a:pt x="234" y="11"/>
                      </a:lnTo>
                      <a:lnTo>
                        <a:pt x="300" y="11"/>
                      </a:lnTo>
                      <a:lnTo>
                        <a:pt x="297" y="0"/>
                      </a:lnTo>
                      <a:lnTo>
                        <a:pt x="236" y="0"/>
                      </a:lnTo>
                      <a:close/>
                      <a:moveTo>
                        <a:pt x="306" y="0"/>
                      </a:moveTo>
                      <a:lnTo>
                        <a:pt x="306" y="11"/>
                      </a:lnTo>
                      <a:lnTo>
                        <a:pt x="380" y="11"/>
                      </a:lnTo>
                      <a:lnTo>
                        <a:pt x="379" y="0"/>
                      </a:lnTo>
                      <a:lnTo>
                        <a:pt x="306" y="0"/>
                      </a:lnTo>
                      <a:close/>
                      <a:moveTo>
                        <a:pt x="394" y="0"/>
                      </a:moveTo>
                      <a:lnTo>
                        <a:pt x="390" y="11"/>
                      </a:lnTo>
                      <a:lnTo>
                        <a:pt x="463" y="11"/>
                      </a:lnTo>
                      <a:lnTo>
                        <a:pt x="462" y="0"/>
                      </a:lnTo>
                      <a:lnTo>
                        <a:pt x="394" y="0"/>
                      </a:lnTo>
                      <a:close/>
                      <a:moveTo>
                        <a:pt x="475" y="0"/>
                      </a:moveTo>
                      <a:lnTo>
                        <a:pt x="474" y="11"/>
                      </a:lnTo>
                      <a:lnTo>
                        <a:pt x="549" y="11"/>
                      </a:lnTo>
                      <a:lnTo>
                        <a:pt x="548" y="0"/>
                      </a:lnTo>
                      <a:lnTo>
                        <a:pt x="475" y="0"/>
                      </a:lnTo>
                      <a:close/>
                      <a:moveTo>
                        <a:pt x="559" y="0"/>
                      </a:moveTo>
                      <a:lnTo>
                        <a:pt x="558" y="11"/>
                      </a:lnTo>
                      <a:lnTo>
                        <a:pt x="633" y="11"/>
                      </a:lnTo>
                      <a:lnTo>
                        <a:pt x="632" y="0"/>
                      </a:lnTo>
                      <a:lnTo>
                        <a:pt x="559" y="0"/>
                      </a:lnTo>
                      <a:close/>
                      <a:moveTo>
                        <a:pt x="643" y="0"/>
                      </a:moveTo>
                      <a:lnTo>
                        <a:pt x="640" y="11"/>
                      </a:lnTo>
                      <a:lnTo>
                        <a:pt x="723" y="11"/>
                      </a:lnTo>
                      <a:lnTo>
                        <a:pt x="720" y="0"/>
                      </a:lnTo>
                      <a:lnTo>
                        <a:pt x="643" y="0"/>
                      </a:lnTo>
                      <a:close/>
                      <a:moveTo>
                        <a:pt x="733" y="0"/>
                      </a:moveTo>
                      <a:lnTo>
                        <a:pt x="731" y="11"/>
                      </a:lnTo>
                      <a:lnTo>
                        <a:pt x="804" y="11"/>
                      </a:lnTo>
                      <a:lnTo>
                        <a:pt x="801" y="0"/>
                      </a:lnTo>
                      <a:lnTo>
                        <a:pt x="733" y="0"/>
                      </a:lnTo>
                      <a:close/>
                      <a:moveTo>
                        <a:pt x="819" y="0"/>
                      </a:moveTo>
                      <a:lnTo>
                        <a:pt x="818" y="11"/>
                      </a:lnTo>
                      <a:lnTo>
                        <a:pt x="897" y="11"/>
                      </a:lnTo>
                      <a:lnTo>
                        <a:pt x="895" y="0"/>
                      </a:lnTo>
                      <a:lnTo>
                        <a:pt x="819" y="0"/>
                      </a:lnTo>
                      <a:close/>
                      <a:moveTo>
                        <a:pt x="908" y="0"/>
                      </a:moveTo>
                      <a:lnTo>
                        <a:pt x="907" y="11"/>
                      </a:lnTo>
                      <a:lnTo>
                        <a:pt x="970" y="11"/>
                      </a:lnTo>
                      <a:lnTo>
                        <a:pt x="968" y="0"/>
                      </a:lnTo>
                      <a:lnTo>
                        <a:pt x="908" y="0"/>
                      </a:lnTo>
                      <a:close/>
                      <a:moveTo>
                        <a:pt x="984" y="0"/>
                      </a:moveTo>
                      <a:lnTo>
                        <a:pt x="983" y="11"/>
                      </a:lnTo>
                      <a:lnTo>
                        <a:pt x="1052" y="11"/>
                      </a:lnTo>
                      <a:lnTo>
                        <a:pt x="1050" y="0"/>
                      </a:lnTo>
                      <a:lnTo>
                        <a:pt x="984" y="0"/>
                      </a:lnTo>
                      <a:close/>
                      <a:moveTo>
                        <a:pt x="1066" y="0"/>
                      </a:moveTo>
                      <a:lnTo>
                        <a:pt x="1064" y="11"/>
                      </a:lnTo>
                      <a:lnTo>
                        <a:pt x="1140" y="11"/>
                      </a:lnTo>
                      <a:lnTo>
                        <a:pt x="1138" y="0"/>
                      </a:lnTo>
                      <a:lnTo>
                        <a:pt x="1066" y="0"/>
                      </a:lnTo>
                      <a:close/>
                      <a:moveTo>
                        <a:pt x="1153" y="0"/>
                      </a:moveTo>
                      <a:lnTo>
                        <a:pt x="1150" y="11"/>
                      </a:lnTo>
                      <a:lnTo>
                        <a:pt x="1227" y="11"/>
                      </a:lnTo>
                      <a:lnTo>
                        <a:pt x="1226" y="0"/>
                      </a:lnTo>
                      <a:lnTo>
                        <a:pt x="1153" y="0"/>
                      </a:lnTo>
                      <a:close/>
                    </a:path>
                  </a:pathLst>
                </a:custGeom>
                <a:solidFill>
                  <a:srgbClr val="D6D6B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082" name="Freeform 780"/>
                <p:cNvSpPr>
                  <a:spLocks noEditPoints="1"/>
                </p:cNvSpPr>
                <p:nvPr/>
              </p:nvSpPr>
              <p:spPr bwMode="auto">
                <a:xfrm>
                  <a:off x="993" y="2835"/>
                  <a:ext cx="306" cy="3"/>
                </a:xfrm>
                <a:custGeom>
                  <a:avLst/>
                  <a:gdLst>
                    <a:gd name="T0" fmla="*/ 0 w 1225"/>
                    <a:gd name="T1" fmla="*/ 0 h 11"/>
                    <a:gd name="T2" fmla="*/ 0 w 1225"/>
                    <a:gd name="T3" fmla="*/ 0 h 11"/>
                    <a:gd name="T4" fmla="*/ 0 w 1225"/>
                    <a:gd name="T5" fmla="*/ 0 h 11"/>
                    <a:gd name="T6" fmla="*/ 0 w 1225"/>
                    <a:gd name="T7" fmla="*/ 0 h 11"/>
                    <a:gd name="T8" fmla="*/ 0 w 1225"/>
                    <a:gd name="T9" fmla="*/ 0 h 11"/>
                    <a:gd name="T10" fmla="*/ 0 w 1225"/>
                    <a:gd name="T11" fmla="*/ 0 h 11"/>
                    <a:gd name="T12" fmla="*/ 0 w 1225"/>
                    <a:gd name="T13" fmla="*/ 0 h 11"/>
                    <a:gd name="T14" fmla="*/ 0 w 1225"/>
                    <a:gd name="T15" fmla="*/ 0 h 11"/>
                    <a:gd name="T16" fmla="*/ 0 w 1225"/>
                    <a:gd name="T17" fmla="*/ 0 h 11"/>
                    <a:gd name="T18" fmla="*/ 0 w 1225"/>
                    <a:gd name="T19" fmla="*/ 0 h 11"/>
                    <a:gd name="T20" fmla="*/ 0 w 1225"/>
                    <a:gd name="T21" fmla="*/ 0 h 11"/>
                    <a:gd name="T22" fmla="*/ 0 w 1225"/>
                    <a:gd name="T23" fmla="*/ 0 h 11"/>
                    <a:gd name="T24" fmla="*/ 0 w 1225"/>
                    <a:gd name="T25" fmla="*/ 0 h 11"/>
                    <a:gd name="T26" fmla="*/ 0 w 1225"/>
                    <a:gd name="T27" fmla="*/ 0 h 11"/>
                    <a:gd name="T28" fmla="*/ 0 w 1225"/>
                    <a:gd name="T29" fmla="*/ 0 h 11"/>
                    <a:gd name="T30" fmla="*/ 0 w 1225"/>
                    <a:gd name="T31" fmla="*/ 0 h 11"/>
                    <a:gd name="T32" fmla="*/ 0 w 1225"/>
                    <a:gd name="T33" fmla="*/ 0 h 11"/>
                    <a:gd name="T34" fmla="*/ 0 w 1225"/>
                    <a:gd name="T35" fmla="*/ 0 h 11"/>
                    <a:gd name="T36" fmla="*/ 0 w 1225"/>
                    <a:gd name="T37" fmla="*/ 0 h 11"/>
                    <a:gd name="T38" fmla="*/ 0 w 1225"/>
                    <a:gd name="T39" fmla="*/ 0 h 11"/>
                    <a:gd name="T40" fmla="*/ 0 w 1225"/>
                    <a:gd name="T41" fmla="*/ 0 h 11"/>
                    <a:gd name="T42" fmla="*/ 0 w 1225"/>
                    <a:gd name="T43" fmla="*/ 0 h 11"/>
                    <a:gd name="T44" fmla="*/ 0 w 1225"/>
                    <a:gd name="T45" fmla="*/ 0 h 11"/>
                    <a:gd name="T46" fmla="*/ 0 w 1225"/>
                    <a:gd name="T47" fmla="*/ 0 h 11"/>
                    <a:gd name="T48" fmla="*/ 0 w 1225"/>
                    <a:gd name="T49" fmla="*/ 0 h 11"/>
                    <a:gd name="T50" fmla="*/ 0 w 1225"/>
                    <a:gd name="T51" fmla="*/ 0 h 11"/>
                    <a:gd name="T52" fmla="*/ 0 w 1225"/>
                    <a:gd name="T53" fmla="*/ 0 h 11"/>
                    <a:gd name="T54" fmla="*/ 0 w 1225"/>
                    <a:gd name="T55" fmla="*/ 0 h 11"/>
                    <a:gd name="T56" fmla="*/ 0 w 1225"/>
                    <a:gd name="T57" fmla="*/ 0 h 11"/>
                    <a:gd name="T58" fmla="*/ 0 w 1225"/>
                    <a:gd name="T59" fmla="*/ 0 h 11"/>
                    <a:gd name="T60" fmla="*/ 0 w 1225"/>
                    <a:gd name="T61" fmla="*/ 0 h 11"/>
                    <a:gd name="T62" fmla="*/ 0 w 1225"/>
                    <a:gd name="T63" fmla="*/ 0 h 11"/>
                    <a:gd name="T64" fmla="*/ 0 w 1225"/>
                    <a:gd name="T65" fmla="*/ 0 h 11"/>
                    <a:gd name="T66" fmla="*/ 0 w 1225"/>
                    <a:gd name="T67" fmla="*/ 0 h 11"/>
                    <a:gd name="T68" fmla="*/ 0 w 1225"/>
                    <a:gd name="T69" fmla="*/ 0 h 11"/>
                    <a:gd name="T70" fmla="*/ 0 w 1225"/>
                    <a:gd name="T71" fmla="*/ 0 h 11"/>
                    <a:gd name="T72" fmla="*/ 0 w 1225"/>
                    <a:gd name="T73" fmla="*/ 0 h 1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25"/>
                    <a:gd name="T112" fmla="*/ 0 h 11"/>
                    <a:gd name="T113" fmla="*/ 1225 w 1225"/>
                    <a:gd name="T114" fmla="*/ 11 h 1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25" h="11">
                      <a:moveTo>
                        <a:pt x="1" y="0"/>
                      </a:moveTo>
                      <a:lnTo>
                        <a:pt x="0" y="11"/>
                      </a:lnTo>
                      <a:lnTo>
                        <a:pt x="136" y="11"/>
                      </a:lnTo>
                      <a:lnTo>
                        <a:pt x="134" y="0"/>
                      </a:lnTo>
                      <a:lnTo>
                        <a:pt x="1" y="0"/>
                      </a:lnTo>
                      <a:close/>
                      <a:moveTo>
                        <a:pt x="152" y="0"/>
                      </a:moveTo>
                      <a:lnTo>
                        <a:pt x="149" y="11"/>
                      </a:lnTo>
                      <a:lnTo>
                        <a:pt x="225" y="11"/>
                      </a:lnTo>
                      <a:lnTo>
                        <a:pt x="225" y="0"/>
                      </a:lnTo>
                      <a:lnTo>
                        <a:pt x="152" y="0"/>
                      </a:lnTo>
                      <a:close/>
                      <a:moveTo>
                        <a:pt x="235" y="0"/>
                      </a:moveTo>
                      <a:lnTo>
                        <a:pt x="234" y="11"/>
                      </a:lnTo>
                      <a:lnTo>
                        <a:pt x="297" y="11"/>
                      </a:lnTo>
                      <a:lnTo>
                        <a:pt x="296" y="0"/>
                      </a:lnTo>
                      <a:lnTo>
                        <a:pt x="235" y="0"/>
                      </a:lnTo>
                      <a:close/>
                      <a:moveTo>
                        <a:pt x="305" y="0"/>
                      </a:moveTo>
                      <a:lnTo>
                        <a:pt x="305" y="11"/>
                      </a:lnTo>
                      <a:lnTo>
                        <a:pt x="378" y="11"/>
                      </a:lnTo>
                      <a:lnTo>
                        <a:pt x="376" y="3"/>
                      </a:lnTo>
                      <a:lnTo>
                        <a:pt x="340" y="0"/>
                      </a:lnTo>
                      <a:lnTo>
                        <a:pt x="305" y="0"/>
                      </a:lnTo>
                      <a:close/>
                      <a:moveTo>
                        <a:pt x="391" y="11"/>
                      </a:moveTo>
                      <a:lnTo>
                        <a:pt x="393" y="3"/>
                      </a:lnTo>
                      <a:lnTo>
                        <a:pt x="428" y="0"/>
                      </a:lnTo>
                      <a:lnTo>
                        <a:pt x="461" y="0"/>
                      </a:lnTo>
                      <a:lnTo>
                        <a:pt x="462" y="11"/>
                      </a:lnTo>
                      <a:lnTo>
                        <a:pt x="391" y="11"/>
                      </a:lnTo>
                      <a:close/>
                      <a:moveTo>
                        <a:pt x="473" y="11"/>
                      </a:moveTo>
                      <a:lnTo>
                        <a:pt x="474" y="3"/>
                      </a:lnTo>
                      <a:lnTo>
                        <a:pt x="511" y="0"/>
                      </a:lnTo>
                      <a:lnTo>
                        <a:pt x="547" y="0"/>
                      </a:lnTo>
                      <a:lnTo>
                        <a:pt x="548" y="11"/>
                      </a:lnTo>
                      <a:lnTo>
                        <a:pt x="473" y="11"/>
                      </a:lnTo>
                      <a:close/>
                      <a:moveTo>
                        <a:pt x="558" y="0"/>
                      </a:moveTo>
                      <a:lnTo>
                        <a:pt x="558" y="11"/>
                      </a:lnTo>
                      <a:lnTo>
                        <a:pt x="632" y="11"/>
                      </a:lnTo>
                      <a:lnTo>
                        <a:pt x="631" y="0"/>
                      </a:lnTo>
                      <a:lnTo>
                        <a:pt x="558" y="0"/>
                      </a:lnTo>
                      <a:close/>
                      <a:moveTo>
                        <a:pt x="642" y="0"/>
                      </a:moveTo>
                      <a:lnTo>
                        <a:pt x="640" y="11"/>
                      </a:lnTo>
                      <a:lnTo>
                        <a:pt x="720" y="11"/>
                      </a:lnTo>
                      <a:lnTo>
                        <a:pt x="719" y="0"/>
                      </a:lnTo>
                      <a:lnTo>
                        <a:pt x="642" y="0"/>
                      </a:lnTo>
                      <a:close/>
                      <a:moveTo>
                        <a:pt x="732" y="0"/>
                      </a:moveTo>
                      <a:lnTo>
                        <a:pt x="731" y="11"/>
                      </a:lnTo>
                      <a:lnTo>
                        <a:pt x="802" y="11"/>
                      </a:lnTo>
                      <a:lnTo>
                        <a:pt x="799" y="3"/>
                      </a:lnTo>
                      <a:lnTo>
                        <a:pt x="766" y="0"/>
                      </a:lnTo>
                      <a:lnTo>
                        <a:pt x="732" y="0"/>
                      </a:lnTo>
                      <a:close/>
                      <a:moveTo>
                        <a:pt x="817" y="11"/>
                      </a:moveTo>
                      <a:lnTo>
                        <a:pt x="818" y="3"/>
                      </a:lnTo>
                      <a:lnTo>
                        <a:pt x="857" y="0"/>
                      </a:lnTo>
                      <a:lnTo>
                        <a:pt x="894" y="0"/>
                      </a:lnTo>
                      <a:lnTo>
                        <a:pt x="895" y="11"/>
                      </a:lnTo>
                      <a:lnTo>
                        <a:pt x="817" y="11"/>
                      </a:lnTo>
                      <a:close/>
                      <a:moveTo>
                        <a:pt x="907" y="0"/>
                      </a:moveTo>
                      <a:lnTo>
                        <a:pt x="907" y="11"/>
                      </a:lnTo>
                      <a:lnTo>
                        <a:pt x="968" y="11"/>
                      </a:lnTo>
                      <a:lnTo>
                        <a:pt x="965" y="0"/>
                      </a:lnTo>
                      <a:lnTo>
                        <a:pt x="907" y="0"/>
                      </a:lnTo>
                      <a:close/>
                      <a:moveTo>
                        <a:pt x="983" y="0"/>
                      </a:moveTo>
                      <a:lnTo>
                        <a:pt x="982" y="11"/>
                      </a:lnTo>
                      <a:lnTo>
                        <a:pt x="1050" y="11"/>
                      </a:lnTo>
                      <a:lnTo>
                        <a:pt x="1049" y="0"/>
                      </a:lnTo>
                      <a:lnTo>
                        <a:pt x="983" y="0"/>
                      </a:lnTo>
                      <a:close/>
                      <a:moveTo>
                        <a:pt x="1065" y="0"/>
                      </a:moveTo>
                      <a:lnTo>
                        <a:pt x="1063" y="11"/>
                      </a:lnTo>
                      <a:lnTo>
                        <a:pt x="1139" y="11"/>
                      </a:lnTo>
                      <a:lnTo>
                        <a:pt x="1137" y="0"/>
                      </a:lnTo>
                      <a:lnTo>
                        <a:pt x="1065" y="0"/>
                      </a:lnTo>
                      <a:close/>
                      <a:moveTo>
                        <a:pt x="1153" y="0"/>
                      </a:moveTo>
                      <a:lnTo>
                        <a:pt x="1151" y="11"/>
                      </a:lnTo>
                      <a:lnTo>
                        <a:pt x="1225" y="11"/>
                      </a:lnTo>
                      <a:lnTo>
                        <a:pt x="1223" y="0"/>
                      </a:lnTo>
                      <a:lnTo>
                        <a:pt x="1153" y="0"/>
                      </a:lnTo>
                      <a:close/>
                    </a:path>
                  </a:pathLst>
                </a:custGeom>
                <a:solidFill>
                  <a:srgbClr val="DEDE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083" name="Freeform 781"/>
                <p:cNvSpPr>
                  <a:spLocks noEditPoints="1"/>
                </p:cNvSpPr>
                <p:nvPr/>
              </p:nvSpPr>
              <p:spPr bwMode="auto">
                <a:xfrm>
                  <a:off x="993" y="2834"/>
                  <a:ext cx="306" cy="2"/>
                </a:xfrm>
                <a:custGeom>
                  <a:avLst/>
                  <a:gdLst>
                    <a:gd name="T0" fmla="*/ 0 w 1224"/>
                    <a:gd name="T1" fmla="*/ 0 h 9"/>
                    <a:gd name="T2" fmla="*/ 0 w 1224"/>
                    <a:gd name="T3" fmla="*/ 0 h 9"/>
                    <a:gd name="T4" fmla="*/ 0 w 1224"/>
                    <a:gd name="T5" fmla="*/ 0 h 9"/>
                    <a:gd name="T6" fmla="*/ 0 w 1224"/>
                    <a:gd name="T7" fmla="*/ 0 h 9"/>
                    <a:gd name="T8" fmla="*/ 0 w 1224"/>
                    <a:gd name="T9" fmla="*/ 0 h 9"/>
                    <a:gd name="T10" fmla="*/ 0 w 1224"/>
                    <a:gd name="T11" fmla="*/ 0 h 9"/>
                    <a:gd name="T12" fmla="*/ 0 w 1224"/>
                    <a:gd name="T13" fmla="*/ 0 h 9"/>
                    <a:gd name="T14" fmla="*/ 0 w 1224"/>
                    <a:gd name="T15" fmla="*/ 0 h 9"/>
                    <a:gd name="T16" fmla="*/ 0 w 1224"/>
                    <a:gd name="T17" fmla="*/ 0 h 9"/>
                    <a:gd name="T18" fmla="*/ 0 w 1224"/>
                    <a:gd name="T19" fmla="*/ 0 h 9"/>
                    <a:gd name="T20" fmla="*/ 0 w 1224"/>
                    <a:gd name="T21" fmla="*/ 0 h 9"/>
                    <a:gd name="T22" fmla="*/ 0 w 1224"/>
                    <a:gd name="T23" fmla="*/ 0 h 9"/>
                    <a:gd name="T24" fmla="*/ 0 w 1224"/>
                    <a:gd name="T25" fmla="*/ 0 h 9"/>
                    <a:gd name="T26" fmla="*/ 0 w 1224"/>
                    <a:gd name="T27" fmla="*/ 0 h 9"/>
                    <a:gd name="T28" fmla="*/ 0 w 1224"/>
                    <a:gd name="T29" fmla="*/ 0 h 9"/>
                    <a:gd name="T30" fmla="*/ 0 w 1224"/>
                    <a:gd name="T31" fmla="*/ 0 h 9"/>
                    <a:gd name="T32" fmla="*/ 0 w 1224"/>
                    <a:gd name="T33" fmla="*/ 0 h 9"/>
                    <a:gd name="T34" fmla="*/ 0 w 1224"/>
                    <a:gd name="T35" fmla="*/ 0 h 9"/>
                    <a:gd name="T36" fmla="*/ 0 w 1224"/>
                    <a:gd name="T37" fmla="*/ 0 h 9"/>
                    <a:gd name="T38" fmla="*/ 0 w 1224"/>
                    <a:gd name="T39" fmla="*/ 0 h 9"/>
                    <a:gd name="T40" fmla="*/ 0 w 1224"/>
                    <a:gd name="T41" fmla="*/ 0 h 9"/>
                    <a:gd name="T42" fmla="*/ 0 w 1224"/>
                    <a:gd name="T43" fmla="*/ 0 h 9"/>
                    <a:gd name="T44" fmla="*/ 0 w 1224"/>
                    <a:gd name="T45" fmla="*/ 0 h 9"/>
                    <a:gd name="T46" fmla="*/ 0 w 1224"/>
                    <a:gd name="T47" fmla="*/ 0 h 9"/>
                    <a:gd name="T48" fmla="*/ 0 w 1224"/>
                    <a:gd name="T49" fmla="*/ 0 h 9"/>
                    <a:gd name="T50" fmla="*/ 0 w 1224"/>
                    <a:gd name="T51" fmla="*/ 0 h 9"/>
                    <a:gd name="T52" fmla="*/ 0 w 1224"/>
                    <a:gd name="T53" fmla="*/ 0 h 9"/>
                    <a:gd name="T54" fmla="*/ 0 w 1224"/>
                    <a:gd name="T55" fmla="*/ 0 h 9"/>
                    <a:gd name="T56" fmla="*/ 0 w 1224"/>
                    <a:gd name="T57" fmla="*/ 0 h 9"/>
                    <a:gd name="T58" fmla="*/ 0 w 1224"/>
                    <a:gd name="T59" fmla="*/ 0 h 9"/>
                    <a:gd name="T60" fmla="*/ 0 w 1224"/>
                    <a:gd name="T61" fmla="*/ 0 h 9"/>
                    <a:gd name="T62" fmla="*/ 0 w 1224"/>
                    <a:gd name="T63" fmla="*/ 0 h 9"/>
                    <a:gd name="T64" fmla="*/ 0 w 1224"/>
                    <a:gd name="T65" fmla="*/ 0 h 9"/>
                    <a:gd name="T66" fmla="*/ 0 w 1224"/>
                    <a:gd name="T67" fmla="*/ 0 h 9"/>
                    <a:gd name="T68" fmla="*/ 0 w 1224"/>
                    <a:gd name="T69" fmla="*/ 0 h 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24"/>
                    <a:gd name="T106" fmla="*/ 0 h 9"/>
                    <a:gd name="T107" fmla="*/ 1224 w 1224"/>
                    <a:gd name="T108" fmla="*/ 9 h 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24" h="9">
                      <a:moveTo>
                        <a:pt x="0" y="9"/>
                      </a:moveTo>
                      <a:lnTo>
                        <a:pt x="0" y="4"/>
                      </a:lnTo>
                      <a:lnTo>
                        <a:pt x="132" y="4"/>
                      </a:lnTo>
                      <a:lnTo>
                        <a:pt x="134" y="9"/>
                      </a:lnTo>
                      <a:lnTo>
                        <a:pt x="0" y="9"/>
                      </a:lnTo>
                      <a:close/>
                      <a:moveTo>
                        <a:pt x="150" y="9"/>
                      </a:moveTo>
                      <a:lnTo>
                        <a:pt x="151" y="4"/>
                      </a:lnTo>
                      <a:lnTo>
                        <a:pt x="222" y="4"/>
                      </a:lnTo>
                      <a:lnTo>
                        <a:pt x="224" y="9"/>
                      </a:lnTo>
                      <a:lnTo>
                        <a:pt x="150" y="9"/>
                      </a:lnTo>
                      <a:close/>
                      <a:moveTo>
                        <a:pt x="234" y="9"/>
                      </a:moveTo>
                      <a:lnTo>
                        <a:pt x="234" y="2"/>
                      </a:lnTo>
                      <a:lnTo>
                        <a:pt x="294" y="4"/>
                      </a:lnTo>
                      <a:lnTo>
                        <a:pt x="295" y="9"/>
                      </a:lnTo>
                      <a:lnTo>
                        <a:pt x="234" y="9"/>
                      </a:lnTo>
                      <a:close/>
                      <a:moveTo>
                        <a:pt x="304" y="9"/>
                      </a:moveTo>
                      <a:lnTo>
                        <a:pt x="304" y="4"/>
                      </a:lnTo>
                      <a:lnTo>
                        <a:pt x="375" y="7"/>
                      </a:lnTo>
                      <a:lnTo>
                        <a:pt x="377" y="9"/>
                      </a:lnTo>
                      <a:lnTo>
                        <a:pt x="304" y="9"/>
                      </a:lnTo>
                      <a:close/>
                      <a:moveTo>
                        <a:pt x="392" y="9"/>
                      </a:moveTo>
                      <a:lnTo>
                        <a:pt x="392" y="7"/>
                      </a:lnTo>
                      <a:lnTo>
                        <a:pt x="459" y="4"/>
                      </a:lnTo>
                      <a:lnTo>
                        <a:pt x="460" y="9"/>
                      </a:lnTo>
                      <a:lnTo>
                        <a:pt x="392" y="9"/>
                      </a:lnTo>
                      <a:close/>
                      <a:moveTo>
                        <a:pt x="473" y="9"/>
                      </a:moveTo>
                      <a:lnTo>
                        <a:pt x="473" y="7"/>
                      </a:lnTo>
                      <a:lnTo>
                        <a:pt x="545" y="4"/>
                      </a:lnTo>
                      <a:lnTo>
                        <a:pt x="546" y="9"/>
                      </a:lnTo>
                      <a:lnTo>
                        <a:pt x="473" y="9"/>
                      </a:lnTo>
                      <a:close/>
                      <a:moveTo>
                        <a:pt x="557" y="9"/>
                      </a:moveTo>
                      <a:lnTo>
                        <a:pt x="557" y="4"/>
                      </a:lnTo>
                      <a:lnTo>
                        <a:pt x="629" y="4"/>
                      </a:lnTo>
                      <a:lnTo>
                        <a:pt x="630" y="9"/>
                      </a:lnTo>
                      <a:lnTo>
                        <a:pt x="557" y="9"/>
                      </a:lnTo>
                      <a:close/>
                      <a:moveTo>
                        <a:pt x="641" y="9"/>
                      </a:moveTo>
                      <a:lnTo>
                        <a:pt x="641" y="4"/>
                      </a:lnTo>
                      <a:lnTo>
                        <a:pt x="717" y="4"/>
                      </a:lnTo>
                      <a:lnTo>
                        <a:pt x="718" y="9"/>
                      </a:lnTo>
                      <a:lnTo>
                        <a:pt x="641" y="9"/>
                      </a:lnTo>
                      <a:close/>
                      <a:moveTo>
                        <a:pt x="731" y="9"/>
                      </a:moveTo>
                      <a:lnTo>
                        <a:pt x="731" y="4"/>
                      </a:lnTo>
                      <a:lnTo>
                        <a:pt x="798" y="7"/>
                      </a:lnTo>
                      <a:lnTo>
                        <a:pt x="799" y="9"/>
                      </a:lnTo>
                      <a:lnTo>
                        <a:pt x="731" y="9"/>
                      </a:lnTo>
                      <a:close/>
                      <a:moveTo>
                        <a:pt x="817" y="9"/>
                      </a:moveTo>
                      <a:lnTo>
                        <a:pt x="817" y="7"/>
                      </a:lnTo>
                      <a:lnTo>
                        <a:pt x="891" y="4"/>
                      </a:lnTo>
                      <a:lnTo>
                        <a:pt x="893" y="9"/>
                      </a:lnTo>
                      <a:lnTo>
                        <a:pt x="817" y="9"/>
                      </a:lnTo>
                      <a:close/>
                      <a:moveTo>
                        <a:pt x="906" y="9"/>
                      </a:moveTo>
                      <a:lnTo>
                        <a:pt x="906" y="4"/>
                      </a:lnTo>
                      <a:lnTo>
                        <a:pt x="963" y="4"/>
                      </a:lnTo>
                      <a:lnTo>
                        <a:pt x="966" y="9"/>
                      </a:lnTo>
                      <a:lnTo>
                        <a:pt x="906" y="9"/>
                      </a:lnTo>
                      <a:close/>
                      <a:moveTo>
                        <a:pt x="982" y="9"/>
                      </a:moveTo>
                      <a:lnTo>
                        <a:pt x="982" y="4"/>
                      </a:lnTo>
                      <a:lnTo>
                        <a:pt x="1047" y="4"/>
                      </a:lnTo>
                      <a:lnTo>
                        <a:pt x="1048" y="9"/>
                      </a:lnTo>
                      <a:lnTo>
                        <a:pt x="982" y="9"/>
                      </a:lnTo>
                      <a:close/>
                      <a:moveTo>
                        <a:pt x="1064" y="9"/>
                      </a:moveTo>
                      <a:lnTo>
                        <a:pt x="1064" y="4"/>
                      </a:lnTo>
                      <a:lnTo>
                        <a:pt x="1135" y="4"/>
                      </a:lnTo>
                      <a:lnTo>
                        <a:pt x="1136" y="9"/>
                      </a:lnTo>
                      <a:lnTo>
                        <a:pt x="1064" y="9"/>
                      </a:lnTo>
                      <a:close/>
                      <a:moveTo>
                        <a:pt x="1151" y="9"/>
                      </a:moveTo>
                      <a:lnTo>
                        <a:pt x="1152" y="0"/>
                      </a:lnTo>
                      <a:lnTo>
                        <a:pt x="1221" y="0"/>
                      </a:lnTo>
                      <a:lnTo>
                        <a:pt x="1224" y="9"/>
                      </a:lnTo>
                      <a:lnTo>
                        <a:pt x="1151" y="9"/>
                      </a:lnTo>
                      <a:close/>
                    </a:path>
                  </a:pathLst>
                </a:custGeom>
                <a:solidFill>
                  <a:srgbClr val="E3E3C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084" name="Freeform 782"/>
                <p:cNvSpPr>
                  <a:spLocks noEditPoints="1"/>
                </p:cNvSpPr>
                <p:nvPr/>
              </p:nvSpPr>
              <p:spPr bwMode="auto">
                <a:xfrm>
                  <a:off x="993" y="2834"/>
                  <a:ext cx="306" cy="1"/>
                </a:xfrm>
                <a:custGeom>
                  <a:avLst/>
                  <a:gdLst>
                    <a:gd name="T0" fmla="*/ 0 w 1222"/>
                    <a:gd name="T1" fmla="*/ 0 h 4"/>
                    <a:gd name="T2" fmla="*/ 0 w 1222"/>
                    <a:gd name="T3" fmla="*/ 0 h 4"/>
                    <a:gd name="T4" fmla="*/ 0 w 1222"/>
                    <a:gd name="T5" fmla="*/ 0 h 4"/>
                    <a:gd name="T6" fmla="*/ 0 w 1222"/>
                    <a:gd name="T7" fmla="*/ 0 h 4"/>
                    <a:gd name="T8" fmla="*/ 0 w 1222"/>
                    <a:gd name="T9" fmla="*/ 0 h 4"/>
                    <a:gd name="T10" fmla="*/ 0 w 1222"/>
                    <a:gd name="T11" fmla="*/ 0 h 4"/>
                    <a:gd name="T12" fmla="*/ 0 w 1222"/>
                    <a:gd name="T13" fmla="*/ 0 h 4"/>
                    <a:gd name="T14" fmla="*/ 0 w 1222"/>
                    <a:gd name="T15" fmla="*/ 0 h 4"/>
                    <a:gd name="T16" fmla="*/ 0 w 1222"/>
                    <a:gd name="T17" fmla="*/ 0 h 4"/>
                    <a:gd name="T18" fmla="*/ 0 w 1222"/>
                    <a:gd name="T19" fmla="*/ 0 h 4"/>
                    <a:gd name="T20" fmla="*/ 0 w 1222"/>
                    <a:gd name="T21" fmla="*/ 0 h 4"/>
                    <a:gd name="T22" fmla="*/ 0 w 1222"/>
                    <a:gd name="T23" fmla="*/ 0 h 4"/>
                    <a:gd name="T24" fmla="*/ 0 w 1222"/>
                    <a:gd name="T25" fmla="*/ 0 h 4"/>
                    <a:gd name="T26" fmla="*/ 0 w 1222"/>
                    <a:gd name="T27" fmla="*/ 0 h 4"/>
                    <a:gd name="T28" fmla="*/ 0 w 1222"/>
                    <a:gd name="T29" fmla="*/ 0 h 4"/>
                    <a:gd name="T30" fmla="*/ 0 w 1222"/>
                    <a:gd name="T31" fmla="*/ 0 h 4"/>
                    <a:gd name="T32" fmla="*/ 0 w 1222"/>
                    <a:gd name="T33" fmla="*/ 0 h 4"/>
                    <a:gd name="T34" fmla="*/ 0 w 1222"/>
                    <a:gd name="T35" fmla="*/ 0 h 4"/>
                    <a:gd name="T36" fmla="*/ 0 w 1222"/>
                    <a:gd name="T37" fmla="*/ 0 h 4"/>
                    <a:gd name="T38" fmla="*/ 0 w 1222"/>
                    <a:gd name="T39" fmla="*/ 0 h 4"/>
                    <a:gd name="T40" fmla="*/ 0 w 1222"/>
                    <a:gd name="T41" fmla="*/ 0 h 4"/>
                    <a:gd name="T42" fmla="*/ 0 w 1222"/>
                    <a:gd name="T43" fmla="*/ 0 h 4"/>
                    <a:gd name="T44" fmla="*/ 0 w 1222"/>
                    <a:gd name="T45" fmla="*/ 0 h 4"/>
                    <a:gd name="T46" fmla="*/ 0 w 1222"/>
                    <a:gd name="T47" fmla="*/ 0 h 4"/>
                    <a:gd name="T48" fmla="*/ 0 w 1222"/>
                    <a:gd name="T49" fmla="*/ 0 h 4"/>
                    <a:gd name="T50" fmla="*/ 0 w 1222"/>
                    <a:gd name="T51" fmla="*/ 0 h 4"/>
                    <a:gd name="T52" fmla="*/ 0 w 1222"/>
                    <a:gd name="T53" fmla="*/ 0 h 4"/>
                    <a:gd name="T54" fmla="*/ 0 w 1222"/>
                    <a:gd name="T55" fmla="*/ 0 h 4"/>
                    <a:gd name="T56" fmla="*/ 0 w 1222"/>
                    <a:gd name="T57" fmla="*/ 0 h 4"/>
                    <a:gd name="T58" fmla="*/ 0 w 1222"/>
                    <a:gd name="T59" fmla="*/ 0 h 4"/>
                    <a:gd name="T60" fmla="*/ 0 w 1222"/>
                    <a:gd name="T61" fmla="*/ 0 h 4"/>
                    <a:gd name="T62" fmla="*/ 0 w 1222"/>
                    <a:gd name="T63" fmla="*/ 0 h 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222"/>
                    <a:gd name="T97" fmla="*/ 0 h 4"/>
                    <a:gd name="T98" fmla="*/ 1222 w 1222"/>
                    <a:gd name="T99" fmla="*/ 4 h 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222" h="4">
                      <a:moveTo>
                        <a:pt x="0" y="4"/>
                      </a:moveTo>
                      <a:lnTo>
                        <a:pt x="0" y="4"/>
                      </a:lnTo>
                      <a:lnTo>
                        <a:pt x="132" y="4"/>
                      </a:lnTo>
                      <a:lnTo>
                        <a:pt x="133" y="4"/>
                      </a:lnTo>
                      <a:lnTo>
                        <a:pt x="0" y="4"/>
                      </a:lnTo>
                      <a:close/>
                      <a:moveTo>
                        <a:pt x="151" y="4"/>
                      </a:moveTo>
                      <a:lnTo>
                        <a:pt x="151" y="4"/>
                      </a:lnTo>
                      <a:lnTo>
                        <a:pt x="222" y="4"/>
                      </a:lnTo>
                      <a:lnTo>
                        <a:pt x="224" y="4"/>
                      </a:lnTo>
                      <a:lnTo>
                        <a:pt x="151" y="4"/>
                      </a:lnTo>
                      <a:close/>
                      <a:moveTo>
                        <a:pt x="234" y="4"/>
                      </a:moveTo>
                      <a:lnTo>
                        <a:pt x="234" y="2"/>
                      </a:lnTo>
                      <a:lnTo>
                        <a:pt x="294" y="4"/>
                      </a:lnTo>
                      <a:lnTo>
                        <a:pt x="295" y="4"/>
                      </a:lnTo>
                      <a:lnTo>
                        <a:pt x="234" y="4"/>
                      </a:lnTo>
                      <a:close/>
                      <a:moveTo>
                        <a:pt x="304" y="4"/>
                      </a:moveTo>
                      <a:lnTo>
                        <a:pt x="304" y="4"/>
                      </a:lnTo>
                      <a:lnTo>
                        <a:pt x="339" y="4"/>
                      </a:lnTo>
                      <a:lnTo>
                        <a:pt x="304" y="4"/>
                      </a:lnTo>
                      <a:close/>
                      <a:moveTo>
                        <a:pt x="427" y="4"/>
                      </a:moveTo>
                      <a:lnTo>
                        <a:pt x="459" y="4"/>
                      </a:lnTo>
                      <a:lnTo>
                        <a:pt x="460" y="4"/>
                      </a:lnTo>
                      <a:lnTo>
                        <a:pt x="427" y="4"/>
                      </a:lnTo>
                      <a:close/>
                      <a:moveTo>
                        <a:pt x="510" y="4"/>
                      </a:moveTo>
                      <a:lnTo>
                        <a:pt x="545" y="4"/>
                      </a:lnTo>
                      <a:lnTo>
                        <a:pt x="546" y="4"/>
                      </a:lnTo>
                      <a:lnTo>
                        <a:pt x="510" y="4"/>
                      </a:lnTo>
                      <a:close/>
                      <a:moveTo>
                        <a:pt x="557" y="4"/>
                      </a:moveTo>
                      <a:lnTo>
                        <a:pt x="557" y="4"/>
                      </a:lnTo>
                      <a:lnTo>
                        <a:pt x="629" y="4"/>
                      </a:lnTo>
                      <a:lnTo>
                        <a:pt x="630" y="4"/>
                      </a:lnTo>
                      <a:lnTo>
                        <a:pt x="557" y="4"/>
                      </a:lnTo>
                      <a:close/>
                      <a:moveTo>
                        <a:pt x="641" y="4"/>
                      </a:moveTo>
                      <a:lnTo>
                        <a:pt x="641" y="4"/>
                      </a:lnTo>
                      <a:lnTo>
                        <a:pt x="717" y="4"/>
                      </a:lnTo>
                      <a:lnTo>
                        <a:pt x="718" y="4"/>
                      </a:lnTo>
                      <a:lnTo>
                        <a:pt x="641" y="4"/>
                      </a:lnTo>
                      <a:close/>
                      <a:moveTo>
                        <a:pt x="731" y="4"/>
                      </a:moveTo>
                      <a:lnTo>
                        <a:pt x="731" y="4"/>
                      </a:lnTo>
                      <a:lnTo>
                        <a:pt x="765" y="4"/>
                      </a:lnTo>
                      <a:lnTo>
                        <a:pt x="731" y="4"/>
                      </a:lnTo>
                      <a:close/>
                      <a:moveTo>
                        <a:pt x="856" y="4"/>
                      </a:moveTo>
                      <a:lnTo>
                        <a:pt x="891" y="4"/>
                      </a:lnTo>
                      <a:lnTo>
                        <a:pt x="893" y="4"/>
                      </a:lnTo>
                      <a:lnTo>
                        <a:pt x="856" y="4"/>
                      </a:lnTo>
                      <a:close/>
                      <a:moveTo>
                        <a:pt x="906" y="4"/>
                      </a:moveTo>
                      <a:lnTo>
                        <a:pt x="906" y="4"/>
                      </a:lnTo>
                      <a:lnTo>
                        <a:pt x="963" y="4"/>
                      </a:lnTo>
                      <a:lnTo>
                        <a:pt x="964" y="4"/>
                      </a:lnTo>
                      <a:lnTo>
                        <a:pt x="906" y="4"/>
                      </a:lnTo>
                      <a:close/>
                      <a:moveTo>
                        <a:pt x="982" y="4"/>
                      </a:moveTo>
                      <a:lnTo>
                        <a:pt x="982" y="4"/>
                      </a:lnTo>
                      <a:lnTo>
                        <a:pt x="1047" y="4"/>
                      </a:lnTo>
                      <a:lnTo>
                        <a:pt x="1048" y="4"/>
                      </a:lnTo>
                      <a:lnTo>
                        <a:pt x="982" y="4"/>
                      </a:lnTo>
                      <a:close/>
                      <a:moveTo>
                        <a:pt x="1064" y="4"/>
                      </a:moveTo>
                      <a:lnTo>
                        <a:pt x="1064" y="4"/>
                      </a:lnTo>
                      <a:lnTo>
                        <a:pt x="1135" y="4"/>
                      </a:lnTo>
                      <a:lnTo>
                        <a:pt x="1136" y="4"/>
                      </a:lnTo>
                      <a:lnTo>
                        <a:pt x="1064" y="4"/>
                      </a:lnTo>
                      <a:close/>
                      <a:moveTo>
                        <a:pt x="1152" y="4"/>
                      </a:moveTo>
                      <a:lnTo>
                        <a:pt x="1152" y="0"/>
                      </a:lnTo>
                      <a:lnTo>
                        <a:pt x="1221" y="0"/>
                      </a:lnTo>
                      <a:lnTo>
                        <a:pt x="1222" y="4"/>
                      </a:lnTo>
                      <a:lnTo>
                        <a:pt x="1152" y="4"/>
                      </a:lnTo>
                      <a:close/>
                    </a:path>
                  </a:pathLst>
                </a:custGeom>
                <a:solidFill>
                  <a:srgbClr val="EBEBC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085" name="Freeform 783"/>
                <p:cNvSpPr>
                  <a:spLocks/>
                </p:cNvSpPr>
                <p:nvPr/>
              </p:nvSpPr>
              <p:spPr bwMode="auto">
                <a:xfrm>
                  <a:off x="1356" y="2844"/>
                  <a:ext cx="36" cy="1"/>
                </a:xfrm>
                <a:custGeom>
                  <a:avLst/>
                  <a:gdLst>
                    <a:gd name="T0" fmla="*/ 0 w 146"/>
                    <a:gd name="T1" fmla="*/ 0 h 3"/>
                    <a:gd name="T2" fmla="*/ 0 w 146"/>
                    <a:gd name="T3" fmla="*/ 0 h 3"/>
                    <a:gd name="T4" fmla="*/ 0 w 146"/>
                    <a:gd name="T5" fmla="*/ 0 h 3"/>
                    <a:gd name="T6" fmla="*/ 0 w 146"/>
                    <a:gd name="T7" fmla="*/ 0 h 3"/>
                    <a:gd name="T8" fmla="*/ 0 60000 65536"/>
                    <a:gd name="T9" fmla="*/ 0 60000 65536"/>
                    <a:gd name="T10" fmla="*/ 0 60000 65536"/>
                    <a:gd name="T11" fmla="*/ 0 60000 65536"/>
                    <a:gd name="T12" fmla="*/ 0 w 146"/>
                    <a:gd name="T13" fmla="*/ 0 h 3"/>
                    <a:gd name="T14" fmla="*/ 146 w 146"/>
                    <a:gd name="T15" fmla="*/ 3 h 3"/>
                  </a:gdLst>
                  <a:ahLst/>
                  <a:cxnLst>
                    <a:cxn ang="T8">
                      <a:pos x="T0" y="T1"/>
                    </a:cxn>
                    <a:cxn ang="T9">
                      <a:pos x="T2" y="T3"/>
                    </a:cxn>
                    <a:cxn ang="T10">
                      <a:pos x="T4" y="T5"/>
                    </a:cxn>
                    <a:cxn ang="T11">
                      <a:pos x="T6" y="T7"/>
                    </a:cxn>
                  </a:cxnLst>
                  <a:rect l="T12" t="T13" r="T14" b="T15"/>
                  <a:pathLst>
                    <a:path w="146" h="3">
                      <a:moveTo>
                        <a:pt x="146" y="0"/>
                      </a:moveTo>
                      <a:lnTo>
                        <a:pt x="145" y="3"/>
                      </a:lnTo>
                      <a:lnTo>
                        <a:pt x="0" y="0"/>
                      </a:lnTo>
                      <a:lnTo>
                        <a:pt x="146" y="0"/>
                      </a:lnTo>
                      <a:close/>
                    </a:path>
                  </a:pathLst>
                </a:custGeom>
                <a:solidFill>
                  <a:srgbClr val="82826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086" name="Freeform 784"/>
                <p:cNvSpPr>
                  <a:spLocks/>
                </p:cNvSpPr>
                <p:nvPr/>
              </p:nvSpPr>
              <p:spPr bwMode="auto">
                <a:xfrm>
                  <a:off x="1319" y="2842"/>
                  <a:ext cx="73" cy="2"/>
                </a:xfrm>
                <a:custGeom>
                  <a:avLst/>
                  <a:gdLst>
                    <a:gd name="T0" fmla="*/ 0 w 290"/>
                    <a:gd name="T1" fmla="*/ 0 h 9"/>
                    <a:gd name="T2" fmla="*/ 0 w 290"/>
                    <a:gd name="T3" fmla="*/ 0 h 9"/>
                    <a:gd name="T4" fmla="*/ 0 w 290"/>
                    <a:gd name="T5" fmla="*/ 0 h 9"/>
                    <a:gd name="T6" fmla="*/ 0 w 290"/>
                    <a:gd name="T7" fmla="*/ 0 h 9"/>
                    <a:gd name="T8" fmla="*/ 0 w 290"/>
                    <a:gd name="T9" fmla="*/ 0 h 9"/>
                    <a:gd name="T10" fmla="*/ 0 60000 65536"/>
                    <a:gd name="T11" fmla="*/ 0 60000 65536"/>
                    <a:gd name="T12" fmla="*/ 0 60000 65536"/>
                    <a:gd name="T13" fmla="*/ 0 60000 65536"/>
                    <a:gd name="T14" fmla="*/ 0 60000 65536"/>
                    <a:gd name="T15" fmla="*/ 0 w 290"/>
                    <a:gd name="T16" fmla="*/ 0 h 9"/>
                    <a:gd name="T17" fmla="*/ 290 w 290"/>
                    <a:gd name="T18" fmla="*/ 9 h 9"/>
                  </a:gdLst>
                  <a:ahLst/>
                  <a:cxnLst>
                    <a:cxn ang="T10">
                      <a:pos x="T0" y="T1"/>
                    </a:cxn>
                    <a:cxn ang="T11">
                      <a:pos x="T2" y="T3"/>
                    </a:cxn>
                    <a:cxn ang="T12">
                      <a:pos x="T4" y="T5"/>
                    </a:cxn>
                    <a:cxn ang="T13">
                      <a:pos x="T6" y="T7"/>
                    </a:cxn>
                    <a:cxn ang="T14">
                      <a:pos x="T8" y="T9"/>
                    </a:cxn>
                  </a:cxnLst>
                  <a:rect l="T15" t="T16" r="T17" b="T18"/>
                  <a:pathLst>
                    <a:path w="290" h="9">
                      <a:moveTo>
                        <a:pt x="1" y="0"/>
                      </a:moveTo>
                      <a:lnTo>
                        <a:pt x="0" y="6"/>
                      </a:lnTo>
                      <a:lnTo>
                        <a:pt x="289" y="9"/>
                      </a:lnTo>
                      <a:lnTo>
                        <a:pt x="290" y="0"/>
                      </a:lnTo>
                      <a:lnTo>
                        <a:pt x="1" y="0"/>
                      </a:lnTo>
                      <a:close/>
                    </a:path>
                  </a:pathLst>
                </a:custGeom>
                <a:solidFill>
                  <a:srgbClr val="8A8A6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087" name="Freeform 785"/>
                <p:cNvSpPr>
                  <a:spLocks/>
                </p:cNvSpPr>
                <p:nvPr/>
              </p:nvSpPr>
              <p:spPr bwMode="auto">
                <a:xfrm>
                  <a:off x="1319" y="2841"/>
                  <a:ext cx="73" cy="3"/>
                </a:xfrm>
                <a:custGeom>
                  <a:avLst/>
                  <a:gdLst>
                    <a:gd name="T0" fmla="*/ 0 w 290"/>
                    <a:gd name="T1" fmla="*/ 0 h 12"/>
                    <a:gd name="T2" fmla="*/ 0 w 290"/>
                    <a:gd name="T3" fmla="*/ 0 h 12"/>
                    <a:gd name="T4" fmla="*/ 0 w 290"/>
                    <a:gd name="T5" fmla="*/ 0 h 12"/>
                    <a:gd name="T6" fmla="*/ 0 w 290"/>
                    <a:gd name="T7" fmla="*/ 0 h 12"/>
                    <a:gd name="T8" fmla="*/ 0 w 290"/>
                    <a:gd name="T9" fmla="*/ 0 h 12"/>
                    <a:gd name="T10" fmla="*/ 0 w 290"/>
                    <a:gd name="T11" fmla="*/ 0 h 12"/>
                    <a:gd name="T12" fmla="*/ 0 60000 65536"/>
                    <a:gd name="T13" fmla="*/ 0 60000 65536"/>
                    <a:gd name="T14" fmla="*/ 0 60000 65536"/>
                    <a:gd name="T15" fmla="*/ 0 60000 65536"/>
                    <a:gd name="T16" fmla="*/ 0 60000 65536"/>
                    <a:gd name="T17" fmla="*/ 0 60000 65536"/>
                    <a:gd name="T18" fmla="*/ 0 w 290"/>
                    <a:gd name="T19" fmla="*/ 0 h 12"/>
                    <a:gd name="T20" fmla="*/ 290 w 290"/>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290" h="12">
                      <a:moveTo>
                        <a:pt x="1" y="0"/>
                      </a:moveTo>
                      <a:lnTo>
                        <a:pt x="0" y="12"/>
                      </a:lnTo>
                      <a:lnTo>
                        <a:pt x="144" y="12"/>
                      </a:lnTo>
                      <a:lnTo>
                        <a:pt x="290" y="12"/>
                      </a:lnTo>
                      <a:lnTo>
                        <a:pt x="290" y="0"/>
                      </a:lnTo>
                      <a:lnTo>
                        <a:pt x="1" y="0"/>
                      </a:lnTo>
                      <a:close/>
                    </a:path>
                  </a:pathLst>
                </a:custGeom>
                <a:solidFill>
                  <a:srgbClr val="8F8F7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088" name="Rectangle 786"/>
                <p:cNvSpPr>
                  <a:spLocks noChangeArrowheads="1"/>
                </p:cNvSpPr>
                <p:nvPr/>
              </p:nvSpPr>
              <p:spPr bwMode="auto">
                <a:xfrm>
                  <a:off x="1320" y="2840"/>
                  <a:ext cx="72" cy="2"/>
                </a:xfrm>
                <a:prstGeom prst="rect">
                  <a:avLst/>
                </a:prstGeom>
                <a:solidFill>
                  <a:srgbClr val="96967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089" name="Rectangle 787"/>
                <p:cNvSpPr>
                  <a:spLocks noChangeArrowheads="1"/>
                </p:cNvSpPr>
                <p:nvPr/>
              </p:nvSpPr>
              <p:spPr bwMode="auto">
                <a:xfrm>
                  <a:off x="1320" y="2838"/>
                  <a:ext cx="72" cy="3"/>
                </a:xfrm>
                <a:prstGeom prst="rect">
                  <a:avLst/>
                </a:prstGeom>
                <a:solidFill>
                  <a:srgbClr val="9E9E7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090" name="Rectangle 788"/>
                <p:cNvSpPr>
                  <a:spLocks noChangeArrowheads="1"/>
                </p:cNvSpPr>
                <p:nvPr/>
              </p:nvSpPr>
              <p:spPr bwMode="auto">
                <a:xfrm>
                  <a:off x="1320" y="2837"/>
                  <a:ext cx="72" cy="3"/>
                </a:xfrm>
                <a:prstGeom prst="rect">
                  <a:avLst/>
                </a:prstGeom>
                <a:solidFill>
                  <a:srgbClr val="A3A38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091" name="Freeform 789"/>
                <p:cNvSpPr>
                  <a:spLocks/>
                </p:cNvSpPr>
                <p:nvPr/>
              </p:nvSpPr>
              <p:spPr bwMode="auto">
                <a:xfrm>
                  <a:off x="1320" y="2835"/>
                  <a:ext cx="72" cy="3"/>
                </a:xfrm>
                <a:custGeom>
                  <a:avLst/>
                  <a:gdLst>
                    <a:gd name="T0" fmla="*/ 0 w 289"/>
                    <a:gd name="T1" fmla="*/ 0 h 11"/>
                    <a:gd name="T2" fmla="*/ 0 w 289"/>
                    <a:gd name="T3" fmla="*/ 0 h 11"/>
                    <a:gd name="T4" fmla="*/ 0 w 289"/>
                    <a:gd name="T5" fmla="*/ 0 h 11"/>
                    <a:gd name="T6" fmla="*/ 0 w 289"/>
                    <a:gd name="T7" fmla="*/ 0 h 11"/>
                    <a:gd name="T8" fmla="*/ 0 w 289"/>
                    <a:gd name="T9" fmla="*/ 0 h 11"/>
                    <a:gd name="T10" fmla="*/ 0 w 289"/>
                    <a:gd name="T11" fmla="*/ 0 h 11"/>
                    <a:gd name="T12" fmla="*/ 0 w 289"/>
                    <a:gd name="T13" fmla="*/ 0 h 11"/>
                    <a:gd name="T14" fmla="*/ 0 w 289"/>
                    <a:gd name="T15" fmla="*/ 0 h 11"/>
                    <a:gd name="T16" fmla="*/ 0 60000 65536"/>
                    <a:gd name="T17" fmla="*/ 0 60000 65536"/>
                    <a:gd name="T18" fmla="*/ 0 60000 65536"/>
                    <a:gd name="T19" fmla="*/ 0 60000 65536"/>
                    <a:gd name="T20" fmla="*/ 0 60000 65536"/>
                    <a:gd name="T21" fmla="*/ 0 60000 65536"/>
                    <a:gd name="T22" fmla="*/ 0 60000 65536"/>
                    <a:gd name="T23" fmla="*/ 0 60000 65536"/>
                    <a:gd name="T24" fmla="*/ 0 w 289"/>
                    <a:gd name="T25" fmla="*/ 0 h 11"/>
                    <a:gd name="T26" fmla="*/ 289 w 289"/>
                    <a:gd name="T27" fmla="*/ 11 h 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9" h="11">
                      <a:moveTo>
                        <a:pt x="0" y="0"/>
                      </a:moveTo>
                      <a:lnTo>
                        <a:pt x="0" y="11"/>
                      </a:lnTo>
                      <a:lnTo>
                        <a:pt x="289" y="11"/>
                      </a:lnTo>
                      <a:lnTo>
                        <a:pt x="289" y="0"/>
                      </a:lnTo>
                      <a:lnTo>
                        <a:pt x="100" y="0"/>
                      </a:lnTo>
                      <a:lnTo>
                        <a:pt x="99" y="5"/>
                      </a:lnTo>
                      <a:lnTo>
                        <a:pt x="99" y="0"/>
                      </a:lnTo>
                      <a:lnTo>
                        <a:pt x="0" y="0"/>
                      </a:lnTo>
                      <a:close/>
                    </a:path>
                  </a:pathLst>
                </a:custGeom>
                <a:solidFill>
                  <a:srgbClr val="A8A88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092" name="Freeform 790"/>
                <p:cNvSpPr>
                  <a:spLocks/>
                </p:cNvSpPr>
                <p:nvPr/>
              </p:nvSpPr>
              <p:spPr bwMode="auto">
                <a:xfrm>
                  <a:off x="1320" y="2834"/>
                  <a:ext cx="72" cy="3"/>
                </a:xfrm>
                <a:custGeom>
                  <a:avLst/>
                  <a:gdLst>
                    <a:gd name="T0" fmla="*/ 0 w 289"/>
                    <a:gd name="T1" fmla="*/ 0 h 11"/>
                    <a:gd name="T2" fmla="*/ 0 w 289"/>
                    <a:gd name="T3" fmla="*/ 0 h 11"/>
                    <a:gd name="T4" fmla="*/ 0 w 289"/>
                    <a:gd name="T5" fmla="*/ 0 h 11"/>
                    <a:gd name="T6" fmla="*/ 0 w 289"/>
                    <a:gd name="T7" fmla="*/ 0 h 11"/>
                    <a:gd name="T8" fmla="*/ 0 w 289"/>
                    <a:gd name="T9" fmla="*/ 0 h 11"/>
                    <a:gd name="T10" fmla="*/ 0 w 289"/>
                    <a:gd name="T11" fmla="*/ 0 h 11"/>
                    <a:gd name="T12" fmla="*/ 0 w 289"/>
                    <a:gd name="T13" fmla="*/ 0 h 11"/>
                    <a:gd name="T14" fmla="*/ 0 w 289"/>
                    <a:gd name="T15" fmla="*/ 0 h 11"/>
                    <a:gd name="T16" fmla="*/ 0 60000 65536"/>
                    <a:gd name="T17" fmla="*/ 0 60000 65536"/>
                    <a:gd name="T18" fmla="*/ 0 60000 65536"/>
                    <a:gd name="T19" fmla="*/ 0 60000 65536"/>
                    <a:gd name="T20" fmla="*/ 0 60000 65536"/>
                    <a:gd name="T21" fmla="*/ 0 60000 65536"/>
                    <a:gd name="T22" fmla="*/ 0 60000 65536"/>
                    <a:gd name="T23" fmla="*/ 0 60000 65536"/>
                    <a:gd name="T24" fmla="*/ 0 w 289"/>
                    <a:gd name="T25" fmla="*/ 0 h 11"/>
                    <a:gd name="T26" fmla="*/ 289 w 289"/>
                    <a:gd name="T27" fmla="*/ 11 h 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9" h="11">
                      <a:moveTo>
                        <a:pt x="0" y="0"/>
                      </a:moveTo>
                      <a:lnTo>
                        <a:pt x="0" y="11"/>
                      </a:lnTo>
                      <a:lnTo>
                        <a:pt x="289" y="11"/>
                      </a:lnTo>
                      <a:lnTo>
                        <a:pt x="289" y="0"/>
                      </a:lnTo>
                      <a:lnTo>
                        <a:pt x="100" y="0"/>
                      </a:lnTo>
                      <a:lnTo>
                        <a:pt x="99" y="11"/>
                      </a:lnTo>
                      <a:lnTo>
                        <a:pt x="98" y="0"/>
                      </a:lnTo>
                      <a:lnTo>
                        <a:pt x="0" y="0"/>
                      </a:lnTo>
                      <a:close/>
                    </a:path>
                  </a:pathLst>
                </a:custGeom>
                <a:solidFill>
                  <a:srgbClr val="B0B09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093" name="Freeform 791"/>
                <p:cNvSpPr>
                  <a:spLocks noEditPoints="1"/>
                </p:cNvSpPr>
                <p:nvPr/>
              </p:nvSpPr>
              <p:spPr bwMode="auto">
                <a:xfrm>
                  <a:off x="1320" y="2832"/>
                  <a:ext cx="72" cy="3"/>
                </a:xfrm>
                <a:custGeom>
                  <a:avLst/>
                  <a:gdLst>
                    <a:gd name="T0" fmla="*/ 0 w 290"/>
                    <a:gd name="T1" fmla="*/ 0 h 12"/>
                    <a:gd name="T2" fmla="*/ 0 w 290"/>
                    <a:gd name="T3" fmla="*/ 0 h 12"/>
                    <a:gd name="T4" fmla="*/ 0 w 290"/>
                    <a:gd name="T5" fmla="*/ 0 h 12"/>
                    <a:gd name="T6" fmla="*/ 0 w 290"/>
                    <a:gd name="T7" fmla="*/ 0 h 12"/>
                    <a:gd name="T8" fmla="*/ 0 w 290"/>
                    <a:gd name="T9" fmla="*/ 0 h 12"/>
                    <a:gd name="T10" fmla="*/ 0 w 290"/>
                    <a:gd name="T11" fmla="*/ 0 h 12"/>
                    <a:gd name="T12" fmla="*/ 0 w 290"/>
                    <a:gd name="T13" fmla="*/ 0 h 12"/>
                    <a:gd name="T14" fmla="*/ 0 w 290"/>
                    <a:gd name="T15" fmla="*/ 0 h 12"/>
                    <a:gd name="T16" fmla="*/ 0 w 290"/>
                    <a:gd name="T17" fmla="*/ 0 h 12"/>
                    <a:gd name="T18" fmla="*/ 0 w 290"/>
                    <a:gd name="T19" fmla="*/ 0 h 12"/>
                    <a:gd name="T20" fmla="*/ 0 w 290"/>
                    <a:gd name="T21" fmla="*/ 0 h 12"/>
                    <a:gd name="T22" fmla="*/ 0 w 290"/>
                    <a:gd name="T23" fmla="*/ 0 h 12"/>
                    <a:gd name="T24" fmla="*/ 0 w 290"/>
                    <a:gd name="T25" fmla="*/ 0 h 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90"/>
                    <a:gd name="T40" fmla="*/ 0 h 12"/>
                    <a:gd name="T41" fmla="*/ 290 w 290"/>
                    <a:gd name="T42" fmla="*/ 12 h 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90" h="12">
                      <a:moveTo>
                        <a:pt x="1" y="0"/>
                      </a:moveTo>
                      <a:lnTo>
                        <a:pt x="0" y="12"/>
                      </a:lnTo>
                      <a:lnTo>
                        <a:pt x="99" y="12"/>
                      </a:lnTo>
                      <a:lnTo>
                        <a:pt x="97" y="0"/>
                      </a:lnTo>
                      <a:lnTo>
                        <a:pt x="1" y="0"/>
                      </a:lnTo>
                      <a:close/>
                      <a:moveTo>
                        <a:pt x="100" y="0"/>
                      </a:moveTo>
                      <a:lnTo>
                        <a:pt x="100" y="12"/>
                      </a:lnTo>
                      <a:lnTo>
                        <a:pt x="289" y="12"/>
                      </a:lnTo>
                      <a:lnTo>
                        <a:pt x="290" y="0"/>
                      </a:lnTo>
                      <a:lnTo>
                        <a:pt x="194" y="0"/>
                      </a:lnTo>
                      <a:lnTo>
                        <a:pt x="192" y="2"/>
                      </a:lnTo>
                      <a:lnTo>
                        <a:pt x="192" y="0"/>
                      </a:lnTo>
                      <a:lnTo>
                        <a:pt x="100" y="0"/>
                      </a:lnTo>
                      <a:close/>
                    </a:path>
                  </a:pathLst>
                </a:custGeom>
                <a:solidFill>
                  <a:srgbClr val="B5B59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094" name="Freeform 792"/>
                <p:cNvSpPr>
                  <a:spLocks noEditPoints="1"/>
                </p:cNvSpPr>
                <p:nvPr/>
              </p:nvSpPr>
              <p:spPr bwMode="auto">
                <a:xfrm>
                  <a:off x="1320" y="2831"/>
                  <a:ext cx="72" cy="3"/>
                </a:xfrm>
                <a:custGeom>
                  <a:avLst/>
                  <a:gdLst>
                    <a:gd name="T0" fmla="*/ 0 w 290"/>
                    <a:gd name="T1" fmla="*/ 0 h 11"/>
                    <a:gd name="T2" fmla="*/ 0 w 290"/>
                    <a:gd name="T3" fmla="*/ 0 h 11"/>
                    <a:gd name="T4" fmla="*/ 0 w 290"/>
                    <a:gd name="T5" fmla="*/ 0 h 11"/>
                    <a:gd name="T6" fmla="*/ 0 w 290"/>
                    <a:gd name="T7" fmla="*/ 0 h 11"/>
                    <a:gd name="T8" fmla="*/ 0 w 290"/>
                    <a:gd name="T9" fmla="*/ 0 h 11"/>
                    <a:gd name="T10" fmla="*/ 0 w 290"/>
                    <a:gd name="T11" fmla="*/ 0 h 11"/>
                    <a:gd name="T12" fmla="*/ 0 w 290"/>
                    <a:gd name="T13" fmla="*/ 0 h 11"/>
                    <a:gd name="T14" fmla="*/ 0 w 290"/>
                    <a:gd name="T15" fmla="*/ 0 h 11"/>
                    <a:gd name="T16" fmla="*/ 0 w 290"/>
                    <a:gd name="T17" fmla="*/ 0 h 11"/>
                    <a:gd name="T18" fmla="*/ 0 w 290"/>
                    <a:gd name="T19" fmla="*/ 0 h 11"/>
                    <a:gd name="T20" fmla="*/ 0 w 290"/>
                    <a:gd name="T21" fmla="*/ 0 h 11"/>
                    <a:gd name="T22" fmla="*/ 0 w 290"/>
                    <a:gd name="T23" fmla="*/ 0 h 11"/>
                    <a:gd name="T24" fmla="*/ 0 w 290"/>
                    <a:gd name="T25" fmla="*/ 0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90"/>
                    <a:gd name="T40" fmla="*/ 0 h 11"/>
                    <a:gd name="T41" fmla="*/ 290 w 290"/>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90" h="11">
                      <a:moveTo>
                        <a:pt x="1" y="0"/>
                      </a:moveTo>
                      <a:lnTo>
                        <a:pt x="0" y="11"/>
                      </a:lnTo>
                      <a:lnTo>
                        <a:pt x="98" y="11"/>
                      </a:lnTo>
                      <a:lnTo>
                        <a:pt x="96" y="0"/>
                      </a:lnTo>
                      <a:lnTo>
                        <a:pt x="1" y="0"/>
                      </a:lnTo>
                      <a:close/>
                      <a:moveTo>
                        <a:pt x="100" y="0"/>
                      </a:moveTo>
                      <a:lnTo>
                        <a:pt x="100" y="11"/>
                      </a:lnTo>
                      <a:lnTo>
                        <a:pt x="289" y="11"/>
                      </a:lnTo>
                      <a:lnTo>
                        <a:pt x="290" y="0"/>
                      </a:lnTo>
                      <a:lnTo>
                        <a:pt x="194" y="0"/>
                      </a:lnTo>
                      <a:lnTo>
                        <a:pt x="192" y="7"/>
                      </a:lnTo>
                      <a:lnTo>
                        <a:pt x="192" y="0"/>
                      </a:lnTo>
                      <a:lnTo>
                        <a:pt x="100" y="0"/>
                      </a:lnTo>
                      <a:close/>
                    </a:path>
                  </a:pathLst>
                </a:custGeom>
                <a:solidFill>
                  <a:srgbClr val="BDBD9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095" name="Freeform 793"/>
                <p:cNvSpPr>
                  <a:spLocks noEditPoints="1"/>
                </p:cNvSpPr>
                <p:nvPr/>
              </p:nvSpPr>
              <p:spPr bwMode="auto">
                <a:xfrm>
                  <a:off x="1320" y="2830"/>
                  <a:ext cx="72" cy="2"/>
                </a:xfrm>
                <a:custGeom>
                  <a:avLst/>
                  <a:gdLst>
                    <a:gd name="T0" fmla="*/ 0 w 289"/>
                    <a:gd name="T1" fmla="*/ 0 h 11"/>
                    <a:gd name="T2" fmla="*/ 0 w 289"/>
                    <a:gd name="T3" fmla="*/ 0 h 11"/>
                    <a:gd name="T4" fmla="*/ 0 w 289"/>
                    <a:gd name="T5" fmla="*/ 0 h 11"/>
                    <a:gd name="T6" fmla="*/ 0 w 289"/>
                    <a:gd name="T7" fmla="*/ 0 h 11"/>
                    <a:gd name="T8" fmla="*/ 0 w 289"/>
                    <a:gd name="T9" fmla="*/ 0 h 11"/>
                    <a:gd name="T10" fmla="*/ 0 w 289"/>
                    <a:gd name="T11" fmla="*/ 0 h 11"/>
                    <a:gd name="T12" fmla="*/ 0 w 289"/>
                    <a:gd name="T13" fmla="*/ 0 h 11"/>
                    <a:gd name="T14" fmla="*/ 0 w 289"/>
                    <a:gd name="T15" fmla="*/ 0 h 11"/>
                    <a:gd name="T16" fmla="*/ 0 w 289"/>
                    <a:gd name="T17" fmla="*/ 0 h 11"/>
                    <a:gd name="T18" fmla="*/ 0 w 289"/>
                    <a:gd name="T19" fmla="*/ 0 h 11"/>
                    <a:gd name="T20" fmla="*/ 0 w 289"/>
                    <a:gd name="T21" fmla="*/ 0 h 11"/>
                    <a:gd name="T22" fmla="*/ 0 w 289"/>
                    <a:gd name="T23" fmla="*/ 0 h 11"/>
                    <a:gd name="T24" fmla="*/ 0 w 289"/>
                    <a:gd name="T25" fmla="*/ 0 h 11"/>
                    <a:gd name="T26" fmla="*/ 0 w 289"/>
                    <a:gd name="T27" fmla="*/ 0 h 11"/>
                    <a:gd name="T28" fmla="*/ 0 w 289"/>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9"/>
                    <a:gd name="T46" fmla="*/ 0 h 11"/>
                    <a:gd name="T47" fmla="*/ 289 w 289"/>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9" h="11">
                      <a:moveTo>
                        <a:pt x="0" y="0"/>
                      </a:moveTo>
                      <a:lnTo>
                        <a:pt x="0" y="11"/>
                      </a:lnTo>
                      <a:lnTo>
                        <a:pt x="96" y="11"/>
                      </a:lnTo>
                      <a:lnTo>
                        <a:pt x="93" y="0"/>
                      </a:lnTo>
                      <a:lnTo>
                        <a:pt x="0" y="0"/>
                      </a:lnTo>
                      <a:close/>
                      <a:moveTo>
                        <a:pt x="99" y="0"/>
                      </a:moveTo>
                      <a:lnTo>
                        <a:pt x="99" y="11"/>
                      </a:lnTo>
                      <a:lnTo>
                        <a:pt x="191" y="11"/>
                      </a:lnTo>
                      <a:lnTo>
                        <a:pt x="190" y="0"/>
                      </a:lnTo>
                      <a:lnTo>
                        <a:pt x="99" y="0"/>
                      </a:lnTo>
                      <a:close/>
                      <a:moveTo>
                        <a:pt x="194" y="0"/>
                      </a:moveTo>
                      <a:lnTo>
                        <a:pt x="193" y="11"/>
                      </a:lnTo>
                      <a:lnTo>
                        <a:pt x="289" y="11"/>
                      </a:lnTo>
                      <a:lnTo>
                        <a:pt x="289" y="0"/>
                      </a:lnTo>
                      <a:lnTo>
                        <a:pt x="194" y="0"/>
                      </a:lnTo>
                      <a:close/>
                    </a:path>
                  </a:pathLst>
                </a:custGeom>
                <a:solidFill>
                  <a:srgbClr val="C2C2A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096" name="Freeform 794"/>
                <p:cNvSpPr>
                  <a:spLocks noEditPoints="1"/>
                </p:cNvSpPr>
                <p:nvPr/>
              </p:nvSpPr>
              <p:spPr bwMode="auto">
                <a:xfrm>
                  <a:off x="1320" y="2828"/>
                  <a:ext cx="72" cy="3"/>
                </a:xfrm>
                <a:custGeom>
                  <a:avLst/>
                  <a:gdLst>
                    <a:gd name="T0" fmla="*/ 0 w 289"/>
                    <a:gd name="T1" fmla="*/ 0 h 12"/>
                    <a:gd name="T2" fmla="*/ 0 w 289"/>
                    <a:gd name="T3" fmla="*/ 0 h 12"/>
                    <a:gd name="T4" fmla="*/ 0 w 289"/>
                    <a:gd name="T5" fmla="*/ 0 h 12"/>
                    <a:gd name="T6" fmla="*/ 0 w 289"/>
                    <a:gd name="T7" fmla="*/ 0 h 12"/>
                    <a:gd name="T8" fmla="*/ 0 w 289"/>
                    <a:gd name="T9" fmla="*/ 0 h 12"/>
                    <a:gd name="T10" fmla="*/ 0 w 289"/>
                    <a:gd name="T11" fmla="*/ 0 h 12"/>
                    <a:gd name="T12" fmla="*/ 0 w 289"/>
                    <a:gd name="T13" fmla="*/ 0 h 12"/>
                    <a:gd name="T14" fmla="*/ 0 w 289"/>
                    <a:gd name="T15" fmla="*/ 0 h 12"/>
                    <a:gd name="T16" fmla="*/ 0 w 289"/>
                    <a:gd name="T17" fmla="*/ 0 h 12"/>
                    <a:gd name="T18" fmla="*/ 0 w 289"/>
                    <a:gd name="T19" fmla="*/ 0 h 12"/>
                    <a:gd name="T20" fmla="*/ 0 w 289"/>
                    <a:gd name="T21" fmla="*/ 0 h 12"/>
                    <a:gd name="T22" fmla="*/ 0 w 289"/>
                    <a:gd name="T23" fmla="*/ 0 h 12"/>
                    <a:gd name="T24" fmla="*/ 0 w 289"/>
                    <a:gd name="T25" fmla="*/ 0 h 12"/>
                    <a:gd name="T26" fmla="*/ 0 w 289"/>
                    <a:gd name="T27" fmla="*/ 0 h 12"/>
                    <a:gd name="T28" fmla="*/ 0 w 289"/>
                    <a:gd name="T29" fmla="*/ 0 h 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9"/>
                    <a:gd name="T46" fmla="*/ 0 h 12"/>
                    <a:gd name="T47" fmla="*/ 289 w 289"/>
                    <a:gd name="T48" fmla="*/ 12 h 1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9" h="12">
                      <a:moveTo>
                        <a:pt x="0" y="0"/>
                      </a:moveTo>
                      <a:lnTo>
                        <a:pt x="0" y="12"/>
                      </a:lnTo>
                      <a:lnTo>
                        <a:pt x="95" y="12"/>
                      </a:lnTo>
                      <a:lnTo>
                        <a:pt x="92" y="0"/>
                      </a:lnTo>
                      <a:lnTo>
                        <a:pt x="0" y="0"/>
                      </a:lnTo>
                      <a:close/>
                      <a:moveTo>
                        <a:pt x="101" y="0"/>
                      </a:moveTo>
                      <a:lnTo>
                        <a:pt x="99" y="12"/>
                      </a:lnTo>
                      <a:lnTo>
                        <a:pt x="191" y="12"/>
                      </a:lnTo>
                      <a:lnTo>
                        <a:pt x="189" y="0"/>
                      </a:lnTo>
                      <a:lnTo>
                        <a:pt x="101" y="0"/>
                      </a:lnTo>
                      <a:close/>
                      <a:moveTo>
                        <a:pt x="194" y="0"/>
                      </a:moveTo>
                      <a:lnTo>
                        <a:pt x="193" y="12"/>
                      </a:lnTo>
                      <a:lnTo>
                        <a:pt x="289" y="12"/>
                      </a:lnTo>
                      <a:lnTo>
                        <a:pt x="289" y="0"/>
                      </a:lnTo>
                      <a:lnTo>
                        <a:pt x="194" y="0"/>
                      </a:lnTo>
                      <a:close/>
                    </a:path>
                  </a:pathLst>
                </a:custGeom>
                <a:solidFill>
                  <a:srgbClr val="C9C9A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097" name="Freeform 795"/>
                <p:cNvSpPr>
                  <a:spLocks noEditPoints="1"/>
                </p:cNvSpPr>
                <p:nvPr/>
              </p:nvSpPr>
              <p:spPr bwMode="auto">
                <a:xfrm>
                  <a:off x="1320" y="2827"/>
                  <a:ext cx="72" cy="3"/>
                </a:xfrm>
                <a:custGeom>
                  <a:avLst/>
                  <a:gdLst>
                    <a:gd name="T0" fmla="*/ 0 w 289"/>
                    <a:gd name="T1" fmla="*/ 0 h 11"/>
                    <a:gd name="T2" fmla="*/ 0 w 289"/>
                    <a:gd name="T3" fmla="*/ 0 h 11"/>
                    <a:gd name="T4" fmla="*/ 0 w 289"/>
                    <a:gd name="T5" fmla="*/ 0 h 11"/>
                    <a:gd name="T6" fmla="*/ 0 w 289"/>
                    <a:gd name="T7" fmla="*/ 0 h 11"/>
                    <a:gd name="T8" fmla="*/ 0 w 289"/>
                    <a:gd name="T9" fmla="*/ 0 h 11"/>
                    <a:gd name="T10" fmla="*/ 0 w 289"/>
                    <a:gd name="T11" fmla="*/ 0 h 11"/>
                    <a:gd name="T12" fmla="*/ 0 w 289"/>
                    <a:gd name="T13" fmla="*/ 0 h 11"/>
                    <a:gd name="T14" fmla="*/ 0 w 289"/>
                    <a:gd name="T15" fmla="*/ 0 h 11"/>
                    <a:gd name="T16" fmla="*/ 0 w 289"/>
                    <a:gd name="T17" fmla="*/ 0 h 11"/>
                    <a:gd name="T18" fmla="*/ 0 w 289"/>
                    <a:gd name="T19" fmla="*/ 0 h 11"/>
                    <a:gd name="T20" fmla="*/ 0 w 289"/>
                    <a:gd name="T21" fmla="*/ 0 h 11"/>
                    <a:gd name="T22" fmla="*/ 0 w 289"/>
                    <a:gd name="T23" fmla="*/ 0 h 11"/>
                    <a:gd name="T24" fmla="*/ 0 w 289"/>
                    <a:gd name="T25" fmla="*/ 0 h 11"/>
                    <a:gd name="T26" fmla="*/ 0 w 289"/>
                    <a:gd name="T27" fmla="*/ 0 h 11"/>
                    <a:gd name="T28" fmla="*/ 0 w 289"/>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9"/>
                    <a:gd name="T46" fmla="*/ 0 h 11"/>
                    <a:gd name="T47" fmla="*/ 289 w 289"/>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9" h="11">
                      <a:moveTo>
                        <a:pt x="0" y="0"/>
                      </a:moveTo>
                      <a:lnTo>
                        <a:pt x="0" y="11"/>
                      </a:lnTo>
                      <a:lnTo>
                        <a:pt x="93" y="11"/>
                      </a:lnTo>
                      <a:lnTo>
                        <a:pt x="91" y="0"/>
                      </a:lnTo>
                      <a:lnTo>
                        <a:pt x="0" y="0"/>
                      </a:lnTo>
                      <a:close/>
                      <a:moveTo>
                        <a:pt x="101" y="0"/>
                      </a:moveTo>
                      <a:lnTo>
                        <a:pt x="99" y="11"/>
                      </a:lnTo>
                      <a:lnTo>
                        <a:pt x="190" y="11"/>
                      </a:lnTo>
                      <a:lnTo>
                        <a:pt x="188" y="0"/>
                      </a:lnTo>
                      <a:lnTo>
                        <a:pt x="101" y="0"/>
                      </a:lnTo>
                      <a:close/>
                      <a:moveTo>
                        <a:pt x="195" y="0"/>
                      </a:moveTo>
                      <a:lnTo>
                        <a:pt x="194" y="11"/>
                      </a:lnTo>
                      <a:lnTo>
                        <a:pt x="289" y="11"/>
                      </a:lnTo>
                      <a:lnTo>
                        <a:pt x="289" y="0"/>
                      </a:lnTo>
                      <a:lnTo>
                        <a:pt x="195" y="0"/>
                      </a:lnTo>
                      <a:close/>
                    </a:path>
                  </a:pathLst>
                </a:custGeom>
                <a:solidFill>
                  <a:srgbClr val="D1D1B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098" name="Freeform 796"/>
                <p:cNvSpPr>
                  <a:spLocks noEditPoints="1"/>
                </p:cNvSpPr>
                <p:nvPr/>
              </p:nvSpPr>
              <p:spPr bwMode="auto">
                <a:xfrm>
                  <a:off x="1320" y="2826"/>
                  <a:ext cx="72" cy="2"/>
                </a:xfrm>
                <a:custGeom>
                  <a:avLst/>
                  <a:gdLst>
                    <a:gd name="T0" fmla="*/ 0 w 289"/>
                    <a:gd name="T1" fmla="*/ 0 h 11"/>
                    <a:gd name="T2" fmla="*/ 0 w 289"/>
                    <a:gd name="T3" fmla="*/ 0 h 11"/>
                    <a:gd name="T4" fmla="*/ 0 w 289"/>
                    <a:gd name="T5" fmla="*/ 0 h 11"/>
                    <a:gd name="T6" fmla="*/ 0 w 289"/>
                    <a:gd name="T7" fmla="*/ 0 h 11"/>
                    <a:gd name="T8" fmla="*/ 0 w 289"/>
                    <a:gd name="T9" fmla="*/ 0 h 11"/>
                    <a:gd name="T10" fmla="*/ 0 w 289"/>
                    <a:gd name="T11" fmla="*/ 0 h 11"/>
                    <a:gd name="T12" fmla="*/ 0 w 289"/>
                    <a:gd name="T13" fmla="*/ 0 h 11"/>
                    <a:gd name="T14" fmla="*/ 0 w 289"/>
                    <a:gd name="T15" fmla="*/ 0 h 11"/>
                    <a:gd name="T16" fmla="*/ 0 w 289"/>
                    <a:gd name="T17" fmla="*/ 0 h 11"/>
                    <a:gd name="T18" fmla="*/ 0 w 289"/>
                    <a:gd name="T19" fmla="*/ 0 h 11"/>
                    <a:gd name="T20" fmla="*/ 0 w 289"/>
                    <a:gd name="T21" fmla="*/ 0 h 11"/>
                    <a:gd name="T22" fmla="*/ 0 w 289"/>
                    <a:gd name="T23" fmla="*/ 0 h 11"/>
                    <a:gd name="T24" fmla="*/ 0 w 289"/>
                    <a:gd name="T25" fmla="*/ 0 h 11"/>
                    <a:gd name="T26" fmla="*/ 0 w 289"/>
                    <a:gd name="T27" fmla="*/ 0 h 11"/>
                    <a:gd name="T28" fmla="*/ 0 w 289"/>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9"/>
                    <a:gd name="T46" fmla="*/ 0 h 11"/>
                    <a:gd name="T47" fmla="*/ 289 w 289"/>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9" h="11">
                      <a:moveTo>
                        <a:pt x="0" y="0"/>
                      </a:moveTo>
                      <a:lnTo>
                        <a:pt x="0" y="11"/>
                      </a:lnTo>
                      <a:lnTo>
                        <a:pt x="92" y="11"/>
                      </a:lnTo>
                      <a:lnTo>
                        <a:pt x="90" y="0"/>
                      </a:lnTo>
                      <a:lnTo>
                        <a:pt x="0" y="0"/>
                      </a:lnTo>
                      <a:close/>
                      <a:moveTo>
                        <a:pt x="101" y="0"/>
                      </a:moveTo>
                      <a:lnTo>
                        <a:pt x="101" y="11"/>
                      </a:lnTo>
                      <a:lnTo>
                        <a:pt x="189" y="11"/>
                      </a:lnTo>
                      <a:lnTo>
                        <a:pt x="187" y="0"/>
                      </a:lnTo>
                      <a:lnTo>
                        <a:pt x="101" y="0"/>
                      </a:lnTo>
                      <a:close/>
                      <a:moveTo>
                        <a:pt x="195" y="0"/>
                      </a:moveTo>
                      <a:lnTo>
                        <a:pt x="194" y="11"/>
                      </a:lnTo>
                      <a:lnTo>
                        <a:pt x="289" y="11"/>
                      </a:lnTo>
                      <a:lnTo>
                        <a:pt x="289" y="0"/>
                      </a:lnTo>
                      <a:lnTo>
                        <a:pt x="195" y="0"/>
                      </a:lnTo>
                      <a:close/>
                    </a:path>
                  </a:pathLst>
                </a:custGeom>
                <a:solidFill>
                  <a:srgbClr val="D6D6B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099" name="Freeform 797"/>
                <p:cNvSpPr>
                  <a:spLocks noEditPoints="1"/>
                </p:cNvSpPr>
                <p:nvPr/>
              </p:nvSpPr>
              <p:spPr bwMode="auto">
                <a:xfrm>
                  <a:off x="1320" y="2824"/>
                  <a:ext cx="72" cy="3"/>
                </a:xfrm>
                <a:custGeom>
                  <a:avLst/>
                  <a:gdLst>
                    <a:gd name="T0" fmla="*/ 0 w 289"/>
                    <a:gd name="T1" fmla="*/ 0 h 12"/>
                    <a:gd name="T2" fmla="*/ 0 w 289"/>
                    <a:gd name="T3" fmla="*/ 0 h 12"/>
                    <a:gd name="T4" fmla="*/ 0 w 289"/>
                    <a:gd name="T5" fmla="*/ 0 h 12"/>
                    <a:gd name="T6" fmla="*/ 0 w 289"/>
                    <a:gd name="T7" fmla="*/ 0 h 12"/>
                    <a:gd name="T8" fmla="*/ 0 w 289"/>
                    <a:gd name="T9" fmla="*/ 0 h 12"/>
                    <a:gd name="T10" fmla="*/ 0 w 289"/>
                    <a:gd name="T11" fmla="*/ 0 h 12"/>
                    <a:gd name="T12" fmla="*/ 0 w 289"/>
                    <a:gd name="T13" fmla="*/ 0 h 12"/>
                    <a:gd name="T14" fmla="*/ 0 w 289"/>
                    <a:gd name="T15" fmla="*/ 0 h 12"/>
                    <a:gd name="T16" fmla="*/ 0 w 289"/>
                    <a:gd name="T17" fmla="*/ 0 h 12"/>
                    <a:gd name="T18" fmla="*/ 0 w 289"/>
                    <a:gd name="T19" fmla="*/ 0 h 12"/>
                    <a:gd name="T20" fmla="*/ 0 w 289"/>
                    <a:gd name="T21" fmla="*/ 0 h 12"/>
                    <a:gd name="T22" fmla="*/ 0 w 289"/>
                    <a:gd name="T23" fmla="*/ 0 h 12"/>
                    <a:gd name="T24" fmla="*/ 0 w 289"/>
                    <a:gd name="T25" fmla="*/ 0 h 12"/>
                    <a:gd name="T26" fmla="*/ 0 w 289"/>
                    <a:gd name="T27" fmla="*/ 0 h 12"/>
                    <a:gd name="T28" fmla="*/ 0 w 289"/>
                    <a:gd name="T29" fmla="*/ 0 h 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9"/>
                    <a:gd name="T46" fmla="*/ 0 h 12"/>
                    <a:gd name="T47" fmla="*/ 289 w 289"/>
                    <a:gd name="T48" fmla="*/ 12 h 1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9" h="12">
                      <a:moveTo>
                        <a:pt x="0" y="0"/>
                      </a:moveTo>
                      <a:lnTo>
                        <a:pt x="0" y="12"/>
                      </a:lnTo>
                      <a:lnTo>
                        <a:pt x="91" y="12"/>
                      </a:lnTo>
                      <a:lnTo>
                        <a:pt x="89" y="0"/>
                      </a:lnTo>
                      <a:lnTo>
                        <a:pt x="0" y="0"/>
                      </a:lnTo>
                      <a:close/>
                      <a:moveTo>
                        <a:pt x="101" y="0"/>
                      </a:moveTo>
                      <a:lnTo>
                        <a:pt x="101" y="12"/>
                      </a:lnTo>
                      <a:lnTo>
                        <a:pt x="188" y="12"/>
                      </a:lnTo>
                      <a:lnTo>
                        <a:pt x="185" y="0"/>
                      </a:lnTo>
                      <a:lnTo>
                        <a:pt x="101" y="0"/>
                      </a:lnTo>
                      <a:close/>
                      <a:moveTo>
                        <a:pt x="196" y="0"/>
                      </a:moveTo>
                      <a:lnTo>
                        <a:pt x="195" y="12"/>
                      </a:lnTo>
                      <a:lnTo>
                        <a:pt x="289" y="12"/>
                      </a:lnTo>
                      <a:lnTo>
                        <a:pt x="289" y="0"/>
                      </a:lnTo>
                      <a:lnTo>
                        <a:pt x="196" y="0"/>
                      </a:lnTo>
                      <a:close/>
                    </a:path>
                  </a:pathLst>
                </a:custGeom>
                <a:solidFill>
                  <a:srgbClr val="DEDE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00" name="Freeform 798"/>
                <p:cNvSpPr>
                  <a:spLocks noEditPoints="1"/>
                </p:cNvSpPr>
                <p:nvPr/>
              </p:nvSpPr>
              <p:spPr bwMode="auto">
                <a:xfrm>
                  <a:off x="1320" y="2823"/>
                  <a:ext cx="72" cy="3"/>
                </a:xfrm>
                <a:custGeom>
                  <a:avLst/>
                  <a:gdLst>
                    <a:gd name="T0" fmla="*/ 0 w 289"/>
                    <a:gd name="T1" fmla="*/ 0 h 10"/>
                    <a:gd name="T2" fmla="*/ 0 w 289"/>
                    <a:gd name="T3" fmla="*/ 0 h 10"/>
                    <a:gd name="T4" fmla="*/ 0 w 289"/>
                    <a:gd name="T5" fmla="*/ 0 h 10"/>
                    <a:gd name="T6" fmla="*/ 0 w 289"/>
                    <a:gd name="T7" fmla="*/ 0 h 10"/>
                    <a:gd name="T8" fmla="*/ 0 w 289"/>
                    <a:gd name="T9" fmla="*/ 0 h 10"/>
                    <a:gd name="T10" fmla="*/ 0 w 289"/>
                    <a:gd name="T11" fmla="*/ 0 h 10"/>
                    <a:gd name="T12" fmla="*/ 0 w 289"/>
                    <a:gd name="T13" fmla="*/ 0 h 10"/>
                    <a:gd name="T14" fmla="*/ 0 w 289"/>
                    <a:gd name="T15" fmla="*/ 0 h 10"/>
                    <a:gd name="T16" fmla="*/ 0 w 289"/>
                    <a:gd name="T17" fmla="*/ 0 h 10"/>
                    <a:gd name="T18" fmla="*/ 0 w 289"/>
                    <a:gd name="T19" fmla="*/ 0 h 10"/>
                    <a:gd name="T20" fmla="*/ 0 w 289"/>
                    <a:gd name="T21" fmla="*/ 0 h 10"/>
                    <a:gd name="T22" fmla="*/ 0 w 289"/>
                    <a:gd name="T23" fmla="*/ 0 h 10"/>
                    <a:gd name="T24" fmla="*/ 0 w 289"/>
                    <a:gd name="T25" fmla="*/ 0 h 10"/>
                    <a:gd name="T26" fmla="*/ 0 w 289"/>
                    <a:gd name="T27" fmla="*/ 0 h 10"/>
                    <a:gd name="T28" fmla="*/ 0 w 289"/>
                    <a:gd name="T29" fmla="*/ 0 h 10"/>
                    <a:gd name="T30" fmla="*/ 0 w 289"/>
                    <a:gd name="T31" fmla="*/ 0 h 1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89"/>
                    <a:gd name="T49" fmla="*/ 0 h 10"/>
                    <a:gd name="T50" fmla="*/ 289 w 289"/>
                    <a:gd name="T51" fmla="*/ 10 h 1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89" h="10">
                      <a:moveTo>
                        <a:pt x="0" y="10"/>
                      </a:moveTo>
                      <a:lnTo>
                        <a:pt x="0" y="2"/>
                      </a:lnTo>
                      <a:lnTo>
                        <a:pt x="44" y="0"/>
                      </a:lnTo>
                      <a:lnTo>
                        <a:pt x="88" y="0"/>
                      </a:lnTo>
                      <a:lnTo>
                        <a:pt x="90" y="10"/>
                      </a:lnTo>
                      <a:lnTo>
                        <a:pt x="0" y="10"/>
                      </a:lnTo>
                      <a:close/>
                      <a:moveTo>
                        <a:pt x="101" y="0"/>
                      </a:moveTo>
                      <a:lnTo>
                        <a:pt x="101" y="10"/>
                      </a:lnTo>
                      <a:lnTo>
                        <a:pt x="187" y="10"/>
                      </a:lnTo>
                      <a:lnTo>
                        <a:pt x="185" y="0"/>
                      </a:lnTo>
                      <a:lnTo>
                        <a:pt x="101" y="0"/>
                      </a:lnTo>
                      <a:close/>
                      <a:moveTo>
                        <a:pt x="196" y="0"/>
                      </a:moveTo>
                      <a:lnTo>
                        <a:pt x="195" y="10"/>
                      </a:lnTo>
                      <a:lnTo>
                        <a:pt x="289" y="10"/>
                      </a:lnTo>
                      <a:lnTo>
                        <a:pt x="289" y="0"/>
                      </a:lnTo>
                      <a:lnTo>
                        <a:pt x="196" y="0"/>
                      </a:lnTo>
                      <a:close/>
                    </a:path>
                  </a:pathLst>
                </a:custGeom>
                <a:solidFill>
                  <a:srgbClr val="E3E3C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01" name="Freeform 799"/>
                <p:cNvSpPr>
                  <a:spLocks noEditPoints="1"/>
                </p:cNvSpPr>
                <p:nvPr/>
              </p:nvSpPr>
              <p:spPr bwMode="auto">
                <a:xfrm>
                  <a:off x="1320" y="2823"/>
                  <a:ext cx="72" cy="1"/>
                </a:xfrm>
                <a:custGeom>
                  <a:avLst/>
                  <a:gdLst>
                    <a:gd name="T0" fmla="*/ 0 w 289"/>
                    <a:gd name="T1" fmla="*/ 0 h 4"/>
                    <a:gd name="T2" fmla="*/ 0 w 289"/>
                    <a:gd name="T3" fmla="*/ 0 h 4"/>
                    <a:gd name="T4" fmla="*/ 0 w 289"/>
                    <a:gd name="T5" fmla="*/ 0 h 4"/>
                    <a:gd name="T6" fmla="*/ 0 w 289"/>
                    <a:gd name="T7" fmla="*/ 0 h 4"/>
                    <a:gd name="T8" fmla="*/ 0 w 289"/>
                    <a:gd name="T9" fmla="*/ 0 h 4"/>
                    <a:gd name="T10" fmla="*/ 0 w 289"/>
                    <a:gd name="T11" fmla="*/ 0 h 4"/>
                    <a:gd name="T12" fmla="*/ 0 w 289"/>
                    <a:gd name="T13" fmla="*/ 0 h 4"/>
                    <a:gd name="T14" fmla="*/ 0 w 289"/>
                    <a:gd name="T15" fmla="*/ 0 h 4"/>
                    <a:gd name="T16" fmla="*/ 0 w 289"/>
                    <a:gd name="T17" fmla="*/ 0 h 4"/>
                    <a:gd name="T18" fmla="*/ 0 w 289"/>
                    <a:gd name="T19" fmla="*/ 0 h 4"/>
                    <a:gd name="T20" fmla="*/ 0 w 289"/>
                    <a:gd name="T21" fmla="*/ 0 h 4"/>
                    <a:gd name="T22" fmla="*/ 0 w 289"/>
                    <a:gd name="T23" fmla="*/ 0 h 4"/>
                    <a:gd name="T24" fmla="*/ 0 w 289"/>
                    <a:gd name="T25" fmla="*/ 0 h 4"/>
                    <a:gd name="T26" fmla="*/ 0 w 289"/>
                    <a:gd name="T27" fmla="*/ 0 h 4"/>
                    <a:gd name="T28" fmla="*/ 0 w 289"/>
                    <a:gd name="T29" fmla="*/ 0 h 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9"/>
                    <a:gd name="T46" fmla="*/ 0 h 4"/>
                    <a:gd name="T47" fmla="*/ 289 w 289"/>
                    <a:gd name="T48" fmla="*/ 4 h 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9" h="4">
                      <a:moveTo>
                        <a:pt x="0" y="4"/>
                      </a:moveTo>
                      <a:lnTo>
                        <a:pt x="0" y="2"/>
                      </a:lnTo>
                      <a:lnTo>
                        <a:pt x="86" y="0"/>
                      </a:lnTo>
                      <a:lnTo>
                        <a:pt x="89" y="4"/>
                      </a:lnTo>
                      <a:lnTo>
                        <a:pt x="0" y="4"/>
                      </a:lnTo>
                      <a:close/>
                      <a:moveTo>
                        <a:pt x="101" y="4"/>
                      </a:moveTo>
                      <a:lnTo>
                        <a:pt x="101" y="0"/>
                      </a:lnTo>
                      <a:lnTo>
                        <a:pt x="184" y="0"/>
                      </a:lnTo>
                      <a:lnTo>
                        <a:pt x="185" y="4"/>
                      </a:lnTo>
                      <a:lnTo>
                        <a:pt x="101" y="4"/>
                      </a:lnTo>
                      <a:close/>
                      <a:moveTo>
                        <a:pt x="196" y="4"/>
                      </a:moveTo>
                      <a:lnTo>
                        <a:pt x="196" y="0"/>
                      </a:lnTo>
                      <a:lnTo>
                        <a:pt x="289" y="0"/>
                      </a:lnTo>
                      <a:lnTo>
                        <a:pt x="289" y="4"/>
                      </a:lnTo>
                      <a:lnTo>
                        <a:pt x="196" y="4"/>
                      </a:lnTo>
                      <a:close/>
                    </a:path>
                  </a:pathLst>
                </a:custGeom>
                <a:solidFill>
                  <a:srgbClr val="EBEBC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02" name="Freeform 800"/>
                <p:cNvSpPr>
                  <a:spLocks noEditPoints="1"/>
                </p:cNvSpPr>
                <p:nvPr/>
              </p:nvSpPr>
              <p:spPr bwMode="auto">
                <a:xfrm>
                  <a:off x="1331" y="2823"/>
                  <a:ext cx="61" cy="1"/>
                </a:xfrm>
                <a:custGeom>
                  <a:avLst/>
                  <a:gdLst>
                    <a:gd name="T0" fmla="*/ 0 w 245"/>
                    <a:gd name="T1" fmla="*/ 0 h 1"/>
                    <a:gd name="T2" fmla="*/ 0 w 245"/>
                    <a:gd name="T3" fmla="*/ 0 h 1"/>
                    <a:gd name="T4" fmla="*/ 0 w 245"/>
                    <a:gd name="T5" fmla="*/ 0 h 1"/>
                    <a:gd name="T6" fmla="*/ 0 w 245"/>
                    <a:gd name="T7" fmla="*/ 0 h 1"/>
                    <a:gd name="T8" fmla="*/ 0 w 245"/>
                    <a:gd name="T9" fmla="*/ 0 h 1"/>
                    <a:gd name="T10" fmla="*/ 0 w 245"/>
                    <a:gd name="T11" fmla="*/ 0 h 1"/>
                    <a:gd name="T12" fmla="*/ 0 w 245"/>
                    <a:gd name="T13" fmla="*/ 0 h 1"/>
                    <a:gd name="T14" fmla="*/ 0 w 245"/>
                    <a:gd name="T15" fmla="*/ 0 h 1"/>
                    <a:gd name="T16" fmla="*/ 0 w 245"/>
                    <a:gd name="T17" fmla="*/ 0 h 1"/>
                    <a:gd name="T18" fmla="*/ 0 w 245"/>
                    <a:gd name="T19" fmla="*/ 0 h 1"/>
                    <a:gd name="T20" fmla="*/ 0 w 245"/>
                    <a:gd name="T21" fmla="*/ 0 h 1"/>
                    <a:gd name="T22" fmla="*/ 0 w 245"/>
                    <a:gd name="T23" fmla="*/ 0 h 1"/>
                    <a:gd name="T24" fmla="*/ 0 w 245"/>
                    <a:gd name="T25" fmla="*/ 0 h 1"/>
                    <a:gd name="T26" fmla="*/ 0 w 245"/>
                    <a:gd name="T27" fmla="*/ 0 h 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45"/>
                    <a:gd name="T43" fmla="*/ 0 h 1"/>
                    <a:gd name="T44" fmla="*/ 245 w 245"/>
                    <a:gd name="T45" fmla="*/ 1 h 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45" h="1">
                      <a:moveTo>
                        <a:pt x="0" y="0"/>
                      </a:moveTo>
                      <a:lnTo>
                        <a:pt x="42" y="0"/>
                      </a:lnTo>
                      <a:lnTo>
                        <a:pt x="44" y="0"/>
                      </a:lnTo>
                      <a:lnTo>
                        <a:pt x="0" y="0"/>
                      </a:lnTo>
                      <a:close/>
                      <a:moveTo>
                        <a:pt x="57" y="0"/>
                      </a:moveTo>
                      <a:lnTo>
                        <a:pt x="57" y="0"/>
                      </a:lnTo>
                      <a:lnTo>
                        <a:pt x="140" y="0"/>
                      </a:lnTo>
                      <a:lnTo>
                        <a:pt x="141" y="0"/>
                      </a:lnTo>
                      <a:lnTo>
                        <a:pt x="57" y="0"/>
                      </a:lnTo>
                      <a:close/>
                      <a:moveTo>
                        <a:pt x="152" y="0"/>
                      </a:moveTo>
                      <a:lnTo>
                        <a:pt x="152" y="0"/>
                      </a:lnTo>
                      <a:lnTo>
                        <a:pt x="245" y="0"/>
                      </a:lnTo>
                      <a:lnTo>
                        <a:pt x="152" y="0"/>
                      </a:lnTo>
                      <a:close/>
                    </a:path>
                  </a:pathLst>
                </a:custGeom>
                <a:solidFill>
                  <a:srgbClr val="F0F0D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03" name="Freeform 801"/>
                <p:cNvSpPr>
                  <a:spLocks/>
                </p:cNvSpPr>
                <p:nvPr/>
              </p:nvSpPr>
              <p:spPr bwMode="auto">
                <a:xfrm>
                  <a:off x="1322" y="2854"/>
                  <a:ext cx="70" cy="1"/>
                </a:xfrm>
                <a:custGeom>
                  <a:avLst/>
                  <a:gdLst>
                    <a:gd name="T0" fmla="*/ 0 w 278"/>
                    <a:gd name="T1" fmla="*/ 0 h 5"/>
                    <a:gd name="T2" fmla="*/ 0 w 278"/>
                    <a:gd name="T3" fmla="*/ 0 h 5"/>
                    <a:gd name="T4" fmla="*/ 0 w 278"/>
                    <a:gd name="T5" fmla="*/ 0 h 5"/>
                    <a:gd name="T6" fmla="*/ 0 w 278"/>
                    <a:gd name="T7" fmla="*/ 0 h 5"/>
                    <a:gd name="T8" fmla="*/ 0 w 278"/>
                    <a:gd name="T9" fmla="*/ 0 h 5"/>
                    <a:gd name="T10" fmla="*/ 0 60000 65536"/>
                    <a:gd name="T11" fmla="*/ 0 60000 65536"/>
                    <a:gd name="T12" fmla="*/ 0 60000 65536"/>
                    <a:gd name="T13" fmla="*/ 0 60000 65536"/>
                    <a:gd name="T14" fmla="*/ 0 60000 65536"/>
                    <a:gd name="T15" fmla="*/ 0 w 278"/>
                    <a:gd name="T16" fmla="*/ 0 h 5"/>
                    <a:gd name="T17" fmla="*/ 278 w 278"/>
                    <a:gd name="T18" fmla="*/ 5 h 5"/>
                  </a:gdLst>
                  <a:ahLst/>
                  <a:cxnLst>
                    <a:cxn ang="T10">
                      <a:pos x="T0" y="T1"/>
                    </a:cxn>
                    <a:cxn ang="T11">
                      <a:pos x="T2" y="T3"/>
                    </a:cxn>
                    <a:cxn ang="T12">
                      <a:pos x="T4" y="T5"/>
                    </a:cxn>
                    <a:cxn ang="T13">
                      <a:pos x="T6" y="T7"/>
                    </a:cxn>
                    <a:cxn ang="T14">
                      <a:pos x="T8" y="T9"/>
                    </a:cxn>
                  </a:cxnLst>
                  <a:rect l="T15" t="T16" r="T17" b="T18"/>
                  <a:pathLst>
                    <a:path w="278" h="5">
                      <a:moveTo>
                        <a:pt x="1" y="0"/>
                      </a:moveTo>
                      <a:lnTo>
                        <a:pt x="0" y="2"/>
                      </a:lnTo>
                      <a:lnTo>
                        <a:pt x="277" y="5"/>
                      </a:lnTo>
                      <a:lnTo>
                        <a:pt x="278" y="0"/>
                      </a:lnTo>
                      <a:lnTo>
                        <a:pt x="1" y="0"/>
                      </a:lnTo>
                      <a:close/>
                    </a:path>
                  </a:pathLst>
                </a:custGeom>
                <a:solidFill>
                  <a:srgbClr val="82826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04" name="Freeform 802"/>
                <p:cNvSpPr>
                  <a:spLocks/>
                </p:cNvSpPr>
                <p:nvPr/>
              </p:nvSpPr>
              <p:spPr bwMode="auto">
                <a:xfrm>
                  <a:off x="1322" y="2853"/>
                  <a:ext cx="70" cy="2"/>
                </a:xfrm>
                <a:custGeom>
                  <a:avLst/>
                  <a:gdLst>
                    <a:gd name="T0" fmla="*/ 0 w 278"/>
                    <a:gd name="T1" fmla="*/ 0 h 10"/>
                    <a:gd name="T2" fmla="*/ 0 w 278"/>
                    <a:gd name="T3" fmla="*/ 0 h 10"/>
                    <a:gd name="T4" fmla="*/ 0 w 278"/>
                    <a:gd name="T5" fmla="*/ 0 h 10"/>
                    <a:gd name="T6" fmla="*/ 0 w 278"/>
                    <a:gd name="T7" fmla="*/ 0 h 10"/>
                    <a:gd name="T8" fmla="*/ 0 w 278"/>
                    <a:gd name="T9" fmla="*/ 0 h 10"/>
                    <a:gd name="T10" fmla="*/ 0 60000 65536"/>
                    <a:gd name="T11" fmla="*/ 0 60000 65536"/>
                    <a:gd name="T12" fmla="*/ 0 60000 65536"/>
                    <a:gd name="T13" fmla="*/ 0 60000 65536"/>
                    <a:gd name="T14" fmla="*/ 0 60000 65536"/>
                    <a:gd name="T15" fmla="*/ 0 w 278"/>
                    <a:gd name="T16" fmla="*/ 0 h 10"/>
                    <a:gd name="T17" fmla="*/ 278 w 278"/>
                    <a:gd name="T18" fmla="*/ 10 h 10"/>
                  </a:gdLst>
                  <a:ahLst/>
                  <a:cxnLst>
                    <a:cxn ang="T10">
                      <a:pos x="T0" y="T1"/>
                    </a:cxn>
                    <a:cxn ang="T11">
                      <a:pos x="T2" y="T3"/>
                    </a:cxn>
                    <a:cxn ang="T12">
                      <a:pos x="T4" y="T5"/>
                    </a:cxn>
                    <a:cxn ang="T13">
                      <a:pos x="T6" y="T7"/>
                    </a:cxn>
                    <a:cxn ang="T14">
                      <a:pos x="T8" y="T9"/>
                    </a:cxn>
                  </a:cxnLst>
                  <a:rect l="T15" t="T16" r="T17" b="T18"/>
                  <a:pathLst>
                    <a:path w="278" h="10">
                      <a:moveTo>
                        <a:pt x="1" y="0"/>
                      </a:moveTo>
                      <a:lnTo>
                        <a:pt x="0" y="7"/>
                      </a:lnTo>
                      <a:lnTo>
                        <a:pt x="277" y="10"/>
                      </a:lnTo>
                      <a:lnTo>
                        <a:pt x="278" y="0"/>
                      </a:lnTo>
                      <a:lnTo>
                        <a:pt x="1" y="0"/>
                      </a:lnTo>
                      <a:close/>
                    </a:path>
                  </a:pathLst>
                </a:custGeom>
                <a:solidFill>
                  <a:srgbClr val="8A8A6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05" name="Rectangle 803"/>
                <p:cNvSpPr>
                  <a:spLocks noChangeArrowheads="1"/>
                </p:cNvSpPr>
                <p:nvPr/>
              </p:nvSpPr>
              <p:spPr bwMode="auto">
                <a:xfrm>
                  <a:off x="1323" y="2851"/>
                  <a:ext cx="69" cy="3"/>
                </a:xfrm>
                <a:prstGeom prst="rect">
                  <a:avLst/>
                </a:prstGeom>
                <a:solidFill>
                  <a:srgbClr val="8F8F7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106" name="Rectangle 804"/>
                <p:cNvSpPr>
                  <a:spLocks noChangeArrowheads="1"/>
                </p:cNvSpPr>
                <p:nvPr/>
              </p:nvSpPr>
              <p:spPr bwMode="auto">
                <a:xfrm>
                  <a:off x="1323" y="2850"/>
                  <a:ext cx="69" cy="3"/>
                </a:xfrm>
                <a:prstGeom prst="rect">
                  <a:avLst/>
                </a:prstGeom>
                <a:solidFill>
                  <a:srgbClr val="96967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107" name="Freeform 805"/>
                <p:cNvSpPr>
                  <a:spLocks/>
                </p:cNvSpPr>
                <p:nvPr/>
              </p:nvSpPr>
              <p:spPr bwMode="auto">
                <a:xfrm>
                  <a:off x="1323" y="2849"/>
                  <a:ext cx="69" cy="2"/>
                </a:xfrm>
                <a:custGeom>
                  <a:avLst/>
                  <a:gdLst>
                    <a:gd name="T0" fmla="*/ 0 w 277"/>
                    <a:gd name="T1" fmla="*/ 0 h 11"/>
                    <a:gd name="T2" fmla="*/ 0 w 277"/>
                    <a:gd name="T3" fmla="*/ 0 h 11"/>
                    <a:gd name="T4" fmla="*/ 0 w 277"/>
                    <a:gd name="T5" fmla="*/ 0 h 11"/>
                    <a:gd name="T6" fmla="*/ 0 w 277"/>
                    <a:gd name="T7" fmla="*/ 0 h 11"/>
                    <a:gd name="T8" fmla="*/ 0 w 277"/>
                    <a:gd name="T9" fmla="*/ 0 h 11"/>
                    <a:gd name="T10" fmla="*/ 0 60000 65536"/>
                    <a:gd name="T11" fmla="*/ 0 60000 65536"/>
                    <a:gd name="T12" fmla="*/ 0 60000 65536"/>
                    <a:gd name="T13" fmla="*/ 0 60000 65536"/>
                    <a:gd name="T14" fmla="*/ 0 60000 65536"/>
                    <a:gd name="T15" fmla="*/ 0 w 277"/>
                    <a:gd name="T16" fmla="*/ 0 h 11"/>
                    <a:gd name="T17" fmla="*/ 277 w 277"/>
                    <a:gd name="T18" fmla="*/ 11 h 11"/>
                  </a:gdLst>
                  <a:ahLst/>
                  <a:cxnLst>
                    <a:cxn ang="T10">
                      <a:pos x="T0" y="T1"/>
                    </a:cxn>
                    <a:cxn ang="T11">
                      <a:pos x="T2" y="T3"/>
                    </a:cxn>
                    <a:cxn ang="T12">
                      <a:pos x="T4" y="T5"/>
                    </a:cxn>
                    <a:cxn ang="T13">
                      <a:pos x="T6" y="T7"/>
                    </a:cxn>
                    <a:cxn ang="T14">
                      <a:pos x="T8" y="T9"/>
                    </a:cxn>
                  </a:cxnLst>
                  <a:rect l="T15" t="T16" r="T17" b="T18"/>
                  <a:pathLst>
                    <a:path w="277" h="11">
                      <a:moveTo>
                        <a:pt x="1" y="0"/>
                      </a:moveTo>
                      <a:lnTo>
                        <a:pt x="0" y="11"/>
                      </a:lnTo>
                      <a:lnTo>
                        <a:pt x="277" y="11"/>
                      </a:lnTo>
                      <a:lnTo>
                        <a:pt x="277" y="0"/>
                      </a:lnTo>
                      <a:lnTo>
                        <a:pt x="1" y="0"/>
                      </a:lnTo>
                      <a:close/>
                    </a:path>
                  </a:pathLst>
                </a:custGeom>
                <a:solidFill>
                  <a:srgbClr val="9E9E7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08" name="Freeform 806"/>
                <p:cNvSpPr>
                  <a:spLocks/>
                </p:cNvSpPr>
                <p:nvPr/>
              </p:nvSpPr>
              <p:spPr bwMode="auto">
                <a:xfrm>
                  <a:off x="1323" y="2847"/>
                  <a:ext cx="69" cy="3"/>
                </a:xfrm>
                <a:custGeom>
                  <a:avLst/>
                  <a:gdLst>
                    <a:gd name="T0" fmla="*/ 0 w 277"/>
                    <a:gd name="T1" fmla="*/ 0 h 11"/>
                    <a:gd name="T2" fmla="*/ 0 w 277"/>
                    <a:gd name="T3" fmla="*/ 0 h 11"/>
                    <a:gd name="T4" fmla="*/ 0 w 277"/>
                    <a:gd name="T5" fmla="*/ 0 h 11"/>
                    <a:gd name="T6" fmla="*/ 0 w 277"/>
                    <a:gd name="T7" fmla="*/ 0 h 11"/>
                    <a:gd name="T8" fmla="*/ 0 w 277"/>
                    <a:gd name="T9" fmla="*/ 0 h 11"/>
                    <a:gd name="T10" fmla="*/ 0 w 277"/>
                    <a:gd name="T11" fmla="*/ 0 h 11"/>
                    <a:gd name="T12" fmla="*/ 0 60000 65536"/>
                    <a:gd name="T13" fmla="*/ 0 60000 65536"/>
                    <a:gd name="T14" fmla="*/ 0 60000 65536"/>
                    <a:gd name="T15" fmla="*/ 0 60000 65536"/>
                    <a:gd name="T16" fmla="*/ 0 60000 65536"/>
                    <a:gd name="T17" fmla="*/ 0 60000 65536"/>
                    <a:gd name="T18" fmla="*/ 0 w 277"/>
                    <a:gd name="T19" fmla="*/ 0 h 11"/>
                    <a:gd name="T20" fmla="*/ 277 w 277"/>
                    <a:gd name="T21" fmla="*/ 11 h 11"/>
                  </a:gdLst>
                  <a:ahLst/>
                  <a:cxnLst>
                    <a:cxn ang="T12">
                      <a:pos x="T0" y="T1"/>
                    </a:cxn>
                    <a:cxn ang="T13">
                      <a:pos x="T2" y="T3"/>
                    </a:cxn>
                    <a:cxn ang="T14">
                      <a:pos x="T4" y="T5"/>
                    </a:cxn>
                    <a:cxn ang="T15">
                      <a:pos x="T6" y="T7"/>
                    </a:cxn>
                    <a:cxn ang="T16">
                      <a:pos x="T8" y="T9"/>
                    </a:cxn>
                    <a:cxn ang="T17">
                      <a:pos x="T10" y="T11"/>
                    </a:cxn>
                  </a:cxnLst>
                  <a:rect l="T18" t="T19" r="T20" b="T21"/>
                  <a:pathLst>
                    <a:path w="277" h="11">
                      <a:moveTo>
                        <a:pt x="1" y="0"/>
                      </a:moveTo>
                      <a:lnTo>
                        <a:pt x="0" y="11"/>
                      </a:lnTo>
                      <a:lnTo>
                        <a:pt x="277" y="11"/>
                      </a:lnTo>
                      <a:lnTo>
                        <a:pt x="277" y="0"/>
                      </a:lnTo>
                      <a:lnTo>
                        <a:pt x="94" y="0"/>
                      </a:lnTo>
                      <a:lnTo>
                        <a:pt x="1" y="0"/>
                      </a:lnTo>
                      <a:close/>
                    </a:path>
                  </a:pathLst>
                </a:custGeom>
                <a:solidFill>
                  <a:srgbClr val="A3A38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09" name="Freeform 807"/>
                <p:cNvSpPr>
                  <a:spLocks/>
                </p:cNvSpPr>
                <p:nvPr/>
              </p:nvSpPr>
              <p:spPr bwMode="auto">
                <a:xfrm>
                  <a:off x="1323" y="2846"/>
                  <a:ext cx="69" cy="3"/>
                </a:xfrm>
                <a:custGeom>
                  <a:avLst/>
                  <a:gdLst>
                    <a:gd name="T0" fmla="*/ 0 w 276"/>
                    <a:gd name="T1" fmla="*/ 0 h 12"/>
                    <a:gd name="T2" fmla="*/ 0 w 276"/>
                    <a:gd name="T3" fmla="*/ 0 h 12"/>
                    <a:gd name="T4" fmla="*/ 0 w 276"/>
                    <a:gd name="T5" fmla="*/ 0 h 12"/>
                    <a:gd name="T6" fmla="*/ 0 w 276"/>
                    <a:gd name="T7" fmla="*/ 0 h 12"/>
                    <a:gd name="T8" fmla="*/ 0 w 276"/>
                    <a:gd name="T9" fmla="*/ 0 h 12"/>
                    <a:gd name="T10" fmla="*/ 0 w 276"/>
                    <a:gd name="T11" fmla="*/ 0 h 12"/>
                    <a:gd name="T12" fmla="*/ 0 w 276"/>
                    <a:gd name="T13" fmla="*/ 0 h 12"/>
                    <a:gd name="T14" fmla="*/ 0 w 276"/>
                    <a:gd name="T15" fmla="*/ 0 h 12"/>
                    <a:gd name="T16" fmla="*/ 0 60000 65536"/>
                    <a:gd name="T17" fmla="*/ 0 60000 65536"/>
                    <a:gd name="T18" fmla="*/ 0 60000 65536"/>
                    <a:gd name="T19" fmla="*/ 0 60000 65536"/>
                    <a:gd name="T20" fmla="*/ 0 60000 65536"/>
                    <a:gd name="T21" fmla="*/ 0 60000 65536"/>
                    <a:gd name="T22" fmla="*/ 0 60000 65536"/>
                    <a:gd name="T23" fmla="*/ 0 60000 65536"/>
                    <a:gd name="T24" fmla="*/ 0 w 276"/>
                    <a:gd name="T25" fmla="*/ 0 h 12"/>
                    <a:gd name="T26" fmla="*/ 276 w 276"/>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6" h="12">
                      <a:moveTo>
                        <a:pt x="0" y="0"/>
                      </a:moveTo>
                      <a:lnTo>
                        <a:pt x="0" y="12"/>
                      </a:lnTo>
                      <a:lnTo>
                        <a:pt x="276" y="12"/>
                      </a:lnTo>
                      <a:lnTo>
                        <a:pt x="276" y="0"/>
                      </a:lnTo>
                      <a:lnTo>
                        <a:pt x="95" y="0"/>
                      </a:lnTo>
                      <a:lnTo>
                        <a:pt x="93" y="8"/>
                      </a:lnTo>
                      <a:lnTo>
                        <a:pt x="93" y="0"/>
                      </a:lnTo>
                      <a:lnTo>
                        <a:pt x="0" y="0"/>
                      </a:lnTo>
                      <a:close/>
                    </a:path>
                  </a:pathLst>
                </a:custGeom>
                <a:solidFill>
                  <a:srgbClr val="A8A88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10" name="Freeform 808"/>
                <p:cNvSpPr>
                  <a:spLocks noEditPoints="1"/>
                </p:cNvSpPr>
                <p:nvPr/>
              </p:nvSpPr>
              <p:spPr bwMode="auto">
                <a:xfrm>
                  <a:off x="1323" y="2844"/>
                  <a:ext cx="69" cy="3"/>
                </a:xfrm>
                <a:custGeom>
                  <a:avLst/>
                  <a:gdLst>
                    <a:gd name="T0" fmla="*/ 0 w 277"/>
                    <a:gd name="T1" fmla="*/ 0 h 14"/>
                    <a:gd name="T2" fmla="*/ 0 w 277"/>
                    <a:gd name="T3" fmla="*/ 0 h 14"/>
                    <a:gd name="T4" fmla="*/ 0 w 277"/>
                    <a:gd name="T5" fmla="*/ 0 h 14"/>
                    <a:gd name="T6" fmla="*/ 0 w 277"/>
                    <a:gd name="T7" fmla="*/ 0 h 14"/>
                    <a:gd name="T8" fmla="*/ 0 w 277"/>
                    <a:gd name="T9" fmla="*/ 0 h 14"/>
                    <a:gd name="T10" fmla="*/ 0 w 277"/>
                    <a:gd name="T11" fmla="*/ 0 h 14"/>
                    <a:gd name="T12" fmla="*/ 0 w 277"/>
                    <a:gd name="T13" fmla="*/ 0 h 14"/>
                    <a:gd name="T14" fmla="*/ 0 w 277"/>
                    <a:gd name="T15" fmla="*/ 0 h 14"/>
                    <a:gd name="T16" fmla="*/ 0 w 277"/>
                    <a:gd name="T17" fmla="*/ 0 h 14"/>
                    <a:gd name="T18" fmla="*/ 0 w 277"/>
                    <a:gd name="T19" fmla="*/ 0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7"/>
                    <a:gd name="T31" fmla="*/ 0 h 14"/>
                    <a:gd name="T32" fmla="*/ 277 w 277"/>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7" h="14">
                      <a:moveTo>
                        <a:pt x="0" y="0"/>
                      </a:moveTo>
                      <a:lnTo>
                        <a:pt x="0" y="12"/>
                      </a:lnTo>
                      <a:lnTo>
                        <a:pt x="93" y="14"/>
                      </a:lnTo>
                      <a:lnTo>
                        <a:pt x="92" y="0"/>
                      </a:lnTo>
                      <a:lnTo>
                        <a:pt x="0" y="0"/>
                      </a:lnTo>
                      <a:close/>
                      <a:moveTo>
                        <a:pt x="95" y="0"/>
                      </a:moveTo>
                      <a:lnTo>
                        <a:pt x="93" y="12"/>
                      </a:lnTo>
                      <a:lnTo>
                        <a:pt x="276" y="12"/>
                      </a:lnTo>
                      <a:lnTo>
                        <a:pt x="277" y="0"/>
                      </a:lnTo>
                      <a:lnTo>
                        <a:pt x="95" y="0"/>
                      </a:lnTo>
                      <a:close/>
                    </a:path>
                  </a:pathLst>
                </a:custGeom>
                <a:solidFill>
                  <a:srgbClr val="B0B09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11" name="Freeform 809"/>
                <p:cNvSpPr>
                  <a:spLocks noEditPoints="1"/>
                </p:cNvSpPr>
                <p:nvPr/>
              </p:nvSpPr>
              <p:spPr bwMode="auto">
                <a:xfrm>
                  <a:off x="1323" y="2843"/>
                  <a:ext cx="69" cy="3"/>
                </a:xfrm>
                <a:custGeom>
                  <a:avLst/>
                  <a:gdLst>
                    <a:gd name="T0" fmla="*/ 0 w 277"/>
                    <a:gd name="T1" fmla="*/ 0 h 10"/>
                    <a:gd name="T2" fmla="*/ 0 w 277"/>
                    <a:gd name="T3" fmla="*/ 0 h 10"/>
                    <a:gd name="T4" fmla="*/ 0 w 277"/>
                    <a:gd name="T5" fmla="*/ 0 h 10"/>
                    <a:gd name="T6" fmla="*/ 0 w 277"/>
                    <a:gd name="T7" fmla="*/ 0 h 10"/>
                    <a:gd name="T8" fmla="*/ 0 w 277"/>
                    <a:gd name="T9" fmla="*/ 0 h 10"/>
                    <a:gd name="T10" fmla="*/ 0 w 277"/>
                    <a:gd name="T11" fmla="*/ 0 h 10"/>
                    <a:gd name="T12" fmla="*/ 0 w 277"/>
                    <a:gd name="T13" fmla="*/ 0 h 10"/>
                    <a:gd name="T14" fmla="*/ 0 w 277"/>
                    <a:gd name="T15" fmla="*/ 0 h 10"/>
                    <a:gd name="T16" fmla="*/ 0 w 277"/>
                    <a:gd name="T17" fmla="*/ 0 h 10"/>
                    <a:gd name="T18" fmla="*/ 0 w 277"/>
                    <a:gd name="T19" fmla="*/ 0 h 10"/>
                    <a:gd name="T20" fmla="*/ 0 w 277"/>
                    <a:gd name="T21" fmla="*/ 0 h 10"/>
                    <a:gd name="T22" fmla="*/ 0 w 277"/>
                    <a:gd name="T23" fmla="*/ 0 h 10"/>
                    <a:gd name="T24" fmla="*/ 0 w 277"/>
                    <a:gd name="T25" fmla="*/ 0 h 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10"/>
                    <a:gd name="T41" fmla="*/ 277 w 277"/>
                    <a:gd name="T42" fmla="*/ 10 h 1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10">
                      <a:moveTo>
                        <a:pt x="1" y="0"/>
                      </a:moveTo>
                      <a:lnTo>
                        <a:pt x="0" y="10"/>
                      </a:lnTo>
                      <a:lnTo>
                        <a:pt x="93" y="10"/>
                      </a:lnTo>
                      <a:lnTo>
                        <a:pt x="91" y="0"/>
                      </a:lnTo>
                      <a:lnTo>
                        <a:pt x="1" y="0"/>
                      </a:lnTo>
                      <a:close/>
                      <a:moveTo>
                        <a:pt x="95" y="0"/>
                      </a:moveTo>
                      <a:lnTo>
                        <a:pt x="95" y="10"/>
                      </a:lnTo>
                      <a:lnTo>
                        <a:pt x="276" y="10"/>
                      </a:lnTo>
                      <a:lnTo>
                        <a:pt x="277" y="0"/>
                      </a:lnTo>
                      <a:lnTo>
                        <a:pt x="185" y="0"/>
                      </a:lnTo>
                      <a:lnTo>
                        <a:pt x="184" y="3"/>
                      </a:lnTo>
                      <a:lnTo>
                        <a:pt x="184" y="0"/>
                      </a:lnTo>
                      <a:lnTo>
                        <a:pt x="95" y="0"/>
                      </a:lnTo>
                      <a:close/>
                    </a:path>
                  </a:pathLst>
                </a:custGeom>
                <a:solidFill>
                  <a:srgbClr val="B5B59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12" name="Freeform 810"/>
                <p:cNvSpPr>
                  <a:spLocks noEditPoints="1"/>
                </p:cNvSpPr>
                <p:nvPr/>
              </p:nvSpPr>
              <p:spPr bwMode="auto">
                <a:xfrm>
                  <a:off x="1323" y="2841"/>
                  <a:ext cx="69" cy="3"/>
                </a:xfrm>
                <a:custGeom>
                  <a:avLst/>
                  <a:gdLst>
                    <a:gd name="T0" fmla="*/ 0 w 277"/>
                    <a:gd name="T1" fmla="*/ 0 h 10"/>
                    <a:gd name="T2" fmla="*/ 0 w 277"/>
                    <a:gd name="T3" fmla="*/ 0 h 10"/>
                    <a:gd name="T4" fmla="*/ 0 w 277"/>
                    <a:gd name="T5" fmla="*/ 0 h 10"/>
                    <a:gd name="T6" fmla="*/ 0 w 277"/>
                    <a:gd name="T7" fmla="*/ 0 h 10"/>
                    <a:gd name="T8" fmla="*/ 0 w 277"/>
                    <a:gd name="T9" fmla="*/ 0 h 10"/>
                    <a:gd name="T10" fmla="*/ 0 w 277"/>
                    <a:gd name="T11" fmla="*/ 0 h 10"/>
                    <a:gd name="T12" fmla="*/ 0 w 277"/>
                    <a:gd name="T13" fmla="*/ 0 h 10"/>
                    <a:gd name="T14" fmla="*/ 0 w 277"/>
                    <a:gd name="T15" fmla="*/ 0 h 10"/>
                    <a:gd name="T16" fmla="*/ 0 w 277"/>
                    <a:gd name="T17" fmla="*/ 0 h 10"/>
                    <a:gd name="T18" fmla="*/ 0 w 277"/>
                    <a:gd name="T19" fmla="*/ 0 h 10"/>
                    <a:gd name="T20" fmla="*/ 0 w 277"/>
                    <a:gd name="T21" fmla="*/ 0 h 10"/>
                    <a:gd name="T22" fmla="*/ 0 w 277"/>
                    <a:gd name="T23" fmla="*/ 0 h 10"/>
                    <a:gd name="T24" fmla="*/ 0 w 277"/>
                    <a:gd name="T25" fmla="*/ 0 h 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10"/>
                    <a:gd name="T41" fmla="*/ 277 w 277"/>
                    <a:gd name="T42" fmla="*/ 10 h 1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10">
                      <a:moveTo>
                        <a:pt x="1" y="0"/>
                      </a:moveTo>
                      <a:lnTo>
                        <a:pt x="0" y="10"/>
                      </a:lnTo>
                      <a:lnTo>
                        <a:pt x="92" y="10"/>
                      </a:lnTo>
                      <a:lnTo>
                        <a:pt x="90" y="0"/>
                      </a:lnTo>
                      <a:lnTo>
                        <a:pt x="1" y="0"/>
                      </a:lnTo>
                      <a:close/>
                      <a:moveTo>
                        <a:pt x="95" y="0"/>
                      </a:moveTo>
                      <a:lnTo>
                        <a:pt x="95" y="10"/>
                      </a:lnTo>
                      <a:lnTo>
                        <a:pt x="277" y="10"/>
                      </a:lnTo>
                      <a:lnTo>
                        <a:pt x="277" y="0"/>
                      </a:lnTo>
                      <a:lnTo>
                        <a:pt x="187" y="0"/>
                      </a:lnTo>
                      <a:lnTo>
                        <a:pt x="184" y="9"/>
                      </a:lnTo>
                      <a:lnTo>
                        <a:pt x="183" y="0"/>
                      </a:lnTo>
                      <a:lnTo>
                        <a:pt x="95" y="0"/>
                      </a:lnTo>
                      <a:close/>
                    </a:path>
                  </a:pathLst>
                </a:custGeom>
                <a:solidFill>
                  <a:srgbClr val="BDBD9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13" name="Freeform 811"/>
                <p:cNvSpPr>
                  <a:spLocks noEditPoints="1"/>
                </p:cNvSpPr>
                <p:nvPr/>
              </p:nvSpPr>
              <p:spPr bwMode="auto">
                <a:xfrm>
                  <a:off x="1323" y="2840"/>
                  <a:ext cx="69" cy="3"/>
                </a:xfrm>
                <a:custGeom>
                  <a:avLst/>
                  <a:gdLst>
                    <a:gd name="T0" fmla="*/ 0 w 276"/>
                    <a:gd name="T1" fmla="*/ 0 h 12"/>
                    <a:gd name="T2" fmla="*/ 0 w 276"/>
                    <a:gd name="T3" fmla="*/ 0 h 12"/>
                    <a:gd name="T4" fmla="*/ 0 w 276"/>
                    <a:gd name="T5" fmla="*/ 0 h 12"/>
                    <a:gd name="T6" fmla="*/ 0 w 276"/>
                    <a:gd name="T7" fmla="*/ 0 h 12"/>
                    <a:gd name="T8" fmla="*/ 0 w 276"/>
                    <a:gd name="T9" fmla="*/ 0 h 12"/>
                    <a:gd name="T10" fmla="*/ 0 w 276"/>
                    <a:gd name="T11" fmla="*/ 0 h 12"/>
                    <a:gd name="T12" fmla="*/ 0 w 276"/>
                    <a:gd name="T13" fmla="*/ 0 h 12"/>
                    <a:gd name="T14" fmla="*/ 0 w 276"/>
                    <a:gd name="T15" fmla="*/ 0 h 12"/>
                    <a:gd name="T16" fmla="*/ 0 w 276"/>
                    <a:gd name="T17" fmla="*/ 0 h 12"/>
                    <a:gd name="T18" fmla="*/ 0 w 276"/>
                    <a:gd name="T19" fmla="*/ 0 h 12"/>
                    <a:gd name="T20" fmla="*/ 0 w 276"/>
                    <a:gd name="T21" fmla="*/ 0 h 12"/>
                    <a:gd name="T22" fmla="*/ 0 w 276"/>
                    <a:gd name="T23" fmla="*/ 0 h 12"/>
                    <a:gd name="T24" fmla="*/ 0 w 276"/>
                    <a:gd name="T25" fmla="*/ 0 h 12"/>
                    <a:gd name="T26" fmla="*/ 0 w 276"/>
                    <a:gd name="T27" fmla="*/ 0 h 12"/>
                    <a:gd name="T28" fmla="*/ 0 w 276"/>
                    <a:gd name="T29" fmla="*/ 0 h 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6"/>
                    <a:gd name="T46" fmla="*/ 0 h 12"/>
                    <a:gd name="T47" fmla="*/ 276 w 276"/>
                    <a:gd name="T48" fmla="*/ 12 h 1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6" h="12">
                      <a:moveTo>
                        <a:pt x="0" y="0"/>
                      </a:moveTo>
                      <a:lnTo>
                        <a:pt x="0" y="12"/>
                      </a:lnTo>
                      <a:lnTo>
                        <a:pt x="90" y="12"/>
                      </a:lnTo>
                      <a:lnTo>
                        <a:pt x="88" y="0"/>
                      </a:lnTo>
                      <a:lnTo>
                        <a:pt x="0" y="0"/>
                      </a:lnTo>
                      <a:close/>
                      <a:moveTo>
                        <a:pt x="95" y="0"/>
                      </a:moveTo>
                      <a:lnTo>
                        <a:pt x="94" y="12"/>
                      </a:lnTo>
                      <a:lnTo>
                        <a:pt x="183" y="12"/>
                      </a:lnTo>
                      <a:lnTo>
                        <a:pt x="181" y="0"/>
                      </a:lnTo>
                      <a:lnTo>
                        <a:pt x="95" y="0"/>
                      </a:lnTo>
                      <a:close/>
                      <a:moveTo>
                        <a:pt x="187" y="0"/>
                      </a:moveTo>
                      <a:lnTo>
                        <a:pt x="184" y="12"/>
                      </a:lnTo>
                      <a:lnTo>
                        <a:pt x="276" y="12"/>
                      </a:lnTo>
                      <a:lnTo>
                        <a:pt x="276" y="0"/>
                      </a:lnTo>
                      <a:lnTo>
                        <a:pt x="187" y="0"/>
                      </a:lnTo>
                      <a:close/>
                    </a:path>
                  </a:pathLst>
                </a:custGeom>
                <a:solidFill>
                  <a:srgbClr val="C2C2A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14" name="Freeform 812"/>
                <p:cNvSpPr>
                  <a:spLocks noEditPoints="1"/>
                </p:cNvSpPr>
                <p:nvPr/>
              </p:nvSpPr>
              <p:spPr bwMode="auto">
                <a:xfrm>
                  <a:off x="1323" y="2839"/>
                  <a:ext cx="69" cy="2"/>
                </a:xfrm>
                <a:custGeom>
                  <a:avLst/>
                  <a:gdLst>
                    <a:gd name="T0" fmla="*/ 0 w 276"/>
                    <a:gd name="T1" fmla="*/ 0 h 11"/>
                    <a:gd name="T2" fmla="*/ 0 w 276"/>
                    <a:gd name="T3" fmla="*/ 0 h 11"/>
                    <a:gd name="T4" fmla="*/ 0 w 276"/>
                    <a:gd name="T5" fmla="*/ 0 h 11"/>
                    <a:gd name="T6" fmla="*/ 0 w 276"/>
                    <a:gd name="T7" fmla="*/ 0 h 11"/>
                    <a:gd name="T8" fmla="*/ 0 w 276"/>
                    <a:gd name="T9" fmla="*/ 0 h 11"/>
                    <a:gd name="T10" fmla="*/ 0 w 276"/>
                    <a:gd name="T11" fmla="*/ 0 h 11"/>
                    <a:gd name="T12" fmla="*/ 0 w 276"/>
                    <a:gd name="T13" fmla="*/ 0 h 11"/>
                    <a:gd name="T14" fmla="*/ 0 w 276"/>
                    <a:gd name="T15" fmla="*/ 0 h 11"/>
                    <a:gd name="T16" fmla="*/ 0 w 276"/>
                    <a:gd name="T17" fmla="*/ 0 h 11"/>
                    <a:gd name="T18" fmla="*/ 0 w 276"/>
                    <a:gd name="T19" fmla="*/ 0 h 11"/>
                    <a:gd name="T20" fmla="*/ 0 w 276"/>
                    <a:gd name="T21" fmla="*/ 0 h 11"/>
                    <a:gd name="T22" fmla="*/ 0 w 276"/>
                    <a:gd name="T23" fmla="*/ 0 h 11"/>
                    <a:gd name="T24" fmla="*/ 0 w 276"/>
                    <a:gd name="T25" fmla="*/ 0 h 11"/>
                    <a:gd name="T26" fmla="*/ 0 w 276"/>
                    <a:gd name="T27" fmla="*/ 0 h 11"/>
                    <a:gd name="T28" fmla="*/ 0 w 276"/>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6"/>
                    <a:gd name="T46" fmla="*/ 0 h 11"/>
                    <a:gd name="T47" fmla="*/ 276 w 276"/>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6" h="11">
                      <a:moveTo>
                        <a:pt x="0" y="0"/>
                      </a:moveTo>
                      <a:lnTo>
                        <a:pt x="0" y="11"/>
                      </a:lnTo>
                      <a:lnTo>
                        <a:pt x="89" y="11"/>
                      </a:lnTo>
                      <a:lnTo>
                        <a:pt x="88" y="0"/>
                      </a:lnTo>
                      <a:lnTo>
                        <a:pt x="0" y="0"/>
                      </a:lnTo>
                      <a:close/>
                      <a:moveTo>
                        <a:pt x="95" y="0"/>
                      </a:moveTo>
                      <a:lnTo>
                        <a:pt x="94" y="11"/>
                      </a:lnTo>
                      <a:lnTo>
                        <a:pt x="182" y="11"/>
                      </a:lnTo>
                      <a:lnTo>
                        <a:pt x="181" y="0"/>
                      </a:lnTo>
                      <a:lnTo>
                        <a:pt x="95" y="0"/>
                      </a:lnTo>
                      <a:close/>
                      <a:moveTo>
                        <a:pt x="187" y="0"/>
                      </a:moveTo>
                      <a:lnTo>
                        <a:pt x="186" y="11"/>
                      </a:lnTo>
                      <a:lnTo>
                        <a:pt x="276" y="11"/>
                      </a:lnTo>
                      <a:lnTo>
                        <a:pt x="276" y="0"/>
                      </a:lnTo>
                      <a:lnTo>
                        <a:pt x="187" y="0"/>
                      </a:lnTo>
                      <a:close/>
                    </a:path>
                  </a:pathLst>
                </a:custGeom>
                <a:solidFill>
                  <a:srgbClr val="C9C9A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15" name="Freeform 813"/>
                <p:cNvSpPr>
                  <a:spLocks noEditPoints="1"/>
                </p:cNvSpPr>
                <p:nvPr/>
              </p:nvSpPr>
              <p:spPr bwMode="auto">
                <a:xfrm>
                  <a:off x="1323" y="2837"/>
                  <a:ext cx="69" cy="3"/>
                </a:xfrm>
                <a:custGeom>
                  <a:avLst/>
                  <a:gdLst>
                    <a:gd name="T0" fmla="*/ 0 w 276"/>
                    <a:gd name="T1" fmla="*/ 0 h 11"/>
                    <a:gd name="T2" fmla="*/ 0 w 276"/>
                    <a:gd name="T3" fmla="*/ 0 h 11"/>
                    <a:gd name="T4" fmla="*/ 0 w 276"/>
                    <a:gd name="T5" fmla="*/ 0 h 11"/>
                    <a:gd name="T6" fmla="*/ 0 w 276"/>
                    <a:gd name="T7" fmla="*/ 0 h 11"/>
                    <a:gd name="T8" fmla="*/ 0 w 276"/>
                    <a:gd name="T9" fmla="*/ 0 h 11"/>
                    <a:gd name="T10" fmla="*/ 0 w 276"/>
                    <a:gd name="T11" fmla="*/ 0 h 11"/>
                    <a:gd name="T12" fmla="*/ 0 w 276"/>
                    <a:gd name="T13" fmla="*/ 0 h 11"/>
                    <a:gd name="T14" fmla="*/ 0 w 276"/>
                    <a:gd name="T15" fmla="*/ 0 h 11"/>
                    <a:gd name="T16" fmla="*/ 0 w 276"/>
                    <a:gd name="T17" fmla="*/ 0 h 11"/>
                    <a:gd name="T18" fmla="*/ 0 w 276"/>
                    <a:gd name="T19" fmla="*/ 0 h 11"/>
                    <a:gd name="T20" fmla="*/ 0 w 276"/>
                    <a:gd name="T21" fmla="*/ 0 h 11"/>
                    <a:gd name="T22" fmla="*/ 0 w 276"/>
                    <a:gd name="T23" fmla="*/ 0 h 11"/>
                    <a:gd name="T24" fmla="*/ 0 w 276"/>
                    <a:gd name="T25" fmla="*/ 0 h 11"/>
                    <a:gd name="T26" fmla="*/ 0 w 276"/>
                    <a:gd name="T27" fmla="*/ 0 h 11"/>
                    <a:gd name="T28" fmla="*/ 0 w 276"/>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6"/>
                    <a:gd name="T46" fmla="*/ 0 h 11"/>
                    <a:gd name="T47" fmla="*/ 276 w 276"/>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6" h="11">
                      <a:moveTo>
                        <a:pt x="2" y="0"/>
                      </a:moveTo>
                      <a:lnTo>
                        <a:pt x="0" y="11"/>
                      </a:lnTo>
                      <a:lnTo>
                        <a:pt x="88" y="11"/>
                      </a:lnTo>
                      <a:lnTo>
                        <a:pt x="86" y="0"/>
                      </a:lnTo>
                      <a:lnTo>
                        <a:pt x="2" y="0"/>
                      </a:lnTo>
                      <a:close/>
                      <a:moveTo>
                        <a:pt x="95" y="0"/>
                      </a:moveTo>
                      <a:lnTo>
                        <a:pt x="95" y="11"/>
                      </a:lnTo>
                      <a:lnTo>
                        <a:pt x="181" y="11"/>
                      </a:lnTo>
                      <a:lnTo>
                        <a:pt x="180" y="0"/>
                      </a:lnTo>
                      <a:lnTo>
                        <a:pt x="95" y="0"/>
                      </a:lnTo>
                      <a:close/>
                      <a:moveTo>
                        <a:pt x="188" y="0"/>
                      </a:moveTo>
                      <a:lnTo>
                        <a:pt x="187" y="11"/>
                      </a:lnTo>
                      <a:lnTo>
                        <a:pt x="276" y="11"/>
                      </a:lnTo>
                      <a:lnTo>
                        <a:pt x="276" y="0"/>
                      </a:lnTo>
                      <a:lnTo>
                        <a:pt x="188" y="0"/>
                      </a:lnTo>
                      <a:close/>
                    </a:path>
                  </a:pathLst>
                </a:custGeom>
                <a:solidFill>
                  <a:srgbClr val="D1D1B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16" name="Freeform 814"/>
                <p:cNvSpPr>
                  <a:spLocks noEditPoints="1"/>
                </p:cNvSpPr>
                <p:nvPr/>
              </p:nvSpPr>
              <p:spPr bwMode="auto">
                <a:xfrm>
                  <a:off x="1323" y="2836"/>
                  <a:ext cx="69" cy="3"/>
                </a:xfrm>
                <a:custGeom>
                  <a:avLst/>
                  <a:gdLst>
                    <a:gd name="T0" fmla="*/ 0 w 276"/>
                    <a:gd name="T1" fmla="*/ 0 h 12"/>
                    <a:gd name="T2" fmla="*/ 0 w 276"/>
                    <a:gd name="T3" fmla="*/ 0 h 12"/>
                    <a:gd name="T4" fmla="*/ 0 w 276"/>
                    <a:gd name="T5" fmla="*/ 0 h 12"/>
                    <a:gd name="T6" fmla="*/ 0 w 276"/>
                    <a:gd name="T7" fmla="*/ 0 h 12"/>
                    <a:gd name="T8" fmla="*/ 0 w 276"/>
                    <a:gd name="T9" fmla="*/ 0 h 12"/>
                    <a:gd name="T10" fmla="*/ 0 w 276"/>
                    <a:gd name="T11" fmla="*/ 0 h 12"/>
                    <a:gd name="T12" fmla="*/ 0 w 276"/>
                    <a:gd name="T13" fmla="*/ 0 h 12"/>
                    <a:gd name="T14" fmla="*/ 0 w 276"/>
                    <a:gd name="T15" fmla="*/ 0 h 12"/>
                    <a:gd name="T16" fmla="*/ 0 w 276"/>
                    <a:gd name="T17" fmla="*/ 0 h 12"/>
                    <a:gd name="T18" fmla="*/ 0 w 276"/>
                    <a:gd name="T19" fmla="*/ 0 h 12"/>
                    <a:gd name="T20" fmla="*/ 0 w 276"/>
                    <a:gd name="T21" fmla="*/ 0 h 12"/>
                    <a:gd name="T22" fmla="*/ 0 w 276"/>
                    <a:gd name="T23" fmla="*/ 0 h 12"/>
                    <a:gd name="T24" fmla="*/ 0 w 276"/>
                    <a:gd name="T25" fmla="*/ 0 h 12"/>
                    <a:gd name="T26" fmla="*/ 0 w 276"/>
                    <a:gd name="T27" fmla="*/ 0 h 12"/>
                    <a:gd name="T28" fmla="*/ 0 w 276"/>
                    <a:gd name="T29" fmla="*/ 0 h 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6"/>
                    <a:gd name="T46" fmla="*/ 0 h 12"/>
                    <a:gd name="T47" fmla="*/ 276 w 276"/>
                    <a:gd name="T48" fmla="*/ 12 h 1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6" h="12">
                      <a:moveTo>
                        <a:pt x="2" y="0"/>
                      </a:moveTo>
                      <a:lnTo>
                        <a:pt x="0" y="12"/>
                      </a:lnTo>
                      <a:lnTo>
                        <a:pt x="88" y="12"/>
                      </a:lnTo>
                      <a:lnTo>
                        <a:pt x="85" y="0"/>
                      </a:lnTo>
                      <a:lnTo>
                        <a:pt x="2" y="0"/>
                      </a:lnTo>
                      <a:close/>
                      <a:moveTo>
                        <a:pt x="95" y="0"/>
                      </a:moveTo>
                      <a:lnTo>
                        <a:pt x="95" y="12"/>
                      </a:lnTo>
                      <a:lnTo>
                        <a:pt x="181" y="12"/>
                      </a:lnTo>
                      <a:lnTo>
                        <a:pt x="178" y="0"/>
                      </a:lnTo>
                      <a:lnTo>
                        <a:pt x="95" y="0"/>
                      </a:lnTo>
                      <a:close/>
                      <a:moveTo>
                        <a:pt x="189" y="0"/>
                      </a:moveTo>
                      <a:lnTo>
                        <a:pt x="187" y="12"/>
                      </a:lnTo>
                      <a:lnTo>
                        <a:pt x="276" y="12"/>
                      </a:lnTo>
                      <a:lnTo>
                        <a:pt x="276" y="0"/>
                      </a:lnTo>
                      <a:lnTo>
                        <a:pt x="189" y="0"/>
                      </a:lnTo>
                      <a:close/>
                    </a:path>
                  </a:pathLst>
                </a:custGeom>
                <a:solidFill>
                  <a:srgbClr val="D6D6B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17" name="Freeform 815"/>
                <p:cNvSpPr>
                  <a:spLocks noEditPoints="1"/>
                </p:cNvSpPr>
                <p:nvPr/>
              </p:nvSpPr>
              <p:spPr bwMode="auto">
                <a:xfrm>
                  <a:off x="1324" y="2835"/>
                  <a:ext cx="68" cy="2"/>
                </a:xfrm>
                <a:custGeom>
                  <a:avLst/>
                  <a:gdLst>
                    <a:gd name="T0" fmla="*/ 0 w 274"/>
                    <a:gd name="T1" fmla="*/ 0 h 11"/>
                    <a:gd name="T2" fmla="*/ 0 w 274"/>
                    <a:gd name="T3" fmla="*/ 0 h 11"/>
                    <a:gd name="T4" fmla="*/ 0 w 274"/>
                    <a:gd name="T5" fmla="*/ 0 h 11"/>
                    <a:gd name="T6" fmla="*/ 0 w 274"/>
                    <a:gd name="T7" fmla="*/ 0 h 11"/>
                    <a:gd name="T8" fmla="*/ 0 w 274"/>
                    <a:gd name="T9" fmla="*/ 0 h 11"/>
                    <a:gd name="T10" fmla="*/ 0 w 274"/>
                    <a:gd name="T11" fmla="*/ 0 h 11"/>
                    <a:gd name="T12" fmla="*/ 0 w 274"/>
                    <a:gd name="T13" fmla="*/ 0 h 11"/>
                    <a:gd name="T14" fmla="*/ 0 w 274"/>
                    <a:gd name="T15" fmla="*/ 0 h 11"/>
                    <a:gd name="T16" fmla="*/ 0 w 274"/>
                    <a:gd name="T17" fmla="*/ 0 h 11"/>
                    <a:gd name="T18" fmla="*/ 0 w 274"/>
                    <a:gd name="T19" fmla="*/ 0 h 11"/>
                    <a:gd name="T20" fmla="*/ 0 w 274"/>
                    <a:gd name="T21" fmla="*/ 0 h 11"/>
                    <a:gd name="T22" fmla="*/ 0 w 274"/>
                    <a:gd name="T23" fmla="*/ 0 h 11"/>
                    <a:gd name="T24" fmla="*/ 0 w 274"/>
                    <a:gd name="T25" fmla="*/ 0 h 11"/>
                    <a:gd name="T26" fmla="*/ 0 w 274"/>
                    <a:gd name="T27" fmla="*/ 0 h 11"/>
                    <a:gd name="T28" fmla="*/ 0 w 274"/>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4"/>
                    <a:gd name="T46" fmla="*/ 0 h 11"/>
                    <a:gd name="T47" fmla="*/ 274 w 274"/>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4" h="11">
                      <a:moveTo>
                        <a:pt x="0" y="0"/>
                      </a:moveTo>
                      <a:lnTo>
                        <a:pt x="0" y="11"/>
                      </a:lnTo>
                      <a:lnTo>
                        <a:pt x="84" y="11"/>
                      </a:lnTo>
                      <a:lnTo>
                        <a:pt x="82" y="0"/>
                      </a:lnTo>
                      <a:lnTo>
                        <a:pt x="0" y="0"/>
                      </a:lnTo>
                      <a:close/>
                      <a:moveTo>
                        <a:pt x="93" y="0"/>
                      </a:moveTo>
                      <a:lnTo>
                        <a:pt x="93" y="11"/>
                      </a:lnTo>
                      <a:lnTo>
                        <a:pt x="178" y="11"/>
                      </a:lnTo>
                      <a:lnTo>
                        <a:pt x="175" y="0"/>
                      </a:lnTo>
                      <a:lnTo>
                        <a:pt x="93" y="0"/>
                      </a:lnTo>
                      <a:close/>
                      <a:moveTo>
                        <a:pt x="188" y="0"/>
                      </a:moveTo>
                      <a:lnTo>
                        <a:pt x="186" y="11"/>
                      </a:lnTo>
                      <a:lnTo>
                        <a:pt x="274" y="11"/>
                      </a:lnTo>
                      <a:lnTo>
                        <a:pt x="274" y="0"/>
                      </a:lnTo>
                      <a:lnTo>
                        <a:pt x="188" y="0"/>
                      </a:lnTo>
                      <a:close/>
                    </a:path>
                  </a:pathLst>
                </a:custGeom>
                <a:solidFill>
                  <a:srgbClr val="DEDE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18" name="Freeform 816"/>
                <p:cNvSpPr>
                  <a:spLocks noEditPoints="1"/>
                </p:cNvSpPr>
                <p:nvPr/>
              </p:nvSpPr>
              <p:spPr bwMode="auto">
                <a:xfrm>
                  <a:off x="1324" y="2833"/>
                  <a:ext cx="68" cy="3"/>
                </a:xfrm>
                <a:custGeom>
                  <a:avLst/>
                  <a:gdLst>
                    <a:gd name="T0" fmla="*/ 0 w 274"/>
                    <a:gd name="T1" fmla="*/ 0 h 11"/>
                    <a:gd name="T2" fmla="*/ 0 w 274"/>
                    <a:gd name="T3" fmla="*/ 0 h 11"/>
                    <a:gd name="T4" fmla="*/ 0 w 274"/>
                    <a:gd name="T5" fmla="*/ 0 h 11"/>
                    <a:gd name="T6" fmla="*/ 0 w 274"/>
                    <a:gd name="T7" fmla="*/ 0 h 11"/>
                    <a:gd name="T8" fmla="*/ 0 w 274"/>
                    <a:gd name="T9" fmla="*/ 0 h 11"/>
                    <a:gd name="T10" fmla="*/ 0 w 274"/>
                    <a:gd name="T11" fmla="*/ 0 h 11"/>
                    <a:gd name="T12" fmla="*/ 0 w 274"/>
                    <a:gd name="T13" fmla="*/ 0 h 11"/>
                    <a:gd name="T14" fmla="*/ 0 w 274"/>
                    <a:gd name="T15" fmla="*/ 0 h 11"/>
                    <a:gd name="T16" fmla="*/ 0 w 274"/>
                    <a:gd name="T17" fmla="*/ 0 h 11"/>
                    <a:gd name="T18" fmla="*/ 0 w 274"/>
                    <a:gd name="T19" fmla="*/ 0 h 11"/>
                    <a:gd name="T20" fmla="*/ 0 w 274"/>
                    <a:gd name="T21" fmla="*/ 0 h 11"/>
                    <a:gd name="T22" fmla="*/ 0 w 274"/>
                    <a:gd name="T23" fmla="*/ 0 h 11"/>
                    <a:gd name="T24" fmla="*/ 0 w 274"/>
                    <a:gd name="T25" fmla="*/ 0 h 11"/>
                    <a:gd name="T26" fmla="*/ 0 w 274"/>
                    <a:gd name="T27" fmla="*/ 0 h 11"/>
                    <a:gd name="T28" fmla="*/ 0 w 274"/>
                    <a:gd name="T29" fmla="*/ 0 h 11"/>
                    <a:gd name="T30" fmla="*/ 0 w 274"/>
                    <a:gd name="T31" fmla="*/ 0 h 1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74"/>
                    <a:gd name="T49" fmla="*/ 0 h 11"/>
                    <a:gd name="T50" fmla="*/ 274 w 274"/>
                    <a:gd name="T51" fmla="*/ 11 h 1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74" h="11">
                      <a:moveTo>
                        <a:pt x="0" y="11"/>
                      </a:moveTo>
                      <a:lnTo>
                        <a:pt x="0" y="3"/>
                      </a:lnTo>
                      <a:lnTo>
                        <a:pt x="81" y="3"/>
                      </a:lnTo>
                      <a:lnTo>
                        <a:pt x="83" y="11"/>
                      </a:lnTo>
                      <a:lnTo>
                        <a:pt x="0" y="11"/>
                      </a:lnTo>
                      <a:close/>
                      <a:moveTo>
                        <a:pt x="93" y="11"/>
                      </a:moveTo>
                      <a:lnTo>
                        <a:pt x="93" y="3"/>
                      </a:lnTo>
                      <a:lnTo>
                        <a:pt x="174" y="3"/>
                      </a:lnTo>
                      <a:lnTo>
                        <a:pt x="176" y="11"/>
                      </a:lnTo>
                      <a:lnTo>
                        <a:pt x="93" y="11"/>
                      </a:lnTo>
                      <a:close/>
                      <a:moveTo>
                        <a:pt x="188" y="0"/>
                      </a:moveTo>
                      <a:lnTo>
                        <a:pt x="187" y="11"/>
                      </a:lnTo>
                      <a:lnTo>
                        <a:pt x="274" y="11"/>
                      </a:lnTo>
                      <a:lnTo>
                        <a:pt x="274" y="3"/>
                      </a:lnTo>
                      <a:lnTo>
                        <a:pt x="231" y="0"/>
                      </a:lnTo>
                      <a:lnTo>
                        <a:pt x="188" y="0"/>
                      </a:lnTo>
                      <a:close/>
                    </a:path>
                  </a:pathLst>
                </a:custGeom>
                <a:solidFill>
                  <a:srgbClr val="E3E3C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19" name="Freeform 817"/>
                <p:cNvSpPr>
                  <a:spLocks noEditPoints="1"/>
                </p:cNvSpPr>
                <p:nvPr/>
              </p:nvSpPr>
              <p:spPr bwMode="auto">
                <a:xfrm>
                  <a:off x="1324" y="2833"/>
                  <a:ext cx="68" cy="2"/>
                </a:xfrm>
                <a:custGeom>
                  <a:avLst/>
                  <a:gdLst>
                    <a:gd name="T0" fmla="*/ 0 w 274"/>
                    <a:gd name="T1" fmla="*/ 0 h 6"/>
                    <a:gd name="T2" fmla="*/ 0 w 274"/>
                    <a:gd name="T3" fmla="*/ 0 h 6"/>
                    <a:gd name="T4" fmla="*/ 0 w 274"/>
                    <a:gd name="T5" fmla="*/ 0 h 6"/>
                    <a:gd name="T6" fmla="*/ 0 w 274"/>
                    <a:gd name="T7" fmla="*/ 0 h 6"/>
                    <a:gd name="T8" fmla="*/ 0 w 274"/>
                    <a:gd name="T9" fmla="*/ 0 h 6"/>
                    <a:gd name="T10" fmla="*/ 0 w 274"/>
                    <a:gd name="T11" fmla="*/ 0 h 6"/>
                    <a:gd name="T12" fmla="*/ 0 w 274"/>
                    <a:gd name="T13" fmla="*/ 0 h 6"/>
                    <a:gd name="T14" fmla="*/ 0 w 274"/>
                    <a:gd name="T15" fmla="*/ 0 h 6"/>
                    <a:gd name="T16" fmla="*/ 0 w 274"/>
                    <a:gd name="T17" fmla="*/ 0 h 6"/>
                    <a:gd name="T18" fmla="*/ 0 w 274"/>
                    <a:gd name="T19" fmla="*/ 0 h 6"/>
                    <a:gd name="T20" fmla="*/ 0 w 274"/>
                    <a:gd name="T21" fmla="*/ 0 h 6"/>
                    <a:gd name="T22" fmla="*/ 0 w 274"/>
                    <a:gd name="T23" fmla="*/ 0 h 6"/>
                    <a:gd name="T24" fmla="*/ 0 w 274"/>
                    <a:gd name="T25" fmla="*/ 0 h 6"/>
                    <a:gd name="T26" fmla="*/ 0 w 274"/>
                    <a:gd name="T27" fmla="*/ 0 h 6"/>
                    <a:gd name="T28" fmla="*/ 0 w 274"/>
                    <a:gd name="T29" fmla="*/ 0 h 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4"/>
                    <a:gd name="T46" fmla="*/ 0 h 6"/>
                    <a:gd name="T47" fmla="*/ 274 w 274"/>
                    <a:gd name="T48" fmla="*/ 6 h 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4" h="6">
                      <a:moveTo>
                        <a:pt x="0" y="6"/>
                      </a:moveTo>
                      <a:lnTo>
                        <a:pt x="0" y="3"/>
                      </a:lnTo>
                      <a:lnTo>
                        <a:pt x="81" y="3"/>
                      </a:lnTo>
                      <a:lnTo>
                        <a:pt x="82" y="6"/>
                      </a:lnTo>
                      <a:lnTo>
                        <a:pt x="0" y="6"/>
                      </a:lnTo>
                      <a:close/>
                      <a:moveTo>
                        <a:pt x="93" y="6"/>
                      </a:moveTo>
                      <a:lnTo>
                        <a:pt x="93" y="3"/>
                      </a:lnTo>
                      <a:lnTo>
                        <a:pt x="174" y="3"/>
                      </a:lnTo>
                      <a:lnTo>
                        <a:pt x="175" y="6"/>
                      </a:lnTo>
                      <a:lnTo>
                        <a:pt x="93" y="6"/>
                      </a:lnTo>
                      <a:close/>
                      <a:moveTo>
                        <a:pt x="188" y="6"/>
                      </a:moveTo>
                      <a:lnTo>
                        <a:pt x="188" y="0"/>
                      </a:lnTo>
                      <a:lnTo>
                        <a:pt x="274" y="3"/>
                      </a:lnTo>
                      <a:lnTo>
                        <a:pt x="274" y="6"/>
                      </a:lnTo>
                      <a:lnTo>
                        <a:pt x="188" y="6"/>
                      </a:lnTo>
                      <a:close/>
                    </a:path>
                  </a:pathLst>
                </a:custGeom>
                <a:solidFill>
                  <a:srgbClr val="EBEBC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20" name="Freeform 818"/>
                <p:cNvSpPr>
                  <a:spLocks/>
                </p:cNvSpPr>
                <p:nvPr/>
              </p:nvSpPr>
              <p:spPr bwMode="auto">
                <a:xfrm>
                  <a:off x="1371" y="2833"/>
                  <a:ext cx="11" cy="1"/>
                </a:xfrm>
                <a:custGeom>
                  <a:avLst/>
                  <a:gdLst>
                    <a:gd name="T0" fmla="*/ 0 w 43"/>
                    <a:gd name="T1" fmla="*/ 0 h 1"/>
                    <a:gd name="T2" fmla="*/ 0 w 43"/>
                    <a:gd name="T3" fmla="*/ 0 h 1"/>
                    <a:gd name="T4" fmla="*/ 0 w 43"/>
                    <a:gd name="T5" fmla="*/ 0 h 1"/>
                    <a:gd name="T6" fmla="*/ 0 w 43"/>
                    <a:gd name="T7" fmla="*/ 0 h 1"/>
                    <a:gd name="T8" fmla="*/ 0 60000 65536"/>
                    <a:gd name="T9" fmla="*/ 0 60000 65536"/>
                    <a:gd name="T10" fmla="*/ 0 60000 65536"/>
                    <a:gd name="T11" fmla="*/ 0 60000 65536"/>
                    <a:gd name="T12" fmla="*/ 0 w 43"/>
                    <a:gd name="T13" fmla="*/ 0 h 1"/>
                    <a:gd name="T14" fmla="*/ 43 w 43"/>
                    <a:gd name="T15" fmla="*/ 1 h 1"/>
                  </a:gdLst>
                  <a:ahLst/>
                  <a:cxnLst>
                    <a:cxn ang="T8">
                      <a:pos x="T0" y="T1"/>
                    </a:cxn>
                    <a:cxn ang="T9">
                      <a:pos x="T2" y="T3"/>
                    </a:cxn>
                    <a:cxn ang="T10">
                      <a:pos x="T4" y="T5"/>
                    </a:cxn>
                    <a:cxn ang="T11">
                      <a:pos x="T6" y="T7"/>
                    </a:cxn>
                  </a:cxnLst>
                  <a:rect l="T12" t="T13" r="T14" b="T15"/>
                  <a:pathLst>
                    <a:path w="43" h="1">
                      <a:moveTo>
                        <a:pt x="0" y="0"/>
                      </a:moveTo>
                      <a:lnTo>
                        <a:pt x="0" y="0"/>
                      </a:lnTo>
                      <a:lnTo>
                        <a:pt x="43" y="0"/>
                      </a:lnTo>
                      <a:lnTo>
                        <a:pt x="0" y="0"/>
                      </a:lnTo>
                      <a:close/>
                    </a:path>
                  </a:pathLst>
                </a:custGeom>
                <a:solidFill>
                  <a:srgbClr val="F0F0D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21" name="Freeform 819"/>
                <p:cNvSpPr>
                  <a:spLocks/>
                </p:cNvSpPr>
                <p:nvPr/>
              </p:nvSpPr>
              <p:spPr bwMode="auto">
                <a:xfrm>
                  <a:off x="1413" y="2835"/>
                  <a:ext cx="48" cy="1"/>
                </a:xfrm>
                <a:custGeom>
                  <a:avLst/>
                  <a:gdLst>
                    <a:gd name="T0" fmla="*/ 0 w 191"/>
                    <a:gd name="T1" fmla="*/ 0 h 2"/>
                    <a:gd name="T2" fmla="*/ 0 w 191"/>
                    <a:gd name="T3" fmla="*/ 1 h 2"/>
                    <a:gd name="T4" fmla="*/ 0 w 191"/>
                    <a:gd name="T5" fmla="*/ 0 h 2"/>
                    <a:gd name="T6" fmla="*/ 0 w 191"/>
                    <a:gd name="T7" fmla="*/ 0 h 2"/>
                    <a:gd name="T8" fmla="*/ 0 60000 65536"/>
                    <a:gd name="T9" fmla="*/ 0 60000 65536"/>
                    <a:gd name="T10" fmla="*/ 0 60000 65536"/>
                    <a:gd name="T11" fmla="*/ 0 60000 65536"/>
                    <a:gd name="T12" fmla="*/ 0 w 191"/>
                    <a:gd name="T13" fmla="*/ 0 h 2"/>
                    <a:gd name="T14" fmla="*/ 191 w 191"/>
                    <a:gd name="T15" fmla="*/ 2 h 2"/>
                  </a:gdLst>
                  <a:ahLst/>
                  <a:cxnLst>
                    <a:cxn ang="T8">
                      <a:pos x="T0" y="T1"/>
                    </a:cxn>
                    <a:cxn ang="T9">
                      <a:pos x="T2" y="T3"/>
                    </a:cxn>
                    <a:cxn ang="T10">
                      <a:pos x="T4" y="T5"/>
                    </a:cxn>
                    <a:cxn ang="T11">
                      <a:pos x="T6" y="T7"/>
                    </a:cxn>
                  </a:cxnLst>
                  <a:rect l="T12" t="T13" r="T14" b="T15"/>
                  <a:pathLst>
                    <a:path w="191" h="2">
                      <a:moveTo>
                        <a:pt x="0" y="0"/>
                      </a:moveTo>
                      <a:lnTo>
                        <a:pt x="0" y="2"/>
                      </a:lnTo>
                      <a:lnTo>
                        <a:pt x="191" y="0"/>
                      </a:lnTo>
                      <a:lnTo>
                        <a:pt x="0" y="0"/>
                      </a:lnTo>
                      <a:close/>
                    </a:path>
                  </a:pathLst>
                </a:custGeom>
                <a:solidFill>
                  <a:srgbClr val="82826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22" name="Freeform 820"/>
                <p:cNvSpPr>
                  <a:spLocks/>
                </p:cNvSpPr>
                <p:nvPr/>
              </p:nvSpPr>
              <p:spPr bwMode="auto">
                <a:xfrm>
                  <a:off x="1413" y="2834"/>
                  <a:ext cx="95" cy="2"/>
                </a:xfrm>
                <a:custGeom>
                  <a:avLst/>
                  <a:gdLst>
                    <a:gd name="T0" fmla="*/ 0 w 380"/>
                    <a:gd name="T1" fmla="*/ 0 h 8"/>
                    <a:gd name="T2" fmla="*/ 0 w 380"/>
                    <a:gd name="T3" fmla="*/ 0 h 8"/>
                    <a:gd name="T4" fmla="*/ 0 w 380"/>
                    <a:gd name="T5" fmla="*/ 0 h 8"/>
                    <a:gd name="T6" fmla="*/ 0 w 380"/>
                    <a:gd name="T7" fmla="*/ 0 h 8"/>
                    <a:gd name="T8" fmla="*/ 0 w 380"/>
                    <a:gd name="T9" fmla="*/ 0 h 8"/>
                    <a:gd name="T10" fmla="*/ 0 60000 65536"/>
                    <a:gd name="T11" fmla="*/ 0 60000 65536"/>
                    <a:gd name="T12" fmla="*/ 0 60000 65536"/>
                    <a:gd name="T13" fmla="*/ 0 60000 65536"/>
                    <a:gd name="T14" fmla="*/ 0 60000 65536"/>
                    <a:gd name="T15" fmla="*/ 0 w 380"/>
                    <a:gd name="T16" fmla="*/ 0 h 8"/>
                    <a:gd name="T17" fmla="*/ 380 w 380"/>
                    <a:gd name="T18" fmla="*/ 8 h 8"/>
                  </a:gdLst>
                  <a:ahLst/>
                  <a:cxnLst>
                    <a:cxn ang="T10">
                      <a:pos x="T0" y="T1"/>
                    </a:cxn>
                    <a:cxn ang="T11">
                      <a:pos x="T2" y="T3"/>
                    </a:cxn>
                    <a:cxn ang="T12">
                      <a:pos x="T4" y="T5"/>
                    </a:cxn>
                    <a:cxn ang="T13">
                      <a:pos x="T6" y="T7"/>
                    </a:cxn>
                    <a:cxn ang="T14">
                      <a:pos x="T8" y="T9"/>
                    </a:cxn>
                  </a:cxnLst>
                  <a:rect l="T15" t="T16" r="T17" b="T18"/>
                  <a:pathLst>
                    <a:path w="380" h="8">
                      <a:moveTo>
                        <a:pt x="0" y="0"/>
                      </a:moveTo>
                      <a:lnTo>
                        <a:pt x="0" y="8"/>
                      </a:lnTo>
                      <a:lnTo>
                        <a:pt x="380" y="6"/>
                      </a:lnTo>
                      <a:lnTo>
                        <a:pt x="380" y="0"/>
                      </a:lnTo>
                      <a:lnTo>
                        <a:pt x="0" y="0"/>
                      </a:lnTo>
                      <a:close/>
                    </a:path>
                  </a:pathLst>
                </a:custGeom>
                <a:solidFill>
                  <a:srgbClr val="8A8A6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23" name="Freeform 821"/>
                <p:cNvSpPr>
                  <a:spLocks/>
                </p:cNvSpPr>
                <p:nvPr/>
              </p:nvSpPr>
              <p:spPr bwMode="auto">
                <a:xfrm>
                  <a:off x="1413" y="2832"/>
                  <a:ext cx="95" cy="3"/>
                </a:xfrm>
                <a:custGeom>
                  <a:avLst/>
                  <a:gdLst>
                    <a:gd name="T0" fmla="*/ 0 w 380"/>
                    <a:gd name="T1" fmla="*/ 0 h 12"/>
                    <a:gd name="T2" fmla="*/ 0 w 380"/>
                    <a:gd name="T3" fmla="*/ 0 h 12"/>
                    <a:gd name="T4" fmla="*/ 0 w 380"/>
                    <a:gd name="T5" fmla="*/ 0 h 12"/>
                    <a:gd name="T6" fmla="*/ 0 w 380"/>
                    <a:gd name="T7" fmla="*/ 0 h 12"/>
                    <a:gd name="T8" fmla="*/ 0 w 380"/>
                    <a:gd name="T9" fmla="*/ 0 h 12"/>
                    <a:gd name="T10" fmla="*/ 0 w 380"/>
                    <a:gd name="T11" fmla="*/ 0 h 12"/>
                    <a:gd name="T12" fmla="*/ 0 60000 65536"/>
                    <a:gd name="T13" fmla="*/ 0 60000 65536"/>
                    <a:gd name="T14" fmla="*/ 0 60000 65536"/>
                    <a:gd name="T15" fmla="*/ 0 60000 65536"/>
                    <a:gd name="T16" fmla="*/ 0 60000 65536"/>
                    <a:gd name="T17" fmla="*/ 0 60000 65536"/>
                    <a:gd name="T18" fmla="*/ 0 w 380"/>
                    <a:gd name="T19" fmla="*/ 0 h 12"/>
                    <a:gd name="T20" fmla="*/ 380 w 380"/>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380" h="12">
                      <a:moveTo>
                        <a:pt x="0" y="0"/>
                      </a:moveTo>
                      <a:lnTo>
                        <a:pt x="0" y="12"/>
                      </a:lnTo>
                      <a:lnTo>
                        <a:pt x="191" y="12"/>
                      </a:lnTo>
                      <a:lnTo>
                        <a:pt x="380" y="12"/>
                      </a:lnTo>
                      <a:lnTo>
                        <a:pt x="379" y="0"/>
                      </a:lnTo>
                      <a:lnTo>
                        <a:pt x="0" y="0"/>
                      </a:lnTo>
                      <a:close/>
                    </a:path>
                  </a:pathLst>
                </a:custGeom>
                <a:solidFill>
                  <a:srgbClr val="8F8F7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24" name="Freeform 822"/>
                <p:cNvSpPr>
                  <a:spLocks/>
                </p:cNvSpPr>
                <p:nvPr/>
              </p:nvSpPr>
              <p:spPr bwMode="auto">
                <a:xfrm>
                  <a:off x="1413" y="2831"/>
                  <a:ext cx="95" cy="3"/>
                </a:xfrm>
                <a:custGeom>
                  <a:avLst/>
                  <a:gdLst>
                    <a:gd name="T0" fmla="*/ 0 w 380"/>
                    <a:gd name="T1" fmla="*/ 0 h 11"/>
                    <a:gd name="T2" fmla="*/ 0 w 380"/>
                    <a:gd name="T3" fmla="*/ 0 h 11"/>
                    <a:gd name="T4" fmla="*/ 0 w 380"/>
                    <a:gd name="T5" fmla="*/ 0 h 11"/>
                    <a:gd name="T6" fmla="*/ 0 w 380"/>
                    <a:gd name="T7" fmla="*/ 0 h 11"/>
                    <a:gd name="T8" fmla="*/ 0 w 380"/>
                    <a:gd name="T9" fmla="*/ 0 h 11"/>
                    <a:gd name="T10" fmla="*/ 0 60000 65536"/>
                    <a:gd name="T11" fmla="*/ 0 60000 65536"/>
                    <a:gd name="T12" fmla="*/ 0 60000 65536"/>
                    <a:gd name="T13" fmla="*/ 0 60000 65536"/>
                    <a:gd name="T14" fmla="*/ 0 60000 65536"/>
                    <a:gd name="T15" fmla="*/ 0 w 380"/>
                    <a:gd name="T16" fmla="*/ 0 h 11"/>
                    <a:gd name="T17" fmla="*/ 380 w 380"/>
                    <a:gd name="T18" fmla="*/ 11 h 11"/>
                  </a:gdLst>
                  <a:ahLst/>
                  <a:cxnLst>
                    <a:cxn ang="T10">
                      <a:pos x="T0" y="T1"/>
                    </a:cxn>
                    <a:cxn ang="T11">
                      <a:pos x="T2" y="T3"/>
                    </a:cxn>
                    <a:cxn ang="T12">
                      <a:pos x="T4" y="T5"/>
                    </a:cxn>
                    <a:cxn ang="T13">
                      <a:pos x="T6" y="T7"/>
                    </a:cxn>
                    <a:cxn ang="T14">
                      <a:pos x="T8" y="T9"/>
                    </a:cxn>
                  </a:cxnLst>
                  <a:rect l="T15" t="T16" r="T17" b="T18"/>
                  <a:pathLst>
                    <a:path w="380" h="11">
                      <a:moveTo>
                        <a:pt x="0" y="0"/>
                      </a:moveTo>
                      <a:lnTo>
                        <a:pt x="0" y="11"/>
                      </a:lnTo>
                      <a:lnTo>
                        <a:pt x="380" y="11"/>
                      </a:lnTo>
                      <a:lnTo>
                        <a:pt x="379" y="0"/>
                      </a:lnTo>
                      <a:lnTo>
                        <a:pt x="0" y="0"/>
                      </a:lnTo>
                      <a:close/>
                    </a:path>
                  </a:pathLst>
                </a:custGeom>
                <a:solidFill>
                  <a:srgbClr val="96967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25" name="Freeform 823"/>
                <p:cNvSpPr>
                  <a:spLocks/>
                </p:cNvSpPr>
                <p:nvPr/>
              </p:nvSpPr>
              <p:spPr bwMode="auto">
                <a:xfrm>
                  <a:off x="1413" y="2830"/>
                  <a:ext cx="95" cy="2"/>
                </a:xfrm>
                <a:custGeom>
                  <a:avLst/>
                  <a:gdLst>
                    <a:gd name="T0" fmla="*/ 0 w 379"/>
                    <a:gd name="T1" fmla="*/ 0 h 11"/>
                    <a:gd name="T2" fmla="*/ 0 w 379"/>
                    <a:gd name="T3" fmla="*/ 0 h 11"/>
                    <a:gd name="T4" fmla="*/ 0 w 379"/>
                    <a:gd name="T5" fmla="*/ 0 h 11"/>
                    <a:gd name="T6" fmla="*/ 0 w 379"/>
                    <a:gd name="T7" fmla="*/ 0 h 11"/>
                    <a:gd name="T8" fmla="*/ 0 w 379"/>
                    <a:gd name="T9" fmla="*/ 0 h 11"/>
                    <a:gd name="T10" fmla="*/ 0 60000 65536"/>
                    <a:gd name="T11" fmla="*/ 0 60000 65536"/>
                    <a:gd name="T12" fmla="*/ 0 60000 65536"/>
                    <a:gd name="T13" fmla="*/ 0 60000 65536"/>
                    <a:gd name="T14" fmla="*/ 0 60000 65536"/>
                    <a:gd name="T15" fmla="*/ 0 w 379"/>
                    <a:gd name="T16" fmla="*/ 0 h 11"/>
                    <a:gd name="T17" fmla="*/ 379 w 379"/>
                    <a:gd name="T18" fmla="*/ 11 h 11"/>
                  </a:gdLst>
                  <a:ahLst/>
                  <a:cxnLst>
                    <a:cxn ang="T10">
                      <a:pos x="T0" y="T1"/>
                    </a:cxn>
                    <a:cxn ang="T11">
                      <a:pos x="T2" y="T3"/>
                    </a:cxn>
                    <a:cxn ang="T12">
                      <a:pos x="T4" y="T5"/>
                    </a:cxn>
                    <a:cxn ang="T13">
                      <a:pos x="T6" y="T7"/>
                    </a:cxn>
                    <a:cxn ang="T14">
                      <a:pos x="T8" y="T9"/>
                    </a:cxn>
                  </a:cxnLst>
                  <a:rect l="T15" t="T16" r="T17" b="T18"/>
                  <a:pathLst>
                    <a:path w="379" h="11">
                      <a:moveTo>
                        <a:pt x="0" y="0"/>
                      </a:moveTo>
                      <a:lnTo>
                        <a:pt x="0" y="11"/>
                      </a:lnTo>
                      <a:lnTo>
                        <a:pt x="379" y="11"/>
                      </a:lnTo>
                      <a:lnTo>
                        <a:pt x="378" y="0"/>
                      </a:lnTo>
                      <a:lnTo>
                        <a:pt x="0" y="0"/>
                      </a:lnTo>
                      <a:close/>
                    </a:path>
                  </a:pathLst>
                </a:custGeom>
                <a:solidFill>
                  <a:srgbClr val="9E9E7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26" name="Freeform 824"/>
                <p:cNvSpPr>
                  <a:spLocks/>
                </p:cNvSpPr>
                <p:nvPr/>
              </p:nvSpPr>
              <p:spPr bwMode="auto">
                <a:xfrm>
                  <a:off x="1413" y="2829"/>
                  <a:ext cx="95" cy="2"/>
                </a:xfrm>
                <a:custGeom>
                  <a:avLst/>
                  <a:gdLst>
                    <a:gd name="T0" fmla="*/ 0 w 379"/>
                    <a:gd name="T1" fmla="*/ 0 h 11"/>
                    <a:gd name="T2" fmla="*/ 0 w 379"/>
                    <a:gd name="T3" fmla="*/ 0 h 11"/>
                    <a:gd name="T4" fmla="*/ 0 w 379"/>
                    <a:gd name="T5" fmla="*/ 0 h 11"/>
                    <a:gd name="T6" fmla="*/ 0 w 379"/>
                    <a:gd name="T7" fmla="*/ 0 h 11"/>
                    <a:gd name="T8" fmla="*/ 0 w 379"/>
                    <a:gd name="T9" fmla="*/ 0 h 11"/>
                    <a:gd name="T10" fmla="*/ 0 w 379"/>
                    <a:gd name="T11" fmla="*/ 0 h 11"/>
                    <a:gd name="T12" fmla="*/ 0 w 379"/>
                    <a:gd name="T13" fmla="*/ 0 h 11"/>
                    <a:gd name="T14" fmla="*/ 0 w 379"/>
                    <a:gd name="T15" fmla="*/ 0 h 11"/>
                    <a:gd name="T16" fmla="*/ 0 60000 65536"/>
                    <a:gd name="T17" fmla="*/ 0 60000 65536"/>
                    <a:gd name="T18" fmla="*/ 0 60000 65536"/>
                    <a:gd name="T19" fmla="*/ 0 60000 65536"/>
                    <a:gd name="T20" fmla="*/ 0 60000 65536"/>
                    <a:gd name="T21" fmla="*/ 0 60000 65536"/>
                    <a:gd name="T22" fmla="*/ 0 60000 65536"/>
                    <a:gd name="T23" fmla="*/ 0 60000 65536"/>
                    <a:gd name="T24" fmla="*/ 0 w 379"/>
                    <a:gd name="T25" fmla="*/ 0 h 11"/>
                    <a:gd name="T26" fmla="*/ 379 w 379"/>
                    <a:gd name="T27" fmla="*/ 11 h 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79" h="11">
                      <a:moveTo>
                        <a:pt x="0" y="0"/>
                      </a:moveTo>
                      <a:lnTo>
                        <a:pt x="0" y="11"/>
                      </a:lnTo>
                      <a:lnTo>
                        <a:pt x="379" y="11"/>
                      </a:lnTo>
                      <a:lnTo>
                        <a:pt x="376" y="0"/>
                      </a:lnTo>
                      <a:lnTo>
                        <a:pt x="94" y="0"/>
                      </a:lnTo>
                      <a:lnTo>
                        <a:pt x="93" y="4"/>
                      </a:lnTo>
                      <a:lnTo>
                        <a:pt x="93" y="0"/>
                      </a:lnTo>
                      <a:lnTo>
                        <a:pt x="0" y="0"/>
                      </a:lnTo>
                      <a:close/>
                    </a:path>
                  </a:pathLst>
                </a:custGeom>
                <a:solidFill>
                  <a:srgbClr val="A3A38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27" name="Freeform 825"/>
                <p:cNvSpPr>
                  <a:spLocks/>
                </p:cNvSpPr>
                <p:nvPr/>
              </p:nvSpPr>
              <p:spPr bwMode="auto">
                <a:xfrm>
                  <a:off x="1413" y="2827"/>
                  <a:ext cx="95" cy="3"/>
                </a:xfrm>
                <a:custGeom>
                  <a:avLst/>
                  <a:gdLst>
                    <a:gd name="T0" fmla="*/ 0 w 378"/>
                    <a:gd name="T1" fmla="*/ 0 h 11"/>
                    <a:gd name="T2" fmla="*/ 0 w 378"/>
                    <a:gd name="T3" fmla="*/ 0 h 11"/>
                    <a:gd name="T4" fmla="*/ 0 w 378"/>
                    <a:gd name="T5" fmla="*/ 0 h 11"/>
                    <a:gd name="T6" fmla="*/ 0 w 378"/>
                    <a:gd name="T7" fmla="*/ 0 h 11"/>
                    <a:gd name="T8" fmla="*/ 0 w 378"/>
                    <a:gd name="T9" fmla="*/ 0 h 11"/>
                    <a:gd name="T10" fmla="*/ 0 w 378"/>
                    <a:gd name="T11" fmla="*/ 0 h 11"/>
                    <a:gd name="T12" fmla="*/ 0 w 378"/>
                    <a:gd name="T13" fmla="*/ 0 h 11"/>
                    <a:gd name="T14" fmla="*/ 0 w 378"/>
                    <a:gd name="T15" fmla="*/ 0 h 11"/>
                    <a:gd name="T16" fmla="*/ 0 w 378"/>
                    <a:gd name="T17" fmla="*/ 0 h 11"/>
                    <a:gd name="T18" fmla="*/ 0 w 378"/>
                    <a:gd name="T19" fmla="*/ 0 h 11"/>
                    <a:gd name="T20" fmla="*/ 0 w 378"/>
                    <a:gd name="T21" fmla="*/ 0 h 11"/>
                    <a:gd name="T22" fmla="*/ 0 w 378"/>
                    <a:gd name="T23" fmla="*/ 0 h 11"/>
                    <a:gd name="T24" fmla="*/ 0 w 378"/>
                    <a:gd name="T25" fmla="*/ 0 h 11"/>
                    <a:gd name="T26" fmla="*/ 0 w 378"/>
                    <a:gd name="T27" fmla="*/ 0 h 1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78"/>
                    <a:gd name="T43" fmla="*/ 0 h 11"/>
                    <a:gd name="T44" fmla="*/ 378 w 378"/>
                    <a:gd name="T45" fmla="*/ 11 h 1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78" h="11">
                      <a:moveTo>
                        <a:pt x="0" y="0"/>
                      </a:moveTo>
                      <a:lnTo>
                        <a:pt x="0" y="11"/>
                      </a:lnTo>
                      <a:lnTo>
                        <a:pt x="378" y="11"/>
                      </a:lnTo>
                      <a:lnTo>
                        <a:pt x="375" y="0"/>
                      </a:lnTo>
                      <a:lnTo>
                        <a:pt x="288" y="0"/>
                      </a:lnTo>
                      <a:lnTo>
                        <a:pt x="287" y="3"/>
                      </a:lnTo>
                      <a:lnTo>
                        <a:pt x="287" y="0"/>
                      </a:lnTo>
                      <a:lnTo>
                        <a:pt x="197" y="0"/>
                      </a:lnTo>
                      <a:lnTo>
                        <a:pt x="196" y="3"/>
                      </a:lnTo>
                      <a:lnTo>
                        <a:pt x="196" y="0"/>
                      </a:lnTo>
                      <a:lnTo>
                        <a:pt x="94" y="0"/>
                      </a:lnTo>
                      <a:lnTo>
                        <a:pt x="93" y="10"/>
                      </a:lnTo>
                      <a:lnTo>
                        <a:pt x="93" y="0"/>
                      </a:lnTo>
                      <a:lnTo>
                        <a:pt x="0" y="0"/>
                      </a:lnTo>
                      <a:close/>
                    </a:path>
                  </a:pathLst>
                </a:custGeom>
                <a:solidFill>
                  <a:srgbClr val="A8A88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28" name="Freeform 826"/>
                <p:cNvSpPr>
                  <a:spLocks noEditPoints="1"/>
                </p:cNvSpPr>
                <p:nvPr/>
              </p:nvSpPr>
              <p:spPr bwMode="auto">
                <a:xfrm>
                  <a:off x="1413" y="2826"/>
                  <a:ext cx="94" cy="3"/>
                </a:xfrm>
                <a:custGeom>
                  <a:avLst/>
                  <a:gdLst>
                    <a:gd name="T0" fmla="*/ 0 w 376"/>
                    <a:gd name="T1" fmla="*/ 0 h 12"/>
                    <a:gd name="T2" fmla="*/ 0 w 376"/>
                    <a:gd name="T3" fmla="*/ 0 h 12"/>
                    <a:gd name="T4" fmla="*/ 0 w 376"/>
                    <a:gd name="T5" fmla="*/ 0 h 12"/>
                    <a:gd name="T6" fmla="*/ 0 w 376"/>
                    <a:gd name="T7" fmla="*/ 0 h 12"/>
                    <a:gd name="T8" fmla="*/ 0 w 376"/>
                    <a:gd name="T9" fmla="*/ 0 h 12"/>
                    <a:gd name="T10" fmla="*/ 0 w 376"/>
                    <a:gd name="T11" fmla="*/ 0 h 12"/>
                    <a:gd name="T12" fmla="*/ 0 w 376"/>
                    <a:gd name="T13" fmla="*/ 0 h 12"/>
                    <a:gd name="T14" fmla="*/ 0 w 376"/>
                    <a:gd name="T15" fmla="*/ 0 h 12"/>
                    <a:gd name="T16" fmla="*/ 0 w 376"/>
                    <a:gd name="T17" fmla="*/ 0 h 12"/>
                    <a:gd name="T18" fmla="*/ 0 w 376"/>
                    <a:gd name="T19" fmla="*/ 0 h 12"/>
                    <a:gd name="T20" fmla="*/ 0 w 376"/>
                    <a:gd name="T21" fmla="*/ 0 h 12"/>
                    <a:gd name="T22" fmla="*/ 0 w 376"/>
                    <a:gd name="T23" fmla="*/ 0 h 12"/>
                    <a:gd name="T24" fmla="*/ 0 w 376"/>
                    <a:gd name="T25" fmla="*/ 0 h 12"/>
                    <a:gd name="T26" fmla="*/ 0 w 376"/>
                    <a:gd name="T27" fmla="*/ 0 h 12"/>
                    <a:gd name="T28" fmla="*/ 0 w 376"/>
                    <a:gd name="T29" fmla="*/ 0 h 12"/>
                    <a:gd name="T30" fmla="*/ 0 w 376"/>
                    <a:gd name="T31" fmla="*/ 0 h 1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76"/>
                    <a:gd name="T49" fmla="*/ 0 h 12"/>
                    <a:gd name="T50" fmla="*/ 376 w 376"/>
                    <a:gd name="T51" fmla="*/ 12 h 1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76" h="12">
                      <a:moveTo>
                        <a:pt x="0" y="0"/>
                      </a:moveTo>
                      <a:lnTo>
                        <a:pt x="0" y="12"/>
                      </a:lnTo>
                      <a:lnTo>
                        <a:pt x="93" y="12"/>
                      </a:lnTo>
                      <a:lnTo>
                        <a:pt x="92" y="0"/>
                      </a:lnTo>
                      <a:lnTo>
                        <a:pt x="0" y="0"/>
                      </a:lnTo>
                      <a:close/>
                      <a:moveTo>
                        <a:pt x="96" y="0"/>
                      </a:moveTo>
                      <a:lnTo>
                        <a:pt x="94" y="12"/>
                      </a:lnTo>
                      <a:lnTo>
                        <a:pt x="376" y="12"/>
                      </a:lnTo>
                      <a:lnTo>
                        <a:pt x="375" y="0"/>
                      </a:lnTo>
                      <a:lnTo>
                        <a:pt x="288" y="0"/>
                      </a:lnTo>
                      <a:lnTo>
                        <a:pt x="287" y="9"/>
                      </a:lnTo>
                      <a:lnTo>
                        <a:pt x="286" y="0"/>
                      </a:lnTo>
                      <a:lnTo>
                        <a:pt x="197" y="0"/>
                      </a:lnTo>
                      <a:lnTo>
                        <a:pt x="196" y="9"/>
                      </a:lnTo>
                      <a:lnTo>
                        <a:pt x="195" y="0"/>
                      </a:lnTo>
                      <a:lnTo>
                        <a:pt x="96" y="0"/>
                      </a:lnTo>
                      <a:close/>
                    </a:path>
                  </a:pathLst>
                </a:custGeom>
                <a:solidFill>
                  <a:srgbClr val="B0B09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29" name="Freeform 827"/>
                <p:cNvSpPr>
                  <a:spLocks noEditPoints="1"/>
                </p:cNvSpPr>
                <p:nvPr/>
              </p:nvSpPr>
              <p:spPr bwMode="auto">
                <a:xfrm>
                  <a:off x="1413" y="2824"/>
                  <a:ext cx="94" cy="3"/>
                </a:xfrm>
                <a:custGeom>
                  <a:avLst/>
                  <a:gdLst>
                    <a:gd name="T0" fmla="*/ 0 w 375"/>
                    <a:gd name="T1" fmla="*/ 0 h 10"/>
                    <a:gd name="T2" fmla="*/ 0 w 375"/>
                    <a:gd name="T3" fmla="*/ 0 h 10"/>
                    <a:gd name="T4" fmla="*/ 0 w 375"/>
                    <a:gd name="T5" fmla="*/ 0 h 10"/>
                    <a:gd name="T6" fmla="*/ 0 w 375"/>
                    <a:gd name="T7" fmla="*/ 0 h 10"/>
                    <a:gd name="T8" fmla="*/ 0 w 375"/>
                    <a:gd name="T9" fmla="*/ 0 h 10"/>
                    <a:gd name="T10" fmla="*/ 0 w 375"/>
                    <a:gd name="T11" fmla="*/ 0 h 10"/>
                    <a:gd name="T12" fmla="*/ 0 w 375"/>
                    <a:gd name="T13" fmla="*/ 0 h 10"/>
                    <a:gd name="T14" fmla="*/ 0 w 375"/>
                    <a:gd name="T15" fmla="*/ 0 h 10"/>
                    <a:gd name="T16" fmla="*/ 0 w 375"/>
                    <a:gd name="T17" fmla="*/ 0 h 10"/>
                    <a:gd name="T18" fmla="*/ 0 w 375"/>
                    <a:gd name="T19" fmla="*/ 0 h 10"/>
                    <a:gd name="T20" fmla="*/ 0 w 375"/>
                    <a:gd name="T21" fmla="*/ 0 h 10"/>
                    <a:gd name="T22" fmla="*/ 0 w 375"/>
                    <a:gd name="T23" fmla="*/ 0 h 10"/>
                    <a:gd name="T24" fmla="*/ 0 w 375"/>
                    <a:gd name="T25" fmla="*/ 0 h 10"/>
                    <a:gd name="T26" fmla="*/ 0 w 375"/>
                    <a:gd name="T27" fmla="*/ 0 h 10"/>
                    <a:gd name="T28" fmla="*/ 0 w 375"/>
                    <a:gd name="T29" fmla="*/ 0 h 10"/>
                    <a:gd name="T30" fmla="*/ 0 w 375"/>
                    <a:gd name="T31" fmla="*/ 0 h 10"/>
                    <a:gd name="T32" fmla="*/ 0 w 375"/>
                    <a:gd name="T33" fmla="*/ 0 h 10"/>
                    <a:gd name="T34" fmla="*/ 0 w 375"/>
                    <a:gd name="T35" fmla="*/ 0 h 10"/>
                    <a:gd name="T36" fmla="*/ 0 w 375"/>
                    <a:gd name="T37" fmla="*/ 0 h 10"/>
                    <a:gd name="T38" fmla="*/ 0 w 375"/>
                    <a:gd name="T39" fmla="*/ 0 h 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75"/>
                    <a:gd name="T61" fmla="*/ 0 h 10"/>
                    <a:gd name="T62" fmla="*/ 375 w 375"/>
                    <a:gd name="T63" fmla="*/ 10 h 1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75" h="10">
                      <a:moveTo>
                        <a:pt x="0" y="0"/>
                      </a:moveTo>
                      <a:lnTo>
                        <a:pt x="0" y="10"/>
                      </a:lnTo>
                      <a:lnTo>
                        <a:pt x="93" y="10"/>
                      </a:lnTo>
                      <a:lnTo>
                        <a:pt x="91" y="0"/>
                      </a:lnTo>
                      <a:lnTo>
                        <a:pt x="0" y="0"/>
                      </a:lnTo>
                      <a:close/>
                      <a:moveTo>
                        <a:pt x="97" y="0"/>
                      </a:moveTo>
                      <a:lnTo>
                        <a:pt x="94" y="10"/>
                      </a:lnTo>
                      <a:lnTo>
                        <a:pt x="196" y="10"/>
                      </a:lnTo>
                      <a:lnTo>
                        <a:pt x="194" y="0"/>
                      </a:lnTo>
                      <a:lnTo>
                        <a:pt x="97" y="0"/>
                      </a:lnTo>
                      <a:close/>
                      <a:moveTo>
                        <a:pt x="198" y="0"/>
                      </a:moveTo>
                      <a:lnTo>
                        <a:pt x="197" y="10"/>
                      </a:lnTo>
                      <a:lnTo>
                        <a:pt x="287" y="10"/>
                      </a:lnTo>
                      <a:lnTo>
                        <a:pt x="284" y="0"/>
                      </a:lnTo>
                      <a:lnTo>
                        <a:pt x="198" y="0"/>
                      </a:lnTo>
                      <a:close/>
                      <a:moveTo>
                        <a:pt x="288" y="0"/>
                      </a:moveTo>
                      <a:lnTo>
                        <a:pt x="288" y="10"/>
                      </a:lnTo>
                      <a:lnTo>
                        <a:pt x="375" y="10"/>
                      </a:lnTo>
                      <a:lnTo>
                        <a:pt x="374" y="0"/>
                      </a:lnTo>
                      <a:lnTo>
                        <a:pt x="288" y="0"/>
                      </a:lnTo>
                      <a:close/>
                    </a:path>
                  </a:pathLst>
                </a:custGeom>
                <a:solidFill>
                  <a:srgbClr val="B5B59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30" name="Freeform 828"/>
                <p:cNvSpPr>
                  <a:spLocks noEditPoints="1"/>
                </p:cNvSpPr>
                <p:nvPr/>
              </p:nvSpPr>
              <p:spPr bwMode="auto">
                <a:xfrm>
                  <a:off x="1413" y="2823"/>
                  <a:ext cx="94" cy="3"/>
                </a:xfrm>
                <a:custGeom>
                  <a:avLst/>
                  <a:gdLst>
                    <a:gd name="T0" fmla="*/ 0 w 375"/>
                    <a:gd name="T1" fmla="*/ 0 h 10"/>
                    <a:gd name="T2" fmla="*/ 0 w 375"/>
                    <a:gd name="T3" fmla="*/ 0 h 10"/>
                    <a:gd name="T4" fmla="*/ 0 w 375"/>
                    <a:gd name="T5" fmla="*/ 0 h 10"/>
                    <a:gd name="T6" fmla="*/ 0 w 375"/>
                    <a:gd name="T7" fmla="*/ 0 h 10"/>
                    <a:gd name="T8" fmla="*/ 0 w 375"/>
                    <a:gd name="T9" fmla="*/ 0 h 10"/>
                    <a:gd name="T10" fmla="*/ 0 w 375"/>
                    <a:gd name="T11" fmla="*/ 0 h 10"/>
                    <a:gd name="T12" fmla="*/ 0 w 375"/>
                    <a:gd name="T13" fmla="*/ 0 h 10"/>
                    <a:gd name="T14" fmla="*/ 0 w 375"/>
                    <a:gd name="T15" fmla="*/ 0 h 10"/>
                    <a:gd name="T16" fmla="*/ 0 w 375"/>
                    <a:gd name="T17" fmla="*/ 0 h 10"/>
                    <a:gd name="T18" fmla="*/ 0 w 375"/>
                    <a:gd name="T19" fmla="*/ 0 h 10"/>
                    <a:gd name="T20" fmla="*/ 0 w 375"/>
                    <a:gd name="T21" fmla="*/ 0 h 10"/>
                    <a:gd name="T22" fmla="*/ 0 w 375"/>
                    <a:gd name="T23" fmla="*/ 0 h 10"/>
                    <a:gd name="T24" fmla="*/ 0 w 375"/>
                    <a:gd name="T25" fmla="*/ 0 h 10"/>
                    <a:gd name="T26" fmla="*/ 0 w 375"/>
                    <a:gd name="T27" fmla="*/ 0 h 10"/>
                    <a:gd name="T28" fmla="*/ 0 w 375"/>
                    <a:gd name="T29" fmla="*/ 0 h 10"/>
                    <a:gd name="T30" fmla="*/ 0 w 375"/>
                    <a:gd name="T31" fmla="*/ 0 h 10"/>
                    <a:gd name="T32" fmla="*/ 0 w 375"/>
                    <a:gd name="T33" fmla="*/ 0 h 10"/>
                    <a:gd name="T34" fmla="*/ 0 w 375"/>
                    <a:gd name="T35" fmla="*/ 0 h 10"/>
                    <a:gd name="T36" fmla="*/ 0 w 375"/>
                    <a:gd name="T37" fmla="*/ 0 h 10"/>
                    <a:gd name="T38" fmla="*/ 0 w 375"/>
                    <a:gd name="T39" fmla="*/ 0 h 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75"/>
                    <a:gd name="T61" fmla="*/ 0 h 10"/>
                    <a:gd name="T62" fmla="*/ 375 w 375"/>
                    <a:gd name="T63" fmla="*/ 10 h 1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75" h="10">
                      <a:moveTo>
                        <a:pt x="0" y="0"/>
                      </a:moveTo>
                      <a:lnTo>
                        <a:pt x="0" y="10"/>
                      </a:lnTo>
                      <a:lnTo>
                        <a:pt x="92" y="10"/>
                      </a:lnTo>
                      <a:lnTo>
                        <a:pt x="91" y="0"/>
                      </a:lnTo>
                      <a:lnTo>
                        <a:pt x="0" y="0"/>
                      </a:lnTo>
                      <a:close/>
                      <a:moveTo>
                        <a:pt x="97" y="0"/>
                      </a:moveTo>
                      <a:lnTo>
                        <a:pt x="96" y="10"/>
                      </a:lnTo>
                      <a:lnTo>
                        <a:pt x="195" y="10"/>
                      </a:lnTo>
                      <a:lnTo>
                        <a:pt x="192" y="0"/>
                      </a:lnTo>
                      <a:lnTo>
                        <a:pt x="97" y="0"/>
                      </a:lnTo>
                      <a:close/>
                      <a:moveTo>
                        <a:pt x="198" y="0"/>
                      </a:moveTo>
                      <a:lnTo>
                        <a:pt x="197" y="10"/>
                      </a:lnTo>
                      <a:lnTo>
                        <a:pt x="286" y="10"/>
                      </a:lnTo>
                      <a:lnTo>
                        <a:pt x="283" y="0"/>
                      </a:lnTo>
                      <a:lnTo>
                        <a:pt x="198" y="0"/>
                      </a:lnTo>
                      <a:close/>
                      <a:moveTo>
                        <a:pt x="289" y="0"/>
                      </a:moveTo>
                      <a:lnTo>
                        <a:pt x="288" y="10"/>
                      </a:lnTo>
                      <a:lnTo>
                        <a:pt x="375" y="10"/>
                      </a:lnTo>
                      <a:lnTo>
                        <a:pt x="373" y="0"/>
                      </a:lnTo>
                      <a:lnTo>
                        <a:pt x="289" y="0"/>
                      </a:lnTo>
                      <a:close/>
                    </a:path>
                  </a:pathLst>
                </a:custGeom>
                <a:solidFill>
                  <a:srgbClr val="BDBD9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31" name="Freeform 829"/>
                <p:cNvSpPr>
                  <a:spLocks noEditPoints="1"/>
                </p:cNvSpPr>
                <p:nvPr/>
              </p:nvSpPr>
              <p:spPr bwMode="auto">
                <a:xfrm>
                  <a:off x="1413" y="2822"/>
                  <a:ext cx="94" cy="2"/>
                </a:xfrm>
                <a:custGeom>
                  <a:avLst/>
                  <a:gdLst>
                    <a:gd name="T0" fmla="*/ 0 w 374"/>
                    <a:gd name="T1" fmla="*/ 0 h 11"/>
                    <a:gd name="T2" fmla="*/ 0 w 374"/>
                    <a:gd name="T3" fmla="*/ 0 h 11"/>
                    <a:gd name="T4" fmla="*/ 0 w 374"/>
                    <a:gd name="T5" fmla="*/ 0 h 11"/>
                    <a:gd name="T6" fmla="*/ 0 w 374"/>
                    <a:gd name="T7" fmla="*/ 0 h 11"/>
                    <a:gd name="T8" fmla="*/ 0 w 374"/>
                    <a:gd name="T9" fmla="*/ 0 h 11"/>
                    <a:gd name="T10" fmla="*/ 0 w 374"/>
                    <a:gd name="T11" fmla="*/ 0 h 11"/>
                    <a:gd name="T12" fmla="*/ 0 w 374"/>
                    <a:gd name="T13" fmla="*/ 0 h 11"/>
                    <a:gd name="T14" fmla="*/ 0 w 374"/>
                    <a:gd name="T15" fmla="*/ 0 h 11"/>
                    <a:gd name="T16" fmla="*/ 0 w 374"/>
                    <a:gd name="T17" fmla="*/ 0 h 11"/>
                    <a:gd name="T18" fmla="*/ 0 w 374"/>
                    <a:gd name="T19" fmla="*/ 0 h 11"/>
                    <a:gd name="T20" fmla="*/ 0 w 374"/>
                    <a:gd name="T21" fmla="*/ 0 h 11"/>
                    <a:gd name="T22" fmla="*/ 0 w 374"/>
                    <a:gd name="T23" fmla="*/ 0 h 11"/>
                    <a:gd name="T24" fmla="*/ 0 w 374"/>
                    <a:gd name="T25" fmla="*/ 0 h 11"/>
                    <a:gd name="T26" fmla="*/ 0 w 374"/>
                    <a:gd name="T27" fmla="*/ 0 h 11"/>
                    <a:gd name="T28" fmla="*/ 0 w 374"/>
                    <a:gd name="T29" fmla="*/ 0 h 11"/>
                    <a:gd name="T30" fmla="*/ 0 w 374"/>
                    <a:gd name="T31" fmla="*/ 0 h 11"/>
                    <a:gd name="T32" fmla="*/ 0 w 374"/>
                    <a:gd name="T33" fmla="*/ 0 h 11"/>
                    <a:gd name="T34" fmla="*/ 0 w 374"/>
                    <a:gd name="T35" fmla="*/ 0 h 11"/>
                    <a:gd name="T36" fmla="*/ 0 w 374"/>
                    <a:gd name="T37" fmla="*/ 0 h 11"/>
                    <a:gd name="T38" fmla="*/ 0 w 374"/>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74"/>
                    <a:gd name="T61" fmla="*/ 0 h 11"/>
                    <a:gd name="T62" fmla="*/ 374 w 374"/>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74" h="11">
                      <a:moveTo>
                        <a:pt x="0" y="0"/>
                      </a:moveTo>
                      <a:lnTo>
                        <a:pt x="0" y="11"/>
                      </a:lnTo>
                      <a:lnTo>
                        <a:pt x="91" y="11"/>
                      </a:lnTo>
                      <a:lnTo>
                        <a:pt x="90" y="0"/>
                      </a:lnTo>
                      <a:lnTo>
                        <a:pt x="0" y="0"/>
                      </a:lnTo>
                      <a:close/>
                      <a:moveTo>
                        <a:pt x="98" y="0"/>
                      </a:moveTo>
                      <a:lnTo>
                        <a:pt x="97" y="11"/>
                      </a:lnTo>
                      <a:lnTo>
                        <a:pt x="194" y="11"/>
                      </a:lnTo>
                      <a:lnTo>
                        <a:pt x="191" y="0"/>
                      </a:lnTo>
                      <a:lnTo>
                        <a:pt x="98" y="0"/>
                      </a:lnTo>
                      <a:close/>
                      <a:moveTo>
                        <a:pt x="198" y="0"/>
                      </a:moveTo>
                      <a:lnTo>
                        <a:pt x="198" y="11"/>
                      </a:lnTo>
                      <a:lnTo>
                        <a:pt x="284" y="11"/>
                      </a:lnTo>
                      <a:lnTo>
                        <a:pt x="282" y="0"/>
                      </a:lnTo>
                      <a:lnTo>
                        <a:pt x="198" y="0"/>
                      </a:lnTo>
                      <a:close/>
                      <a:moveTo>
                        <a:pt x="289" y="0"/>
                      </a:moveTo>
                      <a:lnTo>
                        <a:pt x="288" y="11"/>
                      </a:lnTo>
                      <a:lnTo>
                        <a:pt x="374" y="11"/>
                      </a:lnTo>
                      <a:lnTo>
                        <a:pt x="373" y="0"/>
                      </a:lnTo>
                      <a:lnTo>
                        <a:pt x="289" y="0"/>
                      </a:lnTo>
                      <a:close/>
                    </a:path>
                  </a:pathLst>
                </a:custGeom>
                <a:solidFill>
                  <a:srgbClr val="C2C2A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32" name="Freeform 830"/>
                <p:cNvSpPr>
                  <a:spLocks noEditPoints="1"/>
                </p:cNvSpPr>
                <p:nvPr/>
              </p:nvSpPr>
              <p:spPr bwMode="auto">
                <a:xfrm>
                  <a:off x="1413" y="2820"/>
                  <a:ext cx="93" cy="3"/>
                </a:xfrm>
                <a:custGeom>
                  <a:avLst/>
                  <a:gdLst>
                    <a:gd name="T0" fmla="*/ 0 w 373"/>
                    <a:gd name="T1" fmla="*/ 0 h 11"/>
                    <a:gd name="T2" fmla="*/ 0 w 373"/>
                    <a:gd name="T3" fmla="*/ 0 h 11"/>
                    <a:gd name="T4" fmla="*/ 0 w 373"/>
                    <a:gd name="T5" fmla="*/ 0 h 11"/>
                    <a:gd name="T6" fmla="*/ 0 w 373"/>
                    <a:gd name="T7" fmla="*/ 0 h 11"/>
                    <a:gd name="T8" fmla="*/ 0 w 373"/>
                    <a:gd name="T9" fmla="*/ 0 h 11"/>
                    <a:gd name="T10" fmla="*/ 0 w 373"/>
                    <a:gd name="T11" fmla="*/ 0 h 11"/>
                    <a:gd name="T12" fmla="*/ 0 w 373"/>
                    <a:gd name="T13" fmla="*/ 0 h 11"/>
                    <a:gd name="T14" fmla="*/ 0 w 373"/>
                    <a:gd name="T15" fmla="*/ 0 h 11"/>
                    <a:gd name="T16" fmla="*/ 0 w 373"/>
                    <a:gd name="T17" fmla="*/ 0 h 11"/>
                    <a:gd name="T18" fmla="*/ 0 w 373"/>
                    <a:gd name="T19" fmla="*/ 0 h 11"/>
                    <a:gd name="T20" fmla="*/ 0 w 373"/>
                    <a:gd name="T21" fmla="*/ 0 h 11"/>
                    <a:gd name="T22" fmla="*/ 0 w 373"/>
                    <a:gd name="T23" fmla="*/ 0 h 11"/>
                    <a:gd name="T24" fmla="*/ 0 w 373"/>
                    <a:gd name="T25" fmla="*/ 0 h 11"/>
                    <a:gd name="T26" fmla="*/ 0 w 373"/>
                    <a:gd name="T27" fmla="*/ 0 h 11"/>
                    <a:gd name="T28" fmla="*/ 0 w 373"/>
                    <a:gd name="T29" fmla="*/ 0 h 11"/>
                    <a:gd name="T30" fmla="*/ 0 w 373"/>
                    <a:gd name="T31" fmla="*/ 0 h 11"/>
                    <a:gd name="T32" fmla="*/ 0 w 373"/>
                    <a:gd name="T33" fmla="*/ 0 h 11"/>
                    <a:gd name="T34" fmla="*/ 0 w 373"/>
                    <a:gd name="T35" fmla="*/ 0 h 11"/>
                    <a:gd name="T36" fmla="*/ 0 w 373"/>
                    <a:gd name="T37" fmla="*/ 0 h 11"/>
                    <a:gd name="T38" fmla="*/ 0 w 373"/>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73"/>
                    <a:gd name="T61" fmla="*/ 0 h 11"/>
                    <a:gd name="T62" fmla="*/ 373 w 373"/>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73" h="11">
                      <a:moveTo>
                        <a:pt x="0" y="0"/>
                      </a:moveTo>
                      <a:lnTo>
                        <a:pt x="0" y="11"/>
                      </a:lnTo>
                      <a:lnTo>
                        <a:pt x="91" y="11"/>
                      </a:lnTo>
                      <a:lnTo>
                        <a:pt x="90" y="0"/>
                      </a:lnTo>
                      <a:lnTo>
                        <a:pt x="0" y="0"/>
                      </a:lnTo>
                      <a:close/>
                      <a:moveTo>
                        <a:pt x="98" y="0"/>
                      </a:moveTo>
                      <a:lnTo>
                        <a:pt x="97" y="11"/>
                      </a:lnTo>
                      <a:lnTo>
                        <a:pt x="192" y="11"/>
                      </a:lnTo>
                      <a:lnTo>
                        <a:pt x="189" y="0"/>
                      </a:lnTo>
                      <a:lnTo>
                        <a:pt x="98" y="0"/>
                      </a:lnTo>
                      <a:close/>
                      <a:moveTo>
                        <a:pt x="200" y="0"/>
                      </a:moveTo>
                      <a:lnTo>
                        <a:pt x="198" y="11"/>
                      </a:lnTo>
                      <a:lnTo>
                        <a:pt x="283" y="11"/>
                      </a:lnTo>
                      <a:lnTo>
                        <a:pt x="280" y="0"/>
                      </a:lnTo>
                      <a:lnTo>
                        <a:pt x="200" y="0"/>
                      </a:lnTo>
                      <a:close/>
                      <a:moveTo>
                        <a:pt x="290" y="0"/>
                      </a:moveTo>
                      <a:lnTo>
                        <a:pt x="289" y="11"/>
                      </a:lnTo>
                      <a:lnTo>
                        <a:pt x="373" y="11"/>
                      </a:lnTo>
                      <a:lnTo>
                        <a:pt x="372" y="0"/>
                      </a:lnTo>
                      <a:lnTo>
                        <a:pt x="290" y="0"/>
                      </a:lnTo>
                      <a:close/>
                    </a:path>
                  </a:pathLst>
                </a:custGeom>
                <a:solidFill>
                  <a:srgbClr val="C9C9A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33" name="Freeform 831"/>
                <p:cNvSpPr>
                  <a:spLocks noEditPoints="1"/>
                </p:cNvSpPr>
                <p:nvPr/>
              </p:nvSpPr>
              <p:spPr bwMode="auto">
                <a:xfrm>
                  <a:off x="1413" y="2819"/>
                  <a:ext cx="93" cy="3"/>
                </a:xfrm>
                <a:custGeom>
                  <a:avLst/>
                  <a:gdLst>
                    <a:gd name="T0" fmla="*/ 0 w 373"/>
                    <a:gd name="T1" fmla="*/ 0 h 12"/>
                    <a:gd name="T2" fmla="*/ 0 w 373"/>
                    <a:gd name="T3" fmla="*/ 0 h 12"/>
                    <a:gd name="T4" fmla="*/ 0 w 373"/>
                    <a:gd name="T5" fmla="*/ 0 h 12"/>
                    <a:gd name="T6" fmla="*/ 0 w 373"/>
                    <a:gd name="T7" fmla="*/ 0 h 12"/>
                    <a:gd name="T8" fmla="*/ 0 w 373"/>
                    <a:gd name="T9" fmla="*/ 0 h 12"/>
                    <a:gd name="T10" fmla="*/ 0 w 373"/>
                    <a:gd name="T11" fmla="*/ 0 h 12"/>
                    <a:gd name="T12" fmla="*/ 0 w 373"/>
                    <a:gd name="T13" fmla="*/ 0 h 12"/>
                    <a:gd name="T14" fmla="*/ 0 w 373"/>
                    <a:gd name="T15" fmla="*/ 0 h 12"/>
                    <a:gd name="T16" fmla="*/ 0 w 373"/>
                    <a:gd name="T17" fmla="*/ 0 h 12"/>
                    <a:gd name="T18" fmla="*/ 0 w 373"/>
                    <a:gd name="T19" fmla="*/ 0 h 12"/>
                    <a:gd name="T20" fmla="*/ 0 w 373"/>
                    <a:gd name="T21" fmla="*/ 0 h 12"/>
                    <a:gd name="T22" fmla="*/ 0 w 373"/>
                    <a:gd name="T23" fmla="*/ 0 h 12"/>
                    <a:gd name="T24" fmla="*/ 0 w 373"/>
                    <a:gd name="T25" fmla="*/ 0 h 12"/>
                    <a:gd name="T26" fmla="*/ 0 w 373"/>
                    <a:gd name="T27" fmla="*/ 0 h 12"/>
                    <a:gd name="T28" fmla="*/ 0 w 373"/>
                    <a:gd name="T29" fmla="*/ 0 h 12"/>
                    <a:gd name="T30" fmla="*/ 0 w 373"/>
                    <a:gd name="T31" fmla="*/ 0 h 12"/>
                    <a:gd name="T32" fmla="*/ 0 w 373"/>
                    <a:gd name="T33" fmla="*/ 0 h 12"/>
                    <a:gd name="T34" fmla="*/ 0 w 373"/>
                    <a:gd name="T35" fmla="*/ 0 h 12"/>
                    <a:gd name="T36" fmla="*/ 0 w 373"/>
                    <a:gd name="T37" fmla="*/ 0 h 12"/>
                    <a:gd name="T38" fmla="*/ 0 w 373"/>
                    <a:gd name="T39" fmla="*/ 0 h 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73"/>
                    <a:gd name="T61" fmla="*/ 0 h 12"/>
                    <a:gd name="T62" fmla="*/ 373 w 373"/>
                    <a:gd name="T63" fmla="*/ 12 h 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73" h="12">
                      <a:moveTo>
                        <a:pt x="0" y="0"/>
                      </a:moveTo>
                      <a:lnTo>
                        <a:pt x="0" y="12"/>
                      </a:lnTo>
                      <a:lnTo>
                        <a:pt x="90" y="12"/>
                      </a:lnTo>
                      <a:lnTo>
                        <a:pt x="88" y="0"/>
                      </a:lnTo>
                      <a:lnTo>
                        <a:pt x="0" y="0"/>
                      </a:lnTo>
                      <a:close/>
                      <a:moveTo>
                        <a:pt x="99" y="0"/>
                      </a:moveTo>
                      <a:lnTo>
                        <a:pt x="98" y="12"/>
                      </a:lnTo>
                      <a:lnTo>
                        <a:pt x="191" y="12"/>
                      </a:lnTo>
                      <a:lnTo>
                        <a:pt x="188" y="0"/>
                      </a:lnTo>
                      <a:lnTo>
                        <a:pt x="99" y="0"/>
                      </a:lnTo>
                      <a:close/>
                      <a:moveTo>
                        <a:pt x="200" y="0"/>
                      </a:moveTo>
                      <a:lnTo>
                        <a:pt x="198" y="12"/>
                      </a:lnTo>
                      <a:lnTo>
                        <a:pt x="282" y="12"/>
                      </a:lnTo>
                      <a:lnTo>
                        <a:pt x="278" y="0"/>
                      </a:lnTo>
                      <a:lnTo>
                        <a:pt x="200" y="0"/>
                      </a:lnTo>
                      <a:close/>
                      <a:moveTo>
                        <a:pt x="290" y="0"/>
                      </a:moveTo>
                      <a:lnTo>
                        <a:pt x="289" y="12"/>
                      </a:lnTo>
                      <a:lnTo>
                        <a:pt x="373" y="12"/>
                      </a:lnTo>
                      <a:lnTo>
                        <a:pt x="370" y="0"/>
                      </a:lnTo>
                      <a:lnTo>
                        <a:pt x="290" y="0"/>
                      </a:lnTo>
                      <a:close/>
                    </a:path>
                  </a:pathLst>
                </a:custGeom>
                <a:solidFill>
                  <a:srgbClr val="D1D1B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34" name="Freeform 832"/>
                <p:cNvSpPr>
                  <a:spLocks noEditPoints="1"/>
                </p:cNvSpPr>
                <p:nvPr/>
              </p:nvSpPr>
              <p:spPr bwMode="auto">
                <a:xfrm>
                  <a:off x="1413" y="2818"/>
                  <a:ext cx="93" cy="2"/>
                </a:xfrm>
                <a:custGeom>
                  <a:avLst/>
                  <a:gdLst>
                    <a:gd name="T0" fmla="*/ 0 w 372"/>
                    <a:gd name="T1" fmla="*/ 0 h 11"/>
                    <a:gd name="T2" fmla="*/ 0 w 372"/>
                    <a:gd name="T3" fmla="*/ 0 h 11"/>
                    <a:gd name="T4" fmla="*/ 0 w 372"/>
                    <a:gd name="T5" fmla="*/ 0 h 11"/>
                    <a:gd name="T6" fmla="*/ 0 w 372"/>
                    <a:gd name="T7" fmla="*/ 0 h 11"/>
                    <a:gd name="T8" fmla="*/ 0 w 372"/>
                    <a:gd name="T9" fmla="*/ 0 h 11"/>
                    <a:gd name="T10" fmla="*/ 0 w 372"/>
                    <a:gd name="T11" fmla="*/ 0 h 11"/>
                    <a:gd name="T12" fmla="*/ 0 w 372"/>
                    <a:gd name="T13" fmla="*/ 0 h 11"/>
                    <a:gd name="T14" fmla="*/ 0 w 372"/>
                    <a:gd name="T15" fmla="*/ 0 h 11"/>
                    <a:gd name="T16" fmla="*/ 0 w 372"/>
                    <a:gd name="T17" fmla="*/ 0 h 11"/>
                    <a:gd name="T18" fmla="*/ 0 w 372"/>
                    <a:gd name="T19" fmla="*/ 0 h 11"/>
                    <a:gd name="T20" fmla="*/ 0 w 372"/>
                    <a:gd name="T21" fmla="*/ 0 h 11"/>
                    <a:gd name="T22" fmla="*/ 0 w 372"/>
                    <a:gd name="T23" fmla="*/ 0 h 11"/>
                    <a:gd name="T24" fmla="*/ 0 w 372"/>
                    <a:gd name="T25" fmla="*/ 0 h 11"/>
                    <a:gd name="T26" fmla="*/ 0 w 372"/>
                    <a:gd name="T27" fmla="*/ 0 h 11"/>
                    <a:gd name="T28" fmla="*/ 0 w 372"/>
                    <a:gd name="T29" fmla="*/ 0 h 11"/>
                    <a:gd name="T30" fmla="*/ 0 w 372"/>
                    <a:gd name="T31" fmla="*/ 0 h 11"/>
                    <a:gd name="T32" fmla="*/ 0 w 372"/>
                    <a:gd name="T33" fmla="*/ 0 h 11"/>
                    <a:gd name="T34" fmla="*/ 0 w 372"/>
                    <a:gd name="T35" fmla="*/ 0 h 11"/>
                    <a:gd name="T36" fmla="*/ 0 w 372"/>
                    <a:gd name="T37" fmla="*/ 0 h 11"/>
                    <a:gd name="T38" fmla="*/ 0 w 372"/>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72"/>
                    <a:gd name="T61" fmla="*/ 0 h 11"/>
                    <a:gd name="T62" fmla="*/ 372 w 372"/>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72" h="11">
                      <a:moveTo>
                        <a:pt x="0" y="0"/>
                      </a:moveTo>
                      <a:lnTo>
                        <a:pt x="0" y="11"/>
                      </a:lnTo>
                      <a:lnTo>
                        <a:pt x="90" y="11"/>
                      </a:lnTo>
                      <a:lnTo>
                        <a:pt x="87" y="0"/>
                      </a:lnTo>
                      <a:lnTo>
                        <a:pt x="0" y="0"/>
                      </a:lnTo>
                      <a:close/>
                      <a:moveTo>
                        <a:pt x="100" y="0"/>
                      </a:moveTo>
                      <a:lnTo>
                        <a:pt x="98" y="11"/>
                      </a:lnTo>
                      <a:lnTo>
                        <a:pt x="189" y="11"/>
                      </a:lnTo>
                      <a:lnTo>
                        <a:pt x="186" y="0"/>
                      </a:lnTo>
                      <a:lnTo>
                        <a:pt x="100" y="0"/>
                      </a:lnTo>
                      <a:close/>
                      <a:moveTo>
                        <a:pt x="201" y="0"/>
                      </a:moveTo>
                      <a:lnTo>
                        <a:pt x="200" y="11"/>
                      </a:lnTo>
                      <a:lnTo>
                        <a:pt x="280" y="11"/>
                      </a:lnTo>
                      <a:lnTo>
                        <a:pt x="277" y="0"/>
                      </a:lnTo>
                      <a:lnTo>
                        <a:pt x="201" y="0"/>
                      </a:lnTo>
                      <a:close/>
                      <a:moveTo>
                        <a:pt x="292" y="0"/>
                      </a:moveTo>
                      <a:lnTo>
                        <a:pt x="290" y="11"/>
                      </a:lnTo>
                      <a:lnTo>
                        <a:pt x="372" y="11"/>
                      </a:lnTo>
                      <a:lnTo>
                        <a:pt x="370" y="0"/>
                      </a:lnTo>
                      <a:lnTo>
                        <a:pt x="292" y="0"/>
                      </a:lnTo>
                      <a:close/>
                    </a:path>
                  </a:pathLst>
                </a:custGeom>
                <a:solidFill>
                  <a:srgbClr val="D6D6B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35" name="Freeform 833"/>
                <p:cNvSpPr>
                  <a:spLocks noEditPoints="1"/>
                </p:cNvSpPr>
                <p:nvPr/>
              </p:nvSpPr>
              <p:spPr bwMode="auto">
                <a:xfrm>
                  <a:off x="1413" y="2816"/>
                  <a:ext cx="93" cy="3"/>
                </a:xfrm>
                <a:custGeom>
                  <a:avLst/>
                  <a:gdLst>
                    <a:gd name="T0" fmla="*/ 0 w 370"/>
                    <a:gd name="T1" fmla="*/ 0 h 11"/>
                    <a:gd name="T2" fmla="*/ 0 w 370"/>
                    <a:gd name="T3" fmla="*/ 0 h 11"/>
                    <a:gd name="T4" fmla="*/ 0 w 370"/>
                    <a:gd name="T5" fmla="*/ 0 h 11"/>
                    <a:gd name="T6" fmla="*/ 0 w 370"/>
                    <a:gd name="T7" fmla="*/ 0 h 11"/>
                    <a:gd name="T8" fmla="*/ 0 w 370"/>
                    <a:gd name="T9" fmla="*/ 0 h 11"/>
                    <a:gd name="T10" fmla="*/ 0 w 370"/>
                    <a:gd name="T11" fmla="*/ 0 h 11"/>
                    <a:gd name="T12" fmla="*/ 0 w 370"/>
                    <a:gd name="T13" fmla="*/ 0 h 11"/>
                    <a:gd name="T14" fmla="*/ 0 w 370"/>
                    <a:gd name="T15" fmla="*/ 0 h 11"/>
                    <a:gd name="T16" fmla="*/ 0 w 370"/>
                    <a:gd name="T17" fmla="*/ 0 h 11"/>
                    <a:gd name="T18" fmla="*/ 0 w 370"/>
                    <a:gd name="T19" fmla="*/ 0 h 11"/>
                    <a:gd name="T20" fmla="*/ 0 w 370"/>
                    <a:gd name="T21" fmla="*/ 0 h 11"/>
                    <a:gd name="T22" fmla="*/ 0 w 370"/>
                    <a:gd name="T23" fmla="*/ 0 h 11"/>
                    <a:gd name="T24" fmla="*/ 0 w 370"/>
                    <a:gd name="T25" fmla="*/ 0 h 11"/>
                    <a:gd name="T26" fmla="*/ 0 w 370"/>
                    <a:gd name="T27" fmla="*/ 0 h 11"/>
                    <a:gd name="T28" fmla="*/ 0 w 370"/>
                    <a:gd name="T29" fmla="*/ 0 h 11"/>
                    <a:gd name="T30" fmla="*/ 0 w 370"/>
                    <a:gd name="T31" fmla="*/ 0 h 11"/>
                    <a:gd name="T32" fmla="*/ 0 w 370"/>
                    <a:gd name="T33" fmla="*/ 0 h 11"/>
                    <a:gd name="T34" fmla="*/ 0 w 370"/>
                    <a:gd name="T35" fmla="*/ 0 h 11"/>
                    <a:gd name="T36" fmla="*/ 0 w 370"/>
                    <a:gd name="T37" fmla="*/ 0 h 11"/>
                    <a:gd name="T38" fmla="*/ 0 w 370"/>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70"/>
                    <a:gd name="T61" fmla="*/ 0 h 11"/>
                    <a:gd name="T62" fmla="*/ 370 w 370"/>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70" h="11">
                      <a:moveTo>
                        <a:pt x="0" y="0"/>
                      </a:moveTo>
                      <a:lnTo>
                        <a:pt x="0" y="11"/>
                      </a:lnTo>
                      <a:lnTo>
                        <a:pt x="88" y="11"/>
                      </a:lnTo>
                      <a:lnTo>
                        <a:pt x="87" y="0"/>
                      </a:lnTo>
                      <a:lnTo>
                        <a:pt x="0" y="0"/>
                      </a:lnTo>
                      <a:close/>
                      <a:moveTo>
                        <a:pt x="100" y="0"/>
                      </a:moveTo>
                      <a:lnTo>
                        <a:pt x="99" y="11"/>
                      </a:lnTo>
                      <a:lnTo>
                        <a:pt x="188" y="11"/>
                      </a:lnTo>
                      <a:lnTo>
                        <a:pt x="185" y="0"/>
                      </a:lnTo>
                      <a:lnTo>
                        <a:pt x="100" y="0"/>
                      </a:lnTo>
                      <a:close/>
                      <a:moveTo>
                        <a:pt x="201" y="0"/>
                      </a:moveTo>
                      <a:lnTo>
                        <a:pt x="200" y="11"/>
                      </a:lnTo>
                      <a:lnTo>
                        <a:pt x="278" y="11"/>
                      </a:lnTo>
                      <a:lnTo>
                        <a:pt x="276" y="0"/>
                      </a:lnTo>
                      <a:lnTo>
                        <a:pt x="201" y="0"/>
                      </a:lnTo>
                      <a:close/>
                      <a:moveTo>
                        <a:pt x="292" y="0"/>
                      </a:moveTo>
                      <a:lnTo>
                        <a:pt x="290" y="11"/>
                      </a:lnTo>
                      <a:lnTo>
                        <a:pt x="370" y="11"/>
                      </a:lnTo>
                      <a:lnTo>
                        <a:pt x="369" y="0"/>
                      </a:lnTo>
                      <a:lnTo>
                        <a:pt x="292" y="0"/>
                      </a:lnTo>
                      <a:close/>
                    </a:path>
                  </a:pathLst>
                </a:custGeom>
                <a:solidFill>
                  <a:srgbClr val="DEDE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36" name="Freeform 834"/>
                <p:cNvSpPr>
                  <a:spLocks noEditPoints="1"/>
                </p:cNvSpPr>
                <p:nvPr/>
              </p:nvSpPr>
              <p:spPr bwMode="auto">
                <a:xfrm>
                  <a:off x="1413" y="2815"/>
                  <a:ext cx="93" cy="3"/>
                </a:xfrm>
                <a:custGeom>
                  <a:avLst/>
                  <a:gdLst>
                    <a:gd name="T0" fmla="*/ 0 w 370"/>
                    <a:gd name="T1" fmla="*/ 0 h 11"/>
                    <a:gd name="T2" fmla="*/ 0 w 370"/>
                    <a:gd name="T3" fmla="*/ 0 h 11"/>
                    <a:gd name="T4" fmla="*/ 0 w 370"/>
                    <a:gd name="T5" fmla="*/ 0 h 11"/>
                    <a:gd name="T6" fmla="*/ 0 w 370"/>
                    <a:gd name="T7" fmla="*/ 0 h 11"/>
                    <a:gd name="T8" fmla="*/ 0 w 370"/>
                    <a:gd name="T9" fmla="*/ 0 h 11"/>
                    <a:gd name="T10" fmla="*/ 0 w 370"/>
                    <a:gd name="T11" fmla="*/ 0 h 11"/>
                    <a:gd name="T12" fmla="*/ 0 w 370"/>
                    <a:gd name="T13" fmla="*/ 0 h 11"/>
                    <a:gd name="T14" fmla="*/ 0 w 370"/>
                    <a:gd name="T15" fmla="*/ 0 h 11"/>
                    <a:gd name="T16" fmla="*/ 0 w 370"/>
                    <a:gd name="T17" fmla="*/ 0 h 11"/>
                    <a:gd name="T18" fmla="*/ 0 w 370"/>
                    <a:gd name="T19" fmla="*/ 0 h 11"/>
                    <a:gd name="T20" fmla="*/ 0 w 370"/>
                    <a:gd name="T21" fmla="*/ 0 h 11"/>
                    <a:gd name="T22" fmla="*/ 0 w 370"/>
                    <a:gd name="T23" fmla="*/ 0 h 11"/>
                    <a:gd name="T24" fmla="*/ 0 w 370"/>
                    <a:gd name="T25" fmla="*/ 0 h 11"/>
                    <a:gd name="T26" fmla="*/ 0 w 370"/>
                    <a:gd name="T27" fmla="*/ 0 h 11"/>
                    <a:gd name="T28" fmla="*/ 0 w 370"/>
                    <a:gd name="T29" fmla="*/ 0 h 11"/>
                    <a:gd name="T30" fmla="*/ 0 w 370"/>
                    <a:gd name="T31" fmla="*/ 0 h 11"/>
                    <a:gd name="T32" fmla="*/ 0 w 370"/>
                    <a:gd name="T33" fmla="*/ 0 h 11"/>
                    <a:gd name="T34" fmla="*/ 0 w 370"/>
                    <a:gd name="T35" fmla="*/ 0 h 11"/>
                    <a:gd name="T36" fmla="*/ 0 w 370"/>
                    <a:gd name="T37" fmla="*/ 0 h 11"/>
                    <a:gd name="T38" fmla="*/ 0 w 370"/>
                    <a:gd name="T39" fmla="*/ 0 h 11"/>
                    <a:gd name="T40" fmla="*/ 0 w 370"/>
                    <a:gd name="T41" fmla="*/ 0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70"/>
                    <a:gd name="T64" fmla="*/ 0 h 11"/>
                    <a:gd name="T65" fmla="*/ 370 w 370"/>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70" h="11">
                      <a:moveTo>
                        <a:pt x="0" y="11"/>
                      </a:moveTo>
                      <a:lnTo>
                        <a:pt x="0" y="4"/>
                      </a:lnTo>
                      <a:lnTo>
                        <a:pt x="86" y="4"/>
                      </a:lnTo>
                      <a:lnTo>
                        <a:pt x="87" y="11"/>
                      </a:lnTo>
                      <a:lnTo>
                        <a:pt x="0" y="11"/>
                      </a:lnTo>
                      <a:close/>
                      <a:moveTo>
                        <a:pt x="100" y="11"/>
                      </a:moveTo>
                      <a:lnTo>
                        <a:pt x="100" y="4"/>
                      </a:lnTo>
                      <a:lnTo>
                        <a:pt x="184" y="4"/>
                      </a:lnTo>
                      <a:lnTo>
                        <a:pt x="186" y="11"/>
                      </a:lnTo>
                      <a:lnTo>
                        <a:pt x="100" y="11"/>
                      </a:lnTo>
                      <a:close/>
                      <a:moveTo>
                        <a:pt x="201" y="11"/>
                      </a:moveTo>
                      <a:lnTo>
                        <a:pt x="201" y="4"/>
                      </a:lnTo>
                      <a:lnTo>
                        <a:pt x="275" y="4"/>
                      </a:lnTo>
                      <a:lnTo>
                        <a:pt x="277" y="11"/>
                      </a:lnTo>
                      <a:lnTo>
                        <a:pt x="201" y="11"/>
                      </a:lnTo>
                      <a:close/>
                      <a:moveTo>
                        <a:pt x="292" y="0"/>
                      </a:moveTo>
                      <a:lnTo>
                        <a:pt x="292" y="11"/>
                      </a:lnTo>
                      <a:lnTo>
                        <a:pt x="370" y="11"/>
                      </a:lnTo>
                      <a:lnTo>
                        <a:pt x="368" y="4"/>
                      </a:lnTo>
                      <a:lnTo>
                        <a:pt x="330" y="0"/>
                      </a:lnTo>
                      <a:lnTo>
                        <a:pt x="292" y="0"/>
                      </a:lnTo>
                      <a:close/>
                    </a:path>
                  </a:pathLst>
                </a:custGeom>
                <a:solidFill>
                  <a:srgbClr val="E3E3C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37" name="Freeform 835"/>
                <p:cNvSpPr>
                  <a:spLocks noEditPoints="1"/>
                </p:cNvSpPr>
                <p:nvPr/>
              </p:nvSpPr>
              <p:spPr bwMode="auto">
                <a:xfrm>
                  <a:off x="1413" y="2815"/>
                  <a:ext cx="93" cy="1"/>
                </a:xfrm>
                <a:custGeom>
                  <a:avLst/>
                  <a:gdLst>
                    <a:gd name="T0" fmla="*/ 0 w 369"/>
                    <a:gd name="T1" fmla="*/ 0 h 6"/>
                    <a:gd name="T2" fmla="*/ 0 w 369"/>
                    <a:gd name="T3" fmla="*/ 0 h 6"/>
                    <a:gd name="T4" fmla="*/ 0 w 369"/>
                    <a:gd name="T5" fmla="*/ 0 h 6"/>
                    <a:gd name="T6" fmla="*/ 0 w 369"/>
                    <a:gd name="T7" fmla="*/ 0 h 6"/>
                    <a:gd name="T8" fmla="*/ 0 w 369"/>
                    <a:gd name="T9" fmla="*/ 0 h 6"/>
                    <a:gd name="T10" fmla="*/ 0 w 369"/>
                    <a:gd name="T11" fmla="*/ 0 h 6"/>
                    <a:gd name="T12" fmla="*/ 0 w 369"/>
                    <a:gd name="T13" fmla="*/ 0 h 6"/>
                    <a:gd name="T14" fmla="*/ 0 w 369"/>
                    <a:gd name="T15" fmla="*/ 0 h 6"/>
                    <a:gd name="T16" fmla="*/ 0 w 369"/>
                    <a:gd name="T17" fmla="*/ 0 h 6"/>
                    <a:gd name="T18" fmla="*/ 0 w 369"/>
                    <a:gd name="T19" fmla="*/ 0 h 6"/>
                    <a:gd name="T20" fmla="*/ 0 w 369"/>
                    <a:gd name="T21" fmla="*/ 0 h 6"/>
                    <a:gd name="T22" fmla="*/ 0 w 369"/>
                    <a:gd name="T23" fmla="*/ 0 h 6"/>
                    <a:gd name="T24" fmla="*/ 0 w 369"/>
                    <a:gd name="T25" fmla="*/ 0 h 6"/>
                    <a:gd name="T26" fmla="*/ 0 w 369"/>
                    <a:gd name="T27" fmla="*/ 0 h 6"/>
                    <a:gd name="T28" fmla="*/ 0 w 369"/>
                    <a:gd name="T29" fmla="*/ 0 h 6"/>
                    <a:gd name="T30" fmla="*/ 0 w 369"/>
                    <a:gd name="T31" fmla="*/ 0 h 6"/>
                    <a:gd name="T32" fmla="*/ 0 w 369"/>
                    <a:gd name="T33" fmla="*/ 0 h 6"/>
                    <a:gd name="T34" fmla="*/ 0 w 369"/>
                    <a:gd name="T35" fmla="*/ 0 h 6"/>
                    <a:gd name="T36" fmla="*/ 0 w 369"/>
                    <a:gd name="T37" fmla="*/ 0 h 6"/>
                    <a:gd name="T38" fmla="*/ 0 w 369"/>
                    <a:gd name="T39" fmla="*/ 0 h 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69"/>
                    <a:gd name="T61" fmla="*/ 0 h 6"/>
                    <a:gd name="T62" fmla="*/ 369 w 369"/>
                    <a:gd name="T63" fmla="*/ 6 h 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69" h="6">
                      <a:moveTo>
                        <a:pt x="0" y="6"/>
                      </a:moveTo>
                      <a:lnTo>
                        <a:pt x="0" y="5"/>
                      </a:lnTo>
                      <a:lnTo>
                        <a:pt x="86" y="5"/>
                      </a:lnTo>
                      <a:lnTo>
                        <a:pt x="87" y="6"/>
                      </a:lnTo>
                      <a:lnTo>
                        <a:pt x="0" y="6"/>
                      </a:lnTo>
                      <a:close/>
                      <a:moveTo>
                        <a:pt x="100" y="6"/>
                      </a:moveTo>
                      <a:lnTo>
                        <a:pt x="100" y="5"/>
                      </a:lnTo>
                      <a:lnTo>
                        <a:pt x="184" y="5"/>
                      </a:lnTo>
                      <a:lnTo>
                        <a:pt x="185" y="6"/>
                      </a:lnTo>
                      <a:lnTo>
                        <a:pt x="100" y="6"/>
                      </a:lnTo>
                      <a:close/>
                      <a:moveTo>
                        <a:pt x="201" y="6"/>
                      </a:moveTo>
                      <a:lnTo>
                        <a:pt x="201" y="5"/>
                      </a:lnTo>
                      <a:lnTo>
                        <a:pt x="275" y="5"/>
                      </a:lnTo>
                      <a:lnTo>
                        <a:pt x="276" y="6"/>
                      </a:lnTo>
                      <a:lnTo>
                        <a:pt x="201" y="6"/>
                      </a:lnTo>
                      <a:close/>
                      <a:moveTo>
                        <a:pt x="292" y="6"/>
                      </a:moveTo>
                      <a:lnTo>
                        <a:pt x="292" y="0"/>
                      </a:lnTo>
                      <a:lnTo>
                        <a:pt x="368" y="5"/>
                      </a:lnTo>
                      <a:lnTo>
                        <a:pt x="369" y="6"/>
                      </a:lnTo>
                      <a:lnTo>
                        <a:pt x="292" y="6"/>
                      </a:lnTo>
                      <a:close/>
                    </a:path>
                  </a:pathLst>
                </a:custGeom>
                <a:solidFill>
                  <a:srgbClr val="EBEBC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38" name="Freeform 836"/>
                <p:cNvSpPr>
                  <a:spLocks/>
                </p:cNvSpPr>
                <p:nvPr/>
              </p:nvSpPr>
              <p:spPr bwMode="auto">
                <a:xfrm>
                  <a:off x="1486" y="2815"/>
                  <a:ext cx="10" cy="1"/>
                </a:xfrm>
                <a:custGeom>
                  <a:avLst/>
                  <a:gdLst>
                    <a:gd name="T0" fmla="*/ 0 w 38"/>
                    <a:gd name="T1" fmla="*/ 1 h 1"/>
                    <a:gd name="T2" fmla="*/ 0 w 38"/>
                    <a:gd name="T3" fmla="*/ 0 h 1"/>
                    <a:gd name="T4" fmla="*/ 0 w 38"/>
                    <a:gd name="T5" fmla="*/ 1 h 1"/>
                    <a:gd name="T6" fmla="*/ 0 w 38"/>
                    <a:gd name="T7" fmla="*/ 1 h 1"/>
                    <a:gd name="T8" fmla="*/ 0 60000 65536"/>
                    <a:gd name="T9" fmla="*/ 0 60000 65536"/>
                    <a:gd name="T10" fmla="*/ 0 60000 65536"/>
                    <a:gd name="T11" fmla="*/ 0 60000 65536"/>
                    <a:gd name="T12" fmla="*/ 0 w 38"/>
                    <a:gd name="T13" fmla="*/ 0 h 1"/>
                    <a:gd name="T14" fmla="*/ 38 w 38"/>
                    <a:gd name="T15" fmla="*/ 1 h 1"/>
                  </a:gdLst>
                  <a:ahLst/>
                  <a:cxnLst>
                    <a:cxn ang="T8">
                      <a:pos x="T0" y="T1"/>
                    </a:cxn>
                    <a:cxn ang="T9">
                      <a:pos x="T2" y="T3"/>
                    </a:cxn>
                    <a:cxn ang="T10">
                      <a:pos x="T4" y="T5"/>
                    </a:cxn>
                    <a:cxn ang="T11">
                      <a:pos x="T6" y="T7"/>
                    </a:cxn>
                  </a:cxnLst>
                  <a:rect l="T12" t="T13" r="T14" b="T15"/>
                  <a:pathLst>
                    <a:path w="38" h="1">
                      <a:moveTo>
                        <a:pt x="0" y="1"/>
                      </a:moveTo>
                      <a:lnTo>
                        <a:pt x="0" y="0"/>
                      </a:lnTo>
                      <a:lnTo>
                        <a:pt x="38" y="1"/>
                      </a:lnTo>
                      <a:lnTo>
                        <a:pt x="0" y="1"/>
                      </a:lnTo>
                      <a:close/>
                    </a:path>
                  </a:pathLst>
                </a:custGeom>
                <a:solidFill>
                  <a:srgbClr val="F0F0D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39" name="Freeform 837"/>
                <p:cNvSpPr>
                  <a:spLocks/>
                </p:cNvSpPr>
                <p:nvPr/>
              </p:nvSpPr>
              <p:spPr bwMode="auto">
                <a:xfrm>
                  <a:off x="1418" y="2847"/>
                  <a:ext cx="49" cy="1"/>
                </a:xfrm>
                <a:custGeom>
                  <a:avLst/>
                  <a:gdLst>
                    <a:gd name="T0" fmla="*/ 0 w 196"/>
                    <a:gd name="T1" fmla="*/ 0 h 3"/>
                    <a:gd name="T2" fmla="*/ 0 w 196"/>
                    <a:gd name="T3" fmla="*/ 0 h 3"/>
                    <a:gd name="T4" fmla="*/ 0 w 196"/>
                    <a:gd name="T5" fmla="*/ 0 h 3"/>
                    <a:gd name="T6" fmla="*/ 0 w 196"/>
                    <a:gd name="T7" fmla="*/ 0 h 3"/>
                    <a:gd name="T8" fmla="*/ 0 60000 65536"/>
                    <a:gd name="T9" fmla="*/ 0 60000 65536"/>
                    <a:gd name="T10" fmla="*/ 0 60000 65536"/>
                    <a:gd name="T11" fmla="*/ 0 60000 65536"/>
                    <a:gd name="T12" fmla="*/ 0 w 196"/>
                    <a:gd name="T13" fmla="*/ 0 h 3"/>
                    <a:gd name="T14" fmla="*/ 196 w 196"/>
                    <a:gd name="T15" fmla="*/ 3 h 3"/>
                  </a:gdLst>
                  <a:ahLst/>
                  <a:cxnLst>
                    <a:cxn ang="T8">
                      <a:pos x="T0" y="T1"/>
                    </a:cxn>
                    <a:cxn ang="T9">
                      <a:pos x="T2" y="T3"/>
                    </a:cxn>
                    <a:cxn ang="T10">
                      <a:pos x="T4" y="T5"/>
                    </a:cxn>
                    <a:cxn ang="T11">
                      <a:pos x="T6" y="T7"/>
                    </a:cxn>
                  </a:cxnLst>
                  <a:rect l="T12" t="T13" r="T14" b="T15"/>
                  <a:pathLst>
                    <a:path w="196" h="3">
                      <a:moveTo>
                        <a:pt x="0" y="0"/>
                      </a:moveTo>
                      <a:lnTo>
                        <a:pt x="0" y="3"/>
                      </a:lnTo>
                      <a:lnTo>
                        <a:pt x="196" y="0"/>
                      </a:lnTo>
                      <a:lnTo>
                        <a:pt x="0" y="0"/>
                      </a:lnTo>
                      <a:close/>
                    </a:path>
                  </a:pathLst>
                </a:custGeom>
                <a:solidFill>
                  <a:srgbClr val="82826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40" name="Freeform 838"/>
                <p:cNvSpPr>
                  <a:spLocks/>
                </p:cNvSpPr>
                <p:nvPr/>
              </p:nvSpPr>
              <p:spPr bwMode="auto">
                <a:xfrm>
                  <a:off x="1418" y="2845"/>
                  <a:ext cx="97" cy="2"/>
                </a:xfrm>
                <a:custGeom>
                  <a:avLst/>
                  <a:gdLst>
                    <a:gd name="T0" fmla="*/ 0 w 390"/>
                    <a:gd name="T1" fmla="*/ 0 h 9"/>
                    <a:gd name="T2" fmla="*/ 0 w 390"/>
                    <a:gd name="T3" fmla="*/ 0 h 9"/>
                    <a:gd name="T4" fmla="*/ 0 w 390"/>
                    <a:gd name="T5" fmla="*/ 0 h 9"/>
                    <a:gd name="T6" fmla="*/ 0 w 390"/>
                    <a:gd name="T7" fmla="*/ 0 h 9"/>
                    <a:gd name="T8" fmla="*/ 0 w 390"/>
                    <a:gd name="T9" fmla="*/ 0 h 9"/>
                    <a:gd name="T10" fmla="*/ 0 60000 65536"/>
                    <a:gd name="T11" fmla="*/ 0 60000 65536"/>
                    <a:gd name="T12" fmla="*/ 0 60000 65536"/>
                    <a:gd name="T13" fmla="*/ 0 60000 65536"/>
                    <a:gd name="T14" fmla="*/ 0 60000 65536"/>
                    <a:gd name="T15" fmla="*/ 0 w 390"/>
                    <a:gd name="T16" fmla="*/ 0 h 9"/>
                    <a:gd name="T17" fmla="*/ 390 w 390"/>
                    <a:gd name="T18" fmla="*/ 9 h 9"/>
                  </a:gdLst>
                  <a:ahLst/>
                  <a:cxnLst>
                    <a:cxn ang="T10">
                      <a:pos x="T0" y="T1"/>
                    </a:cxn>
                    <a:cxn ang="T11">
                      <a:pos x="T2" y="T3"/>
                    </a:cxn>
                    <a:cxn ang="T12">
                      <a:pos x="T4" y="T5"/>
                    </a:cxn>
                    <a:cxn ang="T13">
                      <a:pos x="T6" y="T7"/>
                    </a:cxn>
                    <a:cxn ang="T14">
                      <a:pos x="T8" y="T9"/>
                    </a:cxn>
                  </a:cxnLst>
                  <a:rect l="T15" t="T16" r="T17" b="T18"/>
                  <a:pathLst>
                    <a:path w="390" h="9">
                      <a:moveTo>
                        <a:pt x="0" y="0"/>
                      </a:moveTo>
                      <a:lnTo>
                        <a:pt x="0" y="9"/>
                      </a:lnTo>
                      <a:lnTo>
                        <a:pt x="390" y="6"/>
                      </a:lnTo>
                      <a:lnTo>
                        <a:pt x="390" y="0"/>
                      </a:lnTo>
                      <a:lnTo>
                        <a:pt x="0" y="0"/>
                      </a:lnTo>
                      <a:close/>
                    </a:path>
                  </a:pathLst>
                </a:custGeom>
                <a:solidFill>
                  <a:srgbClr val="8A8A6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41" name="Freeform 839"/>
                <p:cNvSpPr>
                  <a:spLocks/>
                </p:cNvSpPr>
                <p:nvPr/>
              </p:nvSpPr>
              <p:spPr bwMode="auto">
                <a:xfrm>
                  <a:off x="1418" y="2844"/>
                  <a:ext cx="97" cy="3"/>
                </a:xfrm>
                <a:custGeom>
                  <a:avLst/>
                  <a:gdLst>
                    <a:gd name="T0" fmla="*/ 0 w 390"/>
                    <a:gd name="T1" fmla="*/ 0 h 12"/>
                    <a:gd name="T2" fmla="*/ 0 w 390"/>
                    <a:gd name="T3" fmla="*/ 0 h 12"/>
                    <a:gd name="T4" fmla="*/ 0 w 390"/>
                    <a:gd name="T5" fmla="*/ 0 h 12"/>
                    <a:gd name="T6" fmla="*/ 0 w 390"/>
                    <a:gd name="T7" fmla="*/ 0 h 12"/>
                    <a:gd name="T8" fmla="*/ 0 w 390"/>
                    <a:gd name="T9" fmla="*/ 0 h 12"/>
                    <a:gd name="T10" fmla="*/ 0 w 390"/>
                    <a:gd name="T11" fmla="*/ 0 h 12"/>
                    <a:gd name="T12" fmla="*/ 0 60000 65536"/>
                    <a:gd name="T13" fmla="*/ 0 60000 65536"/>
                    <a:gd name="T14" fmla="*/ 0 60000 65536"/>
                    <a:gd name="T15" fmla="*/ 0 60000 65536"/>
                    <a:gd name="T16" fmla="*/ 0 60000 65536"/>
                    <a:gd name="T17" fmla="*/ 0 60000 65536"/>
                    <a:gd name="T18" fmla="*/ 0 w 390"/>
                    <a:gd name="T19" fmla="*/ 0 h 12"/>
                    <a:gd name="T20" fmla="*/ 390 w 390"/>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390" h="12">
                      <a:moveTo>
                        <a:pt x="0" y="0"/>
                      </a:moveTo>
                      <a:lnTo>
                        <a:pt x="0" y="12"/>
                      </a:lnTo>
                      <a:lnTo>
                        <a:pt x="196" y="12"/>
                      </a:lnTo>
                      <a:lnTo>
                        <a:pt x="390" y="12"/>
                      </a:lnTo>
                      <a:lnTo>
                        <a:pt x="390" y="0"/>
                      </a:lnTo>
                      <a:lnTo>
                        <a:pt x="0" y="0"/>
                      </a:lnTo>
                      <a:close/>
                    </a:path>
                  </a:pathLst>
                </a:custGeom>
                <a:solidFill>
                  <a:srgbClr val="8F8F7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42" name="Freeform 840"/>
                <p:cNvSpPr>
                  <a:spLocks/>
                </p:cNvSpPr>
                <p:nvPr/>
              </p:nvSpPr>
              <p:spPr bwMode="auto">
                <a:xfrm>
                  <a:off x="1418" y="2843"/>
                  <a:ext cx="97" cy="2"/>
                </a:xfrm>
                <a:custGeom>
                  <a:avLst/>
                  <a:gdLst>
                    <a:gd name="T0" fmla="*/ 0 w 390"/>
                    <a:gd name="T1" fmla="*/ 0 h 10"/>
                    <a:gd name="T2" fmla="*/ 0 w 390"/>
                    <a:gd name="T3" fmla="*/ 0 h 10"/>
                    <a:gd name="T4" fmla="*/ 0 w 390"/>
                    <a:gd name="T5" fmla="*/ 0 h 10"/>
                    <a:gd name="T6" fmla="*/ 0 w 390"/>
                    <a:gd name="T7" fmla="*/ 0 h 10"/>
                    <a:gd name="T8" fmla="*/ 0 w 390"/>
                    <a:gd name="T9" fmla="*/ 0 h 10"/>
                    <a:gd name="T10" fmla="*/ 0 60000 65536"/>
                    <a:gd name="T11" fmla="*/ 0 60000 65536"/>
                    <a:gd name="T12" fmla="*/ 0 60000 65536"/>
                    <a:gd name="T13" fmla="*/ 0 60000 65536"/>
                    <a:gd name="T14" fmla="*/ 0 60000 65536"/>
                    <a:gd name="T15" fmla="*/ 0 w 390"/>
                    <a:gd name="T16" fmla="*/ 0 h 10"/>
                    <a:gd name="T17" fmla="*/ 390 w 390"/>
                    <a:gd name="T18" fmla="*/ 10 h 10"/>
                  </a:gdLst>
                  <a:ahLst/>
                  <a:cxnLst>
                    <a:cxn ang="T10">
                      <a:pos x="T0" y="T1"/>
                    </a:cxn>
                    <a:cxn ang="T11">
                      <a:pos x="T2" y="T3"/>
                    </a:cxn>
                    <a:cxn ang="T12">
                      <a:pos x="T4" y="T5"/>
                    </a:cxn>
                    <a:cxn ang="T13">
                      <a:pos x="T6" y="T7"/>
                    </a:cxn>
                    <a:cxn ang="T14">
                      <a:pos x="T8" y="T9"/>
                    </a:cxn>
                  </a:cxnLst>
                  <a:rect l="T15" t="T16" r="T17" b="T18"/>
                  <a:pathLst>
                    <a:path w="390" h="10">
                      <a:moveTo>
                        <a:pt x="0" y="0"/>
                      </a:moveTo>
                      <a:lnTo>
                        <a:pt x="0" y="10"/>
                      </a:lnTo>
                      <a:lnTo>
                        <a:pt x="390" y="10"/>
                      </a:lnTo>
                      <a:lnTo>
                        <a:pt x="389" y="0"/>
                      </a:lnTo>
                      <a:lnTo>
                        <a:pt x="0" y="0"/>
                      </a:lnTo>
                      <a:close/>
                    </a:path>
                  </a:pathLst>
                </a:custGeom>
                <a:solidFill>
                  <a:srgbClr val="96967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43" name="Freeform 841"/>
                <p:cNvSpPr>
                  <a:spLocks/>
                </p:cNvSpPr>
                <p:nvPr/>
              </p:nvSpPr>
              <p:spPr bwMode="auto">
                <a:xfrm>
                  <a:off x="1418" y="2841"/>
                  <a:ext cx="97" cy="3"/>
                </a:xfrm>
                <a:custGeom>
                  <a:avLst/>
                  <a:gdLst>
                    <a:gd name="T0" fmla="*/ 0 w 390"/>
                    <a:gd name="T1" fmla="*/ 0 h 10"/>
                    <a:gd name="T2" fmla="*/ 0 w 390"/>
                    <a:gd name="T3" fmla="*/ 0 h 10"/>
                    <a:gd name="T4" fmla="*/ 0 w 390"/>
                    <a:gd name="T5" fmla="*/ 0 h 10"/>
                    <a:gd name="T6" fmla="*/ 0 w 390"/>
                    <a:gd name="T7" fmla="*/ 0 h 10"/>
                    <a:gd name="T8" fmla="*/ 0 w 390"/>
                    <a:gd name="T9" fmla="*/ 0 h 10"/>
                    <a:gd name="T10" fmla="*/ 0 60000 65536"/>
                    <a:gd name="T11" fmla="*/ 0 60000 65536"/>
                    <a:gd name="T12" fmla="*/ 0 60000 65536"/>
                    <a:gd name="T13" fmla="*/ 0 60000 65536"/>
                    <a:gd name="T14" fmla="*/ 0 60000 65536"/>
                    <a:gd name="T15" fmla="*/ 0 w 390"/>
                    <a:gd name="T16" fmla="*/ 0 h 10"/>
                    <a:gd name="T17" fmla="*/ 390 w 390"/>
                    <a:gd name="T18" fmla="*/ 10 h 10"/>
                  </a:gdLst>
                  <a:ahLst/>
                  <a:cxnLst>
                    <a:cxn ang="T10">
                      <a:pos x="T0" y="T1"/>
                    </a:cxn>
                    <a:cxn ang="T11">
                      <a:pos x="T2" y="T3"/>
                    </a:cxn>
                    <a:cxn ang="T12">
                      <a:pos x="T4" y="T5"/>
                    </a:cxn>
                    <a:cxn ang="T13">
                      <a:pos x="T6" y="T7"/>
                    </a:cxn>
                    <a:cxn ang="T14">
                      <a:pos x="T8" y="T9"/>
                    </a:cxn>
                  </a:cxnLst>
                  <a:rect l="T15" t="T16" r="T17" b="T18"/>
                  <a:pathLst>
                    <a:path w="390" h="10">
                      <a:moveTo>
                        <a:pt x="0" y="0"/>
                      </a:moveTo>
                      <a:lnTo>
                        <a:pt x="0" y="10"/>
                      </a:lnTo>
                      <a:lnTo>
                        <a:pt x="390" y="10"/>
                      </a:lnTo>
                      <a:lnTo>
                        <a:pt x="389" y="0"/>
                      </a:lnTo>
                      <a:lnTo>
                        <a:pt x="0" y="0"/>
                      </a:lnTo>
                      <a:close/>
                    </a:path>
                  </a:pathLst>
                </a:custGeom>
                <a:solidFill>
                  <a:srgbClr val="9E9E7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44" name="Freeform 842"/>
                <p:cNvSpPr>
                  <a:spLocks/>
                </p:cNvSpPr>
                <p:nvPr/>
              </p:nvSpPr>
              <p:spPr bwMode="auto">
                <a:xfrm>
                  <a:off x="1418" y="2840"/>
                  <a:ext cx="97" cy="3"/>
                </a:xfrm>
                <a:custGeom>
                  <a:avLst/>
                  <a:gdLst>
                    <a:gd name="T0" fmla="*/ 0 w 389"/>
                    <a:gd name="T1" fmla="*/ 0 h 12"/>
                    <a:gd name="T2" fmla="*/ 0 w 389"/>
                    <a:gd name="T3" fmla="*/ 0 h 12"/>
                    <a:gd name="T4" fmla="*/ 0 w 389"/>
                    <a:gd name="T5" fmla="*/ 0 h 12"/>
                    <a:gd name="T6" fmla="*/ 0 w 389"/>
                    <a:gd name="T7" fmla="*/ 0 h 12"/>
                    <a:gd name="T8" fmla="*/ 0 w 389"/>
                    <a:gd name="T9" fmla="*/ 0 h 12"/>
                    <a:gd name="T10" fmla="*/ 0 w 389"/>
                    <a:gd name="T11" fmla="*/ 0 h 12"/>
                    <a:gd name="T12" fmla="*/ 0 w 389"/>
                    <a:gd name="T13" fmla="*/ 0 h 12"/>
                    <a:gd name="T14" fmla="*/ 0 w 389"/>
                    <a:gd name="T15" fmla="*/ 0 h 12"/>
                    <a:gd name="T16" fmla="*/ 0 60000 65536"/>
                    <a:gd name="T17" fmla="*/ 0 60000 65536"/>
                    <a:gd name="T18" fmla="*/ 0 60000 65536"/>
                    <a:gd name="T19" fmla="*/ 0 60000 65536"/>
                    <a:gd name="T20" fmla="*/ 0 60000 65536"/>
                    <a:gd name="T21" fmla="*/ 0 60000 65536"/>
                    <a:gd name="T22" fmla="*/ 0 60000 65536"/>
                    <a:gd name="T23" fmla="*/ 0 60000 65536"/>
                    <a:gd name="T24" fmla="*/ 0 w 389"/>
                    <a:gd name="T25" fmla="*/ 0 h 12"/>
                    <a:gd name="T26" fmla="*/ 389 w 389"/>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9" h="12">
                      <a:moveTo>
                        <a:pt x="0" y="0"/>
                      </a:moveTo>
                      <a:lnTo>
                        <a:pt x="0" y="12"/>
                      </a:lnTo>
                      <a:lnTo>
                        <a:pt x="389" y="12"/>
                      </a:lnTo>
                      <a:lnTo>
                        <a:pt x="387" y="0"/>
                      </a:lnTo>
                      <a:lnTo>
                        <a:pt x="97" y="0"/>
                      </a:lnTo>
                      <a:lnTo>
                        <a:pt x="96" y="2"/>
                      </a:lnTo>
                      <a:lnTo>
                        <a:pt x="96" y="0"/>
                      </a:lnTo>
                      <a:lnTo>
                        <a:pt x="0" y="0"/>
                      </a:lnTo>
                      <a:close/>
                    </a:path>
                  </a:pathLst>
                </a:custGeom>
                <a:solidFill>
                  <a:srgbClr val="A3A38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45" name="Freeform 843"/>
                <p:cNvSpPr>
                  <a:spLocks/>
                </p:cNvSpPr>
                <p:nvPr/>
              </p:nvSpPr>
              <p:spPr bwMode="auto">
                <a:xfrm>
                  <a:off x="1418" y="2838"/>
                  <a:ext cx="97" cy="3"/>
                </a:xfrm>
                <a:custGeom>
                  <a:avLst/>
                  <a:gdLst>
                    <a:gd name="T0" fmla="*/ 0 w 389"/>
                    <a:gd name="T1" fmla="*/ 0 h 11"/>
                    <a:gd name="T2" fmla="*/ 0 w 389"/>
                    <a:gd name="T3" fmla="*/ 0 h 11"/>
                    <a:gd name="T4" fmla="*/ 0 w 389"/>
                    <a:gd name="T5" fmla="*/ 0 h 11"/>
                    <a:gd name="T6" fmla="*/ 0 w 389"/>
                    <a:gd name="T7" fmla="*/ 0 h 11"/>
                    <a:gd name="T8" fmla="*/ 0 w 389"/>
                    <a:gd name="T9" fmla="*/ 0 h 11"/>
                    <a:gd name="T10" fmla="*/ 0 w 389"/>
                    <a:gd name="T11" fmla="*/ 0 h 11"/>
                    <a:gd name="T12" fmla="*/ 0 w 389"/>
                    <a:gd name="T13" fmla="*/ 0 h 11"/>
                    <a:gd name="T14" fmla="*/ 0 w 389"/>
                    <a:gd name="T15" fmla="*/ 0 h 11"/>
                    <a:gd name="T16" fmla="*/ 0 60000 65536"/>
                    <a:gd name="T17" fmla="*/ 0 60000 65536"/>
                    <a:gd name="T18" fmla="*/ 0 60000 65536"/>
                    <a:gd name="T19" fmla="*/ 0 60000 65536"/>
                    <a:gd name="T20" fmla="*/ 0 60000 65536"/>
                    <a:gd name="T21" fmla="*/ 0 60000 65536"/>
                    <a:gd name="T22" fmla="*/ 0 60000 65536"/>
                    <a:gd name="T23" fmla="*/ 0 60000 65536"/>
                    <a:gd name="T24" fmla="*/ 0 w 389"/>
                    <a:gd name="T25" fmla="*/ 0 h 11"/>
                    <a:gd name="T26" fmla="*/ 389 w 389"/>
                    <a:gd name="T27" fmla="*/ 11 h 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9" h="11">
                      <a:moveTo>
                        <a:pt x="0" y="0"/>
                      </a:moveTo>
                      <a:lnTo>
                        <a:pt x="0" y="11"/>
                      </a:lnTo>
                      <a:lnTo>
                        <a:pt x="389" y="11"/>
                      </a:lnTo>
                      <a:lnTo>
                        <a:pt x="387" y="0"/>
                      </a:lnTo>
                      <a:lnTo>
                        <a:pt x="97" y="0"/>
                      </a:lnTo>
                      <a:lnTo>
                        <a:pt x="96" y="7"/>
                      </a:lnTo>
                      <a:lnTo>
                        <a:pt x="96" y="0"/>
                      </a:lnTo>
                      <a:lnTo>
                        <a:pt x="0" y="0"/>
                      </a:lnTo>
                      <a:close/>
                    </a:path>
                  </a:pathLst>
                </a:custGeom>
                <a:solidFill>
                  <a:srgbClr val="A8A88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46" name="Freeform 844"/>
                <p:cNvSpPr>
                  <a:spLocks noEditPoints="1"/>
                </p:cNvSpPr>
                <p:nvPr/>
              </p:nvSpPr>
              <p:spPr bwMode="auto">
                <a:xfrm>
                  <a:off x="1418" y="2837"/>
                  <a:ext cx="97" cy="3"/>
                </a:xfrm>
                <a:custGeom>
                  <a:avLst/>
                  <a:gdLst>
                    <a:gd name="T0" fmla="*/ 0 w 387"/>
                    <a:gd name="T1" fmla="*/ 0 h 11"/>
                    <a:gd name="T2" fmla="*/ 0 w 387"/>
                    <a:gd name="T3" fmla="*/ 0 h 11"/>
                    <a:gd name="T4" fmla="*/ 0 w 387"/>
                    <a:gd name="T5" fmla="*/ 0 h 11"/>
                    <a:gd name="T6" fmla="*/ 0 w 387"/>
                    <a:gd name="T7" fmla="*/ 0 h 11"/>
                    <a:gd name="T8" fmla="*/ 0 w 387"/>
                    <a:gd name="T9" fmla="*/ 0 h 11"/>
                    <a:gd name="T10" fmla="*/ 0 w 387"/>
                    <a:gd name="T11" fmla="*/ 0 h 11"/>
                    <a:gd name="T12" fmla="*/ 0 w 387"/>
                    <a:gd name="T13" fmla="*/ 0 h 11"/>
                    <a:gd name="T14" fmla="*/ 0 w 387"/>
                    <a:gd name="T15" fmla="*/ 0 h 11"/>
                    <a:gd name="T16" fmla="*/ 0 w 387"/>
                    <a:gd name="T17" fmla="*/ 0 h 11"/>
                    <a:gd name="T18" fmla="*/ 0 w 387"/>
                    <a:gd name="T19" fmla="*/ 0 h 11"/>
                    <a:gd name="T20" fmla="*/ 0 w 387"/>
                    <a:gd name="T21" fmla="*/ 0 h 11"/>
                    <a:gd name="T22" fmla="*/ 0 w 387"/>
                    <a:gd name="T23" fmla="*/ 0 h 11"/>
                    <a:gd name="T24" fmla="*/ 0 w 387"/>
                    <a:gd name="T25" fmla="*/ 0 h 11"/>
                    <a:gd name="T26" fmla="*/ 0 w 387"/>
                    <a:gd name="T27" fmla="*/ 0 h 11"/>
                    <a:gd name="T28" fmla="*/ 0 w 387"/>
                    <a:gd name="T29" fmla="*/ 0 h 11"/>
                    <a:gd name="T30" fmla="*/ 0 w 387"/>
                    <a:gd name="T31" fmla="*/ 0 h 1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87"/>
                    <a:gd name="T49" fmla="*/ 0 h 11"/>
                    <a:gd name="T50" fmla="*/ 387 w 387"/>
                    <a:gd name="T51" fmla="*/ 11 h 1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87" h="11">
                      <a:moveTo>
                        <a:pt x="0" y="0"/>
                      </a:moveTo>
                      <a:lnTo>
                        <a:pt x="0" y="11"/>
                      </a:lnTo>
                      <a:lnTo>
                        <a:pt x="96" y="11"/>
                      </a:lnTo>
                      <a:lnTo>
                        <a:pt x="95" y="0"/>
                      </a:lnTo>
                      <a:lnTo>
                        <a:pt x="0" y="0"/>
                      </a:lnTo>
                      <a:close/>
                      <a:moveTo>
                        <a:pt x="98" y="0"/>
                      </a:moveTo>
                      <a:lnTo>
                        <a:pt x="97" y="11"/>
                      </a:lnTo>
                      <a:lnTo>
                        <a:pt x="387" y="11"/>
                      </a:lnTo>
                      <a:lnTo>
                        <a:pt x="387" y="0"/>
                      </a:lnTo>
                      <a:lnTo>
                        <a:pt x="295" y="0"/>
                      </a:lnTo>
                      <a:lnTo>
                        <a:pt x="294" y="6"/>
                      </a:lnTo>
                      <a:lnTo>
                        <a:pt x="293" y="0"/>
                      </a:lnTo>
                      <a:lnTo>
                        <a:pt x="205" y="0"/>
                      </a:lnTo>
                      <a:lnTo>
                        <a:pt x="203" y="6"/>
                      </a:lnTo>
                      <a:lnTo>
                        <a:pt x="202" y="0"/>
                      </a:lnTo>
                      <a:lnTo>
                        <a:pt x="98" y="0"/>
                      </a:lnTo>
                      <a:close/>
                    </a:path>
                  </a:pathLst>
                </a:custGeom>
                <a:solidFill>
                  <a:srgbClr val="B0B09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47" name="Freeform 845"/>
                <p:cNvSpPr>
                  <a:spLocks noEditPoints="1"/>
                </p:cNvSpPr>
                <p:nvPr/>
              </p:nvSpPr>
              <p:spPr bwMode="auto">
                <a:xfrm>
                  <a:off x="1418" y="2835"/>
                  <a:ext cx="97" cy="3"/>
                </a:xfrm>
                <a:custGeom>
                  <a:avLst/>
                  <a:gdLst>
                    <a:gd name="T0" fmla="*/ 0 w 388"/>
                    <a:gd name="T1" fmla="*/ 0 h 12"/>
                    <a:gd name="T2" fmla="*/ 0 w 388"/>
                    <a:gd name="T3" fmla="*/ 0 h 12"/>
                    <a:gd name="T4" fmla="*/ 0 w 388"/>
                    <a:gd name="T5" fmla="*/ 0 h 12"/>
                    <a:gd name="T6" fmla="*/ 0 w 388"/>
                    <a:gd name="T7" fmla="*/ 0 h 12"/>
                    <a:gd name="T8" fmla="*/ 0 w 388"/>
                    <a:gd name="T9" fmla="*/ 0 h 12"/>
                    <a:gd name="T10" fmla="*/ 0 w 388"/>
                    <a:gd name="T11" fmla="*/ 0 h 12"/>
                    <a:gd name="T12" fmla="*/ 0 w 388"/>
                    <a:gd name="T13" fmla="*/ 0 h 12"/>
                    <a:gd name="T14" fmla="*/ 0 w 388"/>
                    <a:gd name="T15" fmla="*/ 0 h 12"/>
                    <a:gd name="T16" fmla="*/ 0 w 388"/>
                    <a:gd name="T17" fmla="*/ 0 h 12"/>
                    <a:gd name="T18" fmla="*/ 0 w 388"/>
                    <a:gd name="T19" fmla="*/ 0 h 12"/>
                    <a:gd name="T20" fmla="*/ 0 w 388"/>
                    <a:gd name="T21" fmla="*/ 0 h 12"/>
                    <a:gd name="T22" fmla="*/ 0 w 388"/>
                    <a:gd name="T23" fmla="*/ 0 h 12"/>
                    <a:gd name="T24" fmla="*/ 0 w 388"/>
                    <a:gd name="T25" fmla="*/ 0 h 12"/>
                    <a:gd name="T26" fmla="*/ 0 w 388"/>
                    <a:gd name="T27" fmla="*/ 0 h 12"/>
                    <a:gd name="T28" fmla="*/ 0 w 388"/>
                    <a:gd name="T29" fmla="*/ 0 h 12"/>
                    <a:gd name="T30" fmla="*/ 0 w 388"/>
                    <a:gd name="T31" fmla="*/ 0 h 1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88"/>
                    <a:gd name="T49" fmla="*/ 0 h 12"/>
                    <a:gd name="T50" fmla="*/ 388 w 388"/>
                    <a:gd name="T51" fmla="*/ 12 h 1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88" h="12">
                      <a:moveTo>
                        <a:pt x="0" y="0"/>
                      </a:moveTo>
                      <a:lnTo>
                        <a:pt x="1" y="12"/>
                      </a:lnTo>
                      <a:lnTo>
                        <a:pt x="97" y="12"/>
                      </a:lnTo>
                      <a:lnTo>
                        <a:pt x="94" y="0"/>
                      </a:lnTo>
                      <a:lnTo>
                        <a:pt x="0" y="0"/>
                      </a:lnTo>
                      <a:close/>
                      <a:moveTo>
                        <a:pt x="99" y="0"/>
                      </a:moveTo>
                      <a:lnTo>
                        <a:pt x="98" y="12"/>
                      </a:lnTo>
                      <a:lnTo>
                        <a:pt x="388" y="12"/>
                      </a:lnTo>
                      <a:lnTo>
                        <a:pt x="387" y="0"/>
                      </a:lnTo>
                      <a:lnTo>
                        <a:pt x="296" y="0"/>
                      </a:lnTo>
                      <a:lnTo>
                        <a:pt x="295" y="12"/>
                      </a:lnTo>
                      <a:lnTo>
                        <a:pt x="293" y="0"/>
                      </a:lnTo>
                      <a:lnTo>
                        <a:pt x="206" y="0"/>
                      </a:lnTo>
                      <a:lnTo>
                        <a:pt x="204" y="12"/>
                      </a:lnTo>
                      <a:lnTo>
                        <a:pt x="202" y="0"/>
                      </a:lnTo>
                      <a:lnTo>
                        <a:pt x="99" y="0"/>
                      </a:lnTo>
                      <a:close/>
                    </a:path>
                  </a:pathLst>
                </a:custGeom>
                <a:solidFill>
                  <a:srgbClr val="B5B59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48" name="Freeform 846"/>
                <p:cNvSpPr>
                  <a:spLocks noEditPoints="1"/>
                </p:cNvSpPr>
                <p:nvPr/>
              </p:nvSpPr>
              <p:spPr bwMode="auto">
                <a:xfrm>
                  <a:off x="1418" y="2834"/>
                  <a:ext cx="97" cy="3"/>
                </a:xfrm>
                <a:custGeom>
                  <a:avLst/>
                  <a:gdLst>
                    <a:gd name="T0" fmla="*/ 0 w 388"/>
                    <a:gd name="T1" fmla="*/ 0 h 11"/>
                    <a:gd name="T2" fmla="*/ 0 w 388"/>
                    <a:gd name="T3" fmla="*/ 0 h 11"/>
                    <a:gd name="T4" fmla="*/ 0 w 388"/>
                    <a:gd name="T5" fmla="*/ 0 h 11"/>
                    <a:gd name="T6" fmla="*/ 0 w 388"/>
                    <a:gd name="T7" fmla="*/ 0 h 11"/>
                    <a:gd name="T8" fmla="*/ 0 w 388"/>
                    <a:gd name="T9" fmla="*/ 0 h 11"/>
                    <a:gd name="T10" fmla="*/ 0 w 388"/>
                    <a:gd name="T11" fmla="*/ 0 h 11"/>
                    <a:gd name="T12" fmla="*/ 0 w 388"/>
                    <a:gd name="T13" fmla="*/ 0 h 11"/>
                    <a:gd name="T14" fmla="*/ 0 w 388"/>
                    <a:gd name="T15" fmla="*/ 0 h 11"/>
                    <a:gd name="T16" fmla="*/ 0 w 388"/>
                    <a:gd name="T17" fmla="*/ 0 h 11"/>
                    <a:gd name="T18" fmla="*/ 0 w 388"/>
                    <a:gd name="T19" fmla="*/ 0 h 11"/>
                    <a:gd name="T20" fmla="*/ 0 w 388"/>
                    <a:gd name="T21" fmla="*/ 0 h 11"/>
                    <a:gd name="T22" fmla="*/ 0 w 388"/>
                    <a:gd name="T23" fmla="*/ 0 h 11"/>
                    <a:gd name="T24" fmla="*/ 0 w 388"/>
                    <a:gd name="T25" fmla="*/ 0 h 11"/>
                    <a:gd name="T26" fmla="*/ 0 w 388"/>
                    <a:gd name="T27" fmla="*/ 0 h 11"/>
                    <a:gd name="T28" fmla="*/ 0 w 388"/>
                    <a:gd name="T29" fmla="*/ 0 h 11"/>
                    <a:gd name="T30" fmla="*/ 0 w 388"/>
                    <a:gd name="T31" fmla="*/ 0 h 11"/>
                    <a:gd name="T32" fmla="*/ 0 w 388"/>
                    <a:gd name="T33" fmla="*/ 0 h 11"/>
                    <a:gd name="T34" fmla="*/ 0 w 388"/>
                    <a:gd name="T35" fmla="*/ 0 h 11"/>
                    <a:gd name="T36" fmla="*/ 0 w 388"/>
                    <a:gd name="T37" fmla="*/ 0 h 11"/>
                    <a:gd name="T38" fmla="*/ 0 w 388"/>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8"/>
                    <a:gd name="T61" fmla="*/ 0 h 11"/>
                    <a:gd name="T62" fmla="*/ 388 w 388"/>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8" h="11">
                      <a:moveTo>
                        <a:pt x="0" y="0"/>
                      </a:moveTo>
                      <a:lnTo>
                        <a:pt x="0" y="11"/>
                      </a:lnTo>
                      <a:lnTo>
                        <a:pt x="96" y="11"/>
                      </a:lnTo>
                      <a:lnTo>
                        <a:pt x="93" y="0"/>
                      </a:lnTo>
                      <a:lnTo>
                        <a:pt x="0" y="0"/>
                      </a:lnTo>
                      <a:close/>
                      <a:moveTo>
                        <a:pt x="100" y="0"/>
                      </a:moveTo>
                      <a:lnTo>
                        <a:pt x="99" y="11"/>
                      </a:lnTo>
                      <a:lnTo>
                        <a:pt x="203" y="11"/>
                      </a:lnTo>
                      <a:lnTo>
                        <a:pt x="201" y="0"/>
                      </a:lnTo>
                      <a:lnTo>
                        <a:pt x="100" y="0"/>
                      </a:lnTo>
                      <a:close/>
                      <a:moveTo>
                        <a:pt x="206" y="0"/>
                      </a:moveTo>
                      <a:lnTo>
                        <a:pt x="206" y="11"/>
                      </a:lnTo>
                      <a:lnTo>
                        <a:pt x="294" y="11"/>
                      </a:lnTo>
                      <a:lnTo>
                        <a:pt x="292" y="0"/>
                      </a:lnTo>
                      <a:lnTo>
                        <a:pt x="206" y="0"/>
                      </a:lnTo>
                      <a:close/>
                      <a:moveTo>
                        <a:pt x="298" y="0"/>
                      </a:moveTo>
                      <a:lnTo>
                        <a:pt x="296" y="11"/>
                      </a:lnTo>
                      <a:lnTo>
                        <a:pt x="388" y="11"/>
                      </a:lnTo>
                      <a:lnTo>
                        <a:pt x="387" y="0"/>
                      </a:lnTo>
                      <a:lnTo>
                        <a:pt x="298" y="0"/>
                      </a:lnTo>
                      <a:close/>
                    </a:path>
                  </a:pathLst>
                </a:custGeom>
                <a:solidFill>
                  <a:srgbClr val="BDBD9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49" name="Freeform 847"/>
                <p:cNvSpPr>
                  <a:spLocks noEditPoints="1"/>
                </p:cNvSpPr>
                <p:nvPr/>
              </p:nvSpPr>
              <p:spPr bwMode="auto">
                <a:xfrm>
                  <a:off x="1418" y="2833"/>
                  <a:ext cx="97" cy="2"/>
                </a:xfrm>
                <a:custGeom>
                  <a:avLst/>
                  <a:gdLst>
                    <a:gd name="T0" fmla="*/ 0 w 387"/>
                    <a:gd name="T1" fmla="*/ 0 h 11"/>
                    <a:gd name="T2" fmla="*/ 0 w 387"/>
                    <a:gd name="T3" fmla="*/ 0 h 11"/>
                    <a:gd name="T4" fmla="*/ 0 w 387"/>
                    <a:gd name="T5" fmla="*/ 0 h 11"/>
                    <a:gd name="T6" fmla="*/ 0 w 387"/>
                    <a:gd name="T7" fmla="*/ 0 h 11"/>
                    <a:gd name="T8" fmla="*/ 0 w 387"/>
                    <a:gd name="T9" fmla="*/ 0 h 11"/>
                    <a:gd name="T10" fmla="*/ 0 w 387"/>
                    <a:gd name="T11" fmla="*/ 0 h 11"/>
                    <a:gd name="T12" fmla="*/ 0 w 387"/>
                    <a:gd name="T13" fmla="*/ 0 h 11"/>
                    <a:gd name="T14" fmla="*/ 0 w 387"/>
                    <a:gd name="T15" fmla="*/ 0 h 11"/>
                    <a:gd name="T16" fmla="*/ 0 w 387"/>
                    <a:gd name="T17" fmla="*/ 0 h 11"/>
                    <a:gd name="T18" fmla="*/ 0 w 387"/>
                    <a:gd name="T19" fmla="*/ 0 h 11"/>
                    <a:gd name="T20" fmla="*/ 0 w 387"/>
                    <a:gd name="T21" fmla="*/ 0 h 11"/>
                    <a:gd name="T22" fmla="*/ 0 w 387"/>
                    <a:gd name="T23" fmla="*/ 0 h 11"/>
                    <a:gd name="T24" fmla="*/ 0 w 387"/>
                    <a:gd name="T25" fmla="*/ 0 h 11"/>
                    <a:gd name="T26" fmla="*/ 0 w 387"/>
                    <a:gd name="T27" fmla="*/ 0 h 11"/>
                    <a:gd name="T28" fmla="*/ 0 w 387"/>
                    <a:gd name="T29" fmla="*/ 0 h 11"/>
                    <a:gd name="T30" fmla="*/ 0 w 387"/>
                    <a:gd name="T31" fmla="*/ 0 h 11"/>
                    <a:gd name="T32" fmla="*/ 0 w 387"/>
                    <a:gd name="T33" fmla="*/ 0 h 11"/>
                    <a:gd name="T34" fmla="*/ 0 w 387"/>
                    <a:gd name="T35" fmla="*/ 0 h 11"/>
                    <a:gd name="T36" fmla="*/ 0 w 387"/>
                    <a:gd name="T37" fmla="*/ 0 h 11"/>
                    <a:gd name="T38" fmla="*/ 0 w 387"/>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7"/>
                    <a:gd name="T61" fmla="*/ 0 h 11"/>
                    <a:gd name="T62" fmla="*/ 387 w 387"/>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7" h="11">
                      <a:moveTo>
                        <a:pt x="0" y="0"/>
                      </a:moveTo>
                      <a:lnTo>
                        <a:pt x="0" y="11"/>
                      </a:lnTo>
                      <a:lnTo>
                        <a:pt x="94" y="11"/>
                      </a:lnTo>
                      <a:lnTo>
                        <a:pt x="92" y="0"/>
                      </a:lnTo>
                      <a:lnTo>
                        <a:pt x="0" y="0"/>
                      </a:lnTo>
                      <a:close/>
                      <a:moveTo>
                        <a:pt x="102" y="0"/>
                      </a:moveTo>
                      <a:lnTo>
                        <a:pt x="99" y="11"/>
                      </a:lnTo>
                      <a:lnTo>
                        <a:pt x="202" y="11"/>
                      </a:lnTo>
                      <a:lnTo>
                        <a:pt x="198" y="0"/>
                      </a:lnTo>
                      <a:lnTo>
                        <a:pt x="102" y="0"/>
                      </a:lnTo>
                      <a:close/>
                      <a:moveTo>
                        <a:pt x="206" y="0"/>
                      </a:moveTo>
                      <a:lnTo>
                        <a:pt x="206" y="11"/>
                      </a:lnTo>
                      <a:lnTo>
                        <a:pt x="293" y="11"/>
                      </a:lnTo>
                      <a:lnTo>
                        <a:pt x="290" y="0"/>
                      </a:lnTo>
                      <a:lnTo>
                        <a:pt x="206" y="0"/>
                      </a:lnTo>
                      <a:close/>
                      <a:moveTo>
                        <a:pt x="298" y="0"/>
                      </a:moveTo>
                      <a:lnTo>
                        <a:pt x="296" y="11"/>
                      </a:lnTo>
                      <a:lnTo>
                        <a:pt x="387" y="11"/>
                      </a:lnTo>
                      <a:lnTo>
                        <a:pt x="386" y="0"/>
                      </a:lnTo>
                      <a:lnTo>
                        <a:pt x="298" y="0"/>
                      </a:lnTo>
                      <a:close/>
                    </a:path>
                  </a:pathLst>
                </a:custGeom>
                <a:solidFill>
                  <a:srgbClr val="C2C2A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50" name="Freeform 848"/>
                <p:cNvSpPr>
                  <a:spLocks noEditPoints="1"/>
                </p:cNvSpPr>
                <p:nvPr/>
              </p:nvSpPr>
              <p:spPr bwMode="auto">
                <a:xfrm>
                  <a:off x="1418" y="2831"/>
                  <a:ext cx="97" cy="3"/>
                </a:xfrm>
                <a:custGeom>
                  <a:avLst/>
                  <a:gdLst>
                    <a:gd name="T0" fmla="*/ 0 w 387"/>
                    <a:gd name="T1" fmla="*/ 0 h 12"/>
                    <a:gd name="T2" fmla="*/ 0 w 387"/>
                    <a:gd name="T3" fmla="*/ 0 h 12"/>
                    <a:gd name="T4" fmla="*/ 0 w 387"/>
                    <a:gd name="T5" fmla="*/ 0 h 12"/>
                    <a:gd name="T6" fmla="*/ 0 w 387"/>
                    <a:gd name="T7" fmla="*/ 0 h 12"/>
                    <a:gd name="T8" fmla="*/ 0 w 387"/>
                    <a:gd name="T9" fmla="*/ 0 h 12"/>
                    <a:gd name="T10" fmla="*/ 0 w 387"/>
                    <a:gd name="T11" fmla="*/ 0 h 12"/>
                    <a:gd name="T12" fmla="*/ 0 w 387"/>
                    <a:gd name="T13" fmla="*/ 0 h 12"/>
                    <a:gd name="T14" fmla="*/ 0 w 387"/>
                    <a:gd name="T15" fmla="*/ 0 h 12"/>
                    <a:gd name="T16" fmla="*/ 0 w 387"/>
                    <a:gd name="T17" fmla="*/ 0 h 12"/>
                    <a:gd name="T18" fmla="*/ 0 w 387"/>
                    <a:gd name="T19" fmla="*/ 0 h 12"/>
                    <a:gd name="T20" fmla="*/ 0 w 387"/>
                    <a:gd name="T21" fmla="*/ 0 h 12"/>
                    <a:gd name="T22" fmla="*/ 0 w 387"/>
                    <a:gd name="T23" fmla="*/ 0 h 12"/>
                    <a:gd name="T24" fmla="*/ 0 w 387"/>
                    <a:gd name="T25" fmla="*/ 0 h 12"/>
                    <a:gd name="T26" fmla="*/ 0 w 387"/>
                    <a:gd name="T27" fmla="*/ 0 h 12"/>
                    <a:gd name="T28" fmla="*/ 0 w 387"/>
                    <a:gd name="T29" fmla="*/ 0 h 12"/>
                    <a:gd name="T30" fmla="*/ 0 w 387"/>
                    <a:gd name="T31" fmla="*/ 0 h 12"/>
                    <a:gd name="T32" fmla="*/ 0 w 387"/>
                    <a:gd name="T33" fmla="*/ 0 h 12"/>
                    <a:gd name="T34" fmla="*/ 0 w 387"/>
                    <a:gd name="T35" fmla="*/ 0 h 12"/>
                    <a:gd name="T36" fmla="*/ 0 w 387"/>
                    <a:gd name="T37" fmla="*/ 0 h 12"/>
                    <a:gd name="T38" fmla="*/ 0 w 387"/>
                    <a:gd name="T39" fmla="*/ 0 h 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7"/>
                    <a:gd name="T61" fmla="*/ 0 h 12"/>
                    <a:gd name="T62" fmla="*/ 387 w 387"/>
                    <a:gd name="T63" fmla="*/ 12 h 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7" h="12">
                      <a:moveTo>
                        <a:pt x="0" y="0"/>
                      </a:moveTo>
                      <a:lnTo>
                        <a:pt x="0" y="12"/>
                      </a:lnTo>
                      <a:lnTo>
                        <a:pt x="93" y="12"/>
                      </a:lnTo>
                      <a:lnTo>
                        <a:pt x="91" y="0"/>
                      </a:lnTo>
                      <a:lnTo>
                        <a:pt x="0" y="0"/>
                      </a:lnTo>
                      <a:close/>
                      <a:moveTo>
                        <a:pt x="102" y="0"/>
                      </a:moveTo>
                      <a:lnTo>
                        <a:pt x="100" y="12"/>
                      </a:lnTo>
                      <a:lnTo>
                        <a:pt x="201" y="12"/>
                      </a:lnTo>
                      <a:lnTo>
                        <a:pt x="197" y="0"/>
                      </a:lnTo>
                      <a:lnTo>
                        <a:pt x="102" y="0"/>
                      </a:lnTo>
                      <a:close/>
                      <a:moveTo>
                        <a:pt x="207" y="0"/>
                      </a:moveTo>
                      <a:lnTo>
                        <a:pt x="206" y="12"/>
                      </a:lnTo>
                      <a:lnTo>
                        <a:pt x="292" y="12"/>
                      </a:lnTo>
                      <a:lnTo>
                        <a:pt x="289" y="0"/>
                      </a:lnTo>
                      <a:lnTo>
                        <a:pt x="207" y="0"/>
                      </a:lnTo>
                      <a:close/>
                      <a:moveTo>
                        <a:pt x="299" y="0"/>
                      </a:moveTo>
                      <a:lnTo>
                        <a:pt x="298" y="12"/>
                      </a:lnTo>
                      <a:lnTo>
                        <a:pt x="387" y="12"/>
                      </a:lnTo>
                      <a:lnTo>
                        <a:pt x="386" y="0"/>
                      </a:lnTo>
                      <a:lnTo>
                        <a:pt x="299" y="0"/>
                      </a:lnTo>
                      <a:close/>
                    </a:path>
                  </a:pathLst>
                </a:custGeom>
                <a:solidFill>
                  <a:srgbClr val="C9C9A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51" name="Freeform 849"/>
                <p:cNvSpPr>
                  <a:spLocks noEditPoints="1"/>
                </p:cNvSpPr>
                <p:nvPr/>
              </p:nvSpPr>
              <p:spPr bwMode="auto">
                <a:xfrm>
                  <a:off x="1418" y="2830"/>
                  <a:ext cx="96" cy="3"/>
                </a:xfrm>
                <a:custGeom>
                  <a:avLst/>
                  <a:gdLst>
                    <a:gd name="T0" fmla="*/ 0 w 386"/>
                    <a:gd name="T1" fmla="*/ 0 h 11"/>
                    <a:gd name="T2" fmla="*/ 0 w 386"/>
                    <a:gd name="T3" fmla="*/ 0 h 11"/>
                    <a:gd name="T4" fmla="*/ 0 w 386"/>
                    <a:gd name="T5" fmla="*/ 0 h 11"/>
                    <a:gd name="T6" fmla="*/ 0 w 386"/>
                    <a:gd name="T7" fmla="*/ 0 h 11"/>
                    <a:gd name="T8" fmla="*/ 0 w 386"/>
                    <a:gd name="T9" fmla="*/ 0 h 11"/>
                    <a:gd name="T10" fmla="*/ 0 w 386"/>
                    <a:gd name="T11" fmla="*/ 0 h 11"/>
                    <a:gd name="T12" fmla="*/ 0 w 386"/>
                    <a:gd name="T13" fmla="*/ 0 h 11"/>
                    <a:gd name="T14" fmla="*/ 0 w 386"/>
                    <a:gd name="T15" fmla="*/ 0 h 11"/>
                    <a:gd name="T16" fmla="*/ 0 w 386"/>
                    <a:gd name="T17" fmla="*/ 0 h 11"/>
                    <a:gd name="T18" fmla="*/ 0 w 386"/>
                    <a:gd name="T19" fmla="*/ 0 h 11"/>
                    <a:gd name="T20" fmla="*/ 0 w 386"/>
                    <a:gd name="T21" fmla="*/ 0 h 11"/>
                    <a:gd name="T22" fmla="*/ 0 w 386"/>
                    <a:gd name="T23" fmla="*/ 0 h 11"/>
                    <a:gd name="T24" fmla="*/ 0 w 386"/>
                    <a:gd name="T25" fmla="*/ 0 h 11"/>
                    <a:gd name="T26" fmla="*/ 0 w 386"/>
                    <a:gd name="T27" fmla="*/ 0 h 11"/>
                    <a:gd name="T28" fmla="*/ 0 w 386"/>
                    <a:gd name="T29" fmla="*/ 0 h 11"/>
                    <a:gd name="T30" fmla="*/ 0 w 386"/>
                    <a:gd name="T31" fmla="*/ 0 h 11"/>
                    <a:gd name="T32" fmla="*/ 0 w 386"/>
                    <a:gd name="T33" fmla="*/ 0 h 11"/>
                    <a:gd name="T34" fmla="*/ 0 w 386"/>
                    <a:gd name="T35" fmla="*/ 0 h 11"/>
                    <a:gd name="T36" fmla="*/ 0 w 386"/>
                    <a:gd name="T37" fmla="*/ 0 h 11"/>
                    <a:gd name="T38" fmla="*/ 0 w 386"/>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6"/>
                    <a:gd name="T61" fmla="*/ 0 h 11"/>
                    <a:gd name="T62" fmla="*/ 386 w 386"/>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6" h="11">
                      <a:moveTo>
                        <a:pt x="0" y="0"/>
                      </a:moveTo>
                      <a:lnTo>
                        <a:pt x="0" y="11"/>
                      </a:lnTo>
                      <a:lnTo>
                        <a:pt x="92" y="11"/>
                      </a:lnTo>
                      <a:lnTo>
                        <a:pt x="91" y="0"/>
                      </a:lnTo>
                      <a:lnTo>
                        <a:pt x="0" y="0"/>
                      </a:lnTo>
                      <a:close/>
                      <a:moveTo>
                        <a:pt x="103" y="0"/>
                      </a:moveTo>
                      <a:lnTo>
                        <a:pt x="102" y="11"/>
                      </a:lnTo>
                      <a:lnTo>
                        <a:pt x="198" y="11"/>
                      </a:lnTo>
                      <a:lnTo>
                        <a:pt x="195" y="0"/>
                      </a:lnTo>
                      <a:lnTo>
                        <a:pt x="103" y="0"/>
                      </a:lnTo>
                      <a:close/>
                      <a:moveTo>
                        <a:pt x="207" y="0"/>
                      </a:moveTo>
                      <a:lnTo>
                        <a:pt x="206" y="11"/>
                      </a:lnTo>
                      <a:lnTo>
                        <a:pt x="290" y="11"/>
                      </a:lnTo>
                      <a:lnTo>
                        <a:pt x="288" y="0"/>
                      </a:lnTo>
                      <a:lnTo>
                        <a:pt x="207" y="0"/>
                      </a:lnTo>
                      <a:close/>
                      <a:moveTo>
                        <a:pt x="299" y="0"/>
                      </a:moveTo>
                      <a:lnTo>
                        <a:pt x="298" y="11"/>
                      </a:lnTo>
                      <a:lnTo>
                        <a:pt x="386" y="11"/>
                      </a:lnTo>
                      <a:lnTo>
                        <a:pt x="386" y="0"/>
                      </a:lnTo>
                      <a:lnTo>
                        <a:pt x="299" y="0"/>
                      </a:lnTo>
                      <a:close/>
                    </a:path>
                  </a:pathLst>
                </a:custGeom>
                <a:solidFill>
                  <a:srgbClr val="D1D1B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52" name="Freeform 850"/>
                <p:cNvSpPr>
                  <a:spLocks noEditPoints="1"/>
                </p:cNvSpPr>
                <p:nvPr/>
              </p:nvSpPr>
              <p:spPr bwMode="auto">
                <a:xfrm>
                  <a:off x="1418" y="2829"/>
                  <a:ext cx="96" cy="2"/>
                </a:xfrm>
                <a:custGeom>
                  <a:avLst/>
                  <a:gdLst>
                    <a:gd name="T0" fmla="*/ 0 w 386"/>
                    <a:gd name="T1" fmla="*/ 0 h 11"/>
                    <a:gd name="T2" fmla="*/ 0 w 386"/>
                    <a:gd name="T3" fmla="*/ 0 h 11"/>
                    <a:gd name="T4" fmla="*/ 0 w 386"/>
                    <a:gd name="T5" fmla="*/ 0 h 11"/>
                    <a:gd name="T6" fmla="*/ 0 w 386"/>
                    <a:gd name="T7" fmla="*/ 0 h 11"/>
                    <a:gd name="T8" fmla="*/ 0 w 386"/>
                    <a:gd name="T9" fmla="*/ 0 h 11"/>
                    <a:gd name="T10" fmla="*/ 0 w 386"/>
                    <a:gd name="T11" fmla="*/ 0 h 11"/>
                    <a:gd name="T12" fmla="*/ 0 w 386"/>
                    <a:gd name="T13" fmla="*/ 0 h 11"/>
                    <a:gd name="T14" fmla="*/ 0 w 386"/>
                    <a:gd name="T15" fmla="*/ 0 h 11"/>
                    <a:gd name="T16" fmla="*/ 0 w 386"/>
                    <a:gd name="T17" fmla="*/ 0 h 11"/>
                    <a:gd name="T18" fmla="*/ 0 w 386"/>
                    <a:gd name="T19" fmla="*/ 0 h 11"/>
                    <a:gd name="T20" fmla="*/ 0 w 386"/>
                    <a:gd name="T21" fmla="*/ 0 h 11"/>
                    <a:gd name="T22" fmla="*/ 0 w 386"/>
                    <a:gd name="T23" fmla="*/ 0 h 11"/>
                    <a:gd name="T24" fmla="*/ 0 w 386"/>
                    <a:gd name="T25" fmla="*/ 0 h 11"/>
                    <a:gd name="T26" fmla="*/ 0 w 386"/>
                    <a:gd name="T27" fmla="*/ 0 h 11"/>
                    <a:gd name="T28" fmla="*/ 0 w 386"/>
                    <a:gd name="T29" fmla="*/ 0 h 11"/>
                    <a:gd name="T30" fmla="*/ 0 w 386"/>
                    <a:gd name="T31" fmla="*/ 0 h 11"/>
                    <a:gd name="T32" fmla="*/ 0 w 386"/>
                    <a:gd name="T33" fmla="*/ 0 h 11"/>
                    <a:gd name="T34" fmla="*/ 0 w 386"/>
                    <a:gd name="T35" fmla="*/ 0 h 11"/>
                    <a:gd name="T36" fmla="*/ 0 w 386"/>
                    <a:gd name="T37" fmla="*/ 0 h 11"/>
                    <a:gd name="T38" fmla="*/ 0 w 386"/>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6"/>
                    <a:gd name="T61" fmla="*/ 0 h 11"/>
                    <a:gd name="T62" fmla="*/ 386 w 386"/>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6" h="11">
                      <a:moveTo>
                        <a:pt x="0" y="0"/>
                      </a:moveTo>
                      <a:lnTo>
                        <a:pt x="0" y="11"/>
                      </a:lnTo>
                      <a:lnTo>
                        <a:pt x="91" y="11"/>
                      </a:lnTo>
                      <a:lnTo>
                        <a:pt x="90" y="0"/>
                      </a:lnTo>
                      <a:lnTo>
                        <a:pt x="0" y="0"/>
                      </a:lnTo>
                      <a:close/>
                      <a:moveTo>
                        <a:pt x="103" y="0"/>
                      </a:moveTo>
                      <a:lnTo>
                        <a:pt x="102" y="11"/>
                      </a:lnTo>
                      <a:lnTo>
                        <a:pt x="197" y="11"/>
                      </a:lnTo>
                      <a:lnTo>
                        <a:pt x="194" y="0"/>
                      </a:lnTo>
                      <a:lnTo>
                        <a:pt x="103" y="0"/>
                      </a:lnTo>
                      <a:close/>
                      <a:moveTo>
                        <a:pt x="207" y="0"/>
                      </a:moveTo>
                      <a:lnTo>
                        <a:pt x="207" y="11"/>
                      </a:lnTo>
                      <a:lnTo>
                        <a:pt x="289" y="11"/>
                      </a:lnTo>
                      <a:lnTo>
                        <a:pt x="286" y="0"/>
                      </a:lnTo>
                      <a:lnTo>
                        <a:pt x="207" y="0"/>
                      </a:lnTo>
                      <a:close/>
                      <a:moveTo>
                        <a:pt x="300" y="0"/>
                      </a:moveTo>
                      <a:lnTo>
                        <a:pt x="299" y="11"/>
                      </a:lnTo>
                      <a:lnTo>
                        <a:pt x="386" y="11"/>
                      </a:lnTo>
                      <a:lnTo>
                        <a:pt x="385" y="0"/>
                      </a:lnTo>
                      <a:lnTo>
                        <a:pt x="300" y="0"/>
                      </a:lnTo>
                      <a:close/>
                    </a:path>
                  </a:pathLst>
                </a:custGeom>
                <a:solidFill>
                  <a:srgbClr val="D6D6B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53" name="Freeform 851"/>
                <p:cNvSpPr>
                  <a:spLocks noEditPoints="1"/>
                </p:cNvSpPr>
                <p:nvPr/>
              </p:nvSpPr>
              <p:spPr bwMode="auto">
                <a:xfrm>
                  <a:off x="1418" y="2827"/>
                  <a:ext cx="96" cy="3"/>
                </a:xfrm>
                <a:custGeom>
                  <a:avLst/>
                  <a:gdLst>
                    <a:gd name="T0" fmla="*/ 0 w 386"/>
                    <a:gd name="T1" fmla="*/ 0 h 12"/>
                    <a:gd name="T2" fmla="*/ 0 w 386"/>
                    <a:gd name="T3" fmla="*/ 0 h 12"/>
                    <a:gd name="T4" fmla="*/ 0 w 386"/>
                    <a:gd name="T5" fmla="*/ 0 h 12"/>
                    <a:gd name="T6" fmla="*/ 0 w 386"/>
                    <a:gd name="T7" fmla="*/ 0 h 12"/>
                    <a:gd name="T8" fmla="*/ 0 w 386"/>
                    <a:gd name="T9" fmla="*/ 0 h 12"/>
                    <a:gd name="T10" fmla="*/ 0 w 386"/>
                    <a:gd name="T11" fmla="*/ 0 h 12"/>
                    <a:gd name="T12" fmla="*/ 0 w 386"/>
                    <a:gd name="T13" fmla="*/ 0 h 12"/>
                    <a:gd name="T14" fmla="*/ 0 w 386"/>
                    <a:gd name="T15" fmla="*/ 0 h 12"/>
                    <a:gd name="T16" fmla="*/ 0 w 386"/>
                    <a:gd name="T17" fmla="*/ 0 h 12"/>
                    <a:gd name="T18" fmla="*/ 0 w 386"/>
                    <a:gd name="T19" fmla="*/ 0 h 12"/>
                    <a:gd name="T20" fmla="*/ 0 w 386"/>
                    <a:gd name="T21" fmla="*/ 0 h 12"/>
                    <a:gd name="T22" fmla="*/ 0 w 386"/>
                    <a:gd name="T23" fmla="*/ 0 h 12"/>
                    <a:gd name="T24" fmla="*/ 0 w 386"/>
                    <a:gd name="T25" fmla="*/ 0 h 12"/>
                    <a:gd name="T26" fmla="*/ 0 w 386"/>
                    <a:gd name="T27" fmla="*/ 0 h 12"/>
                    <a:gd name="T28" fmla="*/ 0 w 386"/>
                    <a:gd name="T29" fmla="*/ 0 h 12"/>
                    <a:gd name="T30" fmla="*/ 0 w 386"/>
                    <a:gd name="T31" fmla="*/ 0 h 12"/>
                    <a:gd name="T32" fmla="*/ 0 w 386"/>
                    <a:gd name="T33" fmla="*/ 0 h 12"/>
                    <a:gd name="T34" fmla="*/ 0 w 386"/>
                    <a:gd name="T35" fmla="*/ 0 h 12"/>
                    <a:gd name="T36" fmla="*/ 0 w 386"/>
                    <a:gd name="T37" fmla="*/ 0 h 12"/>
                    <a:gd name="T38" fmla="*/ 0 w 386"/>
                    <a:gd name="T39" fmla="*/ 0 h 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6"/>
                    <a:gd name="T61" fmla="*/ 0 h 12"/>
                    <a:gd name="T62" fmla="*/ 386 w 386"/>
                    <a:gd name="T63" fmla="*/ 12 h 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6" h="12">
                      <a:moveTo>
                        <a:pt x="0" y="0"/>
                      </a:moveTo>
                      <a:lnTo>
                        <a:pt x="0" y="12"/>
                      </a:lnTo>
                      <a:lnTo>
                        <a:pt x="91" y="12"/>
                      </a:lnTo>
                      <a:lnTo>
                        <a:pt x="88" y="0"/>
                      </a:lnTo>
                      <a:lnTo>
                        <a:pt x="0" y="0"/>
                      </a:lnTo>
                      <a:close/>
                      <a:moveTo>
                        <a:pt x="104" y="0"/>
                      </a:moveTo>
                      <a:lnTo>
                        <a:pt x="103" y="12"/>
                      </a:lnTo>
                      <a:lnTo>
                        <a:pt x="195" y="12"/>
                      </a:lnTo>
                      <a:lnTo>
                        <a:pt x="191" y="0"/>
                      </a:lnTo>
                      <a:lnTo>
                        <a:pt x="104" y="0"/>
                      </a:lnTo>
                      <a:close/>
                      <a:moveTo>
                        <a:pt x="207" y="0"/>
                      </a:moveTo>
                      <a:lnTo>
                        <a:pt x="207" y="12"/>
                      </a:lnTo>
                      <a:lnTo>
                        <a:pt x="288" y="12"/>
                      </a:lnTo>
                      <a:lnTo>
                        <a:pt x="284" y="0"/>
                      </a:lnTo>
                      <a:lnTo>
                        <a:pt x="207" y="0"/>
                      </a:lnTo>
                      <a:close/>
                      <a:moveTo>
                        <a:pt x="300" y="0"/>
                      </a:moveTo>
                      <a:lnTo>
                        <a:pt x="299" y="12"/>
                      </a:lnTo>
                      <a:lnTo>
                        <a:pt x="386" y="12"/>
                      </a:lnTo>
                      <a:lnTo>
                        <a:pt x="385" y="0"/>
                      </a:lnTo>
                      <a:lnTo>
                        <a:pt x="300" y="0"/>
                      </a:lnTo>
                      <a:close/>
                    </a:path>
                  </a:pathLst>
                </a:custGeom>
                <a:solidFill>
                  <a:srgbClr val="DEDE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54" name="Freeform 852"/>
                <p:cNvSpPr>
                  <a:spLocks noEditPoints="1"/>
                </p:cNvSpPr>
                <p:nvPr/>
              </p:nvSpPr>
              <p:spPr bwMode="auto">
                <a:xfrm>
                  <a:off x="1417" y="2826"/>
                  <a:ext cx="97" cy="3"/>
                </a:xfrm>
                <a:custGeom>
                  <a:avLst/>
                  <a:gdLst>
                    <a:gd name="T0" fmla="*/ 0 w 386"/>
                    <a:gd name="T1" fmla="*/ 0 h 10"/>
                    <a:gd name="T2" fmla="*/ 0 w 386"/>
                    <a:gd name="T3" fmla="*/ 0 h 10"/>
                    <a:gd name="T4" fmla="*/ 0 w 386"/>
                    <a:gd name="T5" fmla="*/ 0 h 10"/>
                    <a:gd name="T6" fmla="*/ 0 w 386"/>
                    <a:gd name="T7" fmla="*/ 0 h 10"/>
                    <a:gd name="T8" fmla="*/ 0 w 386"/>
                    <a:gd name="T9" fmla="*/ 0 h 10"/>
                    <a:gd name="T10" fmla="*/ 0 w 386"/>
                    <a:gd name="T11" fmla="*/ 0 h 10"/>
                    <a:gd name="T12" fmla="*/ 0 w 386"/>
                    <a:gd name="T13" fmla="*/ 0 h 10"/>
                    <a:gd name="T14" fmla="*/ 0 w 386"/>
                    <a:gd name="T15" fmla="*/ 0 h 10"/>
                    <a:gd name="T16" fmla="*/ 0 w 386"/>
                    <a:gd name="T17" fmla="*/ 0 h 10"/>
                    <a:gd name="T18" fmla="*/ 0 w 386"/>
                    <a:gd name="T19" fmla="*/ 0 h 10"/>
                    <a:gd name="T20" fmla="*/ 0 w 386"/>
                    <a:gd name="T21" fmla="*/ 0 h 10"/>
                    <a:gd name="T22" fmla="*/ 0 w 386"/>
                    <a:gd name="T23" fmla="*/ 0 h 10"/>
                    <a:gd name="T24" fmla="*/ 0 w 386"/>
                    <a:gd name="T25" fmla="*/ 0 h 10"/>
                    <a:gd name="T26" fmla="*/ 0 w 386"/>
                    <a:gd name="T27" fmla="*/ 0 h 10"/>
                    <a:gd name="T28" fmla="*/ 0 w 386"/>
                    <a:gd name="T29" fmla="*/ 0 h 10"/>
                    <a:gd name="T30" fmla="*/ 0 w 386"/>
                    <a:gd name="T31" fmla="*/ 0 h 10"/>
                    <a:gd name="T32" fmla="*/ 0 w 386"/>
                    <a:gd name="T33" fmla="*/ 0 h 10"/>
                    <a:gd name="T34" fmla="*/ 0 w 386"/>
                    <a:gd name="T35" fmla="*/ 0 h 10"/>
                    <a:gd name="T36" fmla="*/ 0 w 386"/>
                    <a:gd name="T37" fmla="*/ 0 h 10"/>
                    <a:gd name="T38" fmla="*/ 0 w 386"/>
                    <a:gd name="T39" fmla="*/ 0 h 10"/>
                    <a:gd name="T40" fmla="*/ 0 w 386"/>
                    <a:gd name="T41" fmla="*/ 0 h 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86"/>
                    <a:gd name="T64" fmla="*/ 0 h 10"/>
                    <a:gd name="T65" fmla="*/ 386 w 386"/>
                    <a:gd name="T66" fmla="*/ 10 h 1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86" h="10">
                      <a:moveTo>
                        <a:pt x="1" y="10"/>
                      </a:moveTo>
                      <a:lnTo>
                        <a:pt x="0" y="4"/>
                      </a:lnTo>
                      <a:lnTo>
                        <a:pt x="88" y="2"/>
                      </a:lnTo>
                      <a:lnTo>
                        <a:pt x="91" y="10"/>
                      </a:lnTo>
                      <a:lnTo>
                        <a:pt x="1" y="10"/>
                      </a:lnTo>
                      <a:close/>
                      <a:moveTo>
                        <a:pt x="104" y="10"/>
                      </a:moveTo>
                      <a:lnTo>
                        <a:pt x="105" y="2"/>
                      </a:lnTo>
                      <a:lnTo>
                        <a:pt x="191" y="2"/>
                      </a:lnTo>
                      <a:lnTo>
                        <a:pt x="195" y="10"/>
                      </a:lnTo>
                      <a:lnTo>
                        <a:pt x="104" y="10"/>
                      </a:lnTo>
                      <a:close/>
                      <a:moveTo>
                        <a:pt x="208" y="10"/>
                      </a:moveTo>
                      <a:lnTo>
                        <a:pt x="208" y="2"/>
                      </a:lnTo>
                      <a:lnTo>
                        <a:pt x="284" y="2"/>
                      </a:lnTo>
                      <a:lnTo>
                        <a:pt x="287" y="10"/>
                      </a:lnTo>
                      <a:lnTo>
                        <a:pt x="208" y="10"/>
                      </a:lnTo>
                      <a:close/>
                      <a:moveTo>
                        <a:pt x="301" y="0"/>
                      </a:moveTo>
                      <a:lnTo>
                        <a:pt x="301" y="10"/>
                      </a:lnTo>
                      <a:lnTo>
                        <a:pt x="386" y="10"/>
                      </a:lnTo>
                      <a:lnTo>
                        <a:pt x="385" y="2"/>
                      </a:lnTo>
                      <a:lnTo>
                        <a:pt x="343" y="0"/>
                      </a:lnTo>
                      <a:lnTo>
                        <a:pt x="301" y="0"/>
                      </a:lnTo>
                      <a:close/>
                    </a:path>
                  </a:pathLst>
                </a:custGeom>
                <a:solidFill>
                  <a:srgbClr val="E3E3C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55" name="Freeform 853"/>
                <p:cNvSpPr>
                  <a:spLocks noEditPoints="1"/>
                </p:cNvSpPr>
                <p:nvPr/>
              </p:nvSpPr>
              <p:spPr bwMode="auto">
                <a:xfrm>
                  <a:off x="1417" y="2826"/>
                  <a:ext cx="97" cy="1"/>
                </a:xfrm>
                <a:custGeom>
                  <a:avLst/>
                  <a:gdLst>
                    <a:gd name="T0" fmla="*/ 0 w 386"/>
                    <a:gd name="T1" fmla="*/ 0 h 4"/>
                    <a:gd name="T2" fmla="*/ 0 w 386"/>
                    <a:gd name="T3" fmla="*/ 0 h 4"/>
                    <a:gd name="T4" fmla="*/ 0 w 386"/>
                    <a:gd name="T5" fmla="*/ 0 h 4"/>
                    <a:gd name="T6" fmla="*/ 0 w 386"/>
                    <a:gd name="T7" fmla="*/ 0 h 4"/>
                    <a:gd name="T8" fmla="*/ 0 w 386"/>
                    <a:gd name="T9" fmla="*/ 0 h 4"/>
                    <a:gd name="T10" fmla="*/ 0 w 386"/>
                    <a:gd name="T11" fmla="*/ 0 h 4"/>
                    <a:gd name="T12" fmla="*/ 0 w 386"/>
                    <a:gd name="T13" fmla="*/ 0 h 4"/>
                    <a:gd name="T14" fmla="*/ 0 w 386"/>
                    <a:gd name="T15" fmla="*/ 0 h 4"/>
                    <a:gd name="T16" fmla="*/ 0 w 386"/>
                    <a:gd name="T17" fmla="*/ 0 h 4"/>
                    <a:gd name="T18" fmla="*/ 0 w 386"/>
                    <a:gd name="T19" fmla="*/ 0 h 4"/>
                    <a:gd name="T20" fmla="*/ 0 w 386"/>
                    <a:gd name="T21" fmla="*/ 0 h 4"/>
                    <a:gd name="T22" fmla="*/ 0 w 386"/>
                    <a:gd name="T23" fmla="*/ 0 h 4"/>
                    <a:gd name="T24" fmla="*/ 0 w 386"/>
                    <a:gd name="T25" fmla="*/ 0 h 4"/>
                    <a:gd name="T26" fmla="*/ 0 w 386"/>
                    <a:gd name="T27" fmla="*/ 0 h 4"/>
                    <a:gd name="T28" fmla="*/ 0 w 386"/>
                    <a:gd name="T29" fmla="*/ 0 h 4"/>
                    <a:gd name="T30" fmla="*/ 0 w 386"/>
                    <a:gd name="T31" fmla="*/ 0 h 4"/>
                    <a:gd name="T32" fmla="*/ 0 w 386"/>
                    <a:gd name="T33" fmla="*/ 0 h 4"/>
                    <a:gd name="T34" fmla="*/ 0 w 386"/>
                    <a:gd name="T35" fmla="*/ 0 h 4"/>
                    <a:gd name="T36" fmla="*/ 0 w 386"/>
                    <a:gd name="T37" fmla="*/ 0 h 4"/>
                    <a:gd name="T38" fmla="*/ 0 w 386"/>
                    <a:gd name="T39" fmla="*/ 0 h 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6"/>
                    <a:gd name="T61" fmla="*/ 0 h 4"/>
                    <a:gd name="T62" fmla="*/ 386 w 386"/>
                    <a:gd name="T63" fmla="*/ 4 h 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6" h="4">
                      <a:moveTo>
                        <a:pt x="1" y="4"/>
                      </a:moveTo>
                      <a:lnTo>
                        <a:pt x="0" y="4"/>
                      </a:lnTo>
                      <a:lnTo>
                        <a:pt x="88" y="2"/>
                      </a:lnTo>
                      <a:lnTo>
                        <a:pt x="89" y="4"/>
                      </a:lnTo>
                      <a:lnTo>
                        <a:pt x="1" y="4"/>
                      </a:lnTo>
                      <a:close/>
                      <a:moveTo>
                        <a:pt x="105" y="4"/>
                      </a:moveTo>
                      <a:lnTo>
                        <a:pt x="105" y="2"/>
                      </a:lnTo>
                      <a:lnTo>
                        <a:pt x="191" y="2"/>
                      </a:lnTo>
                      <a:lnTo>
                        <a:pt x="192" y="4"/>
                      </a:lnTo>
                      <a:lnTo>
                        <a:pt x="105" y="4"/>
                      </a:lnTo>
                      <a:close/>
                      <a:moveTo>
                        <a:pt x="208" y="4"/>
                      </a:moveTo>
                      <a:lnTo>
                        <a:pt x="208" y="2"/>
                      </a:lnTo>
                      <a:lnTo>
                        <a:pt x="284" y="2"/>
                      </a:lnTo>
                      <a:lnTo>
                        <a:pt x="285" y="4"/>
                      </a:lnTo>
                      <a:lnTo>
                        <a:pt x="208" y="4"/>
                      </a:lnTo>
                      <a:close/>
                      <a:moveTo>
                        <a:pt x="301" y="4"/>
                      </a:moveTo>
                      <a:lnTo>
                        <a:pt x="301" y="0"/>
                      </a:lnTo>
                      <a:lnTo>
                        <a:pt x="385" y="2"/>
                      </a:lnTo>
                      <a:lnTo>
                        <a:pt x="386" y="4"/>
                      </a:lnTo>
                      <a:lnTo>
                        <a:pt x="301" y="4"/>
                      </a:lnTo>
                      <a:close/>
                    </a:path>
                  </a:pathLst>
                </a:custGeom>
                <a:solidFill>
                  <a:srgbClr val="EBEBC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56" name="Freeform 854"/>
                <p:cNvSpPr>
                  <a:spLocks/>
                </p:cNvSpPr>
                <p:nvPr/>
              </p:nvSpPr>
              <p:spPr bwMode="auto">
                <a:xfrm>
                  <a:off x="1493" y="2826"/>
                  <a:ext cx="10" cy="1"/>
                </a:xfrm>
                <a:custGeom>
                  <a:avLst/>
                  <a:gdLst>
                    <a:gd name="T0" fmla="*/ 0 w 42"/>
                    <a:gd name="T1" fmla="*/ 0 h 1"/>
                    <a:gd name="T2" fmla="*/ 0 w 42"/>
                    <a:gd name="T3" fmla="*/ 0 h 1"/>
                    <a:gd name="T4" fmla="*/ 0 w 42"/>
                    <a:gd name="T5" fmla="*/ 0 h 1"/>
                    <a:gd name="T6" fmla="*/ 0 w 42"/>
                    <a:gd name="T7" fmla="*/ 0 h 1"/>
                    <a:gd name="T8" fmla="*/ 0 60000 65536"/>
                    <a:gd name="T9" fmla="*/ 0 60000 65536"/>
                    <a:gd name="T10" fmla="*/ 0 60000 65536"/>
                    <a:gd name="T11" fmla="*/ 0 60000 65536"/>
                    <a:gd name="T12" fmla="*/ 0 w 42"/>
                    <a:gd name="T13" fmla="*/ 0 h 1"/>
                    <a:gd name="T14" fmla="*/ 42 w 42"/>
                    <a:gd name="T15" fmla="*/ 1 h 1"/>
                  </a:gdLst>
                  <a:ahLst/>
                  <a:cxnLst>
                    <a:cxn ang="T8">
                      <a:pos x="T0" y="T1"/>
                    </a:cxn>
                    <a:cxn ang="T9">
                      <a:pos x="T2" y="T3"/>
                    </a:cxn>
                    <a:cxn ang="T10">
                      <a:pos x="T4" y="T5"/>
                    </a:cxn>
                    <a:cxn ang="T11">
                      <a:pos x="T6" y="T7"/>
                    </a:cxn>
                  </a:cxnLst>
                  <a:rect l="T12" t="T13" r="T14" b="T15"/>
                  <a:pathLst>
                    <a:path w="42" h="1">
                      <a:moveTo>
                        <a:pt x="0" y="0"/>
                      </a:moveTo>
                      <a:lnTo>
                        <a:pt x="0" y="0"/>
                      </a:lnTo>
                      <a:lnTo>
                        <a:pt x="42" y="0"/>
                      </a:lnTo>
                      <a:lnTo>
                        <a:pt x="0" y="0"/>
                      </a:lnTo>
                      <a:close/>
                    </a:path>
                  </a:pathLst>
                </a:custGeom>
                <a:solidFill>
                  <a:srgbClr val="F0F0D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57" name="Freeform 855"/>
                <p:cNvSpPr>
                  <a:spLocks/>
                </p:cNvSpPr>
                <p:nvPr/>
              </p:nvSpPr>
              <p:spPr bwMode="auto">
                <a:xfrm>
                  <a:off x="1422" y="2860"/>
                  <a:ext cx="50" cy="1"/>
                </a:xfrm>
                <a:custGeom>
                  <a:avLst/>
                  <a:gdLst>
                    <a:gd name="T0" fmla="*/ 0 w 198"/>
                    <a:gd name="T1" fmla="*/ 0 h 3"/>
                    <a:gd name="T2" fmla="*/ 0 w 198"/>
                    <a:gd name="T3" fmla="*/ 0 h 3"/>
                    <a:gd name="T4" fmla="*/ 0 w 198"/>
                    <a:gd name="T5" fmla="*/ 0 h 3"/>
                    <a:gd name="T6" fmla="*/ 0 w 198"/>
                    <a:gd name="T7" fmla="*/ 0 h 3"/>
                    <a:gd name="T8" fmla="*/ 0 60000 65536"/>
                    <a:gd name="T9" fmla="*/ 0 60000 65536"/>
                    <a:gd name="T10" fmla="*/ 0 60000 65536"/>
                    <a:gd name="T11" fmla="*/ 0 60000 65536"/>
                    <a:gd name="T12" fmla="*/ 0 w 198"/>
                    <a:gd name="T13" fmla="*/ 0 h 3"/>
                    <a:gd name="T14" fmla="*/ 198 w 198"/>
                    <a:gd name="T15" fmla="*/ 3 h 3"/>
                  </a:gdLst>
                  <a:ahLst/>
                  <a:cxnLst>
                    <a:cxn ang="T8">
                      <a:pos x="T0" y="T1"/>
                    </a:cxn>
                    <a:cxn ang="T9">
                      <a:pos x="T2" y="T3"/>
                    </a:cxn>
                    <a:cxn ang="T10">
                      <a:pos x="T4" y="T5"/>
                    </a:cxn>
                    <a:cxn ang="T11">
                      <a:pos x="T6" y="T7"/>
                    </a:cxn>
                  </a:cxnLst>
                  <a:rect l="T12" t="T13" r="T14" b="T15"/>
                  <a:pathLst>
                    <a:path w="198" h="3">
                      <a:moveTo>
                        <a:pt x="0" y="0"/>
                      </a:moveTo>
                      <a:lnTo>
                        <a:pt x="0" y="3"/>
                      </a:lnTo>
                      <a:lnTo>
                        <a:pt x="198" y="0"/>
                      </a:lnTo>
                      <a:lnTo>
                        <a:pt x="0" y="0"/>
                      </a:lnTo>
                      <a:close/>
                    </a:path>
                  </a:pathLst>
                </a:custGeom>
                <a:solidFill>
                  <a:srgbClr val="82826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58" name="Freeform 856"/>
                <p:cNvSpPr>
                  <a:spLocks/>
                </p:cNvSpPr>
                <p:nvPr/>
              </p:nvSpPr>
              <p:spPr bwMode="auto">
                <a:xfrm>
                  <a:off x="1422" y="2858"/>
                  <a:ext cx="99" cy="3"/>
                </a:xfrm>
                <a:custGeom>
                  <a:avLst/>
                  <a:gdLst>
                    <a:gd name="T0" fmla="*/ 0 w 394"/>
                    <a:gd name="T1" fmla="*/ 0 h 9"/>
                    <a:gd name="T2" fmla="*/ 0 w 394"/>
                    <a:gd name="T3" fmla="*/ 0 h 9"/>
                    <a:gd name="T4" fmla="*/ 0 w 394"/>
                    <a:gd name="T5" fmla="*/ 0 h 9"/>
                    <a:gd name="T6" fmla="*/ 0 w 394"/>
                    <a:gd name="T7" fmla="*/ 0 h 9"/>
                    <a:gd name="T8" fmla="*/ 0 w 394"/>
                    <a:gd name="T9" fmla="*/ 0 h 9"/>
                    <a:gd name="T10" fmla="*/ 0 60000 65536"/>
                    <a:gd name="T11" fmla="*/ 0 60000 65536"/>
                    <a:gd name="T12" fmla="*/ 0 60000 65536"/>
                    <a:gd name="T13" fmla="*/ 0 60000 65536"/>
                    <a:gd name="T14" fmla="*/ 0 60000 65536"/>
                    <a:gd name="T15" fmla="*/ 0 w 394"/>
                    <a:gd name="T16" fmla="*/ 0 h 9"/>
                    <a:gd name="T17" fmla="*/ 394 w 394"/>
                    <a:gd name="T18" fmla="*/ 9 h 9"/>
                  </a:gdLst>
                  <a:ahLst/>
                  <a:cxnLst>
                    <a:cxn ang="T10">
                      <a:pos x="T0" y="T1"/>
                    </a:cxn>
                    <a:cxn ang="T11">
                      <a:pos x="T2" y="T3"/>
                    </a:cxn>
                    <a:cxn ang="T12">
                      <a:pos x="T4" y="T5"/>
                    </a:cxn>
                    <a:cxn ang="T13">
                      <a:pos x="T6" y="T7"/>
                    </a:cxn>
                    <a:cxn ang="T14">
                      <a:pos x="T8" y="T9"/>
                    </a:cxn>
                  </a:cxnLst>
                  <a:rect l="T15" t="T16" r="T17" b="T18"/>
                  <a:pathLst>
                    <a:path w="394" h="9">
                      <a:moveTo>
                        <a:pt x="0" y="0"/>
                      </a:moveTo>
                      <a:lnTo>
                        <a:pt x="0" y="9"/>
                      </a:lnTo>
                      <a:lnTo>
                        <a:pt x="394" y="4"/>
                      </a:lnTo>
                      <a:lnTo>
                        <a:pt x="394" y="0"/>
                      </a:lnTo>
                      <a:lnTo>
                        <a:pt x="0" y="0"/>
                      </a:lnTo>
                      <a:close/>
                    </a:path>
                  </a:pathLst>
                </a:custGeom>
                <a:solidFill>
                  <a:srgbClr val="8A8A6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59" name="Freeform 857"/>
                <p:cNvSpPr>
                  <a:spLocks/>
                </p:cNvSpPr>
                <p:nvPr/>
              </p:nvSpPr>
              <p:spPr bwMode="auto">
                <a:xfrm>
                  <a:off x="1422" y="2857"/>
                  <a:ext cx="99" cy="3"/>
                </a:xfrm>
                <a:custGeom>
                  <a:avLst/>
                  <a:gdLst>
                    <a:gd name="T0" fmla="*/ 0 w 394"/>
                    <a:gd name="T1" fmla="*/ 0 h 12"/>
                    <a:gd name="T2" fmla="*/ 0 w 394"/>
                    <a:gd name="T3" fmla="*/ 0 h 12"/>
                    <a:gd name="T4" fmla="*/ 0 w 394"/>
                    <a:gd name="T5" fmla="*/ 0 h 12"/>
                    <a:gd name="T6" fmla="*/ 0 w 394"/>
                    <a:gd name="T7" fmla="*/ 0 h 12"/>
                    <a:gd name="T8" fmla="*/ 0 w 394"/>
                    <a:gd name="T9" fmla="*/ 0 h 12"/>
                    <a:gd name="T10" fmla="*/ 0 w 394"/>
                    <a:gd name="T11" fmla="*/ 0 h 12"/>
                    <a:gd name="T12" fmla="*/ 0 60000 65536"/>
                    <a:gd name="T13" fmla="*/ 0 60000 65536"/>
                    <a:gd name="T14" fmla="*/ 0 60000 65536"/>
                    <a:gd name="T15" fmla="*/ 0 60000 65536"/>
                    <a:gd name="T16" fmla="*/ 0 60000 65536"/>
                    <a:gd name="T17" fmla="*/ 0 60000 65536"/>
                    <a:gd name="T18" fmla="*/ 0 w 394"/>
                    <a:gd name="T19" fmla="*/ 0 h 12"/>
                    <a:gd name="T20" fmla="*/ 394 w 394"/>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394" h="12">
                      <a:moveTo>
                        <a:pt x="0" y="0"/>
                      </a:moveTo>
                      <a:lnTo>
                        <a:pt x="0" y="12"/>
                      </a:lnTo>
                      <a:lnTo>
                        <a:pt x="198" y="12"/>
                      </a:lnTo>
                      <a:lnTo>
                        <a:pt x="394" y="10"/>
                      </a:lnTo>
                      <a:lnTo>
                        <a:pt x="394" y="0"/>
                      </a:lnTo>
                      <a:lnTo>
                        <a:pt x="0" y="0"/>
                      </a:lnTo>
                      <a:close/>
                    </a:path>
                  </a:pathLst>
                </a:custGeom>
                <a:solidFill>
                  <a:srgbClr val="8F8F7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60" name="Freeform 858"/>
                <p:cNvSpPr>
                  <a:spLocks/>
                </p:cNvSpPr>
                <p:nvPr/>
              </p:nvSpPr>
              <p:spPr bwMode="auto">
                <a:xfrm>
                  <a:off x="1422" y="2855"/>
                  <a:ext cx="99" cy="3"/>
                </a:xfrm>
                <a:custGeom>
                  <a:avLst/>
                  <a:gdLst>
                    <a:gd name="T0" fmla="*/ 0 w 394"/>
                    <a:gd name="T1" fmla="*/ 0 h 11"/>
                    <a:gd name="T2" fmla="*/ 0 w 394"/>
                    <a:gd name="T3" fmla="*/ 0 h 11"/>
                    <a:gd name="T4" fmla="*/ 0 w 394"/>
                    <a:gd name="T5" fmla="*/ 0 h 11"/>
                    <a:gd name="T6" fmla="*/ 0 w 394"/>
                    <a:gd name="T7" fmla="*/ 0 h 11"/>
                    <a:gd name="T8" fmla="*/ 0 w 394"/>
                    <a:gd name="T9" fmla="*/ 0 h 11"/>
                    <a:gd name="T10" fmla="*/ 0 60000 65536"/>
                    <a:gd name="T11" fmla="*/ 0 60000 65536"/>
                    <a:gd name="T12" fmla="*/ 0 60000 65536"/>
                    <a:gd name="T13" fmla="*/ 0 60000 65536"/>
                    <a:gd name="T14" fmla="*/ 0 60000 65536"/>
                    <a:gd name="T15" fmla="*/ 0 w 394"/>
                    <a:gd name="T16" fmla="*/ 0 h 11"/>
                    <a:gd name="T17" fmla="*/ 394 w 394"/>
                    <a:gd name="T18" fmla="*/ 11 h 11"/>
                  </a:gdLst>
                  <a:ahLst/>
                  <a:cxnLst>
                    <a:cxn ang="T10">
                      <a:pos x="T0" y="T1"/>
                    </a:cxn>
                    <a:cxn ang="T11">
                      <a:pos x="T2" y="T3"/>
                    </a:cxn>
                    <a:cxn ang="T12">
                      <a:pos x="T4" y="T5"/>
                    </a:cxn>
                    <a:cxn ang="T13">
                      <a:pos x="T6" y="T7"/>
                    </a:cxn>
                    <a:cxn ang="T14">
                      <a:pos x="T8" y="T9"/>
                    </a:cxn>
                  </a:cxnLst>
                  <a:rect l="T15" t="T16" r="T17" b="T18"/>
                  <a:pathLst>
                    <a:path w="394" h="11">
                      <a:moveTo>
                        <a:pt x="0" y="0"/>
                      </a:moveTo>
                      <a:lnTo>
                        <a:pt x="0" y="11"/>
                      </a:lnTo>
                      <a:lnTo>
                        <a:pt x="394" y="11"/>
                      </a:lnTo>
                      <a:lnTo>
                        <a:pt x="393" y="0"/>
                      </a:lnTo>
                      <a:lnTo>
                        <a:pt x="0" y="0"/>
                      </a:lnTo>
                      <a:close/>
                    </a:path>
                  </a:pathLst>
                </a:custGeom>
                <a:solidFill>
                  <a:srgbClr val="96967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61" name="Freeform 859"/>
                <p:cNvSpPr>
                  <a:spLocks/>
                </p:cNvSpPr>
                <p:nvPr/>
              </p:nvSpPr>
              <p:spPr bwMode="auto">
                <a:xfrm>
                  <a:off x="1422" y="2854"/>
                  <a:ext cx="99" cy="3"/>
                </a:xfrm>
                <a:custGeom>
                  <a:avLst/>
                  <a:gdLst>
                    <a:gd name="T0" fmla="*/ 0 w 394"/>
                    <a:gd name="T1" fmla="*/ 0 h 11"/>
                    <a:gd name="T2" fmla="*/ 0 w 394"/>
                    <a:gd name="T3" fmla="*/ 0 h 11"/>
                    <a:gd name="T4" fmla="*/ 0 w 394"/>
                    <a:gd name="T5" fmla="*/ 0 h 11"/>
                    <a:gd name="T6" fmla="*/ 0 w 394"/>
                    <a:gd name="T7" fmla="*/ 0 h 11"/>
                    <a:gd name="T8" fmla="*/ 0 w 394"/>
                    <a:gd name="T9" fmla="*/ 0 h 11"/>
                    <a:gd name="T10" fmla="*/ 0 60000 65536"/>
                    <a:gd name="T11" fmla="*/ 0 60000 65536"/>
                    <a:gd name="T12" fmla="*/ 0 60000 65536"/>
                    <a:gd name="T13" fmla="*/ 0 60000 65536"/>
                    <a:gd name="T14" fmla="*/ 0 60000 65536"/>
                    <a:gd name="T15" fmla="*/ 0 w 394"/>
                    <a:gd name="T16" fmla="*/ 0 h 11"/>
                    <a:gd name="T17" fmla="*/ 394 w 394"/>
                    <a:gd name="T18" fmla="*/ 11 h 11"/>
                  </a:gdLst>
                  <a:ahLst/>
                  <a:cxnLst>
                    <a:cxn ang="T10">
                      <a:pos x="T0" y="T1"/>
                    </a:cxn>
                    <a:cxn ang="T11">
                      <a:pos x="T2" y="T3"/>
                    </a:cxn>
                    <a:cxn ang="T12">
                      <a:pos x="T4" y="T5"/>
                    </a:cxn>
                    <a:cxn ang="T13">
                      <a:pos x="T6" y="T7"/>
                    </a:cxn>
                    <a:cxn ang="T14">
                      <a:pos x="T8" y="T9"/>
                    </a:cxn>
                  </a:cxnLst>
                  <a:rect l="T15" t="T16" r="T17" b="T18"/>
                  <a:pathLst>
                    <a:path w="394" h="11">
                      <a:moveTo>
                        <a:pt x="0" y="0"/>
                      </a:moveTo>
                      <a:lnTo>
                        <a:pt x="0" y="11"/>
                      </a:lnTo>
                      <a:lnTo>
                        <a:pt x="394" y="11"/>
                      </a:lnTo>
                      <a:lnTo>
                        <a:pt x="392" y="0"/>
                      </a:lnTo>
                      <a:lnTo>
                        <a:pt x="0" y="0"/>
                      </a:lnTo>
                      <a:close/>
                    </a:path>
                  </a:pathLst>
                </a:custGeom>
                <a:solidFill>
                  <a:srgbClr val="9E9E7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62" name="Freeform 860"/>
                <p:cNvSpPr>
                  <a:spLocks/>
                </p:cNvSpPr>
                <p:nvPr/>
              </p:nvSpPr>
              <p:spPr bwMode="auto">
                <a:xfrm>
                  <a:off x="1422" y="2852"/>
                  <a:ext cx="99" cy="3"/>
                </a:xfrm>
                <a:custGeom>
                  <a:avLst/>
                  <a:gdLst>
                    <a:gd name="T0" fmla="*/ 0 w 393"/>
                    <a:gd name="T1" fmla="*/ 0 h 12"/>
                    <a:gd name="T2" fmla="*/ 0 w 393"/>
                    <a:gd name="T3" fmla="*/ 0 h 12"/>
                    <a:gd name="T4" fmla="*/ 0 w 393"/>
                    <a:gd name="T5" fmla="*/ 0 h 12"/>
                    <a:gd name="T6" fmla="*/ 0 w 393"/>
                    <a:gd name="T7" fmla="*/ 0 h 12"/>
                    <a:gd name="T8" fmla="*/ 0 w 393"/>
                    <a:gd name="T9" fmla="*/ 0 h 12"/>
                    <a:gd name="T10" fmla="*/ 0 w 393"/>
                    <a:gd name="T11" fmla="*/ 0 h 12"/>
                    <a:gd name="T12" fmla="*/ 0 w 393"/>
                    <a:gd name="T13" fmla="*/ 0 h 12"/>
                    <a:gd name="T14" fmla="*/ 0 w 393"/>
                    <a:gd name="T15" fmla="*/ 0 h 12"/>
                    <a:gd name="T16" fmla="*/ 0 60000 65536"/>
                    <a:gd name="T17" fmla="*/ 0 60000 65536"/>
                    <a:gd name="T18" fmla="*/ 0 60000 65536"/>
                    <a:gd name="T19" fmla="*/ 0 60000 65536"/>
                    <a:gd name="T20" fmla="*/ 0 60000 65536"/>
                    <a:gd name="T21" fmla="*/ 0 60000 65536"/>
                    <a:gd name="T22" fmla="*/ 0 60000 65536"/>
                    <a:gd name="T23" fmla="*/ 0 60000 65536"/>
                    <a:gd name="T24" fmla="*/ 0 w 393"/>
                    <a:gd name="T25" fmla="*/ 0 h 12"/>
                    <a:gd name="T26" fmla="*/ 393 w 393"/>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3" h="12">
                      <a:moveTo>
                        <a:pt x="0" y="0"/>
                      </a:moveTo>
                      <a:lnTo>
                        <a:pt x="0" y="12"/>
                      </a:lnTo>
                      <a:lnTo>
                        <a:pt x="393" y="12"/>
                      </a:lnTo>
                      <a:lnTo>
                        <a:pt x="392" y="0"/>
                      </a:lnTo>
                      <a:lnTo>
                        <a:pt x="99" y="0"/>
                      </a:lnTo>
                      <a:lnTo>
                        <a:pt x="98" y="3"/>
                      </a:lnTo>
                      <a:lnTo>
                        <a:pt x="98" y="0"/>
                      </a:lnTo>
                      <a:lnTo>
                        <a:pt x="0" y="0"/>
                      </a:lnTo>
                      <a:close/>
                    </a:path>
                  </a:pathLst>
                </a:custGeom>
                <a:solidFill>
                  <a:srgbClr val="A3A38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63" name="Freeform 861"/>
                <p:cNvSpPr>
                  <a:spLocks/>
                </p:cNvSpPr>
                <p:nvPr/>
              </p:nvSpPr>
              <p:spPr bwMode="auto">
                <a:xfrm>
                  <a:off x="1422" y="2851"/>
                  <a:ext cx="98" cy="3"/>
                </a:xfrm>
                <a:custGeom>
                  <a:avLst/>
                  <a:gdLst>
                    <a:gd name="T0" fmla="*/ 0 w 392"/>
                    <a:gd name="T1" fmla="*/ 0 h 11"/>
                    <a:gd name="T2" fmla="*/ 0 w 392"/>
                    <a:gd name="T3" fmla="*/ 0 h 11"/>
                    <a:gd name="T4" fmla="*/ 0 w 392"/>
                    <a:gd name="T5" fmla="*/ 0 h 11"/>
                    <a:gd name="T6" fmla="*/ 0 w 392"/>
                    <a:gd name="T7" fmla="*/ 0 h 11"/>
                    <a:gd name="T8" fmla="*/ 0 w 392"/>
                    <a:gd name="T9" fmla="*/ 0 h 11"/>
                    <a:gd name="T10" fmla="*/ 0 w 392"/>
                    <a:gd name="T11" fmla="*/ 0 h 11"/>
                    <a:gd name="T12" fmla="*/ 0 w 392"/>
                    <a:gd name="T13" fmla="*/ 0 h 11"/>
                    <a:gd name="T14" fmla="*/ 0 w 392"/>
                    <a:gd name="T15" fmla="*/ 0 h 11"/>
                    <a:gd name="T16" fmla="*/ 0 60000 65536"/>
                    <a:gd name="T17" fmla="*/ 0 60000 65536"/>
                    <a:gd name="T18" fmla="*/ 0 60000 65536"/>
                    <a:gd name="T19" fmla="*/ 0 60000 65536"/>
                    <a:gd name="T20" fmla="*/ 0 60000 65536"/>
                    <a:gd name="T21" fmla="*/ 0 60000 65536"/>
                    <a:gd name="T22" fmla="*/ 0 60000 65536"/>
                    <a:gd name="T23" fmla="*/ 0 60000 65536"/>
                    <a:gd name="T24" fmla="*/ 0 w 392"/>
                    <a:gd name="T25" fmla="*/ 0 h 11"/>
                    <a:gd name="T26" fmla="*/ 392 w 392"/>
                    <a:gd name="T27" fmla="*/ 11 h 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2" h="11">
                      <a:moveTo>
                        <a:pt x="0" y="0"/>
                      </a:moveTo>
                      <a:lnTo>
                        <a:pt x="0" y="11"/>
                      </a:lnTo>
                      <a:lnTo>
                        <a:pt x="392" y="11"/>
                      </a:lnTo>
                      <a:lnTo>
                        <a:pt x="391" y="0"/>
                      </a:lnTo>
                      <a:lnTo>
                        <a:pt x="99" y="0"/>
                      </a:lnTo>
                      <a:lnTo>
                        <a:pt x="98" y="8"/>
                      </a:lnTo>
                      <a:lnTo>
                        <a:pt x="98" y="0"/>
                      </a:lnTo>
                      <a:lnTo>
                        <a:pt x="0" y="0"/>
                      </a:lnTo>
                      <a:close/>
                    </a:path>
                  </a:pathLst>
                </a:custGeom>
                <a:solidFill>
                  <a:srgbClr val="A8A88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64" name="Freeform 862"/>
                <p:cNvSpPr>
                  <a:spLocks noEditPoints="1"/>
                </p:cNvSpPr>
                <p:nvPr/>
              </p:nvSpPr>
              <p:spPr bwMode="auto">
                <a:xfrm>
                  <a:off x="1422" y="2850"/>
                  <a:ext cx="98" cy="2"/>
                </a:xfrm>
                <a:custGeom>
                  <a:avLst/>
                  <a:gdLst>
                    <a:gd name="T0" fmla="*/ 0 w 392"/>
                    <a:gd name="T1" fmla="*/ 0 h 11"/>
                    <a:gd name="T2" fmla="*/ 0 w 392"/>
                    <a:gd name="T3" fmla="*/ 0 h 11"/>
                    <a:gd name="T4" fmla="*/ 0 w 392"/>
                    <a:gd name="T5" fmla="*/ 0 h 11"/>
                    <a:gd name="T6" fmla="*/ 0 w 392"/>
                    <a:gd name="T7" fmla="*/ 0 h 11"/>
                    <a:gd name="T8" fmla="*/ 0 w 392"/>
                    <a:gd name="T9" fmla="*/ 0 h 11"/>
                    <a:gd name="T10" fmla="*/ 0 w 392"/>
                    <a:gd name="T11" fmla="*/ 0 h 11"/>
                    <a:gd name="T12" fmla="*/ 0 w 392"/>
                    <a:gd name="T13" fmla="*/ 0 h 11"/>
                    <a:gd name="T14" fmla="*/ 0 w 392"/>
                    <a:gd name="T15" fmla="*/ 0 h 11"/>
                    <a:gd name="T16" fmla="*/ 0 w 392"/>
                    <a:gd name="T17" fmla="*/ 0 h 11"/>
                    <a:gd name="T18" fmla="*/ 0 w 392"/>
                    <a:gd name="T19" fmla="*/ 0 h 11"/>
                    <a:gd name="T20" fmla="*/ 0 w 392"/>
                    <a:gd name="T21" fmla="*/ 0 h 11"/>
                    <a:gd name="T22" fmla="*/ 0 w 392"/>
                    <a:gd name="T23" fmla="*/ 0 h 11"/>
                    <a:gd name="T24" fmla="*/ 0 w 392"/>
                    <a:gd name="T25" fmla="*/ 0 h 11"/>
                    <a:gd name="T26" fmla="*/ 0 w 392"/>
                    <a:gd name="T27" fmla="*/ 0 h 11"/>
                    <a:gd name="T28" fmla="*/ 0 w 392"/>
                    <a:gd name="T29" fmla="*/ 0 h 11"/>
                    <a:gd name="T30" fmla="*/ 0 w 392"/>
                    <a:gd name="T31" fmla="*/ 0 h 1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92"/>
                    <a:gd name="T49" fmla="*/ 0 h 11"/>
                    <a:gd name="T50" fmla="*/ 392 w 392"/>
                    <a:gd name="T51" fmla="*/ 11 h 1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92" h="11">
                      <a:moveTo>
                        <a:pt x="0" y="0"/>
                      </a:moveTo>
                      <a:lnTo>
                        <a:pt x="0" y="11"/>
                      </a:lnTo>
                      <a:lnTo>
                        <a:pt x="98" y="11"/>
                      </a:lnTo>
                      <a:lnTo>
                        <a:pt x="97" y="0"/>
                      </a:lnTo>
                      <a:lnTo>
                        <a:pt x="0" y="0"/>
                      </a:lnTo>
                      <a:close/>
                      <a:moveTo>
                        <a:pt x="100" y="0"/>
                      </a:moveTo>
                      <a:lnTo>
                        <a:pt x="99" y="11"/>
                      </a:lnTo>
                      <a:lnTo>
                        <a:pt x="392" y="11"/>
                      </a:lnTo>
                      <a:lnTo>
                        <a:pt x="391" y="0"/>
                      </a:lnTo>
                      <a:lnTo>
                        <a:pt x="300" y="0"/>
                      </a:lnTo>
                      <a:lnTo>
                        <a:pt x="299" y="5"/>
                      </a:lnTo>
                      <a:lnTo>
                        <a:pt x="299" y="0"/>
                      </a:lnTo>
                      <a:lnTo>
                        <a:pt x="207" y="0"/>
                      </a:lnTo>
                      <a:lnTo>
                        <a:pt x="205" y="5"/>
                      </a:lnTo>
                      <a:lnTo>
                        <a:pt x="205" y="0"/>
                      </a:lnTo>
                      <a:lnTo>
                        <a:pt x="100" y="0"/>
                      </a:lnTo>
                      <a:close/>
                    </a:path>
                  </a:pathLst>
                </a:custGeom>
                <a:solidFill>
                  <a:srgbClr val="B0B09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65" name="Freeform 863"/>
                <p:cNvSpPr>
                  <a:spLocks noEditPoints="1"/>
                </p:cNvSpPr>
                <p:nvPr/>
              </p:nvSpPr>
              <p:spPr bwMode="auto">
                <a:xfrm>
                  <a:off x="1422" y="2848"/>
                  <a:ext cx="98" cy="3"/>
                </a:xfrm>
                <a:custGeom>
                  <a:avLst/>
                  <a:gdLst>
                    <a:gd name="T0" fmla="*/ 0 w 391"/>
                    <a:gd name="T1" fmla="*/ 0 h 12"/>
                    <a:gd name="T2" fmla="*/ 0 w 391"/>
                    <a:gd name="T3" fmla="*/ 0 h 12"/>
                    <a:gd name="T4" fmla="*/ 0 w 391"/>
                    <a:gd name="T5" fmla="*/ 0 h 12"/>
                    <a:gd name="T6" fmla="*/ 0 w 391"/>
                    <a:gd name="T7" fmla="*/ 0 h 12"/>
                    <a:gd name="T8" fmla="*/ 0 w 391"/>
                    <a:gd name="T9" fmla="*/ 0 h 12"/>
                    <a:gd name="T10" fmla="*/ 0 w 391"/>
                    <a:gd name="T11" fmla="*/ 0 h 12"/>
                    <a:gd name="T12" fmla="*/ 0 w 391"/>
                    <a:gd name="T13" fmla="*/ 0 h 12"/>
                    <a:gd name="T14" fmla="*/ 0 w 391"/>
                    <a:gd name="T15" fmla="*/ 0 h 12"/>
                    <a:gd name="T16" fmla="*/ 0 w 391"/>
                    <a:gd name="T17" fmla="*/ 0 h 12"/>
                    <a:gd name="T18" fmla="*/ 0 w 391"/>
                    <a:gd name="T19" fmla="*/ 0 h 12"/>
                    <a:gd name="T20" fmla="*/ 0 w 391"/>
                    <a:gd name="T21" fmla="*/ 0 h 12"/>
                    <a:gd name="T22" fmla="*/ 0 w 391"/>
                    <a:gd name="T23" fmla="*/ 0 h 12"/>
                    <a:gd name="T24" fmla="*/ 0 w 391"/>
                    <a:gd name="T25" fmla="*/ 0 h 12"/>
                    <a:gd name="T26" fmla="*/ 0 w 391"/>
                    <a:gd name="T27" fmla="*/ 0 h 12"/>
                    <a:gd name="T28" fmla="*/ 0 w 391"/>
                    <a:gd name="T29" fmla="*/ 0 h 12"/>
                    <a:gd name="T30" fmla="*/ 0 w 391"/>
                    <a:gd name="T31" fmla="*/ 0 h 1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91"/>
                    <a:gd name="T49" fmla="*/ 0 h 12"/>
                    <a:gd name="T50" fmla="*/ 391 w 391"/>
                    <a:gd name="T51" fmla="*/ 12 h 1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91" h="12">
                      <a:moveTo>
                        <a:pt x="0" y="0"/>
                      </a:moveTo>
                      <a:lnTo>
                        <a:pt x="0" y="12"/>
                      </a:lnTo>
                      <a:lnTo>
                        <a:pt x="98" y="12"/>
                      </a:lnTo>
                      <a:lnTo>
                        <a:pt x="96" y="0"/>
                      </a:lnTo>
                      <a:lnTo>
                        <a:pt x="0" y="0"/>
                      </a:lnTo>
                      <a:close/>
                      <a:moveTo>
                        <a:pt x="101" y="0"/>
                      </a:moveTo>
                      <a:lnTo>
                        <a:pt x="99" y="12"/>
                      </a:lnTo>
                      <a:lnTo>
                        <a:pt x="391" y="12"/>
                      </a:lnTo>
                      <a:lnTo>
                        <a:pt x="389" y="0"/>
                      </a:lnTo>
                      <a:lnTo>
                        <a:pt x="301" y="0"/>
                      </a:lnTo>
                      <a:lnTo>
                        <a:pt x="299" y="11"/>
                      </a:lnTo>
                      <a:lnTo>
                        <a:pt x="296" y="0"/>
                      </a:lnTo>
                      <a:lnTo>
                        <a:pt x="207" y="0"/>
                      </a:lnTo>
                      <a:lnTo>
                        <a:pt x="205" y="11"/>
                      </a:lnTo>
                      <a:lnTo>
                        <a:pt x="203" y="0"/>
                      </a:lnTo>
                      <a:lnTo>
                        <a:pt x="101" y="0"/>
                      </a:lnTo>
                      <a:close/>
                    </a:path>
                  </a:pathLst>
                </a:custGeom>
                <a:solidFill>
                  <a:srgbClr val="B5B59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66" name="Freeform 864"/>
                <p:cNvSpPr>
                  <a:spLocks noEditPoints="1"/>
                </p:cNvSpPr>
                <p:nvPr/>
              </p:nvSpPr>
              <p:spPr bwMode="auto">
                <a:xfrm>
                  <a:off x="1422" y="2847"/>
                  <a:ext cx="98" cy="3"/>
                </a:xfrm>
                <a:custGeom>
                  <a:avLst/>
                  <a:gdLst>
                    <a:gd name="T0" fmla="*/ 0 w 391"/>
                    <a:gd name="T1" fmla="*/ 0 h 11"/>
                    <a:gd name="T2" fmla="*/ 0 w 391"/>
                    <a:gd name="T3" fmla="*/ 0 h 11"/>
                    <a:gd name="T4" fmla="*/ 0 w 391"/>
                    <a:gd name="T5" fmla="*/ 0 h 11"/>
                    <a:gd name="T6" fmla="*/ 0 w 391"/>
                    <a:gd name="T7" fmla="*/ 0 h 11"/>
                    <a:gd name="T8" fmla="*/ 0 w 391"/>
                    <a:gd name="T9" fmla="*/ 0 h 11"/>
                    <a:gd name="T10" fmla="*/ 0 w 391"/>
                    <a:gd name="T11" fmla="*/ 0 h 11"/>
                    <a:gd name="T12" fmla="*/ 0 w 391"/>
                    <a:gd name="T13" fmla="*/ 0 h 11"/>
                    <a:gd name="T14" fmla="*/ 0 w 391"/>
                    <a:gd name="T15" fmla="*/ 0 h 11"/>
                    <a:gd name="T16" fmla="*/ 0 w 391"/>
                    <a:gd name="T17" fmla="*/ 0 h 11"/>
                    <a:gd name="T18" fmla="*/ 0 w 391"/>
                    <a:gd name="T19" fmla="*/ 0 h 11"/>
                    <a:gd name="T20" fmla="*/ 0 w 391"/>
                    <a:gd name="T21" fmla="*/ 0 h 11"/>
                    <a:gd name="T22" fmla="*/ 0 w 391"/>
                    <a:gd name="T23" fmla="*/ 0 h 11"/>
                    <a:gd name="T24" fmla="*/ 0 w 391"/>
                    <a:gd name="T25" fmla="*/ 0 h 11"/>
                    <a:gd name="T26" fmla="*/ 0 w 391"/>
                    <a:gd name="T27" fmla="*/ 0 h 11"/>
                    <a:gd name="T28" fmla="*/ 0 w 391"/>
                    <a:gd name="T29" fmla="*/ 0 h 11"/>
                    <a:gd name="T30" fmla="*/ 0 w 391"/>
                    <a:gd name="T31" fmla="*/ 0 h 11"/>
                    <a:gd name="T32" fmla="*/ 0 w 391"/>
                    <a:gd name="T33" fmla="*/ 0 h 11"/>
                    <a:gd name="T34" fmla="*/ 0 w 391"/>
                    <a:gd name="T35" fmla="*/ 0 h 11"/>
                    <a:gd name="T36" fmla="*/ 0 w 391"/>
                    <a:gd name="T37" fmla="*/ 0 h 11"/>
                    <a:gd name="T38" fmla="*/ 0 w 391"/>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91"/>
                    <a:gd name="T61" fmla="*/ 0 h 11"/>
                    <a:gd name="T62" fmla="*/ 391 w 391"/>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91" h="11">
                      <a:moveTo>
                        <a:pt x="0" y="0"/>
                      </a:moveTo>
                      <a:lnTo>
                        <a:pt x="0" y="11"/>
                      </a:lnTo>
                      <a:lnTo>
                        <a:pt x="97" y="11"/>
                      </a:lnTo>
                      <a:lnTo>
                        <a:pt x="96" y="0"/>
                      </a:lnTo>
                      <a:lnTo>
                        <a:pt x="0" y="0"/>
                      </a:lnTo>
                      <a:close/>
                      <a:moveTo>
                        <a:pt x="101" y="0"/>
                      </a:moveTo>
                      <a:lnTo>
                        <a:pt x="100" y="11"/>
                      </a:lnTo>
                      <a:lnTo>
                        <a:pt x="205" y="11"/>
                      </a:lnTo>
                      <a:lnTo>
                        <a:pt x="202" y="0"/>
                      </a:lnTo>
                      <a:lnTo>
                        <a:pt x="101" y="0"/>
                      </a:lnTo>
                      <a:close/>
                      <a:moveTo>
                        <a:pt x="207" y="0"/>
                      </a:moveTo>
                      <a:lnTo>
                        <a:pt x="207" y="11"/>
                      </a:lnTo>
                      <a:lnTo>
                        <a:pt x="299" y="11"/>
                      </a:lnTo>
                      <a:lnTo>
                        <a:pt x="295" y="0"/>
                      </a:lnTo>
                      <a:lnTo>
                        <a:pt x="207" y="0"/>
                      </a:lnTo>
                      <a:close/>
                      <a:moveTo>
                        <a:pt x="301" y="0"/>
                      </a:moveTo>
                      <a:lnTo>
                        <a:pt x="300" y="11"/>
                      </a:lnTo>
                      <a:lnTo>
                        <a:pt x="391" y="11"/>
                      </a:lnTo>
                      <a:lnTo>
                        <a:pt x="389" y="0"/>
                      </a:lnTo>
                      <a:lnTo>
                        <a:pt x="301" y="0"/>
                      </a:lnTo>
                      <a:close/>
                    </a:path>
                  </a:pathLst>
                </a:custGeom>
                <a:solidFill>
                  <a:srgbClr val="BDBD9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67" name="Freeform 865"/>
                <p:cNvSpPr>
                  <a:spLocks noEditPoints="1"/>
                </p:cNvSpPr>
                <p:nvPr/>
              </p:nvSpPr>
              <p:spPr bwMode="auto">
                <a:xfrm>
                  <a:off x="1422" y="2846"/>
                  <a:ext cx="98" cy="2"/>
                </a:xfrm>
                <a:custGeom>
                  <a:avLst/>
                  <a:gdLst>
                    <a:gd name="T0" fmla="*/ 0 w 389"/>
                    <a:gd name="T1" fmla="*/ 0 h 11"/>
                    <a:gd name="T2" fmla="*/ 0 w 389"/>
                    <a:gd name="T3" fmla="*/ 0 h 11"/>
                    <a:gd name="T4" fmla="*/ 0 w 389"/>
                    <a:gd name="T5" fmla="*/ 0 h 11"/>
                    <a:gd name="T6" fmla="*/ 0 w 389"/>
                    <a:gd name="T7" fmla="*/ 0 h 11"/>
                    <a:gd name="T8" fmla="*/ 0 w 389"/>
                    <a:gd name="T9" fmla="*/ 0 h 11"/>
                    <a:gd name="T10" fmla="*/ 0 w 389"/>
                    <a:gd name="T11" fmla="*/ 0 h 11"/>
                    <a:gd name="T12" fmla="*/ 0 w 389"/>
                    <a:gd name="T13" fmla="*/ 0 h 11"/>
                    <a:gd name="T14" fmla="*/ 0 w 389"/>
                    <a:gd name="T15" fmla="*/ 0 h 11"/>
                    <a:gd name="T16" fmla="*/ 0 w 389"/>
                    <a:gd name="T17" fmla="*/ 0 h 11"/>
                    <a:gd name="T18" fmla="*/ 0 w 389"/>
                    <a:gd name="T19" fmla="*/ 0 h 11"/>
                    <a:gd name="T20" fmla="*/ 0 w 389"/>
                    <a:gd name="T21" fmla="*/ 0 h 11"/>
                    <a:gd name="T22" fmla="*/ 0 w 389"/>
                    <a:gd name="T23" fmla="*/ 0 h 11"/>
                    <a:gd name="T24" fmla="*/ 0 w 389"/>
                    <a:gd name="T25" fmla="*/ 0 h 11"/>
                    <a:gd name="T26" fmla="*/ 0 w 389"/>
                    <a:gd name="T27" fmla="*/ 0 h 11"/>
                    <a:gd name="T28" fmla="*/ 0 w 389"/>
                    <a:gd name="T29" fmla="*/ 0 h 11"/>
                    <a:gd name="T30" fmla="*/ 0 w 389"/>
                    <a:gd name="T31" fmla="*/ 0 h 11"/>
                    <a:gd name="T32" fmla="*/ 0 w 389"/>
                    <a:gd name="T33" fmla="*/ 0 h 11"/>
                    <a:gd name="T34" fmla="*/ 0 w 389"/>
                    <a:gd name="T35" fmla="*/ 0 h 11"/>
                    <a:gd name="T36" fmla="*/ 0 w 389"/>
                    <a:gd name="T37" fmla="*/ 0 h 11"/>
                    <a:gd name="T38" fmla="*/ 0 w 389"/>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9"/>
                    <a:gd name="T61" fmla="*/ 0 h 11"/>
                    <a:gd name="T62" fmla="*/ 389 w 389"/>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9" h="11">
                      <a:moveTo>
                        <a:pt x="0" y="0"/>
                      </a:moveTo>
                      <a:lnTo>
                        <a:pt x="0" y="11"/>
                      </a:lnTo>
                      <a:lnTo>
                        <a:pt x="96" y="11"/>
                      </a:lnTo>
                      <a:lnTo>
                        <a:pt x="94" y="0"/>
                      </a:lnTo>
                      <a:lnTo>
                        <a:pt x="0" y="0"/>
                      </a:lnTo>
                      <a:close/>
                      <a:moveTo>
                        <a:pt x="103" y="0"/>
                      </a:moveTo>
                      <a:lnTo>
                        <a:pt x="101" y="11"/>
                      </a:lnTo>
                      <a:lnTo>
                        <a:pt x="203" y="11"/>
                      </a:lnTo>
                      <a:lnTo>
                        <a:pt x="199" y="0"/>
                      </a:lnTo>
                      <a:lnTo>
                        <a:pt x="103" y="0"/>
                      </a:lnTo>
                      <a:close/>
                      <a:moveTo>
                        <a:pt x="207" y="0"/>
                      </a:moveTo>
                      <a:lnTo>
                        <a:pt x="207" y="11"/>
                      </a:lnTo>
                      <a:lnTo>
                        <a:pt x="296" y="11"/>
                      </a:lnTo>
                      <a:lnTo>
                        <a:pt x="293" y="0"/>
                      </a:lnTo>
                      <a:lnTo>
                        <a:pt x="207" y="0"/>
                      </a:lnTo>
                      <a:close/>
                      <a:moveTo>
                        <a:pt x="302" y="0"/>
                      </a:moveTo>
                      <a:lnTo>
                        <a:pt x="301" y="11"/>
                      </a:lnTo>
                      <a:lnTo>
                        <a:pt x="389" y="11"/>
                      </a:lnTo>
                      <a:lnTo>
                        <a:pt x="388" y="0"/>
                      </a:lnTo>
                      <a:lnTo>
                        <a:pt x="302" y="0"/>
                      </a:lnTo>
                      <a:close/>
                    </a:path>
                  </a:pathLst>
                </a:custGeom>
                <a:solidFill>
                  <a:srgbClr val="C2C2A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68" name="Freeform 866"/>
                <p:cNvSpPr>
                  <a:spLocks noEditPoints="1"/>
                </p:cNvSpPr>
                <p:nvPr/>
              </p:nvSpPr>
              <p:spPr bwMode="auto">
                <a:xfrm>
                  <a:off x="1422" y="2844"/>
                  <a:ext cx="98" cy="3"/>
                </a:xfrm>
                <a:custGeom>
                  <a:avLst/>
                  <a:gdLst>
                    <a:gd name="T0" fmla="*/ 0 w 389"/>
                    <a:gd name="T1" fmla="*/ 0 h 12"/>
                    <a:gd name="T2" fmla="*/ 0 w 389"/>
                    <a:gd name="T3" fmla="*/ 0 h 12"/>
                    <a:gd name="T4" fmla="*/ 0 w 389"/>
                    <a:gd name="T5" fmla="*/ 0 h 12"/>
                    <a:gd name="T6" fmla="*/ 0 w 389"/>
                    <a:gd name="T7" fmla="*/ 0 h 12"/>
                    <a:gd name="T8" fmla="*/ 0 w 389"/>
                    <a:gd name="T9" fmla="*/ 0 h 12"/>
                    <a:gd name="T10" fmla="*/ 0 w 389"/>
                    <a:gd name="T11" fmla="*/ 0 h 12"/>
                    <a:gd name="T12" fmla="*/ 0 w 389"/>
                    <a:gd name="T13" fmla="*/ 0 h 12"/>
                    <a:gd name="T14" fmla="*/ 0 w 389"/>
                    <a:gd name="T15" fmla="*/ 0 h 12"/>
                    <a:gd name="T16" fmla="*/ 0 w 389"/>
                    <a:gd name="T17" fmla="*/ 0 h 12"/>
                    <a:gd name="T18" fmla="*/ 0 w 389"/>
                    <a:gd name="T19" fmla="*/ 0 h 12"/>
                    <a:gd name="T20" fmla="*/ 0 w 389"/>
                    <a:gd name="T21" fmla="*/ 0 h 12"/>
                    <a:gd name="T22" fmla="*/ 0 w 389"/>
                    <a:gd name="T23" fmla="*/ 0 h 12"/>
                    <a:gd name="T24" fmla="*/ 0 w 389"/>
                    <a:gd name="T25" fmla="*/ 0 h 12"/>
                    <a:gd name="T26" fmla="*/ 0 w 389"/>
                    <a:gd name="T27" fmla="*/ 0 h 12"/>
                    <a:gd name="T28" fmla="*/ 0 w 389"/>
                    <a:gd name="T29" fmla="*/ 0 h 12"/>
                    <a:gd name="T30" fmla="*/ 0 w 389"/>
                    <a:gd name="T31" fmla="*/ 0 h 12"/>
                    <a:gd name="T32" fmla="*/ 0 w 389"/>
                    <a:gd name="T33" fmla="*/ 0 h 12"/>
                    <a:gd name="T34" fmla="*/ 0 w 389"/>
                    <a:gd name="T35" fmla="*/ 0 h 12"/>
                    <a:gd name="T36" fmla="*/ 0 w 389"/>
                    <a:gd name="T37" fmla="*/ 0 h 12"/>
                    <a:gd name="T38" fmla="*/ 0 w 389"/>
                    <a:gd name="T39" fmla="*/ 0 h 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9"/>
                    <a:gd name="T61" fmla="*/ 0 h 12"/>
                    <a:gd name="T62" fmla="*/ 389 w 389"/>
                    <a:gd name="T63" fmla="*/ 12 h 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9" h="12">
                      <a:moveTo>
                        <a:pt x="0" y="0"/>
                      </a:moveTo>
                      <a:lnTo>
                        <a:pt x="0" y="12"/>
                      </a:lnTo>
                      <a:lnTo>
                        <a:pt x="96" y="12"/>
                      </a:lnTo>
                      <a:lnTo>
                        <a:pt x="94" y="0"/>
                      </a:lnTo>
                      <a:lnTo>
                        <a:pt x="0" y="0"/>
                      </a:lnTo>
                      <a:close/>
                      <a:moveTo>
                        <a:pt x="103" y="0"/>
                      </a:moveTo>
                      <a:lnTo>
                        <a:pt x="101" y="12"/>
                      </a:lnTo>
                      <a:lnTo>
                        <a:pt x="202" y="12"/>
                      </a:lnTo>
                      <a:lnTo>
                        <a:pt x="198" y="0"/>
                      </a:lnTo>
                      <a:lnTo>
                        <a:pt x="103" y="0"/>
                      </a:lnTo>
                      <a:close/>
                      <a:moveTo>
                        <a:pt x="208" y="0"/>
                      </a:moveTo>
                      <a:lnTo>
                        <a:pt x="207" y="12"/>
                      </a:lnTo>
                      <a:lnTo>
                        <a:pt x="295" y="12"/>
                      </a:lnTo>
                      <a:lnTo>
                        <a:pt x="291" y="0"/>
                      </a:lnTo>
                      <a:lnTo>
                        <a:pt x="208" y="0"/>
                      </a:lnTo>
                      <a:close/>
                      <a:moveTo>
                        <a:pt x="303" y="0"/>
                      </a:moveTo>
                      <a:lnTo>
                        <a:pt x="301" y="12"/>
                      </a:lnTo>
                      <a:lnTo>
                        <a:pt x="389" y="12"/>
                      </a:lnTo>
                      <a:lnTo>
                        <a:pt x="388" y="0"/>
                      </a:lnTo>
                      <a:lnTo>
                        <a:pt x="303" y="0"/>
                      </a:lnTo>
                      <a:close/>
                    </a:path>
                  </a:pathLst>
                </a:custGeom>
                <a:solidFill>
                  <a:srgbClr val="C9C9A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69" name="Freeform 867"/>
                <p:cNvSpPr>
                  <a:spLocks noEditPoints="1"/>
                </p:cNvSpPr>
                <p:nvPr/>
              </p:nvSpPr>
              <p:spPr bwMode="auto">
                <a:xfrm>
                  <a:off x="1422" y="2843"/>
                  <a:ext cx="97" cy="3"/>
                </a:xfrm>
                <a:custGeom>
                  <a:avLst/>
                  <a:gdLst>
                    <a:gd name="T0" fmla="*/ 0 w 388"/>
                    <a:gd name="T1" fmla="*/ 0 h 10"/>
                    <a:gd name="T2" fmla="*/ 0 w 388"/>
                    <a:gd name="T3" fmla="*/ 0 h 10"/>
                    <a:gd name="T4" fmla="*/ 0 w 388"/>
                    <a:gd name="T5" fmla="*/ 0 h 10"/>
                    <a:gd name="T6" fmla="*/ 0 w 388"/>
                    <a:gd name="T7" fmla="*/ 0 h 10"/>
                    <a:gd name="T8" fmla="*/ 0 w 388"/>
                    <a:gd name="T9" fmla="*/ 0 h 10"/>
                    <a:gd name="T10" fmla="*/ 0 w 388"/>
                    <a:gd name="T11" fmla="*/ 0 h 10"/>
                    <a:gd name="T12" fmla="*/ 0 w 388"/>
                    <a:gd name="T13" fmla="*/ 0 h 10"/>
                    <a:gd name="T14" fmla="*/ 0 w 388"/>
                    <a:gd name="T15" fmla="*/ 0 h 10"/>
                    <a:gd name="T16" fmla="*/ 0 w 388"/>
                    <a:gd name="T17" fmla="*/ 0 h 10"/>
                    <a:gd name="T18" fmla="*/ 0 w 388"/>
                    <a:gd name="T19" fmla="*/ 0 h 10"/>
                    <a:gd name="T20" fmla="*/ 0 w 388"/>
                    <a:gd name="T21" fmla="*/ 0 h 10"/>
                    <a:gd name="T22" fmla="*/ 0 w 388"/>
                    <a:gd name="T23" fmla="*/ 0 h 10"/>
                    <a:gd name="T24" fmla="*/ 0 w 388"/>
                    <a:gd name="T25" fmla="*/ 0 h 10"/>
                    <a:gd name="T26" fmla="*/ 0 w 388"/>
                    <a:gd name="T27" fmla="*/ 0 h 10"/>
                    <a:gd name="T28" fmla="*/ 0 w 388"/>
                    <a:gd name="T29" fmla="*/ 0 h 10"/>
                    <a:gd name="T30" fmla="*/ 0 w 388"/>
                    <a:gd name="T31" fmla="*/ 0 h 10"/>
                    <a:gd name="T32" fmla="*/ 0 w 388"/>
                    <a:gd name="T33" fmla="*/ 0 h 10"/>
                    <a:gd name="T34" fmla="*/ 0 w 388"/>
                    <a:gd name="T35" fmla="*/ 0 h 10"/>
                    <a:gd name="T36" fmla="*/ 0 w 388"/>
                    <a:gd name="T37" fmla="*/ 0 h 10"/>
                    <a:gd name="T38" fmla="*/ 0 w 388"/>
                    <a:gd name="T39" fmla="*/ 0 h 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8"/>
                    <a:gd name="T61" fmla="*/ 0 h 10"/>
                    <a:gd name="T62" fmla="*/ 388 w 388"/>
                    <a:gd name="T63" fmla="*/ 10 h 1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8" h="10">
                      <a:moveTo>
                        <a:pt x="0" y="0"/>
                      </a:moveTo>
                      <a:lnTo>
                        <a:pt x="0" y="10"/>
                      </a:lnTo>
                      <a:lnTo>
                        <a:pt x="94" y="10"/>
                      </a:lnTo>
                      <a:lnTo>
                        <a:pt x="93" y="0"/>
                      </a:lnTo>
                      <a:lnTo>
                        <a:pt x="0" y="0"/>
                      </a:lnTo>
                      <a:close/>
                      <a:moveTo>
                        <a:pt x="104" y="0"/>
                      </a:moveTo>
                      <a:lnTo>
                        <a:pt x="103" y="10"/>
                      </a:lnTo>
                      <a:lnTo>
                        <a:pt x="199" y="10"/>
                      </a:lnTo>
                      <a:lnTo>
                        <a:pt x="197" y="0"/>
                      </a:lnTo>
                      <a:lnTo>
                        <a:pt x="104" y="0"/>
                      </a:lnTo>
                      <a:close/>
                      <a:moveTo>
                        <a:pt x="208" y="0"/>
                      </a:moveTo>
                      <a:lnTo>
                        <a:pt x="207" y="10"/>
                      </a:lnTo>
                      <a:lnTo>
                        <a:pt x="293" y="10"/>
                      </a:lnTo>
                      <a:lnTo>
                        <a:pt x="290" y="0"/>
                      </a:lnTo>
                      <a:lnTo>
                        <a:pt x="208" y="0"/>
                      </a:lnTo>
                      <a:close/>
                      <a:moveTo>
                        <a:pt x="303" y="0"/>
                      </a:moveTo>
                      <a:lnTo>
                        <a:pt x="302" y="10"/>
                      </a:lnTo>
                      <a:lnTo>
                        <a:pt x="388" y="10"/>
                      </a:lnTo>
                      <a:lnTo>
                        <a:pt x="387" y="0"/>
                      </a:lnTo>
                      <a:lnTo>
                        <a:pt x="303" y="0"/>
                      </a:lnTo>
                      <a:close/>
                    </a:path>
                  </a:pathLst>
                </a:custGeom>
                <a:solidFill>
                  <a:srgbClr val="D1D1B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70" name="Freeform 868"/>
                <p:cNvSpPr>
                  <a:spLocks noEditPoints="1"/>
                </p:cNvSpPr>
                <p:nvPr/>
              </p:nvSpPr>
              <p:spPr bwMode="auto">
                <a:xfrm>
                  <a:off x="1422" y="2841"/>
                  <a:ext cx="97" cy="3"/>
                </a:xfrm>
                <a:custGeom>
                  <a:avLst/>
                  <a:gdLst>
                    <a:gd name="T0" fmla="*/ 0 w 388"/>
                    <a:gd name="T1" fmla="*/ 0 h 10"/>
                    <a:gd name="T2" fmla="*/ 0 w 388"/>
                    <a:gd name="T3" fmla="*/ 0 h 10"/>
                    <a:gd name="T4" fmla="*/ 0 w 388"/>
                    <a:gd name="T5" fmla="*/ 0 h 10"/>
                    <a:gd name="T6" fmla="*/ 0 w 388"/>
                    <a:gd name="T7" fmla="*/ 0 h 10"/>
                    <a:gd name="T8" fmla="*/ 0 w 388"/>
                    <a:gd name="T9" fmla="*/ 0 h 10"/>
                    <a:gd name="T10" fmla="*/ 0 w 388"/>
                    <a:gd name="T11" fmla="*/ 0 h 10"/>
                    <a:gd name="T12" fmla="*/ 0 w 388"/>
                    <a:gd name="T13" fmla="*/ 0 h 10"/>
                    <a:gd name="T14" fmla="*/ 0 w 388"/>
                    <a:gd name="T15" fmla="*/ 0 h 10"/>
                    <a:gd name="T16" fmla="*/ 0 w 388"/>
                    <a:gd name="T17" fmla="*/ 0 h 10"/>
                    <a:gd name="T18" fmla="*/ 0 w 388"/>
                    <a:gd name="T19" fmla="*/ 0 h 10"/>
                    <a:gd name="T20" fmla="*/ 0 w 388"/>
                    <a:gd name="T21" fmla="*/ 0 h 10"/>
                    <a:gd name="T22" fmla="*/ 0 w 388"/>
                    <a:gd name="T23" fmla="*/ 0 h 10"/>
                    <a:gd name="T24" fmla="*/ 0 w 388"/>
                    <a:gd name="T25" fmla="*/ 0 h 10"/>
                    <a:gd name="T26" fmla="*/ 0 w 388"/>
                    <a:gd name="T27" fmla="*/ 0 h 10"/>
                    <a:gd name="T28" fmla="*/ 0 w 388"/>
                    <a:gd name="T29" fmla="*/ 0 h 10"/>
                    <a:gd name="T30" fmla="*/ 0 w 388"/>
                    <a:gd name="T31" fmla="*/ 0 h 10"/>
                    <a:gd name="T32" fmla="*/ 0 w 388"/>
                    <a:gd name="T33" fmla="*/ 0 h 10"/>
                    <a:gd name="T34" fmla="*/ 0 w 388"/>
                    <a:gd name="T35" fmla="*/ 0 h 10"/>
                    <a:gd name="T36" fmla="*/ 0 w 388"/>
                    <a:gd name="T37" fmla="*/ 0 h 10"/>
                    <a:gd name="T38" fmla="*/ 0 w 388"/>
                    <a:gd name="T39" fmla="*/ 0 h 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8"/>
                    <a:gd name="T61" fmla="*/ 0 h 10"/>
                    <a:gd name="T62" fmla="*/ 388 w 388"/>
                    <a:gd name="T63" fmla="*/ 10 h 1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8" h="10">
                      <a:moveTo>
                        <a:pt x="0" y="0"/>
                      </a:moveTo>
                      <a:lnTo>
                        <a:pt x="0" y="10"/>
                      </a:lnTo>
                      <a:lnTo>
                        <a:pt x="94" y="10"/>
                      </a:lnTo>
                      <a:lnTo>
                        <a:pt x="93" y="0"/>
                      </a:lnTo>
                      <a:lnTo>
                        <a:pt x="0" y="0"/>
                      </a:lnTo>
                      <a:close/>
                      <a:moveTo>
                        <a:pt x="104" y="0"/>
                      </a:moveTo>
                      <a:lnTo>
                        <a:pt x="103" y="10"/>
                      </a:lnTo>
                      <a:lnTo>
                        <a:pt x="198" y="10"/>
                      </a:lnTo>
                      <a:lnTo>
                        <a:pt x="195" y="0"/>
                      </a:lnTo>
                      <a:lnTo>
                        <a:pt x="104" y="0"/>
                      </a:lnTo>
                      <a:close/>
                      <a:moveTo>
                        <a:pt x="208" y="0"/>
                      </a:moveTo>
                      <a:lnTo>
                        <a:pt x="208" y="10"/>
                      </a:lnTo>
                      <a:lnTo>
                        <a:pt x="291" y="10"/>
                      </a:lnTo>
                      <a:lnTo>
                        <a:pt x="288" y="0"/>
                      </a:lnTo>
                      <a:lnTo>
                        <a:pt x="208" y="0"/>
                      </a:lnTo>
                      <a:close/>
                      <a:moveTo>
                        <a:pt x="305" y="0"/>
                      </a:moveTo>
                      <a:lnTo>
                        <a:pt x="303" y="10"/>
                      </a:lnTo>
                      <a:lnTo>
                        <a:pt x="388" y="10"/>
                      </a:lnTo>
                      <a:lnTo>
                        <a:pt x="387" y="0"/>
                      </a:lnTo>
                      <a:lnTo>
                        <a:pt x="305" y="0"/>
                      </a:lnTo>
                      <a:close/>
                    </a:path>
                  </a:pathLst>
                </a:custGeom>
                <a:solidFill>
                  <a:srgbClr val="D6D6B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71" name="Freeform 869"/>
                <p:cNvSpPr>
                  <a:spLocks noEditPoints="1"/>
                </p:cNvSpPr>
                <p:nvPr/>
              </p:nvSpPr>
              <p:spPr bwMode="auto">
                <a:xfrm>
                  <a:off x="1422" y="2840"/>
                  <a:ext cx="97" cy="3"/>
                </a:xfrm>
                <a:custGeom>
                  <a:avLst/>
                  <a:gdLst>
                    <a:gd name="T0" fmla="*/ 0 w 387"/>
                    <a:gd name="T1" fmla="*/ 0 h 12"/>
                    <a:gd name="T2" fmla="*/ 0 w 387"/>
                    <a:gd name="T3" fmla="*/ 0 h 12"/>
                    <a:gd name="T4" fmla="*/ 0 w 387"/>
                    <a:gd name="T5" fmla="*/ 0 h 12"/>
                    <a:gd name="T6" fmla="*/ 0 w 387"/>
                    <a:gd name="T7" fmla="*/ 0 h 12"/>
                    <a:gd name="T8" fmla="*/ 0 w 387"/>
                    <a:gd name="T9" fmla="*/ 0 h 12"/>
                    <a:gd name="T10" fmla="*/ 0 w 387"/>
                    <a:gd name="T11" fmla="*/ 0 h 12"/>
                    <a:gd name="T12" fmla="*/ 0 w 387"/>
                    <a:gd name="T13" fmla="*/ 0 h 12"/>
                    <a:gd name="T14" fmla="*/ 0 w 387"/>
                    <a:gd name="T15" fmla="*/ 0 h 12"/>
                    <a:gd name="T16" fmla="*/ 0 w 387"/>
                    <a:gd name="T17" fmla="*/ 0 h 12"/>
                    <a:gd name="T18" fmla="*/ 0 w 387"/>
                    <a:gd name="T19" fmla="*/ 0 h 12"/>
                    <a:gd name="T20" fmla="*/ 0 w 387"/>
                    <a:gd name="T21" fmla="*/ 0 h 12"/>
                    <a:gd name="T22" fmla="*/ 0 w 387"/>
                    <a:gd name="T23" fmla="*/ 0 h 12"/>
                    <a:gd name="T24" fmla="*/ 0 w 387"/>
                    <a:gd name="T25" fmla="*/ 0 h 12"/>
                    <a:gd name="T26" fmla="*/ 0 w 387"/>
                    <a:gd name="T27" fmla="*/ 0 h 12"/>
                    <a:gd name="T28" fmla="*/ 0 w 387"/>
                    <a:gd name="T29" fmla="*/ 0 h 12"/>
                    <a:gd name="T30" fmla="*/ 0 w 387"/>
                    <a:gd name="T31" fmla="*/ 0 h 12"/>
                    <a:gd name="T32" fmla="*/ 0 w 387"/>
                    <a:gd name="T33" fmla="*/ 0 h 12"/>
                    <a:gd name="T34" fmla="*/ 0 w 387"/>
                    <a:gd name="T35" fmla="*/ 0 h 12"/>
                    <a:gd name="T36" fmla="*/ 0 w 387"/>
                    <a:gd name="T37" fmla="*/ 0 h 12"/>
                    <a:gd name="T38" fmla="*/ 0 w 387"/>
                    <a:gd name="T39" fmla="*/ 0 h 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7"/>
                    <a:gd name="T61" fmla="*/ 0 h 12"/>
                    <a:gd name="T62" fmla="*/ 387 w 387"/>
                    <a:gd name="T63" fmla="*/ 12 h 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7" h="12">
                      <a:moveTo>
                        <a:pt x="0" y="0"/>
                      </a:moveTo>
                      <a:lnTo>
                        <a:pt x="0" y="12"/>
                      </a:lnTo>
                      <a:lnTo>
                        <a:pt x="93" y="12"/>
                      </a:lnTo>
                      <a:lnTo>
                        <a:pt x="92" y="0"/>
                      </a:lnTo>
                      <a:lnTo>
                        <a:pt x="0" y="0"/>
                      </a:lnTo>
                      <a:close/>
                      <a:moveTo>
                        <a:pt x="105" y="0"/>
                      </a:moveTo>
                      <a:lnTo>
                        <a:pt x="104" y="12"/>
                      </a:lnTo>
                      <a:lnTo>
                        <a:pt x="197" y="12"/>
                      </a:lnTo>
                      <a:lnTo>
                        <a:pt x="193" y="0"/>
                      </a:lnTo>
                      <a:lnTo>
                        <a:pt x="105" y="0"/>
                      </a:lnTo>
                      <a:close/>
                      <a:moveTo>
                        <a:pt x="208" y="0"/>
                      </a:moveTo>
                      <a:lnTo>
                        <a:pt x="208" y="12"/>
                      </a:lnTo>
                      <a:lnTo>
                        <a:pt x="290" y="12"/>
                      </a:lnTo>
                      <a:lnTo>
                        <a:pt x="287" y="0"/>
                      </a:lnTo>
                      <a:lnTo>
                        <a:pt x="208" y="0"/>
                      </a:lnTo>
                      <a:close/>
                      <a:moveTo>
                        <a:pt x="306" y="0"/>
                      </a:moveTo>
                      <a:lnTo>
                        <a:pt x="303" y="12"/>
                      </a:lnTo>
                      <a:lnTo>
                        <a:pt x="387" y="12"/>
                      </a:lnTo>
                      <a:lnTo>
                        <a:pt x="386" y="0"/>
                      </a:lnTo>
                      <a:lnTo>
                        <a:pt x="306" y="0"/>
                      </a:lnTo>
                      <a:close/>
                    </a:path>
                  </a:pathLst>
                </a:custGeom>
                <a:solidFill>
                  <a:srgbClr val="DEDE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72" name="Freeform 870"/>
                <p:cNvSpPr>
                  <a:spLocks noEditPoints="1"/>
                </p:cNvSpPr>
                <p:nvPr/>
              </p:nvSpPr>
              <p:spPr bwMode="auto">
                <a:xfrm>
                  <a:off x="1422" y="2839"/>
                  <a:ext cx="97" cy="2"/>
                </a:xfrm>
                <a:custGeom>
                  <a:avLst/>
                  <a:gdLst>
                    <a:gd name="T0" fmla="*/ 0 w 387"/>
                    <a:gd name="T1" fmla="*/ 0 h 11"/>
                    <a:gd name="T2" fmla="*/ 0 w 387"/>
                    <a:gd name="T3" fmla="*/ 0 h 11"/>
                    <a:gd name="T4" fmla="*/ 0 w 387"/>
                    <a:gd name="T5" fmla="*/ 0 h 11"/>
                    <a:gd name="T6" fmla="*/ 0 w 387"/>
                    <a:gd name="T7" fmla="*/ 0 h 11"/>
                    <a:gd name="T8" fmla="*/ 0 w 387"/>
                    <a:gd name="T9" fmla="*/ 0 h 11"/>
                    <a:gd name="T10" fmla="*/ 0 w 387"/>
                    <a:gd name="T11" fmla="*/ 0 h 11"/>
                    <a:gd name="T12" fmla="*/ 0 w 387"/>
                    <a:gd name="T13" fmla="*/ 0 h 11"/>
                    <a:gd name="T14" fmla="*/ 0 w 387"/>
                    <a:gd name="T15" fmla="*/ 0 h 11"/>
                    <a:gd name="T16" fmla="*/ 0 w 387"/>
                    <a:gd name="T17" fmla="*/ 0 h 11"/>
                    <a:gd name="T18" fmla="*/ 0 w 387"/>
                    <a:gd name="T19" fmla="*/ 0 h 11"/>
                    <a:gd name="T20" fmla="*/ 0 w 387"/>
                    <a:gd name="T21" fmla="*/ 0 h 11"/>
                    <a:gd name="T22" fmla="*/ 0 w 387"/>
                    <a:gd name="T23" fmla="*/ 0 h 11"/>
                    <a:gd name="T24" fmla="*/ 0 w 387"/>
                    <a:gd name="T25" fmla="*/ 0 h 11"/>
                    <a:gd name="T26" fmla="*/ 0 w 387"/>
                    <a:gd name="T27" fmla="*/ 0 h 11"/>
                    <a:gd name="T28" fmla="*/ 0 w 387"/>
                    <a:gd name="T29" fmla="*/ 0 h 11"/>
                    <a:gd name="T30" fmla="*/ 0 w 387"/>
                    <a:gd name="T31" fmla="*/ 0 h 11"/>
                    <a:gd name="T32" fmla="*/ 0 w 387"/>
                    <a:gd name="T33" fmla="*/ 0 h 11"/>
                    <a:gd name="T34" fmla="*/ 0 w 387"/>
                    <a:gd name="T35" fmla="*/ 0 h 11"/>
                    <a:gd name="T36" fmla="*/ 0 w 387"/>
                    <a:gd name="T37" fmla="*/ 0 h 11"/>
                    <a:gd name="T38" fmla="*/ 0 w 387"/>
                    <a:gd name="T39" fmla="*/ 0 h 11"/>
                    <a:gd name="T40" fmla="*/ 0 w 387"/>
                    <a:gd name="T41" fmla="*/ 0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87"/>
                    <a:gd name="T64" fmla="*/ 0 h 11"/>
                    <a:gd name="T65" fmla="*/ 387 w 387"/>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87" h="11">
                      <a:moveTo>
                        <a:pt x="0" y="11"/>
                      </a:moveTo>
                      <a:lnTo>
                        <a:pt x="0" y="4"/>
                      </a:lnTo>
                      <a:lnTo>
                        <a:pt x="91" y="1"/>
                      </a:lnTo>
                      <a:lnTo>
                        <a:pt x="93" y="11"/>
                      </a:lnTo>
                      <a:lnTo>
                        <a:pt x="0" y="11"/>
                      </a:lnTo>
                      <a:close/>
                      <a:moveTo>
                        <a:pt x="104" y="11"/>
                      </a:moveTo>
                      <a:lnTo>
                        <a:pt x="105" y="1"/>
                      </a:lnTo>
                      <a:lnTo>
                        <a:pt x="191" y="1"/>
                      </a:lnTo>
                      <a:lnTo>
                        <a:pt x="195" y="11"/>
                      </a:lnTo>
                      <a:lnTo>
                        <a:pt x="104" y="11"/>
                      </a:lnTo>
                      <a:close/>
                      <a:moveTo>
                        <a:pt x="208" y="11"/>
                      </a:moveTo>
                      <a:lnTo>
                        <a:pt x="208" y="1"/>
                      </a:lnTo>
                      <a:lnTo>
                        <a:pt x="284" y="1"/>
                      </a:lnTo>
                      <a:lnTo>
                        <a:pt x="288" y="11"/>
                      </a:lnTo>
                      <a:lnTo>
                        <a:pt x="208" y="11"/>
                      </a:lnTo>
                      <a:close/>
                      <a:moveTo>
                        <a:pt x="306" y="0"/>
                      </a:moveTo>
                      <a:lnTo>
                        <a:pt x="305" y="11"/>
                      </a:lnTo>
                      <a:lnTo>
                        <a:pt x="387" y="11"/>
                      </a:lnTo>
                      <a:lnTo>
                        <a:pt x="385" y="1"/>
                      </a:lnTo>
                      <a:lnTo>
                        <a:pt x="385" y="0"/>
                      </a:lnTo>
                      <a:lnTo>
                        <a:pt x="306" y="0"/>
                      </a:lnTo>
                      <a:close/>
                    </a:path>
                  </a:pathLst>
                </a:custGeom>
                <a:solidFill>
                  <a:srgbClr val="E3E3C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73" name="Freeform 871"/>
                <p:cNvSpPr>
                  <a:spLocks noEditPoints="1"/>
                </p:cNvSpPr>
                <p:nvPr/>
              </p:nvSpPr>
              <p:spPr bwMode="auto">
                <a:xfrm>
                  <a:off x="1422" y="2838"/>
                  <a:ext cx="97" cy="2"/>
                </a:xfrm>
                <a:custGeom>
                  <a:avLst/>
                  <a:gdLst>
                    <a:gd name="T0" fmla="*/ 0 w 386"/>
                    <a:gd name="T1" fmla="*/ 0 h 6"/>
                    <a:gd name="T2" fmla="*/ 0 w 386"/>
                    <a:gd name="T3" fmla="*/ 0 h 6"/>
                    <a:gd name="T4" fmla="*/ 0 w 386"/>
                    <a:gd name="T5" fmla="*/ 0 h 6"/>
                    <a:gd name="T6" fmla="*/ 0 w 386"/>
                    <a:gd name="T7" fmla="*/ 0 h 6"/>
                    <a:gd name="T8" fmla="*/ 0 w 386"/>
                    <a:gd name="T9" fmla="*/ 0 h 6"/>
                    <a:gd name="T10" fmla="*/ 0 w 386"/>
                    <a:gd name="T11" fmla="*/ 0 h 6"/>
                    <a:gd name="T12" fmla="*/ 0 w 386"/>
                    <a:gd name="T13" fmla="*/ 0 h 6"/>
                    <a:gd name="T14" fmla="*/ 0 w 386"/>
                    <a:gd name="T15" fmla="*/ 0 h 6"/>
                    <a:gd name="T16" fmla="*/ 0 w 386"/>
                    <a:gd name="T17" fmla="*/ 0 h 6"/>
                    <a:gd name="T18" fmla="*/ 0 w 386"/>
                    <a:gd name="T19" fmla="*/ 0 h 6"/>
                    <a:gd name="T20" fmla="*/ 0 w 386"/>
                    <a:gd name="T21" fmla="*/ 0 h 6"/>
                    <a:gd name="T22" fmla="*/ 0 w 386"/>
                    <a:gd name="T23" fmla="*/ 0 h 6"/>
                    <a:gd name="T24" fmla="*/ 0 w 386"/>
                    <a:gd name="T25" fmla="*/ 0 h 6"/>
                    <a:gd name="T26" fmla="*/ 0 w 386"/>
                    <a:gd name="T27" fmla="*/ 0 h 6"/>
                    <a:gd name="T28" fmla="*/ 0 w 386"/>
                    <a:gd name="T29" fmla="*/ 0 h 6"/>
                    <a:gd name="T30" fmla="*/ 0 w 386"/>
                    <a:gd name="T31" fmla="*/ 0 h 6"/>
                    <a:gd name="T32" fmla="*/ 0 w 386"/>
                    <a:gd name="T33" fmla="*/ 0 h 6"/>
                    <a:gd name="T34" fmla="*/ 0 w 386"/>
                    <a:gd name="T35" fmla="*/ 0 h 6"/>
                    <a:gd name="T36" fmla="*/ 0 w 386"/>
                    <a:gd name="T37" fmla="*/ 0 h 6"/>
                    <a:gd name="T38" fmla="*/ 0 w 386"/>
                    <a:gd name="T39" fmla="*/ 0 h 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6"/>
                    <a:gd name="T61" fmla="*/ 0 h 6"/>
                    <a:gd name="T62" fmla="*/ 386 w 386"/>
                    <a:gd name="T63" fmla="*/ 6 h 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6" h="6">
                      <a:moveTo>
                        <a:pt x="0" y="6"/>
                      </a:moveTo>
                      <a:lnTo>
                        <a:pt x="0" y="5"/>
                      </a:lnTo>
                      <a:lnTo>
                        <a:pt x="91" y="2"/>
                      </a:lnTo>
                      <a:lnTo>
                        <a:pt x="92" y="6"/>
                      </a:lnTo>
                      <a:lnTo>
                        <a:pt x="0" y="6"/>
                      </a:lnTo>
                      <a:close/>
                      <a:moveTo>
                        <a:pt x="105" y="6"/>
                      </a:moveTo>
                      <a:lnTo>
                        <a:pt x="105" y="2"/>
                      </a:lnTo>
                      <a:lnTo>
                        <a:pt x="191" y="2"/>
                      </a:lnTo>
                      <a:lnTo>
                        <a:pt x="193" y="6"/>
                      </a:lnTo>
                      <a:lnTo>
                        <a:pt x="105" y="6"/>
                      </a:lnTo>
                      <a:close/>
                      <a:moveTo>
                        <a:pt x="208" y="6"/>
                      </a:moveTo>
                      <a:lnTo>
                        <a:pt x="208" y="2"/>
                      </a:lnTo>
                      <a:lnTo>
                        <a:pt x="284" y="2"/>
                      </a:lnTo>
                      <a:lnTo>
                        <a:pt x="287" y="6"/>
                      </a:lnTo>
                      <a:lnTo>
                        <a:pt x="208" y="6"/>
                      </a:lnTo>
                      <a:close/>
                      <a:moveTo>
                        <a:pt x="306" y="6"/>
                      </a:moveTo>
                      <a:lnTo>
                        <a:pt x="306" y="0"/>
                      </a:lnTo>
                      <a:lnTo>
                        <a:pt x="385" y="2"/>
                      </a:lnTo>
                      <a:lnTo>
                        <a:pt x="386" y="6"/>
                      </a:lnTo>
                      <a:lnTo>
                        <a:pt x="306" y="6"/>
                      </a:lnTo>
                      <a:close/>
                    </a:path>
                  </a:pathLst>
                </a:custGeom>
                <a:solidFill>
                  <a:srgbClr val="EBEBC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74" name="Freeform 872"/>
                <p:cNvSpPr>
                  <a:spLocks/>
                </p:cNvSpPr>
                <p:nvPr/>
              </p:nvSpPr>
              <p:spPr bwMode="auto">
                <a:xfrm>
                  <a:off x="1499" y="2838"/>
                  <a:ext cx="19" cy="1"/>
                </a:xfrm>
                <a:custGeom>
                  <a:avLst/>
                  <a:gdLst>
                    <a:gd name="T0" fmla="*/ 0 w 79"/>
                    <a:gd name="T1" fmla="*/ 1 h 1"/>
                    <a:gd name="T2" fmla="*/ 0 w 79"/>
                    <a:gd name="T3" fmla="*/ 0 h 1"/>
                    <a:gd name="T4" fmla="*/ 0 w 79"/>
                    <a:gd name="T5" fmla="*/ 1 h 1"/>
                    <a:gd name="T6" fmla="*/ 0 w 79"/>
                    <a:gd name="T7" fmla="*/ 1 h 1"/>
                    <a:gd name="T8" fmla="*/ 0 60000 65536"/>
                    <a:gd name="T9" fmla="*/ 0 60000 65536"/>
                    <a:gd name="T10" fmla="*/ 0 60000 65536"/>
                    <a:gd name="T11" fmla="*/ 0 60000 65536"/>
                    <a:gd name="T12" fmla="*/ 0 w 79"/>
                    <a:gd name="T13" fmla="*/ 0 h 1"/>
                    <a:gd name="T14" fmla="*/ 79 w 79"/>
                    <a:gd name="T15" fmla="*/ 1 h 1"/>
                  </a:gdLst>
                  <a:ahLst/>
                  <a:cxnLst>
                    <a:cxn ang="T8">
                      <a:pos x="T0" y="T1"/>
                    </a:cxn>
                    <a:cxn ang="T9">
                      <a:pos x="T2" y="T3"/>
                    </a:cxn>
                    <a:cxn ang="T10">
                      <a:pos x="T4" y="T5"/>
                    </a:cxn>
                    <a:cxn ang="T11">
                      <a:pos x="T6" y="T7"/>
                    </a:cxn>
                  </a:cxnLst>
                  <a:rect l="T12" t="T13" r="T14" b="T15"/>
                  <a:pathLst>
                    <a:path w="79" h="1">
                      <a:moveTo>
                        <a:pt x="0" y="1"/>
                      </a:moveTo>
                      <a:lnTo>
                        <a:pt x="0" y="0"/>
                      </a:lnTo>
                      <a:lnTo>
                        <a:pt x="79" y="1"/>
                      </a:lnTo>
                      <a:lnTo>
                        <a:pt x="0" y="1"/>
                      </a:lnTo>
                      <a:close/>
                    </a:path>
                  </a:pathLst>
                </a:custGeom>
                <a:solidFill>
                  <a:srgbClr val="F0F0D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75" name="Freeform 873"/>
                <p:cNvSpPr>
                  <a:spLocks/>
                </p:cNvSpPr>
                <p:nvPr/>
              </p:nvSpPr>
              <p:spPr bwMode="auto">
                <a:xfrm>
                  <a:off x="1429" y="2873"/>
                  <a:ext cx="50" cy="1"/>
                </a:xfrm>
                <a:custGeom>
                  <a:avLst/>
                  <a:gdLst>
                    <a:gd name="T0" fmla="*/ 0 w 197"/>
                    <a:gd name="T1" fmla="*/ 0 h 3"/>
                    <a:gd name="T2" fmla="*/ 0 w 197"/>
                    <a:gd name="T3" fmla="*/ 0 h 3"/>
                    <a:gd name="T4" fmla="*/ 0 w 197"/>
                    <a:gd name="T5" fmla="*/ 0 h 3"/>
                    <a:gd name="T6" fmla="*/ 0 w 197"/>
                    <a:gd name="T7" fmla="*/ 0 h 3"/>
                    <a:gd name="T8" fmla="*/ 0 60000 65536"/>
                    <a:gd name="T9" fmla="*/ 0 60000 65536"/>
                    <a:gd name="T10" fmla="*/ 0 60000 65536"/>
                    <a:gd name="T11" fmla="*/ 0 60000 65536"/>
                    <a:gd name="T12" fmla="*/ 0 w 197"/>
                    <a:gd name="T13" fmla="*/ 0 h 3"/>
                    <a:gd name="T14" fmla="*/ 197 w 197"/>
                    <a:gd name="T15" fmla="*/ 3 h 3"/>
                  </a:gdLst>
                  <a:ahLst/>
                  <a:cxnLst>
                    <a:cxn ang="T8">
                      <a:pos x="T0" y="T1"/>
                    </a:cxn>
                    <a:cxn ang="T9">
                      <a:pos x="T2" y="T3"/>
                    </a:cxn>
                    <a:cxn ang="T10">
                      <a:pos x="T4" y="T5"/>
                    </a:cxn>
                    <a:cxn ang="T11">
                      <a:pos x="T6" y="T7"/>
                    </a:cxn>
                  </a:cxnLst>
                  <a:rect l="T12" t="T13" r="T14" b="T15"/>
                  <a:pathLst>
                    <a:path w="197" h="3">
                      <a:moveTo>
                        <a:pt x="0" y="0"/>
                      </a:moveTo>
                      <a:lnTo>
                        <a:pt x="0" y="3"/>
                      </a:lnTo>
                      <a:lnTo>
                        <a:pt x="197" y="0"/>
                      </a:lnTo>
                      <a:lnTo>
                        <a:pt x="0" y="0"/>
                      </a:lnTo>
                      <a:close/>
                    </a:path>
                  </a:pathLst>
                </a:custGeom>
                <a:solidFill>
                  <a:srgbClr val="82826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76" name="Freeform 874"/>
                <p:cNvSpPr>
                  <a:spLocks/>
                </p:cNvSpPr>
                <p:nvPr/>
              </p:nvSpPr>
              <p:spPr bwMode="auto">
                <a:xfrm>
                  <a:off x="1429" y="2872"/>
                  <a:ext cx="98" cy="2"/>
                </a:xfrm>
                <a:custGeom>
                  <a:avLst/>
                  <a:gdLst>
                    <a:gd name="T0" fmla="*/ 0 w 392"/>
                    <a:gd name="T1" fmla="*/ 0 h 9"/>
                    <a:gd name="T2" fmla="*/ 0 w 392"/>
                    <a:gd name="T3" fmla="*/ 0 h 9"/>
                    <a:gd name="T4" fmla="*/ 0 w 392"/>
                    <a:gd name="T5" fmla="*/ 0 h 9"/>
                    <a:gd name="T6" fmla="*/ 0 w 392"/>
                    <a:gd name="T7" fmla="*/ 0 h 9"/>
                    <a:gd name="T8" fmla="*/ 0 w 392"/>
                    <a:gd name="T9" fmla="*/ 0 h 9"/>
                    <a:gd name="T10" fmla="*/ 0 60000 65536"/>
                    <a:gd name="T11" fmla="*/ 0 60000 65536"/>
                    <a:gd name="T12" fmla="*/ 0 60000 65536"/>
                    <a:gd name="T13" fmla="*/ 0 60000 65536"/>
                    <a:gd name="T14" fmla="*/ 0 60000 65536"/>
                    <a:gd name="T15" fmla="*/ 0 w 392"/>
                    <a:gd name="T16" fmla="*/ 0 h 9"/>
                    <a:gd name="T17" fmla="*/ 392 w 392"/>
                    <a:gd name="T18" fmla="*/ 9 h 9"/>
                  </a:gdLst>
                  <a:ahLst/>
                  <a:cxnLst>
                    <a:cxn ang="T10">
                      <a:pos x="T0" y="T1"/>
                    </a:cxn>
                    <a:cxn ang="T11">
                      <a:pos x="T2" y="T3"/>
                    </a:cxn>
                    <a:cxn ang="T12">
                      <a:pos x="T4" y="T5"/>
                    </a:cxn>
                    <a:cxn ang="T13">
                      <a:pos x="T6" y="T7"/>
                    </a:cxn>
                    <a:cxn ang="T14">
                      <a:pos x="T8" y="T9"/>
                    </a:cxn>
                  </a:cxnLst>
                  <a:rect l="T15" t="T16" r="T17" b="T18"/>
                  <a:pathLst>
                    <a:path w="392" h="9">
                      <a:moveTo>
                        <a:pt x="0" y="0"/>
                      </a:moveTo>
                      <a:lnTo>
                        <a:pt x="0" y="9"/>
                      </a:lnTo>
                      <a:lnTo>
                        <a:pt x="392" y="6"/>
                      </a:lnTo>
                      <a:lnTo>
                        <a:pt x="392" y="0"/>
                      </a:lnTo>
                      <a:lnTo>
                        <a:pt x="0" y="0"/>
                      </a:lnTo>
                      <a:close/>
                    </a:path>
                  </a:pathLst>
                </a:custGeom>
                <a:solidFill>
                  <a:srgbClr val="8A8A6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77" name="Freeform 875"/>
                <p:cNvSpPr>
                  <a:spLocks/>
                </p:cNvSpPr>
                <p:nvPr/>
              </p:nvSpPr>
              <p:spPr bwMode="auto">
                <a:xfrm>
                  <a:off x="1429" y="2870"/>
                  <a:ext cx="98" cy="3"/>
                </a:xfrm>
                <a:custGeom>
                  <a:avLst/>
                  <a:gdLst>
                    <a:gd name="T0" fmla="*/ 0 w 392"/>
                    <a:gd name="T1" fmla="*/ 0 h 12"/>
                    <a:gd name="T2" fmla="*/ 0 w 392"/>
                    <a:gd name="T3" fmla="*/ 0 h 12"/>
                    <a:gd name="T4" fmla="*/ 0 w 392"/>
                    <a:gd name="T5" fmla="*/ 0 h 12"/>
                    <a:gd name="T6" fmla="*/ 0 w 392"/>
                    <a:gd name="T7" fmla="*/ 0 h 12"/>
                    <a:gd name="T8" fmla="*/ 0 w 392"/>
                    <a:gd name="T9" fmla="*/ 0 h 12"/>
                    <a:gd name="T10" fmla="*/ 0 w 392"/>
                    <a:gd name="T11" fmla="*/ 0 h 12"/>
                    <a:gd name="T12" fmla="*/ 0 60000 65536"/>
                    <a:gd name="T13" fmla="*/ 0 60000 65536"/>
                    <a:gd name="T14" fmla="*/ 0 60000 65536"/>
                    <a:gd name="T15" fmla="*/ 0 60000 65536"/>
                    <a:gd name="T16" fmla="*/ 0 60000 65536"/>
                    <a:gd name="T17" fmla="*/ 0 60000 65536"/>
                    <a:gd name="T18" fmla="*/ 0 w 392"/>
                    <a:gd name="T19" fmla="*/ 0 h 12"/>
                    <a:gd name="T20" fmla="*/ 392 w 392"/>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392" h="12">
                      <a:moveTo>
                        <a:pt x="0" y="0"/>
                      </a:moveTo>
                      <a:lnTo>
                        <a:pt x="0" y="12"/>
                      </a:lnTo>
                      <a:lnTo>
                        <a:pt x="197" y="12"/>
                      </a:lnTo>
                      <a:lnTo>
                        <a:pt x="392" y="12"/>
                      </a:lnTo>
                      <a:lnTo>
                        <a:pt x="390" y="0"/>
                      </a:lnTo>
                      <a:lnTo>
                        <a:pt x="0" y="0"/>
                      </a:lnTo>
                      <a:close/>
                    </a:path>
                  </a:pathLst>
                </a:custGeom>
                <a:solidFill>
                  <a:srgbClr val="8F8F7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78" name="Freeform 876"/>
                <p:cNvSpPr>
                  <a:spLocks/>
                </p:cNvSpPr>
                <p:nvPr/>
              </p:nvSpPr>
              <p:spPr bwMode="auto">
                <a:xfrm>
                  <a:off x="1429" y="2869"/>
                  <a:ext cx="98" cy="3"/>
                </a:xfrm>
                <a:custGeom>
                  <a:avLst/>
                  <a:gdLst>
                    <a:gd name="T0" fmla="*/ 0 w 392"/>
                    <a:gd name="T1" fmla="*/ 0 h 10"/>
                    <a:gd name="T2" fmla="*/ 0 w 392"/>
                    <a:gd name="T3" fmla="*/ 0 h 10"/>
                    <a:gd name="T4" fmla="*/ 0 w 392"/>
                    <a:gd name="T5" fmla="*/ 0 h 10"/>
                    <a:gd name="T6" fmla="*/ 0 w 392"/>
                    <a:gd name="T7" fmla="*/ 0 h 10"/>
                    <a:gd name="T8" fmla="*/ 0 w 392"/>
                    <a:gd name="T9" fmla="*/ 0 h 10"/>
                    <a:gd name="T10" fmla="*/ 0 60000 65536"/>
                    <a:gd name="T11" fmla="*/ 0 60000 65536"/>
                    <a:gd name="T12" fmla="*/ 0 60000 65536"/>
                    <a:gd name="T13" fmla="*/ 0 60000 65536"/>
                    <a:gd name="T14" fmla="*/ 0 60000 65536"/>
                    <a:gd name="T15" fmla="*/ 0 w 392"/>
                    <a:gd name="T16" fmla="*/ 0 h 10"/>
                    <a:gd name="T17" fmla="*/ 392 w 392"/>
                    <a:gd name="T18" fmla="*/ 10 h 10"/>
                  </a:gdLst>
                  <a:ahLst/>
                  <a:cxnLst>
                    <a:cxn ang="T10">
                      <a:pos x="T0" y="T1"/>
                    </a:cxn>
                    <a:cxn ang="T11">
                      <a:pos x="T2" y="T3"/>
                    </a:cxn>
                    <a:cxn ang="T12">
                      <a:pos x="T4" y="T5"/>
                    </a:cxn>
                    <a:cxn ang="T13">
                      <a:pos x="T6" y="T7"/>
                    </a:cxn>
                    <a:cxn ang="T14">
                      <a:pos x="T8" y="T9"/>
                    </a:cxn>
                  </a:cxnLst>
                  <a:rect l="T15" t="T16" r="T17" b="T18"/>
                  <a:pathLst>
                    <a:path w="392" h="10">
                      <a:moveTo>
                        <a:pt x="0" y="0"/>
                      </a:moveTo>
                      <a:lnTo>
                        <a:pt x="0" y="10"/>
                      </a:lnTo>
                      <a:lnTo>
                        <a:pt x="392" y="10"/>
                      </a:lnTo>
                      <a:lnTo>
                        <a:pt x="390" y="0"/>
                      </a:lnTo>
                      <a:lnTo>
                        <a:pt x="0" y="0"/>
                      </a:lnTo>
                      <a:close/>
                    </a:path>
                  </a:pathLst>
                </a:custGeom>
                <a:solidFill>
                  <a:srgbClr val="96967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79" name="Freeform 877"/>
                <p:cNvSpPr>
                  <a:spLocks/>
                </p:cNvSpPr>
                <p:nvPr/>
              </p:nvSpPr>
              <p:spPr bwMode="auto">
                <a:xfrm>
                  <a:off x="1429" y="2867"/>
                  <a:ext cx="98" cy="3"/>
                </a:xfrm>
                <a:custGeom>
                  <a:avLst/>
                  <a:gdLst>
                    <a:gd name="T0" fmla="*/ 0 w 390"/>
                    <a:gd name="T1" fmla="*/ 0 h 10"/>
                    <a:gd name="T2" fmla="*/ 0 w 390"/>
                    <a:gd name="T3" fmla="*/ 0 h 10"/>
                    <a:gd name="T4" fmla="*/ 0 w 390"/>
                    <a:gd name="T5" fmla="*/ 0 h 10"/>
                    <a:gd name="T6" fmla="*/ 0 w 390"/>
                    <a:gd name="T7" fmla="*/ 0 h 10"/>
                    <a:gd name="T8" fmla="*/ 0 w 390"/>
                    <a:gd name="T9" fmla="*/ 0 h 10"/>
                    <a:gd name="T10" fmla="*/ 0 60000 65536"/>
                    <a:gd name="T11" fmla="*/ 0 60000 65536"/>
                    <a:gd name="T12" fmla="*/ 0 60000 65536"/>
                    <a:gd name="T13" fmla="*/ 0 60000 65536"/>
                    <a:gd name="T14" fmla="*/ 0 60000 65536"/>
                    <a:gd name="T15" fmla="*/ 0 w 390"/>
                    <a:gd name="T16" fmla="*/ 0 h 10"/>
                    <a:gd name="T17" fmla="*/ 390 w 390"/>
                    <a:gd name="T18" fmla="*/ 10 h 10"/>
                  </a:gdLst>
                  <a:ahLst/>
                  <a:cxnLst>
                    <a:cxn ang="T10">
                      <a:pos x="T0" y="T1"/>
                    </a:cxn>
                    <a:cxn ang="T11">
                      <a:pos x="T2" y="T3"/>
                    </a:cxn>
                    <a:cxn ang="T12">
                      <a:pos x="T4" y="T5"/>
                    </a:cxn>
                    <a:cxn ang="T13">
                      <a:pos x="T6" y="T7"/>
                    </a:cxn>
                    <a:cxn ang="T14">
                      <a:pos x="T8" y="T9"/>
                    </a:cxn>
                  </a:cxnLst>
                  <a:rect l="T15" t="T16" r="T17" b="T18"/>
                  <a:pathLst>
                    <a:path w="390" h="10">
                      <a:moveTo>
                        <a:pt x="0" y="0"/>
                      </a:moveTo>
                      <a:lnTo>
                        <a:pt x="0" y="10"/>
                      </a:lnTo>
                      <a:lnTo>
                        <a:pt x="390" y="10"/>
                      </a:lnTo>
                      <a:lnTo>
                        <a:pt x="389" y="0"/>
                      </a:lnTo>
                      <a:lnTo>
                        <a:pt x="0" y="0"/>
                      </a:lnTo>
                      <a:close/>
                    </a:path>
                  </a:pathLst>
                </a:custGeom>
                <a:solidFill>
                  <a:srgbClr val="9E9E7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80" name="Freeform 878"/>
                <p:cNvSpPr>
                  <a:spLocks/>
                </p:cNvSpPr>
                <p:nvPr/>
              </p:nvSpPr>
              <p:spPr bwMode="auto">
                <a:xfrm>
                  <a:off x="1429" y="2866"/>
                  <a:ext cx="98" cy="3"/>
                </a:xfrm>
                <a:custGeom>
                  <a:avLst/>
                  <a:gdLst>
                    <a:gd name="T0" fmla="*/ 0 w 390"/>
                    <a:gd name="T1" fmla="*/ 0 h 11"/>
                    <a:gd name="T2" fmla="*/ 0 w 390"/>
                    <a:gd name="T3" fmla="*/ 0 h 11"/>
                    <a:gd name="T4" fmla="*/ 0 w 390"/>
                    <a:gd name="T5" fmla="*/ 0 h 11"/>
                    <a:gd name="T6" fmla="*/ 0 w 390"/>
                    <a:gd name="T7" fmla="*/ 0 h 11"/>
                    <a:gd name="T8" fmla="*/ 0 w 390"/>
                    <a:gd name="T9" fmla="*/ 0 h 11"/>
                    <a:gd name="T10" fmla="*/ 0 60000 65536"/>
                    <a:gd name="T11" fmla="*/ 0 60000 65536"/>
                    <a:gd name="T12" fmla="*/ 0 60000 65536"/>
                    <a:gd name="T13" fmla="*/ 0 60000 65536"/>
                    <a:gd name="T14" fmla="*/ 0 60000 65536"/>
                    <a:gd name="T15" fmla="*/ 0 w 390"/>
                    <a:gd name="T16" fmla="*/ 0 h 11"/>
                    <a:gd name="T17" fmla="*/ 390 w 390"/>
                    <a:gd name="T18" fmla="*/ 11 h 11"/>
                  </a:gdLst>
                  <a:ahLst/>
                  <a:cxnLst>
                    <a:cxn ang="T10">
                      <a:pos x="T0" y="T1"/>
                    </a:cxn>
                    <a:cxn ang="T11">
                      <a:pos x="T2" y="T3"/>
                    </a:cxn>
                    <a:cxn ang="T12">
                      <a:pos x="T4" y="T5"/>
                    </a:cxn>
                    <a:cxn ang="T13">
                      <a:pos x="T6" y="T7"/>
                    </a:cxn>
                    <a:cxn ang="T14">
                      <a:pos x="T8" y="T9"/>
                    </a:cxn>
                  </a:cxnLst>
                  <a:rect l="T15" t="T16" r="T17" b="T18"/>
                  <a:pathLst>
                    <a:path w="390" h="11">
                      <a:moveTo>
                        <a:pt x="0" y="0"/>
                      </a:moveTo>
                      <a:lnTo>
                        <a:pt x="0" y="11"/>
                      </a:lnTo>
                      <a:lnTo>
                        <a:pt x="390" y="11"/>
                      </a:lnTo>
                      <a:lnTo>
                        <a:pt x="389" y="0"/>
                      </a:lnTo>
                      <a:lnTo>
                        <a:pt x="0" y="0"/>
                      </a:lnTo>
                      <a:close/>
                    </a:path>
                  </a:pathLst>
                </a:custGeom>
                <a:solidFill>
                  <a:srgbClr val="A3A38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81" name="Freeform 879"/>
                <p:cNvSpPr>
                  <a:spLocks/>
                </p:cNvSpPr>
                <p:nvPr/>
              </p:nvSpPr>
              <p:spPr bwMode="auto">
                <a:xfrm>
                  <a:off x="1429" y="2865"/>
                  <a:ext cx="98" cy="2"/>
                </a:xfrm>
                <a:custGeom>
                  <a:avLst/>
                  <a:gdLst>
                    <a:gd name="T0" fmla="*/ 0 w 389"/>
                    <a:gd name="T1" fmla="*/ 0 h 11"/>
                    <a:gd name="T2" fmla="*/ 0 w 389"/>
                    <a:gd name="T3" fmla="*/ 0 h 11"/>
                    <a:gd name="T4" fmla="*/ 0 w 389"/>
                    <a:gd name="T5" fmla="*/ 0 h 11"/>
                    <a:gd name="T6" fmla="*/ 0 w 389"/>
                    <a:gd name="T7" fmla="*/ 0 h 11"/>
                    <a:gd name="T8" fmla="*/ 0 w 389"/>
                    <a:gd name="T9" fmla="*/ 0 h 11"/>
                    <a:gd name="T10" fmla="*/ 0 60000 65536"/>
                    <a:gd name="T11" fmla="*/ 0 60000 65536"/>
                    <a:gd name="T12" fmla="*/ 0 60000 65536"/>
                    <a:gd name="T13" fmla="*/ 0 60000 65536"/>
                    <a:gd name="T14" fmla="*/ 0 60000 65536"/>
                    <a:gd name="T15" fmla="*/ 0 w 389"/>
                    <a:gd name="T16" fmla="*/ 0 h 11"/>
                    <a:gd name="T17" fmla="*/ 389 w 389"/>
                    <a:gd name="T18" fmla="*/ 11 h 11"/>
                  </a:gdLst>
                  <a:ahLst/>
                  <a:cxnLst>
                    <a:cxn ang="T10">
                      <a:pos x="T0" y="T1"/>
                    </a:cxn>
                    <a:cxn ang="T11">
                      <a:pos x="T2" y="T3"/>
                    </a:cxn>
                    <a:cxn ang="T12">
                      <a:pos x="T4" y="T5"/>
                    </a:cxn>
                    <a:cxn ang="T13">
                      <a:pos x="T6" y="T7"/>
                    </a:cxn>
                    <a:cxn ang="T14">
                      <a:pos x="T8" y="T9"/>
                    </a:cxn>
                  </a:cxnLst>
                  <a:rect l="T15" t="T16" r="T17" b="T18"/>
                  <a:pathLst>
                    <a:path w="389" h="11">
                      <a:moveTo>
                        <a:pt x="0" y="0"/>
                      </a:moveTo>
                      <a:lnTo>
                        <a:pt x="0" y="11"/>
                      </a:lnTo>
                      <a:lnTo>
                        <a:pt x="389" y="11"/>
                      </a:lnTo>
                      <a:lnTo>
                        <a:pt x="388" y="0"/>
                      </a:lnTo>
                      <a:lnTo>
                        <a:pt x="0" y="0"/>
                      </a:lnTo>
                      <a:close/>
                    </a:path>
                  </a:pathLst>
                </a:custGeom>
                <a:solidFill>
                  <a:srgbClr val="A8A88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82" name="Freeform 880"/>
                <p:cNvSpPr>
                  <a:spLocks/>
                </p:cNvSpPr>
                <p:nvPr/>
              </p:nvSpPr>
              <p:spPr bwMode="auto">
                <a:xfrm>
                  <a:off x="1429" y="2863"/>
                  <a:ext cx="98" cy="3"/>
                </a:xfrm>
                <a:custGeom>
                  <a:avLst/>
                  <a:gdLst>
                    <a:gd name="T0" fmla="*/ 0 w 389"/>
                    <a:gd name="T1" fmla="*/ 0 h 12"/>
                    <a:gd name="T2" fmla="*/ 0 w 389"/>
                    <a:gd name="T3" fmla="*/ 0 h 12"/>
                    <a:gd name="T4" fmla="*/ 0 w 389"/>
                    <a:gd name="T5" fmla="*/ 0 h 12"/>
                    <a:gd name="T6" fmla="*/ 0 w 389"/>
                    <a:gd name="T7" fmla="*/ 0 h 12"/>
                    <a:gd name="T8" fmla="*/ 0 w 389"/>
                    <a:gd name="T9" fmla="*/ 0 h 12"/>
                    <a:gd name="T10" fmla="*/ 0 w 389"/>
                    <a:gd name="T11" fmla="*/ 0 h 12"/>
                    <a:gd name="T12" fmla="*/ 0 w 389"/>
                    <a:gd name="T13" fmla="*/ 0 h 12"/>
                    <a:gd name="T14" fmla="*/ 0 w 389"/>
                    <a:gd name="T15" fmla="*/ 0 h 12"/>
                    <a:gd name="T16" fmla="*/ 0 w 389"/>
                    <a:gd name="T17" fmla="*/ 0 h 12"/>
                    <a:gd name="T18" fmla="*/ 0 w 389"/>
                    <a:gd name="T19" fmla="*/ 0 h 12"/>
                    <a:gd name="T20" fmla="*/ 0 w 389"/>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89"/>
                    <a:gd name="T34" fmla="*/ 0 h 12"/>
                    <a:gd name="T35" fmla="*/ 389 w 389"/>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89" h="12">
                      <a:moveTo>
                        <a:pt x="0" y="0"/>
                      </a:moveTo>
                      <a:lnTo>
                        <a:pt x="0" y="12"/>
                      </a:lnTo>
                      <a:lnTo>
                        <a:pt x="389" y="12"/>
                      </a:lnTo>
                      <a:lnTo>
                        <a:pt x="388" y="0"/>
                      </a:lnTo>
                      <a:lnTo>
                        <a:pt x="297" y="0"/>
                      </a:lnTo>
                      <a:lnTo>
                        <a:pt x="296" y="6"/>
                      </a:lnTo>
                      <a:lnTo>
                        <a:pt x="295" y="0"/>
                      </a:lnTo>
                      <a:lnTo>
                        <a:pt x="204" y="0"/>
                      </a:lnTo>
                      <a:lnTo>
                        <a:pt x="203" y="6"/>
                      </a:lnTo>
                      <a:lnTo>
                        <a:pt x="202" y="0"/>
                      </a:lnTo>
                      <a:lnTo>
                        <a:pt x="0" y="0"/>
                      </a:lnTo>
                      <a:close/>
                    </a:path>
                  </a:pathLst>
                </a:custGeom>
                <a:solidFill>
                  <a:srgbClr val="B0B09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83" name="Freeform 881"/>
                <p:cNvSpPr>
                  <a:spLocks/>
                </p:cNvSpPr>
                <p:nvPr/>
              </p:nvSpPr>
              <p:spPr bwMode="auto">
                <a:xfrm>
                  <a:off x="1429" y="2862"/>
                  <a:ext cx="97" cy="3"/>
                </a:xfrm>
                <a:custGeom>
                  <a:avLst/>
                  <a:gdLst>
                    <a:gd name="T0" fmla="*/ 0 w 388"/>
                    <a:gd name="T1" fmla="*/ 0 h 11"/>
                    <a:gd name="T2" fmla="*/ 0 w 388"/>
                    <a:gd name="T3" fmla="*/ 0 h 11"/>
                    <a:gd name="T4" fmla="*/ 0 w 388"/>
                    <a:gd name="T5" fmla="*/ 0 h 11"/>
                    <a:gd name="T6" fmla="*/ 0 w 388"/>
                    <a:gd name="T7" fmla="*/ 0 h 11"/>
                    <a:gd name="T8" fmla="*/ 0 w 388"/>
                    <a:gd name="T9" fmla="*/ 0 h 11"/>
                    <a:gd name="T10" fmla="*/ 0 w 388"/>
                    <a:gd name="T11" fmla="*/ 0 h 11"/>
                    <a:gd name="T12" fmla="*/ 0 w 388"/>
                    <a:gd name="T13" fmla="*/ 0 h 11"/>
                    <a:gd name="T14" fmla="*/ 0 w 388"/>
                    <a:gd name="T15" fmla="*/ 0 h 11"/>
                    <a:gd name="T16" fmla="*/ 0 w 388"/>
                    <a:gd name="T17" fmla="*/ 0 h 11"/>
                    <a:gd name="T18" fmla="*/ 0 w 388"/>
                    <a:gd name="T19" fmla="*/ 0 h 11"/>
                    <a:gd name="T20" fmla="*/ 0 w 388"/>
                    <a:gd name="T21" fmla="*/ 0 h 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88"/>
                    <a:gd name="T34" fmla="*/ 0 h 11"/>
                    <a:gd name="T35" fmla="*/ 388 w 388"/>
                    <a:gd name="T36" fmla="*/ 11 h 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88" h="11">
                      <a:moveTo>
                        <a:pt x="0" y="0"/>
                      </a:moveTo>
                      <a:lnTo>
                        <a:pt x="0" y="11"/>
                      </a:lnTo>
                      <a:lnTo>
                        <a:pt x="388" y="11"/>
                      </a:lnTo>
                      <a:lnTo>
                        <a:pt x="387" y="0"/>
                      </a:lnTo>
                      <a:lnTo>
                        <a:pt x="297" y="0"/>
                      </a:lnTo>
                      <a:lnTo>
                        <a:pt x="296" y="11"/>
                      </a:lnTo>
                      <a:lnTo>
                        <a:pt x="294" y="0"/>
                      </a:lnTo>
                      <a:lnTo>
                        <a:pt x="204" y="0"/>
                      </a:lnTo>
                      <a:lnTo>
                        <a:pt x="203" y="11"/>
                      </a:lnTo>
                      <a:lnTo>
                        <a:pt x="200" y="0"/>
                      </a:lnTo>
                      <a:lnTo>
                        <a:pt x="0" y="0"/>
                      </a:lnTo>
                      <a:close/>
                    </a:path>
                  </a:pathLst>
                </a:custGeom>
                <a:solidFill>
                  <a:srgbClr val="B5B59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84" name="Freeform 882"/>
                <p:cNvSpPr>
                  <a:spLocks noEditPoints="1"/>
                </p:cNvSpPr>
                <p:nvPr/>
              </p:nvSpPr>
              <p:spPr bwMode="auto">
                <a:xfrm>
                  <a:off x="1429" y="2861"/>
                  <a:ext cx="97" cy="2"/>
                </a:xfrm>
                <a:custGeom>
                  <a:avLst/>
                  <a:gdLst>
                    <a:gd name="T0" fmla="*/ 0 w 388"/>
                    <a:gd name="T1" fmla="*/ 0 h 11"/>
                    <a:gd name="T2" fmla="*/ 0 w 388"/>
                    <a:gd name="T3" fmla="*/ 0 h 11"/>
                    <a:gd name="T4" fmla="*/ 0 w 388"/>
                    <a:gd name="T5" fmla="*/ 0 h 11"/>
                    <a:gd name="T6" fmla="*/ 0 w 388"/>
                    <a:gd name="T7" fmla="*/ 0 h 11"/>
                    <a:gd name="T8" fmla="*/ 0 w 388"/>
                    <a:gd name="T9" fmla="*/ 0 h 11"/>
                    <a:gd name="T10" fmla="*/ 0 w 388"/>
                    <a:gd name="T11" fmla="*/ 0 h 11"/>
                    <a:gd name="T12" fmla="*/ 0 w 388"/>
                    <a:gd name="T13" fmla="*/ 0 h 11"/>
                    <a:gd name="T14" fmla="*/ 0 w 388"/>
                    <a:gd name="T15" fmla="*/ 0 h 11"/>
                    <a:gd name="T16" fmla="*/ 0 w 388"/>
                    <a:gd name="T17" fmla="*/ 0 h 11"/>
                    <a:gd name="T18" fmla="*/ 0 w 388"/>
                    <a:gd name="T19" fmla="*/ 0 h 11"/>
                    <a:gd name="T20" fmla="*/ 0 w 388"/>
                    <a:gd name="T21" fmla="*/ 0 h 11"/>
                    <a:gd name="T22" fmla="*/ 0 w 388"/>
                    <a:gd name="T23" fmla="*/ 0 h 11"/>
                    <a:gd name="T24" fmla="*/ 0 w 388"/>
                    <a:gd name="T25" fmla="*/ 0 h 11"/>
                    <a:gd name="T26" fmla="*/ 0 w 388"/>
                    <a:gd name="T27" fmla="*/ 0 h 11"/>
                    <a:gd name="T28" fmla="*/ 0 w 388"/>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88"/>
                    <a:gd name="T46" fmla="*/ 0 h 11"/>
                    <a:gd name="T47" fmla="*/ 388 w 388"/>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88" h="11">
                      <a:moveTo>
                        <a:pt x="0" y="0"/>
                      </a:moveTo>
                      <a:lnTo>
                        <a:pt x="0" y="11"/>
                      </a:lnTo>
                      <a:lnTo>
                        <a:pt x="202" y="11"/>
                      </a:lnTo>
                      <a:lnTo>
                        <a:pt x="199" y="0"/>
                      </a:lnTo>
                      <a:lnTo>
                        <a:pt x="0" y="0"/>
                      </a:lnTo>
                      <a:close/>
                      <a:moveTo>
                        <a:pt x="204" y="0"/>
                      </a:moveTo>
                      <a:lnTo>
                        <a:pt x="204" y="11"/>
                      </a:lnTo>
                      <a:lnTo>
                        <a:pt x="295" y="11"/>
                      </a:lnTo>
                      <a:lnTo>
                        <a:pt x="292" y="0"/>
                      </a:lnTo>
                      <a:lnTo>
                        <a:pt x="204" y="0"/>
                      </a:lnTo>
                      <a:close/>
                      <a:moveTo>
                        <a:pt x="298" y="0"/>
                      </a:moveTo>
                      <a:lnTo>
                        <a:pt x="297" y="11"/>
                      </a:lnTo>
                      <a:lnTo>
                        <a:pt x="388" y="11"/>
                      </a:lnTo>
                      <a:lnTo>
                        <a:pt x="387" y="0"/>
                      </a:lnTo>
                      <a:lnTo>
                        <a:pt x="298" y="0"/>
                      </a:lnTo>
                      <a:close/>
                    </a:path>
                  </a:pathLst>
                </a:custGeom>
                <a:solidFill>
                  <a:srgbClr val="BDBD9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85" name="Freeform 883"/>
                <p:cNvSpPr>
                  <a:spLocks noEditPoints="1"/>
                </p:cNvSpPr>
                <p:nvPr/>
              </p:nvSpPr>
              <p:spPr bwMode="auto">
                <a:xfrm>
                  <a:off x="1429" y="2859"/>
                  <a:ext cx="97" cy="3"/>
                </a:xfrm>
                <a:custGeom>
                  <a:avLst/>
                  <a:gdLst>
                    <a:gd name="T0" fmla="*/ 0 w 387"/>
                    <a:gd name="T1" fmla="*/ 0 h 11"/>
                    <a:gd name="T2" fmla="*/ 0 w 387"/>
                    <a:gd name="T3" fmla="*/ 0 h 11"/>
                    <a:gd name="T4" fmla="*/ 0 w 387"/>
                    <a:gd name="T5" fmla="*/ 0 h 11"/>
                    <a:gd name="T6" fmla="*/ 0 w 387"/>
                    <a:gd name="T7" fmla="*/ 0 h 11"/>
                    <a:gd name="T8" fmla="*/ 0 w 387"/>
                    <a:gd name="T9" fmla="*/ 0 h 11"/>
                    <a:gd name="T10" fmla="*/ 0 w 387"/>
                    <a:gd name="T11" fmla="*/ 0 h 11"/>
                    <a:gd name="T12" fmla="*/ 0 w 387"/>
                    <a:gd name="T13" fmla="*/ 0 h 11"/>
                    <a:gd name="T14" fmla="*/ 0 w 387"/>
                    <a:gd name="T15" fmla="*/ 0 h 11"/>
                    <a:gd name="T16" fmla="*/ 0 w 387"/>
                    <a:gd name="T17" fmla="*/ 0 h 11"/>
                    <a:gd name="T18" fmla="*/ 0 w 387"/>
                    <a:gd name="T19" fmla="*/ 0 h 11"/>
                    <a:gd name="T20" fmla="*/ 0 w 387"/>
                    <a:gd name="T21" fmla="*/ 0 h 11"/>
                    <a:gd name="T22" fmla="*/ 0 w 387"/>
                    <a:gd name="T23" fmla="*/ 0 h 11"/>
                    <a:gd name="T24" fmla="*/ 0 w 387"/>
                    <a:gd name="T25" fmla="*/ 0 h 11"/>
                    <a:gd name="T26" fmla="*/ 0 w 387"/>
                    <a:gd name="T27" fmla="*/ 0 h 11"/>
                    <a:gd name="T28" fmla="*/ 0 w 387"/>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87"/>
                    <a:gd name="T46" fmla="*/ 0 h 11"/>
                    <a:gd name="T47" fmla="*/ 387 w 387"/>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87" h="11">
                      <a:moveTo>
                        <a:pt x="0" y="0"/>
                      </a:moveTo>
                      <a:lnTo>
                        <a:pt x="0" y="11"/>
                      </a:lnTo>
                      <a:lnTo>
                        <a:pt x="200" y="11"/>
                      </a:lnTo>
                      <a:lnTo>
                        <a:pt x="198" y="0"/>
                      </a:lnTo>
                      <a:lnTo>
                        <a:pt x="0" y="0"/>
                      </a:lnTo>
                      <a:close/>
                      <a:moveTo>
                        <a:pt x="204" y="0"/>
                      </a:moveTo>
                      <a:lnTo>
                        <a:pt x="204" y="11"/>
                      </a:lnTo>
                      <a:lnTo>
                        <a:pt x="294" y="11"/>
                      </a:lnTo>
                      <a:lnTo>
                        <a:pt x="291" y="0"/>
                      </a:lnTo>
                      <a:lnTo>
                        <a:pt x="204" y="0"/>
                      </a:lnTo>
                      <a:close/>
                      <a:moveTo>
                        <a:pt x="298" y="0"/>
                      </a:moveTo>
                      <a:lnTo>
                        <a:pt x="297" y="11"/>
                      </a:lnTo>
                      <a:lnTo>
                        <a:pt x="387" y="11"/>
                      </a:lnTo>
                      <a:lnTo>
                        <a:pt x="386" y="0"/>
                      </a:lnTo>
                      <a:lnTo>
                        <a:pt x="298" y="0"/>
                      </a:lnTo>
                      <a:close/>
                    </a:path>
                  </a:pathLst>
                </a:custGeom>
                <a:solidFill>
                  <a:srgbClr val="C2C2A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86" name="Freeform 884"/>
                <p:cNvSpPr>
                  <a:spLocks noEditPoints="1"/>
                </p:cNvSpPr>
                <p:nvPr/>
              </p:nvSpPr>
              <p:spPr bwMode="auto">
                <a:xfrm>
                  <a:off x="1429" y="2858"/>
                  <a:ext cx="97" cy="3"/>
                </a:xfrm>
                <a:custGeom>
                  <a:avLst/>
                  <a:gdLst>
                    <a:gd name="T0" fmla="*/ 0 w 387"/>
                    <a:gd name="T1" fmla="*/ 0 h 11"/>
                    <a:gd name="T2" fmla="*/ 0 w 387"/>
                    <a:gd name="T3" fmla="*/ 0 h 11"/>
                    <a:gd name="T4" fmla="*/ 0 w 387"/>
                    <a:gd name="T5" fmla="*/ 0 h 11"/>
                    <a:gd name="T6" fmla="*/ 0 w 387"/>
                    <a:gd name="T7" fmla="*/ 0 h 11"/>
                    <a:gd name="T8" fmla="*/ 0 w 387"/>
                    <a:gd name="T9" fmla="*/ 0 h 11"/>
                    <a:gd name="T10" fmla="*/ 0 w 387"/>
                    <a:gd name="T11" fmla="*/ 0 h 11"/>
                    <a:gd name="T12" fmla="*/ 0 w 387"/>
                    <a:gd name="T13" fmla="*/ 0 h 11"/>
                    <a:gd name="T14" fmla="*/ 0 w 387"/>
                    <a:gd name="T15" fmla="*/ 0 h 11"/>
                    <a:gd name="T16" fmla="*/ 0 w 387"/>
                    <a:gd name="T17" fmla="*/ 0 h 11"/>
                    <a:gd name="T18" fmla="*/ 0 w 387"/>
                    <a:gd name="T19" fmla="*/ 0 h 11"/>
                    <a:gd name="T20" fmla="*/ 0 w 387"/>
                    <a:gd name="T21" fmla="*/ 0 h 11"/>
                    <a:gd name="T22" fmla="*/ 0 w 387"/>
                    <a:gd name="T23" fmla="*/ 0 h 11"/>
                    <a:gd name="T24" fmla="*/ 0 w 387"/>
                    <a:gd name="T25" fmla="*/ 0 h 11"/>
                    <a:gd name="T26" fmla="*/ 0 w 387"/>
                    <a:gd name="T27" fmla="*/ 0 h 11"/>
                    <a:gd name="T28" fmla="*/ 0 w 387"/>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87"/>
                    <a:gd name="T46" fmla="*/ 0 h 11"/>
                    <a:gd name="T47" fmla="*/ 387 w 387"/>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87" h="11">
                      <a:moveTo>
                        <a:pt x="0" y="0"/>
                      </a:moveTo>
                      <a:lnTo>
                        <a:pt x="0" y="11"/>
                      </a:lnTo>
                      <a:lnTo>
                        <a:pt x="199" y="11"/>
                      </a:lnTo>
                      <a:lnTo>
                        <a:pt x="197" y="0"/>
                      </a:lnTo>
                      <a:lnTo>
                        <a:pt x="0" y="0"/>
                      </a:lnTo>
                      <a:close/>
                      <a:moveTo>
                        <a:pt x="205" y="0"/>
                      </a:moveTo>
                      <a:lnTo>
                        <a:pt x="204" y="11"/>
                      </a:lnTo>
                      <a:lnTo>
                        <a:pt x="292" y="11"/>
                      </a:lnTo>
                      <a:lnTo>
                        <a:pt x="290" y="0"/>
                      </a:lnTo>
                      <a:lnTo>
                        <a:pt x="205" y="0"/>
                      </a:lnTo>
                      <a:close/>
                      <a:moveTo>
                        <a:pt x="300" y="0"/>
                      </a:moveTo>
                      <a:lnTo>
                        <a:pt x="298" y="11"/>
                      </a:lnTo>
                      <a:lnTo>
                        <a:pt x="387" y="11"/>
                      </a:lnTo>
                      <a:lnTo>
                        <a:pt x="384" y="0"/>
                      </a:lnTo>
                      <a:lnTo>
                        <a:pt x="300" y="0"/>
                      </a:lnTo>
                      <a:close/>
                    </a:path>
                  </a:pathLst>
                </a:custGeom>
                <a:solidFill>
                  <a:srgbClr val="C9C9A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87" name="Freeform 885"/>
                <p:cNvSpPr>
                  <a:spLocks noEditPoints="1"/>
                </p:cNvSpPr>
                <p:nvPr/>
              </p:nvSpPr>
              <p:spPr bwMode="auto">
                <a:xfrm>
                  <a:off x="1429" y="2856"/>
                  <a:ext cx="97" cy="3"/>
                </a:xfrm>
                <a:custGeom>
                  <a:avLst/>
                  <a:gdLst>
                    <a:gd name="T0" fmla="*/ 0 w 386"/>
                    <a:gd name="T1" fmla="*/ 0 h 12"/>
                    <a:gd name="T2" fmla="*/ 0 w 386"/>
                    <a:gd name="T3" fmla="*/ 0 h 12"/>
                    <a:gd name="T4" fmla="*/ 0 w 386"/>
                    <a:gd name="T5" fmla="*/ 0 h 12"/>
                    <a:gd name="T6" fmla="*/ 0 w 386"/>
                    <a:gd name="T7" fmla="*/ 0 h 12"/>
                    <a:gd name="T8" fmla="*/ 0 w 386"/>
                    <a:gd name="T9" fmla="*/ 0 h 12"/>
                    <a:gd name="T10" fmla="*/ 0 w 386"/>
                    <a:gd name="T11" fmla="*/ 0 h 12"/>
                    <a:gd name="T12" fmla="*/ 0 w 386"/>
                    <a:gd name="T13" fmla="*/ 0 h 12"/>
                    <a:gd name="T14" fmla="*/ 0 w 386"/>
                    <a:gd name="T15" fmla="*/ 0 h 12"/>
                    <a:gd name="T16" fmla="*/ 0 w 386"/>
                    <a:gd name="T17" fmla="*/ 0 h 12"/>
                    <a:gd name="T18" fmla="*/ 0 w 386"/>
                    <a:gd name="T19" fmla="*/ 0 h 12"/>
                    <a:gd name="T20" fmla="*/ 0 w 386"/>
                    <a:gd name="T21" fmla="*/ 0 h 12"/>
                    <a:gd name="T22" fmla="*/ 0 w 386"/>
                    <a:gd name="T23" fmla="*/ 0 h 12"/>
                    <a:gd name="T24" fmla="*/ 0 w 386"/>
                    <a:gd name="T25" fmla="*/ 0 h 12"/>
                    <a:gd name="T26" fmla="*/ 0 w 386"/>
                    <a:gd name="T27" fmla="*/ 0 h 12"/>
                    <a:gd name="T28" fmla="*/ 0 w 386"/>
                    <a:gd name="T29" fmla="*/ 0 h 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86"/>
                    <a:gd name="T46" fmla="*/ 0 h 12"/>
                    <a:gd name="T47" fmla="*/ 386 w 386"/>
                    <a:gd name="T48" fmla="*/ 12 h 1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86" h="12">
                      <a:moveTo>
                        <a:pt x="0" y="0"/>
                      </a:moveTo>
                      <a:lnTo>
                        <a:pt x="0" y="12"/>
                      </a:lnTo>
                      <a:lnTo>
                        <a:pt x="198" y="12"/>
                      </a:lnTo>
                      <a:lnTo>
                        <a:pt x="194" y="0"/>
                      </a:lnTo>
                      <a:lnTo>
                        <a:pt x="0" y="0"/>
                      </a:lnTo>
                      <a:close/>
                      <a:moveTo>
                        <a:pt x="205" y="0"/>
                      </a:moveTo>
                      <a:lnTo>
                        <a:pt x="204" y="12"/>
                      </a:lnTo>
                      <a:lnTo>
                        <a:pt x="291" y="12"/>
                      </a:lnTo>
                      <a:lnTo>
                        <a:pt x="288" y="0"/>
                      </a:lnTo>
                      <a:lnTo>
                        <a:pt x="205" y="0"/>
                      </a:lnTo>
                      <a:close/>
                      <a:moveTo>
                        <a:pt x="300" y="0"/>
                      </a:moveTo>
                      <a:lnTo>
                        <a:pt x="298" y="12"/>
                      </a:lnTo>
                      <a:lnTo>
                        <a:pt x="386" y="12"/>
                      </a:lnTo>
                      <a:lnTo>
                        <a:pt x="384" y="0"/>
                      </a:lnTo>
                      <a:lnTo>
                        <a:pt x="300" y="0"/>
                      </a:lnTo>
                      <a:close/>
                    </a:path>
                  </a:pathLst>
                </a:custGeom>
                <a:solidFill>
                  <a:srgbClr val="D1D1B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88" name="Freeform 886"/>
                <p:cNvSpPr>
                  <a:spLocks noEditPoints="1"/>
                </p:cNvSpPr>
                <p:nvPr/>
              </p:nvSpPr>
              <p:spPr bwMode="auto">
                <a:xfrm>
                  <a:off x="1429" y="2855"/>
                  <a:ext cx="97" cy="3"/>
                </a:xfrm>
                <a:custGeom>
                  <a:avLst/>
                  <a:gdLst>
                    <a:gd name="T0" fmla="*/ 0 w 384"/>
                    <a:gd name="T1" fmla="*/ 0 h 10"/>
                    <a:gd name="T2" fmla="*/ 0 w 384"/>
                    <a:gd name="T3" fmla="*/ 0 h 10"/>
                    <a:gd name="T4" fmla="*/ 0 w 384"/>
                    <a:gd name="T5" fmla="*/ 0 h 10"/>
                    <a:gd name="T6" fmla="*/ 0 w 384"/>
                    <a:gd name="T7" fmla="*/ 0 h 10"/>
                    <a:gd name="T8" fmla="*/ 0 w 384"/>
                    <a:gd name="T9" fmla="*/ 0 h 10"/>
                    <a:gd name="T10" fmla="*/ 0 w 384"/>
                    <a:gd name="T11" fmla="*/ 0 h 10"/>
                    <a:gd name="T12" fmla="*/ 0 w 384"/>
                    <a:gd name="T13" fmla="*/ 0 h 10"/>
                    <a:gd name="T14" fmla="*/ 0 w 384"/>
                    <a:gd name="T15" fmla="*/ 0 h 10"/>
                    <a:gd name="T16" fmla="*/ 0 w 384"/>
                    <a:gd name="T17" fmla="*/ 0 h 10"/>
                    <a:gd name="T18" fmla="*/ 0 w 384"/>
                    <a:gd name="T19" fmla="*/ 0 h 10"/>
                    <a:gd name="T20" fmla="*/ 0 w 384"/>
                    <a:gd name="T21" fmla="*/ 0 h 10"/>
                    <a:gd name="T22" fmla="*/ 0 w 384"/>
                    <a:gd name="T23" fmla="*/ 0 h 10"/>
                    <a:gd name="T24" fmla="*/ 0 w 384"/>
                    <a:gd name="T25" fmla="*/ 0 h 10"/>
                    <a:gd name="T26" fmla="*/ 0 w 384"/>
                    <a:gd name="T27" fmla="*/ 0 h 10"/>
                    <a:gd name="T28" fmla="*/ 0 w 384"/>
                    <a:gd name="T29" fmla="*/ 0 h 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84"/>
                    <a:gd name="T46" fmla="*/ 0 h 10"/>
                    <a:gd name="T47" fmla="*/ 384 w 384"/>
                    <a:gd name="T48" fmla="*/ 10 h 1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84" h="10">
                      <a:moveTo>
                        <a:pt x="0" y="0"/>
                      </a:moveTo>
                      <a:lnTo>
                        <a:pt x="0" y="10"/>
                      </a:lnTo>
                      <a:lnTo>
                        <a:pt x="197" y="10"/>
                      </a:lnTo>
                      <a:lnTo>
                        <a:pt x="193" y="0"/>
                      </a:lnTo>
                      <a:lnTo>
                        <a:pt x="0" y="0"/>
                      </a:lnTo>
                      <a:close/>
                      <a:moveTo>
                        <a:pt x="205" y="0"/>
                      </a:moveTo>
                      <a:lnTo>
                        <a:pt x="205" y="10"/>
                      </a:lnTo>
                      <a:lnTo>
                        <a:pt x="290" y="10"/>
                      </a:lnTo>
                      <a:lnTo>
                        <a:pt x="286" y="0"/>
                      </a:lnTo>
                      <a:lnTo>
                        <a:pt x="205" y="0"/>
                      </a:lnTo>
                      <a:close/>
                      <a:moveTo>
                        <a:pt x="300" y="0"/>
                      </a:moveTo>
                      <a:lnTo>
                        <a:pt x="300" y="10"/>
                      </a:lnTo>
                      <a:lnTo>
                        <a:pt x="384" y="10"/>
                      </a:lnTo>
                      <a:lnTo>
                        <a:pt x="383" y="0"/>
                      </a:lnTo>
                      <a:lnTo>
                        <a:pt x="300" y="0"/>
                      </a:lnTo>
                      <a:close/>
                    </a:path>
                  </a:pathLst>
                </a:custGeom>
                <a:solidFill>
                  <a:srgbClr val="D6D6B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89" name="Freeform 887"/>
                <p:cNvSpPr>
                  <a:spLocks noEditPoints="1"/>
                </p:cNvSpPr>
                <p:nvPr/>
              </p:nvSpPr>
              <p:spPr bwMode="auto">
                <a:xfrm>
                  <a:off x="1429" y="2854"/>
                  <a:ext cx="97" cy="2"/>
                </a:xfrm>
                <a:custGeom>
                  <a:avLst/>
                  <a:gdLst>
                    <a:gd name="T0" fmla="*/ 0 w 384"/>
                    <a:gd name="T1" fmla="*/ 0 h 10"/>
                    <a:gd name="T2" fmla="*/ 0 w 384"/>
                    <a:gd name="T3" fmla="*/ 0 h 10"/>
                    <a:gd name="T4" fmla="*/ 0 w 384"/>
                    <a:gd name="T5" fmla="*/ 0 h 10"/>
                    <a:gd name="T6" fmla="*/ 0 w 384"/>
                    <a:gd name="T7" fmla="*/ 0 h 10"/>
                    <a:gd name="T8" fmla="*/ 0 w 384"/>
                    <a:gd name="T9" fmla="*/ 0 h 10"/>
                    <a:gd name="T10" fmla="*/ 0 w 384"/>
                    <a:gd name="T11" fmla="*/ 0 h 10"/>
                    <a:gd name="T12" fmla="*/ 0 w 384"/>
                    <a:gd name="T13" fmla="*/ 0 h 10"/>
                    <a:gd name="T14" fmla="*/ 0 w 384"/>
                    <a:gd name="T15" fmla="*/ 0 h 10"/>
                    <a:gd name="T16" fmla="*/ 0 w 384"/>
                    <a:gd name="T17" fmla="*/ 0 h 10"/>
                    <a:gd name="T18" fmla="*/ 0 w 384"/>
                    <a:gd name="T19" fmla="*/ 0 h 10"/>
                    <a:gd name="T20" fmla="*/ 0 w 384"/>
                    <a:gd name="T21" fmla="*/ 0 h 10"/>
                    <a:gd name="T22" fmla="*/ 0 w 384"/>
                    <a:gd name="T23" fmla="*/ 0 h 10"/>
                    <a:gd name="T24" fmla="*/ 0 w 384"/>
                    <a:gd name="T25" fmla="*/ 0 h 10"/>
                    <a:gd name="T26" fmla="*/ 0 w 384"/>
                    <a:gd name="T27" fmla="*/ 0 h 10"/>
                    <a:gd name="T28" fmla="*/ 0 w 384"/>
                    <a:gd name="T29" fmla="*/ 0 h 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84"/>
                    <a:gd name="T46" fmla="*/ 0 h 10"/>
                    <a:gd name="T47" fmla="*/ 384 w 384"/>
                    <a:gd name="T48" fmla="*/ 10 h 1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84" h="10">
                      <a:moveTo>
                        <a:pt x="0" y="0"/>
                      </a:moveTo>
                      <a:lnTo>
                        <a:pt x="0" y="10"/>
                      </a:lnTo>
                      <a:lnTo>
                        <a:pt x="194" y="10"/>
                      </a:lnTo>
                      <a:lnTo>
                        <a:pt x="192" y="0"/>
                      </a:lnTo>
                      <a:lnTo>
                        <a:pt x="0" y="0"/>
                      </a:lnTo>
                      <a:close/>
                      <a:moveTo>
                        <a:pt x="205" y="0"/>
                      </a:moveTo>
                      <a:lnTo>
                        <a:pt x="205" y="10"/>
                      </a:lnTo>
                      <a:lnTo>
                        <a:pt x="288" y="10"/>
                      </a:lnTo>
                      <a:lnTo>
                        <a:pt x="285" y="0"/>
                      </a:lnTo>
                      <a:lnTo>
                        <a:pt x="205" y="0"/>
                      </a:lnTo>
                      <a:close/>
                      <a:moveTo>
                        <a:pt x="301" y="0"/>
                      </a:moveTo>
                      <a:lnTo>
                        <a:pt x="300" y="10"/>
                      </a:lnTo>
                      <a:lnTo>
                        <a:pt x="384" y="10"/>
                      </a:lnTo>
                      <a:lnTo>
                        <a:pt x="383" y="0"/>
                      </a:lnTo>
                      <a:lnTo>
                        <a:pt x="301" y="0"/>
                      </a:lnTo>
                      <a:close/>
                    </a:path>
                  </a:pathLst>
                </a:custGeom>
                <a:solidFill>
                  <a:srgbClr val="DEDE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90" name="Freeform 888"/>
                <p:cNvSpPr>
                  <a:spLocks noEditPoints="1"/>
                </p:cNvSpPr>
                <p:nvPr/>
              </p:nvSpPr>
              <p:spPr bwMode="auto">
                <a:xfrm>
                  <a:off x="1429" y="2852"/>
                  <a:ext cx="96" cy="3"/>
                </a:xfrm>
                <a:custGeom>
                  <a:avLst/>
                  <a:gdLst>
                    <a:gd name="T0" fmla="*/ 0 w 383"/>
                    <a:gd name="T1" fmla="*/ 0 h 11"/>
                    <a:gd name="T2" fmla="*/ 0 w 383"/>
                    <a:gd name="T3" fmla="*/ 0 h 11"/>
                    <a:gd name="T4" fmla="*/ 0 w 383"/>
                    <a:gd name="T5" fmla="*/ 0 h 11"/>
                    <a:gd name="T6" fmla="*/ 0 w 383"/>
                    <a:gd name="T7" fmla="*/ 0 h 11"/>
                    <a:gd name="T8" fmla="*/ 0 w 383"/>
                    <a:gd name="T9" fmla="*/ 0 h 11"/>
                    <a:gd name="T10" fmla="*/ 0 w 383"/>
                    <a:gd name="T11" fmla="*/ 0 h 11"/>
                    <a:gd name="T12" fmla="*/ 0 w 383"/>
                    <a:gd name="T13" fmla="*/ 0 h 11"/>
                    <a:gd name="T14" fmla="*/ 0 w 383"/>
                    <a:gd name="T15" fmla="*/ 0 h 11"/>
                    <a:gd name="T16" fmla="*/ 0 w 383"/>
                    <a:gd name="T17" fmla="*/ 0 h 11"/>
                    <a:gd name="T18" fmla="*/ 0 w 383"/>
                    <a:gd name="T19" fmla="*/ 0 h 11"/>
                    <a:gd name="T20" fmla="*/ 0 w 383"/>
                    <a:gd name="T21" fmla="*/ 0 h 11"/>
                    <a:gd name="T22" fmla="*/ 0 w 383"/>
                    <a:gd name="T23" fmla="*/ 0 h 11"/>
                    <a:gd name="T24" fmla="*/ 0 w 383"/>
                    <a:gd name="T25" fmla="*/ 0 h 11"/>
                    <a:gd name="T26" fmla="*/ 0 w 383"/>
                    <a:gd name="T27" fmla="*/ 0 h 11"/>
                    <a:gd name="T28" fmla="*/ 0 w 383"/>
                    <a:gd name="T29" fmla="*/ 0 h 11"/>
                    <a:gd name="T30" fmla="*/ 0 w 383"/>
                    <a:gd name="T31" fmla="*/ 0 h 11"/>
                    <a:gd name="T32" fmla="*/ 0 w 383"/>
                    <a:gd name="T33" fmla="*/ 0 h 11"/>
                    <a:gd name="T34" fmla="*/ 0 w 383"/>
                    <a:gd name="T35" fmla="*/ 0 h 11"/>
                    <a:gd name="T36" fmla="*/ 0 w 383"/>
                    <a:gd name="T37" fmla="*/ 0 h 11"/>
                    <a:gd name="T38" fmla="*/ 0 w 383"/>
                    <a:gd name="T39" fmla="*/ 0 h 11"/>
                    <a:gd name="T40" fmla="*/ 0 w 383"/>
                    <a:gd name="T41" fmla="*/ 0 h 11"/>
                    <a:gd name="T42" fmla="*/ 0 w 383"/>
                    <a:gd name="T43" fmla="*/ 0 h 11"/>
                    <a:gd name="T44" fmla="*/ 0 w 383"/>
                    <a:gd name="T45" fmla="*/ 0 h 11"/>
                    <a:gd name="T46" fmla="*/ 0 w 383"/>
                    <a:gd name="T47" fmla="*/ 0 h 11"/>
                    <a:gd name="T48" fmla="*/ 0 w 383"/>
                    <a:gd name="T49" fmla="*/ 0 h 11"/>
                    <a:gd name="T50" fmla="*/ 0 w 383"/>
                    <a:gd name="T51" fmla="*/ 0 h 11"/>
                    <a:gd name="T52" fmla="*/ 0 w 383"/>
                    <a:gd name="T53" fmla="*/ 0 h 11"/>
                    <a:gd name="T54" fmla="*/ 0 w 383"/>
                    <a:gd name="T55" fmla="*/ 0 h 11"/>
                    <a:gd name="T56" fmla="*/ 0 w 383"/>
                    <a:gd name="T57" fmla="*/ 0 h 11"/>
                    <a:gd name="T58" fmla="*/ 0 w 383"/>
                    <a:gd name="T59" fmla="*/ 0 h 11"/>
                    <a:gd name="T60" fmla="*/ 0 w 383"/>
                    <a:gd name="T61" fmla="*/ 0 h 1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83"/>
                    <a:gd name="T94" fmla="*/ 0 h 11"/>
                    <a:gd name="T95" fmla="*/ 383 w 383"/>
                    <a:gd name="T96" fmla="*/ 11 h 11"/>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83" h="11">
                      <a:moveTo>
                        <a:pt x="0" y="11"/>
                      </a:moveTo>
                      <a:lnTo>
                        <a:pt x="0" y="3"/>
                      </a:lnTo>
                      <a:lnTo>
                        <a:pt x="20" y="3"/>
                      </a:lnTo>
                      <a:lnTo>
                        <a:pt x="37" y="3"/>
                      </a:lnTo>
                      <a:lnTo>
                        <a:pt x="51" y="3"/>
                      </a:lnTo>
                      <a:lnTo>
                        <a:pt x="63" y="3"/>
                      </a:lnTo>
                      <a:lnTo>
                        <a:pt x="72" y="3"/>
                      </a:lnTo>
                      <a:lnTo>
                        <a:pt x="81" y="3"/>
                      </a:lnTo>
                      <a:lnTo>
                        <a:pt x="88" y="3"/>
                      </a:lnTo>
                      <a:lnTo>
                        <a:pt x="95" y="3"/>
                      </a:lnTo>
                      <a:lnTo>
                        <a:pt x="102" y="3"/>
                      </a:lnTo>
                      <a:lnTo>
                        <a:pt x="110" y="3"/>
                      </a:lnTo>
                      <a:lnTo>
                        <a:pt x="118" y="3"/>
                      </a:lnTo>
                      <a:lnTo>
                        <a:pt x="127" y="3"/>
                      </a:lnTo>
                      <a:lnTo>
                        <a:pt x="139" y="3"/>
                      </a:lnTo>
                      <a:lnTo>
                        <a:pt x="154" y="3"/>
                      </a:lnTo>
                      <a:lnTo>
                        <a:pt x="170" y="3"/>
                      </a:lnTo>
                      <a:lnTo>
                        <a:pt x="191" y="3"/>
                      </a:lnTo>
                      <a:lnTo>
                        <a:pt x="193" y="11"/>
                      </a:lnTo>
                      <a:lnTo>
                        <a:pt x="0" y="11"/>
                      </a:lnTo>
                      <a:close/>
                      <a:moveTo>
                        <a:pt x="205" y="11"/>
                      </a:moveTo>
                      <a:lnTo>
                        <a:pt x="205" y="3"/>
                      </a:lnTo>
                      <a:lnTo>
                        <a:pt x="284" y="3"/>
                      </a:lnTo>
                      <a:lnTo>
                        <a:pt x="286" y="11"/>
                      </a:lnTo>
                      <a:lnTo>
                        <a:pt x="205" y="11"/>
                      </a:lnTo>
                      <a:close/>
                      <a:moveTo>
                        <a:pt x="301" y="0"/>
                      </a:moveTo>
                      <a:lnTo>
                        <a:pt x="300" y="11"/>
                      </a:lnTo>
                      <a:lnTo>
                        <a:pt x="383" y="11"/>
                      </a:lnTo>
                      <a:lnTo>
                        <a:pt x="382" y="3"/>
                      </a:lnTo>
                      <a:lnTo>
                        <a:pt x="341" y="0"/>
                      </a:lnTo>
                      <a:lnTo>
                        <a:pt x="301" y="0"/>
                      </a:lnTo>
                      <a:close/>
                    </a:path>
                  </a:pathLst>
                </a:custGeom>
                <a:solidFill>
                  <a:srgbClr val="E3E3C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91" name="Freeform 889"/>
                <p:cNvSpPr>
                  <a:spLocks noEditPoints="1"/>
                </p:cNvSpPr>
                <p:nvPr/>
              </p:nvSpPr>
              <p:spPr bwMode="auto">
                <a:xfrm>
                  <a:off x="1429" y="2852"/>
                  <a:ext cx="96" cy="2"/>
                </a:xfrm>
                <a:custGeom>
                  <a:avLst/>
                  <a:gdLst>
                    <a:gd name="T0" fmla="*/ 0 w 383"/>
                    <a:gd name="T1" fmla="*/ 0 h 6"/>
                    <a:gd name="T2" fmla="*/ 0 w 383"/>
                    <a:gd name="T3" fmla="*/ 0 h 6"/>
                    <a:gd name="T4" fmla="*/ 0 w 383"/>
                    <a:gd name="T5" fmla="*/ 0 h 6"/>
                    <a:gd name="T6" fmla="*/ 0 w 383"/>
                    <a:gd name="T7" fmla="*/ 0 h 6"/>
                    <a:gd name="T8" fmla="*/ 0 w 383"/>
                    <a:gd name="T9" fmla="*/ 0 h 6"/>
                    <a:gd name="T10" fmla="*/ 0 w 383"/>
                    <a:gd name="T11" fmla="*/ 0 h 6"/>
                    <a:gd name="T12" fmla="*/ 0 w 383"/>
                    <a:gd name="T13" fmla="*/ 0 h 6"/>
                    <a:gd name="T14" fmla="*/ 0 w 383"/>
                    <a:gd name="T15" fmla="*/ 0 h 6"/>
                    <a:gd name="T16" fmla="*/ 0 w 383"/>
                    <a:gd name="T17" fmla="*/ 0 h 6"/>
                    <a:gd name="T18" fmla="*/ 0 w 383"/>
                    <a:gd name="T19" fmla="*/ 0 h 6"/>
                    <a:gd name="T20" fmla="*/ 0 w 383"/>
                    <a:gd name="T21" fmla="*/ 0 h 6"/>
                    <a:gd name="T22" fmla="*/ 0 w 383"/>
                    <a:gd name="T23" fmla="*/ 0 h 6"/>
                    <a:gd name="T24" fmla="*/ 0 w 383"/>
                    <a:gd name="T25" fmla="*/ 0 h 6"/>
                    <a:gd name="T26" fmla="*/ 0 w 383"/>
                    <a:gd name="T27" fmla="*/ 0 h 6"/>
                    <a:gd name="T28" fmla="*/ 0 w 383"/>
                    <a:gd name="T29" fmla="*/ 0 h 6"/>
                    <a:gd name="T30" fmla="*/ 0 w 383"/>
                    <a:gd name="T31" fmla="*/ 0 h 6"/>
                    <a:gd name="T32" fmla="*/ 0 w 383"/>
                    <a:gd name="T33" fmla="*/ 0 h 6"/>
                    <a:gd name="T34" fmla="*/ 0 w 383"/>
                    <a:gd name="T35" fmla="*/ 0 h 6"/>
                    <a:gd name="T36" fmla="*/ 0 w 383"/>
                    <a:gd name="T37" fmla="*/ 0 h 6"/>
                    <a:gd name="T38" fmla="*/ 0 w 383"/>
                    <a:gd name="T39" fmla="*/ 0 h 6"/>
                    <a:gd name="T40" fmla="*/ 0 w 383"/>
                    <a:gd name="T41" fmla="*/ 0 h 6"/>
                    <a:gd name="T42" fmla="*/ 0 w 383"/>
                    <a:gd name="T43" fmla="*/ 0 h 6"/>
                    <a:gd name="T44" fmla="*/ 0 w 383"/>
                    <a:gd name="T45" fmla="*/ 0 h 6"/>
                    <a:gd name="T46" fmla="*/ 0 w 383"/>
                    <a:gd name="T47" fmla="*/ 0 h 6"/>
                    <a:gd name="T48" fmla="*/ 0 w 383"/>
                    <a:gd name="T49" fmla="*/ 0 h 6"/>
                    <a:gd name="T50" fmla="*/ 0 w 383"/>
                    <a:gd name="T51" fmla="*/ 0 h 6"/>
                    <a:gd name="T52" fmla="*/ 0 w 383"/>
                    <a:gd name="T53" fmla="*/ 0 h 6"/>
                    <a:gd name="T54" fmla="*/ 0 w 383"/>
                    <a:gd name="T55" fmla="*/ 0 h 6"/>
                    <a:gd name="T56" fmla="*/ 0 w 383"/>
                    <a:gd name="T57" fmla="*/ 0 h 6"/>
                    <a:gd name="T58" fmla="*/ 0 w 383"/>
                    <a:gd name="T59" fmla="*/ 0 h 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83"/>
                    <a:gd name="T91" fmla="*/ 0 h 6"/>
                    <a:gd name="T92" fmla="*/ 383 w 383"/>
                    <a:gd name="T93" fmla="*/ 6 h 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83" h="6">
                      <a:moveTo>
                        <a:pt x="0" y="6"/>
                      </a:moveTo>
                      <a:lnTo>
                        <a:pt x="0" y="4"/>
                      </a:lnTo>
                      <a:lnTo>
                        <a:pt x="20" y="4"/>
                      </a:lnTo>
                      <a:lnTo>
                        <a:pt x="37" y="4"/>
                      </a:lnTo>
                      <a:lnTo>
                        <a:pt x="51" y="4"/>
                      </a:lnTo>
                      <a:lnTo>
                        <a:pt x="63" y="4"/>
                      </a:lnTo>
                      <a:lnTo>
                        <a:pt x="72" y="4"/>
                      </a:lnTo>
                      <a:lnTo>
                        <a:pt x="81" y="4"/>
                      </a:lnTo>
                      <a:lnTo>
                        <a:pt x="88" y="4"/>
                      </a:lnTo>
                      <a:lnTo>
                        <a:pt x="95" y="4"/>
                      </a:lnTo>
                      <a:lnTo>
                        <a:pt x="102" y="4"/>
                      </a:lnTo>
                      <a:lnTo>
                        <a:pt x="110" y="4"/>
                      </a:lnTo>
                      <a:lnTo>
                        <a:pt x="118" y="4"/>
                      </a:lnTo>
                      <a:lnTo>
                        <a:pt x="127" y="4"/>
                      </a:lnTo>
                      <a:lnTo>
                        <a:pt x="139" y="4"/>
                      </a:lnTo>
                      <a:lnTo>
                        <a:pt x="154" y="4"/>
                      </a:lnTo>
                      <a:lnTo>
                        <a:pt x="170" y="4"/>
                      </a:lnTo>
                      <a:lnTo>
                        <a:pt x="191" y="4"/>
                      </a:lnTo>
                      <a:lnTo>
                        <a:pt x="192" y="6"/>
                      </a:lnTo>
                      <a:lnTo>
                        <a:pt x="0" y="6"/>
                      </a:lnTo>
                      <a:close/>
                      <a:moveTo>
                        <a:pt x="205" y="6"/>
                      </a:moveTo>
                      <a:lnTo>
                        <a:pt x="205" y="4"/>
                      </a:lnTo>
                      <a:lnTo>
                        <a:pt x="284" y="4"/>
                      </a:lnTo>
                      <a:lnTo>
                        <a:pt x="285" y="6"/>
                      </a:lnTo>
                      <a:lnTo>
                        <a:pt x="205" y="6"/>
                      </a:lnTo>
                      <a:close/>
                      <a:moveTo>
                        <a:pt x="301" y="6"/>
                      </a:moveTo>
                      <a:lnTo>
                        <a:pt x="301" y="0"/>
                      </a:lnTo>
                      <a:lnTo>
                        <a:pt x="382" y="4"/>
                      </a:lnTo>
                      <a:lnTo>
                        <a:pt x="383" y="6"/>
                      </a:lnTo>
                      <a:lnTo>
                        <a:pt x="301" y="6"/>
                      </a:lnTo>
                      <a:close/>
                    </a:path>
                  </a:pathLst>
                </a:custGeom>
                <a:solidFill>
                  <a:srgbClr val="EBEBC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92" name="Freeform 890"/>
                <p:cNvSpPr>
                  <a:spLocks/>
                </p:cNvSpPr>
                <p:nvPr/>
              </p:nvSpPr>
              <p:spPr bwMode="auto">
                <a:xfrm>
                  <a:off x="1505" y="2852"/>
                  <a:ext cx="10" cy="1"/>
                </a:xfrm>
                <a:custGeom>
                  <a:avLst/>
                  <a:gdLst>
                    <a:gd name="T0" fmla="*/ 0 w 40"/>
                    <a:gd name="T1" fmla="*/ 1 h 1"/>
                    <a:gd name="T2" fmla="*/ 0 w 40"/>
                    <a:gd name="T3" fmla="*/ 0 h 1"/>
                    <a:gd name="T4" fmla="*/ 0 w 40"/>
                    <a:gd name="T5" fmla="*/ 1 h 1"/>
                    <a:gd name="T6" fmla="*/ 0 w 40"/>
                    <a:gd name="T7" fmla="*/ 1 h 1"/>
                    <a:gd name="T8" fmla="*/ 0 60000 65536"/>
                    <a:gd name="T9" fmla="*/ 0 60000 65536"/>
                    <a:gd name="T10" fmla="*/ 0 60000 65536"/>
                    <a:gd name="T11" fmla="*/ 0 60000 65536"/>
                    <a:gd name="T12" fmla="*/ 0 w 40"/>
                    <a:gd name="T13" fmla="*/ 0 h 1"/>
                    <a:gd name="T14" fmla="*/ 40 w 40"/>
                    <a:gd name="T15" fmla="*/ 1 h 1"/>
                  </a:gdLst>
                  <a:ahLst/>
                  <a:cxnLst>
                    <a:cxn ang="T8">
                      <a:pos x="T0" y="T1"/>
                    </a:cxn>
                    <a:cxn ang="T9">
                      <a:pos x="T2" y="T3"/>
                    </a:cxn>
                    <a:cxn ang="T10">
                      <a:pos x="T4" y="T5"/>
                    </a:cxn>
                    <a:cxn ang="T11">
                      <a:pos x="T6" y="T7"/>
                    </a:cxn>
                  </a:cxnLst>
                  <a:rect l="T12" t="T13" r="T14" b="T15"/>
                  <a:pathLst>
                    <a:path w="40" h="1">
                      <a:moveTo>
                        <a:pt x="0" y="1"/>
                      </a:moveTo>
                      <a:lnTo>
                        <a:pt x="0" y="0"/>
                      </a:lnTo>
                      <a:lnTo>
                        <a:pt x="40" y="1"/>
                      </a:lnTo>
                      <a:lnTo>
                        <a:pt x="0" y="1"/>
                      </a:lnTo>
                      <a:close/>
                    </a:path>
                  </a:pathLst>
                </a:custGeom>
                <a:solidFill>
                  <a:srgbClr val="F0F0D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93" name="Freeform 891"/>
                <p:cNvSpPr>
                  <a:spLocks/>
                </p:cNvSpPr>
                <p:nvPr/>
              </p:nvSpPr>
              <p:spPr bwMode="auto">
                <a:xfrm>
                  <a:off x="1346" y="2864"/>
                  <a:ext cx="27" cy="1"/>
                </a:xfrm>
                <a:custGeom>
                  <a:avLst/>
                  <a:gdLst>
                    <a:gd name="T0" fmla="*/ 0 w 106"/>
                    <a:gd name="T1" fmla="*/ 0 h 5"/>
                    <a:gd name="T2" fmla="*/ 0 w 106"/>
                    <a:gd name="T3" fmla="*/ 0 h 5"/>
                    <a:gd name="T4" fmla="*/ 0 w 106"/>
                    <a:gd name="T5" fmla="*/ 0 h 5"/>
                    <a:gd name="T6" fmla="*/ 0 w 106"/>
                    <a:gd name="T7" fmla="*/ 0 h 5"/>
                    <a:gd name="T8" fmla="*/ 0 w 106"/>
                    <a:gd name="T9" fmla="*/ 0 h 5"/>
                    <a:gd name="T10" fmla="*/ 0 60000 65536"/>
                    <a:gd name="T11" fmla="*/ 0 60000 65536"/>
                    <a:gd name="T12" fmla="*/ 0 60000 65536"/>
                    <a:gd name="T13" fmla="*/ 0 60000 65536"/>
                    <a:gd name="T14" fmla="*/ 0 60000 65536"/>
                    <a:gd name="T15" fmla="*/ 0 w 106"/>
                    <a:gd name="T16" fmla="*/ 0 h 5"/>
                    <a:gd name="T17" fmla="*/ 106 w 106"/>
                    <a:gd name="T18" fmla="*/ 5 h 5"/>
                  </a:gdLst>
                  <a:ahLst/>
                  <a:cxnLst>
                    <a:cxn ang="T10">
                      <a:pos x="T0" y="T1"/>
                    </a:cxn>
                    <a:cxn ang="T11">
                      <a:pos x="T2" y="T3"/>
                    </a:cxn>
                    <a:cxn ang="T12">
                      <a:pos x="T4" y="T5"/>
                    </a:cxn>
                    <a:cxn ang="T13">
                      <a:pos x="T6" y="T7"/>
                    </a:cxn>
                    <a:cxn ang="T14">
                      <a:pos x="T8" y="T9"/>
                    </a:cxn>
                  </a:cxnLst>
                  <a:rect l="T15" t="T16" r="T17" b="T18"/>
                  <a:pathLst>
                    <a:path w="106" h="5">
                      <a:moveTo>
                        <a:pt x="2" y="0"/>
                      </a:moveTo>
                      <a:lnTo>
                        <a:pt x="0" y="5"/>
                      </a:lnTo>
                      <a:lnTo>
                        <a:pt x="106" y="5"/>
                      </a:lnTo>
                      <a:lnTo>
                        <a:pt x="106" y="0"/>
                      </a:lnTo>
                      <a:lnTo>
                        <a:pt x="2" y="0"/>
                      </a:lnTo>
                      <a:close/>
                    </a:path>
                  </a:pathLst>
                </a:custGeom>
                <a:solidFill>
                  <a:srgbClr val="82826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94" name="Freeform 892"/>
                <p:cNvSpPr>
                  <a:spLocks/>
                </p:cNvSpPr>
                <p:nvPr/>
              </p:nvSpPr>
              <p:spPr bwMode="auto">
                <a:xfrm>
                  <a:off x="1346" y="2863"/>
                  <a:ext cx="27" cy="2"/>
                </a:xfrm>
                <a:custGeom>
                  <a:avLst/>
                  <a:gdLst>
                    <a:gd name="T0" fmla="*/ 0 w 106"/>
                    <a:gd name="T1" fmla="*/ 0 h 9"/>
                    <a:gd name="T2" fmla="*/ 0 w 106"/>
                    <a:gd name="T3" fmla="*/ 0 h 9"/>
                    <a:gd name="T4" fmla="*/ 0 w 106"/>
                    <a:gd name="T5" fmla="*/ 0 h 9"/>
                    <a:gd name="T6" fmla="*/ 0 w 106"/>
                    <a:gd name="T7" fmla="*/ 0 h 9"/>
                    <a:gd name="T8" fmla="*/ 0 w 106"/>
                    <a:gd name="T9" fmla="*/ 0 h 9"/>
                    <a:gd name="T10" fmla="*/ 0 60000 65536"/>
                    <a:gd name="T11" fmla="*/ 0 60000 65536"/>
                    <a:gd name="T12" fmla="*/ 0 60000 65536"/>
                    <a:gd name="T13" fmla="*/ 0 60000 65536"/>
                    <a:gd name="T14" fmla="*/ 0 60000 65536"/>
                    <a:gd name="T15" fmla="*/ 0 w 106"/>
                    <a:gd name="T16" fmla="*/ 0 h 9"/>
                    <a:gd name="T17" fmla="*/ 106 w 106"/>
                    <a:gd name="T18" fmla="*/ 9 h 9"/>
                  </a:gdLst>
                  <a:ahLst/>
                  <a:cxnLst>
                    <a:cxn ang="T10">
                      <a:pos x="T0" y="T1"/>
                    </a:cxn>
                    <a:cxn ang="T11">
                      <a:pos x="T2" y="T3"/>
                    </a:cxn>
                    <a:cxn ang="T12">
                      <a:pos x="T4" y="T5"/>
                    </a:cxn>
                    <a:cxn ang="T13">
                      <a:pos x="T6" y="T7"/>
                    </a:cxn>
                    <a:cxn ang="T14">
                      <a:pos x="T8" y="T9"/>
                    </a:cxn>
                  </a:cxnLst>
                  <a:rect l="T15" t="T16" r="T17" b="T18"/>
                  <a:pathLst>
                    <a:path w="106" h="9">
                      <a:moveTo>
                        <a:pt x="2" y="0"/>
                      </a:moveTo>
                      <a:lnTo>
                        <a:pt x="0" y="9"/>
                      </a:lnTo>
                      <a:lnTo>
                        <a:pt x="106" y="9"/>
                      </a:lnTo>
                      <a:lnTo>
                        <a:pt x="106" y="0"/>
                      </a:lnTo>
                      <a:lnTo>
                        <a:pt x="2" y="0"/>
                      </a:lnTo>
                      <a:close/>
                    </a:path>
                  </a:pathLst>
                </a:custGeom>
                <a:solidFill>
                  <a:srgbClr val="8A8A6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95" name="Freeform 893"/>
                <p:cNvSpPr>
                  <a:spLocks/>
                </p:cNvSpPr>
                <p:nvPr/>
              </p:nvSpPr>
              <p:spPr bwMode="auto">
                <a:xfrm>
                  <a:off x="1347" y="2861"/>
                  <a:ext cx="26" cy="3"/>
                </a:xfrm>
                <a:custGeom>
                  <a:avLst/>
                  <a:gdLst>
                    <a:gd name="T0" fmla="*/ 0 w 104"/>
                    <a:gd name="T1" fmla="*/ 0 h 10"/>
                    <a:gd name="T2" fmla="*/ 0 w 104"/>
                    <a:gd name="T3" fmla="*/ 0 h 10"/>
                    <a:gd name="T4" fmla="*/ 0 w 104"/>
                    <a:gd name="T5" fmla="*/ 0 h 10"/>
                    <a:gd name="T6" fmla="*/ 0 w 104"/>
                    <a:gd name="T7" fmla="*/ 0 h 10"/>
                    <a:gd name="T8" fmla="*/ 0 w 104"/>
                    <a:gd name="T9" fmla="*/ 0 h 10"/>
                    <a:gd name="T10" fmla="*/ 0 60000 65536"/>
                    <a:gd name="T11" fmla="*/ 0 60000 65536"/>
                    <a:gd name="T12" fmla="*/ 0 60000 65536"/>
                    <a:gd name="T13" fmla="*/ 0 60000 65536"/>
                    <a:gd name="T14" fmla="*/ 0 60000 65536"/>
                    <a:gd name="T15" fmla="*/ 0 w 104"/>
                    <a:gd name="T16" fmla="*/ 0 h 10"/>
                    <a:gd name="T17" fmla="*/ 104 w 104"/>
                    <a:gd name="T18" fmla="*/ 10 h 10"/>
                  </a:gdLst>
                  <a:ahLst/>
                  <a:cxnLst>
                    <a:cxn ang="T10">
                      <a:pos x="T0" y="T1"/>
                    </a:cxn>
                    <a:cxn ang="T11">
                      <a:pos x="T2" y="T3"/>
                    </a:cxn>
                    <a:cxn ang="T12">
                      <a:pos x="T4" y="T5"/>
                    </a:cxn>
                    <a:cxn ang="T13">
                      <a:pos x="T6" y="T7"/>
                    </a:cxn>
                    <a:cxn ang="T14">
                      <a:pos x="T8" y="T9"/>
                    </a:cxn>
                  </a:cxnLst>
                  <a:rect l="T15" t="T16" r="T17" b="T18"/>
                  <a:pathLst>
                    <a:path w="104" h="10">
                      <a:moveTo>
                        <a:pt x="0" y="0"/>
                      </a:moveTo>
                      <a:lnTo>
                        <a:pt x="0" y="10"/>
                      </a:lnTo>
                      <a:lnTo>
                        <a:pt x="104" y="10"/>
                      </a:lnTo>
                      <a:lnTo>
                        <a:pt x="102" y="0"/>
                      </a:lnTo>
                      <a:lnTo>
                        <a:pt x="0" y="0"/>
                      </a:lnTo>
                      <a:close/>
                    </a:path>
                  </a:pathLst>
                </a:custGeom>
                <a:solidFill>
                  <a:srgbClr val="8F8F7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96" name="Freeform 894"/>
                <p:cNvSpPr>
                  <a:spLocks/>
                </p:cNvSpPr>
                <p:nvPr/>
              </p:nvSpPr>
              <p:spPr bwMode="auto">
                <a:xfrm>
                  <a:off x="1347" y="2860"/>
                  <a:ext cx="26" cy="3"/>
                </a:xfrm>
                <a:custGeom>
                  <a:avLst/>
                  <a:gdLst>
                    <a:gd name="T0" fmla="*/ 0 w 104"/>
                    <a:gd name="T1" fmla="*/ 0 h 12"/>
                    <a:gd name="T2" fmla="*/ 0 w 104"/>
                    <a:gd name="T3" fmla="*/ 0 h 12"/>
                    <a:gd name="T4" fmla="*/ 0 w 104"/>
                    <a:gd name="T5" fmla="*/ 0 h 12"/>
                    <a:gd name="T6" fmla="*/ 0 w 104"/>
                    <a:gd name="T7" fmla="*/ 0 h 12"/>
                    <a:gd name="T8" fmla="*/ 0 w 104"/>
                    <a:gd name="T9" fmla="*/ 0 h 12"/>
                    <a:gd name="T10" fmla="*/ 0 60000 65536"/>
                    <a:gd name="T11" fmla="*/ 0 60000 65536"/>
                    <a:gd name="T12" fmla="*/ 0 60000 65536"/>
                    <a:gd name="T13" fmla="*/ 0 60000 65536"/>
                    <a:gd name="T14" fmla="*/ 0 60000 65536"/>
                    <a:gd name="T15" fmla="*/ 0 w 104"/>
                    <a:gd name="T16" fmla="*/ 0 h 12"/>
                    <a:gd name="T17" fmla="*/ 104 w 104"/>
                    <a:gd name="T18" fmla="*/ 12 h 12"/>
                  </a:gdLst>
                  <a:ahLst/>
                  <a:cxnLst>
                    <a:cxn ang="T10">
                      <a:pos x="T0" y="T1"/>
                    </a:cxn>
                    <a:cxn ang="T11">
                      <a:pos x="T2" y="T3"/>
                    </a:cxn>
                    <a:cxn ang="T12">
                      <a:pos x="T4" y="T5"/>
                    </a:cxn>
                    <a:cxn ang="T13">
                      <a:pos x="T6" y="T7"/>
                    </a:cxn>
                    <a:cxn ang="T14">
                      <a:pos x="T8" y="T9"/>
                    </a:cxn>
                  </a:cxnLst>
                  <a:rect l="T15" t="T16" r="T17" b="T18"/>
                  <a:pathLst>
                    <a:path w="104" h="12">
                      <a:moveTo>
                        <a:pt x="0" y="0"/>
                      </a:moveTo>
                      <a:lnTo>
                        <a:pt x="0" y="12"/>
                      </a:lnTo>
                      <a:lnTo>
                        <a:pt x="104" y="12"/>
                      </a:lnTo>
                      <a:lnTo>
                        <a:pt x="101" y="0"/>
                      </a:lnTo>
                      <a:lnTo>
                        <a:pt x="0" y="0"/>
                      </a:lnTo>
                      <a:close/>
                    </a:path>
                  </a:pathLst>
                </a:custGeom>
                <a:solidFill>
                  <a:srgbClr val="96967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97" name="Freeform 895"/>
                <p:cNvSpPr>
                  <a:spLocks/>
                </p:cNvSpPr>
                <p:nvPr/>
              </p:nvSpPr>
              <p:spPr bwMode="auto">
                <a:xfrm>
                  <a:off x="1347" y="2859"/>
                  <a:ext cx="25" cy="2"/>
                </a:xfrm>
                <a:custGeom>
                  <a:avLst/>
                  <a:gdLst>
                    <a:gd name="T0" fmla="*/ 0 w 102"/>
                    <a:gd name="T1" fmla="*/ 0 h 11"/>
                    <a:gd name="T2" fmla="*/ 0 w 102"/>
                    <a:gd name="T3" fmla="*/ 0 h 11"/>
                    <a:gd name="T4" fmla="*/ 0 w 102"/>
                    <a:gd name="T5" fmla="*/ 0 h 11"/>
                    <a:gd name="T6" fmla="*/ 0 w 102"/>
                    <a:gd name="T7" fmla="*/ 0 h 11"/>
                    <a:gd name="T8" fmla="*/ 0 w 102"/>
                    <a:gd name="T9" fmla="*/ 0 h 11"/>
                    <a:gd name="T10" fmla="*/ 0 60000 65536"/>
                    <a:gd name="T11" fmla="*/ 0 60000 65536"/>
                    <a:gd name="T12" fmla="*/ 0 60000 65536"/>
                    <a:gd name="T13" fmla="*/ 0 60000 65536"/>
                    <a:gd name="T14" fmla="*/ 0 60000 65536"/>
                    <a:gd name="T15" fmla="*/ 0 w 102"/>
                    <a:gd name="T16" fmla="*/ 0 h 11"/>
                    <a:gd name="T17" fmla="*/ 102 w 102"/>
                    <a:gd name="T18" fmla="*/ 11 h 11"/>
                  </a:gdLst>
                  <a:ahLst/>
                  <a:cxnLst>
                    <a:cxn ang="T10">
                      <a:pos x="T0" y="T1"/>
                    </a:cxn>
                    <a:cxn ang="T11">
                      <a:pos x="T2" y="T3"/>
                    </a:cxn>
                    <a:cxn ang="T12">
                      <a:pos x="T4" y="T5"/>
                    </a:cxn>
                    <a:cxn ang="T13">
                      <a:pos x="T6" y="T7"/>
                    </a:cxn>
                    <a:cxn ang="T14">
                      <a:pos x="T8" y="T9"/>
                    </a:cxn>
                  </a:cxnLst>
                  <a:rect l="T15" t="T16" r="T17" b="T18"/>
                  <a:pathLst>
                    <a:path w="102" h="11">
                      <a:moveTo>
                        <a:pt x="1" y="0"/>
                      </a:moveTo>
                      <a:lnTo>
                        <a:pt x="0" y="11"/>
                      </a:lnTo>
                      <a:lnTo>
                        <a:pt x="102" y="11"/>
                      </a:lnTo>
                      <a:lnTo>
                        <a:pt x="101" y="0"/>
                      </a:lnTo>
                      <a:lnTo>
                        <a:pt x="1" y="0"/>
                      </a:lnTo>
                      <a:close/>
                    </a:path>
                  </a:pathLst>
                </a:custGeom>
                <a:solidFill>
                  <a:srgbClr val="9E9E7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98" name="Freeform 896"/>
                <p:cNvSpPr>
                  <a:spLocks/>
                </p:cNvSpPr>
                <p:nvPr/>
              </p:nvSpPr>
              <p:spPr bwMode="auto">
                <a:xfrm>
                  <a:off x="1347" y="2857"/>
                  <a:ext cx="25" cy="3"/>
                </a:xfrm>
                <a:custGeom>
                  <a:avLst/>
                  <a:gdLst>
                    <a:gd name="T0" fmla="*/ 0 w 101"/>
                    <a:gd name="T1" fmla="*/ 0 h 11"/>
                    <a:gd name="T2" fmla="*/ 0 w 101"/>
                    <a:gd name="T3" fmla="*/ 0 h 11"/>
                    <a:gd name="T4" fmla="*/ 0 w 101"/>
                    <a:gd name="T5" fmla="*/ 0 h 11"/>
                    <a:gd name="T6" fmla="*/ 0 w 101"/>
                    <a:gd name="T7" fmla="*/ 0 h 11"/>
                    <a:gd name="T8" fmla="*/ 0 w 101"/>
                    <a:gd name="T9" fmla="*/ 0 h 11"/>
                    <a:gd name="T10" fmla="*/ 0 60000 65536"/>
                    <a:gd name="T11" fmla="*/ 0 60000 65536"/>
                    <a:gd name="T12" fmla="*/ 0 60000 65536"/>
                    <a:gd name="T13" fmla="*/ 0 60000 65536"/>
                    <a:gd name="T14" fmla="*/ 0 60000 65536"/>
                    <a:gd name="T15" fmla="*/ 0 w 101"/>
                    <a:gd name="T16" fmla="*/ 0 h 11"/>
                    <a:gd name="T17" fmla="*/ 101 w 101"/>
                    <a:gd name="T18" fmla="*/ 11 h 11"/>
                  </a:gdLst>
                  <a:ahLst/>
                  <a:cxnLst>
                    <a:cxn ang="T10">
                      <a:pos x="T0" y="T1"/>
                    </a:cxn>
                    <a:cxn ang="T11">
                      <a:pos x="T2" y="T3"/>
                    </a:cxn>
                    <a:cxn ang="T12">
                      <a:pos x="T4" y="T5"/>
                    </a:cxn>
                    <a:cxn ang="T13">
                      <a:pos x="T6" y="T7"/>
                    </a:cxn>
                    <a:cxn ang="T14">
                      <a:pos x="T8" y="T9"/>
                    </a:cxn>
                  </a:cxnLst>
                  <a:rect l="T15" t="T16" r="T17" b="T18"/>
                  <a:pathLst>
                    <a:path w="101" h="11">
                      <a:moveTo>
                        <a:pt x="1" y="0"/>
                      </a:moveTo>
                      <a:lnTo>
                        <a:pt x="0" y="11"/>
                      </a:lnTo>
                      <a:lnTo>
                        <a:pt x="101" y="11"/>
                      </a:lnTo>
                      <a:lnTo>
                        <a:pt x="100" y="0"/>
                      </a:lnTo>
                      <a:lnTo>
                        <a:pt x="1" y="0"/>
                      </a:lnTo>
                      <a:close/>
                    </a:path>
                  </a:pathLst>
                </a:custGeom>
                <a:solidFill>
                  <a:srgbClr val="A3A38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199" name="Freeform 897"/>
                <p:cNvSpPr>
                  <a:spLocks/>
                </p:cNvSpPr>
                <p:nvPr/>
              </p:nvSpPr>
              <p:spPr bwMode="auto">
                <a:xfrm>
                  <a:off x="1347" y="2856"/>
                  <a:ext cx="25" cy="3"/>
                </a:xfrm>
                <a:custGeom>
                  <a:avLst/>
                  <a:gdLst>
                    <a:gd name="T0" fmla="*/ 0 w 100"/>
                    <a:gd name="T1" fmla="*/ 0 h 12"/>
                    <a:gd name="T2" fmla="*/ 0 w 100"/>
                    <a:gd name="T3" fmla="*/ 0 h 12"/>
                    <a:gd name="T4" fmla="*/ 0 w 100"/>
                    <a:gd name="T5" fmla="*/ 0 h 12"/>
                    <a:gd name="T6" fmla="*/ 0 w 100"/>
                    <a:gd name="T7" fmla="*/ 0 h 12"/>
                    <a:gd name="T8" fmla="*/ 0 w 100"/>
                    <a:gd name="T9" fmla="*/ 0 h 12"/>
                    <a:gd name="T10" fmla="*/ 0 60000 65536"/>
                    <a:gd name="T11" fmla="*/ 0 60000 65536"/>
                    <a:gd name="T12" fmla="*/ 0 60000 65536"/>
                    <a:gd name="T13" fmla="*/ 0 60000 65536"/>
                    <a:gd name="T14" fmla="*/ 0 60000 65536"/>
                    <a:gd name="T15" fmla="*/ 0 w 100"/>
                    <a:gd name="T16" fmla="*/ 0 h 12"/>
                    <a:gd name="T17" fmla="*/ 100 w 100"/>
                    <a:gd name="T18" fmla="*/ 12 h 12"/>
                  </a:gdLst>
                  <a:ahLst/>
                  <a:cxnLst>
                    <a:cxn ang="T10">
                      <a:pos x="T0" y="T1"/>
                    </a:cxn>
                    <a:cxn ang="T11">
                      <a:pos x="T2" y="T3"/>
                    </a:cxn>
                    <a:cxn ang="T12">
                      <a:pos x="T4" y="T5"/>
                    </a:cxn>
                    <a:cxn ang="T13">
                      <a:pos x="T6" y="T7"/>
                    </a:cxn>
                    <a:cxn ang="T14">
                      <a:pos x="T8" y="T9"/>
                    </a:cxn>
                  </a:cxnLst>
                  <a:rect l="T15" t="T16" r="T17" b="T18"/>
                  <a:pathLst>
                    <a:path w="100" h="12">
                      <a:moveTo>
                        <a:pt x="0" y="0"/>
                      </a:moveTo>
                      <a:lnTo>
                        <a:pt x="0" y="12"/>
                      </a:lnTo>
                      <a:lnTo>
                        <a:pt x="100" y="12"/>
                      </a:lnTo>
                      <a:lnTo>
                        <a:pt x="98" y="0"/>
                      </a:lnTo>
                      <a:lnTo>
                        <a:pt x="0" y="0"/>
                      </a:lnTo>
                      <a:close/>
                    </a:path>
                  </a:pathLst>
                </a:custGeom>
                <a:solidFill>
                  <a:srgbClr val="A8A88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200" name="Freeform 898"/>
                <p:cNvSpPr>
                  <a:spLocks/>
                </p:cNvSpPr>
                <p:nvPr/>
              </p:nvSpPr>
              <p:spPr bwMode="auto">
                <a:xfrm>
                  <a:off x="1347" y="2854"/>
                  <a:ext cx="25" cy="3"/>
                </a:xfrm>
                <a:custGeom>
                  <a:avLst/>
                  <a:gdLst>
                    <a:gd name="T0" fmla="*/ 0 w 99"/>
                    <a:gd name="T1" fmla="*/ 0 h 12"/>
                    <a:gd name="T2" fmla="*/ 0 w 99"/>
                    <a:gd name="T3" fmla="*/ 0 h 12"/>
                    <a:gd name="T4" fmla="*/ 0 w 99"/>
                    <a:gd name="T5" fmla="*/ 0 h 12"/>
                    <a:gd name="T6" fmla="*/ 0 w 99"/>
                    <a:gd name="T7" fmla="*/ 0 h 12"/>
                    <a:gd name="T8" fmla="*/ 0 w 99"/>
                    <a:gd name="T9" fmla="*/ 0 h 12"/>
                    <a:gd name="T10" fmla="*/ 0 60000 65536"/>
                    <a:gd name="T11" fmla="*/ 0 60000 65536"/>
                    <a:gd name="T12" fmla="*/ 0 60000 65536"/>
                    <a:gd name="T13" fmla="*/ 0 60000 65536"/>
                    <a:gd name="T14" fmla="*/ 0 60000 65536"/>
                    <a:gd name="T15" fmla="*/ 0 w 99"/>
                    <a:gd name="T16" fmla="*/ 0 h 12"/>
                    <a:gd name="T17" fmla="*/ 99 w 99"/>
                    <a:gd name="T18" fmla="*/ 12 h 12"/>
                  </a:gdLst>
                  <a:ahLst/>
                  <a:cxnLst>
                    <a:cxn ang="T10">
                      <a:pos x="T0" y="T1"/>
                    </a:cxn>
                    <a:cxn ang="T11">
                      <a:pos x="T2" y="T3"/>
                    </a:cxn>
                    <a:cxn ang="T12">
                      <a:pos x="T4" y="T5"/>
                    </a:cxn>
                    <a:cxn ang="T13">
                      <a:pos x="T6" y="T7"/>
                    </a:cxn>
                    <a:cxn ang="T14">
                      <a:pos x="T8" y="T9"/>
                    </a:cxn>
                  </a:cxnLst>
                  <a:rect l="T15" t="T16" r="T17" b="T18"/>
                  <a:pathLst>
                    <a:path w="99" h="12">
                      <a:moveTo>
                        <a:pt x="1" y="0"/>
                      </a:moveTo>
                      <a:lnTo>
                        <a:pt x="0" y="12"/>
                      </a:lnTo>
                      <a:lnTo>
                        <a:pt x="99" y="12"/>
                      </a:lnTo>
                      <a:lnTo>
                        <a:pt x="98" y="0"/>
                      </a:lnTo>
                      <a:lnTo>
                        <a:pt x="1" y="0"/>
                      </a:lnTo>
                      <a:close/>
                    </a:path>
                  </a:pathLst>
                </a:custGeom>
                <a:solidFill>
                  <a:srgbClr val="B0B09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201" name="Freeform 899"/>
                <p:cNvSpPr>
                  <a:spLocks/>
                </p:cNvSpPr>
                <p:nvPr/>
              </p:nvSpPr>
              <p:spPr bwMode="auto">
                <a:xfrm>
                  <a:off x="1347" y="2853"/>
                  <a:ext cx="24" cy="3"/>
                </a:xfrm>
                <a:custGeom>
                  <a:avLst/>
                  <a:gdLst>
                    <a:gd name="T0" fmla="*/ 0 w 98"/>
                    <a:gd name="T1" fmla="*/ 0 h 11"/>
                    <a:gd name="T2" fmla="*/ 0 w 98"/>
                    <a:gd name="T3" fmla="*/ 0 h 11"/>
                    <a:gd name="T4" fmla="*/ 0 w 98"/>
                    <a:gd name="T5" fmla="*/ 0 h 11"/>
                    <a:gd name="T6" fmla="*/ 0 w 98"/>
                    <a:gd name="T7" fmla="*/ 0 h 11"/>
                    <a:gd name="T8" fmla="*/ 0 w 98"/>
                    <a:gd name="T9" fmla="*/ 0 h 11"/>
                    <a:gd name="T10" fmla="*/ 0 60000 65536"/>
                    <a:gd name="T11" fmla="*/ 0 60000 65536"/>
                    <a:gd name="T12" fmla="*/ 0 60000 65536"/>
                    <a:gd name="T13" fmla="*/ 0 60000 65536"/>
                    <a:gd name="T14" fmla="*/ 0 60000 65536"/>
                    <a:gd name="T15" fmla="*/ 0 w 98"/>
                    <a:gd name="T16" fmla="*/ 0 h 11"/>
                    <a:gd name="T17" fmla="*/ 98 w 98"/>
                    <a:gd name="T18" fmla="*/ 11 h 11"/>
                  </a:gdLst>
                  <a:ahLst/>
                  <a:cxnLst>
                    <a:cxn ang="T10">
                      <a:pos x="T0" y="T1"/>
                    </a:cxn>
                    <a:cxn ang="T11">
                      <a:pos x="T2" y="T3"/>
                    </a:cxn>
                    <a:cxn ang="T12">
                      <a:pos x="T4" y="T5"/>
                    </a:cxn>
                    <a:cxn ang="T13">
                      <a:pos x="T6" y="T7"/>
                    </a:cxn>
                    <a:cxn ang="T14">
                      <a:pos x="T8" y="T9"/>
                    </a:cxn>
                  </a:cxnLst>
                  <a:rect l="T15" t="T16" r="T17" b="T18"/>
                  <a:pathLst>
                    <a:path w="98" h="11">
                      <a:moveTo>
                        <a:pt x="1" y="0"/>
                      </a:moveTo>
                      <a:lnTo>
                        <a:pt x="0" y="11"/>
                      </a:lnTo>
                      <a:lnTo>
                        <a:pt x="98" y="11"/>
                      </a:lnTo>
                      <a:lnTo>
                        <a:pt x="97" y="0"/>
                      </a:lnTo>
                      <a:lnTo>
                        <a:pt x="1" y="0"/>
                      </a:lnTo>
                      <a:close/>
                    </a:path>
                  </a:pathLst>
                </a:custGeom>
                <a:solidFill>
                  <a:srgbClr val="B5B59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202" name="Freeform 900"/>
                <p:cNvSpPr>
                  <a:spLocks/>
                </p:cNvSpPr>
                <p:nvPr/>
              </p:nvSpPr>
              <p:spPr bwMode="auto">
                <a:xfrm>
                  <a:off x="1347" y="2852"/>
                  <a:ext cx="24" cy="2"/>
                </a:xfrm>
                <a:custGeom>
                  <a:avLst/>
                  <a:gdLst>
                    <a:gd name="T0" fmla="*/ 0 w 97"/>
                    <a:gd name="T1" fmla="*/ 0 h 11"/>
                    <a:gd name="T2" fmla="*/ 0 w 97"/>
                    <a:gd name="T3" fmla="*/ 0 h 11"/>
                    <a:gd name="T4" fmla="*/ 0 w 97"/>
                    <a:gd name="T5" fmla="*/ 0 h 11"/>
                    <a:gd name="T6" fmla="*/ 0 w 97"/>
                    <a:gd name="T7" fmla="*/ 0 h 11"/>
                    <a:gd name="T8" fmla="*/ 0 w 97"/>
                    <a:gd name="T9" fmla="*/ 0 h 11"/>
                    <a:gd name="T10" fmla="*/ 0 60000 65536"/>
                    <a:gd name="T11" fmla="*/ 0 60000 65536"/>
                    <a:gd name="T12" fmla="*/ 0 60000 65536"/>
                    <a:gd name="T13" fmla="*/ 0 60000 65536"/>
                    <a:gd name="T14" fmla="*/ 0 60000 65536"/>
                    <a:gd name="T15" fmla="*/ 0 w 97"/>
                    <a:gd name="T16" fmla="*/ 0 h 11"/>
                    <a:gd name="T17" fmla="*/ 97 w 97"/>
                    <a:gd name="T18" fmla="*/ 11 h 11"/>
                  </a:gdLst>
                  <a:ahLst/>
                  <a:cxnLst>
                    <a:cxn ang="T10">
                      <a:pos x="T0" y="T1"/>
                    </a:cxn>
                    <a:cxn ang="T11">
                      <a:pos x="T2" y="T3"/>
                    </a:cxn>
                    <a:cxn ang="T12">
                      <a:pos x="T4" y="T5"/>
                    </a:cxn>
                    <a:cxn ang="T13">
                      <a:pos x="T6" y="T7"/>
                    </a:cxn>
                    <a:cxn ang="T14">
                      <a:pos x="T8" y="T9"/>
                    </a:cxn>
                  </a:cxnLst>
                  <a:rect l="T15" t="T16" r="T17" b="T18"/>
                  <a:pathLst>
                    <a:path w="97" h="11">
                      <a:moveTo>
                        <a:pt x="0" y="0"/>
                      </a:moveTo>
                      <a:lnTo>
                        <a:pt x="0" y="11"/>
                      </a:lnTo>
                      <a:lnTo>
                        <a:pt x="97" y="11"/>
                      </a:lnTo>
                      <a:lnTo>
                        <a:pt x="94" y="0"/>
                      </a:lnTo>
                      <a:lnTo>
                        <a:pt x="0" y="0"/>
                      </a:lnTo>
                      <a:close/>
                    </a:path>
                  </a:pathLst>
                </a:custGeom>
                <a:solidFill>
                  <a:srgbClr val="BDBD9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203" name="Freeform 901"/>
                <p:cNvSpPr>
                  <a:spLocks/>
                </p:cNvSpPr>
                <p:nvPr/>
              </p:nvSpPr>
              <p:spPr bwMode="auto">
                <a:xfrm>
                  <a:off x="1347" y="2850"/>
                  <a:ext cx="24" cy="3"/>
                </a:xfrm>
                <a:custGeom>
                  <a:avLst/>
                  <a:gdLst>
                    <a:gd name="T0" fmla="*/ 0 w 96"/>
                    <a:gd name="T1" fmla="*/ 0 h 12"/>
                    <a:gd name="T2" fmla="*/ 0 w 96"/>
                    <a:gd name="T3" fmla="*/ 0 h 12"/>
                    <a:gd name="T4" fmla="*/ 0 w 96"/>
                    <a:gd name="T5" fmla="*/ 0 h 12"/>
                    <a:gd name="T6" fmla="*/ 0 w 96"/>
                    <a:gd name="T7" fmla="*/ 0 h 12"/>
                    <a:gd name="T8" fmla="*/ 0 w 96"/>
                    <a:gd name="T9" fmla="*/ 0 h 12"/>
                    <a:gd name="T10" fmla="*/ 0 60000 65536"/>
                    <a:gd name="T11" fmla="*/ 0 60000 65536"/>
                    <a:gd name="T12" fmla="*/ 0 60000 65536"/>
                    <a:gd name="T13" fmla="*/ 0 60000 65536"/>
                    <a:gd name="T14" fmla="*/ 0 60000 65536"/>
                    <a:gd name="T15" fmla="*/ 0 w 96"/>
                    <a:gd name="T16" fmla="*/ 0 h 12"/>
                    <a:gd name="T17" fmla="*/ 96 w 96"/>
                    <a:gd name="T18" fmla="*/ 12 h 12"/>
                  </a:gdLst>
                  <a:ahLst/>
                  <a:cxnLst>
                    <a:cxn ang="T10">
                      <a:pos x="T0" y="T1"/>
                    </a:cxn>
                    <a:cxn ang="T11">
                      <a:pos x="T2" y="T3"/>
                    </a:cxn>
                    <a:cxn ang="T12">
                      <a:pos x="T4" y="T5"/>
                    </a:cxn>
                    <a:cxn ang="T13">
                      <a:pos x="T6" y="T7"/>
                    </a:cxn>
                    <a:cxn ang="T14">
                      <a:pos x="T8" y="T9"/>
                    </a:cxn>
                  </a:cxnLst>
                  <a:rect l="T15" t="T16" r="T17" b="T18"/>
                  <a:pathLst>
                    <a:path w="96" h="12">
                      <a:moveTo>
                        <a:pt x="0" y="0"/>
                      </a:moveTo>
                      <a:lnTo>
                        <a:pt x="0" y="12"/>
                      </a:lnTo>
                      <a:lnTo>
                        <a:pt x="96" y="12"/>
                      </a:lnTo>
                      <a:lnTo>
                        <a:pt x="94" y="0"/>
                      </a:lnTo>
                      <a:lnTo>
                        <a:pt x="0" y="0"/>
                      </a:lnTo>
                      <a:close/>
                    </a:path>
                  </a:pathLst>
                </a:custGeom>
                <a:solidFill>
                  <a:srgbClr val="C2C2A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204" name="Freeform 902"/>
                <p:cNvSpPr>
                  <a:spLocks/>
                </p:cNvSpPr>
                <p:nvPr/>
              </p:nvSpPr>
              <p:spPr bwMode="auto">
                <a:xfrm>
                  <a:off x="1347" y="2849"/>
                  <a:ext cx="24" cy="3"/>
                </a:xfrm>
                <a:custGeom>
                  <a:avLst/>
                  <a:gdLst>
                    <a:gd name="T0" fmla="*/ 0 w 94"/>
                    <a:gd name="T1" fmla="*/ 0 h 10"/>
                    <a:gd name="T2" fmla="*/ 0 w 94"/>
                    <a:gd name="T3" fmla="*/ 0 h 10"/>
                    <a:gd name="T4" fmla="*/ 0 w 94"/>
                    <a:gd name="T5" fmla="*/ 0 h 10"/>
                    <a:gd name="T6" fmla="*/ 0 w 94"/>
                    <a:gd name="T7" fmla="*/ 0 h 10"/>
                    <a:gd name="T8" fmla="*/ 0 w 94"/>
                    <a:gd name="T9" fmla="*/ 0 h 10"/>
                    <a:gd name="T10" fmla="*/ 0 60000 65536"/>
                    <a:gd name="T11" fmla="*/ 0 60000 65536"/>
                    <a:gd name="T12" fmla="*/ 0 60000 65536"/>
                    <a:gd name="T13" fmla="*/ 0 60000 65536"/>
                    <a:gd name="T14" fmla="*/ 0 60000 65536"/>
                    <a:gd name="T15" fmla="*/ 0 w 94"/>
                    <a:gd name="T16" fmla="*/ 0 h 10"/>
                    <a:gd name="T17" fmla="*/ 94 w 94"/>
                    <a:gd name="T18" fmla="*/ 10 h 10"/>
                  </a:gdLst>
                  <a:ahLst/>
                  <a:cxnLst>
                    <a:cxn ang="T10">
                      <a:pos x="T0" y="T1"/>
                    </a:cxn>
                    <a:cxn ang="T11">
                      <a:pos x="T2" y="T3"/>
                    </a:cxn>
                    <a:cxn ang="T12">
                      <a:pos x="T4" y="T5"/>
                    </a:cxn>
                    <a:cxn ang="T13">
                      <a:pos x="T6" y="T7"/>
                    </a:cxn>
                    <a:cxn ang="T14">
                      <a:pos x="T8" y="T9"/>
                    </a:cxn>
                  </a:cxnLst>
                  <a:rect l="T15" t="T16" r="T17" b="T18"/>
                  <a:pathLst>
                    <a:path w="94" h="10">
                      <a:moveTo>
                        <a:pt x="1" y="0"/>
                      </a:moveTo>
                      <a:lnTo>
                        <a:pt x="0" y="10"/>
                      </a:lnTo>
                      <a:lnTo>
                        <a:pt x="94" y="10"/>
                      </a:lnTo>
                      <a:lnTo>
                        <a:pt x="93" y="0"/>
                      </a:lnTo>
                      <a:lnTo>
                        <a:pt x="1" y="0"/>
                      </a:lnTo>
                      <a:close/>
                    </a:path>
                  </a:pathLst>
                </a:custGeom>
                <a:solidFill>
                  <a:srgbClr val="C9C9A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205" name="Freeform 903"/>
                <p:cNvSpPr>
                  <a:spLocks/>
                </p:cNvSpPr>
                <p:nvPr/>
              </p:nvSpPr>
              <p:spPr bwMode="auto">
                <a:xfrm>
                  <a:off x="1347" y="2847"/>
                  <a:ext cx="24" cy="3"/>
                </a:xfrm>
                <a:custGeom>
                  <a:avLst/>
                  <a:gdLst>
                    <a:gd name="T0" fmla="*/ 0 w 94"/>
                    <a:gd name="T1" fmla="*/ 0 h 10"/>
                    <a:gd name="T2" fmla="*/ 0 w 94"/>
                    <a:gd name="T3" fmla="*/ 0 h 10"/>
                    <a:gd name="T4" fmla="*/ 0 w 94"/>
                    <a:gd name="T5" fmla="*/ 0 h 10"/>
                    <a:gd name="T6" fmla="*/ 0 w 94"/>
                    <a:gd name="T7" fmla="*/ 0 h 10"/>
                    <a:gd name="T8" fmla="*/ 0 w 94"/>
                    <a:gd name="T9" fmla="*/ 0 h 10"/>
                    <a:gd name="T10" fmla="*/ 0 60000 65536"/>
                    <a:gd name="T11" fmla="*/ 0 60000 65536"/>
                    <a:gd name="T12" fmla="*/ 0 60000 65536"/>
                    <a:gd name="T13" fmla="*/ 0 60000 65536"/>
                    <a:gd name="T14" fmla="*/ 0 60000 65536"/>
                    <a:gd name="T15" fmla="*/ 0 w 94"/>
                    <a:gd name="T16" fmla="*/ 0 h 10"/>
                    <a:gd name="T17" fmla="*/ 94 w 94"/>
                    <a:gd name="T18" fmla="*/ 10 h 10"/>
                  </a:gdLst>
                  <a:ahLst/>
                  <a:cxnLst>
                    <a:cxn ang="T10">
                      <a:pos x="T0" y="T1"/>
                    </a:cxn>
                    <a:cxn ang="T11">
                      <a:pos x="T2" y="T3"/>
                    </a:cxn>
                    <a:cxn ang="T12">
                      <a:pos x="T4" y="T5"/>
                    </a:cxn>
                    <a:cxn ang="T13">
                      <a:pos x="T6" y="T7"/>
                    </a:cxn>
                    <a:cxn ang="T14">
                      <a:pos x="T8" y="T9"/>
                    </a:cxn>
                  </a:cxnLst>
                  <a:rect l="T15" t="T16" r="T17" b="T18"/>
                  <a:pathLst>
                    <a:path w="94" h="10">
                      <a:moveTo>
                        <a:pt x="1" y="0"/>
                      </a:moveTo>
                      <a:lnTo>
                        <a:pt x="0" y="10"/>
                      </a:lnTo>
                      <a:lnTo>
                        <a:pt x="94" y="10"/>
                      </a:lnTo>
                      <a:lnTo>
                        <a:pt x="93" y="0"/>
                      </a:lnTo>
                      <a:lnTo>
                        <a:pt x="1" y="0"/>
                      </a:lnTo>
                      <a:close/>
                    </a:path>
                  </a:pathLst>
                </a:custGeom>
                <a:solidFill>
                  <a:srgbClr val="D1D1B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206" name="Freeform 904"/>
                <p:cNvSpPr>
                  <a:spLocks/>
                </p:cNvSpPr>
                <p:nvPr/>
              </p:nvSpPr>
              <p:spPr bwMode="auto">
                <a:xfrm>
                  <a:off x="1348" y="2846"/>
                  <a:ext cx="23" cy="3"/>
                </a:xfrm>
                <a:custGeom>
                  <a:avLst/>
                  <a:gdLst>
                    <a:gd name="T0" fmla="*/ 0 w 92"/>
                    <a:gd name="T1" fmla="*/ 0 h 12"/>
                    <a:gd name="T2" fmla="*/ 0 w 92"/>
                    <a:gd name="T3" fmla="*/ 0 h 12"/>
                    <a:gd name="T4" fmla="*/ 0 w 92"/>
                    <a:gd name="T5" fmla="*/ 0 h 12"/>
                    <a:gd name="T6" fmla="*/ 0 w 92"/>
                    <a:gd name="T7" fmla="*/ 0 h 12"/>
                    <a:gd name="T8" fmla="*/ 0 w 92"/>
                    <a:gd name="T9" fmla="*/ 0 h 12"/>
                    <a:gd name="T10" fmla="*/ 0 60000 65536"/>
                    <a:gd name="T11" fmla="*/ 0 60000 65536"/>
                    <a:gd name="T12" fmla="*/ 0 60000 65536"/>
                    <a:gd name="T13" fmla="*/ 0 60000 65536"/>
                    <a:gd name="T14" fmla="*/ 0 60000 65536"/>
                    <a:gd name="T15" fmla="*/ 0 w 92"/>
                    <a:gd name="T16" fmla="*/ 0 h 12"/>
                    <a:gd name="T17" fmla="*/ 92 w 92"/>
                    <a:gd name="T18" fmla="*/ 12 h 12"/>
                  </a:gdLst>
                  <a:ahLst/>
                  <a:cxnLst>
                    <a:cxn ang="T10">
                      <a:pos x="T0" y="T1"/>
                    </a:cxn>
                    <a:cxn ang="T11">
                      <a:pos x="T2" y="T3"/>
                    </a:cxn>
                    <a:cxn ang="T12">
                      <a:pos x="T4" y="T5"/>
                    </a:cxn>
                    <a:cxn ang="T13">
                      <a:pos x="T6" y="T7"/>
                    </a:cxn>
                    <a:cxn ang="T14">
                      <a:pos x="T8" y="T9"/>
                    </a:cxn>
                  </a:cxnLst>
                  <a:rect l="T15" t="T16" r="T17" b="T18"/>
                  <a:pathLst>
                    <a:path w="92" h="12">
                      <a:moveTo>
                        <a:pt x="0" y="0"/>
                      </a:moveTo>
                      <a:lnTo>
                        <a:pt x="0" y="12"/>
                      </a:lnTo>
                      <a:lnTo>
                        <a:pt x="92" y="12"/>
                      </a:lnTo>
                      <a:lnTo>
                        <a:pt x="91" y="0"/>
                      </a:lnTo>
                      <a:lnTo>
                        <a:pt x="0" y="0"/>
                      </a:lnTo>
                      <a:close/>
                    </a:path>
                  </a:pathLst>
                </a:custGeom>
                <a:solidFill>
                  <a:srgbClr val="D6D6B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207" name="Freeform 905"/>
                <p:cNvSpPr>
                  <a:spLocks/>
                </p:cNvSpPr>
                <p:nvPr/>
              </p:nvSpPr>
              <p:spPr bwMode="auto">
                <a:xfrm>
                  <a:off x="1348" y="2845"/>
                  <a:ext cx="23" cy="2"/>
                </a:xfrm>
                <a:custGeom>
                  <a:avLst/>
                  <a:gdLst>
                    <a:gd name="T0" fmla="*/ 0 w 92"/>
                    <a:gd name="T1" fmla="*/ 0 h 11"/>
                    <a:gd name="T2" fmla="*/ 0 w 92"/>
                    <a:gd name="T3" fmla="*/ 0 h 11"/>
                    <a:gd name="T4" fmla="*/ 0 w 92"/>
                    <a:gd name="T5" fmla="*/ 0 h 11"/>
                    <a:gd name="T6" fmla="*/ 0 w 92"/>
                    <a:gd name="T7" fmla="*/ 0 h 11"/>
                    <a:gd name="T8" fmla="*/ 0 w 92"/>
                    <a:gd name="T9" fmla="*/ 0 h 11"/>
                    <a:gd name="T10" fmla="*/ 0 60000 65536"/>
                    <a:gd name="T11" fmla="*/ 0 60000 65536"/>
                    <a:gd name="T12" fmla="*/ 0 60000 65536"/>
                    <a:gd name="T13" fmla="*/ 0 60000 65536"/>
                    <a:gd name="T14" fmla="*/ 0 60000 65536"/>
                    <a:gd name="T15" fmla="*/ 0 w 92"/>
                    <a:gd name="T16" fmla="*/ 0 h 11"/>
                    <a:gd name="T17" fmla="*/ 92 w 92"/>
                    <a:gd name="T18" fmla="*/ 11 h 11"/>
                  </a:gdLst>
                  <a:ahLst/>
                  <a:cxnLst>
                    <a:cxn ang="T10">
                      <a:pos x="T0" y="T1"/>
                    </a:cxn>
                    <a:cxn ang="T11">
                      <a:pos x="T2" y="T3"/>
                    </a:cxn>
                    <a:cxn ang="T12">
                      <a:pos x="T4" y="T5"/>
                    </a:cxn>
                    <a:cxn ang="T13">
                      <a:pos x="T6" y="T7"/>
                    </a:cxn>
                    <a:cxn ang="T14">
                      <a:pos x="T8" y="T9"/>
                    </a:cxn>
                  </a:cxnLst>
                  <a:rect l="T15" t="T16" r="T17" b="T18"/>
                  <a:pathLst>
                    <a:path w="92" h="11">
                      <a:moveTo>
                        <a:pt x="0" y="0"/>
                      </a:moveTo>
                      <a:lnTo>
                        <a:pt x="0" y="11"/>
                      </a:lnTo>
                      <a:lnTo>
                        <a:pt x="92" y="11"/>
                      </a:lnTo>
                      <a:lnTo>
                        <a:pt x="90" y="0"/>
                      </a:lnTo>
                      <a:lnTo>
                        <a:pt x="0" y="0"/>
                      </a:lnTo>
                      <a:close/>
                    </a:path>
                  </a:pathLst>
                </a:custGeom>
                <a:solidFill>
                  <a:srgbClr val="DEDE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208" name="Freeform 906"/>
                <p:cNvSpPr>
                  <a:spLocks/>
                </p:cNvSpPr>
                <p:nvPr/>
              </p:nvSpPr>
              <p:spPr bwMode="auto">
                <a:xfrm>
                  <a:off x="1348" y="2843"/>
                  <a:ext cx="22" cy="3"/>
                </a:xfrm>
                <a:custGeom>
                  <a:avLst/>
                  <a:gdLst>
                    <a:gd name="T0" fmla="*/ 0 w 91"/>
                    <a:gd name="T1" fmla="*/ 0 h 11"/>
                    <a:gd name="T2" fmla="*/ 0 w 91"/>
                    <a:gd name="T3" fmla="*/ 0 h 11"/>
                    <a:gd name="T4" fmla="*/ 0 w 91"/>
                    <a:gd name="T5" fmla="*/ 0 h 11"/>
                    <a:gd name="T6" fmla="*/ 0 w 91"/>
                    <a:gd name="T7" fmla="*/ 0 h 11"/>
                    <a:gd name="T8" fmla="*/ 0 w 91"/>
                    <a:gd name="T9" fmla="*/ 0 h 11"/>
                    <a:gd name="T10" fmla="*/ 0 w 91"/>
                    <a:gd name="T11" fmla="*/ 0 h 11"/>
                    <a:gd name="T12" fmla="*/ 0 60000 65536"/>
                    <a:gd name="T13" fmla="*/ 0 60000 65536"/>
                    <a:gd name="T14" fmla="*/ 0 60000 65536"/>
                    <a:gd name="T15" fmla="*/ 0 60000 65536"/>
                    <a:gd name="T16" fmla="*/ 0 60000 65536"/>
                    <a:gd name="T17" fmla="*/ 0 60000 65536"/>
                    <a:gd name="T18" fmla="*/ 0 w 91"/>
                    <a:gd name="T19" fmla="*/ 0 h 11"/>
                    <a:gd name="T20" fmla="*/ 91 w 91"/>
                    <a:gd name="T21" fmla="*/ 11 h 11"/>
                  </a:gdLst>
                  <a:ahLst/>
                  <a:cxnLst>
                    <a:cxn ang="T12">
                      <a:pos x="T0" y="T1"/>
                    </a:cxn>
                    <a:cxn ang="T13">
                      <a:pos x="T2" y="T3"/>
                    </a:cxn>
                    <a:cxn ang="T14">
                      <a:pos x="T4" y="T5"/>
                    </a:cxn>
                    <a:cxn ang="T15">
                      <a:pos x="T6" y="T7"/>
                    </a:cxn>
                    <a:cxn ang="T16">
                      <a:pos x="T8" y="T9"/>
                    </a:cxn>
                    <a:cxn ang="T17">
                      <a:pos x="T10" y="T11"/>
                    </a:cxn>
                  </a:cxnLst>
                  <a:rect l="T18" t="T19" r="T20" b="T21"/>
                  <a:pathLst>
                    <a:path w="91" h="11">
                      <a:moveTo>
                        <a:pt x="0" y="11"/>
                      </a:moveTo>
                      <a:lnTo>
                        <a:pt x="0" y="2"/>
                      </a:lnTo>
                      <a:lnTo>
                        <a:pt x="46" y="0"/>
                      </a:lnTo>
                      <a:lnTo>
                        <a:pt x="90" y="0"/>
                      </a:lnTo>
                      <a:lnTo>
                        <a:pt x="91" y="11"/>
                      </a:lnTo>
                      <a:lnTo>
                        <a:pt x="0" y="11"/>
                      </a:lnTo>
                      <a:close/>
                    </a:path>
                  </a:pathLst>
                </a:custGeom>
                <a:solidFill>
                  <a:srgbClr val="E3E3C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209" name="Freeform 907"/>
                <p:cNvSpPr>
                  <a:spLocks/>
                </p:cNvSpPr>
                <p:nvPr/>
              </p:nvSpPr>
              <p:spPr bwMode="auto">
                <a:xfrm>
                  <a:off x="1348" y="2843"/>
                  <a:ext cx="22" cy="2"/>
                </a:xfrm>
                <a:custGeom>
                  <a:avLst/>
                  <a:gdLst>
                    <a:gd name="T0" fmla="*/ 0 w 90"/>
                    <a:gd name="T1" fmla="*/ 0 h 6"/>
                    <a:gd name="T2" fmla="*/ 0 w 90"/>
                    <a:gd name="T3" fmla="*/ 0 h 6"/>
                    <a:gd name="T4" fmla="*/ 0 w 90"/>
                    <a:gd name="T5" fmla="*/ 0 h 6"/>
                    <a:gd name="T6" fmla="*/ 0 w 90"/>
                    <a:gd name="T7" fmla="*/ 0 h 6"/>
                    <a:gd name="T8" fmla="*/ 0 w 90"/>
                    <a:gd name="T9" fmla="*/ 0 h 6"/>
                    <a:gd name="T10" fmla="*/ 0 60000 65536"/>
                    <a:gd name="T11" fmla="*/ 0 60000 65536"/>
                    <a:gd name="T12" fmla="*/ 0 60000 65536"/>
                    <a:gd name="T13" fmla="*/ 0 60000 65536"/>
                    <a:gd name="T14" fmla="*/ 0 60000 65536"/>
                    <a:gd name="T15" fmla="*/ 0 w 90"/>
                    <a:gd name="T16" fmla="*/ 0 h 6"/>
                    <a:gd name="T17" fmla="*/ 90 w 90"/>
                    <a:gd name="T18" fmla="*/ 6 h 6"/>
                  </a:gdLst>
                  <a:ahLst/>
                  <a:cxnLst>
                    <a:cxn ang="T10">
                      <a:pos x="T0" y="T1"/>
                    </a:cxn>
                    <a:cxn ang="T11">
                      <a:pos x="T2" y="T3"/>
                    </a:cxn>
                    <a:cxn ang="T12">
                      <a:pos x="T4" y="T5"/>
                    </a:cxn>
                    <a:cxn ang="T13">
                      <a:pos x="T6" y="T7"/>
                    </a:cxn>
                    <a:cxn ang="T14">
                      <a:pos x="T8" y="T9"/>
                    </a:cxn>
                  </a:cxnLst>
                  <a:rect l="T15" t="T16" r="T17" b="T18"/>
                  <a:pathLst>
                    <a:path w="90" h="6">
                      <a:moveTo>
                        <a:pt x="0" y="6"/>
                      </a:moveTo>
                      <a:lnTo>
                        <a:pt x="0" y="2"/>
                      </a:lnTo>
                      <a:lnTo>
                        <a:pt x="89" y="0"/>
                      </a:lnTo>
                      <a:lnTo>
                        <a:pt x="90" y="6"/>
                      </a:lnTo>
                      <a:lnTo>
                        <a:pt x="0" y="6"/>
                      </a:lnTo>
                      <a:close/>
                    </a:path>
                  </a:pathLst>
                </a:custGeom>
                <a:solidFill>
                  <a:srgbClr val="EBEBC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210" name="Freeform 908"/>
                <p:cNvSpPr>
                  <a:spLocks/>
                </p:cNvSpPr>
                <p:nvPr/>
              </p:nvSpPr>
              <p:spPr bwMode="auto">
                <a:xfrm>
                  <a:off x="1359" y="2843"/>
                  <a:ext cx="11" cy="1"/>
                </a:xfrm>
                <a:custGeom>
                  <a:avLst/>
                  <a:gdLst>
                    <a:gd name="T0" fmla="*/ 0 w 44"/>
                    <a:gd name="T1" fmla="*/ 0 h 1"/>
                    <a:gd name="T2" fmla="*/ 0 w 44"/>
                    <a:gd name="T3" fmla="*/ 0 h 1"/>
                    <a:gd name="T4" fmla="*/ 0 w 44"/>
                    <a:gd name="T5" fmla="*/ 0 h 1"/>
                    <a:gd name="T6" fmla="*/ 0 w 44"/>
                    <a:gd name="T7" fmla="*/ 0 h 1"/>
                    <a:gd name="T8" fmla="*/ 0 60000 65536"/>
                    <a:gd name="T9" fmla="*/ 0 60000 65536"/>
                    <a:gd name="T10" fmla="*/ 0 60000 65536"/>
                    <a:gd name="T11" fmla="*/ 0 60000 65536"/>
                    <a:gd name="T12" fmla="*/ 0 w 44"/>
                    <a:gd name="T13" fmla="*/ 0 h 1"/>
                    <a:gd name="T14" fmla="*/ 44 w 44"/>
                    <a:gd name="T15" fmla="*/ 1 h 1"/>
                  </a:gdLst>
                  <a:ahLst/>
                  <a:cxnLst>
                    <a:cxn ang="T8">
                      <a:pos x="T0" y="T1"/>
                    </a:cxn>
                    <a:cxn ang="T9">
                      <a:pos x="T2" y="T3"/>
                    </a:cxn>
                    <a:cxn ang="T10">
                      <a:pos x="T4" y="T5"/>
                    </a:cxn>
                    <a:cxn ang="T11">
                      <a:pos x="T6" y="T7"/>
                    </a:cxn>
                  </a:cxnLst>
                  <a:rect l="T12" t="T13" r="T14" b="T15"/>
                  <a:pathLst>
                    <a:path w="44" h="1">
                      <a:moveTo>
                        <a:pt x="0" y="0"/>
                      </a:moveTo>
                      <a:lnTo>
                        <a:pt x="43" y="0"/>
                      </a:lnTo>
                      <a:lnTo>
                        <a:pt x="44" y="0"/>
                      </a:lnTo>
                      <a:lnTo>
                        <a:pt x="0" y="0"/>
                      </a:lnTo>
                      <a:close/>
                    </a:path>
                  </a:pathLst>
                </a:custGeom>
                <a:solidFill>
                  <a:srgbClr val="F0F0D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211" name="Freeform 909"/>
                <p:cNvSpPr>
                  <a:spLocks/>
                </p:cNvSpPr>
                <p:nvPr/>
              </p:nvSpPr>
              <p:spPr bwMode="auto">
                <a:xfrm>
                  <a:off x="1330" y="2873"/>
                  <a:ext cx="69" cy="1"/>
                </a:xfrm>
                <a:custGeom>
                  <a:avLst/>
                  <a:gdLst>
                    <a:gd name="T0" fmla="*/ 0 w 275"/>
                    <a:gd name="T1" fmla="*/ 0 h 3"/>
                    <a:gd name="T2" fmla="*/ 0 w 275"/>
                    <a:gd name="T3" fmla="*/ 0 h 3"/>
                    <a:gd name="T4" fmla="*/ 0 w 275"/>
                    <a:gd name="T5" fmla="*/ 0 h 3"/>
                    <a:gd name="T6" fmla="*/ 0 w 275"/>
                    <a:gd name="T7" fmla="*/ 0 h 3"/>
                    <a:gd name="T8" fmla="*/ 0 60000 65536"/>
                    <a:gd name="T9" fmla="*/ 0 60000 65536"/>
                    <a:gd name="T10" fmla="*/ 0 60000 65536"/>
                    <a:gd name="T11" fmla="*/ 0 60000 65536"/>
                    <a:gd name="T12" fmla="*/ 0 w 275"/>
                    <a:gd name="T13" fmla="*/ 0 h 3"/>
                    <a:gd name="T14" fmla="*/ 275 w 275"/>
                    <a:gd name="T15" fmla="*/ 3 h 3"/>
                  </a:gdLst>
                  <a:ahLst/>
                  <a:cxnLst>
                    <a:cxn ang="T8">
                      <a:pos x="T0" y="T1"/>
                    </a:cxn>
                    <a:cxn ang="T9">
                      <a:pos x="T2" y="T3"/>
                    </a:cxn>
                    <a:cxn ang="T10">
                      <a:pos x="T4" y="T5"/>
                    </a:cxn>
                    <a:cxn ang="T11">
                      <a:pos x="T6" y="T7"/>
                    </a:cxn>
                  </a:cxnLst>
                  <a:rect l="T12" t="T13" r="T14" b="T15"/>
                  <a:pathLst>
                    <a:path w="275" h="3">
                      <a:moveTo>
                        <a:pt x="275" y="0"/>
                      </a:moveTo>
                      <a:lnTo>
                        <a:pt x="273" y="3"/>
                      </a:lnTo>
                      <a:lnTo>
                        <a:pt x="0" y="0"/>
                      </a:lnTo>
                      <a:lnTo>
                        <a:pt x="275" y="0"/>
                      </a:lnTo>
                      <a:close/>
                    </a:path>
                  </a:pathLst>
                </a:custGeom>
                <a:solidFill>
                  <a:srgbClr val="82826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212" name="Freeform 910"/>
                <p:cNvSpPr>
                  <a:spLocks/>
                </p:cNvSpPr>
                <p:nvPr/>
              </p:nvSpPr>
              <p:spPr bwMode="auto">
                <a:xfrm>
                  <a:off x="1330" y="2872"/>
                  <a:ext cx="69" cy="2"/>
                </a:xfrm>
                <a:custGeom>
                  <a:avLst/>
                  <a:gdLst>
                    <a:gd name="T0" fmla="*/ 0 w 276"/>
                    <a:gd name="T1" fmla="*/ 0 h 9"/>
                    <a:gd name="T2" fmla="*/ 0 w 276"/>
                    <a:gd name="T3" fmla="*/ 0 h 9"/>
                    <a:gd name="T4" fmla="*/ 0 w 276"/>
                    <a:gd name="T5" fmla="*/ 0 h 9"/>
                    <a:gd name="T6" fmla="*/ 0 w 276"/>
                    <a:gd name="T7" fmla="*/ 0 h 9"/>
                    <a:gd name="T8" fmla="*/ 0 w 276"/>
                    <a:gd name="T9" fmla="*/ 0 h 9"/>
                    <a:gd name="T10" fmla="*/ 0 60000 65536"/>
                    <a:gd name="T11" fmla="*/ 0 60000 65536"/>
                    <a:gd name="T12" fmla="*/ 0 60000 65536"/>
                    <a:gd name="T13" fmla="*/ 0 60000 65536"/>
                    <a:gd name="T14" fmla="*/ 0 60000 65536"/>
                    <a:gd name="T15" fmla="*/ 0 w 276"/>
                    <a:gd name="T16" fmla="*/ 0 h 9"/>
                    <a:gd name="T17" fmla="*/ 276 w 276"/>
                    <a:gd name="T18" fmla="*/ 9 h 9"/>
                  </a:gdLst>
                  <a:ahLst/>
                  <a:cxnLst>
                    <a:cxn ang="T10">
                      <a:pos x="T0" y="T1"/>
                    </a:cxn>
                    <a:cxn ang="T11">
                      <a:pos x="T2" y="T3"/>
                    </a:cxn>
                    <a:cxn ang="T12">
                      <a:pos x="T4" y="T5"/>
                    </a:cxn>
                    <a:cxn ang="T13">
                      <a:pos x="T6" y="T7"/>
                    </a:cxn>
                    <a:cxn ang="T14">
                      <a:pos x="T8" y="T9"/>
                    </a:cxn>
                  </a:cxnLst>
                  <a:rect l="T15" t="T16" r="T17" b="T18"/>
                  <a:pathLst>
                    <a:path w="276" h="9">
                      <a:moveTo>
                        <a:pt x="1" y="0"/>
                      </a:moveTo>
                      <a:lnTo>
                        <a:pt x="0" y="7"/>
                      </a:lnTo>
                      <a:lnTo>
                        <a:pt x="274" y="9"/>
                      </a:lnTo>
                      <a:lnTo>
                        <a:pt x="276" y="0"/>
                      </a:lnTo>
                      <a:lnTo>
                        <a:pt x="1" y="0"/>
                      </a:lnTo>
                      <a:close/>
                    </a:path>
                  </a:pathLst>
                </a:custGeom>
                <a:solidFill>
                  <a:srgbClr val="8A8A6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4213" name="Rectangle 911"/>
                <p:cNvSpPr>
                  <a:spLocks noChangeArrowheads="1"/>
                </p:cNvSpPr>
                <p:nvPr/>
              </p:nvSpPr>
              <p:spPr bwMode="auto">
                <a:xfrm>
                  <a:off x="1330" y="2870"/>
                  <a:ext cx="69" cy="3"/>
                </a:xfrm>
                <a:prstGeom prst="rect">
                  <a:avLst/>
                </a:prstGeom>
                <a:solidFill>
                  <a:srgbClr val="8F8F7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4214" name="Rectangle 912"/>
                <p:cNvSpPr>
                  <a:spLocks noChangeArrowheads="1"/>
                </p:cNvSpPr>
                <p:nvPr/>
              </p:nvSpPr>
              <p:spPr bwMode="auto">
                <a:xfrm>
                  <a:off x="1330" y="2869"/>
                  <a:ext cx="69" cy="3"/>
                </a:xfrm>
                <a:prstGeom prst="rect">
                  <a:avLst/>
                </a:prstGeom>
                <a:solidFill>
                  <a:srgbClr val="96967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grpSp>
          <p:sp>
            <p:nvSpPr>
              <p:cNvPr id="123940" name="Freeform 913"/>
              <p:cNvSpPr>
                <a:spLocks/>
              </p:cNvSpPr>
              <p:nvPr/>
            </p:nvSpPr>
            <p:spPr bwMode="auto">
              <a:xfrm>
                <a:off x="1330" y="2868"/>
                <a:ext cx="69" cy="2"/>
              </a:xfrm>
              <a:custGeom>
                <a:avLst/>
                <a:gdLst>
                  <a:gd name="T0" fmla="*/ 0 w 275"/>
                  <a:gd name="T1" fmla="*/ 0 h 11"/>
                  <a:gd name="T2" fmla="*/ 0 w 275"/>
                  <a:gd name="T3" fmla="*/ 0 h 11"/>
                  <a:gd name="T4" fmla="*/ 0 w 275"/>
                  <a:gd name="T5" fmla="*/ 0 h 11"/>
                  <a:gd name="T6" fmla="*/ 0 w 275"/>
                  <a:gd name="T7" fmla="*/ 0 h 11"/>
                  <a:gd name="T8" fmla="*/ 0 w 275"/>
                  <a:gd name="T9" fmla="*/ 0 h 11"/>
                  <a:gd name="T10" fmla="*/ 0 60000 65536"/>
                  <a:gd name="T11" fmla="*/ 0 60000 65536"/>
                  <a:gd name="T12" fmla="*/ 0 60000 65536"/>
                  <a:gd name="T13" fmla="*/ 0 60000 65536"/>
                  <a:gd name="T14" fmla="*/ 0 60000 65536"/>
                  <a:gd name="T15" fmla="*/ 0 w 275"/>
                  <a:gd name="T16" fmla="*/ 0 h 11"/>
                  <a:gd name="T17" fmla="*/ 275 w 275"/>
                  <a:gd name="T18" fmla="*/ 11 h 11"/>
                </a:gdLst>
                <a:ahLst/>
                <a:cxnLst>
                  <a:cxn ang="T10">
                    <a:pos x="T0" y="T1"/>
                  </a:cxn>
                  <a:cxn ang="T11">
                    <a:pos x="T2" y="T3"/>
                  </a:cxn>
                  <a:cxn ang="T12">
                    <a:pos x="T4" y="T5"/>
                  </a:cxn>
                  <a:cxn ang="T13">
                    <a:pos x="T6" y="T7"/>
                  </a:cxn>
                  <a:cxn ang="T14">
                    <a:pos x="T8" y="T9"/>
                  </a:cxn>
                </a:cxnLst>
                <a:rect l="T15" t="T16" r="T17" b="T18"/>
                <a:pathLst>
                  <a:path w="275" h="11">
                    <a:moveTo>
                      <a:pt x="1" y="0"/>
                    </a:moveTo>
                    <a:lnTo>
                      <a:pt x="0" y="11"/>
                    </a:lnTo>
                    <a:lnTo>
                      <a:pt x="275" y="11"/>
                    </a:lnTo>
                    <a:lnTo>
                      <a:pt x="275" y="0"/>
                    </a:lnTo>
                    <a:lnTo>
                      <a:pt x="1" y="0"/>
                    </a:lnTo>
                    <a:close/>
                  </a:path>
                </a:pathLst>
              </a:custGeom>
              <a:solidFill>
                <a:srgbClr val="9E9E7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3941" name="Freeform 914"/>
              <p:cNvSpPr>
                <a:spLocks/>
              </p:cNvSpPr>
              <p:nvPr/>
            </p:nvSpPr>
            <p:spPr bwMode="auto">
              <a:xfrm>
                <a:off x="1330" y="2866"/>
                <a:ext cx="69" cy="3"/>
              </a:xfrm>
              <a:custGeom>
                <a:avLst/>
                <a:gdLst>
                  <a:gd name="T0" fmla="*/ 0 w 275"/>
                  <a:gd name="T1" fmla="*/ 0 h 12"/>
                  <a:gd name="T2" fmla="*/ 0 w 275"/>
                  <a:gd name="T3" fmla="*/ 0 h 12"/>
                  <a:gd name="T4" fmla="*/ 0 w 275"/>
                  <a:gd name="T5" fmla="*/ 0 h 12"/>
                  <a:gd name="T6" fmla="*/ 0 w 275"/>
                  <a:gd name="T7" fmla="*/ 0 h 12"/>
                  <a:gd name="T8" fmla="*/ 0 w 275"/>
                  <a:gd name="T9" fmla="*/ 0 h 12"/>
                  <a:gd name="T10" fmla="*/ 0 w 275"/>
                  <a:gd name="T11" fmla="*/ 0 h 12"/>
                  <a:gd name="T12" fmla="*/ 0 60000 65536"/>
                  <a:gd name="T13" fmla="*/ 0 60000 65536"/>
                  <a:gd name="T14" fmla="*/ 0 60000 65536"/>
                  <a:gd name="T15" fmla="*/ 0 60000 65536"/>
                  <a:gd name="T16" fmla="*/ 0 60000 65536"/>
                  <a:gd name="T17" fmla="*/ 0 60000 65536"/>
                  <a:gd name="T18" fmla="*/ 0 w 275"/>
                  <a:gd name="T19" fmla="*/ 0 h 12"/>
                  <a:gd name="T20" fmla="*/ 275 w 275"/>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275" h="12">
                    <a:moveTo>
                      <a:pt x="1" y="0"/>
                    </a:moveTo>
                    <a:lnTo>
                      <a:pt x="0" y="12"/>
                    </a:lnTo>
                    <a:lnTo>
                      <a:pt x="275" y="12"/>
                    </a:lnTo>
                    <a:lnTo>
                      <a:pt x="275" y="0"/>
                    </a:lnTo>
                    <a:lnTo>
                      <a:pt x="94" y="0"/>
                    </a:lnTo>
                    <a:lnTo>
                      <a:pt x="1" y="0"/>
                    </a:lnTo>
                    <a:close/>
                  </a:path>
                </a:pathLst>
              </a:custGeom>
              <a:solidFill>
                <a:srgbClr val="A3A38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3942" name="Freeform 915"/>
              <p:cNvSpPr>
                <a:spLocks/>
              </p:cNvSpPr>
              <p:nvPr/>
            </p:nvSpPr>
            <p:spPr bwMode="auto">
              <a:xfrm>
                <a:off x="1330" y="2865"/>
                <a:ext cx="69" cy="3"/>
              </a:xfrm>
              <a:custGeom>
                <a:avLst/>
                <a:gdLst>
                  <a:gd name="T0" fmla="*/ 0 w 274"/>
                  <a:gd name="T1" fmla="*/ 0 h 11"/>
                  <a:gd name="T2" fmla="*/ 0 w 274"/>
                  <a:gd name="T3" fmla="*/ 0 h 11"/>
                  <a:gd name="T4" fmla="*/ 0 w 274"/>
                  <a:gd name="T5" fmla="*/ 0 h 11"/>
                  <a:gd name="T6" fmla="*/ 0 w 274"/>
                  <a:gd name="T7" fmla="*/ 0 h 11"/>
                  <a:gd name="T8" fmla="*/ 0 w 274"/>
                  <a:gd name="T9" fmla="*/ 0 h 11"/>
                  <a:gd name="T10" fmla="*/ 0 w 274"/>
                  <a:gd name="T11" fmla="*/ 0 h 11"/>
                  <a:gd name="T12" fmla="*/ 0 w 274"/>
                  <a:gd name="T13" fmla="*/ 0 h 11"/>
                  <a:gd name="T14" fmla="*/ 0 w 274"/>
                  <a:gd name="T15" fmla="*/ 0 h 11"/>
                  <a:gd name="T16" fmla="*/ 0 60000 65536"/>
                  <a:gd name="T17" fmla="*/ 0 60000 65536"/>
                  <a:gd name="T18" fmla="*/ 0 60000 65536"/>
                  <a:gd name="T19" fmla="*/ 0 60000 65536"/>
                  <a:gd name="T20" fmla="*/ 0 60000 65536"/>
                  <a:gd name="T21" fmla="*/ 0 60000 65536"/>
                  <a:gd name="T22" fmla="*/ 0 60000 65536"/>
                  <a:gd name="T23" fmla="*/ 0 60000 65536"/>
                  <a:gd name="T24" fmla="*/ 0 w 274"/>
                  <a:gd name="T25" fmla="*/ 0 h 11"/>
                  <a:gd name="T26" fmla="*/ 274 w 274"/>
                  <a:gd name="T27" fmla="*/ 11 h 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4" h="11">
                    <a:moveTo>
                      <a:pt x="0" y="0"/>
                    </a:moveTo>
                    <a:lnTo>
                      <a:pt x="0" y="11"/>
                    </a:lnTo>
                    <a:lnTo>
                      <a:pt x="274" y="11"/>
                    </a:lnTo>
                    <a:lnTo>
                      <a:pt x="274" y="0"/>
                    </a:lnTo>
                    <a:lnTo>
                      <a:pt x="93" y="0"/>
                    </a:lnTo>
                    <a:lnTo>
                      <a:pt x="93" y="6"/>
                    </a:lnTo>
                    <a:lnTo>
                      <a:pt x="93" y="0"/>
                    </a:lnTo>
                    <a:lnTo>
                      <a:pt x="0" y="0"/>
                    </a:lnTo>
                    <a:close/>
                  </a:path>
                </a:pathLst>
              </a:custGeom>
              <a:solidFill>
                <a:srgbClr val="A8A88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3943" name="Freeform 916"/>
              <p:cNvSpPr>
                <a:spLocks noEditPoints="1"/>
              </p:cNvSpPr>
              <p:nvPr/>
            </p:nvSpPr>
            <p:spPr bwMode="auto">
              <a:xfrm>
                <a:off x="1330" y="2864"/>
                <a:ext cx="69" cy="3"/>
              </a:xfrm>
              <a:custGeom>
                <a:avLst/>
                <a:gdLst>
                  <a:gd name="T0" fmla="*/ 0 w 275"/>
                  <a:gd name="T1" fmla="*/ 0 h 12"/>
                  <a:gd name="T2" fmla="*/ 0 w 275"/>
                  <a:gd name="T3" fmla="*/ 0 h 12"/>
                  <a:gd name="T4" fmla="*/ 0 w 275"/>
                  <a:gd name="T5" fmla="*/ 0 h 12"/>
                  <a:gd name="T6" fmla="*/ 0 w 275"/>
                  <a:gd name="T7" fmla="*/ 0 h 12"/>
                  <a:gd name="T8" fmla="*/ 0 w 275"/>
                  <a:gd name="T9" fmla="*/ 0 h 12"/>
                  <a:gd name="T10" fmla="*/ 0 w 275"/>
                  <a:gd name="T11" fmla="*/ 0 h 12"/>
                  <a:gd name="T12" fmla="*/ 0 w 275"/>
                  <a:gd name="T13" fmla="*/ 0 h 12"/>
                  <a:gd name="T14" fmla="*/ 0 w 275"/>
                  <a:gd name="T15" fmla="*/ 0 h 12"/>
                  <a:gd name="T16" fmla="*/ 0 w 275"/>
                  <a:gd name="T17" fmla="*/ 0 h 12"/>
                  <a:gd name="T18" fmla="*/ 0 w 27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5"/>
                  <a:gd name="T31" fmla="*/ 0 h 12"/>
                  <a:gd name="T32" fmla="*/ 275 w 275"/>
                  <a:gd name="T33" fmla="*/ 12 h 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5" h="12">
                    <a:moveTo>
                      <a:pt x="0" y="0"/>
                    </a:moveTo>
                    <a:lnTo>
                      <a:pt x="0" y="11"/>
                    </a:lnTo>
                    <a:lnTo>
                      <a:pt x="93" y="12"/>
                    </a:lnTo>
                    <a:lnTo>
                      <a:pt x="91" y="0"/>
                    </a:lnTo>
                    <a:lnTo>
                      <a:pt x="0" y="0"/>
                    </a:lnTo>
                    <a:close/>
                    <a:moveTo>
                      <a:pt x="93" y="0"/>
                    </a:moveTo>
                    <a:lnTo>
                      <a:pt x="93" y="11"/>
                    </a:lnTo>
                    <a:lnTo>
                      <a:pt x="274" y="11"/>
                    </a:lnTo>
                    <a:lnTo>
                      <a:pt x="275" y="0"/>
                    </a:lnTo>
                    <a:lnTo>
                      <a:pt x="93" y="0"/>
                    </a:lnTo>
                    <a:close/>
                  </a:path>
                </a:pathLst>
              </a:custGeom>
              <a:solidFill>
                <a:srgbClr val="B0B09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3944" name="Freeform 917"/>
              <p:cNvSpPr>
                <a:spLocks noEditPoints="1"/>
              </p:cNvSpPr>
              <p:nvPr/>
            </p:nvSpPr>
            <p:spPr bwMode="auto">
              <a:xfrm>
                <a:off x="1330" y="2862"/>
                <a:ext cx="69" cy="3"/>
              </a:xfrm>
              <a:custGeom>
                <a:avLst/>
                <a:gdLst>
                  <a:gd name="T0" fmla="*/ 0 w 275"/>
                  <a:gd name="T1" fmla="*/ 0 h 12"/>
                  <a:gd name="T2" fmla="*/ 0 w 275"/>
                  <a:gd name="T3" fmla="*/ 0 h 12"/>
                  <a:gd name="T4" fmla="*/ 0 w 275"/>
                  <a:gd name="T5" fmla="*/ 0 h 12"/>
                  <a:gd name="T6" fmla="*/ 0 w 275"/>
                  <a:gd name="T7" fmla="*/ 0 h 12"/>
                  <a:gd name="T8" fmla="*/ 0 w 275"/>
                  <a:gd name="T9" fmla="*/ 0 h 12"/>
                  <a:gd name="T10" fmla="*/ 0 w 275"/>
                  <a:gd name="T11" fmla="*/ 0 h 12"/>
                  <a:gd name="T12" fmla="*/ 0 w 275"/>
                  <a:gd name="T13" fmla="*/ 0 h 12"/>
                  <a:gd name="T14" fmla="*/ 0 w 275"/>
                  <a:gd name="T15" fmla="*/ 0 h 12"/>
                  <a:gd name="T16" fmla="*/ 0 w 275"/>
                  <a:gd name="T17" fmla="*/ 0 h 12"/>
                  <a:gd name="T18" fmla="*/ 0 w 275"/>
                  <a:gd name="T19" fmla="*/ 0 h 12"/>
                  <a:gd name="T20" fmla="*/ 0 w 275"/>
                  <a:gd name="T21" fmla="*/ 0 h 12"/>
                  <a:gd name="T22" fmla="*/ 0 w 275"/>
                  <a:gd name="T23" fmla="*/ 0 h 12"/>
                  <a:gd name="T24" fmla="*/ 0 w 275"/>
                  <a:gd name="T25" fmla="*/ 0 h 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5"/>
                  <a:gd name="T40" fmla="*/ 0 h 12"/>
                  <a:gd name="T41" fmla="*/ 275 w 275"/>
                  <a:gd name="T42" fmla="*/ 12 h 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5" h="12">
                    <a:moveTo>
                      <a:pt x="1" y="0"/>
                    </a:moveTo>
                    <a:lnTo>
                      <a:pt x="0" y="12"/>
                    </a:lnTo>
                    <a:lnTo>
                      <a:pt x="93" y="12"/>
                    </a:lnTo>
                    <a:lnTo>
                      <a:pt x="90" y="0"/>
                    </a:lnTo>
                    <a:lnTo>
                      <a:pt x="1" y="0"/>
                    </a:lnTo>
                    <a:close/>
                    <a:moveTo>
                      <a:pt x="93" y="0"/>
                    </a:moveTo>
                    <a:lnTo>
                      <a:pt x="93" y="12"/>
                    </a:lnTo>
                    <a:lnTo>
                      <a:pt x="274" y="12"/>
                    </a:lnTo>
                    <a:lnTo>
                      <a:pt x="275" y="0"/>
                    </a:lnTo>
                    <a:lnTo>
                      <a:pt x="183" y="0"/>
                    </a:lnTo>
                    <a:lnTo>
                      <a:pt x="182" y="4"/>
                    </a:lnTo>
                    <a:lnTo>
                      <a:pt x="182" y="0"/>
                    </a:lnTo>
                    <a:lnTo>
                      <a:pt x="93" y="0"/>
                    </a:lnTo>
                    <a:close/>
                  </a:path>
                </a:pathLst>
              </a:custGeom>
              <a:solidFill>
                <a:srgbClr val="B5B59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3945" name="Freeform 918"/>
              <p:cNvSpPr>
                <a:spLocks noEditPoints="1"/>
              </p:cNvSpPr>
              <p:nvPr/>
            </p:nvSpPr>
            <p:spPr bwMode="auto">
              <a:xfrm>
                <a:off x="1330" y="2861"/>
                <a:ext cx="69" cy="3"/>
              </a:xfrm>
              <a:custGeom>
                <a:avLst/>
                <a:gdLst>
                  <a:gd name="T0" fmla="*/ 0 w 275"/>
                  <a:gd name="T1" fmla="*/ 0 h 11"/>
                  <a:gd name="T2" fmla="*/ 0 w 275"/>
                  <a:gd name="T3" fmla="*/ 0 h 11"/>
                  <a:gd name="T4" fmla="*/ 0 w 275"/>
                  <a:gd name="T5" fmla="*/ 0 h 11"/>
                  <a:gd name="T6" fmla="*/ 0 w 275"/>
                  <a:gd name="T7" fmla="*/ 0 h 11"/>
                  <a:gd name="T8" fmla="*/ 0 w 275"/>
                  <a:gd name="T9" fmla="*/ 0 h 11"/>
                  <a:gd name="T10" fmla="*/ 0 w 275"/>
                  <a:gd name="T11" fmla="*/ 0 h 11"/>
                  <a:gd name="T12" fmla="*/ 0 w 275"/>
                  <a:gd name="T13" fmla="*/ 0 h 11"/>
                  <a:gd name="T14" fmla="*/ 0 w 275"/>
                  <a:gd name="T15" fmla="*/ 0 h 11"/>
                  <a:gd name="T16" fmla="*/ 0 w 275"/>
                  <a:gd name="T17" fmla="*/ 0 h 11"/>
                  <a:gd name="T18" fmla="*/ 0 w 275"/>
                  <a:gd name="T19" fmla="*/ 0 h 11"/>
                  <a:gd name="T20" fmla="*/ 0 w 275"/>
                  <a:gd name="T21" fmla="*/ 0 h 11"/>
                  <a:gd name="T22" fmla="*/ 0 w 275"/>
                  <a:gd name="T23" fmla="*/ 0 h 11"/>
                  <a:gd name="T24" fmla="*/ 0 w 275"/>
                  <a:gd name="T25" fmla="*/ 0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5"/>
                  <a:gd name="T40" fmla="*/ 0 h 11"/>
                  <a:gd name="T41" fmla="*/ 275 w 275"/>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5" h="11">
                    <a:moveTo>
                      <a:pt x="1" y="0"/>
                    </a:moveTo>
                    <a:lnTo>
                      <a:pt x="0" y="11"/>
                    </a:lnTo>
                    <a:lnTo>
                      <a:pt x="91" y="11"/>
                    </a:lnTo>
                    <a:lnTo>
                      <a:pt x="88" y="0"/>
                    </a:lnTo>
                    <a:lnTo>
                      <a:pt x="1" y="0"/>
                    </a:lnTo>
                    <a:close/>
                    <a:moveTo>
                      <a:pt x="93" y="0"/>
                    </a:moveTo>
                    <a:lnTo>
                      <a:pt x="93" y="11"/>
                    </a:lnTo>
                    <a:lnTo>
                      <a:pt x="275" y="11"/>
                    </a:lnTo>
                    <a:lnTo>
                      <a:pt x="275" y="0"/>
                    </a:lnTo>
                    <a:lnTo>
                      <a:pt x="184" y="0"/>
                    </a:lnTo>
                    <a:lnTo>
                      <a:pt x="182" y="9"/>
                    </a:lnTo>
                    <a:lnTo>
                      <a:pt x="180" y="0"/>
                    </a:lnTo>
                    <a:lnTo>
                      <a:pt x="93" y="0"/>
                    </a:lnTo>
                    <a:close/>
                  </a:path>
                </a:pathLst>
              </a:custGeom>
              <a:solidFill>
                <a:srgbClr val="BDBD9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3946" name="Freeform 919"/>
              <p:cNvSpPr>
                <a:spLocks noEditPoints="1"/>
              </p:cNvSpPr>
              <p:nvPr/>
            </p:nvSpPr>
            <p:spPr bwMode="auto">
              <a:xfrm>
                <a:off x="1331" y="2859"/>
                <a:ext cx="68" cy="3"/>
              </a:xfrm>
              <a:custGeom>
                <a:avLst/>
                <a:gdLst>
                  <a:gd name="T0" fmla="*/ 0 w 274"/>
                  <a:gd name="T1" fmla="*/ 0 h 11"/>
                  <a:gd name="T2" fmla="*/ 0 w 274"/>
                  <a:gd name="T3" fmla="*/ 0 h 11"/>
                  <a:gd name="T4" fmla="*/ 0 w 274"/>
                  <a:gd name="T5" fmla="*/ 0 h 11"/>
                  <a:gd name="T6" fmla="*/ 0 w 274"/>
                  <a:gd name="T7" fmla="*/ 0 h 11"/>
                  <a:gd name="T8" fmla="*/ 0 w 274"/>
                  <a:gd name="T9" fmla="*/ 0 h 11"/>
                  <a:gd name="T10" fmla="*/ 0 w 274"/>
                  <a:gd name="T11" fmla="*/ 0 h 11"/>
                  <a:gd name="T12" fmla="*/ 0 w 274"/>
                  <a:gd name="T13" fmla="*/ 0 h 11"/>
                  <a:gd name="T14" fmla="*/ 0 w 274"/>
                  <a:gd name="T15" fmla="*/ 0 h 11"/>
                  <a:gd name="T16" fmla="*/ 0 w 274"/>
                  <a:gd name="T17" fmla="*/ 0 h 11"/>
                  <a:gd name="T18" fmla="*/ 0 w 274"/>
                  <a:gd name="T19" fmla="*/ 0 h 11"/>
                  <a:gd name="T20" fmla="*/ 0 w 274"/>
                  <a:gd name="T21" fmla="*/ 0 h 11"/>
                  <a:gd name="T22" fmla="*/ 0 w 274"/>
                  <a:gd name="T23" fmla="*/ 0 h 11"/>
                  <a:gd name="T24" fmla="*/ 0 w 274"/>
                  <a:gd name="T25" fmla="*/ 0 h 11"/>
                  <a:gd name="T26" fmla="*/ 0 w 274"/>
                  <a:gd name="T27" fmla="*/ 0 h 11"/>
                  <a:gd name="T28" fmla="*/ 0 w 274"/>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4"/>
                  <a:gd name="T46" fmla="*/ 0 h 11"/>
                  <a:gd name="T47" fmla="*/ 274 w 274"/>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4" h="11">
                    <a:moveTo>
                      <a:pt x="0" y="0"/>
                    </a:moveTo>
                    <a:lnTo>
                      <a:pt x="0" y="11"/>
                    </a:lnTo>
                    <a:lnTo>
                      <a:pt x="89" y="11"/>
                    </a:lnTo>
                    <a:lnTo>
                      <a:pt x="86" y="0"/>
                    </a:lnTo>
                    <a:lnTo>
                      <a:pt x="0" y="0"/>
                    </a:lnTo>
                    <a:close/>
                    <a:moveTo>
                      <a:pt x="92" y="0"/>
                    </a:moveTo>
                    <a:lnTo>
                      <a:pt x="92" y="11"/>
                    </a:lnTo>
                    <a:lnTo>
                      <a:pt x="181" y="11"/>
                    </a:lnTo>
                    <a:lnTo>
                      <a:pt x="178" y="0"/>
                    </a:lnTo>
                    <a:lnTo>
                      <a:pt x="92" y="0"/>
                    </a:lnTo>
                    <a:close/>
                    <a:moveTo>
                      <a:pt x="183" y="0"/>
                    </a:moveTo>
                    <a:lnTo>
                      <a:pt x="182" y="11"/>
                    </a:lnTo>
                    <a:lnTo>
                      <a:pt x="274" y="11"/>
                    </a:lnTo>
                    <a:lnTo>
                      <a:pt x="274" y="0"/>
                    </a:lnTo>
                    <a:lnTo>
                      <a:pt x="183" y="0"/>
                    </a:lnTo>
                    <a:close/>
                  </a:path>
                </a:pathLst>
              </a:custGeom>
              <a:solidFill>
                <a:srgbClr val="C2C2A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3947" name="Freeform 920"/>
              <p:cNvSpPr>
                <a:spLocks noEditPoints="1"/>
              </p:cNvSpPr>
              <p:nvPr/>
            </p:nvSpPr>
            <p:spPr bwMode="auto">
              <a:xfrm>
                <a:off x="1331" y="2858"/>
                <a:ext cx="68" cy="3"/>
              </a:xfrm>
              <a:custGeom>
                <a:avLst/>
                <a:gdLst>
                  <a:gd name="T0" fmla="*/ 0 w 274"/>
                  <a:gd name="T1" fmla="*/ 0 h 12"/>
                  <a:gd name="T2" fmla="*/ 0 w 274"/>
                  <a:gd name="T3" fmla="*/ 0 h 12"/>
                  <a:gd name="T4" fmla="*/ 0 w 274"/>
                  <a:gd name="T5" fmla="*/ 0 h 12"/>
                  <a:gd name="T6" fmla="*/ 0 w 274"/>
                  <a:gd name="T7" fmla="*/ 0 h 12"/>
                  <a:gd name="T8" fmla="*/ 0 w 274"/>
                  <a:gd name="T9" fmla="*/ 0 h 12"/>
                  <a:gd name="T10" fmla="*/ 0 w 274"/>
                  <a:gd name="T11" fmla="*/ 0 h 12"/>
                  <a:gd name="T12" fmla="*/ 0 w 274"/>
                  <a:gd name="T13" fmla="*/ 0 h 12"/>
                  <a:gd name="T14" fmla="*/ 0 w 274"/>
                  <a:gd name="T15" fmla="*/ 0 h 12"/>
                  <a:gd name="T16" fmla="*/ 0 w 274"/>
                  <a:gd name="T17" fmla="*/ 0 h 12"/>
                  <a:gd name="T18" fmla="*/ 0 w 274"/>
                  <a:gd name="T19" fmla="*/ 0 h 12"/>
                  <a:gd name="T20" fmla="*/ 0 w 274"/>
                  <a:gd name="T21" fmla="*/ 0 h 12"/>
                  <a:gd name="T22" fmla="*/ 0 w 274"/>
                  <a:gd name="T23" fmla="*/ 0 h 12"/>
                  <a:gd name="T24" fmla="*/ 0 w 274"/>
                  <a:gd name="T25" fmla="*/ 0 h 12"/>
                  <a:gd name="T26" fmla="*/ 0 w 274"/>
                  <a:gd name="T27" fmla="*/ 0 h 12"/>
                  <a:gd name="T28" fmla="*/ 0 w 274"/>
                  <a:gd name="T29" fmla="*/ 0 h 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4"/>
                  <a:gd name="T46" fmla="*/ 0 h 12"/>
                  <a:gd name="T47" fmla="*/ 274 w 274"/>
                  <a:gd name="T48" fmla="*/ 12 h 1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4" h="12">
                    <a:moveTo>
                      <a:pt x="1" y="0"/>
                    </a:moveTo>
                    <a:lnTo>
                      <a:pt x="0" y="12"/>
                    </a:lnTo>
                    <a:lnTo>
                      <a:pt x="87" y="12"/>
                    </a:lnTo>
                    <a:lnTo>
                      <a:pt x="85" y="0"/>
                    </a:lnTo>
                    <a:lnTo>
                      <a:pt x="1" y="0"/>
                    </a:lnTo>
                    <a:close/>
                    <a:moveTo>
                      <a:pt x="92" y="0"/>
                    </a:moveTo>
                    <a:lnTo>
                      <a:pt x="92" y="12"/>
                    </a:lnTo>
                    <a:lnTo>
                      <a:pt x="179" y="12"/>
                    </a:lnTo>
                    <a:lnTo>
                      <a:pt x="177" y="0"/>
                    </a:lnTo>
                    <a:lnTo>
                      <a:pt x="92" y="0"/>
                    </a:lnTo>
                    <a:close/>
                    <a:moveTo>
                      <a:pt x="184" y="0"/>
                    </a:moveTo>
                    <a:lnTo>
                      <a:pt x="183" y="12"/>
                    </a:lnTo>
                    <a:lnTo>
                      <a:pt x="274" y="12"/>
                    </a:lnTo>
                    <a:lnTo>
                      <a:pt x="274" y="0"/>
                    </a:lnTo>
                    <a:lnTo>
                      <a:pt x="184" y="0"/>
                    </a:lnTo>
                    <a:close/>
                  </a:path>
                </a:pathLst>
              </a:custGeom>
              <a:solidFill>
                <a:srgbClr val="C9C9A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3948" name="Freeform 921"/>
              <p:cNvSpPr>
                <a:spLocks noEditPoints="1"/>
              </p:cNvSpPr>
              <p:nvPr/>
            </p:nvSpPr>
            <p:spPr bwMode="auto">
              <a:xfrm>
                <a:off x="1331" y="2857"/>
                <a:ext cx="68" cy="2"/>
              </a:xfrm>
              <a:custGeom>
                <a:avLst/>
                <a:gdLst>
                  <a:gd name="T0" fmla="*/ 0 w 274"/>
                  <a:gd name="T1" fmla="*/ 0 h 10"/>
                  <a:gd name="T2" fmla="*/ 0 w 274"/>
                  <a:gd name="T3" fmla="*/ 0 h 10"/>
                  <a:gd name="T4" fmla="*/ 0 w 274"/>
                  <a:gd name="T5" fmla="*/ 0 h 10"/>
                  <a:gd name="T6" fmla="*/ 0 w 274"/>
                  <a:gd name="T7" fmla="*/ 0 h 10"/>
                  <a:gd name="T8" fmla="*/ 0 w 274"/>
                  <a:gd name="T9" fmla="*/ 0 h 10"/>
                  <a:gd name="T10" fmla="*/ 0 w 274"/>
                  <a:gd name="T11" fmla="*/ 0 h 10"/>
                  <a:gd name="T12" fmla="*/ 0 w 274"/>
                  <a:gd name="T13" fmla="*/ 0 h 10"/>
                  <a:gd name="T14" fmla="*/ 0 w 274"/>
                  <a:gd name="T15" fmla="*/ 0 h 10"/>
                  <a:gd name="T16" fmla="*/ 0 w 274"/>
                  <a:gd name="T17" fmla="*/ 0 h 10"/>
                  <a:gd name="T18" fmla="*/ 0 w 274"/>
                  <a:gd name="T19" fmla="*/ 0 h 10"/>
                  <a:gd name="T20" fmla="*/ 0 w 274"/>
                  <a:gd name="T21" fmla="*/ 0 h 10"/>
                  <a:gd name="T22" fmla="*/ 0 w 274"/>
                  <a:gd name="T23" fmla="*/ 0 h 10"/>
                  <a:gd name="T24" fmla="*/ 0 w 274"/>
                  <a:gd name="T25" fmla="*/ 0 h 10"/>
                  <a:gd name="T26" fmla="*/ 0 w 274"/>
                  <a:gd name="T27" fmla="*/ 0 h 10"/>
                  <a:gd name="T28" fmla="*/ 0 w 274"/>
                  <a:gd name="T29" fmla="*/ 0 h 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4"/>
                  <a:gd name="T46" fmla="*/ 0 h 10"/>
                  <a:gd name="T47" fmla="*/ 274 w 274"/>
                  <a:gd name="T48" fmla="*/ 10 h 1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4" h="10">
                    <a:moveTo>
                      <a:pt x="1" y="0"/>
                    </a:moveTo>
                    <a:lnTo>
                      <a:pt x="0" y="10"/>
                    </a:lnTo>
                    <a:lnTo>
                      <a:pt x="86" y="10"/>
                    </a:lnTo>
                    <a:lnTo>
                      <a:pt x="84" y="0"/>
                    </a:lnTo>
                    <a:lnTo>
                      <a:pt x="1" y="0"/>
                    </a:lnTo>
                    <a:close/>
                    <a:moveTo>
                      <a:pt x="92" y="0"/>
                    </a:moveTo>
                    <a:lnTo>
                      <a:pt x="92" y="10"/>
                    </a:lnTo>
                    <a:lnTo>
                      <a:pt x="178" y="10"/>
                    </a:lnTo>
                    <a:lnTo>
                      <a:pt x="177" y="0"/>
                    </a:lnTo>
                    <a:lnTo>
                      <a:pt x="92" y="0"/>
                    </a:lnTo>
                    <a:close/>
                    <a:moveTo>
                      <a:pt x="185" y="0"/>
                    </a:moveTo>
                    <a:lnTo>
                      <a:pt x="183" y="10"/>
                    </a:lnTo>
                    <a:lnTo>
                      <a:pt x="274" y="10"/>
                    </a:lnTo>
                    <a:lnTo>
                      <a:pt x="274" y="0"/>
                    </a:lnTo>
                    <a:lnTo>
                      <a:pt x="185" y="0"/>
                    </a:lnTo>
                    <a:close/>
                  </a:path>
                </a:pathLst>
              </a:custGeom>
              <a:solidFill>
                <a:srgbClr val="D1D1B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3949" name="Freeform 922"/>
              <p:cNvSpPr>
                <a:spLocks noEditPoints="1"/>
              </p:cNvSpPr>
              <p:nvPr/>
            </p:nvSpPr>
            <p:spPr bwMode="auto">
              <a:xfrm>
                <a:off x="1331" y="2855"/>
                <a:ext cx="68" cy="3"/>
              </a:xfrm>
              <a:custGeom>
                <a:avLst/>
                <a:gdLst>
                  <a:gd name="T0" fmla="*/ 0 w 273"/>
                  <a:gd name="T1" fmla="*/ 0 h 10"/>
                  <a:gd name="T2" fmla="*/ 0 w 273"/>
                  <a:gd name="T3" fmla="*/ 0 h 10"/>
                  <a:gd name="T4" fmla="*/ 0 w 273"/>
                  <a:gd name="T5" fmla="*/ 0 h 10"/>
                  <a:gd name="T6" fmla="*/ 0 w 273"/>
                  <a:gd name="T7" fmla="*/ 0 h 10"/>
                  <a:gd name="T8" fmla="*/ 0 w 273"/>
                  <a:gd name="T9" fmla="*/ 0 h 10"/>
                  <a:gd name="T10" fmla="*/ 0 w 273"/>
                  <a:gd name="T11" fmla="*/ 0 h 10"/>
                  <a:gd name="T12" fmla="*/ 0 w 273"/>
                  <a:gd name="T13" fmla="*/ 0 h 10"/>
                  <a:gd name="T14" fmla="*/ 0 w 273"/>
                  <a:gd name="T15" fmla="*/ 0 h 10"/>
                  <a:gd name="T16" fmla="*/ 0 w 273"/>
                  <a:gd name="T17" fmla="*/ 0 h 10"/>
                  <a:gd name="T18" fmla="*/ 0 w 273"/>
                  <a:gd name="T19" fmla="*/ 0 h 10"/>
                  <a:gd name="T20" fmla="*/ 0 w 273"/>
                  <a:gd name="T21" fmla="*/ 0 h 10"/>
                  <a:gd name="T22" fmla="*/ 0 w 273"/>
                  <a:gd name="T23" fmla="*/ 0 h 10"/>
                  <a:gd name="T24" fmla="*/ 0 w 273"/>
                  <a:gd name="T25" fmla="*/ 0 h 10"/>
                  <a:gd name="T26" fmla="*/ 0 w 273"/>
                  <a:gd name="T27" fmla="*/ 0 h 10"/>
                  <a:gd name="T28" fmla="*/ 0 w 273"/>
                  <a:gd name="T29" fmla="*/ 0 h 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3"/>
                  <a:gd name="T46" fmla="*/ 0 h 10"/>
                  <a:gd name="T47" fmla="*/ 273 w 273"/>
                  <a:gd name="T48" fmla="*/ 10 h 1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3" h="10">
                    <a:moveTo>
                      <a:pt x="0" y="0"/>
                    </a:moveTo>
                    <a:lnTo>
                      <a:pt x="0" y="10"/>
                    </a:lnTo>
                    <a:lnTo>
                      <a:pt x="84" y="10"/>
                    </a:lnTo>
                    <a:lnTo>
                      <a:pt x="82" y="0"/>
                    </a:lnTo>
                    <a:lnTo>
                      <a:pt x="0" y="0"/>
                    </a:lnTo>
                    <a:close/>
                    <a:moveTo>
                      <a:pt x="91" y="0"/>
                    </a:moveTo>
                    <a:lnTo>
                      <a:pt x="91" y="10"/>
                    </a:lnTo>
                    <a:lnTo>
                      <a:pt x="176" y="10"/>
                    </a:lnTo>
                    <a:lnTo>
                      <a:pt x="175" y="0"/>
                    </a:lnTo>
                    <a:lnTo>
                      <a:pt x="91" y="0"/>
                    </a:lnTo>
                    <a:close/>
                    <a:moveTo>
                      <a:pt x="186" y="0"/>
                    </a:moveTo>
                    <a:lnTo>
                      <a:pt x="183" y="10"/>
                    </a:lnTo>
                    <a:lnTo>
                      <a:pt x="273" y="10"/>
                    </a:lnTo>
                    <a:lnTo>
                      <a:pt x="273" y="0"/>
                    </a:lnTo>
                    <a:lnTo>
                      <a:pt x="186" y="0"/>
                    </a:lnTo>
                    <a:close/>
                  </a:path>
                </a:pathLst>
              </a:custGeom>
              <a:solidFill>
                <a:srgbClr val="D6D6B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3950" name="Freeform 923"/>
              <p:cNvSpPr>
                <a:spLocks noEditPoints="1"/>
              </p:cNvSpPr>
              <p:nvPr/>
            </p:nvSpPr>
            <p:spPr bwMode="auto">
              <a:xfrm>
                <a:off x="1331" y="2854"/>
                <a:ext cx="68" cy="3"/>
              </a:xfrm>
              <a:custGeom>
                <a:avLst/>
                <a:gdLst>
                  <a:gd name="T0" fmla="*/ 0 w 273"/>
                  <a:gd name="T1" fmla="*/ 0 h 12"/>
                  <a:gd name="T2" fmla="*/ 0 w 273"/>
                  <a:gd name="T3" fmla="*/ 0 h 12"/>
                  <a:gd name="T4" fmla="*/ 0 w 273"/>
                  <a:gd name="T5" fmla="*/ 0 h 12"/>
                  <a:gd name="T6" fmla="*/ 0 w 273"/>
                  <a:gd name="T7" fmla="*/ 0 h 12"/>
                  <a:gd name="T8" fmla="*/ 0 w 273"/>
                  <a:gd name="T9" fmla="*/ 0 h 12"/>
                  <a:gd name="T10" fmla="*/ 0 w 273"/>
                  <a:gd name="T11" fmla="*/ 0 h 12"/>
                  <a:gd name="T12" fmla="*/ 0 w 273"/>
                  <a:gd name="T13" fmla="*/ 0 h 12"/>
                  <a:gd name="T14" fmla="*/ 0 w 273"/>
                  <a:gd name="T15" fmla="*/ 0 h 12"/>
                  <a:gd name="T16" fmla="*/ 0 w 273"/>
                  <a:gd name="T17" fmla="*/ 0 h 12"/>
                  <a:gd name="T18" fmla="*/ 0 w 273"/>
                  <a:gd name="T19" fmla="*/ 0 h 12"/>
                  <a:gd name="T20" fmla="*/ 0 w 273"/>
                  <a:gd name="T21" fmla="*/ 0 h 12"/>
                  <a:gd name="T22" fmla="*/ 0 w 273"/>
                  <a:gd name="T23" fmla="*/ 0 h 12"/>
                  <a:gd name="T24" fmla="*/ 0 w 273"/>
                  <a:gd name="T25" fmla="*/ 0 h 12"/>
                  <a:gd name="T26" fmla="*/ 0 w 273"/>
                  <a:gd name="T27" fmla="*/ 0 h 12"/>
                  <a:gd name="T28" fmla="*/ 0 w 273"/>
                  <a:gd name="T29" fmla="*/ 0 h 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3"/>
                  <a:gd name="T46" fmla="*/ 0 h 12"/>
                  <a:gd name="T47" fmla="*/ 273 w 273"/>
                  <a:gd name="T48" fmla="*/ 12 h 1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3" h="12">
                    <a:moveTo>
                      <a:pt x="0" y="0"/>
                    </a:moveTo>
                    <a:lnTo>
                      <a:pt x="0" y="12"/>
                    </a:lnTo>
                    <a:lnTo>
                      <a:pt x="83" y="12"/>
                    </a:lnTo>
                    <a:lnTo>
                      <a:pt x="80" y="0"/>
                    </a:lnTo>
                    <a:lnTo>
                      <a:pt x="0" y="0"/>
                    </a:lnTo>
                    <a:close/>
                    <a:moveTo>
                      <a:pt x="91" y="0"/>
                    </a:moveTo>
                    <a:lnTo>
                      <a:pt x="91" y="12"/>
                    </a:lnTo>
                    <a:lnTo>
                      <a:pt x="176" y="12"/>
                    </a:lnTo>
                    <a:lnTo>
                      <a:pt x="174" y="0"/>
                    </a:lnTo>
                    <a:lnTo>
                      <a:pt x="91" y="0"/>
                    </a:lnTo>
                    <a:close/>
                    <a:moveTo>
                      <a:pt x="187" y="0"/>
                    </a:moveTo>
                    <a:lnTo>
                      <a:pt x="184" y="12"/>
                    </a:lnTo>
                    <a:lnTo>
                      <a:pt x="273" y="12"/>
                    </a:lnTo>
                    <a:lnTo>
                      <a:pt x="273" y="0"/>
                    </a:lnTo>
                    <a:lnTo>
                      <a:pt x="187" y="0"/>
                    </a:lnTo>
                    <a:close/>
                  </a:path>
                </a:pathLst>
              </a:custGeom>
              <a:solidFill>
                <a:srgbClr val="DEDE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3951" name="Freeform 924"/>
              <p:cNvSpPr>
                <a:spLocks noEditPoints="1"/>
              </p:cNvSpPr>
              <p:nvPr/>
            </p:nvSpPr>
            <p:spPr bwMode="auto">
              <a:xfrm>
                <a:off x="1331" y="2852"/>
                <a:ext cx="68" cy="3"/>
              </a:xfrm>
              <a:custGeom>
                <a:avLst/>
                <a:gdLst>
                  <a:gd name="T0" fmla="*/ 0 w 273"/>
                  <a:gd name="T1" fmla="*/ 0 h 11"/>
                  <a:gd name="T2" fmla="*/ 0 w 273"/>
                  <a:gd name="T3" fmla="*/ 0 h 11"/>
                  <a:gd name="T4" fmla="*/ 0 w 273"/>
                  <a:gd name="T5" fmla="*/ 0 h 11"/>
                  <a:gd name="T6" fmla="*/ 0 w 273"/>
                  <a:gd name="T7" fmla="*/ 0 h 11"/>
                  <a:gd name="T8" fmla="*/ 0 w 273"/>
                  <a:gd name="T9" fmla="*/ 0 h 11"/>
                  <a:gd name="T10" fmla="*/ 0 w 273"/>
                  <a:gd name="T11" fmla="*/ 0 h 11"/>
                  <a:gd name="T12" fmla="*/ 0 w 273"/>
                  <a:gd name="T13" fmla="*/ 0 h 11"/>
                  <a:gd name="T14" fmla="*/ 0 w 273"/>
                  <a:gd name="T15" fmla="*/ 0 h 11"/>
                  <a:gd name="T16" fmla="*/ 0 w 273"/>
                  <a:gd name="T17" fmla="*/ 0 h 11"/>
                  <a:gd name="T18" fmla="*/ 0 w 273"/>
                  <a:gd name="T19" fmla="*/ 0 h 11"/>
                  <a:gd name="T20" fmla="*/ 0 w 273"/>
                  <a:gd name="T21" fmla="*/ 0 h 11"/>
                  <a:gd name="T22" fmla="*/ 0 w 273"/>
                  <a:gd name="T23" fmla="*/ 0 h 11"/>
                  <a:gd name="T24" fmla="*/ 0 w 273"/>
                  <a:gd name="T25" fmla="*/ 0 h 11"/>
                  <a:gd name="T26" fmla="*/ 0 w 273"/>
                  <a:gd name="T27" fmla="*/ 0 h 11"/>
                  <a:gd name="T28" fmla="*/ 0 w 273"/>
                  <a:gd name="T29" fmla="*/ 0 h 11"/>
                  <a:gd name="T30" fmla="*/ 0 w 273"/>
                  <a:gd name="T31" fmla="*/ 0 h 1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73"/>
                  <a:gd name="T49" fmla="*/ 0 h 11"/>
                  <a:gd name="T50" fmla="*/ 273 w 273"/>
                  <a:gd name="T51" fmla="*/ 11 h 1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73" h="11">
                    <a:moveTo>
                      <a:pt x="0" y="11"/>
                    </a:moveTo>
                    <a:lnTo>
                      <a:pt x="0" y="3"/>
                    </a:lnTo>
                    <a:lnTo>
                      <a:pt x="79" y="3"/>
                    </a:lnTo>
                    <a:lnTo>
                      <a:pt x="82" y="11"/>
                    </a:lnTo>
                    <a:lnTo>
                      <a:pt x="0" y="11"/>
                    </a:lnTo>
                    <a:close/>
                    <a:moveTo>
                      <a:pt x="91" y="11"/>
                    </a:moveTo>
                    <a:lnTo>
                      <a:pt x="91" y="3"/>
                    </a:lnTo>
                    <a:lnTo>
                      <a:pt x="172" y="3"/>
                    </a:lnTo>
                    <a:lnTo>
                      <a:pt x="175" y="11"/>
                    </a:lnTo>
                    <a:lnTo>
                      <a:pt x="91" y="11"/>
                    </a:lnTo>
                    <a:close/>
                    <a:moveTo>
                      <a:pt x="187" y="0"/>
                    </a:moveTo>
                    <a:lnTo>
                      <a:pt x="186" y="11"/>
                    </a:lnTo>
                    <a:lnTo>
                      <a:pt x="273" y="11"/>
                    </a:lnTo>
                    <a:lnTo>
                      <a:pt x="273" y="3"/>
                    </a:lnTo>
                    <a:lnTo>
                      <a:pt x="230" y="0"/>
                    </a:lnTo>
                    <a:lnTo>
                      <a:pt x="187" y="0"/>
                    </a:lnTo>
                    <a:close/>
                  </a:path>
                </a:pathLst>
              </a:custGeom>
              <a:solidFill>
                <a:srgbClr val="E3E3C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3952" name="Freeform 925"/>
              <p:cNvSpPr>
                <a:spLocks noEditPoints="1"/>
              </p:cNvSpPr>
              <p:nvPr/>
            </p:nvSpPr>
            <p:spPr bwMode="auto">
              <a:xfrm>
                <a:off x="1331" y="2852"/>
                <a:ext cx="68" cy="2"/>
              </a:xfrm>
              <a:custGeom>
                <a:avLst/>
                <a:gdLst>
                  <a:gd name="T0" fmla="*/ 0 w 273"/>
                  <a:gd name="T1" fmla="*/ 0 h 6"/>
                  <a:gd name="T2" fmla="*/ 0 w 273"/>
                  <a:gd name="T3" fmla="*/ 0 h 6"/>
                  <a:gd name="T4" fmla="*/ 0 w 273"/>
                  <a:gd name="T5" fmla="*/ 0 h 6"/>
                  <a:gd name="T6" fmla="*/ 0 w 273"/>
                  <a:gd name="T7" fmla="*/ 0 h 6"/>
                  <a:gd name="T8" fmla="*/ 0 w 273"/>
                  <a:gd name="T9" fmla="*/ 0 h 6"/>
                  <a:gd name="T10" fmla="*/ 0 w 273"/>
                  <a:gd name="T11" fmla="*/ 0 h 6"/>
                  <a:gd name="T12" fmla="*/ 0 w 273"/>
                  <a:gd name="T13" fmla="*/ 0 h 6"/>
                  <a:gd name="T14" fmla="*/ 0 w 273"/>
                  <a:gd name="T15" fmla="*/ 0 h 6"/>
                  <a:gd name="T16" fmla="*/ 0 w 273"/>
                  <a:gd name="T17" fmla="*/ 0 h 6"/>
                  <a:gd name="T18" fmla="*/ 0 w 273"/>
                  <a:gd name="T19" fmla="*/ 0 h 6"/>
                  <a:gd name="T20" fmla="*/ 0 w 273"/>
                  <a:gd name="T21" fmla="*/ 0 h 6"/>
                  <a:gd name="T22" fmla="*/ 0 w 273"/>
                  <a:gd name="T23" fmla="*/ 0 h 6"/>
                  <a:gd name="T24" fmla="*/ 0 w 273"/>
                  <a:gd name="T25" fmla="*/ 0 h 6"/>
                  <a:gd name="T26" fmla="*/ 0 w 273"/>
                  <a:gd name="T27" fmla="*/ 0 h 6"/>
                  <a:gd name="T28" fmla="*/ 0 w 273"/>
                  <a:gd name="T29" fmla="*/ 0 h 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3"/>
                  <a:gd name="T46" fmla="*/ 0 h 6"/>
                  <a:gd name="T47" fmla="*/ 273 w 273"/>
                  <a:gd name="T48" fmla="*/ 6 h 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3" h="6">
                    <a:moveTo>
                      <a:pt x="0" y="6"/>
                    </a:moveTo>
                    <a:lnTo>
                      <a:pt x="0" y="4"/>
                    </a:lnTo>
                    <a:lnTo>
                      <a:pt x="79" y="4"/>
                    </a:lnTo>
                    <a:lnTo>
                      <a:pt x="80" y="6"/>
                    </a:lnTo>
                    <a:lnTo>
                      <a:pt x="0" y="6"/>
                    </a:lnTo>
                    <a:close/>
                    <a:moveTo>
                      <a:pt x="91" y="6"/>
                    </a:moveTo>
                    <a:lnTo>
                      <a:pt x="91" y="4"/>
                    </a:lnTo>
                    <a:lnTo>
                      <a:pt x="172" y="4"/>
                    </a:lnTo>
                    <a:lnTo>
                      <a:pt x="174" y="6"/>
                    </a:lnTo>
                    <a:lnTo>
                      <a:pt x="91" y="6"/>
                    </a:lnTo>
                    <a:close/>
                    <a:moveTo>
                      <a:pt x="187" y="6"/>
                    </a:moveTo>
                    <a:lnTo>
                      <a:pt x="187" y="0"/>
                    </a:lnTo>
                    <a:lnTo>
                      <a:pt x="273" y="4"/>
                    </a:lnTo>
                    <a:lnTo>
                      <a:pt x="273" y="6"/>
                    </a:lnTo>
                    <a:lnTo>
                      <a:pt x="187" y="6"/>
                    </a:lnTo>
                    <a:close/>
                  </a:path>
                </a:pathLst>
              </a:custGeom>
              <a:solidFill>
                <a:srgbClr val="EBEBC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3953" name="Freeform 926"/>
              <p:cNvSpPr>
                <a:spLocks/>
              </p:cNvSpPr>
              <p:nvPr/>
            </p:nvSpPr>
            <p:spPr bwMode="auto">
              <a:xfrm>
                <a:off x="1377" y="2852"/>
                <a:ext cx="11" cy="1"/>
              </a:xfrm>
              <a:custGeom>
                <a:avLst/>
                <a:gdLst>
                  <a:gd name="T0" fmla="*/ 0 w 43"/>
                  <a:gd name="T1" fmla="*/ 1 h 1"/>
                  <a:gd name="T2" fmla="*/ 0 w 43"/>
                  <a:gd name="T3" fmla="*/ 0 h 1"/>
                  <a:gd name="T4" fmla="*/ 0 w 43"/>
                  <a:gd name="T5" fmla="*/ 1 h 1"/>
                  <a:gd name="T6" fmla="*/ 0 w 43"/>
                  <a:gd name="T7" fmla="*/ 1 h 1"/>
                  <a:gd name="T8" fmla="*/ 0 60000 65536"/>
                  <a:gd name="T9" fmla="*/ 0 60000 65536"/>
                  <a:gd name="T10" fmla="*/ 0 60000 65536"/>
                  <a:gd name="T11" fmla="*/ 0 60000 65536"/>
                  <a:gd name="T12" fmla="*/ 0 w 43"/>
                  <a:gd name="T13" fmla="*/ 0 h 1"/>
                  <a:gd name="T14" fmla="*/ 43 w 43"/>
                  <a:gd name="T15" fmla="*/ 1 h 1"/>
                </a:gdLst>
                <a:ahLst/>
                <a:cxnLst>
                  <a:cxn ang="T8">
                    <a:pos x="T0" y="T1"/>
                  </a:cxn>
                  <a:cxn ang="T9">
                    <a:pos x="T2" y="T3"/>
                  </a:cxn>
                  <a:cxn ang="T10">
                    <a:pos x="T4" y="T5"/>
                  </a:cxn>
                  <a:cxn ang="T11">
                    <a:pos x="T6" y="T7"/>
                  </a:cxn>
                </a:cxnLst>
                <a:rect l="T12" t="T13" r="T14" b="T15"/>
                <a:pathLst>
                  <a:path w="43" h="1">
                    <a:moveTo>
                      <a:pt x="0" y="1"/>
                    </a:moveTo>
                    <a:lnTo>
                      <a:pt x="0" y="0"/>
                    </a:lnTo>
                    <a:lnTo>
                      <a:pt x="43" y="1"/>
                    </a:lnTo>
                    <a:lnTo>
                      <a:pt x="0" y="1"/>
                    </a:lnTo>
                    <a:close/>
                  </a:path>
                </a:pathLst>
              </a:custGeom>
              <a:solidFill>
                <a:srgbClr val="F0F0D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3954" name="Freeform 927"/>
              <p:cNvSpPr>
                <a:spLocks/>
              </p:cNvSpPr>
              <p:nvPr/>
            </p:nvSpPr>
            <p:spPr bwMode="auto">
              <a:xfrm>
                <a:off x="985" y="2867"/>
                <a:ext cx="317" cy="1"/>
              </a:xfrm>
              <a:custGeom>
                <a:avLst/>
                <a:gdLst>
                  <a:gd name="T0" fmla="*/ 0 w 1269"/>
                  <a:gd name="T1" fmla="*/ 0 h 3"/>
                  <a:gd name="T2" fmla="*/ 0 w 1269"/>
                  <a:gd name="T3" fmla="*/ 0 h 3"/>
                  <a:gd name="T4" fmla="*/ 0 w 1269"/>
                  <a:gd name="T5" fmla="*/ 0 h 3"/>
                  <a:gd name="T6" fmla="*/ 0 w 1269"/>
                  <a:gd name="T7" fmla="*/ 0 h 3"/>
                  <a:gd name="T8" fmla="*/ 0 w 1269"/>
                  <a:gd name="T9" fmla="*/ 0 h 3"/>
                  <a:gd name="T10" fmla="*/ 0 60000 65536"/>
                  <a:gd name="T11" fmla="*/ 0 60000 65536"/>
                  <a:gd name="T12" fmla="*/ 0 60000 65536"/>
                  <a:gd name="T13" fmla="*/ 0 60000 65536"/>
                  <a:gd name="T14" fmla="*/ 0 60000 65536"/>
                  <a:gd name="T15" fmla="*/ 0 w 1269"/>
                  <a:gd name="T16" fmla="*/ 0 h 3"/>
                  <a:gd name="T17" fmla="*/ 1269 w 1269"/>
                  <a:gd name="T18" fmla="*/ 3 h 3"/>
                </a:gdLst>
                <a:ahLst/>
                <a:cxnLst>
                  <a:cxn ang="T10">
                    <a:pos x="T0" y="T1"/>
                  </a:cxn>
                  <a:cxn ang="T11">
                    <a:pos x="T2" y="T3"/>
                  </a:cxn>
                  <a:cxn ang="T12">
                    <a:pos x="T4" y="T5"/>
                  </a:cxn>
                  <a:cxn ang="T13">
                    <a:pos x="T6" y="T7"/>
                  </a:cxn>
                  <a:cxn ang="T14">
                    <a:pos x="T8" y="T9"/>
                  </a:cxn>
                </a:cxnLst>
                <a:rect l="T15" t="T16" r="T17" b="T18"/>
                <a:pathLst>
                  <a:path w="1269" h="3">
                    <a:moveTo>
                      <a:pt x="0" y="3"/>
                    </a:moveTo>
                    <a:lnTo>
                      <a:pt x="1269" y="3"/>
                    </a:lnTo>
                    <a:lnTo>
                      <a:pt x="1269" y="0"/>
                    </a:lnTo>
                    <a:lnTo>
                      <a:pt x="1" y="0"/>
                    </a:lnTo>
                    <a:lnTo>
                      <a:pt x="0" y="3"/>
                    </a:lnTo>
                    <a:close/>
                  </a:path>
                </a:pathLst>
              </a:custGeom>
              <a:solidFill>
                <a:srgbClr val="82826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3955" name="Freeform 928"/>
              <p:cNvSpPr>
                <a:spLocks/>
              </p:cNvSpPr>
              <p:nvPr/>
            </p:nvSpPr>
            <p:spPr bwMode="auto">
              <a:xfrm>
                <a:off x="985" y="2866"/>
                <a:ext cx="317" cy="2"/>
              </a:xfrm>
              <a:custGeom>
                <a:avLst/>
                <a:gdLst>
                  <a:gd name="T0" fmla="*/ 0 w 1269"/>
                  <a:gd name="T1" fmla="*/ 0 h 8"/>
                  <a:gd name="T2" fmla="*/ 0 w 1269"/>
                  <a:gd name="T3" fmla="*/ 0 h 8"/>
                  <a:gd name="T4" fmla="*/ 0 w 1269"/>
                  <a:gd name="T5" fmla="*/ 0 h 8"/>
                  <a:gd name="T6" fmla="*/ 0 w 1269"/>
                  <a:gd name="T7" fmla="*/ 0 h 8"/>
                  <a:gd name="T8" fmla="*/ 0 w 1269"/>
                  <a:gd name="T9" fmla="*/ 0 h 8"/>
                  <a:gd name="T10" fmla="*/ 0 60000 65536"/>
                  <a:gd name="T11" fmla="*/ 0 60000 65536"/>
                  <a:gd name="T12" fmla="*/ 0 60000 65536"/>
                  <a:gd name="T13" fmla="*/ 0 60000 65536"/>
                  <a:gd name="T14" fmla="*/ 0 60000 65536"/>
                  <a:gd name="T15" fmla="*/ 0 w 1269"/>
                  <a:gd name="T16" fmla="*/ 0 h 8"/>
                  <a:gd name="T17" fmla="*/ 1269 w 1269"/>
                  <a:gd name="T18" fmla="*/ 8 h 8"/>
                </a:gdLst>
                <a:ahLst/>
                <a:cxnLst>
                  <a:cxn ang="T10">
                    <a:pos x="T0" y="T1"/>
                  </a:cxn>
                  <a:cxn ang="T11">
                    <a:pos x="T2" y="T3"/>
                  </a:cxn>
                  <a:cxn ang="T12">
                    <a:pos x="T4" y="T5"/>
                  </a:cxn>
                  <a:cxn ang="T13">
                    <a:pos x="T6" y="T7"/>
                  </a:cxn>
                  <a:cxn ang="T14">
                    <a:pos x="T8" y="T9"/>
                  </a:cxn>
                </a:cxnLst>
                <a:rect l="T15" t="T16" r="T17" b="T18"/>
                <a:pathLst>
                  <a:path w="1269" h="8">
                    <a:moveTo>
                      <a:pt x="0" y="8"/>
                    </a:moveTo>
                    <a:lnTo>
                      <a:pt x="1269" y="8"/>
                    </a:lnTo>
                    <a:lnTo>
                      <a:pt x="1269" y="0"/>
                    </a:lnTo>
                    <a:lnTo>
                      <a:pt x="1" y="0"/>
                    </a:lnTo>
                    <a:lnTo>
                      <a:pt x="0" y="8"/>
                    </a:lnTo>
                    <a:close/>
                  </a:path>
                </a:pathLst>
              </a:custGeom>
              <a:solidFill>
                <a:srgbClr val="8A8A6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3956" name="Freeform 929"/>
              <p:cNvSpPr>
                <a:spLocks/>
              </p:cNvSpPr>
              <p:nvPr/>
            </p:nvSpPr>
            <p:spPr bwMode="auto">
              <a:xfrm>
                <a:off x="985" y="2865"/>
                <a:ext cx="317" cy="2"/>
              </a:xfrm>
              <a:custGeom>
                <a:avLst/>
                <a:gdLst>
                  <a:gd name="T0" fmla="*/ 0 w 1268"/>
                  <a:gd name="T1" fmla="*/ 0 h 10"/>
                  <a:gd name="T2" fmla="*/ 0 w 1268"/>
                  <a:gd name="T3" fmla="*/ 0 h 10"/>
                  <a:gd name="T4" fmla="*/ 0 w 1268"/>
                  <a:gd name="T5" fmla="*/ 0 h 10"/>
                  <a:gd name="T6" fmla="*/ 0 w 1268"/>
                  <a:gd name="T7" fmla="*/ 0 h 10"/>
                  <a:gd name="T8" fmla="*/ 0 w 1268"/>
                  <a:gd name="T9" fmla="*/ 0 h 10"/>
                  <a:gd name="T10" fmla="*/ 0 60000 65536"/>
                  <a:gd name="T11" fmla="*/ 0 60000 65536"/>
                  <a:gd name="T12" fmla="*/ 0 60000 65536"/>
                  <a:gd name="T13" fmla="*/ 0 60000 65536"/>
                  <a:gd name="T14" fmla="*/ 0 60000 65536"/>
                  <a:gd name="T15" fmla="*/ 0 w 1268"/>
                  <a:gd name="T16" fmla="*/ 0 h 10"/>
                  <a:gd name="T17" fmla="*/ 1268 w 1268"/>
                  <a:gd name="T18" fmla="*/ 10 h 10"/>
                </a:gdLst>
                <a:ahLst/>
                <a:cxnLst>
                  <a:cxn ang="T10">
                    <a:pos x="T0" y="T1"/>
                  </a:cxn>
                  <a:cxn ang="T11">
                    <a:pos x="T2" y="T3"/>
                  </a:cxn>
                  <a:cxn ang="T12">
                    <a:pos x="T4" y="T5"/>
                  </a:cxn>
                  <a:cxn ang="T13">
                    <a:pos x="T6" y="T7"/>
                  </a:cxn>
                  <a:cxn ang="T14">
                    <a:pos x="T8" y="T9"/>
                  </a:cxn>
                </a:cxnLst>
                <a:rect l="T15" t="T16" r="T17" b="T18"/>
                <a:pathLst>
                  <a:path w="1268" h="10">
                    <a:moveTo>
                      <a:pt x="1266" y="0"/>
                    </a:moveTo>
                    <a:lnTo>
                      <a:pt x="1268" y="10"/>
                    </a:lnTo>
                    <a:lnTo>
                      <a:pt x="0" y="10"/>
                    </a:lnTo>
                    <a:lnTo>
                      <a:pt x="1" y="0"/>
                    </a:lnTo>
                    <a:lnTo>
                      <a:pt x="1266" y="0"/>
                    </a:lnTo>
                    <a:close/>
                  </a:path>
                </a:pathLst>
              </a:custGeom>
              <a:solidFill>
                <a:srgbClr val="8F8F7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3957" name="Freeform 930"/>
              <p:cNvSpPr>
                <a:spLocks/>
              </p:cNvSpPr>
              <p:nvPr/>
            </p:nvSpPr>
            <p:spPr bwMode="auto">
              <a:xfrm>
                <a:off x="985" y="2864"/>
                <a:ext cx="317" cy="2"/>
              </a:xfrm>
              <a:custGeom>
                <a:avLst/>
                <a:gdLst>
                  <a:gd name="T0" fmla="*/ 0 w 1268"/>
                  <a:gd name="T1" fmla="*/ 0 h 11"/>
                  <a:gd name="T2" fmla="*/ 0 w 1268"/>
                  <a:gd name="T3" fmla="*/ 0 h 11"/>
                  <a:gd name="T4" fmla="*/ 0 w 1268"/>
                  <a:gd name="T5" fmla="*/ 0 h 11"/>
                  <a:gd name="T6" fmla="*/ 0 w 1268"/>
                  <a:gd name="T7" fmla="*/ 0 h 11"/>
                  <a:gd name="T8" fmla="*/ 0 w 1268"/>
                  <a:gd name="T9" fmla="*/ 0 h 11"/>
                  <a:gd name="T10" fmla="*/ 0 60000 65536"/>
                  <a:gd name="T11" fmla="*/ 0 60000 65536"/>
                  <a:gd name="T12" fmla="*/ 0 60000 65536"/>
                  <a:gd name="T13" fmla="*/ 0 60000 65536"/>
                  <a:gd name="T14" fmla="*/ 0 60000 65536"/>
                  <a:gd name="T15" fmla="*/ 0 w 1268"/>
                  <a:gd name="T16" fmla="*/ 0 h 11"/>
                  <a:gd name="T17" fmla="*/ 1268 w 1268"/>
                  <a:gd name="T18" fmla="*/ 11 h 11"/>
                </a:gdLst>
                <a:ahLst/>
                <a:cxnLst>
                  <a:cxn ang="T10">
                    <a:pos x="T0" y="T1"/>
                  </a:cxn>
                  <a:cxn ang="T11">
                    <a:pos x="T2" y="T3"/>
                  </a:cxn>
                  <a:cxn ang="T12">
                    <a:pos x="T4" y="T5"/>
                  </a:cxn>
                  <a:cxn ang="T13">
                    <a:pos x="T6" y="T7"/>
                  </a:cxn>
                  <a:cxn ang="T14">
                    <a:pos x="T8" y="T9"/>
                  </a:cxn>
                </a:cxnLst>
                <a:rect l="T15" t="T16" r="T17" b="T18"/>
                <a:pathLst>
                  <a:path w="1268" h="11">
                    <a:moveTo>
                      <a:pt x="1266" y="0"/>
                    </a:moveTo>
                    <a:lnTo>
                      <a:pt x="1268" y="11"/>
                    </a:lnTo>
                    <a:lnTo>
                      <a:pt x="0" y="11"/>
                    </a:lnTo>
                    <a:lnTo>
                      <a:pt x="1" y="0"/>
                    </a:lnTo>
                    <a:lnTo>
                      <a:pt x="1266" y="0"/>
                    </a:lnTo>
                    <a:close/>
                  </a:path>
                </a:pathLst>
              </a:custGeom>
              <a:solidFill>
                <a:srgbClr val="96967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3958" name="Freeform 931"/>
              <p:cNvSpPr>
                <a:spLocks/>
              </p:cNvSpPr>
              <p:nvPr/>
            </p:nvSpPr>
            <p:spPr bwMode="auto">
              <a:xfrm>
                <a:off x="986" y="2862"/>
                <a:ext cx="316" cy="3"/>
              </a:xfrm>
              <a:custGeom>
                <a:avLst/>
                <a:gdLst>
                  <a:gd name="T0" fmla="*/ 0 w 1265"/>
                  <a:gd name="T1" fmla="*/ 0 h 11"/>
                  <a:gd name="T2" fmla="*/ 0 w 1265"/>
                  <a:gd name="T3" fmla="*/ 0 h 11"/>
                  <a:gd name="T4" fmla="*/ 0 w 1265"/>
                  <a:gd name="T5" fmla="*/ 0 h 11"/>
                  <a:gd name="T6" fmla="*/ 0 w 1265"/>
                  <a:gd name="T7" fmla="*/ 0 h 11"/>
                  <a:gd name="T8" fmla="*/ 0 w 1265"/>
                  <a:gd name="T9" fmla="*/ 0 h 11"/>
                  <a:gd name="T10" fmla="*/ 0 60000 65536"/>
                  <a:gd name="T11" fmla="*/ 0 60000 65536"/>
                  <a:gd name="T12" fmla="*/ 0 60000 65536"/>
                  <a:gd name="T13" fmla="*/ 0 60000 65536"/>
                  <a:gd name="T14" fmla="*/ 0 60000 65536"/>
                  <a:gd name="T15" fmla="*/ 0 w 1265"/>
                  <a:gd name="T16" fmla="*/ 0 h 11"/>
                  <a:gd name="T17" fmla="*/ 1265 w 1265"/>
                  <a:gd name="T18" fmla="*/ 11 h 11"/>
                </a:gdLst>
                <a:ahLst/>
                <a:cxnLst>
                  <a:cxn ang="T10">
                    <a:pos x="T0" y="T1"/>
                  </a:cxn>
                  <a:cxn ang="T11">
                    <a:pos x="T2" y="T3"/>
                  </a:cxn>
                  <a:cxn ang="T12">
                    <a:pos x="T4" y="T5"/>
                  </a:cxn>
                  <a:cxn ang="T13">
                    <a:pos x="T6" y="T7"/>
                  </a:cxn>
                  <a:cxn ang="T14">
                    <a:pos x="T8" y="T9"/>
                  </a:cxn>
                </a:cxnLst>
                <a:rect l="T15" t="T16" r="T17" b="T18"/>
                <a:pathLst>
                  <a:path w="1265" h="11">
                    <a:moveTo>
                      <a:pt x="1264" y="0"/>
                    </a:moveTo>
                    <a:lnTo>
                      <a:pt x="1265" y="11"/>
                    </a:lnTo>
                    <a:lnTo>
                      <a:pt x="0" y="11"/>
                    </a:lnTo>
                    <a:lnTo>
                      <a:pt x="1" y="0"/>
                    </a:lnTo>
                    <a:lnTo>
                      <a:pt x="1264" y="0"/>
                    </a:lnTo>
                    <a:close/>
                  </a:path>
                </a:pathLst>
              </a:custGeom>
              <a:solidFill>
                <a:srgbClr val="9E9E7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3959" name="Freeform 932"/>
              <p:cNvSpPr>
                <a:spLocks/>
              </p:cNvSpPr>
              <p:nvPr/>
            </p:nvSpPr>
            <p:spPr bwMode="auto">
              <a:xfrm>
                <a:off x="986" y="2861"/>
                <a:ext cx="316" cy="3"/>
              </a:xfrm>
              <a:custGeom>
                <a:avLst/>
                <a:gdLst>
                  <a:gd name="T0" fmla="*/ 0 w 1265"/>
                  <a:gd name="T1" fmla="*/ 0 h 9"/>
                  <a:gd name="T2" fmla="*/ 0 w 1265"/>
                  <a:gd name="T3" fmla="*/ 0 h 9"/>
                  <a:gd name="T4" fmla="*/ 0 w 1265"/>
                  <a:gd name="T5" fmla="*/ 0 h 9"/>
                  <a:gd name="T6" fmla="*/ 0 w 1265"/>
                  <a:gd name="T7" fmla="*/ 0 h 9"/>
                  <a:gd name="T8" fmla="*/ 0 w 1265"/>
                  <a:gd name="T9" fmla="*/ 0 h 9"/>
                  <a:gd name="T10" fmla="*/ 0 w 1265"/>
                  <a:gd name="T11" fmla="*/ 0 h 9"/>
                  <a:gd name="T12" fmla="*/ 0 w 1265"/>
                  <a:gd name="T13" fmla="*/ 0 h 9"/>
                  <a:gd name="T14" fmla="*/ 0 w 1265"/>
                  <a:gd name="T15" fmla="*/ 0 h 9"/>
                  <a:gd name="T16" fmla="*/ 0 w 1265"/>
                  <a:gd name="T17" fmla="*/ 0 h 9"/>
                  <a:gd name="T18" fmla="*/ 0 w 1265"/>
                  <a:gd name="T19" fmla="*/ 0 h 9"/>
                  <a:gd name="T20" fmla="*/ 0 w 1265"/>
                  <a:gd name="T21" fmla="*/ 0 h 9"/>
                  <a:gd name="T22" fmla="*/ 0 w 1265"/>
                  <a:gd name="T23" fmla="*/ 0 h 9"/>
                  <a:gd name="T24" fmla="*/ 0 w 1265"/>
                  <a:gd name="T25" fmla="*/ 0 h 9"/>
                  <a:gd name="T26" fmla="*/ 0 w 1265"/>
                  <a:gd name="T27" fmla="*/ 0 h 9"/>
                  <a:gd name="T28" fmla="*/ 0 w 1265"/>
                  <a:gd name="T29" fmla="*/ 0 h 9"/>
                  <a:gd name="T30" fmla="*/ 0 w 1265"/>
                  <a:gd name="T31" fmla="*/ 0 h 9"/>
                  <a:gd name="T32" fmla="*/ 0 w 1265"/>
                  <a:gd name="T33" fmla="*/ 0 h 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65"/>
                  <a:gd name="T52" fmla="*/ 0 h 9"/>
                  <a:gd name="T53" fmla="*/ 1265 w 1265"/>
                  <a:gd name="T54" fmla="*/ 9 h 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65" h="9">
                    <a:moveTo>
                      <a:pt x="1264" y="0"/>
                    </a:moveTo>
                    <a:lnTo>
                      <a:pt x="1265" y="9"/>
                    </a:lnTo>
                    <a:lnTo>
                      <a:pt x="0" y="9"/>
                    </a:lnTo>
                    <a:lnTo>
                      <a:pt x="1" y="0"/>
                    </a:lnTo>
                    <a:lnTo>
                      <a:pt x="177" y="0"/>
                    </a:lnTo>
                    <a:lnTo>
                      <a:pt x="177" y="4"/>
                    </a:lnTo>
                    <a:lnTo>
                      <a:pt x="178" y="0"/>
                    </a:lnTo>
                    <a:lnTo>
                      <a:pt x="430" y="0"/>
                    </a:lnTo>
                    <a:lnTo>
                      <a:pt x="430" y="4"/>
                    </a:lnTo>
                    <a:lnTo>
                      <a:pt x="431" y="0"/>
                    </a:lnTo>
                    <a:lnTo>
                      <a:pt x="691" y="0"/>
                    </a:lnTo>
                    <a:lnTo>
                      <a:pt x="691" y="4"/>
                    </a:lnTo>
                    <a:lnTo>
                      <a:pt x="692" y="0"/>
                    </a:lnTo>
                    <a:lnTo>
                      <a:pt x="779" y="0"/>
                    </a:lnTo>
                    <a:lnTo>
                      <a:pt x="779" y="4"/>
                    </a:lnTo>
                    <a:lnTo>
                      <a:pt x="780" y="0"/>
                    </a:lnTo>
                    <a:lnTo>
                      <a:pt x="1264" y="0"/>
                    </a:lnTo>
                    <a:close/>
                  </a:path>
                </a:pathLst>
              </a:custGeom>
              <a:solidFill>
                <a:srgbClr val="A3A38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3960" name="Freeform 933"/>
              <p:cNvSpPr>
                <a:spLocks/>
              </p:cNvSpPr>
              <p:nvPr/>
            </p:nvSpPr>
            <p:spPr bwMode="auto">
              <a:xfrm>
                <a:off x="986" y="2860"/>
                <a:ext cx="316" cy="2"/>
              </a:xfrm>
              <a:custGeom>
                <a:avLst/>
                <a:gdLst>
                  <a:gd name="T0" fmla="*/ 0 w 1263"/>
                  <a:gd name="T1" fmla="*/ 0 h 10"/>
                  <a:gd name="T2" fmla="*/ 0 w 1263"/>
                  <a:gd name="T3" fmla="*/ 0 h 10"/>
                  <a:gd name="T4" fmla="*/ 0 w 1263"/>
                  <a:gd name="T5" fmla="*/ 0 h 10"/>
                  <a:gd name="T6" fmla="*/ 0 w 1263"/>
                  <a:gd name="T7" fmla="*/ 0 h 10"/>
                  <a:gd name="T8" fmla="*/ 0 w 1263"/>
                  <a:gd name="T9" fmla="*/ 0 h 10"/>
                  <a:gd name="T10" fmla="*/ 0 w 1263"/>
                  <a:gd name="T11" fmla="*/ 0 h 10"/>
                  <a:gd name="T12" fmla="*/ 0 w 1263"/>
                  <a:gd name="T13" fmla="*/ 0 h 10"/>
                  <a:gd name="T14" fmla="*/ 0 w 1263"/>
                  <a:gd name="T15" fmla="*/ 0 h 10"/>
                  <a:gd name="T16" fmla="*/ 0 w 1263"/>
                  <a:gd name="T17" fmla="*/ 0 h 10"/>
                  <a:gd name="T18" fmla="*/ 0 w 1263"/>
                  <a:gd name="T19" fmla="*/ 0 h 10"/>
                  <a:gd name="T20" fmla="*/ 0 w 1263"/>
                  <a:gd name="T21" fmla="*/ 0 h 10"/>
                  <a:gd name="T22" fmla="*/ 0 w 1263"/>
                  <a:gd name="T23" fmla="*/ 0 h 10"/>
                  <a:gd name="T24" fmla="*/ 0 w 1263"/>
                  <a:gd name="T25" fmla="*/ 0 h 10"/>
                  <a:gd name="T26" fmla="*/ 0 w 1263"/>
                  <a:gd name="T27" fmla="*/ 0 h 10"/>
                  <a:gd name="T28" fmla="*/ 0 w 1263"/>
                  <a:gd name="T29" fmla="*/ 0 h 10"/>
                  <a:gd name="T30" fmla="*/ 0 w 1263"/>
                  <a:gd name="T31" fmla="*/ 0 h 10"/>
                  <a:gd name="T32" fmla="*/ 0 w 1263"/>
                  <a:gd name="T33" fmla="*/ 0 h 10"/>
                  <a:gd name="T34" fmla="*/ 0 w 1263"/>
                  <a:gd name="T35" fmla="*/ 0 h 10"/>
                  <a:gd name="T36" fmla="*/ 0 w 1263"/>
                  <a:gd name="T37" fmla="*/ 0 h 10"/>
                  <a:gd name="T38" fmla="*/ 0 w 1263"/>
                  <a:gd name="T39" fmla="*/ 0 h 10"/>
                  <a:gd name="T40" fmla="*/ 0 w 1263"/>
                  <a:gd name="T41" fmla="*/ 0 h 10"/>
                  <a:gd name="T42" fmla="*/ 0 w 1263"/>
                  <a:gd name="T43" fmla="*/ 0 h 10"/>
                  <a:gd name="T44" fmla="*/ 0 w 1263"/>
                  <a:gd name="T45" fmla="*/ 0 h 10"/>
                  <a:gd name="T46" fmla="*/ 0 w 1263"/>
                  <a:gd name="T47" fmla="*/ 0 h 10"/>
                  <a:gd name="T48" fmla="*/ 0 w 1263"/>
                  <a:gd name="T49" fmla="*/ 0 h 10"/>
                  <a:gd name="T50" fmla="*/ 0 w 1263"/>
                  <a:gd name="T51" fmla="*/ 0 h 10"/>
                  <a:gd name="T52" fmla="*/ 0 w 1263"/>
                  <a:gd name="T53" fmla="*/ 0 h 10"/>
                  <a:gd name="T54" fmla="*/ 0 w 1263"/>
                  <a:gd name="T55" fmla="*/ 0 h 10"/>
                  <a:gd name="T56" fmla="*/ 0 w 1263"/>
                  <a:gd name="T57" fmla="*/ 0 h 10"/>
                  <a:gd name="T58" fmla="*/ 0 w 1263"/>
                  <a:gd name="T59" fmla="*/ 0 h 10"/>
                  <a:gd name="T60" fmla="*/ 0 w 1263"/>
                  <a:gd name="T61" fmla="*/ 0 h 10"/>
                  <a:gd name="T62" fmla="*/ 0 w 1263"/>
                  <a:gd name="T63" fmla="*/ 0 h 1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263"/>
                  <a:gd name="T97" fmla="*/ 0 h 10"/>
                  <a:gd name="T98" fmla="*/ 1263 w 1263"/>
                  <a:gd name="T99" fmla="*/ 10 h 1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263" h="10">
                    <a:moveTo>
                      <a:pt x="1262" y="0"/>
                    </a:moveTo>
                    <a:lnTo>
                      <a:pt x="1263" y="10"/>
                    </a:lnTo>
                    <a:lnTo>
                      <a:pt x="0" y="10"/>
                    </a:lnTo>
                    <a:lnTo>
                      <a:pt x="1" y="0"/>
                    </a:lnTo>
                    <a:lnTo>
                      <a:pt x="175" y="0"/>
                    </a:lnTo>
                    <a:lnTo>
                      <a:pt x="176" y="10"/>
                    </a:lnTo>
                    <a:lnTo>
                      <a:pt x="178" y="0"/>
                    </a:lnTo>
                    <a:lnTo>
                      <a:pt x="262" y="0"/>
                    </a:lnTo>
                    <a:lnTo>
                      <a:pt x="262" y="6"/>
                    </a:lnTo>
                    <a:lnTo>
                      <a:pt x="263" y="0"/>
                    </a:lnTo>
                    <a:lnTo>
                      <a:pt x="334" y="0"/>
                    </a:lnTo>
                    <a:lnTo>
                      <a:pt x="334" y="6"/>
                    </a:lnTo>
                    <a:lnTo>
                      <a:pt x="336" y="0"/>
                    </a:lnTo>
                    <a:lnTo>
                      <a:pt x="428" y="0"/>
                    </a:lnTo>
                    <a:lnTo>
                      <a:pt x="429" y="10"/>
                    </a:lnTo>
                    <a:lnTo>
                      <a:pt x="433" y="0"/>
                    </a:lnTo>
                    <a:lnTo>
                      <a:pt x="515" y="0"/>
                    </a:lnTo>
                    <a:lnTo>
                      <a:pt x="515" y="3"/>
                    </a:lnTo>
                    <a:lnTo>
                      <a:pt x="516" y="0"/>
                    </a:lnTo>
                    <a:lnTo>
                      <a:pt x="690" y="0"/>
                    </a:lnTo>
                    <a:lnTo>
                      <a:pt x="690" y="10"/>
                    </a:lnTo>
                    <a:lnTo>
                      <a:pt x="692" y="0"/>
                    </a:lnTo>
                    <a:lnTo>
                      <a:pt x="778" y="0"/>
                    </a:lnTo>
                    <a:lnTo>
                      <a:pt x="778" y="10"/>
                    </a:lnTo>
                    <a:lnTo>
                      <a:pt x="781" y="0"/>
                    </a:lnTo>
                    <a:lnTo>
                      <a:pt x="867" y="0"/>
                    </a:lnTo>
                    <a:lnTo>
                      <a:pt x="867" y="3"/>
                    </a:lnTo>
                    <a:lnTo>
                      <a:pt x="868" y="0"/>
                    </a:lnTo>
                    <a:lnTo>
                      <a:pt x="1022" y="0"/>
                    </a:lnTo>
                    <a:lnTo>
                      <a:pt x="1022" y="3"/>
                    </a:lnTo>
                    <a:lnTo>
                      <a:pt x="1023" y="0"/>
                    </a:lnTo>
                    <a:lnTo>
                      <a:pt x="1262" y="0"/>
                    </a:lnTo>
                    <a:close/>
                  </a:path>
                </a:pathLst>
              </a:custGeom>
              <a:solidFill>
                <a:srgbClr val="A8A88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3961" name="Freeform 934"/>
              <p:cNvSpPr>
                <a:spLocks noEditPoints="1"/>
              </p:cNvSpPr>
              <p:nvPr/>
            </p:nvSpPr>
            <p:spPr bwMode="auto">
              <a:xfrm>
                <a:off x="986" y="2858"/>
                <a:ext cx="316" cy="3"/>
              </a:xfrm>
              <a:custGeom>
                <a:avLst/>
                <a:gdLst>
                  <a:gd name="T0" fmla="*/ 0 w 1263"/>
                  <a:gd name="T1" fmla="*/ 0 h 11"/>
                  <a:gd name="T2" fmla="*/ 0 w 1263"/>
                  <a:gd name="T3" fmla="*/ 0 h 11"/>
                  <a:gd name="T4" fmla="*/ 0 w 1263"/>
                  <a:gd name="T5" fmla="*/ 0 h 11"/>
                  <a:gd name="T6" fmla="*/ 0 w 1263"/>
                  <a:gd name="T7" fmla="*/ 0 h 11"/>
                  <a:gd name="T8" fmla="*/ 0 w 1263"/>
                  <a:gd name="T9" fmla="*/ 0 h 11"/>
                  <a:gd name="T10" fmla="*/ 0 w 1263"/>
                  <a:gd name="T11" fmla="*/ 0 h 11"/>
                  <a:gd name="T12" fmla="*/ 0 w 1263"/>
                  <a:gd name="T13" fmla="*/ 0 h 11"/>
                  <a:gd name="T14" fmla="*/ 0 w 1263"/>
                  <a:gd name="T15" fmla="*/ 0 h 11"/>
                  <a:gd name="T16" fmla="*/ 0 w 1263"/>
                  <a:gd name="T17" fmla="*/ 0 h 11"/>
                  <a:gd name="T18" fmla="*/ 0 w 1263"/>
                  <a:gd name="T19" fmla="*/ 0 h 11"/>
                  <a:gd name="T20" fmla="*/ 0 w 1263"/>
                  <a:gd name="T21" fmla="*/ 0 h 11"/>
                  <a:gd name="T22" fmla="*/ 0 w 1263"/>
                  <a:gd name="T23" fmla="*/ 0 h 11"/>
                  <a:gd name="T24" fmla="*/ 0 w 1263"/>
                  <a:gd name="T25" fmla="*/ 0 h 11"/>
                  <a:gd name="T26" fmla="*/ 0 w 1263"/>
                  <a:gd name="T27" fmla="*/ 0 h 11"/>
                  <a:gd name="T28" fmla="*/ 0 w 1263"/>
                  <a:gd name="T29" fmla="*/ 0 h 11"/>
                  <a:gd name="T30" fmla="*/ 0 w 1263"/>
                  <a:gd name="T31" fmla="*/ 0 h 11"/>
                  <a:gd name="T32" fmla="*/ 0 w 1263"/>
                  <a:gd name="T33" fmla="*/ 0 h 11"/>
                  <a:gd name="T34" fmla="*/ 0 w 1263"/>
                  <a:gd name="T35" fmla="*/ 0 h 11"/>
                  <a:gd name="T36" fmla="*/ 0 w 1263"/>
                  <a:gd name="T37" fmla="*/ 0 h 11"/>
                  <a:gd name="T38" fmla="*/ 0 w 1263"/>
                  <a:gd name="T39" fmla="*/ 0 h 11"/>
                  <a:gd name="T40" fmla="*/ 0 w 1263"/>
                  <a:gd name="T41" fmla="*/ 0 h 11"/>
                  <a:gd name="T42" fmla="*/ 0 w 1263"/>
                  <a:gd name="T43" fmla="*/ 0 h 11"/>
                  <a:gd name="T44" fmla="*/ 0 w 1263"/>
                  <a:gd name="T45" fmla="*/ 0 h 11"/>
                  <a:gd name="T46" fmla="*/ 0 w 1263"/>
                  <a:gd name="T47" fmla="*/ 0 h 11"/>
                  <a:gd name="T48" fmla="*/ 0 w 1263"/>
                  <a:gd name="T49" fmla="*/ 0 h 11"/>
                  <a:gd name="T50" fmla="*/ 0 w 1263"/>
                  <a:gd name="T51" fmla="*/ 0 h 11"/>
                  <a:gd name="T52" fmla="*/ 0 w 1263"/>
                  <a:gd name="T53" fmla="*/ 0 h 11"/>
                  <a:gd name="T54" fmla="*/ 0 w 1263"/>
                  <a:gd name="T55" fmla="*/ 0 h 11"/>
                  <a:gd name="T56" fmla="*/ 0 w 1263"/>
                  <a:gd name="T57" fmla="*/ 0 h 11"/>
                  <a:gd name="T58" fmla="*/ 0 w 1263"/>
                  <a:gd name="T59" fmla="*/ 0 h 11"/>
                  <a:gd name="T60" fmla="*/ 0 w 1263"/>
                  <a:gd name="T61" fmla="*/ 0 h 11"/>
                  <a:gd name="T62" fmla="*/ 0 w 1263"/>
                  <a:gd name="T63" fmla="*/ 0 h 11"/>
                  <a:gd name="T64" fmla="*/ 0 w 1263"/>
                  <a:gd name="T65" fmla="*/ 0 h 11"/>
                  <a:gd name="T66" fmla="*/ 0 w 1263"/>
                  <a:gd name="T67" fmla="*/ 0 h 11"/>
                  <a:gd name="T68" fmla="*/ 0 w 1263"/>
                  <a:gd name="T69" fmla="*/ 0 h 11"/>
                  <a:gd name="T70" fmla="*/ 0 w 1263"/>
                  <a:gd name="T71" fmla="*/ 0 h 11"/>
                  <a:gd name="T72" fmla="*/ 0 w 1263"/>
                  <a:gd name="T73" fmla="*/ 0 h 11"/>
                  <a:gd name="T74" fmla="*/ 0 w 1263"/>
                  <a:gd name="T75" fmla="*/ 0 h 11"/>
                  <a:gd name="T76" fmla="*/ 0 w 1263"/>
                  <a:gd name="T77" fmla="*/ 0 h 11"/>
                  <a:gd name="T78" fmla="*/ 0 w 1263"/>
                  <a:gd name="T79" fmla="*/ 0 h 11"/>
                  <a:gd name="T80" fmla="*/ 0 w 1263"/>
                  <a:gd name="T81" fmla="*/ 0 h 11"/>
                  <a:gd name="T82" fmla="*/ 0 w 1263"/>
                  <a:gd name="T83" fmla="*/ 0 h 11"/>
                  <a:gd name="T84" fmla="*/ 0 w 1263"/>
                  <a:gd name="T85" fmla="*/ 0 h 11"/>
                  <a:gd name="T86" fmla="*/ 0 w 1263"/>
                  <a:gd name="T87" fmla="*/ 0 h 11"/>
                  <a:gd name="T88" fmla="*/ 0 w 1263"/>
                  <a:gd name="T89" fmla="*/ 0 h 11"/>
                  <a:gd name="T90" fmla="*/ 0 w 1263"/>
                  <a:gd name="T91" fmla="*/ 0 h 1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63"/>
                  <a:gd name="T139" fmla="*/ 0 h 11"/>
                  <a:gd name="T140" fmla="*/ 1263 w 1263"/>
                  <a:gd name="T141" fmla="*/ 11 h 1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63" h="11">
                    <a:moveTo>
                      <a:pt x="1261" y="0"/>
                    </a:moveTo>
                    <a:lnTo>
                      <a:pt x="1263" y="11"/>
                    </a:lnTo>
                    <a:lnTo>
                      <a:pt x="779" y="11"/>
                    </a:lnTo>
                    <a:lnTo>
                      <a:pt x="782" y="0"/>
                    </a:lnTo>
                    <a:lnTo>
                      <a:pt x="865" y="0"/>
                    </a:lnTo>
                    <a:lnTo>
                      <a:pt x="867" y="8"/>
                    </a:lnTo>
                    <a:lnTo>
                      <a:pt x="868" y="0"/>
                    </a:lnTo>
                    <a:lnTo>
                      <a:pt x="945" y="0"/>
                    </a:lnTo>
                    <a:lnTo>
                      <a:pt x="945" y="3"/>
                    </a:lnTo>
                    <a:lnTo>
                      <a:pt x="947" y="0"/>
                    </a:lnTo>
                    <a:lnTo>
                      <a:pt x="1021" y="0"/>
                    </a:lnTo>
                    <a:lnTo>
                      <a:pt x="1022" y="8"/>
                    </a:lnTo>
                    <a:lnTo>
                      <a:pt x="1023" y="0"/>
                    </a:lnTo>
                    <a:lnTo>
                      <a:pt x="1261" y="0"/>
                    </a:lnTo>
                    <a:close/>
                    <a:moveTo>
                      <a:pt x="778" y="0"/>
                    </a:moveTo>
                    <a:lnTo>
                      <a:pt x="778" y="11"/>
                    </a:lnTo>
                    <a:lnTo>
                      <a:pt x="691" y="11"/>
                    </a:lnTo>
                    <a:lnTo>
                      <a:pt x="693" y="0"/>
                    </a:lnTo>
                    <a:lnTo>
                      <a:pt x="778" y="0"/>
                    </a:lnTo>
                    <a:close/>
                    <a:moveTo>
                      <a:pt x="688" y="0"/>
                    </a:moveTo>
                    <a:lnTo>
                      <a:pt x="690" y="11"/>
                    </a:lnTo>
                    <a:lnTo>
                      <a:pt x="430" y="11"/>
                    </a:lnTo>
                    <a:lnTo>
                      <a:pt x="434" y="0"/>
                    </a:lnTo>
                    <a:lnTo>
                      <a:pt x="515" y="0"/>
                    </a:lnTo>
                    <a:lnTo>
                      <a:pt x="515" y="8"/>
                    </a:lnTo>
                    <a:lnTo>
                      <a:pt x="516" y="0"/>
                    </a:lnTo>
                    <a:lnTo>
                      <a:pt x="608" y="0"/>
                    </a:lnTo>
                    <a:lnTo>
                      <a:pt x="608" y="3"/>
                    </a:lnTo>
                    <a:lnTo>
                      <a:pt x="610" y="0"/>
                    </a:lnTo>
                    <a:lnTo>
                      <a:pt x="688" y="0"/>
                    </a:lnTo>
                    <a:close/>
                    <a:moveTo>
                      <a:pt x="427" y="0"/>
                    </a:moveTo>
                    <a:lnTo>
                      <a:pt x="429" y="11"/>
                    </a:lnTo>
                    <a:lnTo>
                      <a:pt x="177" y="11"/>
                    </a:lnTo>
                    <a:lnTo>
                      <a:pt x="180" y="0"/>
                    </a:lnTo>
                    <a:lnTo>
                      <a:pt x="261" y="0"/>
                    </a:lnTo>
                    <a:lnTo>
                      <a:pt x="262" y="11"/>
                    </a:lnTo>
                    <a:lnTo>
                      <a:pt x="264" y="0"/>
                    </a:lnTo>
                    <a:lnTo>
                      <a:pt x="334" y="0"/>
                    </a:lnTo>
                    <a:lnTo>
                      <a:pt x="334" y="11"/>
                    </a:lnTo>
                    <a:lnTo>
                      <a:pt x="337" y="0"/>
                    </a:lnTo>
                    <a:lnTo>
                      <a:pt x="427" y="0"/>
                    </a:lnTo>
                    <a:close/>
                    <a:moveTo>
                      <a:pt x="175" y="0"/>
                    </a:moveTo>
                    <a:lnTo>
                      <a:pt x="176" y="11"/>
                    </a:lnTo>
                    <a:lnTo>
                      <a:pt x="0" y="11"/>
                    </a:lnTo>
                    <a:lnTo>
                      <a:pt x="1" y="0"/>
                    </a:lnTo>
                    <a:lnTo>
                      <a:pt x="175" y="0"/>
                    </a:lnTo>
                    <a:close/>
                  </a:path>
                </a:pathLst>
              </a:custGeom>
              <a:solidFill>
                <a:srgbClr val="B0B09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3962" name="Freeform 935"/>
              <p:cNvSpPr>
                <a:spLocks noEditPoints="1"/>
              </p:cNvSpPr>
              <p:nvPr/>
            </p:nvSpPr>
            <p:spPr bwMode="auto">
              <a:xfrm>
                <a:off x="986" y="2857"/>
                <a:ext cx="315" cy="3"/>
              </a:xfrm>
              <a:custGeom>
                <a:avLst/>
                <a:gdLst>
                  <a:gd name="T0" fmla="*/ 0 w 1261"/>
                  <a:gd name="T1" fmla="*/ 0 h 10"/>
                  <a:gd name="T2" fmla="*/ 0 w 1261"/>
                  <a:gd name="T3" fmla="*/ 0 h 10"/>
                  <a:gd name="T4" fmla="*/ 0 w 1261"/>
                  <a:gd name="T5" fmla="*/ 0 h 10"/>
                  <a:gd name="T6" fmla="*/ 0 w 1261"/>
                  <a:gd name="T7" fmla="*/ 0 h 10"/>
                  <a:gd name="T8" fmla="*/ 0 w 1261"/>
                  <a:gd name="T9" fmla="*/ 0 h 10"/>
                  <a:gd name="T10" fmla="*/ 0 w 1261"/>
                  <a:gd name="T11" fmla="*/ 0 h 10"/>
                  <a:gd name="T12" fmla="*/ 0 w 1261"/>
                  <a:gd name="T13" fmla="*/ 0 h 10"/>
                  <a:gd name="T14" fmla="*/ 0 w 1261"/>
                  <a:gd name="T15" fmla="*/ 0 h 10"/>
                  <a:gd name="T16" fmla="*/ 0 w 1261"/>
                  <a:gd name="T17" fmla="*/ 0 h 10"/>
                  <a:gd name="T18" fmla="*/ 0 w 1261"/>
                  <a:gd name="T19" fmla="*/ 0 h 10"/>
                  <a:gd name="T20" fmla="*/ 0 w 1261"/>
                  <a:gd name="T21" fmla="*/ 0 h 10"/>
                  <a:gd name="T22" fmla="*/ 0 w 1261"/>
                  <a:gd name="T23" fmla="*/ 0 h 10"/>
                  <a:gd name="T24" fmla="*/ 0 w 1261"/>
                  <a:gd name="T25" fmla="*/ 0 h 10"/>
                  <a:gd name="T26" fmla="*/ 0 w 1261"/>
                  <a:gd name="T27" fmla="*/ 0 h 10"/>
                  <a:gd name="T28" fmla="*/ 0 w 1261"/>
                  <a:gd name="T29" fmla="*/ 0 h 10"/>
                  <a:gd name="T30" fmla="*/ 0 w 1261"/>
                  <a:gd name="T31" fmla="*/ 0 h 10"/>
                  <a:gd name="T32" fmla="*/ 0 w 1261"/>
                  <a:gd name="T33" fmla="*/ 0 h 10"/>
                  <a:gd name="T34" fmla="*/ 0 w 1261"/>
                  <a:gd name="T35" fmla="*/ 0 h 10"/>
                  <a:gd name="T36" fmla="*/ 0 w 1261"/>
                  <a:gd name="T37" fmla="*/ 0 h 10"/>
                  <a:gd name="T38" fmla="*/ 0 w 1261"/>
                  <a:gd name="T39" fmla="*/ 0 h 10"/>
                  <a:gd name="T40" fmla="*/ 0 w 1261"/>
                  <a:gd name="T41" fmla="*/ 0 h 10"/>
                  <a:gd name="T42" fmla="*/ 0 w 1261"/>
                  <a:gd name="T43" fmla="*/ 0 h 10"/>
                  <a:gd name="T44" fmla="*/ 0 w 1261"/>
                  <a:gd name="T45" fmla="*/ 0 h 10"/>
                  <a:gd name="T46" fmla="*/ 0 w 1261"/>
                  <a:gd name="T47" fmla="*/ 0 h 10"/>
                  <a:gd name="T48" fmla="*/ 0 w 1261"/>
                  <a:gd name="T49" fmla="*/ 0 h 10"/>
                  <a:gd name="T50" fmla="*/ 0 w 1261"/>
                  <a:gd name="T51" fmla="*/ 0 h 10"/>
                  <a:gd name="T52" fmla="*/ 0 w 1261"/>
                  <a:gd name="T53" fmla="*/ 0 h 10"/>
                  <a:gd name="T54" fmla="*/ 0 w 1261"/>
                  <a:gd name="T55" fmla="*/ 0 h 10"/>
                  <a:gd name="T56" fmla="*/ 0 w 1261"/>
                  <a:gd name="T57" fmla="*/ 0 h 10"/>
                  <a:gd name="T58" fmla="*/ 0 w 1261"/>
                  <a:gd name="T59" fmla="*/ 0 h 10"/>
                  <a:gd name="T60" fmla="*/ 0 w 1261"/>
                  <a:gd name="T61" fmla="*/ 0 h 10"/>
                  <a:gd name="T62" fmla="*/ 0 w 1261"/>
                  <a:gd name="T63" fmla="*/ 0 h 10"/>
                  <a:gd name="T64" fmla="*/ 0 w 1261"/>
                  <a:gd name="T65" fmla="*/ 0 h 10"/>
                  <a:gd name="T66" fmla="*/ 0 w 1261"/>
                  <a:gd name="T67" fmla="*/ 0 h 10"/>
                  <a:gd name="T68" fmla="*/ 0 w 1261"/>
                  <a:gd name="T69" fmla="*/ 0 h 10"/>
                  <a:gd name="T70" fmla="*/ 0 w 1261"/>
                  <a:gd name="T71" fmla="*/ 0 h 10"/>
                  <a:gd name="T72" fmla="*/ 0 w 1261"/>
                  <a:gd name="T73" fmla="*/ 0 h 10"/>
                  <a:gd name="T74" fmla="*/ 0 w 1261"/>
                  <a:gd name="T75" fmla="*/ 0 h 10"/>
                  <a:gd name="T76" fmla="*/ 0 w 1261"/>
                  <a:gd name="T77" fmla="*/ 0 h 10"/>
                  <a:gd name="T78" fmla="*/ 0 w 1261"/>
                  <a:gd name="T79" fmla="*/ 0 h 10"/>
                  <a:gd name="T80" fmla="*/ 0 w 1261"/>
                  <a:gd name="T81" fmla="*/ 0 h 10"/>
                  <a:gd name="T82" fmla="*/ 0 w 1261"/>
                  <a:gd name="T83" fmla="*/ 0 h 10"/>
                  <a:gd name="T84" fmla="*/ 0 w 1261"/>
                  <a:gd name="T85" fmla="*/ 0 h 10"/>
                  <a:gd name="T86" fmla="*/ 0 w 1261"/>
                  <a:gd name="T87" fmla="*/ 0 h 10"/>
                  <a:gd name="T88" fmla="*/ 0 w 1261"/>
                  <a:gd name="T89" fmla="*/ 0 h 10"/>
                  <a:gd name="T90" fmla="*/ 0 w 1261"/>
                  <a:gd name="T91" fmla="*/ 0 h 10"/>
                  <a:gd name="T92" fmla="*/ 0 w 1261"/>
                  <a:gd name="T93" fmla="*/ 0 h 10"/>
                  <a:gd name="T94" fmla="*/ 0 w 1261"/>
                  <a:gd name="T95" fmla="*/ 0 h 10"/>
                  <a:gd name="T96" fmla="*/ 0 w 1261"/>
                  <a:gd name="T97" fmla="*/ 0 h 10"/>
                  <a:gd name="T98" fmla="*/ 0 w 1261"/>
                  <a:gd name="T99" fmla="*/ 0 h 10"/>
                  <a:gd name="T100" fmla="*/ 0 w 1261"/>
                  <a:gd name="T101" fmla="*/ 0 h 10"/>
                  <a:gd name="T102" fmla="*/ 0 w 1261"/>
                  <a:gd name="T103" fmla="*/ 0 h 10"/>
                  <a:gd name="T104" fmla="*/ 0 w 1261"/>
                  <a:gd name="T105" fmla="*/ 0 h 10"/>
                  <a:gd name="T106" fmla="*/ 0 w 1261"/>
                  <a:gd name="T107" fmla="*/ 0 h 10"/>
                  <a:gd name="T108" fmla="*/ 0 w 1261"/>
                  <a:gd name="T109" fmla="*/ 0 h 10"/>
                  <a:gd name="T110" fmla="*/ 0 w 1261"/>
                  <a:gd name="T111" fmla="*/ 0 h 1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261"/>
                  <a:gd name="T169" fmla="*/ 0 h 10"/>
                  <a:gd name="T170" fmla="*/ 1261 w 1261"/>
                  <a:gd name="T171" fmla="*/ 10 h 10"/>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261" h="10">
                    <a:moveTo>
                      <a:pt x="1260" y="0"/>
                    </a:moveTo>
                    <a:lnTo>
                      <a:pt x="1261" y="10"/>
                    </a:lnTo>
                    <a:lnTo>
                      <a:pt x="1022" y="10"/>
                    </a:lnTo>
                    <a:lnTo>
                      <a:pt x="1023" y="0"/>
                    </a:lnTo>
                    <a:lnTo>
                      <a:pt x="1260" y="0"/>
                    </a:lnTo>
                    <a:close/>
                    <a:moveTo>
                      <a:pt x="1017" y="0"/>
                    </a:moveTo>
                    <a:lnTo>
                      <a:pt x="1021" y="10"/>
                    </a:lnTo>
                    <a:lnTo>
                      <a:pt x="867" y="10"/>
                    </a:lnTo>
                    <a:lnTo>
                      <a:pt x="868" y="0"/>
                    </a:lnTo>
                    <a:lnTo>
                      <a:pt x="944" y="0"/>
                    </a:lnTo>
                    <a:lnTo>
                      <a:pt x="944" y="8"/>
                    </a:lnTo>
                    <a:lnTo>
                      <a:pt x="947" y="0"/>
                    </a:lnTo>
                    <a:lnTo>
                      <a:pt x="1017" y="0"/>
                    </a:lnTo>
                    <a:close/>
                    <a:moveTo>
                      <a:pt x="863" y="0"/>
                    </a:moveTo>
                    <a:lnTo>
                      <a:pt x="866" y="10"/>
                    </a:lnTo>
                    <a:lnTo>
                      <a:pt x="780" y="10"/>
                    </a:lnTo>
                    <a:lnTo>
                      <a:pt x="781" y="0"/>
                    </a:lnTo>
                    <a:lnTo>
                      <a:pt x="863" y="0"/>
                    </a:lnTo>
                    <a:close/>
                    <a:moveTo>
                      <a:pt x="777" y="0"/>
                    </a:moveTo>
                    <a:lnTo>
                      <a:pt x="777" y="10"/>
                    </a:lnTo>
                    <a:lnTo>
                      <a:pt x="691" y="10"/>
                    </a:lnTo>
                    <a:lnTo>
                      <a:pt x="692" y="0"/>
                    </a:lnTo>
                    <a:lnTo>
                      <a:pt x="777" y="0"/>
                    </a:lnTo>
                    <a:close/>
                    <a:moveTo>
                      <a:pt x="687" y="0"/>
                    </a:moveTo>
                    <a:lnTo>
                      <a:pt x="689" y="10"/>
                    </a:lnTo>
                    <a:lnTo>
                      <a:pt x="515" y="10"/>
                    </a:lnTo>
                    <a:lnTo>
                      <a:pt x="517" y="0"/>
                    </a:lnTo>
                    <a:lnTo>
                      <a:pt x="606" y="0"/>
                    </a:lnTo>
                    <a:lnTo>
                      <a:pt x="607" y="8"/>
                    </a:lnTo>
                    <a:lnTo>
                      <a:pt x="609" y="0"/>
                    </a:lnTo>
                    <a:lnTo>
                      <a:pt x="687" y="0"/>
                    </a:lnTo>
                    <a:close/>
                    <a:moveTo>
                      <a:pt x="513" y="0"/>
                    </a:moveTo>
                    <a:lnTo>
                      <a:pt x="514" y="10"/>
                    </a:lnTo>
                    <a:lnTo>
                      <a:pt x="432" y="10"/>
                    </a:lnTo>
                    <a:lnTo>
                      <a:pt x="434" y="0"/>
                    </a:lnTo>
                    <a:lnTo>
                      <a:pt x="513" y="0"/>
                    </a:lnTo>
                    <a:close/>
                    <a:moveTo>
                      <a:pt x="425" y="0"/>
                    </a:moveTo>
                    <a:lnTo>
                      <a:pt x="427" y="10"/>
                    </a:lnTo>
                    <a:lnTo>
                      <a:pt x="335" y="10"/>
                    </a:lnTo>
                    <a:lnTo>
                      <a:pt x="337" y="0"/>
                    </a:lnTo>
                    <a:lnTo>
                      <a:pt x="425" y="0"/>
                    </a:lnTo>
                    <a:close/>
                    <a:moveTo>
                      <a:pt x="333" y="0"/>
                    </a:moveTo>
                    <a:lnTo>
                      <a:pt x="333" y="10"/>
                    </a:lnTo>
                    <a:lnTo>
                      <a:pt x="262" y="10"/>
                    </a:lnTo>
                    <a:lnTo>
                      <a:pt x="263" y="0"/>
                    </a:lnTo>
                    <a:lnTo>
                      <a:pt x="333" y="0"/>
                    </a:lnTo>
                    <a:close/>
                    <a:moveTo>
                      <a:pt x="259" y="0"/>
                    </a:moveTo>
                    <a:lnTo>
                      <a:pt x="261" y="10"/>
                    </a:lnTo>
                    <a:lnTo>
                      <a:pt x="177" y="10"/>
                    </a:lnTo>
                    <a:lnTo>
                      <a:pt x="179" y="0"/>
                    </a:lnTo>
                    <a:lnTo>
                      <a:pt x="259" y="0"/>
                    </a:lnTo>
                    <a:close/>
                    <a:moveTo>
                      <a:pt x="173" y="0"/>
                    </a:moveTo>
                    <a:lnTo>
                      <a:pt x="174" y="10"/>
                    </a:lnTo>
                    <a:lnTo>
                      <a:pt x="0" y="10"/>
                    </a:lnTo>
                    <a:lnTo>
                      <a:pt x="2" y="0"/>
                    </a:lnTo>
                    <a:lnTo>
                      <a:pt x="173" y="0"/>
                    </a:lnTo>
                    <a:close/>
                  </a:path>
                </a:pathLst>
              </a:custGeom>
              <a:solidFill>
                <a:srgbClr val="B5B59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3963" name="Freeform 936"/>
              <p:cNvSpPr>
                <a:spLocks noEditPoints="1"/>
              </p:cNvSpPr>
              <p:nvPr/>
            </p:nvSpPr>
            <p:spPr bwMode="auto">
              <a:xfrm>
                <a:off x="986" y="2856"/>
                <a:ext cx="315" cy="2"/>
              </a:xfrm>
              <a:custGeom>
                <a:avLst/>
                <a:gdLst>
                  <a:gd name="T0" fmla="*/ 0 w 1260"/>
                  <a:gd name="T1" fmla="*/ 0 h 11"/>
                  <a:gd name="T2" fmla="*/ 0 w 1260"/>
                  <a:gd name="T3" fmla="*/ 0 h 11"/>
                  <a:gd name="T4" fmla="*/ 0 w 1260"/>
                  <a:gd name="T5" fmla="*/ 0 h 11"/>
                  <a:gd name="T6" fmla="*/ 0 w 1260"/>
                  <a:gd name="T7" fmla="*/ 0 h 11"/>
                  <a:gd name="T8" fmla="*/ 0 w 1260"/>
                  <a:gd name="T9" fmla="*/ 0 h 11"/>
                  <a:gd name="T10" fmla="*/ 0 w 1260"/>
                  <a:gd name="T11" fmla="*/ 0 h 11"/>
                  <a:gd name="T12" fmla="*/ 0 w 1260"/>
                  <a:gd name="T13" fmla="*/ 0 h 11"/>
                  <a:gd name="T14" fmla="*/ 0 w 1260"/>
                  <a:gd name="T15" fmla="*/ 0 h 11"/>
                  <a:gd name="T16" fmla="*/ 0 w 1260"/>
                  <a:gd name="T17" fmla="*/ 0 h 11"/>
                  <a:gd name="T18" fmla="*/ 0 w 1260"/>
                  <a:gd name="T19" fmla="*/ 0 h 11"/>
                  <a:gd name="T20" fmla="*/ 0 w 1260"/>
                  <a:gd name="T21" fmla="*/ 0 h 11"/>
                  <a:gd name="T22" fmla="*/ 0 w 1260"/>
                  <a:gd name="T23" fmla="*/ 0 h 11"/>
                  <a:gd name="T24" fmla="*/ 0 w 1260"/>
                  <a:gd name="T25" fmla="*/ 0 h 11"/>
                  <a:gd name="T26" fmla="*/ 0 w 1260"/>
                  <a:gd name="T27" fmla="*/ 0 h 11"/>
                  <a:gd name="T28" fmla="*/ 0 w 1260"/>
                  <a:gd name="T29" fmla="*/ 0 h 11"/>
                  <a:gd name="T30" fmla="*/ 0 w 1260"/>
                  <a:gd name="T31" fmla="*/ 0 h 11"/>
                  <a:gd name="T32" fmla="*/ 0 w 1260"/>
                  <a:gd name="T33" fmla="*/ 0 h 11"/>
                  <a:gd name="T34" fmla="*/ 0 w 1260"/>
                  <a:gd name="T35" fmla="*/ 0 h 11"/>
                  <a:gd name="T36" fmla="*/ 0 w 1260"/>
                  <a:gd name="T37" fmla="*/ 0 h 11"/>
                  <a:gd name="T38" fmla="*/ 0 w 1260"/>
                  <a:gd name="T39" fmla="*/ 0 h 11"/>
                  <a:gd name="T40" fmla="*/ 0 w 1260"/>
                  <a:gd name="T41" fmla="*/ 0 h 11"/>
                  <a:gd name="T42" fmla="*/ 0 w 1260"/>
                  <a:gd name="T43" fmla="*/ 0 h 11"/>
                  <a:gd name="T44" fmla="*/ 0 w 1260"/>
                  <a:gd name="T45" fmla="*/ 0 h 11"/>
                  <a:gd name="T46" fmla="*/ 0 w 1260"/>
                  <a:gd name="T47" fmla="*/ 0 h 11"/>
                  <a:gd name="T48" fmla="*/ 0 w 1260"/>
                  <a:gd name="T49" fmla="*/ 0 h 11"/>
                  <a:gd name="T50" fmla="*/ 0 w 1260"/>
                  <a:gd name="T51" fmla="*/ 0 h 11"/>
                  <a:gd name="T52" fmla="*/ 0 w 1260"/>
                  <a:gd name="T53" fmla="*/ 0 h 11"/>
                  <a:gd name="T54" fmla="*/ 0 w 1260"/>
                  <a:gd name="T55" fmla="*/ 0 h 11"/>
                  <a:gd name="T56" fmla="*/ 0 w 1260"/>
                  <a:gd name="T57" fmla="*/ 0 h 11"/>
                  <a:gd name="T58" fmla="*/ 0 w 1260"/>
                  <a:gd name="T59" fmla="*/ 0 h 11"/>
                  <a:gd name="T60" fmla="*/ 0 w 1260"/>
                  <a:gd name="T61" fmla="*/ 0 h 11"/>
                  <a:gd name="T62" fmla="*/ 0 w 1260"/>
                  <a:gd name="T63" fmla="*/ 0 h 11"/>
                  <a:gd name="T64" fmla="*/ 0 w 1260"/>
                  <a:gd name="T65" fmla="*/ 0 h 11"/>
                  <a:gd name="T66" fmla="*/ 0 w 1260"/>
                  <a:gd name="T67" fmla="*/ 0 h 11"/>
                  <a:gd name="T68" fmla="*/ 0 w 1260"/>
                  <a:gd name="T69" fmla="*/ 0 h 11"/>
                  <a:gd name="T70" fmla="*/ 0 w 1260"/>
                  <a:gd name="T71" fmla="*/ 0 h 11"/>
                  <a:gd name="T72" fmla="*/ 0 w 1260"/>
                  <a:gd name="T73" fmla="*/ 0 h 11"/>
                  <a:gd name="T74" fmla="*/ 0 w 1260"/>
                  <a:gd name="T75" fmla="*/ 0 h 11"/>
                  <a:gd name="T76" fmla="*/ 0 w 1260"/>
                  <a:gd name="T77" fmla="*/ 0 h 11"/>
                  <a:gd name="T78" fmla="*/ 0 w 1260"/>
                  <a:gd name="T79" fmla="*/ 0 h 11"/>
                  <a:gd name="T80" fmla="*/ 0 w 1260"/>
                  <a:gd name="T81" fmla="*/ 0 h 11"/>
                  <a:gd name="T82" fmla="*/ 0 w 1260"/>
                  <a:gd name="T83" fmla="*/ 0 h 11"/>
                  <a:gd name="T84" fmla="*/ 0 w 1260"/>
                  <a:gd name="T85" fmla="*/ 0 h 11"/>
                  <a:gd name="T86" fmla="*/ 0 w 1260"/>
                  <a:gd name="T87" fmla="*/ 0 h 11"/>
                  <a:gd name="T88" fmla="*/ 0 w 1260"/>
                  <a:gd name="T89" fmla="*/ 0 h 11"/>
                  <a:gd name="T90" fmla="*/ 0 w 1260"/>
                  <a:gd name="T91" fmla="*/ 0 h 11"/>
                  <a:gd name="T92" fmla="*/ 0 w 1260"/>
                  <a:gd name="T93" fmla="*/ 0 h 11"/>
                  <a:gd name="T94" fmla="*/ 0 w 1260"/>
                  <a:gd name="T95" fmla="*/ 0 h 11"/>
                  <a:gd name="T96" fmla="*/ 0 w 1260"/>
                  <a:gd name="T97" fmla="*/ 0 h 11"/>
                  <a:gd name="T98" fmla="*/ 0 w 1260"/>
                  <a:gd name="T99" fmla="*/ 0 h 11"/>
                  <a:gd name="T100" fmla="*/ 0 w 1260"/>
                  <a:gd name="T101" fmla="*/ 0 h 11"/>
                  <a:gd name="T102" fmla="*/ 0 w 1260"/>
                  <a:gd name="T103" fmla="*/ 0 h 11"/>
                  <a:gd name="T104" fmla="*/ 0 w 1260"/>
                  <a:gd name="T105" fmla="*/ 0 h 11"/>
                  <a:gd name="T106" fmla="*/ 0 w 1260"/>
                  <a:gd name="T107" fmla="*/ 0 h 11"/>
                  <a:gd name="T108" fmla="*/ 0 w 1260"/>
                  <a:gd name="T109" fmla="*/ 0 h 11"/>
                  <a:gd name="T110" fmla="*/ 0 w 1260"/>
                  <a:gd name="T111" fmla="*/ 0 h 11"/>
                  <a:gd name="T112" fmla="*/ 0 w 1260"/>
                  <a:gd name="T113" fmla="*/ 0 h 11"/>
                  <a:gd name="T114" fmla="*/ 0 w 1260"/>
                  <a:gd name="T115" fmla="*/ 0 h 11"/>
                  <a:gd name="T116" fmla="*/ 0 w 1260"/>
                  <a:gd name="T117" fmla="*/ 0 h 11"/>
                  <a:gd name="T118" fmla="*/ 0 w 1260"/>
                  <a:gd name="T119" fmla="*/ 0 h 1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60"/>
                  <a:gd name="T181" fmla="*/ 0 h 11"/>
                  <a:gd name="T182" fmla="*/ 1260 w 1260"/>
                  <a:gd name="T183" fmla="*/ 11 h 11"/>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60" h="11">
                    <a:moveTo>
                      <a:pt x="1259" y="0"/>
                    </a:moveTo>
                    <a:lnTo>
                      <a:pt x="1260" y="11"/>
                    </a:lnTo>
                    <a:lnTo>
                      <a:pt x="1022" y="11"/>
                    </a:lnTo>
                    <a:lnTo>
                      <a:pt x="1023" y="0"/>
                    </a:lnTo>
                    <a:lnTo>
                      <a:pt x="1259" y="0"/>
                    </a:lnTo>
                    <a:close/>
                    <a:moveTo>
                      <a:pt x="1016" y="0"/>
                    </a:moveTo>
                    <a:lnTo>
                      <a:pt x="1020" y="11"/>
                    </a:lnTo>
                    <a:lnTo>
                      <a:pt x="946" y="11"/>
                    </a:lnTo>
                    <a:lnTo>
                      <a:pt x="947" y="0"/>
                    </a:lnTo>
                    <a:lnTo>
                      <a:pt x="1016" y="0"/>
                    </a:lnTo>
                    <a:close/>
                    <a:moveTo>
                      <a:pt x="944" y="0"/>
                    </a:moveTo>
                    <a:lnTo>
                      <a:pt x="944" y="11"/>
                    </a:lnTo>
                    <a:lnTo>
                      <a:pt x="867" y="11"/>
                    </a:lnTo>
                    <a:lnTo>
                      <a:pt x="869" y="0"/>
                    </a:lnTo>
                    <a:lnTo>
                      <a:pt x="944" y="0"/>
                    </a:lnTo>
                    <a:close/>
                    <a:moveTo>
                      <a:pt x="862" y="0"/>
                    </a:moveTo>
                    <a:lnTo>
                      <a:pt x="864" y="11"/>
                    </a:lnTo>
                    <a:lnTo>
                      <a:pt x="781" y="11"/>
                    </a:lnTo>
                    <a:lnTo>
                      <a:pt x="782" y="0"/>
                    </a:lnTo>
                    <a:lnTo>
                      <a:pt x="862" y="0"/>
                    </a:lnTo>
                    <a:close/>
                    <a:moveTo>
                      <a:pt x="777" y="0"/>
                    </a:moveTo>
                    <a:lnTo>
                      <a:pt x="777" y="11"/>
                    </a:lnTo>
                    <a:lnTo>
                      <a:pt x="692" y="11"/>
                    </a:lnTo>
                    <a:lnTo>
                      <a:pt x="693" y="0"/>
                    </a:lnTo>
                    <a:lnTo>
                      <a:pt x="777" y="0"/>
                    </a:lnTo>
                    <a:close/>
                    <a:moveTo>
                      <a:pt x="687" y="0"/>
                    </a:moveTo>
                    <a:lnTo>
                      <a:pt x="687" y="11"/>
                    </a:lnTo>
                    <a:lnTo>
                      <a:pt x="609" y="11"/>
                    </a:lnTo>
                    <a:lnTo>
                      <a:pt x="610" y="0"/>
                    </a:lnTo>
                    <a:lnTo>
                      <a:pt x="687" y="0"/>
                    </a:lnTo>
                    <a:close/>
                    <a:moveTo>
                      <a:pt x="606" y="0"/>
                    </a:moveTo>
                    <a:lnTo>
                      <a:pt x="607" y="11"/>
                    </a:lnTo>
                    <a:lnTo>
                      <a:pt x="515" y="11"/>
                    </a:lnTo>
                    <a:lnTo>
                      <a:pt x="518" y="0"/>
                    </a:lnTo>
                    <a:lnTo>
                      <a:pt x="606" y="0"/>
                    </a:lnTo>
                    <a:close/>
                    <a:moveTo>
                      <a:pt x="512" y="0"/>
                    </a:moveTo>
                    <a:lnTo>
                      <a:pt x="514" y="11"/>
                    </a:lnTo>
                    <a:lnTo>
                      <a:pt x="433" y="11"/>
                    </a:lnTo>
                    <a:lnTo>
                      <a:pt x="435" y="0"/>
                    </a:lnTo>
                    <a:lnTo>
                      <a:pt x="512" y="0"/>
                    </a:lnTo>
                    <a:close/>
                    <a:moveTo>
                      <a:pt x="423" y="0"/>
                    </a:moveTo>
                    <a:lnTo>
                      <a:pt x="426" y="11"/>
                    </a:lnTo>
                    <a:lnTo>
                      <a:pt x="336" y="11"/>
                    </a:lnTo>
                    <a:lnTo>
                      <a:pt x="339" y="0"/>
                    </a:lnTo>
                    <a:lnTo>
                      <a:pt x="423" y="0"/>
                    </a:lnTo>
                    <a:close/>
                    <a:moveTo>
                      <a:pt x="333" y="0"/>
                    </a:moveTo>
                    <a:lnTo>
                      <a:pt x="333" y="11"/>
                    </a:lnTo>
                    <a:lnTo>
                      <a:pt x="263" y="11"/>
                    </a:lnTo>
                    <a:lnTo>
                      <a:pt x="265" y="0"/>
                    </a:lnTo>
                    <a:lnTo>
                      <a:pt x="333" y="0"/>
                    </a:lnTo>
                    <a:close/>
                    <a:moveTo>
                      <a:pt x="257" y="0"/>
                    </a:moveTo>
                    <a:lnTo>
                      <a:pt x="260" y="11"/>
                    </a:lnTo>
                    <a:lnTo>
                      <a:pt x="179" y="11"/>
                    </a:lnTo>
                    <a:lnTo>
                      <a:pt x="180" y="0"/>
                    </a:lnTo>
                    <a:lnTo>
                      <a:pt x="257" y="0"/>
                    </a:lnTo>
                    <a:close/>
                    <a:moveTo>
                      <a:pt x="173" y="0"/>
                    </a:moveTo>
                    <a:lnTo>
                      <a:pt x="174" y="11"/>
                    </a:lnTo>
                    <a:lnTo>
                      <a:pt x="0" y="11"/>
                    </a:lnTo>
                    <a:lnTo>
                      <a:pt x="2" y="0"/>
                    </a:lnTo>
                    <a:lnTo>
                      <a:pt x="173" y="0"/>
                    </a:lnTo>
                    <a:close/>
                  </a:path>
                </a:pathLst>
              </a:custGeom>
              <a:solidFill>
                <a:srgbClr val="BDBD9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3964" name="Freeform 937"/>
              <p:cNvSpPr>
                <a:spLocks noEditPoints="1"/>
              </p:cNvSpPr>
              <p:nvPr/>
            </p:nvSpPr>
            <p:spPr bwMode="auto">
              <a:xfrm>
                <a:off x="986" y="2855"/>
                <a:ext cx="315" cy="2"/>
              </a:xfrm>
              <a:custGeom>
                <a:avLst/>
                <a:gdLst>
                  <a:gd name="T0" fmla="*/ 0 w 1258"/>
                  <a:gd name="T1" fmla="*/ 0 h 11"/>
                  <a:gd name="T2" fmla="*/ 0 w 1258"/>
                  <a:gd name="T3" fmla="*/ 0 h 11"/>
                  <a:gd name="T4" fmla="*/ 0 w 1258"/>
                  <a:gd name="T5" fmla="*/ 0 h 11"/>
                  <a:gd name="T6" fmla="*/ 0 w 1258"/>
                  <a:gd name="T7" fmla="*/ 0 h 11"/>
                  <a:gd name="T8" fmla="*/ 0 w 1258"/>
                  <a:gd name="T9" fmla="*/ 0 h 11"/>
                  <a:gd name="T10" fmla="*/ 0 w 1258"/>
                  <a:gd name="T11" fmla="*/ 0 h 11"/>
                  <a:gd name="T12" fmla="*/ 0 w 1258"/>
                  <a:gd name="T13" fmla="*/ 0 h 11"/>
                  <a:gd name="T14" fmla="*/ 0 w 1258"/>
                  <a:gd name="T15" fmla="*/ 0 h 11"/>
                  <a:gd name="T16" fmla="*/ 0 w 1258"/>
                  <a:gd name="T17" fmla="*/ 0 h 11"/>
                  <a:gd name="T18" fmla="*/ 0 w 1258"/>
                  <a:gd name="T19" fmla="*/ 0 h 11"/>
                  <a:gd name="T20" fmla="*/ 0 w 1258"/>
                  <a:gd name="T21" fmla="*/ 0 h 11"/>
                  <a:gd name="T22" fmla="*/ 0 w 1258"/>
                  <a:gd name="T23" fmla="*/ 0 h 11"/>
                  <a:gd name="T24" fmla="*/ 0 w 1258"/>
                  <a:gd name="T25" fmla="*/ 0 h 11"/>
                  <a:gd name="T26" fmla="*/ 0 w 1258"/>
                  <a:gd name="T27" fmla="*/ 0 h 11"/>
                  <a:gd name="T28" fmla="*/ 0 w 1258"/>
                  <a:gd name="T29" fmla="*/ 0 h 11"/>
                  <a:gd name="T30" fmla="*/ 0 w 1258"/>
                  <a:gd name="T31" fmla="*/ 0 h 11"/>
                  <a:gd name="T32" fmla="*/ 0 w 1258"/>
                  <a:gd name="T33" fmla="*/ 0 h 11"/>
                  <a:gd name="T34" fmla="*/ 0 w 1258"/>
                  <a:gd name="T35" fmla="*/ 0 h 11"/>
                  <a:gd name="T36" fmla="*/ 0 w 1258"/>
                  <a:gd name="T37" fmla="*/ 0 h 11"/>
                  <a:gd name="T38" fmla="*/ 0 w 1258"/>
                  <a:gd name="T39" fmla="*/ 0 h 11"/>
                  <a:gd name="T40" fmla="*/ 0 w 1258"/>
                  <a:gd name="T41" fmla="*/ 0 h 11"/>
                  <a:gd name="T42" fmla="*/ 0 w 1258"/>
                  <a:gd name="T43" fmla="*/ 0 h 11"/>
                  <a:gd name="T44" fmla="*/ 0 w 1258"/>
                  <a:gd name="T45" fmla="*/ 0 h 11"/>
                  <a:gd name="T46" fmla="*/ 0 w 1258"/>
                  <a:gd name="T47" fmla="*/ 0 h 11"/>
                  <a:gd name="T48" fmla="*/ 0 w 1258"/>
                  <a:gd name="T49" fmla="*/ 0 h 11"/>
                  <a:gd name="T50" fmla="*/ 0 w 1258"/>
                  <a:gd name="T51" fmla="*/ 0 h 11"/>
                  <a:gd name="T52" fmla="*/ 0 w 1258"/>
                  <a:gd name="T53" fmla="*/ 0 h 11"/>
                  <a:gd name="T54" fmla="*/ 0 w 1258"/>
                  <a:gd name="T55" fmla="*/ 0 h 11"/>
                  <a:gd name="T56" fmla="*/ 0 w 1258"/>
                  <a:gd name="T57" fmla="*/ 0 h 11"/>
                  <a:gd name="T58" fmla="*/ 0 w 1258"/>
                  <a:gd name="T59" fmla="*/ 0 h 11"/>
                  <a:gd name="T60" fmla="*/ 0 w 1258"/>
                  <a:gd name="T61" fmla="*/ 0 h 11"/>
                  <a:gd name="T62" fmla="*/ 0 w 1258"/>
                  <a:gd name="T63" fmla="*/ 0 h 11"/>
                  <a:gd name="T64" fmla="*/ 0 w 1258"/>
                  <a:gd name="T65" fmla="*/ 0 h 11"/>
                  <a:gd name="T66" fmla="*/ 0 w 1258"/>
                  <a:gd name="T67" fmla="*/ 0 h 11"/>
                  <a:gd name="T68" fmla="*/ 0 w 1258"/>
                  <a:gd name="T69" fmla="*/ 0 h 11"/>
                  <a:gd name="T70" fmla="*/ 0 w 1258"/>
                  <a:gd name="T71" fmla="*/ 0 h 11"/>
                  <a:gd name="T72" fmla="*/ 0 w 1258"/>
                  <a:gd name="T73" fmla="*/ 0 h 11"/>
                  <a:gd name="T74" fmla="*/ 0 w 1258"/>
                  <a:gd name="T75" fmla="*/ 0 h 11"/>
                  <a:gd name="T76" fmla="*/ 0 w 1258"/>
                  <a:gd name="T77" fmla="*/ 0 h 11"/>
                  <a:gd name="T78" fmla="*/ 0 w 1258"/>
                  <a:gd name="T79" fmla="*/ 0 h 11"/>
                  <a:gd name="T80" fmla="*/ 0 w 1258"/>
                  <a:gd name="T81" fmla="*/ 0 h 11"/>
                  <a:gd name="T82" fmla="*/ 0 w 1258"/>
                  <a:gd name="T83" fmla="*/ 0 h 11"/>
                  <a:gd name="T84" fmla="*/ 0 w 1258"/>
                  <a:gd name="T85" fmla="*/ 0 h 11"/>
                  <a:gd name="T86" fmla="*/ 0 w 1258"/>
                  <a:gd name="T87" fmla="*/ 0 h 11"/>
                  <a:gd name="T88" fmla="*/ 0 w 1258"/>
                  <a:gd name="T89" fmla="*/ 0 h 11"/>
                  <a:gd name="T90" fmla="*/ 0 w 1258"/>
                  <a:gd name="T91" fmla="*/ 0 h 11"/>
                  <a:gd name="T92" fmla="*/ 0 w 1258"/>
                  <a:gd name="T93" fmla="*/ 0 h 11"/>
                  <a:gd name="T94" fmla="*/ 0 w 1258"/>
                  <a:gd name="T95" fmla="*/ 0 h 11"/>
                  <a:gd name="T96" fmla="*/ 0 w 1258"/>
                  <a:gd name="T97" fmla="*/ 0 h 11"/>
                  <a:gd name="T98" fmla="*/ 0 w 1258"/>
                  <a:gd name="T99" fmla="*/ 0 h 11"/>
                  <a:gd name="T100" fmla="*/ 0 w 1258"/>
                  <a:gd name="T101" fmla="*/ 0 h 11"/>
                  <a:gd name="T102" fmla="*/ 0 w 1258"/>
                  <a:gd name="T103" fmla="*/ 0 h 11"/>
                  <a:gd name="T104" fmla="*/ 0 w 1258"/>
                  <a:gd name="T105" fmla="*/ 0 h 11"/>
                  <a:gd name="T106" fmla="*/ 0 w 1258"/>
                  <a:gd name="T107" fmla="*/ 0 h 11"/>
                  <a:gd name="T108" fmla="*/ 0 w 1258"/>
                  <a:gd name="T109" fmla="*/ 0 h 11"/>
                  <a:gd name="T110" fmla="*/ 0 w 1258"/>
                  <a:gd name="T111" fmla="*/ 0 h 11"/>
                  <a:gd name="T112" fmla="*/ 0 w 1258"/>
                  <a:gd name="T113" fmla="*/ 0 h 11"/>
                  <a:gd name="T114" fmla="*/ 0 w 1258"/>
                  <a:gd name="T115" fmla="*/ 0 h 11"/>
                  <a:gd name="T116" fmla="*/ 0 w 1258"/>
                  <a:gd name="T117" fmla="*/ 0 h 11"/>
                  <a:gd name="T118" fmla="*/ 0 w 1258"/>
                  <a:gd name="T119" fmla="*/ 0 h 1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58"/>
                  <a:gd name="T181" fmla="*/ 0 h 11"/>
                  <a:gd name="T182" fmla="*/ 1258 w 1258"/>
                  <a:gd name="T183" fmla="*/ 11 h 11"/>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58" h="11">
                    <a:moveTo>
                      <a:pt x="1257" y="0"/>
                    </a:moveTo>
                    <a:lnTo>
                      <a:pt x="1258" y="11"/>
                    </a:lnTo>
                    <a:lnTo>
                      <a:pt x="1021" y="11"/>
                    </a:lnTo>
                    <a:lnTo>
                      <a:pt x="1022" y="0"/>
                    </a:lnTo>
                    <a:lnTo>
                      <a:pt x="1257" y="0"/>
                    </a:lnTo>
                    <a:close/>
                    <a:moveTo>
                      <a:pt x="1012" y="0"/>
                    </a:moveTo>
                    <a:lnTo>
                      <a:pt x="1015" y="11"/>
                    </a:lnTo>
                    <a:lnTo>
                      <a:pt x="945" y="11"/>
                    </a:lnTo>
                    <a:lnTo>
                      <a:pt x="946" y="0"/>
                    </a:lnTo>
                    <a:lnTo>
                      <a:pt x="1012" y="0"/>
                    </a:lnTo>
                    <a:close/>
                    <a:moveTo>
                      <a:pt x="942" y="0"/>
                    </a:moveTo>
                    <a:lnTo>
                      <a:pt x="942" y="11"/>
                    </a:lnTo>
                    <a:lnTo>
                      <a:pt x="866" y="11"/>
                    </a:lnTo>
                    <a:lnTo>
                      <a:pt x="868" y="0"/>
                    </a:lnTo>
                    <a:lnTo>
                      <a:pt x="942" y="0"/>
                    </a:lnTo>
                    <a:close/>
                    <a:moveTo>
                      <a:pt x="859" y="0"/>
                    </a:moveTo>
                    <a:lnTo>
                      <a:pt x="861" y="11"/>
                    </a:lnTo>
                    <a:lnTo>
                      <a:pt x="779" y="11"/>
                    </a:lnTo>
                    <a:lnTo>
                      <a:pt x="781" y="0"/>
                    </a:lnTo>
                    <a:lnTo>
                      <a:pt x="859" y="0"/>
                    </a:lnTo>
                    <a:close/>
                    <a:moveTo>
                      <a:pt x="774" y="0"/>
                    </a:moveTo>
                    <a:lnTo>
                      <a:pt x="775" y="11"/>
                    </a:lnTo>
                    <a:lnTo>
                      <a:pt x="690" y="11"/>
                    </a:lnTo>
                    <a:lnTo>
                      <a:pt x="693" y="0"/>
                    </a:lnTo>
                    <a:lnTo>
                      <a:pt x="774" y="0"/>
                    </a:lnTo>
                    <a:close/>
                    <a:moveTo>
                      <a:pt x="684" y="0"/>
                    </a:moveTo>
                    <a:lnTo>
                      <a:pt x="685" y="11"/>
                    </a:lnTo>
                    <a:lnTo>
                      <a:pt x="607" y="11"/>
                    </a:lnTo>
                    <a:lnTo>
                      <a:pt x="608" y="0"/>
                    </a:lnTo>
                    <a:lnTo>
                      <a:pt x="684" y="0"/>
                    </a:lnTo>
                    <a:close/>
                    <a:moveTo>
                      <a:pt x="603" y="0"/>
                    </a:moveTo>
                    <a:lnTo>
                      <a:pt x="604" y="11"/>
                    </a:lnTo>
                    <a:lnTo>
                      <a:pt x="515" y="11"/>
                    </a:lnTo>
                    <a:lnTo>
                      <a:pt x="517" y="0"/>
                    </a:lnTo>
                    <a:lnTo>
                      <a:pt x="603" y="0"/>
                    </a:lnTo>
                    <a:close/>
                    <a:moveTo>
                      <a:pt x="509" y="0"/>
                    </a:moveTo>
                    <a:lnTo>
                      <a:pt x="511" y="11"/>
                    </a:lnTo>
                    <a:lnTo>
                      <a:pt x="432" y="11"/>
                    </a:lnTo>
                    <a:lnTo>
                      <a:pt x="435" y="0"/>
                    </a:lnTo>
                    <a:lnTo>
                      <a:pt x="509" y="0"/>
                    </a:lnTo>
                    <a:close/>
                    <a:moveTo>
                      <a:pt x="420" y="0"/>
                    </a:moveTo>
                    <a:lnTo>
                      <a:pt x="423" y="11"/>
                    </a:lnTo>
                    <a:lnTo>
                      <a:pt x="335" y="11"/>
                    </a:lnTo>
                    <a:lnTo>
                      <a:pt x="338" y="0"/>
                    </a:lnTo>
                    <a:lnTo>
                      <a:pt x="420" y="0"/>
                    </a:lnTo>
                    <a:close/>
                    <a:moveTo>
                      <a:pt x="329" y="0"/>
                    </a:moveTo>
                    <a:lnTo>
                      <a:pt x="331" y="11"/>
                    </a:lnTo>
                    <a:lnTo>
                      <a:pt x="261" y="11"/>
                    </a:lnTo>
                    <a:lnTo>
                      <a:pt x="264" y="0"/>
                    </a:lnTo>
                    <a:lnTo>
                      <a:pt x="329" y="0"/>
                    </a:lnTo>
                    <a:close/>
                    <a:moveTo>
                      <a:pt x="254" y="0"/>
                    </a:moveTo>
                    <a:lnTo>
                      <a:pt x="257" y="11"/>
                    </a:lnTo>
                    <a:lnTo>
                      <a:pt x="177" y="11"/>
                    </a:lnTo>
                    <a:lnTo>
                      <a:pt x="179" y="0"/>
                    </a:lnTo>
                    <a:lnTo>
                      <a:pt x="254" y="0"/>
                    </a:lnTo>
                    <a:close/>
                    <a:moveTo>
                      <a:pt x="169" y="0"/>
                    </a:moveTo>
                    <a:lnTo>
                      <a:pt x="171" y="11"/>
                    </a:lnTo>
                    <a:lnTo>
                      <a:pt x="0" y="11"/>
                    </a:lnTo>
                    <a:lnTo>
                      <a:pt x="1" y="0"/>
                    </a:lnTo>
                    <a:lnTo>
                      <a:pt x="169" y="0"/>
                    </a:lnTo>
                    <a:close/>
                  </a:path>
                </a:pathLst>
              </a:custGeom>
              <a:solidFill>
                <a:srgbClr val="C2C2A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3965" name="Freeform 938"/>
              <p:cNvSpPr>
                <a:spLocks noEditPoints="1"/>
              </p:cNvSpPr>
              <p:nvPr/>
            </p:nvSpPr>
            <p:spPr bwMode="auto">
              <a:xfrm>
                <a:off x="986" y="2853"/>
                <a:ext cx="315" cy="3"/>
              </a:xfrm>
              <a:custGeom>
                <a:avLst/>
                <a:gdLst>
                  <a:gd name="T0" fmla="*/ 0 w 1257"/>
                  <a:gd name="T1" fmla="*/ 0 h 10"/>
                  <a:gd name="T2" fmla="*/ 0 w 1257"/>
                  <a:gd name="T3" fmla="*/ 0 h 10"/>
                  <a:gd name="T4" fmla="*/ 0 w 1257"/>
                  <a:gd name="T5" fmla="*/ 0 h 10"/>
                  <a:gd name="T6" fmla="*/ 0 w 1257"/>
                  <a:gd name="T7" fmla="*/ 0 h 10"/>
                  <a:gd name="T8" fmla="*/ 0 w 1257"/>
                  <a:gd name="T9" fmla="*/ 0 h 10"/>
                  <a:gd name="T10" fmla="*/ 0 w 1257"/>
                  <a:gd name="T11" fmla="*/ 0 h 10"/>
                  <a:gd name="T12" fmla="*/ 0 w 1257"/>
                  <a:gd name="T13" fmla="*/ 0 h 10"/>
                  <a:gd name="T14" fmla="*/ 0 w 1257"/>
                  <a:gd name="T15" fmla="*/ 0 h 10"/>
                  <a:gd name="T16" fmla="*/ 0 w 1257"/>
                  <a:gd name="T17" fmla="*/ 0 h 10"/>
                  <a:gd name="T18" fmla="*/ 0 w 1257"/>
                  <a:gd name="T19" fmla="*/ 0 h 10"/>
                  <a:gd name="T20" fmla="*/ 0 w 1257"/>
                  <a:gd name="T21" fmla="*/ 0 h 10"/>
                  <a:gd name="T22" fmla="*/ 0 w 1257"/>
                  <a:gd name="T23" fmla="*/ 0 h 10"/>
                  <a:gd name="T24" fmla="*/ 0 w 1257"/>
                  <a:gd name="T25" fmla="*/ 0 h 10"/>
                  <a:gd name="T26" fmla="*/ 0 w 1257"/>
                  <a:gd name="T27" fmla="*/ 0 h 10"/>
                  <a:gd name="T28" fmla="*/ 0 w 1257"/>
                  <a:gd name="T29" fmla="*/ 0 h 10"/>
                  <a:gd name="T30" fmla="*/ 0 w 1257"/>
                  <a:gd name="T31" fmla="*/ 0 h 10"/>
                  <a:gd name="T32" fmla="*/ 0 w 1257"/>
                  <a:gd name="T33" fmla="*/ 0 h 10"/>
                  <a:gd name="T34" fmla="*/ 0 w 1257"/>
                  <a:gd name="T35" fmla="*/ 0 h 10"/>
                  <a:gd name="T36" fmla="*/ 0 w 1257"/>
                  <a:gd name="T37" fmla="*/ 0 h 10"/>
                  <a:gd name="T38" fmla="*/ 0 w 1257"/>
                  <a:gd name="T39" fmla="*/ 0 h 10"/>
                  <a:gd name="T40" fmla="*/ 0 w 1257"/>
                  <a:gd name="T41" fmla="*/ 0 h 10"/>
                  <a:gd name="T42" fmla="*/ 0 w 1257"/>
                  <a:gd name="T43" fmla="*/ 0 h 10"/>
                  <a:gd name="T44" fmla="*/ 0 w 1257"/>
                  <a:gd name="T45" fmla="*/ 0 h 10"/>
                  <a:gd name="T46" fmla="*/ 0 w 1257"/>
                  <a:gd name="T47" fmla="*/ 0 h 10"/>
                  <a:gd name="T48" fmla="*/ 0 w 1257"/>
                  <a:gd name="T49" fmla="*/ 0 h 10"/>
                  <a:gd name="T50" fmla="*/ 0 w 1257"/>
                  <a:gd name="T51" fmla="*/ 0 h 10"/>
                  <a:gd name="T52" fmla="*/ 0 w 1257"/>
                  <a:gd name="T53" fmla="*/ 0 h 10"/>
                  <a:gd name="T54" fmla="*/ 0 w 1257"/>
                  <a:gd name="T55" fmla="*/ 0 h 10"/>
                  <a:gd name="T56" fmla="*/ 0 w 1257"/>
                  <a:gd name="T57" fmla="*/ 0 h 10"/>
                  <a:gd name="T58" fmla="*/ 0 w 1257"/>
                  <a:gd name="T59" fmla="*/ 0 h 10"/>
                  <a:gd name="T60" fmla="*/ 0 w 1257"/>
                  <a:gd name="T61" fmla="*/ 0 h 10"/>
                  <a:gd name="T62" fmla="*/ 0 w 1257"/>
                  <a:gd name="T63" fmla="*/ 0 h 10"/>
                  <a:gd name="T64" fmla="*/ 0 w 1257"/>
                  <a:gd name="T65" fmla="*/ 0 h 10"/>
                  <a:gd name="T66" fmla="*/ 0 w 1257"/>
                  <a:gd name="T67" fmla="*/ 0 h 10"/>
                  <a:gd name="T68" fmla="*/ 0 w 1257"/>
                  <a:gd name="T69" fmla="*/ 0 h 10"/>
                  <a:gd name="T70" fmla="*/ 0 w 1257"/>
                  <a:gd name="T71" fmla="*/ 0 h 10"/>
                  <a:gd name="T72" fmla="*/ 0 w 1257"/>
                  <a:gd name="T73" fmla="*/ 0 h 10"/>
                  <a:gd name="T74" fmla="*/ 0 w 1257"/>
                  <a:gd name="T75" fmla="*/ 0 h 10"/>
                  <a:gd name="T76" fmla="*/ 0 w 1257"/>
                  <a:gd name="T77" fmla="*/ 0 h 10"/>
                  <a:gd name="T78" fmla="*/ 0 w 1257"/>
                  <a:gd name="T79" fmla="*/ 0 h 10"/>
                  <a:gd name="T80" fmla="*/ 0 w 1257"/>
                  <a:gd name="T81" fmla="*/ 0 h 10"/>
                  <a:gd name="T82" fmla="*/ 0 w 1257"/>
                  <a:gd name="T83" fmla="*/ 0 h 10"/>
                  <a:gd name="T84" fmla="*/ 0 w 1257"/>
                  <a:gd name="T85" fmla="*/ 0 h 10"/>
                  <a:gd name="T86" fmla="*/ 0 w 1257"/>
                  <a:gd name="T87" fmla="*/ 0 h 10"/>
                  <a:gd name="T88" fmla="*/ 0 w 1257"/>
                  <a:gd name="T89" fmla="*/ 0 h 10"/>
                  <a:gd name="T90" fmla="*/ 0 w 1257"/>
                  <a:gd name="T91" fmla="*/ 0 h 10"/>
                  <a:gd name="T92" fmla="*/ 0 w 1257"/>
                  <a:gd name="T93" fmla="*/ 0 h 10"/>
                  <a:gd name="T94" fmla="*/ 0 w 1257"/>
                  <a:gd name="T95" fmla="*/ 0 h 10"/>
                  <a:gd name="T96" fmla="*/ 0 w 1257"/>
                  <a:gd name="T97" fmla="*/ 0 h 10"/>
                  <a:gd name="T98" fmla="*/ 0 w 1257"/>
                  <a:gd name="T99" fmla="*/ 0 h 10"/>
                  <a:gd name="T100" fmla="*/ 0 w 1257"/>
                  <a:gd name="T101" fmla="*/ 0 h 10"/>
                  <a:gd name="T102" fmla="*/ 0 w 1257"/>
                  <a:gd name="T103" fmla="*/ 0 h 10"/>
                  <a:gd name="T104" fmla="*/ 0 w 1257"/>
                  <a:gd name="T105" fmla="*/ 0 h 10"/>
                  <a:gd name="T106" fmla="*/ 0 w 1257"/>
                  <a:gd name="T107" fmla="*/ 0 h 10"/>
                  <a:gd name="T108" fmla="*/ 0 w 1257"/>
                  <a:gd name="T109" fmla="*/ 0 h 10"/>
                  <a:gd name="T110" fmla="*/ 0 w 1257"/>
                  <a:gd name="T111" fmla="*/ 0 h 10"/>
                  <a:gd name="T112" fmla="*/ 0 w 1257"/>
                  <a:gd name="T113" fmla="*/ 0 h 10"/>
                  <a:gd name="T114" fmla="*/ 0 w 1257"/>
                  <a:gd name="T115" fmla="*/ 0 h 10"/>
                  <a:gd name="T116" fmla="*/ 0 w 1257"/>
                  <a:gd name="T117" fmla="*/ 0 h 10"/>
                  <a:gd name="T118" fmla="*/ 0 w 1257"/>
                  <a:gd name="T119" fmla="*/ 0 h 1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57"/>
                  <a:gd name="T181" fmla="*/ 0 h 10"/>
                  <a:gd name="T182" fmla="*/ 1257 w 1257"/>
                  <a:gd name="T183" fmla="*/ 10 h 1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57" h="10">
                    <a:moveTo>
                      <a:pt x="1255" y="0"/>
                    </a:moveTo>
                    <a:lnTo>
                      <a:pt x="1257" y="10"/>
                    </a:lnTo>
                    <a:lnTo>
                      <a:pt x="1021" y="10"/>
                    </a:lnTo>
                    <a:lnTo>
                      <a:pt x="1022" y="0"/>
                    </a:lnTo>
                    <a:lnTo>
                      <a:pt x="1255" y="0"/>
                    </a:lnTo>
                    <a:close/>
                    <a:moveTo>
                      <a:pt x="1010" y="0"/>
                    </a:moveTo>
                    <a:lnTo>
                      <a:pt x="1014" y="10"/>
                    </a:lnTo>
                    <a:lnTo>
                      <a:pt x="945" y="10"/>
                    </a:lnTo>
                    <a:lnTo>
                      <a:pt x="947" y="0"/>
                    </a:lnTo>
                    <a:lnTo>
                      <a:pt x="1010" y="0"/>
                    </a:lnTo>
                    <a:close/>
                    <a:moveTo>
                      <a:pt x="941" y="0"/>
                    </a:moveTo>
                    <a:lnTo>
                      <a:pt x="942" y="10"/>
                    </a:lnTo>
                    <a:lnTo>
                      <a:pt x="867" y="10"/>
                    </a:lnTo>
                    <a:lnTo>
                      <a:pt x="868" y="0"/>
                    </a:lnTo>
                    <a:lnTo>
                      <a:pt x="941" y="0"/>
                    </a:lnTo>
                    <a:close/>
                    <a:moveTo>
                      <a:pt x="856" y="0"/>
                    </a:moveTo>
                    <a:lnTo>
                      <a:pt x="860" y="10"/>
                    </a:lnTo>
                    <a:lnTo>
                      <a:pt x="780" y="10"/>
                    </a:lnTo>
                    <a:lnTo>
                      <a:pt x="781" y="0"/>
                    </a:lnTo>
                    <a:lnTo>
                      <a:pt x="856" y="0"/>
                    </a:lnTo>
                    <a:close/>
                    <a:moveTo>
                      <a:pt x="774" y="0"/>
                    </a:moveTo>
                    <a:lnTo>
                      <a:pt x="775" y="10"/>
                    </a:lnTo>
                    <a:lnTo>
                      <a:pt x="691" y="10"/>
                    </a:lnTo>
                    <a:lnTo>
                      <a:pt x="694" y="0"/>
                    </a:lnTo>
                    <a:lnTo>
                      <a:pt x="774" y="0"/>
                    </a:lnTo>
                    <a:close/>
                    <a:moveTo>
                      <a:pt x="684" y="0"/>
                    </a:moveTo>
                    <a:lnTo>
                      <a:pt x="685" y="10"/>
                    </a:lnTo>
                    <a:lnTo>
                      <a:pt x="608" y="10"/>
                    </a:lnTo>
                    <a:lnTo>
                      <a:pt x="609" y="0"/>
                    </a:lnTo>
                    <a:lnTo>
                      <a:pt x="684" y="0"/>
                    </a:lnTo>
                    <a:close/>
                    <a:moveTo>
                      <a:pt x="602" y="0"/>
                    </a:moveTo>
                    <a:lnTo>
                      <a:pt x="604" y="10"/>
                    </a:lnTo>
                    <a:lnTo>
                      <a:pt x="516" y="10"/>
                    </a:lnTo>
                    <a:lnTo>
                      <a:pt x="517" y="0"/>
                    </a:lnTo>
                    <a:lnTo>
                      <a:pt x="602" y="0"/>
                    </a:lnTo>
                    <a:close/>
                    <a:moveTo>
                      <a:pt x="509" y="0"/>
                    </a:moveTo>
                    <a:lnTo>
                      <a:pt x="510" y="10"/>
                    </a:lnTo>
                    <a:lnTo>
                      <a:pt x="433" y="10"/>
                    </a:lnTo>
                    <a:lnTo>
                      <a:pt x="436" y="0"/>
                    </a:lnTo>
                    <a:lnTo>
                      <a:pt x="509" y="0"/>
                    </a:lnTo>
                    <a:close/>
                    <a:moveTo>
                      <a:pt x="419" y="0"/>
                    </a:moveTo>
                    <a:lnTo>
                      <a:pt x="421" y="10"/>
                    </a:lnTo>
                    <a:lnTo>
                      <a:pt x="337" y="10"/>
                    </a:lnTo>
                    <a:lnTo>
                      <a:pt x="339" y="0"/>
                    </a:lnTo>
                    <a:lnTo>
                      <a:pt x="419" y="0"/>
                    </a:lnTo>
                    <a:close/>
                    <a:moveTo>
                      <a:pt x="329" y="0"/>
                    </a:moveTo>
                    <a:lnTo>
                      <a:pt x="331" y="10"/>
                    </a:lnTo>
                    <a:lnTo>
                      <a:pt x="263" y="10"/>
                    </a:lnTo>
                    <a:lnTo>
                      <a:pt x="264" y="0"/>
                    </a:lnTo>
                    <a:lnTo>
                      <a:pt x="329" y="0"/>
                    </a:lnTo>
                    <a:close/>
                    <a:moveTo>
                      <a:pt x="254" y="0"/>
                    </a:moveTo>
                    <a:lnTo>
                      <a:pt x="255" y="10"/>
                    </a:lnTo>
                    <a:lnTo>
                      <a:pt x="178" y="10"/>
                    </a:lnTo>
                    <a:lnTo>
                      <a:pt x="180" y="0"/>
                    </a:lnTo>
                    <a:lnTo>
                      <a:pt x="254" y="0"/>
                    </a:lnTo>
                    <a:close/>
                    <a:moveTo>
                      <a:pt x="169" y="0"/>
                    </a:moveTo>
                    <a:lnTo>
                      <a:pt x="171" y="10"/>
                    </a:lnTo>
                    <a:lnTo>
                      <a:pt x="0" y="10"/>
                    </a:lnTo>
                    <a:lnTo>
                      <a:pt x="1" y="0"/>
                    </a:lnTo>
                    <a:lnTo>
                      <a:pt x="169" y="0"/>
                    </a:lnTo>
                    <a:close/>
                  </a:path>
                </a:pathLst>
              </a:custGeom>
              <a:solidFill>
                <a:srgbClr val="C9C9A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3966" name="Freeform 939"/>
              <p:cNvSpPr>
                <a:spLocks noEditPoints="1"/>
              </p:cNvSpPr>
              <p:nvPr/>
            </p:nvSpPr>
            <p:spPr bwMode="auto">
              <a:xfrm>
                <a:off x="987" y="2852"/>
                <a:ext cx="314" cy="3"/>
              </a:xfrm>
              <a:custGeom>
                <a:avLst/>
                <a:gdLst>
                  <a:gd name="T0" fmla="*/ 0 w 1256"/>
                  <a:gd name="T1" fmla="*/ 0 h 10"/>
                  <a:gd name="T2" fmla="*/ 0 w 1256"/>
                  <a:gd name="T3" fmla="*/ 0 h 10"/>
                  <a:gd name="T4" fmla="*/ 0 w 1256"/>
                  <a:gd name="T5" fmla="*/ 0 h 10"/>
                  <a:gd name="T6" fmla="*/ 0 w 1256"/>
                  <a:gd name="T7" fmla="*/ 0 h 10"/>
                  <a:gd name="T8" fmla="*/ 0 w 1256"/>
                  <a:gd name="T9" fmla="*/ 0 h 10"/>
                  <a:gd name="T10" fmla="*/ 0 w 1256"/>
                  <a:gd name="T11" fmla="*/ 0 h 10"/>
                  <a:gd name="T12" fmla="*/ 0 w 1256"/>
                  <a:gd name="T13" fmla="*/ 0 h 10"/>
                  <a:gd name="T14" fmla="*/ 0 w 1256"/>
                  <a:gd name="T15" fmla="*/ 0 h 10"/>
                  <a:gd name="T16" fmla="*/ 0 w 1256"/>
                  <a:gd name="T17" fmla="*/ 0 h 10"/>
                  <a:gd name="T18" fmla="*/ 0 w 1256"/>
                  <a:gd name="T19" fmla="*/ 0 h 10"/>
                  <a:gd name="T20" fmla="*/ 0 w 1256"/>
                  <a:gd name="T21" fmla="*/ 0 h 10"/>
                  <a:gd name="T22" fmla="*/ 0 w 1256"/>
                  <a:gd name="T23" fmla="*/ 0 h 10"/>
                  <a:gd name="T24" fmla="*/ 0 w 1256"/>
                  <a:gd name="T25" fmla="*/ 0 h 10"/>
                  <a:gd name="T26" fmla="*/ 0 w 1256"/>
                  <a:gd name="T27" fmla="*/ 0 h 10"/>
                  <a:gd name="T28" fmla="*/ 0 w 1256"/>
                  <a:gd name="T29" fmla="*/ 0 h 10"/>
                  <a:gd name="T30" fmla="*/ 0 w 1256"/>
                  <a:gd name="T31" fmla="*/ 0 h 10"/>
                  <a:gd name="T32" fmla="*/ 0 w 1256"/>
                  <a:gd name="T33" fmla="*/ 0 h 10"/>
                  <a:gd name="T34" fmla="*/ 0 w 1256"/>
                  <a:gd name="T35" fmla="*/ 0 h 10"/>
                  <a:gd name="T36" fmla="*/ 0 w 1256"/>
                  <a:gd name="T37" fmla="*/ 0 h 10"/>
                  <a:gd name="T38" fmla="*/ 0 w 1256"/>
                  <a:gd name="T39" fmla="*/ 0 h 10"/>
                  <a:gd name="T40" fmla="*/ 0 w 1256"/>
                  <a:gd name="T41" fmla="*/ 0 h 10"/>
                  <a:gd name="T42" fmla="*/ 0 w 1256"/>
                  <a:gd name="T43" fmla="*/ 0 h 10"/>
                  <a:gd name="T44" fmla="*/ 0 w 1256"/>
                  <a:gd name="T45" fmla="*/ 0 h 10"/>
                  <a:gd name="T46" fmla="*/ 0 w 1256"/>
                  <a:gd name="T47" fmla="*/ 0 h 10"/>
                  <a:gd name="T48" fmla="*/ 0 w 1256"/>
                  <a:gd name="T49" fmla="*/ 0 h 10"/>
                  <a:gd name="T50" fmla="*/ 0 w 1256"/>
                  <a:gd name="T51" fmla="*/ 0 h 10"/>
                  <a:gd name="T52" fmla="*/ 0 w 1256"/>
                  <a:gd name="T53" fmla="*/ 0 h 10"/>
                  <a:gd name="T54" fmla="*/ 0 w 1256"/>
                  <a:gd name="T55" fmla="*/ 0 h 10"/>
                  <a:gd name="T56" fmla="*/ 0 w 1256"/>
                  <a:gd name="T57" fmla="*/ 0 h 10"/>
                  <a:gd name="T58" fmla="*/ 0 w 1256"/>
                  <a:gd name="T59" fmla="*/ 0 h 10"/>
                  <a:gd name="T60" fmla="*/ 0 w 1256"/>
                  <a:gd name="T61" fmla="*/ 0 h 10"/>
                  <a:gd name="T62" fmla="*/ 0 w 1256"/>
                  <a:gd name="T63" fmla="*/ 0 h 10"/>
                  <a:gd name="T64" fmla="*/ 0 w 1256"/>
                  <a:gd name="T65" fmla="*/ 0 h 10"/>
                  <a:gd name="T66" fmla="*/ 0 w 1256"/>
                  <a:gd name="T67" fmla="*/ 0 h 10"/>
                  <a:gd name="T68" fmla="*/ 0 w 1256"/>
                  <a:gd name="T69" fmla="*/ 0 h 10"/>
                  <a:gd name="T70" fmla="*/ 0 w 1256"/>
                  <a:gd name="T71" fmla="*/ 0 h 10"/>
                  <a:gd name="T72" fmla="*/ 0 w 1256"/>
                  <a:gd name="T73" fmla="*/ 0 h 10"/>
                  <a:gd name="T74" fmla="*/ 0 w 1256"/>
                  <a:gd name="T75" fmla="*/ 0 h 10"/>
                  <a:gd name="T76" fmla="*/ 0 w 1256"/>
                  <a:gd name="T77" fmla="*/ 0 h 10"/>
                  <a:gd name="T78" fmla="*/ 0 w 1256"/>
                  <a:gd name="T79" fmla="*/ 0 h 10"/>
                  <a:gd name="T80" fmla="*/ 0 w 1256"/>
                  <a:gd name="T81" fmla="*/ 0 h 10"/>
                  <a:gd name="T82" fmla="*/ 0 w 1256"/>
                  <a:gd name="T83" fmla="*/ 0 h 10"/>
                  <a:gd name="T84" fmla="*/ 0 w 1256"/>
                  <a:gd name="T85" fmla="*/ 0 h 10"/>
                  <a:gd name="T86" fmla="*/ 0 w 1256"/>
                  <a:gd name="T87" fmla="*/ 0 h 10"/>
                  <a:gd name="T88" fmla="*/ 0 w 1256"/>
                  <a:gd name="T89" fmla="*/ 0 h 10"/>
                  <a:gd name="T90" fmla="*/ 0 w 1256"/>
                  <a:gd name="T91" fmla="*/ 0 h 10"/>
                  <a:gd name="T92" fmla="*/ 0 w 1256"/>
                  <a:gd name="T93" fmla="*/ 0 h 10"/>
                  <a:gd name="T94" fmla="*/ 0 w 1256"/>
                  <a:gd name="T95" fmla="*/ 0 h 10"/>
                  <a:gd name="T96" fmla="*/ 0 w 1256"/>
                  <a:gd name="T97" fmla="*/ 0 h 10"/>
                  <a:gd name="T98" fmla="*/ 0 w 1256"/>
                  <a:gd name="T99" fmla="*/ 0 h 10"/>
                  <a:gd name="T100" fmla="*/ 0 w 1256"/>
                  <a:gd name="T101" fmla="*/ 0 h 10"/>
                  <a:gd name="T102" fmla="*/ 0 w 1256"/>
                  <a:gd name="T103" fmla="*/ 0 h 10"/>
                  <a:gd name="T104" fmla="*/ 0 w 1256"/>
                  <a:gd name="T105" fmla="*/ 0 h 10"/>
                  <a:gd name="T106" fmla="*/ 0 w 1256"/>
                  <a:gd name="T107" fmla="*/ 0 h 10"/>
                  <a:gd name="T108" fmla="*/ 0 w 1256"/>
                  <a:gd name="T109" fmla="*/ 0 h 10"/>
                  <a:gd name="T110" fmla="*/ 0 w 1256"/>
                  <a:gd name="T111" fmla="*/ 0 h 10"/>
                  <a:gd name="T112" fmla="*/ 0 w 1256"/>
                  <a:gd name="T113" fmla="*/ 0 h 10"/>
                  <a:gd name="T114" fmla="*/ 0 w 1256"/>
                  <a:gd name="T115" fmla="*/ 0 h 10"/>
                  <a:gd name="T116" fmla="*/ 0 w 1256"/>
                  <a:gd name="T117" fmla="*/ 0 h 10"/>
                  <a:gd name="T118" fmla="*/ 0 w 1256"/>
                  <a:gd name="T119" fmla="*/ 0 h 1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56"/>
                  <a:gd name="T181" fmla="*/ 0 h 10"/>
                  <a:gd name="T182" fmla="*/ 1256 w 1256"/>
                  <a:gd name="T183" fmla="*/ 10 h 1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56" h="10">
                    <a:moveTo>
                      <a:pt x="1254" y="0"/>
                    </a:moveTo>
                    <a:lnTo>
                      <a:pt x="1256" y="10"/>
                    </a:lnTo>
                    <a:lnTo>
                      <a:pt x="1021" y="10"/>
                    </a:lnTo>
                    <a:lnTo>
                      <a:pt x="1021" y="0"/>
                    </a:lnTo>
                    <a:lnTo>
                      <a:pt x="1254" y="0"/>
                    </a:lnTo>
                    <a:close/>
                    <a:moveTo>
                      <a:pt x="1008" y="0"/>
                    </a:moveTo>
                    <a:lnTo>
                      <a:pt x="1011" y="10"/>
                    </a:lnTo>
                    <a:lnTo>
                      <a:pt x="945" y="10"/>
                    </a:lnTo>
                    <a:lnTo>
                      <a:pt x="947" y="0"/>
                    </a:lnTo>
                    <a:lnTo>
                      <a:pt x="1008" y="0"/>
                    </a:lnTo>
                    <a:close/>
                    <a:moveTo>
                      <a:pt x="940" y="0"/>
                    </a:moveTo>
                    <a:lnTo>
                      <a:pt x="941" y="10"/>
                    </a:lnTo>
                    <a:lnTo>
                      <a:pt x="867" y="10"/>
                    </a:lnTo>
                    <a:lnTo>
                      <a:pt x="869" y="0"/>
                    </a:lnTo>
                    <a:lnTo>
                      <a:pt x="940" y="0"/>
                    </a:lnTo>
                    <a:close/>
                    <a:moveTo>
                      <a:pt x="854" y="0"/>
                    </a:moveTo>
                    <a:lnTo>
                      <a:pt x="857" y="10"/>
                    </a:lnTo>
                    <a:lnTo>
                      <a:pt x="780" y="10"/>
                    </a:lnTo>
                    <a:lnTo>
                      <a:pt x="781" y="0"/>
                    </a:lnTo>
                    <a:lnTo>
                      <a:pt x="854" y="0"/>
                    </a:lnTo>
                    <a:close/>
                    <a:moveTo>
                      <a:pt x="773" y="0"/>
                    </a:moveTo>
                    <a:lnTo>
                      <a:pt x="773" y="10"/>
                    </a:lnTo>
                    <a:lnTo>
                      <a:pt x="692" y="10"/>
                    </a:lnTo>
                    <a:lnTo>
                      <a:pt x="694" y="0"/>
                    </a:lnTo>
                    <a:lnTo>
                      <a:pt x="773" y="0"/>
                    </a:lnTo>
                    <a:close/>
                    <a:moveTo>
                      <a:pt x="682" y="0"/>
                    </a:moveTo>
                    <a:lnTo>
                      <a:pt x="683" y="10"/>
                    </a:lnTo>
                    <a:lnTo>
                      <a:pt x="607" y="10"/>
                    </a:lnTo>
                    <a:lnTo>
                      <a:pt x="608" y="0"/>
                    </a:lnTo>
                    <a:lnTo>
                      <a:pt x="682" y="0"/>
                    </a:lnTo>
                    <a:close/>
                    <a:moveTo>
                      <a:pt x="600" y="0"/>
                    </a:moveTo>
                    <a:lnTo>
                      <a:pt x="602" y="10"/>
                    </a:lnTo>
                    <a:lnTo>
                      <a:pt x="516" y="10"/>
                    </a:lnTo>
                    <a:lnTo>
                      <a:pt x="517" y="0"/>
                    </a:lnTo>
                    <a:lnTo>
                      <a:pt x="600" y="0"/>
                    </a:lnTo>
                    <a:close/>
                    <a:moveTo>
                      <a:pt x="506" y="0"/>
                    </a:moveTo>
                    <a:lnTo>
                      <a:pt x="508" y="10"/>
                    </a:lnTo>
                    <a:lnTo>
                      <a:pt x="434" y="10"/>
                    </a:lnTo>
                    <a:lnTo>
                      <a:pt x="437" y="0"/>
                    </a:lnTo>
                    <a:lnTo>
                      <a:pt x="506" y="0"/>
                    </a:lnTo>
                    <a:close/>
                    <a:moveTo>
                      <a:pt x="417" y="0"/>
                    </a:moveTo>
                    <a:lnTo>
                      <a:pt x="419" y="10"/>
                    </a:lnTo>
                    <a:lnTo>
                      <a:pt x="337" y="10"/>
                    </a:lnTo>
                    <a:lnTo>
                      <a:pt x="339" y="0"/>
                    </a:lnTo>
                    <a:lnTo>
                      <a:pt x="417" y="0"/>
                    </a:lnTo>
                    <a:close/>
                    <a:moveTo>
                      <a:pt x="328" y="0"/>
                    </a:moveTo>
                    <a:lnTo>
                      <a:pt x="328" y="10"/>
                    </a:lnTo>
                    <a:lnTo>
                      <a:pt x="263" y="10"/>
                    </a:lnTo>
                    <a:lnTo>
                      <a:pt x="264" y="0"/>
                    </a:lnTo>
                    <a:lnTo>
                      <a:pt x="328" y="0"/>
                    </a:lnTo>
                    <a:close/>
                    <a:moveTo>
                      <a:pt x="252" y="0"/>
                    </a:moveTo>
                    <a:lnTo>
                      <a:pt x="253" y="10"/>
                    </a:lnTo>
                    <a:lnTo>
                      <a:pt x="178" y="10"/>
                    </a:lnTo>
                    <a:lnTo>
                      <a:pt x="180" y="0"/>
                    </a:lnTo>
                    <a:lnTo>
                      <a:pt x="252" y="0"/>
                    </a:lnTo>
                    <a:close/>
                    <a:moveTo>
                      <a:pt x="167" y="0"/>
                    </a:moveTo>
                    <a:lnTo>
                      <a:pt x="168" y="10"/>
                    </a:lnTo>
                    <a:lnTo>
                      <a:pt x="0" y="10"/>
                    </a:lnTo>
                    <a:lnTo>
                      <a:pt x="1" y="0"/>
                    </a:lnTo>
                    <a:lnTo>
                      <a:pt x="167" y="0"/>
                    </a:lnTo>
                    <a:close/>
                  </a:path>
                </a:pathLst>
              </a:custGeom>
              <a:solidFill>
                <a:srgbClr val="D1D1B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3967" name="Freeform 940"/>
              <p:cNvSpPr>
                <a:spLocks noEditPoints="1"/>
              </p:cNvSpPr>
              <p:nvPr/>
            </p:nvSpPr>
            <p:spPr bwMode="auto">
              <a:xfrm>
                <a:off x="987" y="2851"/>
                <a:ext cx="313" cy="2"/>
              </a:xfrm>
              <a:custGeom>
                <a:avLst/>
                <a:gdLst>
                  <a:gd name="T0" fmla="*/ 0 w 1254"/>
                  <a:gd name="T1" fmla="*/ 0 h 10"/>
                  <a:gd name="T2" fmla="*/ 0 w 1254"/>
                  <a:gd name="T3" fmla="*/ 0 h 10"/>
                  <a:gd name="T4" fmla="*/ 0 w 1254"/>
                  <a:gd name="T5" fmla="*/ 0 h 10"/>
                  <a:gd name="T6" fmla="*/ 0 w 1254"/>
                  <a:gd name="T7" fmla="*/ 0 h 10"/>
                  <a:gd name="T8" fmla="*/ 0 w 1254"/>
                  <a:gd name="T9" fmla="*/ 0 h 10"/>
                  <a:gd name="T10" fmla="*/ 0 w 1254"/>
                  <a:gd name="T11" fmla="*/ 0 h 10"/>
                  <a:gd name="T12" fmla="*/ 0 w 1254"/>
                  <a:gd name="T13" fmla="*/ 0 h 10"/>
                  <a:gd name="T14" fmla="*/ 0 w 1254"/>
                  <a:gd name="T15" fmla="*/ 0 h 10"/>
                  <a:gd name="T16" fmla="*/ 0 w 1254"/>
                  <a:gd name="T17" fmla="*/ 0 h 10"/>
                  <a:gd name="T18" fmla="*/ 0 w 1254"/>
                  <a:gd name="T19" fmla="*/ 0 h 10"/>
                  <a:gd name="T20" fmla="*/ 0 w 1254"/>
                  <a:gd name="T21" fmla="*/ 0 h 10"/>
                  <a:gd name="T22" fmla="*/ 0 w 1254"/>
                  <a:gd name="T23" fmla="*/ 0 h 10"/>
                  <a:gd name="T24" fmla="*/ 0 w 1254"/>
                  <a:gd name="T25" fmla="*/ 0 h 10"/>
                  <a:gd name="T26" fmla="*/ 0 w 1254"/>
                  <a:gd name="T27" fmla="*/ 0 h 10"/>
                  <a:gd name="T28" fmla="*/ 0 w 1254"/>
                  <a:gd name="T29" fmla="*/ 0 h 10"/>
                  <a:gd name="T30" fmla="*/ 0 w 1254"/>
                  <a:gd name="T31" fmla="*/ 0 h 10"/>
                  <a:gd name="T32" fmla="*/ 0 w 1254"/>
                  <a:gd name="T33" fmla="*/ 0 h 10"/>
                  <a:gd name="T34" fmla="*/ 0 w 1254"/>
                  <a:gd name="T35" fmla="*/ 0 h 10"/>
                  <a:gd name="T36" fmla="*/ 0 w 1254"/>
                  <a:gd name="T37" fmla="*/ 0 h 10"/>
                  <a:gd name="T38" fmla="*/ 0 w 1254"/>
                  <a:gd name="T39" fmla="*/ 0 h 10"/>
                  <a:gd name="T40" fmla="*/ 0 w 1254"/>
                  <a:gd name="T41" fmla="*/ 0 h 10"/>
                  <a:gd name="T42" fmla="*/ 0 w 1254"/>
                  <a:gd name="T43" fmla="*/ 0 h 10"/>
                  <a:gd name="T44" fmla="*/ 0 w 1254"/>
                  <a:gd name="T45" fmla="*/ 0 h 10"/>
                  <a:gd name="T46" fmla="*/ 0 w 1254"/>
                  <a:gd name="T47" fmla="*/ 0 h 10"/>
                  <a:gd name="T48" fmla="*/ 0 w 1254"/>
                  <a:gd name="T49" fmla="*/ 0 h 10"/>
                  <a:gd name="T50" fmla="*/ 0 w 1254"/>
                  <a:gd name="T51" fmla="*/ 0 h 10"/>
                  <a:gd name="T52" fmla="*/ 0 w 1254"/>
                  <a:gd name="T53" fmla="*/ 0 h 10"/>
                  <a:gd name="T54" fmla="*/ 0 w 1254"/>
                  <a:gd name="T55" fmla="*/ 0 h 10"/>
                  <a:gd name="T56" fmla="*/ 0 w 1254"/>
                  <a:gd name="T57" fmla="*/ 0 h 10"/>
                  <a:gd name="T58" fmla="*/ 0 w 1254"/>
                  <a:gd name="T59" fmla="*/ 0 h 10"/>
                  <a:gd name="T60" fmla="*/ 0 w 1254"/>
                  <a:gd name="T61" fmla="*/ 0 h 10"/>
                  <a:gd name="T62" fmla="*/ 0 w 1254"/>
                  <a:gd name="T63" fmla="*/ 0 h 10"/>
                  <a:gd name="T64" fmla="*/ 0 w 1254"/>
                  <a:gd name="T65" fmla="*/ 0 h 10"/>
                  <a:gd name="T66" fmla="*/ 0 w 1254"/>
                  <a:gd name="T67" fmla="*/ 0 h 10"/>
                  <a:gd name="T68" fmla="*/ 0 w 1254"/>
                  <a:gd name="T69" fmla="*/ 0 h 10"/>
                  <a:gd name="T70" fmla="*/ 0 w 1254"/>
                  <a:gd name="T71" fmla="*/ 0 h 10"/>
                  <a:gd name="T72" fmla="*/ 0 w 1254"/>
                  <a:gd name="T73" fmla="*/ 0 h 10"/>
                  <a:gd name="T74" fmla="*/ 0 w 1254"/>
                  <a:gd name="T75" fmla="*/ 0 h 10"/>
                  <a:gd name="T76" fmla="*/ 0 w 1254"/>
                  <a:gd name="T77" fmla="*/ 0 h 10"/>
                  <a:gd name="T78" fmla="*/ 0 w 1254"/>
                  <a:gd name="T79" fmla="*/ 0 h 10"/>
                  <a:gd name="T80" fmla="*/ 0 w 1254"/>
                  <a:gd name="T81" fmla="*/ 0 h 10"/>
                  <a:gd name="T82" fmla="*/ 0 w 1254"/>
                  <a:gd name="T83" fmla="*/ 0 h 10"/>
                  <a:gd name="T84" fmla="*/ 0 w 1254"/>
                  <a:gd name="T85" fmla="*/ 0 h 10"/>
                  <a:gd name="T86" fmla="*/ 0 w 1254"/>
                  <a:gd name="T87" fmla="*/ 0 h 10"/>
                  <a:gd name="T88" fmla="*/ 0 w 1254"/>
                  <a:gd name="T89" fmla="*/ 0 h 10"/>
                  <a:gd name="T90" fmla="*/ 0 w 1254"/>
                  <a:gd name="T91" fmla="*/ 0 h 10"/>
                  <a:gd name="T92" fmla="*/ 0 w 1254"/>
                  <a:gd name="T93" fmla="*/ 0 h 10"/>
                  <a:gd name="T94" fmla="*/ 0 w 1254"/>
                  <a:gd name="T95" fmla="*/ 0 h 10"/>
                  <a:gd name="T96" fmla="*/ 0 w 1254"/>
                  <a:gd name="T97" fmla="*/ 0 h 10"/>
                  <a:gd name="T98" fmla="*/ 0 w 1254"/>
                  <a:gd name="T99" fmla="*/ 0 h 10"/>
                  <a:gd name="T100" fmla="*/ 0 w 1254"/>
                  <a:gd name="T101" fmla="*/ 0 h 10"/>
                  <a:gd name="T102" fmla="*/ 0 w 1254"/>
                  <a:gd name="T103" fmla="*/ 0 h 10"/>
                  <a:gd name="T104" fmla="*/ 0 w 1254"/>
                  <a:gd name="T105" fmla="*/ 0 h 10"/>
                  <a:gd name="T106" fmla="*/ 0 w 1254"/>
                  <a:gd name="T107" fmla="*/ 0 h 10"/>
                  <a:gd name="T108" fmla="*/ 0 w 1254"/>
                  <a:gd name="T109" fmla="*/ 0 h 10"/>
                  <a:gd name="T110" fmla="*/ 0 w 1254"/>
                  <a:gd name="T111" fmla="*/ 0 h 10"/>
                  <a:gd name="T112" fmla="*/ 0 w 1254"/>
                  <a:gd name="T113" fmla="*/ 0 h 10"/>
                  <a:gd name="T114" fmla="*/ 0 w 1254"/>
                  <a:gd name="T115" fmla="*/ 0 h 10"/>
                  <a:gd name="T116" fmla="*/ 0 w 1254"/>
                  <a:gd name="T117" fmla="*/ 0 h 10"/>
                  <a:gd name="T118" fmla="*/ 0 w 1254"/>
                  <a:gd name="T119" fmla="*/ 0 h 1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54"/>
                  <a:gd name="T181" fmla="*/ 0 h 10"/>
                  <a:gd name="T182" fmla="*/ 1254 w 1254"/>
                  <a:gd name="T183" fmla="*/ 10 h 1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54" h="10">
                    <a:moveTo>
                      <a:pt x="1253" y="0"/>
                    </a:moveTo>
                    <a:lnTo>
                      <a:pt x="1254" y="10"/>
                    </a:lnTo>
                    <a:lnTo>
                      <a:pt x="1021" y="10"/>
                    </a:lnTo>
                    <a:lnTo>
                      <a:pt x="1023" y="0"/>
                    </a:lnTo>
                    <a:lnTo>
                      <a:pt x="1253" y="0"/>
                    </a:lnTo>
                    <a:close/>
                    <a:moveTo>
                      <a:pt x="1006" y="0"/>
                    </a:moveTo>
                    <a:lnTo>
                      <a:pt x="1009" y="10"/>
                    </a:lnTo>
                    <a:lnTo>
                      <a:pt x="946" y="10"/>
                    </a:lnTo>
                    <a:lnTo>
                      <a:pt x="947" y="0"/>
                    </a:lnTo>
                    <a:lnTo>
                      <a:pt x="1006" y="0"/>
                    </a:lnTo>
                    <a:close/>
                    <a:moveTo>
                      <a:pt x="940" y="0"/>
                    </a:moveTo>
                    <a:lnTo>
                      <a:pt x="940" y="10"/>
                    </a:lnTo>
                    <a:lnTo>
                      <a:pt x="867" y="10"/>
                    </a:lnTo>
                    <a:lnTo>
                      <a:pt x="870" y="0"/>
                    </a:lnTo>
                    <a:lnTo>
                      <a:pt x="940" y="0"/>
                    </a:lnTo>
                    <a:close/>
                    <a:moveTo>
                      <a:pt x="853" y="0"/>
                    </a:moveTo>
                    <a:lnTo>
                      <a:pt x="855" y="10"/>
                    </a:lnTo>
                    <a:lnTo>
                      <a:pt x="780" y="10"/>
                    </a:lnTo>
                    <a:lnTo>
                      <a:pt x="782" y="0"/>
                    </a:lnTo>
                    <a:lnTo>
                      <a:pt x="853" y="0"/>
                    </a:lnTo>
                    <a:close/>
                    <a:moveTo>
                      <a:pt x="773" y="0"/>
                    </a:moveTo>
                    <a:lnTo>
                      <a:pt x="773" y="10"/>
                    </a:lnTo>
                    <a:lnTo>
                      <a:pt x="693" y="10"/>
                    </a:lnTo>
                    <a:lnTo>
                      <a:pt x="694" y="0"/>
                    </a:lnTo>
                    <a:lnTo>
                      <a:pt x="773" y="0"/>
                    </a:lnTo>
                    <a:close/>
                    <a:moveTo>
                      <a:pt x="682" y="0"/>
                    </a:moveTo>
                    <a:lnTo>
                      <a:pt x="683" y="10"/>
                    </a:lnTo>
                    <a:lnTo>
                      <a:pt x="608" y="10"/>
                    </a:lnTo>
                    <a:lnTo>
                      <a:pt x="609" y="0"/>
                    </a:lnTo>
                    <a:lnTo>
                      <a:pt x="682" y="0"/>
                    </a:lnTo>
                    <a:close/>
                    <a:moveTo>
                      <a:pt x="600" y="0"/>
                    </a:moveTo>
                    <a:lnTo>
                      <a:pt x="601" y="10"/>
                    </a:lnTo>
                    <a:lnTo>
                      <a:pt x="516" y="10"/>
                    </a:lnTo>
                    <a:lnTo>
                      <a:pt x="518" y="0"/>
                    </a:lnTo>
                    <a:lnTo>
                      <a:pt x="600" y="0"/>
                    </a:lnTo>
                    <a:close/>
                    <a:moveTo>
                      <a:pt x="505" y="0"/>
                    </a:moveTo>
                    <a:lnTo>
                      <a:pt x="508" y="10"/>
                    </a:lnTo>
                    <a:lnTo>
                      <a:pt x="435" y="10"/>
                    </a:lnTo>
                    <a:lnTo>
                      <a:pt x="438" y="0"/>
                    </a:lnTo>
                    <a:lnTo>
                      <a:pt x="505" y="0"/>
                    </a:lnTo>
                    <a:close/>
                    <a:moveTo>
                      <a:pt x="416" y="0"/>
                    </a:moveTo>
                    <a:lnTo>
                      <a:pt x="418" y="10"/>
                    </a:lnTo>
                    <a:lnTo>
                      <a:pt x="338" y="10"/>
                    </a:lnTo>
                    <a:lnTo>
                      <a:pt x="340" y="0"/>
                    </a:lnTo>
                    <a:lnTo>
                      <a:pt x="416" y="0"/>
                    </a:lnTo>
                    <a:close/>
                    <a:moveTo>
                      <a:pt x="328" y="0"/>
                    </a:moveTo>
                    <a:lnTo>
                      <a:pt x="328" y="10"/>
                    </a:lnTo>
                    <a:lnTo>
                      <a:pt x="263" y="10"/>
                    </a:lnTo>
                    <a:lnTo>
                      <a:pt x="265" y="0"/>
                    </a:lnTo>
                    <a:lnTo>
                      <a:pt x="328" y="0"/>
                    </a:lnTo>
                    <a:close/>
                    <a:moveTo>
                      <a:pt x="251" y="0"/>
                    </a:moveTo>
                    <a:lnTo>
                      <a:pt x="252" y="10"/>
                    </a:lnTo>
                    <a:lnTo>
                      <a:pt x="179" y="10"/>
                    </a:lnTo>
                    <a:lnTo>
                      <a:pt x="180" y="0"/>
                    </a:lnTo>
                    <a:lnTo>
                      <a:pt x="251" y="0"/>
                    </a:lnTo>
                    <a:close/>
                    <a:moveTo>
                      <a:pt x="166" y="0"/>
                    </a:moveTo>
                    <a:lnTo>
                      <a:pt x="168" y="10"/>
                    </a:lnTo>
                    <a:lnTo>
                      <a:pt x="0" y="10"/>
                    </a:lnTo>
                    <a:lnTo>
                      <a:pt x="1" y="0"/>
                    </a:lnTo>
                    <a:lnTo>
                      <a:pt x="166" y="0"/>
                    </a:lnTo>
                    <a:close/>
                  </a:path>
                </a:pathLst>
              </a:custGeom>
              <a:solidFill>
                <a:srgbClr val="D6D6B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3968" name="Freeform 941"/>
              <p:cNvSpPr>
                <a:spLocks noEditPoints="1"/>
              </p:cNvSpPr>
              <p:nvPr/>
            </p:nvSpPr>
            <p:spPr bwMode="auto">
              <a:xfrm>
                <a:off x="987" y="2849"/>
                <a:ext cx="313" cy="3"/>
              </a:xfrm>
              <a:custGeom>
                <a:avLst/>
                <a:gdLst>
                  <a:gd name="T0" fmla="*/ 0 w 1253"/>
                  <a:gd name="T1" fmla="*/ 0 h 10"/>
                  <a:gd name="T2" fmla="*/ 0 w 1253"/>
                  <a:gd name="T3" fmla="*/ 0 h 10"/>
                  <a:gd name="T4" fmla="*/ 0 w 1253"/>
                  <a:gd name="T5" fmla="*/ 0 h 10"/>
                  <a:gd name="T6" fmla="*/ 0 w 1253"/>
                  <a:gd name="T7" fmla="*/ 0 h 10"/>
                  <a:gd name="T8" fmla="*/ 0 w 1253"/>
                  <a:gd name="T9" fmla="*/ 0 h 10"/>
                  <a:gd name="T10" fmla="*/ 0 w 1253"/>
                  <a:gd name="T11" fmla="*/ 0 h 10"/>
                  <a:gd name="T12" fmla="*/ 0 w 1253"/>
                  <a:gd name="T13" fmla="*/ 0 h 10"/>
                  <a:gd name="T14" fmla="*/ 0 w 1253"/>
                  <a:gd name="T15" fmla="*/ 0 h 10"/>
                  <a:gd name="T16" fmla="*/ 0 w 1253"/>
                  <a:gd name="T17" fmla="*/ 0 h 10"/>
                  <a:gd name="T18" fmla="*/ 0 w 1253"/>
                  <a:gd name="T19" fmla="*/ 0 h 10"/>
                  <a:gd name="T20" fmla="*/ 0 w 1253"/>
                  <a:gd name="T21" fmla="*/ 0 h 10"/>
                  <a:gd name="T22" fmla="*/ 0 w 1253"/>
                  <a:gd name="T23" fmla="*/ 0 h 10"/>
                  <a:gd name="T24" fmla="*/ 0 w 1253"/>
                  <a:gd name="T25" fmla="*/ 0 h 10"/>
                  <a:gd name="T26" fmla="*/ 0 w 1253"/>
                  <a:gd name="T27" fmla="*/ 0 h 10"/>
                  <a:gd name="T28" fmla="*/ 0 w 1253"/>
                  <a:gd name="T29" fmla="*/ 0 h 10"/>
                  <a:gd name="T30" fmla="*/ 0 w 1253"/>
                  <a:gd name="T31" fmla="*/ 0 h 10"/>
                  <a:gd name="T32" fmla="*/ 0 w 1253"/>
                  <a:gd name="T33" fmla="*/ 0 h 10"/>
                  <a:gd name="T34" fmla="*/ 0 w 1253"/>
                  <a:gd name="T35" fmla="*/ 0 h 10"/>
                  <a:gd name="T36" fmla="*/ 0 w 1253"/>
                  <a:gd name="T37" fmla="*/ 0 h 10"/>
                  <a:gd name="T38" fmla="*/ 0 w 1253"/>
                  <a:gd name="T39" fmla="*/ 0 h 10"/>
                  <a:gd name="T40" fmla="*/ 0 w 1253"/>
                  <a:gd name="T41" fmla="*/ 0 h 10"/>
                  <a:gd name="T42" fmla="*/ 0 w 1253"/>
                  <a:gd name="T43" fmla="*/ 0 h 10"/>
                  <a:gd name="T44" fmla="*/ 0 w 1253"/>
                  <a:gd name="T45" fmla="*/ 0 h 10"/>
                  <a:gd name="T46" fmla="*/ 0 w 1253"/>
                  <a:gd name="T47" fmla="*/ 0 h 10"/>
                  <a:gd name="T48" fmla="*/ 0 w 1253"/>
                  <a:gd name="T49" fmla="*/ 0 h 10"/>
                  <a:gd name="T50" fmla="*/ 0 w 1253"/>
                  <a:gd name="T51" fmla="*/ 0 h 10"/>
                  <a:gd name="T52" fmla="*/ 0 w 1253"/>
                  <a:gd name="T53" fmla="*/ 0 h 10"/>
                  <a:gd name="T54" fmla="*/ 0 w 1253"/>
                  <a:gd name="T55" fmla="*/ 0 h 10"/>
                  <a:gd name="T56" fmla="*/ 0 w 1253"/>
                  <a:gd name="T57" fmla="*/ 0 h 10"/>
                  <a:gd name="T58" fmla="*/ 0 w 1253"/>
                  <a:gd name="T59" fmla="*/ 0 h 10"/>
                  <a:gd name="T60" fmla="*/ 0 w 1253"/>
                  <a:gd name="T61" fmla="*/ 0 h 10"/>
                  <a:gd name="T62" fmla="*/ 0 w 1253"/>
                  <a:gd name="T63" fmla="*/ 0 h 10"/>
                  <a:gd name="T64" fmla="*/ 0 w 1253"/>
                  <a:gd name="T65" fmla="*/ 0 h 10"/>
                  <a:gd name="T66" fmla="*/ 0 w 1253"/>
                  <a:gd name="T67" fmla="*/ 0 h 10"/>
                  <a:gd name="T68" fmla="*/ 0 w 1253"/>
                  <a:gd name="T69" fmla="*/ 0 h 10"/>
                  <a:gd name="T70" fmla="*/ 0 w 1253"/>
                  <a:gd name="T71" fmla="*/ 0 h 10"/>
                  <a:gd name="T72" fmla="*/ 0 w 1253"/>
                  <a:gd name="T73" fmla="*/ 0 h 10"/>
                  <a:gd name="T74" fmla="*/ 0 w 1253"/>
                  <a:gd name="T75" fmla="*/ 0 h 10"/>
                  <a:gd name="T76" fmla="*/ 0 w 1253"/>
                  <a:gd name="T77" fmla="*/ 0 h 10"/>
                  <a:gd name="T78" fmla="*/ 0 w 1253"/>
                  <a:gd name="T79" fmla="*/ 0 h 10"/>
                  <a:gd name="T80" fmla="*/ 0 w 1253"/>
                  <a:gd name="T81" fmla="*/ 0 h 10"/>
                  <a:gd name="T82" fmla="*/ 0 w 1253"/>
                  <a:gd name="T83" fmla="*/ 0 h 10"/>
                  <a:gd name="T84" fmla="*/ 0 w 1253"/>
                  <a:gd name="T85" fmla="*/ 0 h 10"/>
                  <a:gd name="T86" fmla="*/ 0 w 1253"/>
                  <a:gd name="T87" fmla="*/ 0 h 10"/>
                  <a:gd name="T88" fmla="*/ 0 w 1253"/>
                  <a:gd name="T89" fmla="*/ 0 h 10"/>
                  <a:gd name="T90" fmla="*/ 0 w 1253"/>
                  <a:gd name="T91" fmla="*/ 0 h 10"/>
                  <a:gd name="T92" fmla="*/ 0 w 1253"/>
                  <a:gd name="T93" fmla="*/ 0 h 10"/>
                  <a:gd name="T94" fmla="*/ 0 w 1253"/>
                  <a:gd name="T95" fmla="*/ 0 h 10"/>
                  <a:gd name="T96" fmla="*/ 0 w 1253"/>
                  <a:gd name="T97" fmla="*/ 0 h 10"/>
                  <a:gd name="T98" fmla="*/ 0 w 1253"/>
                  <a:gd name="T99" fmla="*/ 0 h 10"/>
                  <a:gd name="T100" fmla="*/ 0 w 1253"/>
                  <a:gd name="T101" fmla="*/ 0 h 10"/>
                  <a:gd name="T102" fmla="*/ 0 w 1253"/>
                  <a:gd name="T103" fmla="*/ 0 h 10"/>
                  <a:gd name="T104" fmla="*/ 0 w 1253"/>
                  <a:gd name="T105" fmla="*/ 0 h 10"/>
                  <a:gd name="T106" fmla="*/ 0 w 1253"/>
                  <a:gd name="T107" fmla="*/ 0 h 10"/>
                  <a:gd name="T108" fmla="*/ 0 w 1253"/>
                  <a:gd name="T109" fmla="*/ 0 h 10"/>
                  <a:gd name="T110" fmla="*/ 0 w 1253"/>
                  <a:gd name="T111" fmla="*/ 0 h 10"/>
                  <a:gd name="T112" fmla="*/ 0 w 1253"/>
                  <a:gd name="T113" fmla="*/ 0 h 10"/>
                  <a:gd name="T114" fmla="*/ 0 w 1253"/>
                  <a:gd name="T115" fmla="*/ 0 h 10"/>
                  <a:gd name="T116" fmla="*/ 0 w 1253"/>
                  <a:gd name="T117" fmla="*/ 0 h 10"/>
                  <a:gd name="T118" fmla="*/ 0 w 1253"/>
                  <a:gd name="T119" fmla="*/ 0 h 1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53"/>
                  <a:gd name="T181" fmla="*/ 0 h 10"/>
                  <a:gd name="T182" fmla="*/ 1253 w 1253"/>
                  <a:gd name="T183" fmla="*/ 10 h 1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53" h="10">
                    <a:moveTo>
                      <a:pt x="1252" y="0"/>
                    </a:moveTo>
                    <a:lnTo>
                      <a:pt x="1253" y="10"/>
                    </a:lnTo>
                    <a:lnTo>
                      <a:pt x="1020" y="10"/>
                    </a:lnTo>
                    <a:lnTo>
                      <a:pt x="1022" y="0"/>
                    </a:lnTo>
                    <a:lnTo>
                      <a:pt x="1252" y="0"/>
                    </a:lnTo>
                    <a:close/>
                    <a:moveTo>
                      <a:pt x="1004" y="0"/>
                    </a:moveTo>
                    <a:lnTo>
                      <a:pt x="1007" y="10"/>
                    </a:lnTo>
                    <a:lnTo>
                      <a:pt x="946" y="10"/>
                    </a:lnTo>
                    <a:lnTo>
                      <a:pt x="948" y="0"/>
                    </a:lnTo>
                    <a:lnTo>
                      <a:pt x="1004" y="0"/>
                    </a:lnTo>
                    <a:close/>
                    <a:moveTo>
                      <a:pt x="939" y="0"/>
                    </a:moveTo>
                    <a:lnTo>
                      <a:pt x="939" y="10"/>
                    </a:lnTo>
                    <a:lnTo>
                      <a:pt x="868" y="10"/>
                    </a:lnTo>
                    <a:lnTo>
                      <a:pt x="869" y="0"/>
                    </a:lnTo>
                    <a:lnTo>
                      <a:pt x="939" y="0"/>
                    </a:lnTo>
                    <a:close/>
                    <a:moveTo>
                      <a:pt x="851" y="0"/>
                    </a:moveTo>
                    <a:lnTo>
                      <a:pt x="853" y="10"/>
                    </a:lnTo>
                    <a:lnTo>
                      <a:pt x="780" y="10"/>
                    </a:lnTo>
                    <a:lnTo>
                      <a:pt x="783" y="0"/>
                    </a:lnTo>
                    <a:lnTo>
                      <a:pt x="851" y="0"/>
                    </a:lnTo>
                    <a:close/>
                    <a:moveTo>
                      <a:pt x="772" y="0"/>
                    </a:moveTo>
                    <a:lnTo>
                      <a:pt x="772" y="10"/>
                    </a:lnTo>
                    <a:lnTo>
                      <a:pt x="693" y="10"/>
                    </a:lnTo>
                    <a:lnTo>
                      <a:pt x="694" y="0"/>
                    </a:lnTo>
                    <a:lnTo>
                      <a:pt x="772" y="0"/>
                    </a:lnTo>
                    <a:close/>
                    <a:moveTo>
                      <a:pt x="681" y="0"/>
                    </a:moveTo>
                    <a:lnTo>
                      <a:pt x="681" y="10"/>
                    </a:lnTo>
                    <a:lnTo>
                      <a:pt x="607" y="10"/>
                    </a:lnTo>
                    <a:lnTo>
                      <a:pt x="608" y="0"/>
                    </a:lnTo>
                    <a:lnTo>
                      <a:pt x="681" y="0"/>
                    </a:lnTo>
                    <a:close/>
                    <a:moveTo>
                      <a:pt x="597" y="0"/>
                    </a:moveTo>
                    <a:lnTo>
                      <a:pt x="599" y="10"/>
                    </a:lnTo>
                    <a:lnTo>
                      <a:pt x="516" y="10"/>
                    </a:lnTo>
                    <a:lnTo>
                      <a:pt x="517" y="0"/>
                    </a:lnTo>
                    <a:lnTo>
                      <a:pt x="597" y="0"/>
                    </a:lnTo>
                    <a:close/>
                    <a:moveTo>
                      <a:pt x="504" y="0"/>
                    </a:moveTo>
                    <a:lnTo>
                      <a:pt x="505" y="10"/>
                    </a:lnTo>
                    <a:lnTo>
                      <a:pt x="436" y="10"/>
                    </a:lnTo>
                    <a:lnTo>
                      <a:pt x="439" y="0"/>
                    </a:lnTo>
                    <a:lnTo>
                      <a:pt x="504" y="0"/>
                    </a:lnTo>
                    <a:close/>
                    <a:moveTo>
                      <a:pt x="413" y="0"/>
                    </a:moveTo>
                    <a:lnTo>
                      <a:pt x="416" y="10"/>
                    </a:lnTo>
                    <a:lnTo>
                      <a:pt x="338" y="10"/>
                    </a:lnTo>
                    <a:lnTo>
                      <a:pt x="341" y="0"/>
                    </a:lnTo>
                    <a:lnTo>
                      <a:pt x="413" y="0"/>
                    </a:lnTo>
                    <a:close/>
                    <a:moveTo>
                      <a:pt x="327" y="0"/>
                    </a:moveTo>
                    <a:lnTo>
                      <a:pt x="327" y="10"/>
                    </a:lnTo>
                    <a:lnTo>
                      <a:pt x="263" y="10"/>
                    </a:lnTo>
                    <a:lnTo>
                      <a:pt x="264" y="0"/>
                    </a:lnTo>
                    <a:lnTo>
                      <a:pt x="327" y="0"/>
                    </a:lnTo>
                    <a:close/>
                    <a:moveTo>
                      <a:pt x="249" y="0"/>
                    </a:moveTo>
                    <a:lnTo>
                      <a:pt x="250" y="10"/>
                    </a:lnTo>
                    <a:lnTo>
                      <a:pt x="179" y="10"/>
                    </a:lnTo>
                    <a:lnTo>
                      <a:pt x="180" y="0"/>
                    </a:lnTo>
                    <a:lnTo>
                      <a:pt x="249" y="0"/>
                    </a:lnTo>
                    <a:close/>
                    <a:moveTo>
                      <a:pt x="165" y="0"/>
                    </a:moveTo>
                    <a:lnTo>
                      <a:pt x="166" y="10"/>
                    </a:lnTo>
                    <a:lnTo>
                      <a:pt x="0" y="10"/>
                    </a:lnTo>
                    <a:lnTo>
                      <a:pt x="1" y="0"/>
                    </a:lnTo>
                    <a:lnTo>
                      <a:pt x="165" y="0"/>
                    </a:lnTo>
                    <a:close/>
                  </a:path>
                </a:pathLst>
              </a:custGeom>
              <a:solidFill>
                <a:srgbClr val="DEDE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3969" name="Freeform 942"/>
              <p:cNvSpPr>
                <a:spLocks noEditPoints="1"/>
              </p:cNvSpPr>
              <p:nvPr/>
            </p:nvSpPr>
            <p:spPr bwMode="auto">
              <a:xfrm>
                <a:off x="987" y="2848"/>
                <a:ext cx="313" cy="3"/>
              </a:xfrm>
              <a:custGeom>
                <a:avLst/>
                <a:gdLst>
                  <a:gd name="T0" fmla="*/ 0 w 1252"/>
                  <a:gd name="T1" fmla="*/ 0 h 11"/>
                  <a:gd name="T2" fmla="*/ 0 w 1252"/>
                  <a:gd name="T3" fmla="*/ 0 h 11"/>
                  <a:gd name="T4" fmla="*/ 0 w 1252"/>
                  <a:gd name="T5" fmla="*/ 0 h 11"/>
                  <a:gd name="T6" fmla="*/ 0 w 1252"/>
                  <a:gd name="T7" fmla="*/ 0 h 11"/>
                  <a:gd name="T8" fmla="*/ 0 w 1252"/>
                  <a:gd name="T9" fmla="*/ 0 h 11"/>
                  <a:gd name="T10" fmla="*/ 0 w 1252"/>
                  <a:gd name="T11" fmla="*/ 0 h 11"/>
                  <a:gd name="T12" fmla="*/ 0 w 1252"/>
                  <a:gd name="T13" fmla="*/ 0 h 11"/>
                  <a:gd name="T14" fmla="*/ 0 w 1252"/>
                  <a:gd name="T15" fmla="*/ 0 h 11"/>
                  <a:gd name="T16" fmla="*/ 0 w 1252"/>
                  <a:gd name="T17" fmla="*/ 0 h 11"/>
                  <a:gd name="T18" fmla="*/ 0 w 1252"/>
                  <a:gd name="T19" fmla="*/ 0 h 11"/>
                  <a:gd name="T20" fmla="*/ 0 w 1252"/>
                  <a:gd name="T21" fmla="*/ 0 h 11"/>
                  <a:gd name="T22" fmla="*/ 0 w 1252"/>
                  <a:gd name="T23" fmla="*/ 0 h 11"/>
                  <a:gd name="T24" fmla="*/ 0 w 1252"/>
                  <a:gd name="T25" fmla="*/ 0 h 11"/>
                  <a:gd name="T26" fmla="*/ 0 w 1252"/>
                  <a:gd name="T27" fmla="*/ 0 h 11"/>
                  <a:gd name="T28" fmla="*/ 0 w 1252"/>
                  <a:gd name="T29" fmla="*/ 0 h 11"/>
                  <a:gd name="T30" fmla="*/ 0 w 1252"/>
                  <a:gd name="T31" fmla="*/ 0 h 11"/>
                  <a:gd name="T32" fmla="*/ 0 w 1252"/>
                  <a:gd name="T33" fmla="*/ 0 h 11"/>
                  <a:gd name="T34" fmla="*/ 0 w 1252"/>
                  <a:gd name="T35" fmla="*/ 0 h 11"/>
                  <a:gd name="T36" fmla="*/ 0 w 1252"/>
                  <a:gd name="T37" fmla="*/ 0 h 11"/>
                  <a:gd name="T38" fmla="*/ 0 w 1252"/>
                  <a:gd name="T39" fmla="*/ 0 h 11"/>
                  <a:gd name="T40" fmla="*/ 0 w 1252"/>
                  <a:gd name="T41" fmla="*/ 0 h 11"/>
                  <a:gd name="T42" fmla="*/ 0 w 1252"/>
                  <a:gd name="T43" fmla="*/ 0 h 11"/>
                  <a:gd name="T44" fmla="*/ 0 w 1252"/>
                  <a:gd name="T45" fmla="*/ 0 h 11"/>
                  <a:gd name="T46" fmla="*/ 0 w 1252"/>
                  <a:gd name="T47" fmla="*/ 0 h 11"/>
                  <a:gd name="T48" fmla="*/ 0 w 1252"/>
                  <a:gd name="T49" fmla="*/ 0 h 11"/>
                  <a:gd name="T50" fmla="*/ 0 w 1252"/>
                  <a:gd name="T51" fmla="*/ 0 h 11"/>
                  <a:gd name="T52" fmla="*/ 0 w 1252"/>
                  <a:gd name="T53" fmla="*/ 0 h 11"/>
                  <a:gd name="T54" fmla="*/ 0 w 1252"/>
                  <a:gd name="T55" fmla="*/ 0 h 11"/>
                  <a:gd name="T56" fmla="*/ 0 w 1252"/>
                  <a:gd name="T57" fmla="*/ 0 h 11"/>
                  <a:gd name="T58" fmla="*/ 0 w 1252"/>
                  <a:gd name="T59" fmla="*/ 0 h 11"/>
                  <a:gd name="T60" fmla="*/ 0 w 1252"/>
                  <a:gd name="T61" fmla="*/ 0 h 11"/>
                  <a:gd name="T62" fmla="*/ 0 w 1252"/>
                  <a:gd name="T63" fmla="*/ 0 h 11"/>
                  <a:gd name="T64" fmla="*/ 0 w 1252"/>
                  <a:gd name="T65" fmla="*/ 0 h 11"/>
                  <a:gd name="T66" fmla="*/ 0 w 1252"/>
                  <a:gd name="T67" fmla="*/ 0 h 11"/>
                  <a:gd name="T68" fmla="*/ 0 w 1252"/>
                  <a:gd name="T69" fmla="*/ 0 h 11"/>
                  <a:gd name="T70" fmla="*/ 0 w 1252"/>
                  <a:gd name="T71" fmla="*/ 0 h 11"/>
                  <a:gd name="T72" fmla="*/ 0 w 1252"/>
                  <a:gd name="T73" fmla="*/ 0 h 11"/>
                  <a:gd name="T74" fmla="*/ 0 w 1252"/>
                  <a:gd name="T75" fmla="*/ 0 h 1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252"/>
                  <a:gd name="T115" fmla="*/ 0 h 11"/>
                  <a:gd name="T116" fmla="*/ 1252 w 1252"/>
                  <a:gd name="T117" fmla="*/ 11 h 1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252" h="11">
                    <a:moveTo>
                      <a:pt x="1252" y="11"/>
                    </a:moveTo>
                    <a:lnTo>
                      <a:pt x="1251" y="5"/>
                    </a:lnTo>
                    <a:lnTo>
                      <a:pt x="1231" y="5"/>
                    </a:lnTo>
                    <a:lnTo>
                      <a:pt x="1212" y="5"/>
                    </a:lnTo>
                    <a:lnTo>
                      <a:pt x="1194" y="5"/>
                    </a:lnTo>
                    <a:lnTo>
                      <a:pt x="1178" y="5"/>
                    </a:lnTo>
                    <a:lnTo>
                      <a:pt x="1164" y="5"/>
                    </a:lnTo>
                    <a:lnTo>
                      <a:pt x="1151" y="5"/>
                    </a:lnTo>
                    <a:lnTo>
                      <a:pt x="1138" y="5"/>
                    </a:lnTo>
                    <a:lnTo>
                      <a:pt x="1126" y="5"/>
                    </a:lnTo>
                    <a:lnTo>
                      <a:pt x="1114" y="5"/>
                    </a:lnTo>
                    <a:lnTo>
                      <a:pt x="1102" y="5"/>
                    </a:lnTo>
                    <a:lnTo>
                      <a:pt x="1091" y="5"/>
                    </a:lnTo>
                    <a:lnTo>
                      <a:pt x="1078" y="5"/>
                    </a:lnTo>
                    <a:lnTo>
                      <a:pt x="1066" y="5"/>
                    </a:lnTo>
                    <a:lnTo>
                      <a:pt x="1052" y="5"/>
                    </a:lnTo>
                    <a:lnTo>
                      <a:pt x="1037" y="5"/>
                    </a:lnTo>
                    <a:lnTo>
                      <a:pt x="1022" y="5"/>
                    </a:lnTo>
                    <a:lnTo>
                      <a:pt x="1022" y="11"/>
                    </a:lnTo>
                    <a:lnTo>
                      <a:pt x="1252" y="11"/>
                    </a:lnTo>
                    <a:close/>
                    <a:moveTo>
                      <a:pt x="1005" y="11"/>
                    </a:moveTo>
                    <a:lnTo>
                      <a:pt x="1003" y="5"/>
                    </a:lnTo>
                    <a:lnTo>
                      <a:pt x="948" y="5"/>
                    </a:lnTo>
                    <a:lnTo>
                      <a:pt x="946" y="11"/>
                    </a:lnTo>
                    <a:lnTo>
                      <a:pt x="1005" y="11"/>
                    </a:lnTo>
                    <a:close/>
                    <a:moveTo>
                      <a:pt x="939" y="11"/>
                    </a:moveTo>
                    <a:lnTo>
                      <a:pt x="938" y="5"/>
                    </a:lnTo>
                    <a:lnTo>
                      <a:pt x="869" y="5"/>
                    </a:lnTo>
                    <a:lnTo>
                      <a:pt x="869" y="11"/>
                    </a:lnTo>
                    <a:lnTo>
                      <a:pt x="939" y="11"/>
                    </a:lnTo>
                    <a:close/>
                    <a:moveTo>
                      <a:pt x="852" y="11"/>
                    </a:moveTo>
                    <a:lnTo>
                      <a:pt x="850" y="5"/>
                    </a:lnTo>
                    <a:lnTo>
                      <a:pt x="799" y="0"/>
                    </a:lnTo>
                    <a:lnTo>
                      <a:pt x="783" y="0"/>
                    </a:lnTo>
                    <a:lnTo>
                      <a:pt x="781" y="11"/>
                    </a:lnTo>
                    <a:lnTo>
                      <a:pt x="852" y="11"/>
                    </a:lnTo>
                    <a:close/>
                    <a:moveTo>
                      <a:pt x="772" y="11"/>
                    </a:moveTo>
                    <a:lnTo>
                      <a:pt x="771" y="5"/>
                    </a:lnTo>
                    <a:lnTo>
                      <a:pt x="694" y="5"/>
                    </a:lnTo>
                    <a:lnTo>
                      <a:pt x="693" y="11"/>
                    </a:lnTo>
                    <a:lnTo>
                      <a:pt x="772" y="11"/>
                    </a:lnTo>
                    <a:close/>
                    <a:moveTo>
                      <a:pt x="681" y="11"/>
                    </a:moveTo>
                    <a:lnTo>
                      <a:pt x="680" y="5"/>
                    </a:lnTo>
                    <a:lnTo>
                      <a:pt x="608" y="5"/>
                    </a:lnTo>
                    <a:lnTo>
                      <a:pt x="608" y="11"/>
                    </a:lnTo>
                    <a:lnTo>
                      <a:pt x="681" y="11"/>
                    </a:lnTo>
                    <a:close/>
                    <a:moveTo>
                      <a:pt x="599" y="11"/>
                    </a:moveTo>
                    <a:lnTo>
                      <a:pt x="596" y="5"/>
                    </a:lnTo>
                    <a:lnTo>
                      <a:pt x="517" y="5"/>
                    </a:lnTo>
                    <a:lnTo>
                      <a:pt x="517" y="11"/>
                    </a:lnTo>
                    <a:lnTo>
                      <a:pt x="599" y="11"/>
                    </a:lnTo>
                    <a:close/>
                    <a:moveTo>
                      <a:pt x="504" y="11"/>
                    </a:moveTo>
                    <a:lnTo>
                      <a:pt x="503" y="5"/>
                    </a:lnTo>
                    <a:lnTo>
                      <a:pt x="439" y="5"/>
                    </a:lnTo>
                    <a:lnTo>
                      <a:pt x="437" y="11"/>
                    </a:lnTo>
                    <a:lnTo>
                      <a:pt x="504" y="11"/>
                    </a:lnTo>
                    <a:close/>
                    <a:moveTo>
                      <a:pt x="415" y="11"/>
                    </a:moveTo>
                    <a:lnTo>
                      <a:pt x="412" y="5"/>
                    </a:lnTo>
                    <a:lnTo>
                      <a:pt x="341" y="5"/>
                    </a:lnTo>
                    <a:lnTo>
                      <a:pt x="339" y="11"/>
                    </a:lnTo>
                    <a:lnTo>
                      <a:pt x="415" y="11"/>
                    </a:lnTo>
                    <a:close/>
                    <a:moveTo>
                      <a:pt x="327" y="11"/>
                    </a:moveTo>
                    <a:lnTo>
                      <a:pt x="326" y="5"/>
                    </a:lnTo>
                    <a:lnTo>
                      <a:pt x="264" y="5"/>
                    </a:lnTo>
                    <a:lnTo>
                      <a:pt x="264" y="11"/>
                    </a:lnTo>
                    <a:lnTo>
                      <a:pt x="327" y="11"/>
                    </a:lnTo>
                    <a:close/>
                    <a:moveTo>
                      <a:pt x="250" y="11"/>
                    </a:moveTo>
                    <a:lnTo>
                      <a:pt x="247" y="5"/>
                    </a:lnTo>
                    <a:lnTo>
                      <a:pt x="180" y="5"/>
                    </a:lnTo>
                    <a:lnTo>
                      <a:pt x="179" y="11"/>
                    </a:lnTo>
                    <a:lnTo>
                      <a:pt x="250" y="11"/>
                    </a:lnTo>
                    <a:close/>
                    <a:moveTo>
                      <a:pt x="165" y="11"/>
                    </a:moveTo>
                    <a:lnTo>
                      <a:pt x="164" y="5"/>
                    </a:lnTo>
                    <a:lnTo>
                      <a:pt x="42" y="0"/>
                    </a:lnTo>
                    <a:lnTo>
                      <a:pt x="1" y="0"/>
                    </a:lnTo>
                    <a:lnTo>
                      <a:pt x="0" y="11"/>
                    </a:lnTo>
                    <a:lnTo>
                      <a:pt x="165" y="11"/>
                    </a:lnTo>
                    <a:close/>
                  </a:path>
                </a:pathLst>
              </a:custGeom>
              <a:solidFill>
                <a:srgbClr val="E3E3C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3970" name="Freeform 943"/>
              <p:cNvSpPr>
                <a:spLocks noEditPoints="1"/>
              </p:cNvSpPr>
              <p:nvPr/>
            </p:nvSpPr>
            <p:spPr bwMode="auto">
              <a:xfrm>
                <a:off x="987" y="2848"/>
                <a:ext cx="313" cy="1"/>
              </a:xfrm>
              <a:custGeom>
                <a:avLst/>
                <a:gdLst>
                  <a:gd name="T0" fmla="*/ 0 w 1251"/>
                  <a:gd name="T1" fmla="*/ 0 h 6"/>
                  <a:gd name="T2" fmla="*/ 0 w 1251"/>
                  <a:gd name="T3" fmla="*/ 0 h 6"/>
                  <a:gd name="T4" fmla="*/ 0 w 1251"/>
                  <a:gd name="T5" fmla="*/ 0 h 6"/>
                  <a:gd name="T6" fmla="*/ 0 w 1251"/>
                  <a:gd name="T7" fmla="*/ 0 h 6"/>
                  <a:gd name="T8" fmla="*/ 0 w 1251"/>
                  <a:gd name="T9" fmla="*/ 0 h 6"/>
                  <a:gd name="T10" fmla="*/ 0 w 1251"/>
                  <a:gd name="T11" fmla="*/ 0 h 6"/>
                  <a:gd name="T12" fmla="*/ 0 w 1251"/>
                  <a:gd name="T13" fmla="*/ 0 h 6"/>
                  <a:gd name="T14" fmla="*/ 0 w 1251"/>
                  <a:gd name="T15" fmla="*/ 0 h 6"/>
                  <a:gd name="T16" fmla="*/ 0 w 1251"/>
                  <a:gd name="T17" fmla="*/ 0 h 6"/>
                  <a:gd name="T18" fmla="*/ 0 w 1251"/>
                  <a:gd name="T19" fmla="*/ 0 h 6"/>
                  <a:gd name="T20" fmla="*/ 0 w 1251"/>
                  <a:gd name="T21" fmla="*/ 0 h 6"/>
                  <a:gd name="T22" fmla="*/ 0 w 1251"/>
                  <a:gd name="T23" fmla="*/ 0 h 6"/>
                  <a:gd name="T24" fmla="*/ 0 w 1251"/>
                  <a:gd name="T25" fmla="*/ 0 h 6"/>
                  <a:gd name="T26" fmla="*/ 0 w 1251"/>
                  <a:gd name="T27" fmla="*/ 0 h 6"/>
                  <a:gd name="T28" fmla="*/ 0 w 1251"/>
                  <a:gd name="T29" fmla="*/ 0 h 6"/>
                  <a:gd name="T30" fmla="*/ 0 w 1251"/>
                  <a:gd name="T31" fmla="*/ 0 h 6"/>
                  <a:gd name="T32" fmla="*/ 0 w 1251"/>
                  <a:gd name="T33" fmla="*/ 0 h 6"/>
                  <a:gd name="T34" fmla="*/ 0 w 1251"/>
                  <a:gd name="T35" fmla="*/ 0 h 6"/>
                  <a:gd name="T36" fmla="*/ 0 w 1251"/>
                  <a:gd name="T37" fmla="*/ 0 h 6"/>
                  <a:gd name="T38" fmla="*/ 0 w 1251"/>
                  <a:gd name="T39" fmla="*/ 0 h 6"/>
                  <a:gd name="T40" fmla="*/ 0 w 1251"/>
                  <a:gd name="T41" fmla="*/ 0 h 6"/>
                  <a:gd name="T42" fmla="*/ 0 w 1251"/>
                  <a:gd name="T43" fmla="*/ 0 h 6"/>
                  <a:gd name="T44" fmla="*/ 0 w 1251"/>
                  <a:gd name="T45" fmla="*/ 0 h 6"/>
                  <a:gd name="T46" fmla="*/ 0 w 1251"/>
                  <a:gd name="T47" fmla="*/ 0 h 6"/>
                  <a:gd name="T48" fmla="*/ 0 w 1251"/>
                  <a:gd name="T49" fmla="*/ 0 h 6"/>
                  <a:gd name="T50" fmla="*/ 0 w 1251"/>
                  <a:gd name="T51" fmla="*/ 0 h 6"/>
                  <a:gd name="T52" fmla="*/ 0 w 1251"/>
                  <a:gd name="T53" fmla="*/ 0 h 6"/>
                  <a:gd name="T54" fmla="*/ 0 w 1251"/>
                  <a:gd name="T55" fmla="*/ 0 h 6"/>
                  <a:gd name="T56" fmla="*/ 0 w 1251"/>
                  <a:gd name="T57" fmla="*/ 0 h 6"/>
                  <a:gd name="T58" fmla="*/ 0 w 1251"/>
                  <a:gd name="T59" fmla="*/ 0 h 6"/>
                  <a:gd name="T60" fmla="*/ 0 w 1251"/>
                  <a:gd name="T61" fmla="*/ 0 h 6"/>
                  <a:gd name="T62" fmla="*/ 0 w 1251"/>
                  <a:gd name="T63" fmla="*/ 0 h 6"/>
                  <a:gd name="T64" fmla="*/ 0 w 1251"/>
                  <a:gd name="T65" fmla="*/ 0 h 6"/>
                  <a:gd name="T66" fmla="*/ 0 w 1251"/>
                  <a:gd name="T67" fmla="*/ 0 h 6"/>
                  <a:gd name="T68" fmla="*/ 0 w 1251"/>
                  <a:gd name="T69" fmla="*/ 0 h 6"/>
                  <a:gd name="T70" fmla="*/ 0 w 1251"/>
                  <a:gd name="T71" fmla="*/ 0 h 6"/>
                  <a:gd name="T72" fmla="*/ 0 w 1251"/>
                  <a:gd name="T73" fmla="*/ 0 h 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51"/>
                  <a:gd name="T112" fmla="*/ 0 h 6"/>
                  <a:gd name="T113" fmla="*/ 1251 w 1251"/>
                  <a:gd name="T114" fmla="*/ 6 h 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51" h="6">
                    <a:moveTo>
                      <a:pt x="1251" y="6"/>
                    </a:moveTo>
                    <a:lnTo>
                      <a:pt x="1250" y="5"/>
                    </a:lnTo>
                    <a:lnTo>
                      <a:pt x="1230" y="5"/>
                    </a:lnTo>
                    <a:lnTo>
                      <a:pt x="1211" y="5"/>
                    </a:lnTo>
                    <a:lnTo>
                      <a:pt x="1193" y="5"/>
                    </a:lnTo>
                    <a:lnTo>
                      <a:pt x="1177" y="5"/>
                    </a:lnTo>
                    <a:lnTo>
                      <a:pt x="1163" y="5"/>
                    </a:lnTo>
                    <a:lnTo>
                      <a:pt x="1150" y="5"/>
                    </a:lnTo>
                    <a:lnTo>
                      <a:pt x="1137" y="5"/>
                    </a:lnTo>
                    <a:lnTo>
                      <a:pt x="1125" y="5"/>
                    </a:lnTo>
                    <a:lnTo>
                      <a:pt x="1113" y="5"/>
                    </a:lnTo>
                    <a:lnTo>
                      <a:pt x="1101" y="5"/>
                    </a:lnTo>
                    <a:lnTo>
                      <a:pt x="1090" y="5"/>
                    </a:lnTo>
                    <a:lnTo>
                      <a:pt x="1077" y="5"/>
                    </a:lnTo>
                    <a:lnTo>
                      <a:pt x="1065" y="5"/>
                    </a:lnTo>
                    <a:lnTo>
                      <a:pt x="1051" y="5"/>
                    </a:lnTo>
                    <a:lnTo>
                      <a:pt x="1036" y="5"/>
                    </a:lnTo>
                    <a:lnTo>
                      <a:pt x="1021" y="5"/>
                    </a:lnTo>
                    <a:lnTo>
                      <a:pt x="1021" y="6"/>
                    </a:lnTo>
                    <a:lnTo>
                      <a:pt x="1251" y="6"/>
                    </a:lnTo>
                    <a:close/>
                    <a:moveTo>
                      <a:pt x="1003" y="6"/>
                    </a:moveTo>
                    <a:lnTo>
                      <a:pt x="1002" y="5"/>
                    </a:lnTo>
                    <a:lnTo>
                      <a:pt x="947" y="5"/>
                    </a:lnTo>
                    <a:lnTo>
                      <a:pt x="947" y="6"/>
                    </a:lnTo>
                    <a:lnTo>
                      <a:pt x="1003" y="6"/>
                    </a:lnTo>
                    <a:close/>
                    <a:moveTo>
                      <a:pt x="938" y="6"/>
                    </a:moveTo>
                    <a:lnTo>
                      <a:pt x="937" y="5"/>
                    </a:lnTo>
                    <a:lnTo>
                      <a:pt x="868" y="5"/>
                    </a:lnTo>
                    <a:lnTo>
                      <a:pt x="868" y="6"/>
                    </a:lnTo>
                    <a:lnTo>
                      <a:pt x="938" y="6"/>
                    </a:lnTo>
                    <a:close/>
                    <a:moveTo>
                      <a:pt x="850" y="6"/>
                    </a:moveTo>
                    <a:lnTo>
                      <a:pt x="849" y="5"/>
                    </a:lnTo>
                    <a:lnTo>
                      <a:pt x="782" y="0"/>
                    </a:lnTo>
                    <a:lnTo>
                      <a:pt x="782" y="6"/>
                    </a:lnTo>
                    <a:lnTo>
                      <a:pt x="850" y="6"/>
                    </a:lnTo>
                    <a:close/>
                    <a:moveTo>
                      <a:pt x="771" y="6"/>
                    </a:moveTo>
                    <a:lnTo>
                      <a:pt x="770" y="5"/>
                    </a:lnTo>
                    <a:lnTo>
                      <a:pt x="693" y="5"/>
                    </a:lnTo>
                    <a:lnTo>
                      <a:pt x="693" y="6"/>
                    </a:lnTo>
                    <a:lnTo>
                      <a:pt x="771" y="6"/>
                    </a:lnTo>
                    <a:close/>
                    <a:moveTo>
                      <a:pt x="680" y="6"/>
                    </a:moveTo>
                    <a:lnTo>
                      <a:pt x="679" y="5"/>
                    </a:lnTo>
                    <a:lnTo>
                      <a:pt x="607" y="5"/>
                    </a:lnTo>
                    <a:lnTo>
                      <a:pt x="607" y="6"/>
                    </a:lnTo>
                    <a:lnTo>
                      <a:pt x="680" y="6"/>
                    </a:lnTo>
                    <a:close/>
                    <a:moveTo>
                      <a:pt x="596" y="6"/>
                    </a:moveTo>
                    <a:lnTo>
                      <a:pt x="595" y="5"/>
                    </a:lnTo>
                    <a:lnTo>
                      <a:pt x="516" y="5"/>
                    </a:lnTo>
                    <a:lnTo>
                      <a:pt x="516" y="6"/>
                    </a:lnTo>
                    <a:lnTo>
                      <a:pt x="596" y="6"/>
                    </a:lnTo>
                    <a:close/>
                    <a:moveTo>
                      <a:pt x="503" y="6"/>
                    </a:moveTo>
                    <a:lnTo>
                      <a:pt x="502" y="5"/>
                    </a:lnTo>
                    <a:lnTo>
                      <a:pt x="438" y="5"/>
                    </a:lnTo>
                    <a:lnTo>
                      <a:pt x="438" y="6"/>
                    </a:lnTo>
                    <a:lnTo>
                      <a:pt x="503" y="6"/>
                    </a:lnTo>
                    <a:close/>
                    <a:moveTo>
                      <a:pt x="412" y="6"/>
                    </a:moveTo>
                    <a:lnTo>
                      <a:pt x="411" y="5"/>
                    </a:lnTo>
                    <a:lnTo>
                      <a:pt x="340" y="5"/>
                    </a:lnTo>
                    <a:lnTo>
                      <a:pt x="340" y="6"/>
                    </a:lnTo>
                    <a:lnTo>
                      <a:pt x="412" y="6"/>
                    </a:lnTo>
                    <a:close/>
                    <a:moveTo>
                      <a:pt x="326" y="6"/>
                    </a:moveTo>
                    <a:lnTo>
                      <a:pt x="325" y="5"/>
                    </a:lnTo>
                    <a:lnTo>
                      <a:pt x="263" y="5"/>
                    </a:lnTo>
                    <a:lnTo>
                      <a:pt x="263" y="6"/>
                    </a:lnTo>
                    <a:lnTo>
                      <a:pt x="326" y="6"/>
                    </a:lnTo>
                    <a:close/>
                    <a:moveTo>
                      <a:pt x="248" y="6"/>
                    </a:moveTo>
                    <a:lnTo>
                      <a:pt x="246" y="5"/>
                    </a:lnTo>
                    <a:lnTo>
                      <a:pt x="179" y="5"/>
                    </a:lnTo>
                    <a:lnTo>
                      <a:pt x="179" y="6"/>
                    </a:lnTo>
                    <a:lnTo>
                      <a:pt x="248" y="6"/>
                    </a:lnTo>
                    <a:close/>
                    <a:moveTo>
                      <a:pt x="164" y="6"/>
                    </a:moveTo>
                    <a:lnTo>
                      <a:pt x="163" y="5"/>
                    </a:lnTo>
                    <a:lnTo>
                      <a:pt x="0" y="0"/>
                    </a:lnTo>
                    <a:lnTo>
                      <a:pt x="0" y="6"/>
                    </a:lnTo>
                    <a:lnTo>
                      <a:pt x="164" y="6"/>
                    </a:lnTo>
                    <a:close/>
                  </a:path>
                </a:pathLst>
              </a:custGeom>
              <a:solidFill>
                <a:srgbClr val="EBEBC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3971" name="Freeform 944"/>
              <p:cNvSpPr>
                <a:spLocks noEditPoints="1"/>
              </p:cNvSpPr>
              <p:nvPr/>
            </p:nvSpPr>
            <p:spPr bwMode="auto">
              <a:xfrm>
                <a:off x="987" y="2848"/>
                <a:ext cx="200" cy="1"/>
              </a:xfrm>
              <a:custGeom>
                <a:avLst/>
                <a:gdLst>
                  <a:gd name="T0" fmla="*/ 0 w 798"/>
                  <a:gd name="T1" fmla="*/ 0 h 1"/>
                  <a:gd name="T2" fmla="*/ 0 w 798"/>
                  <a:gd name="T3" fmla="*/ 0 h 1"/>
                  <a:gd name="T4" fmla="*/ 0 w 798"/>
                  <a:gd name="T5" fmla="*/ 0 h 1"/>
                  <a:gd name="T6" fmla="*/ 0 w 798"/>
                  <a:gd name="T7" fmla="*/ 0 h 1"/>
                  <a:gd name="T8" fmla="*/ 0 w 798"/>
                  <a:gd name="T9" fmla="*/ 0 h 1"/>
                  <a:gd name="T10" fmla="*/ 0 w 798"/>
                  <a:gd name="T11" fmla="*/ 0 h 1"/>
                  <a:gd name="T12" fmla="*/ 0 w 798"/>
                  <a:gd name="T13" fmla="*/ 0 h 1"/>
                  <a:gd name="T14" fmla="*/ 0 w 798"/>
                  <a:gd name="T15" fmla="*/ 0 h 1"/>
                  <a:gd name="T16" fmla="*/ 0 60000 65536"/>
                  <a:gd name="T17" fmla="*/ 0 60000 65536"/>
                  <a:gd name="T18" fmla="*/ 0 60000 65536"/>
                  <a:gd name="T19" fmla="*/ 0 60000 65536"/>
                  <a:gd name="T20" fmla="*/ 0 60000 65536"/>
                  <a:gd name="T21" fmla="*/ 0 60000 65536"/>
                  <a:gd name="T22" fmla="*/ 0 60000 65536"/>
                  <a:gd name="T23" fmla="*/ 0 60000 65536"/>
                  <a:gd name="T24" fmla="*/ 0 w 798"/>
                  <a:gd name="T25" fmla="*/ 0 h 1"/>
                  <a:gd name="T26" fmla="*/ 798 w 798"/>
                  <a:gd name="T27" fmla="*/ 1 h 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98" h="1">
                    <a:moveTo>
                      <a:pt x="798" y="0"/>
                    </a:moveTo>
                    <a:lnTo>
                      <a:pt x="782" y="0"/>
                    </a:lnTo>
                    <a:lnTo>
                      <a:pt x="798" y="0"/>
                    </a:lnTo>
                    <a:close/>
                    <a:moveTo>
                      <a:pt x="41" y="0"/>
                    </a:moveTo>
                    <a:lnTo>
                      <a:pt x="0" y="0"/>
                    </a:lnTo>
                    <a:lnTo>
                      <a:pt x="41" y="0"/>
                    </a:lnTo>
                    <a:close/>
                  </a:path>
                </a:pathLst>
              </a:custGeom>
              <a:solidFill>
                <a:srgbClr val="F0F0D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3972" name="Freeform 945"/>
              <p:cNvSpPr>
                <a:spLocks/>
              </p:cNvSpPr>
              <p:nvPr/>
            </p:nvSpPr>
            <p:spPr bwMode="auto">
              <a:xfrm>
                <a:off x="982" y="2876"/>
                <a:ext cx="323" cy="1"/>
              </a:xfrm>
              <a:custGeom>
                <a:avLst/>
                <a:gdLst>
                  <a:gd name="T0" fmla="*/ 0 w 1290"/>
                  <a:gd name="T1" fmla="*/ 1 h 1"/>
                  <a:gd name="T2" fmla="*/ 0 w 1290"/>
                  <a:gd name="T3" fmla="*/ 0 h 1"/>
                  <a:gd name="T4" fmla="*/ 0 w 1290"/>
                  <a:gd name="T5" fmla="*/ 0 h 1"/>
                  <a:gd name="T6" fmla="*/ 0 w 1290"/>
                  <a:gd name="T7" fmla="*/ 1 h 1"/>
                  <a:gd name="T8" fmla="*/ 0 60000 65536"/>
                  <a:gd name="T9" fmla="*/ 0 60000 65536"/>
                  <a:gd name="T10" fmla="*/ 0 60000 65536"/>
                  <a:gd name="T11" fmla="*/ 0 60000 65536"/>
                  <a:gd name="T12" fmla="*/ 0 w 1290"/>
                  <a:gd name="T13" fmla="*/ 0 h 1"/>
                  <a:gd name="T14" fmla="*/ 1290 w 1290"/>
                  <a:gd name="T15" fmla="*/ 1 h 1"/>
                </a:gdLst>
                <a:ahLst/>
                <a:cxnLst>
                  <a:cxn ang="T8">
                    <a:pos x="T0" y="T1"/>
                  </a:cxn>
                  <a:cxn ang="T9">
                    <a:pos x="T2" y="T3"/>
                  </a:cxn>
                  <a:cxn ang="T10">
                    <a:pos x="T4" y="T5"/>
                  </a:cxn>
                  <a:cxn ang="T11">
                    <a:pos x="T6" y="T7"/>
                  </a:cxn>
                </a:cxnLst>
                <a:rect l="T12" t="T13" r="T14" b="T15"/>
                <a:pathLst>
                  <a:path w="1290" h="1">
                    <a:moveTo>
                      <a:pt x="0" y="1"/>
                    </a:moveTo>
                    <a:lnTo>
                      <a:pt x="1290" y="0"/>
                    </a:lnTo>
                    <a:lnTo>
                      <a:pt x="1" y="0"/>
                    </a:lnTo>
                    <a:lnTo>
                      <a:pt x="0" y="1"/>
                    </a:lnTo>
                    <a:close/>
                  </a:path>
                </a:pathLst>
              </a:custGeom>
              <a:solidFill>
                <a:srgbClr val="82826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3973" name="Freeform 946"/>
              <p:cNvSpPr>
                <a:spLocks/>
              </p:cNvSpPr>
              <p:nvPr/>
            </p:nvSpPr>
            <p:spPr bwMode="auto">
              <a:xfrm>
                <a:off x="982" y="2875"/>
                <a:ext cx="323" cy="1"/>
              </a:xfrm>
              <a:custGeom>
                <a:avLst/>
                <a:gdLst>
                  <a:gd name="T0" fmla="*/ 0 w 1290"/>
                  <a:gd name="T1" fmla="*/ 0 h 6"/>
                  <a:gd name="T2" fmla="*/ 0 w 1290"/>
                  <a:gd name="T3" fmla="*/ 0 h 6"/>
                  <a:gd name="T4" fmla="*/ 0 w 1290"/>
                  <a:gd name="T5" fmla="*/ 0 h 6"/>
                  <a:gd name="T6" fmla="*/ 0 w 1290"/>
                  <a:gd name="T7" fmla="*/ 0 h 6"/>
                  <a:gd name="T8" fmla="*/ 0 w 1290"/>
                  <a:gd name="T9" fmla="*/ 0 h 6"/>
                  <a:gd name="T10" fmla="*/ 0 60000 65536"/>
                  <a:gd name="T11" fmla="*/ 0 60000 65536"/>
                  <a:gd name="T12" fmla="*/ 0 60000 65536"/>
                  <a:gd name="T13" fmla="*/ 0 60000 65536"/>
                  <a:gd name="T14" fmla="*/ 0 60000 65536"/>
                  <a:gd name="T15" fmla="*/ 0 w 1290"/>
                  <a:gd name="T16" fmla="*/ 0 h 6"/>
                  <a:gd name="T17" fmla="*/ 1290 w 1290"/>
                  <a:gd name="T18" fmla="*/ 6 h 6"/>
                </a:gdLst>
                <a:ahLst/>
                <a:cxnLst>
                  <a:cxn ang="T10">
                    <a:pos x="T0" y="T1"/>
                  </a:cxn>
                  <a:cxn ang="T11">
                    <a:pos x="T2" y="T3"/>
                  </a:cxn>
                  <a:cxn ang="T12">
                    <a:pos x="T4" y="T5"/>
                  </a:cxn>
                  <a:cxn ang="T13">
                    <a:pos x="T6" y="T7"/>
                  </a:cxn>
                  <a:cxn ang="T14">
                    <a:pos x="T8" y="T9"/>
                  </a:cxn>
                </a:cxnLst>
                <a:rect l="T15" t="T16" r="T17" b="T18"/>
                <a:pathLst>
                  <a:path w="1290" h="6">
                    <a:moveTo>
                      <a:pt x="1290" y="6"/>
                    </a:moveTo>
                    <a:lnTo>
                      <a:pt x="0" y="6"/>
                    </a:lnTo>
                    <a:lnTo>
                      <a:pt x="1" y="0"/>
                    </a:lnTo>
                    <a:lnTo>
                      <a:pt x="1290" y="0"/>
                    </a:lnTo>
                    <a:lnTo>
                      <a:pt x="1290" y="6"/>
                    </a:lnTo>
                    <a:close/>
                  </a:path>
                </a:pathLst>
              </a:custGeom>
              <a:solidFill>
                <a:srgbClr val="8A8A6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3974" name="Freeform 947"/>
              <p:cNvSpPr>
                <a:spLocks/>
              </p:cNvSpPr>
              <p:nvPr/>
            </p:nvSpPr>
            <p:spPr bwMode="auto">
              <a:xfrm>
                <a:off x="982" y="2873"/>
                <a:ext cx="323" cy="3"/>
              </a:xfrm>
              <a:custGeom>
                <a:avLst/>
                <a:gdLst>
                  <a:gd name="T0" fmla="*/ 0 w 1289"/>
                  <a:gd name="T1" fmla="*/ 0 h 10"/>
                  <a:gd name="T2" fmla="*/ 0 w 1289"/>
                  <a:gd name="T3" fmla="*/ 0 h 10"/>
                  <a:gd name="T4" fmla="*/ 0 w 1289"/>
                  <a:gd name="T5" fmla="*/ 0 h 10"/>
                  <a:gd name="T6" fmla="*/ 0 w 1289"/>
                  <a:gd name="T7" fmla="*/ 0 h 10"/>
                  <a:gd name="T8" fmla="*/ 0 w 1289"/>
                  <a:gd name="T9" fmla="*/ 0 h 10"/>
                  <a:gd name="T10" fmla="*/ 0 60000 65536"/>
                  <a:gd name="T11" fmla="*/ 0 60000 65536"/>
                  <a:gd name="T12" fmla="*/ 0 60000 65536"/>
                  <a:gd name="T13" fmla="*/ 0 60000 65536"/>
                  <a:gd name="T14" fmla="*/ 0 60000 65536"/>
                  <a:gd name="T15" fmla="*/ 0 w 1289"/>
                  <a:gd name="T16" fmla="*/ 0 h 10"/>
                  <a:gd name="T17" fmla="*/ 1289 w 1289"/>
                  <a:gd name="T18" fmla="*/ 10 h 10"/>
                </a:gdLst>
                <a:ahLst/>
                <a:cxnLst>
                  <a:cxn ang="T10">
                    <a:pos x="T0" y="T1"/>
                  </a:cxn>
                  <a:cxn ang="T11">
                    <a:pos x="T2" y="T3"/>
                  </a:cxn>
                  <a:cxn ang="T12">
                    <a:pos x="T4" y="T5"/>
                  </a:cxn>
                  <a:cxn ang="T13">
                    <a:pos x="T6" y="T7"/>
                  </a:cxn>
                  <a:cxn ang="T14">
                    <a:pos x="T8" y="T9"/>
                  </a:cxn>
                </a:cxnLst>
                <a:rect l="T15" t="T16" r="T17" b="T18"/>
                <a:pathLst>
                  <a:path w="1289" h="10">
                    <a:moveTo>
                      <a:pt x="1" y="0"/>
                    </a:moveTo>
                    <a:lnTo>
                      <a:pt x="0" y="9"/>
                    </a:lnTo>
                    <a:lnTo>
                      <a:pt x="1289" y="10"/>
                    </a:lnTo>
                    <a:lnTo>
                      <a:pt x="1288" y="0"/>
                    </a:lnTo>
                    <a:lnTo>
                      <a:pt x="1" y="0"/>
                    </a:lnTo>
                    <a:close/>
                  </a:path>
                </a:pathLst>
              </a:custGeom>
              <a:solidFill>
                <a:srgbClr val="8F8F7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3975" name="Freeform 948"/>
              <p:cNvSpPr>
                <a:spLocks/>
              </p:cNvSpPr>
              <p:nvPr/>
            </p:nvSpPr>
            <p:spPr bwMode="auto">
              <a:xfrm>
                <a:off x="982" y="2872"/>
                <a:ext cx="323" cy="3"/>
              </a:xfrm>
              <a:custGeom>
                <a:avLst/>
                <a:gdLst>
                  <a:gd name="T0" fmla="*/ 0 w 1289"/>
                  <a:gd name="T1" fmla="*/ 0 h 9"/>
                  <a:gd name="T2" fmla="*/ 0 w 1289"/>
                  <a:gd name="T3" fmla="*/ 0 h 9"/>
                  <a:gd name="T4" fmla="*/ 0 w 1289"/>
                  <a:gd name="T5" fmla="*/ 0 h 9"/>
                  <a:gd name="T6" fmla="*/ 0 w 1289"/>
                  <a:gd name="T7" fmla="*/ 0 h 9"/>
                  <a:gd name="T8" fmla="*/ 0 w 1289"/>
                  <a:gd name="T9" fmla="*/ 0 h 9"/>
                  <a:gd name="T10" fmla="*/ 0 60000 65536"/>
                  <a:gd name="T11" fmla="*/ 0 60000 65536"/>
                  <a:gd name="T12" fmla="*/ 0 60000 65536"/>
                  <a:gd name="T13" fmla="*/ 0 60000 65536"/>
                  <a:gd name="T14" fmla="*/ 0 60000 65536"/>
                  <a:gd name="T15" fmla="*/ 0 w 1289"/>
                  <a:gd name="T16" fmla="*/ 0 h 9"/>
                  <a:gd name="T17" fmla="*/ 1289 w 1289"/>
                  <a:gd name="T18" fmla="*/ 9 h 9"/>
                </a:gdLst>
                <a:ahLst/>
                <a:cxnLst>
                  <a:cxn ang="T10">
                    <a:pos x="T0" y="T1"/>
                  </a:cxn>
                  <a:cxn ang="T11">
                    <a:pos x="T2" y="T3"/>
                  </a:cxn>
                  <a:cxn ang="T12">
                    <a:pos x="T4" y="T5"/>
                  </a:cxn>
                  <a:cxn ang="T13">
                    <a:pos x="T6" y="T7"/>
                  </a:cxn>
                  <a:cxn ang="T14">
                    <a:pos x="T8" y="T9"/>
                  </a:cxn>
                </a:cxnLst>
                <a:rect l="T15" t="T16" r="T17" b="T18"/>
                <a:pathLst>
                  <a:path w="1289" h="9">
                    <a:moveTo>
                      <a:pt x="2" y="0"/>
                    </a:moveTo>
                    <a:lnTo>
                      <a:pt x="0" y="9"/>
                    </a:lnTo>
                    <a:lnTo>
                      <a:pt x="1289" y="9"/>
                    </a:lnTo>
                    <a:lnTo>
                      <a:pt x="1287" y="0"/>
                    </a:lnTo>
                    <a:lnTo>
                      <a:pt x="2" y="0"/>
                    </a:lnTo>
                    <a:close/>
                  </a:path>
                </a:pathLst>
              </a:custGeom>
              <a:solidFill>
                <a:srgbClr val="96967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3976" name="Freeform 949"/>
              <p:cNvSpPr>
                <a:spLocks/>
              </p:cNvSpPr>
              <p:nvPr/>
            </p:nvSpPr>
            <p:spPr bwMode="auto">
              <a:xfrm>
                <a:off x="983" y="2871"/>
                <a:ext cx="321" cy="2"/>
              </a:xfrm>
              <a:custGeom>
                <a:avLst/>
                <a:gdLst>
                  <a:gd name="T0" fmla="*/ 0 w 1287"/>
                  <a:gd name="T1" fmla="*/ 0 h 10"/>
                  <a:gd name="T2" fmla="*/ 0 w 1287"/>
                  <a:gd name="T3" fmla="*/ 0 h 10"/>
                  <a:gd name="T4" fmla="*/ 0 w 1287"/>
                  <a:gd name="T5" fmla="*/ 0 h 10"/>
                  <a:gd name="T6" fmla="*/ 0 w 1287"/>
                  <a:gd name="T7" fmla="*/ 0 h 10"/>
                  <a:gd name="T8" fmla="*/ 0 w 1287"/>
                  <a:gd name="T9" fmla="*/ 0 h 10"/>
                  <a:gd name="T10" fmla="*/ 0 w 1287"/>
                  <a:gd name="T11" fmla="*/ 0 h 10"/>
                  <a:gd name="T12" fmla="*/ 0 60000 65536"/>
                  <a:gd name="T13" fmla="*/ 0 60000 65536"/>
                  <a:gd name="T14" fmla="*/ 0 60000 65536"/>
                  <a:gd name="T15" fmla="*/ 0 60000 65536"/>
                  <a:gd name="T16" fmla="*/ 0 60000 65536"/>
                  <a:gd name="T17" fmla="*/ 0 60000 65536"/>
                  <a:gd name="T18" fmla="*/ 0 w 1287"/>
                  <a:gd name="T19" fmla="*/ 0 h 10"/>
                  <a:gd name="T20" fmla="*/ 1287 w 1287"/>
                  <a:gd name="T21" fmla="*/ 10 h 10"/>
                </a:gdLst>
                <a:ahLst/>
                <a:cxnLst>
                  <a:cxn ang="T12">
                    <a:pos x="T0" y="T1"/>
                  </a:cxn>
                  <a:cxn ang="T13">
                    <a:pos x="T2" y="T3"/>
                  </a:cxn>
                  <a:cxn ang="T14">
                    <a:pos x="T4" y="T5"/>
                  </a:cxn>
                  <a:cxn ang="T15">
                    <a:pos x="T6" y="T7"/>
                  </a:cxn>
                  <a:cxn ang="T16">
                    <a:pos x="T8" y="T9"/>
                  </a:cxn>
                  <a:cxn ang="T17">
                    <a:pos x="T10" y="T11"/>
                  </a:cxn>
                </a:cxnLst>
                <a:rect l="T18" t="T19" r="T20" b="T21"/>
                <a:pathLst>
                  <a:path w="1287" h="10">
                    <a:moveTo>
                      <a:pt x="3" y="0"/>
                    </a:moveTo>
                    <a:lnTo>
                      <a:pt x="0" y="10"/>
                    </a:lnTo>
                    <a:lnTo>
                      <a:pt x="1287" y="10"/>
                    </a:lnTo>
                    <a:lnTo>
                      <a:pt x="1286" y="0"/>
                    </a:lnTo>
                    <a:lnTo>
                      <a:pt x="1107" y="0"/>
                    </a:lnTo>
                    <a:lnTo>
                      <a:pt x="3" y="0"/>
                    </a:lnTo>
                    <a:close/>
                  </a:path>
                </a:pathLst>
              </a:custGeom>
              <a:solidFill>
                <a:srgbClr val="9E9E7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3977" name="Freeform 950"/>
              <p:cNvSpPr>
                <a:spLocks/>
              </p:cNvSpPr>
              <p:nvPr/>
            </p:nvSpPr>
            <p:spPr bwMode="auto">
              <a:xfrm>
                <a:off x="983" y="2870"/>
                <a:ext cx="321" cy="2"/>
              </a:xfrm>
              <a:custGeom>
                <a:avLst/>
                <a:gdLst>
                  <a:gd name="T0" fmla="*/ 0 w 1285"/>
                  <a:gd name="T1" fmla="*/ 0 h 10"/>
                  <a:gd name="T2" fmla="*/ 0 w 1285"/>
                  <a:gd name="T3" fmla="*/ 0 h 10"/>
                  <a:gd name="T4" fmla="*/ 0 w 1285"/>
                  <a:gd name="T5" fmla="*/ 0 h 10"/>
                  <a:gd name="T6" fmla="*/ 0 w 1285"/>
                  <a:gd name="T7" fmla="*/ 0 h 10"/>
                  <a:gd name="T8" fmla="*/ 0 w 1285"/>
                  <a:gd name="T9" fmla="*/ 0 h 10"/>
                  <a:gd name="T10" fmla="*/ 0 w 1285"/>
                  <a:gd name="T11" fmla="*/ 0 h 10"/>
                  <a:gd name="T12" fmla="*/ 0 w 1285"/>
                  <a:gd name="T13" fmla="*/ 0 h 10"/>
                  <a:gd name="T14" fmla="*/ 0 w 1285"/>
                  <a:gd name="T15" fmla="*/ 0 h 10"/>
                  <a:gd name="T16" fmla="*/ 0 w 1285"/>
                  <a:gd name="T17" fmla="*/ 0 h 10"/>
                  <a:gd name="T18" fmla="*/ 0 w 1285"/>
                  <a:gd name="T19" fmla="*/ 0 h 10"/>
                  <a:gd name="T20" fmla="*/ 0 w 1285"/>
                  <a:gd name="T21" fmla="*/ 0 h 10"/>
                  <a:gd name="T22" fmla="*/ 0 w 1285"/>
                  <a:gd name="T23" fmla="*/ 0 h 1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85"/>
                  <a:gd name="T37" fmla="*/ 0 h 10"/>
                  <a:gd name="T38" fmla="*/ 1285 w 1285"/>
                  <a:gd name="T39" fmla="*/ 10 h 1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85" h="10">
                    <a:moveTo>
                      <a:pt x="2" y="0"/>
                    </a:moveTo>
                    <a:lnTo>
                      <a:pt x="0" y="10"/>
                    </a:lnTo>
                    <a:lnTo>
                      <a:pt x="1285" y="10"/>
                    </a:lnTo>
                    <a:lnTo>
                      <a:pt x="1284" y="0"/>
                    </a:lnTo>
                    <a:lnTo>
                      <a:pt x="1194" y="0"/>
                    </a:lnTo>
                    <a:lnTo>
                      <a:pt x="1107" y="0"/>
                    </a:lnTo>
                    <a:lnTo>
                      <a:pt x="1106" y="6"/>
                    </a:lnTo>
                    <a:lnTo>
                      <a:pt x="1104" y="0"/>
                    </a:lnTo>
                    <a:lnTo>
                      <a:pt x="1021" y="0"/>
                    </a:lnTo>
                    <a:lnTo>
                      <a:pt x="1020" y="4"/>
                    </a:lnTo>
                    <a:lnTo>
                      <a:pt x="1020" y="0"/>
                    </a:lnTo>
                    <a:lnTo>
                      <a:pt x="2" y="0"/>
                    </a:lnTo>
                    <a:close/>
                  </a:path>
                </a:pathLst>
              </a:custGeom>
              <a:solidFill>
                <a:srgbClr val="A3A38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3978" name="Freeform 951"/>
              <p:cNvSpPr>
                <a:spLocks noEditPoints="1"/>
              </p:cNvSpPr>
              <p:nvPr/>
            </p:nvSpPr>
            <p:spPr bwMode="auto">
              <a:xfrm>
                <a:off x="983" y="2869"/>
                <a:ext cx="321" cy="2"/>
              </a:xfrm>
              <a:custGeom>
                <a:avLst/>
                <a:gdLst>
                  <a:gd name="T0" fmla="*/ 0 w 1283"/>
                  <a:gd name="T1" fmla="*/ 0 h 11"/>
                  <a:gd name="T2" fmla="*/ 0 w 1283"/>
                  <a:gd name="T3" fmla="*/ 0 h 11"/>
                  <a:gd name="T4" fmla="*/ 0 w 1283"/>
                  <a:gd name="T5" fmla="*/ 0 h 11"/>
                  <a:gd name="T6" fmla="*/ 0 w 1283"/>
                  <a:gd name="T7" fmla="*/ 0 h 11"/>
                  <a:gd name="T8" fmla="*/ 0 w 1283"/>
                  <a:gd name="T9" fmla="*/ 0 h 11"/>
                  <a:gd name="T10" fmla="*/ 0 w 1283"/>
                  <a:gd name="T11" fmla="*/ 0 h 11"/>
                  <a:gd name="T12" fmla="*/ 0 w 1283"/>
                  <a:gd name="T13" fmla="*/ 0 h 11"/>
                  <a:gd name="T14" fmla="*/ 0 w 1283"/>
                  <a:gd name="T15" fmla="*/ 0 h 11"/>
                  <a:gd name="T16" fmla="*/ 0 w 1283"/>
                  <a:gd name="T17" fmla="*/ 0 h 11"/>
                  <a:gd name="T18" fmla="*/ 0 w 1283"/>
                  <a:gd name="T19" fmla="*/ 0 h 11"/>
                  <a:gd name="T20" fmla="*/ 0 w 1283"/>
                  <a:gd name="T21" fmla="*/ 0 h 11"/>
                  <a:gd name="T22" fmla="*/ 0 w 1283"/>
                  <a:gd name="T23" fmla="*/ 0 h 11"/>
                  <a:gd name="T24" fmla="*/ 0 w 1283"/>
                  <a:gd name="T25" fmla="*/ 0 h 11"/>
                  <a:gd name="T26" fmla="*/ 0 w 1283"/>
                  <a:gd name="T27" fmla="*/ 0 h 11"/>
                  <a:gd name="T28" fmla="*/ 0 w 1283"/>
                  <a:gd name="T29" fmla="*/ 0 h 11"/>
                  <a:gd name="T30" fmla="*/ 0 w 1283"/>
                  <a:gd name="T31" fmla="*/ 0 h 11"/>
                  <a:gd name="T32" fmla="*/ 0 w 1283"/>
                  <a:gd name="T33" fmla="*/ 0 h 11"/>
                  <a:gd name="T34" fmla="*/ 0 w 1283"/>
                  <a:gd name="T35" fmla="*/ 0 h 11"/>
                  <a:gd name="T36" fmla="*/ 0 w 1283"/>
                  <a:gd name="T37" fmla="*/ 0 h 11"/>
                  <a:gd name="T38" fmla="*/ 0 w 1283"/>
                  <a:gd name="T39" fmla="*/ 0 h 11"/>
                  <a:gd name="T40" fmla="*/ 0 w 1283"/>
                  <a:gd name="T41" fmla="*/ 0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83"/>
                  <a:gd name="T64" fmla="*/ 0 h 11"/>
                  <a:gd name="T65" fmla="*/ 1283 w 1283"/>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83" h="11">
                    <a:moveTo>
                      <a:pt x="1" y="0"/>
                    </a:moveTo>
                    <a:lnTo>
                      <a:pt x="0" y="10"/>
                    </a:lnTo>
                    <a:lnTo>
                      <a:pt x="1104" y="11"/>
                    </a:lnTo>
                    <a:lnTo>
                      <a:pt x="1101" y="0"/>
                    </a:lnTo>
                    <a:lnTo>
                      <a:pt x="1019" y="0"/>
                    </a:lnTo>
                    <a:lnTo>
                      <a:pt x="1018" y="9"/>
                    </a:lnTo>
                    <a:lnTo>
                      <a:pt x="1016" y="0"/>
                    </a:lnTo>
                    <a:lnTo>
                      <a:pt x="320" y="0"/>
                    </a:lnTo>
                    <a:lnTo>
                      <a:pt x="244" y="0"/>
                    </a:lnTo>
                    <a:lnTo>
                      <a:pt x="243" y="4"/>
                    </a:lnTo>
                    <a:lnTo>
                      <a:pt x="243" y="0"/>
                    </a:lnTo>
                    <a:lnTo>
                      <a:pt x="152" y="0"/>
                    </a:lnTo>
                    <a:lnTo>
                      <a:pt x="1" y="0"/>
                    </a:lnTo>
                    <a:close/>
                    <a:moveTo>
                      <a:pt x="1105" y="0"/>
                    </a:moveTo>
                    <a:lnTo>
                      <a:pt x="1104" y="10"/>
                    </a:lnTo>
                    <a:lnTo>
                      <a:pt x="1283" y="10"/>
                    </a:lnTo>
                    <a:lnTo>
                      <a:pt x="1280" y="0"/>
                    </a:lnTo>
                    <a:lnTo>
                      <a:pt x="1193" y="0"/>
                    </a:lnTo>
                    <a:lnTo>
                      <a:pt x="1192" y="6"/>
                    </a:lnTo>
                    <a:lnTo>
                      <a:pt x="1191" y="0"/>
                    </a:lnTo>
                    <a:lnTo>
                      <a:pt x="1105" y="0"/>
                    </a:lnTo>
                    <a:close/>
                  </a:path>
                </a:pathLst>
              </a:custGeom>
              <a:solidFill>
                <a:srgbClr val="A8A88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3979" name="Freeform 952"/>
              <p:cNvSpPr>
                <a:spLocks noEditPoints="1"/>
              </p:cNvSpPr>
              <p:nvPr/>
            </p:nvSpPr>
            <p:spPr bwMode="auto">
              <a:xfrm>
                <a:off x="983" y="2867"/>
                <a:ext cx="321" cy="3"/>
              </a:xfrm>
              <a:custGeom>
                <a:avLst/>
                <a:gdLst>
                  <a:gd name="T0" fmla="*/ 0 w 1282"/>
                  <a:gd name="T1" fmla="*/ 0 h 10"/>
                  <a:gd name="T2" fmla="*/ 0 w 1282"/>
                  <a:gd name="T3" fmla="*/ 0 h 10"/>
                  <a:gd name="T4" fmla="*/ 0 w 1282"/>
                  <a:gd name="T5" fmla="*/ 0 h 10"/>
                  <a:gd name="T6" fmla="*/ 0 w 1282"/>
                  <a:gd name="T7" fmla="*/ 0 h 10"/>
                  <a:gd name="T8" fmla="*/ 0 w 1282"/>
                  <a:gd name="T9" fmla="*/ 0 h 10"/>
                  <a:gd name="T10" fmla="*/ 0 w 1282"/>
                  <a:gd name="T11" fmla="*/ 0 h 10"/>
                  <a:gd name="T12" fmla="*/ 0 w 1282"/>
                  <a:gd name="T13" fmla="*/ 0 h 10"/>
                  <a:gd name="T14" fmla="*/ 0 w 1282"/>
                  <a:gd name="T15" fmla="*/ 0 h 10"/>
                  <a:gd name="T16" fmla="*/ 0 w 1282"/>
                  <a:gd name="T17" fmla="*/ 0 h 10"/>
                  <a:gd name="T18" fmla="*/ 0 w 1282"/>
                  <a:gd name="T19" fmla="*/ 0 h 10"/>
                  <a:gd name="T20" fmla="*/ 0 w 1282"/>
                  <a:gd name="T21" fmla="*/ 0 h 10"/>
                  <a:gd name="T22" fmla="*/ 0 w 1282"/>
                  <a:gd name="T23" fmla="*/ 0 h 10"/>
                  <a:gd name="T24" fmla="*/ 0 w 1282"/>
                  <a:gd name="T25" fmla="*/ 0 h 10"/>
                  <a:gd name="T26" fmla="*/ 0 w 1282"/>
                  <a:gd name="T27" fmla="*/ 0 h 10"/>
                  <a:gd name="T28" fmla="*/ 0 w 1282"/>
                  <a:gd name="T29" fmla="*/ 0 h 10"/>
                  <a:gd name="T30" fmla="*/ 0 w 1282"/>
                  <a:gd name="T31" fmla="*/ 0 h 10"/>
                  <a:gd name="T32" fmla="*/ 0 w 1282"/>
                  <a:gd name="T33" fmla="*/ 0 h 10"/>
                  <a:gd name="T34" fmla="*/ 0 w 1282"/>
                  <a:gd name="T35" fmla="*/ 0 h 10"/>
                  <a:gd name="T36" fmla="*/ 0 w 1282"/>
                  <a:gd name="T37" fmla="*/ 0 h 10"/>
                  <a:gd name="T38" fmla="*/ 0 w 1282"/>
                  <a:gd name="T39" fmla="*/ 0 h 10"/>
                  <a:gd name="T40" fmla="*/ 0 w 1282"/>
                  <a:gd name="T41" fmla="*/ 0 h 10"/>
                  <a:gd name="T42" fmla="*/ 0 w 1282"/>
                  <a:gd name="T43" fmla="*/ 0 h 10"/>
                  <a:gd name="T44" fmla="*/ 0 w 1282"/>
                  <a:gd name="T45" fmla="*/ 0 h 10"/>
                  <a:gd name="T46" fmla="*/ 0 w 1282"/>
                  <a:gd name="T47" fmla="*/ 0 h 10"/>
                  <a:gd name="T48" fmla="*/ 0 w 1282"/>
                  <a:gd name="T49" fmla="*/ 0 h 10"/>
                  <a:gd name="T50" fmla="*/ 0 w 1282"/>
                  <a:gd name="T51" fmla="*/ 0 h 10"/>
                  <a:gd name="T52" fmla="*/ 0 w 1282"/>
                  <a:gd name="T53" fmla="*/ 0 h 10"/>
                  <a:gd name="T54" fmla="*/ 0 w 1282"/>
                  <a:gd name="T55" fmla="*/ 0 h 10"/>
                  <a:gd name="T56" fmla="*/ 0 w 1282"/>
                  <a:gd name="T57" fmla="*/ 0 h 1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282"/>
                  <a:gd name="T88" fmla="*/ 0 h 10"/>
                  <a:gd name="T89" fmla="*/ 1282 w 1282"/>
                  <a:gd name="T90" fmla="*/ 10 h 1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282" h="10">
                    <a:moveTo>
                      <a:pt x="2" y="0"/>
                    </a:moveTo>
                    <a:lnTo>
                      <a:pt x="0" y="9"/>
                    </a:lnTo>
                    <a:lnTo>
                      <a:pt x="1018" y="9"/>
                    </a:lnTo>
                    <a:lnTo>
                      <a:pt x="1015" y="0"/>
                    </a:lnTo>
                    <a:lnTo>
                      <a:pt x="321" y="0"/>
                    </a:lnTo>
                    <a:lnTo>
                      <a:pt x="320" y="6"/>
                    </a:lnTo>
                    <a:lnTo>
                      <a:pt x="319" y="0"/>
                    </a:lnTo>
                    <a:lnTo>
                      <a:pt x="244" y="0"/>
                    </a:lnTo>
                    <a:lnTo>
                      <a:pt x="243" y="8"/>
                    </a:lnTo>
                    <a:lnTo>
                      <a:pt x="242" y="0"/>
                    </a:lnTo>
                    <a:lnTo>
                      <a:pt x="154" y="0"/>
                    </a:lnTo>
                    <a:lnTo>
                      <a:pt x="152" y="6"/>
                    </a:lnTo>
                    <a:lnTo>
                      <a:pt x="151" y="0"/>
                    </a:lnTo>
                    <a:lnTo>
                      <a:pt x="2" y="0"/>
                    </a:lnTo>
                    <a:close/>
                    <a:moveTo>
                      <a:pt x="1020" y="0"/>
                    </a:moveTo>
                    <a:lnTo>
                      <a:pt x="1019" y="9"/>
                    </a:lnTo>
                    <a:lnTo>
                      <a:pt x="1102" y="9"/>
                    </a:lnTo>
                    <a:lnTo>
                      <a:pt x="1100" y="0"/>
                    </a:lnTo>
                    <a:lnTo>
                      <a:pt x="1020" y="0"/>
                    </a:lnTo>
                    <a:close/>
                    <a:moveTo>
                      <a:pt x="1106" y="0"/>
                    </a:moveTo>
                    <a:lnTo>
                      <a:pt x="1105" y="9"/>
                    </a:lnTo>
                    <a:lnTo>
                      <a:pt x="1192" y="10"/>
                    </a:lnTo>
                    <a:lnTo>
                      <a:pt x="1190" y="0"/>
                    </a:lnTo>
                    <a:lnTo>
                      <a:pt x="1106" y="0"/>
                    </a:lnTo>
                    <a:close/>
                    <a:moveTo>
                      <a:pt x="1194" y="0"/>
                    </a:moveTo>
                    <a:lnTo>
                      <a:pt x="1192" y="9"/>
                    </a:lnTo>
                    <a:lnTo>
                      <a:pt x="1282" y="9"/>
                    </a:lnTo>
                    <a:lnTo>
                      <a:pt x="1280" y="0"/>
                    </a:lnTo>
                    <a:lnTo>
                      <a:pt x="1194" y="0"/>
                    </a:lnTo>
                    <a:close/>
                  </a:path>
                </a:pathLst>
              </a:custGeom>
              <a:solidFill>
                <a:srgbClr val="B0B09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3980" name="Freeform 953"/>
              <p:cNvSpPr>
                <a:spLocks noEditPoints="1"/>
              </p:cNvSpPr>
              <p:nvPr/>
            </p:nvSpPr>
            <p:spPr bwMode="auto">
              <a:xfrm>
                <a:off x="983" y="2867"/>
                <a:ext cx="320" cy="2"/>
              </a:xfrm>
              <a:custGeom>
                <a:avLst/>
                <a:gdLst>
                  <a:gd name="T0" fmla="*/ 0 w 1279"/>
                  <a:gd name="T1" fmla="*/ 0 h 10"/>
                  <a:gd name="T2" fmla="*/ 0 w 1279"/>
                  <a:gd name="T3" fmla="*/ 0 h 10"/>
                  <a:gd name="T4" fmla="*/ 0 w 1279"/>
                  <a:gd name="T5" fmla="*/ 0 h 10"/>
                  <a:gd name="T6" fmla="*/ 0 w 1279"/>
                  <a:gd name="T7" fmla="*/ 0 h 10"/>
                  <a:gd name="T8" fmla="*/ 0 w 1279"/>
                  <a:gd name="T9" fmla="*/ 0 h 10"/>
                  <a:gd name="T10" fmla="*/ 0 w 1279"/>
                  <a:gd name="T11" fmla="*/ 0 h 10"/>
                  <a:gd name="T12" fmla="*/ 0 w 1279"/>
                  <a:gd name="T13" fmla="*/ 0 h 10"/>
                  <a:gd name="T14" fmla="*/ 0 w 1279"/>
                  <a:gd name="T15" fmla="*/ 0 h 10"/>
                  <a:gd name="T16" fmla="*/ 0 w 1279"/>
                  <a:gd name="T17" fmla="*/ 0 h 10"/>
                  <a:gd name="T18" fmla="*/ 0 w 1279"/>
                  <a:gd name="T19" fmla="*/ 0 h 10"/>
                  <a:gd name="T20" fmla="*/ 0 w 1279"/>
                  <a:gd name="T21" fmla="*/ 0 h 10"/>
                  <a:gd name="T22" fmla="*/ 0 w 1279"/>
                  <a:gd name="T23" fmla="*/ 0 h 10"/>
                  <a:gd name="T24" fmla="*/ 0 w 1279"/>
                  <a:gd name="T25" fmla="*/ 0 h 10"/>
                  <a:gd name="T26" fmla="*/ 0 w 1279"/>
                  <a:gd name="T27" fmla="*/ 0 h 10"/>
                  <a:gd name="T28" fmla="*/ 0 w 1279"/>
                  <a:gd name="T29" fmla="*/ 0 h 10"/>
                  <a:gd name="T30" fmla="*/ 0 w 1279"/>
                  <a:gd name="T31" fmla="*/ 0 h 10"/>
                  <a:gd name="T32" fmla="*/ 0 w 1279"/>
                  <a:gd name="T33" fmla="*/ 0 h 10"/>
                  <a:gd name="T34" fmla="*/ 0 w 1279"/>
                  <a:gd name="T35" fmla="*/ 0 h 10"/>
                  <a:gd name="T36" fmla="*/ 0 w 1279"/>
                  <a:gd name="T37" fmla="*/ 0 h 10"/>
                  <a:gd name="T38" fmla="*/ 0 w 1279"/>
                  <a:gd name="T39" fmla="*/ 0 h 10"/>
                  <a:gd name="T40" fmla="*/ 0 w 1279"/>
                  <a:gd name="T41" fmla="*/ 0 h 10"/>
                  <a:gd name="T42" fmla="*/ 0 w 1279"/>
                  <a:gd name="T43" fmla="*/ 0 h 10"/>
                  <a:gd name="T44" fmla="*/ 0 w 1279"/>
                  <a:gd name="T45" fmla="*/ 0 h 10"/>
                  <a:gd name="T46" fmla="*/ 0 w 1279"/>
                  <a:gd name="T47" fmla="*/ 0 h 10"/>
                  <a:gd name="T48" fmla="*/ 0 w 1279"/>
                  <a:gd name="T49" fmla="*/ 0 h 10"/>
                  <a:gd name="T50" fmla="*/ 0 w 1279"/>
                  <a:gd name="T51" fmla="*/ 0 h 10"/>
                  <a:gd name="T52" fmla="*/ 0 w 1279"/>
                  <a:gd name="T53" fmla="*/ 0 h 10"/>
                  <a:gd name="T54" fmla="*/ 0 w 1279"/>
                  <a:gd name="T55" fmla="*/ 0 h 10"/>
                  <a:gd name="T56" fmla="*/ 0 w 1279"/>
                  <a:gd name="T57" fmla="*/ 0 h 10"/>
                  <a:gd name="T58" fmla="*/ 0 w 1279"/>
                  <a:gd name="T59" fmla="*/ 0 h 10"/>
                  <a:gd name="T60" fmla="*/ 0 w 1279"/>
                  <a:gd name="T61" fmla="*/ 0 h 10"/>
                  <a:gd name="T62" fmla="*/ 0 w 1279"/>
                  <a:gd name="T63" fmla="*/ 0 h 10"/>
                  <a:gd name="T64" fmla="*/ 0 w 1279"/>
                  <a:gd name="T65" fmla="*/ 0 h 10"/>
                  <a:gd name="T66" fmla="*/ 0 w 1279"/>
                  <a:gd name="T67" fmla="*/ 0 h 10"/>
                  <a:gd name="T68" fmla="*/ 0 w 1279"/>
                  <a:gd name="T69" fmla="*/ 0 h 1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79"/>
                  <a:gd name="T106" fmla="*/ 0 h 10"/>
                  <a:gd name="T107" fmla="*/ 1279 w 1279"/>
                  <a:gd name="T108" fmla="*/ 10 h 1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79" h="10">
                    <a:moveTo>
                      <a:pt x="1" y="0"/>
                    </a:moveTo>
                    <a:lnTo>
                      <a:pt x="0" y="8"/>
                    </a:lnTo>
                    <a:lnTo>
                      <a:pt x="151" y="10"/>
                    </a:lnTo>
                    <a:lnTo>
                      <a:pt x="150" y="0"/>
                    </a:lnTo>
                    <a:lnTo>
                      <a:pt x="1" y="0"/>
                    </a:lnTo>
                    <a:close/>
                    <a:moveTo>
                      <a:pt x="154" y="0"/>
                    </a:moveTo>
                    <a:lnTo>
                      <a:pt x="151" y="8"/>
                    </a:lnTo>
                    <a:lnTo>
                      <a:pt x="242" y="8"/>
                    </a:lnTo>
                    <a:lnTo>
                      <a:pt x="241" y="0"/>
                    </a:lnTo>
                    <a:lnTo>
                      <a:pt x="154" y="0"/>
                    </a:lnTo>
                    <a:close/>
                    <a:moveTo>
                      <a:pt x="243" y="0"/>
                    </a:moveTo>
                    <a:lnTo>
                      <a:pt x="243" y="8"/>
                    </a:lnTo>
                    <a:lnTo>
                      <a:pt x="319" y="10"/>
                    </a:lnTo>
                    <a:lnTo>
                      <a:pt x="316" y="0"/>
                    </a:lnTo>
                    <a:lnTo>
                      <a:pt x="243" y="0"/>
                    </a:lnTo>
                    <a:close/>
                    <a:moveTo>
                      <a:pt x="320" y="0"/>
                    </a:moveTo>
                    <a:lnTo>
                      <a:pt x="319" y="8"/>
                    </a:lnTo>
                    <a:lnTo>
                      <a:pt x="1015" y="8"/>
                    </a:lnTo>
                    <a:lnTo>
                      <a:pt x="1014" y="0"/>
                    </a:lnTo>
                    <a:lnTo>
                      <a:pt x="320" y="0"/>
                    </a:lnTo>
                    <a:close/>
                    <a:moveTo>
                      <a:pt x="1020" y="0"/>
                    </a:moveTo>
                    <a:lnTo>
                      <a:pt x="1018" y="8"/>
                    </a:lnTo>
                    <a:lnTo>
                      <a:pt x="1100" y="8"/>
                    </a:lnTo>
                    <a:lnTo>
                      <a:pt x="1098" y="0"/>
                    </a:lnTo>
                    <a:lnTo>
                      <a:pt x="1020" y="0"/>
                    </a:lnTo>
                    <a:close/>
                    <a:moveTo>
                      <a:pt x="1105" y="0"/>
                    </a:moveTo>
                    <a:lnTo>
                      <a:pt x="1104" y="8"/>
                    </a:lnTo>
                    <a:lnTo>
                      <a:pt x="1190" y="8"/>
                    </a:lnTo>
                    <a:lnTo>
                      <a:pt x="1189" y="0"/>
                    </a:lnTo>
                    <a:lnTo>
                      <a:pt x="1105" y="0"/>
                    </a:lnTo>
                    <a:close/>
                    <a:moveTo>
                      <a:pt x="1195" y="0"/>
                    </a:moveTo>
                    <a:lnTo>
                      <a:pt x="1192" y="8"/>
                    </a:lnTo>
                    <a:lnTo>
                      <a:pt x="1279" y="8"/>
                    </a:lnTo>
                    <a:lnTo>
                      <a:pt x="1278" y="0"/>
                    </a:lnTo>
                    <a:lnTo>
                      <a:pt x="1195" y="0"/>
                    </a:lnTo>
                    <a:close/>
                  </a:path>
                </a:pathLst>
              </a:custGeom>
              <a:solidFill>
                <a:srgbClr val="B5B59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3981" name="Freeform 954"/>
              <p:cNvSpPr>
                <a:spLocks noEditPoints="1"/>
              </p:cNvSpPr>
              <p:nvPr/>
            </p:nvSpPr>
            <p:spPr bwMode="auto">
              <a:xfrm>
                <a:off x="984" y="2865"/>
                <a:ext cx="319" cy="2"/>
              </a:xfrm>
              <a:custGeom>
                <a:avLst/>
                <a:gdLst>
                  <a:gd name="T0" fmla="*/ 0 w 1277"/>
                  <a:gd name="T1" fmla="*/ 0 h 9"/>
                  <a:gd name="T2" fmla="*/ 0 w 1277"/>
                  <a:gd name="T3" fmla="*/ 0 h 9"/>
                  <a:gd name="T4" fmla="*/ 0 w 1277"/>
                  <a:gd name="T5" fmla="*/ 0 h 9"/>
                  <a:gd name="T6" fmla="*/ 0 w 1277"/>
                  <a:gd name="T7" fmla="*/ 0 h 9"/>
                  <a:gd name="T8" fmla="*/ 0 w 1277"/>
                  <a:gd name="T9" fmla="*/ 0 h 9"/>
                  <a:gd name="T10" fmla="*/ 0 w 1277"/>
                  <a:gd name="T11" fmla="*/ 0 h 9"/>
                  <a:gd name="T12" fmla="*/ 0 w 1277"/>
                  <a:gd name="T13" fmla="*/ 0 h 9"/>
                  <a:gd name="T14" fmla="*/ 0 w 1277"/>
                  <a:gd name="T15" fmla="*/ 0 h 9"/>
                  <a:gd name="T16" fmla="*/ 0 w 1277"/>
                  <a:gd name="T17" fmla="*/ 0 h 9"/>
                  <a:gd name="T18" fmla="*/ 0 w 1277"/>
                  <a:gd name="T19" fmla="*/ 0 h 9"/>
                  <a:gd name="T20" fmla="*/ 0 w 1277"/>
                  <a:gd name="T21" fmla="*/ 0 h 9"/>
                  <a:gd name="T22" fmla="*/ 0 w 1277"/>
                  <a:gd name="T23" fmla="*/ 0 h 9"/>
                  <a:gd name="T24" fmla="*/ 0 w 1277"/>
                  <a:gd name="T25" fmla="*/ 0 h 9"/>
                  <a:gd name="T26" fmla="*/ 0 w 1277"/>
                  <a:gd name="T27" fmla="*/ 0 h 9"/>
                  <a:gd name="T28" fmla="*/ 0 w 1277"/>
                  <a:gd name="T29" fmla="*/ 0 h 9"/>
                  <a:gd name="T30" fmla="*/ 0 w 1277"/>
                  <a:gd name="T31" fmla="*/ 0 h 9"/>
                  <a:gd name="T32" fmla="*/ 0 w 1277"/>
                  <a:gd name="T33" fmla="*/ 0 h 9"/>
                  <a:gd name="T34" fmla="*/ 0 w 1277"/>
                  <a:gd name="T35" fmla="*/ 0 h 9"/>
                  <a:gd name="T36" fmla="*/ 0 w 1277"/>
                  <a:gd name="T37" fmla="*/ 0 h 9"/>
                  <a:gd name="T38" fmla="*/ 0 w 1277"/>
                  <a:gd name="T39" fmla="*/ 0 h 9"/>
                  <a:gd name="T40" fmla="*/ 0 w 1277"/>
                  <a:gd name="T41" fmla="*/ 0 h 9"/>
                  <a:gd name="T42" fmla="*/ 0 w 1277"/>
                  <a:gd name="T43" fmla="*/ 0 h 9"/>
                  <a:gd name="T44" fmla="*/ 0 w 1277"/>
                  <a:gd name="T45" fmla="*/ 0 h 9"/>
                  <a:gd name="T46" fmla="*/ 0 w 1277"/>
                  <a:gd name="T47" fmla="*/ 0 h 9"/>
                  <a:gd name="T48" fmla="*/ 0 w 1277"/>
                  <a:gd name="T49" fmla="*/ 0 h 9"/>
                  <a:gd name="T50" fmla="*/ 0 w 1277"/>
                  <a:gd name="T51" fmla="*/ 0 h 9"/>
                  <a:gd name="T52" fmla="*/ 0 w 1277"/>
                  <a:gd name="T53" fmla="*/ 0 h 9"/>
                  <a:gd name="T54" fmla="*/ 0 w 1277"/>
                  <a:gd name="T55" fmla="*/ 0 h 9"/>
                  <a:gd name="T56" fmla="*/ 0 w 1277"/>
                  <a:gd name="T57" fmla="*/ 0 h 9"/>
                  <a:gd name="T58" fmla="*/ 0 w 1277"/>
                  <a:gd name="T59" fmla="*/ 0 h 9"/>
                  <a:gd name="T60" fmla="*/ 0 w 1277"/>
                  <a:gd name="T61" fmla="*/ 0 h 9"/>
                  <a:gd name="T62" fmla="*/ 0 w 1277"/>
                  <a:gd name="T63" fmla="*/ 0 h 9"/>
                  <a:gd name="T64" fmla="*/ 0 w 1277"/>
                  <a:gd name="T65" fmla="*/ 0 h 9"/>
                  <a:gd name="T66" fmla="*/ 0 w 1277"/>
                  <a:gd name="T67" fmla="*/ 0 h 9"/>
                  <a:gd name="T68" fmla="*/ 0 w 1277"/>
                  <a:gd name="T69" fmla="*/ 0 h 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77"/>
                  <a:gd name="T106" fmla="*/ 0 h 9"/>
                  <a:gd name="T107" fmla="*/ 1277 w 1277"/>
                  <a:gd name="T108" fmla="*/ 9 h 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77" h="9">
                    <a:moveTo>
                      <a:pt x="1" y="0"/>
                    </a:moveTo>
                    <a:lnTo>
                      <a:pt x="0" y="9"/>
                    </a:lnTo>
                    <a:lnTo>
                      <a:pt x="149" y="9"/>
                    </a:lnTo>
                    <a:lnTo>
                      <a:pt x="148" y="0"/>
                    </a:lnTo>
                    <a:lnTo>
                      <a:pt x="1" y="0"/>
                    </a:lnTo>
                    <a:close/>
                    <a:moveTo>
                      <a:pt x="154" y="0"/>
                    </a:moveTo>
                    <a:lnTo>
                      <a:pt x="152" y="9"/>
                    </a:lnTo>
                    <a:lnTo>
                      <a:pt x="240" y="9"/>
                    </a:lnTo>
                    <a:lnTo>
                      <a:pt x="239" y="0"/>
                    </a:lnTo>
                    <a:lnTo>
                      <a:pt x="154" y="0"/>
                    </a:lnTo>
                    <a:close/>
                    <a:moveTo>
                      <a:pt x="242" y="0"/>
                    </a:moveTo>
                    <a:lnTo>
                      <a:pt x="242" y="9"/>
                    </a:lnTo>
                    <a:lnTo>
                      <a:pt x="317" y="9"/>
                    </a:lnTo>
                    <a:lnTo>
                      <a:pt x="314" y="0"/>
                    </a:lnTo>
                    <a:lnTo>
                      <a:pt x="242" y="0"/>
                    </a:lnTo>
                    <a:close/>
                    <a:moveTo>
                      <a:pt x="320" y="0"/>
                    </a:moveTo>
                    <a:lnTo>
                      <a:pt x="319" y="9"/>
                    </a:lnTo>
                    <a:lnTo>
                      <a:pt x="1013" y="9"/>
                    </a:lnTo>
                    <a:lnTo>
                      <a:pt x="1012" y="0"/>
                    </a:lnTo>
                    <a:lnTo>
                      <a:pt x="320" y="0"/>
                    </a:lnTo>
                    <a:close/>
                    <a:moveTo>
                      <a:pt x="1019" y="0"/>
                    </a:moveTo>
                    <a:lnTo>
                      <a:pt x="1018" y="9"/>
                    </a:lnTo>
                    <a:lnTo>
                      <a:pt x="1098" y="9"/>
                    </a:lnTo>
                    <a:lnTo>
                      <a:pt x="1096" y="0"/>
                    </a:lnTo>
                    <a:lnTo>
                      <a:pt x="1019" y="0"/>
                    </a:lnTo>
                    <a:close/>
                    <a:moveTo>
                      <a:pt x="1105" y="0"/>
                    </a:moveTo>
                    <a:lnTo>
                      <a:pt x="1104" y="9"/>
                    </a:lnTo>
                    <a:lnTo>
                      <a:pt x="1188" y="9"/>
                    </a:lnTo>
                    <a:lnTo>
                      <a:pt x="1186" y="0"/>
                    </a:lnTo>
                    <a:lnTo>
                      <a:pt x="1105" y="0"/>
                    </a:lnTo>
                    <a:close/>
                    <a:moveTo>
                      <a:pt x="1195" y="0"/>
                    </a:moveTo>
                    <a:lnTo>
                      <a:pt x="1192" y="9"/>
                    </a:lnTo>
                    <a:lnTo>
                      <a:pt x="1277" y="9"/>
                    </a:lnTo>
                    <a:lnTo>
                      <a:pt x="1276" y="0"/>
                    </a:lnTo>
                    <a:lnTo>
                      <a:pt x="1195" y="0"/>
                    </a:lnTo>
                    <a:close/>
                  </a:path>
                </a:pathLst>
              </a:custGeom>
              <a:solidFill>
                <a:srgbClr val="BDBD9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3982" name="Freeform 955"/>
              <p:cNvSpPr>
                <a:spLocks noEditPoints="1"/>
              </p:cNvSpPr>
              <p:nvPr/>
            </p:nvSpPr>
            <p:spPr bwMode="auto">
              <a:xfrm>
                <a:off x="984" y="2864"/>
                <a:ext cx="319" cy="3"/>
              </a:xfrm>
              <a:custGeom>
                <a:avLst/>
                <a:gdLst>
                  <a:gd name="T0" fmla="*/ 0 w 1277"/>
                  <a:gd name="T1" fmla="*/ 0 h 10"/>
                  <a:gd name="T2" fmla="*/ 0 w 1277"/>
                  <a:gd name="T3" fmla="*/ 0 h 10"/>
                  <a:gd name="T4" fmla="*/ 0 w 1277"/>
                  <a:gd name="T5" fmla="*/ 0 h 10"/>
                  <a:gd name="T6" fmla="*/ 0 w 1277"/>
                  <a:gd name="T7" fmla="*/ 0 h 10"/>
                  <a:gd name="T8" fmla="*/ 0 w 1277"/>
                  <a:gd name="T9" fmla="*/ 0 h 10"/>
                  <a:gd name="T10" fmla="*/ 0 w 1277"/>
                  <a:gd name="T11" fmla="*/ 0 h 10"/>
                  <a:gd name="T12" fmla="*/ 0 w 1277"/>
                  <a:gd name="T13" fmla="*/ 0 h 10"/>
                  <a:gd name="T14" fmla="*/ 0 w 1277"/>
                  <a:gd name="T15" fmla="*/ 0 h 10"/>
                  <a:gd name="T16" fmla="*/ 0 w 1277"/>
                  <a:gd name="T17" fmla="*/ 0 h 10"/>
                  <a:gd name="T18" fmla="*/ 0 w 1277"/>
                  <a:gd name="T19" fmla="*/ 0 h 10"/>
                  <a:gd name="T20" fmla="*/ 0 w 1277"/>
                  <a:gd name="T21" fmla="*/ 0 h 10"/>
                  <a:gd name="T22" fmla="*/ 0 w 1277"/>
                  <a:gd name="T23" fmla="*/ 0 h 10"/>
                  <a:gd name="T24" fmla="*/ 0 w 1277"/>
                  <a:gd name="T25" fmla="*/ 0 h 10"/>
                  <a:gd name="T26" fmla="*/ 0 w 1277"/>
                  <a:gd name="T27" fmla="*/ 0 h 10"/>
                  <a:gd name="T28" fmla="*/ 0 w 1277"/>
                  <a:gd name="T29" fmla="*/ 0 h 10"/>
                  <a:gd name="T30" fmla="*/ 0 w 1277"/>
                  <a:gd name="T31" fmla="*/ 0 h 10"/>
                  <a:gd name="T32" fmla="*/ 0 w 1277"/>
                  <a:gd name="T33" fmla="*/ 0 h 10"/>
                  <a:gd name="T34" fmla="*/ 0 w 1277"/>
                  <a:gd name="T35" fmla="*/ 0 h 10"/>
                  <a:gd name="T36" fmla="*/ 0 w 1277"/>
                  <a:gd name="T37" fmla="*/ 0 h 10"/>
                  <a:gd name="T38" fmla="*/ 0 w 1277"/>
                  <a:gd name="T39" fmla="*/ 0 h 10"/>
                  <a:gd name="T40" fmla="*/ 0 w 1277"/>
                  <a:gd name="T41" fmla="*/ 0 h 10"/>
                  <a:gd name="T42" fmla="*/ 0 w 1277"/>
                  <a:gd name="T43" fmla="*/ 0 h 10"/>
                  <a:gd name="T44" fmla="*/ 0 w 1277"/>
                  <a:gd name="T45" fmla="*/ 0 h 10"/>
                  <a:gd name="T46" fmla="*/ 0 w 1277"/>
                  <a:gd name="T47" fmla="*/ 0 h 10"/>
                  <a:gd name="T48" fmla="*/ 0 w 1277"/>
                  <a:gd name="T49" fmla="*/ 0 h 10"/>
                  <a:gd name="T50" fmla="*/ 0 w 1277"/>
                  <a:gd name="T51" fmla="*/ 0 h 10"/>
                  <a:gd name="T52" fmla="*/ 0 w 1277"/>
                  <a:gd name="T53" fmla="*/ 0 h 10"/>
                  <a:gd name="T54" fmla="*/ 0 w 1277"/>
                  <a:gd name="T55" fmla="*/ 0 h 10"/>
                  <a:gd name="T56" fmla="*/ 0 w 1277"/>
                  <a:gd name="T57" fmla="*/ 0 h 10"/>
                  <a:gd name="T58" fmla="*/ 0 w 1277"/>
                  <a:gd name="T59" fmla="*/ 0 h 10"/>
                  <a:gd name="T60" fmla="*/ 0 w 1277"/>
                  <a:gd name="T61" fmla="*/ 0 h 10"/>
                  <a:gd name="T62" fmla="*/ 0 w 1277"/>
                  <a:gd name="T63" fmla="*/ 0 h 10"/>
                  <a:gd name="T64" fmla="*/ 0 w 1277"/>
                  <a:gd name="T65" fmla="*/ 0 h 10"/>
                  <a:gd name="T66" fmla="*/ 0 w 1277"/>
                  <a:gd name="T67" fmla="*/ 0 h 10"/>
                  <a:gd name="T68" fmla="*/ 0 w 1277"/>
                  <a:gd name="T69" fmla="*/ 0 h 1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77"/>
                  <a:gd name="T106" fmla="*/ 0 h 10"/>
                  <a:gd name="T107" fmla="*/ 1277 w 1277"/>
                  <a:gd name="T108" fmla="*/ 10 h 1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77" h="10">
                    <a:moveTo>
                      <a:pt x="2" y="0"/>
                    </a:moveTo>
                    <a:lnTo>
                      <a:pt x="0" y="10"/>
                    </a:lnTo>
                    <a:lnTo>
                      <a:pt x="149" y="10"/>
                    </a:lnTo>
                    <a:lnTo>
                      <a:pt x="147" y="0"/>
                    </a:lnTo>
                    <a:lnTo>
                      <a:pt x="2" y="0"/>
                    </a:lnTo>
                    <a:close/>
                    <a:moveTo>
                      <a:pt x="155" y="0"/>
                    </a:moveTo>
                    <a:lnTo>
                      <a:pt x="153" y="10"/>
                    </a:lnTo>
                    <a:lnTo>
                      <a:pt x="240" y="10"/>
                    </a:lnTo>
                    <a:lnTo>
                      <a:pt x="238" y="0"/>
                    </a:lnTo>
                    <a:lnTo>
                      <a:pt x="155" y="0"/>
                    </a:lnTo>
                    <a:close/>
                    <a:moveTo>
                      <a:pt x="244" y="0"/>
                    </a:moveTo>
                    <a:lnTo>
                      <a:pt x="242" y="10"/>
                    </a:lnTo>
                    <a:lnTo>
                      <a:pt x="315" y="10"/>
                    </a:lnTo>
                    <a:lnTo>
                      <a:pt x="313" y="0"/>
                    </a:lnTo>
                    <a:lnTo>
                      <a:pt x="244" y="0"/>
                    </a:lnTo>
                    <a:close/>
                    <a:moveTo>
                      <a:pt x="320" y="0"/>
                    </a:moveTo>
                    <a:lnTo>
                      <a:pt x="319" y="10"/>
                    </a:lnTo>
                    <a:lnTo>
                      <a:pt x="1013" y="10"/>
                    </a:lnTo>
                    <a:lnTo>
                      <a:pt x="1011" y="0"/>
                    </a:lnTo>
                    <a:lnTo>
                      <a:pt x="320" y="0"/>
                    </a:lnTo>
                    <a:close/>
                    <a:moveTo>
                      <a:pt x="1020" y="0"/>
                    </a:moveTo>
                    <a:lnTo>
                      <a:pt x="1019" y="10"/>
                    </a:lnTo>
                    <a:lnTo>
                      <a:pt x="1097" y="10"/>
                    </a:lnTo>
                    <a:lnTo>
                      <a:pt x="1094" y="0"/>
                    </a:lnTo>
                    <a:lnTo>
                      <a:pt x="1020" y="0"/>
                    </a:lnTo>
                    <a:close/>
                    <a:moveTo>
                      <a:pt x="1105" y="0"/>
                    </a:moveTo>
                    <a:lnTo>
                      <a:pt x="1104" y="10"/>
                    </a:lnTo>
                    <a:lnTo>
                      <a:pt x="1188" y="10"/>
                    </a:lnTo>
                    <a:lnTo>
                      <a:pt x="1185" y="0"/>
                    </a:lnTo>
                    <a:lnTo>
                      <a:pt x="1105" y="0"/>
                    </a:lnTo>
                    <a:close/>
                    <a:moveTo>
                      <a:pt x="1196" y="0"/>
                    </a:moveTo>
                    <a:lnTo>
                      <a:pt x="1194" y="10"/>
                    </a:lnTo>
                    <a:lnTo>
                      <a:pt x="1277" y="10"/>
                    </a:lnTo>
                    <a:lnTo>
                      <a:pt x="1276" y="0"/>
                    </a:lnTo>
                    <a:lnTo>
                      <a:pt x="1196" y="0"/>
                    </a:lnTo>
                    <a:close/>
                  </a:path>
                </a:pathLst>
              </a:custGeom>
              <a:solidFill>
                <a:srgbClr val="C2C2A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3983" name="Freeform 956"/>
              <p:cNvSpPr>
                <a:spLocks noEditPoints="1"/>
              </p:cNvSpPr>
              <p:nvPr/>
            </p:nvSpPr>
            <p:spPr bwMode="auto">
              <a:xfrm>
                <a:off x="984" y="2863"/>
                <a:ext cx="319" cy="2"/>
              </a:xfrm>
              <a:custGeom>
                <a:avLst/>
                <a:gdLst>
                  <a:gd name="T0" fmla="*/ 0 w 1275"/>
                  <a:gd name="T1" fmla="*/ 0 h 9"/>
                  <a:gd name="T2" fmla="*/ 0 w 1275"/>
                  <a:gd name="T3" fmla="*/ 0 h 9"/>
                  <a:gd name="T4" fmla="*/ 0 w 1275"/>
                  <a:gd name="T5" fmla="*/ 0 h 9"/>
                  <a:gd name="T6" fmla="*/ 0 w 1275"/>
                  <a:gd name="T7" fmla="*/ 0 h 9"/>
                  <a:gd name="T8" fmla="*/ 0 w 1275"/>
                  <a:gd name="T9" fmla="*/ 0 h 9"/>
                  <a:gd name="T10" fmla="*/ 0 w 1275"/>
                  <a:gd name="T11" fmla="*/ 0 h 9"/>
                  <a:gd name="T12" fmla="*/ 0 w 1275"/>
                  <a:gd name="T13" fmla="*/ 0 h 9"/>
                  <a:gd name="T14" fmla="*/ 0 w 1275"/>
                  <a:gd name="T15" fmla="*/ 0 h 9"/>
                  <a:gd name="T16" fmla="*/ 0 w 1275"/>
                  <a:gd name="T17" fmla="*/ 0 h 9"/>
                  <a:gd name="T18" fmla="*/ 0 w 1275"/>
                  <a:gd name="T19" fmla="*/ 0 h 9"/>
                  <a:gd name="T20" fmla="*/ 0 w 1275"/>
                  <a:gd name="T21" fmla="*/ 0 h 9"/>
                  <a:gd name="T22" fmla="*/ 0 w 1275"/>
                  <a:gd name="T23" fmla="*/ 0 h 9"/>
                  <a:gd name="T24" fmla="*/ 0 w 1275"/>
                  <a:gd name="T25" fmla="*/ 0 h 9"/>
                  <a:gd name="T26" fmla="*/ 0 w 1275"/>
                  <a:gd name="T27" fmla="*/ 0 h 9"/>
                  <a:gd name="T28" fmla="*/ 0 w 1275"/>
                  <a:gd name="T29" fmla="*/ 0 h 9"/>
                  <a:gd name="T30" fmla="*/ 0 w 1275"/>
                  <a:gd name="T31" fmla="*/ 0 h 9"/>
                  <a:gd name="T32" fmla="*/ 0 w 1275"/>
                  <a:gd name="T33" fmla="*/ 0 h 9"/>
                  <a:gd name="T34" fmla="*/ 0 w 1275"/>
                  <a:gd name="T35" fmla="*/ 0 h 9"/>
                  <a:gd name="T36" fmla="*/ 0 w 1275"/>
                  <a:gd name="T37" fmla="*/ 0 h 9"/>
                  <a:gd name="T38" fmla="*/ 0 w 1275"/>
                  <a:gd name="T39" fmla="*/ 0 h 9"/>
                  <a:gd name="T40" fmla="*/ 0 w 1275"/>
                  <a:gd name="T41" fmla="*/ 0 h 9"/>
                  <a:gd name="T42" fmla="*/ 0 w 1275"/>
                  <a:gd name="T43" fmla="*/ 0 h 9"/>
                  <a:gd name="T44" fmla="*/ 0 w 1275"/>
                  <a:gd name="T45" fmla="*/ 0 h 9"/>
                  <a:gd name="T46" fmla="*/ 0 w 1275"/>
                  <a:gd name="T47" fmla="*/ 0 h 9"/>
                  <a:gd name="T48" fmla="*/ 0 w 1275"/>
                  <a:gd name="T49" fmla="*/ 0 h 9"/>
                  <a:gd name="T50" fmla="*/ 0 w 1275"/>
                  <a:gd name="T51" fmla="*/ 0 h 9"/>
                  <a:gd name="T52" fmla="*/ 0 w 1275"/>
                  <a:gd name="T53" fmla="*/ 0 h 9"/>
                  <a:gd name="T54" fmla="*/ 0 w 1275"/>
                  <a:gd name="T55" fmla="*/ 0 h 9"/>
                  <a:gd name="T56" fmla="*/ 0 w 1275"/>
                  <a:gd name="T57" fmla="*/ 0 h 9"/>
                  <a:gd name="T58" fmla="*/ 0 w 1275"/>
                  <a:gd name="T59" fmla="*/ 0 h 9"/>
                  <a:gd name="T60" fmla="*/ 0 w 1275"/>
                  <a:gd name="T61" fmla="*/ 0 h 9"/>
                  <a:gd name="T62" fmla="*/ 0 w 1275"/>
                  <a:gd name="T63" fmla="*/ 0 h 9"/>
                  <a:gd name="T64" fmla="*/ 0 w 1275"/>
                  <a:gd name="T65" fmla="*/ 0 h 9"/>
                  <a:gd name="T66" fmla="*/ 0 w 1275"/>
                  <a:gd name="T67" fmla="*/ 0 h 9"/>
                  <a:gd name="T68" fmla="*/ 0 w 1275"/>
                  <a:gd name="T69" fmla="*/ 0 h 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75"/>
                  <a:gd name="T106" fmla="*/ 0 h 9"/>
                  <a:gd name="T107" fmla="*/ 1275 w 1275"/>
                  <a:gd name="T108" fmla="*/ 9 h 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75" h="9">
                    <a:moveTo>
                      <a:pt x="2" y="0"/>
                    </a:moveTo>
                    <a:lnTo>
                      <a:pt x="0" y="9"/>
                    </a:lnTo>
                    <a:lnTo>
                      <a:pt x="147" y="9"/>
                    </a:lnTo>
                    <a:lnTo>
                      <a:pt x="145" y="0"/>
                    </a:lnTo>
                    <a:lnTo>
                      <a:pt x="2" y="0"/>
                    </a:lnTo>
                    <a:close/>
                    <a:moveTo>
                      <a:pt x="155" y="0"/>
                    </a:moveTo>
                    <a:lnTo>
                      <a:pt x="153" y="9"/>
                    </a:lnTo>
                    <a:lnTo>
                      <a:pt x="238" y="9"/>
                    </a:lnTo>
                    <a:lnTo>
                      <a:pt x="235" y="0"/>
                    </a:lnTo>
                    <a:lnTo>
                      <a:pt x="155" y="0"/>
                    </a:lnTo>
                    <a:close/>
                    <a:moveTo>
                      <a:pt x="243" y="0"/>
                    </a:moveTo>
                    <a:lnTo>
                      <a:pt x="241" y="9"/>
                    </a:lnTo>
                    <a:lnTo>
                      <a:pt x="313" y="9"/>
                    </a:lnTo>
                    <a:lnTo>
                      <a:pt x="311" y="0"/>
                    </a:lnTo>
                    <a:lnTo>
                      <a:pt x="243" y="0"/>
                    </a:lnTo>
                    <a:close/>
                    <a:moveTo>
                      <a:pt x="320" y="0"/>
                    </a:moveTo>
                    <a:lnTo>
                      <a:pt x="319" y="9"/>
                    </a:lnTo>
                    <a:lnTo>
                      <a:pt x="1011" y="9"/>
                    </a:lnTo>
                    <a:lnTo>
                      <a:pt x="1009" y="0"/>
                    </a:lnTo>
                    <a:lnTo>
                      <a:pt x="320" y="0"/>
                    </a:lnTo>
                    <a:close/>
                    <a:moveTo>
                      <a:pt x="1019" y="0"/>
                    </a:moveTo>
                    <a:lnTo>
                      <a:pt x="1018" y="9"/>
                    </a:lnTo>
                    <a:lnTo>
                      <a:pt x="1095" y="9"/>
                    </a:lnTo>
                    <a:lnTo>
                      <a:pt x="1092" y="0"/>
                    </a:lnTo>
                    <a:lnTo>
                      <a:pt x="1019" y="0"/>
                    </a:lnTo>
                    <a:close/>
                    <a:moveTo>
                      <a:pt x="1105" y="0"/>
                    </a:moveTo>
                    <a:lnTo>
                      <a:pt x="1104" y="9"/>
                    </a:lnTo>
                    <a:lnTo>
                      <a:pt x="1185" y="9"/>
                    </a:lnTo>
                    <a:lnTo>
                      <a:pt x="1183" y="0"/>
                    </a:lnTo>
                    <a:lnTo>
                      <a:pt x="1105" y="0"/>
                    </a:lnTo>
                    <a:close/>
                    <a:moveTo>
                      <a:pt x="1196" y="0"/>
                    </a:moveTo>
                    <a:lnTo>
                      <a:pt x="1194" y="9"/>
                    </a:lnTo>
                    <a:lnTo>
                      <a:pt x="1275" y="9"/>
                    </a:lnTo>
                    <a:lnTo>
                      <a:pt x="1274" y="0"/>
                    </a:lnTo>
                    <a:lnTo>
                      <a:pt x="1196" y="0"/>
                    </a:lnTo>
                    <a:close/>
                  </a:path>
                </a:pathLst>
              </a:custGeom>
              <a:solidFill>
                <a:srgbClr val="C9C9A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3984" name="Freeform 957"/>
              <p:cNvSpPr>
                <a:spLocks noEditPoints="1"/>
              </p:cNvSpPr>
              <p:nvPr/>
            </p:nvSpPr>
            <p:spPr bwMode="auto">
              <a:xfrm>
                <a:off x="984" y="2862"/>
                <a:ext cx="319" cy="2"/>
              </a:xfrm>
              <a:custGeom>
                <a:avLst/>
                <a:gdLst>
                  <a:gd name="T0" fmla="*/ 0 w 1274"/>
                  <a:gd name="T1" fmla="*/ 0 h 9"/>
                  <a:gd name="T2" fmla="*/ 0 w 1274"/>
                  <a:gd name="T3" fmla="*/ 0 h 9"/>
                  <a:gd name="T4" fmla="*/ 0 w 1274"/>
                  <a:gd name="T5" fmla="*/ 0 h 9"/>
                  <a:gd name="T6" fmla="*/ 0 w 1274"/>
                  <a:gd name="T7" fmla="*/ 0 h 9"/>
                  <a:gd name="T8" fmla="*/ 0 w 1274"/>
                  <a:gd name="T9" fmla="*/ 0 h 9"/>
                  <a:gd name="T10" fmla="*/ 0 w 1274"/>
                  <a:gd name="T11" fmla="*/ 0 h 9"/>
                  <a:gd name="T12" fmla="*/ 0 w 1274"/>
                  <a:gd name="T13" fmla="*/ 0 h 9"/>
                  <a:gd name="T14" fmla="*/ 0 w 1274"/>
                  <a:gd name="T15" fmla="*/ 0 h 9"/>
                  <a:gd name="T16" fmla="*/ 0 w 1274"/>
                  <a:gd name="T17" fmla="*/ 0 h 9"/>
                  <a:gd name="T18" fmla="*/ 0 w 1274"/>
                  <a:gd name="T19" fmla="*/ 0 h 9"/>
                  <a:gd name="T20" fmla="*/ 0 w 1274"/>
                  <a:gd name="T21" fmla="*/ 0 h 9"/>
                  <a:gd name="T22" fmla="*/ 0 w 1274"/>
                  <a:gd name="T23" fmla="*/ 0 h 9"/>
                  <a:gd name="T24" fmla="*/ 0 w 1274"/>
                  <a:gd name="T25" fmla="*/ 0 h 9"/>
                  <a:gd name="T26" fmla="*/ 0 w 1274"/>
                  <a:gd name="T27" fmla="*/ 0 h 9"/>
                  <a:gd name="T28" fmla="*/ 0 w 1274"/>
                  <a:gd name="T29" fmla="*/ 0 h 9"/>
                  <a:gd name="T30" fmla="*/ 0 w 1274"/>
                  <a:gd name="T31" fmla="*/ 0 h 9"/>
                  <a:gd name="T32" fmla="*/ 0 w 1274"/>
                  <a:gd name="T33" fmla="*/ 0 h 9"/>
                  <a:gd name="T34" fmla="*/ 0 w 1274"/>
                  <a:gd name="T35" fmla="*/ 0 h 9"/>
                  <a:gd name="T36" fmla="*/ 0 w 1274"/>
                  <a:gd name="T37" fmla="*/ 0 h 9"/>
                  <a:gd name="T38" fmla="*/ 0 w 1274"/>
                  <a:gd name="T39" fmla="*/ 0 h 9"/>
                  <a:gd name="T40" fmla="*/ 0 w 1274"/>
                  <a:gd name="T41" fmla="*/ 0 h 9"/>
                  <a:gd name="T42" fmla="*/ 0 w 1274"/>
                  <a:gd name="T43" fmla="*/ 0 h 9"/>
                  <a:gd name="T44" fmla="*/ 0 w 1274"/>
                  <a:gd name="T45" fmla="*/ 0 h 9"/>
                  <a:gd name="T46" fmla="*/ 0 w 1274"/>
                  <a:gd name="T47" fmla="*/ 0 h 9"/>
                  <a:gd name="T48" fmla="*/ 0 w 1274"/>
                  <a:gd name="T49" fmla="*/ 0 h 9"/>
                  <a:gd name="T50" fmla="*/ 0 w 1274"/>
                  <a:gd name="T51" fmla="*/ 0 h 9"/>
                  <a:gd name="T52" fmla="*/ 0 w 1274"/>
                  <a:gd name="T53" fmla="*/ 0 h 9"/>
                  <a:gd name="T54" fmla="*/ 0 w 1274"/>
                  <a:gd name="T55" fmla="*/ 0 h 9"/>
                  <a:gd name="T56" fmla="*/ 0 w 1274"/>
                  <a:gd name="T57" fmla="*/ 0 h 9"/>
                  <a:gd name="T58" fmla="*/ 0 w 1274"/>
                  <a:gd name="T59" fmla="*/ 0 h 9"/>
                  <a:gd name="T60" fmla="*/ 0 w 1274"/>
                  <a:gd name="T61" fmla="*/ 0 h 9"/>
                  <a:gd name="T62" fmla="*/ 0 w 1274"/>
                  <a:gd name="T63" fmla="*/ 0 h 9"/>
                  <a:gd name="T64" fmla="*/ 0 w 1274"/>
                  <a:gd name="T65" fmla="*/ 0 h 9"/>
                  <a:gd name="T66" fmla="*/ 0 w 1274"/>
                  <a:gd name="T67" fmla="*/ 0 h 9"/>
                  <a:gd name="T68" fmla="*/ 0 w 1274"/>
                  <a:gd name="T69" fmla="*/ 0 h 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74"/>
                  <a:gd name="T106" fmla="*/ 0 h 9"/>
                  <a:gd name="T107" fmla="*/ 1274 w 1274"/>
                  <a:gd name="T108" fmla="*/ 9 h 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74" h="9">
                    <a:moveTo>
                      <a:pt x="3" y="0"/>
                    </a:moveTo>
                    <a:lnTo>
                      <a:pt x="0" y="9"/>
                    </a:lnTo>
                    <a:lnTo>
                      <a:pt x="145" y="9"/>
                    </a:lnTo>
                    <a:lnTo>
                      <a:pt x="142" y="0"/>
                    </a:lnTo>
                    <a:lnTo>
                      <a:pt x="3" y="0"/>
                    </a:lnTo>
                    <a:close/>
                    <a:moveTo>
                      <a:pt x="154" y="0"/>
                    </a:moveTo>
                    <a:lnTo>
                      <a:pt x="153" y="9"/>
                    </a:lnTo>
                    <a:lnTo>
                      <a:pt x="236" y="9"/>
                    </a:lnTo>
                    <a:lnTo>
                      <a:pt x="234" y="0"/>
                    </a:lnTo>
                    <a:lnTo>
                      <a:pt x="154" y="0"/>
                    </a:lnTo>
                    <a:close/>
                    <a:moveTo>
                      <a:pt x="242" y="0"/>
                    </a:moveTo>
                    <a:lnTo>
                      <a:pt x="242" y="9"/>
                    </a:lnTo>
                    <a:lnTo>
                      <a:pt x="311" y="9"/>
                    </a:lnTo>
                    <a:lnTo>
                      <a:pt x="309" y="0"/>
                    </a:lnTo>
                    <a:lnTo>
                      <a:pt x="242" y="0"/>
                    </a:lnTo>
                    <a:close/>
                    <a:moveTo>
                      <a:pt x="319" y="0"/>
                    </a:moveTo>
                    <a:lnTo>
                      <a:pt x="318" y="9"/>
                    </a:lnTo>
                    <a:lnTo>
                      <a:pt x="1009" y="9"/>
                    </a:lnTo>
                    <a:lnTo>
                      <a:pt x="1006" y="0"/>
                    </a:lnTo>
                    <a:lnTo>
                      <a:pt x="319" y="0"/>
                    </a:lnTo>
                    <a:close/>
                    <a:moveTo>
                      <a:pt x="1019" y="0"/>
                    </a:moveTo>
                    <a:lnTo>
                      <a:pt x="1018" y="9"/>
                    </a:lnTo>
                    <a:lnTo>
                      <a:pt x="1092" y="9"/>
                    </a:lnTo>
                    <a:lnTo>
                      <a:pt x="1090" y="0"/>
                    </a:lnTo>
                    <a:lnTo>
                      <a:pt x="1019" y="0"/>
                    </a:lnTo>
                    <a:close/>
                    <a:moveTo>
                      <a:pt x="1104" y="0"/>
                    </a:moveTo>
                    <a:lnTo>
                      <a:pt x="1103" y="9"/>
                    </a:lnTo>
                    <a:lnTo>
                      <a:pt x="1183" y="9"/>
                    </a:lnTo>
                    <a:lnTo>
                      <a:pt x="1181" y="0"/>
                    </a:lnTo>
                    <a:lnTo>
                      <a:pt x="1104" y="0"/>
                    </a:lnTo>
                    <a:close/>
                    <a:moveTo>
                      <a:pt x="1196" y="0"/>
                    </a:moveTo>
                    <a:lnTo>
                      <a:pt x="1194" y="9"/>
                    </a:lnTo>
                    <a:lnTo>
                      <a:pt x="1274" y="9"/>
                    </a:lnTo>
                    <a:lnTo>
                      <a:pt x="1272" y="0"/>
                    </a:lnTo>
                    <a:lnTo>
                      <a:pt x="1196" y="0"/>
                    </a:lnTo>
                    <a:close/>
                  </a:path>
                </a:pathLst>
              </a:custGeom>
              <a:solidFill>
                <a:srgbClr val="D1D1B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3985" name="Freeform 958"/>
              <p:cNvSpPr>
                <a:spLocks noEditPoints="1"/>
              </p:cNvSpPr>
              <p:nvPr/>
            </p:nvSpPr>
            <p:spPr bwMode="auto">
              <a:xfrm>
                <a:off x="985" y="2861"/>
                <a:ext cx="317" cy="2"/>
              </a:xfrm>
              <a:custGeom>
                <a:avLst/>
                <a:gdLst>
                  <a:gd name="T0" fmla="*/ 0 w 1272"/>
                  <a:gd name="T1" fmla="*/ 0 h 10"/>
                  <a:gd name="T2" fmla="*/ 0 w 1272"/>
                  <a:gd name="T3" fmla="*/ 0 h 10"/>
                  <a:gd name="T4" fmla="*/ 0 w 1272"/>
                  <a:gd name="T5" fmla="*/ 0 h 10"/>
                  <a:gd name="T6" fmla="*/ 0 w 1272"/>
                  <a:gd name="T7" fmla="*/ 0 h 10"/>
                  <a:gd name="T8" fmla="*/ 0 w 1272"/>
                  <a:gd name="T9" fmla="*/ 0 h 10"/>
                  <a:gd name="T10" fmla="*/ 0 w 1272"/>
                  <a:gd name="T11" fmla="*/ 0 h 10"/>
                  <a:gd name="T12" fmla="*/ 0 w 1272"/>
                  <a:gd name="T13" fmla="*/ 0 h 10"/>
                  <a:gd name="T14" fmla="*/ 0 w 1272"/>
                  <a:gd name="T15" fmla="*/ 0 h 10"/>
                  <a:gd name="T16" fmla="*/ 0 w 1272"/>
                  <a:gd name="T17" fmla="*/ 0 h 10"/>
                  <a:gd name="T18" fmla="*/ 0 w 1272"/>
                  <a:gd name="T19" fmla="*/ 0 h 10"/>
                  <a:gd name="T20" fmla="*/ 0 w 1272"/>
                  <a:gd name="T21" fmla="*/ 0 h 10"/>
                  <a:gd name="T22" fmla="*/ 0 w 1272"/>
                  <a:gd name="T23" fmla="*/ 0 h 10"/>
                  <a:gd name="T24" fmla="*/ 0 w 1272"/>
                  <a:gd name="T25" fmla="*/ 0 h 10"/>
                  <a:gd name="T26" fmla="*/ 0 w 1272"/>
                  <a:gd name="T27" fmla="*/ 0 h 10"/>
                  <a:gd name="T28" fmla="*/ 0 w 1272"/>
                  <a:gd name="T29" fmla="*/ 0 h 10"/>
                  <a:gd name="T30" fmla="*/ 0 w 1272"/>
                  <a:gd name="T31" fmla="*/ 0 h 10"/>
                  <a:gd name="T32" fmla="*/ 0 w 1272"/>
                  <a:gd name="T33" fmla="*/ 0 h 10"/>
                  <a:gd name="T34" fmla="*/ 0 w 1272"/>
                  <a:gd name="T35" fmla="*/ 0 h 10"/>
                  <a:gd name="T36" fmla="*/ 0 w 1272"/>
                  <a:gd name="T37" fmla="*/ 0 h 10"/>
                  <a:gd name="T38" fmla="*/ 0 w 1272"/>
                  <a:gd name="T39" fmla="*/ 0 h 10"/>
                  <a:gd name="T40" fmla="*/ 0 w 1272"/>
                  <a:gd name="T41" fmla="*/ 0 h 10"/>
                  <a:gd name="T42" fmla="*/ 0 w 1272"/>
                  <a:gd name="T43" fmla="*/ 0 h 10"/>
                  <a:gd name="T44" fmla="*/ 0 w 1272"/>
                  <a:gd name="T45" fmla="*/ 0 h 10"/>
                  <a:gd name="T46" fmla="*/ 0 w 1272"/>
                  <a:gd name="T47" fmla="*/ 0 h 10"/>
                  <a:gd name="T48" fmla="*/ 0 w 1272"/>
                  <a:gd name="T49" fmla="*/ 0 h 10"/>
                  <a:gd name="T50" fmla="*/ 0 w 1272"/>
                  <a:gd name="T51" fmla="*/ 0 h 10"/>
                  <a:gd name="T52" fmla="*/ 0 w 1272"/>
                  <a:gd name="T53" fmla="*/ 0 h 10"/>
                  <a:gd name="T54" fmla="*/ 0 w 1272"/>
                  <a:gd name="T55" fmla="*/ 0 h 10"/>
                  <a:gd name="T56" fmla="*/ 0 w 1272"/>
                  <a:gd name="T57" fmla="*/ 0 h 10"/>
                  <a:gd name="T58" fmla="*/ 0 w 1272"/>
                  <a:gd name="T59" fmla="*/ 0 h 10"/>
                  <a:gd name="T60" fmla="*/ 0 w 1272"/>
                  <a:gd name="T61" fmla="*/ 0 h 10"/>
                  <a:gd name="T62" fmla="*/ 0 w 1272"/>
                  <a:gd name="T63" fmla="*/ 0 h 10"/>
                  <a:gd name="T64" fmla="*/ 0 w 1272"/>
                  <a:gd name="T65" fmla="*/ 0 h 10"/>
                  <a:gd name="T66" fmla="*/ 0 w 1272"/>
                  <a:gd name="T67" fmla="*/ 0 h 10"/>
                  <a:gd name="T68" fmla="*/ 0 w 1272"/>
                  <a:gd name="T69" fmla="*/ 0 h 1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72"/>
                  <a:gd name="T106" fmla="*/ 0 h 10"/>
                  <a:gd name="T107" fmla="*/ 1272 w 1272"/>
                  <a:gd name="T108" fmla="*/ 10 h 1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72" h="10">
                    <a:moveTo>
                      <a:pt x="2" y="0"/>
                    </a:moveTo>
                    <a:lnTo>
                      <a:pt x="0" y="10"/>
                    </a:lnTo>
                    <a:lnTo>
                      <a:pt x="143" y="10"/>
                    </a:lnTo>
                    <a:lnTo>
                      <a:pt x="140" y="0"/>
                    </a:lnTo>
                    <a:lnTo>
                      <a:pt x="2" y="0"/>
                    </a:lnTo>
                    <a:close/>
                    <a:moveTo>
                      <a:pt x="155" y="0"/>
                    </a:moveTo>
                    <a:lnTo>
                      <a:pt x="153" y="10"/>
                    </a:lnTo>
                    <a:lnTo>
                      <a:pt x="233" y="10"/>
                    </a:lnTo>
                    <a:lnTo>
                      <a:pt x="232" y="0"/>
                    </a:lnTo>
                    <a:lnTo>
                      <a:pt x="155" y="0"/>
                    </a:lnTo>
                    <a:close/>
                    <a:moveTo>
                      <a:pt x="241" y="0"/>
                    </a:moveTo>
                    <a:lnTo>
                      <a:pt x="241" y="10"/>
                    </a:lnTo>
                    <a:lnTo>
                      <a:pt x="309" y="10"/>
                    </a:lnTo>
                    <a:lnTo>
                      <a:pt x="306" y="0"/>
                    </a:lnTo>
                    <a:lnTo>
                      <a:pt x="241" y="0"/>
                    </a:lnTo>
                    <a:close/>
                    <a:moveTo>
                      <a:pt x="320" y="0"/>
                    </a:moveTo>
                    <a:lnTo>
                      <a:pt x="318" y="10"/>
                    </a:lnTo>
                    <a:lnTo>
                      <a:pt x="1007" y="10"/>
                    </a:lnTo>
                    <a:lnTo>
                      <a:pt x="1005" y="0"/>
                    </a:lnTo>
                    <a:lnTo>
                      <a:pt x="320" y="0"/>
                    </a:lnTo>
                    <a:close/>
                    <a:moveTo>
                      <a:pt x="1020" y="0"/>
                    </a:moveTo>
                    <a:lnTo>
                      <a:pt x="1017" y="10"/>
                    </a:lnTo>
                    <a:lnTo>
                      <a:pt x="1090" y="10"/>
                    </a:lnTo>
                    <a:lnTo>
                      <a:pt x="1088" y="0"/>
                    </a:lnTo>
                    <a:lnTo>
                      <a:pt x="1020" y="0"/>
                    </a:lnTo>
                    <a:close/>
                    <a:moveTo>
                      <a:pt x="1103" y="0"/>
                    </a:moveTo>
                    <a:lnTo>
                      <a:pt x="1103" y="10"/>
                    </a:lnTo>
                    <a:lnTo>
                      <a:pt x="1181" y="10"/>
                    </a:lnTo>
                    <a:lnTo>
                      <a:pt x="1179" y="0"/>
                    </a:lnTo>
                    <a:lnTo>
                      <a:pt x="1103" y="0"/>
                    </a:lnTo>
                    <a:close/>
                    <a:moveTo>
                      <a:pt x="1195" y="0"/>
                    </a:moveTo>
                    <a:lnTo>
                      <a:pt x="1194" y="10"/>
                    </a:lnTo>
                    <a:lnTo>
                      <a:pt x="1272" y="10"/>
                    </a:lnTo>
                    <a:lnTo>
                      <a:pt x="1269" y="0"/>
                    </a:lnTo>
                    <a:lnTo>
                      <a:pt x="1195" y="0"/>
                    </a:lnTo>
                    <a:close/>
                  </a:path>
                </a:pathLst>
              </a:custGeom>
              <a:solidFill>
                <a:srgbClr val="D6D6B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3986" name="Freeform 959"/>
              <p:cNvSpPr>
                <a:spLocks noEditPoints="1"/>
              </p:cNvSpPr>
              <p:nvPr/>
            </p:nvSpPr>
            <p:spPr bwMode="auto">
              <a:xfrm>
                <a:off x="985" y="2859"/>
                <a:ext cx="317" cy="3"/>
              </a:xfrm>
              <a:custGeom>
                <a:avLst/>
                <a:gdLst>
                  <a:gd name="T0" fmla="*/ 0 w 1269"/>
                  <a:gd name="T1" fmla="*/ 0 h 10"/>
                  <a:gd name="T2" fmla="*/ 0 w 1269"/>
                  <a:gd name="T3" fmla="*/ 0 h 10"/>
                  <a:gd name="T4" fmla="*/ 0 w 1269"/>
                  <a:gd name="T5" fmla="*/ 0 h 10"/>
                  <a:gd name="T6" fmla="*/ 0 w 1269"/>
                  <a:gd name="T7" fmla="*/ 0 h 10"/>
                  <a:gd name="T8" fmla="*/ 0 w 1269"/>
                  <a:gd name="T9" fmla="*/ 0 h 10"/>
                  <a:gd name="T10" fmla="*/ 0 w 1269"/>
                  <a:gd name="T11" fmla="*/ 0 h 10"/>
                  <a:gd name="T12" fmla="*/ 0 w 1269"/>
                  <a:gd name="T13" fmla="*/ 0 h 10"/>
                  <a:gd name="T14" fmla="*/ 0 w 1269"/>
                  <a:gd name="T15" fmla="*/ 0 h 10"/>
                  <a:gd name="T16" fmla="*/ 0 w 1269"/>
                  <a:gd name="T17" fmla="*/ 0 h 10"/>
                  <a:gd name="T18" fmla="*/ 0 w 1269"/>
                  <a:gd name="T19" fmla="*/ 0 h 10"/>
                  <a:gd name="T20" fmla="*/ 0 w 1269"/>
                  <a:gd name="T21" fmla="*/ 0 h 10"/>
                  <a:gd name="T22" fmla="*/ 0 w 1269"/>
                  <a:gd name="T23" fmla="*/ 0 h 10"/>
                  <a:gd name="T24" fmla="*/ 0 w 1269"/>
                  <a:gd name="T25" fmla="*/ 0 h 10"/>
                  <a:gd name="T26" fmla="*/ 0 w 1269"/>
                  <a:gd name="T27" fmla="*/ 0 h 10"/>
                  <a:gd name="T28" fmla="*/ 0 w 1269"/>
                  <a:gd name="T29" fmla="*/ 0 h 10"/>
                  <a:gd name="T30" fmla="*/ 0 w 1269"/>
                  <a:gd name="T31" fmla="*/ 0 h 10"/>
                  <a:gd name="T32" fmla="*/ 0 w 1269"/>
                  <a:gd name="T33" fmla="*/ 0 h 10"/>
                  <a:gd name="T34" fmla="*/ 0 w 1269"/>
                  <a:gd name="T35" fmla="*/ 0 h 10"/>
                  <a:gd name="T36" fmla="*/ 0 w 1269"/>
                  <a:gd name="T37" fmla="*/ 0 h 10"/>
                  <a:gd name="T38" fmla="*/ 0 w 1269"/>
                  <a:gd name="T39" fmla="*/ 0 h 10"/>
                  <a:gd name="T40" fmla="*/ 0 w 1269"/>
                  <a:gd name="T41" fmla="*/ 0 h 10"/>
                  <a:gd name="T42" fmla="*/ 0 w 1269"/>
                  <a:gd name="T43" fmla="*/ 0 h 10"/>
                  <a:gd name="T44" fmla="*/ 0 w 1269"/>
                  <a:gd name="T45" fmla="*/ 0 h 10"/>
                  <a:gd name="T46" fmla="*/ 0 w 1269"/>
                  <a:gd name="T47" fmla="*/ 0 h 10"/>
                  <a:gd name="T48" fmla="*/ 0 w 1269"/>
                  <a:gd name="T49" fmla="*/ 0 h 10"/>
                  <a:gd name="T50" fmla="*/ 0 w 1269"/>
                  <a:gd name="T51" fmla="*/ 0 h 10"/>
                  <a:gd name="T52" fmla="*/ 0 w 1269"/>
                  <a:gd name="T53" fmla="*/ 0 h 10"/>
                  <a:gd name="T54" fmla="*/ 0 w 1269"/>
                  <a:gd name="T55" fmla="*/ 0 h 10"/>
                  <a:gd name="T56" fmla="*/ 0 w 1269"/>
                  <a:gd name="T57" fmla="*/ 0 h 10"/>
                  <a:gd name="T58" fmla="*/ 0 w 1269"/>
                  <a:gd name="T59" fmla="*/ 0 h 10"/>
                  <a:gd name="T60" fmla="*/ 0 w 1269"/>
                  <a:gd name="T61" fmla="*/ 0 h 10"/>
                  <a:gd name="T62" fmla="*/ 0 w 1269"/>
                  <a:gd name="T63" fmla="*/ 0 h 10"/>
                  <a:gd name="T64" fmla="*/ 0 w 1269"/>
                  <a:gd name="T65" fmla="*/ 0 h 10"/>
                  <a:gd name="T66" fmla="*/ 0 w 1269"/>
                  <a:gd name="T67" fmla="*/ 0 h 10"/>
                  <a:gd name="T68" fmla="*/ 0 w 1269"/>
                  <a:gd name="T69" fmla="*/ 0 h 10"/>
                  <a:gd name="T70" fmla="*/ 0 w 1269"/>
                  <a:gd name="T71" fmla="*/ 0 h 10"/>
                  <a:gd name="T72" fmla="*/ 0 w 1269"/>
                  <a:gd name="T73" fmla="*/ 0 h 10"/>
                  <a:gd name="T74" fmla="*/ 0 w 1269"/>
                  <a:gd name="T75" fmla="*/ 0 h 10"/>
                  <a:gd name="T76" fmla="*/ 0 w 1269"/>
                  <a:gd name="T77" fmla="*/ 0 h 10"/>
                  <a:gd name="T78" fmla="*/ 0 w 1269"/>
                  <a:gd name="T79" fmla="*/ 0 h 10"/>
                  <a:gd name="T80" fmla="*/ 0 w 1269"/>
                  <a:gd name="T81" fmla="*/ 0 h 10"/>
                  <a:gd name="T82" fmla="*/ 0 w 1269"/>
                  <a:gd name="T83" fmla="*/ 0 h 10"/>
                  <a:gd name="T84" fmla="*/ 0 w 1269"/>
                  <a:gd name="T85" fmla="*/ 0 h 10"/>
                  <a:gd name="T86" fmla="*/ 0 w 1269"/>
                  <a:gd name="T87" fmla="*/ 0 h 10"/>
                  <a:gd name="T88" fmla="*/ 0 w 1269"/>
                  <a:gd name="T89" fmla="*/ 0 h 1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269"/>
                  <a:gd name="T136" fmla="*/ 0 h 10"/>
                  <a:gd name="T137" fmla="*/ 1269 w 1269"/>
                  <a:gd name="T138" fmla="*/ 10 h 1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269" h="10">
                    <a:moveTo>
                      <a:pt x="0" y="10"/>
                    </a:moveTo>
                    <a:lnTo>
                      <a:pt x="0" y="5"/>
                    </a:lnTo>
                    <a:lnTo>
                      <a:pt x="19" y="3"/>
                    </a:lnTo>
                    <a:lnTo>
                      <a:pt x="34" y="2"/>
                    </a:lnTo>
                    <a:lnTo>
                      <a:pt x="47" y="2"/>
                    </a:lnTo>
                    <a:lnTo>
                      <a:pt x="59" y="0"/>
                    </a:lnTo>
                    <a:lnTo>
                      <a:pt x="71" y="2"/>
                    </a:lnTo>
                    <a:lnTo>
                      <a:pt x="85" y="2"/>
                    </a:lnTo>
                    <a:lnTo>
                      <a:pt x="99" y="0"/>
                    </a:lnTo>
                    <a:lnTo>
                      <a:pt x="116" y="0"/>
                    </a:lnTo>
                    <a:lnTo>
                      <a:pt x="137" y="0"/>
                    </a:lnTo>
                    <a:lnTo>
                      <a:pt x="139" y="10"/>
                    </a:lnTo>
                    <a:lnTo>
                      <a:pt x="0" y="10"/>
                    </a:lnTo>
                    <a:close/>
                    <a:moveTo>
                      <a:pt x="151" y="10"/>
                    </a:moveTo>
                    <a:lnTo>
                      <a:pt x="153" y="5"/>
                    </a:lnTo>
                    <a:lnTo>
                      <a:pt x="229" y="5"/>
                    </a:lnTo>
                    <a:lnTo>
                      <a:pt x="230" y="10"/>
                    </a:lnTo>
                    <a:lnTo>
                      <a:pt x="151" y="10"/>
                    </a:lnTo>
                    <a:close/>
                    <a:moveTo>
                      <a:pt x="239" y="0"/>
                    </a:moveTo>
                    <a:lnTo>
                      <a:pt x="239" y="10"/>
                    </a:lnTo>
                    <a:lnTo>
                      <a:pt x="306" y="10"/>
                    </a:lnTo>
                    <a:lnTo>
                      <a:pt x="303" y="5"/>
                    </a:lnTo>
                    <a:lnTo>
                      <a:pt x="255" y="0"/>
                    </a:lnTo>
                    <a:lnTo>
                      <a:pt x="239" y="0"/>
                    </a:lnTo>
                    <a:close/>
                    <a:moveTo>
                      <a:pt x="318" y="0"/>
                    </a:moveTo>
                    <a:lnTo>
                      <a:pt x="316" y="10"/>
                    </a:lnTo>
                    <a:lnTo>
                      <a:pt x="1003" y="10"/>
                    </a:lnTo>
                    <a:lnTo>
                      <a:pt x="1002" y="0"/>
                    </a:lnTo>
                    <a:lnTo>
                      <a:pt x="318" y="0"/>
                    </a:lnTo>
                    <a:close/>
                    <a:moveTo>
                      <a:pt x="1018" y="0"/>
                    </a:moveTo>
                    <a:lnTo>
                      <a:pt x="1016" y="10"/>
                    </a:lnTo>
                    <a:lnTo>
                      <a:pt x="1087" y="10"/>
                    </a:lnTo>
                    <a:lnTo>
                      <a:pt x="1085" y="5"/>
                    </a:lnTo>
                    <a:lnTo>
                      <a:pt x="1034" y="0"/>
                    </a:lnTo>
                    <a:lnTo>
                      <a:pt x="1018" y="0"/>
                    </a:lnTo>
                    <a:close/>
                    <a:moveTo>
                      <a:pt x="1101" y="10"/>
                    </a:moveTo>
                    <a:lnTo>
                      <a:pt x="1101" y="5"/>
                    </a:lnTo>
                    <a:lnTo>
                      <a:pt x="1175" y="5"/>
                    </a:lnTo>
                    <a:lnTo>
                      <a:pt x="1178" y="10"/>
                    </a:lnTo>
                    <a:lnTo>
                      <a:pt x="1101" y="10"/>
                    </a:lnTo>
                    <a:close/>
                    <a:moveTo>
                      <a:pt x="1195" y="0"/>
                    </a:moveTo>
                    <a:lnTo>
                      <a:pt x="1193" y="10"/>
                    </a:lnTo>
                    <a:lnTo>
                      <a:pt x="1269" y="10"/>
                    </a:lnTo>
                    <a:lnTo>
                      <a:pt x="1267" y="0"/>
                    </a:lnTo>
                    <a:lnTo>
                      <a:pt x="1195" y="0"/>
                    </a:lnTo>
                    <a:close/>
                  </a:path>
                </a:pathLst>
              </a:custGeom>
              <a:solidFill>
                <a:srgbClr val="DEDE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3987" name="Freeform 960"/>
              <p:cNvSpPr>
                <a:spLocks noEditPoints="1"/>
              </p:cNvSpPr>
              <p:nvPr/>
            </p:nvSpPr>
            <p:spPr bwMode="auto">
              <a:xfrm>
                <a:off x="985" y="2859"/>
                <a:ext cx="317" cy="2"/>
              </a:xfrm>
              <a:custGeom>
                <a:avLst/>
                <a:gdLst>
                  <a:gd name="T0" fmla="*/ 0 w 1267"/>
                  <a:gd name="T1" fmla="*/ 0 h 5"/>
                  <a:gd name="T2" fmla="*/ 0 w 1267"/>
                  <a:gd name="T3" fmla="*/ 0 h 5"/>
                  <a:gd name="T4" fmla="*/ 0 w 1267"/>
                  <a:gd name="T5" fmla="*/ 0 h 5"/>
                  <a:gd name="T6" fmla="*/ 0 w 1267"/>
                  <a:gd name="T7" fmla="*/ 0 h 5"/>
                  <a:gd name="T8" fmla="*/ 0 w 1267"/>
                  <a:gd name="T9" fmla="*/ 0 h 5"/>
                  <a:gd name="T10" fmla="*/ 0 w 1267"/>
                  <a:gd name="T11" fmla="*/ 0 h 5"/>
                  <a:gd name="T12" fmla="*/ 0 w 1267"/>
                  <a:gd name="T13" fmla="*/ 0 h 5"/>
                  <a:gd name="T14" fmla="*/ 0 w 1267"/>
                  <a:gd name="T15" fmla="*/ 0 h 5"/>
                  <a:gd name="T16" fmla="*/ 0 w 1267"/>
                  <a:gd name="T17" fmla="*/ 0 h 5"/>
                  <a:gd name="T18" fmla="*/ 0 w 1267"/>
                  <a:gd name="T19" fmla="*/ 0 h 5"/>
                  <a:gd name="T20" fmla="*/ 0 w 1267"/>
                  <a:gd name="T21" fmla="*/ 0 h 5"/>
                  <a:gd name="T22" fmla="*/ 0 w 1267"/>
                  <a:gd name="T23" fmla="*/ 0 h 5"/>
                  <a:gd name="T24" fmla="*/ 0 w 1267"/>
                  <a:gd name="T25" fmla="*/ 0 h 5"/>
                  <a:gd name="T26" fmla="*/ 0 w 1267"/>
                  <a:gd name="T27" fmla="*/ 0 h 5"/>
                  <a:gd name="T28" fmla="*/ 0 w 1267"/>
                  <a:gd name="T29" fmla="*/ 0 h 5"/>
                  <a:gd name="T30" fmla="*/ 0 w 1267"/>
                  <a:gd name="T31" fmla="*/ 0 h 5"/>
                  <a:gd name="T32" fmla="*/ 0 w 1267"/>
                  <a:gd name="T33" fmla="*/ 0 h 5"/>
                  <a:gd name="T34" fmla="*/ 0 w 1267"/>
                  <a:gd name="T35" fmla="*/ 0 h 5"/>
                  <a:gd name="T36" fmla="*/ 0 w 1267"/>
                  <a:gd name="T37" fmla="*/ 0 h 5"/>
                  <a:gd name="T38" fmla="*/ 0 w 1267"/>
                  <a:gd name="T39" fmla="*/ 0 h 5"/>
                  <a:gd name="T40" fmla="*/ 0 w 1267"/>
                  <a:gd name="T41" fmla="*/ 0 h 5"/>
                  <a:gd name="T42" fmla="*/ 0 w 1267"/>
                  <a:gd name="T43" fmla="*/ 0 h 5"/>
                  <a:gd name="T44" fmla="*/ 0 w 1267"/>
                  <a:gd name="T45" fmla="*/ 0 h 5"/>
                  <a:gd name="T46" fmla="*/ 0 w 1267"/>
                  <a:gd name="T47" fmla="*/ 0 h 5"/>
                  <a:gd name="T48" fmla="*/ 0 w 1267"/>
                  <a:gd name="T49" fmla="*/ 0 h 5"/>
                  <a:gd name="T50" fmla="*/ 0 w 1267"/>
                  <a:gd name="T51" fmla="*/ 0 h 5"/>
                  <a:gd name="T52" fmla="*/ 0 w 1267"/>
                  <a:gd name="T53" fmla="*/ 0 h 5"/>
                  <a:gd name="T54" fmla="*/ 0 w 1267"/>
                  <a:gd name="T55" fmla="*/ 0 h 5"/>
                  <a:gd name="T56" fmla="*/ 0 w 1267"/>
                  <a:gd name="T57" fmla="*/ 0 h 5"/>
                  <a:gd name="T58" fmla="*/ 0 w 1267"/>
                  <a:gd name="T59" fmla="*/ 0 h 5"/>
                  <a:gd name="T60" fmla="*/ 0 w 1267"/>
                  <a:gd name="T61" fmla="*/ 0 h 5"/>
                  <a:gd name="T62" fmla="*/ 0 w 1267"/>
                  <a:gd name="T63" fmla="*/ 0 h 5"/>
                  <a:gd name="T64" fmla="*/ 0 w 1267"/>
                  <a:gd name="T65" fmla="*/ 0 h 5"/>
                  <a:gd name="T66" fmla="*/ 0 w 1267"/>
                  <a:gd name="T67" fmla="*/ 0 h 5"/>
                  <a:gd name="T68" fmla="*/ 0 w 1267"/>
                  <a:gd name="T69" fmla="*/ 0 h 5"/>
                  <a:gd name="T70" fmla="*/ 0 w 1267"/>
                  <a:gd name="T71" fmla="*/ 0 h 5"/>
                  <a:gd name="T72" fmla="*/ 0 w 1267"/>
                  <a:gd name="T73" fmla="*/ 0 h 5"/>
                  <a:gd name="T74" fmla="*/ 0 w 1267"/>
                  <a:gd name="T75" fmla="*/ 0 h 5"/>
                  <a:gd name="T76" fmla="*/ 0 w 1267"/>
                  <a:gd name="T77" fmla="*/ 0 h 5"/>
                  <a:gd name="T78" fmla="*/ 0 w 1267"/>
                  <a:gd name="T79" fmla="*/ 0 h 5"/>
                  <a:gd name="T80" fmla="*/ 0 w 1267"/>
                  <a:gd name="T81" fmla="*/ 0 h 5"/>
                  <a:gd name="T82" fmla="*/ 0 w 1267"/>
                  <a:gd name="T83" fmla="*/ 0 h 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267"/>
                  <a:gd name="T127" fmla="*/ 0 h 5"/>
                  <a:gd name="T128" fmla="*/ 1267 w 1267"/>
                  <a:gd name="T129" fmla="*/ 5 h 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267" h="5">
                    <a:moveTo>
                      <a:pt x="0" y="5"/>
                    </a:moveTo>
                    <a:lnTo>
                      <a:pt x="0" y="5"/>
                    </a:lnTo>
                    <a:lnTo>
                      <a:pt x="20" y="3"/>
                    </a:lnTo>
                    <a:lnTo>
                      <a:pt x="38" y="2"/>
                    </a:lnTo>
                    <a:lnTo>
                      <a:pt x="52" y="2"/>
                    </a:lnTo>
                    <a:lnTo>
                      <a:pt x="65" y="2"/>
                    </a:lnTo>
                    <a:lnTo>
                      <a:pt x="79" y="2"/>
                    </a:lnTo>
                    <a:lnTo>
                      <a:pt x="94" y="2"/>
                    </a:lnTo>
                    <a:lnTo>
                      <a:pt x="113" y="2"/>
                    </a:lnTo>
                    <a:lnTo>
                      <a:pt x="136" y="0"/>
                    </a:lnTo>
                    <a:lnTo>
                      <a:pt x="138" y="5"/>
                    </a:lnTo>
                    <a:lnTo>
                      <a:pt x="0" y="5"/>
                    </a:lnTo>
                    <a:close/>
                    <a:moveTo>
                      <a:pt x="153" y="5"/>
                    </a:moveTo>
                    <a:lnTo>
                      <a:pt x="153" y="5"/>
                    </a:lnTo>
                    <a:lnTo>
                      <a:pt x="229" y="5"/>
                    </a:lnTo>
                    <a:lnTo>
                      <a:pt x="230" y="5"/>
                    </a:lnTo>
                    <a:lnTo>
                      <a:pt x="153" y="5"/>
                    </a:lnTo>
                    <a:close/>
                    <a:moveTo>
                      <a:pt x="239" y="5"/>
                    </a:moveTo>
                    <a:lnTo>
                      <a:pt x="239" y="0"/>
                    </a:lnTo>
                    <a:lnTo>
                      <a:pt x="303" y="5"/>
                    </a:lnTo>
                    <a:lnTo>
                      <a:pt x="304" y="5"/>
                    </a:lnTo>
                    <a:lnTo>
                      <a:pt x="239" y="5"/>
                    </a:lnTo>
                    <a:close/>
                    <a:moveTo>
                      <a:pt x="318" y="5"/>
                    </a:moveTo>
                    <a:lnTo>
                      <a:pt x="318" y="0"/>
                    </a:lnTo>
                    <a:lnTo>
                      <a:pt x="1001" y="0"/>
                    </a:lnTo>
                    <a:lnTo>
                      <a:pt x="1003" y="5"/>
                    </a:lnTo>
                    <a:lnTo>
                      <a:pt x="318" y="5"/>
                    </a:lnTo>
                    <a:close/>
                    <a:moveTo>
                      <a:pt x="1018" y="5"/>
                    </a:moveTo>
                    <a:lnTo>
                      <a:pt x="1018" y="0"/>
                    </a:lnTo>
                    <a:lnTo>
                      <a:pt x="1085" y="5"/>
                    </a:lnTo>
                    <a:lnTo>
                      <a:pt x="1086" y="5"/>
                    </a:lnTo>
                    <a:lnTo>
                      <a:pt x="1018" y="5"/>
                    </a:lnTo>
                    <a:close/>
                    <a:moveTo>
                      <a:pt x="1101" y="5"/>
                    </a:moveTo>
                    <a:lnTo>
                      <a:pt x="1101" y="5"/>
                    </a:lnTo>
                    <a:lnTo>
                      <a:pt x="1175" y="5"/>
                    </a:lnTo>
                    <a:lnTo>
                      <a:pt x="1177" y="5"/>
                    </a:lnTo>
                    <a:lnTo>
                      <a:pt x="1101" y="5"/>
                    </a:lnTo>
                    <a:close/>
                    <a:moveTo>
                      <a:pt x="1193" y="5"/>
                    </a:moveTo>
                    <a:lnTo>
                      <a:pt x="1195" y="0"/>
                    </a:lnTo>
                    <a:lnTo>
                      <a:pt x="1266" y="0"/>
                    </a:lnTo>
                    <a:lnTo>
                      <a:pt x="1267" y="5"/>
                    </a:lnTo>
                    <a:lnTo>
                      <a:pt x="1193" y="5"/>
                    </a:lnTo>
                    <a:close/>
                  </a:path>
                </a:pathLst>
              </a:custGeom>
              <a:solidFill>
                <a:srgbClr val="E3E3C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3988" name="Freeform 961"/>
              <p:cNvSpPr>
                <a:spLocks noEditPoints="1"/>
              </p:cNvSpPr>
              <p:nvPr/>
            </p:nvSpPr>
            <p:spPr bwMode="auto">
              <a:xfrm>
                <a:off x="1014" y="2859"/>
                <a:ext cx="288" cy="1"/>
              </a:xfrm>
              <a:custGeom>
                <a:avLst/>
                <a:gdLst>
                  <a:gd name="T0" fmla="*/ 0 w 1151"/>
                  <a:gd name="T1" fmla="*/ 0 h 1"/>
                  <a:gd name="T2" fmla="*/ 0 w 1151"/>
                  <a:gd name="T3" fmla="*/ 0 h 1"/>
                  <a:gd name="T4" fmla="*/ 0 w 1151"/>
                  <a:gd name="T5" fmla="*/ 0 h 1"/>
                  <a:gd name="T6" fmla="*/ 0 w 1151"/>
                  <a:gd name="T7" fmla="*/ 0 h 1"/>
                  <a:gd name="T8" fmla="*/ 0 w 1151"/>
                  <a:gd name="T9" fmla="*/ 0 h 1"/>
                  <a:gd name="T10" fmla="*/ 0 w 1151"/>
                  <a:gd name="T11" fmla="*/ 0 h 1"/>
                  <a:gd name="T12" fmla="*/ 0 w 1151"/>
                  <a:gd name="T13" fmla="*/ 0 h 1"/>
                  <a:gd name="T14" fmla="*/ 0 w 1151"/>
                  <a:gd name="T15" fmla="*/ 0 h 1"/>
                  <a:gd name="T16" fmla="*/ 0 w 1151"/>
                  <a:gd name="T17" fmla="*/ 0 h 1"/>
                  <a:gd name="T18" fmla="*/ 0 w 1151"/>
                  <a:gd name="T19" fmla="*/ 0 h 1"/>
                  <a:gd name="T20" fmla="*/ 0 w 1151"/>
                  <a:gd name="T21" fmla="*/ 0 h 1"/>
                  <a:gd name="T22" fmla="*/ 0 w 1151"/>
                  <a:gd name="T23" fmla="*/ 0 h 1"/>
                  <a:gd name="T24" fmla="*/ 0 w 1151"/>
                  <a:gd name="T25" fmla="*/ 0 h 1"/>
                  <a:gd name="T26" fmla="*/ 0 w 1151"/>
                  <a:gd name="T27" fmla="*/ 0 h 1"/>
                  <a:gd name="T28" fmla="*/ 0 w 1151"/>
                  <a:gd name="T29" fmla="*/ 0 h 1"/>
                  <a:gd name="T30" fmla="*/ 0 w 1151"/>
                  <a:gd name="T31" fmla="*/ 0 h 1"/>
                  <a:gd name="T32" fmla="*/ 0 w 1151"/>
                  <a:gd name="T33" fmla="*/ 0 h 1"/>
                  <a:gd name="T34" fmla="*/ 0 w 1151"/>
                  <a:gd name="T35" fmla="*/ 0 h 1"/>
                  <a:gd name="T36" fmla="*/ 0 w 1151"/>
                  <a:gd name="T37" fmla="*/ 0 h 1"/>
                  <a:gd name="T38" fmla="*/ 0 w 1151"/>
                  <a:gd name="T39" fmla="*/ 0 h 1"/>
                  <a:gd name="T40" fmla="*/ 0 w 1151"/>
                  <a:gd name="T41" fmla="*/ 0 h 1"/>
                  <a:gd name="T42" fmla="*/ 0 w 1151"/>
                  <a:gd name="T43" fmla="*/ 0 h 1"/>
                  <a:gd name="T44" fmla="*/ 0 w 1151"/>
                  <a:gd name="T45" fmla="*/ 0 h 1"/>
                  <a:gd name="T46" fmla="*/ 0 w 1151"/>
                  <a:gd name="T47" fmla="*/ 0 h 1"/>
                  <a:gd name="T48" fmla="*/ 0 w 1151"/>
                  <a:gd name="T49" fmla="*/ 0 h 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51"/>
                  <a:gd name="T76" fmla="*/ 0 h 1"/>
                  <a:gd name="T77" fmla="*/ 1151 w 1151"/>
                  <a:gd name="T78" fmla="*/ 1 h 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51" h="1">
                    <a:moveTo>
                      <a:pt x="0" y="0"/>
                    </a:moveTo>
                    <a:lnTo>
                      <a:pt x="4" y="0"/>
                    </a:lnTo>
                    <a:lnTo>
                      <a:pt x="9" y="0"/>
                    </a:lnTo>
                    <a:lnTo>
                      <a:pt x="15" y="0"/>
                    </a:lnTo>
                    <a:lnTo>
                      <a:pt x="20" y="0"/>
                    </a:lnTo>
                    <a:lnTo>
                      <a:pt x="21" y="0"/>
                    </a:lnTo>
                    <a:lnTo>
                      <a:pt x="0" y="0"/>
                    </a:lnTo>
                    <a:close/>
                    <a:moveTo>
                      <a:pt x="123" y="0"/>
                    </a:moveTo>
                    <a:lnTo>
                      <a:pt x="123" y="0"/>
                    </a:lnTo>
                    <a:lnTo>
                      <a:pt x="139" y="0"/>
                    </a:lnTo>
                    <a:lnTo>
                      <a:pt x="123" y="0"/>
                    </a:lnTo>
                    <a:close/>
                    <a:moveTo>
                      <a:pt x="202" y="0"/>
                    </a:moveTo>
                    <a:lnTo>
                      <a:pt x="202" y="0"/>
                    </a:lnTo>
                    <a:lnTo>
                      <a:pt x="885" y="0"/>
                    </a:lnTo>
                    <a:lnTo>
                      <a:pt x="886" y="0"/>
                    </a:lnTo>
                    <a:lnTo>
                      <a:pt x="202" y="0"/>
                    </a:lnTo>
                    <a:close/>
                    <a:moveTo>
                      <a:pt x="902" y="0"/>
                    </a:moveTo>
                    <a:lnTo>
                      <a:pt x="902" y="0"/>
                    </a:lnTo>
                    <a:lnTo>
                      <a:pt x="918" y="0"/>
                    </a:lnTo>
                    <a:lnTo>
                      <a:pt x="902" y="0"/>
                    </a:lnTo>
                    <a:close/>
                    <a:moveTo>
                      <a:pt x="1079" y="0"/>
                    </a:moveTo>
                    <a:lnTo>
                      <a:pt x="1079" y="0"/>
                    </a:lnTo>
                    <a:lnTo>
                      <a:pt x="1150" y="0"/>
                    </a:lnTo>
                    <a:lnTo>
                      <a:pt x="1151" y="0"/>
                    </a:lnTo>
                    <a:lnTo>
                      <a:pt x="1079" y="0"/>
                    </a:lnTo>
                    <a:close/>
                  </a:path>
                </a:pathLst>
              </a:custGeom>
              <a:solidFill>
                <a:srgbClr val="EBEBC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3989" name="Freeform 962"/>
              <p:cNvSpPr>
                <a:spLocks noEditPoints="1"/>
              </p:cNvSpPr>
              <p:nvPr/>
            </p:nvSpPr>
            <p:spPr bwMode="auto">
              <a:xfrm>
                <a:off x="1067" y="2344"/>
                <a:ext cx="363" cy="282"/>
              </a:xfrm>
              <a:custGeom>
                <a:avLst/>
                <a:gdLst>
                  <a:gd name="T0" fmla="*/ 0 w 1453"/>
                  <a:gd name="T1" fmla="*/ 0 h 1127"/>
                  <a:gd name="T2" fmla="*/ 0 w 1453"/>
                  <a:gd name="T3" fmla="*/ 0 h 1127"/>
                  <a:gd name="T4" fmla="*/ 0 w 1453"/>
                  <a:gd name="T5" fmla="*/ 0 h 1127"/>
                  <a:gd name="T6" fmla="*/ 0 w 1453"/>
                  <a:gd name="T7" fmla="*/ 0 h 1127"/>
                  <a:gd name="T8" fmla="*/ 0 w 1453"/>
                  <a:gd name="T9" fmla="*/ 0 h 1127"/>
                  <a:gd name="T10" fmla="*/ 0 w 1453"/>
                  <a:gd name="T11" fmla="*/ 0 h 1127"/>
                  <a:gd name="T12" fmla="*/ 0 w 1453"/>
                  <a:gd name="T13" fmla="*/ 0 h 1127"/>
                  <a:gd name="T14" fmla="*/ 0 w 1453"/>
                  <a:gd name="T15" fmla="*/ 0 h 1127"/>
                  <a:gd name="T16" fmla="*/ 0 w 1453"/>
                  <a:gd name="T17" fmla="*/ 0 h 1127"/>
                  <a:gd name="T18" fmla="*/ 0 w 1453"/>
                  <a:gd name="T19" fmla="*/ 0 h 11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53"/>
                  <a:gd name="T31" fmla="*/ 0 h 1127"/>
                  <a:gd name="T32" fmla="*/ 1453 w 1453"/>
                  <a:gd name="T33" fmla="*/ 1127 h 11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53" h="1127">
                    <a:moveTo>
                      <a:pt x="0" y="0"/>
                    </a:moveTo>
                    <a:lnTo>
                      <a:pt x="0" y="1127"/>
                    </a:lnTo>
                    <a:lnTo>
                      <a:pt x="1453" y="1127"/>
                    </a:lnTo>
                    <a:lnTo>
                      <a:pt x="1453" y="0"/>
                    </a:lnTo>
                    <a:lnTo>
                      <a:pt x="0" y="0"/>
                    </a:lnTo>
                    <a:close/>
                    <a:moveTo>
                      <a:pt x="122" y="119"/>
                    </a:moveTo>
                    <a:lnTo>
                      <a:pt x="122" y="1004"/>
                    </a:lnTo>
                    <a:lnTo>
                      <a:pt x="1321" y="1004"/>
                    </a:lnTo>
                    <a:lnTo>
                      <a:pt x="1321" y="119"/>
                    </a:lnTo>
                    <a:lnTo>
                      <a:pt x="122" y="119"/>
                    </a:lnTo>
                    <a:close/>
                  </a:path>
                </a:pathLst>
              </a:custGeom>
              <a:solidFill>
                <a:srgbClr val="B2B29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3990" name="Rectangle 963"/>
              <p:cNvSpPr>
                <a:spLocks noChangeArrowheads="1"/>
              </p:cNvSpPr>
              <p:nvPr/>
            </p:nvSpPr>
            <p:spPr bwMode="auto">
              <a:xfrm>
                <a:off x="1067" y="2344"/>
                <a:ext cx="363" cy="282"/>
              </a:xfrm>
              <a:prstGeom prst="rect">
                <a:avLst/>
              </a:prstGeom>
              <a:noFill/>
              <a:ln w="0">
                <a:solidFill>
                  <a:srgbClr val="A6A687"/>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eaLnBrk="0" hangingPunct="0"/>
                <a:endParaRPr lang="vi-VN"/>
              </a:p>
            </p:txBody>
          </p:sp>
          <p:sp>
            <p:nvSpPr>
              <p:cNvPr id="123991" name="Rectangle 964"/>
              <p:cNvSpPr>
                <a:spLocks noChangeArrowheads="1"/>
              </p:cNvSpPr>
              <p:nvPr/>
            </p:nvSpPr>
            <p:spPr bwMode="auto">
              <a:xfrm>
                <a:off x="1098" y="2374"/>
                <a:ext cx="299" cy="221"/>
              </a:xfrm>
              <a:prstGeom prst="rect">
                <a:avLst/>
              </a:prstGeom>
              <a:noFill/>
              <a:ln w="0">
                <a:solidFill>
                  <a:srgbClr val="A6A687"/>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eaLnBrk="0" hangingPunct="0"/>
                <a:endParaRPr lang="vi-VN"/>
              </a:p>
            </p:txBody>
          </p:sp>
          <p:sp>
            <p:nvSpPr>
              <p:cNvPr id="123992" name="Rectangle 965"/>
              <p:cNvSpPr>
                <a:spLocks noChangeArrowheads="1"/>
              </p:cNvSpPr>
              <p:nvPr/>
            </p:nvSpPr>
            <p:spPr bwMode="auto">
              <a:xfrm>
                <a:off x="1240" y="2706"/>
                <a:ext cx="186" cy="29"/>
              </a:xfrm>
              <a:prstGeom prst="rect">
                <a:avLst/>
              </a:prstGeom>
              <a:solidFill>
                <a:srgbClr val="9C9C7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3993" name="Rectangle 966"/>
              <p:cNvSpPr>
                <a:spLocks noChangeArrowheads="1"/>
              </p:cNvSpPr>
              <p:nvPr/>
            </p:nvSpPr>
            <p:spPr bwMode="auto">
              <a:xfrm>
                <a:off x="1244" y="2709"/>
                <a:ext cx="179" cy="15"/>
              </a:xfrm>
              <a:prstGeom prst="rect">
                <a:avLst/>
              </a:prstGeom>
              <a:solidFill>
                <a:srgbClr val="8585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3994" name="Rectangle 967"/>
              <p:cNvSpPr>
                <a:spLocks noChangeArrowheads="1"/>
              </p:cNvSpPr>
              <p:nvPr/>
            </p:nvSpPr>
            <p:spPr bwMode="auto">
              <a:xfrm>
                <a:off x="1399" y="2724"/>
                <a:ext cx="22" cy="8"/>
              </a:xfrm>
              <a:prstGeom prst="rect">
                <a:avLst/>
              </a:prstGeom>
              <a:solidFill>
                <a:srgbClr val="8585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3995" name="Rectangle 968"/>
              <p:cNvSpPr>
                <a:spLocks noChangeArrowheads="1"/>
              </p:cNvSpPr>
              <p:nvPr/>
            </p:nvSpPr>
            <p:spPr bwMode="auto">
              <a:xfrm>
                <a:off x="1328" y="2745"/>
                <a:ext cx="94" cy="23"/>
              </a:xfrm>
              <a:prstGeom prst="rect">
                <a:avLst/>
              </a:prstGeom>
              <a:solidFill>
                <a:srgbClr val="8F8F7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3996" name="Rectangle 969"/>
              <p:cNvSpPr>
                <a:spLocks noChangeArrowheads="1"/>
              </p:cNvSpPr>
              <p:nvPr/>
            </p:nvSpPr>
            <p:spPr bwMode="auto">
              <a:xfrm>
                <a:off x="1330" y="2748"/>
                <a:ext cx="91" cy="7"/>
              </a:xfrm>
              <a:prstGeom prst="rect">
                <a:avLst/>
              </a:prstGeom>
              <a:solidFill>
                <a:srgbClr val="73735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3997" name="Rectangle 970"/>
              <p:cNvSpPr>
                <a:spLocks noChangeArrowheads="1"/>
              </p:cNvSpPr>
              <p:nvPr/>
            </p:nvSpPr>
            <p:spPr bwMode="auto">
              <a:xfrm>
                <a:off x="1409" y="2760"/>
                <a:ext cx="11" cy="6"/>
              </a:xfrm>
              <a:prstGeom prst="rect">
                <a:avLst/>
              </a:prstGeom>
              <a:solidFill>
                <a:srgbClr val="73735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3998" name="Rectangle 971"/>
              <p:cNvSpPr>
                <a:spLocks noChangeArrowheads="1"/>
              </p:cNvSpPr>
              <p:nvPr/>
            </p:nvSpPr>
            <p:spPr bwMode="auto">
              <a:xfrm>
                <a:off x="1229" y="2602"/>
                <a:ext cx="47" cy="16"/>
              </a:xfrm>
              <a:prstGeom prst="rect">
                <a:avLst/>
              </a:prstGeom>
              <a:solidFill>
                <a:srgbClr val="3BA1A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vi-VN"/>
              </a:p>
            </p:txBody>
          </p:sp>
          <p:sp>
            <p:nvSpPr>
              <p:cNvPr id="123999" name="Rectangle 972"/>
              <p:cNvSpPr>
                <a:spLocks noChangeArrowheads="1"/>
              </p:cNvSpPr>
              <p:nvPr/>
            </p:nvSpPr>
            <p:spPr bwMode="auto">
              <a:xfrm>
                <a:off x="1229" y="2602"/>
                <a:ext cx="47" cy="16"/>
              </a:xfrm>
              <a:prstGeom prst="rect">
                <a:avLst/>
              </a:prstGeom>
              <a:noFill/>
              <a:ln w="0">
                <a:solidFill>
                  <a:srgbClr val="336666"/>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eaLnBrk="0" hangingPunct="0"/>
                <a:endParaRPr lang="vi-VN"/>
              </a:p>
            </p:txBody>
          </p:sp>
          <p:sp>
            <p:nvSpPr>
              <p:cNvPr id="124000" name="Rectangle 973"/>
              <p:cNvSpPr>
                <a:spLocks noChangeArrowheads="1"/>
              </p:cNvSpPr>
              <p:nvPr/>
            </p:nvSpPr>
            <p:spPr bwMode="auto">
              <a:xfrm>
                <a:off x="1237" y="2603"/>
                <a:ext cx="5" cy="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de-DE" sz="100">
                    <a:solidFill>
                      <a:srgbClr val="FFFFFF"/>
                    </a:solidFill>
                    <a:latin typeface="Arial" charset="0"/>
                  </a:rPr>
                  <a:t>S</a:t>
                </a:r>
                <a:endParaRPr lang="de-DE" sz="1400">
                  <a:latin typeface="Arial" charset="0"/>
                </a:endParaRPr>
              </a:p>
            </p:txBody>
          </p:sp>
          <p:sp>
            <p:nvSpPr>
              <p:cNvPr id="124001" name="Rectangle 974"/>
              <p:cNvSpPr>
                <a:spLocks noChangeArrowheads="1"/>
              </p:cNvSpPr>
              <p:nvPr/>
            </p:nvSpPr>
            <p:spPr bwMode="auto">
              <a:xfrm>
                <a:off x="1242" y="2603"/>
                <a:ext cx="2" cy="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de-DE" sz="100">
                    <a:solidFill>
                      <a:srgbClr val="FFFFFF"/>
                    </a:solidFill>
                    <a:latin typeface="Arial" charset="0"/>
                  </a:rPr>
                  <a:t>I</a:t>
                </a:r>
                <a:endParaRPr lang="de-DE" sz="1400">
                  <a:latin typeface="Arial" charset="0"/>
                </a:endParaRPr>
              </a:p>
            </p:txBody>
          </p:sp>
          <p:sp>
            <p:nvSpPr>
              <p:cNvPr id="124002" name="Rectangle 975"/>
              <p:cNvSpPr>
                <a:spLocks noChangeArrowheads="1"/>
              </p:cNvSpPr>
              <p:nvPr/>
            </p:nvSpPr>
            <p:spPr bwMode="auto">
              <a:xfrm>
                <a:off x="1244" y="2603"/>
                <a:ext cx="5" cy="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de-DE" sz="100">
                    <a:solidFill>
                      <a:srgbClr val="FFFFFF"/>
                    </a:solidFill>
                    <a:latin typeface="Arial" charset="0"/>
                  </a:rPr>
                  <a:t>E</a:t>
                </a:r>
                <a:endParaRPr lang="de-DE" sz="1400">
                  <a:latin typeface="Arial" charset="0"/>
                </a:endParaRPr>
              </a:p>
            </p:txBody>
          </p:sp>
          <p:sp>
            <p:nvSpPr>
              <p:cNvPr id="124003" name="Rectangle 976"/>
              <p:cNvSpPr>
                <a:spLocks noChangeArrowheads="1"/>
              </p:cNvSpPr>
              <p:nvPr/>
            </p:nvSpPr>
            <p:spPr bwMode="auto">
              <a:xfrm>
                <a:off x="1248" y="2603"/>
                <a:ext cx="7" cy="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de-DE" sz="100">
                    <a:solidFill>
                      <a:srgbClr val="FFFFFF"/>
                    </a:solidFill>
                    <a:latin typeface="Arial" charset="0"/>
                  </a:rPr>
                  <a:t>M</a:t>
                </a:r>
                <a:endParaRPr lang="de-DE" sz="1400">
                  <a:latin typeface="Arial" charset="0"/>
                </a:endParaRPr>
              </a:p>
            </p:txBody>
          </p:sp>
          <p:sp>
            <p:nvSpPr>
              <p:cNvPr id="124004" name="Rectangle 977"/>
              <p:cNvSpPr>
                <a:spLocks noChangeArrowheads="1"/>
              </p:cNvSpPr>
              <p:nvPr/>
            </p:nvSpPr>
            <p:spPr bwMode="auto">
              <a:xfrm>
                <a:off x="1254" y="2603"/>
                <a:ext cx="5" cy="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de-DE" sz="100">
                    <a:solidFill>
                      <a:srgbClr val="FFFFFF"/>
                    </a:solidFill>
                    <a:latin typeface="Arial" charset="0"/>
                  </a:rPr>
                  <a:t>E</a:t>
                </a:r>
                <a:endParaRPr lang="de-DE" sz="1400">
                  <a:latin typeface="Arial" charset="0"/>
                </a:endParaRPr>
              </a:p>
            </p:txBody>
          </p:sp>
          <p:sp>
            <p:nvSpPr>
              <p:cNvPr id="124005" name="Rectangle 978"/>
              <p:cNvSpPr>
                <a:spLocks noChangeArrowheads="1"/>
              </p:cNvSpPr>
              <p:nvPr/>
            </p:nvSpPr>
            <p:spPr bwMode="auto">
              <a:xfrm>
                <a:off x="1258" y="2603"/>
                <a:ext cx="6" cy="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de-DE" sz="100">
                    <a:solidFill>
                      <a:srgbClr val="FFFFFF"/>
                    </a:solidFill>
                    <a:latin typeface="Arial" charset="0"/>
                  </a:rPr>
                  <a:t>N</a:t>
                </a:r>
                <a:endParaRPr lang="de-DE" sz="1400">
                  <a:latin typeface="Arial" charset="0"/>
                </a:endParaRPr>
              </a:p>
            </p:txBody>
          </p:sp>
          <p:sp>
            <p:nvSpPr>
              <p:cNvPr id="124006" name="Rectangle 979"/>
              <p:cNvSpPr>
                <a:spLocks noChangeArrowheads="1"/>
              </p:cNvSpPr>
              <p:nvPr/>
            </p:nvSpPr>
            <p:spPr bwMode="auto">
              <a:xfrm>
                <a:off x="1263" y="2603"/>
                <a:ext cx="5" cy="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de-DE" sz="100">
                    <a:solidFill>
                      <a:srgbClr val="FFFFFF"/>
                    </a:solidFill>
                    <a:latin typeface="Arial" charset="0"/>
                  </a:rPr>
                  <a:t>S</a:t>
                </a:r>
                <a:endParaRPr lang="de-DE" sz="1400">
                  <a:latin typeface="Arial" charset="0"/>
                </a:endParaRPr>
              </a:p>
            </p:txBody>
          </p:sp>
          <p:sp>
            <p:nvSpPr>
              <p:cNvPr id="124007" name="Rectangle 980"/>
              <p:cNvSpPr>
                <a:spLocks noChangeArrowheads="1"/>
              </p:cNvSpPr>
              <p:nvPr/>
            </p:nvSpPr>
            <p:spPr bwMode="auto">
              <a:xfrm>
                <a:off x="1237" y="2610"/>
                <a:ext cx="6" cy="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de-DE" sz="100">
                    <a:solidFill>
                      <a:srgbClr val="FFFFFF"/>
                    </a:solidFill>
                    <a:latin typeface="Arial" charset="0"/>
                  </a:rPr>
                  <a:t>N</a:t>
                </a:r>
                <a:endParaRPr lang="de-DE" sz="1400">
                  <a:latin typeface="Arial" charset="0"/>
                </a:endParaRPr>
              </a:p>
            </p:txBody>
          </p:sp>
          <p:sp>
            <p:nvSpPr>
              <p:cNvPr id="124008" name="Rectangle 981"/>
              <p:cNvSpPr>
                <a:spLocks noChangeArrowheads="1"/>
              </p:cNvSpPr>
              <p:nvPr/>
            </p:nvSpPr>
            <p:spPr bwMode="auto">
              <a:xfrm>
                <a:off x="1242" y="2610"/>
                <a:ext cx="2" cy="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de-DE" sz="100">
                    <a:solidFill>
                      <a:srgbClr val="FFFFFF"/>
                    </a:solidFill>
                    <a:latin typeface="Arial" charset="0"/>
                  </a:rPr>
                  <a:t>I</a:t>
                </a:r>
                <a:endParaRPr lang="de-DE" sz="1400">
                  <a:latin typeface="Arial" charset="0"/>
                </a:endParaRPr>
              </a:p>
            </p:txBody>
          </p:sp>
          <p:sp>
            <p:nvSpPr>
              <p:cNvPr id="124009" name="Rectangle 982"/>
              <p:cNvSpPr>
                <a:spLocks noChangeArrowheads="1"/>
              </p:cNvSpPr>
              <p:nvPr/>
            </p:nvSpPr>
            <p:spPr bwMode="auto">
              <a:xfrm>
                <a:off x="1244" y="2610"/>
                <a:ext cx="5" cy="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de-DE" sz="100">
                    <a:solidFill>
                      <a:srgbClr val="FFFFFF"/>
                    </a:solidFill>
                    <a:latin typeface="Arial" charset="0"/>
                  </a:rPr>
                  <a:t>X</a:t>
                </a:r>
                <a:endParaRPr lang="de-DE" sz="1400">
                  <a:latin typeface="Arial" charset="0"/>
                </a:endParaRPr>
              </a:p>
            </p:txBody>
          </p:sp>
          <p:sp>
            <p:nvSpPr>
              <p:cNvPr id="124010" name="Rectangle 983"/>
              <p:cNvSpPr>
                <a:spLocks noChangeArrowheads="1"/>
              </p:cNvSpPr>
              <p:nvPr/>
            </p:nvSpPr>
            <p:spPr bwMode="auto">
              <a:xfrm>
                <a:off x="1249" y="2610"/>
                <a:ext cx="6" cy="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de-DE" sz="100">
                    <a:solidFill>
                      <a:srgbClr val="FFFFFF"/>
                    </a:solidFill>
                    <a:latin typeface="Arial" charset="0"/>
                  </a:rPr>
                  <a:t>D</a:t>
                </a:r>
                <a:endParaRPr lang="de-DE" sz="1400">
                  <a:latin typeface="Arial" charset="0"/>
                </a:endParaRPr>
              </a:p>
            </p:txBody>
          </p:sp>
          <p:sp>
            <p:nvSpPr>
              <p:cNvPr id="124011" name="Rectangle 984"/>
              <p:cNvSpPr>
                <a:spLocks noChangeArrowheads="1"/>
              </p:cNvSpPr>
              <p:nvPr/>
            </p:nvSpPr>
            <p:spPr bwMode="auto">
              <a:xfrm>
                <a:off x="1253" y="2610"/>
                <a:ext cx="6" cy="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de-DE" sz="100">
                    <a:solidFill>
                      <a:srgbClr val="FFFFFF"/>
                    </a:solidFill>
                    <a:latin typeface="Arial" charset="0"/>
                  </a:rPr>
                  <a:t>O</a:t>
                </a:r>
                <a:endParaRPr lang="de-DE" sz="1400">
                  <a:latin typeface="Arial" charset="0"/>
                </a:endParaRPr>
              </a:p>
            </p:txBody>
          </p:sp>
          <p:sp>
            <p:nvSpPr>
              <p:cNvPr id="124012" name="Rectangle 985"/>
              <p:cNvSpPr>
                <a:spLocks noChangeArrowheads="1"/>
              </p:cNvSpPr>
              <p:nvPr/>
            </p:nvSpPr>
            <p:spPr bwMode="auto">
              <a:xfrm>
                <a:off x="1259" y="2610"/>
                <a:ext cx="6" cy="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de-DE" sz="100">
                    <a:solidFill>
                      <a:srgbClr val="FFFFFF"/>
                    </a:solidFill>
                    <a:latin typeface="Arial" charset="0"/>
                  </a:rPr>
                  <a:t>R</a:t>
                </a:r>
                <a:endParaRPr lang="de-DE" sz="1400">
                  <a:latin typeface="Arial" charset="0"/>
                </a:endParaRPr>
              </a:p>
            </p:txBody>
          </p:sp>
          <p:sp>
            <p:nvSpPr>
              <p:cNvPr id="124013" name="Rectangle 986"/>
              <p:cNvSpPr>
                <a:spLocks noChangeArrowheads="1"/>
              </p:cNvSpPr>
              <p:nvPr/>
            </p:nvSpPr>
            <p:spPr bwMode="auto">
              <a:xfrm>
                <a:off x="1263" y="2610"/>
                <a:ext cx="5" cy="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de-DE" sz="100">
                    <a:solidFill>
                      <a:srgbClr val="FFFFFF"/>
                    </a:solidFill>
                    <a:latin typeface="Arial" charset="0"/>
                  </a:rPr>
                  <a:t>F</a:t>
                </a:r>
                <a:endParaRPr lang="de-DE" sz="1400">
                  <a:latin typeface="Arial" charset="0"/>
                </a:endParaRPr>
              </a:p>
            </p:txBody>
          </p:sp>
          <p:sp>
            <p:nvSpPr>
              <p:cNvPr id="124014" name="Line 987"/>
              <p:cNvSpPr>
                <a:spLocks noChangeShapeType="1"/>
              </p:cNvSpPr>
              <p:nvPr/>
            </p:nvSpPr>
            <p:spPr bwMode="auto">
              <a:xfrm>
                <a:off x="1238" y="2610"/>
                <a:ext cx="29" cy="1"/>
              </a:xfrm>
              <a:prstGeom prst="line">
                <a:avLst/>
              </a:prstGeom>
              <a:noFill/>
              <a:ln w="0">
                <a:solidFill>
                  <a:srgbClr val="FFFFFF"/>
                </a:solidFill>
                <a:round/>
                <a:headEnd/>
                <a:tailEnd/>
              </a:ln>
              <a:extLst>
                <a:ext uri="{909E8E84-426E-40DD-AFC4-6F175D3DCCD1}">
                  <a14:hiddenFill xmlns:a14="http://schemas.microsoft.com/office/drawing/2010/main" xmlns="">
                    <a:noFill/>
                  </a14:hiddenFill>
                </a:ext>
              </a:extLst>
            </p:spPr>
            <p:txBody>
              <a:bodyPr/>
              <a:lstStyle/>
              <a:p>
                <a:endParaRPr lang="en-US"/>
              </a:p>
            </p:txBody>
          </p:sp>
        </p:grpSp>
        <p:sp>
          <p:nvSpPr>
            <p:cNvPr id="123936" name="Line 988"/>
            <p:cNvSpPr>
              <a:spLocks noChangeShapeType="1"/>
            </p:cNvSpPr>
            <p:nvPr/>
          </p:nvSpPr>
          <p:spPr bwMode="auto">
            <a:xfrm flipV="1">
              <a:off x="5333" y="1844"/>
              <a:ext cx="0" cy="24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23937" name="Oval 989"/>
            <p:cNvSpPr>
              <a:spLocks noChangeArrowheads="1"/>
            </p:cNvSpPr>
            <p:nvPr/>
          </p:nvSpPr>
          <p:spPr bwMode="auto">
            <a:xfrm>
              <a:off x="3568" y="2209"/>
              <a:ext cx="563" cy="845"/>
            </a:xfrm>
            <a:prstGeom prst="ellipse">
              <a:avLst/>
            </a:prstGeom>
            <a:noFill/>
            <a:ln w="38100">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eaLnBrk="0" hangingPunct="0"/>
              <a:endParaRPr lang="vi-VN"/>
            </a:p>
          </p:txBody>
        </p:sp>
        <p:cxnSp>
          <p:nvCxnSpPr>
            <p:cNvPr id="123938" name="AutoShape 990"/>
            <p:cNvCxnSpPr>
              <a:cxnSpLocks noChangeShapeType="1"/>
              <a:stCxn id="123915" idx="1"/>
              <a:endCxn id="123937" idx="2"/>
            </p:cNvCxnSpPr>
            <p:nvPr/>
          </p:nvCxnSpPr>
          <p:spPr bwMode="auto">
            <a:xfrm rot="10800000">
              <a:off x="3555" y="2632"/>
              <a:ext cx="114" cy="767"/>
            </a:xfrm>
            <a:prstGeom prst="bentConnector3">
              <a:avLst>
                <a:gd name="adj1" fmla="val 220000"/>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cxnSp>
      </p:grpSp>
    </p:spTree>
    <p:extLst>
      <p:ext uri="{BB962C8B-B14F-4D97-AF65-F5344CB8AC3E}">
        <p14:creationId xmlns:p14="http://schemas.microsoft.com/office/powerpoint/2010/main" xmlns="" val="42808367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3" name="Rectangle 5"/>
          <p:cNvSpPr>
            <a:spLocks noGrp="1" noChangeArrowheads="1"/>
          </p:cNvSpPr>
          <p:nvPr>
            <p:ph type="title"/>
          </p:nvPr>
        </p:nvSpPr>
        <p:spPr>
          <a:xfrm>
            <a:off x="1066800" y="274638"/>
            <a:ext cx="7867650" cy="1143000"/>
          </a:xfrm>
        </p:spPr>
        <p:txBody>
          <a:bodyPr rtlCol="0">
            <a:normAutofit/>
          </a:bodyPr>
          <a:lstStyle/>
          <a:p>
            <a:pPr eaLnBrk="1" fontAlgn="auto" hangingPunct="1">
              <a:spcAft>
                <a:spcPts val="0"/>
              </a:spcAft>
              <a:defRPr/>
            </a:pPr>
            <a:r>
              <a:rPr lang="en-US">
                <a:solidFill>
                  <a:schemeClr val="tx2">
                    <a:satMod val="130000"/>
                  </a:schemeClr>
                </a:solidFill>
              </a:rPr>
              <a:t>RARP</a:t>
            </a:r>
          </a:p>
        </p:txBody>
      </p:sp>
      <p:sp>
        <p:nvSpPr>
          <p:cNvPr id="6" name="Slide Number Placeholder 5"/>
          <p:cNvSpPr>
            <a:spLocks noGrp="1"/>
          </p:cNvSpPr>
          <p:nvPr>
            <p:ph type="sldNum" sz="quarter" idx="12"/>
          </p:nvPr>
        </p:nvSpPr>
        <p:spPr/>
        <p:txBody>
          <a:bodyPr/>
          <a:lstStyle/>
          <a:p>
            <a:pPr>
              <a:defRPr/>
            </a:pPr>
            <a:fld id="{32D49174-920B-4125-A7C5-CE4300D241FB}" type="slidenum">
              <a:rPr lang="en-US"/>
              <a:pPr>
                <a:defRPr/>
              </a:pPr>
              <a:t>19</a:t>
            </a:fld>
            <a:endParaRPr lang="en-US"/>
          </a:p>
        </p:txBody>
      </p:sp>
      <p:pic>
        <p:nvPicPr>
          <p:cNvPr id="124932" name="Picture 8"/>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38200" y="1243013"/>
            <a:ext cx="7924800" cy="4870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41343166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1066800" y="274638"/>
            <a:ext cx="7867650" cy="1143000"/>
          </a:xfrm>
        </p:spPr>
        <p:txBody>
          <a:bodyPr rtlCol="0">
            <a:normAutofit/>
          </a:bodyPr>
          <a:lstStyle/>
          <a:p>
            <a:pPr eaLnBrk="1" fontAlgn="auto" hangingPunct="1">
              <a:spcAft>
                <a:spcPts val="0"/>
              </a:spcAft>
              <a:defRPr/>
            </a:pPr>
            <a:r>
              <a:rPr lang="en-US">
                <a:solidFill>
                  <a:schemeClr val="tx2">
                    <a:satMod val="130000"/>
                  </a:schemeClr>
                </a:solidFill>
              </a:rPr>
              <a:t>Khái niệm về TCP và IP</a:t>
            </a:r>
          </a:p>
        </p:txBody>
      </p:sp>
      <p:sp>
        <p:nvSpPr>
          <p:cNvPr id="107523" name="Rectangle 3"/>
          <p:cNvSpPr>
            <a:spLocks noGrp="1" noChangeArrowheads="1"/>
          </p:cNvSpPr>
          <p:nvPr>
            <p:ph idx="1"/>
          </p:nvPr>
        </p:nvSpPr>
        <p:spPr/>
        <p:txBody>
          <a:bodyPr/>
          <a:lstStyle/>
          <a:p>
            <a:pPr eaLnBrk="1" hangingPunct="1"/>
            <a:r>
              <a:rPr lang="en-US" smtClean="0"/>
              <a:t>TCP (Transmission Control Protocol) là giao thức thuộc tầng vận chuyển và là một giao thức có kết nối (connected-oriented).</a:t>
            </a:r>
          </a:p>
          <a:p>
            <a:pPr eaLnBrk="1" hangingPunct="1"/>
            <a:r>
              <a:rPr lang="en-US" smtClean="0"/>
              <a:t>IP (Internet Protocol) là giao thức thuộc tầng mạng của mô hình OSI và là một giao thức không kết nối (connectionless).</a:t>
            </a:r>
          </a:p>
        </p:txBody>
      </p:sp>
      <p:sp>
        <p:nvSpPr>
          <p:cNvPr id="6" name="Slide Number Placeholder 5"/>
          <p:cNvSpPr>
            <a:spLocks noGrp="1"/>
          </p:cNvSpPr>
          <p:nvPr>
            <p:ph type="sldNum" sz="quarter" idx="12"/>
          </p:nvPr>
        </p:nvSpPr>
        <p:spPr/>
        <p:txBody>
          <a:bodyPr/>
          <a:lstStyle/>
          <a:p>
            <a:pPr>
              <a:defRPr/>
            </a:pPr>
            <a:fld id="{0060C0BD-F08C-4155-BC7D-CFE3D250D52D}" type="slidenum">
              <a:rPr lang="en-US"/>
              <a:pPr>
                <a:defRPr/>
              </a:pPr>
              <a:t>2</a:t>
            </a:fld>
            <a:endParaRPr lang="en-US"/>
          </a:p>
        </p:txBody>
      </p:sp>
    </p:spTree>
    <p:extLst>
      <p:ext uri="{BB962C8B-B14F-4D97-AF65-F5344CB8AC3E}">
        <p14:creationId xmlns:p14="http://schemas.microsoft.com/office/powerpoint/2010/main" xmlns="" val="25703538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a:xfrm>
            <a:off x="1066800" y="274638"/>
            <a:ext cx="7867650" cy="1143000"/>
          </a:xfrm>
        </p:spPr>
        <p:txBody>
          <a:bodyPr rtlCol="0">
            <a:normAutofit/>
          </a:bodyPr>
          <a:lstStyle/>
          <a:p>
            <a:pPr eaLnBrk="1" fontAlgn="auto" hangingPunct="1">
              <a:spcAft>
                <a:spcPts val="0"/>
              </a:spcAft>
              <a:defRPr/>
            </a:pPr>
            <a:r>
              <a:rPr lang="en-US">
                <a:solidFill>
                  <a:schemeClr val="tx2">
                    <a:satMod val="130000"/>
                  </a:schemeClr>
                </a:solidFill>
              </a:rPr>
              <a:t>Lớp truy nhập mạng</a:t>
            </a:r>
          </a:p>
        </p:txBody>
      </p:sp>
      <p:sp>
        <p:nvSpPr>
          <p:cNvPr id="125955" name="Rectangle 3"/>
          <p:cNvSpPr>
            <a:spLocks noGrp="1" noChangeArrowheads="1"/>
          </p:cNvSpPr>
          <p:nvPr>
            <p:ph idx="1"/>
          </p:nvPr>
        </p:nvSpPr>
        <p:spPr>
          <a:xfrm>
            <a:off x="1182688" y="2017713"/>
            <a:ext cx="7772400" cy="4306887"/>
          </a:xfrm>
        </p:spPr>
        <p:txBody>
          <a:bodyPr/>
          <a:lstStyle/>
          <a:p>
            <a:pPr eaLnBrk="1" hangingPunct="1"/>
            <a:r>
              <a:rPr lang="en-US" smtClean="0"/>
              <a:t>Ethernet</a:t>
            </a:r>
          </a:p>
          <a:p>
            <a:pPr lvl="1" eaLnBrk="1" hangingPunct="1"/>
            <a:r>
              <a:rPr lang="en-US" smtClean="0"/>
              <a:t>Là giao thức truy cập LAN phổ biến nhất.</a:t>
            </a:r>
          </a:p>
          <a:p>
            <a:pPr lvl="1" eaLnBrk="1" hangingPunct="1"/>
            <a:r>
              <a:rPr lang="en-US" smtClean="0"/>
              <a:t>Được hình thành bởi định nghĩa chuẩn 802.3 của IEEE (Institute of Electrical and Electronics Engineers). </a:t>
            </a:r>
          </a:p>
          <a:p>
            <a:pPr lvl="1" eaLnBrk="1" hangingPunct="1"/>
            <a:r>
              <a:rPr lang="en-US" smtClean="0"/>
              <a:t>Tốc độ truyền 10Mbps</a:t>
            </a:r>
          </a:p>
          <a:p>
            <a:pPr eaLnBrk="1" hangingPunct="1"/>
            <a:r>
              <a:rPr lang="en-US" smtClean="0"/>
              <a:t>Fast Ethernet</a:t>
            </a:r>
          </a:p>
          <a:p>
            <a:pPr eaLnBrk="1" hangingPunct="1"/>
            <a:r>
              <a:rPr lang="en-US" smtClean="0"/>
              <a:t>Gigabit Ethernet</a:t>
            </a:r>
          </a:p>
        </p:txBody>
      </p:sp>
      <p:sp>
        <p:nvSpPr>
          <p:cNvPr id="6" name="Slide Number Placeholder 5"/>
          <p:cNvSpPr>
            <a:spLocks noGrp="1"/>
          </p:cNvSpPr>
          <p:nvPr>
            <p:ph type="sldNum" sz="quarter" idx="12"/>
          </p:nvPr>
        </p:nvSpPr>
        <p:spPr/>
        <p:txBody>
          <a:bodyPr/>
          <a:lstStyle/>
          <a:p>
            <a:pPr>
              <a:defRPr/>
            </a:pPr>
            <a:fld id="{AE2AF124-1B2B-4985-9273-7245C57406A4}" type="slidenum">
              <a:rPr lang="en-US"/>
              <a:pPr>
                <a:defRPr/>
              </a:pPr>
              <a:t>20</a:t>
            </a:fld>
            <a:endParaRPr lang="en-US"/>
          </a:p>
        </p:txBody>
      </p:sp>
    </p:spTree>
    <p:extLst>
      <p:ext uri="{BB962C8B-B14F-4D97-AF65-F5344CB8AC3E}">
        <p14:creationId xmlns:p14="http://schemas.microsoft.com/office/powerpoint/2010/main" xmlns="" val="23290970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a:xfrm>
            <a:off x="1066800" y="274638"/>
            <a:ext cx="7867650" cy="1143000"/>
          </a:xfrm>
        </p:spPr>
        <p:txBody>
          <a:bodyPr rtlCol="0">
            <a:normAutofit/>
          </a:bodyPr>
          <a:lstStyle/>
          <a:p>
            <a:pPr eaLnBrk="1" fontAlgn="auto" hangingPunct="1">
              <a:spcAft>
                <a:spcPts val="0"/>
              </a:spcAft>
              <a:defRPr/>
            </a:pPr>
            <a:r>
              <a:rPr lang="en-US" sz="4000">
                <a:solidFill>
                  <a:schemeClr val="tx2">
                    <a:satMod val="130000"/>
                  </a:schemeClr>
                </a:solidFill>
              </a:rPr>
              <a:t>Chuyển đổi giữa các hệ thống số</a:t>
            </a:r>
          </a:p>
        </p:txBody>
      </p:sp>
      <p:sp>
        <p:nvSpPr>
          <p:cNvPr id="126979" name="Rectangle 3"/>
          <p:cNvSpPr>
            <a:spLocks noGrp="1" noChangeArrowheads="1"/>
          </p:cNvSpPr>
          <p:nvPr>
            <p:ph idx="1"/>
          </p:nvPr>
        </p:nvSpPr>
        <p:spPr/>
        <p:txBody>
          <a:bodyPr/>
          <a:lstStyle/>
          <a:p>
            <a:pPr eaLnBrk="1" hangingPunct="1"/>
            <a:r>
              <a:rPr lang="en-US" smtClean="0"/>
              <a:t>Hệ 2 (nhị phân): gồm 2 ký số 0, 1</a:t>
            </a:r>
          </a:p>
          <a:p>
            <a:pPr eaLnBrk="1" hangingPunct="1"/>
            <a:r>
              <a:rPr lang="en-US" smtClean="0"/>
              <a:t>Hệ 8 (bát phân): gồm 8 ký số 0, 1, …, 7</a:t>
            </a:r>
          </a:p>
          <a:p>
            <a:pPr eaLnBrk="1" hangingPunct="1"/>
            <a:r>
              <a:rPr lang="en-US" smtClean="0"/>
              <a:t>Hệ 10 (thập phân): gồm 10 ký số 0, 1, …, 9</a:t>
            </a:r>
          </a:p>
          <a:p>
            <a:pPr eaLnBrk="1" hangingPunct="1"/>
            <a:r>
              <a:rPr lang="en-US" smtClean="0"/>
              <a:t>Hệ 16 (thập lục phân): gồm các ký số 0, 1, …, 9 và các chữ cái A, B, C, D, E, F</a:t>
            </a:r>
          </a:p>
        </p:txBody>
      </p:sp>
      <p:sp>
        <p:nvSpPr>
          <p:cNvPr id="6" name="Slide Number Placeholder 5"/>
          <p:cNvSpPr>
            <a:spLocks noGrp="1"/>
          </p:cNvSpPr>
          <p:nvPr>
            <p:ph type="sldNum" sz="quarter" idx="12"/>
          </p:nvPr>
        </p:nvSpPr>
        <p:spPr/>
        <p:txBody>
          <a:bodyPr/>
          <a:lstStyle/>
          <a:p>
            <a:pPr>
              <a:defRPr/>
            </a:pPr>
            <a:fld id="{5C6E03E9-C8EB-415D-BBBB-850354179056}" type="slidenum">
              <a:rPr lang="en-US"/>
              <a:pPr>
                <a:defRPr/>
              </a:pPr>
              <a:t>21</a:t>
            </a:fld>
            <a:endParaRPr lang="en-US"/>
          </a:p>
        </p:txBody>
      </p:sp>
    </p:spTree>
    <p:extLst>
      <p:ext uri="{BB962C8B-B14F-4D97-AF65-F5344CB8AC3E}">
        <p14:creationId xmlns:p14="http://schemas.microsoft.com/office/powerpoint/2010/main" xmlns="" val="29858886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1066800" y="274638"/>
            <a:ext cx="7867650" cy="1143000"/>
          </a:xfrm>
        </p:spPr>
        <p:txBody>
          <a:bodyPr rtlCol="0">
            <a:normAutofit fontScale="90000"/>
          </a:bodyPr>
          <a:lstStyle/>
          <a:p>
            <a:pPr eaLnBrk="1" fontAlgn="auto" hangingPunct="1">
              <a:spcAft>
                <a:spcPts val="0"/>
              </a:spcAft>
              <a:defRPr/>
            </a:pPr>
            <a:r>
              <a:rPr lang="en-US" sz="3600">
                <a:solidFill>
                  <a:schemeClr val="tx2">
                    <a:satMod val="130000"/>
                  </a:schemeClr>
                </a:solidFill>
              </a:rPr>
              <a:t>Chuyển đổi giữa hệ nhị phân sang hệ thập phân</a:t>
            </a:r>
          </a:p>
        </p:txBody>
      </p:sp>
      <p:sp>
        <p:nvSpPr>
          <p:cNvPr id="7" name="Slide Number Placeholder 5"/>
          <p:cNvSpPr>
            <a:spLocks noGrp="1"/>
          </p:cNvSpPr>
          <p:nvPr>
            <p:ph type="sldNum" sz="quarter" idx="12"/>
          </p:nvPr>
        </p:nvSpPr>
        <p:spPr/>
        <p:txBody>
          <a:bodyPr/>
          <a:lstStyle/>
          <a:p>
            <a:pPr>
              <a:defRPr/>
            </a:pPr>
            <a:fld id="{1D1CE1FE-DAD7-46FA-B8A5-769C194021E9}" type="slidenum">
              <a:rPr lang="en-US"/>
              <a:pPr>
                <a:defRPr/>
              </a:pPr>
              <a:t>22</a:t>
            </a:fld>
            <a:endParaRPr lang="en-US"/>
          </a:p>
        </p:txBody>
      </p:sp>
      <p:sp>
        <p:nvSpPr>
          <p:cNvPr id="128004" name="Text Box 4"/>
          <p:cNvSpPr txBox="1">
            <a:spLocks noChangeArrowheads="1"/>
          </p:cNvSpPr>
          <p:nvPr/>
        </p:nvSpPr>
        <p:spPr bwMode="auto">
          <a:xfrm>
            <a:off x="609600" y="1989138"/>
            <a:ext cx="8001000" cy="931862"/>
          </a:xfrm>
          <a:prstGeom prst="rect">
            <a:avLst/>
          </a:prstGeom>
          <a:solidFill>
            <a:srgbClr val="00FFCC"/>
          </a:solidFill>
          <a:ln w="57150">
            <a:solidFill>
              <a:schemeClr val="tx1"/>
            </a:solidFill>
            <a:miter lim="800000"/>
            <a:headEnd/>
            <a:tailEnd/>
          </a:ln>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lnSpc>
                <a:spcPct val="110000"/>
              </a:lnSpc>
            </a:pPr>
            <a:r>
              <a:rPr lang="en-US" sz="2600">
                <a:latin typeface="Arial" charset="0"/>
              </a:rPr>
              <a:t>10110</a:t>
            </a:r>
            <a:r>
              <a:rPr lang="en-US" sz="2600" baseline="-25000">
                <a:latin typeface="Arial" charset="0"/>
              </a:rPr>
              <a:t>2</a:t>
            </a:r>
            <a:r>
              <a:rPr lang="en-US" sz="2600">
                <a:latin typeface="Arial" charset="0"/>
              </a:rPr>
              <a:t> = (1 x 2</a:t>
            </a:r>
            <a:r>
              <a:rPr lang="en-US" sz="2600" baseline="30000">
                <a:latin typeface="Arial" charset="0"/>
              </a:rPr>
              <a:t>4</a:t>
            </a:r>
            <a:r>
              <a:rPr lang="en-US" sz="2600">
                <a:latin typeface="Arial" charset="0"/>
              </a:rPr>
              <a:t>) + (0 x 2</a:t>
            </a:r>
            <a:r>
              <a:rPr lang="en-US" sz="2600" baseline="30000">
                <a:latin typeface="Arial" charset="0"/>
              </a:rPr>
              <a:t>3</a:t>
            </a:r>
            <a:r>
              <a:rPr lang="en-US" sz="2600">
                <a:latin typeface="Arial" charset="0"/>
              </a:rPr>
              <a:t>) + (1 x 2</a:t>
            </a:r>
            <a:r>
              <a:rPr lang="en-US" sz="2600" baseline="30000">
                <a:latin typeface="Arial" charset="0"/>
              </a:rPr>
              <a:t>2</a:t>
            </a:r>
            <a:r>
              <a:rPr lang="en-US" sz="2600">
                <a:latin typeface="Arial" charset="0"/>
              </a:rPr>
              <a:t>) + </a:t>
            </a:r>
          </a:p>
          <a:p>
            <a:pPr eaLnBrk="1" hangingPunct="1"/>
            <a:r>
              <a:rPr lang="en-US" sz="2600">
                <a:latin typeface="Arial" charset="0"/>
              </a:rPr>
              <a:t>                (1 x 2</a:t>
            </a:r>
            <a:r>
              <a:rPr lang="en-US" sz="2600" baseline="30000">
                <a:latin typeface="Arial" charset="0"/>
              </a:rPr>
              <a:t>1</a:t>
            </a:r>
            <a:r>
              <a:rPr lang="en-US" sz="2600">
                <a:latin typeface="Arial" charset="0"/>
              </a:rPr>
              <a:t>) + (0 x 2</a:t>
            </a:r>
            <a:r>
              <a:rPr lang="en-US" sz="2600" baseline="30000">
                <a:latin typeface="Arial" charset="0"/>
              </a:rPr>
              <a:t>0</a:t>
            </a:r>
            <a:r>
              <a:rPr lang="en-US" sz="2600">
                <a:latin typeface="Arial" charset="0"/>
              </a:rPr>
              <a:t>) = 16 + 0 + 4 + 2 + 0= 22</a:t>
            </a:r>
            <a:r>
              <a:rPr lang="en-US" sz="2400">
                <a:latin typeface="Arial" charset="0"/>
              </a:rPr>
              <a:t>  </a:t>
            </a:r>
          </a:p>
        </p:txBody>
      </p:sp>
      <p:pic>
        <p:nvPicPr>
          <p:cNvPr id="128005" name="Picture 6"/>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5800" y="3054350"/>
            <a:ext cx="7772400" cy="3727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6289746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a:xfrm>
            <a:off x="1066800" y="274638"/>
            <a:ext cx="7867650" cy="1143000"/>
          </a:xfrm>
        </p:spPr>
        <p:txBody>
          <a:bodyPr rtlCol="0">
            <a:normAutofit fontScale="90000"/>
          </a:bodyPr>
          <a:lstStyle/>
          <a:p>
            <a:pPr eaLnBrk="1" fontAlgn="auto" hangingPunct="1">
              <a:spcAft>
                <a:spcPts val="0"/>
              </a:spcAft>
              <a:defRPr/>
            </a:pPr>
            <a:r>
              <a:rPr lang="en-US" sz="3600">
                <a:solidFill>
                  <a:schemeClr val="tx2">
                    <a:satMod val="130000"/>
                  </a:schemeClr>
                </a:solidFill>
              </a:rPr>
              <a:t>Chuyển đổi giữa hệ thập phân sang hệ nhị phân</a:t>
            </a:r>
          </a:p>
        </p:txBody>
      </p:sp>
      <p:sp>
        <p:nvSpPr>
          <p:cNvPr id="8" name="Slide Number Placeholder 5"/>
          <p:cNvSpPr>
            <a:spLocks noGrp="1"/>
          </p:cNvSpPr>
          <p:nvPr>
            <p:ph type="sldNum" sz="quarter" idx="12"/>
          </p:nvPr>
        </p:nvSpPr>
        <p:spPr/>
        <p:txBody>
          <a:bodyPr/>
          <a:lstStyle/>
          <a:p>
            <a:pPr>
              <a:defRPr/>
            </a:pPr>
            <a:fld id="{2FB89419-7459-4626-8F74-C4F1E73CD889}" type="slidenum">
              <a:rPr lang="en-US"/>
              <a:pPr>
                <a:defRPr/>
              </a:pPr>
              <a:t>23</a:t>
            </a:fld>
            <a:endParaRPr lang="en-US"/>
          </a:p>
        </p:txBody>
      </p:sp>
      <p:sp>
        <p:nvSpPr>
          <p:cNvPr id="129028" name="Text Box 4"/>
          <p:cNvSpPr txBox="1">
            <a:spLocks noChangeArrowheads="1"/>
          </p:cNvSpPr>
          <p:nvPr/>
        </p:nvSpPr>
        <p:spPr bwMode="auto">
          <a:xfrm>
            <a:off x="990600" y="1524000"/>
            <a:ext cx="7696200" cy="5170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5715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lnSpc>
                <a:spcPct val="110000"/>
              </a:lnSpc>
            </a:pPr>
            <a:r>
              <a:rPr lang="en-US" sz="2800" b="1">
                <a:latin typeface="Arial" charset="0"/>
              </a:rPr>
              <a:t>Đổi số 201</a:t>
            </a:r>
            <a:r>
              <a:rPr lang="en-US" sz="2800" b="1" baseline="-25000">
                <a:latin typeface="Arial" charset="0"/>
              </a:rPr>
              <a:t>10</a:t>
            </a:r>
            <a:r>
              <a:rPr lang="en-US" sz="2800" b="1">
                <a:latin typeface="Arial" charset="0"/>
              </a:rPr>
              <a:t> sang nhị phân:</a:t>
            </a:r>
            <a:endParaRPr lang="en-US" sz="2400">
              <a:latin typeface="Arial" charset="0"/>
            </a:endParaRPr>
          </a:p>
          <a:p>
            <a:pPr eaLnBrk="1" hangingPunct="1">
              <a:lnSpc>
                <a:spcPct val="110000"/>
              </a:lnSpc>
            </a:pPr>
            <a:r>
              <a:rPr lang="en-US" sz="2400">
                <a:latin typeface="Arial" charset="0"/>
              </a:rPr>
              <a:t>	   201   /   2   =   100   dư		</a:t>
            </a:r>
            <a:r>
              <a:rPr lang="en-US" sz="2400" b="1">
                <a:latin typeface="Arial" charset="0"/>
              </a:rPr>
              <a:t>1</a:t>
            </a:r>
          </a:p>
          <a:p>
            <a:pPr eaLnBrk="1" hangingPunct="1">
              <a:lnSpc>
                <a:spcPct val="110000"/>
              </a:lnSpc>
            </a:pPr>
            <a:r>
              <a:rPr lang="en-US" sz="2400">
                <a:latin typeface="Arial" charset="0"/>
              </a:rPr>
              <a:t>	   100   /   2   =     50   dư		</a:t>
            </a:r>
            <a:r>
              <a:rPr lang="en-US" sz="2400" b="1">
                <a:latin typeface="Arial" charset="0"/>
              </a:rPr>
              <a:t>0</a:t>
            </a:r>
          </a:p>
          <a:p>
            <a:pPr eaLnBrk="1" hangingPunct="1">
              <a:lnSpc>
                <a:spcPct val="110000"/>
              </a:lnSpc>
            </a:pPr>
            <a:r>
              <a:rPr lang="en-US" sz="2400">
                <a:latin typeface="Arial" charset="0"/>
              </a:rPr>
              <a:t>	     50   /   2   =     25   dư		</a:t>
            </a:r>
            <a:r>
              <a:rPr lang="en-US" sz="2400" b="1">
                <a:latin typeface="Arial" charset="0"/>
              </a:rPr>
              <a:t>0</a:t>
            </a:r>
          </a:p>
          <a:p>
            <a:pPr eaLnBrk="1" hangingPunct="1">
              <a:lnSpc>
                <a:spcPct val="110000"/>
              </a:lnSpc>
            </a:pPr>
            <a:r>
              <a:rPr lang="en-US" sz="2400">
                <a:latin typeface="Arial" charset="0"/>
              </a:rPr>
              <a:t>	     25   /   2   =     12   dư		</a:t>
            </a:r>
            <a:r>
              <a:rPr lang="en-US" sz="2400" b="1">
                <a:latin typeface="Arial" charset="0"/>
              </a:rPr>
              <a:t>1</a:t>
            </a:r>
          </a:p>
          <a:p>
            <a:pPr eaLnBrk="1" hangingPunct="1">
              <a:lnSpc>
                <a:spcPct val="110000"/>
              </a:lnSpc>
            </a:pPr>
            <a:r>
              <a:rPr lang="en-US" sz="2400">
                <a:latin typeface="Arial" charset="0"/>
              </a:rPr>
              <a:t>	     12   /   2   =       6   dư		</a:t>
            </a:r>
            <a:r>
              <a:rPr lang="en-US" sz="2400" b="1">
                <a:latin typeface="Arial" charset="0"/>
              </a:rPr>
              <a:t>0</a:t>
            </a:r>
          </a:p>
          <a:p>
            <a:pPr eaLnBrk="1" hangingPunct="1">
              <a:lnSpc>
                <a:spcPct val="110000"/>
              </a:lnSpc>
            </a:pPr>
            <a:r>
              <a:rPr lang="en-US" sz="2400">
                <a:latin typeface="Arial" charset="0"/>
              </a:rPr>
              <a:t>	       6   /   2   =       3   dư		</a:t>
            </a:r>
            <a:r>
              <a:rPr lang="en-US" sz="2400" b="1">
                <a:latin typeface="Arial" charset="0"/>
              </a:rPr>
              <a:t>0</a:t>
            </a:r>
          </a:p>
          <a:p>
            <a:pPr eaLnBrk="1" hangingPunct="1">
              <a:lnSpc>
                <a:spcPct val="110000"/>
              </a:lnSpc>
            </a:pPr>
            <a:r>
              <a:rPr lang="en-US" sz="2400">
                <a:latin typeface="Arial" charset="0"/>
              </a:rPr>
              <a:t>	       3   /   2   =       1   dư		</a:t>
            </a:r>
            <a:r>
              <a:rPr lang="en-US" sz="2400" b="1">
                <a:latin typeface="Arial" charset="0"/>
              </a:rPr>
              <a:t>1</a:t>
            </a:r>
          </a:p>
          <a:p>
            <a:pPr eaLnBrk="1" hangingPunct="1">
              <a:lnSpc>
                <a:spcPct val="110000"/>
              </a:lnSpc>
            </a:pPr>
            <a:r>
              <a:rPr lang="en-US" sz="2400">
                <a:latin typeface="Arial" charset="0"/>
              </a:rPr>
              <a:t>	       1   /   2   =       0   dư		</a:t>
            </a:r>
            <a:r>
              <a:rPr lang="en-US" sz="2400" b="1">
                <a:latin typeface="Arial" charset="0"/>
              </a:rPr>
              <a:t>1</a:t>
            </a:r>
          </a:p>
          <a:p>
            <a:pPr eaLnBrk="1" hangingPunct="1">
              <a:lnSpc>
                <a:spcPct val="110000"/>
              </a:lnSpc>
            </a:pPr>
            <a:r>
              <a:rPr lang="en-US" sz="2400">
                <a:latin typeface="Arial" charset="0"/>
              </a:rPr>
              <a:t>Khi thương số bằng 0, ghi các số dư theo thứ tự ngược với lúc xuất hiện, kết quả:  </a:t>
            </a:r>
            <a:r>
              <a:rPr lang="en-US" sz="2800" b="1">
                <a:latin typeface="Arial" charset="0"/>
              </a:rPr>
              <a:t>201</a:t>
            </a:r>
            <a:r>
              <a:rPr lang="en-US" sz="2800" b="1" baseline="-25000">
                <a:latin typeface="Arial" charset="0"/>
              </a:rPr>
              <a:t>10 </a:t>
            </a:r>
            <a:r>
              <a:rPr lang="en-US" sz="2800" b="1">
                <a:latin typeface="Arial" charset="0"/>
              </a:rPr>
              <a:t>= 11001001</a:t>
            </a:r>
            <a:r>
              <a:rPr lang="en-US" sz="2800" b="1" baseline="-25000">
                <a:latin typeface="Arial" charset="0"/>
              </a:rPr>
              <a:t>2</a:t>
            </a:r>
          </a:p>
        </p:txBody>
      </p:sp>
      <p:sp>
        <p:nvSpPr>
          <p:cNvPr id="129029" name="Line 6"/>
          <p:cNvSpPr>
            <a:spLocks noChangeShapeType="1"/>
          </p:cNvSpPr>
          <p:nvPr/>
        </p:nvSpPr>
        <p:spPr bwMode="auto">
          <a:xfrm>
            <a:off x="1638300" y="2171700"/>
            <a:ext cx="0" cy="2971800"/>
          </a:xfrm>
          <a:prstGeom prst="line">
            <a:avLst/>
          </a:prstGeom>
          <a:noFill/>
          <a:ln w="1524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29030" name="Line 7"/>
          <p:cNvSpPr>
            <a:spLocks noChangeShapeType="1"/>
          </p:cNvSpPr>
          <p:nvPr/>
        </p:nvSpPr>
        <p:spPr bwMode="auto">
          <a:xfrm flipV="1">
            <a:off x="7175500" y="2133600"/>
            <a:ext cx="0" cy="2971800"/>
          </a:xfrm>
          <a:prstGeom prst="line">
            <a:avLst/>
          </a:prstGeom>
          <a:noFill/>
          <a:ln w="1524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Tree>
    <p:extLst>
      <p:ext uri="{BB962C8B-B14F-4D97-AF65-F5344CB8AC3E}">
        <p14:creationId xmlns:p14="http://schemas.microsoft.com/office/powerpoint/2010/main" xmlns="" val="26031377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a:xfrm>
            <a:off x="1066800" y="274638"/>
            <a:ext cx="7867650" cy="1143000"/>
          </a:xfrm>
        </p:spPr>
        <p:txBody>
          <a:bodyPr rtlCol="0">
            <a:normAutofit fontScale="90000"/>
          </a:bodyPr>
          <a:lstStyle/>
          <a:p>
            <a:pPr eaLnBrk="1" fontAlgn="auto" hangingPunct="1">
              <a:spcAft>
                <a:spcPts val="0"/>
              </a:spcAft>
              <a:defRPr/>
            </a:pPr>
            <a:r>
              <a:rPr lang="en-US" sz="3600">
                <a:solidFill>
                  <a:schemeClr val="tx2">
                    <a:satMod val="130000"/>
                  </a:schemeClr>
                </a:solidFill>
              </a:rPr>
              <a:t>Chuyển đổi giữa hệ nhị phân sang hệ bát phân và thập lục phân</a:t>
            </a:r>
          </a:p>
        </p:txBody>
      </p:sp>
      <p:sp>
        <p:nvSpPr>
          <p:cNvPr id="130051" name="Rectangle 3"/>
          <p:cNvSpPr>
            <a:spLocks noGrp="1" noChangeArrowheads="1"/>
          </p:cNvSpPr>
          <p:nvPr>
            <p:ph idx="1"/>
          </p:nvPr>
        </p:nvSpPr>
        <p:spPr>
          <a:xfrm>
            <a:off x="1182688" y="2017713"/>
            <a:ext cx="7772400" cy="4306887"/>
          </a:xfrm>
        </p:spPr>
        <p:txBody>
          <a:bodyPr/>
          <a:lstStyle/>
          <a:p>
            <a:pPr eaLnBrk="1" hangingPunct="1">
              <a:lnSpc>
                <a:spcPct val="90000"/>
              </a:lnSpc>
            </a:pPr>
            <a:r>
              <a:rPr lang="en-US" smtClean="0"/>
              <a:t>Nhị phân sang bát phân:</a:t>
            </a:r>
          </a:p>
          <a:p>
            <a:pPr lvl="1" eaLnBrk="1" hangingPunct="1">
              <a:lnSpc>
                <a:spcPct val="90000"/>
              </a:lnSpc>
            </a:pPr>
            <a:r>
              <a:rPr lang="en-US" smtClean="0"/>
              <a:t>Gom nhóm số nhị phân thành từng nhóm 3 chữ số tính từ phải sang trái. Mỗi nhóm tương ứng với một chữ số ở hệ bát phân.</a:t>
            </a:r>
          </a:p>
          <a:p>
            <a:pPr lvl="1" eaLnBrk="1" hangingPunct="1">
              <a:lnSpc>
                <a:spcPct val="90000"/>
              </a:lnSpc>
            </a:pPr>
            <a:r>
              <a:rPr lang="en-US" smtClean="0"/>
              <a:t>Ví dụ: 1’101’100 </a:t>
            </a:r>
            <a:r>
              <a:rPr lang="en-US" baseline="-25000" smtClean="0"/>
              <a:t>(2) </a:t>
            </a:r>
            <a:r>
              <a:rPr lang="en-US" smtClean="0"/>
              <a:t>= 154 </a:t>
            </a:r>
            <a:r>
              <a:rPr lang="en-US" baseline="-25000" smtClean="0"/>
              <a:t>(8)</a:t>
            </a:r>
            <a:endParaRPr lang="en-US" smtClean="0"/>
          </a:p>
          <a:p>
            <a:pPr eaLnBrk="1" hangingPunct="1">
              <a:lnSpc>
                <a:spcPct val="90000"/>
              </a:lnSpc>
            </a:pPr>
            <a:r>
              <a:rPr lang="en-US" smtClean="0"/>
              <a:t>Nhị phân sang thập lục phân:</a:t>
            </a:r>
          </a:p>
          <a:p>
            <a:pPr lvl="1" eaLnBrk="1" hangingPunct="1">
              <a:lnSpc>
                <a:spcPct val="90000"/>
              </a:lnSpc>
            </a:pPr>
            <a:r>
              <a:rPr lang="en-US" smtClean="0"/>
              <a:t>Tương tự như nhị phân sang bát phân nhưng mỗi nhóm có 4 chữ số.</a:t>
            </a:r>
          </a:p>
          <a:p>
            <a:pPr lvl="1" eaLnBrk="1" hangingPunct="1">
              <a:lnSpc>
                <a:spcPct val="90000"/>
              </a:lnSpc>
              <a:spcBef>
                <a:spcPct val="0"/>
              </a:spcBef>
              <a:spcAft>
                <a:spcPct val="10000"/>
              </a:spcAft>
            </a:pPr>
            <a:r>
              <a:rPr lang="en-US" sz="3200" smtClean="0"/>
              <a:t>Ví dụ: 110’1100 </a:t>
            </a:r>
            <a:r>
              <a:rPr lang="en-US" sz="3200" baseline="-25000" smtClean="0"/>
              <a:t>(2) </a:t>
            </a:r>
            <a:r>
              <a:rPr lang="en-US" sz="3200" smtClean="0"/>
              <a:t>= 6C </a:t>
            </a:r>
            <a:r>
              <a:rPr lang="en-US" sz="3200" baseline="-25000" smtClean="0"/>
              <a:t>(16)</a:t>
            </a:r>
            <a:endParaRPr lang="en-US" sz="3200" smtClean="0"/>
          </a:p>
          <a:p>
            <a:pPr eaLnBrk="1" hangingPunct="1">
              <a:lnSpc>
                <a:spcPct val="90000"/>
              </a:lnSpc>
            </a:pPr>
            <a:endParaRPr lang="en-US" smtClean="0"/>
          </a:p>
        </p:txBody>
      </p:sp>
      <p:sp>
        <p:nvSpPr>
          <p:cNvPr id="6" name="Slide Number Placeholder 5"/>
          <p:cNvSpPr>
            <a:spLocks noGrp="1"/>
          </p:cNvSpPr>
          <p:nvPr>
            <p:ph type="sldNum" sz="quarter" idx="12"/>
          </p:nvPr>
        </p:nvSpPr>
        <p:spPr/>
        <p:txBody>
          <a:bodyPr/>
          <a:lstStyle/>
          <a:p>
            <a:pPr>
              <a:defRPr/>
            </a:pPr>
            <a:fld id="{6D6268B8-3DAB-4FBB-B02F-8A304D47A4D6}" type="slidenum">
              <a:rPr lang="en-US"/>
              <a:pPr>
                <a:defRPr/>
              </a:pPr>
              <a:t>24</a:t>
            </a:fld>
            <a:endParaRPr lang="en-US"/>
          </a:p>
        </p:txBody>
      </p:sp>
    </p:spTree>
    <p:extLst>
      <p:ext uri="{BB962C8B-B14F-4D97-AF65-F5344CB8AC3E}">
        <p14:creationId xmlns:p14="http://schemas.microsoft.com/office/powerpoint/2010/main" xmlns="" val="2995705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93" name="Rectangle 21"/>
          <p:cNvSpPr>
            <a:spLocks noGrp="1" noChangeArrowheads="1"/>
          </p:cNvSpPr>
          <p:nvPr>
            <p:ph type="title"/>
          </p:nvPr>
        </p:nvSpPr>
        <p:spPr>
          <a:xfrm>
            <a:off x="1150938" y="214313"/>
            <a:ext cx="7793037" cy="1004887"/>
          </a:xfrm>
        </p:spPr>
        <p:txBody>
          <a:bodyPr rtlCol="0">
            <a:normAutofit/>
          </a:bodyPr>
          <a:lstStyle/>
          <a:p>
            <a:pPr eaLnBrk="1" fontAlgn="auto" hangingPunct="1">
              <a:spcAft>
                <a:spcPts val="0"/>
              </a:spcAft>
              <a:defRPr/>
            </a:pPr>
            <a:r>
              <a:rPr lang="en-US" sz="4000">
                <a:solidFill>
                  <a:schemeClr val="tx2">
                    <a:satMod val="130000"/>
                  </a:schemeClr>
                </a:solidFill>
              </a:rPr>
              <a:t>Các phép toán làm việc trên bit</a:t>
            </a:r>
          </a:p>
        </p:txBody>
      </p:sp>
      <p:graphicFrame>
        <p:nvGraphicFramePr>
          <p:cNvPr id="233476" name="Group 4"/>
          <p:cNvGraphicFramePr>
            <a:graphicFrameLocks noGrp="1"/>
          </p:cNvGraphicFramePr>
          <p:nvPr>
            <p:ph type="tbl" idx="1"/>
          </p:nvPr>
        </p:nvGraphicFramePr>
        <p:xfrm>
          <a:off x="2209800" y="2057400"/>
          <a:ext cx="5829300" cy="3657600"/>
        </p:xfrm>
        <a:graphic>
          <a:graphicData uri="http://schemas.openxmlformats.org/drawingml/2006/table">
            <a:tbl>
              <a:tblPr/>
              <a:tblGrid>
                <a:gridCol w="1943100"/>
                <a:gridCol w="1943100"/>
                <a:gridCol w="1943100"/>
              </a:tblGrid>
              <a:tr h="12334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smtClean="0">
                          <a:ln>
                            <a:noFill/>
                          </a:ln>
                          <a:solidFill>
                            <a:schemeClr val="tx1"/>
                          </a:solidFill>
                          <a:effectLst/>
                          <a:latin typeface="Tahoma" pitchFamily="34" charset="0"/>
                          <a:cs typeface="Tahoma" pitchFamily="34" charset="0"/>
                        </a:rPr>
                        <a:t>A</a:t>
                      </a:r>
                      <a:endParaRPr kumimoji="0" lang="en-US" sz="2800" b="0" i="0" u="none" strike="noStrike" cap="none" normalizeH="0" baseline="0" smtClean="0">
                        <a:ln>
                          <a:noFill/>
                        </a:ln>
                        <a:solidFill>
                          <a:schemeClr val="tx1"/>
                        </a:solidFill>
                        <a:effectLst/>
                        <a:latin typeface="Tahoma"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smtClean="0">
                          <a:ln>
                            <a:noFill/>
                          </a:ln>
                          <a:solidFill>
                            <a:schemeClr val="tx1"/>
                          </a:solidFill>
                          <a:effectLst/>
                          <a:latin typeface="Tahoma" pitchFamily="34" charset="0"/>
                          <a:cs typeface="Tahoma" pitchFamily="34" charset="0"/>
                        </a:rPr>
                        <a:t>B</a:t>
                      </a:r>
                      <a:endParaRPr kumimoji="0" lang="en-US" sz="2800" b="0"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smtClean="0">
                          <a:ln>
                            <a:noFill/>
                          </a:ln>
                          <a:solidFill>
                            <a:schemeClr val="tx1"/>
                          </a:solidFill>
                          <a:effectLst/>
                          <a:latin typeface="Tahoma" pitchFamily="34" charset="0"/>
                          <a:cs typeface="Tahoma" pitchFamily="34" charset="0"/>
                        </a:rPr>
                        <a:t>A and 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42411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smtClean="0">
                          <a:ln>
                            <a:noFill/>
                          </a:ln>
                          <a:solidFill>
                            <a:schemeClr val="tx1"/>
                          </a:solidFill>
                          <a:effectLst/>
                          <a:latin typeface="Tahoma" pitchFamily="34" charset="0"/>
                          <a:cs typeface="Tahoma" pitchFamily="34" charset="0"/>
                        </a:rPr>
                        <a:t>1</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smtClean="0">
                          <a:ln>
                            <a:noFill/>
                          </a:ln>
                          <a:solidFill>
                            <a:schemeClr val="tx1"/>
                          </a:solidFill>
                          <a:effectLst/>
                          <a:latin typeface="Tahoma" pitchFamily="34" charset="0"/>
                          <a:cs typeface="Tahoma" pitchFamily="34" charset="0"/>
                        </a:rPr>
                        <a:t>1</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smtClean="0">
                          <a:ln>
                            <a:noFill/>
                          </a:ln>
                          <a:solidFill>
                            <a:schemeClr val="tx1"/>
                          </a:solidFill>
                          <a:effectLst/>
                          <a:latin typeface="Tahoma" pitchFamily="34" charset="0"/>
                          <a:cs typeface="Tahoma" pitchFamily="34" charset="0"/>
                        </a:rPr>
                        <a:t>0</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smtClean="0">
                          <a:ln>
                            <a:noFill/>
                          </a:ln>
                          <a:solidFill>
                            <a:schemeClr val="tx1"/>
                          </a:solidFill>
                          <a:effectLst/>
                          <a:latin typeface="Tahoma" pitchFamily="34" charset="0"/>
                          <a:cs typeface="Tahom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smtClean="0">
                          <a:ln>
                            <a:noFill/>
                          </a:ln>
                          <a:solidFill>
                            <a:schemeClr val="tx1"/>
                          </a:solidFill>
                          <a:effectLst/>
                          <a:latin typeface="Tahoma" pitchFamily="34" charset="0"/>
                          <a:cs typeface="Tahoma" pitchFamily="34" charset="0"/>
                        </a:rPr>
                        <a:t>1</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smtClean="0">
                          <a:ln>
                            <a:noFill/>
                          </a:ln>
                          <a:solidFill>
                            <a:schemeClr val="tx1"/>
                          </a:solidFill>
                          <a:effectLst/>
                          <a:latin typeface="Tahoma" pitchFamily="34" charset="0"/>
                          <a:cs typeface="Tahoma" pitchFamily="34" charset="0"/>
                        </a:rPr>
                        <a:t>0</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smtClean="0">
                          <a:ln>
                            <a:noFill/>
                          </a:ln>
                          <a:solidFill>
                            <a:schemeClr val="tx1"/>
                          </a:solidFill>
                          <a:effectLst/>
                          <a:latin typeface="Tahoma" pitchFamily="34" charset="0"/>
                          <a:cs typeface="Tahoma" pitchFamily="34" charset="0"/>
                        </a:rPr>
                        <a:t>1</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smtClean="0">
                          <a:ln>
                            <a:noFill/>
                          </a:ln>
                          <a:solidFill>
                            <a:schemeClr val="tx1"/>
                          </a:solidFill>
                          <a:effectLst/>
                          <a:latin typeface="Tahoma" pitchFamily="34" charset="0"/>
                          <a:cs typeface="Tahoma" pitchFamily="34" charset="0"/>
                        </a:rPr>
                        <a:t>0</a:t>
                      </a:r>
                      <a:r>
                        <a:rPr kumimoji="0" lang="en-US" sz="2800" b="0" i="0" u="none" strike="noStrike" cap="none" normalizeH="0" baseline="0" smtClean="0">
                          <a:ln>
                            <a:noFill/>
                          </a:ln>
                          <a:solidFill>
                            <a:schemeClr val="tx1"/>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smtClean="0">
                          <a:ln>
                            <a:noFill/>
                          </a:ln>
                          <a:solidFill>
                            <a:schemeClr val="tx1"/>
                          </a:solidFill>
                          <a:effectLst/>
                          <a:latin typeface="Tahoma" pitchFamily="34" charset="0"/>
                          <a:cs typeface="Tahoma" pitchFamily="34" charset="0"/>
                        </a:rPr>
                        <a:t>1</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smtClean="0">
                          <a:ln>
                            <a:noFill/>
                          </a:ln>
                          <a:solidFill>
                            <a:schemeClr val="tx1"/>
                          </a:solidFill>
                          <a:effectLst/>
                          <a:latin typeface="Tahoma" pitchFamily="34" charset="0"/>
                          <a:cs typeface="Tahoma" pitchFamily="34" charset="0"/>
                        </a:rPr>
                        <a:t>0</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smtClean="0">
                          <a:ln>
                            <a:noFill/>
                          </a:ln>
                          <a:solidFill>
                            <a:schemeClr val="tx1"/>
                          </a:solidFill>
                          <a:effectLst/>
                          <a:latin typeface="Tahoma" pitchFamily="34" charset="0"/>
                          <a:cs typeface="Tahoma" pitchFamily="34" charset="0"/>
                        </a:rPr>
                        <a:t>0</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smtClean="0">
                          <a:ln>
                            <a:noFill/>
                          </a:ln>
                          <a:solidFill>
                            <a:schemeClr val="tx1"/>
                          </a:solidFill>
                          <a:effectLst/>
                          <a:latin typeface="Tahoma" pitchFamily="34" charset="0"/>
                          <a:cs typeface="Tahoma" pitchFamily="34" charset="0"/>
                        </a:rPr>
                        <a:t>0</a:t>
                      </a: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 name="Slide Number Placeholder 5"/>
          <p:cNvSpPr>
            <a:spLocks noGrp="1"/>
          </p:cNvSpPr>
          <p:nvPr>
            <p:ph type="sldNum" sz="quarter" idx="12"/>
          </p:nvPr>
        </p:nvSpPr>
        <p:spPr/>
        <p:txBody>
          <a:bodyPr/>
          <a:lstStyle/>
          <a:p>
            <a:pPr>
              <a:defRPr/>
            </a:pPr>
            <a:fld id="{53A16350-F4F9-4DE6-90F4-F662B8D29F69}" type="slidenum">
              <a:rPr lang="en-US"/>
              <a:pPr>
                <a:defRPr/>
              </a:pPr>
              <a:t>25</a:t>
            </a:fld>
            <a:endParaRPr lang="en-US"/>
          </a:p>
        </p:txBody>
      </p:sp>
    </p:spTree>
    <p:extLst>
      <p:ext uri="{BB962C8B-B14F-4D97-AF65-F5344CB8AC3E}">
        <p14:creationId xmlns:p14="http://schemas.microsoft.com/office/powerpoint/2010/main" xmlns="" val="18583946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a:xfrm>
            <a:off x="1066800" y="274638"/>
            <a:ext cx="7867650" cy="1143000"/>
          </a:xfrm>
        </p:spPr>
        <p:txBody>
          <a:bodyPr rtlCol="0">
            <a:normAutofit/>
          </a:bodyPr>
          <a:lstStyle/>
          <a:p>
            <a:pPr eaLnBrk="1" fontAlgn="auto" hangingPunct="1">
              <a:spcAft>
                <a:spcPts val="0"/>
              </a:spcAft>
              <a:defRPr/>
            </a:pPr>
            <a:r>
              <a:rPr lang="en-US" sz="4000">
                <a:solidFill>
                  <a:schemeClr val="tx2">
                    <a:satMod val="130000"/>
                  </a:schemeClr>
                </a:solidFill>
              </a:rPr>
              <a:t>Địa chỉ IP và các lớp địa chỉ</a:t>
            </a:r>
          </a:p>
        </p:txBody>
      </p:sp>
      <p:sp>
        <p:nvSpPr>
          <p:cNvPr id="132099" name="Rectangle 3"/>
          <p:cNvSpPr>
            <a:spLocks noGrp="1" noChangeArrowheads="1"/>
          </p:cNvSpPr>
          <p:nvPr>
            <p:ph idx="1"/>
          </p:nvPr>
        </p:nvSpPr>
        <p:spPr>
          <a:xfrm>
            <a:off x="1066800" y="1447800"/>
            <a:ext cx="7867650" cy="4800600"/>
          </a:xfrm>
        </p:spPr>
        <p:txBody>
          <a:bodyPr/>
          <a:lstStyle/>
          <a:p>
            <a:pPr eaLnBrk="1" hangingPunct="1">
              <a:lnSpc>
                <a:spcPct val="90000"/>
              </a:lnSpc>
            </a:pPr>
            <a:r>
              <a:rPr lang="en-US" smtClean="0"/>
              <a:t>Địa chỉ IP là địa chỉ có cấu trúc với một con số có kích thước 32 bit, chia thành 4 phần mỗi phần 8 bit gọi là octet hoặc byte.</a:t>
            </a:r>
          </a:p>
          <a:p>
            <a:pPr eaLnBrk="1" hangingPunct="1">
              <a:lnSpc>
                <a:spcPct val="90000"/>
              </a:lnSpc>
            </a:pPr>
            <a:r>
              <a:rPr lang="en-US" smtClean="0"/>
              <a:t>Ví dụ:	</a:t>
            </a:r>
          </a:p>
          <a:p>
            <a:pPr lvl="1" eaLnBrk="1" hangingPunct="1">
              <a:lnSpc>
                <a:spcPct val="90000"/>
              </a:lnSpc>
            </a:pPr>
            <a:r>
              <a:rPr lang="en-US" smtClean="0">
                <a:cs typeface="Tahoma" pitchFamily="34" charset="0"/>
              </a:rPr>
              <a:t>172.16.30.56</a:t>
            </a:r>
            <a:endParaRPr lang="en-US" b="1" smtClean="0">
              <a:cs typeface="Tahoma" pitchFamily="34" charset="0"/>
            </a:endParaRPr>
          </a:p>
          <a:p>
            <a:pPr lvl="1" eaLnBrk="1" hangingPunct="1">
              <a:lnSpc>
                <a:spcPct val="90000"/>
              </a:lnSpc>
            </a:pPr>
            <a:r>
              <a:rPr lang="en-US" smtClean="0">
                <a:cs typeface="Tahoma" pitchFamily="34" charset="0"/>
              </a:rPr>
              <a:t>10101100 00010000 00011110 00111000.</a:t>
            </a:r>
            <a:endParaRPr lang="en-US" b="1" smtClean="0">
              <a:cs typeface="Tahoma" pitchFamily="34" charset="0"/>
            </a:endParaRPr>
          </a:p>
          <a:p>
            <a:pPr lvl="1" eaLnBrk="1" hangingPunct="1">
              <a:lnSpc>
                <a:spcPct val="90000"/>
              </a:lnSpc>
            </a:pPr>
            <a:r>
              <a:rPr lang="en-US" smtClean="0">
                <a:cs typeface="Tahoma" pitchFamily="34" charset="0"/>
              </a:rPr>
              <a:t>AC 10 1E 38</a:t>
            </a:r>
            <a:endParaRPr lang="en-US" smtClean="0"/>
          </a:p>
        </p:txBody>
      </p:sp>
      <p:sp>
        <p:nvSpPr>
          <p:cNvPr id="6" name="Slide Number Placeholder 5"/>
          <p:cNvSpPr>
            <a:spLocks noGrp="1"/>
          </p:cNvSpPr>
          <p:nvPr>
            <p:ph type="sldNum" sz="quarter" idx="12"/>
          </p:nvPr>
        </p:nvSpPr>
        <p:spPr/>
        <p:txBody>
          <a:bodyPr/>
          <a:lstStyle/>
          <a:p>
            <a:pPr>
              <a:defRPr/>
            </a:pPr>
            <a:fld id="{350CD7A7-2BE6-4102-939B-F5A0EBE08ED7}" type="slidenum">
              <a:rPr lang="en-US"/>
              <a:pPr>
                <a:defRPr/>
              </a:pPr>
              <a:t>26</a:t>
            </a:fld>
            <a:endParaRPr lang="en-US"/>
          </a:p>
        </p:txBody>
      </p:sp>
    </p:spTree>
    <p:extLst>
      <p:ext uri="{BB962C8B-B14F-4D97-AF65-F5344CB8AC3E}">
        <p14:creationId xmlns:p14="http://schemas.microsoft.com/office/powerpoint/2010/main" xmlns="" val="15480650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a:xfrm>
            <a:off x="1066800" y="274638"/>
            <a:ext cx="7867650" cy="944562"/>
          </a:xfrm>
        </p:spPr>
        <p:txBody>
          <a:bodyPr rtlCol="0">
            <a:normAutofit/>
          </a:bodyPr>
          <a:lstStyle/>
          <a:p>
            <a:pPr eaLnBrk="1" fontAlgn="auto" hangingPunct="1">
              <a:spcAft>
                <a:spcPts val="0"/>
              </a:spcAft>
              <a:defRPr/>
            </a:pPr>
            <a:r>
              <a:rPr lang="en-US" sz="4000">
                <a:solidFill>
                  <a:schemeClr val="tx2">
                    <a:satMod val="130000"/>
                  </a:schemeClr>
                </a:solidFill>
              </a:rPr>
              <a:t>Địa chỉ IP và các lớp địa chỉ</a:t>
            </a:r>
          </a:p>
        </p:txBody>
      </p:sp>
      <p:sp>
        <p:nvSpPr>
          <p:cNvPr id="133123" name="Rectangle 3"/>
          <p:cNvSpPr>
            <a:spLocks noGrp="1" noChangeArrowheads="1"/>
          </p:cNvSpPr>
          <p:nvPr>
            <p:ph idx="1"/>
          </p:nvPr>
        </p:nvSpPr>
        <p:spPr>
          <a:xfrm>
            <a:off x="1182688" y="1219200"/>
            <a:ext cx="7772400" cy="5181600"/>
          </a:xfrm>
        </p:spPr>
        <p:txBody>
          <a:bodyPr/>
          <a:lstStyle/>
          <a:p>
            <a:pPr eaLnBrk="1" hangingPunct="1">
              <a:lnSpc>
                <a:spcPct val="80000"/>
              </a:lnSpc>
            </a:pPr>
            <a:r>
              <a:rPr lang="en-US" sz="2800" smtClean="0">
                <a:cs typeface="Tahoma" pitchFamily="34" charset="0"/>
              </a:rPr>
              <a:t>Ðịa chỉ host là địa chỉ IP có thể dùng để đặt cho các interface của các host. Hai host nằm cùng một mạng sẽ có network_id giống nhau và host_id khác nhau. </a:t>
            </a:r>
          </a:p>
          <a:p>
            <a:pPr eaLnBrk="1" hangingPunct="1">
              <a:lnSpc>
                <a:spcPct val="80000"/>
              </a:lnSpc>
            </a:pPr>
            <a:r>
              <a:rPr lang="en-US" sz="2800" smtClean="0">
                <a:cs typeface="Tahoma" pitchFamily="34" charset="0"/>
              </a:rPr>
              <a:t>Khi cấp phát các địa chỉ host thì lưu ý </a:t>
            </a:r>
            <a:r>
              <a:rPr lang="en-US" sz="2800" smtClean="0">
                <a:solidFill>
                  <a:srgbClr val="FF0000"/>
                </a:solidFill>
                <a:cs typeface="Tahoma" pitchFamily="34" charset="0"/>
              </a:rPr>
              <a:t>không được cho tất cả các bit trong phần host_id bằng 0 hoặc tất cả bằng 1.</a:t>
            </a:r>
          </a:p>
          <a:p>
            <a:pPr eaLnBrk="1" hangingPunct="1">
              <a:lnSpc>
                <a:spcPct val="80000"/>
              </a:lnSpc>
            </a:pPr>
            <a:r>
              <a:rPr lang="en-US" sz="2800" smtClean="0">
                <a:cs typeface="Tahoma" pitchFamily="34" charset="0"/>
              </a:rPr>
              <a:t>Ðịa chỉ mạng (network address): là địa chỉ IP dùng để đặt cho các mạng. Phần host_id của địa chỉ chỉ chứa các bit 0. Ví dụ: </a:t>
            </a:r>
            <a:r>
              <a:rPr lang="en-US" sz="2800" u="sng" smtClean="0">
                <a:cs typeface="Tahoma" pitchFamily="34" charset="0"/>
              </a:rPr>
              <a:t>172.29</a:t>
            </a:r>
            <a:r>
              <a:rPr lang="en-US" sz="2800" smtClean="0">
                <a:cs typeface="Tahoma" pitchFamily="34" charset="0"/>
              </a:rPr>
              <a:t>.0.0 </a:t>
            </a:r>
            <a:endParaRPr lang="en-US" sz="2800" b="1" smtClean="0">
              <a:cs typeface="Tahoma" pitchFamily="34" charset="0"/>
            </a:endParaRPr>
          </a:p>
          <a:p>
            <a:pPr eaLnBrk="1" hangingPunct="1">
              <a:lnSpc>
                <a:spcPct val="80000"/>
              </a:lnSpc>
            </a:pPr>
            <a:r>
              <a:rPr lang="en-US" sz="2800" smtClean="0">
                <a:cs typeface="Tahoma" pitchFamily="34" charset="0"/>
              </a:rPr>
              <a:t>Ðịa chỉ Broadcast: là địa chỉ IP được dùng để đại diện cho tất cả các host trong mạng. Phần host_id chỉ chứa các bit 1. Ví dụ: </a:t>
            </a:r>
            <a:r>
              <a:rPr lang="en-US" sz="2800" u="sng" smtClean="0">
                <a:cs typeface="Tahoma" pitchFamily="34" charset="0"/>
              </a:rPr>
              <a:t>172.29</a:t>
            </a:r>
            <a:r>
              <a:rPr lang="en-US" sz="2800" smtClean="0">
                <a:cs typeface="Tahoma" pitchFamily="34" charset="0"/>
              </a:rPr>
              <a:t>.255.255.</a:t>
            </a:r>
            <a:endParaRPr lang="en-US" sz="2800" b="1" smtClean="0">
              <a:cs typeface="Tahoma" pitchFamily="34" charset="0"/>
            </a:endParaRPr>
          </a:p>
          <a:p>
            <a:pPr eaLnBrk="1" hangingPunct="1">
              <a:lnSpc>
                <a:spcPct val="80000"/>
              </a:lnSpc>
            </a:pPr>
            <a:endParaRPr lang="en-US" sz="2400" smtClean="0"/>
          </a:p>
        </p:txBody>
      </p:sp>
      <p:sp>
        <p:nvSpPr>
          <p:cNvPr id="6" name="Slide Number Placeholder 5"/>
          <p:cNvSpPr>
            <a:spLocks noGrp="1"/>
          </p:cNvSpPr>
          <p:nvPr>
            <p:ph type="sldNum" sz="quarter" idx="12"/>
          </p:nvPr>
        </p:nvSpPr>
        <p:spPr/>
        <p:txBody>
          <a:bodyPr/>
          <a:lstStyle/>
          <a:p>
            <a:pPr>
              <a:defRPr/>
            </a:pPr>
            <a:fld id="{C3791E39-9D96-448C-BCB2-92DF66D9318D}" type="slidenum">
              <a:rPr lang="en-US"/>
              <a:pPr>
                <a:defRPr/>
              </a:pPr>
              <a:t>27</a:t>
            </a:fld>
            <a:endParaRPr lang="en-US"/>
          </a:p>
        </p:txBody>
      </p:sp>
    </p:spTree>
    <p:extLst>
      <p:ext uri="{BB962C8B-B14F-4D97-AF65-F5344CB8AC3E}">
        <p14:creationId xmlns:p14="http://schemas.microsoft.com/office/powerpoint/2010/main" xmlns="" val="39191678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a:xfrm>
            <a:off x="1066800" y="274638"/>
            <a:ext cx="7867650" cy="1143000"/>
          </a:xfrm>
        </p:spPr>
        <p:txBody>
          <a:bodyPr rtlCol="0">
            <a:normAutofit/>
          </a:bodyPr>
          <a:lstStyle/>
          <a:p>
            <a:pPr eaLnBrk="1" fontAlgn="auto" hangingPunct="1">
              <a:spcAft>
                <a:spcPts val="0"/>
              </a:spcAft>
              <a:defRPr/>
            </a:pPr>
            <a:r>
              <a:rPr lang="en-US" sz="4000">
                <a:solidFill>
                  <a:schemeClr val="tx2">
                    <a:satMod val="130000"/>
                  </a:schemeClr>
                </a:solidFill>
              </a:rPr>
              <a:t>Các lớp địa chỉ IP</a:t>
            </a:r>
          </a:p>
        </p:txBody>
      </p:sp>
      <p:sp>
        <p:nvSpPr>
          <p:cNvPr id="134147" name="Rectangle 5"/>
          <p:cNvSpPr>
            <a:spLocks noGrp="1" noChangeArrowheads="1"/>
          </p:cNvSpPr>
          <p:nvPr>
            <p:ph idx="1"/>
          </p:nvPr>
        </p:nvSpPr>
        <p:spPr>
          <a:xfrm>
            <a:off x="1143000" y="1828800"/>
            <a:ext cx="7315200" cy="4038600"/>
          </a:xfrm>
        </p:spPr>
        <p:txBody>
          <a:bodyPr>
            <a:normAutofit lnSpcReduction="10000"/>
          </a:bodyPr>
          <a:lstStyle/>
          <a:p>
            <a:pPr marL="609600" indent="-609600" eaLnBrk="1" hangingPunct="1">
              <a:lnSpc>
                <a:spcPct val="90000"/>
              </a:lnSpc>
              <a:buFont typeface="Wingdings" pitchFamily="2" charset="2"/>
              <a:buNone/>
            </a:pPr>
            <a:r>
              <a:rPr lang="en-US" sz="3600" smtClean="0"/>
              <a:t>	Không gian địa chỉ IP  được chia thành 5 lớp (class) A, B, C, D và E. Các lớp A, B và C được triển khai để đặt cho các host trên mạng Internet, lớp D dùng cho các nhóm multicast, còn lớp E phục vụ cho mục đích nghiên cứu. </a:t>
            </a:r>
          </a:p>
        </p:txBody>
      </p:sp>
      <p:sp>
        <p:nvSpPr>
          <p:cNvPr id="10" name="Slide Number Placeholder 5"/>
          <p:cNvSpPr>
            <a:spLocks noGrp="1"/>
          </p:cNvSpPr>
          <p:nvPr>
            <p:ph type="sldNum" sz="quarter" idx="12"/>
          </p:nvPr>
        </p:nvSpPr>
        <p:spPr/>
        <p:txBody>
          <a:bodyPr/>
          <a:lstStyle/>
          <a:p>
            <a:pPr>
              <a:defRPr/>
            </a:pPr>
            <a:fld id="{721D9BBA-97C2-4392-9694-3D68BBC71690}" type="slidenum">
              <a:rPr lang="en-US"/>
              <a:pPr>
                <a:defRPr/>
              </a:pPr>
              <a:t>28</a:t>
            </a:fld>
            <a:endParaRPr lang="en-US"/>
          </a:p>
        </p:txBody>
      </p:sp>
    </p:spTree>
    <p:extLst>
      <p:ext uri="{BB962C8B-B14F-4D97-AF65-F5344CB8AC3E}">
        <p14:creationId xmlns:p14="http://schemas.microsoft.com/office/powerpoint/2010/main" xmlns="" val="31271350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990600" y="228600"/>
            <a:ext cx="7467600" cy="1143000"/>
          </a:xfrm>
        </p:spPr>
        <p:txBody>
          <a:bodyPr/>
          <a:lstStyle/>
          <a:p>
            <a:pPr eaLnBrk="1" hangingPunct="1"/>
            <a:r>
              <a:rPr lang="en-US" smtClean="0"/>
              <a:t>Lớp A (Class A)</a:t>
            </a:r>
          </a:p>
        </p:txBody>
      </p:sp>
      <p:sp>
        <p:nvSpPr>
          <p:cNvPr id="135171" name="Rectangle 3"/>
          <p:cNvSpPr>
            <a:spLocks noGrp="1" noChangeArrowheads="1"/>
          </p:cNvSpPr>
          <p:nvPr>
            <p:ph idx="1"/>
          </p:nvPr>
        </p:nvSpPr>
        <p:spPr>
          <a:xfrm>
            <a:off x="685800" y="1524000"/>
            <a:ext cx="7772400" cy="4572000"/>
          </a:xfrm>
        </p:spPr>
        <p:txBody>
          <a:bodyPr/>
          <a:lstStyle/>
          <a:p>
            <a:pPr marL="609600" indent="-609600" eaLnBrk="1" hangingPunct="1">
              <a:buFontTx/>
              <a:buNone/>
            </a:pPr>
            <a:r>
              <a:rPr lang="en-US" b="1" smtClean="0"/>
              <a:t>   </a:t>
            </a:r>
            <a:r>
              <a:rPr lang="en-US" smtClean="0">
                <a:cs typeface="Tahoma" pitchFamily="34" charset="0"/>
              </a:rPr>
              <a:t>Dành 1 byte cho phần network_id và 3 byte cho phần host_id.</a:t>
            </a:r>
            <a:endParaRPr lang="en-US" b="1" smtClean="0">
              <a:cs typeface="Tahoma" pitchFamily="34" charset="0"/>
            </a:endParaRPr>
          </a:p>
          <a:p>
            <a:pPr marL="609600" indent="-609600" eaLnBrk="1" hangingPunct="1"/>
            <a:endParaRPr lang="en-US" smtClean="0"/>
          </a:p>
        </p:txBody>
      </p:sp>
      <p:sp>
        <p:nvSpPr>
          <p:cNvPr id="6" name="Slide Number Placeholder 5"/>
          <p:cNvSpPr>
            <a:spLocks noGrp="1"/>
          </p:cNvSpPr>
          <p:nvPr>
            <p:ph type="sldNum" sz="quarter" idx="12"/>
          </p:nvPr>
        </p:nvSpPr>
        <p:spPr/>
        <p:txBody>
          <a:bodyPr/>
          <a:lstStyle/>
          <a:p>
            <a:pPr>
              <a:defRPr/>
            </a:pPr>
            <a:fld id="{DA41AC0F-A846-43A7-817A-8FBBDCEED430}" type="slidenum">
              <a:rPr lang="en-US"/>
              <a:pPr>
                <a:defRPr/>
              </a:pPr>
              <a:t>29</a:t>
            </a:fld>
            <a:endParaRPr lang="en-US"/>
          </a:p>
        </p:txBody>
      </p:sp>
      <p:pic>
        <p:nvPicPr>
          <p:cNvPr id="135173" name="Picture 6"/>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81113" y="2814638"/>
            <a:ext cx="7024687" cy="1909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5174" name="Picture 7"/>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90600" y="4876800"/>
            <a:ext cx="7458075" cy="630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41594322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1066800" y="274638"/>
            <a:ext cx="7867650" cy="1143000"/>
          </a:xfrm>
        </p:spPr>
        <p:txBody>
          <a:bodyPr rtlCol="0">
            <a:normAutofit/>
          </a:bodyPr>
          <a:lstStyle/>
          <a:p>
            <a:pPr eaLnBrk="1" fontAlgn="auto" hangingPunct="1">
              <a:spcAft>
                <a:spcPts val="0"/>
              </a:spcAft>
              <a:defRPr/>
            </a:pPr>
            <a:r>
              <a:rPr lang="en-US">
                <a:solidFill>
                  <a:schemeClr val="tx2">
                    <a:satMod val="130000"/>
                  </a:schemeClr>
                </a:solidFill>
              </a:rPr>
              <a:t>Mô hình tham chiếu TCP/IP</a:t>
            </a:r>
          </a:p>
        </p:txBody>
      </p:sp>
      <p:sp>
        <p:nvSpPr>
          <p:cNvPr id="6" name="Slide Number Placeholder 5"/>
          <p:cNvSpPr>
            <a:spLocks noGrp="1"/>
          </p:cNvSpPr>
          <p:nvPr>
            <p:ph type="sldNum" sz="quarter" idx="12"/>
          </p:nvPr>
        </p:nvSpPr>
        <p:spPr/>
        <p:txBody>
          <a:bodyPr/>
          <a:lstStyle/>
          <a:p>
            <a:pPr>
              <a:defRPr/>
            </a:pPr>
            <a:fld id="{8CCCBBDB-517B-4B58-BBD5-34BE4C9BFF75}" type="slidenum">
              <a:rPr lang="en-US"/>
              <a:pPr>
                <a:defRPr/>
              </a:pPr>
              <a:t>3</a:t>
            </a:fld>
            <a:endParaRPr lang="en-US"/>
          </a:p>
        </p:txBody>
      </p:sp>
      <p:pic>
        <p:nvPicPr>
          <p:cNvPr id="108548" name="Picture 6"/>
          <p:cNvPicPr>
            <a:picLocks noChangeAspect="1" noChangeArrowheads="1"/>
          </p:cNvPicPr>
          <p:nvPr/>
        </p:nvPicPr>
        <p:blipFill>
          <a:blip r:embed="rId2" cstate="print">
            <a:extLst>
              <a:ext uri="{28A0092B-C50C-407E-A947-70E740481C1C}">
                <a14:useLocalDpi xmlns:a14="http://schemas.microsoft.com/office/drawing/2010/main" xmlns="" val="0"/>
              </a:ext>
            </a:extLst>
          </a:blip>
          <a:srcRect t="7663"/>
          <a:stretch>
            <a:fillRect/>
          </a:stretch>
        </p:blipFill>
        <p:spPr bwMode="auto">
          <a:xfrm>
            <a:off x="1600200" y="2286000"/>
            <a:ext cx="6553200" cy="3906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782796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990600" y="228600"/>
            <a:ext cx="7467600" cy="1143000"/>
          </a:xfrm>
        </p:spPr>
        <p:txBody>
          <a:bodyPr/>
          <a:lstStyle/>
          <a:p>
            <a:pPr eaLnBrk="1" hangingPunct="1"/>
            <a:r>
              <a:rPr lang="en-US" smtClean="0"/>
              <a:t>Lớp A (Class A)</a:t>
            </a:r>
          </a:p>
        </p:txBody>
      </p:sp>
      <p:sp>
        <p:nvSpPr>
          <p:cNvPr id="136195" name="Rectangle 3"/>
          <p:cNvSpPr>
            <a:spLocks noGrp="1" noChangeArrowheads="1"/>
          </p:cNvSpPr>
          <p:nvPr>
            <p:ph idx="1"/>
          </p:nvPr>
        </p:nvSpPr>
        <p:spPr>
          <a:xfrm>
            <a:off x="685800" y="1295400"/>
            <a:ext cx="7772400" cy="4800600"/>
          </a:xfrm>
        </p:spPr>
        <p:txBody>
          <a:bodyPr/>
          <a:lstStyle/>
          <a:p>
            <a:pPr marL="609600" indent="-609600" eaLnBrk="1" hangingPunct="1">
              <a:lnSpc>
                <a:spcPct val="90000"/>
              </a:lnSpc>
            </a:pPr>
            <a:r>
              <a:rPr lang="en-US" sz="4000" smtClean="0">
                <a:cs typeface="Tahoma" pitchFamily="34" charset="0"/>
              </a:rPr>
              <a:t>Bit đầu tiên của byte đầu tiên phải là bit 0. Dạng nhị phân của octet này là </a:t>
            </a:r>
            <a:r>
              <a:rPr lang="en-US" sz="4000" smtClean="0">
                <a:solidFill>
                  <a:srgbClr val="FF3300"/>
                </a:solidFill>
                <a:cs typeface="Tahoma" pitchFamily="34" charset="0"/>
              </a:rPr>
              <a:t>0</a:t>
            </a:r>
            <a:r>
              <a:rPr lang="en-US" sz="4000" smtClean="0">
                <a:cs typeface="Tahoma" pitchFamily="34" charset="0"/>
              </a:rPr>
              <a:t>xxxxxxx </a:t>
            </a:r>
          </a:p>
          <a:p>
            <a:pPr marL="609600" indent="-609600" eaLnBrk="1" hangingPunct="1">
              <a:lnSpc>
                <a:spcPct val="90000"/>
              </a:lnSpc>
            </a:pPr>
            <a:r>
              <a:rPr lang="en-US" sz="4000" smtClean="0">
                <a:cs typeface="Times New Roman" pitchFamily="18" charset="0"/>
              </a:rPr>
              <a:t>Những địa chỉ IP có byte đầu tiên nằm trong khoảng từ 0 (=</a:t>
            </a:r>
            <a:r>
              <a:rPr lang="en-US" sz="4000" smtClean="0">
                <a:solidFill>
                  <a:srgbClr val="FF3300"/>
                </a:solidFill>
                <a:cs typeface="Times New Roman" pitchFamily="18" charset="0"/>
              </a:rPr>
              <a:t>0</a:t>
            </a:r>
            <a:r>
              <a:rPr lang="en-US" sz="4000" smtClean="0">
                <a:cs typeface="Times New Roman" pitchFamily="18" charset="0"/>
              </a:rPr>
              <a:t>0000000</a:t>
            </a:r>
            <a:r>
              <a:rPr lang="en-US" sz="4000" baseline="-25000" smtClean="0">
                <a:cs typeface="Times New Roman" pitchFamily="18" charset="0"/>
              </a:rPr>
              <a:t>(2)</a:t>
            </a:r>
            <a:r>
              <a:rPr lang="en-US" sz="4000" smtClean="0">
                <a:cs typeface="Times New Roman" pitchFamily="18" charset="0"/>
              </a:rPr>
              <a:t>) đến 127 (=</a:t>
            </a:r>
            <a:r>
              <a:rPr lang="en-US" sz="4000" smtClean="0">
                <a:solidFill>
                  <a:srgbClr val="FF3300"/>
                </a:solidFill>
                <a:cs typeface="Times New Roman" pitchFamily="18" charset="0"/>
              </a:rPr>
              <a:t>0</a:t>
            </a:r>
            <a:r>
              <a:rPr lang="en-US" sz="4000" smtClean="0">
                <a:cs typeface="Times New Roman" pitchFamily="18" charset="0"/>
              </a:rPr>
              <a:t>1111111</a:t>
            </a:r>
            <a:r>
              <a:rPr lang="en-US" sz="4000" baseline="-25000" smtClean="0">
                <a:cs typeface="Times New Roman" pitchFamily="18" charset="0"/>
              </a:rPr>
              <a:t>(2)</a:t>
            </a:r>
            <a:r>
              <a:rPr lang="en-US" sz="4000" smtClean="0">
                <a:cs typeface="Times New Roman" pitchFamily="18" charset="0"/>
              </a:rPr>
              <a:t>) sẽ thuộc lớp A. </a:t>
            </a:r>
          </a:p>
          <a:p>
            <a:pPr marL="609600" indent="-609600" eaLnBrk="1" hangingPunct="1">
              <a:lnSpc>
                <a:spcPct val="90000"/>
              </a:lnSpc>
            </a:pPr>
            <a:r>
              <a:rPr lang="en-US" sz="4000" smtClean="0">
                <a:cs typeface="Times New Roman" pitchFamily="18" charset="0"/>
              </a:rPr>
              <a:t>Ví dụ: 50.14.32.8.</a:t>
            </a:r>
            <a:r>
              <a:rPr lang="en-US" sz="4000" smtClean="0">
                <a:cs typeface="Tahoma" pitchFamily="34" charset="0"/>
              </a:rPr>
              <a:t> </a:t>
            </a:r>
          </a:p>
          <a:p>
            <a:pPr marL="609600" indent="-609600" eaLnBrk="1" hangingPunct="1">
              <a:lnSpc>
                <a:spcPct val="90000"/>
              </a:lnSpc>
            </a:pPr>
            <a:endParaRPr lang="en-US" sz="4000" smtClean="0">
              <a:cs typeface="Tahoma" pitchFamily="34" charset="0"/>
            </a:endParaRPr>
          </a:p>
        </p:txBody>
      </p:sp>
      <p:sp>
        <p:nvSpPr>
          <p:cNvPr id="4" name="Slide Number Placeholder 3"/>
          <p:cNvSpPr>
            <a:spLocks noGrp="1"/>
          </p:cNvSpPr>
          <p:nvPr>
            <p:ph type="sldNum" sz="quarter" idx="12"/>
          </p:nvPr>
        </p:nvSpPr>
        <p:spPr/>
        <p:txBody>
          <a:bodyPr/>
          <a:lstStyle/>
          <a:p>
            <a:pPr>
              <a:defRPr/>
            </a:pPr>
            <a:fld id="{197E2B92-3826-492B-89E0-AA1BD03B1EE2}" type="slidenum">
              <a:rPr lang="en-US"/>
              <a:pPr>
                <a:defRPr/>
              </a:pPr>
              <a:t>30</a:t>
            </a:fld>
            <a:endParaRPr lang="en-US"/>
          </a:p>
        </p:txBody>
      </p:sp>
    </p:spTree>
    <p:extLst>
      <p:ext uri="{BB962C8B-B14F-4D97-AF65-F5344CB8AC3E}">
        <p14:creationId xmlns:p14="http://schemas.microsoft.com/office/powerpoint/2010/main" xmlns="" val="42512193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990600" y="228600"/>
            <a:ext cx="7467600" cy="1143000"/>
          </a:xfrm>
        </p:spPr>
        <p:txBody>
          <a:bodyPr/>
          <a:lstStyle/>
          <a:p>
            <a:pPr eaLnBrk="1" hangingPunct="1"/>
            <a:r>
              <a:rPr lang="en-US" smtClean="0"/>
              <a:t>Lớp A (Class A)</a:t>
            </a:r>
          </a:p>
        </p:txBody>
      </p:sp>
      <p:sp>
        <p:nvSpPr>
          <p:cNvPr id="137219" name="Rectangle 3"/>
          <p:cNvSpPr>
            <a:spLocks noGrp="1" noChangeArrowheads="1"/>
          </p:cNvSpPr>
          <p:nvPr>
            <p:ph idx="1"/>
          </p:nvPr>
        </p:nvSpPr>
        <p:spPr>
          <a:xfrm>
            <a:off x="685800" y="1295400"/>
            <a:ext cx="7772400" cy="4800600"/>
          </a:xfrm>
        </p:spPr>
        <p:txBody>
          <a:bodyPr>
            <a:normAutofit lnSpcReduction="10000"/>
          </a:bodyPr>
          <a:lstStyle/>
          <a:p>
            <a:pPr marL="609600" indent="-609600" eaLnBrk="1" hangingPunct="1"/>
            <a:r>
              <a:rPr lang="en-US" sz="3600" smtClean="0">
                <a:cs typeface="Times New Roman" pitchFamily="18" charset="0"/>
              </a:rPr>
              <a:t>Byte đầu tiên này cũng chính là network_id, trừ đi bit đầu tiên làm ID nhận dạng lớp A, còn lại 7 bit để đánh thứ tự các mạng, ta được 128 (=2</a:t>
            </a:r>
            <a:r>
              <a:rPr lang="en-US" sz="3600" baseline="30000" smtClean="0">
                <a:cs typeface="Times New Roman" pitchFamily="18" charset="0"/>
              </a:rPr>
              <a:t>7 </a:t>
            </a:r>
            <a:r>
              <a:rPr lang="en-US" sz="3600" smtClean="0">
                <a:cs typeface="Times New Roman" pitchFamily="18" charset="0"/>
              </a:rPr>
              <a:t>) mạng lớp A khác nhau. </a:t>
            </a:r>
            <a:r>
              <a:rPr lang="en-US" sz="3600" smtClean="0">
                <a:solidFill>
                  <a:srgbClr val="FF3300"/>
                </a:solidFill>
                <a:cs typeface="Times New Roman" pitchFamily="18" charset="0"/>
              </a:rPr>
              <a:t>Bỏ đi hai trường hợp đặc biệt là 0 và 127</a:t>
            </a:r>
            <a:r>
              <a:rPr lang="en-US" sz="3600" smtClean="0">
                <a:cs typeface="Times New Roman" pitchFamily="18" charset="0"/>
              </a:rPr>
              <a:t>. Kết quả là lớp A chỉ còn 126 địa chỉ mạng, </a:t>
            </a:r>
            <a:r>
              <a:rPr lang="en-US" sz="3600" smtClean="0">
                <a:solidFill>
                  <a:srgbClr val="FF0000"/>
                </a:solidFill>
                <a:cs typeface="Times New Roman" pitchFamily="18" charset="0"/>
              </a:rPr>
              <a:t>1</a:t>
            </a:r>
            <a:r>
              <a:rPr lang="en-US" sz="3600" smtClean="0">
                <a:cs typeface="Times New Roman" pitchFamily="18" charset="0"/>
              </a:rPr>
              <a:t>.0.0.0 đến </a:t>
            </a:r>
            <a:r>
              <a:rPr lang="en-US" sz="3600" smtClean="0">
                <a:solidFill>
                  <a:srgbClr val="FF0000"/>
                </a:solidFill>
                <a:cs typeface="Times New Roman" pitchFamily="18" charset="0"/>
              </a:rPr>
              <a:t>126</a:t>
            </a:r>
            <a:r>
              <a:rPr lang="en-US" sz="3600" smtClean="0">
                <a:cs typeface="Times New Roman" pitchFamily="18" charset="0"/>
              </a:rPr>
              <a:t>.0.0.0.</a:t>
            </a:r>
            <a:r>
              <a:rPr lang="en-US" sz="3600" smtClean="0">
                <a:cs typeface="Tahoma" pitchFamily="34" charset="0"/>
              </a:rPr>
              <a:t> </a:t>
            </a:r>
          </a:p>
        </p:txBody>
      </p:sp>
      <p:sp>
        <p:nvSpPr>
          <p:cNvPr id="4" name="Slide Number Placeholder 3"/>
          <p:cNvSpPr>
            <a:spLocks noGrp="1"/>
          </p:cNvSpPr>
          <p:nvPr>
            <p:ph type="sldNum" sz="quarter" idx="12"/>
          </p:nvPr>
        </p:nvSpPr>
        <p:spPr/>
        <p:txBody>
          <a:bodyPr/>
          <a:lstStyle/>
          <a:p>
            <a:pPr>
              <a:defRPr/>
            </a:pPr>
            <a:fld id="{4A36F80C-32E8-4A8B-8A13-D50E40E1BBE7}" type="slidenum">
              <a:rPr lang="en-US"/>
              <a:pPr>
                <a:defRPr/>
              </a:pPr>
              <a:t>31</a:t>
            </a:fld>
            <a:endParaRPr lang="en-US"/>
          </a:p>
        </p:txBody>
      </p:sp>
    </p:spTree>
    <p:extLst>
      <p:ext uri="{BB962C8B-B14F-4D97-AF65-F5344CB8AC3E}">
        <p14:creationId xmlns:p14="http://schemas.microsoft.com/office/powerpoint/2010/main" xmlns="" val="42682334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990600" y="228600"/>
            <a:ext cx="7467600" cy="1143000"/>
          </a:xfrm>
        </p:spPr>
        <p:txBody>
          <a:bodyPr/>
          <a:lstStyle/>
          <a:p>
            <a:pPr eaLnBrk="1" hangingPunct="1"/>
            <a:r>
              <a:rPr lang="en-US" smtClean="0"/>
              <a:t>Lớp A (Class A)</a:t>
            </a:r>
          </a:p>
        </p:txBody>
      </p:sp>
      <p:sp>
        <p:nvSpPr>
          <p:cNvPr id="138243" name="Rectangle 3"/>
          <p:cNvSpPr>
            <a:spLocks noGrp="1" noChangeArrowheads="1"/>
          </p:cNvSpPr>
          <p:nvPr>
            <p:ph idx="1"/>
          </p:nvPr>
        </p:nvSpPr>
        <p:spPr>
          <a:xfrm>
            <a:off x="685800" y="1295400"/>
            <a:ext cx="7772400" cy="4800600"/>
          </a:xfrm>
        </p:spPr>
        <p:txBody>
          <a:bodyPr/>
          <a:lstStyle/>
          <a:p>
            <a:pPr marL="609600" indent="-609600" eaLnBrk="1" hangingPunct="1">
              <a:lnSpc>
                <a:spcPct val="90000"/>
              </a:lnSpc>
            </a:pPr>
            <a:r>
              <a:rPr lang="en-US" sz="3600" smtClean="0">
                <a:cs typeface="Tahoma" pitchFamily="34" charset="0"/>
              </a:rPr>
              <a:t>Phần host_id chiếm 24 bit, nghĩa là có 2</a:t>
            </a:r>
            <a:r>
              <a:rPr lang="en-US" sz="3600" baseline="30000" smtClean="0">
                <a:cs typeface="Tahoma" pitchFamily="34" charset="0"/>
              </a:rPr>
              <a:t>24</a:t>
            </a:r>
            <a:r>
              <a:rPr lang="en-US" sz="3600" smtClean="0">
                <a:cs typeface="Tahoma" pitchFamily="34" charset="0"/>
              </a:rPr>
              <a:t> = </a:t>
            </a:r>
            <a:r>
              <a:rPr lang="en-US" sz="3600" smtClean="0">
                <a:cs typeface="Times New Roman" pitchFamily="18" charset="0"/>
              </a:rPr>
              <a:t>16777216 host khác nhau trong mỗi mạng.</a:t>
            </a:r>
            <a:r>
              <a:rPr lang="en-US" sz="3600" smtClean="0">
                <a:cs typeface="Tahoma" pitchFamily="34" charset="0"/>
              </a:rPr>
              <a:t> </a:t>
            </a:r>
            <a:r>
              <a:rPr lang="en-US" sz="3600" smtClean="0">
                <a:solidFill>
                  <a:srgbClr val="FF3300"/>
                </a:solidFill>
                <a:cs typeface="Times New Roman" pitchFamily="18" charset="0"/>
              </a:rPr>
              <a:t>Bỏ đi hai trường hợp đặc biệt </a:t>
            </a:r>
            <a:r>
              <a:rPr lang="en-US" sz="3600" smtClean="0">
                <a:solidFill>
                  <a:srgbClr val="FF3300"/>
                </a:solidFill>
                <a:cs typeface="Tahoma" pitchFamily="34" charset="0"/>
              </a:rPr>
              <a:t>(phần host_id chứa toàn các bit 0 và bit 1)</a:t>
            </a:r>
            <a:r>
              <a:rPr lang="en-US" sz="3600" smtClean="0">
                <a:cs typeface="Times New Roman" pitchFamily="18" charset="0"/>
              </a:rPr>
              <a:t>. Còn lại: 16777214 host.</a:t>
            </a:r>
          </a:p>
          <a:p>
            <a:pPr marL="609600" indent="-609600" eaLnBrk="1" hangingPunct="1">
              <a:lnSpc>
                <a:spcPct val="90000"/>
              </a:lnSpc>
            </a:pPr>
            <a:r>
              <a:rPr lang="en-US" sz="3600" smtClean="0">
                <a:cs typeface="Times New Roman" pitchFamily="18" charset="0"/>
              </a:rPr>
              <a:t>Ví dụ đối với mạng </a:t>
            </a:r>
            <a:r>
              <a:rPr lang="en-US" sz="3600" smtClean="0">
                <a:solidFill>
                  <a:srgbClr val="FF3300"/>
                </a:solidFill>
                <a:cs typeface="Times New Roman" pitchFamily="18" charset="0"/>
              </a:rPr>
              <a:t>10</a:t>
            </a:r>
            <a:r>
              <a:rPr lang="en-US" sz="3600" smtClean="0">
                <a:cs typeface="Times New Roman" pitchFamily="18" charset="0"/>
              </a:rPr>
              <a:t>.</a:t>
            </a:r>
            <a:r>
              <a:rPr lang="en-US" sz="3600" smtClean="0">
                <a:solidFill>
                  <a:srgbClr val="0066FF"/>
                </a:solidFill>
                <a:cs typeface="Times New Roman" pitchFamily="18" charset="0"/>
              </a:rPr>
              <a:t>0.0.0</a:t>
            </a:r>
            <a:r>
              <a:rPr lang="en-US" sz="3600" smtClean="0">
                <a:cs typeface="Times New Roman" pitchFamily="18" charset="0"/>
              </a:rPr>
              <a:t> thì những giá trị host hợp lệ là </a:t>
            </a:r>
            <a:r>
              <a:rPr lang="en-US" sz="3600" smtClean="0">
                <a:solidFill>
                  <a:srgbClr val="FF3300"/>
                </a:solidFill>
                <a:cs typeface="Times New Roman" pitchFamily="18" charset="0"/>
              </a:rPr>
              <a:t>10</a:t>
            </a:r>
            <a:r>
              <a:rPr lang="en-US" sz="3600" smtClean="0">
                <a:cs typeface="Times New Roman" pitchFamily="18" charset="0"/>
              </a:rPr>
              <a:t>.</a:t>
            </a:r>
            <a:r>
              <a:rPr lang="en-US" sz="3600" smtClean="0">
                <a:solidFill>
                  <a:srgbClr val="0066FF"/>
                </a:solidFill>
                <a:cs typeface="Times New Roman" pitchFamily="18" charset="0"/>
              </a:rPr>
              <a:t>0.0.1</a:t>
            </a:r>
            <a:r>
              <a:rPr lang="en-US" sz="3600" smtClean="0">
                <a:cs typeface="Times New Roman" pitchFamily="18" charset="0"/>
              </a:rPr>
              <a:t> đến </a:t>
            </a:r>
            <a:r>
              <a:rPr lang="en-US" sz="3600" smtClean="0">
                <a:solidFill>
                  <a:srgbClr val="FF3300"/>
                </a:solidFill>
                <a:cs typeface="Times New Roman" pitchFamily="18" charset="0"/>
              </a:rPr>
              <a:t>10</a:t>
            </a:r>
            <a:r>
              <a:rPr lang="en-US" sz="3600" smtClean="0">
                <a:cs typeface="Times New Roman" pitchFamily="18" charset="0"/>
              </a:rPr>
              <a:t>.</a:t>
            </a:r>
            <a:r>
              <a:rPr lang="en-US" sz="3600" smtClean="0">
                <a:solidFill>
                  <a:srgbClr val="0066FF"/>
                </a:solidFill>
                <a:cs typeface="Times New Roman" pitchFamily="18" charset="0"/>
              </a:rPr>
              <a:t>255.255.254</a:t>
            </a:r>
            <a:r>
              <a:rPr lang="en-US" sz="3600" smtClean="0">
                <a:cs typeface="Times New Roman" pitchFamily="18" charset="0"/>
              </a:rPr>
              <a:t>. </a:t>
            </a:r>
          </a:p>
        </p:txBody>
      </p:sp>
      <p:sp>
        <p:nvSpPr>
          <p:cNvPr id="4" name="Slide Number Placeholder 3"/>
          <p:cNvSpPr>
            <a:spLocks noGrp="1"/>
          </p:cNvSpPr>
          <p:nvPr>
            <p:ph type="sldNum" sz="quarter" idx="12"/>
          </p:nvPr>
        </p:nvSpPr>
        <p:spPr/>
        <p:txBody>
          <a:bodyPr/>
          <a:lstStyle/>
          <a:p>
            <a:pPr>
              <a:defRPr/>
            </a:pPr>
            <a:fld id="{32C3F798-7B84-4E00-8AD8-2E37096D465B}" type="slidenum">
              <a:rPr lang="en-US"/>
              <a:pPr>
                <a:defRPr/>
              </a:pPr>
              <a:t>32</a:t>
            </a:fld>
            <a:endParaRPr lang="en-US"/>
          </a:p>
        </p:txBody>
      </p:sp>
    </p:spTree>
    <p:extLst>
      <p:ext uri="{BB962C8B-B14F-4D97-AF65-F5344CB8AC3E}">
        <p14:creationId xmlns:p14="http://schemas.microsoft.com/office/powerpoint/2010/main" xmlns="" val="24379450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990600" y="228600"/>
            <a:ext cx="7467600" cy="1143000"/>
          </a:xfrm>
        </p:spPr>
        <p:txBody>
          <a:bodyPr/>
          <a:lstStyle/>
          <a:p>
            <a:pPr eaLnBrk="1" hangingPunct="1"/>
            <a:r>
              <a:rPr lang="en-US" smtClean="0"/>
              <a:t>Lớp B (Class B)</a:t>
            </a:r>
          </a:p>
        </p:txBody>
      </p:sp>
      <p:sp>
        <p:nvSpPr>
          <p:cNvPr id="139267" name="Rectangle 3"/>
          <p:cNvSpPr>
            <a:spLocks noGrp="1" noChangeArrowheads="1"/>
          </p:cNvSpPr>
          <p:nvPr>
            <p:ph idx="1"/>
          </p:nvPr>
        </p:nvSpPr>
        <p:spPr>
          <a:xfrm>
            <a:off x="685800" y="1524000"/>
            <a:ext cx="7772400" cy="4572000"/>
          </a:xfrm>
        </p:spPr>
        <p:txBody>
          <a:bodyPr/>
          <a:lstStyle/>
          <a:p>
            <a:pPr marL="609600" indent="-609600" eaLnBrk="1" hangingPunct="1">
              <a:buFontTx/>
              <a:buNone/>
            </a:pPr>
            <a:r>
              <a:rPr lang="en-US" b="1" smtClean="0"/>
              <a:t>   </a:t>
            </a:r>
            <a:r>
              <a:rPr lang="en-US" smtClean="0">
                <a:cs typeface="Tahoma" pitchFamily="34" charset="0"/>
              </a:rPr>
              <a:t>Dành 2 byte cho phần network_id và 2 byte cho phần host_id.</a:t>
            </a:r>
            <a:endParaRPr lang="en-US" b="1" smtClean="0">
              <a:cs typeface="Tahoma" pitchFamily="34" charset="0"/>
            </a:endParaRPr>
          </a:p>
          <a:p>
            <a:pPr marL="609600" indent="-609600" eaLnBrk="1" hangingPunct="1"/>
            <a:endParaRPr lang="en-US" smtClean="0"/>
          </a:p>
        </p:txBody>
      </p:sp>
      <p:sp>
        <p:nvSpPr>
          <p:cNvPr id="5" name="Slide Number Placeholder 4"/>
          <p:cNvSpPr>
            <a:spLocks noGrp="1"/>
          </p:cNvSpPr>
          <p:nvPr>
            <p:ph type="sldNum" sz="quarter" idx="12"/>
          </p:nvPr>
        </p:nvSpPr>
        <p:spPr/>
        <p:txBody>
          <a:bodyPr/>
          <a:lstStyle/>
          <a:p>
            <a:pPr>
              <a:defRPr/>
            </a:pPr>
            <a:fld id="{0ABF61C4-FEF8-40D5-BCEF-0613E95D77AD}" type="slidenum">
              <a:rPr lang="en-US"/>
              <a:pPr>
                <a:defRPr/>
              </a:pPr>
              <a:t>33</a:t>
            </a:fld>
            <a:endParaRPr lang="en-US"/>
          </a:p>
        </p:txBody>
      </p:sp>
      <p:pic>
        <p:nvPicPr>
          <p:cNvPr id="139269" name="Picture 6"/>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66800" y="2743200"/>
            <a:ext cx="7315200" cy="2362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5631672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990600" y="228600"/>
            <a:ext cx="7467600" cy="1143000"/>
          </a:xfrm>
        </p:spPr>
        <p:txBody>
          <a:bodyPr/>
          <a:lstStyle/>
          <a:p>
            <a:pPr eaLnBrk="1" hangingPunct="1"/>
            <a:r>
              <a:rPr lang="en-US" smtClean="0"/>
              <a:t>Lớp B (Class B)</a:t>
            </a:r>
          </a:p>
        </p:txBody>
      </p:sp>
      <p:sp>
        <p:nvSpPr>
          <p:cNvPr id="140291" name="Rectangle 3"/>
          <p:cNvSpPr>
            <a:spLocks noGrp="1" noChangeArrowheads="1"/>
          </p:cNvSpPr>
          <p:nvPr>
            <p:ph idx="1"/>
          </p:nvPr>
        </p:nvSpPr>
        <p:spPr>
          <a:xfrm>
            <a:off x="685800" y="1295400"/>
            <a:ext cx="7772400" cy="4800600"/>
          </a:xfrm>
        </p:spPr>
        <p:txBody>
          <a:bodyPr/>
          <a:lstStyle/>
          <a:p>
            <a:pPr marL="609600" indent="-609600" eaLnBrk="1" hangingPunct="1"/>
            <a:r>
              <a:rPr lang="en-US" sz="3600" smtClean="0">
                <a:cs typeface="Tahoma" pitchFamily="34" charset="0"/>
              </a:rPr>
              <a:t>Hai bit đầu tiên của byte đầu tiên phải là 10. Dạng nhị phân của octet này là </a:t>
            </a:r>
            <a:r>
              <a:rPr lang="en-US" sz="3600" smtClean="0">
                <a:solidFill>
                  <a:srgbClr val="FF3300"/>
                </a:solidFill>
                <a:cs typeface="Tahoma" pitchFamily="34" charset="0"/>
              </a:rPr>
              <a:t>10</a:t>
            </a:r>
            <a:r>
              <a:rPr lang="en-US" sz="3600" smtClean="0">
                <a:cs typeface="Tahoma" pitchFamily="34" charset="0"/>
              </a:rPr>
              <a:t>xxxxxx </a:t>
            </a:r>
          </a:p>
          <a:p>
            <a:pPr marL="609600" indent="-609600" eaLnBrk="1" hangingPunct="1"/>
            <a:r>
              <a:rPr lang="en-US" sz="3600" smtClean="0">
                <a:cs typeface="Times New Roman" pitchFamily="18" charset="0"/>
              </a:rPr>
              <a:t>Những địa chỉ IP có byte đầu tiên nằm trong khoảng từ </a:t>
            </a:r>
            <a:r>
              <a:rPr lang="en-US" sz="3600" smtClean="0">
                <a:cs typeface="Tahoma" pitchFamily="34" charset="0"/>
              </a:rPr>
              <a:t>128 (=</a:t>
            </a:r>
            <a:r>
              <a:rPr lang="en-US" sz="3600" smtClean="0">
                <a:solidFill>
                  <a:srgbClr val="FF3300"/>
                </a:solidFill>
                <a:cs typeface="Tahoma" pitchFamily="34" charset="0"/>
              </a:rPr>
              <a:t>10</a:t>
            </a:r>
            <a:r>
              <a:rPr lang="en-US" sz="3600" smtClean="0">
                <a:cs typeface="Tahoma" pitchFamily="34" charset="0"/>
              </a:rPr>
              <a:t>000000</a:t>
            </a:r>
            <a:r>
              <a:rPr lang="en-US" sz="3600" baseline="-25000" smtClean="0">
                <a:cs typeface="Times New Roman" pitchFamily="18" charset="0"/>
              </a:rPr>
              <a:t>(2)</a:t>
            </a:r>
            <a:r>
              <a:rPr lang="en-US" sz="3600" smtClean="0">
                <a:cs typeface="Tahoma" pitchFamily="34" charset="0"/>
              </a:rPr>
              <a:t>) đến 191 (=</a:t>
            </a:r>
            <a:r>
              <a:rPr lang="en-US" sz="3600" smtClean="0">
                <a:solidFill>
                  <a:srgbClr val="FF3300"/>
                </a:solidFill>
                <a:cs typeface="Tahoma" pitchFamily="34" charset="0"/>
              </a:rPr>
              <a:t>10</a:t>
            </a:r>
            <a:r>
              <a:rPr lang="en-US" sz="3600" smtClean="0">
                <a:cs typeface="Tahoma" pitchFamily="34" charset="0"/>
              </a:rPr>
              <a:t>111111</a:t>
            </a:r>
            <a:r>
              <a:rPr lang="en-US" sz="3600" baseline="-25000" smtClean="0">
                <a:cs typeface="Times New Roman" pitchFamily="18" charset="0"/>
              </a:rPr>
              <a:t>(2)</a:t>
            </a:r>
            <a:r>
              <a:rPr lang="en-US" sz="3600" smtClean="0">
                <a:cs typeface="Tahoma" pitchFamily="34" charset="0"/>
              </a:rPr>
              <a:t>) sẽ thuộc về lớp B</a:t>
            </a:r>
            <a:r>
              <a:rPr lang="en-US" sz="3600" smtClean="0">
                <a:cs typeface="Times New Roman" pitchFamily="18" charset="0"/>
              </a:rPr>
              <a:t> </a:t>
            </a:r>
          </a:p>
          <a:p>
            <a:pPr marL="609600" indent="-609600" eaLnBrk="1" hangingPunct="1"/>
            <a:r>
              <a:rPr lang="en-US" sz="3600" smtClean="0">
                <a:cs typeface="Times New Roman" pitchFamily="18" charset="0"/>
              </a:rPr>
              <a:t>Ví dụ: </a:t>
            </a:r>
            <a:r>
              <a:rPr lang="en-US" sz="3600" smtClean="0">
                <a:cs typeface="Tahoma" pitchFamily="34" charset="0"/>
              </a:rPr>
              <a:t>172.29.10.1 </a:t>
            </a:r>
            <a:r>
              <a:rPr lang="en-US" sz="3600" smtClean="0">
                <a:cs typeface="Times New Roman" pitchFamily="18" charset="0"/>
              </a:rPr>
              <a:t>.</a:t>
            </a:r>
            <a:r>
              <a:rPr lang="en-US" sz="3600" smtClean="0">
                <a:cs typeface="Tahoma" pitchFamily="34" charset="0"/>
              </a:rPr>
              <a:t> </a:t>
            </a:r>
          </a:p>
          <a:p>
            <a:pPr marL="609600" indent="-609600" eaLnBrk="1" hangingPunct="1"/>
            <a:endParaRPr lang="en-US" sz="3600" smtClean="0">
              <a:cs typeface="Tahoma" pitchFamily="34" charset="0"/>
            </a:endParaRPr>
          </a:p>
        </p:txBody>
      </p:sp>
      <p:sp>
        <p:nvSpPr>
          <p:cNvPr id="4" name="Slide Number Placeholder 3"/>
          <p:cNvSpPr>
            <a:spLocks noGrp="1"/>
          </p:cNvSpPr>
          <p:nvPr>
            <p:ph type="sldNum" sz="quarter" idx="12"/>
          </p:nvPr>
        </p:nvSpPr>
        <p:spPr/>
        <p:txBody>
          <a:bodyPr/>
          <a:lstStyle/>
          <a:p>
            <a:pPr>
              <a:defRPr/>
            </a:pPr>
            <a:fld id="{B4B7504D-D6D3-4ABD-BB61-7761ED06543A}" type="slidenum">
              <a:rPr lang="en-US"/>
              <a:pPr>
                <a:defRPr/>
              </a:pPr>
              <a:t>34</a:t>
            </a:fld>
            <a:endParaRPr lang="en-US"/>
          </a:p>
        </p:txBody>
      </p:sp>
    </p:spTree>
    <p:extLst>
      <p:ext uri="{BB962C8B-B14F-4D97-AF65-F5344CB8AC3E}">
        <p14:creationId xmlns:p14="http://schemas.microsoft.com/office/powerpoint/2010/main" xmlns="" val="1064639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990600" y="228600"/>
            <a:ext cx="7467600" cy="1143000"/>
          </a:xfrm>
        </p:spPr>
        <p:txBody>
          <a:bodyPr/>
          <a:lstStyle/>
          <a:p>
            <a:pPr eaLnBrk="1" hangingPunct="1"/>
            <a:r>
              <a:rPr lang="en-US" smtClean="0"/>
              <a:t>Lớp B (Class B)</a:t>
            </a:r>
          </a:p>
        </p:txBody>
      </p:sp>
      <p:sp>
        <p:nvSpPr>
          <p:cNvPr id="141315" name="Rectangle 3"/>
          <p:cNvSpPr>
            <a:spLocks noGrp="1" noChangeArrowheads="1"/>
          </p:cNvSpPr>
          <p:nvPr>
            <p:ph idx="1"/>
          </p:nvPr>
        </p:nvSpPr>
        <p:spPr>
          <a:xfrm>
            <a:off x="685800" y="1295400"/>
            <a:ext cx="7772400" cy="4800600"/>
          </a:xfrm>
        </p:spPr>
        <p:txBody>
          <a:bodyPr/>
          <a:lstStyle/>
          <a:p>
            <a:pPr marL="609600" indent="-609600" eaLnBrk="1" hangingPunct="1"/>
            <a:r>
              <a:rPr lang="en-US" sz="4000" smtClean="0">
                <a:cs typeface="Tahoma" pitchFamily="34" charset="0"/>
              </a:rPr>
              <a:t>Phần network_id chiếm 16 bit bỏ đi 2 bit làm ID cho lớp, còn lại 14 bit cho phép ta đánh thứ tự 16384 (=2</a:t>
            </a:r>
            <a:r>
              <a:rPr lang="en-US" sz="4000" baseline="30000" smtClean="0">
                <a:cs typeface="Tahoma" pitchFamily="34" charset="0"/>
              </a:rPr>
              <a:t>14</a:t>
            </a:r>
            <a:r>
              <a:rPr lang="en-US" sz="4000" smtClean="0">
                <a:cs typeface="Tahoma" pitchFamily="34" charset="0"/>
              </a:rPr>
              <a:t>) mạng khác nhau (</a:t>
            </a:r>
            <a:r>
              <a:rPr lang="en-US" sz="4000" smtClean="0">
                <a:solidFill>
                  <a:srgbClr val="FF3300"/>
                </a:solidFill>
                <a:cs typeface="Tahoma" pitchFamily="34" charset="0"/>
              </a:rPr>
              <a:t>128.0</a:t>
            </a:r>
            <a:r>
              <a:rPr lang="en-US" sz="4000" smtClean="0">
                <a:cs typeface="Tahoma" pitchFamily="34" charset="0"/>
              </a:rPr>
              <a:t>.</a:t>
            </a:r>
            <a:r>
              <a:rPr lang="en-US" sz="4000" smtClean="0">
                <a:solidFill>
                  <a:srgbClr val="0066FF"/>
                </a:solidFill>
                <a:cs typeface="Tahoma" pitchFamily="34" charset="0"/>
              </a:rPr>
              <a:t>0.0</a:t>
            </a:r>
            <a:r>
              <a:rPr lang="en-US" sz="4000" smtClean="0">
                <a:cs typeface="Tahoma" pitchFamily="34" charset="0"/>
              </a:rPr>
              <a:t> đến </a:t>
            </a:r>
            <a:r>
              <a:rPr lang="en-US" sz="4000" smtClean="0">
                <a:solidFill>
                  <a:srgbClr val="FF3300"/>
                </a:solidFill>
                <a:cs typeface="Tahoma" pitchFamily="34" charset="0"/>
              </a:rPr>
              <a:t>191.255</a:t>
            </a:r>
            <a:r>
              <a:rPr lang="en-US" sz="4000" smtClean="0">
                <a:cs typeface="Tahoma" pitchFamily="34" charset="0"/>
              </a:rPr>
              <a:t>.</a:t>
            </a:r>
            <a:r>
              <a:rPr lang="en-US" sz="4000" smtClean="0">
                <a:solidFill>
                  <a:srgbClr val="0066FF"/>
                </a:solidFill>
                <a:cs typeface="Tahoma" pitchFamily="34" charset="0"/>
              </a:rPr>
              <a:t>0.0</a:t>
            </a:r>
            <a:r>
              <a:rPr lang="en-US" sz="4000" smtClean="0">
                <a:cs typeface="Tahoma" pitchFamily="34" charset="0"/>
              </a:rPr>
              <a:t>). </a:t>
            </a:r>
          </a:p>
        </p:txBody>
      </p:sp>
      <p:sp>
        <p:nvSpPr>
          <p:cNvPr id="4" name="Slide Number Placeholder 3"/>
          <p:cNvSpPr>
            <a:spLocks noGrp="1"/>
          </p:cNvSpPr>
          <p:nvPr>
            <p:ph type="sldNum" sz="quarter" idx="12"/>
          </p:nvPr>
        </p:nvSpPr>
        <p:spPr/>
        <p:txBody>
          <a:bodyPr/>
          <a:lstStyle/>
          <a:p>
            <a:pPr>
              <a:defRPr/>
            </a:pPr>
            <a:fld id="{F4E94819-EC46-429F-85A1-7056E5BA5731}" type="slidenum">
              <a:rPr lang="en-US"/>
              <a:pPr>
                <a:defRPr/>
              </a:pPr>
              <a:t>35</a:t>
            </a:fld>
            <a:endParaRPr lang="en-US"/>
          </a:p>
        </p:txBody>
      </p:sp>
    </p:spTree>
    <p:extLst>
      <p:ext uri="{BB962C8B-B14F-4D97-AF65-F5344CB8AC3E}">
        <p14:creationId xmlns:p14="http://schemas.microsoft.com/office/powerpoint/2010/main" xmlns="" val="18888233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990600" y="228600"/>
            <a:ext cx="7467600" cy="1143000"/>
          </a:xfrm>
        </p:spPr>
        <p:txBody>
          <a:bodyPr/>
          <a:lstStyle/>
          <a:p>
            <a:pPr eaLnBrk="1" hangingPunct="1"/>
            <a:r>
              <a:rPr lang="en-US" smtClean="0"/>
              <a:t>Lớp B (Class B)</a:t>
            </a:r>
          </a:p>
        </p:txBody>
      </p:sp>
      <p:sp>
        <p:nvSpPr>
          <p:cNvPr id="142339" name="Rectangle 3"/>
          <p:cNvSpPr>
            <a:spLocks noGrp="1" noChangeArrowheads="1"/>
          </p:cNvSpPr>
          <p:nvPr>
            <p:ph idx="1"/>
          </p:nvPr>
        </p:nvSpPr>
        <p:spPr>
          <a:xfrm>
            <a:off x="685800" y="1295400"/>
            <a:ext cx="7772400" cy="4800600"/>
          </a:xfrm>
        </p:spPr>
        <p:txBody>
          <a:bodyPr/>
          <a:lstStyle/>
          <a:p>
            <a:pPr marL="609600" indent="-609600" eaLnBrk="1" hangingPunct="1"/>
            <a:r>
              <a:rPr lang="en-US" sz="3600" smtClean="0">
                <a:cs typeface="Tahoma" pitchFamily="34" charset="0"/>
              </a:rPr>
              <a:t>Phần host_id dài 16 bit hay có 65536 (=2</a:t>
            </a:r>
            <a:r>
              <a:rPr lang="en-US" sz="3600" baseline="30000" smtClean="0">
                <a:cs typeface="Tahoma" pitchFamily="34" charset="0"/>
              </a:rPr>
              <a:t>16</a:t>
            </a:r>
            <a:r>
              <a:rPr lang="en-US" sz="3600" smtClean="0">
                <a:cs typeface="Tahoma" pitchFamily="34" charset="0"/>
              </a:rPr>
              <a:t>) giá trị khác nhau. </a:t>
            </a:r>
            <a:r>
              <a:rPr lang="en-US" sz="3600" smtClean="0">
                <a:solidFill>
                  <a:srgbClr val="FF3300"/>
                </a:solidFill>
                <a:cs typeface="Tahoma" pitchFamily="34" charset="0"/>
              </a:rPr>
              <a:t>Trừ đi 2 trường hợp đặc biệt</a:t>
            </a:r>
            <a:r>
              <a:rPr lang="en-US" sz="3600" smtClean="0">
                <a:cs typeface="Tahoma" pitchFamily="34" charset="0"/>
              </a:rPr>
              <a:t> còn lại 65534 host trong một mạng lớp B. </a:t>
            </a:r>
          </a:p>
          <a:p>
            <a:pPr marL="609600" indent="-609600" eaLnBrk="1" hangingPunct="1"/>
            <a:r>
              <a:rPr lang="en-US" sz="3600" smtClean="0">
                <a:cs typeface="Tahoma" pitchFamily="34" charset="0"/>
              </a:rPr>
              <a:t>Ví dụ đối với mạng </a:t>
            </a:r>
            <a:r>
              <a:rPr lang="en-US" sz="3600" smtClean="0">
                <a:solidFill>
                  <a:srgbClr val="FF3300"/>
                </a:solidFill>
                <a:cs typeface="Tahoma" pitchFamily="34" charset="0"/>
              </a:rPr>
              <a:t>172.29</a:t>
            </a:r>
            <a:r>
              <a:rPr lang="en-US" sz="3600" smtClean="0">
                <a:cs typeface="Tahoma" pitchFamily="34" charset="0"/>
              </a:rPr>
              <a:t>.</a:t>
            </a:r>
            <a:r>
              <a:rPr lang="en-US" sz="3600" smtClean="0">
                <a:solidFill>
                  <a:srgbClr val="0066FF"/>
                </a:solidFill>
                <a:cs typeface="Tahoma" pitchFamily="34" charset="0"/>
              </a:rPr>
              <a:t>0.0</a:t>
            </a:r>
            <a:r>
              <a:rPr lang="en-US" sz="3600" smtClean="0">
                <a:cs typeface="Tahoma" pitchFamily="34" charset="0"/>
              </a:rPr>
              <a:t> thì các địa chỉ host hợp lệ là từ </a:t>
            </a:r>
            <a:r>
              <a:rPr lang="en-US" sz="3600" smtClean="0">
                <a:solidFill>
                  <a:srgbClr val="FF3300"/>
                </a:solidFill>
                <a:cs typeface="Tahoma" pitchFamily="34" charset="0"/>
              </a:rPr>
              <a:t>172.29</a:t>
            </a:r>
            <a:r>
              <a:rPr lang="en-US" sz="3600" smtClean="0">
                <a:cs typeface="Tahoma" pitchFamily="34" charset="0"/>
              </a:rPr>
              <a:t>.</a:t>
            </a:r>
            <a:r>
              <a:rPr lang="en-US" sz="3600" smtClean="0">
                <a:solidFill>
                  <a:srgbClr val="0066FF"/>
                </a:solidFill>
                <a:cs typeface="Tahoma" pitchFamily="34" charset="0"/>
              </a:rPr>
              <a:t>0.1</a:t>
            </a:r>
            <a:r>
              <a:rPr lang="en-US" sz="3600" smtClean="0">
                <a:cs typeface="Tahoma" pitchFamily="34" charset="0"/>
              </a:rPr>
              <a:t> đến </a:t>
            </a:r>
            <a:r>
              <a:rPr lang="en-US" sz="3600" smtClean="0">
                <a:solidFill>
                  <a:srgbClr val="FF3300"/>
                </a:solidFill>
                <a:cs typeface="Tahoma" pitchFamily="34" charset="0"/>
              </a:rPr>
              <a:t>172.29</a:t>
            </a:r>
            <a:r>
              <a:rPr lang="en-US" sz="3600" smtClean="0">
                <a:cs typeface="Tahoma" pitchFamily="34" charset="0"/>
              </a:rPr>
              <a:t>.</a:t>
            </a:r>
            <a:r>
              <a:rPr lang="en-US" sz="3600" smtClean="0">
                <a:solidFill>
                  <a:srgbClr val="0066FF"/>
                </a:solidFill>
                <a:cs typeface="Tahoma" pitchFamily="34" charset="0"/>
              </a:rPr>
              <a:t>255.254</a:t>
            </a:r>
            <a:r>
              <a:rPr lang="en-US" sz="3600" smtClean="0">
                <a:cs typeface="Tahoma" pitchFamily="34" charset="0"/>
              </a:rPr>
              <a:t>.</a:t>
            </a:r>
            <a:r>
              <a:rPr lang="en-US" sz="3600" smtClean="0">
                <a:cs typeface="Times New Roman" pitchFamily="18" charset="0"/>
              </a:rPr>
              <a:t> </a:t>
            </a:r>
          </a:p>
        </p:txBody>
      </p:sp>
      <p:sp>
        <p:nvSpPr>
          <p:cNvPr id="4" name="Slide Number Placeholder 3"/>
          <p:cNvSpPr>
            <a:spLocks noGrp="1"/>
          </p:cNvSpPr>
          <p:nvPr>
            <p:ph type="sldNum" sz="quarter" idx="12"/>
          </p:nvPr>
        </p:nvSpPr>
        <p:spPr/>
        <p:txBody>
          <a:bodyPr/>
          <a:lstStyle/>
          <a:p>
            <a:pPr>
              <a:defRPr/>
            </a:pPr>
            <a:fld id="{78E49572-C592-4B33-A847-4ADFDC14A773}" type="slidenum">
              <a:rPr lang="en-US"/>
              <a:pPr>
                <a:defRPr/>
              </a:pPr>
              <a:t>36</a:t>
            </a:fld>
            <a:endParaRPr lang="en-US"/>
          </a:p>
        </p:txBody>
      </p:sp>
    </p:spTree>
    <p:extLst>
      <p:ext uri="{BB962C8B-B14F-4D97-AF65-F5344CB8AC3E}">
        <p14:creationId xmlns:p14="http://schemas.microsoft.com/office/powerpoint/2010/main" xmlns="" val="31995377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990600" y="228600"/>
            <a:ext cx="7467600" cy="1143000"/>
          </a:xfrm>
        </p:spPr>
        <p:txBody>
          <a:bodyPr/>
          <a:lstStyle/>
          <a:p>
            <a:pPr eaLnBrk="1" hangingPunct="1"/>
            <a:r>
              <a:rPr lang="en-US" smtClean="0"/>
              <a:t>Lớp C (Class C)</a:t>
            </a:r>
          </a:p>
        </p:txBody>
      </p:sp>
      <p:sp>
        <p:nvSpPr>
          <p:cNvPr id="143363" name="Rectangle 3"/>
          <p:cNvSpPr>
            <a:spLocks noGrp="1" noChangeArrowheads="1"/>
          </p:cNvSpPr>
          <p:nvPr>
            <p:ph idx="1"/>
          </p:nvPr>
        </p:nvSpPr>
        <p:spPr>
          <a:xfrm>
            <a:off x="685800" y="1524000"/>
            <a:ext cx="7772400" cy="4572000"/>
          </a:xfrm>
        </p:spPr>
        <p:txBody>
          <a:bodyPr/>
          <a:lstStyle/>
          <a:p>
            <a:pPr marL="609600" indent="-609600" eaLnBrk="1" hangingPunct="1">
              <a:buFontTx/>
              <a:buNone/>
            </a:pPr>
            <a:r>
              <a:rPr lang="en-US" b="1" smtClean="0">
                <a:latin typeface="Tahoma" pitchFamily="34" charset="0"/>
              </a:rPr>
              <a:t>   </a:t>
            </a:r>
            <a:r>
              <a:rPr lang="en-US" smtClean="0">
                <a:latin typeface="Tahoma" pitchFamily="34" charset="0"/>
                <a:cs typeface="Tahoma" pitchFamily="34" charset="0"/>
              </a:rPr>
              <a:t>Dành 3 byte cho phần network_id và 1 byte cho phần host_id.</a:t>
            </a:r>
            <a:endParaRPr lang="en-US" b="1" smtClean="0">
              <a:latin typeface="Tahoma" pitchFamily="34" charset="0"/>
              <a:cs typeface="Tahoma" pitchFamily="34" charset="0"/>
            </a:endParaRPr>
          </a:p>
          <a:p>
            <a:pPr marL="609600" indent="-609600" eaLnBrk="1" hangingPunct="1"/>
            <a:endParaRPr lang="en-US" smtClean="0"/>
          </a:p>
        </p:txBody>
      </p:sp>
      <p:sp>
        <p:nvSpPr>
          <p:cNvPr id="5" name="Slide Number Placeholder 4"/>
          <p:cNvSpPr>
            <a:spLocks noGrp="1"/>
          </p:cNvSpPr>
          <p:nvPr>
            <p:ph type="sldNum" sz="quarter" idx="12"/>
          </p:nvPr>
        </p:nvSpPr>
        <p:spPr/>
        <p:txBody>
          <a:bodyPr/>
          <a:lstStyle/>
          <a:p>
            <a:pPr>
              <a:defRPr/>
            </a:pPr>
            <a:fld id="{93A29627-DFFD-4C07-9B74-19410F2E0ED6}" type="slidenum">
              <a:rPr lang="en-US"/>
              <a:pPr>
                <a:defRPr/>
              </a:pPr>
              <a:t>37</a:t>
            </a:fld>
            <a:endParaRPr lang="en-US"/>
          </a:p>
        </p:txBody>
      </p:sp>
      <p:pic>
        <p:nvPicPr>
          <p:cNvPr id="143365" name="Picture 6"/>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66800" y="2667000"/>
            <a:ext cx="7510463" cy="2514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54929268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990600" y="228600"/>
            <a:ext cx="7467600" cy="1143000"/>
          </a:xfrm>
        </p:spPr>
        <p:txBody>
          <a:bodyPr/>
          <a:lstStyle/>
          <a:p>
            <a:pPr eaLnBrk="1" hangingPunct="1"/>
            <a:r>
              <a:rPr lang="en-US" smtClean="0"/>
              <a:t>Lớp C (Class C)</a:t>
            </a:r>
          </a:p>
        </p:txBody>
      </p:sp>
      <p:sp>
        <p:nvSpPr>
          <p:cNvPr id="144387" name="Rectangle 3"/>
          <p:cNvSpPr>
            <a:spLocks noGrp="1" noChangeArrowheads="1"/>
          </p:cNvSpPr>
          <p:nvPr>
            <p:ph idx="1"/>
          </p:nvPr>
        </p:nvSpPr>
        <p:spPr>
          <a:xfrm>
            <a:off x="685800" y="1295400"/>
            <a:ext cx="7772400" cy="4800600"/>
          </a:xfrm>
        </p:spPr>
        <p:txBody>
          <a:bodyPr/>
          <a:lstStyle/>
          <a:p>
            <a:pPr marL="609600" indent="-609600" eaLnBrk="1" hangingPunct="1"/>
            <a:r>
              <a:rPr lang="en-US" sz="3600" smtClean="0">
                <a:cs typeface="Tahoma" pitchFamily="34" charset="0"/>
              </a:rPr>
              <a:t>Ba bit đầu tiên của byte đầu tiên phải là 110. Dạng nhị phân của octet này là </a:t>
            </a:r>
            <a:r>
              <a:rPr lang="en-US" sz="3600" smtClean="0">
                <a:solidFill>
                  <a:srgbClr val="FF3300"/>
                </a:solidFill>
                <a:cs typeface="Tahoma" pitchFamily="34" charset="0"/>
              </a:rPr>
              <a:t>110</a:t>
            </a:r>
            <a:r>
              <a:rPr lang="en-US" sz="3600" smtClean="0">
                <a:cs typeface="Tahoma" pitchFamily="34" charset="0"/>
              </a:rPr>
              <a:t>xxxxx </a:t>
            </a:r>
          </a:p>
          <a:p>
            <a:pPr marL="609600" indent="-609600" eaLnBrk="1" hangingPunct="1"/>
            <a:r>
              <a:rPr lang="en-US" sz="3600" smtClean="0">
                <a:cs typeface="Times New Roman" pitchFamily="18" charset="0"/>
              </a:rPr>
              <a:t>Những địa chỉ IP có byte đầu tiên nằm trong khoảng từ 192 (=</a:t>
            </a:r>
            <a:r>
              <a:rPr lang="en-US" sz="3600" smtClean="0">
                <a:solidFill>
                  <a:srgbClr val="FF3300"/>
                </a:solidFill>
                <a:cs typeface="Times New Roman" pitchFamily="18" charset="0"/>
              </a:rPr>
              <a:t>110</a:t>
            </a:r>
            <a:r>
              <a:rPr lang="en-US" sz="3600" smtClean="0">
                <a:cs typeface="Times New Roman" pitchFamily="18" charset="0"/>
              </a:rPr>
              <a:t>00000</a:t>
            </a:r>
            <a:r>
              <a:rPr lang="en-US" sz="3600" baseline="-25000" smtClean="0">
                <a:cs typeface="Times New Roman" pitchFamily="18" charset="0"/>
              </a:rPr>
              <a:t>(2)</a:t>
            </a:r>
            <a:r>
              <a:rPr lang="en-US" sz="3600" smtClean="0">
                <a:cs typeface="Times New Roman" pitchFamily="18" charset="0"/>
              </a:rPr>
              <a:t>) đến 223 (=</a:t>
            </a:r>
            <a:r>
              <a:rPr lang="en-US" sz="3600" smtClean="0">
                <a:solidFill>
                  <a:srgbClr val="FF3300"/>
                </a:solidFill>
                <a:cs typeface="Times New Roman" pitchFamily="18" charset="0"/>
              </a:rPr>
              <a:t>110</a:t>
            </a:r>
            <a:r>
              <a:rPr lang="en-US" sz="3600" smtClean="0">
                <a:cs typeface="Times New Roman" pitchFamily="18" charset="0"/>
              </a:rPr>
              <a:t>11111</a:t>
            </a:r>
            <a:r>
              <a:rPr lang="en-US" sz="3600" baseline="-25000" smtClean="0">
                <a:cs typeface="Times New Roman" pitchFamily="18" charset="0"/>
              </a:rPr>
              <a:t>(2)</a:t>
            </a:r>
            <a:r>
              <a:rPr lang="en-US" sz="3600" smtClean="0">
                <a:cs typeface="Times New Roman" pitchFamily="18" charset="0"/>
              </a:rPr>
              <a:t>) sẽ thuộc về lớp C. </a:t>
            </a:r>
          </a:p>
          <a:p>
            <a:pPr marL="609600" indent="-609600" eaLnBrk="1" hangingPunct="1"/>
            <a:r>
              <a:rPr lang="en-US" sz="3600" smtClean="0">
                <a:cs typeface="Times New Roman" pitchFamily="18" charset="0"/>
              </a:rPr>
              <a:t>Ví dụ: 203.162.41.235</a:t>
            </a:r>
            <a:r>
              <a:rPr lang="en-US" sz="3600" smtClean="0">
                <a:cs typeface="Tahoma" pitchFamily="34" charset="0"/>
              </a:rPr>
              <a:t>  </a:t>
            </a:r>
          </a:p>
          <a:p>
            <a:pPr marL="609600" indent="-609600" eaLnBrk="1" hangingPunct="1"/>
            <a:endParaRPr lang="en-US" sz="3600" smtClean="0">
              <a:cs typeface="Tahoma" pitchFamily="34" charset="0"/>
            </a:endParaRPr>
          </a:p>
        </p:txBody>
      </p:sp>
      <p:sp>
        <p:nvSpPr>
          <p:cNvPr id="4" name="Slide Number Placeholder 3"/>
          <p:cNvSpPr>
            <a:spLocks noGrp="1"/>
          </p:cNvSpPr>
          <p:nvPr>
            <p:ph type="sldNum" sz="quarter" idx="12"/>
          </p:nvPr>
        </p:nvSpPr>
        <p:spPr/>
        <p:txBody>
          <a:bodyPr/>
          <a:lstStyle/>
          <a:p>
            <a:pPr>
              <a:defRPr/>
            </a:pPr>
            <a:fld id="{5C5D3D1E-B4A6-46E8-BE1C-633D5F7B46C7}" type="slidenum">
              <a:rPr lang="en-US"/>
              <a:pPr>
                <a:defRPr/>
              </a:pPr>
              <a:t>38</a:t>
            </a:fld>
            <a:endParaRPr lang="en-US"/>
          </a:p>
        </p:txBody>
      </p:sp>
    </p:spTree>
    <p:extLst>
      <p:ext uri="{BB962C8B-B14F-4D97-AF65-F5344CB8AC3E}">
        <p14:creationId xmlns:p14="http://schemas.microsoft.com/office/powerpoint/2010/main" xmlns="" val="41758041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a:xfrm>
            <a:off x="1066800" y="274638"/>
            <a:ext cx="7867650" cy="1143000"/>
          </a:xfrm>
        </p:spPr>
        <p:txBody>
          <a:bodyPr rtlCol="0">
            <a:normAutofit/>
          </a:bodyPr>
          <a:lstStyle/>
          <a:p>
            <a:pPr eaLnBrk="1" fontAlgn="auto" hangingPunct="1">
              <a:spcAft>
                <a:spcPts val="0"/>
              </a:spcAft>
              <a:defRPr/>
            </a:pPr>
            <a:r>
              <a:rPr lang="en-US" sz="4000">
                <a:solidFill>
                  <a:schemeClr val="tx2">
                    <a:satMod val="130000"/>
                  </a:schemeClr>
                </a:solidFill>
              </a:rPr>
              <a:t>Các lớp địa chỉ IP</a:t>
            </a:r>
          </a:p>
        </p:txBody>
      </p:sp>
      <p:sp>
        <p:nvSpPr>
          <p:cNvPr id="7" name="Slide Number Placeholder 5"/>
          <p:cNvSpPr>
            <a:spLocks noGrp="1"/>
          </p:cNvSpPr>
          <p:nvPr>
            <p:ph type="sldNum" sz="quarter" idx="12"/>
          </p:nvPr>
        </p:nvSpPr>
        <p:spPr/>
        <p:txBody>
          <a:bodyPr/>
          <a:lstStyle/>
          <a:p>
            <a:pPr>
              <a:defRPr/>
            </a:pPr>
            <a:fld id="{39E9B852-C099-4579-8C52-4925E1F7B141}" type="slidenum">
              <a:rPr lang="en-US"/>
              <a:pPr>
                <a:defRPr/>
              </a:pPr>
              <a:t>39</a:t>
            </a:fld>
            <a:endParaRPr lang="en-US"/>
          </a:p>
        </p:txBody>
      </p:sp>
      <p:pic>
        <p:nvPicPr>
          <p:cNvPr id="145412"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38200" y="2133600"/>
            <a:ext cx="7848600" cy="2154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5413"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57250" y="4224338"/>
            <a:ext cx="7848600" cy="210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8044664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9" name="Rectangle 5"/>
          <p:cNvSpPr>
            <a:spLocks noGrp="1" noChangeArrowheads="1"/>
          </p:cNvSpPr>
          <p:nvPr>
            <p:ph type="title"/>
          </p:nvPr>
        </p:nvSpPr>
        <p:spPr>
          <a:xfrm>
            <a:off x="1066800" y="274638"/>
            <a:ext cx="7867650" cy="1143000"/>
          </a:xfrm>
        </p:spPr>
        <p:txBody>
          <a:bodyPr rtlCol="0">
            <a:normAutofit/>
          </a:bodyPr>
          <a:lstStyle/>
          <a:p>
            <a:pPr eaLnBrk="1" fontAlgn="auto" hangingPunct="1">
              <a:spcAft>
                <a:spcPts val="0"/>
              </a:spcAft>
              <a:defRPr/>
            </a:pPr>
            <a:r>
              <a:rPr lang="en-US">
                <a:solidFill>
                  <a:schemeClr val="tx2">
                    <a:satMod val="130000"/>
                  </a:schemeClr>
                </a:solidFill>
              </a:rPr>
              <a:t>Lớp ứng dụng</a:t>
            </a:r>
          </a:p>
        </p:txBody>
      </p:sp>
      <p:graphicFrame>
        <p:nvGraphicFramePr>
          <p:cNvPr id="109571" name="Object 4"/>
          <p:cNvGraphicFramePr>
            <a:graphicFrameLocks noChangeAspect="1"/>
          </p:cNvGraphicFramePr>
          <p:nvPr>
            <p:ph idx="1"/>
          </p:nvPr>
        </p:nvGraphicFramePr>
        <p:xfrm>
          <a:off x="3114675" y="2605088"/>
          <a:ext cx="2914650" cy="2514600"/>
        </p:xfrm>
        <a:graphic>
          <a:graphicData uri="http://schemas.openxmlformats.org/presentationml/2006/ole">
            <p:oleObj spid="_x0000_s1027" name="Bitmap Image" r:id="rId3" imgW="2914286" imgH="2514286" progId="PBrush">
              <p:embed/>
            </p:oleObj>
          </a:graphicData>
        </a:graphic>
      </p:graphicFrame>
      <p:sp>
        <p:nvSpPr>
          <p:cNvPr id="7" name="Slide Number Placeholder 5"/>
          <p:cNvSpPr>
            <a:spLocks noGrp="1"/>
          </p:cNvSpPr>
          <p:nvPr>
            <p:ph type="sldNum" sz="quarter" idx="12"/>
          </p:nvPr>
        </p:nvSpPr>
        <p:spPr/>
        <p:txBody>
          <a:bodyPr/>
          <a:lstStyle/>
          <a:p>
            <a:pPr>
              <a:defRPr/>
            </a:pPr>
            <a:fld id="{1F346B23-04B3-47D7-8858-7BF3017FED2B}" type="slidenum">
              <a:rPr lang="en-US"/>
              <a:pPr>
                <a:defRPr/>
              </a:pPr>
              <a:t>4</a:t>
            </a:fld>
            <a:endParaRPr lang="en-US"/>
          </a:p>
        </p:txBody>
      </p:sp>
      <p:sp>
        <p:nvSpPr>
          <p:cNvPr id="109573" name="Rectangle 7"/>
          <p:cNvSpPr>
            <a:spLocks noChangeArrowheads="1"/>
          </p:cNvSpPr>
          <p:nvPr/>
        </p:nvSpPr>
        <p:spPr bwMode="auto">
          <a:xfrm>
            <a:off x="762000" y="2017713"/>
            <a:ext cx="2514600" cy="46116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spcBef>
                <a:spcPct val="20000"/>
              </a:spcBef>
              <a:buClr>
                <a:schemeClr val="folHlink"/>
              </a:buClr>
              <a:buSzPct val="60000"/>
              <a:buFont typeface="Wingdings" pitchFamily="2" charset="2"/>
              <a:buNone/>
            </a:pPr>
            <a:r>
              <a:rPr lang="en-US" sz="2400"/>
              <a:t>	Kiểm soát các giao thức lớp cao, các chủ đề về trình bày, biểu diễn thông tin, mã hóa và điều khiển hội thoại. Đặc tả cho các ứng dụng phổ biến.</a:t>
            </a:r>
          </a:p>
        </p:txBody>
      </p:sp>
    </p:spTree>
    <p:extLst>
      <p:ext uri="{BB962C8B-B14F-4D97-AF65-F5344CB8AC3E}">
        <p14:creationId xmlns:p14="http://schemas.microsoft.com/office/powerpoint/2010/main" xmlns="" val="8563080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26" name="Rectangle 14"/>
          <p:cNvSpPr>
            <a:spLocks noGrp="1" noChangeArrowheads="1"/>
          </p:cNvSpPr>
          <p:nvPr>
            <p:ph type="title"/>
          </p:nvPr>
        </p:nvSpPr>
        <p:spPr/>
        <p:txBody>
          <a:bodyPr rtlCol="0">
            <a:normAutofit/>
          </a:bodyPr>
          <a:lstStyle/>
          <a:p>
            <a:pPr eaLnBrk="1" fontAlgn="auto" hangingPunct="1">
              <a:spcAft>
                <a:spcPts val="0"/>
              </a:spcAft>
              <a:defRPr/>
            </a:pPr>
            <a:r>
              <a:rPr lang="en-US" sz="4000">
                <a:solidFill>
                  <a:schemeClr val="tx2">
                    <a:satMod val="130000"/>
                  </a:schemeClr>
                </a:solidFill>
              </a:rPr>
              <a:t>Các lớp địa chỉ IP</a:t>
            </a:r>
          </a:p>
        </p:txBody>
      </p:sp>
      <p:sp>
        <p:nvSpPr>
          <p:cNvPr id="7" name="Slide Number Placeholder 7"/>
          <p:cNvSpPr>
            <a:spLocks noGrp="1"/>
          </p:cNvSpPr>
          <p:nvPr>
            <p:ph type="sldNum" sz="quarter" idx="12"/>
          </p:nvPr>
        </p:nvSpPr>
        <p:spPr/>
        <p:txBody>
          <a:bodyPr/>
          <a:lstStyle/>
          <a:p>
            <a:pPr>
              <a:defRPr/>
            </a:pPr>
            <a:fld id="{56F8C2F1-8EF4-4FA0-8980-D5EB8957FE5E}" type="slidenum">
              <a:rPr lang="en-US"/>
              <a:pPr>
                <a:defRPr/>
              </a:pPr>
              <a:t>40</a:t>
            </a:fld>
            <a:endParaRPr lang="en-US"/>
          </a:p>
        </p:txBody>
      </p:sp>
      <p:pic>
        <p:nvPicPr>
          <p:cNvPr id="146436" name="Picture 20"/>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7200" y="2209800"/>
            <a:ext cx="6248400" cy="3429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6437" name="Picture 2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062538" y="2209800"/>
            <a:ext cx="4067175" cy="3621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25687769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a:xfrm>
            <a:off x="1143000" y="274638"/>
            <a:ext cx="7791450" cy="1143000"/>
          </a:xfrm>
        </p:spPr>
        <p:txBody>
          <a:bodyPr rtlCol="0">
            <a:normAutofit/>
          </a:bodyPr>
          <a:lstStyle/>
          <a:p>
            <a:pPr eaLnBrk="1" fontAlgn="auto" hangingPunct="1">
              <a:spcAft>
                <a:spcPts val="0"/>
              </a:spcAft>
              <a:defRPr/>
            </a:pPr>
            <a:r>
              <a:rPr lang="en-US" sz="4000">
                <a:solidFill>
                  <a:schemeClr val="tx2">
                    <a:satMod val="130000"/>
                  </a:schemeClr>
                </a:solidFill>
              </a:rPr>
              <a:t>Các lớp địa chỉ IP</a:t>
            </a:r>
          </a:p>
        </p:txBody>
      </p:sp>
      <p:graphicFrame>
        <p:nvGraphicFramePr>
          <p:cNvPr id="252956" name="Group 28"/>
          <p:cNvGraphicFramePr>
            <a:graphicFrameLocks noGrp="1"/>
          </p:cNvGraphicFramePr>
          <p:nvPr>
            <p:ph idx="1"/>
          </p:nvPr>
        </p:nvGraphicFramePr>
        <p:xfrm>
          <a:off x="2209800" y="1905000"/>
          <a:ext cx="5334000" cy="2803668"/>
        </p:xfrm>
        <a:graphic>
          <a:graphicData uri="http://schemas.openxmlformats.org/drawingml/2006/table">
            <a:tbl>
              <a:tblPr/>
              <a:tblGrid>
                <a:gridCol w="2667000"/>
                <a:gridCol w="2667000"/>
              </a:tblGrid>
              <a:tr h="51805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smtClean="0">
                          <a:ln>
                            <a:noFill/>
                          </a:ln>
                          <a:solidFill>
                            <a:schemeClr val="tx1"/>
                          </a:solidFill>
                          <a:effectLst/>
                          <a:latin typeface="Tahoma" pitchFamily="34" charset="0"/>
                        </a:rPr>
                        <a:t>Lớp</a:t>
                      </a:r>
                    </a:p>
                  </a:txBody>
                  <a:tcPr marT="45679" marB="4567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smtClean="0">
                          <a:ln>
                            <a:noFill/>
                          </a:ln>
                          <a:solidFill>
                            <a:schemeClr val="tx1"/>
                          </a:solidFill>
                          <a:effectLst/>
                          <a:latin typeface="Tahoma" pitchFamily="34" charset="0"/>
                        </a:rPr>
                        <a:t>Byte đầu tiên</a:t>
                      </a:r>
                    </a:p>
                  </a:txBody>
                  <a:tcPr marT="45679" marB="4567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09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A</a:t>
                      </a:r>
                    </a:p>
                  </a:txBody>
                  <a:tcPr marT="45679" marB="4567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rgbClr val="FF3300"/>
                          </a:solidFill>
                          <a:effectLst/>
                          <a:latin typeface="Tahoma" pitchFamily="34" charset="0"/>
                        </a:rPr>
                        <a:t>0</a:t>
                      </a:r>
                      <a:r>
                        <a:rPr kumimoji="0" lang="en-US" sz="2400" b="0" i="0" u="none" strike="noStrike" cap="none" normalizeH="0" baseline="0" smtClean="0">
                          <a:ln>
                            <a:noFill/>
                          </a:ln>
                          <a:solidFill>
                            <a:schemeClr val="tx1"/>
                          </a:solidFill>
                          <a:effectLst/>
                          <a:latin typeface="Tahoma" pitchFamily="34" charset="0"/>
                        </a:rPr>
                        <a:t>xxxxxxx</a:t>
                      </a:r>
                    </a:p>
                  </a:txBody>
                  <a:tcPr marT="45679" marB="4567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09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B</a:t>
                      </a:r>
                    </a:p>
                  </a:txBody>
                  <a:tcPr marT="45679" marB="4567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rgbClr val="FF3300"/>
                          </a:solidFill>
                          <a:effectLst/>
                          <a:latin typeface="Tahoma" pitchFamily="34" charset="0"/>
                        </a:rPr>
                        <a:t>10</a:t>
                      </a:r>
                      <a:r>
                        <a:rPr kumimoji="0" lang="en-US" sz="2400" b="0" i="0" u="none" strike="noStrike" cap="none" normalizeH="0" baseline="0" smtClean="0">
                          <a:ln>
                            <a:noFill/>
                          </a:ln>
                          <a:solidFill>
                            <a:schemeClr val="tx1"/>
                          </a:solidFill>
                          <a:effectLst/>
                          <a:latin typeface="Tahoma" pitchFamily="34" charset="0"/>
                        </a:rPr>
                        <a:t>xxxxxx</a:t>
                      </a:r>
                    </a:p>
                  </a:txBody>
                  <a:tcPr marT="45679" marB="4567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09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C</a:t>
                      </a:r>
                    </a:p>
                  </a:txBody>
                  <a:tcPr marT="45679" marB="4567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rgbClr val="FF3300"/>
                          </a:solidFill>
                          <a:effectLst/>
                          <a:latin typeface="Tahoma" pitchFamily="34" charset="0"/>
                        </a:rPr>
                        <a:t>110</a:t>
                      </a:r>
                      <a:r>
                        <a:rPr kumimoji="0" lang="en-US" sz="2400" b="0" i="0" u="none" strike="noStrike" cap="none" normalizeH="0" baseline="0" smtClean="0">
                          <a:ln>
                            <a:noFill/>
                          </a:ln>
                          <a:solidFill>
                            <a:schemeClr val="tx1"/>
                          </a:solidFill>
                          <a:effectLst/>
                          <a:latin typeface="Tahoma" pitchFamily="34" charset="0"/>
                        </a:rPr>
                        <a:t>xxxxx</a:t>
                      </a:r>
                    </a:p>
                  </a:txBody>
                  <a:tcPr marT="45679" marB="4567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09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D</a:t>
                      </a:r>
                    </a:p>
                  </a:txBody>
                  <a:tcPr marT="45679" marB="4567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rgbClr val="FF3300"/>
                          </a:solidFill>
                          <a:effectLst/>
                          <a:latin typeface="Tahoma" pitchFamily="34" charset="0"/>
                        </a:rPr>
                        <a:t>1110</a:t>
                      </a:r>
                      <a:r>
                        <a:rPr kumimoji="0" lang="en-US" sz="2400" b="0" i="0" u="none" strike="noStrike" cap="none" normalizeH="0" baseline="0" smtClean="0">
                          <a:ln>
                            <a:noFill/>
                          </a:ln>
                          <a:solidFill>
                            <a:schemeClr val="tx1"/>
                          </a:solidFill>
                          <a:effectLst/>
                          <a:latin typeface="Tahoma" pitchFamily="34" charset="0"/>
                        </a:rPr>
                        <a:t>xxxx</a:t>
                      </a:r>
                    </a:p>
                  </a:txBody>
                  <a:tcPr marT="45679" marB="4567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09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E</a:t>
                      </a:r>
                    </a:p>
                  </a:txBody>
                  <a:tcPr marT="45679" marB="4567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rgbClr val="FF3300"/>
                          </a:solidFill>
                          <a:effectLst/>
                          <a:latin typeface="Tahoma" pitchFamily="34" charset="0"/>
                        </a:rPr>
                        <a:t>11110</a:t>
                      </a:r>
                      <a:r>
                        <a:rPr kumimoji="0" lang="en-US" sz="2400" b="0" i="0" u="none" strike="noStrike" cap="none" normalizeH="0" baseline="0" smtClean="0">
                          <a:ln>
                            <a:noFill/>
                          </a:ln>
                          <a:solidFill>
                            <a:schemeClr val="tx1"/>
                          </a:solidFill>
                          <a:effectLst/>
                          <a:latin typeface="Tahoma" pitchFamily="34" charset="0"/>
                        </a:rPr>
                        <a:t>xxx</a:t>
                      </a:r>
                    </a:p>
                  </a:txBody>
                  <a:tcPr marT="45679" marB="4567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9" name="Slide Number Placeholder 5"/>
          <p:cNvSpPr>
            <a:spLocks noGrp="1"/>
          </p:cNvSpPr>
          <p:nvPr>
            <p:ph type="sldNum" sz="quarter" idx="12"/>
          </p:nvPr>
        </p:nvSpPr>
        <p:spPr/>
        <p:txBody>
          <a:bodyPr/>
          <a:lstStyle/>
          <a:p>
            <a:pPr>
              <a:defRPr/>
            </a:pPr>
            <a:fld id="{14056A05-AD01-46E0-8813-188D26A538B1}" type="slidenum">
              <a:rPr lang="en-US"/>
              <a:pPr>
                <a:defRPr/>
              </a:pPr>
              <a:t>41</a:t>
            </a:fld>
            <a:endParaRPr lang="en-US"/>
          </a:p>
        </p:txBody>
      </p:sp>
      <p:pic>
        <p:nvPicPr>
          <p:cNvPr id="147483" name="Picture 27"/>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62000" y="4953000"/>
            <a:ext cx="7467600" cy="152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4319188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a:xfrm>
            <a:off x="1066800" y="274638"/>
            <a:ext cx="7867650" cy="944562"/>
          </a:xfrm>
        </p:spPr>
        <p:txBody>
          <a:bodyPr rtlCol="0">
            <a:normAutofit/>
          </a:bodyPr>
          <a:lstStyle/>
          <a:p>
            <a:pPr eaLnBrk="1" fontAlgn="auto" hangingPunct="1">
              <a:spcAft>
                <a:spcPts val="0"/>
              </a:spcAft>
              <a:defRPr/>
            </a:pPr>
            <a:r>
              <a:rPr lang="en-US" sz="4000">
                <a:solidFill>
                  <a:schemeClr val="tx2">
                    <a:satMod val="130000"/>
                  </a:schemeClr>
                </a:solidFill>
              </a:rPr>
              <a:t>Các lớp địa chỉ IP</a:t>
            </a:r>
          </a:p>
        </p:txBody>
      </p:sp>
      <p:graphicFrame>
        <p:nvGraphicFramePr>
          <p:cNvPr id="148483" name="Object 4"/>
          <p:cNvGraphicFramePr>
            <a:graphicFrameLocks noChangeAspect="1"/>
          </p:cNvGraphicFramePr>
          <p:nvPr>
            <p:ph idx="1"/>
          </p:nvPr>
        </p:nvGraphicFramePr>
        <p:xfrm>
          <a:off x="1600200" y="1520825"/>
          <a:ext cx="7048500" cy="4575175"/>
        </p:xfrm>
        <a:graphic>
          <a:graphicData uri="http://schemas.openxmlformats.org/presentationml/2006/ole">
            <p:oleObj spid="_x0000_s5123" name="Bitmap Image" r:id="rId3" imgW="5590476" imgH="3629532" progId="PBrush">
              <p:embed/>
            </p:oleObj>
          </a:graphicData>
        </a:graphic>
      </p:graphicFrame>
      <p:sp>
        <p:nvSpPr>
          <p:cNvPr id="7" name="Slide Number Placeholder 5"/>
          <p:cNvSpPr>
            <a:spLocks noGrp="1"/>
          </p:cNvSpPr>
          <p:nvPr>
            <p:ph type="sldNum" sz="quarter" idx="12"/>
          </p:nvPr>
        </p:nvSpPr>
        <p:spPr/>
        <p:txBody>
          <a:bodyPr/>
          <a:lstStyle/>
          <a:p>
            <a:pPr>
              <a:defRPr/>
            </a:pPr>
            <a:fld id="{34B053C9-4522-4B40-ACA1-976BBB8AFAF2}" type="slidenum">
              <a:rPr lang="en-US"/>
              <a:pPr>
                <a:defRPr/>
              </a:pPr>
              <a:t>42</a:t>
            </a:fld>
            <a:endParaRPr lang="en-US"/>
          </a:p>
        </p:txBody>
      </p:sp>
      <p:sp>
        <p:nvSpPr>
          <p:cNvPr id="148485" name="Rectangle 6"/>
          <p:cNvSpPr>
            <a:spLocks noChangeArrowheads="1"/>
          </p:cNvSpPr>
          <p:nvPr/>
        </p:nvSpPr>
        <p:spPr bwMode="auto">
          <a:xfrm>
            <a:off x="533400" y="6096000"/>
            <a:ext cx="7793038"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p>
            <a:pPr algn="ctr"/>
            <a:r>
              <a:rPr lang="en-US" sz="2800">
                <a:solidFill>
                  <a:schemeClr val="tx2"/>
                </a:solidFill>
              </a:rPr>
              <a:t>Địa chỉ mạng</a:t>
            </a:r>
          </a:p>
        </p:txBody>
      </p:sp>
    </p:spTree>
    <p:extLst>
      <p:ext uri="{BB962C8B-B14F-4D97-AF65-F5344CB8AC3E}">
        <p14:creationId xmlns:p14="http://schemas.microsoft.com/office/powerpoint/2010/main" xmlns="" val="37459752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5" name="Rectangle 5"/>
          <p:cNvSpPr>
            <a:spLocks noGrp="1" noChangeArrowheads="1"/>
          </p:cNvSpPr>
          <p:nvPr>
            <p:ph type="title"/>
          </p:nvPr>
        </p:nvSpPr>
        <p:spPr>
          <a:xfrm>
            <a:off x="1143000" y="274638"/>
            <a:ext cx="7791450" cy="944562"/>
          </a:xfrm>
        </p:spPr>
        <p:txBody>
          <a:bodyPr rtlCol="0">
            <a:normAutofit/>
          </a:bodyPr>
          <a:lstStyle/>
          <a:p>
            <a:pPr eaLnBrk="1" fontAlgn="auto" hangingPunct="1">
              <a:spcAft>
                <a:spcPts val="0"/>
              </a:spcAft>
              <a:defRPr/>
            </a:pPr>
            <a:r>
              <a:rPr lang="en-US" sz="4000">
                <a:solidFill>
                  <a:schemeClr val="tx2">
                    <a:satMod val="130000"/>
                  </a:schemeClr>
                </a:solidFill>
              </a:rPr>
              <a:t>Các lớp địa chỉ IP</a:t>
            </a:r>
          </a:p>
        </p:txBody>
      </p:sp>
      <p:graphicFrame>
        <p:nvGraphicFramePr>
          <p:cNvPr id="149507" name="Object 4"/>
          <p:cNvGraphicFramePr>
            <a:graphicFrameLocks noChangeAspect="1"/>
          </p:cNvGraphicFramePr>
          <p:nvPr>
            <p:ph idx="1"/>
          </p:nvPr>
        </p:nvGraphicFramePr>
        <p:xfrm>
          <a:off x="1463675" y="1176338"/>
          <a:ext cx="6918325" cy="4462462"/>
        </p:xfrm>
        <a:graphic>
          <a:graphicData uri="http://schemas.openxmlformats.org/presentationml/2006/ole">
            <p:oleObj spid="_x0000_s6147" name="Bitmap Image" r:id="rId3" imgW="5552381" imgH="3580952" progId="PBrush">
              <p:embed/>
            </p:oleObj>
          </a:graphicData>
        </a:graphic>
      </p:graphicFrame>
      <p:sp>
        <p:nvSpPr>
          <p:cNvPr id="7" name="Slide Number Placeholder 5"/>
          <p:cNvSpPr>
            <a:spLocks noGrp="1"/>
          </p:cNvSpPr>
          <p:nvPr>
            <p:ph type="sldNum" sz="quarter" idx="12"/>
          </p:nvPr>
        </p:nvSpPr>
        <p:spPr/>
        <p:txBody>
          <a:bodyPr/>
          <a:lstStyle/>
          <a:p>
            <a:pPr>
              <a:defRPr/>
            </a:pPr>
            <a:fld id="{5090BD16-22BB-435D-B2A8-DC523B7DA76C}" type="slidenum">
              <a:rPr lang="en-US"/>
              <a:pPr>
                <a:defRPr/>
              </a:pPr>
              <a:t>43</a:t>
            </a:fld>
            <a:endParaRPr lang="en-US"/>
          </a:p>
        </p:txBody>
      </p:sp>
      <p:sp>
        <p:nvSpPr>
          <p:cNvPr id="149509" name="Rectangle 7"/>
          <p:cNvSpPr>
            <a:spLocks noChangeArrowheads="1"/>
          </p:cNvSpPr>
          <p:nvPr/>
        </p:nvSpPr>
        <p:spPr bwMode="auto">
          <a:xfrm>
            <a:off x="685800" y="5715000"/>
            <a:ext cx="7793038" cy="547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p>
            <a:pPr algn="ctr"/>
            <a:r>
              <a:rPr lang="en-US" sz="2800"/>
              <a:t>Địa chỉ broadcast</a:t>
            </a:r>
          </a:p>
        </p:txBody>
      </p:sp>
    </p:spTree>
    <p:extLst>
      <p:ext uri="{BB962C8B-B14F-4D97-AF65-F5344CB8AC3E}">
        <p14:creationId xmlns:p14="http://schemas.microsoft.com/office/powerpoint/2010/main" xmlns="" val="19804891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1066800" y="274638"/>
            <a:ext cx="7867650" cy="1143000"/>
          </a:xfrm>
        </p:spPr>
        <p:txBody>
          <a:bodyPr/>
          <a:lstStyle/>
          <a:p>
            <a:pPr eaLnBrk="1" hangingPunct="1">
              <a:spcBef>
                <a:spcPct val="50000"/>
              </a:spcBef>
            </a:pPr>
            <a:r>
              <a:rPr lang="en-US" sz="4000" smtClean="0"/>
              <a:t>Địa chỉ dành riêng</a:t>
            </a:r>
          </a:p>
        </p:txBody>
      </p:sp>
      <p:sp>
        <p:nvSpPr>
          <p:cNvPr id="7" name="Slide Number Placeholder 5"/>
          <p:cNvSpPr>
            <a:spLocks noGrp="1"/>
          </p:cNvSpPr>
          <p:nvPr>
            <p:ph type="sldNum" sz="quarter" idx="12"/>
          </p:nvPr>
        </p:nvSpPr>
        <p:spPr/>
        <p:txBody>
          <a:bodyPr/>
          <a:lstStyle/>
          <a:p>
            <a:pPr>
              <a:defRPr/>
            </a:pPr>
            <a:fld id="{C81A1F84-7D3A-4DE9-B0A6-0DFFF586C926}" type="slidenum">
              <a:rPr lang="en-US"/>
              <a:pPr>
                <a:defRPr/>
              </a:pPr>
              <a:t>44</a:t>
            </a:fld>
            <a:endParaRPr lang="en-US"/>
          </a:p>
        </p:txBody>
      </p:sp>
      <p:pic>
        <p:nvPicPr>
          <p:cNvPr id="150532" name="Picture 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95400" y="1828800"/>
            <a:ext cx="7543800" cy="3657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0533" name="Text Box 6"/>
          <p:cNvSpPr txBox="1">
            <a:spLocks noChangeArrowheads="1"/>
          </p:cNvSpPr>
          <p:nvPr/>
        </p:nvSpPr>
        <p:spPr bwMode="auto">
          <a:xfrm>
            <a:off x="838200" y="5334000"/>
            <a:ext cx="5334000" cy="779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US" dirty="0"/>
              <a:t>Private address: </a:t>
            </a:r>
            <a:r>
              <a:rPr lang="en-US" dirty="0" err="1"/>
              <a:t>Địa</a:t>
            </a:r>
            <a:r>
              <a:rPr lang="en-US" dirty="0"/>
              <a:t> </a:t>
            </a:r>
            <a:r>
              <a:rPr lang="en-US" dirty="0" err="1"/>
              <a:t>chỉ</a:t>
            </a:r>
            <a:r>
              <a:rPr lang="en-US" dirty="0"/>
              <a:t> </a:t>
            </a:r>
            <a:r>
              <a:rPr lang="en-US" dirty="0" err="1" smtClean="0"/>
              <a:t>nội</a:t>
            </a:r>
            <a:r>
              <a:rPr lang="en-US" dirty="0" smtClean="0"/>
              <a:t> </a:t>
            </a:r>
            <a:r>
              <a:rPr lang="en-US" dirty="0" err="1" smtClean="0"/>
              <a:t>bộ</a:t>
            </a:r>
            <a:endParaRPr lang="en-US" dirty="0"/>
          </a:p>
          <a:p>
            <a:pPr eaLnBrk="1" hangingPunct="1">
              <a:spcBef>
                <a:spcPct val="50000"/>
              </a:spcBef>
            </a:pPr>
            <a:r>
              <a:rPr lang="en-US" dirty="0"/>
              <a:t>Public address: </a:t>
            </a:r>
            <a:r>
              <a:rPr lang="en-US" dirty="0" err="1"/>
              <a:t>Địa</a:t>
            </a:r>
            <a:r>
              <a:rPr lang="en-US" dirty="0"/>
              <a:t> </a:t>
            </a:r>
            <a:r>
              <a:rPr lang="en-US" dirty="0" err="1"/>
              <a:t>chỉ</a:t>
            </a:r>
            <a:r>
              <a:rPr lang="en-US" dirty="0"/>
              <a:t> </a:t>
            </a:r>
            <a:r>
              <a:rPr lang="en-US" dirty="0" err="1" smtClean="0"/>
              <a:t>công</a:t>
            </a:r>
            <a:r>
              <a:rPr lang="en-US" dirty="0" smtClean="0"/>
              <a:t> </a:t>
            </a:r>
            <a:r>
              <a:rPr lang="en-US" dirty="0" err="1" smtClean="0"/>
              <a:t>cộng</a:t>
            </a:r>
            <a:endParaRPr lang="vi-VN" dirty="0"/>
          </a:p>
        </p:txBody>
      </p:sp>
    </p:spTree>
    <p:extLst>
      <p:ext uri="{BB962C8B-B14F-4D97-AF65-F5344CB8AC3E}">
        <p14:creationId xmlns:p14="http://schemas.microsoft.com/office/powerpoint/2010/main" xmlns="" val="23021311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a:xfrm>
            <a:off x="1066800" y="274638"/>
            <a:ext cx="7867650" cy="1143000"/>
          </a:xfrm>
        </p:spPr>
        <p:txBody>
          <a:bodyPr rtlCol="0">
            <a:normAutofit fontScale="90000"/>
          </a:bodyPr>
          <a:lstStyle/>
          <a:p>
            <a:pPr eaLnBrk="1" fontAlgn="auto" hangingPunct="1">
              <a:spcAft>
                <a:spcPts val="0"/>
              </a:spcAft>
              <a:defRPr/>
            </a:pPr>
            <a:r>
              <a:rPr lang="en-US" smtClean="0"/>
              <a:t>NAT: Network Address Translation</a:t>
            </a:r>
            <a:endParaRPr lang="en-US">
              <a:solidFill>
                <a:schemeClr val="tx2">
                  <a:satMod val="130000"/>
                </a:schemeClr>
              </a:solidFill>
            </a:endParaRPr>
          </a:p>
        </p:txBody>
      </p:sp>
      <p:sp>
        <p:nvSpPr>
          <p:cNvPr id="151555" name="Rectangle 3"/>
          <p:cNvSpPr>
            <a:spLocks noGrp="1" noChangeArrowheads="1"/>
          </p:cNvSpPr>
          <p:nvPr>
            <p:ph idx="1"/>
          </p:nvPr>
        </p:nvSpPr>
        <p:spPr/>
        <p:txBody>
          <a:bodyPr/>
          <a:lstStyle/>
          <a:p>
            <a:pPr eaLnBrk="1" hangingPunct="1">
              <a:lnSpc>
                <a:spcPct val="90000"/>
              </a:lnSpc>
            </a:pPr>
            <a:r>
              <a:rPr lang="en-US" sz="2800" smtClean="0"/>
              <a:t>Được thiết kế để tiết kiệm địa chỉ IP.</a:t>
            </a:r>
          </a:p>
          <a:p>
            <a:pPr eaLnBrk="1" hangingPunct="1">
              <a:lnSpc>
                <a:spcPct val="90000"/>
              </a:lnSpc>
            </a:pPr>
            <a:r>
              <a:rPr lang="en-US" sz="2800" smtClean="0"/>
              <a:t>Cho phép mạng nội bộ sử dụng địa chỉ IP dành riêng.</a:t>
            </a:r>
          </a:p>
          <a:p>
            <a:pPr eaLnBrk="1" hangingPunct="1">
              <a:lnSpc>
                <a:spcPct val="90000"/>
              </a:lnSpc>
            </a:pPr>
            <a:r>
              <a:rPr lang="en-US" sz="2800" smtClean="0"/>
              <a:t>Địa chỉ IP dành riêng sẽ được chuyển đổi sang địa chỉ dùng chung định tuyến được.</a:t>
            </a:r>
          </a:p>
          <a:p>
            <a:pPr eaLnBrk="1" hangingPunct="1">
              <a:lnSpc>
                <a:spcPct val="90000"/>
              </a:lnSpc>
            </a:pPr>
            <a:r>
              <a:rPr lang="en-US" sz="2800" smtClean="0"/>
              <a:t>Mạng riêng được tách biệt và giấu kín IP nội bộ.</a:t>
            </a:r>
          </a:p>
          <a:p>
            <a:pPr eaLnBrk="1" hangingPunct="1">
              <a:lnSpc>
                <a:spcPct val="90000"/>
              </a:lnSpc>
            </a:pPr>
            <a:r>
              <a:rPr lang="en-US" sz="2800" smtClean="0"/>
              <a:t>Thường sử dụng trên router biên của mạng một cửa.</a:t>
            </a:r>
          </a:p>
        </p:txBody>
      </p:sp>
      <p:sp>
        <p:nvSpPr>
          <p:cNvPr id="6" name="Slide Number Placeholder 5"/>
          <p:cNvSpPr>
            <a:spLocks noGrp="1"/>
          </p:cNvSpPr>
          <p:nvPr>
            <p:ph type="sldNum" sz="quarter" idx="12"/>
          </p:nvPr>
        </p:nvSpPr>
        <p:spPr/>
        <p:txBody>
          <a:bodyPr/>
          <a:lstStyle/>
          <a:p>
            <a:pPr>
              <a:defRPr/>
            </a:pPr>
            <a:fld id="{329B1DA2-EFDF-44BA-ACB7-90EBA88476E5}" type="slidenum">
              <a:rPr lang="en-US"/>
              <a:pPr>
                <a:defRPr/>
              </a:pPr>
              <a:t>45</a:t>
            </a:fld>
            <a:endParaRPr lang="en-US"/>
          </a:p>
        </p:txBody>
      </p:sp>
    </p:spTree>
    <p:extLst>
      <p:ext uri="{BB962C8B-B14F-4D97-AF65-F5344CB8AC3E}">
        <p14:creationId xmlns:p14="http://schemas.microsoft.com/office/powerpoint/2010/main" xmlns="" val="233781496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2578" name="Title 4"/>
          <p:cNvSpPr>
            <a:spLocks noGrp="1"/>
          </p:cNvSpPr>
          <p:nvPr>
            <p:ph type="title"/>
          </p:nvPr>
        </p:nvSpPr>
        <p:spPr>
          <a:xfrm>
            <a:off x="1066800" y="274638"/>
            <a:ext cx="7867650" cy="1143000"/>
          </a:xfrm>
        </p:spPr>
        <p:txBody>
          <a:bodyPr/>
          <a:lstStyle/>
          <a:p>
            <a:pPr eaLnBrk="1" hangingPunct="1"/>
            <a:r>
              <a:rPr lang="en-US" smtClean="0"/>
              <a:t>NAT</a:t>
            </a:r>
          </a:p>
        </p:txBody>
      </p:sp>
      <p:sp>
        <p:nvSpPr>
          <p:cNvPr id="152579" name="Rectangle 3"/>
          <p:cNvSpPr>
            <a:spLocks noGrp="1" noChangeArrowheads="1"/>
          </p:cNvSpPr>
          <p:nvPr>
            <p:ph idx="1"/>
          </p:nvPr>
        </p:nvSpPr>
        <p:spPr>
          <a:xfrm>
            <a:off x="838200" y="1600200"/>
            <a:ext cx="8116888" cy="4343400"/>
          </a:xfrm>
        </p:spPr>
        <p:txBody>
          <a:bodyPr>
            <a:normAutofit fontScale="92500"/>
          </a:bodyPr>
          <a:lstStyle/>
          <a:p>
            <a:pPr eaLnBrk="1" hangingPunct="1">
              <a:lnSpc>
                <a:spcPct val="80000"/>
              </a:lnSpc>
              <a:spcBef>
                <a:spcPct val="30000"/>
              </a:spcBef>
              <a:spcAft>
                <a:spcPct val="10000"/>
              </a:spcAft>
            </a:pPr>
            <a:r>
              <a:rPr lang="en-US" sz="2800" smtClean="0"/>
              <a:t>Địa chỉ cục bộ bên trong (Inside local address):</a:t>
            </a:r>
            <a:r>
              <a:rPr lang="en-US" sz="2400" smtClean="0"/>
              <a:t> Địa chỉ được phân phối cho các host bên trong mạng nội bộ.</a:t>
            </a:r>
          </a:p>
          <a:p>
            <a:pPr eaLnBrk="1" hangingPunct="1">
              <a:lnSpc>
                <a:spcPct val="80000"/>
              </a:lnSpc>
              <a:spcBef>
                <a:spcPct val="30000"/>
              </a:spcBef>
              <a:spcAft>
                <a:spcPct val="10000"/>
              </a:spcAft>
            </a:pPr>
            <a:r>
              <a:rPr lang="en-US" sz="2800" smtClean="0"/>
              <a:t>Địa chỉ toàn cục bên trong (Inside global address):</a:t>
            </a:r>
            <a:r>
              <a:rPr lang="en-US" sz="2400" smtClean="0"/>
              <a:t> Địa chỉ hợp pháp được cung cấp bởi InterNIC (Internet Network Information Center) hoặc nhà cung cấp dịch vụ Internet, đại diện cho một hoặc nhiều địa chỉ nội bộ bên trong đối với thế giới bên ngoài.</a:t>
            </a:r>
          </a:p>
          <a:p>
            <a:pPr eaLnBrk="1" hangingPunct="1">
              <a:lnSpc>
                <a:spcPct val="80000"/>
              </a:lnSpc>
              <a:spcBef>
                <a:spcPct val="30000"/>
              </a:spcBef>
              <a:spcAft>
                <a:spcPct val="10000"/>
              </a:spcAft>
            </a:pPr>
            <a:r>
              <a:rPr lang="en-US" sz="2800" smtClean="0"/>
              <a:t>Địa chỉ cục bộ bên ngoài (Outside local address):</a:t>
            </a:r>
            <a:r>
              <a:rPr lang="en-US" sz="2400" smtClean="0"/>
              <a:t> Địa chỉ riêng của host nằm bên ngoài mạng nội bộ.</a:t>
            </a:r>
          </a:p>
          <a:p>
            <a:pPr eaLnBrk="1" hangingPunct="1">
              <a:lnSpc>
                <a:spcPct val="80000"/>
              </a:lnSpc>
              <a:spcBef>
                <a:spcPct val="30000"/>
              </a:spcBef>
              <a:spcAft>
                <a:spcPct val="10000"/>
              </a:spcAft>
            </a:pPr>
            <a:r>
              <a:rPr lang="en-US" sz="2800" smtClean="0"/>
              <a:t>Địa chỉ toàn cục bên ngoài (Outside global address):</a:t>
            </a:r>
            <a:r>
              <a:rPr lang="en-US" sz="2400" smtClean="0"/>
              <a:t> Địa chỉ công cộng hợp pháp của host nằm bên ngoài mạng nội bộ.</a:t>
            </a:r>
          </a:p>
        </p:txBody>
      </p:sp>
      <p:sp>
        <p:nvSpPr>
          <p:cNvPr id="6" name="Slide Number Placeholder 5"/>
          <p:cNvSpPr>
            <a:spLocks noGrp="1"/>
          </p:cNvSpPr>
          <p:nvPr>
            <p:ph type="sldNum" sz="quarter" idx="12"/>
          </p:nvPr>
        </p:nvSpPr>
        <p:spPr/>
        <p:txBody>
          <a:bodyPr/>
          <a:lstStyle/>
          <a:p>
            <a:pPr>
              <a:defRPr/>
            </a:pPr>
            <a:fld id="{35D95FDC-D9C4-48A8-ACB1-535B0399E041}" type="slidenum">
              <a:rPr lang="en-US"/>
              <a:pPr>
                <a:defRPr/>
              </a:pPr>
              <a:t>46</a:t>
            </a:fld>
            <a:endParaRPr lang="en-US"/>
          </a:p>
        </p:txBody>
      </p:sp>
    </p:spTree>
    <p:extLst>
      <p:ext uri="{BB962C8B-B14F-4D97-AF65-F5344CB8AC3E}">
        <p14:creationId xmlns:p14="http://schemas.microsoft.com/office/powerpoint/2010/main" xmlns="" val="2630385434"/>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itle 4"/>
          <p:cNvSpPr>
            <a:spLocks noGrp="1"/>
          </p:cNvSpPr>
          <p:nvPr>
            <p:ph type="title"/>
          </p:nvPr>
        </p:nvSpPr>
        <p:spPr>
          <a:xfrm>
            <a:off x="1066800" y="274638"/>
            <a:ext cx="7867650" cy="1143000"/>
          </a:xfrm>
        </p:spPr>
        <p:txBody>
          <a:bodyPr/>
          <a:lstStyle/>
          <a:p>
            <a:pPr eaLnBrk="1" hangingPunct="1"/>
            <a:r>
              <a:rPr lang="en-US" smtClean="0"/>
              <a:t>NAT</a:t>
            </a:r>
          </a:p>
        </p:txBody>
      </p:sp>
      <p:sp>
        <p:nvSpPr>
          <p:cNvPr id="6" name="Slide Number Placeholder 5"/>
          <p:cNvSpPr>
            <a:spLocks noGrp="1"/>
          </p:cNvSpPr>
          <p:nvPr>
            <p:ph type="sldNum" sz="quarter" idx="12"/>
          </p:nvPr>
        </p:nvSpPr>
        <p:spPr/>
        <p:txBody>
          <a:bodyPr/>
          <a:lstStyle/>
          <a:p>
            <a:pPr>
              <a:defRPr/>
            </a:pPr>
            <a:fld id="{FAAF1C04-4ABD-4563-8A30-F7A44F70E77C}" type="slidenum">
              <a:rPr lang="en-US"/>
              <a:pPr>
                <a:defRPr/>
              </a:pPr>
              <a:t>47</a:t>
            </a:fld>
            <a:endParaRPr lang="en-US"/>
          </a:p>
        </p:txBody>
      </p:sp>
      <p:pic>
        <p:nvPicPr>
          <p:cNvPr id="153604" name="Picture 3" descr="NAT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43000" y="1295400"/>
            <a:ext cx="7086600" cy="4943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37108866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Title 45"/>
          <p:cNvSpPr>
            <a:spLocks noGrp="1"/>
          </p:cNvSpPr>
          <p:nvPr>
            <p:ph type="title"/>
          </p:nvPr>
        </p:nvSpPr>
        <p:spPr>
          <a:xfrm>
            <a:off x="1066800" y="274638"/>
            <a:ext cx="7867650" cy="1143000"/>
          </a:xfrm>
        </p:spPr>
        <p:txBody>
          <a:bodyPr/>
          <a:lstStyle/>
          <a:p>
            <a:pPr eaLnBrk="1" hangingPunct="1"/>
            <a:r>
              <a:rPr lang="en-US" smtClean="0"/>
              <a:t>NAT</a:t>
            </a:r>
          </a:p>
        </p:txBody>
      </p:sp>
      <p:sp>
        <p:nvSpPr>
          <p:cNvPr id="11270" name="Slide Number Placeholder 5"/>
          <p:cNvSpPr>
            <a:spLocks noGrp="1"/>
          </p:cNvSpPr>
          <p:nvPr>
            <p:ph type="sldNum" sz="quarter" idx="12"/>
          </p:nvPr>
        </p:nvSpPr>
        <p:spPr/>
        <p:txBody>
          <a:bodyPr/>
          <a:lstStyle/>
          <a:p>
            <a:pPr>
              <a:defRPr/>
            </a:pPr>
            <a:fld id="{F89F4AB5-17F8-4032-907C-33670A4E7DC3}" type="slidenum">
              <a:rPr lang="ar-SA"/>
              <a:pPr>
                <a:defRPr/>
              </a:pPr>
              <a:t>48</a:t>
            </a:fld>
            <a:endParaRPr lang="en-US">
              <a:cs typeface="Arial" pitchFamily="34" charset="0"/>
            </a:endParaRPr>
          </a:p>
        </p:txBody>
      </p:sp>
      <p:sp>
        <p:nvSpPr>
          <p:cNvPr id="154628" name="Freeform 80"/>
          <p:cNvSpPr>
            <a:spLocks/>
          </p:cNvSpPr>
          <p:nvPr/>
        </p:nvSpPr>
        <p:spPr bwMode="auto">
          <a:xfrm>
            <a:off x="4152900" y="1871663"/>
            <a:ext cx="3738563" cy="2697162"/>
          </a:xfrm>
          <a:custGeom>
            <a:avLst/>
            <a:gdLst>
              <a:gd name="T0" fmla="*/ 2147483647 w 2355"/>
              <a:gd name="T1" fmla="*/ 2147483647 h 1699"/>
              <a:gd name="T2" fmla="*/ 2147483647 w 2355"/>
              <a:gd name="T3" fmla="*/ 2147483647 h 1699"/>
              <a:gd name="T4" fmla="*/ 2147483647 w 2355"/>
              <a:gd name="T5" fmla="*/ 2147483647 h 1699"/>
              <a:gd name="T6" fmla="*/ 2147483647 w 2355"/>
              <a:gd name="T7" fmla="*/ 2147483647 h 1699"/>
              <a:gd name="T8" fmla="*/ 2147483647 w 2355"/>
              <a:gd name="T9" fmla="*/ 2147483647 h 1699"/>
              <a:gd name="T10" fmla="*/ 2147483647 w 2355"/>
              <a:gd name="T11" fmla="*/ 2147483647 h 1699"/>
              <a:gd name="T12" fmla="*/ 2147483647 w 2355"/>
              <a:gd name="T13" fmla="*/ 2147483647 h 1699"/>
              <a:gd name="T14" fmla="*/ 2147483647 w 2355"/>
              <a:gd name="T15" fmla="*/ 2147483647 h 1699"/>
              <a:gd name="T16" fmla="*/ 2147483647 w 2355"/>
              <a:gd name="T17" fmla="*/ 2147483647 h 1699"/>
              <a:gd name="T18" fmla="*/ 2147483647 w 2355"/>
              <a:gd name="T19" fmla="*/ 2147483647 h 1699"/>
              <a:gd name="T20" fmla="*/ 2147483647 w 2355"/>
              <a:gd name="T21" fmla="*/ 2147483647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66CC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54629" name="Freeform 4"/>
          <p:cNvSpPr>
            <a:spLocks/>
          </p:cNvSpPr>
          <p:nvPr/>
        </p:nvSpPr>
        <p:spPr bwMode="auto">
          <a:xfrm>
            <a:off x="0" y="2638425"/>
            <a:ext cx="3825875" cy="1355725"/>
          </a:xfrm>
          <a:custGeom>
            <a:avLst/>
            <a:gdLst>
              <a:gd name="T0" fmla="*/ 2147483647 w 2269"/>
              <a:gd name="T1" fmla="*/ 2147483647 h 854"/>
              <a:gd name="T2" fmla="*/ 2147483647 w 2269"/>
              <a:gd name="T3" fmla="*/ 2147483647 h 854"/>
              <a:gd name="T4" fmla="*/ 2147483647 w 2269"/>
              <a:gd name="T5" fmla="*/ 2147483647 h 854"/>
              <a:gd name="T6" fmla="*/ 2147483647 w 2269"/>
              <a:gd name="T7" fmla="*/ 2147483647 h 854"/>
              <a:gd name="T8" fmla="*/ 2147483647 w 2269"/>
              <a:gd name="T9" fmla="*/ 2147483647 h 854"/>
              <a:gd name="T10" fmla="*/ 2147483647 w 2269"/>
              <a:gd name="T11" fmla="*/ 2147483647 h 854"/>
              <a:gd name="T12" fmla="*/ 2147483647 w 2269"/>
              <a:gd name="T13" fmla="*/ 2147483647 h 854"/>
              <a:gd name="T14" fmla="*/ 0 60000 65536"/>
              <a:gd name="T15" fmla="*/ 0 60000 65536"/>
              <a:gd name="T16" fmla="*/ 0 60000 65536"/>
              <a:gd name="T17" fmla="*/ 0 60000 65536"/>
              <a:gd name="T18" fmla="*/ 0 60000 65536"/>
              <a:gd name="T19" fmla="*/ 0 60000 65536"/>
              <a:gd name="T20" fmla="*/ 0 60000 65536"/>
              <a:gd name="T21" fmla="*/ 0 w 2269"/>
              <a:gd name="T22" fmla="*/ 0 h 854"/>
              <a:gd name="T23" fmla="*/ 2269 w 2269"/>
              <a:gd name="T24" fmla="*/ 854 h 8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9" h="854">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rotWithShape="1">
            <a:gsLst>
              <a:gs pos="0">
                <a:srgbClr val="FFFFFF">
                  <a:alpha val="98000"/>
                </a:srgbClr>
              </a:gs>
              <a:gs pos="100000">
                <a:srgbClr val="66CCFF"/>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graphicFrame>
        <p:nvGraphicFramePr>
          <p:cNvPr id="154630" name="Object 5"/>
          <p:cNvGraphicFramePr>
            <a:graphicFrameLocks noChangeAspect="1"/>
          </p:cNvGraphicFramePr>
          <p:nvPr/>
        </p:nvGraphicFramePr>
        <p:xfrm>
          <a:off x="7181850" y="2182813"/>
          <a:ext cx="555625" cy="463550"/>
        </p:xfrm>
        <a:graphic>
          <a:graphicData uri="http://schemas.openxmlformats.org/presentationml/2006/ole">
            <p:oleObj spid="_x0000_s7173" name="Clip" r:id="rId4" imgW="1307263" imgH="1084139" progId="">
              <p:embed/>
            </p:oleObj>
          </a:graphicData>
        </a:graphic>
      </p:graphicFrame>
      <p:graphicFrame>
        <p:nvGraphicFramePr>
          <p:cNvPr id="154631" name="Object 6"/>
          <p:cNvGraphicFramePr>
            <a:graphicFrameLocks noChangeAspect="1"/>
          </p:cNvGraphicFramePr>
          <p:nvPr/>
        </p:nvGraphicFramePr>
        <p:xfrm>
          <a:off x="7231063" y="2971800"/>
          <a:ext cx="579437" cy="482600"/>
        </p:xfrm>
        <a:graphic>
          <a:graphicData uri="http://schemas.openxmlformats.org/presentationml/2006/ole">
            <p:oleObj spid="_x0000_s7174" name="Clip" r:id="rId5" imgW="1307263" imgH="1084139" progId="">
              <p:embed/>
            </p:oleObj>
          </a:graphicData>
        </a:graphic>
      </p:graphicFrame>
      <p:graphicFrame>
        <p:nvGraphicFramePr>
          <p:cNvPr id="154632" name="Object 7"/>
          <p:cNvGraphicFramePr>
            <a:graphicFrameLocks noChangeAspect="1"/>
          </p:cNvGraphicFramePr>
          <p:nvPr/>
        </p:nvGraphicFramePr>
        <p:xfrm>
          <a:off x="7202488" y="3736975"/>
          <a:ext cx="563562" cy="469900"/>
        </p:xfrm>
        <a:graphic>
          <a:graphicData uri="http://schemas.openxmlformats.org/presentationml/2006/ole">
            <p:oleObj spid="_x0000_s7175" name="Clip" r:id="rId6" imgW="1307263" imgH="1084139" progId="">
              <p:embed/>
            </p:oleObj>
          </a:graphicData>
        </a:graphic>
      </p:graphicFrame>
      <p:sp>
        <p:nvSpPr>
          <p:cNvPr id="154633" name="Line 8"/>
          <p:cNvSpPr>
            <a:spLocks noChangeShapeType="1"/>
          </p:cNvSpPr>
          <p:nvPr/>
        </p:nvSpPr>
        <p:spPr bwMode="auto">
          <a:xfrm>
            <a:off x="4267200" y="3194050"/>
            <a:ext cx="3025775" cy="635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54634" name="Line 9"/>
          <p:cNvSpPr>
            <a:spLocks noChangeShapeType="1"/>
          </p:cNvSpPr>
          <p:nvPr/>
        </p:nvSpPr>
        <p:spPr bwMode="auto">
          <a:xfrm flipH="1">
            <a:off x="7102475" y="2451100"/>
            <a:ext cx="9525" cy="149225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54635" name="Line 10"/>
          <p:cNvSpPr>
            <a:spLocks noChangeShapeType="1"/>
          </p:cNvSpPr>
          <p:nvPr/>
        </p:nvSpPr>
        <p:spPr bwMode="auto">
          <a:xfrm>
            <a:off x="7107238" y="2446338"/>
            <a:ext cx="133350" cy="635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54636" name="Line 11"/>
          <p:cNvSpPr>
            <a:spLocks noChangeShapeType="1"/>
          </p:cNvSpPr>
          <p:nvPr/>
        </p:nvSpPr>
        <p:spPr bwMode="auto">
          <a:xfrm flipV="1">
            <a:off x="7113588" y="3951288"/>
            <a:ext cx="171450" cy="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54637" name="Text Box 12"/>
          <p:cNvSpPr txBox="1">
            <a:spLocks noChangeArrowheads="1"/>
          </p:cNvSpPr>
          <p:nvPr/>
        </p:nvSpPr>
        <p:spPr bwMode="auto">
          <a:xfrm>
            <a:off x="7732713" y="2181225"/>
            <a:ext cx="89217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sz="1600"/>
              <a:t>10.0.0.1</a:t>
            </a:r>
          </a:p>
        </p:txBody>
      </p:sp>
      <p:sp>
        <p:nvSpPr>
          <p:cNvPr id="154638" name="Text Box 13"/>
          <p:cNvSpPr txBox="1">
            <a:spLocks noChangeArrowheads="1"/>
          </p:cNvSpPr>
          <p:nvPr/>
        </p:nvSpPr>
        <p:spPr bwMode="auto">
          <a:xfrm>
            <a:off x="7859713" y="2949575"/>
            <a:ext cx="9239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sz="1600"/>
              <a:t>10.0.0.2</a:t>
            </a:r>
          </a:p>
        </p:txBody>
      </p:sp>
      <p:sp>
        <p:nvSpPr>
          <p:cNvPr id="154639" name="Text Box 14"/>
          <p:cNvSpPr txBox="1">
            <a:spLocks noChangeArrowheads="1"/>
          </p:cNvSpPr>
          <p:nvPr/>
        </p:nvSpPr>
        <p:spPr bwMode="auto">
          <a:xfrm>
            <a:off x="7821613" y="3844925"/>
            <a:ext cx="9239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sz="1600"/>
              <a:t>10.0.0.3</a:t>
            </a:r>
          </a:p>
        </p:txBody>
      </p:sp>
      <p:sp>
        <p:nvSpPr>
          <p:cNvPr id="154640" name="Text Box 15"/>
          <p:cNvSpPr txBox="1">
            <a:spLocks noChangeArrowheads="1"/>
          </p:cNvSpPr>
          <p:nvPr/>
        </p:nvSpPr>
        <p:spPr bwMode="auto">
          <a:xfrm>
            <a:off x="4217988" y="2771775"/>
            <a:ext cx="9239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sz="1600"/>
              <a:t>10.0.0.4</a:t>
            </a:r>
          </a:p>
        </p:txBody>
      </p:sp>
      <p:sp>
        <p:nvSpPr>
          <p:cNvPr id="154641" name="Line 16"/>
          <p:cNvSpPr>
            <a:spLocks noChangeShapeType="1"/>
          </p:cNvSpPr>
          <p:nvPr/>
        </p:nvSpPr>
        <p:spPr bwMode="auto">
          <a:xfrm flipH="1">
            <a:off x="4341813" y="3022600"/>
            <a:ext cx="85725" cy="128588"/>
          </a:xfrm>
          <a:prstGeom prst="line">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154642" name="Text Box 17"/>
          <p:cNvSpPr txBox="1">
            <a:spLocks noChangeArrowheads="1"/>
          </p:cNvSpPr>
          <p:nvPr/>
        </p:nvSpPr>
        <p:spPr bwMode="auto">
          <a:xfrm>
            <a:off x="2379663" y="3328988"/>
            <a:ext cx="12954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sz="1600"/>
              <a:t>138.76.29.7</a:t>
            </a:r>
          </a:p>
        </p:txBody>
      </p:sp>
      <p:sp>
        <p:nvSpPr>
          <p:cNvPr id="154643" name="Line 18"/>
          <p:cNvSpPr>
            <a:spLocks noChangeShapeType="1"/>
          </p:cNvSpPr>
          <p:nvPr/>
        </p:nvSpPr>
        <p:spPr bwMode="auto">
          <a:xfrm flipH="1">
            <a:off x="3602038" y="3260725"/>
            <a:ext cx="85725" cy="128588"/>
          </a:xfrm>
          <a:prstGeom prst="line">
            <a:avLst/>
          </a:prstGeom>
          <a:noFill/>
          <a:ln w="19050">
            <a:solidFill>
              <a:schemeClr val="tx1"/>
            </a:solidFill>
            <a:round/>
            <a:headEnd type="triangle" w="med" len="med"/>
            <a:tailEnd/>
          </a:ln>
          <a:extLst>
            <a:ext uri="{909E8E84-426E-40DD-AFC4-6F175D3DCCD1}">
              <a14:hiddenFill xmlns:a14="http://schemas.microsoft.com/office/drawing/2010/main" xmlns="">
                <a:noFill/>
              </a14:hiddenFill>
            </a:ext>
          </a:extLst>
        </p:spPr>
        <p:txBody>
          <a:bodyPr wrap="none"/>
          <a:lstStyle/>
          <a:p>
            <a:endParaRPr lang="en-US"/>
          </a:p>
        </p:txBody>
      </p:sp>
      <p:grpSp>
        <p:nvGrpSpPr>
          <p:cNvPr id="154644" name="Group 19"/>
          <p:cNvGrpSpPr>
            <a:grpSpLocks/>
          </p:cNvGrpSpPr>
          <p:nvPr/>
        </p:nvGrpSpPr>
        <p:grpSpPr bwMode="auto">
          <a:xfrm>
            <a:off x="3746500" y="3054350"/>
            <a:ext cx="555625" cy="307975"/>
            <a:chOff x="3600" y="219"/>
            <a:chExt cx="360" cy="175"/>
          </a:xfrm>
        </p:grpSpPr>
        <p:sp>
          <p:nvSpPr>
            <p:cNvPr id="154657" name="Oval 20"/>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pPr eaLnBrk="0" hangingPunct="0"/>
              <a:endParaRPr lang="vi-VN"/>
            </a:p>
          </p:txBody>
        </p:sp>
        <p:sp>
          <p:nvSpPr>
            <p:cNvPr id="154658" name="Line 21"/>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54659" name="Line 22"/>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54660" name="Rectangle 23"/>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eaLnBrk="0" hangingPunct="0"/>
              <a:endParaRPr lang="vi-VN" sz="2400">
                <a:latin typeface="Times New Roman" pitchFamily="18" charset="0"/>
              </a:endParaRPr>
            </a:p>
          </p:txBody>
        </p:sp>
        <p:sp>
          <p:nvSpPr>
            <p:cNvPr id="154661" name="Oval 2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pPr eaLnBrk="0" hangingPunct="0"/>
              <a:endParaRPr lang="vi-VN"/>
            </a:p>
          </p:txBody>
        </p:sp>
        <p:grpSp>
          <p:nvGrpSpPr>
            <p:cNvPr id="154662" name="Group 25"/>
            <p:cNvGrpSpPr>
              <a:grpSpLocks/>
            </p:cNvGrpSpPr>
            <p:nvPr/>
          </p:nvGrpSpPr>
          <p:grpSpPr bwMode="auto">
            <a:xfrm>
              <a:off x="3686" y="244"/>
              <a:ext cx="177" cy="66"/>
              <a:chOff x="2848" y="848"/>
              <a:chExt cx="140" cy="98"/>
            </a:xfrm>
          </p:grpSpPr>
          <p:sp>
            <p:nvSpPr>
              <p:cNvPr id="154667" name="Line 2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54668" name="Line 2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54669" name="Line 2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154663" name="Group 29"/>
            <p:cNvGrpSpPr>
              <a:grpSpLocks/>
            </p:cNvGrpSpPr>
            <p:nvPr/>
          </p:nvGrpSpPr>
          <p:grpSpPr bwMode="auto">
            <a:xfrm flipV="1">
              <a:off x="3686" y="243"/>
              <a:ext cx="177" cy="66"/>
              <a:chOff x="2848" y="848"/>
              <a:chExt cx="140" cy="98"/>
            </a:xfrm>
          </p:grpSpPr>
          <p:sp>
            <p:nvSpPr>
              <p:cNvPr id="154664" name="Line 3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54665" name="Line 3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54666" name="Line 3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sp>
        <p:nvSpPr>
          <p:cNvPr id="154645" name="Line 79"/>
          <p:cNvSpPr>
            <a:spLocks noChangeShapeType="1"/>
          </p:cNvSpPr>
          <p:nvPr/>
        </p:nvSpPr>
        <p:spPr bwMode="auto">
          <a:xfrm>
            <a:off x="706438" y="3222625"/>
            <a:ext cx="3025775" cy="635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1287" name="Text Box 81"/>
          <p:cNvSpPr txBox="1">
            <a:spLocks noChangeArrowheads="1"/>
          </p:cNvSpPr>
          <p:nvPr/>
        </p:nvSpPr>
        <p:spPr bwMode="auto">
          <a:xfrm>
            <a:off x="4686300" y="1679575"/>
            <a:ext cx="2173288" cy="923925"/>
          </a:xfrm>
          <a:prstGeom prst="rect">
            <a:avLst/>
          </a:prstGeom>
          <a:noFill/>
          <a:ln w="9525">
            <a:noFill/>
            <a:miter lim="800000"/>
            <a:headEnd/>
            <a:tailEnd/>
          </a:ln>
        </p:spPr>
        <p:txBody>
          <a:bodyPr wrap="none">
            <a:spAutoFit/>
          </a:bodyPr>
          <a:lstStyle/>
          <a:p>
            <a:pPr algn="ctr" eaLnBrk="0" hangingPunct="0">
              <a:defRPr/>
            </a:pPr>
            <a:r>
              <a:rPr lang="en-US">
                <a:latin typeface="+mn-lt"/>
              </a:rPr>
              <a:t>mạng cục bộ</a:t>
            </a:r>
          </a:p>
          <a:p>
            <a:pPr algn="ctr" eaLnBrk="0" hangingPunct="0">
              <a:defRPr/>
            </a:pPr>
            <a:r>
              <a:rPr lang="en-US">
                <a:latin typeface="+mn-lt"/>
              </a:rPr>
              <a:t>(vd: mạng gia đình)</a:t>
            </a:r>
          </a:p>
          <a:p>
            <a:pPr algn="ctr" eaLnBrk="0" hangingPunct="0">
              <a:defRPr/>
            </a:pPr>
            <a:r>
              <a:rPr lang="en-US">
                <a:latin typeface="+mn-lt"/>
              </a:rPr>
              <a:t>10.0.0.0/24</a:t>
            </a:r>
          </a:p>
        </p:txBody>
      </p:sp>
      <p:sp>
        <p:nvSpPr>
          <p:cNvPr id="154647" name="Line 82"/>
          <p:cNvSpPr>
            <a:spLocks noChangeShapeType="1"/>
          </p:cNvSpPr>
          <p:nvPr/>
        </p:nvSpPr>
        <p:spPr bwMode="auto">
          <a:xfrm>
            <a:off x="6985000" y="1900238"/>
            <a:ext cx="1385888"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154648" name="Line 83"/>
          <p:cNvSpPr>
            <a:spLocks noChangeShapeType="1"/>
          </p:cNvSpPr>
          <p:nvPr/>
        </p:nvSpPr>
        <p:spPr bwMode="auto">
          <a:xfrm>
            <a:off x="4033838" y="1760538"/>
            <a:ext cx="0" cy="1081087"/>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54649" name="Line 84"/>
          <p:cNvSpPr>
            <a:spLocks noChangeShapeType="1"/>
          </p:cNvSpPr>
          <p:nvPr/>
        </p:nvSpPr>
        <p:spPr bwMode="auto">
          <a:xfrm flipH="1" flipV="1">
            <a:off x="4173538" y="1887538"/>
            <a:ext cx="898525"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154650" name="Line 86"/>
          <p:cNvSpPr>
            <a:spLocks noChangeShapeType="1"/>
          </p:cNvSpPr>
          <p:nvPr/>
        </p:nvSpPr>
        <p:spPr bwMode="auto">
          <a:xfrm>
            <a:off x="3343275" y="1897063"/>
            <a:ext cx="620713" cy="3175"/>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154651" name="Line 87"/>
          <p:cNvSpPr>
            <a:spLocks noChangeShapeType="1"/>
          </p:cNvSpPr>
          <p:nvPr/>
        </p:nvSpPr>
        <p:spPr bwMode="auto">
          <a:xfrm flipH="1" flipV="1">
            <a:off x="766763" y="1887538"/>
            <a:ext cx="898525"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11293" name="Text Box 88"/>
          <p:cNvSpPr txBox="1">
            <a:spLocks noChangeArrowheads="1"/>
          </p:cNvSpPr>
          <p:nvPr/>
        </p:nvSpPr>
        <p:spPr bwMode="auto">
          <a:xfrm>
            <a:off x="1546225" y="1666875"/>
            <a:ext cx="1863725" cy="646113"/>
          </a:xfrm>
          <a:prstGeom prst="rect">
            <a:avLst/>
          </a:prstGeom>
          <a:noFill/>
          <a:ln w="9525">
            <a:noFill/>
            <a:miter lim="800000"/>
            <a:headEnd/>
            <a:tailEnd/>
          </a:ln>
        </p:spPr>
        <p:txBody>
          <a:bodyPr wrap="none">
            <a:spAutoFit/>
          </a:bodyPr>
          <a:lstStyle/>
          <a:p>
            <a:pPr algn="ctr" eaLnBrk="0" hangingPunct="0">
              <a:defRPr/>
            </a:pPr>
            <a:r>
              <a:rPr lang="en-US">
                <a:latin typeface="+mn-lt"/>
              </a:rPr>
              <a:t>phần còn lại của</a:t>
            </a:r>
          </a:p>
          <a:p>
            <a:pPr algn="ctr" eaLnBrk="0" hangingPunct="0">
              <a:defRPr/>
            </a:pPr>
            <a:r>
              <a:rPr lang="en-US">
                <a:latin typeface="+mn-lt"/>
              </a:rPr>
              <a:t>Internet</a:t>
            </a:r>
          </a:p>
        </p:txBody>
      </p:sp>
      <p:sp>
        <p:nvSpPr>
          <p:cNvPr id="154653" name="Line 89"/>
          <p:cNvSpPr>
            <a:spLocks noChangeShapeType="1"/>
          </p:cNvSpPr>
          <p:nvPr/>
        </p:nvSpPr>
        <p:spPr bwMode="auto">
          <a:xfrm flipH="1" flipV="1">
            <a:off x="2819400" y="3644900"/>
            <a:ext cx="11113" cy="788988"/>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11295" name="Text Box 90"/>
          <p:cNvSpPr txBox="1">
            <a:spLocks noChangeArrowheads="1"/>
          </p:cNvSpPr>
          <p:nvPr/>
        </p:nvSpPr>
        <p:spPr bwMode="auto">
          <a:xfrm>
            <a:off x="4498975" y="4414838"/>
            <a:ext cx="4368800" cy="701675"/>
          </a:xfrm>
          <a:prstGeom prst="rect">
            <a:avLst/>
          </a:prstGeom>
          <a:noFill/>
          <a:ln w="9525">
            <a:noFill/>
            <a:miter lim="800000"/>
            <a:headEnd/>
            <a:tailEnd/>
          </a:ln>
        </p:spPr>
        <p:txBody>
          <a:bodyPr wrap="none">
            <a:spAutoFit/>
          </a:bodyPr>
          <a:lstStyle/>
          <a:p>
            <a:pPr algn="ctr" eaLnBrk="0" hangingPunct="0">
              <a:defRPr/>
            </a:pPr>
            <a:r>
              <a:rPr lang="en-US" sz="2000">
                <a:latin typeface="+mn-lt"/>
              </a:rPr>
              <a:t>các Datagram với nguồn hoặc đích </a:t>
            </a:r>
          </a:p>
          <a:p>
            <a:pPr algn="ctr" eaLnBrk="0" hangingPunct="0">
              <a:defRPr/>
            </a:pPr>
            <a:r>
              <a:rPr lang="en-US" sz="2000">
                <a:latin typeface="+mn-lt"/>
              </a:rPr>
              <a:t>trong mạng này có địa chỉ 10.0.0/24</a:t>
            </a:r>
          </a:p>
        </p:txBody>
      </p:sp>
      <p:sp>
        <p:nvSpPr>
          <p:cNvPr id="154655" name="Line 91"/>
          <p:cNvSpPr>
            <a:spLocks noChangeShapeType="1"/>
          </p:cNvSpPr>
          <p:nvPr/>
        </p:nvSpPr>
        <p:spPr bwMode="auto">
          <a:xfrm flipH="1" flipV="1">
            <a:off x="5838825" y="3451225"/>
            <a:ext cx="11113" cy="99695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11297" name="Text Box 92"/>
          <p:cNvSpPr txBox="1">
            <a:spLocks noChangeArrowheads="1"/>
          </p:cNvSpPr>
          <p:nvPr/>
        </p:nvSpPr>
        <p:spPr bwMode="auto">
          <a:xfrm>
            <a:off x="0" y="4424363"/>
            <a:ext cx="4498975" cy="1631950"/>
          </a:xfrm>
          <a:prstGeom prst="rect">
            <a:avLst/>
          </a:prstGeom>
          <a:noFill/>
          <a:ln w="9525">
            <a:noFill/>
            <a:miter lim="800000"/>
            <a:headEnd/>
            <a:tailEnd/>
          </a:ln>
        </p:spPr>
        <p:txBody>
          <a:bodyPr>
            <a:spAutoFit/>
          </a:bodyPr>
          <a:lstStyle/>
          <a:p>
            <a:pPr algn="ctr" eaLnBrk="0" hangingPunct="0">
              <a:defRPr/>
            </a:pPr>
            <a:r>
              <a:rPr lang="en-US" sz="2000" i="1">
                <a:solidFill>
                  <a:srgbClr val="FF0000"/>
                </a:solidFill>
                <a:latin typeface="+mn-lt"/>
              </a:rPr>
              <a:t>Tất cả </a:t>
            </a:r>
            <a:r>
              <a:rPr lang="en-US" sz="2000">
                <a:latin typeface="+mn-lt"/>
              </a:rPr>
              <a:t>datagram </a:t>
            </a:r>
            <a:r>
              <a:rPr lang="en-US" sz="2000" i="1">
                <a:solidFill>
                  <a:srgbClr val="FF0000"/>
                </a:solidFill>
                <a:latin typeface="+mn-lt"/>
              </a:rPr>
              <a:t>đi ra khỏi </a:t>
            </a:r>
            <a:r>
              <a:rPr lang="en-US" sz="2000">
                <a:latin typeface="+mn-lt"/>
              </a:rPr>
              <a:t>mạng cục bộ có </a:t>
            </a:r>
            <a:r>
              <a:rPr lang="en-US" sz="2000">
                <a:solidFill>
                  <a:srgbClr val="FF0000"/>
                </a:solidFill>
                <a:latin typeface="+mn-lt"/>
              </a:rPr>
              <a:t>cùng </a:t>
            </a:r>
            <a:r>
              <a:rPr lang="en-US" sz="2000">
                <a:latin typeface="+mn-lt"/>
              </a:rPr>
              <a:t>một địa chỉ IP NAT là: 138.76.29.7,</a:t>
            </a:r>
          </a:p>
          <a:p>
            <a:pPr algn="ctr" eaLnBrk="0" hangingPunct="0">
              <a:defRPr/>
            </a:pPr>
            <a:r>
              <a:rPr lang="en-US" sz="2000">
                <a:latin typeface="+mn-lt"/>
              </a:rPr>
              <a:t>với các số hiệu cổng nguồn khác nhau</a:t>
            </a:r>
          </a:p>
        </p:txBody>
      </p:sp>
    </p:spTree>
    <p:extLst>
      <p:ext uri="{BB962C8B-B14F-4D97-AF65-F5344CB8AC3E}">
        <p14:creationId xmlns:p14="http://schemas.microsoft.com/office/powerpoint/2010/main" xmlns="" val="44556568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Title 4"/>
          <p:cNvSpPr>
            <a:spLocks noGrp="1"/>
          </p:cNvSpPr>
          <p:nvPr>
            <p:ph type="title"/>
          </p:nvPr>
        </p:nvSpPr>
        <p:spPr>
          <a:xfrm>
            <a:off x="1143000" y="274638"/>
            <a:ext cx="7791450" cy="1143000"/>
          </a:xfrm>
        </p:spPr>
        <p:txBody>
          <a:bodyPr/>
          <a:lstStyle/>
          <a:p>
            <a:pPr eaLnBrk="1" hangingPunct="1"/>
            <a:r>
              <a:rPr lang="en-US" smtClean="0"/>
              <a:t>NAT</a:t>
            </a:r>
          </a:p>
        </p:txBody>
      </p:sp>
      <p:sp>
        <p:nvSpPr>
          <p:cNvPr id="63493" name="Rectangle 3"/>
          <p:cNvSpPr>
            <a:spLocks noGrp="1" noChangeArrowheads="1"/>
          </p:cNvSpPr>
          <p:nvPr>
            <p:ph idx="1"/>
          </p:nvPr>
        </p:nvSpPr>
        <p:spPr>
          <a:xfrm>
            <a:off x="990600" y="1295400"/>
            <a:ext cx="7889875" cy="4876800"/>
          </a:xfrm>
        </p:spPr>
        <p:txBody>
          <a:bodyPr rtlCol="0">
            <a:normAutofit fontScale="92500" lnSpcReduction="20000"/>
          </a:bodyPr>
          <a:lstStyle/>
          <a:p>
            <a:pPr eaLnBrk="1" fontAlgn="auto" hangingPunct="1">
              <a:spcAft>
                <a:spcPts val="0"/>
              </a:spcAft>
              <a:buFont typeface="Arial" pitchFamily="34" charset="0"/>
              <a:buChar char="•"/>
              <a:defRPr/>
            </a:pPr>
            <a:r>
              <a:rPr lang="en-US" sz="3300" smtClean="0"/>
              <a:t>Mạng cục bộ chỉ dùng 1 địa chỉ IP đối với bên ngoài:</a:t>
            </a:r>
          </a:p>
          <a:p>
            <a:pPr lvl="1" eaLnBrk="1" fontAlgn="auto" hangingPunct="1">
              <a:spcAft>
                <a:spcPts val="0"/>
              </a:spcAft>
              <a:buFont typeface="Arial" pitchFamily="34" charset="0"/>
              <a:buChar char="–"/>
              <a:defRPr/>
            </a:pPr>
            <a:r>
              <a:rPr lang="en-US" sz="3200" smtClean="0"/>
              <a:t>không cần thiết dùng 1 vùng địa chỉ từ ISP: chỉ cần 1 cho tất cả các thiết bị</a:t>
            </a:r>
          </a:p>
          <a:p>
            <a:pPr lvl="1" eaLnBrk="1" fontAlgn="auto" hangingPunct="1">
              <a:spcAft>
                <a:spcPts val="0"/>
              </a:spcAft>
              <a:buFont typeface="Arial" pitchFamily="34" charset="0"/>
              <a:buChar char="–"/>
              <a:defRPr/>
            </a:pPr>
            <a:r>
              <a:rPr lang="en-US" sz="3200" smtClean="0"/>
              <a:t>có thể thay đổi địa chỉ các thiết bị trong mạng cục bộ mà không cần thông báo với bên ngoài</a:t>
            </a:r>
          </a:p>
          <a:p>
            <a:pPr lvl="1" eaLnBrk="1" fontAlgn="auto" hangingPunct="1">
              <a:spcAft>
                <a:spcPts val="0"/>
              </a:spcAft>
              <a:buFont typeface="Arial" pitchFamily="34" charset="0"/>
              <a:buChar char="–"/>
              <a:defRPr/>
            </a:pPr>
            <a:r>
              <a:rPr lang="en-US" sz="3200" smtClean="0"/>
              <a:t>có thể thay đổi ISP mà không cần thay đổi địa chỉ các thiết bị trong mạng cục bộ </a:t>
            </a:r>
          </a:p>
          <a:p>
            <a:pPr lvl="1" eaLnBrk="1" fontAlgn="auto" hangingPunct="1">
              <a:spcAft>
                <a:spcPts val="0"/>
              </a:spcAft>
              <a:buFont typeface="Arial" pitchFamily="34" charset="0"/>
              <a:buChar char="–"/>
              <a:defRPr/>
            </a:pPr>
            <a:r>
              <a:rPr lang="en-US" sz="3200" smtClean="0"/>
              <a:t>các thiết bị trong mạng cục bộ không nhìn thấy, không định địa chỉ rõ ràng từ bên ngoài (tăng cường bảo mật)</a:t>
            </a:r>
          </a:p>
          <a:p>
            <a:pPr eaLnBrk="1" fontAlgn="auto" hangingPunct="1">
              <a:spcAft>
                <a:spcPts val="0"/>
              </a:spcAft>
              <a:buFont typeface="ZapfDingbats" pitchFamily="82" charset="2"/>
              <a:buNone/>
              <a:defRPr/>
            </a:pPr>
            <a:endParaRPr lang="en-US" sz="3600" smtClean="0"/>
          </a:p>
        </p:txBody>
      </p:sp>
      <p:sp>
        <p:nvSpPr>
          <p:cNvPr id="63491" name="Slide Number Placeholder 5"/>
          <p:cNvSpPr>
            <a:spLocks noGrp="1"/>
          </p:cNvSpPr>
          <p:nvPr>
            <p:ph type="sldNum" sz="quarter" idx="12"/>
          </p:nvPr>
        </p:nvSpPr>
        <p:spPr/>
        <p:txBody>
          <a:bodyPr/>
          <a:lstStyle/>
          <a:p>
            <a:pPr>
              <a:defRPr/>
            </a:pPr>
            <a:fld id="{9ADC3096-BAE1-4314-94A3-93321F2963B6}" type="slidenum">
              <a:rPr lang="ar-SA"/>
              <a:pPr>
                <a:defRPr/>
              </a:pPr>
              <a:t>49</a:t>
            </a:fld>
            <a:endParaRPr lang="en-US">
              <a:cs typeface="Arial" pitchFamily="34" charset="0"/>
            </a:endParaRPr>
          </a:p>
        </p:txBody>
      </p:sp>
    </p:spTree>
    <p:extLst>
      <p:ext uri="{BB962C8B-B14F-4D97-AF65-F5344CB8AC3E}">
        <p14:creationId xmlns:p14="http://schemas.microsoft.com/office/powerpoint/2010/main" xmlns="" val="5728119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7" name="Rectangle 5"/>
          <p:cNvSpPr>
            <a:spLocks noGrp="1" noChangeArrowheads="1"/>
          </p:cNvSpPr>
          <p:nvPr>
            <p:ph type="title"/>
          </p:nvPr>
        </p:nvSpPr>
        <p:spPr>
          <a:xfrm>
            <a:off x="1066800" y="274638"/>
            <a:ext cx="7867650" cy="1143000"/>
          </a:xfrm>
        </p:spPr>
        <p:txBody>
          <a:bodyPr rtlCol="0">
            <a:normAutofit/>
          </a:bodyPr>
          <a:lstStyle/>
          <a:p>
            <a:pPr eaLnBrk="1" fontAlgn="auto" hangingPunct="1">
              <a:spcAft>
                <a:spcPts val="0"/>
              </a:spcAft>
              <a:defRPr/>
            </a:pPr>
            <a:r>
              <a:rPr lang="en-US">
                <a:solidFill>
                  <a:schemeClr val="tx2">
                    <a:satMod val="130000"/>
                  </a:schemeClr>
                </a:solidFill>
              </a:rPr>
              <a:t>Lớp vận chuyển</a:t>
            </a:r>
          </a:p>
        </p:txBody>
      </p:sp>
      <p:graphicFrame>
        <p:nvGraphicFramePr>
          <p:cNvPr id="110595" name="Object 4"/>
          <p:cNvGraphicFramePr>
            <a:graphicFrameLocks noChangeAspect="1"/>
          </p:cNvGraphicFramePr>
          <p:nvPr>
            <p:ph idx="1"/>
          </p:nvPr>
        </p:nvGraphicFramePr>
        <p:xfrm>
          <a:off x="3184525" y="2209800"/>
          <a:ext cx="5468938" cy="3505200"/>
        </p:xfrm>
        <a:graphic>
          <a:graphicData uri="http://schemas.openxmlformats.org/presentationml/2006/ole">
            <p:oleObj spid="_x0000_s2051" name="Bitmap Image" r:id="rId3" imgW="3715269" imgH="2381582" progId="PBrush">
              <p:embed/>
            </p:oleObj>
          </a:graphicData>
        </a:graphic>
      </p:graphicFrame>
      <p:sp>
        <p:nvSpPr>
          <p:cNvPr id="7" name="Slide Number Placeholder 5"/>
          <p:cNvSpPr>
            <a:spLocks noGrp="1"/>
          </p:cNvSpPr>
          <p:nvPr>
            <p:ph type="sldNum" sz="quarter" idx="12"/>
          </p:nvPr>
        </p:nvSpPr>
        <p:spPr/>
        <p:txBody>
          <a:bodyPr/>
          <a:lstStyle/>
          <a:p>
            <a:pPr>
              <a:defRPr/>
            </a:pPr>
            <a:fld id="{52B6A433-303C-45BF-A5AC-ED272B9BABB6}" type="slidenum">
              <a:rPr lang="en-US"/>
              <a:pPr>
                <a:defRPr/>
              </a:pPr>
              <a:t>5</a:t>
            </a:fld>
            <a:endParaRPr lang="en-US"/>
          </a:p>
        </p:txBody>
      </p:sp>
      <p:sp>
        <p:nvSpPr>
          <p:cNvPr id="110597" name="Rectangle 7"/>
          <p:cNvSpPr>
            <a:spLocks noChangeArrowheads="1"/>
          </p:cNvSpPr>
          <p:nvPr/>
        </p:nvSpPr>
        <p:spPr bwMode="auto">
          <a:xfrm>
            <a:off x="762000" y="2017713"/>
            <a:ext cx="2514600" cy="46116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spcBef>
                <a:spcPct val="20000"/>
              </a:spcBef>
              <a:buClr>
                <a:schemeClr val="folHlink"/>
              </a:buClr>
              <a:buSzPct val="60000"/>
              <a:buFont typeface="Wingdings" pitchFamily="2" charset="2"/>
              <a:buNone/>
            </a:pPr>
            <a:r>
              <a:rPr lang="en-US" sz="2400"/>
              <a:t>	Cung ứng dịch vụ vận chuyển từ host nguồn đến host đích. Thiết lập một cầu nối luận lý giữa các đầu cuối của mạng, giữa host truyền và host nhận.</a:t>
            </a:r>
          </a:p>
        </p:txBody>
      </p:sp>
    </p:spTree>
    <p:extLst>
      <p:ext uri="{BB962C8B-B14F-4D97-AF65-F5344CB8AC3E}">
        <p14:creationId xmlns:p14="http://schemas.microsoft.com/office/powerpoint/2010/main" xmlns="" val="5985138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Title 4"/>
          <p:cNvSpPr>
            <a:spLocks noGrp="1"/>
          </p:cNvSpPr>
          <p:nvPr>
            <p:ph type="title"/>
          </p:nvPr>
        </p:nvSpPr>
        <p:spPr>
          <a:xfrm>
            <a:off x="1143000" y="274638"/>
            <a:ext cx="7791450" cy="1143000"/>
          </a:xfrm>
        </p:spPr>
        <p:txBody>
          <a:bodyPr/>
          <a:lstStyle/>
          <a:p>
            <a:pPr eaLnBrk="1" hangingPunct="1"/>
            <a:r>
              <a:rPr lang="en-US" smtClean="0"/>
              <a:t>NAT </a:t>
            </a:r>
          </a:p>
        </p:txBody>
      </p:sp>
      <p:sp>
        <p:nvSpPr>
          <p:cNvPr id="161796" name="Rectangle 3"/>
          <p:cNvSpPr>
            <a:spLocks noGrp="1" noChangeArrowheads="1"/>
          </p:cNvSpPr>
          <p:nvPr>
            <p:ph idx="1"/>
          </p:nvPr>
        </p:nvSpPr>
        <p:spPr>
          <a:xfrm>
            <a:off x="990600" y="1282700"/>
            <a:ext cx="7764463" cy="5118100"/>
          </a:xfrm>
        </p:spPr>
        <p:txBody>
          <a:bodyPr rtlCol="0">
            <a:normAutofit fontScale="92500" lnSpcReduction="10000"/>
          </a:bodyPr>
          <a:lstStyle/>
          <a:p>
            <a:pPr eaLnBrk="1" fontAlgn="auto" hangingPunct="1">
              <a:lnSpc>
                <a:spcPct val="80000"/>
              </a:lnSpc>
              <a:spcAft>
                <a:spcPts val="0"/>
              </a:spcAft>
              <a:buFont typeface="ZapfDingbats" pitchFamily="82" charset="2"/>
              <a:buNone/>
              <a:defRPr/>
            </a:pPr>
            <a:r>
              <a:rPr lang="en-US" sz="2400" dirty="0" err="1" smtClean="0">
                <a:solidFill>
                  <a:srgbClr val="FF0000"/>
                </a:solidFill>
              </a:rPr>
              <a:t>Triển</a:t>
            </a:r>
            <a:r>
              <a:rPr lang="en-US" sz="2400" dirty="0" smtClean="0">
                <a:solidFill>
                  <a:srgbClr val="FF0000"/>
                </a:solidFill>
              </a:rPr>
              <a:t> </a:t>
            </a:r>
            <a:r>
              <a:rPr lang="en-US" sz="2400" dirty="0" err="1" smtClean="0">
                <a:solidFill>
                  <a:srgbClr val="FF0000"/>
                </a:solidFill>
              </a:rPr>
              <a:t>khai</a:t>
            </a:r>
            <a:r>
              <a:rPr lang="en-US" sz="2400" dirty="0" smtClean="0">
                <a:solidFill>
                  <a:srgbClr val="FF0000"/>
                </a:solidFill>
              </a:rPr>
              <a:t> </a:t>
            </a:r>
            <a:r>
              <a:rPr lang="en-US" sz="2400" dirty="0" err="1" smtClean="0">
                <a:solidFill>
                  <a:srgbClr val="FF0000"/>
                </a:solidFill>
              </a:rPr>
              <a:t>trong</a:t>
            </a:r>
            <a:r>
              <a:rPr lang="en-US" sz="2400" dirty="0" smtClean="0">
                <a:solidFill>
                  <a:srgbClr val="FF0000"/>
                </a:solidFill>
              </a:rPr>
              <a:t> </a:t>
            </a:r>
            <a:r>
              <a:rPr lang="en-US" sz="2400" dirty="0" err="1" smtClean="0">
                <a:solidFill>
                  <a:srgbClr val="FF0000"/>
                </a:solidFill>
              </a:rPr>
              <a:t>thực</a:t>
            </a:r>
            <a:r>
              <a:rPr lang="en-US" sz="2400" dirty="0" smtClean="0">
                <a:solidFill>
                  <a:srgbClr val="FF0000"/>
                </a:solidFill>
              </a:rPr>
              <a:t> </a:t>
            </a:r>
            <a:r>
              <a:rPr lang="en-US" sz="2400" dirty="0" err="1" smtClean="0">
                <a:solidFill>
                  <a:srgbClr val="FF0000"/>
                </a:solidFill>
              </a:rPr>
              <a:t>tế</a:t>
            </a:r>
            <a:r>
              <a:rPr lang="en-US" sz="2400" dirty="0" smtClean="0">
                <a:solidFill>
                  <a:srgbClr val="FF0000"/>
                </a:solidFill>
              </a:rPr>
              <a:t>:</a:t>
            </a:r>
            <a:r>
              <a:rPr lang="en-US" sz="2400" dirty="0" smtClean="0"/>
              <a:t> </a:t>
            </a:r>
            <a:r>
              <a:rPr lang="en-US" sz="2400" dirty="0" smtClean="0"/>
              <a:t>NAT router </a:t>
            </a:r>
            <a:r>
              <a:rPr lang="en-US" sz="2400" dirty="0" err="1" smtClean="0"/>
              <a:t>phải</a:t>
            </a:r>
            <a:r>
              <a:rPr lang="en-US" sz="2400" dirty="0" smtClean="0"/>
              <a:t>:</a:t>
            </a:r>
          </a:p>
          <a:p>
            <a:pPr lvl="1" eaLnBrk="1" fontAlgn="auto" hangingPunct="1">
              <a:lnSpc>
                <a:spcPct val="80000"/>
              </a:lnSpc>
              <a:spcAft>
                <a:spcPts val="0"/>
              </a:spcAft>
              <a:buFont typeface="Arial" pitchFamily="34" charset="0"/>
              <a:buChar char="–"/>
              <a:defRPr/>
            </a:pPr>
            <a:r>
              <a:rPr lang="en-US" i="1" dirty="0" err="1" smtClean="0">
                <a:solidFill>
                  <a:schemeClr val="accent2"/>
                </a:solidFill>
              </a:rPr>
              <a:t>các</a:t>
            </a:r>
            <a:r>
              <a:rPr lang="en-US" i="1" dirty="0" smtClean="0">
                <a:solidFill>
                  <a:schemeClr val="accent2"/>
                </a:solidFill>
              </a:rPr>
              <a:t> datagram </a:t>
            </a:r>
            <a:r>
              <a:rPr lang="en-US" i="1" dirty="0" err="1" smtClean="0">
                <a:solidFill>
                  <a:schemeClr val="accent2"/>
                </a:solidFill>
              </a:rPr>
              <a:t>đi</a:t>
            </a:r>
            <a:r>
              <a:rPr lang="en-US" i="1" dirty="0" smtClean="0">
                <a:solidFill>
                  <a:schemeClr val="accent2"/>
                </a:solidFill>
              </a:rPr>
              <a:t> </a:t>
            </a:r>
            <a:r>
              <a:rPr lang="en-US" i="1" dirty="0" err="1" smtClean="0">
                <a:solidFill>
                  <a:schemeClr val="accent2"/>
                </a:solidFill>
              </a:rPr>
              <a:t>ra</a:t>
            </a:r>
            <a:r>
              <a:rPr lang="en-US" i="1" dirty="0" smtClean="0">
                <a:solidFill>
                  <a:schemeClr val="accent2"/>
                </a:solidFill>
              </a:rPr>
              <a:t>:</a:t>
            </a:r>
            <a:r>
              <a:rPr lang="en-US" dirty="0" smtClean="0">
                <a:solidFill>
                  <a:schemeClr val="accent2"/>
                </a:solidFill>
              </a:rPr>
              <a:t> </a:t>
            </a:r>
            <a:r>
              <a:rPr lang="en-US" dirty="0" err="1" smtClean="0"/>
              <a:t>thay</a:t>
            </a:r>
            <a:r>
              <a:rPr lang="en-US" dirty="0" smtClean="0"/>
              <a:t> </a:t>
            </a:r>
            <a:r>
              <a:rPr lang="en-US" dirty="0" err="1" smtClean="0"/>
              <a:t>thế</a:t>
            </a:r>
            <a:r>
              <a:rPr lang="en-US" dirty="0" smtClean="0"/>
              <a:t> (</a:t>
            </a:r>
            <a:r>
              <a:rPr lang="en-US" dirty="0" err="1" smtClean="0"/>
              <a:t>địa</a:t>
            </a:r>
            <a:r>
              <a:rPr lang="en-US" dirty="0" smtClean="0"/>
              <a:t> </a:t>
            </a:r>
            <a:r>
              <a:rPr lang="en-US" dirty="0" err="1" smtClean="0"/>
              <a:t>chỉ</a:t>
            </a:r>
            <a:r>
              <a:rPr lang="en-US" dirty="0" smtClean="0"/>
              <a:t> IP </a:t>
            </a:r>
            <a:r>
              <a:rPr lang="en-US" dirty="0" err="1" smtClean="0"/>
              <a:t>và</a:t>
            </a:r>
            <a:r>
              <a:rPr lang="en-US" dirty="0" smtClean="0"/>
              <a:t> </a:t>
            </a:r>
            <a:r>
              <a:rPr lang="en-US" dirty="0" err="1" smtClean="0"/>
              <a:t>số</a:t>
            </a:r>
            <a:r>
              <a:rPr lang="en-US" dirty="0" smtClean="0"/>
              <a:t> </a:t>
            </a:r>
            <a:r>
              <a:rPr lang="en-US" dirty="0" err="1" smtClean="0"/>
              <a:t>hiệu</a:t>
            </a:r>
            <a:r>
              <a:rPr lang="en-US" dirty="0" smtClean="0"/>
              <a:t> </a:t>
            </a:r>
            <a:r>
              <a:rPr lang="en-US" dirty="0" err="1" smtClean="0"/>
              <a:t>cổng</a:t>
            </a:r>
            <a:r>
              <a:rPr lang="en-US" dirty="0" smtClean="0"/>
              <a:t> </a:t>
            </a:r>
            <a:r>
              <a:rPr lang="en-US" dirty="0" err="1" smtClean="0"/>
              <a:t>nguồn</a:t>
            </a:r>
            <a:r>
              <a:rPr lang="en-US" dirty="0" smtClean="0"/>
              <a:t>) </a:t>
            </a:r>
            <a:r>
              <a:rPr lang="en-US" dirty="0" err="1" smtClean="0"/>
              <a:t>mọi</a:t>
            </a:r>
            <a:r>
              <a:rPr lang="en-US" dirty="0" smtClean="0"/>
              <a:t> datagram </a:t>
            </a:r>
            <a:r>
              <a:rPr lang="en-US" dirty="0" err="1" smtClean="0"/>
              <a:t>đi</a:t>
            </a:r>
            <a:r>
              <a:rPr lang="en-US" dirty="0" smtClean="0"/>
              <a:t> </a:t>
            </a:r>
            <a:r>
              <a:rPr lang="en-US" dirty="0" err="1" smtClean="0"/>
              <a:t>ra</a:t>
            </a:r>
            <a:r>
              <a:rPr lang="en-US" dirty="0" smtClean="0"/>
              <a:t> </a:t>
            </a:r>
            <a:r>
              <a:rPr lang="en-US" dirty="0" err="1" smtClean="0"/>
              <a:t>bên</a:t>
            </a:r>
            <a:r>
              <a:rPr lang="en-US" dirty="0" smtClean="0"/>
              <a:t> </a:t>
            </a:r>
            <a:r>
              <a:rPr lang="en-US" dirty="0" err="1" smtClean="0"/>
              <a:t>ngoài</a:t>
            </a:r>
            <a:r>
              <a:rPr lang="en-US" dirty="0" smtClean="0"/>
              <a:t> </a:t>
            </a:r>
            <a:r>
              <a:rPr lang="en-US" dirty="0" err="1" smtClean="0"/>
              <a:t>bằng</a:t>
            </a:r>
            <a:r>
              <a:rPr lang="en-US" dirty="0" smtClean="0"/>
              <a:t> (</a:t>
            </a:r>
            <a:r>
              <a:rPr lang="en-US" dirty="0" err="1" smtClean="0"/>
              <a:t>địa</a:t>
            </a:r>
            <a:r>
              <a:rPr lang="en-US" dirty="0" smtClean="0"/>
              <a:t> </a:t>
            </a:r>
            <a:r>
              <a:rPr lang="en-US" dirty="0" err="1" smtClean="0"/>
              <a:t>chỉ</a:t>
            </a:r>
            <a:r>
              <a:rPr lang="en-US" dirty="0" smtClean="0"/>
              <a:t> NAT IP </a:t>
            </a:r>
            <a:r>
              <a:rPr lang="en-US" dirty="0" err="1" smtClean="0"/>
              <a:t>và</a:t>
            </a:r>
            <a:r>
              <a:rPr lang="en-US" dirty="0" smtClean="0"/>
              <a:t> </a:t>
            </a:r>
            <a:r>
              <a:rPr lang="en-US" dirty="0" err="1" smtClean="0"/>
              <a:t>số</a:t>
            </a:r>
            <a:r>
              <a:rPr lang="en-US" dirty="0" smtClean="0"/>
              <a:t> </a:t>
            </a:r>
            <a:r>
              <a:rPr lang="en-US" dirty="0" err="1" smtClean="0"/>
              <a:t>hiệu</a:t>
            </a:r>
            <a:r>
              <a:rPr lang="en-US" dirty="0" smtClean="0"/>
              <a:t> </a:t>
            </a:r>
            <a:r>
              <a:rPr lang="en-US" dirty="0" err="1" smtClean="0"/>
              <a:t>cổng</a:t>
            </a:r>
            <a:r>
              <a:rPr lang="en-US" dirty="0" smtClean="0"/>
              <a:t> </a:t>
            </a:r>
            <a:r>
              <a:rPr lang="en-US" dirty="0" err="1" smtClean="0"/>
              <a:t>nguồn</a:t>
            </a:r>
            <a:r>
              <a:rPr lang="en-US" dirty="0" smtClean="0"/>
              <a:t> </a:t>
            </a:r>
            <a:r>
              <a:rPr lang="en-US" dirty="0" err="1" smtClean="0"/>
              <a:t>mới</a:t>
            </a:r>
            <a:r>
              <a:rPr lang="en-US" dirty="0" smtClean="0"/>
              <a:t>)</a:t>
            </a:r>
          </a:p>
          <a:p>
            <a:pPr lvl="2" eaLnBrk="1" fontAlgn="auto" hangingPunct="1">
              <a:lnSpc>
                <a:spcPct val="80000"/>
              </a:lnSpc>
              <a:spcAft>
                <a:spcPts val="0"/>
              </a:spcAft>
              <a:buFontTx/>
              <a:buNone/>
              <a:defRPr/>
            </a:pPr>
            <a:r>
              <a:rPr lang="en-US" dirty="0" smtClean="0"/>
              <a:t>. . . </a:t>
            </a:r>
            <a:r>
              <a:rPr lang="en-US" dirty="0" err="1" smtClean="0"/>
              <a:t>các</a:t>
            </a:r>
            <a:r>
              <a:rPr lang="en-US" dirty="0" smtClean="0"/>
              <a:t> clients/servers ở </a:t>
            </a:r>
            <a:r>
              <a:rPr lang="en-US" dirty="0" err="1" smtClean="0"/>
              <a:t>xa</a:t>
            </a:r>
            <a:r>
              <a:rPr lang="en-US" dirty="0" smtClean="0"/>
              <a:t> </a:t>
            </a:r>
            <a:r>
              <a:rPr lang="en-US" dirty="0" err="1" smtClean="0"/>
              <a:t>sẽ</a:t>
            </a:r>
            <a:r>
              <a:rPr lang="en-US" dirty="0" smtClean="0"/>
              <a:t> </a:t>
            </a:r>
            <a:r>
              <a:rPr lang="en-US" dirty="0" err="1" smtClean="0"/>
              <a:t>dùng</a:t>
            </a:r>
            <a:r>
              <a:rPr lang="en-US" dirty="0" smtClean="0"/>
              <a:t> (</a:t>
            </a:r>
            <a:r>
              <a:rPr lang="en-US" dirty="0" err="1" smtClean="0"/>
              <a:t>địa</a:t>
            </a:r>
            <a:r>
              <a:rPr lang="en-US" dirty="0" smtClean="0"/>
              <a:t> </a:t>
            </a:r>
            <a:r>
              <a:rPr lang="en-US" dirty="0" err="1" smtClean="0"/>
              <a:t>chỉ</a:t>
            </a:r>
            <a:r>
              <a:rPr lang="en-US" dirty="0" smtClean="0"/>
              <a:t> NAT IP </a:t>
            </a:r>
            <a:r>
              <a:rPr lang="en-US" dirty="0" err="1" smtClean="0"/>
              <a:t>và</a:t>
            </a:r>
            <a:r>
              <a:rPr lang="en-US" dirty="0" smtClean="0"/>
              <a:t> </a:t>
            </a:r>
            <a:r>
              <a:rPr lang="en-US" dirty="0" err="1" smtClean="0"/>
              <a:t>số</a:t>
            </a:r>
            <a:r>
              <a:rPr lang="en-US" dirty="0" smtClean="0"/>
              <a:t> </a:t>
            </a:r>
            <a:r>
              <a:rPr lang="en-US" dirty="0" err="1" smtClean="0"/>
              <a:t>hiệu</a:t>
            </a:r>
            <a:r>
              <a:rPr lang="en-US" dirty="0" smtClean="0"/>
              <a:t> </a:t>
            </a:r>
            <a:r>
              <a:rPr lang="en-US" dirty="0" err="1" smtClean="0"/>
              <a:t>cổng</a:t>
            </a:r>
            <a:r>
              <a:rPr lang="en-US" dirty="0" smtClean="0"/>
              <a:t> </a:t>
            </a:r>
            <a:r>
              <a:rPr lang="en-US" dirty="0" err="1" smtClean="0"/>
              <a:t>nguồn</a:t>
            </a:r>
            <a:r>
              <a:rPr lang="en-US" dirty="0" smtClean="0"/>
              <a:t> </a:t>
            </a:r>
            <a:r>
              <a:rPr lang="en-US" dirty="0" err="1" smtClean="0"/>
              <a:t>mới</a:t>
            </a:r>
            <a:r>
              <a:rPr lang="en-US" dirty="0" smtClean="0"/>
              <a:t>) </a:t>
            </a:r>
            <a:r>
              <a:rPr lang="en-US" dirty="0" err="1" smtClean="0"/>
              <a:t>đó</a:t>
            </a:r>
            <a:r>
              <a:rPr lang="en-US" dirty="0" smtClean="0"/>
              <a:t> </a:t>
            </a:r>
            <a:r>
              <a:rPr lang="en-US" dirty="0" err="1" smtClean="0"/>
              <a:t>như</a:t>
            </a:r>
            <a:r>
              <a:rPr lang="en-US" dirty="0" smtClean="0"/>
              <a:t> </a:t>
            </a:r>
            <a:r>
              <a:rPr lang="en-US" dirty="0" err="1" smtClean="0"/>
              <a:t>địa</a:t>
            </a:r>
            <a:r>
              <a:rPr lang="en-US" dirty="0" smtClean="0"/>
              <a:t> </a:t>
            </a:r>
            <a:r>
              <a:rPr lang="en-US" dirty="0" err="1" smtClean="0"/>
              <a:t>chỉ</a:t>
            </a:r>
            <a:r>
              <a:rPr lang="en-US" dirty="0" smtClean="0"/>
              <a:t> </a:t>
            </a:r>
            <a:r>
              <a:rPr lang="en-US" dirty="0" err="1" smtClean="0"/>
              <a:t>đích</a:t>
            </a:r>
            <a:endParaRPr lang="en-US" dirty="0" smtClean="0"/>
          </a:p>
          <a:p>
            <a:pPr lvl="1" eaLnBrk="1" fontAlgn="auto" hangingPunct="1">
              <a:lnSpc>
                <a:spcPct val="80000"/>
              </a:lnSpc>
              <a:spcAft>
                <a:spcPts val="0"/>
              </a:spcAft>
              <a:buFont typeface="Arial" pitchFamily="34" charset="0"/>
              <a:buChar char="–"/>
              <a:defRPr/>
            </a:pPr>
            <a:r>
              <a:rPr lang="en-US" i="1" dirty="0" err="1" smtClean="0">
                <a:solidFill>
                  <a:schemeClr val="accent2"/>
                </a:solidFill>
              </a:rPr>
              <a:t>ghi</a:t>
            </a:r>
            <a:r>
              <a:rPr lang="en-US" i="1" dirty="0" smtClean="0">
                <a:solidFill>
                  <a:schemeClr val="accent2"/>
                </a:solidFill>
              </a:rPr>
              <a:t> </a:t>
            </a:r>
            <a:r>
              <a:rPr lang="en-US" i="1" dirty="0" err="1" smtClean="0">
                <a:solidFill>
                  <a:schemeClr val="accent2"/>
                </a:solidFill>
              </a:rPr>
              <a:t>nhớ</a:t>
            </a:r>
            <a:r>
              <a:rPr lang="en-US" i="1" dirty="0" smtClean="0">
                <a:solidFill>
                  <a:schemeClr val="accent2"/>
                </a:solidFill>
              </a:rPr>
              <a:t> (</a:t>
            </a:r>
            <a:r>
              <a:rPr lang="en-US" i="1" dirty="0" err="1" smtClean="0">
                <a:solidFill>
                  <a:schemeClr val="accent2"/>
                </a:solidFill>
              </a:rPr>
              <a:t>trong</a:t>
            </a:r>
            <a:r>
              <a:rPr lang="en-US" i="1" dirty="0" smtClean="0">
                <a:solidFill>
                  <a:schemeClr val="accent2"/>
                </a:solidFill>
              </a:rPr>
              <a:t> </a:t>
            </a:r>
            <a:r>
              <a:rPr lang="en-US" i="1" dirty="0" err="1" smtClean="0">
                <a:solidFill>
                  <a:schemeClr val="accent2"/>
                </a:solidFill>
              </a:rPr>
              <a:t>bảng</a:t>
            </a:r>
            <a:r>
              <a:rPr lang="en-US" i="1" dirty="0" smtClean="0">
                <a:solidFill>
                  <a:schemeClr val="accent2"/>
                </a:solidFill>
              </a:rPr>
              <a:t> </a:t>
            </a:r>
            <a:r>
              <a:rPr lang="en-US" i="1" dirty="0" err="1" smtClean="0">
                <a:solidFill>
                  <a:schemeClr val="accent2"/>
                </a:solidFill>
              </a:rPr>
              <a:t>chuyển</a:t>
            </a:r>
            <a:r>
              <a:rPr lang="en-US" i="1" dirty="0" smtClean="0">
                <a:solidFill>
                  <a:schemeClr val="accent2"/>
                </a:solidFill>
              </a:rPr>
              <a:t> </a:t>
            </a:r>
            <a:r>
              <a:rPr lang="en-US" i="1" dirty="0" err="1" smtClean="0">
                <a:solidFill>
                  <a:schemeClr val="accent2"/>
                </a:solidFill>
              </a:rPr>
              <a:t>đổi</a:t>
            </a:r>
            <a:r>
              <a:rPr lang="en-US" i="1" dirty="0" smtClean="0">
                <a:solidFill>
                  <a:schemeClr val="accent2"/>
                </a:solidFill>
              </a:rPr>
              <a:t> NAT) </a:t>
            </a:r>
            <a:r>
              <a:rPr lang="en-US" dirty="0" err="1" smtClean="0"/>
              <a:t>mọi</a:t>
            </a:r>
            <a:r>
              <a:rPr lang="en-US" dirty="0" smtClean="0"/>
              <a:t> </a:t>
            </a:r>
            <a:r>
              <a:rPr lang="en-US" dirty="0" err="1" smtClean="0"/>
              <a:t>cặp</a:t>
            </a:r>
            <a:r>
              <a:rPr lang="en-US" dirty="0" smtClean="0"/>
              <a:t> </a:t>
            </a:r>
            <a:r>
              <a:rPr lang="en-US" dirty="0" err="1" smtClean="0"/>
              <a:t>chuyển</a:t>
            </a:r>
            <a:r>
              <a:rPr lang="en-US" dirty="0" smtClean="0"/>
              <a:t> </a:t>
            </a:r>
            <a:r>
              <a:rPr lang="en-US" dirty="0" err="1" smtClean="0"/>
              <a:t>đổi</a:t>
            </a:r>
            <a:r>
              <a:rPr lang="en-US" dirty="0" smtClean="0"/>
              <a:t> (</a:t>
            </a:r>
            <a:r>
              <a:rPr lang="en-US" dirty="0" err="1" smtClean="0"/>
              <a:t>địa</a:t>
            </a:r>
            <a:r>
              <a:rPr lang="en-US" dirty="0" smtClean="0"/>
              <a:t> </a:t>
            </a:r>
            <a:r>
              <a:rPr lang="en-US" dirty="0" err="1" smtClean="0"/>
              <a:t>chỉ</a:t>
            </a:r>
            <a:r>
              <a:rPr lang="en-US" dirty="0" smtClean="0"/>
              <a:t> IP </a:t>
            </a:r>
            <a:r>
              <a:rPr lang="en-US" dirty="0" err="1" smtClean="0"/>
              <a:t>và</a:t>
            </a:r>
            <a:r>
              <a:rPr lang="en-US" dirty="0" smtClean="0"/>
              <a:t> </a:t>
            </a:r>
            <a:r>
              <a:rPr lang="en-US" dirty="0" err="1" smtClean="0"/>
              <a:t>số</a:t>
            </a:r>
            <a:r>
              <a:rPr lang="en-US" dirty="0" smtClean="0"/>
              <a:t> </a:t>
            </a:r>
            <a:r>
              <a:rPr lang="en-US" dirty="0" err="1" smtClean="0"/>
              <a:t>hiệu</a:t>
            </a:r>
            <a:r>
              <a:rPr lang="en-US" dirty="0" smtClean="0"/>
              <a:t> </a:t>
            </a:r>
            <a:r>
              <a:rPr lang="en-US" dirty="0" err="1" smtClean="0"/>
              <a:t>cổng</a:t>
            </a:r>
            <a:r>
              <a:rPr lang="en-US" dirty="0" smtClean="0"/>
              <a:t> </a:t>
            </a:r>
            <a:r>
              <a:rPr lang="en-US" dirty="0" err="1" smtClean="0"/>
              <a:t>nguồn</a:t>
            </a:r>
            <a:r>
              <a:rPr lang="en-US" dirty="0" smtClean="0"/>
              <a:t>) sang (</a:t>
            </a:r>
            <a:r>
              <a:rPr lang="en-US" dirty="0" err="1" smtClean="0"/>
              <a:t>địa</a:t>
            </a:r>
            <a:r>
              <a:rPr lang="en-US" dirty="0" smtClean="0"/>
              <a:t> </a:t>
            </a:r>
            <a:r>
              <a:rPr lang="en-US" dirty="0" err="1" smtClean="0"/>
              <a:t>chỉ</a:t>
            </a:r>
            <a:r>
              <a:rPr lang="en-US" dirty="0" smtClean="0"/>
              <a:t> NAT IP </a:t>
            </a:r>
            <a:r>
              <a:rPr lang="en-US" dirty="0" err="1" smtClean="0"/>
              <a:t>và</a:t>
            </a:r>
            <a:r>
              <a:rPr lang="en-US" dirty="0" smtClean="0"/>
              <a:t> </a:t>
            </a:r>
            <a:r>
              <a:rPr lang="en-US" dirty="0" err="1" smtClean="0"/>
              <a:t>số</a:t>
            </a:r>
            <a:r>
              <a:rPr lang="en-US" dirty="0" smtClean="0"/>
              <a:t> </a:t>
            </a:r>
            <a:r>
              <a:rPr lang="en-US" dirty="0" err="1" smtClean="0"/>
              <a:t>hiệu</a:t>
            </a:r>
            <a:r>
              <a:rPr lang="en-US" dirty="0" smtClean="0"/>
              <a:t> </a:t>
            </a:r>
            <a:r>
              <a:rPr lang="en-US" dirty="0" err="1" smtClean="0"/>
              <a:t>cổng</a:t>
            </a:r>
            <a:r>
              <a:rPr lang="en-US" dirty="0" smtClean="0"/>
              <a:t> </a:t>
            </a:r>
            <a:r>
              <a:rPr lang="en-US" dirty="0" err="1" smtClean="0"/>
              <a:t>nguồn</a:t>
            </a:r>
            <a:r>
              <a:rPr lang="en-US" dirty="0" smtClean="0"/>
              <a:t> </a:t>
            </a:r>
            <a:r>
              <a:rPr lang="en-US" dirty="0" err="1" smtClean="0"/>
              <a:t>mới</a:t>
            </a:r>
            <a:r>
              <a:rPr lang="en-US" dirty="0" smtClean="0"/>
              <a:t>)</a:t>
            </a:r>
          </a:p>
          <a:p>
            <a:pPr lvl="1" eaLnBrk="1" fontAlgn="auto" hangingPunct="1">
              <a:lnSpc>
                <a:spcPct val="80000"/>
              </a:lnSpc>
              <a:spcAft>
                <a:spcPts val="0"/>
              </a:spcAft>
              <a:buFont typeface="Arial" pitchFamily="34" charset="0"/>
              <a:buChar char="–"/>
              <a:defRPr/>
            </a:pPr>
            <a:r>
              <a:rPr lang="en-US" i="1" dirty="0" err="1" smtClean="0">
                <a:solidFill>
                  <a:schemeClr val="accent2"/>
                </a:solidFill>
              </a:rPr>
              <a:t>các</a:t>
            </a:r>
            <a:r>
              <a:rPr lang="en-US" i="1" dirty="0" smtClean="0">
                <a:solidFill>
                  <a:schemeClr val="accent2"/>
                </a:solidFill>
              </a:rPr>
              <a:t> datagram </a:t>
            </a:r>
            <a:r>
              <a:rPr lang="en-US" i="1" dirty="0" err="1" smtClean="0">
                <a:solidFill>
                  <a:schemeClr val="accent2"/>
                </a:solidFill>
              </a:rPr>
              <a:t>đi</a:t>
            </a:r>
            <a:r>
              <a:rPr lang="en-US" i="1" dirty="0" smtClean="0">
                <a:solidFill>
                  <a:schemeClr val="accent2"/>
                </a:solidFill>
              </a:rPr>
              <a:t> </a:t>
            </a:r>
            <a:r>
              <a:rPr lang="en-US" i="1" dirty="0" err="1" smtClean="0">
                <a:solidFill>
                  <a:schemeClr val="accent2"/>
                </a:solidFill>
              </a:rPr>
              <a:t>đến</a:t>
            </a:r>
            <a:r>
              <a:rPr lang="en-US" i="1" dirty="0" smtClean="0">
                <a:solidFill>
                  <a:schemeClr val="accent2"/>
                </a:solidFill>
              </a:rPr>
              <a:t>:</a:t>
            </a:r>
            <a:r>
              <a:rPr lang="en-US" dirty="0" smtClean="0">
                <a:solidFill>
                  <a:schemeClr val="accent2"/>
                </a:solidFill>
              </a:rPr>
              <a:t> </a:t>
            </a:r>
            <a:r>
              <a:rPr lang="en-US" dirty="0" err="1" smtClean="0"/>
              <a:t>thay</a:t>
            </a:r>
            <a:r>
              <a:rPr lang="en-US" dirty="0" smtClean="0"/>
              <a:t> </a:t>
            </a:r>
            <a:r>
              <a:rPr lang="en-US" dirty="0" err="1" smtClean="0"/>
              <a:t>thế</a:t>
            </a:r>
            <a:r>
              <a:rPr lang="en-US" dirty="0" smtClean="0"/>
              <a:t> (</a:t>
            </a:r>
            <a:r>
              <a:rPr lang="en-US" dirty="0" err="1" smtClean="0"/>
              <a:t>địa</a:t>
            </a:r>
            <a:r>
              <a:rPr lang="en-US" dirty="0" smtClean="0"/>
              <a:t> </a:t>
            </a:r>
            <a:r>
              <a:rPr lang="en-US" dirty="0" err="1" smtClean="0"/>
              <a:t>chỉ</a:t>
            </a:r>
            <a:r>
              <a:rPr lang="en-US" dirty="0" smtClean="0"/>
              <a:t> NAT IP </a:t>
            </a:r>
            <a:r>
              <a:rPr lang="en-US" dirty="0" err="1" smtClean="0"/>
              <a:t>và</a:t>
            </a:r>
            <a:r>
              <a:rPr lang="en-US" dirty="0" smtClean="0"/>
              <a:t> </a:t>
            </a:r>
            <a:r>
              <a:rPr lang="en-US" dirty="0" err="1" smtClean="0"/>
              <a:t>số</a:t>
            </a:r>
            <a:r>
              <a:rPr lang="en-US" dirty="0" smtClean="0"/>
              <a:t> </a:t>
            </a:r>
            <a:r>
              <a:rPr lang="en-US" dirty="0" err="1" smtClean="0"/>
              <a:t>hiệu</a:t>
            </a:r>
            <a:r>
              <a:rPr lang="en-US" dirty="0" smtClean="0"/>
              <a:t> </a:t>
            </a:r>
            <a:r>
              <a:rPr lang="en-US" dirty="0" err="1" smtClean="0"/>
              <a:t>cổng</a:t>
            </a:r>
            <a:r>
              <a:rPr lang="en-US" dirty="0" smtClean="0"/>
              <a:t> </a:t>
            </a:r>
            <a:r>
              <a:rPr lang="en-US" dirty="0" err="1" smtClean="0"/>
              <a:t>nguồn</a:t>
            </a:r>
            <a:r>
              <a:rPr lang="en-US" dirty="0" smtClean="0"/>
              <a:t> </a:t>
            </a:r>
            <a:r>
              <a:rPr lang="en-US" dirty="0" err="1" smtClean="0"/>
              <a:t>mới</a:t>
            </a:r>
            <a:r>
              <a:rPr lang="en-US" dirty="0" smtClean="0"/>
              <a:t>) </a:t>
            </a:r>
            <a:r>
              <a:rPr lang="en-US" dirty="0" err="1" smtClean="0"/>
              <a:t>trong</a:t>
            </a:r>
            <a:r>
              <a:rPr lang="en-US" dirty="0" smtClean="0"/>
              <a:t> </a:t>
            </a:r>
            <a:r>
              <a:rPr lang="en-US" dirty="0" err="1" smtClean="0"/>
              <a:t>các</a:t>
            </a:r>
            <a:r>
              <a:rPr lang="en-US" dirty="0" smtClean="0"/>
              <a:t> </a:t>
            </a:r>
            <a:r>
              <a:rPr lang="en-US" dirty="0" err="1" smtClean="0"/>
              <a:t>trường</a:t>
            </a:r>
            <a:r>
              <a:rPr lang="en-US" dirty="0" smtClean="0"/>
              <a:t> </a:t>
            </a:r>
            <a:r>
              <a:rPr lang="en-US" dirty="0" err="1" smtClean="0"/>
              <a:t>đích</a:t>
            </a:r>
            <a:r>
              <a:rPr lang="en-US" dirty="0" smtClean="0"/>
              <a:t> </a:t>
            </a:r>
            <a:r>
              <a:rPr lang="en-US" dirty="0" err="1" smtClean="0"/>
              <a:t>của</a:t>
            </a:r>
            <a:r>
              <a:rPr lang="en-US" dirty="0" smtClean="0"/>
              <a:t> </a:t>
            </a:r>
            <a:r>
              <a:rPr lang="en-US" dirty="0" err="1" smtClean="0"/>
              <a:t>mọi</a:t>
            </a:r>
            <a:r>
              <a:rPr lang="en-US" dirty="0" smtClean="0"/>
              <a:t> datagram </a:t>
            </a:r>
            <a:r>
              <a:rPr lang="en-US" dirty="0" err="1" smtClean="0"/>
              <a:t>đến</a:t>
            </a:r>
            <a:r>
              <a:rPr lang="en-US" dirty="0" smtClean="0"/>
              <a:t> </a:t>
            </a:r>
            <a:r>
              <a:rPr lang="en-US" dirty="0" err="1" smtClean="0"/>
              <a:t>với</a:t>
            </a:r>
            <a:r>
              <a:rPr lang="en-US" dirty="0" smtClean="0"/>
              <a:t> </a:t>
            </a:r>
            <a:r>
              <a:rPr lang="en-US" dirty="0" err="1" smtClean="0"/>
              <a:t>giá</a:t>
            </a:r>
            <a:r>
              <a:rPr lang="en-US" dirty="0" smtClean="0"/>
              <a:t> </a:t>
            </a:r>
            <a:r>
              <a:rPr lang="en-US" dirty="0" err="1" smtClean="0"/>
              <a:t>trị</a:t>
            </a:r>
            <a:r>
              <a:rPr lang="en-US" dirty="0" smtClean="0"/>
              <a:t> </a:t>
            </a:r>
            <a:r>
              <a:rPr lang="en-US" dirty="0" err="1" smtClean="0"/>
              <a:t>tương</a:t>
            </a:r>
            <a:r>
              <a:rPr lang="en-US" dirty="0" smtClean="0"/>
              <a:t> </a:t>
            </a:r>
            <a:r>
              <a:rPr lang="en-US" dirty="0" err="1" smtClean="0"/>
              <a:t>ứng</a:t>
            </a:r>
            <a:r>
              <a:rPr lang="en-US" dirty="0" smtClean="0"/>
              <a:t> (</a:t>
            </a:r>
            <a:r>
              <a:rPr lang="en-US" dirty="0" err="1" smtClean="0"/>
              <a:t>địa</a:t>
            </a:r>
            <a:r>
              <a:rPr lang="en-US" dirty="0" smtClean="0"/>
              <a:t> </a:t>
            </a:r>
            <a:r>
              <a:rPr lang="en-US" dirty="0" err="1" smtClean="0"/>
              <a:t>chỉ</a:t>
            </a:r>
            <a:r>
              <a:rPr lang="en-US" dirty="0" smtClean="0"/>
              <a:t> IP </a:t>
            </a:r>
            <a:r>
              <a:rPr lang="en-US" dirty="0" err="1" smtClean="0"/>
              <a:t>và</a:t>
            </a:r>
            <a:r>
              <a:rPr lang="en-US" dirty="0" smtClean="0"/>
              <a:t> </a:t>
            </a:r>
            <a:r>
              <a:rPr lang="en-US" dirty="0" err="1" smtClean="0"/>
              <a:t>số</a:t>
            </a:r>
            <a:r>
              <a:rPr lang="en-US" dirty="0" smtClean="0"/>
              <a:t> </a:t>
            </a:r>
            <a:r>
              <a:rPr lang="en-US" dirty="0" err="1" smtClean="0"/>
              <a:t>hiệu</a:t>
            </a:r>
            <a:r>
              <a:rPr lang="en-US" dirty="0" smtClean="0"/>
              <a:t> </a:t>
            </a:r>
            <a:r>
              <a:rPr lang="en-US" dirty="0" err="1" smtClean="0"/>
              <a:t>cổng</a:t>
            </a:r>
            <a:r>
              <a:rPr lang="en-US" dirty="0" smtClean="0"/>
              <a:t> </a:t>
            </a:r>
            <a:r>
              <a:rPr lang="en-US" dirty="0" err="1" smtClean="0"/>
              <a:t>nguồn</a:t>
            </a:r>
            <a:r>
              <a:rPr lang="en-US" dirty="0" smtClean="0"/>
              <a:t>) </a:t>
            </a:r>
            <a:r>
              <a:rPr lang="en-US" dirty="0" err="1" smtClean="0"/>
              <a:t>trong</a:t>
            </a:r>
            <a:r>
              <a:rPr lang="en-US" dirty="0" smtClean="0"/>
              <a:t> </a:t>
            </a:r>
            <a:r>
              <a:rPr lang="en-US" dirty="0" err="1" smtClean="0"/>
              <a:t>bảng</a:t>
            </a:r>
            <a:r>
              <a:rPr lang="en-US" dirty="0" smtClean="0"/>
              <a:t> NAT</a:t>
            </a:r>
          </a:p>
          <a:p>
            <a:pPr lvl="1" eaLnBrk="1" fontAlgn="auto" hangingPunct="1">
              <a:lnSpc>
                <a:spcPct val="80000"/>
              </a:lnSpc>
              <a:spcAft>
                <a:spcPts val="0"/>
              </a:spcAft>
              <a:buFont typeface="Arial" pitchFamily="34" charset="0"/>
              <a:buChar char="–"/>
              <a:defRPr/>
            </a:pPr>
            <a:endParaRPr lang="en-US" dirty="0" smtClean="0"/>
          </a:p>
        </p:txBody>
      </p:sp>
      <p:sp>
        <p:nvSpPr>
          <p:cNvPr id="64515" name="Slide Number Placeholder 5"/>
          <p:cNvSpPr>
            <a:spLocks noGrp="1"/>
          </p:cNvSpPr>
          <p:nvPr>
            <p:ph type="sldNum" sz="quarter" idx="12"/>
          </p:nvPr>
        </p:nvSpPr>
        <p:spPr/>
        <p:txBody>
          <a:bodyPr/>
          <a:lstStyle/>
          <a:p>
            <a:pPr>
              <a:defRPr/>
            </a:pPr>
            <a:fld id="{88B3ABC1-DE39-45A2-ACBB-53F461196645}" type="slidenum">
              <a:rPr lang="ar-SA"/>
              <a:pPr>
                <a:defRPr/>
              </a:pPr>
              <a:t>50</a:t>
            </a:fld>
            <a:endParaRPr lang="en-US">
              <a:cs typeface="Arial" pitchFamily="34" charset="0"/>
            </a:endParaRPr>
          </a:p>
        </p:txBody>
      </p:sp>
    </p:spTree>
    <p:extLst>
      <p:ext uri="{BB962C8B-B14F-4D97-AF65-F5344CB8AC3E}">
        <p14:creationId xmlns:p14="http://schemas.microsoft.com/office/powerpoint/2010/main" xmlns="" val="354852785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Title 113"/>
          <p:cNvSpPr>
            <a:spLocks noGrp="1"/>
          </p:cNvSpPr>
          <p:nvPr>
            <p:ph type="title"/>
          </p:nvPr>
        </p:nvSpPr>
        <p:spPr>
          <a:xfrm>
            <a:off x="1066800" y="274638"/>
            <a:ext cx="7867650" cy="1143000"/>
          </a:xfrm>
        </p:spPr>
        <p:txBody>
          <a:bodyPr/>
          <a:lstStyle/>
          <a:p>
            <a:pPr eaLnBrk="1" hangingPunct="1"/>
            <a:r>
              <a:rPr lang="en-US" smtClean="0"/>
              <a:t>NAT</a:t>
            </a:r>
          </a:p>
        </p:txBody>
      </p:sp>
      <p:graphicFrame>
        <p:nvGraphicFramePr>
          <p:cNvPr id="157699" name="Object 27"/>
          <p:cNvGraphicFramePr>
            <a:graphicFrameLocks noChangeAspect="1"/>
          </p:cNvGraphicFramePr>
          <p:nvPr>
            <p:ph sz="half" idx="1"/>
          </p:nvPr>
        </p:nvGraphicFramePr>
        <p:xfrm>
          <a:off x="7497763" y="3233738"/>
          <a:ext cx="555625" cy="461962"/>
        </p:xfrm>
        <a:graphic>
          <a:graphicData uri="http://schemas.openxmlformats.org/presentationml/2006/ole">
            <p:oleObj spid="_x0000_s8198" name="Clip" r:id="rId4" imgW="1307263" imgH="1084139" progId="">
              <p:embed/>
            </p:oleObj>
          </a:graphicData>
        </a:graphic>
      </p:graphicFrame>
      <p:sp>
        <p:nvSpPr>
          <p:cNvPr id="12294" name="Slide Number Placeholder 6"/>
          <p:cNvSpPr>
            <a:spLocks noGrp="1"/>
          </p:cNvSpPr>
          <p:nvPr>
            <p:ph type="sldNum" sz="quarter" idx="12"/>
          </p:nvPr>
        </p:nvSpPr>
        <p:spPr/>
        <p:txBody>
          <a:bodyPr/>
          <a:lstStyle/>
          <a:p>
            <a:pPr>
              <a:defRPr/>
            </a:pPr>
            <a:fld id="{A110B44A-ECB2-476D-A1C1-B6ED6BB77797}" type="slidenum">
              <a:rPr lang="ar-SA"/>
              <a:pPr>
                <a:defRPr/>
              </a:pPr>
              <a:t>51</a:t>
            </a:fld>
            <a:endParaRPr lang="en-US">
              <a:cs typeface="Arial" pitchFamily="34" charset="0"/>
            </a:endParaRPr>
          </a:p>
        </p:txBody>
      </p:sp>
      <p:sp>
        <p:nvSpPr>
          <p:cNvPr id="157701" name="Freeform 139"/>
          <p:cNvSpPr>
            <a:spLocks/>
          </p:cNvSpPr>
          <p:nvPr/>
        </p:nvSpPr>
        <p:spPr bwMode="auto">
          <a:xfrm>
            <a:off x="179388" y="3651250"/>
            <a:ext cx="4089400" cy="1355725"/>
          </a:xfrm>
          <a:custGeom>
            <a:avLst/>
            <a:gdLst>
              <a:gd name="T0" fmla="*/ 2147483647 w 2269"/>
              <a:gd name="T1" fmla="*/ 2147483647 h 854"/>
              <a:gd name="T2" fmla="*/ 2147483647 w 2269"/>
              <a:gd name="T3" fmla="*/ 2147483647 h 854"/>
              <a:gd name="T4" fmla="*/ 2147483647 w 2269"/>
              <a:gd name="T5" fmla="*/ 2147483647 h 854"/>
              <a:gd name="T6" fmla="*/ 2147483647 w 2269"/>
              <a:gd name="T7" fmla="*/ 2147483647 h 854"/>
              <a:gd name="T8" fmla="*/ 2147483647 w 2269"/>
              <a:gd name="T9" fmla="*/ 2147483647 h 854"/>
              <a:gd name="T10" fmla="*/ 2147483647 w 2269"/>
              <a:gd name="T11" fmla="*/ 2147483647 h 854"/>
              <a:gd name="T12" fmla="*/ 2147483647 w 2269"/>
              <a:gd name="T13" fmla="*/ 2147483647 h 854"/>
              <a:gd name="T14" fmla="*/ 0 60000 65536"/>
              <a:gd name="T15" fmla="*/ 0 60000 65536"/>
              <a:gd name="T16" fmla="*/ 0 60000 65536"/>
              <a:gd name="T17" fmla="*/ 0 60000 65536"/>
              <a:gd name="T18" fmla="*/ 0 60000 65536"/>
              <a:gd name="T19" fmla="*/ 0 60000 65536"/>
              <a:gd name="T20" fmla="*/ 0 60000 65536"/>
              <a:gd name="T21" fmla="*/ 0 w 2269"/>
              <a:gd name="T22" fmla="*/ 0 h 854"/>
              <a:gd name="T23" fmla="*/ 2269 w 2269"/>
              <a:gd name="T24" fmla="*/ 854 h 8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9" h="854">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rotWithShape="1">
            <a:gsLst>
              <a:gs pos="0">
                <a:srgbClr val="FFFFFF">
                  <a:alpha val="98000"/>
                </a:srgbClr>
              </a:gs>
              <a:gs pos="100000">
                <a:srgbClr val="66CCFF"/>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57702" name="Freeform 29"/>
          <p:cNvSpPr>
            <a:spLocks/>
          </p:cNvSpPr>
          <p:nvPr/>
        </p:nvSpPr>
        <p:spPr bwMode="auto">
          <a:xfrm>
            <a:off x="4468813" y="2922588"/>
            <a:ext cx="3738562" cy="2697162"/>
          </a:xfrm>
          <a:custGeom>
            <a:avLst/>
            <a:gdLst>
              <a:gd name="T0" fmla="*/ 2147483647 w 2355"/>
              <a:gd name="T1" fmla="*/ 2147483647 h 1699"/>
              <a:gd name="T2" fmla="*/ 2147483647 w 2355"/>
              <a:gd name="T3" fmla="*/ 2147483647 h 1699"/>
              <a:gd name="T4" fmla="*/ 2147483647 w 2355"/>
              <a:gd name="T5" fmla="*/ 2147483647 h 1699"/>
              <a:gd name="T6" fmla="*/ 2147483647 w 2355"/>
              <a:gd name="T7" fmla="*/ 2147483647 h 1699"/>
              <a:gd name="T8" fmla="*/ 2147483647 w 2355"/>
              <a:gd name="T9" fmla="*/ 2147483647 h 1699"/>
              <a:gd name="T10" fmla="*/ 2147483647 w 2355"/>
              <a:gd name="T11" fmla="*/ 2147483647 h 1699"/>
              <a:gd name="T12" fmla="*/ 2147483647 w 2355"/>
              <a:gd name="T13" fmla="*/ 2147483647 h 1699"/>
              <a:gd name="T14" fmla="*/ 2147483647 w 2355"/>
              <a:gd name="T15" fmla="*/ 2147483647 h 1699"/>
              <a:gd name="T16" fmla="*/ 2147483647 w 2355"/>
              <a:gd name="T17" fmla="*/ 2147483647 h 1699"/>
              <a:gd name="T18" fmla="*/ 2147483647 w 2355"/>
              <a:gd name="T19" fmla="*/ 2147483647 h 1699"/>
              <a:gd name="T20" fmla="*/ 2147483647 w 2355"/>
              <a:gd name="T21" fmla="*/ 2147483647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66CC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graphicFrame>
        <p:nvGraphicFramePr>
          <p:cNvPr id="157703" name="Object 30"/>
          <p:cNvGraphicFramePr>
            <a:graphicFrameLocks noChangeAspect="1"/>
          </p:cNvGraphicFramePr>
          <p:nvPr/>
        </p:nvGraphicFramePr>
        <p:xfrm>
          <a:off x="7546975" y="4022725"/>
          <a:ext cx="579438" cy="482600"/>
        </p:xfrm>
        <a:graphic>
          <a:graphicData uri="http://schemas.openxmlformats.org/presentationml/2006/ole">
            <p:oleObj spid="_x0000_s8199" name="Clip" r:id="rId5" imgW="1307263" imgH="1084139" progId="">
              <p:embed/>
            </p:oleObj>
          </a:graphicData>
        </a:graphic>
      </p:graphicFrame>
      <p:graphicFrame>
        <p:nvGraphicFramePr>
          <p:cNvPr id="157704" name="Object 31"/>
          <p:cNvGraphicFramePr>
            <a:graphicFrameLocks noChangeAspect="1"/>
          </p:cNvGraphicFramePr>
          <p:nvPr/>
        </p:nvGraphicFramePr>
        <p:xfrm>
          <a:off x="7518400" y="4787900"/>
          <a:ext cx="563563" cy="469900"/>
        </p:xfrm>
        <a:graphic>
          <a:graphicData uri="http://schemas.openxmlformats.org/presentationml/2006/ole">
            <p:oleObj spid="_x0000_s8200" name="Clip" r:id="rId6" imgW="1307263" imgH="1084139" progId="">
              <p:embed/>
            </p:oleObj>
          </a:graphicData>
        </a:graphic>
      </p:graphicFrame>
      <p:sp>
        <p:nvSpPr>
          <p:cNvPr id="157705" name="Line 32"/>
          <p:cNvSpPr>
            <a:spLocks noChangeShapeType="1"/>
          </p:cNvSpPr>
          <p:nvPr/>
        </p:nvSpPr>
        <p:spPr bwMode="auto">
          <a:xfrm>
            <a:off x="4583113" y="4244975"/>
            <a:ext cx="3025775" cy="635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57706" name="Line 33"/>
          <p:cNvSpPr>
            <a:spLocks noChangeShapeType="1"/>
          </p:cNvSpPr>
          <p:nvPr/>
        </p:nvSpPr>
        <p:spPr bwMode="auto">
          <a:xfrm flipH="1">
            <a:off x="7418388" y="3502025"/>
            <a:ext cx="9525" cy="149225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57707" name="Line 34"/>
          <p:cNvSpPr>
            <a:spLocks noChangeShapeType="1"/>
          </p:cNvSpPr>
          <p:nvPr/>
        </p:nvSpPr>
        <p:spPr bwMode="auto">
          <a:xfrm>
            <a:off x="7423150" y="3497263"/>
            <a:ext cx="133350" cy="635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57708" name="Line 35"/>
          <p:cNvSpPr>
            <a:spLocks noChangeShapeType="1"/>
          </p:cNvSpPr>
          <p:nvPr/>
        </p:nvSpPr>
        <p:spPr bwMode="auto">
          <a:xfrm flipV="1">
            <a:off x="7429500" y="5002213"/>
            <a:ext cx="171450" cy="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57709" name="Text Box 36"/>
          <p:cNvSpPr txBox="1">
            <a:spLocks noChangeArrowheads="1"/>
          </p:cNvSpPr>
          <p:nvPr/>
        </p:nvSpPr>
        <p:spPr bwMode="auto">
          <a:xfrm>
            <a:off x="8048625" y="3232150"/>
            <a:ext cx="89217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sz="1600"/>
              <a:t>10.0.0.1</a:t>
            </a:r>
          </a:p>
        </p:txBody>
      </p:sp>
      <p:sp>
        <p:nvSpPr>
          <p:cNvPr id="157710" name="Text Box 37"/>
          <p:cNvSpPr txBox="1">
            <a:spLocks noChangeArrowheads="1"/>
          </p:cNvSpPr>
          <p:nvPr/>
        </p:nvSpPr>
        <p:spPr bwMode="auto">
          <a:xfrm>
            <a:off x="8175625" y="4000500"/>
            <a:ext cx="9239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sz="1600"/>
              <a:t>10.0.0.2</a:t>
            </a:r>
          </a:p>
        </p:txBody>
      </p:sp>
      <p:sp>
        <p:nvSpPr>
          <p:cNvPr id="157711" name="Text Box 38"/>
          <p:cNvSpPr txBox="1">
            <a:spLocks noChangeArrowheads="1"/>
          </p:cNvSpPr>
          <p:nvPr/>
        </p:nvSpPr>
        <p:spPr bwMode="auto">
          <a:xfrm>
            <a:off x="8137525" y="4895850"/>
            <a:ext cx="9239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sz="1600"/>
              <a:t>10.0.0.3</a:t>
            </a:r>
          </a:p>
        </p:txBody>
      </p:sp>
      <p:grpSp>
        <p:nvGrpSpPr>
          <p:cNvPr id="2" name="Group 88"/>
          <p:cNvGrpSpPr>
            <a:grpSpLocks/>
          </p:cNvGrpSpPr>
          <p:nvPr/>
        </p:nvGrpSpPr>
        <p:grpSpPr bwMode="auto">
          <a:xfrm>
            <a:off x="5635625" y="2860675"/>
            <a:ext cx="1871663" cy="1033463"/>
            <a:chOff x="3550" y="2055"/>
            <a:chExt cx="1179" cy="651"/>
          </a:xfrm>
        </p:grpSpPr>
        <p:grpSp>
          <p:nvGrpSpPr>
            <p:cNvPr id="157796" name="Group 50"/>
            <p:cNvGrpSpPr>
              <a:grpSpLocks/>
            </p:cNvGrpSpPr>
            <p:nvPr/>
          </p:nvGrpSpPr>
          <p:grpSpPr bwMode="auto">
            <a:xfrm>
              <a:off x="3550" y="2055"/>
              <a:ext cx="1179" cy="357"/>
              <a:chOff x="4381" y="786"/>
              <a:chExt cx="1108" cy="357"/>
            </a:xfrm>
          </p:grpSpPr>
          <p:sp>
            <p:nvSpPr>
              <p:cNvPr id="157801" name="Rectangle 40"/>
              <p:cNvSpPr>
                <a:spLocks noChangeArrowheads="1"/>
              </p:cNvSpPr>
              <p:nvPr/>
            </p:nvSpPr>
            <p:spPr bwMode="auto">
              <a:xfrm>
                <a:off x="4385" y="830"/>
                <a:ext cx="1104" cy="256"/>
              </a:xfrm>
              <a:prstGeom prst="rect">
                <a:avLst/>
              </a:prstGeom>
              <a:solidFill>
                <a:schemeClr val="bg1"/>
              </a:solidFill>
              <a:ln w="9525">
                <a:solidFill>
                  <a:schemeClr val="tx1"/>
                </a:solidFill>
                <a:miter lim="800000"/>
                <a:headEnd/>
                <a:tailEnd/>
              </a:ln>
            </p:spPr>
            <p:txBody>
              <a:bodyPr wrap="none" anchor="ctr"/>
              <a:lstStyle/>
              <a:p>
                <a:pPr eaLnBrk="0" hangingPunct="0"/>
                <a:endParaRPr lang="vi-VN"/>
              </a:p>
            </p:txBody>
          </p:sp>
          <p:sp>
            <p:nvSpPr>
              <p:cNvPr id="157802" name="Text Box 39"/>
              <p:cNvSpPr txBox="1">
                <a:spLocks noChangeArrowheads="1"/>
              </p:cNvSpPr>
              <p:nvPr/>
            </p:nvSpPr>
            <p:spPr bwMode="auto">
              <a:xfrm>
                <a:off x="4381" y="813"/>
                <a:ext cx="1045"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sz="1200"/>
                  <a:t>S: 10.0.0.1, 3345</a:t>
                </a:r>
              </a:p>
              <a:p>
                <a:r>
                  <a:rPr lang="en-US" sz="1200"/>
                  <a:t>D: 128.119.40.186, 80</a:t>
                </a:r>
              </a:p>
            </p:txBody>
          </p:sp>
          <p:grpSp>
            <p:nvGrpSpPr>
              <p:cNvPr id="157803" name="Group 44"/>
              <p:cNvGrpSpPr>
                <a:grpSpLocks/>
              </p:cNvGrpSpPr>
              <p:nvPr/>
            </p:nvGrpSpPr>
            <p:grpSpPr bwMode="auto">
              <a:xfrm>
                <a:off x="5394" y="786"/>
                <a:ext cx="48" cy="99"/>
                <a:chOff x="5508" y="1599"/>
                <a:chExt cx="48" cy="99"/>
              </a:xfrm>
            </p:grpSpPr>
            <p:sp>
              <p:nvSpPr>
                <p:cNvPr id="157808" name="Freeform 43"/>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lstStyle/>
                <a:p>
                  <a:endParaRPr lang="en-US"/>
                </a:p>
              </p:txBody>
            </p:sp>
            <p:sp>
              <p:nvSpPr>
                <p:cNvPr id="157809" name="Line 41"/>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57810" name="Line 42"/>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grpSp>
          <p:grpSp>
            <p:nvGrpSpPr>
              <p:cNvPr id="157804" name="Group 45"/>
              <p:cNvGrpSpPr>
                <a:grpSpLocks/>
              </p:cNvGrpSpPr>
              <p:nvPr/>
            </p:nvGrpSpPr>
            <p:grpSpPr bwMode="auto">
              <a:xfrm>
                <a:off x="5382" y="1044"/>
                <a:ext cx="48" cy="99"/>
                <a:chOff x="5508" y="1599"/>
                <a:chExt cx="48" cy="99"/>
              </a:xfrm>
            </p:grpSpPr>
            <p:sp>
              <p:nvSpPr>
                <p:cNvPr id="157805" name="Freeform 46"/>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lstStyle/>
                <a:p>
                  <a:endParaRPr lang="en-US"/>
                </a:p>
              </p:txBody>
            </p:sp>
            <p:sp>
              <p:nvSpPr>
                <p:cNvPr id="157806" name="Line 47"/>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57807" name="Line 48"/>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grpSp>
        </p:grpSp>
        <p:sp>
          <p:nvSpPr>
            <p:cNvPr id="157797" name="Freeform 51"/>
            <p:cNvSpPr>
              <a:spLocks/>
            </p:cNvSpPr>
            <p:nvPr/>
          </p:nvSpPr>
          <p:spPr bwMode="auto">
            <a:xfrm>
              <a:off x="3573" y="2364"/>
              <a:ext cx="564" cy="342"/>
            </a:xfrm>
            <a:custGeom>
              <a:avLst/>
              <a:gdLst>
                <a:gd name="T0" fmla="*/ 0 w 417"/>
                <a:gd name="T1" fmla="*/ 8295020 h 264"/>
                <a:gd name="T2" fmla="*/ 73470564 w 417"/>
                <a:gd name="T3" fmla="*/ 8295020 h 264"/>
                <a:gd name="T4" fmla="*/ 73470564 w 417"/>
                <a:gd name="T5" fmla="*/ 0 h 264"/>
                <a:gd name="T6" fmla="*/ 0 60000 65536"/>
                <a:gd name="T7" fmla="*/ 0 60000 65536"/>
                <a:gd name="T8" fmla="*/ 0 60000 65536"/>
                <a:gd name="T9" fmla="*/ 0 w 417"/>
                <a:gd name="T10" fmla="*/ 0 h 264"/>
                <a:gd name="T11" fmla="*/ 417 w 417"/>
                <a:gd name="T12" fmla="*/ 264 h 264"/>
              </a:gdLst>
              <a:ahLst/>
              <a:cxnLst>
                <a:cxn ang="T6">
                  <a:pos x="T0" y="T1"/>
                </a:cxn>
                <a:cxn ang="T7">
                  <a:pos x="T2" y="T3"/>
                </a:cxn>
                <a:cxn ang="T8">
                  <a:pos x="T4" y="T5"/>
                </a:cxn>
              </a:cxnLst>
              <a:rect l="T9" t="T10" r="T11" b="T12"/>
              <a:pathLst>
                <a:path w="417" h="264">
                  <a:moveTo>
                    <a:pt x="0" y="264"/>
                  </a:moveTo>
                  <a:lnTo>
                    <a:pt x="417" y="264"/>
                  </a:lnTo>
                  <a:lnTo>
                    <a:pt x="417" y="0"/>
                  </a:lnTo>
                </a:path>
              </a:pathLst>
            </a:custGeom>
            <a:noFill/>
            <a:ln w="28575">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wrap="none"/>
            <a:lstStyle/>
            <a:p>
              <a:endParaRPr lang="en-US"/>
            </a:p>
          </p:txBody>
        </p:sp>
        <p:grpSp>
          <p:nvGrpSpPr>
            <p:cNvPr id="157798" name="Group 87"/>
            <p:cNvGrpSpPr>
              <a:grpSpLocks/>
            </p:cNvGrpSpPr>
            <p:nvPr/>
          </p:nvGrpSpPr>
          <p:grpSpPr bwMode="auto">
            <a:xfrm>
              <a:off x="4032" y="2419"/>
              <a:ext cx="218" cy="231"/>
              <a:chOff x="5140" y="403"/>
              <a:chExt cx="218" cy="231"/>
            </a:xfrm>
          </p:grpSpPr>
          <p:sp>
            <p:nvSpPr>
              <p:cNvPr id="157799" name="Oval 86"/>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p>
                <a:pPr eaLnBrk="0" hangingPunct="0"/>
                <a:endParaRPr lang="vi-VN"/>
              </a:p>
            </p:txBody>
          </p:sp>
          <p:sp>
            <p:nvSpPr>
              <p:cNvPr id="157800" name="Text Box 52"/>
              <p:cNvSpPr txBox="1">
                <a:spLocks noChangeArrowheads="1"/>
              </p:cNvSpPr>
              <p:nvPr/>
            </p:nvSpPr>
            <p:spPr bwMode="auto">
              <a:xfrm>
                <a:off x="5154" y="403"/>
                <a:ext cx="181"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solidFill>
                      <a:srgbClr val="FF0000"/>
                    </a:solidFill>
                  </a:rPr>
                  <a:t>1</a:t>
                </a:r>
              </a:p>
            </p:txBody>
          </p:sp>
        </p:grpSp>
      </p:grpSp>
      <p:sp>
        <p:nvSpPr>
          <p:cNvPr id="157713" name="Text Box 54"/>
          <p:cNvSpPr txBox="1">
            <a:spLocks noChangeArrowheads="1"/>
          </p:cNvSpPr>
          <p:nvPr/>
        </p:nvSpPr>
        <p:spPr bwMode="auto">
          <a:xfrm>
            <a:off x="4533900" y="3822700"/>
            <a:ext cx="9239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sz="1600"/>
              <a:t>10.0.0.4</a:t>
            </a:r>
          </a:p>
        </p:txBody>
      </p:sp>
      <p:sp>
        <p:nvSpPr>
          <p:cNvPr id="157714" name="Line 55"/>
          <p:cNvSpPr>
            <a:spLocks noChangeShapeType="1"/>
          </p:cNvSpPr>
          <p:nvPr/>
        </p:nvSpPr>
        <p:spPr bwMode="auto">
          <a:xfrm flipH="1">
            <a:off x="4657725" y="4073525"/>
            <a:ext cx="85725" cy="128588"/>
          </a:xfrm>
          <a:prstGeom prst="line">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157715" name="Text Box 56"/>
          <p:cNvSpPr txBox="1">
            <a:spLocks noChangeArrowheads="1"/>
          </p:cNvSpPr>
          <p:nvPr/>
        </p:nvSpPr>
        <p:spPr bwMode="auto">
          <a:xfrm>
            <a:off x="2695575" y="4379913"/>
            <a:ext cx="12954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sz="1600"/>
              <a:t>138.76.29.7</a:t>
            </a:r>
          </a:p>
        </p:txBody>
      </p:sp>
      <p:sp>
        <p:nvSpPr>
          <p:cNvPr id="157716" name="Line 57"/>
          <p:cNvSpPr>
            <a:spLocks noChangeShapeType="1"/>
          </p:cNvSpPr>
          <p:nvPr/>
        </p:nvSpPr>
        <p:spPr bwMode="auto">
          <a:xfrm flipH="1">
            <a:off x="3917950" y="4311650"/>
            <a:ext cx="85725" cy="128588"/>
          </a:xfrm>
          <a:prstGeom prst="line">
            <a:avLst/>
          </a:prstGeom>
          <a:noFill/>
          <a:ln w="19050">
            <a:solidFill>
              <a:schemeClr val="tx1"/>
            </a:solidFill>
            <a:round/>
            <a:headEnd type="triangle" w="med" len="med"/>
            <a:tailEnd/>
          </a:ln>
          <a:extLst>
            <a:ext uri="{909E8E84-426E-40DD-AFC4-6F175D3DCCD1}">
              <a14:hiddenFill xmlns:a14="http://schemas.microsoft.com/office/drawing/2010/main" xmlns="">
                <a:noFill/>
              </a14:hiddenFill>
            </a:ext>
          </a:extLst>
        </p:spPr>
        <p:txBody>
          <a:bodyPr wrap="none"/>
          <a:lstStyle/>
          <a:p>
            <a:endParaRPr lang="en-US"/>
          </a:p>
        </p:txBody>
      </p:sp>
      <p:grpSp>
        <p:nvGrpSpPr>
          <p:cNvPr id="7" name="Group 59"/>
          <p:cNvGrpSpPr>
            <a:grpSpLocks/>
          </p:cNvGrpSpPr>
          <p:nvPr/>
        </p:nvGrpSpPr>
        <p:grpSpPr bwMode="auto">
          <a:xfrm>
            <a:off x="6469063" y="1541463"/>
            <a:ext cx="2438400" cy="1417637"/>
            <a:chOff x="3944" y="971"/>
            <a:chExt cx="1536" cy="893"/>
          </a:xfrm>
        </p:grpSpPr>
        <p:sp>
          <p:nvSpPr>
            <p:cNvPr id="157794" name="Text Box 53"/>
            <p:cNvSpPr txBox="1">
              <a:spLocks noChangeArrowheads="1"/>
            </p:cNvSpPr>
            <p:nvPr/>
          </p:nvSpPr>
          <p:spPr bwMode="auto">
            <a:xfrm>
              <a:off x="4121" y="971"/>
              <a:ext cx="1359" cy="5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u="sng">
                  <a:solidFill>
                    <a:srgbClr val="FF0000"/>
                  </a:solidFill>
                </a:rPr>
                <a:t>1:</a:t>
              </a:r>
              <a:r>
                <a:rPr lang="en-US">
                  <a:solidFill>
                    <a:srgbClr val="FF0000"/>
                  </a:solidFill>
                </a:rPr>
                <a:t> host 10.0.0.1 </a:t>
              </a:r>
            </a:p>
            <a:p>
              <a:r>
                <a:rPr lang="en-US">
                  <a:solidFill>
                    <a:srgbClr val="FF0000"/>
                  </a:solidFill>
                </a:rPr>
                <a:t>gửi datagram đến</a:t>
              </a:r>
            </a:p>
            <a:p>
              <a:r>
                <a:rPr lang="en-US">
                  <a:solidFill>
                    <a:srgbClr val="FF0000"/>
                  </a:solidFill>
                </a:rPr>
                <a:t>128.119.40.186, 80</a:t>
              </a:r>
            </a:p>
          </p:txBody>
        </p:sp>
        <p:sp>
          <p:nvSpPr>
            <p:cNvPr id="157795" name="Line 58"/>
            <p:cNvSpPr>
              <a:spLocks noChangeShapeType="1"/>
            </p:cNvSpPr>
            <p:nvPr/>
          </p:nvSpPr>
          <p:spPr bwMode="auto">
            <a:xfrm flipH="1">
              <a:off x="3944" y="1105"/>
              <a:ext cx="197" cy="759"/>
            </a:xfrm>
            <a:prstGeom prst="line">
              <a:avLst/>
            </a:prstGeom>
            <a:noFill/>
            <a:ln w="19050">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grpSp>
      <p:sp>
        <p:nvSpPr>
          <p:cNvPr id="157718" name="Freeform 67"/>
          <p:cNvSpPr>
            <a:spLocks/>
          </p:cNvSpPr>
          <p:nvPr/>
        </p:nvSpPr>
        <p:spPr bwMode="auto">
          <a:xfrm>
            <a:off x="2344738" y="2627313"/>
            <a:ext cx="3862387" cy="1531937"/>
          </a:xfrm>
          <a:custGeom>
            <a:avLst/>
            <a:gdLst>
              <a:gd name="T0" fmla="*/ 0 w 2433"/>
              <a:gd name="T1" fmla="*/ 2147483647 h 965"/>
              <a:gd name="T2" fmla="*/ 2147483647 w 2433"/>
              <a:gd name="T3" fmla="*/ 2147483647 h 965"/>
              <a:gd name="T4" fmla="*/ 2147483647 w 2433"/>
              <a:gd name="T5" fmla="*/ 2147483647 h 965"/>
              <a:gd name="T6" fmla="*/ 2147483647 w 2433"/>
              <a:gd name="T7" fmla="*/ 2147483647 h 965"/>
              <a:gd name="T8" fmla="*/ 2147483647 w 2433"/>
              <a:gd name="T9" fmla="*/ 2147483647 h 965"/>
              <a:gd name="T10" fmla="*/ 2147483647 w 2433"/>
              <a:gd name="T11" fmla="*/ 2147483647 h 965"/>
              <a:gd name="T12" fmla="*/ 0 w 2433"/>
              <a:gd name="T13" fmla="*/ 2147483647 h 965"/>
              <a:gd name="T14" fmla="*/ 0 60000 65536"/>
              <a:gd name="T15" fmla="*/ 0 60000 65536"/>
              <a:gd name="T16" fmla="*/ 0 60000 65536"/>
              <a:gd name="T17" fmla="*/ 0 60000 65536"/>
              <a:gd name="T18" fmla="*/ 0 60000 65536"/>
              <a:gd name="T19" fmla="*/ 0 60000 65536"/>
              <a:gd name="T20" fmla="*/ 0 60000 65536"/>
              <a:gd name="T21" fmla="*/ 0 w 2433"/>
              <a:gd name="T22" fmla="*/ 0 h 965"/>
              <a:gd name="T23" fmla="*/ 2433 w 2433"/>
              <a:gd name="T24" fmla="*/ 965 h 9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33" h="965">
                <a:moveTo>
                  <a:pt x="0" y="64"/>
                </a:moveTo>
                <a:cubicBezTo>
                  <a:pt x="0" y="64"/>
                  <a:pt x="2079" y="0"/>
                  <a:pt x="2352" y="64"/>
                </a:cubicBezTo>
                <a:cubicBezTo>
                  <a:pt x="2433" y="57"/>
                  <a:pt x="1814" y="309"/>
                  <a:pt x="1640" y="450"/>
                </a:cubicBezTo>
                <a:cubicBezTo>
                  <a:pt x="1466" y="591"/>
                  <a:pt x="1383" y="888"/>
                  <a:pt x="1308" y="965"/>
                </a:cubicBezTo>
                <a:lnTo>
                  <a:pt x="1159" y="965"/>
                </a:lnTo>
                <a:cubicBezTo>
                  <a:pt x="1078" y="870"/>
                  <a:pt x="1013" y="546"/>
                  <a:pt x="820" y="396"/>
                </a:cubicBezTo>
                <a:cubicBezTo>
                  <a:pt x="583" y="207"/>
                  <a:pt x="189" y="142"/>
                  <a:pt x="0" y="64"/>
                </a:cubicBezTo>
                <a:close/>
              </a:path>
            </a:pathLst>
          </a:custGeom>
          <a:gradFill rotWithShape="1">
            <a:gsLst>
              <a:gs pos="0">
                <a:schemeClr val="hlink"/>
              </a:gs>
              <a:gs pos="100000">
                <a:schemeClr val="bg1"/>
              </a:gs>
            </a:gsLst>
            <a:lin ang="5400000" scaled="1"/>
          </a:gradFill>
          <a:ln w="3175">
            <a:solidFill>
              <a:schemeClr val="hlink"/>
            </a:solidFill>
            <a:round/>
            <a:headEnd/>
            <a:tailEnd/>
          </a:ln>
        </p:spPr>
        <p:txBody>
          <a:bodyPr wrap="none"/>
          <a:lstStyle/>
          <a:p>
            <a:endParaRPr lang="en-US"/>
          </a:p>
        </p:txBody>
      </p:sp>
      <p:sp>
        <p:nvSpPr>
          <p:cNvPr id="157719" name="Rectangle 62"/>
          <p:cNvSpPr>
            <a:spLocks noChangeArrowheads="1"/>
          </p:cNvSpPr>
          <p:nvPr/>
        </p:nvSpPr>
        <p:spPr bwMode="auto">
          <a:xfrm>
            <a:off x="2344738" y="1374775"/>
            <a:ext cx="3784600" cy="1354138"/>
          </a:xfrm>
          <a:prstGeom prst="rect">
            <a:avLst/>
          </a:prstGeom>
          <a:solidFill>
            <a:schemeClr val="bg1"/>
          </a:solidFill>
          <a:ln w="9525">
            <a:solidFill>
              <a:schemeClr val="tx1"/>
            </a:solidFill>
            <a:miter lim="800000"/>
            <a:headEnd/>
            <a:tailEnd/>
          </a:ln>
        </p:spPr>
        <p:txBody>
          <a:bodyPr wrap="none" anchor="ctr"/>
          <a:lstStyle/>
          <a:p>
            <a:pPr eaLnBrk="0" hangingPunct="0"/>
            <a:endParaRPr lang="vi-VN"/>
          </a:p>
        </p:txBody>
      </p:sp>
      <p:sp>
        <p:nvSpPr>
          <p:cNvPr id="157720" name="Text Box 60"/>
          <p:cNvSpPr txBox="1">
            <a:spLocks noChangeArrowheads="1"/>
          </p:cNvSpPr>
          <p:nvPr/>
        </p:nvSpPr>
        <p:spPr bwMode="auto">
          <a:xfrm>
            <a:off x="2286000" y="1423988"/>
            <a:ext cx="3921125" cy="646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r>
              <a:rPr lang="en-US"/>
              <a:t>bảng chuyển đổi NAT</a:t>
            </a:r>
          </a:p>
          <a:p>
            <a:pPr algn="ctr"/>
            <a:r>
              <a:rPr lang="en-US"/>
              <a:t>địa chỉ phía WAN     địa chỉ phía LAN</a:t>
            </a:r>
          </a:p>
        </p:txBody>
      </p:sp>
      <p:sp>
        <p:nvSpPr>
          <p:cNvPr id="157721" name="Line 63"/>
          <p:cNvSpPr>
            <a:spLocks noChangeShapeType="1"/>
          </p:cNvSpPr>
          <p:nvPr/>
        </p:nvSpPr>
        <p:spPr bwMode="auto">
          <a:xfrm flipV="1">
            <a:off x="2344738" y="1747838"/>
            <a:ext cx="3790950" cy="1111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57722" name="Line 64"/>
          <p:cNvSpPr>
            <a:spLocks noChangeShapeType="1"/>
          </p:cNvSpPr>
          <p:nvPr/>
        </p:nvSpPr>
        <p:spPr bwMode="auto">
          <a:xfrm flipV="1">
            <a:off x="2359025" y="2025650"/>
            <a:ext cx="3749675" cy="1111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57723" name="Line 65"/>
          <p:cNvSpPr>
            <a:spLocks noChangeShapeType="1"/>
          </p:cNvSpPr>
          <p:nvPr/>
        </p:nvSpPr>
        <p:spPr bwMode="auto">
          <a:xfrm>
            <a:off x="4468813" y="1770063"/>
            <a:ext cx="3175" cy="95567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grpSp>
        <p:nvGrpSpPr>
          <p:cNvPr id="157724" name="Group 10"/>
          <p:cNvGrpSpPr>
            <a:grpSpLocks/>
          </p:cNvGrpSpPr>
          <p:nvPr/>
        </p:nvGrpSpPr>
        <p:grpSpPr bwMode="auto">
          <a:xfrm>
            <a:off x="4062413" y="4105275"/>
            <a:ext cx="555625" cy="307975"/>
            <a:chOff x="3600" y="219"/>
            <a:chExt cx="360" cy="175"/>
          </a:xfrm>
        </p:grpSpPr>
        <p:sp>
          <p:nvSpPr>
            <p:cNvPr id="157781" name="Oval 11"/>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pPr eaLnBrk="0" hangingPunct="0"/>
              <a:endParaRPr lang="vi-VN"/>
            </a:p>
          </p:txBody>
        </p:sp>
        <p:sp>
          <p:nvSpPr>
            <p:cNvPr id="157782" name="Line 12"/>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57783" name="Line 13"/>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57784" name="Rectangle 14"/>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eaLnBrk="0" hangingPunct="0"/>
              <a:endParaRPr lang="vi-VN" sz="2400">
                <a:latin typeface="Times New Roman" pitchFamily="18" charset="0"/>
              </a:endParaRPr>
            </a:p>
          </p:txBody>
        </p:sp>
        <p:sp>
          <p:nvSpPr>
            <p:cNvPr id="157785" name="Oval 15"/>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pPr eaLnBrk="0" hangingPunct="0"/>
              <a:endParaRPr lang="vi-VN"/>
            </a:p>
          </p:txBody>
        </p:sp>
        <p:grpSp>
          <p:nvGrpSpPr>
            <p:cNvPr id="157786" name="Group 16"/>
            <p:cNvGrpSpPr>
              <a:grpSpLocks/>
            </p:cNvGrpSpPr>
            <p:nvPr/>
          </p:nvGrpSpPr>
          <p:grpSpPr bwMode="auto">
            <a:xfrm>
              <a:off x="3686" y="244"/>
              <a:ext cx="177" cy="66"/>
              <a:chOff x="2848" y="848"/>
              <a:chExt cx="140" cy="98"/>
            </a:xfrm>
          </p:grpSpPr>
          <p:sp>
            <p:nvSpPr>
              <p:cNvPr id="157791" name="Line 1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57792" name="Line 1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57793" name="Line 1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157787" name="Group 20"/>
            <p:cNvGrpSpPr>
              <a:grpSpLocks/>
            </p:cNvGrpSpPr>
            <p:nvPr/>
          </p:nvGrpSpPr>
          <p:grpSpPr bwMode="auto">
            <a:xfrm flipV="1">
              <a:off x="3686" y="243"/>
              <a:ext cx="177" cy="66"/>
              <a:chOff x="2848" y="848"/>
              <a:chExt cx="140" cy="98"/>
            </a:xfrm>
          </p:grpSpPr>
          <p:sp>
            <p:nvSpPr>
              <p:cNvPr id="157788" name="Line 2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57789" name="Line 2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57790" name="Line 2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sp>
        <p:nvSpPr>
          <p:cNvPr id="233533" name="Text Box 61"/>
          <p:cNvSpPr txBox="1">
            <a:spLocks noChangeArrowheads="1"/>
          </p:cNvSpPr>
          <p:nvPr/>
        </p:nvSpPr>
        <p:spPr bwMode="auto">
          <a:xfrm>
            <a:off x="2362200" y="2049463"/>
            <a:ext cx="3783013"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r>
              <a:rPr lang="en-US">
                <a:solidFill>
                  <a:srgbClr val="FF0000"/>
                </a:solidFill>
              </a:rPr>
              <a:t>138.76.29.7, 5001   10.0.0.1, 3345</a:t>
            </a:r>
          </a:p>
          <a:p>
            <a:pPr algn="ctr"/>
            <a:r>
              <a:rPr lang="en-US"/>
              <a:t>……                                         ……</a:t>
            </a:r>
          </a:p>
        </p:txBody>
      </p:sp>
      <p:grpSp>
        <p:nvGrpSpPr>
          <p:cNvPr id="11" name="Group 135"/>
          <p:cNvGrpSpPr>
            <a:grpSpLocks/>
          </p:cNvGrpSpPr>
          <p:nvPr/>
        </p:nvGrpSpPr>
        <p:grpSpPr bwMode="auto">
          <a:xfrm>
            <a:off x="4765675" y="3435350"/>
            <a:ext cx="2784475" cy="1631950"/>
            <a:chOff x="3002" y="2417"/>
            <a:chExt cx="1754" cy="1028"/>
          </a:xfrm>
        </p:grpSpPr>
        <p:sp>
          <p:nvSpPr>
            <p:cNvPr id="157767" name="Rectangle 91"/>
            <p:cNvSpPr>
              <a:spLocks noChangeArrowheads="1"/>
            </p:cNvSpPr>
            <p:nvPr/>
          </p:nvSpPr>
          <p:spPr bwMode="auto">
            <a:xfrm>
              <a:off x="3002" y="3051"/>
              <a:ext cx="1175" cy="256"/>
            </a:xfrm>
            <a:prstGeom prst="rect">
              <a:avLst/>
            </a:prstGeom>
            <a:solidFill>
              <a:schemeClr val="bg1"/>
            </a:solidFill>
            <a:ln w="9525">
              <a:solidFill>
                <a:schemeClr val="tx1"/>
              </a:solidFill>
              <a:miter lim="800000"/>
              <a:headEnd/>
              <a:tailEnd/>
            </a:ln>
          </p:spPr>
          <p:txBody>
            <a:bodyPr wrap="none" anchor="ctr"/>
            <a:lstStyle/>
            <a:p>
              <a:pPr eaLnBrk="0" hangingPunct="0"/>
              <a:endParaRPr lang="vi-VN"/>
            </a:p>
          </p:txBody>
        </p:sp>
        <p:sp>
          <p:nvSpPr>
            <p:cNvPr id="157768" name="Text Box 92"/>
            <p:cNvSpPr txBox="1">
              <a:spLocks noChangeArrowheads="1"/>
            </p:cNvSpPr>
            <p:nvPr/>
          </p:nvSpPr>
          <p:spPr bwMode="auto">
            <a:xfrm>
              <a:off x="3104" y="3042"/>
              <a:ext cx="1112" cy="4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sz="1200"/>
                <a:t>S: 128.119.40.186, 80 </a:t>
              </a:r>
            </a:p>
            <a:p>
              <a:r>
                <a:rPr lang="en-US" sz="1200"/>
                <a:t>D: 10.0.0.1, 3345</a:t>
              </a:r>
            </a:p>
            <a:p>
              <a:endParaRPr lang="en-US" sz="1200"/>
            </a:p>
          </p:txBody>
        </p:sp>
        <p:grpSp>
          <p:nvGrpSpPr>
            <p:cNvPr id="157769" name="Group 93"/>
            <p:cNvGrpSpPr>
              <a:grpSpLocks/>
            </p:cNvGrpSpPr>
            <p:nvPr/>
          </p:nvGrpSpPr>
          <p:grpSpPr bwMode="auto">
            <a:xfrm>
              <a:off x="3054" y="3007"/>
              <a:ext cx="51" cy="99"/>
              <a:chOff x="5508" y="1599"/>
              <a:chExt cx="48" cy="99"/>
            </a:xfrm>
          </p:grpSpPr>
          <p:sp>
            <p:nvSpPr>
              <p:cNvPr id="157778" name="Freeform 94"/>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lstStyle/>
              <a:p>
                <a:endParaRPr lang="en-US"/>
              </a:p>
            </p:txBody>
          </p:sp>
          <p:sp>
            <p:nvSpPr>
              <p:cNvPr id="157779" name="Line 95"/>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57780" name="Line 96"/>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grpSp>
        <p:grpSp>
          <p:nvGrpSpPr>
            <p:cNvPr id="157770" name="Group 97"/>
            <p:cNvGrpSpPr>
              <a:grpSpLocks/>
            </p:cNvGrpSpPr>
            <p:nvPr/>
          </p:nvGrpSpPr>
          <p:grpSpPr bwMode="auto">
            <a:xfrm>
              <a:off x="3059" y="3248"/>
              <a:ext cx="51" cy="99"/>
              <a:chOff x="5508" y="1599"/>
              <a:chExt cx="48" cy="99"/>
            </a:xfrm>
          </p:grpSpPr>
          <p:sp>
            <p:nvSpPr>
              <p:cNvPr id="157775" name="Freeform 98"/>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lstStyle/>
              <a:p>
                <a:endParaRPr lang="en-US"/>
              </a:p>
            </p:txBody>
          </p:sp>
          <p:sp>
            <p:nvSpPr>
              <p:cNvPr id="157776" name="Line 99"/>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57777" name="Line 100"/>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grpSp>
        <p:sp>
          <p:nvSpPr>
            <p:cNvPr id="157771" name="Freeform 101"/>
            <p:cNvSpPr>
              <a:spLocks/>
            </p:cNvSpPr>
            <p:nvPr/>
          </p:nvSpPr>
          <p:spPr bwMode="auto">
            <a:xfrm>
              <a:off x="4179" y="2417"/>
              <a:ext cx="577" cy="768"/>
            </a:xfrm>
            <a:custGeom>
              <a:avLst/>
              <a:gdLst>
                <a:gd name="T0" fmla="*/ 577 w 577"/>
                <a:gd name="T1" fmla="*/ 0 h 768"/>
                <a:gd name="T2" fmla="*/ 342 w 577"/>
                <a:gd name="T3" fmla="*/ 0 h 768"/>
                <a:gd name="T4" fmla="*/ 342 w 577"/>
                <a:gd name="T5" fmla="*/ 768 h 768"/>
                <a:gd name="T6" fmla="*/ 0 w 577"/>
                <a:gd name="T7" fmla="*/ 760 h 768"/>
                <a:gd name="T8" fmla="*/ 0 60000 65536"/>
                <a:gd name="T9" fmla="*/ 0 60000 65536"/>
                <a:gd name="T10" fmla="*/ 0 60000 65536"/>
                <a:gd name="T11" fmla="*/ 0 60000 65536"/>
                <a:gd name="T12" fmla="*/ 0 w 577"/>
                <a:gd name="T13" fmla="*/ 0 h 768"/>
                <a:gd name="T14" fmla="*/ 577 w 577"/>
                <a:gd name="T15" fmla="*/ 768 h 768"/>
              </a:gdLst>
              <a:ahLst/>
              <a:cxnLst>
                <a:cxn ang="T8">
                  <a:pos x="T0" y="T1"/>
                </a:cxn>
                <a:cxn ang="T9">
                  <a:pos x="T2" y="T3"/>
                </a:cxn>
                <a:cxn ang="T10">
                  <a:pos x="T4" y="T5"/>
                </a:cxn>
                <a:cxn ang="T11">
                  <a:pos x="T6" y="T7"/>
                </a:cxn>
              </a:cxnLst>
              <a:rect l="T12" t="T13" r="T14" b="T15"/>
              <a:pathLst>
                <a:path w="577" h="768">
                  <a:moveTo>
                    <a:pt x="577" y="0"/>
                  </a:moveTo>
                  <a:lnTo>
                    <a:pt x="342" y="0"/>
                  </a:lnTo>
                  <a:lnTo>
                    <a:pt x="342" y="768"/>
                  </a:lnTo>
                  <a:lnTo>
                    <a:pt x="0" y="760"/>
                  </a:lnTo>
                </a:path>
              </a:pathLst>
            </a:custGeom>
            <a:noFill/>
            <a:ln w="28575">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wrap="none"/>
            <a:lstStyle/>
            <a:p>
              <a:endParaRPr lang="en-US"/>
            </a:p>
          </p:txBody>
        </p:sp>
        <p:grpSp>
          <p:nvGrpSpPr>
            <p:cNvPr id="157772" name="Group 102"/>
            <p:cNvGrpSpPr>
              <a:grpSpLocks/>
            </p:cNvGrpSpPr>
            <p:nvPr/>
          </p:nvGrpSpPr>
          <p:grpSpPr bwMode="auto">
            <a:xfrm>
              <a:off x="4240" y="3064"/>
              <a:ext cx="218" cy="231"/>
              <a:chOff x="5140" y="403"/>
              <a:chExt cx="218" cy="231"/>
            </a:xfrm>
          </p:grpSpPr>
          <p:sp>
            <p:nvSpPr>
              <p:cNvPr id="157773" name="Oval 103"/>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p>
                <a:pPr eaLnBrk="0" hangingPunct="0"/>
                <a:endParaRPr lang="vi-VN"/>
              </a:p>
            </p:txBody>
          </p:sp>
          <p:sp>
            <p:nvSpPr>
              <p:cNvPr id="157774" name="Text Box 104"/>
              <p:cNvSpPr txBox="1">
                <a:spLocks noChangeArrowheads="1"/>
              </p:cNvSpPr>
              <p:nvPr/>
            </p:nvSpPr>
            <p:spPr bwMode="auto">
              <a:xfrm>
                <a:off x="5154" y="403"/>
                <a:ext cx="204"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solidFill>
                      <a:srgbClr val="FF0000"/>
                    </a:solidFill>
                  </a:rPr>
                  <a:t>4</a:t>
                </a:r>
              </a:p>
            </p:txBody>
          </p:sp>
        </p:grpSp>
      </p:grpSp>
      <p:grpSp>
        <p:nvGrpSpPr>
          <p:cNvPr id="15" name="Group 108"/>
          <p:cNvGrpSpPr>
            <a:grpSpLocks/>
          </p:cNvGrpSpPr>
          <p:nvPr/>
        </p:nvGrpSpPr>
        <p:grpSpPr bwMode="auto">
          <a:xfrm>
            <a:off x="1531938" y="3641725"/>
            <a:ext cx="2497137" cy="566738"/>
            <a:chOff x="1026" y="3559"/>
            <a:chExt cx="1573" cy="357"/>
          </a:xfrm>
        </p:grpSpPr>
        <p:grpSp>
          <p:nvGrpSpPr>
            <p:cNvPr id="157752" name="Group 68"/>
            <p:cNvGrpSpPr>
              <a:grpSpLocks/>
            </p:cNvGrpSpPr>
            <p:nvPr/>
          </p:nvGrpSpPr>
          <p:grpSpPr bwMode="auto">
            <a:xfrm>
              <a:off x="1412" y="3559"/>
              <a:ext cx="1187" cy="357"/>
              <a:chOff x="4381" y="786"/>
              <a:chExt cx="1108" cy="357"/>
            </a:xfrm>
          </p:grpSpPr>
          <p:sp>
            <p:nvSpPr>
              <p:cNvPr id="157757" name="Rectangle 69"/>
              <p:cNvSpPr>
                <a:spLocks noChangeArrowheads="1"/>
              </p:cNvSpPr>
              <p:nvPr/>
            </p:nvSpPr>
            <p:spPr bwMode="auto">
              <a:xfrm>
                <a:off x="4385" y="830"/>
                <a:ext cx="1104" cy="256"/>
              </a:xfrm>
              <a:prstGeom prst="rect">
                <a:avLst/>
              </a:prstGeom>
              <a:solidFill>
                <a:schemeClr val="bg1"/>
              </a:solidFill>
              <a:ln w="9525">
                <a:solidFill>
                  <a:schemeClr val="tx1"/>
                </a:solidFill>
                <a:miter lim="800000"/>
                <a:headEnd/>
                <a:tailEnd/>
              </a:ln>
            </p:spPr>
            <p:txBody>
              <a:bodyPr wrap="none" anchor="ctr"/>
              <a:lstStyle/>
              <a:p>
                <a:pPr eaLnBrk="0" hangingPunct="0"/>
                <a:endParaRPr lang="vi-VN"/>
              </a:p>
            </p:txBody>
          </p:sp>
          <p:sp>
            <p:nvSpPr>
              <p:cNvPr id="157758" name="Text Box 70"/>
              <p:cNvSpPr txBox="1">
                <a:spLocks noChangeArrowheads="1"/>
              </p:cNvSpPr>
              <p:nvPr/>
            </p:nvSpPr>
            <p:spPr bwMode="auto">
              <a:xfrm>
                <a:off x="4381" y="813"/>
                <a:ext cx="1045"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sz="1200"/>
                  <a:t>S: 138.76.29.7, 5001</a:t>
                </a:r>
              </a:p>
              <a:p>
                <a:r>
                  <a:rPr lang="en-US" sz="1200"/>
                  <a:t>D: 128.119.40.186, 80</a:t>
                </a:r>
              </a:p>
            </p:txBody>
          </p:sp>
          <p:grpSp>
            <p:nvGrpSpPr>
              <p:cNvPr id="157759" name="Group 71"/>
              <p:cNvGrpSpPr>
                <a:grpSpLocks/>
              </p:cNvGrpSpPr>
              <p:nvPr/>
            </p:nvGrpSpPr>
            <p:grpSpPr bwMode="auto">
              <a:xfrm>
                <a:off x="5394" y="786"/>
                <a:ext cx="48" cy="99"/>
                <a:chOff x="5508" y="1599"/>
                <a:chExt cx="48" cy="99"/>
              </a:xfrm>
            </p:grpSpPr>
            <p:sp>
              <p:nvSpPr>
                <p:cNvPr id="157764" name="Freeform 72"/>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lstStyle/>
                <a:p>
                  <a:endParaRPr lang="en-US"/>
                </a:p>
              </p:txBody>
            </p:sp>
            <p:sp>
              <p:nvSpPr>
                <p:cNvPr id="157765" name="Line 73"/>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57766" name="Line 74"/>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grpSp>
          <p:grpSp>
            <p:nvGrpSpPr>
              <p:cNvPr id="157760" name="Group 75"/>
              <p:cNvGrpSpPr>
                <a:grpSpLocks/>
              </p:cNvGrpSpPr>
              <p:nvPr/>
            </p:nvGrpSpPr>
            <p:grpSpPr bwMode="auto">
              <a:xfrm>
                <a:off x="5382" y="1044"/>
                <a:ext cx="48" cy="99"/>
                <a:chOff x="5508" y="1599"/>
                <a:chExt cx="48" cy="99"/>
              </a:xfrm>
            </p:grpSpPr>
            <p:sp>
              <p:nvSpPr>
                <p:cNvPr id="157761" name="Freeform 76"/>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lstStyle/>
                <a:p>
                  <a:endParaRPr lang="en-US"/>
                </a:p>
              </p:txBody>
            </p:sp>
            <p:sp>
              <p:nvSpPr>
                <p:cNvPr id="157762" name="Line 77"/>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57763" name="Line 78"/>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grpSp>
        </p:grpSp>
        <p:sp>
          <p:nvSpPr>
            <p:cNvPr id="157753" name="Line 79"/>
            <p:cNvSpPr>
              <a:spLocks noChangeShapeType="1"/>
            </p:cNvSpPr>
            <p:nvPr/>
          </p:nvSpPr>
          <p:spPr bwMode="auto">
            <a:xfrm flipH="1">
              <a:off x="1026" y="3729"/>
              <a:ext cx="376" cy="0"/>
            </a:xfrm>
            <a:prstGeom prst="line">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grpSp>
          <p:nvGrpSpPr>
            <p:cNvPr id="157754" name="Group 105"/>
            <p:cNvGrpSpPr>
              <a:grpSpLocks/>
            </p:cNvGrpSpPr>
            <p:nvPr/>
          </p:nvGrpSpPr>
          <p:grpSpPr bwMode="auto">
            <a:xfrm>
              <a:off x="1143" y="3616"/>
              <a:ext cx="218" cy="231"/>
              <a:chOff x="5140" y="403"/>
              <a:chExt cx="218" cy="231"/>
            </a:xfrm>
          </p:grpSpPr>
          <p:sp>
            <p:nvSpPr>
              <p:cNvPr id="157755" name="Oval 106"/>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p>
                <a:pPr eaLnBrk="0" hangingPunct="0"/>
                <a:endParaRPr lang="vi-VN"/>
              </a:p>
            </p:txBody>
          </p:sp>
          <p:sp>
            <p:nvSpPr>
              <p:cNvPr id="157756" name="Text Box 107"/>
              <p:cNvSpPr txBox="1">
                <a:spLocks noChangeArrowheads="1"/>
              </p:cNvSpPr>
              <p:nvPr/>
            </p:nvSpPr>
            <p:spPr bwMode="auto">
              <a:xfrm>
                <a:off x="5154" y="403"/>
                <a:ext cx="204"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solidFill>
                      <a:srgbClr val="FF0000"/>
                    </a:solidFill>
                  </a:rPr>
                  <a:t>2</a:t>
                </a:r>
              </a:p>
            </p:txBody>
          </p:sp>
        </p:grpSp>
      </p:grpSp>
      <p:grpSp>
        <p:nvGrpSpPr>
          <p:cNvPr id="20" name="Group 112"/>
          <p:cNvGrpSpPr>
            <a:grpSpLocks/>
          </p:cNvGrpSpPr>
          <p:nvPr/>
        </p:nvGrpSpPr>
        <p:grpSpPr bwMode="auto">
          <a:xfrm>
            <a:off x="0" y="1643063"/>
            <a:ext cx="5154613" cy="2081212"/>
            <a:chOff x="0" y="1288"/>
            <a:chExt cx="3247" cy="1311"/>
          </a:xfrm>
        </p:grpSpPr>
        <p:sp>
          <p:nvSpPr>
            <p:cNvPr id="157748" name="Text Box 82"/>
            <p:cNvSpPr txBox="1">
              <a:spLocks noChangeArrowheads="1"/>
            </p:cNvSpPr>
            <p:nvPr/>
          </p:nvSpPr>
          <p:spPr bwMode="auto">
            <a:xfrm>
              <a:off x="0" y="1288"/>
              <a:ext cx="1283" cy="9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u="sng">
                  <a:solidFill>
                    <a:srgbClr val="FF0000"/>
                  </a:solidFill>
                </a:rPr>
                <a:t>2:</a:t>
              </a:r>
              <a:r>
                <a:rPr lang="en-US">
                  <a:solidFill>
                    <a:srgbClr val="FF0000"/>
                  </a:solidFill>
                </a:rPr>
                <a:t> NAT router</a:t>
              </a:r>
            </a:p>
            <a:p>
              <a:r>
                <a:rPr lang="en-US">
                  <a:solidFill>
                    <a:srgbClr val="FF0000"/>
                  </a:solidFill>
                </a:rPr>
                <a:t>thay đổi địa chỉ từ</a:t>
              </a:r>
            </a:p>
            <a:p>
              <a:r>
                <a:rPr lang="en-US">
                  <a:solidFill>
                    <a:srgbClr val="FF0000"/>
                  </a:solidFill>
                </a:rPr>
                <a:t>10.0.0.1, 3345 -&gt;</a:t>
              </a:r>
            </a:p>
            <a:p>
              <a:r>
                <a:rPr lang="en-US">
                  <a:solidFill>
                    <a:srgbClr val="FF0000"/>
                  </a:solidFill>
                </a:rPr>
                <a:t>138.76.29.7, 5001</a:t>
              </a:r>
            </a:p>
            <a:p>
              <a:r>
                <a:rPr lang="en-US">
                  <a:solidFill>
                    <a:srgbClr val="FF0000"/>
                  </a:solidFill>
                </a:rPr>
                <a:t>cập nhật bảng</a:t>
              </a:r>
            </a:p>
          </p:txBody>
        </p:sp>
        <p:sp>
          <p:nvSpPr>
            <p:cNvPr id="157749" name="Line 83"/>
            <p:cNvSpPr>
              <a:spLocks noChangeShapeType="1"/>
            </p:cNvSpPr>
            <p:nvPr/>
          </p:nvSpPr>
          <p:spPr bwMode="auto">
            <a:xfrm>
              <a:off x="1285" y="2243"/>
              <a:ext cx="147" cy="356"/>
            </a:xfrm>
            <a:prstGeom prst="line">
              <a:avLst/>
            </a:prstGeom>
            <a:noFill/>
            <a:ln w="19050">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157750" name="Line 110"/>
            <p:cNvSpPr>
              <a:spLocks noChangeShapeType="1"/>
            </p:cNvSpPr>
            <p:nvPr/>
          </p:nvSpPr>
          <p:spPr bwMode="auto">
            <a:xfrm flipV="1">
              <a:off x="1275" y="1788"/>
              <a:ext cx="663" cy="455"/>
            </a:xfrm>
            <a:prstGeom prst="line">
              <a:avLst/>
            </a:prstGeom>
            <a:noFill/>
            <a:ln w="19050">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157751" name="Line 111"/>
            <p:cNvSpPr>
              <a:spLocks noChangeShapeType="1"/>
            </p:cNvSpPr>
            <p:nvPr/>
          </p:nvSpPr>
          <p:spPr bwMode="auto">
            <a:xfrm flipV="1">
              <a:off x="1275" y="1751"/>
              <a:ext cx="1972" cy="491"/>
            </a:xfrm>
            <a:prstGeom prst="line">
              <a:avLst/>
            </a:prstGeom>
            <a:noFill/>
            <a:ln w="19050">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grpSp>
      <p:grpSp>
        <p:nvGrpSpPr>
          <p:cNvPr id="21" name="Group 129"/>
          <p:cNvGrpSpPr>
            <a:grpSpLocks/>
          </p:cNvGrpSpPr>
          <p:nvPr/>
        </p:nvGrpSpPr>
        <p:grpSpPr bwMode="auto">
          <a:xfrm>
            <a:off x="1360488" y="4681538"/>
            <a:ext cx="2471737" cy="696912"/>
            <a:chOff x="1163" y="3752"/>
            <a:chExt cx="1557" cy="439"/>
          </a:xfrm>
        </p:grpSpPr>
        <p:sp>
          <p:nvSpPr>
            <p:cNvPr id="157734" name="Rectangle 115"/>
            <p:cNvSpPr>
              <a:spLocks noChangeArrowheads="1"/>
            </p:cNvSpPr>
            <p:nvPr/>
          </p:nvSpPr>
          <p:spPr bwMode="auto">
            <a:xfrm>
              <a:off x="1163" y="3796"/>
              <a:ext cx="1183" cy="256"/>
            </a:xfrm>
            <a:prstGeom prst="rect">
              <a:avLst/>
            </a:prstGeom>
            <a:solidFill>
              <a:schemeClr val="bg1"/>
            </a:solidFill>
            <a:ln w="9525">
              <a:solidFill>
                <a:schemeClr val="tx1"/>
              </a:solidFill>
              <a:miter lim="800000"/>
              <a:headEnd/>
              <a:tailEnd/>
            </a:ln>
          </p:spPr>
          <p:txBody>
            <a:bodyPr wrap="none" anchor="ctr"/>
            <a:lstStyle/>
            <a:p>
              <a:pPr eaLnBrk="0" hangingPunct="0"/>
              <a:endParaRPr lang="vi-VN"/>
            </a:p>
          </p:txBody>
        </p:sp>
        <p:sp>
          <p:nvSpPr>
            <p:cNvPr id="157735" name="Text Box 116"/>
            <p:cNvSpPr txBox="1">
              <a:spLocks noChangeArrowheads="1"/>
            </p:cNvSpPr>
            <p:nvPr/>
          </p:nvSpPr>
          <p:spPr bwMode="auto">
            <a:xfrm>
              <a:off x="1281" y="3788"/>
              <a:ext cx="1120" cy="4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sz="1200"/>
                <a:t>S: 128.119.40.186, 80 </a:t>
              </a:r>
            </a:p>
            <a:p>
              <a:r>
                <a:rPr lang="en-US" sz="1200"/>
                <a:t>D: 138.76.29.7, 5001</a:t>
              </a:r>
            </a:p>
            <a:p>
              <a:endParaRPr lang="en-US" sz="1200"/>
            </a:p>
          </p:txBody>
        </p:sp>
        <p:grpSp>
          <p:nvGrpSpPr>
            <p:cNvPr id="157736" name="Group 117"/>
            <p:cNvGrpSpPr>
              <a:grpSpLocks/>
            </p:cNvGrpSpPr>
            <p:nvPr/>
          </p:nvGrpSpPr>
          <p:grpSpPr bwMode="auto">
            <a:xfrm>
              <a:off x="1214" y="3752"/>
              <a:ext cx="52" cy="99"/>
              <a:chOff x="5508" y="1599"/>
              <a:chExt cx="48" cy="99"/>
            </a:xfrm>
          </p:grpSpPr>
          <p:sp>
            <p:nvSpPr>
              <p:cNvPr id="157745" name="Freeform 118"/>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lstStyle/>
              <a:p>
                <a:endParaRPr lang="en-US"/>
              </a:p>
            </p:txBody>
          </p:sp>
          <p:sp>
            <p:nvSpPr>
              <p:cNvPr id="157746" name="Line 119"/>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57747" name="Line 120"/>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grpSp>
        <p:grpSp>
          <p:nvGrpSpPr>
            <p:cNvPr id="157737" name="Group 121"/>
            <p:cNvGrpSpPr>
              <a:grpSpLocks/>
            </p:cNvGrpSpPr>
            <p:nvPr/>
          </p:nvGrpSpPr>
          <p:grpSpPr bwMode="auto">
            <a:xfrm>
              <a:off x="1193" y="3984"/>
              <a:ext cx="52" cy="99"/>
              <a:chOff x="5508" y="1599"/>
              <a:chExt cx="48" cy="99"/>
            </a:xfrm>
          </p:grpSpPr>
          <p:sp>
            <p:nvSpPr>
              <p:cNvPr id="157742" name="Freeform 122"/>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lstStyle/>
              <a:p>
                <a:endParaRPr lang="en-US"/>
              </a:p>
            </p:txBody>
          </p:sp>
          <p:sp>
            <p:nvSpPr>
              <p:cNvPr id="157743" name="Line 123"/>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57744" name="Line 124"/>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grpSp>
        <p:sp>
          <p:nvSpPr>
            <p:cNvPr id="157738" name="Line 125"/>
            <p:cNvSpPr>
              <a:spLocks noChangeShapeType="1"/>
            </p:cNvSpPr>
            <p:nvPr/>
          </p:nvSpPr>
          <p:spPr bwMode="auto">
            <a:xfrm flipH="1">
              <a:off x="2344" y="3931"/>
              <a:ext cx="376" cy="0"/>
            </a:xfrm>
            <a:prstGeom prst="line">
              <a:avLst/>
            </a:prstGeom>
            <a:noFill/>
            <a:ln w="19050">
              <a:solidFill>
                <a:schemeClr val="tx1"/>
              </a:solidFill>
              <a:round/>
              <a:headEnd type="triangle" w="med" len="med"/>
              <a:tailEnd/>
            </a:ln>
            <a:extLst>
              <a:ext uri="{909E8E84-426E-40DD-AFC4-6F175D3DCCD1}">
                <a14:hiddenFill xmlns:a14="http://schemas.microsoft.com/office/drawing/2010/main" xmlns="">
                  <a:noFill/>
                </a14:hiddenFill>
              </a:ext>
            </a:extLst>
          </p:spPr>
          <p:txBody>
            <a:bodyPr wrap="none"/>
            <a:lstStyle/>
            <a:p>
              <a:endParaRPr lang="en-US"/>
            </a:p>
          </p:txBody>
        </p:sp>
        <p:grpSp>
          <p:nvGrpSpPr>
            <p:cNvPr id="157739" name="Group 126"/>
            <p:cNvGrpSpPr>
              <a:grpSpLocks/>
            </p:cNvGrpSpPr>
            <p:nvPr/>
          </p:nvGrpSpPr>
          <p:grpSpPr bwMode="auto">
            <a:xfrm>
              <a:off x="2409" y="3818"/>
              <a:ext cx="218" cy="231"/>
              <a:chOff x="5140" y="403"/>
              <a:chExt cx="218" cy="231"/>
            </a:xfrm>
          </p:grpSpPr>
          <p:sp>
            <p:nvSpPr>
              <p:cNvPr id="157740" name="Oval 127"/>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p>
                <a:pPr eaLnBrk="0" hangingPunct="0"/>
                <a:endParaRPr lang="vi-VN"/>
              </a:p>
            </p:txBody>
          </p:sp>
          <p:sp>
            <p:nvSpPr>
              <p:cNvPr id="157741" name="Text Box 128"/>
              <p:cNvSpPr txBox="1">
                <a:spLocks noChangeArrowheads="1"/>
              </p:cNvSpPr>
              <p:nvPr/>
            </p:nvSpPr>
            <p:spPr bwMode="auto">
              <a:xfrm>
                <a:off x="5154" y="403"/>
                <a:ext cx="204"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solidFill>
                      <a:srgbClr val="FF0000"/>
                    </a:solidFill>
                  </a:rPr>
                  <a:t>3</a:t>
                </a:r>
              </a:p>
            </p:txBody>
          </p:sp>
        </p:grpSp>
      </p:grpSp>
      <p:sp>
        <p:nvSpPr>
          <p:cNvPr id="233603" name="Text Box 131"/>
          <p:cNvSpPr txBox="1">
            <a:spLocks noChangeArrowheads="1"/>
          </p:cNvSpPr>
          <p:nvPr/>
        </p:nvSpPr>
        <p:spPr bwMode="auto">
          <a:xfrm>
            <a:off x="1317625" y="5141913"/>
            <a:ext cx="2678113"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u="sng">
                <a:solidFill>
                  <a:srgbClr val="FF0000"/>
                </a:solidFill>
              </a:rPr>
              <a:t>3:</a:t>
            </a:r>
            <a:r>
              <a:rPr lang="en-US">
                <a:solidFill>
                  <a:srgbClr val="FF0000"/>
                </a:solidFill>
              </a:rPr>
              <a:t> phản hồi đến địa chỉ :</a:t>
            </a:r>
          </a:p>
          <a:p>
            <a:r>
              <a:rPr lang="en-US">
                <a:solidFill>
                  <a:srgbClr val="FF0000"/>
                </a:solidFill>
              </a:rPr>
              <a:t>đích  138.76.29.7, 5001</a:t>
            </a:r>
          </a:p>
        </p:txBody>
      </p:sp>
      <p:sp>
        <p:nvSpPr>
          <p:cNvPr id="233608" name="Text Box 136"/>
          <p:cNvSpPr txBox="1">
            <a:spLocks noChangeArrowheads="1"/>
          </p:cNvSpPr>
          <p:nvPr/>
        </p:nvSpPr>
        <p:spPr bwMode="auto">
          <a:xfrm>
            <a:off x="4741863" y="4976813"/>
            <a:ext cx="3965575" cy="1465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u="sng">
                <a:solidFill>
                  <a:srgbClr val="FF0000"/>
                </a:solidFill>
              </a:rPr>
              <a:t>4:</a:t>
            </a:r>
            <a:r>
              <a:rPr lang="en-US">
                <a:solidFill>
                  <a:srgbClr val="FF0000"/>
                </a:solidFill>
              </a:rPr>
              <a:t> NAT router</a:t>
            </a:r>
          </a:p>
          <a:p>
            <a:r>
              <a:rPr lang="en-US">
                <a:solidFill>
                  <a:srgbClr val="FF0000"/>
                </a:solidFill>
              </a:rPr>
              <a:t>thay đổi địa chỉ datagram</a:t>
            </a:r>
          </a:p>
          <a:p>
            <a:r>
              <a:rPr lang="en-US">
                <a:solidFill>
                  <a:srgbClr val="FF0000"/>
                </a:solidFill>
              </a:rPr>
              <a:t>đích từ</a:t>
            </a:r>
          </a:p>
          <a:p>
            <a:r>
              <a:rPr lang="en-US">
                <a:solidFill>
                  <a:srgbClr val="FF0000"/>
                </a:solidFill>
              </a:rPr>
              <a:t>138.76.29.7, 5001 -&gt; 10.0.0.1, 3345</a:t>
            </a:r>
            <a:r>
              <a:rPr lang="en-US"/>
              <a:t> </a:t>
            </a:r>
            <a:endParaRPr lang="en-US">
              <a:solidFill>
                <a:srgbClr val="FF0000"/>
              </a:solidFill>
            </a:endParaRPr>
          </a:p>
          <a:p>
            <a:endParaRPr lang="en-US">
              <a:solidFill>
                <a:srgbClr val="FF0000"/>
              </a:solidFill>
            </a:endParaRPr>
          </a:p>
        </p:txBody>
      </p:sp>
      <p:sp>
        <p:nvSpPr>
          <p:cNvPr id="157732" name="Line 138"/>
          <p:cNvSpPr>
            <a:spLocks noChangeShapeType="1"/>
          </p:cNvSpPr>
          <p:nvPr/>
        </p:nvSpPr>
        <p:spPr bwMode="auto">
          <a:xfrm>
            <a:off x="1022350" y="4273550"/>
            <a:ext cx="3025775" cy="635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graphicFrame>
        <p:nvGraphicFramePr>
          <p:cNvPr id="157733" name="Object 37"/>
          <p:cNvGraphicFramePr>
            <a:graphicFrameLocks noChangeAspect="1"/>
          </p:cNvGraphicFramePr>
          <p:nvPr/>
        </p:nvGraphicFramePr>
        <p:xfrm>
          <a:off x="7543800" y="3276600"/>
          <a:ext cx="579438" cy="482600"/>
        </p:xfrm>
        <a:graphic>
          <a:graphicData uri="http://schemas.openxmlformats.org/presentationml/2006/ole">
            <p:oleObj spid="_x0000_s8201" name="Clip" r:id="rId7" imgW="1307263" imgH="1084139" progId="">
              <p:embed/>
            </p:oleObj>
          </a:graphicData>
        </a:graphic>
      </p:graphicFrame>
    </p:spTree>
    <p:extLst>
      <p:ext uri="{BB962C8B-B14F-4D97-AF65-F5344CB8AC3E}">
        <p14:creationId xmlns:p14="http://schemas.microsoft.com/office/powerpoint/2010/main" xmlns="" val="30385753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1000"/>
                                        <p:tgtEl>
                                          <p:spTgt spid="2"/>
                                        </p:tgtEl>
                                      </p:cBhvr>
                                    </p:animEffect>
                                  </p:childTnLst>
                                </p:cTn>
                              </p:par>
                            </p:childTnLst>
                          </p:cTn>
                        </p:par>
                        <p:par>
                          <p:cTn id="8" fill="hold" nodeType="afterGroup">
                            <p:stCondLst>
                              <p:cond delay="1000"/>
                            </p:stCondLst>
                            <p:childTnLst>
                              <p:par>
                                <p:cTn id="9" presetID="1"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2"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right)">
                                      <p:cBhvr>
                                        <p:cTn id="15" dur="1000"/>
                                        <p:tgtEl>
                                          <p:spTgt spid="15"/>
                                        </p:tgtEl>
                                      </p:cBhvr>
                                    </p:animEffect>
                                  </p:childTnLst>
                                </p:cTn>
                              </p:par>
                            </p:childTnLst>
                          </p:cTn>
                        </p:par>
                        <p:par>
                          <p:cTn id="16" fill="hold" nodeType="afterGroup">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233533"/>
                                        </p:tgtEl>
                                        <p:attrNameLst>
                                          <p:attrName>style.visibility</p:attrName>
                                        </p:attrNameLst>
                                      </p:cBhvr>
                                      <p:to>
                                        <p:strVal val="visible"/>
                                      </p:to>
                                    </p:set>
                                  </p:childTnLst>
                                </p:cTn>
                              </p:par>
                            </p:childTnLst>
                          </p:cTn>
                        </p:par>
                        <p:par>
                          <p:cTn id="19" fill="hold" nodeType="afterGroup">
                            <p:stCondLst>
                              <p:cond delay="1000"/>
                            </p:stCondLst>
                            <p:childTnLst>
                              <p:par>
                                <p:cTn id="20" presetID="1" presetClass="entr" presetSubtype="0" fill="hold" nodeType="afterEffect">
                                  <p:stCondLst>
                                    <p:cond delay="0"/>
                                  </p:stCondLst>
                                  <p:childTnLst>
                                    <p:set>
                                      <p:cBhvr>
                                        <p:cTn id="21" dur="1" fill="hold">
                                          <p:stCondLst>
                                            <p:cond delay="0"/>
                                          </p:stCondLst>
                                        </p:cTn>
                                        <p:tgtEl>
                                          <p:spTgt spid="20"/>
                                        </p:tgtEl>
                                        <p:attrNameLst>
                                          <p:attrName>style.visibility</p:attrName>
                                        </p:attrNameLst>
                                      </p:cBhvr>
                                      <p:to>
                                        <p:strVal val="visible"/>
                                      </p:to>
                                    </p:se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left)">
                                      <p:cBhvr>
                                        <p:cTn id="26" dur="1000"/>
                                        <p:tgtEl>
                                          <p:spTgt spid="21"/>
                                        </p:tgtEl>
                                      </p:cBhvr>
                                    </p:animEffect>
                                  </p:childTnLst>
                                </p:cTn>
                              </p:par>
                            </p:childTnLst>
                          </p:cTn>
                        </p:par>
                        <p:par>
                          <p:cTn id="27" fill="hold" nodeType="afterGroup">
                            <p:stCondLst>
                              <p:cond delay="1000"/>
                            </p:stCondLst>
                            <p:childTnLst>
                              <p:par>
                                <p:cTn id="28" presetID="1" presetClass="entr" presetSubtype="0" fill="hold" grpId="0" nodeType="afterEffect">
                                  <p:stCondLst>
                                    <p:cond delay="0"/>
                                  </p:stCondLst>
                                  <p:childTnLst>
                                    <p:set>
                                      <p:cBhvr>
                                        <p:cTn id="29" dur="1" fill="hold">
                                          <p:stCondLst>
                                            <p:cond delay="0"/>
                                          </p:stCondLst>
                                        </p:cTn>
                                        <p:tgtEl>
                                          <p:spTgt spid="233603"/>
                                        </p:tgtEl>
                                        <p:attrNameLst>
                                          <p:attrName>style.visibility</p:attrName>
                                        </p:attrNameLst>
                                      </p:cBhvr>
                                      <p:to>
                                        <p:strVal val="visible"/>
                                      </p:to>
                                    </p:set>
                                  </p:childTnLst>
                                  <p:subTnLst>
                                    <p:set>
                                      <p:cBhvr override="childStyle">
                                        <p:cTn dur="1" fill="hold" display="0" masterRel="nextClick" afterEffect="1"/>
                                        <p:tgtEl>
                                          <p:spTgt spid="233603"/>
                                        </p:tgtEl>
                                        <p:attrNameLst>
                                          <p:attrName>style.visibility</p:attrName>
                                        </p:attrNameLst>
                                      </p:cBhvr>
                                      <p:to>
                                        <p:strVal val="hidden"/>
                                      </p:to>
                                    </p:set>
                                  </p:sub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1000"/>
                                        <p:tgtEl>
                                          <p:spTgt spid="11"/>
                                        </p:tgtEl>
                                      </p:cBhvr>
                                    </p:animEffect>
                                  </p:childTnLst>
                                </p:cTn>
                              </p:par>
                            </p:childTnLst>
                          </p:cTn>
                        </p:par>
                        <p:par>
                          <p:cTn id="35" fill="hold" nodeType="afterGroup">
                            <p:stCondLst>
                              <p:cond delay="1000"/>
                            </p:stCondLst>
                            <p:childTnLst>
                              <p:par>
                                <p:cTn id="36" presetID="1" presetClass="entr" presetSubtype="0" fill="hold" grpId="0" nodeType="afterEffect">
                                  <p:stCondLst>
                                    <p:cond delay="0"/>
                                  </p:stCondLst>
                                  <p:childTnLst>
                                    <p:set>
                                      <p:cBhvr>
                                        <p:cTn id="37" dur="1" fill="hold">
                                          <p:stCondLst>
                                            <p:cond delay="0"/>
                                          </p:stCondLst>
                                        </p:cTn>
                                        <p:tgtEl>
                                          <p:spTgt spid="2336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533" grpId="0"/>
      <p:bldP spid="233603" grpId="0"/>
      <p:bldP spid="233608"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Title 4"/>
          <p:cNvSpPr>
            <a:spLocks noGrp="1"/>
          </p:cNvSpPr>
          <p:nvPr>
            <p:ph type="title"/>
          </p:nvPr>
        </p:nvSpPr>
        <p:spPr>
          <a:xfrm>
            <a:off x="1066800" y="274638"/>
            <a:ext cx="7867650" cy="1143000"/>
          </a:xfrm>
        </p:spPr>
        <p:txBody>
          <a:bodyPr/>
          <a:lstStyle/>
          <a:p>
            <a:pPr eaLnBrk="1" hangingPunct="1"/>
            <a:r>
              <a:rPr lang="en-US" smtClean="0"/>
              <a:t>NAT</a:t>
            </a:r>
          </a:p>
        </p:txBody>
      </p:sp>
      <p:sp>
        <p:nvSpPr>
          <p:cNvPr id="172035" name="Rectangle 3"/>
          <p:cNvSpPr>
            <a:spLocks noGrp="1" noChangeArrowheads="1"/>
          </p:cNvSpPr>
          <p:nvPr>
            <p:ph idx="1"/>
          </p:nvPr>
        </p:nvSpPr>
        <p:spPr/>
        <p:txBody>
          <a:bodyPr rtlCol="0">
            <a:normAutofit lnSpcReduction="10000"/>
          </a:bodyPr>
          <a:lstStyle/>
          <a:p>
            <a:pPr eaLnBrk="1" fontAlgn="auto" hangingPunct="1">
              <a:spcAft>
                <a:spcPts val="0"/>
              </a:spcAft>
              <a:buFont typeface="Arial" pitchFamily="34" charset="0"/>
              <a:buChar char="•"/>
              <a:defRPr/>
            </a:pPr>
            <a:r>
              <a:rPr lang="en-US" dirty="0" err="1" smtClean="0"/>
              <a:t>Trường</a:t>
            </a:r>
            <a:r>
              <a:rPr lang="en-US" dirty="0" smtClean="0"/>
              <a:t> </a:t>
            </a:r>
            <a:r>
              <a:rPr lang="en-US" dirty="0" err="1" smtClean="0"/>
              <a:t>số</a:t>
            </a:r>
            <a:r>
              <a:rPr lang="en-US" dirty="0" smtClean="0"/>
              <a:t> </a:t>
            </a:r>
            <a:r>
              <a:rPr lang="en-US" dirty="0" err="1" smtClean="0"/>
              <a:t>hiệu</a:t>
            </a:r>
            <a:r>
              <a:rPr lang="en-US" dirty="0" smtClean="0"/>
              <a:t> </a:t>
            </a:r>
            <a:r>
              <a:rPr lang="en-US" dirty="0" err="1" smtClean="0"/>
              <a:t>cổng</a:t>
            </a:r>
            <a:r>
              <a:rPr lang="en-US" dirty="0" smtClean="0"/>
              <a:t> 16-bit: </a:t>
            </a:r>
          </a:p>
          <a:p>
            <a:pPr lvl="1" eaLnBrk="1" fontAlgn="auto" hangingPunct="1">
              <a:spcAft>
                <a:spcPts val="0"/>
              </a:spcAft>
              <a:buFont typeface="Arial" pitchFamily="34" charset="0"/>
              <a:buChar char="–"/>
              <a:defRPr/>
            </a:pPr>
            <a:r>
              <a:rPr lang="en-US" dirty="0" smtClean="0"/>
              <a:t>Cho </a:t>
            </a:r>
            <a:r>
              <a:rPr lang="en-US" dirty="0" err="1" smtClean="0"/>
              <a:t>phép</a:t>
            </a:r>
            <a:r>
              <a:rPr lang="en-US" dirty="0" smtClean="0"/>
              <a:t> </a:t>
            </a:r>
            <a:r>
              <a:rPr lang="en-US" dirty="0" err="1" smtClean="0"/>
              <a:t>hơn</a:t>
            </a:r>
            <a:r>
              <a:rPr lang="en-US" dirty="0" smtClean="0"/>
              <a:t> 65000 </a:t>
            </a:r>
            <a:r>
              <a:rPr lang="en-US" dirty="0" err="1" smtClean="0"/>
              <a:t>kết</a:t>
            </a:r>
            <a:r>
              <a:rPr lang="en-US" dirty="0" smtClean="0"/>
              <a:t> </a:t>
            </a:r>
            <a:r>
              <a:rPr lang="en-US" dirty="0" err="1" smtClean="0"/>
              <a:t>nối</a:t>
            </a:r>
            <a:r>
              <a:rPr lang="en-US" dirty="0" smtClean="0"/>
              <a:t> </a:t>
            </a:r>
            <a:r>
              <a:rPr lang="en-US" dirty="0" err="1" smtClean="0"/>
              <a:t>đồng</a:t>
            </a:r>
            <a:r>
              <a:rPr lang="en-US" dirty="0" smtClean="0"/>
              <a:t> </a:t>
            </a:r>
            <a:r>
              <a:rPr lang="en-US" dirty="0" err="1" smtClean="0"/>
              <a:t>thời</a:t>
            </a:r>
            <a:r>
              <a:rPr lang="en-US" dirty="0" smtClean="0"/>
              <a:t> </a:t>
            </a:r>
            <a:r>
              <a:rPr lang="en-US" dirty="0" err="1" smtClean="0"/>
              <a:t>chỉ</a:t>
            </a:r>
            <a:r>
              <a:rPr lang="en-US" dirty="0" smtClean="0"/>
              <a:t> </a:t>
            </a:r>
            <a:r>
              <a:rPr lang="en-US" dirty="0" err="1" smtClean="0"/>
              <a:t>với</a:t>
            </a:r>
            <a:r>
              <a:rPr lang="en-US" dirty="0" smtClean="0"/>
              <a:t> </a:t>
            </a:r>
            <a:r>
              <a:rPr lang="en-US" dirty="0" err="1" smtClean="0"/>
              <a:t>một</a:t>
            </a:r>
            <a:r>
              <a:rPr lang="en-US" dirty="0" smtClean="0"/>
              <a:t> </a:t>
            </a:r>
            <a:r>
              <a:rPr lang="en-US" dirty="0" err="1" smtClean="0"/>
              <a:t>địa</a:t>
            </a:r>
            <a:r>
              <a:rPr lang="en-US" dirty="0" smtClean="0"/>
              <a:t> </a:t>
            </a:r>
            <a:r>
              <a:rPr lang="en-US" dirty="0" err="1" smtClean="0"/>
              <a:t>chỉ</a:t>
            </a:r>
            <a:r>
              <a:rPr lang="en-US" dirty="0" smtClean="0"/>
              <a:t> </a:t>
            </a:r>
            <a:r>
              <a:rPr lang="en-US" dirty="0" err="1" smtClean="0"/>
              <a:t>phía</a:t>
            </a:r>
            <a:r>
              <a:rPr lang="en-US" dirty="0" smtClean="0"/>
              <a:t> WAN</a:t>
            </a:r>
          </a:p>
          <a:p>
            <a:pPr eaLnBrk="1" fontAlgn="auto" hangingPunct="1">
              <a:spcAft>
                <a:spcPts val="0"/>
              </a:spcAft>
              <a:buFont typeface="Arial" pitchFamily="34" charset="0"/>
              <a:buChar char="•"/>
              <a:defRPr/>
            </a:pPr>
            <a:r>
              <a:rPr lang="en-US" dirty="0" smtClean="0"/>
              <a:t>NAT </a:t>
            </a:r>
            <a:r>
              <a:rPr lang="en-US" dirty="0" err="1" smtClean="0"/>
              <a:t>còn</a:t>
            </a:r>
            <a:r>
              <a:rPr lang="en-US" dirty="0" smtClean="0"/>
              <a:t> </a:t>
            </a:r>
            <a:r>
              <a:rPr lang="en-US" dirty="0" err="1" smtClean="0"/>
              <a:t>có</a:t>
            </a:r>
            <a:r>
              <a:rPr lang="en-US" dirty="0" smtClean="0"/>
              <a:t> </a:t>
            </a:r>
            <a:r>
              <a:rPr lang="en-US" dirty="0" err="1" smtClean="0"/>
              <a:t>thể</a:t>
            </a:r>
            <a:r>
              <a:rPr lang="en-US" dirty="0" smtClean="0"/>
              <a:t> </a:t>
            </a:r>
            <a:r>
              <a:rPr lang="en-US" dirty="0" err="1" smtClean="0"/>
              <a:t>gây</a:t>
            </a:r>
            <a:r>
              <a:rPr lang="en-US" dirty="0" smtClean="0"/>
              <a:t> </a:t>
            </a:r>
            <a:r>
              <a:rPr lang="en-US" dirty="0" err="1" smtClean="0"/>
              <a:t>ra</a:t>
            </a:r>
            <a:r>
              <a:rPr lang="en-US" dirty="0" smtClean="0"/>
              <a:t> </a:t>
            </a:r>
            <a:r>
              <a:rPr lang="en-US" dirty="0" err="1" smtClean="0"/>
              <a:t>tranh</a:t>
            </a:r>
            <a:r>
              <a:rPr lang="en-US" dirty="0" smtClean="0"/>
              <a:t> </a:t>
            </a:r>
            <a:r>
              <a:rPr lang="en-US" dirty="0" err="1" smtClean="0"/>
              <a:t>luận</a:t>
            </a:r>
            <a:r>
              <a:rPr lang="en-US" dirty="0" smtClean="0"/>
              <a:t>:</a:t>
            </a:r>
          </a:p>
          <a:p>
            <a:pPr lvl="1" eaLnBrk="1" fontAlgn="auto" hangingPunct="1">
              <a:spcAft>
                <a:spcPts val="0"/>
              </a:spcAft>
              <a:buFont typeface="Arial" pitchFamily="34" charset="0"/>
              <a:buChar char="–"/>
              <a:defRPr/>
            </a:pPr>
            <a:r>
              <a:rPr lang="en-US" dirty="0" err="1" smtClean="0"/>
              <a:t>các</a:t>
            </a:r>
            <a:r>
              <a:rPr lang="en-US" dirty="0" smtClean="0"/>
              <a:t> router </a:t>
            </a:r>
            <a:r>
              <a:rPr lang="en-US" dirty="0" err="1" smtClean="0"/>
              <a:t>chỉ</a:t>
            </a:r>
            <a:r>
              <a:rPr lang="en-US" dirty="0" smtClean="0"/>
              <a:t> </a:t>
            </a:r>
            <a:r>
              <a:rPr lang="en-US" dirty="0" err="1" smtClean="0"/>
              <a:t>xử</a:t>
            </a:r>
            <a:r>
              <a:rPr lang="en-US" dirty="0" smtClean="0"/>
              <a:t> </a:t>
            </a:r>
            <a:r>
              <a:rPr lang="en-US" dirty="0" err="1" smtClean="0"/>
              <a:t>lý</a:t>
            </a:r>
            <a:r>
              <a:rPr lang="en-US" dirty="0" smtClean="0"/>
              <a:t> </a:t>
            </a:r>
            <a:r>
              <a:rPr lang="en-US" dirty="0" err="1" smtClean="0"/>
              <a:t>đến</a:t>
            </a:r>
            <a:r>
              <a:rPr lang="en-US" dirty="0" smtClean="0"/>
              <a:t> </a:t>
            </a:r>
            <a:r>
              <a:rPr lang="en-US" dirty="0" err="1" smtClean="0"/>
              <a:t>lớp</a:t>
            </a:r>
            <a:r>
              <a:rPr lang="en-US" dirty="0" smtClean="0"/>
              <a:t> 3</a:t>
            </a:r>
          </a:p>
          <a:p>
            <a:pPr lvl="1" eaLnBrk="1" fontAlgn="auto" hangingPunct="1">
              <a:spcAft>
                <a:spcPts val="0"/>
              </a:spcAft>
              <a:buFont typeface="Arial" pitchFamily="34" charset="0"/>
              <a:buChar char="–"/>
              <a:defRPr/>
            </a:pPr>
            <a:r>
              <a:rPr lang="en-US" dirty="0" smtClean="0"/>
              <a:t>vi </a:t>
            </a:r>
            <a:r>
              <a:rPr lang="en-US" dirty="0" err="1" smtClean="0"/>
              <a:t>phạm</a:t>
            </a:r>
            <a:r>
              <a:rPr lang="en-US" dirty="0" smtClean="0"/>
              <a:t> </a:t>
            </a:r>
            <a:r>
              <a:rPr lang="en-US" dirty="0" err="1" smtClean="0"/>
              <a:t>thỏa</a:t>
            </a:r>
            <a:r>
              <a:rPr lang="en-US" dirty="0" smtClean="0"/>
              <a:t> </a:t>
            </a:r>
            <a:r>
              <a:rPr lang="en-US" dirty="0" err="1" smtClean="0"/>
              <a:t>thuận</a:t>
            </a:r>
            <a:r>
              <a:rPr lang="en-US" dirty="0" smtClean="0"/>
              <a:t> end-to-end </a:t>
            </a:r>
          </a:p>
          <a:p>
            <a:pPr lvl="2" eaLnBrk="1" fontAlgn="auto" hangingPunct="1">
              <a:spcAft>
                <a:spcPts val="0"/>
              </a:spcAft>
              <a:buFont typeface="Arial" pitchFamily="34" charset="0"/>
              <a:buChar char="•"/>
              <a:defRPr/>
            </a:pPr>
            <a:r>
              <a:rPr lang="en-US" dirty="0" err="1" smtClean="0"/>
              <a:t>những</a:t>
            </a:r>
            <a:r>
              <a:rPr lang="en-US" dirty="0" smtClean="0"/>
              <a:t> </a:t>
            </a:r>
            <a:r>
              <a:rPr lang="en-US" dirty="0" err="1" smtClean="0"/>
              <a:t>người</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phải</a:t>
            </a:r>
            <a:r>
              <a:rPr lang="en-US" dirty="0" smtClean="0"/>
              <a:t> </a:t>
            </a:r>
            <a:r>
              <a:rPr lang="en-US" dirty="0" err="1" smtClean="0"/>
              <a:t>tính</a:t>
            </a:r>
            <a:r>
              <a:rPr lang="en-US" dirty="0" smtClean="0"/>
              <a:t> </a:t>
            </a:r>
            <a:r>
              <a:rPr lang="en-US" dirty="0" err="1" smtClean="0"/>
              <a:t>đến</a:t>
            </a:r>
            <a:r>
              <a:rPr lang="en-US" dirty="0" smtClean="0"/>
              <a:t> </a:t>
            </a:r>
            <a:r>
              <a:rPr lang="en-US" dirty="0" err="1" smtClean="0"/>
              <a:t>khả</a:t>
            </a:r>
            <a:r>
              <a:rPr lang="en-US" dirty="0" smtClean="0"/>
              <a:t> </a:t>
            </a:r>
            <a:r>
              <a:rPr lang="en-US" dirty="0" err="1" smtClean="0"/>
              <a:t>năng</a:t>
            </a:r>
            <a:r>
              <a:rPr lang="en-US" dirty="0" smtClean="0"/>
              <a:t> NAT, </a:t>
            </a:r>
            <a:r>
              <a:rPr lang="en-US" dirty="0" err="1" smtClean="0"/>
              <a:t>vd</a:t>
            </a:r>
            <a:r>
              <a:rPr lang="en-US" dirty="0" smtClean="0"/>
              <a:t>: </a:t>
            </a:r>
            <a:r>
              <a:rPr lang="en-US" dirty="0" err="1" smtClean="0"/>
              <a:t>ứng</a:t>
            </a:r>
            <a:r>
              <a:rPr lang="en-US" dirty="0" smtClean="0"/>
              <a:t> </a:t>
            </a:r>
            <a:r>
              <a:rPr lang="en-US" dirty="0" err="1" smtClean="0"/>
              <a:t>dụng</a:t>
            </a:r>
            <a:r>
              <a:rPr lang="en-US" dirty="0" smtClean="0"/>
              <a:t> P2P</a:t>
            </a:r>
          </a:p>
          <a:p>
            <a:pPr lvl="1" eaLnBrk="1" fontAlgn="auto" hangingPunct="1">
              <a:spcAft>
                <a:spcPts val="0"/>
              </a:spcAft>
              <a:buFont typeface="Arial" pitchFamily="34" charset="0"/>
              <a:buChar char="–"/>
              <a:defRPr/>
            </a:pPr>
            <a:r>
              <a:rPr lang="en-US" dirty="0" err="1" smtClean="0"/>
              <a:t>sự</a:t>
            </a:r>
            <a:r>
              <a:rPr lang="en-US" dirty="0" smtClean="0"/>
              <a:t> </a:t>
            </a:r>
            <a:r>
              <a:rPr lang="en-US" dirty="0" err="1" smtClean="0"/>
              <a:t>thiếu</a:t>
            </a:r>
            <a:r>
              <a:rPr lang="en-US" dirty="0" smtClean="0"/>
              <a:t> </a:t>
            </a:r>
            <a:r>
              <a:rPr lang="en-US" dirty="0" err="1" smtClean="0"/>
              <a:t>thốn</a:t>
            </a:r>
            <a:r>
              <a:rPr lang="en-US" dirty="0" smtClean="0"/>
              <a:t> </a:t>
            </a:r>
            <a:r>
              <a:rPr lang="en-US" dirty="0" err="1" smtClean="0"/>
              <a:t>địa</a:t>
            </a:r>
            <a:r>
              <a:rPr lang="en-US" dirty="0" smtClean="0"/>
              <a:t> </a:t>
            </a:r>
            <a:r>
              <a:rPr lang="en-US" dirty="0" err="1" smtClean="0"/>
              <a:t>chỉ</a:t>
            </a:r>
            <a:r>
              <a:rPr lang="en-US" dirty="0" smtClean="0"/>
              <a:t> IP </a:t>
            </a:r>
            <a:r>
              <a:rPr lang="en-US" dirty="0" err="1" smtClean="0"/>
              <a:t>sẽ</a:t>
            </a:r>
            <a:r>
              <a:rPr lang="en-US" dirty="0" smtClean="0"/>
              <a:t> </a:t>
            </a:r>
            <a:r>
              <a:rPr lang="en-US" dirty="0" err="1" smtClean="0"/>
              <a:t>được</a:t>
            </a:r>
            <a:r>
              <a:rPr lang="en-US" dirty="0" smtClean="0"/>
              <a:t> </a:t>
            </a:r>
            <a:r>
              <a:rPr lang="en-US" dirty="0" err="1" smtClean="0"/>
              <a:t>giải</a:t>
            </a:r>
            <a:r>
              <a:rPr lang="en-US" dirty="0" smtClean="0"/>
              <a:t> </a:t>
            </a:r>
            <a:r>
              <a:rPr lang="en-US" dirty="0" err="1" smtClean="0"/>
              <a:t>quyết</a:t>
            </a:r>
            <a:r>
              <a:rPr lang="en-US" dirty="0" smtClean="0"/>
              <a:t> </a:t>
            </a:r>
            <a:r>
              <a:rPr lang="en-US" dirty="0" err="1" smtClean="0"/>
              <a:t>khi</a:t>
            </a:r>
            <a:r>
              <a:rPr lang="en-US" dirty="0" smtClean="0"/>
              <a:t> </a:t>
            </a:r>
            <a:r>
              <a:rPr lang="en-US" dirty="0" err="1" smtClean="0"/>
              <a:t>dùng</a:t>
            </a:r>
            <a:r>
              <a:rPr lang="en-US" dirty="0" smtClean="0"/>
              <a:t> IPv6</a:t>
            </a:r>
          </a:p>
          <a:p>
            <a:pPr eaLnBrk="1" fontAlgn="auto" hangingPunct="1">
              <a:spcAft>
                <a:spcPts val="0"/>
              </a:spcAft>
              <a:buFont typeface="Arial" pitchFamily="34" charset="0"/>
              <a:buChar char="•"/>
              <a:defRPr/>
            </a:pPr>
            <a:endParaRPr lang="en-US" dirty="0" smtClean="0"/>
          </a:p>
        </p:txBody>
      </p:sp>
      <p:sp>
        <p:nvSpPr>
          <p:cNvPr id="65539" name="Slide Number Placeholder 5"/>
          <p:cNvSpPr>
            <a:spLocks noGrp="1"/>
          </p:cNvSpPr>
          <p:nvPr>
            <p:ph type="sldNum" sz="quarter" idx="12"/>
          </p:nvPr>
        </p:nvSpPr>
        <p:spPr/>
        <p:txBody>
          <a:bodyPr/>
          <a:lstStyle/>
          <a:p>
            <a:pPr>
              <a:defRPr/>
            </a:pPr>
            <a:fld id="{0FD8EA94-5510-4041-811D-3AE24B67F152}" type="slidenum">
              <a:rPr lang="ar-SA"/>
              <a:pPr>
                <a:defRPr/>
              </a:pPr>
              <a:t>52</a:t>
            </a:fld>
            <a:endParaRPr lang="en-US">
              <a:cs typeface="Arial" pitchFamily="34" charset="0"/>
            </a:endParaRPr>
          </a:p>
        </p:txBody>
      </p:sp>
    </p:spTree>
    <p:extLst>
      <p:ext uri="{BB962C8B-B14F-4D97-AF65-F5344CB8AC3E}">
        <p14:creationId xmlns:p14="http://schemas.microsoft.com/office/powerpoint/2010/main" xmlns="" val="22477525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1143000" y="274638"/>
            <a:ext cx="7791450" cy="1143000"/>
          </a:xfrm>
        </p:spPr>
        <p:txBody>
          <a:bodyPr rtlCol="0">
            <a:normAutofit/>
          </a:bodyPr>
          <a:lstStyle/>
          <a:p>
            <a:pPr eaLnBrk="1" fontAlgn="auto" hangingPunct="1">
              <a:spcAft>
                <a:spcPts val="0"/>
              </a:spcAft>
              <a:defRPr/>
            </a:pPr>
            <a:r>
              <a:rPr lang="en-US" sz="4000">
                <a:solidFill>
                  <a:schemeClr val="tx2">
                    <a:satMod val="130000"/>
                  </a:schemeClr>
                </a:solidFill>
              </a:rPr>
              <a:t>Mạng con</a:t>
            </a:r>
          </a:p>
        </p:txBody>
      </p:sp>
      <p:sp>
        <p:nvSpPr>
          <p:cNvPr id="6" name="Slide Number Placeholder 5"/>
          <p:cNvSpPr>
            <a:spLocks noGrp="1"/>
          </p:cNvSpPr>
          <p:nvPr>
            <p:ph type="sldNum" sz="quarter" idx="12"/>
          </p:nvPr>
        </p:nvSpPr>
        <p:spPr/>
        <p:txBody>
          <a:bodyPr/>
          <a:lstStyle/>
          <a:p>
            <a:pPr>
              <a:defRPr/>
            </a:pPr>
            <a:fld id="{FEE2DD1C-FBFB-4219-A643-FC5159F66B3A}" type="slidenum">
              <a:rPr lang="en-US"/>
              <a:pPr>
                <a:defRPr/>
              </a:pPr>
              <a:t>53</a:t>
            </a:fld>
            <a:endParaRPr lang="en-US"/>
          </a:p>
        </p:txBody>
      </p:sp>
      <p:pic>
        <p:nvPicPr>
          <p:cNvPr id="159748" name="Picture 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66800" y="1371600"/>
            <a:ext cx="7772400" cy="4803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51495089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a:xfrm>
            <a:off x="1066800" y="274638"/>
            <a:ext cx="7867650" cy="1143000"/>
          </a:xfrm>
        </p:spPr>
        <p:txBody>
          <a:bodyPr rtlCol="0">
            <a:normAutofit/>
          </a:bodyPr>
          <a:lstStyle/>
          <a:p>
            <a:pPr eaLnBrk="1" fontAlgn="auto" hangingPunct="1">
              <a:spcAft>
                <a:spcPts val="0"/>
              </a:spcAft>
              <a:defRPr/>
            </a:pPr>
            <a:r>
              <a:rPr lang="en-US" sz="4000">
                <a:solidFill>
                  <a:schemeClr val="tx2">
                    <a:satMod val="130000"/>
                  </a:schemeClr>
                </a:solidFill>
              </a:rPr>
              <a:t>Mạng con</a:t>
            </a:r>
          </a:p>
        </p:txBody>
      </p:sp>
      <p:sp>
        <p:nvSpPr>
          <p:cNvPr id="6" name="Slide Number Placeholder 5"/>
          <p:cNvSpPr>
            <a:spLocks noGrp="1"/>
          </p:cNvSpPr>
          <p:nvPr>
            <p:ph type="sldNum" sz="quarter" idx="12"/>
          </p:nvPr>
        </p:nvSpPr>
        <p:spPr/>
        <p:txBody>
          <a:bodyPr/>
          <a:lstStyle/>
          <a:p>
            <a:pPr>
              <a:defRPr/>
            </a:pPr>
            <a:fld id="{9745A9E2-6C25-4796-9F1F-4A1E1221F6E0}" type="slidenum">
              <a:rPr lang="en-US"/>
              <a:pPr>
                <a:defRPr/>
              </a:pPr>
              <a:t>54</a:t>
            </a:fld>
            <a:endParaRPr lang="en-US"/>
          </a:p>
        </p:txBody>
      </p:sp>
      <p:pic>
        <p:nvPicPr>
          <p:cNvPr id="160772" name="Picture 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66800" y="1538288"/>
            <a:ext cx="7848600" cy="4557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96988057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a:xfrm>
            <a:off x="1066800" y="274638"/>
            <a:ext cx="7867650" cy="1143000"/>
          </a:xfrm>
        </p:spPr>
        <p:txBody>
          <a:bodyPr rtlCol="0">
            <a:normAutofit/>
          </a:bodyPr>
          <a:lstStyle/>
          <a:p>
            <a:pPr eaLnBrk="1" fontAlgn="auto" hangingPunct="1">
              <a:spcAft>
                <a:spcPts val="0"/>
              </a:spcAft>
              <a:defRPr/>
            </a:pPr>
            <a:r>
              <a:rPr lang="en-US" sz="4000">
                <a:solidFill>
                  <a:schemeClr val="tx2">
                    <a:satMod val="130000"/>
                  </a:schemeClr>
                </a:solidFill>
              </a:rPr>
              <a:t>Kỹ thuật chia mạng con</a:t>
            </a:r>
          </a:p>
        </p:txBody>
      </p:sp>
      <p:sp>
        <p:nvSpPr>
          <p:cNvPr id="161795" name="Rectangle 4"/>
          <p:cNvSpPr>
            <a:spLocks noGrp="1" noChangeArrowheads="1"/>
          </p:cNvSpPr>
          <p:nvPr>
            <p:ph idx="1"/>
          </p:nvPr>
        </p:nvSpPr>
        <p:spPr>
          <a:xfrm>
            <a:off x="990600" y="1524000"/>
            <a:ext cx="7467600" cy="2286000"/>
          </a:xfrm>
        </p:spPr>
        <p:txBody>
          <a:bodyPr/>
          <a:lstStyle/>
          <a:p>
            <a:pPr eaLnBrk="1" hangingPunct="1">
              <a:lnSpc>
                <a:spcPct val="90000"/>
              </a:lnSpc>
            </a:pPr>
            <a:r>
              <a:rPr lang="en-US" sz="2800" smtClean="0"/>
              <a:t>Mượn một số bit trong phần host_id ban đầu để đặt cho các mạng con </a:t>
            </a:r>
          </a:p>
          <a:p>
            <a:pPr eaLnBrk="1" hangingPunct="1">
              <a:lnSpc>
                <a:spcPct val="90000"/>
              </a:lnSpc>
            </a:pPr>
            <a:r>
              <a:rPr lang="en-US" sz="2800" smtClean="0"/>
              <a:t>Cấu trúc của địa chỉ IP lúc này sẽ gồm 3 phần: network_id, subnet_id và host_id.</a:t>
            </a:r>
          </a:p>
        </p:txBody>
      </p:sp>
      <p:sp>
        <p:nvSpPr>
          <p:cNvPr id="7" name="Slide Number Placeholder 5"/>
          <p:cNvSpPr>
            <a:spLocks noGrp="1"/>
          </p:cNvSpPr>
          <p:nvPr>
            <p:ph type="sldNum" sz="quarter" idx="12"/>
          </p:nvPr>
        </p:nvSpPr>
        <p:spPr/>
        <p:txBody>
          <a:bodyPr/>
          <a:lstStyle/>
          <a:p>
            <a:pPr>
              <a:defRPr/>
            </a:pPr>
            <a:fld id="{491795EE-875C-4BEB-AC74-152A0A227BAA}" type="slidenum">
              <a:rPr lang="en-US"/>
              <a:pPr>
                <a:defRPr/>
              </a:pPr>
              <a:t>55</a:t>
            </a:fld>
            <a:endParaRPr lang="en-US"/>
          </a:p>
        </p:txBody>
      </p:sp>
      <p:pic>
        <p:nvPicPr>
          <p:cNvPr id="161797" name="Picture 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43000" y="3810000"/>
            <a:ext cx="7239000" cy="2168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7830526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1066800" y="274638"/>
            <a:ext cx="7867650" cy="1143000"/>
          </a:xfrm>
        </p:spPr>
        <p:txBody>
          <a:bodyPr rtlCol="0">
            <a:normAutofit/>
          </a:bodyPr>
          <a:lstStyle/>
          <a:p>
            <a:pPr eaLnBrk="1" fontAlgn="auto" hangingPunct="1">
              <a:spcAft>
                <a:spcPts val="0"/>
              </a:spcAft>
              <a:defRPr/>
            </a:pPr>
            <a:r>
              <a:rPr lang="en-US" sz="4000">
                <a:solidFill>
                  <a:schemeClr val="tx2">
                    <a:satMod val="130000"/>
                  </a:schemeClr>
                </a:solidFill>
              </a:rPr>
              <a:t>Kỹ thuật chia mạng con</a:t>
            </a:r>
          </a:p>
        </p:txBody>
      </p:sp>
      <p:sp>
        <p:nvSpPr>
          <p:cNvPr id="162819" name="Rectangle 4"/>
          <p:cNvSpPr>
            <a:spLocks noGrp="1" noChangeArrowheads="1"/>
          </p:cNvSpPr>
          <p:nvPr>
            <p:ph idx="1"/>
          </p:nvPr>
        </p:nvSpPr>
        <p:spPr/>
        <p:txBody>
          <a:bodyPr/>
          <a:lstStyle/>
          <a:p>
            <a:pPr eaLnBrk="1" hangingPunct="1">
              <a:lnSpc>
                <a:spcPct val="90000"/>
              </a:lnSpc>
            </a:pPr>
            <a:r>
              <a:rPr lang="en-US" sz="2800" smtClean="0"/>
              <a:t>Số bit dùng trong subnet_id tuỳ thuộc vào chiến lược chia mạng con. Tuy nhiên số bit tối đa có thể mượn phải tuân theo công thức:</a:t>
            </a:r>
          </a:p>
          <a:p>
            <a:pPr eaLnBrk="1" hangingPunct="1">
              <a:lnSpc>
                <a:spcPct val="90000"/>
              </a:lnSpc>
            </a:pPr>
            <a:endParaRPr lang="en-US" sz="2800" smtClean="0">
              <a:cs typeface="Tahoma" pitchFamily="34" charset="0"/>
            </a:endParaRPr>
          </a:p>
          <a:p>
            <a:pPr eaLnBrk="1" hangingPunct="1">
              <a:lnSpc>
                <a:spcPct val="90000"/>
              </a:lnSpc>
            </a:pPr>
            <a:r>
              <a:rPr lang="en-US" sz="2800" smtClean="0">
                <a:cs typeface="Tahoma" pitchFamily="34" charset="0"/>
              </a:rPr>
              <a:t>Số lượng bit tối đa có thể mượn:</a:t>
            </a:r>
          </a:p>
          <a:p>
            <a:pPr lvl="1" eaLnBrk="1" hangingPunct="1">
              <a:lnSpc>
                <a:spcPct val="90000"/>
              </a:lnSpc>
            </a:pPr>
            <a:r>
              <a:rPr lang="en-US" sz="2400" smtClean="0">
                <a:cs typeface="Tahoma" pitchFamily="34" charset="0"/>
              </a:rPr>
              <a:t>Lớp A: </a:t>
            </a:r>
            <a:r>
              <a:rPr lang="en-US" sz="2400" smtClean="0">
                <a:solidFill>
                  <a:srgbClr val="FF3300"/>
                </a:solidFill>
                <a:cs typeface="Tahoma" pitchFamily="34" charset="0"/>
              </a:rPr>
              <a:t>22</a:t>
            </a:r>
            <a:r>
              <a:rPr lang="en-US" sz="2400" smtClean="0">
                <a:cs typeface="Tahoma" pitchFamily="34" charset="0"/>
              </a:rPr>
              <a:t> (= 24 – 2) bit -&gt;</a:t>
            </a:r>
            <a:r>
              <a:rPr lang="en-US" sz="2400" smtClean="0">
                <a:cs typeface="Tahoma" pitchFamily="34" charset="0"/>
                <a:sym typeface="Wingdings" pitchFamily="2" charset="2"/>
              </a:rPr>
              <a:t> chia được 2</a:t>
            </a:r>
            <a:r>
              <a:rPr lang="en-US" sz="2400" baseline="30000" smtClean="0">
                <a:cs typeface="Tahoma" pitchFamily="34" charset="0"/>
                <a:sym typeface="Wingdings" pitchFamily="2" charset="2"/>
              </a:rPr>
              <a:t>22</a:t>
            </a:r>
            <a:r>
              <a:rPr lang="en-US" sz="2400" smtClean="0">
                <a:cs typeface="Tahoma" pitchFamily="34" charset="0"/>
                <a:sym typeface="Wingdings" pitchFamily="2" charset="2"/>
              </a:rPr>
              <a:t> = 4194304 mạng con</a:t>
            </a:r>
          </a:p>
          <a:p>
            <a:pPr lvl="1" eaLnBrk="1" hangingPunct="1">
              <a:lnSpc>
                <a:spcPct val="90000"/>
              </a:lnSpc>
            </a:pPr>
            <a:r>
              <a:rPr lang="en-US" sz="2400" smtClean="0">
                <a:cs typeface="Tahoma" pitchFamily="34" charset="0"/>
              </a:rPr>
              <a:t>Lớp B: </a:t>
            </a:r>
            <a:r>
              <a:rPr lang="en-US" sz="2400" smtClean="0">
                <a:solidFill>
                  <a:srgbClr val="FF3300"/>
                </a:solidFill>
                <a:cs typeface="Tahoma" pitchFamily="34" charset="0"/>
              </a:rPr>
              <a:t>14</a:t>
            </a:r>
            <a:r>
              <a:rPr lang="en-US" sz="2400" smtClean="0">
                <a:cs typeface="Tahoma" pitchFamily="34" charset="0"/>
              </a:rPr>
              <a:t> (= 16 – 2) bit -&gt;</a:t>
            </a:r>
            <a:r>
              <a:rPr lang="en-US" sz="2400" smtClean="0">
                <a:cs typeface="Tahoma" pitchFamily="34" charset="0"/>
                <a:sym typeface="Wingdings" pitchFamily="2" charset="2"/>
              </a:rPr>
              <a:t> chia được 2</a:t>
            </a:r>
            <a:r>
              <a:rPr lang="en-US" sz="2400" baseline="30000" smtClean="0">
                <a:cs typeface="Tahoma" pitchFamily="34" charset="0"/>
                <a:sym typeface="Wingdings" pitchFamily="2" charset="2"/>
              </a:rPr>
              <a:t>14</a:t>
            </a:r>
            <a:r>
              <a:rPr lang="en-US" sz="2400" smtClean="0">
                <a:cs typeface="Tahoma" pitchFamily="34" charset="0"/>
                <a:sym typeface="Wingdings" pitchFamily="2" charset="2"/>
              </a:rPr>
              <a:t> = 16384 mạng con</a:t>
            </a:r>
          </a:p>
          <a:p>
            <a:pPr lvl="1" eaLnBrk="1" hangingPunct="1">
              <a:lnSpc>
                <a:spcPct val="90000"/>
              </a:lnSpc>
            </a:pPr>
            <a:r>
              <a:rPr lang="en-US" sz="2400" smtClean="0">
                <a:cs typeface="Tahoma" pitchFamily="34" charset="0"/>
              </a:rPr>
              <a:t>Lớp C: </a:t>
            </a:r>
            <a:r>
              <a:rPr lang="en-US" sz="2400" smtClean="0">
                <a:solidFill>
                  <a:srgbClr val="FF3300"/>
                </a:solidFill>
                <a:cs typeface="Tahoma" pitchFamily="34" charset="0"/>
              </a:rPr>
              <a:t>06</a:t>
            </a:r>
            <a:r>
              <a:rPr lang="en-US" sz="2400" smtClean="0">
                <a:cs typeface="Tahoma" pitchFamily="34" charset="0"/>
              </a:rPr>
              <a:t> (= 8 – 2) bit -&gt;</a:t>
            </a:r>
            <a:r>
              <a:rPr lang="en-US" sz="2400" smtClean="0">
                <a:cs typeface="Tahoma" pitchFamily="34" charset="0"/>
                <a:sym typeface="Wingdings" pitchFamily="2" charset="2"/>
              </a:rPr>
              <a:t> chia được 2</a:t>
            </a:r>
            <a:r>
              <a:rPr lang="en-US" sz="2400" baseline="30000" smtClean="0">
                <a:cs typeface="Tahoma" pitchFamily="34" charset="0"/>
                <a:sym typeface="Wingdings" pitchFamily="2" charset="2"/>
              </a:rPr>
              <a:t>6</a:t>
            </a:r>
            <a:r>
              <a:rPr lang="en-US" sz="2400" smtClean="0">
                <a:cs typeface="Tahoma" pitchFamily="34" charset="0"/>
                <a:sym typeface="Wingdings" pitchFamily="2" charset="2"/>
              </a:rPr>
              <a:t> = 64 mạng con</a:t>
            </a:r>
          </a:p>
        </p:txBody>
      </p:sp>
      <p:sp>
        <p:nvSpPr>
          <p:cNvPr id="6" name="Slide Number Placeholder 5"/>
          <p:cNvSpPr>
            <a:spLocks noGrp="1"/>
          </p:cNvSpPr>
          <p:nvPr>
            <p:ph type="sldNum" sz="quarter" idx="12"/>
          </p:nvPr>
        </p:nvSpPr>
        <p:spPr/>
        <p:txBody>
          <a:bodyPr/>
          <a:lstStyle/>
          <a:p>
            <a:pPr>
              <a:defRPr/>
            </a:pPr>
            <a:fld id="{1F0F1E6C-F3D5-40A1-A87F-EC5EB4353538}" type="slidenum">
              <a:rPr lang="en-US"/>
              <a:pPr>
                <a:defRPr/>
              </a:pPr>
              <a:t>56</a:t>
            </a:fld>
            <a:endParaRPr lang="en-US"/>
          </a:p>
        </p:txBody>
      </p:sp>
      <p:sp>
        <p:nvSpPr>
          <p:cNvPr id="162821" name="TextBox 6"/>
          <p:cNvSpPr txBox="1">
            <a:spLocks noChangeArrowheads="1"/>
          </p:cNvSpPr>
          <p:nvPr/>
        </p:nvSpPr>
        <p:spPr bwMode="auto">
          <a:xfrm>
            <a:off x="3124200" y="2819400"/>
            <a:ext cx="5181600" cy="584200"/>
          </a:xfrm>
          <a:prstGeom prst="rect">
            <a:avLst/>
          </a:prstGeom>
          <a:noFill/>
          <a:ln w="9525">
            <a:solidFill>
              <a:srgbClr val="FF0000"/>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r>
              <a:rPr lang="en-US" sz="3200">
                <a:solidFill>
                  <a:srgbClr val="FF0000"/>
                </a:solidFill>
              </a:rPr>
              <a:t>Subnet_id &lt;= host_id - 2</a:t>
            </a:r>
          </a:p>
        </p:txBody>
      </p:sp>
    </p:spTree>
    <p:extLst>
      <p:ext uri="{BB962C8B-B14F-4D97-AF65-F5344CB8AC3E}">
        <p14:creationId xmlns:p14="http://schemas.microsoft.com/office/powerpoint/2010/main" xmlns="" val="122265087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a:xfrm>
            <a:off x="1066800" y="274638"/>
            <a:ext cx="7867650" cy="1143000"/>
          </a:xfrm>
        </p:spPr>
        <p:txBody>
          <a:bodyPr rtlCol="0">
            <a:normAutofit/>
          </a:bodyPr>
          <a:lstStyle/>
          <a:p>
            <a:pPr eaLnBrk="1" fontAlgn="auto" hangingPunct="1">
              <a:spcAft>
                <a:spcPts val="0"/>
              </a:spcAft>
              <a:defRPr/>
            </a:pPr>
            <a:r>
              <a:rPr lang="en-US" sz="4000">
                <a:solidFill>
                  <a:schemeClr val="tx2">
                    <a:satMod val="130000"/>
                  </a:schemeClr>
                </a:solidFill>
              </a:rPr>
              <a:t>Kỹ thuật chia mạng con</a:t>
            </a:r>
          </a:p>
        </p:txBody>
      </p:sp>
      <p:sp>
        <p:nvSpPr>
          <p:cNvPr id="163843" name="Rectangle 4"/>
          <p:cNvSpPr>
            <a:spLocks noGrp="1" noChangeArrowheads="1"/>
          </p:cNvSpPr>
          <p:nvPr>
            <p:ph idx="1"/>
          </p:nvPr>
        </p:nvSpPr>
        <p:spPr/>
        <p:txBody>
          <a:bodyPr/>
          <a:lstStyle/>
          <a:p>
            <a:pPr eaLnBrk="1" hangingPunct="1">
              <a:lnSpc>
                <a:spcPct val="80000"/>
              </a:lnSpc>
            </a:pPr>
            <a:r>
              <a:rPr lang="en-US" smtClean="0"/>
              <a:t>Số bit trong phần subnet_id xác định số lượng mạng con. Với số bit là x thì 2</a:t>
            </a:r>
            <a:r>
              <a:rPr lang="en-US" baseline="30000" smtClean="0"/>
              <a:t>x</a:t>
            </a:r>
            <a:r>
              <a:rPr lang="en-US" smtClean="0"/>
              <a:t> là số lượng mạng con có được.</a:t>
            </a:r>
          </a:p>
          <a:p>
            <a:pPr eaLnBrk="1" hangingPunct="1">
              <a:lnSpc>
                <a:spcPct val="80000"/>
              </a:lnSpc>
            </a:pPr>
            <a:r>
              <a:rPr lang="en-US" smtClean="0"/>
              <a:t>Ngược lại từ số lượng mạng con cần thiết theo nhu cầu, tính được phần subnet_id cần bao nhiêu bit. Nếu muốn chia 6 mạng con thì cần 3 bit (2</a:t>
            </a:r>
            <a:r>
              <a:rPr lang="en-US" baseline="30000" smtClean="0"/>
              <a:t>3</a:t>
            </a:r>
            <a:r>
              <a:rPr lang="en-US" smtClean="0"/>
              <a:t>=8), chia 12 mạng con thì cần 4 bit (2</a:t>
            </a:r>
            <a:r>
              <a:rPr lang="en-US" baseline="30000" smtClean="0"/>
              <a:t>4</a:t>
            </a:r>
            <a:r>
              <a:rPr lang="en-US" smtClean="0"/>
              <a:t>&gt;=12).</a:t>
            </a:r>
          </a:p>
        </p:txBody>
      </p:sp>
      <p:sp>
        <p:nvSpPr>
          <p:cNvPr id="6" name="Slide Number Placeholder 5"/>
          <p:cNvSpPr>
            <a:spLocks noGrp="1"/>
          </p:cNvSpPr>
          <p:nvPr>
            <p:ph type="sldNum" sz="quarter" idx="12"/>
          </p:nvPr>
        </p:nvSpPr>
        <p:spPr/>
        <p:txBody>
          <a:bodyPr/>
          <a:lstStyle/>
          <a:p>
            <a:pPr>
              <a:defRPr/>
            </a:pPr>
            <a:fld id="{34203335-AD18-4D36-BBCA-C4178D481FDA}" type="slidenum">
              <a:rPr lang="en-US"/>
              <a:pPr>
                <a:defRPr/>
              </a:pPr>
              <a:t>57</a:t>
            </a:fld>
            <a:endParaRPr lang="en-US"/>
          </a:p>
        </p:txBody>
      </p:sp>
    </p:spTree>
    <p:extLst>
      <p:ext uri="{BB962C8B-B14F-4D97-AF65-F5344CB8AC3E}">
        <p14:creationId xmlns:p14="http://schemas.microsoft.com/office/powerpoint/2010/main" xmlns="" val="304214203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1219200" y="152400"/>
            <a:ext cx="7239000" cy="914400"/>
          </a:xfrm>
        </p:spPr>
        <p:txBody>
          <a:bodyPr rtlCol="0">
            <a:normAutofit/>
          </a:bodyPr>
          <a:lstStyle/>
          <a:p>
            <a:pPr eaLnBrk="1" fontAlgn="auto" hangingPunct="1">
              <a:spcAft>
                <a:spcPts val="0"/>
              </a:spcAft>
              <a:defRPr/>
            </a:pPr>
            <a:r>
              <a:rPr lang="en-US" sz="4000" smtClean="0">
                <a:solidFill>
                  <a:schemeClr val="tx2">
                    <a:satMod val="130000"/>
                  </a:schemeClr>
                </a:solidFill>
              </a:rPr>
              <a:t>Một số khái niệm mới </a:t>
            </a:r>
          </a:p>
        </p:txBody>
      </p:sp>
      <p:sp>
        <p:nvSpPr>
          <p:cNvPr id="164867" name="Rectangle 3"/>
          <p:cNvSpPr>
            <a:spLocks noGrp="1" noChangeArrowheads="1"/>
          </p:cNvSpPr>
          <p:nvPr>
            <p:ph idx="1"/>
          </p:nvPr>
        </p:nvSpPr>
        <p:spPr>
          <a:xfrm>
            <a:off x="1066800" y="1143000"/>
            <a:ext cx="7391400" cy="5105400"/>
          </a:xfrm>
        </p:spPr>
        <p:txBody>
          <a:bodyPr>
            <a:normAutofit lnSpcReduction="10000"/>
          </a:bodyPr>
          <a:lstStyle/>
          <a:p>
            <a:pPr eaLnBrk="1" hangingPunct="1"/>
            <a:r>
              <a:rPr lang="en-US" smtClean="0">
                <a:cs typeface="Tahoma" pitchFamily="34" charset="0"/>
              </a:rPr>
              <a:t>Ðịa chỉ mạng con (địa chỉ đường mạng): gồm cả phần network_id và subnet_id, phần host_id chỉ chứa các bit 0 </a:t>
            </a:r>
          </a:p>
          <a:p>
            <a:pPr eaLnBrk="1" hangingPunct="1"/>
            <a:r>
              <a:rPr lang="en-US" smtClean="0">
                <a:cs typeface="Tahoma" pitchFamily="34" charset="0"/>
              </a:rPr>
              <a:t>Ðịa chỉ broadcast trong một mạng con: tất cả các bit trong phần host_id là 1.</a:t>
            </a:r>
          </a:p>
          <a:p>
            <a:pPr eaLnBrk="1" hangingPunct="1"/>
            <a:r>
              <a:rPr lang="en-US" smtClean="0">
                <a:cs typeface="Tahoma" pitchFamily="34" charset="0"/>
              </a:rPr>
              <a:t>Mặt nạ mạng con (subnet mask): tất cả các bit trong phần host_id là 0, các phần còn lại là 1.</a:t>
            </a:r>
          </a:p>
          <a:p>
            <a:pPr eaLnBrk="1" hangingPunct="1"/>
            <a:endParaRPr lang="en-US" smtClean="0">
              <a:cs typeface="Times New Roman" pitchFamily="18" charset="0"/>
            </a:endParaRPr>
          </a:p>
        </p:txBody>
      </p:sp>
      <p:sp>
        <p:nvSpPr>
          <p:cNvPr id="4" name="Slide Number Placeholder 3"/>
          <p:cNvSpPr>
            <a:spLocks noGrp="1"/>
          </p:cNvSpPr>
          <p:nvPr>
            <p:ph type="sldNum" sz="quarter" idx="12"/>
          </p:nvPr>
        </p:nvSpPr>
        <p:spPr/>
        <p:txBody>
          <a:bodyPr/>
          <a:lstStyle/>
          <a:p>
            <a:pPr>
              <a:defRPr/>
            </a:pPr>
            <a:fld id="{202E395C-EFC1-4337-B68F-9BAA806F4143}" type="slidenum">
              <a:rPr lang="en-US"/>
              <a:pPr>
                <a:defRPr/>
              </a:pPr>
              <a:t>58</a:t>
            </a:fld>
            <a:endParaRPr lang="en-US"/>
          </a:p>
        </p:txBody>
      </p:sp>
    </p:spTree>
    <p:extLst>
      <p:ext uri="{BB962C8B-B14F-4D97-AF65-F5344CB8AC3E}">
        <p14:creationId xmlns:p14="http://schemas.microsoft.com/office/powerpoint/2010/main" xmlns="" val="259147028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1143000" y="152400"/>
            <a:ext cx="7315200" cy="914400"/>
          </a:xfrm>
        </p:spPr>
        <p:txBody>
          <a:bodyPr rtlCol="0">
            <a:normAutofit/>
          </a:bodyPr>
          <a:lstStyle/>
          <a:p>
            <a:pPr eaLnBrk="1" fontAlgn="auto" hangingPunct="1">
              <a:spcAft>
                <a:spcPts val="0"/>
              </a:spcAft>
              <a:defRPr/>
            </a:pPr>
            <a:r>
              <a:rPr lang="en-US" sz="4000" smtClean="0">
                <a:solidFill>
                  <a:schemeClr val="tx2">
                    <a:satMod val="130000"/>
                  </a:schemeClr>
                </a:solidFill>
              </a:rPr>
              <a:t>Quy ước ghi địa chỉ IP</a:t>
            </a:r>
          </a:p>
        </p:txBody>
      </p:sp>
      <p:sp>
        <p:nvSpPr>
          <p:cNvPr id="165891" name="Rectangle 3"/>
          <p:cNvSpPr>
            <a:spLocks noGrp="1" noChangeArrowheads="1"/>
          </p:cNvSpPr>
          <p:nvPr>
            <p:ph idx="1"/>
          </p:nvPr>
        </p:nvSpPr>
        <p:spPr>
          <a:xfrm>
            <a:off x="1066800" y="1143000"/>
            <a:ext cx="7391400" cy="5334000"/>
          </a:xfrm>
        </p:spPr>
        <p:txBody>
          <a:bodyPr/>
          <a:lstStyle/>
          <a:p>
            <a:pPr eaLnBrk="1" hangingPunct="1"/>
            <a:r>
              <a:rPr lang="en-US" smtClean="0">
                <a:cs typeface="Tahoma" pitchFamily="34" charset="0"/>
              </a:rPr>
              <a:t>Nếu có địa chỉ IP như 172.29.8.230 thì chưa thể biết được host này nằm trong mạng nào, có chia mạng con hay không và có nếu chia thì dùng bao nhiêu bit để chia. Chính vì vậy khi ghi nhận địa chỉ IP của một host, phải cho biết subnet mask của nó</a:t>
            </a:r>
          </a:p>
          <a:p>
            <a:pPr eaLnBrk="1" hangingPunct="1"/>
            <a:r>
              <a:rPr lang="en-US" smtClean="0">
                <a:cs typeface="Tahoma" pitchFamily="34" charset="0"/>
              </a:rPr>
              <a:t>Ví dụ: 172.29.8.230/255.255.255.0 hoặc 172.29.8.230/24 (có nghĩa là dùng 24 bit đầu tiên cho NetworkID).</a:t>
            </a:r>
            <a:r>
              <a:rPr lang="en-US" sz="2800" smtClean="0">
                <a:cs typeface="Times New Roman" pitchFamily="18" charset="0"/>
              </a:rPr>
              <a:t> </a:t>
            </a:r>
          </a:p>
        </p:txBody>
      </p:sp>
      <p:sp>
        <p:nvSpPr>
          <p:cNvPr id="4" name="Slide Number Placeholder 3"/>
          <p:cNvSpPr>
            <a:spLocks noGrp="1"/>
          </p:cNvSpPr>
          <p:nvPr>
            <p:ph type="sldNum" sz="quarter" idx="12"/>
          </p:nvPr>
        </p:nvSpPr>
        <p:spPr/>
        <p:txBody>
          <a:bodyPr/>
          <a:lstStyle/>
          <a:p>
            <a:pPr>
              <a:defRPr/>
            </a:pPr>
            <a:fld id="{49504064-575E-4291-AB58-7B7093460E80}" type="slidenum">
              <a:rPr lang="en-US"/>
              <a:pPr>
                <a:defRPr/>
              </a:pPr>
              <a:t>59</a:t>
            </a:fld>
            <a:endParaRPr lang="en-US"/>
          </a:p>
        </p:txBody>
      </p:sp>
    </p:spTree>
    <p:extLst>
      <p:ext uri="{BB962C8B-B14F-4D97-AF65-F5344CB8AC3E}">
        <p14:creationId xmlns:p14="http://schemas.microsoft.com/office/powerpoint/2010/main" xmlns="" val="11852776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5" name="Rectangle 5"/>
          <p:cNvSpPr>
            <a:spLocks noGrp="1" noChangeArrowheads="1"/>
          </p:cNvSpPr>
          <p:nvPr>
            <p:ph type="title"/>
          </p:nvPr>
        </p:nvSpPr>
        <p:spPr>
          <a:xfrm>
            <a:off x="1066800" y="274638"/>
            <a:ext cx="7867650" cy="1143000"/>
          </a:xfrm>
        </p:spPr>
        <p:txBody>
          <a:bodyPr rtlCol="0">
            <a:normAutofit/>
          </a:bodyPr>
          <a:lstStyle/>
          <a:p>
            <a:pPr eaLnBrk="1" fontAlgn="auto" hangingPunct="1">
              <a:spcAft>
                <a:spcPts val="0"/>
              </a:spcAft>
              <a:defRPr/>
            </a:pPr>
            <a:r>
              <a:rPr lang="en-US">
                <a:solidFill>
                  <a:schemeClr val="tx2">
                    <a:satMod val="130000"/>
                  </a:schemeClr>
                </a:solidFill>
              </a:rPr>
              <a:t>Lớp Internet</a:t>
            </a:r>
          </a:p>
        </p:txBody>
      </p:sp>
      <p:graphicFrame>
        <p:nvGraphicFramePr>
          <p:cNvPr id="111619" name="Object 4"/>
          <p:cNvGraphicFramePr>
            <a:graphicFrameLocks noChangeAspect="1"/>
          </p:cNvGraphicFramePr>
          <p:nvPr>
            <p:ph idx="1"/>
          </p:nvPr>
        </p:nvGraphicFramePr>
        <p:xfrm>
          <a:off x="3124200" y="2133600"/>
          <a:ext cx="5886450" cy="3143250"/>
        </p:xfrm>
        <a:graphic>
          <a:graphicData uri="http://schemas.openxmlformats.org/presentationml/2006/ole">
            <p:oleObj spid="_x0000_s3075" name="Bitmap Image" r:id="rId3" imgW="3924848" imgH="2095793" progId="PBrush">
              <p:embed/>
            </p:oleObj>
          </a:graphicData>
        </a:graphic>
      </p:graphicFrame>
      <p:sp>
        <p:nvSpPr>
          <p:cNvPr id="7" name="Slide Number Placeholder 5"/>
          <p:cNvSpPr>
            <a:spLocks noGrp="1"/>
          </p:cNvSpPr>
          <p:nvPr>
            <p:ph type="sldNum" sz="quarter" idx="12"/>
          </p:nvPr>
        </p:nvSpPr>
        <p:spPr/>
        <p:txBody>
          <a:bodyPr/>
          <a:lstStyle/>
          <a:p>
            <a:pPr>
              <a:defRPr/>
            </a:pPr>
            <a:fld id="{CA423C2D-F6AB-412A-AD64-4C530337EBEF}" type="slidenum">
              <a:rPr lang="en-US"/>
              <a:pPr>
                <a:defRPr/>
              </a:pPr>
              <a:t>6</a:t>
            </a:fld>
            <a:endParaRPr lang="en-US"/>
          </a:p>
        </p:txBody>
      </p:sp>
      <p:sp>
        <p:nvSpPr>
          <p:cNvPr id="111621" name="Rectangle 7"/>
          <p:cNvSpPr>
            <a:spLocks noChangeArrowheads="1"/>
          </p:cNvSpPr>
          <p:nvPr/>
        </p:nvSpPr>
        <p:spPr bwMode="auto">
          <a:xfrm>
            <a:off x="533400" y="2017713"/>
            <a:ext cx="2743200" cy="46116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spcBef>
                <a:spcPct val="20000"/>
              </a:spcBef>
              <a:buClr>
                <a:schemeClr val="folHlink"/>
              </a:buClr>
              <a:buSzPct val="60000"/>
              <a:buFont typeface="Wingdings" pitchFamily="2" charset="2"/>
              <a:buNone/>
            </a:pPr>
            <a:r>
              <a:rPr lang="en-US" sz="2400"/>
              <a:t>	Mục đích của lớp Internet là chọn đường đi tốt nhất xuyên qua mạng cho các gói dữ liệu di chuyển tới đích. Giao thức chính của lớp này là Internet Protocol (IP).</a:t>
            </a:r>
          </a:p>
        </p:txBody>
      </p:sp>
    </p:spTree>
    <p:extLst>
      <p:ext uri="{BB962C8B-B14F-4D97-AF65-F5344CB8AC3E}">
        <p14:creationId xmlns:p14="http://schemas.microsoft.com/office/powerpoint/2010/main" xmlns="" val="333909330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a:xfrm>
            <a:off x="1066800" y="274638"/>
            <a:ext cx="7867650" cy="1143000"/>
          </a:xfrm>
        </p:spPr>
        <p:txBody>
          <a:bodyPr rtlCol="0">
            <a:normAutofit/>
          </a:bodyPr>
          <a:lstStyle/>
          <a:p>
            <a:pPr eaLnBrk="1" fontAlgn="auto" hangingPunct="1">
              <a:spcAft>
                <a:spcPts val="0"/>
              </a:spcAft>
              <a:defRPr/>
            </a:pPr>
            <a:r>
              <a:rPr lang="en-US" sz="4000">
                <a:solidFill>
                  <a:schemeClr val="tx2">
                    <a:satMod val="130000"/>
                  </a:schemeClr>
                </a:solidFill>
              </a:rPr>
              <a:t>Kỹ thuật chia mạng con</a:t>
            </a:r>
          </a:p>
        </p:txBody>
      </p:sp>
      <p:sp>
        <p:nvSpPr>
          <p:cNvPr id="166915" name="Rectangle 4"/>
          <p:cNvSpPr>
            <a:spLocks noGrp="1" noChangeArrowheads="1"/>
          </p:cNvSpPr>
          <p:nvPr>
            <p:ph idx="1"/>
          </p:nvPr>
        </p:nvSpPr>
        <p:spPr>
          <a:xfrm>
            <a:off x="1182688" y="1600200"/>
            <a:ext cx="7580312" cy="4648200"/>
          </a:xfrm>
        </p:spPr>
        <p:txBody>
          <a:bodyPr/>
          <a:lstStyle/>
          <a:p>
            <a:pPr eaLnBrk="1" hangingPunct="1">
              <a:lnSpc>
                <a:spcPct val="90000"/>
              </a:lnSpc>
            </a:pPr>
            <a:r>
              <a:rPr lang="en-US" sz="3600" smtClean="0"/>
              <a:t>Thực hiện 3 bước:</a:t>
            </a:r>
          </a:p>
          <a:p>
            <a:pPr lvl="1" eaLnBrk="1" hangingPunct="1">
              <a:lnSpc>
                <a:spcPct val="90000"/>
              </a:lnSpc>
            </a:pPr>
            <a:r>
              <a:rPr lang="en-US" sz="3200" smtClean="0">
                <a:solidFill>
                  <a:schemeClr val="accent1"/>
                </a:solidFill>
              </a:rPr>
              <a:t>Bước 1</a:t>
            </a:r>
            <a:r>
              <a:rPr lang="en-US" sz="3200" smtClean="0"/>
              <a:t>: Xác định lớp (class) và subnet mask mặc nhiên của địa chỉ.</a:t>
            </a:r>
          </a:p>
          <a:p>
            <a:pPr lvl="1" eaLnBrk="1" hangingPunct="1">
              <a:lnSpc>
                <a:spcPct val="90000"/>
              </a:lnSpc>
            </a:pPr>
            <a:r>
              <a:rPr lang="en-US" sz="3200" smtClean="0">
                <a:solidFill>
                  <a:schemeClr val="accent1"/>
                </a:solidFill>
              </a:rPr>
              <a:t>Bước 2</a:t>
            </a:r>
            <a:r>
              <a:rPr lang="en-US" sz="3200" smtClean="0"/>
              <a:t>: Xác định số bit cần mượn và subnet mask mới, tính số lượng mạng con, số host thực sự có được.</a:t>
            </a:r>
          </a:p>
          <a:p>
            <a:pPr lvl="1" eaLnBrk="1" hangingPunct="1">
              <a:lnSpc>
                <a:spcPct val="90000"/>
              </a:lnSpc>
            </a:pPr>
            <a:r>
              <a:rPr lang="en-US" sz="3200" smtClean="0">
                <a:solidFill>
                  <a:schemeClr val="accent1"/>
                </a:solidFill>
              </a:rPr>
              <a:t>Bước 3</a:t>
            </a:r>
            <a:r>
              <a:rPr lang="en-US" sz="3200" smtClean="0"/>
              <a:t>: Xác định các vùng địa chỉ host và chọn mạng con muốn dùng</a:t>
            </a:r>
          </a:p>
        </p:txBody>
      </p:sp>
      <p:sp>
        <p:nvSpPr>
          <p:cNvPr id="6" name="Slide Number Placeholder 5"/>
          <p:cNvSpPr>
            <a:spLocks noGrp="1"/>
          </p:cNvSpPr>
          <p:nvPr>
            <p:ph type="sldNum" sz="quarter" idx="12"/>
          </p:nvPr>
        </p:nvSpPr>
        <p:spPr/>
        <p:txBody>
          <a:bodyPr/>
          <a:lstStyle/>
          <a:p>
            <a:pPr>
              <a:defRPr/>
            </a:pPr>
            <a:fld id="{83CAB920-5523-4FD0-B809-C4021BEAAB1C}" type="slidenum">
              <a:rPr lang="en-US"/>
              <a:pPr>
                <a:defRPr/>
              </a:pPr>
              <a:t>60</a:t>
            </a:fld>
            <a:endParaRPr lang="en-US"/>
          </a:p>
        </p:txBody>
      </p:sp>
    </p:spTree>
    <p:extLst>
      <p:ext uri="{BB962C8B-B14F-4D97-AF65-F5344CB8AC3E}">
        <p14:creationId xmlns:p14="http://schemas.microsoft.com/office/powerpoint/2010/main" xmlns="" val="224209256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a:xfrm>
            <a:off x="990600" y="304800"/>
            <a:ext cx="7772400" cy="914400"/>
          </a:xfrm>
        </p:spPr>
        <p:txBody>
          <a:bodyPr rtlCol="0">
            <a:normAutofit/>
          </a:bodyPr>
          <a:lstStyle/>
          <a:p>
            <a:pPr eaLnBrk="1" fontAlgn="auto" hangingPunct="1">
              <a:spcAft>
                <a:spcPts val="0"/>
              </a:spcAft>
              <a:defRPr/>
            </a:pPr>
            <a:r>
              <a:rPr lang="en-US" sz="4000" smtClean="0">
                <a:solidFill>
                  <a:schemeClr val="tx2">
                    <a:satMod val="130000"/>
                  </a:schemeClr>
                </a:solidFill>
              </a:rPr>
              <a:t>Bài tập 1</a:t>
            </a:r>
          </a:p>
        </p:txBody>
      </p:sp>
      <p:sp>
        <p:nvSpPr>
          <p:cNvPr id="167939" name="Rectangle 3"/>
          <p:cNvSpPr>
            <a:spLocks noGrp="1" noChangeArrowheads="1"/>
          </p:cNvSpPr>
          <p:nvPr>
            <p:ph idx="1"/>
          </p:nvPr>
        </p:nvSpPr>
        <p:spPr>
          <a:xfrm>
            <a:off x="1066800" y="1600200"/>
            <a:ext cx="7391400" cy="4572000"/>
          </a:xfrm>
        </p:spPr>
        <p:txBody>
          <a:bodyPr/>
          <a:lstStyle/>
          <a:p>
            <a:pPr marL="660400" indent="-660400" eaLnBrk="1" hangingPunct="1">
              <a:lnSpc>
                <a:spcPct val="90000"/>
              </a:lnSpc>
              <a:buFont typeface="Wingdings" pitchFamily="2" charset="2"/>
              <a:buNone/>
            </a:pPr>
            <a:r>
              <a:rPr lang="en-US" sz="4000" smtClean="0"/>
              <a:t>Cho địa chỉ IP sau: 172.16.0.0/16. </a:t>
            </a:r>
          </a:p>
          <a:p>
            <a:pPr marL="660400" indent="-660400" eaLnBrk="1" hangingPunct="1">
              <a:lnSpc>
                <a:spcPct val="90000"/>
              </a:lnSpc>
              <a:buFont typeface="Wingdings" pitchFamily="2" charset="2"/>
              <a:buNone/>
            </a:pPr>
            <a:r>
              <a:rPr lang="en-US" sz="4000" smtClean="0"/>
              <a:t>Hãy chia thành 8 mạng con và có tối thiểu 1000 host trên mỗi mạng con đó.</a:t>
            </a:r>
          </a:p>
        </p:txBody>
      </p:sp>
      <p:sp>
        <p:nvSpPr>
          <p:cNvPr id="6" name="Slide Number Placeholder 5"/>
          <p:cNvSpPr>
            <a:spLocks noGrp="1"/>
          </p:cNvSpPr>
          <p:nvPr>
            <p:ph type="sldNum" sz="quarter" idx="12"/>
          </p:nvPr>
        </p:nvSpPr>
        <p:spPr/>
        <p:txBody>
          <a:bodyPr/>
          <a:lstStyle/>
          <a:p>
            <a:pPr>
              <a:defRPr/>
            </a:pPr>
            <a:fld id="{BBFF7C09-C441-4FBA-9FE2-7D6A5FB88E17}" type="slidenum">
              <a:rPr lang="en-US"/>
              <a:pPr>
                <a:defRPr/>
              </a:pPr>
              <a:t>61</a:t>
            </a:fld>
            <a:endParaRPr lang="en-US"/>
          </a:p>
        </p:txBody>
      </p:sp>
    </p:spTree>
    <p:extLst>
      <p:ext uri="{BB962C8B-B14F-4D97-AF65-F5344CB8AC3E}">
        <p14:creationId xmlns:p14="http://schemas.microsoft.com/office/powerpoint/2010/main" xmlns="" val="4076301532"/>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a:xfrm>
            <a:off x="1143000" y="304800"/>
            <a:ext cx="7315200" cy="1447800"/>
          </a:xfrm>
        </p:spPr>
        <p:txBody>
          <a:bodyPr rtlCol="0">
            <a:normAutofit/>
          </a:bodyPr>
          <a:lstStyle/>
          <a:p>
            <a:pPr eaLnBrk="1" fontAlgn="auto" hangingPunct="1">
              <a:spcAft>
                <a:spcPts val="0"/>
              </a:spcAft>
              <a:defRPr/>
            </a:pPr>
            <a:r>
              <a:rPr lang="en-US" sz="4000">
                <a:solidFill>
                  <a:schemeClr val="tx2">
                    <a:satMod val="130000"/>
                  </a:schemeClr>
                </a:solidFill>
              </a:rPr>
              <a:t>Bước 1: X</a:t>
            </a:r>
            <a:r>
              <a:rPr lang="en-US" sz="4000">
                <a:solidFill>
                  <a:schemeClr val="tx2">
                    <a:satMod val="130000"/>
                  </a:schemeClr>
                </a:solidFill>
                <a:latin typeface="Arial"/>
              </a:rPr>
              <a:t>á</a:t>
            </a:r>
            <a:r>
              <a:rPr lang="en-US" sz="4000">
                <a:solidFill>
                  <a:schemeClr val="tx2">
                    <a:satMod val="130000"/>
                  </a:schemeClr>
                </a:solidFill>
              </a:rPr>
              <a:t>c định c</a:t>
            </a:r>
            <a:r>
              <a:rPr lang="en-US" sz="4000">
                <a:solidFill>
                  <a:schemeClr val="tx2">
                    <a:satMod val="130000"/>
                  </a:schemeClr>
                </a:solidFill>
                <a:cs typeface="Tahoma" pitchFamily="34" charset="0"/>
              </a:rPr>
              <a:t>lass v</a:t>
            </a:r>
            <a:r>
              <a:rPr lang="en-US" sz="4000">
                <a:solidFill>
                  <a:schemeClr val="tx2">
                    <a:satMod val="130000"/>
                  </a:schemeClr>
                </a:solidFill>
                <a:latin typeface="Arial"/>
                <a:cs typeface="Tahoma" pitchFamily="34" charset="0"/>
              </a:rPr>
              <a:t>à</a:t>
            </a:r>
            <a:r>
              <a:rPr lang="en-US" sz="4000">
                <a:solidFill>
                  <a:schemeClr val="tx2">
                    <a:satMod val="130000"/>
                  </a:schemeClr>
                </a:solidFill>
                <a:cs typeface="Tahoma" pitchFamily="34" charset="0"/>
              </a:rPr>
              <a:t> subnet mask mặc nhiên</a:t>
            </a:r>
          </a:p>
        </p:txBody>
      </p:sp>
      <p:sp>
        <p:nvSpPr>
          <p:cNvPr id="271363" name="Rectangle 3"/>
          <p:cNvSpPr>
            <a:spLocks noGrp="1" noChangeArrowheads="1"/>
          </p:cNvSpPr>
          <p:nvPr>
            <p:ph idx="1"/>
          </p:nvPr>
        </p:nvSpPr>
        <p:spPr>
          <a:xfrm>
            <a:off x="1143000" y="1905000"/>
            <a:ext cx="7391400" cy="4038600"/>
          </a:xfrm>
        </p:spPr>
        <p:txBody>
          <a:bodyPr rtlCol="0">
            <a:normAutofit fontScale="92500" lnSpcReduction="20000"/>
          </a:bodyPr>
          <a:lstStyle/>
          <a:p>
            <a:pPr marL="660400" indent="-660400" eaLnBrk="1" fontAlgn="auto" hangingPunct="1">
              <a:lnSpc>
                <a:spcPct val="90000"/>
              </a:lnSpc>
              <a:spcAft>
                <a:spcPts val="0"/>
              </a:spcAft>
              <a:buFont typeface="Wingdings" pitchFamily="2" charset="2"/>
              <a:buNone/>
              <a:defRPr/>
            </a:pPr>
            <a:r>
              <a:rPr lang="en-US" sz="3600" b="1" u="sng" smtClean="0"/>
              <a:t>Giải</a:t>
            </a:r>
            <a:r>
              <a:rPr lang="en-US" sz="3600" smtClean="0"/>
              <a:t>: </a:t>
            </a:r>
          </a:p>
          <a:p>
            <a:pPr marL="660400" indent="-660400" eaLnBrk="1" fontAlgn="auto" hangingPunct="1">
              <a:lnSpc>
                <a:spcPct val="90000"/>
              </a:lnSpc>
              <a:spcAft>
                <a:spcPts val="0"/>
              </a:spcAft>
              <a:buFont typeface="Arial" pitchFamily="34" charset="0"/>
              <a:buChar char="•"/>
              <a:defRPr/>
            </a:pPr>
            <a:r>
              <a:rPr lang="en-US" sz="3600" smtClean="0"/>
              <a:t>Địa chỉ trên viết dưới dạng nhị phân</a:t>
            </a:r>
          </a:p>
          <a:p>
            <a:pPr marL="660400" indent="-660400" eaLnBrk="1" fontAlgn="auto" hangingPunct="1">
              <a:lnSpc>
                <a:spcPct val="90000"/>
              </a:lnSpc>
              <a:spcAft>
                <a:spcPts val="0"/>
              </a:spcAft>
              <a:buFont typeface="Wingdings" pitchFamily="2" charset="2"/>
              <a:buNone/>
              <a:defRPr/>
            </a:pPr>
            <a:r>
              <a:rPr lang="en-US" sz="2400" smtClean="0"/>
              <a:t>	</a:t>
            </a:r>
            <a:r>
              <a:rPr lang="en-US" sz="3000" smtClean="0"/>
              <a:t>10101100.00010000.00000000.00000000</a:t>
            </a:r>
            <a:endParaRPr lang="en-US" sz="2400" smtClean="0"/>
          </a:p>
          <a:p>
            <a:pPr marL="660400" indent="-660400" eaLnBrk="1" fontAlgn="auto" hangingPunct="1">
              <a:spcAft>
                <a:spcPts val="0"/>
              </a:spcAft>
              <a:buClr>
                <a:schemeClr val="accent2"/>
              </a:buClr>
              <a:buFont typeface="Arial" pitchFamily="34" charset="0"/>
              <a:buChar char="•"/>
              <a:defRPr/>
            </a:pPr>
            <a:r>
              <a:rPr lang="en-US" sz="3600" smtClean="0"/>
              <a:t>Xác </a:t>
            </a:r>
            <a:r>
              <a:rPr lang="en-US" sz="3600"/>
              <a:t>định lớp của IP trên:</a:t>
            </a:r>
            <a:r>
              <a:rPr lang="en-US"/>
              <a:t> </a:t>
            </a:r>
          </a:p>
          <a:p>
            <a:pPr marL="1035050" lvl="1" indent="-577850" eaLnBrk="1" fontAlgn="auto" hangingPunct="1">
              <a:spcAft>
                <a:spcPts val="0"/>
              </a:spcAft>
              <a:buClr>
                <a:srgbClr val="FF3300"/>
              </a:buClr>
              <a:buFont typeface="Symbol" pitchFamily="18" charset="2"/>
              <a:buChar char="®"/>
              <a:defRPr/>
            </a:pPr>
            <a:r>
              <a:rPr lang="en-US" sz="3600">
                <a:solidFill>
                  <a:srgbClr val="FF3300"/>
                </a:solidFill>
              </a:rPr>
              <a:t>Lớp B</a:t>
            </a:r>
          </a:p>
          <a:p>
            <a:pPr marL="660400" indent="-660400" eaLnBrk="1" fontAlgn="auto" hangingPunct="1">
              <a:spcAft>
                <a:spcPts val="0"/>
              </a:spcAft>
              <a:buClr>
                <a:schemeClr val="accent2"/>
              </a:buClr>
              <a:buFont typeface="Arial" pitchFamily="34" charset="0"/>
              <a:buChar char="•"/>
              <a:defRPr/>
            </a:pPr>
            <a:r>
              <a:rPr lang="en-US" sz="3600"/>
              <a:t>Xác định Subnet mask mặc nhiên:</a:t>
            </a:r>
          </a:p>
          <a:p>
            <a:pPr marL="1035050" lvl="1" indent="-577850" eaLnBrk="1" fontAlgn="auto" hangingPunct="1">
              <a:spcAft>
                <a:spcPts val="0"/>
              </a:spcAft>
              <a:buClr>
                <a:srgbClr val="FF3300"/>
              </a:buClr>
              <a:buFont typeface="Symbol" pitchFamily="18" charset="2"/>
              <a:buChar char="®"/>
              <a:defRPr/>
            </a:pPr>
            <a:r>
              <a:rPr lang="en-US" sz="3600">
                <a:solidFill>
                  <a:srgbClr val="FF3300"/>
                </a:solidFill>
              </a:rPr>
              <a:t>255.255.0.0</a:t>
            </a:r>
          </a:p>
        </p:txBody>
      </p:sp>
      <p:sp>
        <p:nvSpPr>
          <p:cNvPr id="6" name="Slide Number Placeholder 5"/>
          <p:cNvSpPr>
            <a:spLocks noGrp="1"/>
          </p:cNvSpPr>
          <p:nvPr>
            <p:ph type="sldNum" sz="quarter" idx="12"/>
          </p:nvPr>
        </p:nvSpPr>
        <p:spPr/>
        <p:txBody>
          <a:bodyPr/>
          <a:lstStyle/>
          <a:p>
            <a:pPr>
              <a:defRPr/>
            </a:pPr>
            <a:fld id="{FF34B813-F9B8-4C43-8555-CE503DE4E781}" type="slidenum">
              <a:rPr lang="en-US"/>
              <a:pPr>
                <a:defRPr/>
              </a:pPr>
              <a:t>62</a:t>
            </a:fld>
            <a:endParaRPr lang="en-US"/>
          </a:p>
        </p:txBody>
      </p:sp>
    </p:spTree>
    <p:extLst>
      <p:ext uri="{BB962C8B-B14F-4D97-AF65-F5344CB8AC3E}">
        <p14:creationId xmlns:p14="http://schemas.microsoft.com/office/powerpoint/2010/main" xmlns="" val="1601684639"/>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1225550" y="311150"/>
            <a:ext cx="7643813" cy="1169988"/>
          </a:xfrm>
        </p:spPr>
        <p:txBody>
          <a:bodyPr rtlCol="0">
            <a:normAutofit/>
          </a:bodyPr>
          <a:lstStyle/>
          <a:p>
            <a:pPr eaLnBrk="1" fontAlgn="auto" hangingPunct="1">
              <a:spcAft>
                <a:spcPts val="0"/>
              </a:spcAft>
              <a:defRPr/>
            </a:pPr>
            <a:r>
              <a:rPr lang="en-US">
                <a:solidFill>
                  <a:schemeClr val="tx2">
                    <a:satMod val="130000"/>
                  </a:schemeClr>
                </a:solidFill>
              </a:rPr>
              <a:t>Bước 2: Số bit cần mượn…</a:t>
            </a:r>
          </a:p>
        </p:txBody>
      </p:sp>
      <p:sp>
        <p:nvSpPr>
          <p:cNvPr id="169987" name="Rectangle 3"/>
          <p:cNvSpPr>
            <a:spLocks noGrp="1" noChangeArrowheads="1"/>
          </p:cNvSpPr>
          <p:nvPr>
            <p:ph idx="1"/>
          </p:nvPr>
        </p:nvSpPr>
        <p:spPr>
          <a:xfrm>
            <a:off x="838200" y="1981200"/>
            <a:ext cx="7772400" cy="4419600"/>
          </a:xfrm>
        </p:spPr>
        <p:txBody>
          <a:bodyPr/>
          <a:lstStyle/>
          <a:p>
            <a:pPr marL="660400" indent="-660400" eaLnBrk="1" hangingPunct="1">
              <a:lnSpc>
                <a:spcPct val="80000"/>
              </a:lnSpc>
              <a:buClr>
                <a:schemeClr val="accent2"/>
              </a:buClr>
              <a:buFont typeface="Wingdings" pitchFamily="2" charset="2"/>
              <a:buChar char="Ø"/>
            </a:pPr>
            <a:r>
              <a:rPr lang="en-US" smtClean="0"/>
              <a:t>Cần mượn bao nhiêu bit:</a:t>
            </a:r>
            <a:r>
              <a:rPr lang="en-US" sz="2400" smtClean="0"/>
              <a:t> </a:t>
            </a:r>
          </a:p>
          <a:p>
            <a:pPr marL="1035050" lvl="1" indent="-577850" eaLnBrk="1" hangingPunct="1">
              <a:lnSpc>
                <a:spcPct val="80000"/>
              </a:lnSpc>
              <a:buClr>
                <a:srgbClr val="FF3300"/>
              </a:buClr>
              <a:buFont typeface="Symbol" pitchFamily="18" charset="2"/>
              <a:buChar char="®"/>
            </a:pPr>
            <a:r>
              <a:rPr lang="en-US" smtClean="0">
                <a:solidFill>
                  <a:srgbClr val="FF3300"/>
                </a:solidFill>
              </a:rPr>
              <a:t>N = 3, bởi vì:</a:t>
            </a:r>
          </a:p>
          <a:p>
            <a:pPr marL="1409700" lvl="2" indent="-495300" eaLnBrk="1" hangingPunct="1">
              <a:lnSpc>
                <a:spcPct val="80000"/>
              </a:lnSpc>
              <a:buClr>
                <a:srgbClr val="FF3300"/>
              </a:buClr>
              <a:buFont typeface="Symbol" pitchFamily="18" charset="2"/>
              <a:buChar char="®"/>
            </a:pPr>
            <a:r>
              <a:rPr lang="en-US" smtClean="0">
                <a:solidFill>
                  <a:srgbClr val="FF3300"/>
                </a:solidFill>
              </a:rPr>
              <a:t>Số mạng con có thể: 2</a:t>
            </a:r>
            <a:r>
              <a:rPr lang="en-US" baseline="30000" smtClean="0">
                <a:solidFill>
                  <a:srgbClr val="FF3300"/>
                </a:solidFill>
              </a:rPr>
              <a:t>3</a:t>
            </a:r>
            <a:r>
              <a:rPr lang="en-US" smtClean="0">
                <a:solidFill>
                  <a:srgbClr val="FF3300"/>
                </a:solidFill>
              </a:rPr>
              <a:t> = 8.</a:t>
            </a:r>
          </a:p>
          <a:p>
            <a:pPr marL="1409700" lvl="2" indent="-495300" eaLnBrk="1" hangingPunct="1">
              <a:lnSpc>
                <a:spcPct val="80000"/>
              </a:lnSpc>
              <a:buClr>
                <a:srgbClr val="FF3300"/>
              </a:buClr>
              <a:buFont typeface="Symbol" pitchFamily="18" charset="2"/>
              <a:buChar char="®"/>
            </a:pPr>
            <a:r>
              <a:rPr lang="en-US" smtClean="0">
                <a:solidFill>
                  <a:srgbClr val="FF3300"/>
                </a:solidFill>
              </a:rPr>
              <a:t>Số host của mỗi mạng con có thể: </a:t>
            </a:r>
          </a:p>
          <a:p>
            <a:pPr marL="1409700" lvl="2" indent="-495300" eaLnBrk="1" hangingPunct="1">
              <a:lnSpc>
                <a:spcPct val="80000"/>
              </a:lnSpc>
              <a:buClr>
                <a:srgbClr val="FF3300"/>
              </a:buClr>
              <a:buFont typeface="Symbol" pitchFamily="18" charset="2"/>
              <a:buNone/>
            </a:pPr>
            <a:r>
              <a:rPr lang="en-US" smtClean="0">
                <a:solidFill>
                  <a:srgbClr val="FF3300"/>
                </a:solidFill>
              </a:rPr>
              <a:t>	2</a:t>
            </a:r>
            <a:r>
              <a:rPr lang="en-US" baseline="30000" smtClean="0">
                <a:solidFill>
                  <a:srgbClr val="FF3300"/>
                </a:solidFill>
              </a:rPr>
              <a:t>16–3 </a:t>
            </a:r>
            <a:r>
              <a:rPr lang="en-US" smtClean="0">
                <a:solidFill>
                  <a:srgbClr val="FF3300"/>
                </a:solidFill>
              </a:rPr>
              <a:t>– 2 = 2</a:t>
            </a:r>
            <a:r>
              <a:rPr lang="en-US" baseline="30000" smtClean="0">
                <a:solidFill>
                  <a:srgbClr val="FF3300"/>
                </a:solidFill>
              </a:rPr>
              <a:t>13</a:t>
            </a:r>
            <a:r>
              <a:rPr lang="en-US" smtClean="0">
                <a:solidFill>
                  <a:srgbClr val="FF3300"/>
                </a:solidFill>
              </a:rPr>
              <a:t> - 2 &gt; 1000.</a:t>
            </a:r>
          </a:p>
          <a:p>
            <a:pPr marL="660400" indent="-660400" eaLnBrk="1" hangingPunct="1">
              <a:lnSpc>
                <a:spcPct val="80000"/>
              </a:lnSpc>
              <a:buClr>
                <a:schemeClr val="accent2"/>
              </a:buClr>
              <a:buFont typeface="Wingdings" pitchFamily="2" charset="2"/>
              <a:buChar char="Ø"/>
            </a:pPr>
            <a:r>
              <a:rPr lang="en-US" smtClean="0"/>
              <a:t>Xác định Subnet mask mới:</a:t>
            </a:r>
          </a:p>
          <a:p>
            <a:pPr marL="660400" indent="-660400" eaLnBrk="1" hangingPunct="1">
              <a:lnSpc>
                <a:spcPct val="80000"/>
              </a:lnSpc>
              <a:buClr>
                <a:schemeClr val="accent2"/>
              </a:buClr>
              <a:buFont typeface="Wingdings" pitchFamily="2" charset="2"/>
              <a:buChar char="Ø"/>
            </a:pPr>
            <a:endParaRPr lang="en-US" smtClean="0"/>
          </a:p>
          <a:p>
            <a:pPr marL="1035050" lvl="1" indent="-577850" eaLnBrk="1" hangingPunct="1">
              <a:lnSpc>
                <a:spcPct val="80000"/>
              </a:lnSpc>
              <a:buClr>
                <a:srgbClr val="FF3300"/>
              </a:buClr>
              <a:buFont typeface="Symbol" pitchFamily="18" charset="2"/>
              <a:buChar char="®"/>
            </a:pPr>
            <a:r>
              <a:rPr lang="en-US" sz="2600" smtClean="0">
                <a:solidFill>
                  <a:srgbClr val="FF3300"/>
                </a:solidFill>
              </a:rPr>
              <a:t>11111111.11111111.</a:t>
            </a:r>
            <a:r>
              <a:rPr lang="en-US" sz="2600" smtClean="0">
                <a:solidFill>
                  <a:srgbClr val="0066FF"/>
                </a:solidFill>
              </a:rPr>
              <a:t>111</a:t>
            </a:r>
            <a:r>
              <a:rPr lang="en-US" sz="2600" smtClean="0"/>
              <a:t>00000.00000000</a:t>
            </a:r>
            <a:r>
              <a:rPr lang="en-US" smtClean="0">
                <a:solidFill>
                  <a:srgbClr val="0066FF"/>
                </a:solidFill>
              </a:rPr>
              <a:t> </a:t>
            </a:r>
          </a:p>
          <a:p>
            <a:pPr marL="1035050" lvl="1" indent="-577850" eaLnBrk="1" hangingPunct="1">
              <a:lnSpc>
                <a:spcPct val="80000"/>
              </a:lnSpc>
              <a:buClr>
                <a:srgbClr val="FF3300"/>
              </a:buClr>
              <a:buFont typeface="Symbol" pitchFamily="18" charset="2"/>
              <a:buChar char="®"/>
            </a:pPr>
            <a:endParaRPr lang="en-US" smtClean="0"/>
          </a:p>
          <a:p>
            <a:pPr marL="1035050" lvl="1" indent="-577850" eaLnBrk="1" hangingPunct="1">
              <a:lnSpc>
                <a:spcPct val="80000"/>
              </a:lnSpc>
              <a:buClr>
                <a:srgbClr val="FF3300"/>
              </a:buClr>
              <a:buFont typeface="Symbol" pitchFamily="18" charset="2"/>
              <a:buChar char="®"/>
            </a:pPr>
            <a:r>
              <a:rPr lang="en-US" smtClean="0"/>
              <a:t>hay</a:t>
            </a:r>
            <a:r>
              <a:rPr lang="en-US" smtClean="0">
                <a:solidFill>
                  <a:srgbClr val="0066FF"/>
                </a:solidFill>
              </a:rPr>
              <a:t> </a:t>
            </a:r>
            <a:r>
              <a:rPr lang="en-US" smtClean="0">
                <a:solidFill>
                  <a:srgbClr val="FF3300"/>
                </a:solidFill>
              </a:rPr>
              <a:t>255.255.224.0</a:t>
            </a:r>
          </a:p>
        </p:txBody>
      </p:sp>
      <p:sp>
        <p:nvSpPr>
          <p:cNvPr id="8" name="Slide Number Placeholder 5"/>
          <p:cNvSpPr>
            <a:spLocks noGrp="1"/>
          </p:cNvSpPr>
          <p:nvPr>
            <p:ph type="sldNum" sz="quarter" idx="12"/>
          </p:nvPr>
        </p:nvSpPr>
        <p:spPr/>
        <p:txBody>
          <a:bodyPr/>
          <a:lstStyle/>
          <a:p>
            <a:pPr>
              <a:defRPr/>
            </a:pPr>
            <a:fld id="{AB3D5F41-61F6-4BBC-8132-D2EFBEAC9528}" type="slidenum">
              <a:rPr lang="en-US"/>
              <a:pPr>
                <a:defRPr/>
              </a:pPr>
              <a:t>63</a:t>
            </a:fld>
            <a:endParaRPr lang="en-US"/>
          </a:p>
        </p:txBody>
      </p:sp>
      <p:sp>
        <p:nvSpPr>
          <p:cNvPr id="273412" name="Oval 4"/>
          <p:cNvSpPr>
            <a:spLocks noChangeArrowheads="1"/>
          </p:cNvSpPr>
          <p:nvPr/>
        </p:nvSpPr>
        <p:spPr bwMode="auto">
          <a:xfrm>
            <a:off x="4691063" y="4648200"/>
            <a:ext cx="566737" cy="914400"/>
          </a:xfrm>
          <a:prstGeom prst="ellipse">
            <a:avLst/>
          </a:prstGeom>
          <a:noFill/>
          <a:ln w="9525">
            <a:solidFill>
              <a:srgbClr val="0066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lang="vi-VN" sz="2400">
              <a:solidFill>
                <a:srgbClr val="0066FF"/>
              </a:solidFill>
              <a:latin typeface="Times New Roman" pitchFamily="18" charset="0"/>
            </a:endParaRPr>
          </a:p>
        </p:txBody>
      </p:sp>
      <p:sp>
        <p:nvSpPr>
          <p:cNvPr id="273413" name="Oval 5"/>
          <p:cNvSpPr>
            <a:spLocks noChangeArrowheads="1"/>
          </p:cNvSpPr>
          <p:nvPr/>
        </p:nvSpPr>
        <p:spPr bwMode="auto">
          <a:xfrm>
            <a:off x="1905000" y="4648200"/>
            <a:ext cx="2743200" cy="838200"/>
          </a:xfrm>
          <a:prstGeom prst="ellipse">
            <a:avLst/>
          </a:prstGeom>
          <a:noFill/>
          <a:ln w="9525">
            <a:solidFill>
              <a:srgbClr val="FF33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eaLnBrk="0" hangingPunct="0"/>
            <a:endParaRPr lang="vi-VN"/>
          </a:p>
        </p:txBody>
      </p:sp>
    </p:spTree>
    <p:extLst>
      <p:ext uri="{BB962C8B-B14F-4D97-AF65-F5344CB8AC3E}">
        <p14:creationId xmlns:p14="http://schemas.microsoft.com/office/powerpoint/2010/main" xmlns="" val="420303243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73413"/>
                                        </p:tgtEl>
                                        <p:attrNameLst>
                                          <p:attrName>style.visibility</p:attrName>
                                        </p:attrNameLst>
                                      </p:cBhvr>
                                      <p:to>
                                        <p:strVal val="visible"/>
                                      </p:to>
                                    </p:set>
                                    <p:animEffect transition="in" filter="box(in)">
                                      <p:cBhvr>
                                        <p:cTn id="7" dur="2000"/>
                                        <p:tgtEl>
                                          <p:spTgt spid="2734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73412"/>
                                        </p:tgtEl>
                                        <p:attrNameLst>
                                          <p:attrName>style.visibility</p:attrName>
                                        </p:attrNameLst>
                                      </p:cBhvr>
                                      <p:to>
                                        <p:strVal val="visible"/>
                                      </p:to>
                                    </p:set>
                                    <p:animEffect transition="in" filter="box(in)">
                                      <p:cBhvr>
                                        <p:cTn id="12" dur="2000"/>
                                        <p:tgtEl>
                                          <p:spTgt spid="273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2" grpId="0" animBg="1"/>
      <p:bldP spid="273413"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a:xfrm>
            <a:off x="1066800" y="0"/>
            <a:ext cx="7620000" cy="685800"/>
          </a:xfrm>
        </p:spPr>
        <p:txBody>
          <a:bodyPr rtlCol="0">
            <a:normAutofit/>
          </a:bodyPr>
          <a:lstStyle/>
          <a:p>
            <a:pPr eaLnBrk="1" fontAlgn="auto" hangingPunct="1">
              <a:spcAft>
                <a:spcPts val="0"/>
              </a:spcAft>
              <a:defRPr/>
            </a:pPr>
            <a:r>
              <a:rPr lang="en-US" sz="3600">
                <a:solidFill>
                  <a:schemeClr val="tx2">
                    <a:satMod val="130000"/>
                  </a:schemeClr>
                </a:solidFill>
              </a:rPr>
              <a:t>Bước 3: Xác định vùng địa chỉ host</a:t>
            </a:r>
          </a:p>
        </p:txBody>
      </p:sp>
      <p:graphicFrame>
        <p:nvGraphicFramePr>
          <p:cNvPr id="171056" name="Group 48"/>
          <p:cNvGraphicFramePr>
            <a:graphicFrameLocks noGrp="1"/>
          </p:cNvGraphicFramePr>
          <p:nvPr/>
        </p:nvGraphicFramePr>
        <p:xfrm>
          <a:off x="304800" y="1371600"/>
          <a:ext cx="8382000" cy="4583113"/>
        </p:xfrm>
        <a:graphic>
          <a:graphicData uri="http://schemas.openxmlformats.org/drawingml/2006/table">
            <a:tbl>
              <a:tblPr/>
              <a:tblGrid>
                <a:gridCol w="530225"/>
                <a:gridCol w="2476500"/>
                <a:gridCol w="2843213"/>
                <a:gridCol w="2532062"/>
              </a:tblGrid>
              <a:tr h="1069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STT</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Subnet</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Vùng Host</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Broadcast</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16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1</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172.16.0.0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172.16.0.1 -172.16.31.254</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172.16.31.255</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16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2</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172.16.32.0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172.16.32.1 -172.16.63.254</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172.16.63.255</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57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2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7</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172.16.192.0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172.16.192.1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172.16.223.254</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172.16.223.255</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2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8</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172.16.224.0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172.16.224.1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172.16.255.254</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172.16.255.255</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8" name="Slide Number Placeholder 5"/>
          <p:cNvSpPr>
            <a:spLocks noGrp="1"/>
          </p:cNvSpPr>
          <p:nvPr>
            <p:ph type="sldNum" sz="quarter" idx="12"/>
          </p:nvPr>
        </p:nvSpPr>
        <p:spPr/>
        <p:txBody>
          <a:bodyPr/>
          <a:lstStyle/>
          <a:p>
            <a:pPr>
              <a:defRPr/>
            </a:pPr>
            <a:fld id="{5F60607F-E9ED-4AF3-AE62-D1D8EC0B20F1}" type="slidenum">
              <a:rPr lang="en-US"/>
              <a:pPr>
                <a:defRPr/>
              </a:pPr>
              <a:t>64</a:t>
            </a:fld>
            <a:endParaRPr lang="en-US"/>
          </a:p>
        </p:txBody>
      </p:sp>
      <p:sp>
        <p:nvSpPr>
          <p:cNvPr id="275496" name="AutoShape 40"/>
          <p:cNvSpPr>
            <a:spLocks noChangeArrowheads="1"/>
          </p:cNvSpPr>
          <p:nvPr/>
        </p:nvSpPr>
        <p:spPr bwMode="auto">
          <a:xfrm>
            <a:off x="990600" y="1371600"/>
            <a:ext cx="5715000" cy="685800"/>
          </a:xfrm>
          <a:prstGeom prst="wedgeRoundRectCallout">
            <a:avLst>
              <a:gd name="adj1" fmla="val -44444"/>
              <a:gd name="adj2" fmla="val 117593"/>
              <a:gd name="adj3" fmla="val 16667"/>
            </a:avLst>
          </a:prstGeom>
          <a:solidFill>
            <a:schemeClr val="bg1"/>
          </a:solidFill>
          <a:ln w="9525">
            <a:solidFill>
              <a:schemeClr val="tx1"/>
            </a:solidFill>
            <a:miter lim="800000"/>
            <a:headEnd/>
            <a:tailEnd/>
          </a:ln>
        </p:spPr>
        <p:txBody>
          <a:bodyPr/>
          <a:lstStyle/>
          <a:p>
            <a:pPr algn="ctr"/>
            <a:r>
              <a:rPr lang="en-US" sz="2400">
                <a:solidFill>
                  <a:srgbClr val="FF3300"/>
                </a:solidFill>
                <a:latin typeface="Times New Roman" pitchFamily="18" charset="0"/>
              </a:rPr>
              <a:t>10101100.00010000</a:t>
            </a:r>
            <a:r>
              <a:rPr lang="en-US" sz="2400">
                <a:latin typeface="Times New Roman" pitchFamily="18" charset="0"/>
              </a:rPr>
              <a:t>.</a:t>
            </a:r>
            <a:r>
              <a:rPr lang="en-US" sz="2400">
                <a:solidFill>
                  <a:srgbClr val="0066FF"/>
                </a:solidFill>
                <a:latin typeface="Times New Roman" pitchFamily="18" charset="0"/>
              </a:rPr>
              <a:t>000</a:t>
            </a:r>
            <a:r>
              <a:rPr lang="en-US" sz="2400">
                <a:latin typeface="Times New Roman" pitchFamily="18" charset="0"/>
              </a:rPr>
              <a:t>00000.00000000</a:t>
            </a:r>
          </a:p>
        </p:txBody>
      </p:sp>
      <p:sp>
        <p:nvSpPr>
          <p:cNvPr id="275497" name="AutoShape 41"/>
          <p:cNvSpPr>
            <a:spLocks noChangeArrowheads="1"/>
          </p:cNvSpPr>
          <p:nvPr/>
        </p:nvSpPr>
        <p:spPr bwMode="auto">
          <a:xfrm>
            <a:off x="2819400" y="685800"/>
            <a:ext cx="6324600" cy="1447800"/>
          </a:xfrm>
          <a:prstGeom prst="wedgeRoundRectCallout">
            <a:avLst>
              <a:gd name="adj1" fmla="val -38431"/>
              <a:gd name="adj2" fmla="val 75329"/>
              <a:gd name="adj3" fmla="val 16667"/>
            </a:avLst>
          </a:prstGeom>
          <a:solidFill>
            <a:schemeClr val="bg1"/>
          </a:solidFill>
          <a:ln w="9525">
            <a:solidFill>
              <a:schemeClr val="tx1"/>
            </a:solidFill>
            <a:miter lim="800000"/>
            <a:headEnd/>
            <a:tailEnd/>
          </a:ln>
        </p:spPr>
        <p:txBody>
          <a:bodyPr/>
          <a:lstStyle/>
          <a:p>
            <a:pPr algn="ctr"/>
            <a:r>
              <a:rPr lang="en-US" sz="2400">
                <a:solidFill>
                  <a:srgbClr val="FF3300"/>
                </a:solidFill>
                <a:latin typeface="Times New Roman" pitchFamily="18" charset="0"/>
              </a:rPr>
              <a:t>10101100.00010000</a:t>
            </a:r>
            <a:r>
              <a:rPr lang="en-US" sz="2400">
                <a:latin typeface="Times New Roman" pitchFamily="18" charset="0"/>
              </a:rPr>
              <a:t>.</a:t>
            </a:r>
            <a:r>
              <a:rPr lang="en-US" sz="2400">
                <a:solidFill>
                  <a:srgbClr val="0066FF"/>
                </a:solidFill>
                <a:latin typeface="Times New Roman" pitchFamily="18" charset="0"/>
              </a:rPr>
              <a:t>000</a:t>
            </a:r>
            <a:r>
              <a:rPr lang="en-US" sz="2400">
                <a:latin typeface="Times New Roman" pitchFamily="18" charset="0"/>
              </a:rPr>
              <a:t>00000.00000001</a:t>
            </a:r>
          </a:p>
          <a:p>
            <a:pPr algn="ctr"/>
            <a:r>
              <a:rPr lang="en-US" sz="2400">
                <a:latin typeface="Times New Roman" pitchFamily="18" charset="0"/>
              </a:rPr>
              <a:t>Đến</a:t>
            </a:r>
          </a:p>
          <a:p>
            <a:pPr algn="ctr"/>
            <a:r>
              <a:rPr lang="en-US" sz="2400">
                <a:solidFill>
                  <a:srgbClr val="FF3300"/>
                </a:solidFill>
                <a:latin typeface="Times New Roman" pitchFamily="18" charset="0"/>
              </a:rPr>
              <a:t>10101100.00010000</a:t>
            </a:r>
            <a:r>
              <a:rPr lang="en-US" sz="2400">
                <a:latin typeface="Times New Roman" pitchFamily="18" charset="0"/>
              </a:rPr>
              <a:t>.</a:t>
            </a:r>
            <a:r>
              <a:rPr lang="en-US" sz="2400">
                <a:solidFill>
                  <a:srgbClr val="0066FF"/>
                </a:solidFill>
                <a:latin typeface="Times New Roman" pitchFamily="18" charset="0"/>
              </a:rPr>
              <a:t>000</a:t>
            </a:r>
            <a:r>
              <a:rPr lang="en-US" sz="2400">
                <a:latin typeface="Times New Roman" pitchFamily="18" charset="0"/>
              </a:rPr>
              <a:t>11111.11111110</a:t>
            </a:r>
          </a:p>
        </p:txBody>
      </p:sp>
      <p:sp>
        <p:nvSpPr>
          <p:cNvPr id="275498" name="AutoShape 42"/>
          <p:cNvSpPr>
            <a:spLocks noChangeArrowheads="1"/>
          </p:cNvSpPr>
          <p:nvPr/>
        </p:nvSpPr>
        <p:spPr bwMode="auto">
          <a:xfrm>
            <a:off x="3276600" y="1447800"/>
            <a:ext cx="5715000" cy="609600"/>
          </a:xfrm>
          <a:prstGeom prst="wedgeRoundRectCallout">
            <a:avLst>
              <a:gd name="adj1" fmla="val 3833"/>
              <a:gd name="adj2" fmla="val 121093"/>
              <a:gd name="adj3" fmla="val 16667"/>
            </a:avLst>
          </a:prstGeom>
          <a:solidFill>
            <a:schemeClr val="bg1"/>
          </a:solidFill>
          <a:ln w="9525">
            <a:solidFill>
              <a:schemeClr val="tx1"/>
            </a:solidFill>
            <a:miter lim="800000"/>
            <a:headEnd/>
            <a:tailEnd/>
          </a:ln>
        </p:spPr>
        <p:txBody>
          <a:bodyPr/>
          <a:lstStyle/>
          <a:p>
            <a:pPr algn="ctr"/>
            <a:r>
              <a:rPr lang="en-US" sz="2400">
                <a:solidFill>
                  <a:srgbClr val="FF3300"/>
                </a:solidFill>
                <a:latin typeface="Times New Roman" pitchFamily="18" charset="0"/>
              </a:rPr>
              <a:t>10101100.00010000</a:t>
            </a:r>
            <a:r>
              <a:rPr lang="en-US" sz="2400">
                <a:latin typeface="Times New Roman" pitchFamily="18" charset="0"/>
              </a:rPr>
              <a:t>.</a:t>
            </a:r>
            <a:r>
              <a:rPr lang="en-US" sz="2400">
                <a:solidFill>
                  <a:srgbClr val="0066FF"/>
                </a:solidFill>
                <a:latin typeface="Times New Roman" pitchFamily="18" charset="0"/>
              </a:rPr>
              <a:t>000</a:t>
            </a:r>
            <a:r>
              <a:rPr lang="en-US" sz="2400">
                <a:latin typeface="Times New Roman" pitchFamily="18" charset="0"/>
              </a:rPr>
              <a:t>11111.11111111</a:t>
            </a:r>
          </a:p>
        </p:txBody>
      </p:sp>
      <p:sp>
        <p:nvSpPr>
          <p:cNvPr id="275499" name="AutoShape 43"/>
          <p:cNvSpPr>
            <a:spLocks noChangeArrowheads="1"/>
          </p:cNvSpPr>
          <p:nvPr/>
        </p:nvSpPr>
        <p:spPr bwMode="auto">
          <a:xfrm>
            <a:off x="228600" y="5943600"/>
            <a:ext cx="5791200" cy="457200"/>
          </a:xfrm>
          <a:prstGeom prst="wedgeRoundRectCallout">
            <a:avLst>
              <a:gd name="adj1" fmla="val -26630"/>
              <a:gd name="adj2" fmla="val -576574"/>
              <a:gd name="adj3" fmla="val 16667"/>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ctr"/>
            <a:r>
              <a:rPr lang="en-US" sz="2400">
                <a:solidFill>
                  <a:srgbClr val="FF3300"/>
                </a:solidFill>
                <a:latin typeface="Times New Roman" pitchFamily="18" charset="0"/>
              </a:rPr>
              <a:t>10101100.00010000</a:t>
            </a:r>
            <a:r>
              <a:rPr lang="en-US" sz="2400">
                <a:latin typeface="Times New Roman" pitchFamily="18" charset="0"/>
              </a:rPr>
              <a:t>.</a:t>
            </a:r>
            <a:r>
              <a:rPr lang="en-US" sz="2400">
                <a:solidFill>
                  <a:srgbClr val="0066FF"/>
                </a:solidFill>
                <a:latin typeface="Times New Roman" pitchFamily="18" charset="0"/>
              </a:rPr>
              <a:t>001</a:t>
            </a:r>
            <a:r>
              <a:rPr lang="en-US" sz="2400">
                <a:latin typeface="Times New Roman" pitchFamily="18" charset="0"/>
              </a:rPr>
              <a:t>00000.00000000</a:t>
            </a:r>
          </a:p>
        </p:txBody>
      </p:sp>
      <p:sp>
        <p:nvSpPr>
          <p:cNvPr id="275500" name="AutoShape 44"/>
          <p:cNvSpPr>
            <a:spLocks noChangeArrowheads="1"/>
          </p:cNvSpPr>
          <p:nvPr/>
        </p:nvSpPr>
        <p:spPr bwMode="auto">
          <a:xfrm>
            <a:off x="2819400" y="4419600"/>
            <a:ext cx="6324600" cy="1447800"/>
          </a:xfrm>
          <a:prstGeom prst="wedgeRoundRectCallout">
            <a:avLst>
              <a:gd name="adj1" fmla="val -12653"/>
              <a:gd name="adj2" fmla="val -100546"/>
              <a:gd name="adj3" fmla="val 16667"/>
            </a:avLst>
          </a:prstGeom>
          <a:solidFill>
            <a:schemeClr val="bg1"/>
          </a:solidFill>
          <a:ln w="9525">
            <a:solidFill>
              <a:schemeClr val="tx1"/>
            </a:solidFill>
            <a:miter lim="800000"/>
            <a:headEnd/>
            <a:tailEnd/>
          </a:ln>
        </p:spPr>
        <p:txBody>
          <a:bodyPr/>
          <a:lstStyle/>
          <a:p>
            <a:r>
              <a:rPr lang="en-US" sz="2400">
                <a:solidFill>
                  <a:srgbClr val="FF3300"/>
                </a:solidFill>
                <a:latin typeface="Times New Roman" pitchFamily="18" charset="0"/>
              </a:rPr>
              <a:t>10101100.00010000</a:t>
            </a:r>
            <a:r>
              <a:rPr lang="en-US" sz="2400">
                <a:latin typeface="Times New Roman" pitchFamily="18" charset="0"/>
              </a:rPr>
              <a:t>.</a:t>
            </a:r>
            <a:r>
              <a:rPr lang="en-US" sz="2400">
                <a:solidFill>
                  <a:srgbClr val="0066FF"/>
                </a:solidFill>
                <a:latin typeface="Times New Roman" pitchFamily="18" charset="0"/>
              </a:rPr>
              <a:t>001</a:t>
            </a:r>
            <a:r>
              <a:rPr lang="en-US" sz="2400">
                <a:latin typeface="Times New Roman" pitchFamily="18" charset="0"/>
              </a:rPr>
              <a:t>00000.00000001</a:t>
            </a:r>
          </a:p>
          <a:p>
            <a:pPr algn="ctr"/>
            <a:r>
              <a:rPr lang="en-US" sz="2400">
                <a:latin typeface="Times New Roman" pitchFamily="18" charset="0"/>
              </a:rPr>
              <a:t>Đến</a:t>
            </a:r>
          </a:p>
          <a:p>
            <a:r>
              <a:rPr lang="en-US" sz="2400">
                <a:solidFill>
                  <a:srgbClr val="FF3300"/>
                </a:solidFill>
                <a:latin typeface="Times New Roman" pitchFamily="18" charset="0"/>
              </a:rPr>
              <a:t>10101100.00010000</a:t>
            </a:r>
            <a:r>
              <a:rPr lang="en-US" sz="2400">
                <a:latin typeface="Times New Roman" pitchFamily="18" charset="0"/>
              </a:rPr>
              <a:t>.</a:t>
            </a:r>
            <a:r>
              <a:rPr lang="en-US" sz="2400">
                <a:solidFill>
                  <a:srgbClr val="0066FF"/>
                </a:solidFill>
                <a:latin typeface="Times New Roman" pitchFamily="18" charset="0"/>
              </a:rPr>
              <a:t>001</a:t>
            </a:r>
            <a:r>
              <a:rPr lang="en-US" sz="2400">
                <a:latin typeface="Times New Roman" pitchFamily="18" charset="0"/>
              </a:rPr>
              <a:t>11111.11111110</a:t>
            </a:r>
          </a:p>
        </p:txBody>
      </p:sp>
      <p:sp>
        <p:nvSpPr>
          <p:cNvPr id="275501" name="AutoShape 45"/>
          <p:cNvSpPr>
            <a:spLocks noChangeArrowheads="1"/>
          </p:cNvSpPr>
          <p:nvPr/>
        </p:nvSpPr>
        <p:spPr bwMode="auto">
          <a:xfrm>
            <a:off x="2819400" y="5791200"/>
            <a:ext cx="5715000" cy="685800"/>
          </a:xfrm>
          <a:prstGeom prst="wedgeRoundRectCallout">
            <a:avLst>
              <a:gd name="adj1" fmla="val 29204"/>
              <a:gd name="adj2" fmla="val -369139"/>
              <a:gd name="adj3" fmla="val 16667"/>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ctr"/>
            <a:r>
              <a:rPr lang="en-US" sz="2400">
                <a:solidFill>
                  <a:srgbClr val="FF3300"/>
                </a:solidFill>
                <a:latin typeface="Times New Roman" pitchFamily="18" charset="0"/>
              </a:rPr>
              <a:t>10101100.00010000</a:t>
            </a:r>
            <a:r>
              <a:rPr lang="en-US" sz="2400">
                <a:latin typeface="Times New Roman" pitchFamily="18" charset="0"/>
              </a:rPr>
              <a:t>.</a:t>
            </a:r>
            <a:r>
              <a:rPr lang="en-US" sz="2400">
                <a:solidFill>
                  <a:srgbClr val="0066FF"/>
                </a:solidFill>
                <a:latin typeface="Times New Roman" pitchFamily="18" charset="0"/>
              </a:rPr>
              <a:t>001</a:t>
            </a:r>
            <a:r>
              <a:rPr lang="en-US" sz="2400">
                <a:latin typeface="Times New Roman" pitchFamily="18" charset="0"/>
              </a:rPr>
              <a:t>11111.11111111</a:t>
            </a:r>
          </a:p>
        </p:txBody>
      </p:sp>
    </p:spTree>
    <p:extLst>
      <p:ext uri="{BB962C8B-B14F-4D97-AF65-F5344CB8AC3E}">
        <p14:creationId xmlns:p14="http://schemas.microsoft.com/office/powerpoint/2010/main" xmlns="" val="356600264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5496"/>
                                        </p:tgtEl>
                                        <p:attrNameLst>
                                          <p:attrName>style.visibility</p:attrName>
                                        </p:attrNameLst>
                                      </p:cBhvr>
                                      <p:to>
                                        <p:strVal val="visible"/>
                                      </p:to>
                                    </p:set>
                                    <p:animEffect transition="in" filter="blinds(horizontal)">
                                      <p:cBhvr>
                                        <p:cTn id="7" dur="2000"/>
                                        <p:tgtEl>
                                          <p:spTgt spid="2754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xit" presetSubtype="2" fill="hold" grpId="1" nodeType="clickEffect">
                                  <p:stCondLst>
                                    <p:cond delay="0"/>
                                  </p:stCondLst>
                                  <p:childTnLst>
                                    <p:anim calcmode="lin" valueType="num">
                                      <p:cBhvr additive="base">
                                        <p:cTn id="11" dur="1000"/>
                                        <p:tgtEl>
                                          <p:spTgt spid="275496"/>
                                        </p:tgtEl>
                                        <p:attrNameLst>
                                          <p:attrName>ppt_x</p:attrName>
                                        </p:attrNameLst>
                                      </p:cBhvr>
                                      <p:tavLst>
                                        <p:tav tm="0">
                                          <p:val>
                                            <p:strVal val="ppt_x"/>
                                          </p:val>
                                        </p:tav>
                                        <p:tav tm="100000">
                                          <p:val>
                                            <p:strVal val="1+ppt_w/2"/>
                                          </p:val>
                                        </p:tav>
                                      </p:tavLst>
                                    </p:anim>
                                    <p:anim calcmode="lin" valueType="num">
                                      <p:cBhvr additive="base">
                                        <p:cTn id="12" dur="1000"/>
                                        <p:tgtEl>
                                          <p:spTgt spid="275496"/>
                                        </p:tgtEl>
                                        <p:attrNameLst>
                                          <p:attrName>ppt_y</p:attrName>
                                        </p:attrNameLst>
                                      </p:cBhvr>
                                      <p:tavLst>
                                        <p:tav tm="0">
                                          <p:val>
                                            <p:strVal val="ppt_y"/>
                                          </p:val>
                                        </p:tav>
                                        <p:tav tm="100000">
                                          <p:val>
                                            <p:strVal val="ppt_y"/>
                                          </p:val>
                                        </p:tav>
                                      </p:tavLst>
                                    </p:anim>
                                    <p:set>
                                      <p:cBhvr>
                                        <p:cTn id="13" dur="1" fill="hold">
                                          <p:stCondLst>
                                            <p:cond delay="999"/>
                                          </p:stCondLst>
                                        </p:cTn>
                                        <p:tgtEl>
                                          <p:spTgt spid="275496"/>
                                        </p:tgtEl>
                                        <p:attrNameLst>
                                          <p:attrName>style.visibility</p:attrName>
                                        </p:attrNameLst>
                                      </p:cBhvr>
                                      <p:to>
                                        <p:strVal val="hidden"/>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75497"/>
                                        </p:tgtEl>
                                        <p:attrNameLst>
                                          <p:attrName>style.visibility</p:attrName>
                                        </p:attrNameLst>
                                      </p:cBhvr>
                                      <p:to>
                                        <p:strVal val="visible"/>
                                      </p:to>
                                    </p:set>
                                    <p:animEffect transition="in" filter="blinds(horizontal)">
                                      <p:cBhvr>
                                        <p:cTn id="18" dur="2000"/>
                                        <p:tgtEl>
                                          <p:spTgt spid="27549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xit" presetSubtype="2" fill="hold" grpId="1" nodeType="clickEffect">
                                  <p:stCondLst>
                                    <p:cond delay="0"/>
                                  </p:stCondLst>
                                  <p:childTnLst>
                                    <p:anim calcmode="lin" valueType="num">
                                      <p:cBhvr additive="base">
                                        <p:cTn id="22" dur="1000"/>
                                        <p:tgtEl>
                                          <p:spTgt spid="275497"/>
                                        </p:tgtEl>
                                        <p:attrNameLst>
                                          <p:attrName>ppt_x</p:attrName>
                                        </p:attrNameLst>
                                      </p:cBhvr>
                                      <p:tavLst>
                                        <p:tav tm="0">
                                          <p:val>
                                            <p:strVal val="ppt_x"/>
                                          </p:val>
                                        </p:tav>
                                        <p:tav tm="100000">
                                          <p:val>
                                            <p:strVal val="1+ppt_w/2"/>
                                          </p:val>
                                        </p:tav>
                                      </p:tavLst>
                                    </p:anim>
                                    <p:anim calcmode="lin" valueType="num">
                                      <p:cBhvr additive="base">
                                        <p:cTn id="23" dur="1000"/>
                                        <p:tgtEl>
                                          <p:spTgt spid="275497"/>
                                        </p:tgtEl>
                                        <p:attrNameLst>
                                          <p:attrName>ppt_y</p:attrName>
                                        </p:attrNameLst>
                                      </p:cBhvr>
                                      <p:tavLst>
                                        <p:tav tm="0">
                                          <p:val>
                                            <p:strVal val="ppt_y"/>
                                          </p:val>
                                        </p:tav>
                                        <p:tav tm="100000">
                                          <p:val>
                                            <p:strVal val="ppt_y"/>
                                          </p:val>
                                        </p:tav>
                                      </p:tavLst>
                                    </p:anim>
                                    <p:set>
                                      <p:cBhvr>
                                        <p:cTn id="24" dur="1" fill="hold">
                                          <p:stCondLst>
                                            <p:cond delay="999"/>
                                          </p:stCondLst>
                                        </p:cTn>
                                        <p:tgtEl>
                                          <p:spTgt spid="275497"/>
                                        </p:tgtEl>
                                        <p:attrNameLst>
                                          <p:attrName>style.visibility</p:attrName>
                                        </p:attrNameLst>
                                      </p:cBhvr>
                                      <p:to>
                                        <p:strVal val="hidden"/>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275498"/>
                                        </p:tgtEl>
                                        <p:attrNameLst>
                                          <p:attrName>style.visibility</p:attrName>
                                        </p:attrNameLst>
                                      </p:cBhvr>
                                      <p:to>
                                        <p:strVal val="visible"/>
                                      </p:to>
                                    </p:set>
                                    <p:animEffect transition="in" filter="blinds(horizontal)">
                                      <p:cBhvr>
                                        <p:cTn id="29" dur="2000"/>
                                        <p:tgtEl>
                                          <p:spTgt spid="27549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xit" presetSubtype="2" fill="hold" grpId="1" nodeType="clickEffect">
                                  <p:stCondLst>
                                    <p:cond delay="0"/>
                                  </p:stCondLst>
                                  <p:childTnLst>
                                    <p:anim calcmode="lin" valueType="num">
                                      <p:cBhvr additive="base">
                                        <p:cTn id="33" dur="1000"/>
                                        <p:tgtEl>
                                          <p:spTgt spid="275498"/>
                                        </p:tgtEl>
                                        <p:attrNameLst>
                                          <p:attrName>ppt_x</p:attrName>
                                        </p:attrNameLst>
                                      </p:cBhvr>
                                      <p:tavLst>
                                        <p:tav tm="0">
                                          <p:val>
                                            <p:strVal val="ppt_x"/>
                                          </p:val>
                                        </p:tav>
                                        <p:tav tm="100000">
                                          <p:val>
                                            <p:strVal val="1+ppt_w/2"/>
                                          </p:val>
                                        </p:tav>
                                      </p:tavLst>
                                    </p:anim>
                                    <p:anim calcmode="lin" valueType="num">
                                      <p:cBhvr additive="base">
                                        <p:cTn id="34" dur="1000"/>
                                        <p:tgtEl>
                                          <p:spTgt spid="275498"/>
                                        </p:tgtEl>
                                        <p:attrNameLst>
                                          <p:attrName>ppt_y</p:attrName>
                                        </p:attrNameLst>
                                      </p:cBhvr>
                                      <p:tavLst>
                                        <p:tav tm="0">
                                          <p:val>
                                            <p:strVal val="ppt_y"/>
                                          </p:val>
                                        </p:tav>
                                        <p:tav tm="100000">
                                          <p:val>
                                            <p:strVal val="ppt_y"/>
                                          </p:val>
                                        </p:tav>
                                      </p:tavLst>
                                    </p:anim>
                                    <p:set>
                                      <p:cBhvr>
                                        <p:cTn id="35" dur="1" fill="hold">
                                          <p:stCondLst>
                                            <p:cond delay="999"/>
                                          </p:stCondLst>
                                        </p:cTn>
                                        <p:tgtEl>
                                          <p:spTgt spid="275498"/>
                                        </p:tgtEl>
                                        <p:attrNameLst>
                                          <p:attrName>style.visibility</p:attrName>
                                        </p:attrNameLst>
                                      </p:cBhvr>
                                      <p:to>
                                        <p:strVal val="hidden"/>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275499"/>
                                        </p:tgtEl>
                                        <p:attrNameLst>
                                          <p:attrName>style.visibility</p:attrName>
                                        </p:attrNameLst>
                                      </p:cBhvr>
                                      <p:to>
                                        <p:strVal val="visible"/>
                                      </p:to>
                                    </p:set>
                                    <p:animEffect transition="in" filter="blinds(horizontal)">
                                      <p:cBhvr>
                                        <p:cTn id="40" dur="2000"/>
                                        <p:tgtEl>
                                          <p:spTgt spid="27549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xit" presetSubtype="2" fill="hold" grpId="1" nodeType="clickEffect">
                                  <p:stCondLst>
                                    <p:cond delay="0"/>
                                  </p:stCondLst>
                                  <p:childTnLst>
                                    <p:anim calcmode="lin" valueType="num">
                                      <p:cBhvr additive="base">
                                        <p:cTn id="44" dur="1000"/>
                                        <p:tgtEl>
                                          <p:spTgt spid="275499"/>
                                        </p:tgtEl>
                                        <p:attrNameLst>
                                          <p:attrName>ppt_x</p:attrName>
                                        </p:attrNameLst>
                                      </p:cBhvr>
                                      <p:tavLst>
                                        <p:tav tm="0">
                                          <p:val>
                                            <p:strVal val="ppt_x"/>
                                          </p:val>
                                        </p:tav>
                                        <p:tav tm="100000">
                                          <p:val>
                                            <p:strVal val="1+ppt_w/2"/>
                                          </p:val>
                                        </p:tav>
                                      </p:tavLst>
                                    </p:anim>
                                    <p:anim calcmode="lin" valueType="num">
                                      <p:cBhvr additive="base">
                                        <p:cTn id="45" dur="1000"/>
                                        <p:tgtEl>
                                          <p:spTgt spid="275499"/>
                                        </p:tgtEl>
                                        <p:attrNameLst>
                                          <p:attrName>ppt_y</p:attrName>
                                        </p:attrNameLst>
                                      </p:cBhvr>
                                      <p:tavLst>
                                        <p:tav tm="0">
                                          <p:val>
                                            <p:strVal val="ppt_y"/>
                                          </p:val>
                                        </p:tav>
                                        <p:tav tm="100000">
                                          <p:val>
                                            <p:strVal val="ppt_y"/>
                                          </p:val>
                                        </p:tav>
                                      </p:tavLst>
                                    </p:anim>
                                    <p:set>
                                      <p:cBhvr>
                                        <p:cTn id="46" dur="1" fill="hold">
                                          <p:stCondLst>
                                            <p:cond delay="999"/>
                                          </p:stCondLst>
                                        </p:cTn>
                                        <p:tgtEl>
                                          <p:spTgt spid="275499"/>
                                        </p:tgtEl>
                                        <p:attrNameLst>
                                          <p:attrName>style.visibility</p:attrName>
                                        </p:attrNameLst>
                                      </p:cBhvr>
                                      <p:to>
                                        <p:strVal val="hidden"/>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275500"/>
                                        </p:tgtEl>
                                        <p:attrNameLst>
                                          <p:attrName>style.visibility</p:attrName>
                                        </p:attrNameLst>
                                      </p:cBhvr>
                                      <p:to>
                                        <p:strVal val="visible"/>
                                      </p:to>
                                    </p:set>
                                    <p:animEffect transition="in" filter="blinds(horizontal)">
                                      <p:cBhvr>
                                        <p:cTn id="51" dur="2000"/>
                                        <p:tgtEl>
                                          <p:spTgt spid="275500"/>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 presetClass="exit" presetSubtype="2" fill="hold" grpId="1" nodeType="clickEffect">
                                  <p:stCondLst>
                                    <p:cond delay="0"/>
                                  </p:stCondLst>
                                  <p:childTnLst>
                                    <p:anim calcmode="lin" valueType="num">
                                      <p:cBhvr additive="base">
                                        <p:cTn id="55" dur="1000"/>
                                        <p:tgtEl>
                                          <p:spTgt spid="275500"/>
                                        </p:tgtEl>
                                        <p:attrNameLst>
                                          <p:attrName>ppt_x</p:attrName>
                                        </p:attrNameLst>
                                      </p:cBhvr>
                                      <p:tavLst>
                                        <p:tav tm="0">
                                          <p:val>
                                            <p:strVal val="ppt_x"/>
                                          </p:val>
                                        </p:tav>
                                        <p:tav tm="100000">
                                          <p:val>
                                            <p:strVal val="1+ppt_w/2"/>
                                          </p:val>
                                        </p:tav>
                                      </p:tavLst>
                                    </p:anim>
                                    <p:anim calcmode="lin" valueType="num">
                                      <p:cBhvr additive="base">
                                        <p:cTn id="56" dur="1000"/>
                                        <p:tgtEl>
                                          <p:spTgt spid="275500"/>
                                        </p:tgtEl>
                                        <p:attrNameLst>
                                          <p:attrName>ppt_y</p:attrName>
                                        </p:attrNameLst>
                                      </p:cBhvr>
                                      <p:tavLst>
                                        <p:tav tm="0">
                                          <p:val>
                                            <p:strVal val="ppt_y"/>
                                          </p:val>
                                        </p:tav>
                                        <p:tav tm="100000">
                                          <p:val>
                                            <p:strVal val="ppt_y"/>
                                          </p:val>
                                        </p:tav>
                                      </p:tavLst>
                                    </p:anim>
                                    <p:set>
                                      <p:cBhvr>
                                        <p:cTn id="57" dur="1" fill="hold">
                                          <p:stCondLst>
                                            <p:cond delay="999"/>
                                          </p:stCondLst>
                                        </p:cTn>
                                        <p:tgtEl>
                                          <p:spTgt spid="275500"/>
                                        </p:tgtEl>
                                        <p:attrNameLst>
                                          <p:attrName>style.visibility</p:attrName>
                                        </p:attrNameLst>
                                      </p:cBhvr>
                                      <p:to>
                                        <p:strVal val="hidden"/>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75501"/>
                                        </p:tgtEl>
                                        <p:attrNameLst>
                                          <p:attrName>style.visibility</p:attrName>
                                        </p:attrNameLst>
                                      </p:cBhvr>
                                      <p:to>
                                        <p:strVal val="visible"/>
                                      </p:to>
                                    </p:set>
                                    <p:animEffect transition="in" filter="blinds(horizontal)">
                                      <p:cBhvr>
                                        <p:cTn id="62" dur="2000"/>
                                        <p:tgtEl>
                                          <p:spTgt spid="27550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xit" presetSubtype="2" fill="hold" grpId="1" nodeType="clickEffect">
                                  <p:stCondLst>
                                    <p:cond delay="0"/>
                                  </p:stCondLst>
                                  <p:childTnLst>
                                    <p:anim calcmode="lin" valueType="num">
                                      <p:cBhvr additive="base">
                                        <p:cTn id="66" dur="1000"/>
                                        <p:tgtEl>
                                          <p:spTgt spid="275501"/>
                                        </p:tgtEl>
                                        <p:attrNameLst>
                                          <p:attrName>ppt_x</p:attrName>
                                        </p:attrNameLst>
                                      </p:cBhvr>
                                      <p:tavLst>
                                        <p:tav tm="0">
                                          <p:val>
                                            <p:strVal val="ppt_x"/>
                                          </p:val>
                                        </p:tav>
                                        <p:tav tm="100000">
                                          <p:val>
                                            <p:strVal val="1+ppt_w/2"/>
                                          </p:val>
                                        </p:tav>
                                      </p:tavLst>
                                    </p:anim>
                                    <p:anim calcmode="lin" valueType="num">
                                      <p:cBhvr additive="base">
                                        <p:cTn id="67" dur="1000"/>
                                        <p:tgtEl>
                                          <p:spTgt spid="275501"/>
                                        </p:tgtEl>
                                        <p:attrNameLst>
                                          <p:attrName>ppt_y</p:attrName>
                                        </p:attrNameLst>
                                      </p:cBhvr>
                                      <p:tavLst>
                                        <p:tav tm="0">
                                          <p:val>
                                            <p:strVal val="ppt_y"/>
                                          </p:val>
                                        </p:tav>
                                        <p:tav tm="100000">
                                          <p:val>
                                            <p:strVal val="ppt_y"/>
                                          </p:val>
                                        </p:tav>
                                      </p:tavLst>
                                    </p:anim>
                                    <p:set>
                                      <p:cBhvr>
                                        <p:cTn id="68" dur="1" fill="hold">
                                          <p:stCondLst>
                                            <p:cond delay="999"/>
                                          </p:stCondLst>
                                        </p:cTn>
                                        <p:tgtEl>
                                          <p:spTgt spid="27550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96" grpId="0" animBg="1"/>
      <p:bldP spid="275496" grpId="1" animBg="1"/>
      <p:bldP spid="275497" grpId="0" animBg="1"/>
      <p:bldP spid="275497" grpId="1" animBg="1"/>
      <p:bldP spid="275498" grpId="0" animBg="1"/>
      <p:bldP spid="275498" grpId="1" animBg="1"/>
      <p:bldP spid="275499" grpId="0" animBg="1"/>
      <p:bldP spid="275499" grpId="1" animBg="1"/>
      <p:bldP spid="275500" grpId="0" animBg="1"/>
      <p:bldP spid="275500" grpId="1" animBg="1"/>
      <p:bldP spid="275501" grpId="0" animBg="1"/>
      <p:bldP spid="275501" grpId="1"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a:xfrm>
            <a:off x="1143000" y="381000"/>
            <a:ext cx="7772400" cy="914400"/>
          </a:xfrm>
        </p:spPr>
        <p:txBody>
          <a:bodyPr rtlCol="0">
            <a:normAutofit/>
          </a:bodyPr>
          <a:lstStyle/>
          <a:p>
            <a:pPr eaLnBrk="1" fontAlgn="auto" hangingPunct="1">
              <a:spcAft>
                <a:spcPts val="0"/>
              </a:spcAft>
              <a:defRPr/>
            </a:pPr>
            <a:r>
              <a:rPr lang="en-US">
                <a:solidFill>
                  <a:schemeClr val="tx2">
                    <a:satMod val="130000"/>
                  </a:schemeClr>
                </a:solidFill>
              </a:rPr>
              <a:t>Bài </a:t>
            </a:r>
            <a:r>
              <a:rPr lang="en-US" smtClean="0">
                <a:solidFill>
                  <a:schemeClr val="tx2">
                    <a:satMod val="130000"/>
                  </a:schemeClr>
                </a:solidFill>
              </a:rPr>
              <a:t>tập 2</a:t>
            </a:r>
            <a:endParaRPr lang="en-US">
              <a:solidFill>
                <a:schemeClr val="tx2">
                  <a:satMod val="130000"/>
                </a:schemeClr>
              </a:solidFill>
            </a:endParaRPr>
          </a:p>
        </p:txBody>
      </p:sp>
      <p:sp>
        <p:nvSpPr>
          <p:cNvPr id="172035" name="Rectangle 3"/>
          <p:cNvSpPr>
            <a:spLocks noGrp="1" noChangeArrowheads="1"/>
          </p:cNvSpPr>
          <p:nvPr>
            <p:ph idx="1"/>
          </p:nvPr>
        </p:nvSpPr>
        <p:spPr>
          <a:xfrm>
            <a:off x="1143000" y="2057400"/>
            <a:ext cx="7315200" cy="4191000"/>
          </a:xfrm>
        </p:spPr>
        <p:txBody>
          <a:bodyPr/>
          <a:lstStyle/>
          <a:p>
            <a:pPr marL="660400" indent="-660400" eaLnBrk="1" hangingPunct="1">
              <a:lnSpc>
                <a:spcPct val="90000"/>
              </a:lnSpc>
              <a:buFont typeface="Wingdings" pitchFamily="2" charset="2"/>
              <a:buNone/>
            </a:pPr>
            <a:r>
              <a:rPr lang="en-US" smtClean="0"/>
              <a:t>Cho 2 địa chỉ IP sau: </a:t>
            </a:r>
          </a:p>
          <a:p>
            <a:pPr marL="1035050" lvl="1" indent="-577850" eaLnBrk="1" hangingPunct="1">
              <a:lnSpc>
                <a:spcPct val="90000"/>
              </a:lnSpc>
              <a:buFont typeface="Wingdings" pitchFamily="2" charset="2"/>
              <a:buNone/>
            </a:pPr>
            <a:r>
              <a:rPr lang="en-US" sz="3200" smtClean="0"/>
              <a:t>192.168.5.9/28 </a:t>
            </a:r>
          </a:p>
          <a:p>
            <a:pPr marL="1035050" lvl="1" indent="-577850" eaLnBrk="1" hangingPunct="1">
              <a:lnSpc>
                <a:spcPct val="90000"/>
              </a:lnSpc>
              <a:buFont typeface="Wingdings" pitchFamily="2" charset="2"/>
              <a:buNone/>
            </a:pPr>
            <a:r>
              <a:rPr lang="en-US" sz="3200" smtClean="0"/>
              <a:t>192.168.5.39/28 </a:t>
            </a:r>
          </a:p>
          <a:p>
            <a:pPr marL="1035050" lvl="1" indent="-577850" eaLnBrk="1" hangingPunct="1">
              <a:lnSpc>
                <a:spcPct val="90000"/>
              </a:lnSpc>
            </a:pPr>
            <a:r>
              <a:rPr lang="en-US" smtClean="0"/>
              <a:t>Hãy cho biết các địa chỉ network, host của từng IP trên?</a:t>
            </a:r>
          </a:p>
          <a:p>
            <a:pPr marL="1035050" lvl="1" indent="-577850" eaLnBrk="1" hangingPunct="1">
              <a:lnSpc>
                <a:spcPct val="90000"/>
              </a:lnSpc>
            </a:pPr>
            <a:r>
              <a:rPr lang="en-US" smtClean="0"/>
              <a:t>Các máy trên có cùng mạng hay không ? </a:t>
            </a:r>
          </a:p>
          <a:p>
            <a:pPr marL="1035050" lvl="1" indent="-577850" eaLnBrk="1" hangingPunct="1">
              <a:lnSpc>
                <a:spcPct val="90000"/>
              </a:lnSpc>
            </a:pPr>
            <a:r>
              <a:rPr lang="en-US" smtClean="0"/>
              <a:t>Hãy liệt kê tất cả các địa chỉ IP thuộc các mạng vừa tìm được?</a:t>
            </a:r>
          </a:p>
        </p:txBody>
      </p:sp>
      <p:sp>
        <p:nvSpPr>
          <p:cNvPr id="6" name="Slide Number Placeholder 5"/>
          <p:cNvSpPr>
            <a:spLocks noGrp="1"/>
          </p:cNvSpPr>
          <p:nvPr>
            <p:ph type="sldNum" sz="quarter" idx="12"/>
          </p:nvPr>
        </p:nvSpPr>
        <p:spPr/>
        <p:txBody>
          <a:bodyPr/>
          <a:lstStyle/>
          <a:p>
            <a:pPr>
              <a:defRPr/>
            </a:pPr>
            <a:fld id="{1C60ECA5-8063-4F15-BCAF-11DD7692A0E3}" type="slidenum">
              <a:rPr lang="en-US"/>
              <a:pPr>
                <a:defRPr/>
              </a:pPr>
              <a:t>65</a:t>
            </a:fld>
            <a:endParaRPr lang="en-US"/>
          </a:p>
        </p:txBody>
      </p:sp>
    </p:spTree>
    <p:extLst>
      <p:ext uri="{BB962C8B-B14F-4D97-AF65-F5344CB8AC3E}">
        <p14:creationId xmlns:p14="http://schemas.microsoft.com/office/powerpoint/2010/main" xmlns="" val="2361698582"/>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31" name="Rectangle 27"/>
          <p:cNvSpPr>
            <a:spLocks noGrp="1" noChangeArrowheads="1"/>
          </p:cNvSpPr>
          <p:nvPr>
            <p:ph type="title"/>
          </p:nvPr>
        </p:nvSpPr>
        <p:spPr>
          <a:xfrm>
            <a:off x="1225550" y="311150"/>
            <a:ext cx="7643813" cy="1169988"/>
          </a:xfrm>
        </p:spPr>
        <p:txBody>
          <a:bodyPr rtlCol="0">
            <a:normAutofit fontScale="90000"/>
          </a:bodyPr>
          <a:lstStyle/>
          <a:p>
            <a:pPr eaLnBrk="1" fontAlgn="auto" hangingPunct="1">
              <a:spcAft>
                <a:spcPts val="0"/>
              </a:spcAft>
              <a:defRPr/>
            </a:pPr>
            <a:r>
              <a:rPr lang="en-US" sz="4000">
                <a:solidFill>
                  <a:schemeClr val="tx2">
                    <a:satMod val="130000"/>
                  </a:schemeClr>
                </a:solidFill>
              </a:rPr>
              <a:t>Địa chỉ IP thứ nhất: </a:t>
            </a:r>
            <a:r>
              <a:rPr lang="en-US">
                <a:solidFill>
                  <a:schemeClr val="tx2">
                    <a:satMod val="130000"/>
                  </a:schemeClr>
                </a:solidFill>
              </a:rPr>
              <a:t>192.168.5.9/28 </a:t>
            </a:r>
          </a:p>
        </p:txBody>
      </p:sp>
      <p:sp>
        <p:nvSpPr>
          <p:cNvPr id="173059" name="Rectangle 2"/>
          <p:cNvSpPr>
            <a:spLocks noGrp="1" noChangeArrowheads="1"/>
          </p:cNvSpPr>
          <p:nvPr>
            <p:ph type="body" sz="half" idx="1"/>
          </p:nvPr>
        </p:nvSpPr>
        <p:spPr>
          <a:xfrm>
            <a:off x="1143000" y="1600200"/>
            <a:ext cx="7391400" cy="1295400"/>
          </a:xfrm>
        </p:spPr>
        <p:txBody>
          <a:bodyPr/>
          <a:lstStyle/>
          <a:p>
            <a:pPr marL="0" indent="0" eaLnBrk="1" hangingPunct="1">
              <a:lnSpc>
                <a:spcPct val="90000"/>
              </a:lnSpc>
              <a:buFont typeface="Arial" charset="0"/>
              <a:buNone/>
            </a:pPr>
            <a:r>
              <a:rPr lang="en-US" sz="2800" smtClean="0"/>
              <a:t>Chú ý: 28 là số bit dành cho NetworkID</a:t>
            </a:r>
          </a:p>
        </p:txBody>
      </p:sp>
      <p:graphicFrame>
        <p:nvGraphicFramePr>
          <p:cNvPr id="277532" name="Group 28"/>
          <p:cNvGraphicFramePr>
            <a:graphicFrameLocks noGrp="1"/>
          </p:cNvGraphicFramePr>
          <p:nvPr>
            <p:ph sz="half" idx="2"/>
          </p:nvPr>
        </p:nvGraphicFramePr>
        <p:xfrm>
          <a:off x="457200" y="3276600"/>
          <a:ext cx="8534400" cy="2743200"/>
        </p:xfrm>
        <a:graphic>
          <a:graphicData uri="http://schemas.openxmlformats.org/drawingml/2006/table">
            <a:tbl>
              <a:tblPr/>
              <a:tblGrid>
                <a:gridCol w="1230313"/>
                <a:gridCol w="1827212"/>
                <a:gridCol w="1825625"/>
                <a:gridCol w="1825625"/>
                <a:gridCol w="1825625"/>
              </a:tblGrid>
              <a:tr h="11811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IP (thập phân)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3600" b="0" i="0" u="none" strike="noStrike" cap="none" normalizeH="0" baseline="0" smtClean="0">
                          <a:ln>
                            <a:noFill/>
                          </a:ln>
                          <a:solidFill>
                            <a:schemeClr val="tx1"/>
                          </a:solidFill>
                          <a:effectLst/>
                          <a:latin typeface="Tahoma" pitchFamily="34" charset="0"/>
                        </a:rPr>
                        <a:t>192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3600" b="0" i="0" u="none" strike="noStrike" cap="none" normalizeH="0" baseline="0" smtClean="0">
                          <a:ln>
                            <a:noFill/>
                          </a:ln>
                          <a:solidFill>
                            <a:schemeClr val="tx1"/>
                          </a:solidFill>
                          <a:effectLst/>
                          <a:latin typeface="Tahoma" pitchFamily="34" charset="0"/>
                        </a:rPr>
                        <a:t>168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3600" b="0" i="0" u="none" strike="noStrike" cap="none" normalizeH="0" baseline="0" smtClean="0">
                          <a:ln>
                            <a:noFill/>
                          </a:ln>
                          <a:solidFill>
                            <a:schemeClr val="tx1"/>
                          </a:solidFill>
                          <a:effectLst/>
                          <a:latin typeface="Tahoma" pitchFamily="34"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3600" b="0" i="0" u="none" strike="noStrike" cap="none" normalizeH="0" baseline="0" smtClean="0">
                          <a:ln>
                            <a:noFill/>
                          </a:ln>
                          <a:solidFill>
                            <a:schemeClr val="tx1"/>
                          </a:solidFill>
                          <a:effectLst/>
                          <a:latin typeface="Tahoma" pitchFamily="34" charset="0"/>
                        </a:rPr>
                        <a:t>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811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IP (nhị phân)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SimSun" pitchFamily="2" charset="-122"/>
                        </a:rPr>
                        <a:t>11000000 </a:t>
                      </a:r>
                      <a:endParaRPr kumimoji="0" lang="en-US" sz="2800" b="0"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SimSun" pitchFamily="2" charset="-122"/>
                        </a:rPr>
                        <a:t>10101000 </a:t>
                      </a:r>
                      <a:endParaRPr kumimoji="0" lang="en-US" sz="2800" b="0"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SimSun" pitchFamily="2" charset="-122"/>
                        </a:rPr>
                        <a:t>00000101 </a:t>
                      </a:r>
                      <a:endParaRPr kumimoji="0" lang="en-US" sz="2800" b="0"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SimSun" pitchFamily="2" charset="-122"/>
                        </a:rPr>
                        <a:t>00001001 </a:t>
                      </a:r>
                      <a:endParaRPr kumimoji="0" lang="en-US" sz="2800" b="0"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0" name="Slide Number Placeholder 6"/>
          <p:cNvSpPr>
            <a:spLocks noGrp="1"/>
          </p:cNvSpPr>
          <p:nvPr>
            <p:ph type="sldNum" sz="quarter" idx="12"/>
          </p:nvPr>
        </p:nvSpPr>
        <p:spPr/>
        <p:txBody>
          <a:bodyPr/>
          <a:lstStyle/>
          <a:p>
            <a:pPr>
              <a:defRPr/>
            </a:pPr>
            <a:fld id="{F5A608D7-83E9-4E87-9FBA-19601FFB9071}" type="slidenum">
              <a:rPr lang="en-US"/>
              <a:pPr>
                <a:defRPr/>
              </a:pPr>
              <a:t>66</a:t>
            </a:fld>
            <a:endParaRPr lang="en-US"/>
          </a:p>
        </p:txBody>
      </p:sp>
      <p:sp>
        <p:nvSpPr>
          <p:cNvPr id="277527" name="Line 23"/>
          <p:cNvSpPr>
            <a:spLocks noChangeShapeType="1"/>
          </p:cNvSpPr>
          <p:nvPr/>
        </p:nvSpPr>
        <p:spPr bwMode="auto">
          <a:xfrm>
            <a:off x="2590800" y="4343400"/>
            <a:ext cx="0" cy="53340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77528" name="Line 24"/>
          <p:cNvSpPr>
            <a:spLocks noChangeShapeType="1"/>
          </p:cNvSpPr>
          <p:nvPr/>
        </p:nvSpPr>
        <p:spPr bwMode="auto">
          <a:xfrm>
            <a:off x="4419600" y="4343400"/>
            <a:ext cx="0" cy="53340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77529" name="Line 25"/>
          <p:cNvSpPr>
            <a:spLocks noChangeShapeType="1"/>
          </p:cNvSpPr>
          <p:nvPr/>
        </p:nvSpPr>
        <p:spPr bwMode="auto">
          <a:xfrm>
            <a:off x="6172200" y="4343400"/>
            <a:ext cx="0" cy="53340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77530" name="Line 26"/>
          <p:cNvSpPr>
            <a:spLocks noChangeShapeType="1"/>
          </p:cNvSpPr>
          <p:nvPr/>
        </p:nvSpPr>
        <p:spPr bwMode="auto">
          <a:xfrm>
            <a:off x="8001000" y="4343400"/>
            <a:ext cx="0" cy="53340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Tree>
    <p:extLst>
      <p:ext uri="{BB962C8B-B14F-4D97-AF65-F5344CB8AC3E}">
        <p14:creationId xmlns:p14="http://schemas.microsoft.com/office/powerpoint/2010/main" xmlns="" val="58918021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7527"/>
                                        </p:tgtEl>
                                        <p:attrNameLst>
                                          <p:attrName>style.visibility</p:attrName>
                                        </p:attrNameLst>
                                      </p:cBhvr>
                                      <p:to>
                                        <p:strVal val="visible"/>
                                      </p:to>
                                    </p:set>
                                    <p:animEffect transition="in" filter="blinds(horizontal)">
                                      <p:cBhvr>
                                        <p:cTn id="7" dur="500"/>
                                        <p:tgtEl>
                                          <p:spTgt spid="2775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7528"/>
                                        </p:tgtEl>
                                        <p:attrNameLst>
                                          <p:attrName>style.visibility</p:attrName>
                                        </p:attrNameLst>
                                      </p:cBhvr>
                                      <p:to>
                                        <p:strVal val="visible"/>
                                      </p:to>
                                    </p:set>
                                    <p:animEffect transition="in" filter="blinds(horizontal)">
                                      <p:cBhvr>
                                        <p:cTn id="12" dur="500"/>
                                        <p:tgtEl>
                                          <p:spTgt spid="27752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7529"/>
                                        </p:tgtEl>
                                        <p:attrNameLst>
                                          <p:attrName>style.visibility</p:attrName>
                                        </p:attrNameLst>
                                      </p:cBhvr>
                                      <p:to>
                                        <p:strVal val="visible"/>
                                      </p:to>
                                    </p:set>
                                    <p:animEffect transition="in" filter="blinds(horizontal)">
                                      <p:cBhvr>
                                        <p:cTn id="17" dur="500"/>
                                        <p:tgtEl>
                                          <p:spTgt spid="27752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77530"/>
                                        </p:tgtEl>
                                        <p:attrNameLst>
                                          <p:attrName>style.visibility</p:attrName>
                                        </p:attrNameLst>
                                      </p:cBhvr>
                                      <p:to>
                                        <p:strVal val="visible"/>
                                      </p:to>
                                    </p:set>
                                    <p:animEffect transition="in" filter="blinds(horizontal)">
                                      <p:cBhvr>
                                        <p:cTn id="22" dur="500"/>
                                        <p:tgtEl>
                                          <p:spTgt spid="277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27" grpId="0" animBg="1"/>
      <p:bldP spid="277528" grpId="0" animBg="1"/>
      <p:bldP spid="277529" grpId="0" animBg="1"/>
      <p:bldP spid="277530"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60" name="Rectangle 32"/>
          <p:cNvSpPr>
            <a:spLocks noGrp="1" noChangeArrowheads="1"/>
          </p:cNvSpPr>
          <p:nvPr>
            <p:ph type="title"/>
          </p:nvPr>
        </p:nvSpPr>
        <p:spPr>
          <a:xfrm>
            <a:off x="1066800" y="381000"/>
            <a:ext cx="7772400" cy="1295400"/>
          </a:xfrm>
        </p:spPr>
        <p:txBody>
          <a:bodyPr rtlCol="0">
            <a:normAutofit fontScale="90000"/>
          </a:bodyPr>
          <a:lstStyle/>
          <a:p>
            <a:pPr eaLnBrk="1" fontAlgn="auto" hangingPunct="1">
              <a:spcAft>
                <a:spcPts val="0"/>
              </a:spcAft>
              <a:defRPr/>
            </a:pPr>
            <a:r>
              <a:rPr lang="en-US">
                <a:solidFill>
                  <a:schemeClr val="tx2">
                    <a:satMod val="130000"/>
                  </a:schemeClr>
                </a:solidFill>
              </a:rPr>
              <a:t>Thực hiện AND địa chỉ IP với Subnet mask </a:t>
            </a:r>
          </a:p>
        </p:txBody>
      </p:sp>
      <p:graphicFrame>
        <p:nvGraphicFramePr>
          <p:cNvPr id="278530" name="Group 2"/>
          <p:cNvGraphicFramePr>
            <a:graphicFrameLocks noGrp="1"/>
          </p:cNvGraphicFramePr>
          <p:nvPr>
            <p:ph sz="half" idx="2"/>
          </p:nvPr>
        </p:nvGraphicFramePr>
        <p:xfrm>
          <a:off x="228600" y="2514600"/>
          <a:ext cx="8577263" cy="3657600"/>
        </p:xfrm>
        <a:graphic>
          <a:graphicData uri="http://schemas.openxmlformats.org/drawingml/2006/table">
            <a:tbl>
              <a:tblPr/>
              <a:tblGrid>
                <a:gridCol w="1409700"/>
                <a:gridCol w="1741488"/>
                <a:gridCol w="1808162"/>
                <a:gridCol w="1809750"/>
                <a:gridCol w="1808163"/>
              </a:tblGrid>
              <a:tr h="1219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IP</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0000"/>
                          </a:solidFill>
                          <a:effectLst/>
                          <a:latin typeface="Tahoma" pitchFamily="34" charset="0"/>
                          <a:ea typeface="SimSun" pitchFamily="2" charset="-122"/>
                        </a:rPr>
                        <a:t>11000000 </a:t>
                      </a:r>
                      <a:endParaRPr kumimoji="0" lang="en-US" sz="2800" b="0" i="0" u="none" strike="noStrike" cap="none" normalizeH="0" baseline="0" smtClean="0">
                        <a:ln>
                          <a:noFill/>
                        </a:ln>
                        <a:solidFill>
                          <a:srgbClr val="FF0000"/>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0000"/>
                          </a:solidFill>
                          <a:effectLst/>
                          <a:latin typeface="Tahoma" pitchFamily="34" charset="0"/>
                          <a:ea typeface="SimSun" pitchFamily="2" charset="-122"/>
                        </a:rPr>
                        <a:t>10101000 </a:t>
                      </a:r>
                      <a:endParaRPr kumimoji="0" lang="en-US" sz="2800" b="0" i="0" u="none" strike="noStrike" cap="none" normalizeH="0" baseline="0" smtClean="0">
                        <a:ln>
                          <a:noFill/>
                        </a:ln>
                        <a:solidFill>
                          <a:srgbClr val="FF0000"/>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0000"/>
                          </a:solidFill>
                          <a:effectLst/>
                          <a:latin typeface="Tahoma" pitchFamily="34" charset="0"/>
                          <a:ea typeface="SimSun" pitchFamily="2" charset="-122"/>
                        </a:rPr>
                        <a:t>00000101 </a:t>
                      </a:r>
                      <a:endParaRPr kumimoji="0" lang="en-US" sz="2800" b="0" i="0" u="none" strike="noStrike" cap="none" normalizeH="0" baseline="0" smtClean="0">
                        <a:ln>
                          <a:noFill/>
                        </a:ln>
                        <a:solidFill>
                          <a:srgbClr val="FF0000"/>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0000"/>
                          </a:solidFill>
                          <a:effectLst/>
                          <a:latin typeface="Tahoma" pitchFamily="34" charset="0"/>
                          <a:ea typeface="SimSun" pitchFamily="2" charset="-122"/>
                        </a:rPr>
                        <a:t>0000</a:t>
                      </a:r>
                      <a:r>
                        <a:rPr kumimoji="0" lang="en-US" altLang="zh-CN" sz="2800" b="0" i="0" u="none" strike="noStrike" cap="none" normalizeH="0" baseline="0" smtClean="0">
                          <a:ln>
                            <a:noFill/>
                          </a:ln>
                          <a:solidFill>
                            <a:schemeClr val="tx1"/>
                          </a:solidFill>
                          <a:effectLst/>
                          <a:latin typeface="Tahoma" pitchFamily="34" charset="0"/>
                          <a:ea typeface="SimSun" pitchFamily="2" charset="-122"/>
                        </a:rPr>
                        <a:t>1001 </a:t>
                      </a:r>
                      <a:endParaRPr kumimoji="0" lang="en-US" sz="2800" b="0"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19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Subnet mask</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3300"/>
                          </a:solidFill>
                          <a:effectLst/>
                          <a:latin typeface="Tahoma" pitchFamily="34" charset="0"/>
                          <a:ea typeface="SimSun" pitchFamily="2" charset="-122"/>
                        </a:rPr>
                        <a:t>11111111</a:t>
                      </a:r>
                      <a:r>
                        <a:rPr kumimoji="0" lang="en-US" altLang="zh-CN" sz="2800" b="0" i="0" u="none" strike="noStrike" cap="none" normalizeH="0" baseline="0" smtClean="0">
                          <a:ln>
                            <a:noFill/>
                          </a:ln>
                          <a:solidFill>
                            <a:schemeClr val="tx1"/>
                          </a:solidFill>
                          <a:effectLst/>
                          <a:latin typeface="Tahoma" pitchFamily="34" charset="0"/>
                          <a:ea typeface="SimSun" pitchFamily="2" charset="-122"/>
                        </a:rPr>
                        <a:t> </a:t>
                      </a:r>
                      <a:endParaRPr kumimoji="0" lang="en-US" sz="2800" b="0"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3300"/>
                          </a:solidFill>
                          <a:effectLst/>
                          <a:latin typeface="Tahoma" pitchFamily="34" charset="0"/>
                          <a:ea typeface="SimSun" pitchFamily="2" charset="-122"/>
                        </a:rPr>
                        <a:t>11111111</a:t>
                      </a:r>
                      <a:endParaRPr kumimoji="0" lang="en-US" sz="2800" b="0" i="0" u="none" strike="noStrike" cap="none" normalizeH="0" baseline="0" smtClean="0">
                        <a:ln>
                          <a:noFill/>
                        </a:ln>
                        <a:solidFill>
                          <a:srgbClr val="FF3300"/>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3300"/>
                          </a:solidFill>
                          <a:effectLst/>
                          <a:latin typeface="Tahoma" pitchFamily="34" charset="0"/>
                          <a:ea typeface="SimSun" pitchFamily="2" charset="-122"/>
                        </a:rPr>
                        <a:t>11111111</a:t>
                      </a:r>
                      <a:endParaRPr kumimoji="0" lang="en-US" sz="2800" b="0" i="0" u="none" strike="noStrike" cap="none" normalizeH="0" baseline="0" smtClean="0">
                        <a:ln>
                          <a:noFill/>
                        </a:ln>
                        <a:solidFill>
                          <a:srgbClr val="FF3300"/>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3300"/>
                          </a:solidFill>
                          <a:effectLst/>
                          <a:latin typeface="Tahoma" pitchFamily="34" charset="0"/>
                          <a:ea typeface="SimSun" pitchFamily="2" charset="-122"/>
                        </a:rPr>
                        <a:t>1111</a:t>
                      </a:r>
                      <a:r>
                        <a:rPr kumimoji="0" lang="en-US" altLang="zh-CN" sz="2800" b="0" i="0" u="none" strike="noStrike" cap="none" normalizeH="0" baseline="0" smtClean="0">
                          <a:ln>
                            <a:noFill/>
                          </a:ln>
                          <a:solidFill>
                            <a:schemeClr val="tx1"/>
                          </a:solidFill>
                          <a:effectLst/>
                          <a:latin typeface="Tahoma" pitchFamily="34" charset="0"/>
                          <a:ea typeface="SimSun" pitchFamily="2" charset="-122"/>
                        </a:rPr>
                        <a:t>0000 </a:t>
                      </a:r>
                      <a:endParaRPr kumimoji="0" lang="en-US" sz="2800" b="0"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19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Kết quả AND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kern="1200" cap="none" normalizeH="0" baseline="0" smtClean="0">
                          <a:ln>
                            <a:noFill/>
                          </a:ln>
                          <a:solidFill>
                            <a:srgbClr val="FF0000"/>
                          </a:solidFill>
                          <a:effectLst/>
                          <a:latin typeface="Tahoma" pitchFamily="34" charset="0"/>
                          <a:ea typeface="SimSun" pitchFamily="2" charset="-122"/>
                          <a:cs typeface="+mn-cs"/>
                        </a:rPr>
                        <a:t>11000000</a:t>
                      </a:r>
                      <a:r>
                        <a:rPr kumimoji="0" lang="en-US" altLang="zh-CN" sz="2800" b="0" i="0" u="none" strike="noStrike" cap="none" normalizeH="0" baseline="0" smtClean="0">
                          <a:ln>
                            <a:noFill/>
                          </a:ln>
                          <a:solidFill>
                            <a:schemeClr val="tx1"/>
                          </a:solidFill>
                          <a:effectLst/>
                          <a:latin typeface="Tahoma" pitchFamily="34" charset="0"/>
                          <a:ea typeface="SimSun" pitchFamily="2" charset="-122"/>
                        </a:rPr>
                        <a:t> </a:t>
                      </a:r>
                      <a:endParaRPr kumimoji="0" lang="en-US" sz="2800" b="0"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kern="1200" cap="none" normalizeH="0" baseline="0" smtClean="0">
                          <a:ln>
                            <a:noFill/>
                          </a:ln>
                          <a:solidFill>
                            <a:srgbClr val="FF0000"/>
                          </a:solidFill>
                          <a:effectLst/>
                          <a:latin typeface="Tahoma" pitchFamily="34" charset="0"/>
                          <a:ea typeface="SimSun" pitchFamily="2" charset="-122"/>
                          <a:cs typeface="+mn-cs"/>
                        </a:rPr>
                        <a:t>10101000</a:t>
                      </a:r>
                      <a:r>
                        <a:rPr kumimoji="0" lang="en-US" altLang="zh-CN" sz="2800" b="0" i="0" u="none" strike="noStrike" cap="none" normalizeH="0" baseline="0" smtClean="0">
                          <a:ln>
                            <a:noFill/>
                          </a:ln>
                          <a:solidFill>
                            <a:schemeClr val="tx1"/>
                          </a:solidFill>
                          <a:effectLst/>
                          <a:latin typeface="Tahoma" pitchFamily="34" charset="0"/>
                          <a:ea typeface="SimSun" pitchFamily="2" charset="-122"/>
                        </a:rPr>
                        <a:t> </a:t>
                      </a:r>
                      <a:endParaRPr kumimoji="0" lang="en-US" sz="2800" b="0"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kern="1200" cap="none" normalizeH="0" baseline="0" smtClean="0">
                          <a:ln>
                            <a:noFill/>
                          </a:ln>
                          <a:solidFill>
                            <a:srgbClr val="FF0000"/>
                          </a:solidFill>
                          <a:effectLst/>
                          <a:latin typeface="Tahoma" pitchFamily="34" charset="0"/>
                          <a:ea typeface="SimSun" pitchFamily="2" charset="-122"/>
                          <a:cs typeface="+mn-cs"/>
                        </a:rPr>
                        <a:t>00000101</a:t>
                      </a:r>
                      <a:r>
                        <a:rPr kumimoji="0" lang="en-US" altLang="zh-CN" sz="2800" b="0" i="0" u="none" strike="noStrike" cap="none" normalizeH="0" baseline="0" smtClean="0">
                          <a:ln>
                            <a:noFill/>
                          </a:ln>
                          <a:solidFill>
                            <a:schemeClr val="tx1"/>
                          </a:solidFill>
                          <a:effectLst/>
                          <a:latin typeface="Tahoma" pitchFamily="34" charset="0"/>
                          <a:ea typeface="SimSun" pitchFamily="2" charset="-122"/>
                        </a:rPr>
                        <a:t> </a:t>
                      </a:r>
                      <a:endParaRPr kumimoji="0" lang="en-US" sz="2800" b="0"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kern="1200" cap="none" normalizeH="0" baseline="0" smtClean="0">
                          <a:ln>
                            <a:noFill/>
                          </a:ln>
                          <a:solidFill>
                            <a:srgbClr val="FF0000"/>
                          </a:solidFill>
                          <a:effectLst/>
                          <a:latin typeface="Tahoma" pitchFamily="34" charset="0"/>
                          <a:ea typeface="SimSun" pitchFamily="2" charset="-122"/>
                          <a:cs typeface="+mn-cs"/>
                        </a:rPr>
                        <a:t>0000</a:t>
                      </a:r>
                      <a:r>
                        <a:rPr kumimoji="0" lang="en-US" altLang="zh-CN" sz="2800" b="0" i="0" u="none" strike="noStrike" cap="none" normalizeH="0" baseline="0" smtClean="0">
                          <a:ln>
                            <a:noFill/>
                          </a:ln>
                          <a:solidFill>
                            <a:schemeClr val="tx1"/>
                          </a:solidFill>
                          <a:effectLst/>
                          <a:latin typeface="Tahoma" pitchFamily="34" charset="0"/>
                          <a:ea typeface="SimSun" pitchFamily="2" charset="-122"/>
                        </a:rPr>
                        <a:t>0000 </a:t>
                      </a:r>
                      <a:endParaRPr kumimoji="0" lang="en-US" sz="2800" b="0"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9" name="Slide Number Placeholder 6"/>
          <p:cNvSpPr>
            <a:spLocks noGrp="1"/>
          </p:cNvSpPr>
          <p:nvPr>
            <p:ph type="sldNum" sz="quarter" idx="12"/>
          </p:nvPr>
        </p:nvSpPr>
        <p:spPr/>
        <p:txBody>
          <a:bodyPr/>
          <a:lstStyle/>
          <a:p>
            <a:pPr>
              <a:defRPr/>
            </a:pPr>
            <a:fld id="{BB7D8308-248E-4BCA-932C-83CEC77F46D9}" type="slidenum">
              <a:rPr lang="en-US"/>
              <a:pPr>
                <a:defRPr/>
              </a:pPr>
              <a:t>67</a:t>
            </a:fld>
            <a:endParaRPr lang="en-US"/>
          </a:p>
        </p:txBody>
      </p:sp>
      <p:sp>
        <p:nvSpPr>
          <p:cNvPr id="278556" name="Line 28"/>
          <p:cNvSpPr>
            <a:spLocks noChangeShapeType="1"/>
          </p:cNvSpPr>
          <p:nvPr/>
        </p:nvSpPr>
        <p:spPr bwMode="auto">
          <a:xfrm>
            <a:off x="2667000" y="4648200"/>
            <a:ext cx="0" cy="53340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78557" name="Line 29"/>
          <p:cNvSpPr>
            <a:spLocks noChangeShapeType="1"/>
          </p:cNvSpPr>
          <p:nvPr/>
        </p:nvSpPr>
        <p:spPr bwMode="auto">
          <a:xfrm>
            <a:off x="4419600" y="4648200"/>
            <a:ext cx="0" cy="53340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78558" name="Line 30"/>
          <p:cNvSpPr>
            <a:spLocks noChangeShapeType="1"/>
          </p:cNvSpPr>
          <p:nvPr/>
        </p:nvSpPr>
        <p:spPr bwMode="auto">
          <a:xfrm>
            <a:off x="6096000" y="4648200"/>
            <a:ext cx="0" cy="60960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78559" name="Line 31"/>
          <p:cNvSpPr>
            <a:spLocks noChangeShapeType="1"/>
          </p:cNvSpPr>
          <p:nvPr/>
        </p:nvSpPr>
        <p:spPr bwMode="auto">
          <a:xfrm>
            <a:off x="7924800" y="4648200"/>
            <a:ext cx="0" cy="60960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78561" name="Line 33"/>
          <p:cNvSpPr>
            <a:spLocks noChangeShapeType="1"/>
          </p:cNvSpPr>
          <p:nvPr/>
        </p:nvSpPr>
        <p:spPr bwMode="auto">
          <a:xfrm>
            <a:off x="2667000" y="3505200"/>
            <a:ext cx="0" cy="53340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78562" name="Line 34"/>
          <p:cNvSpPr>
            <a:spLocks noChangeShapeType="1"/>
          </p:cNvSpPr>
          <p:nvPr/>
        </p:nvSpPr>
        <p:spPr bwMode="auto">
          <a:xfrm>
            <a:off x="4419600" y="3505200"/>
            <a:ext cx="0" cy="53340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78563" name="Line 35"/>
          <p:cNvSpPr>
            <a:spLocks noChangeShapeType="1"/>
          </p:cNvSpPr>
          <p:nvPr/>
        </p:nvSpPr>
        <p:spPr bwMode="auto">
          <a:xfrm>
            <a:off x="6096000" y="3505200"/>
            <a:ext cx="0" cy="60960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78564" name="Line 36"/>
          <p:cNvSpPr>
            <a:spLocks noChangeShapeType="1"/>
          </p:cNvSpPr>
          <p:nvPr/>
        </p:nvSpPr>
        <p:spPr bwMode="auto">
          <a:xfrm>
            <a:off x="7924800" y="3505200"/>
            <a:ext cx="0" cy="60960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Tree>
    <p:extLst>
      <p:ext uri="{BB962C8B-B14F-4D97-AF65-F5344CB8AC3E}">
        <p14:creationId xmlns:p14="http://schemas.microsoft.com/office/powerpoint/2010/main" xmlns="" val="272167197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8561"/>
                                        </p:tgtEl>
                                        <p:attrNameLst>
                                          <p:attrName>style.visibility</p:attrName>
                                        </p:attrNameLst>
                                      </p:cBhvr>
                                      <p:to>
                                        <p:strVal val="visible"/>
                                      </p:to>
                                    </p:set>
                                    <p:animEffect transition="in" filter="blinds(horizontal)">
                                      <p:cBhvr>
                                        <p:cTn id="7" dur="500"/>
                                        <p:tgtEl>
                                          <p:spTgt spid="2785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8556"/>
                                        </p:tgtEl>
                                        <p:attrNameLst>
                                          <p:attrName>style.visibility</p:attrName>
                                        </p:attrNameLst>
                                      </p:cBhvr>
                                      <p:to>
                                        <p:strVal val="visible"/>
                                      </p:to>
                                    </p:set>
                                    <p:animEffect transition="in" filter="blinds(horizontal)">
                                      <p:cBhvr>
                                        <p:cTn id="12" dur="500"/>
                                        <p:tgtEl>
                                          <p:spTgt spid="2785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8562"/>
                                        </p:tgtEl>
                                        <p:attrNameLst>
                                          <p:attrName>style.visibility</p:attrName>
                                        </p:attrNameLst>
                                      </p:cBhvr>
                                      <p:to>
                                        <p:strVal val="visible"/>
                                      </p:to>
                                    </p:set>
                                    <p:animEffect transition="in" filter="blinds(horizontal)">
                                      <p:cBhvr>
                                        <p:cTn id="17" dur="500"/>
                                        <p:tgtEl>
                                          <p:spTgt spid="27856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78557"/>
                                        </p:tgtEl>
                                        <p:attrNameLst>
                                          <p:attrName>style.visibility</p:attrName>
                                        </p:attrNameLst>
                                      </p:cBhvr>
                                      <p:to>
                                        <p:strVal val="visible"/>
                                      </p:to>
                                    </p:set>
                                    <p:animEffect transition="in" filter="blinds(horizontal)">
                                      <p:cBhvr>
                                        <p:cTn id="22" dur="500"/>
                                        <p:tgtEl>
                                          <p:spTgt spid="27855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78563"/>
                                        </p:tgtEl>
                                        <p:attrNameLst>
                                          <p:attrName>style.visibility</p:attrName>
                                        </p:attrNameLst>
                                      </p:cBhvr>
                                      <p:to>
                                        <p:strVal val="visible"/>
                                      </p:to>
                                    </p:set>
                                    <p:animEffect transition="in" filter="blinds(horizontal)">
                                      <p:cBhvr>
                                        <p:cTn id="27" dur="500"/>
                                        <p:tgtEl>
                                          <p:spTgt spid="27856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78558"/>
                                        </p:tgtEl>
                                        <p:attrNameLst>
                                          <p:attrName>style.visibility</p:attrName>
                                        </p:attrNameLst>
                                      </p:cBhvr>
                                      <p:to>
                                        <p:strVal val="visible"/>
                                      </p:to>
                                    </p:set>
                                    <p:animEffect transition="in" filter="blinds(horizontal)">
                                      <p:cBhvr>
                                        <p:cTn id="32" dur="500"/>
                                        <p:tgtEl>
                                          <p:spTgt spid="27855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78564"/>
                                        </p:tgtEl>
                                        <p:attrNameLst>
                                          <p:attrName>style.visibility</p:attrName>
                                        </p:attrNameLst>
                                      </p:cBhvr>
                                      <p:to>
                                        <p:strVal val="visible"/>
                                      </p:to>
                                    </p:set>
                                    <p:animEffect transition="in" filter="blinds(horizontal)">
                                      <p:cBhvr>
                                        <p:cTn id="37" dur="500"/>
                                        <p:tgtEl>
                                          <p:spTgt spid="27856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78559"/>
                                        </p:tgtEl>
                                        <p:attrNameLst>
                                          <p:attrName>style.visibility</p:attrName>
                                        </p:attrNameLst>
                                      </p:cBhvr>
                                      <p:to>
                                        <p:strVal val="visible"/>
                                      </p:to>
                                    </p:set>
                                    <p:animEffect transition="in" filter="blinds(horizontal)">
                                      <p:cBhvr>
                                        <p:cTn id="42" dur="500"/>
                                        <p:tgtEl>
                                          <p:spTgt spid="278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56" grpId="0" animBg="1"/>
      <p:bldP spid="278557" grpId="0" animBg="1"/>
      <p:bldP spid="278558" grpId="0" animBg="1"/>
      <p:bldP spid="278559" grpId="0" animBg="1"/>
      <p:bldP spid="278561" grpId="0" animBg="1"/>
      <p:bldP spid="278562" grpId="0" animBg="1"/>
      <p:bldP spid="278563" grpId="0" animBg="1"/>
      <p:bldP spid="278564"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84" name="Rectangle 32"/>
          <p:cNvSpPr>
            <a:spLocks noGrp="1" noChangeArrowheads="1"/>
          </p:cNvSpPr>
          <p:nvPr>
            <p:ph type="title"/>
          </p:nvPr>
        </p:nvSpPr>
        <p:spPr>
          <a:xfrm>
            <a:off x="1066800" y="381000"/>
            <a:ext cx="7772400" cy="1143000"/>
          </a:xfrm>
        </p:spPr>
        <p:txBody>
          <a:bodyPr rtlCol="0">
            <a:normAutofit/>
          </a:bodyPr>
          <a:lstStyle/>
          <a:p>
            <a:pPr eaLnBrk="1" fontAlgn="auto" hangingPunct="1">
              <a:spcAft>
                <a:spcPts val="0"/>
              </a:spcAft>
              <a:defRPr/>
            </a:pPr>
            <a:r>
              <a:rPr lang="en-US" sz="4000">
                <a:solidFill>
                  <a:schemeClr val="tx2">
                    <a:satMod val="130000"/>
                  </a:schemeClr>
                </a:solidFill>
              </a:rPr>
              <a:t>Chuyển IP sang dạng thập phân</a:t>
            </a:r>
          </a:p>
        </p:txBody>
      </p:sp>
      <p:graphicFrame>
        <p:nvGraphicFramePr>
          <p:cNvPr id="279554" name="Group 2"/>
          <p:cNvGraphicFramePr>
            <a:graphicFrameLocks noGrp="1"/>
          </p:cNvGraphicFramePr>
          <p:nvPr>
            <p:ph sz="half" idx="2"/>
          </p:nvPr>
        </p:nvGraphicFramePr>
        <p:xfrm>
          <a:off x="228600" y="2438400"/>
          <a:ext cx="8577263" cy="3733800"/>
        </p:xfrm>
        <a:graphic>
          <a:graphicData uri="http://schemas.openxmlformats.org/drawingml/2006/table">
            <a:tbl>
              <a:tblPr/>
              <a:tblGrid>
                <a:gridCol w="1409700"/>
                <a:gridCol w="1741488"/>
                <a:gridCol w="1808162"/>
                <a:gridCol w="1809750"/>
                <a:gridCol w="1808163"/>
              </a:tblGrid>
              <a:tr h="1244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Kết quả AND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0000"/>
                          </a:solidFill>
                          <a:effectLst/>
                          <a:latin typeface="Tahoma" pitchFamily="34" charset="0"/>
                          <a:ea typeface="SimSun" pitchFamily="2" charset="-122"/>
                        </a:rPr>
                        <a:t>11000000 </a:t>
                      </a:r>
                      <a:endParaRPr kumimoji="0" lang="en-US" sz="2800" b="0" i="0" u="none" strike="noStrike" cap="none" normalizeH="0" baseline="0" smtClean="0">
                        <a:ln>
                          <a:noFill/>
                        </a:ln>
                        <a:solidFill>
                          <a:srgbClr val="FF0000"/>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kern="1200" cap="none" normalizeH="0" baseline="0" smtClean="0">
                          <a:ln>
                            <a:noFill/>
                          </a:ln>
                          <a:solidFill>
                            <a:srgbClr val="FF0000"/>
                          </a:solidFill>
                          <a:effectLst/>
                          <a:latin typeface="Tahoma" pitchFamily="34" charset="0"/>
                          <a:ea typeface="SimSun" pitchFamily="2" charset="-122"/>
                          <a:cs typeface="+mn-cs"/>
                        </a:rPr>
                        <a:t>10101000</a:t>
                      </a:r>
                      <a:r>
                        <a:rPr kumimoji="0" lang="en-US" altLang="zh-CN" sz="2800" b="0" i="0" u="none" strike="noStrike" cap="none" normalizeH="0" baseline="0" smtClean="0">
                          <a:ln>
                            <a:noFill/>
                          </a:ln>
                          <a:solidFill>
                            <a:schemeClr val="tx1"/>
                          </a:solidFill>
                          <a:effectLst/>
                          <a:latin typeface="Tahoma" pitchFamily="34" charset="0"/>
                          <a:ea typeface="SimSun" pitchFamily="2" charset="-122"/>
                        </a:rPr>
                        <a:t> </a:t>
                      </a:r>
                      <a:endParaRPr kumimoji="0" lang="en-US" sz="2800" b="0"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kern="1200" cap="none" normalizeH="0" baseline="0" smtClean="0">
                          <a:ln>
                            <a:noFill/>
                          </a:ln>
                          <a:solidFill>
                            <a:srgbClr val="FF0000"/>
                          </a:solidFill>
                          <a:effectLst/>
                          <a:latin typeface="Tahoma" pitchFamily="34" charset="0"/>
                          <a:ea typeface="SimSun" pitchFamily="2" charset="-122"/>
                          <a:cs typeface="+mn-cs"/>
                        </a:rPr>
                        <a:t>00000101</a:t>
                      </a:r>
                      <a:r>
                        <a:rPr kumimoji="0" lang="en-US" altLang="zh-CN" sz="2800" b="0" i="0" u="none" strike="noStrike" cap="none" normalizeH="0" baseline="0" smtClean="0">
                          <a:ln>
                            <a:noFill/>
                          </a:ln>
                          <a:solidFill>
                            <a:schemeClr val="tx1"/>
                          </a:solidFill>
                          <a:effectLst/>
                          <a:latin typeface="Tahoma" pitchFamily="34" charset="0"/>
                          <a:ea typeface="SimSun" pitchFamily="2" charset="-122"/>
                        </a:rPr>
                        <a:t> </a:t>
                      </a:r>
                      <a:endParaRPr kumimoji="0" lang="en-US" sz="2800" b="0"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kern="1200" cap="none" normalizeH="0" baseline="0" smtClean="0">
                          <a:ln>
                            <a:noFill/>
                          </a:ln>
                          <a:solidFill>
                            <a:srgbClr val="FF0000"/>
                          </a:solidFill>
                          <a:effectLst/>
                          <a:latin typeface="Tahoma" pitchFamily="34" charset="0"/>
                          <a:ea typeface="SimSun" pitchFamily="2" charset="-122"/>
                          <a:cs typeface="+mn-cs"/>
                        </a:rPr>
                        <a:t>0000</a:t>
                      </a:r>
                      <a:r>
                        <a:rPr kumimoji="0" lang="en-US" altLang="zh-CN" sz="2800" b="0" i="0" u="none" strike="noStrike" cap="none" normalizeH="0" baseline="0" smtClean="0">
                          <a:ln>
                            <a:noFill/>
                          </a:ln>
                          <a:solidFill>
                            <a:schemeClr val="tx1"/>
                          </a:solidFill>
                          <a:effectLst/>
                          <a:latin typeface="Tahoma" pitchFamily="34" charset="0"/>
                          <a:ea typeface="SimSun" pitchFamily="2" charset="-122"/>
                        </a:rPr>
                        <a:t>0000 </a:t>
                      </a:r>
                      <a:endParaRPr kumimoji="0" lang="en-US" sz="2800" b="0"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44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SimSun" pitchFamily="2" charset="-122"/>
                        </a:rPr>
                        <a:t>Net ID </a:t>
                      </a:r>
                      <a:endParaRPr kumimoji="0" lang="en-US" sz="2800" b="0" i="0" u="none" strike="noStrike" cap="none" normalizeH="0" baseline="0" smtClean="0">
                        <a:ln>
                          <a:noFill/>
                        </a:ln>
                        <a:solidFill>
                          <a:schemeClr val="tx1"/>
                        </a:solidFill>
                        <a:effectLst/>
                        <a:latin typeface="Tahoma"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3600" b="0" i="0" u="none" strike="noStrike" cap="none" normalizeH="0" baseline="0" smtClean="0">
                          <a:ln>
                            <a:noFill/>
                          </a:ln>
                          <a:solidFill>
                            <a:schemeClr val="tx1"/>
                          </a:solidFill>
                          <a:effectLst/>
                          <a:latin typeface="Tahoma" pitchFamily="34" charset="0"/>
                        </a:rPr>
                        <a:t>192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3600" b="0" i="0" u="none" strike="noStrike" cap="none" normalizeH="0" baseline="0" smtClean="0">
                          <a:ln>
                            <a:noFill/>
                          </a:ln>
                          <a:solidFill>
                            <a:schemeClr val="tx1"/>
                          </a:solidFill>
                          <a:effectLst/>
                          <a:latin typeface="Tahoma" pitchFamily="34" charset="0"/>
                        </a:rPr>
                        <a:t>168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3600" b="0" i="0" u="none" strike="noStrike" cap="none" normalizeH="0" baseline="0" smtClean="0">
                          <a:ln>
                            <a:noFill/>
                          </a:ln>
                          <a:solidFill>
                            <a:schemeClr val="tx1"/>
                          </a:solidFill>
                          <a:effectLst/>
                          <a:latin typeface="Tahoma" pitchFamily="34"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3600" b="0" i="0" u="none" strike="noStrike" cap="none" normalizeH="0" baseline="0" smtClean="0">
                          <a:ln>
                            <a:noFill/>
                          </a:ln>
                          <a:solidFill>
                            <a:schemeClr val="tx1"/>
                          </a:solidFill>
                          <a:effectLst/>
                          <a:latin typeface="Tahoma" pitchFamily="34"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44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SimSun" pitchFamily="2" charset="-122"/>
                        </a:rPr>
                        <a:t>Host ID </a:t>
                      </a:r>
                      <a:endParaRPr kumimoji="0" lang="en-US" sz="2800" b="0" i="0" u="none" strike="noStrike" cap="none" normalizeH="0" baseline="0" smtClean="0">
                        <a:ln>
                          <a:noFill/>
                        </a:ln>
                        <a:solidFill>
                          <a:schemeClr val="tx1"/>
                        </a:solidFill>
                        <a:effectLst/>
                        <a:latin typeface="Tahoma"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3600" b="0" i="0" u="none" strike="noStrike" cap="none" normalizeH="0" baseline="0" smtClean="0">
                          <a:ln>
                            <a:noFill/>
                          </a:ln>
                          <a:solidFill>
                            <a:schemeClr val="tx1"/>
                          </a:solidFill>
                          <a:effectLst/>
                          <a:latin typeface="Tahoma" pitchFamily="34" charset="0"/>
                        </a:rPr>
                        <a:t>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7" name="Slide Number Placeholder 6"/>
          <p:cNvSpPr>
            <a:spLocks noGrp="1"/>
          </p:cNvSpPr>
          <p:nvPr>
            <p:ph type="sldNum" sz="quarter" idx="12"/>
          </p:nvPr>
        </p:nvSpPr>
        <p:spPr/>
        <p:txBody>
          <a:bodyPr/>
          <a:lstStyle/>
          <a:p>
            <a:pPr>
              <a:defRPr/>
            </a:pPr>
            <a:fld id="{FBB79346-22CE-4BF6-AE5F-B2DF4B9AEF83}" type="slidenum">
              <a:rPr lang="en-US"/>
              <a:pPr>
                <a:defRPr/>
              </a:pPr>
              <a:t>68</a:t>
            </a:fld>
            <a:endParaRPr lang="en-US"/>
          </a:p>
        </p:txBody>
      </p:sp>
      <p:sp>
        <p:nvSpPr>
          <p:cNvPr id="279580" name="Line 28"/>
          <p:cNvSpPr>
            <a:spLocks noChangeShapeType="1"/>
          </p:cNvSpPr>
          <p:nvPr/>
        </p:nvSpPr>
        <p:spPr bwMode="auto">
          <a:xfrm>
            <a:off x="2667000" y="3306763"/>
            <a:ext cx="0" cy="731837"/>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79581" name="Line 29"/>
          <p:cNvSpPr>
            <a:spLocks noChangeShapeType="1"/>
          </p:cNvSpPr>
          <p:nvPr/>
        </p:nvSpPr>
        <p:spPr bwMode="auto">
          <a:xfrm>
            <a:off x="4419600" y="3306763"/>
            <a:ext cx="0" cy="731837"/>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79582" name="Line 30"/>
          <p:cNvSpPr>
            <a:spLocks noChangeShapeType="1"/>
          </p:cNvSpPr>
          <p:nvPr/>
        </p:nvSpPr>
        <p:spPr bwMode="auto">
          <a:xfrm>
            <a:off x="6096000" y="3306763"/>
            <a:ext cx="0" cy="731837"/>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79583" name="Line 31"/>
          <p:cNvSpPr>
            <a:spLocks noChangeShapeType="1"/>
          </p:cNvSpPr>
          <p:nvPr/>
        </p:nvSpPr>
        <p:spPr bwMode="auto">
          <a:xfrm>
            <a:off x="7924800" y="3306763"/>
            <a:ext cx="0" cy="731837"/>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75138" name="AutoShape 33"/>
          <p:cNvSpPr>
            <a:spLocks noChangeArrowheads="1"/>
          </p:cNvSpPr>
          <p:nvPr/>
        </p:nvSpPr>
        <p:spPr bwMode="auto">
          <a:xfrm>
            <a:off x="4953000" y="4648200"/>
            <a:ext cx="1981200" cy="762000"/>
          </a:xfrm>
          <a:prstGeom prst="wedgeRoundRectCallout">
            <a:avLst>
              <a:gd name="adj1" fmla="val 86778"/>
              <a:gd name="adj2" fmla="val 69167"/>
              <a:gd name="adj3" fmla="val 16667"/>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ctr"/>
            <a:r>
              <a:rPr lang="en-US" sz="3200">
                <a:solidFill>
                  <a:srgbClr val="FF0000"/>
                </a:solidFill>
                <a:latin typeface="Times New Roman" pitchFamily="18" charset="0"/>
              </a:rPr>
              <a:t>0000</a:t>
            </a:r>
            <a:r>
              <a:rPr lang="en-US" sz="3200">
                <a:latin typeface="Times New Roman" pitchFamily="18" charset="0"/>
              </a:rPr>
              <a:t>1001</a:t>
            </a:r>
          </a:p>
        </p:txBody>
      </p:sp>
      <p:sp>
        <p:nvSpPr>
          <p:cNvPr id="175139" name="Line 34"/>
          <p:cNvSpPr>
            <a:spLocks noChangeShapeType="1"/>
          </p:cNvSpPr>
          <p:nvPr/>
        </p:nvSpPr>
        <p:spPr bwMode="auto">
          <a:xfrm>
            <a:off x="5943600" y="5181600"/>
            <a:ext cx="838200"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Tree>
    <p:extLst>
      <p:ext uri="{BB962C8B-B14F-4D97-AF65-F5344CB8AC3E}">
        <p14:creationId xmlns:p14="http://schemas.microsoft.com/office/powerpoint/2010/main" xmlns="" val="177916247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9580"/>
                                        </p:tgtEl>
                                        <p:attrNameLst>
                                          <p:attrName>style.visibility</p:attrName>
                                        </p:attrNameLst>
                                      </p:cBhvr>
                                      <p:to>
                                        <p:strVal val="visible"/>
                                      </p:to>
                                    </p:set>
                                    <p:animEffect transition="in" filter="blinds(horizontal)">
                                      <p:cBhvr>
                                        <p:cTn id="7" dur="500"/>
                                        <p:tgtEl>
                                          <p:spTgt spid="2795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9581"/>
                                        </p:tgtEl>
                                        <p:attrNameLst>
                                          <p:attrName>style.visibility</p:attrName>
                                        </p:attrNameLst>
                                      </p:cBhvr>
                                      <p:to>
                                        <p:strVal val="visible"/>
                                      </p:to>
                                    </p:set>
                                    <p:animEffect transition="in" filter="blinds(horizontal)">
                                      <p:cBhvr>
                                        <p:cTn id="12" dur="500"/>
                                        <p:tgtEl>
                                          <p:spTgt spid="27958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9582"/>
                                        </p:tgtEl>
                                        <p:attrNameLst>
                                          <p:attrName>style.visibility</p:attrName>
                                        </p:attrNameLst>
                                      </p:cBhvr>
                                      <p:to>
                                        <p:strVal val="visible"/>
                                      </p:to>
                                    </p:set>
                                    <p:animEffect transition="in" filter="blinds(horizontal)">
                                      <p:cBhvr>
                                        <p:cTn id="17" dur="500"/>
                                        <p:tgtEl>
                                          <p:spTgt spid="27958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79583"/>
                                        </p:tgtEl>
                                        <p:attrNameLst>
                                          <p:attrName>style.visibility</p:attrName>
                                        </p:attrNameLst>
                                      </p:cBhvr>
                                      <p:to>
                                        <p:strVal val="visible"/>
                                      </p:to>
                                    </p:set>
                                    <p:animEffect transition="in" filter="blinds(horizontal)">
                                      <p:cBhvr>
                                        <p:cTn id="22" dur="500"/>
                                        <p:tgtEl>
                                          <p:spTgt spid="279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80" grpId="0" animBg="1"/>
      <p:bldP spid="279581" grpId="0" animBg="1"/>
      <p:bldP spid="279582" grpId="0" animBg="1"/>
      <p:bldP spid="279583"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622" name="Rectangle 46"/>
          <p:cNvSpPr>
            <a:spLocks noGrp="1" noChangeArrowheads="1"/>
          </p:cNvSpPr>
          <p:nvPr>
            <p:ph type="title"/>
          </p:nvPr>
        </p:nvSpPr>
        <p:spPr>
          <a:xfrm>
            <a:off x="1066800" y="304800"/>
            <a:ext cx="8077200" cy="914400"/>
          </a:xfrm>
        </p:spPr>
        <p:txBody>
          <a:bodyPr rtlCol="0">
            <a:normAutofit/>
          </a:bodyPr>
          <a:lstStyle/>
          <a:p>
            <a:pPr eaLnBrk="1" fontAlgn="auto" hangingPunct="1">
              <a:spcAft>
                <a:spcPts val="0"/>
              </a:spcAft>
              <a:defRPr/>
            </a:pPr>
            <a:r>
              <a:rPr lang="en-US" sz="4000">
                <a:solidFill>
                  <a:schemeClr val="tx2">
                    <a:satMod val="130000"/>
                  </a:schemeClr>
                </a:solidFill>
              </a:rPr>
              <a:t>Địa chỉ IP thứ hai: 192.168.5.39/28 </a:t>
            </a:r>
          </a:p>
        </p:txBody>
      </p:sp>
      <p:graphicFrame>
        <p:nvGraphicFramePr>
          <p:cNvPr id="280578" name="Group 2"/>
          <p:cNvGraphicFramePr>
            <a:graphicFrameLocks noGrp="1"/>
          </p:cNvGraphicFramePr>
          <p:nvPr>
            <p:ph sz="half" idx="2"/>
          </p:nvPr>
        </p:nvGraphicFramePr>
        <p:xfrm>
          <a:off x="1219200" y="1905000"/>
          <a:ext cx="7543800" cy="4313242"/>
        </p:xfrm>
        <a:graphic>
          <a:graphicData uri="http://schemas.openxmlformats.org/drawingml/2006/table">
            <a:tbl>
              <a:tblPr/>
              <a:tblGrid>
                <a:gridCol w="1384300"/>
                <a:gridCol w="1539875"/>
                <a:gridCol w="1539875"/>
                <a:gridCol w="1539875"/>
                <a:gridCol w="1539875"/>
              </a:tblGrid>
              <a:tr h="517446">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IP</a:t>
                      </a:r>
                    </a:p>
                  </a:txBody>
                  <a:tcPr marT="45714" marB="4571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192</a:t>
                      </a: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168</a:t>
                      </a: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5</a:t>
                      </a: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39</a:t>
                      </a:r>
                    </a:p>
                  </a:txBody>
                  <a:tcPr marT="45714" marB="4571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2947">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IP (nhị phân)</a:t>
                      </a:r>
                    </a:p>
                  </a:txBody>
                  <a:tcPr marT="45714" marB="4571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rgbClr val="FF0000"/>
                          </a:solidFill>
                          <a:effectLst/>
                          <a:latin typeface="Tahoma" pitchFamily="34" charset="0"/>
                          <a:ea typeface="SimSun" pitchFamily="2" charset="-122"/>
                        </a:rPr>
                        <a:t>11000000 </a:t>
                      </a:r>
                      <a:endParaRPr kumimoji="0" lang="en-US" sz="2400" b="0" i="0" u="none" strike="noStrike" cap="none" normalizeH="0" baseline="0" smtClean="0">
                        <a:ln>
                          <a:noFill/>
                        </a:ln>
                        <a:solidFill>
                          <a:srgbClr val="FF0000"/>
                        </a:solidFill>
                        <a:effectLst/>
                        <a:latin typeface="Tahoma" pitchFamily="34" charset="0"/>
                      </a:endParaRP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kern="1200" cap="none" normalizeH="0" baseline="0" smtClean="0">
                          <a:ln>
                            <a:noFill/>
                          </a:ln>
                          <a:solidFill>
                            <a:srgbClr val="FF0000"/>
                          </a:solidFill>
                          <a:effectLst/>
                          <a:latin typeface="Tahoma" pitchFamily="34" charset="0"/>
                          <a:ea typeface="SimSun" pitchFamily="2" charset="-122"/>
                          <a:cs typeface="+mn-cs"/>
                        </a:rPr>
                        <a:t>10101000</a:t>
                      </a:r>
                      <a:r>
                        <a:rPr kumimoji="0" lang="en-US" altLang="zh-CN" sz="2400" b="0" i="0" u="none" strike="noStrike" cap="none" normalizeH="0" baseline="0" smtClean="0">
                          <a:ln>
                            <a:noFill/>
                          </a:ln>
                          <a:solidFill>
                            <a:schemeClr val="tx1"/>
                          </a:solidFill>
                          <a:effectLst/>
                          <a:latin typeface="Tahoma" pitchFamily="34" charset="0"/>
                          <a:ea typeface="SimSun" pitchFamily="2" charset="-122"/>
                        </a:rPr>
                        <a:t> </a:t>
                      </a:r>
                      <a:endParaRPr kumimoji="0" lang="en-US" sz="2400" b="0" i="0" u="none" strike="noStrike" cap="none" normalizeH="0" baseline="0" smtClean="0">
                        <a:ln>
                          <a:noFill/>
                        </a:ln>
                        <a:solidFill>
                          <a:schemeClr val="tx1"/>
                        </a:solidFill>
                        <a:effectLst/>
                        <a:latin typeface="Tahoma" pitchFamily="34" charset="0"/>
                      </a:endParaRP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kern="1200" cap="none" normalizeH="0" baseline="0" smtClean="0">
                          <a:ln>
                            <a:noFill/>
                          </a:ln>
                          <a:solidFill>
                            <a:srgbClr val="FF0000"/>
                          </a:solidFill>
                          <a:effectLst/>
                          <a:latin typeface="Tahoma" pitchFamily="34" charset="0"/>
                          <a:ea typeface="SimSun" pitchFamily="2" charset="-122"/>
                          <a:cs typeface="+mn-cs"/>
                        </a:rPr>
                        <a:t>00000101</a:t>
                      </a:r>
                      <a:r>
                        <a:rPr kumimoji="0" lang="en-US" altLang="zh-CN" sz="2400" b="0" i="0" u="none" strike="noStrike" cap="none" normalizeH="0" baseline="0" smtClean="0">
                          <a:ln>
                            <a:noFill/>
                          </a:ln>
                          <a:solidFill>
                            <a:schemeClr val="tx1"/>
                          </a:solidFill>
                          <a:effectLst/>
                          <a:latin typeface="Tahoma" pitchFamily="34" charset="0"/>
                          <a:ea typeface="SimSun" pitchFamily="2" charset="-122"/>
                        </a:rPr>
                        <a:t> </a:t>
                      </a:r>
                      <a:endParaRPr kumimoji="0" lang="en-US" sz="2400" b="0" i="0" u="none" strike="noStrike" cap="none" normalizeH="0" baseline="0" smtClean="0">
                        <a:ln>
                          <a:noFill/>
                        </a:ln>
                        <a:solidFill>
                          <a:schemeClr val="tx1"/>
                        </a:solidFill>
                        <a:effectLst/>
                        <a:latin typeface="Tahoma" pitchFamily="34" charset="0"/>
                      </a:endParaRP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kern="1200" cap="none" normalizeH="0" baseline="0" smtClean="0">
                          <a:ln>
                            <a:noFill/>
                          </a:ln>
                          <a:solidFill>
                            <a:srgbClr val="FF0000"/>
                          </a:solidFill>
                          <a:effectLst/>
                          <a:latin typeface="Tahoma" pitchFamily="34" charset="0"/>
                          <a:ea typeface="SimSun" pitchFamily="2" charset="-122"/>
                          <a:cs typeface="+mn-cs"/>
                        </a:rPr>
                        <a:t>0010</a:t>
                      </a:r>
                      <a:r>
                        <a:rPr kumimoji="0" lang="en-US" sz="2400" b="0" i="0" u="none" strike="noStrike" cap="none" normalizeH="0" baseline="0" smtClean="0">
                          <a:ln>
                            <a:noFill/>
                          </a:ln>
                          <a:solidFill>
                            <a:schemeClr val="tx1"/>
                          </a:solidFill>
                          <a:effectLst/>
                          <a:latin typeface="Tahoma" pitchFamily="34" charset="0"/>
                        </a:rPr>
                        <a:t>0111</a:t>
                      </a:r>
                    </a:p>
                  </a:txBody>
                  <a:tcPr marT="45714" marB="4571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2947">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Subnet Mask</a:t>
                      </a:r>
                    </a:p>
                  </a:txBody>
                  <a:tcPr marT="45714" marB="4571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rgbClr val="FF3300"/>
                          </a:solidFill>
                          <a:effectLst/>
                          <a:latin typeface="Tahoma" pitchFamily="34" charset="0"/>
                        </a:rPr>
                        <a:t>11111111</a:t>
                      </a: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rgbClr val="FF3300"/>
                          </a:solidFill>
                          <a:effectLst/>
                          <a:latin typeface="Tahoma" pitchFamily="34" charset="0"/>
                        </a:rPr>
                        <a:t>11111111</a:t>
                      </a: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rgbClr val="FF3300"/>
                          </a:solidFill>
                          <a:effectLst/>
                          <a:latin typeface="Tahoma" pitchFamily="34" charset="0"/>
                        </a:rPr>
                        <a:t>11111111</a:t>
                      </a: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rgbClr val="FF3300"/>
                          </a:solidFill>
                          <a:effectLst/>
                          <a:latin typeface="Tahoma" pitchFamily="34" charset="0"/>
                        </a:rPr>
                        <a:t>1111</a:t>
                      </a:r>
                      <a:r>
                        <a:rPr kumimoji="0" lang="en-US" altLang="zh-CN" sz="2400" b="0" i="0" u="none" strike="noStrike" cap="none" normalizeH="0" baseline="0" smtClean="0">
                          <a:ln>
                            <a:noFill/>
                          </a:ln>
                          <a:solidFill>
                            <a:schemeClr val="tx1"/>
                          </a:solidFill>
                          <a:effectLst/>
                          <a:latin typeface="Tahoma" pitchFamily="34" charset="0"/>
                          <a:ea typeface="SimSun" pitchFamily="2" charset="-122"/>
                        </a:rPr>
                        <a:t>0000</a:t>
                      </a:r>
                      <a:endParaRPr kumimoji="0" lang="en-US" sz="2400" b="0" i="0" u="none" strike="noStrike" cap="none" normalizeH="0" baseline="0" smtClean="0">
                        <a:ln>
                          <a:noFill/>
                        </a:ln>
                        <a:solidFill>
                          <a:schemeClr val="tx1"/>
                        </a:solidFill>
                        <a:effectLst/>
                        <a:latin typeface="Tahoma" pitchFamily="34" charset="0"/>
                        <a:ea typeface="SimSun" pitchFamily="2" charset="-122"/>
                      </a:endParaRPr>
                    </a:p>
                  </a:txBody>
                  <a:tcPr marT="45714" marB="4571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3476">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AND</a:t>
                      </a:r>
                    </a:p>
                  </a:txBody>
                  <a:tcPr marT="45714" marB="4571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rgbClr val="FF0000"/>
                          </a:solidFill>
                          <a:effectLst/>
                          <a:latin typeface="Tahoma" pitchFamily="34" charset="0"/>
                          <a:ea typeface="SimSun" pitchFamily="2" charset="-122"/>
                        </a:rPr>
                        <a:t>11000000 </a:t>
                      </a:r>
                      <a:endParaRPr kumimoji="0" lang="en-US" sz="2400" b="0" i="0" u="none" strike="noStrike" cap="none" normalizeH="0" baseline="0" smtClean="0">
                        <a:ln>
                          <a:noFill/>
                        </a:ln>
                        <a:solidFill>
                          <a:srgbClr val="FF0000"/>
                        </a:solidFill>
                        <a:effectLst/>
                        <a:latin typeface="Tahoma" pitchFamily="34" charset="0"/>
                      </a:endParaRP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kern="1200" cap="none" normalizeH="0" baseline="0" smtClean="0">
                          <a:ln>
                            <a:noFill/>
                          </a:ln>
                          <a:solidFill>
                            <a:srgbClr val="FF0000"/>
                          </a:solidFill>
                          <a:effectLst/>
                          <a:latin typeface="Tahoma" pitchFamily="34" charset="0"/>
                          <a:ea typeface="SimSun" pitchFamily="2" charset="-122"/>
                          <a:cs typeface="+mn-cs"/>
                        </a:rPr>
                        <a:t>10101000</a:t>
                      </a:r>
                      <a:r>
                        <a:rPr kumimoji="0" lang="en-US" altLang="zh-CN" sz="2400" b="0" i="0" u="none" strike="noStrike" cap="none" normalizeH="0" baseline="0" smtClean="0">
                          <a:ln>
                            <a:noFill/>
                          </a:ln>
                          <a:solidFill>
                            <a:schemeClr val="tx1"/>
                          </a:solidFill>
                          <a:effectLst/>
                          <a:latin typeface="Tahoma" pitchFamily="34" charset="0"/>
                          <a:ea typeface="SimSun" pitchFamily="2" charset="-122"/>
                        </a:rPr>
                        <a:t> </a:t>
                      </a:r>
                      <a:endParaRPr kumimoji="0" lang="en-US" sz="2400" b="0" i="0" u="none" strike="noStrike" cap="none" normalizeH="0" baseline="0" smtClean="0">
                        <a:ln>
                          <a:noFill/>
                        </a:ln>
                        <a:solidFill>
                          <a:schemeClr val="tx1"/>
                        </a:solidFill>
                        <a:effectLst/>
                        <a:latin typeface="Tahoma" pitchFamily="34" charset="0"/>
                      </a:endParaRP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kern="1200" cap="none" normalizeH="0" baseline="0" smtClean="0">
                          <a:ln>
                            <a:noFill/>
                          </a:ln>
                          <a:solidFill>
                            <a:srgbClr val="FF0000"/>
                          </a:solidFill>
                          <a:effectLst/>
                          <a:latin typeface="Tahoma" pitchFamily="34" charset="0"/>
                          <a:ea typeface="SimSun" pitchFamily="2" charset="-122"/>
                          <a:cs typeface="+mn-cs"/>
                        </a:rPr>
                        <a:t>00000101</a:t>
                      </a:r>
                      <a:r>
                        <a:rPr kumimoji="0" lang="en-US" altLang="zh-CN" sz="2400" b="0" i="0" u="none" strike="noStrike" cap="none" normalizeH="0" baseline="0" smtClean="0">
                          <a:ln>
                            <a:noFill/>
                          </a:ln>
                          <a:solidFill>
                            <a:schemeClr val="tx1"/>
                          </a:solidFill>
                          <a:effectLst/>
                          <a:latin typeface="Tahoma" pitchFamily="34" charset="0"/>
                          <a:ea typeface="SimSun" pitchFamily="2" charset="-122"/>
                        </a:rPr>
                        <a:t> </a:t>
                      </a:r>
                      <a:endParaRPr kumimoji="0" lang="en-US" sz="2400" b="0" i="0" u="none" strike="noStrike" cap="none" normalizeH="0" baseline="0" smtClean="0">
                        <a:ln>
                          <a:noFill/>
                        </a:ln>
                        <a:solidFill>
                          <a:schemeClr val="tx1"/>
                        </a:solidFill>
                        <a:effectLst/>
                        <a:latin typeface="Tahoma" pitchFamily="34" charset="0"/>
                      </a:endParaRP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rgbClr val="FF0000"/>
                          </a:solidFill>
                          <a:effectLst/>
                          <a:latin typeface="Tahoma" pitchFamily="34" charset="0"/>
                        </a:rPr>
                        <a:t>0010</a:t>
                      </a:r>
                      <a:r>
                        <a:rPr kumimoji="0" lang="en-US" sz="2400" b="0" i="0" u="none" strike="noStrike" cap="none" normalizeH="0" baseline="0" smtClean="0">
                          <a:ln>
                            <a:noFill/>
                          </a:ln>
                          <a:solidFill>
                            <a:schemeClr val="tx1"/>
                          </a:solidFill>
                          <a:effectLst/>
                          <a:latin typeface="Tahoma" pitchFamily="34" charset="0"/>
                        </a:rPr>
                        <a:t>0000</a:t>
                      </a:r>
                    </a:p>
                  </a:txBody>
                  <a:tcPr marT="45714" marB="4571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2947">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NetworkID</a:t>
                      </a:r>
                    </a:p>
                  </a:txBody>
                  <a:tcPr marT="45714" marB="4571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192</a:t>
                      </a: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168</a:t>
                      </a: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5</a:t>
                      </a: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32</a:t>
                      </a:r>
                    </a:p>
                  </a:txBody>
                  <a:tcPr marT="45714" marB="4571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3476">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HostID</a:t>
                      </a:r>
                    </a:p>
                  </a:txBody>
                  <a:tcPr marT="45714" marB="4571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400" b="0" i="0" u="none" strike="noStrike" cap="none" normalizeH="0" baseline="0" smtClean="0">
                        <a:ln>
                          <a:noFill/>
                        </a:ln>
                        <a:solidFill>
                          <a:schemeClr val="tx1"/>
                        </a:solidFill>
                        <a:effectLst/>
                        <a:latin typeface="Tahoma" pitchFamily="34" charset="0"/>
                      </a:endParaRP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400" b="0" i="0" u="none" strike="noStrike" cap="none" normalizeH="0" baseline="0" smtClean="0">
                        <a:ln>
                          <a:noFill/>
                        </a:ln>
                        <a:solidFill>
                          <a:schemeClr val="tx1"/>
                        </a:solidFill>
                        <a:effectLst/>
                        <a:latin typeface="Tahoma" pitchFamily="34" charset="0"/>
                      </a:endParaRP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400" b="0" i="0" u="none" strike="noStrike" cap="none" normalizeH="0" baseline="0" smtClean="0">
                        <a:ln>
                          <a:noFill/>
                        </a:ln>
                        <a:solidFill>
                          <a:schemeClr val="tx1"/>
                        </a:solidFill>
                        <a:effectLst/>
                        <a:latin typeface="Tahoma" pitchFamily="34" charset="0"/>
                      </a:endParaRP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7</a:t>
                      </a:r>
                    </a:p>
                  </a:txBody>
                  <a:tcPr marT="45714" marB="4571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2" name="Slide Number Placeholder 6"/>
          <p:cNvSpPr>
            <a:spLocks noGrp="1"/>
          </p:cNvSpPr>
          <p:nvPr>
            <p:ph type="sldNum" sz="quarter" idx="12"/>
          </p:nvPr>
        </p:nvSpPr>
        <p:spPr/>
        <p:txBody>
          <a:bodyPr/>
          <a:lstStyle/>
          <a:p>
            <a:pPr>
              <a:defRPr/>
            </a:pPr>
            <a:fld id="{69F294EC-23FB-4F66-89C5-7D24E05679D9}" type="slidenum">
              <a:rPr lang="en-US"/>
              <a:pPr>
                <a:defRPr/>
              </a:pPr>
              <a:t>69</a:t>
            </a:fld>
            <a:endParaRPr lang="en-US"/>
          </a:p>
        </p:txBody>
      </p:sp>
      <p:sp>
        <p:nvSpPr>
          <p:cNvPr id="176176" name="Oval 47"/>
          <p:cNvSpPr>
            <a:spLocks noChangeArrowheads="1"/>
          </p:cNvSpPr>
          <p:nvPr/>
        </p:nvSpPr>
        <p:spPr bwMode="auto">
          <a:xfrm>
            <a:off x="7962900" y="2590800"/>
            <a:ext cx="800100" cy="5334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eaLnBrk="0" hangingPunct="0"/>
            <a:endParaRPr lang="vi-VN"/>
          </a:p>
        </p:txBody>
      </p:sp>
      <p:sp>
        <p:nvSpPr>
          <p:cNvPr id="176177" name="Freeform 48"/>
          <p:cNvSpPr>
            <a:spLocks/>
          </p:cNvSpPr>
          <p:nvPr/>
        </p:nvSpPr>
        <p:spPr bwMode="auto">
          <a:xfrm>
            <a:off x="8229600" y="2971800"/>
            <a:ext cx="850900" cy="2819400"/>
          </a:xfrm>
          <a:custGeom>
            <a:avLst/>
            <a:gdLst>
              <a:gd name="T0" fmla="*/ 2147483647 w 632"/>
              <a:gd name="T1" fmla="*/ 0 h 2208"/>
              <a:gd name="T2" fmla="*/ 2147483647 w 632"/>
              <a:gd name="T3" fmla="*/ 2147483647 h 2208"/>
              <a:gd name="T4" fmla="*/ 0 w 632"/>
              <a:gd name="T5" fmla="*/ 2147483647 h 2208"/>
              <a:gd name="T6" fmla="*/ 0 60000 65536"/>
              <a:gd name="T7" fmla="*/ 0 60000 65536"/>
              <a:gd name="T8" fmla="*/ 0 60000 65536"/>
              <a:gd name="T9" fmla="*/ 0 w 632"/>
              <a:gd name="T10" fmla="*/ 0 h 2208"/>
              <a:gd name="T11" fmla="*/ 632 w 632"/>
              <a:gd name="T12" fmla="*/ 2208 h 2208"/>
            </a:gdLst>
            <a:ahLst/>
            <a:cxnLst>
              <a:cxn ang="T6">
                <a:pos x="T0" y="T1"/>
              </a:cxn>
              <a:cxn ang="T7">
                <a:pos x="T2" y="T3"/>
              </a:cxn>
              <a:cxn ang="T8">
                <a:pos x="T4" y="T5"/>
              </a:cxn>
            </a:cxnLst>
            <a:rect l="T9" t="T10" r="T11" b="T12"/>
            <a:pathLst>
              <a:path w="632" h="2208">
                <a:moveTo>
                  <a:pt x="336" y="0"/>
                </a:moveTo>
                <a:cubicBezTo>
                  <a:pt x="484" y="272"/>
                  <a:pt x="632" y="544"/>
                  <a:pt x="576" y="912"/>
                </a:cubicBezTo>
                <a:cubicBezTo>
                  <a:pt x="520" y="1280"/>
                  <a:pt x="260" y="1744"/>
                  <a:pt x="0" y="2208"/>
                </a:cubicBezTo>
              </a:path>
            </a:pathLst>
          </a:custGeom>
          <a:noFill/>
          <a:ln w="9525">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76178" name="Oval 49"/>
          <p:cNvSpPr>
            <a:spLocks noChangeArrowheads="1"/>
          </p:cNvSpPr>
          <p:nvPr/>
        </p:nvSpPr>
        <p:spPr bwMode="auto">
          <a:xfrm>
            <a:off x="7772400" y="5638800"/>
            <a:ext cx="457200" cy="5334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eaLnBrk="0" hangingPunct="0"/>
            <a:endParaRPr lang="vi-VN"/>
          </a:p>
        </p:txBody>
      </p:sp>
    </p:spTree>
    <p:extLst>
      <p:ext uri="{BB962C8B-B14F-4D97-AF65-F5344CB8AC3E}">
        <p14:creationId xmlns:p14="http://schemas.microsoft.com/office/powerpoint/2010/main" xmlns="" val="1539357108"/>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xfrm>
            <a:off x="1066800" y="274638"/>
            <a:ext cx="7867650" cy="1143000"/>
          </a:xfrm>
        </p:spPr>
        <p:txBody>
          <a:bodyPr rtlCol="0">
            <a:normAutofit/>
          </a:bodyPr>
          <a:lstStyle/>
          <a:p>
            <a:pPr eaLnBrk="1" fontAlgn="auto" hangingPunct="1">
              <a:spcAft>
                <a:spcPts val="0"/>
              </a:spcAft>
              <a:defRPr/>
            </a:pPr>
            <a:r>
              <a:rPr lang="en-US">
                <a:solidFill>
                  <a:schemeClr val="tx2">
                    <a:satMod val="130000"/>
                  </a:schemeClr>
                </a:solidFill>
              </a:rPr>
              <a:t>Lớp truy nhập mạng</a:t>
            </a:r>
          </a:p>
        </p:txBody>
      </p:sp>
      <p:graphicFrame>
        <p:nvGraphicFramePr>
          <p:cNvPr id="112643" name="Object 4"/>
          <p:cNvGraphicFramePr>
            <a:graphicFrameLocks noChangeAspect="1"/>
          </p:cNvGraphicFramePr>
          <p:nvPr>
            <p:ph idx="1"/>
          </p:nvPr>
        </p:nvGraphicFramePr>
        <p:xfrm>
          <a:off x="3276600" y="2133600"/>
          <a:ext cx="5651500" cy="3414713"/>
        </p:xfrm>
        <a:graphic>
          <a:graphicData uri="http://schemas.openxmlformats.org/presentationml/2006/ole">
            <p:oleObj spid="_x0000_s4099" name="Bitmap Image" r:id="rId3" imgW="3610479" imgH="2180952" progId="PBrush">
              <p:embed/>
            </p:oleObj>
          </a:graphicData>
        </a:graphic>
      </p:graphicFrame>
      <p:sp>
        <p:nvSpPr>
          <p:cNvPr id="7" name="Slide Number Placeholder 5"/>
          <p:cNvSpPr>
            <a:spLocks noGrp="1"/>
          </p:cNvSpPr>
          <p:nvPr>
            <p:ph type="sldNum" sz="quarter" idx="12"/>
          </p:nvPr>
        </p:nvSpPr>
        <p:spPr/>
        <p:txBody>
          <a:bodyPr/>
          <a:lstStyle/>
          <a:p>
            <a:pPr>
              <a:defRPr/>
            </a:pPr>
            <a:fld id="{4FCC0BFE-396E-4D88-9236-B4119E692490}" type="slidenum">
              <a:rPr lang="en-US"/>
              <a:pPr>
                <a:defRPr/>
              </a:pPr>
              <a:t>7</a:t>
            </a:fld>
            <a:endParaRPr lang="en-US"/>
          </a:p>
        </p:txBody>
      </p:sp>
      <p:sp>
        <p:nvSpPr>
          <p:cNvPr id="112645" name="Text Box 6"/>
          <p:cNvSpPr txBox="1">
            <a:spLocks noChangeArrowheads="1"/>
          </p:cNvSpPr>
          <p:nvPr/>
        </p:nvSpPr>
        <p:spPr bwMode="auto">
          <a:xfrm>
            <a:off x="914400" y="2133600"/>
            <a:ext cx="2286000" cy="337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spcBef>
                <a:spcPct val="50000"/>
              </a:spcBef>
            </a:pPr>
            <a:r>
              <a:rPr lang="en-US" sz="2400"/>
              <a:t>Định ra các thủ tục để giao tiếp với phần cứng mạng và truy nhập môi trường truyền. Có nhiều giao thức hoạt động tại lớp này</a:t>
            </a:r>
          </a:p>
        </p:txBody>
      </p:sp>
    </p:spTree>
    <p:extLst>
      <p:ext uri="{BB962C8B-B14F-4D97-AF65-F5344CB8AC3E}">
        <p14:creationId xmlns:p14="http://schemas.microsoft.com/office/powerpoint/2010/main" xmlns="" val="190102019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23" name="Rectangle 23"/>
          <p:cNvSpPr>
            <a:spLocks noGrp="1" noChangeArrowheads="1"/>
          </p:cNvSpPr>
          <p:nvPr>
            <p:ph type="title"/>
          </p:nvPr>
        </p:nvSpPr>
        <p:spPr>
          <a:xfrm>
            <a:off x="1066800" y="381000"/>
            <a:ext cx="7391400" cy="914400"/>
          </a:xfrm>
        </p:spPr>
        <p:txBody>
          <a:bodyPr rtlCol="0">
            <a:normAutofit/>
          </a:bodyPr>
          <a:lstStyle/>
          <a:p>
            <a:pPr eaLnBrk="1" fontAlgn="auto" hangingPunct="1">
              <a:spcAft>
                <a:spcPts val="0"/>
              </a:spcAft>
              <a:defRPr/>
            </a:pPr>
            <a:r>
              <a:rPr lang="en-US" sz="4000">
                <a:solidFill>
                  <a:schemeClr val="tx2">
                    <a:satMod val="130000"/>
                  </a:schemeClr>
                </a:solidFill>
              </a:rPr>
              <a:t>Hai địa chỉ trên có cùng mạng? </a:t>
            </a:r>
          </a:p>
        </p:txBody>
      </p:sp>
      <p:sp>
        <p:nvSpPr>
          <p:cNvPr id="190467" name="Rectangle 2"/>
          <p:cNvSpPr>
            <a:spLocks noGrp="1" noChangeArrowheads="1"/>
          </p:cNvSpPr>
          <p:nvPr>
            <p:ph type="body" sz="half" idx="1"/>
          </p:nvPr>
        </p:nvSpPr>
        <p:spPr>
          <a:xfrm>
            <a:off x="381000" y="1828800"/>
            <a:ext cx="4038600" cy="1143000"/>
          </a:xfrm>
        </p:spPr>
        <p:txBody>
          <a:bodyPr rtlCol="0">
            <a:normAutofit lnSpcReduction="10000"/>
          </a:bodyPr>
          <a:lstStyle/>
          <a:p>
            <a:pPr marL="660400" indent="-660400" eaLnBrk="1" fontAlgn="auto" hangingPunct="1">
              <a:spcAft>
                <a:spcPts val="0"/>
              </a:spcAft>
              <a:buFont typeface="Arial" pitchFamily="34" charset="0"/>
              <a:buChar char="•"/>
              <a:defRPr/>
            </a:pPr>
            <a:r>
              <a:rPr lang="en-US" smtClean="0"/>
              <a:t>192.168.5.9/28 </a:t>
            </a:r>
          </a:p>
          <a:p>
            <a:pPr marL="660400" indent="-660400" eaLnBrk="1" fontAlgn="auto" hangingPunct="1">
              <a:spcAft>
                <a:spcPts val="0"/>
              </a:spcAft>
              <a:buFont typeface="Arial" pitchFamily="34" charset="0"/>
              <a:buChar char="•"/>
              <a:defRPr/>
            </a:pPr>
            <a:r>
              <a:rPr lang="en-US" smtClean="0"/>
              <a:t>192.168.5.39/28</a:t>
            </a:r>
          </a:p>
        </p:txBody>
      </p:sp>
      <p:graphicFrame>
        <p:nvGraphicFramePr>
          <p:cNvPr id="281626" name="Group 26"/>
          <p:cNvGraphicFramePr>
            <a:graphicFrameLocks noGrp="1"/>
          </p:cNvGraphicFramePr>
          <p:nvPr>
            <p:ph sz="half" idx="2"/>
          </p:nvPr>
        </p:nvGraphicFramePr>
        <p:xfrm>
          <a:off x="381000" y="2971800"/>
          <a:ext cx="8458200" cy="2743200"/>
        </p:xfrm>
        <a:graphic>
          <a:graphicData uri="http://schemas.openxmlformats.org/drawingml/2006/table">
            <a:tbl>
              <a:tblPr/>
              <a:tblGrid>
                <a:gridCol w="1828800"/>
                <a:gridCol w="1752600"/>
                <a:gridCol w="1828800"/>
                <a:gridCol w="1600200"/>
                <a:gridCol w="1447800"/>
              </a:tblGrid>
              <a:tr h="12461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Net ID của địa chỉ thứ 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3600" b="0" i="0" u="none" strike="noStrike" cap="none" normalizeH="0" baseline="0" smtClean="0">
                          <a:ln>
                            <a:noFill/>
                          </a:ln>
                          <a:solidFill>
                            <a:schemeClr val="tx1"/>
                          </a:solidFill>
                          <a:effectLst/>
                          <a:latin typeface="Tahoma" pitchFamily="34" charset="0"/>
                        </a:rPr>
                        <a:t>192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3600" b="0" i="0" u="none" strike="noStrike" cap="none" normalizeH="0" baseline="0" smtClean="0">
                          <a:ln>
                            <a:noFill/>
                          </a:ln>
                          <a:solidFill>
                            <a:schemeClr val="tx1"/>
                          </a:solidFill>
                          <a:effectLst/>
                          <a:latin typeface="Tahoma" pitchFamily="34" charset="0"/>
                        </a:rPr>
                        <a:t>168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3600" b="0" i="0" u="none" strike="noStrike" cap="none" normalizeH="0" baseline="0" smtClean="0">
                          <a:ln>
                            <a:noFill/>
                          </a:ln>
                          <a:solidFill>
                            <a:schemeClr val="tx1"/>
                          </a:solidFill>
                          <a:effectLst/>
                          <a:latin typeface="Tahoma" pitchFamily="34"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3600" b="0" i="0" u="none" strike="noStrike" cap="none" normalizeH="0" baseline="0" smtClean="0">
                          <a:ln>
                            <a:noFill/>
                          </a:ln>
                          <a:solidFill>
                            <a:schemeClr val="tx1"/>
                          </a:solidFill>
                          <a:effectLst/>
                          <a:latin typeface="Tahoma" pitchFamily="34"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461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Net ID của địa chỉ thứ 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3600" b="0" i="0" u="none" strike="noStrike" cap="none" normalizeH="0" baseline="0" smtClean="0">
                          <a:ln>
                            <a:noFill/>
                          </a:ln>
                          <a:solidFill>
                            <a:schemeClr val="tx1"/>
                          </a:solidFill>
                          <a:effectLst/>
                          <a:latin typeface="Tahoma" pitchFamily="34" charset="0"/>
                        </a:rPr>
                        <a:t>192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3600" b="0" i="0" u="none" strike="noStrike" cap="none" normalizeH="0" baseline="0" smtClean="0">
                          <a:ln>
                            <a:noFill/>
                          </a:ln>
                          <a:solidFill>
                            <a:schemeClr val="tx1"/>
                          </a:solidFill>
                          <a:effectLst/>
                          <a:latin typeface="Tahoma" pitchFamily="34" charset="0"/>
                        </a:rPr>
                        <a:t>168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3600" b="0" i="0" u="none" strike="noStrike" cap="none" normalizeH="0" baseline="0" smtClean="0">
                          <a:ln>
                            <a:noFill/>
                          </a:ln>
                          <a:solidFill>
                            <a:schemeClr val="tx1"/>
                          </a:solidFill>
                          <a:effectLst/>
                          <a:latin typeface="Tahoma" pitchFamily="34"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600" b="0" i="0" u="none" strike="noStrike" cap="none" normalizeH="0" baseline="0" smtClean="0">
                          <a:ln>
                            <a:noFill/>
                          </a:ln>
                          <a:solidFill>
                            <a:schemeClr val="tx1"/>
                          </a:solidFill>
                          <a:effectLst/>
                          <a:latin typeface="Tahoma" pitchFamily="34" charset="0"/>
                          <a:ea typeface="SimSun" pitchFamily="2" charset="-122"/>
                          <a:cs typeface="Arial" charset="0"/>
                        </a:rPr>
                        <a:t>32 </a:t>
                      </a:r>
                      <a:endParaRPr kumimoji="0" lang="en-US" sz="3600" b="0" i="0" u="none" strike="noStrike" cap="none" normalizeH="0" baseline="0" smtClean="0">
                        <a:ln>
                          <a:noFill/>
                        </a:ln>
                        <a:solidFill>
                          <a:schemeClr val="tx1"/>
                        </a:solidFill>
                        <a:effectLst/>
                        <a:latin typeface="Tahoma" pitchFamily="34" charset="0"/>
                        <a:ea typeface="SimSun" pitchFamily="2" charset="-122"/>
                        <a:cs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7" name="Slide Number Placeholder 6"/>
          <p:cNvSpPr>
            <a:spLocks noGrp="1"/>
          </p:cNvSpPr>
          <p:nvPr>
            <p:ph type="sldNum" sz="quarter" idx="12"/>
          </p:nvPr>
        </p:nvSpPr>
        <p:spPr/>
        <p:txBody>
          <a:bodyPr/>
          <a:lstStyle/>
          <a:p>
            <a:pPr>
              <a:defRPr/>
            </a:pPr>
            <a:fld id="{BF7C9CCE-BC06-41F5-8D2B-070AF98757DC}" type="slidenum">
              <a:rPr lang="en-US"/>
              <a:pPr>
                <a:defRPr/>
              </a:pPr>
              <a:t>70</a:t>
            </a:fld>
            <a:endParaRPr lang="en-US"/>
          </a:p>
        </p:txBody>
      </p:sp>
      <p:sp>
        <p:nvSpPr>
          <p:cNvPr id="281624" name="AutoShape 24"/>
          <p:cNvSpPr>
            <a:spLocks noChangeArrowheads="1"/>
          </p:cNvSpPr>
          <p:nvPr/>
        </p:nvSpPr>
        <p:spPr bwMode="auto">
          <a:xfrm>
            <a:off x="4572000" y="1447800"/>
            <a:ext cx="4114800" cy="1447800"/>
          </a:xfrm>
          <a:prstGeom prst="wedgeEllipseCallout">
            <a:avLst>
              <a:gd name="adj1" fmla="val -63231"/>
              <a:gd name="adj2" fmla="val 19847"/>
            </a:avLst>
          </a:prstGeom>
          <a:solidFill>
            <a:schemeClr val="accent1"/>
          </a:solidFill>
          <a:ln w="9525">
            <a:solidFill>
              <a:schemeClr val="tx1"/>
            </a:solidFill>
            <a:miter lim="800000"/>
            <a:headEnd/>
            <a:tailEnd/>
          </a:ln>
        </p:spPr>
        <p:txBody>
          <a:bodyPr/>
          <a:lstStyle/>
          <a:p>
            <a:pPr algn="ctr"/>
            <a:r>
              <a:rPr lang="en-US" sz="2400" b="1" u="sng">
                <a:latin typeface="Times New Roman" pitchFamily="18" charset="0"/>
              </a:rPr>
              <a:t>Kết luận:</a:t>
            </a:r>
            <a:r>
              <a:rPr lang="en-US" sz="2400">
                <a:latin typeface="Times New Roman" pitchFamily="18" charset="0"/>
              </a:rPr>
              <a:t> Hai địa chỉ trên không cùng mạng</a:t>
            </a:r>
          </a:p>
        </p:txBody>
      </p:sp>
    </p:spTree>
    <p:extLst>
      <p:ext uri="{BB962C8B-B14F-4D97-AF65-F5344CB8AC3E}">
        <p14:creationId xmlns:p14="http://schemas.microsoft.com/office/powerpoint/2010/main" xmlns="" val="40060683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1624"/>
                                        </p:tgtEl>
                                        <p:attrNameLst>
                                          <p:attrName>style.visibility</p:attrName>
                                        </p:attrNameLst>
                                      </p:cBhvr>
                                      <p:to>
                                        <p:strVal val="visible"/>
                                      </p:to>
                                    </p:set>
                                    <p:animEffect transition="in" filter="blinds(horizontal)">
                                      <p:cBhvr>
                                        <p:cTn id="7" dur="500"/>
                                        <p:tgtEl>
                                          <p:spTgt spid="2816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24"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a:xfrm>
            <a:off x="1066800" y="381000"/>
            <a:ext cx="7877175" cy="974725"/>
          </a:xfrm>
        </p:spPr>
        <p:txBody>
          <a:bodyPr rtlCol="0">
            <a:normAutofit/>
          </a:bodyPr>
          <a:lstStyle/>
          <a:p>
            <a:pPr eaLnBrk="1" fontAlgn="auto" hangingPunct="1">
              <a:spcAft>
                <a:spcPts val="0"/>
              </a:spcAft>
              <a:defRPr/>
            </a:pPr>
            <a:r>
              <a:rPr lang="en-US">
                <a:solidFill>
                  <a:schemeClr val="tx2">
                    <a:satMod val="130000"/>
                  </a:schemeClr>
                </a:solidFill>
              </a:rPr>
              <a:t>Liệt kê tất cả các địa chỉ IP</a:t>
            </a:r>
          </a:p>
        </p:txBody>
      </p:sp>
      <p:graphicFrame>
        <p:nvGraphicFramePr>
          <p:cNvPr id="282645" name="Group 21"/>
          <p:cNvGraphicFramePr>
            <a:graphicFrameLocks noGrp="1"/>
          </p:cNvGraphicFramePr>
          <p:nvPr>
            <p:ph type="tbl" idx="1"/>
          </p:nvPr>
        </p:nvGraphicFramePr>
        <p:xfrm>
          <a:off x="457200" y="2057400"/>
          <a:ext cx="8269288" cy="4102410"/>
        </p:xfrm>
        <a:graphic>
          <a:graphicData uri="http://schemas.openxmlformats.org/drawingml/2006/table">
            <a:tbl>
              <a:tblPr/>
              <a:tblGrid>
                <a:gridCol w="1338263"/>
                <a:gridCol w="4892675"/>
                <a:gridCol w="2038350"/>
              </a:tblGrid>
              <a:tr h="155429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Mạng tương ứng với IP</a:t>
                      </a:r>
                    </a:p>
                  </a:txBody>
                  <a:tcPr marT="45687" marB="4568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Vùng địa chỉ HostID với dạng nhị phân </a:t>
                      </a:r>
                    </a:p>
                  </a:txBody>
                  <a:tcPr marT="45687" marB="4568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Vùng địa chỉ HostID với dạng thập phân </a:t>
                      </a:r>
                    </a:p>
                  </a:txBody>
                  <a:tcPr marT="45687" marB="4568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7390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SimSun" pitchFamily="2" charset="-122"/>
                        </a:rPr>
                        <a:t>1 </a:t>
                      </a:r>
                      <a:endParaRPr kumimoji="0" lang="en-US" sz="2800" b="0" i="0" u="none" strike="noStrike" cap="none" normalizeH="0" baseline="0" smtClean="0">
                        <a:ln>
                          <a:noFill/>
                        </a:ln>
                        <a:solidFill>
                          <a:schemeClr val="tx1"/>
                        </a:solidFill>
                        <a:effectLst/>
                        <a:latin typeface="Tahoma" pitchFamily="34" charset="0"/>
                      </a:endParaRPr>
                    </a:p>
                  </a:txBody>
                  <a:tcPr marT="45687" marB="4568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rgbClr val="FF3300"/>
                          </a:solidFill>
                          <a:effectLst/>
                          <a:latin typeface="Tahoma" pitchFamily="34" charset="0"/>
                          <a:ea typeface="SimSun" pitchFamily="2" charset="-122"/>
                        </a:rPr>
                        <a:t>11000000.10101000.00000101.0000</a:t>
                      </a:r>
                      <a:r>
                        <a:rPr kumimoji="0" lang="en-US" altLang="zh-CN" sz="2000" b="0" i="0" u="none" strike="noStrike" cap="none" normalizeH="0" baseline="0" smtClean="0">
                          <a:ln>
                            <a:noFill/>
                          </a:ln>
                          <a:solidFill>
                            <a:schemeClr val="tx1"/>
                          </a:solidFill>
                          <a:effectLst/>
                          <a:latin typeface="Tahoma" pitchFamily="34" charset="0"/>
                          <a:ea typeface="SimSun" pitchFamily="2" charset="-122"/>
                        </a:rPr>
                        <a:t>0001</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Đến</a:t>
                      </a:r>
                      <a:r>
                        <a:rPr kumimoji="0" lang="en-US" altLang="zh-CN" sz="2800" b="0" i="0" u="none" strike="noStrike" cap="none" normalizeH="0" baseline="0" smtClean="0">
                          <a:ln>
                            <a:noFill/>
                          </a:ln>
                          <a:solidFill>
                            <a:schemeClr val="tx1"/>
                          </a:solidFill>
                          <a:effectLst/>
                          <a:latin typeface="Tahoma" pitchFamily="34" charset="0"/>
                          <a:ea typeface="SimSun" pitchFamily="2" charset="-122"/>
                        </a:rPr>
                        <a:t> </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rgbClr val="FF3300"/>
                          </a:solidFill>
                          <a:effectLst/>
                          <a:latin typeface="Tahoma" pitchFamily="34" charset="0"/>
                          <a:ea typeface="SimSun" pitchFamily="2" charset="-122"/>
                        </a:rPr>
                        <a:t>11000000.10101000.00000101.0000</a:t>
                      </a:r>
                      <a:r>
                        <a:rPr kumimoji="0" lang="en-US" altLang="zh-CN" sz="2000" b="0" i="0" u="none" strike="noStrike" cap="none" normalizeH="0" baseline="0" smtClean="0">
                          <a:ln>
                            <a:noFill/>
                          </a:ln>
                          <a:solidFill>
                            <a:schemeClr val="tx1"/>
                          </a:solidFill>
                          <a:effectLst/>
                          <a:latin typeface="Tahoma" pitchFamily="34" charset="0"/>
                          <a:ea typeface="SimSun" pitchFamily="2" charset="-122"/>
                        </a:rPr>
                        <a:t>1110</a:t>
                      </a:r>
                      <a:endParaRPr kumimoji="0" lang="en-US" sz="2000" b="0" i="0" u="none" strike="noStrike" cap="none" normalizeH="0" baseline="0" smtClean="0">
                        <a:ln>
                          <a:noFill/>
                        </a:ln>
                        <a:solidFill>
                          <a:schemeClr val="tx1"/>
                        </a:solidFill>
                        <a:effectLst/>
                        <a:latin typeface="Tahoma" pitchFamily="34" charset="0"/>
                        <a:ea typeface="SimSun" pitchFamily="2" charset="-122"/>
                      </a:endParaRPr>
                    </a:p>
                  </a:txBody>
                  <a:tcPr marT="45687" marB="4568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192.168.5.1/28</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Đến</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192.168.5.14/28</a:t>
                      </a:r>
                    </a:p>
                  </a:txBody>
                  <a:tcPr marT="45687" marB="4568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7390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SimSun" pitchFamily="2" charset="-122"/>
                        </a:rPr>
                        <a:t>2 </a:t>
                      </a:r>
                      <a:endParaRPr kumimoji="0" lang="en-US" sz="2800" b="0" i="0" u="none" strike="noStrike" cap="none" normalizeH="0" baseline="0" smtClean="0">
                        <a:ln>
                          <a:noFill/>
                        </a:ln>
                        <a:solidFill>
                          <a:schemeClr val="tx1"/>
                        </a:solidFill>
                        <a:effectLst/>
                        <a:latin typeface="Tahoma" pitchFamily="34" charset="0"/>
                      </a:endParaRPr>
                    </a:p>
                  </a:txBody>
                  <a:tcPr marT="45687" marB="4568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rgbClr val="FF3300"/>
                          </a:solidFill>
                          <a:effectLst/>
                          <a:latin typeface="Tahoma" pitchFamily="34" charset="0"/>
                          <a:ea typeface="SimSun" pitchFamily="2" charset="-122"/>
                        </a:rPr>
                        <a:t>11000000.10101000.00000101.0010</a:t>
                      </a:r>
                      <a:r>
                        <a:rPr kumimoji="0" lang="en-US" altLang="zh-CN" sz="2000" b="0" i="0" u="none" strike="noStrike" cap="none" normalizeH="0" baseline="0" smtClean="0">
                          <a:ln>
                            <a:noFill/>
                          </a:ln>
                          <a:solidFill>
                            <a:schemeClr val="tx1"/>
                          </a:solidFill>
                          <a:effectLst/>
                          <a:latin typeface="Tahoma" pitchFamily="34" charset="0"/>
                          <a:ea typeface="SimSun" pitchFamily="2" charset="-122"/>
                        </a:rPr>
                        <a:t>0001 </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Đến</a:t>
                      </a:r>
                      <a:r>
                        <a:rPr kumimoji="0" lang="en-US" altLang="zh-CN" sz="2800" b="0" i="0" u="none" strike="noStrike" cap="none" normalizeH="0" baseline="0" smtClean="0">
                          <a:ln>
                            <a:noFill/>
                          </a:ln>
                          <a:solidFill>
                            <a:schemeClr val="tx1"/>
                          </a:solidFill>
                          <a:effectLst/>
                          <a:latin typeface="Tahoma" pitchFamily="34" charset="0"/>
                          <a:ea typeface="SimSun" pitchFamily="2" charset="-122"/>
                        </a:rPr>
                        <a:t> </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rgbClr val="FF3300"/>
                          </a:solidFill>
                          <a:effectLst/>
                          <a:latin typeface="Tahoma" pitchFamily="34" charset="0"/>
                          <a:ea typeface="SimSun" pitchFamily="2" charset="-122"/>
                        </a:rPr>
                        <a:t>11000000.10101000.00000101.0010</a:t>
                      </a:r>
                      <a:r>
                        <a:rPr kumimoji="0" lang="en-US" altLang="zh-CN" sz="2000" b="0" i="0" u="none" strike="noStrike" cap="none" normalizeH="0" baseline="0" smtClean="0">
                          <a:ln>
                            <a:noFill/>
                          </a:ln>
                          <a:solidFill>
                            <a:schemeClr val="tx1"/>
                          </a:solidFill>
                          <a:effectLst/>
                          <a:latin typeface="Tahoma" pitchFamily="34" charset="0"/>
                          <a:ea typeface="SimSun" pitchFamily="2" charset="-122"/>
                        </a:rPr>
                        <a:t>1110</a:t>
                      </a:r>
                      <a:endParaRPr kumimoji="0" lang="en-US" sz="2000" b="0" i="0" u="none" strike="noStrike" cap="none" normalizeH="0" baseline="0" smtClean="0">
                        <a:ln>
                          <a:noFill/>
                        </a:ln>
                        <a:solidFill>
                          <a:schemeClr val="tx1"/>
                        </a:solidFill>
                        <a:effectLst/>
                        <a:latin typeface="Tahoma" pitchFamily="34" charset="0"/>
                        <a:ea typeface="SimSun" pitchFamily="2" charset="-122"/>
                      </a:endParaRPr>
                    </a:p>
                  </a:txBody>
                  <a:tcPr marT="45687" marB="4568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192.168.5.33/28</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Đến</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192.168.5.46/28</a:t>
                      </a:r>
                    </a:p>
                  </a:txBody>
                  <a:tcPr marT="45687" marB="4568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3" name="Slide Number Placeholder 5"/>
          <p:cNvSpPr>
            <a:spLocks noGrp="1"/>
          </p:cNvSpPr>
          <p:nvPr>
            <p:ph type="sldNum" sz="quarter" idx="12"/>
          </p:nvPr>
        </p:nvSpPr>
        <p:spPr/>
        <p:txBody>
          <a:bodyPr/>
          <a:lstStyle/>
          <a:p>
            <a:pPr>
              <a:defRPr/>
            </a:pPr>
            <a:fld id="{F69426D1-A6A0-478B-B6C7-2D00CDD93D28}" type="slidenum">
              <a:rPr lang="en-US"/>
              <a:pPr>
                <a:defRPr/>
              </a:pPr>
              <a:t>71</a:t>
            </a:fld>
            <a:endParaRPr lang="en-US"/>
          </a:p>
        </p:txBody>
      </p:sp>
    </p:spTree>
    <p:extLst>
      <p:ext uri="{BB962C8B-B14F-4D97-AF65-F5344CB8AC3E}">
        <p14:creationId xmlns:p14="http://schemas.microsoft.com/office/powerpoint/2010/main" xmlns="" val="3281015926"/>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a:xfrm>
            <a:off x="1066800" y="381000"/>
            <a:ext cx="7772400" cy="914400"/>
          </a:xfrm>
        </p:spPr>
        <p:txBody>
          <a:bodyPr rtlCol="0">
            <a:normAutofit/>
          </a:bodyPr>
          <a:lstStyle/>
          <a:p>
            <a:pPr eaLnBrk="1" fontAlgn="auto" hangingPunct="1">
              <a:spcAft>
                <a:spcPts val="0"/>
              </a:spcAft>
              <a:defRPr/>
            </a:pPr>
            <a:r>
              <a:rPr lang="en-US">
                <a:solidFill>
                  <a:schemeClr val="tx2">
                    <a:satMod val="130000"/>
                  </a:schemeClr>
                </a:solidFill>
              </a:rPr>
              <a:t>Bài tập </a:t>
            </a:r>
            <a:r>
              <a:rPr lang="en-US" smtClean="0">
                <a:solidFill>
                  <a:schemeClr val="tx2">
                    <a:satMod val="130000"/>
                  </a:schemeClr>
                </a:solidFill>
              </a:rPr>
              <a:t>3</a:t>
            </a:r>
            <a:endParaRPr lang="en-US">
              <a:solidFill>
                <a:schemeClr val="tx2">
                  <a:satMod val="130000"/>
                </a:schemeClr>
              </a:solidFill>
            </a:endParaRPr>
          </a:p>
        </p:txBody>
      </p:sp>
      <p:sp>
        <p:nvSpPr>
          <p:cNvPr id="179203" name="Rectangle 3"/>
          <p:cNvSpPr>
            <a:spLocks noGrp="1" noChangeArrowheads="1"/>
          </p:cNvSpPr>
          <p:nvPr>
            <p:ph idx="1"/>
          </p:nvPr>
        </p:nvSpPr>
        <p:spPr>
          <a:xfrm>
            <a:off x="1066800" y="1752600"/>
            <a:ext cx="7391400" cy="4648200"/>
          </a:xfrm>
        </p:spPr>
        <p:txBody>
          <a:bodyPr/>
          <a:lstStyle/>
          <a:p>
            <a:pPr marL="660400" indent="-660400" eaLnBrk="1" hangingPunct="1">
              <a:lnSpc>
                <a:spcPct val="90000"/>
              </a:lnSpc>
              <a:buFont typeface="Wingdings" pitchFamily="2" charset="2"/>
              <a:buNone/>
            </a:pPr>
            <a:r>
              <a:rPr lang="en-US" smtClean="0"/>
              <a:t>Hãy xét đến một địa chỉ IP class B, </a:t>
            </a:r>
            <a:r>
              <a:rPr lang="en-US" b="1" smtClean="0"/>
              <a:t>139.12.0.0</a:t>
            </a:r>
            <a:r>
              <a:rPr lang="en-US" smtClean="0"/>
              <a:t>, với subnet mask là </a:t>
            </a:r>
            <a:r>
              <a:rPr lang="en-US" b="1" smtClean="0"/>
              <a:t>255.255.0.0</a:t>
            </a:r>
            <a:r>
              <a:rPr lang="en-US" smtClean="0"/>
              <a:t>.  Một Network với địa chỉ thế này có thể chứa 65534 nodes hay computers. Đây là một con số quá lớn, trên mạng sẽ có đầy broadcast traffic. Hãy chia network thành 5 mạng con.</a:t>
            </a:r>
          </a:p>
        </p:txBody>
      </p:sp>
      <p:sp>
        <p:nvSpPr>
          <p:cNvPr id="6" name="Slide Number Placeholder 5"/>
          <p:cNvSpPr>
            <a:spLocks noGrp="1"/>
          </p:cNvSpPr>
          <p:nvPr>
            <p:ph type="sldNum" sz="quarter" idx="12"/>
          </p:nvPr>
        </p:nvSpPr>
        <p:spPr/>
        <p:txBody>
          <a:bodyPr/>
          <a:lstStyle/>
          <a:p>
            <a:pPr>
              <a:defRPr/>
            </a:pPr>
            <a:fld id="{0CD0BD78-D36C-4908-BDF5-448733A6D5AA}" type="slidenum">
              <a:rPr lang="en-US"/>
              <a:pPr>
                <a:defRPr/>
              </a:pPr>
              <a:t>72</a:t>
            </a:fld>
            <a:endParaRPr lang="en-US"/>
          </a:p>
        </p:txBody>
      </p:sp>
    </p:spTree>
    <p:extLst>
      <p:ext uri="{BB962C8B-B14F-4D97-AF65-F5344CB8AC3E}">
        <p14:creationId xmlns:p14="http://schemas.microsoft.com/office/powerpoint/2010/main" xmlns="" val="2786402242"/>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5" name="Rectangle 3"/>
          <p:cNvSpPr>
            <a:spLocks noGrp="1" noChangeArrowheads="1"/>
          </p:cNvSpPr>
          <p:nvPr>
            <p:ph type="title"/>
          </p:nvPr>
        </p:nvSpPr>
        <p:spPr>
          <a:xfrm>
            <a:off x="1066800" y="381000"/>
            <a:ext cx="7802563" cy="962025"/>
          </a:xfrm>
        </p:spPr>
        <p:txBody>
          <a:bodyPr rtlCol="0">
            <a:normAutofit/>
          </a:bodyPr>
          <a:lstStyle/>
          <a:p>
            <a:pPr eaLnBrk="1" fontAlgn="auto" hangingPunct="1">
              <a:spcAft>
                <a:spcPts val="0"/>
              </a:spcAft>
              <a:defRPr/>
            </a:pPr>
            <a:r>
              <a:rPr lang="en-US" sz="4000">
                <a:solidFill>
                  <a:schemeClr val="tx2">
                    <a:satMod val="130000"/>
                  </a:schemeClr>
                </a:solidFill>
              </a:rPr>
              <a:t>Bước 1: Xác định Subnet mask</a:t>
            </a:r>
          </a:p>
        </p:txBody>
      </p:sp>
      <p:sp>
        <p:nvSpPr>
          <p:cNvPr id="180227" name="Rectangle 2"/>
          <p:cNvSpPr>
            <a:spLocks noGrp="1" noChangeArrowheads="1"/>
          </p:cNvSpPr>
          <p:nvPr>
            <p:ph type="body" sz="half" idx="1"/>
          </p:nvPr>
        </p:nvSpPr>
        <p:spPr>
          <a:xfrm>
            <a:off x="1182688" y="2017713"/>
            <a:ext cx="7699375" cy="4041775"/>
          </a:xfrm>
        </p:spPr>
        <p:txBody>
          <a:bodyPr>
            <a:normAutofit lnSpcReduction="10000"/>
          </a:bodyPr>
          <a:lstStyle/>
          <a:p>
            <a:pPr marL="660400" indent="-660400" eaLnBrk="1" hangingPunct="1">
              <a:lnSpc>
                <a:spcPct val="90000"/>
              </a:lnSpc>
              <a:buFont typeface="Wingdings 2" pitchFamily="18" charset="2"/>
              <a:buChar char=""/>
            </a:pPr>
            <a:r>
              <a:rPr lang="en-US" sz="4000" smtClean="0"/>
              <a:t>Để chia thành 5 mạng con thì cần thêm 3 bit (vì 2</a:t>
            </a:r>
            <a:r>
              <a:rPr lang="en-US" sz="4000" baseline="30000" smtClean="0"/>
              <a:t>3</a:t>
            </a:r>
            <a:r>
              <a:rPr lang="en-US" sz="4000" smtClean="0"/>
              <a:t>  &gt; 5).</a:t>
            </a:r>
          </a:p>
          <a:p>
            <a:pPr marL="660400" indent="-660400" eaLnBrk="1" hangingPunct="1">
              <a:lnSpc>
                <a:spcPct val="90000"/>
              </a:lnSpc>
              <a:buFont typeface="Wingdings 2" pitchFamily="18" charset="2"/>
              <a:buChar char=""/>
            </a:pPr>
            <a:r>
              <a:rPr lang="en-US" sz="3600" smtClean="0"/>
              <a:t>Do đó Subnet mask sẽ cần: 16 (bits trước đây) + 3 (bits mới) = 19 bits </a:t>
            </a:r>
          </a:p>
          <a:p>
            <a:pPr marL="660400" indent="-660400" eaLnBrk="1" hangingPunct="1">
              <a:lnSpc>
                <a:spcPct val="90000"/>
              </a:lnSpc>
              <a:buFont typeface="Wingdings 2" pitchFamily="18" charset="2"/>
              <a:buChar char=""/>
            </a:pPr>
            <a:r>
              <a:rPr lang="en-US" sz="3600" smtClean="0"/>
              <a:t>Địa chỉ IP mới sẽ là </a:t>
            </a:r>
            <a:r>
              <a:rPr lang="en-US" sz="3600" b="1" smtClean="0"/>
              <a:t>139.12.0.0/</a:t>
            </a:r>
            <a:r>
              <a:rPr lang="en-US" sz="3600" b="1" smtClean="0">
                <a:solidFill>
                  <a:srgbClr val="FF3300"/>
                </a:solidFill>
              </a:rPr>
              <a:t>19</a:t>
            </a:r>
            <a:r>
              <a:rPr lang="en-US" sz="3600" smtClean="0"/>
              <a:t> (để ý con số </a:t>
            </a:r>
            <a:r>
              <a:rPr lang="en-US" sz="3600" smtClean="0">
                <a:solidFill>
                  <a:srgbClr val="FF3300"/>
                </a:solidFill>
              </a:rPr>
              <a:t>19</a:t>
            </a:r>
            <a:r>
              <a:rPr lang="en-US" sz="3600" smtClean="0"/>
              <a:t> thay vì </a:t>
            </a:r>
            <a:r>
              <a:rPr lang="en-US" sz="3600" smtClean="0">
                <a:solidFill>
                  <a:schemeClr val="accent2"/>
                </a:solidFill>
              </a:rPr>
              <a:t>16</a:t>
            </a:r>
            <a:r>
              <a:rPr lang="en-US" sz="3600" smtClean="0"/>
              <a:t> như trước đây). </a:t>
            </a:r>
          </a:p>
        </p:txBody>
      </p:sp>
      <p:sp>
        <p:nvSpPr>
          <p:cNvPr id="6" name="Slide Number Placeholder 6"/>
          <p:cNvSpPr>
            <a:spLocks noGrp="1"/>
          </p:cNvSpPr>
          <p:nvPr>
            <p:ph type="sldNum" sz="quarter" idx="12"/>
          </p:nvPr>
        </p:nvSpPr>
        <p:spPr/>
        <p:txBody>
          <a:bodyPr/>
          <a:lstStyle/>
          <a:p>
            <a:pPr>
              <a:defRPr/>
            </a:pPr>
            <a:fld id="{450936FA-8FF6-40EF-AB2B-5BC6665D0141}" type="slidenum">
              <a:rPr lang="en-US"/>
              <a:pPr>
                <a:defRPr/>
              </a:pPr>
              <a:t>73</a:t>
            </a:fld>
            <a:endParaRPr lang="en-US"/>
          </a:p>
        </p:txBody>
      </p:sp>
    </p:spTree>
    <p:extLst>
      <p:ext uri="{BB962C8B-B14F-4D97-AF65-F5344CB8AC3E}">
        <p14:creationId xmlns:p14="http://schemas.microsoft.com/office/powerpoint/2010/main" xmlns="" val="2768934443"/>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a:xfrm>
            <a:off x="1066800" y="311150"/>
            <a:ext cx="7877175" cy="1073150"/>
          </a:xfrm>
        </p:spPr>
        <p:txBody>
          <a:bodyPr rtlCol="0">
            <a:normAutofit fontScale="90000"/>
          </a:bodyPr>
          <a:lstStyle/>
          <a:p>
            <a:pPr eaLnBrk="1" fontAlgn="auto" hangingPunct="1">
              <a:spcAft>
                <a:spcPts val="0"/>
              </a:spcAft>
              <a:defRPr/>
            </a:pPr>
            <a:r>
              <a:rPr lang="en-US" sz="4000">
                <a:solidFill>
                  <a:schemeClr val="tx2">
                    <a:satMod val="130000"/>
                  </a:schemeClr>
                </a:solidFill>
              </a:rPr>
              <a:t>Bước 2: Liệt kê ID của các Subnet mới</a:t>
            </a:r>
          </a:p>
        </p:txBody>
      </p:sp>
      <p:graphicFrame>
        <p:nvGraphicFramePr>
          <p:cNvPr id="285699" name="Group 3"/>
          <p:cNvGraphicFramePr>
            <a:graphicFrameLocks noGrp="1"/>
          </p:cNvGraphicFramePr>
          <p:nvPr>
            <p:ph sz="half" idx="1"/>
          </p:nvPr>
        </p:nvGraphicFramePr>
        <p:xfrm>
          <a:off x="381000" y="2362200"/>
          <a:ext cx="8229600" cy="3810000"/>
        </p:xfrm>
        <a:graphic>
          <a:graphicData uri="http://schemas.openxmlformats.org/drawingml/2006/table">
            <a:tbl>
              <a:tblPr/>
              <a:tblGrid>
                <a:gridCol w="5972175"/>
                <a:gridCol w="2257425"/>
              </a:tblGrid>
              <a:tr h="197326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Subnet mask với dạng nhị phân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Subnet mask với dạng thập phân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367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rgbClr val="FF3300"/>
                          </a:solidFill>
                          <a:effectLst/>
                          <a:latin typeface="Tahoma" pitchFamily="34" charset="0"/>
                        </a:rPr>
                        <a:t>11111111.11111111.</a:t>
                      </a:r>
                      <a:r>
                        <a:rPr kumimoji="0" lang="en-US" sz="2400" b="0" i="0" u="none" strike="noStrike" cap="none" normalizeH="0" baseline="0" smtClean="0">
                          <a:ln>
                            <a:noFill/>
                          </a:ln>
                          <a:solidFill>
                            <a:srgbClr val="00B0F0"/>
                          </a:solidFill>
                          <a:effectLst/>
                          <a:latin typeface="Tahoma" pitchFamily="34" charset="0"/>
                        </a:rPr>
                        <a:t>111</a:t>
                      </a:r>
                      <a:r>
                        <a:rPr kumimoji="0" lang="en-US" sz="2400" b="0" i="0" u="none" strike="noStrike" cap="none" normalizeH="0" baseline="0" smtClean="0">
                          <a:ln>
                            <a:noFill/>
                          </a:ln>
                          <a:solidFill>
                            <a:schemeClr val="tx1"/>
                          </a:solidFill>
                          <a:effectLst/>
                          <a:latin typeface="Tahoma" pitchFamily="34" charset="0"/>
                        </a:rPr>
                        <a:t>00000.00000000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255.255.224.0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8" name="Slide Number Placeholder 6"/>
          <p:cNvSpPr>
            <a:spLocks noGrp="1"/>
          </p:cNvSpPr>
          <p:nvPr>
            <p:ph type="sldNum" sz="quarter" idx="12"/>
          </p:nvPr>
        </p:nvSpPr>
        <p:spPr/>
        <p:txBody>
          <a:bodyPr/>
          <a:lstStyle/>
          <a:p>
            <a:pPr>
              <a:defRPr/>
            </a:pPr>
            <a:fld id="{6A2C0C3C-21CE-41DC-9BF3-4ECEB88FC923}" type="slidenum">
              <a:rPr lang="en-US"/>
              <a:pPr>
                <a:defRPr/>
              </a:pPr>
              <a:t>74</a:t>
            </a:fld>
            <a:endParaRPr lang="en-US"/>
          </a:p>
        </p:txBody>
      </p:sp>
      <p:sp>
        <p:nvSpPr>
          <p:cNvPr id="285710" name="Oval 14"/>
          <p:cNvSpPr>
            <a:spLocks noChangeArrowheads="1"/>
          </p:cNvSpPr>
          <p:nvPr/>
        </p:nvSpPr>
        <p:spPr bwMode="auto">
          <a:xfrm>
            <a:off x="533400" y="4800600"/>
            <a:ext cx="2819400" cy="990600"/>
          </a:xfrm>
          <a:prstGeom prst="ellipse">
            <a:avLst/>
          </a:prstGeom>
          <a:noFill/>
          <a:ln w="9525">
            <a:solidFill>
              <a:srgbClr val="FF33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eaLnBrk="0" hangingPunct="0"/>
            <a:endParaRPr lang="vi-VN"/>
          </a:p>
        </p:txBody>
      </p:sp>
      <p:sp>
        <p:nvSpPr>
          <p:cNvPr id="285711" name="Oval 15"/>
          <p:cNvSpPr>
            <a:spLocks noChangeArrowheads="1"/>
          </p:cNvSpPr>
          <p:nvPr/>
        </p:nvSpPr>
        <p:spPr bwMode="auto">
          <a:xfrm>
            <a:off x="3381375" y="5000625"/>
            <a:ext cx="533400" cy="533400"/>
          </a:xfrm>
          <a:prstGeom prst="ellipse">
            <a:avLst/>
          </a:prstGeom>
          <a:noFill/>
          <a:ln w="9525">
            <a:solidFill>
              <a:srgbClr val="00B0F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eaLnBrk="0" hangingPunct="0"/>
            <a:endParaRPr lang="vi-VN"/>
          </a:p>
        </p:txBody>
      </p:sp>
    </p:spTree>
    <p:extLst>
      <p:ext uri="{BB962C8B-B14F-4D97-AF65-F5344CB8AC3E}">
        <p14:creationId xmlns:p14="http://schemas.microsoft.com/office/powerpoint/2010/main" xmlns="" val="51929296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85710"/>
                                        </p:tgtEl>
                                        <p:attrNameLst>
                                          <p:attrName>style.visibility</p:attrName>
                                        </p:attrNameLst>
                                      </p:cBhvr>
                                      <p:to>
                                        <p:strVal val="visible"/>
                                      </p:to>
                                    </p:set>
                                    <p:animEffect transition="in" filter="box(in)">
                                      <p:cBhvr>
                                        <p:cTn id="7" dur="2000"/>
                                        <p:tgtEl>
                                          <p:spTgt spid="2857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85711"/>
                                        </p:tgtEl>
                                        <p:attrNameLst>
                                          <p:attrName>style.visibility</p:attrName>
                                        </p:attrNameLst>
                                      </p:cBhvr>
                                      <p:to>
                                        <p:strVal val="visible"/>
                                      </p:to>
                                    </p:set>
                                    <p:animEffect transition="in" filter="box(in)">
                                      <p:cBhvr>
                                        <p:cTn id="12" dur="2000"/>
                                        <p:tgtEl>
                                          <p:spTgt spid="2857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10" grpId="0" animBg="1"/>
      <p:bldP spid="285711"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1066800" y="304800"/>
            <a:ext cx="7620000" cy="1143000"/>
          </a:xfrm>
        </p:spPr>
        <p:txBody>
          <a:bodyPr rtlCol="0">
            <a:normAutofit/>
          </a:bodyPr>
          <a:lstStyle/>
          <a:p>
            <a:pPr eaLnBrk="1" fontAlgn="auto" hangingPunct="1">
              <a:spcAft>
                <a:spcPts val="0"/>
              </a:spcAft>
              <a:defRPr/>
            </a:pPr>
            <a:r>
              <a:rPr lang="en-US" sz="4000">
                <a:solidFill>
                  <a:schemeClr val="tx2">
                    <a:satMod val="130000"/>
                  </a:schemeClr>
                </a:solidFill>
              </a:rPr>
              <a:t>NetworkID của bốn Subnets mới </a:t>
            </a:r>
          </a:p>
        </p:txBody>
      </p:sp>
      <p:graphicFrame>
        <p:nvGraphicFramePr>
          <p:cNvPr id="286769" name="Group 49"/>
          <p:cNvGraphicFramePr>
            <a:graphicFrameLocks noGrp="1"/>
          </p:cNvGraphicFramePr>
          <p:nvPr>
            <p:ph sz="half" idx="1"/>
          </p:nvPr>
        </p:nvGraphicFramePr>
        <p:xfrm>
          <a:off x="304800" y="2438400"/>
          <a:ext cx="8610600" cy="3540126"/>
        </p:xfrm>
        <a:graphic>
          <a:graphicData uri="http://schemas.openxmlformats.org/drawingml/2006/table">
            <a:tbl>
              <a:tblPr/>
              <a:tblGrid>
                <a:gridCol w="768350"/>
                <a:gridCol w="5535613"/>
                <a:gridCol w="2306637"/>
              </a:tblGrid>
              <a:tr h="1066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TT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Subnet ID với dạng nhị phân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Subnet ID với dạng thập phân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02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rgbClr val="FF3300"/>
                          </a:solidFill>
                          <a:effectLst/>
                          <a:latin typeface="Tahoma" pitchFamily="34" charset="0"/>
                        </a:rPr>
                        <a:t>10001011.00001100</a:t>
                      </a:r>
                      <a:r>
                        <a:rPr kumimoji="0" lang="en-US" sz="2000" b="0" i="0" u="none" strike="noStrike" cap="none" normalizeH="0" baseline="0" smtClean="0">
                          <a:ln>
                            <a:noFill/>
                          </a:ln>
                          <a:solidFill>
                            <a:schemeClr val="tx1"/>
                          </a:solidFill>
                          <a:effectLst/>
                          <a:latin typeface="Tahoma" pitchFamily="34" charset="0"/>
                        </a:rPr>
                        <a:t>.</a:t>
                      </a:r>
                      <a:r>
                        <a:rPr kumimoji="0" lang="en-US" sz="2000" b="0" i="0" u="none" strike="noStrike" cap="none" normalizeH="0" baseline="0" smtClean="0">
                          <a:ln>
                            <a:noFill/>
                          </a:ln>
                          <a:solidFill>
                            <a:srgbClr val="00B0F0"/>
                          </a:solidFill>
                          <a:effectLst/>
                          <a:latin typeface="Tahoma" pitchFamily="34" charset="0"/>
                        </a:rPr>
                        <a:t>000</a:t>
                      </a:r>
                      <a:r>
                        <a:rPr kumimoji="0" lang="en-US" sz="2000" b="0" i="0" u="none" strike="noStrike" cap="none" normalizeH="0" baseline="0" smtClean="0">
                          <a:ln>
                            <a:noFill/>
                          </a:ln>
                          <a:solidFill>
                            <a:schemeClr val="tx1"/>
                          </a:solidFill>
                          <a:effectLst/>
                          <a:latin typeface="Tahoma" pitchFamily="34" charset="0"/>
                        </a:rPr>
                        <a:t>00000.00000000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139.12.0.0/19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02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rgbClr val="FF3300"/>
                          </a:solidFill>
                          <a:effectLst/>
                          <a:latin typeface="Tahoma" pitchFamily="34" charset="0"/>
                        </a:rPr>
                        <a:t>10001011.00001100</a:t>
                      </a:r>
                      <a:r>
                        <a:rPr kumimoji="0" lang="en-US" sz="2000" b="0" i="0" u="none" strike="noStrike" cap="none" normalizeH="0" baseline="0" smtClean="0">
                          <a:ln>
                            <a:noFill/>
                          </a:ln>
                          <a:solidFill>
                            <a:schemeClr val="tx1"/>
                          </a:solidFill>
                          <a:effectLst/>
                          <a:latin typeface="Tahoma" pitchFamily="34" charset="0"/>
                        </a:rPr>
                        <a:t>.</a:t>
                      </a:r>
                      <a:r>
                        <a:rPr kumimoji="0" lang="en-US" sz="2000" b="0" i="0" u="none" strike="noStrike" cap="none" normalizeH="0" baseline="0" smtClean="0">
                          <a:ln>
                            <a:noFill/>
                          </a:ln>
                          <a:solidFill>
                            <a:srgbClr val="00B0F0"/>
                          </a:solidFill>
                          <a:effectLst/>
                          <a:latin typeface="Tahoma" pitchFamily="34" charset="0"/>
                        </a:rPr>
                        <a:t>001</a:t>
                      </a:r>
                      <a:r>
                        <a:rPr kumimoji="0" lang="en-US" sz="2000" b="0" i="0" u="none" strike="noStrike" cap="none" normalizeH="0" baseline="0" smtClean="0">
                          <a:ln>
                            <a:noFill/>
                          </a:ln>
                          <a:solidFill>
                            <a:schemeClr val="tx1"/>
                          </a:solidFill>
                          <a:effectLst/>
                          <a:latin typeface="Tahoma" pitchFamily="34" charset="0"/>
                        </a:rPr>
                        <a:t>00000.00000000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139.12.32.0/19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14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rgbClr val="FF3300"/>
                          </a:solidFill>
                          <a:effectLst/>
                          <a:latin typeface="Tahoma" pitchFamily="34" charset="0"/>
                        </a:rPr>
                        <a:t>10001011.00001100</a:t>
                      </a:r>
                      <a:r>
                        <a:rPr kumimoji="0" lang="en-US" sz="2000" b="0" i="0" u="none" strike="noStrike" cap="none" normalizeH="0" baseline="0" smtClean="0">
                          <a:ln>
                            <a:noFill/>
                          </a:ln>
                          <a:solidFill>
                            <a:schemeClr val="tx1"/>
                          </a:solidFill>
                          <a:effectLst/>
                          <a:latin typeface="Tahoma" pitchFamily="34" charset="0"/>
                        </a:rPr>
                        <a:t>.</a:t>
                      </a:r>
                      <a:r>
                        <a:rPr kumimoji="0" lang="en-US" sz="2000" b="0" i="0" u="none" strike="noStrike" cap="none" normalizeH="0" baseline="0" smtClean="0">
                          <a:ln>
                            <a:noFill/>
                          </a:ln>
                          <a:solidFill>
                            <a:srgbClr val="00B0F0"/>
                          </a:solidFill>
                          <a:effectLst/>
                          <a:latin typeface="Tahoma" pitchFamily="34" charset="0"/>
                        </a:rPr>
                        <a:t>010</a:t>
                      </a:r>
                      <a:r>
                        <a:rPr kumimoji="0" lang="en-US" sz="2000" b="0" i="0" u="none" strike="noStrike" cap="none" normalizeH="0" baseline="0" smtClean="0">
                          <a:ln>
                            <a:noFill/>
                          </a:ln>
                          <a:solidFill>
                            <a:schemeClr val="tx1"/>
                          </a:solidFill>
                          <a:effectLst/>
                          <a:latin typeface="Tahoma" pitchFamily="34" charset="0"/>
                        </a:rPr>
                        <a:t>00000.00000000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139.12.64.0/19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99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rgbClr val="FF3300"/>
                          </a:solidFill>
                          <a:effectLst/>
                          <a:latin typeface="Tahoma" pitchFamily="34" charset="0"/>
                        </a:rPr>
                        <a:t>10001011.00001100</a:t>
                      </a:r>
                      <a:r>
                        <a:rPr kumimoji="0" lang="en-US" sz="2000" b="0" i="0" u="none" strike="noStrike" cap="none" normalizeH="0" baseline="0" smtClean="0">
                          <a:ln>
                            <a:noFill/>
                          </a:ln>
                          <a:solidFill>
                            <a:schemeClr val="tx1"/>
                          </a:solidFill>
                          <a:effectLst/>
                          <a:latin typeface="Tahoma" pitchFamily="34" charset="0"/>
                        </a:rPr>
                        <a:t>.</a:t>
                      </a:r>
                      <a:r>
                        <a:rPr kumimoji="0" lang="en-US" sz="2000" b="0" i="0" u="none" strike="noStrike" cap="none" normalizeH="0" baseline="0" smtClean="0">
                          <a:ln>
                            <a:noFill/>
                          </a:ln>
                          <a:solidFill>
                            <a:srgbClr val="00B0F0"/>
                          </a:solidFill>
                          <a:effectLst/>
                          <a:latin typeface="Tahoma" pitchFamily="34" charset="0"/>
                        </a:rPr>
                        <a:t>011</a:t>
                      </a:r>
                      <a:r>
                        <a:rPr kumimoji="0" lang="en-US" sz="2000" b="0" i="0" u="none" strike="noStrike" cap="none" normalizeH="0" baseline="0" smtClean="0">
                          <a:ln>
                            <a:noFill/>
                          </a:ln>
                          <a:solidFill>
                            <a:schemeClr val="tx1"/>
                          </a:solidFill>
                          <a:effectLst/>
                          <a:latin typeface="Tahoma" pitchFamily="34" charset="0"/>
                        </a:rPr>
                        <a:t>00000.00000000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139.12.96.0/19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14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rgbClr val="FF3300"/>
                          </a:solidFill>
                          <a:effectLst/>
                          <a:latin typeface="Tahoma" pitchFamily="34" charset="0"/>
                        </a:rPr>
                        <a:t>10001011.00001100</a:t>
                      </a:r>
                      <a:r>
                        <a:rPr kumimoji="0" lang="en-US" sz="2000" b="0" i="0" u="none" strike="noStrike" cap="none" normalizeH="0" baseline="0" smtClean="0">
                          <a:ln>
                            <a:noFill/>
                          </a:ln>
                          <a:solidFill>
                            <a:schemeClr val="tx1"/>
                          </a:solidFill>
                          <a:effectLst/>
                          <a:latin typeface="Tahoma" pitchFamily="34" charset="0"/>
                        </a:rPr>
                        <a:t>.</a:t>
                      </a:r>
                      <a:r>
                        <a:rPr kumimoji="0" lang="en-US" sz="2000" b="0" i="0" u="none" strike="noStrike" cap="none" normalizeH="0" baseline="0" smtClean="0">
                          <a:ln>
                            <a:noFill/>
                          </a:ln>
                          <a:solidFill>
                            <a:srgbClr val="00B0F0"/>
                          </a:solidFill>
                          <a:effectLst/>
                          <a:latin typeface="Tahoma" pitchFamily="34" charset="0"/>
                        </a:rPr>
                        <a:t>100</a:t>
                      </a:r>
                      <a:r>
                        <a:rPr kumimoji="0" lang="en-US" sz="2000" b="0" i="0" u="none" strike="noStrike" cap="none" normalizeH="0" baseline="0" smtClean="0">
                          <a:ln>
                            <a:noFill/>
                          </a:ln>
                          <a:solidFill>
                            <a:schemeClr val="tx1"/>
                          </a:solidFill>
                          <a:effectLst/>
                          <a:latin typeface="Tahoma" pitchFamily="34" charset="0"/>
                        </a:rPr>
                        <a:t>00000.00000000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139.12.128.0/19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9" name="Slide Number Placeholder 6"/>
          <p:cNvSpPr>
            <a:spLocks noGrp="1"/>
          </p:cNvSpPr>
          <p:nvPr>
            <p:ph type="sldNum" sz="quarter" idx="12"/>
          </p:nvPr>
        </p:nvSpPr>
        <p:spPr/>
        <p:txBody>
          <a:bodyPr/>
          <a:lstStyle/>
          <a:p>
            <a:pPr>
              <a:defRPr/>
            </a:pPr>
            <a:fld id="{3650BB37-414A-4823-B785-DCF0AF16E01C}" type="slidenum">
              <a:rPr lang="en-US"/>
              <a:pPr>
                <a:defRPr/>
              </a:pPr>
              <a:t>75</a:t>
            </a:fld>
            <a:endParaRPr lang="en-US"/>
          </a:p>
        </p:txBody>
      </p:sp>
    </p:spTree>
    <p:extLst>
      <p:ext uri="{BB962C8B-B14F-4D97-AF65-F5344CB8AC3E}">
        <p14:creationId xmlns:p14="http://schemas.microsoft.com/office/powerpoint/2010/main" xmlns="" val="845225698"/>
      </p:ext>
    </p:extLst>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a:xfrm>
            <a:off x="1066800" y="290513"/>
            <a:ext cx="7877175" cy="1462087"/>
          </a:xfrm>
        </p:spPr>
        <p:txBody>
          <a:bodyPr rtlCol="0">
            <a:normAutofit/>
          </a:bodyPr>
          <a:lstStyle/>
          <a:p>
            <a:pPr eaLnBrk="1" fontAlgn="auto" hangingPunct="1">
              <a:spcAft>
                <a:spcPts val="0"/>
              </a:spcAft>
              <a:defRPr/>
            </a:pPr>
            <a:r>
              <a:rPr lang="en-US" sz="4000">
                <a:solidFill>
                  <a:schemeClr val="tx2">
                    <a:satMod val="130000"/>
                  </a:schemeClr>
                </a:solidFill>
              </a:rPr>
              <a:t>Bước 3: Cho biết vùng địa chỉ IP của các HostID </a:t>
            </a:r>
          </a:p>
        </p:txBody>
      </p:sp>
      <p:graphicFrame>
        <p:nvGraphicFramePr>
          <p:cNvPr id="287794" name="Group 50"/>
          <p:cNvGraphicFramePr>
            <a:graphicFrameLocks noGrp="1"/>
          </p:cNvGraphicFramePr>
          <p:nvPr>
            <p:ph sz="half" idx="1"/>
          </p:nvPr>
        </p:nvGraphicFramePr>
        <p:xfrm>
          <a:off x="533400" y="2133600"/>
          <a:ext cx="8077200" cy="4173539"/>
        </p:xfrm>
        <a:graphic>
          <a:graphicData uri="http://schemas.openxmlformats.org/drawingml/2006/table">
            <a:tbl>
              <a:tblPr/>
              <a:tblGrid>
                <a:gridCol w="720725"/>
                <a:gridCol w="5192713"/>
                <a:gridCol w="2163762"/>
              </a:tblGrid>
              <a:tr h="676147">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TT</a:t>
                      </a:r>
                    </a:p>
                  </a:txBody>
                  <a:tcPr marT="45712" marB="4571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Dạng nhị phân </a:t>
                      </a: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Dạng thập phân </a:t>
                      </a:r>
                    </a:p>
                  </a:txBody>
                  <a:tcPr marT="45712" marB="4571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630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1</a:t>
                      </a:r>
                    </a:p>
                  </a:txBody>
                  <a:tcPr marT="45712" marB="4571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rgbClr val="FF3300"/>
                          </a:solidFill>
                          <a:effectLst/>
                          <a:latin typeface="Tahoma" pitchFamily="34" charset="0"/>
                        </a:rPr>
                        <a:t>10001011.00001100.</a:t>
                      </a:r>
                      <a:r>
                        <a:rPr kumimoji="0" lang="en-US" sz="1800" b="0" i="0" u="none" strike="noStrike" cap="none" normalizeH="0" baseline="0" smtClean="0">
                          <a:ln>
                            <a:noFill/>
                          </a:ln>
                          <a:solidFill>
                            <a:srgbClr val="00B0F0"/>
                          </a:solidFill>
                          <a:effectLst/>
                          <a:latin typeface="Tahoma" pitchFamily="34" charset="0"/>
                        </a:rPr>
                        <a:t>000</a:t>
                      </a:r>
                      <a:r>
                        <a:rPr kumimoji="0" lang="en-US" sz="1800" b="0" i="0" u="none" strike="noStrike" cap="none" normalizeH="0" baseline="0" smtClean="0">
                          <a:ln>
                            <a:noFill/>
                          </a:ln>
                          <a:solidFill>
                            <a:schemeClr val="tx1"/>
                          </a:solidFill>
                          <a:effectLst/>
                          <a:latin typeface="Tahoma" pitchFamily="34" charset="0"/>
                        </a:rPr>
                        <a:t>00000.00000001</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rgbClr val="FF3300"/>
                          </a:solidFill>
                          <a:effectLst/>
                          <a:latin typeface="Tahoma" pitchFamily="34" charset="0"/>
                        </a:rPr>
                        <a:t>10001011.00001100.</a:t>
                      </a:r>
                      <a:r>
                        <a:rPr kumimoji="0" lang="en-US" sz="1800" b="0" i="0" u="none" strike="noStrike" cap="none" normalizeH="0" baseline="0" smtClean="0">
                          <a:ln>
                            <a:noFill/>
                          </a:ln>
                          <a:solidFill>
                            <a:srgbClr val="00B0F0"/>
                          </a:solidFill>
                          <a:effectLst/>
                          <a:latin typeface="Tahoma" pitchFamily="34" charset="0"/>
                        </a:rPr>
                        <a:t>000</a:t>
                      </a:r>
                      <a:r>
                        <a:rPr kumimoji="0" lang="en-US" sz="1800" b="0" i="0" u="none" strike="noStrike" cap="none" normalizeH="0" baseline="0" smtClean="0">
                          <a:ln>
                            <a:noFill/>
                          </a:ln>
                          <a:solidFill>
                            <a:schemeClr val="tx1"/>
                          </a:solidFill>
                          <a:effectLst/>
                          <a:latin typeface="Tahoma" pitchFamily="34" charset="0"/>
                        </a:rPr>
                        <a:t>11111.11111110</a:t>
                      </a: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139.12.0.1/19 -</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139.12.31.254/19  </a:t>
                      </a:r>
                    </a:p>
                  </a:txBody>
                  <a:tcPr marT="45712" marB="4571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630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2</a:t>
                      </a:r>
                    </a:p>
                  </a:txBody>
                  <a:tcPr marT="45712" marB="4571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rgbClr val="FF3300"/>
                          </a:solidFill>
                          <a:effectLst/>
                          <a:latin typeface="Tahoma" pitchFamily="34" charset="0"/>
                        </a:rPr>
                        <a:t>10001011.00001100.</a:t>
                      </a:r>
                      <a:r>
                        <a:rPr kumimoji="0" lang="en-US" sz="1800" b="0" i="0" u="none" strike="noStrike" cap="none" normalizeH="0" baseline="0" smtClean="0">
                          <a:ln>
                            <a:noFill/>
                          </a:ln>
                          <a:solidFill>
                            <a:srgbClr val="00B0F0"/>
                          </a:solidFill>
                          <a:effectLst/>
                          <a:latin typeface="Tahoma" pitchFamily="34" charset="0"/>
                        </a:rPr>
                        <a:t>001</a:t>
                      </a:r>
                      <a:r>
                        <a:rPr kumimoji="0" lang="en-US" sz="1800" b="0" i="0" u="none" strike="noStrike" cap="none" normalizeH="0" baseline="0" smtClean="0">
                          <a:ln>
                            <a:noFill/>
                          </a:ln>
                          <a:solidFill>
                            <a:schemeClr val="tx1"/>
                          </a:solidFill>
                          <a:effectLst/>
                          <a:latin typeface="Tahoma" pitchFamily="34" charset="0"/>
                        </a:rPr>
                        <a:t>00000.00000001</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rgbClr val="FF3300"/>
                          </a:solidFill>
                          <a:effectLst/>
                          <a:latin typeface="Tahoma" pitchFamily="34" charset="0"/>
                        </a:rPr>
                        <a:t>10001011.00001100.</a:t>
                      </a:r>
                      <a:r>
                        <a:rPr kumimoji="0" lang="en-US" sz="1800" b="0" i="0" u="none" strike="noStrike" cap="none" normalizeH="0" baseline="0" smtClean="0">
                          <a:ln>
                            <a:noFill/>
                          </a:ln>
                          <a:solidFill>
                            <a:srgbClr val="00B0F0"/>
                          </a:solidFill>
                          <a:effectLst/>
                          <a:latin typeface="Tahoma" pitchFamily="34" charset="0"/>
                        </a:rPr>
                        <a:t>001</a:t>
                      </a:r>
                      <a:r>
                        <a:rPr kumimoji="0" lang="en-US" sz="1800" b="0" i="0" u="none" strike="noStrike" cap="none" normalizeH="0" baseline="0" smtClean="0">
                          <a:ln>
                            <a:noFill/>
                          </a:ln>
                          <a:solidFill>
                            <a:schemeClr val="tx1"/>
                          </a:solidFill>
                          <a:effectLst/>
                          <a:latin typeface="Tahoma" pitchFamily="34" charset="0"/>
                        </a:rPr>
                        <a:t>11111.11111110</a:t>
                      </a: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139.12.32.1/19 -</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139.12.63.254/19  </a:t>
                      </a:r>
                    </a:p>
                  </a:txBody>
                  <a:tcPr marT="45712" marB="4571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4927">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3</a:t>
                      </a:r>
                    </a:p>
                  </a:txBody>
                  <a:tcPr marT="45712" marB="4571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rgbClr val="FF3300"/>
                          </a:solidFill>
                          <a:effectLst/>
                          <a:latin typeface="Tahoma" pitchFamily="34" charset="0"/>
                        </a:rPr>
                        <a:t>10001011.00001100.</a:t>
                      </a:r>
                      <a:r>
                        <a:rPr kumimoji="0" lang="en-US" sz="1800" b="0" i="0" u="none" strike="noStrike" cap="none" normalizeH="0" baseline="0" smtClean="0">
                          <a:ln>
                            <a:noFill/>
                          </a:ln>
                          <a:solidFill>
                            <a:srgbClr val="00B0F0"/>
                          </a:solidFill>
                          <a:effectLst/>
                          <a:latin typeface="Tahoma" pitchFamily="34" charset="0"/>
                        </a:rPr>
                        <a:t>010</a:t>
                      </a:r>
                      <a:r>
                        <a:rPr kumimoji="0" lang="en-US" sz="1800" b="0" i="0" u="none" strike="noStrike" cap="none" normalizeH="0" baseline="0" smtClean="0">
                          <a:ln>
                            <a:noFill/>
                          </a:ln>
                          <a:solidFill>
                            <a:schemeClr val="tx1"/>
                          </a:solidFill>
                          <a:effectLst/>
                          <a:latin typeface="Tahoma" pitchFamily="34" charset="0"/>
                        </a:rPr>
                        <a:t>00000.00000001</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rgbClr val="FF3300"/>
                          </a:solidFill>
                          <a:effectLst/>
                          <a:latin typeface="Tahoma" pitchFamily="34" charset="0"/>
                        </a:rPr>
                        <a:t>10001011.00001100.</a:t>
                      </a:r>
                      <a:r>
                        <a:rPr kumimoji="0" lang="en-US" sz="1800" b="0" i="0" u="none" strike="noStrike" cap="none" normalizeH="0" baseline="0" smtClean="0">
                          <a:ln>
                            <a:noFill/>
                          </a:ln>
                          <a:solidFill>
                            <a:srgbClr val="00B0F0"/>
                          </a:solidFill>
                          <a:effectLst/>
                          <a:latin typeface="Tahoma" pitchFamily="34" charset="0"/>
                        </a:rPr>
                        <a:t>010</a:t>
                      </a:r>
                      <a:r>
                        <a:rPr kumimoji="0" lang="en-US" sz="1800" b="0" i="0" u="none" strike="noStrike" cap="none" normalizeH="0" baseline="0" smtClean="0">
                          <a:ln>
                            <a:noFill/>
                          </a:ln>
                          <a:solidFill>
                            <a:schemeClr val="tx1"/>
                          </a:solidFill>
                          <a:effectLst/>
                          <a:latin typeface="Tahoma" pitchFamily="34" charset="0"/>
                        </a:rPr>
                        <a:t>11111.11111110</a:t>
                      </a: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139.12.64.1/19 -139.12.95.254/19</a:t>
                      </a:r>
                    </a:p>
                  </a:txBody>
                  <a:tcPr marT="45712" marB="4571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4927">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4</a:t>
                      </a:r>
                    </a:p>
                  </a:txBody>
                  <a:tcPr marT="45712" marB="4571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rgbClr val="FF3300"/>
                          </a:solidFill>
                          <a:effectLst/>
                          <a:latin typeface="Tahoma" pitchFamily="34" charset="0"/>
                        </a:rPr>
                        <a:t>10001011.00001100.</a:t>
                      </a:r>
                      <a:r>
                        <a:rPr kumimoji="0" lang="en-US" sz="1800" b="0" i="0" u="none" strike="noStrike" cap="none" normalizeH="0" baseline="0" smtClean="0">
                          <a:ln>
                            <a:noFill/>
                          </a:ln>
                          <a:solidFill>
                            <a:srgbClr val="00B0F0"/>
                          </a:solidFill>
                          <a:effectLst/>
                          <a:latin typeface="Tahoma" pitchFamily="34" charset="0"/>
                        </a:rPr>
                        <a:t>011</a:t>
                      </a:r>
                      <a:r>
                        <a:rPr kumimoji="0" lang="en-US" sz="1800" b="0" i="0" u="none" strike="noStrike" cap="none" normalizeH="0" baseline="0" smtClean="0">
                          <a:ln>
                            <a:noFill/>
                          </a:ln>
                          <a:solidFill>
                            <a:schemeClr val="tx1"/>
                          </a:solidFill>
                          <a:effectLst/>
                          <a:latin typeface="Tahoma" pitchFamily="34" charset="0"/>
                        </a:rPr>
                        <a:t>00000.00000001</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rgbClr val="FF3300"/>
                          </a:solidFill>
                          <a:effectLst/>
                          <a:latin typeface="Tahoma" pitchFamily="34" charset="0"/>
                        </a:rPr>
                        <a:t>10001011.00001100.</a:t>
                      </a:r>
                      <a:r>
                        <a:rPr kumimoji="0" lang="en-US" sz="1800" b="0" i="0" u="none" strike="noStrike" cap="none" normalizeH="0" baseline="0" smtClean="0">
                          <a:ln>
                            <a:noFill/>
                          </a:ln>
                          <a:solidFill>
                            <a:srgbClr val="00B0F0"/>
                          </a:solidFill>
                          <a:effectLst/>
                          <a:latin typeface="Tahoma" pitchFamily="34" charset="0"/>
                        </a:rPr>
                        <a:t>011</a:t>
                      </a:r>
                      <a:r>
                        <a:rPr kumimoji="0" lang="en-US" sz="1800" b="0" i="0" u="none" strike="noStrike" cap="none" normalizeH="0" baseline="0" smtClean="0">
                          <a:ln>
                            <a:noFill/>
                          </a:ln>
                          <a:solidFill>
                            <a:schemeClr val="tx1"/>
                          </a:solidFill>
                          <a:effectLst/>
                          <a:latin typeface="Tahoma" pitchFamily="34" charset="0"/>
                        </a:rPr>
                        <a:t>11111.11111110</a:t>
                      </a: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139.12.96.1/19 -139.12.127.254/19</a:t>
                      </a:r>
                    </a:p>
                  </a:txBody>
                  <a:tcPr marT="45712" marB="4571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4927">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5</a:t>
                      </a:r>
                    </a:p>
                  </a:txBody>
                  <a:tcPr marT="45712" marB="4571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rgbClr val="FF3300"/>
                          </a:solidFill>
                          <a:effectLst/>
                          <a:latin typeface="Tahoma" pitchFamily="34" charset="0"/>
                        </a:rPr>
                        <a:t>10001011.00001100.</a:t>
                      </a:r>
                      <a:r>
                        <a:rPr kumimoji="0" lang="en-US" sz="1800" b="0" i="0" u="none" strike="noStrike" cap="none" normalizeH="0" baseline="0" smtClean="0">
                          <a:ln>
                            <a:noFill/>
                          </a:ln>
                          <a:solidFill>
                            <a:srgbClr val="00B0F0"/>
                          </a:solidFill>
                          <a:effectLst/>
                          <a:latin typeface="Tahoma" pitchFamily="34" charset="0"/>
                        </a:rPr>
                        <a:t>100</a:t>
                      </a:r>
                      <a:r>
                        <a:rPr kumimoji="0" lang="en-US" sz="1800" b="0" i="0" u="none" strike="noStrike" cap="none" normalizeH="0" baseline="0" smtClean="0">
                          <a:ln>
                            <a:noFill/>
                          </a:ln>
                          <a:solidFill>
                            <a:schemeClr val="tx1"/>
                          </a:solidFill>
                          <a:effectLst/>
                          <a:latin typeface="Tahoma" pitchFamily="34" charset="0"/>
                        </a:rPr>
                        <a:t>00000.00000001</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rgbClr val="FF3300"/>
                          </a:solidFill>
                          <a:effectLst/>
                          <a:latin typeface="Tahoma" pitchFamily="34" charset="0"/>
                        </a:rPr>
                        <a:t>10001011.00001100.</a:t>
                      </a:r>
                      <a:r>
                        <a:rPr kumimoji="0" lang="en-US" sz="1800" b="0" i="0" u="none" strike="noStrike" cap="none" normalizeH="0" baseline="0" smtClean="0">
                          <a:ln>
                            <a:noFill/>
                          </a:ln>
                          <a:solidFill>
                            <a:srgbClr val="00B0F0"/>
                          </a:solidFill>
                          <a:effectLst/>
                          <a:latin typeface="Tahoma" pitchFamily="34" charset="0"/>
                        </a:rPr>
                        <a:t>100</a:t>
                      </a:r>
                      <a:r>
                        <a:rPr kumimoji="0" lang="en-US" sz="1800" b="0" i="0" u="none" strike="noStrike" cap="none" normalizeH="0" baseline="0" smtClean="0">
                          <a:ln>
                            <a:noFill/>
                          </a:ln>
                          <a:solidFill>
                            <a:schemeClr val="tx1"/>
                          </a:solidFill>
                          <a:effectLst/>
                          <a:latin typeface="Tahoma" pitchFamily="34" charset="0"/>
                        </a:rPr>
                        <a:t>11111.11111110</a:t>
                      </a: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139.12.128.1/19 -139.12.159.254/19</a:t>
                      </a:r>
                    </a:p>
                  </a:txBody>
                  <a:tcPr marT="45712" marB="4571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9" name="Slide Number Placeholder 6"/>
          <p:cNvSpPr>
            <a:spLocks noGrp="1"/>
          </p:cNvSpPr>
          <p:nvPr>
            <p:ph type="sldNum" sz="quarter" idx="12"/>
          </p:nvPr>
        </p:nvSpPr>
        <p:spPr/>
        <p:txBody>
          <a:bodyPr/>
          <a:lstStyle/>
          <a:p>
            <a:pPr>
              <a:defRPr/>
            </a:pPr>
            <a:fld id="{1AAFA9F7-D9BB-48C1-B426-1ECA9B41B989}" type="slidenum">
              <a:rPr lang="en-US"/>
              <a:pPr>
                <a:defRPr/>
              </a:pPr>
              <a:t>76</a:t>
            </a:fld>
            <a:endParaRPr lang="en-US"/>
          </a:p>
        </p:txBody>
      </p:sp>
    </p:spTree>
    <p:extLst>
      <p:ext uri="{BB962C8B-B14F-4D97-AF65-F5344CB8AC3E}">
        <p14:creationId xmlns:p14="http://schemas.microsoft.com/office/powerpoint/2010/main" xmlns="" val="2440853755"/>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a:xfrm>
            <a:off x="1066800" y="304800"/>
            <a:ext cx="7772400" cy="914400"/>
          </a:xfrm>
        </p:spPr>
        <p:txBody>
          <a:bodyPr rtlCol="0">
            <a:normAutofit/>
          </a:bodyPr>
          <a:lstStyle/>
          <a:p>
            <a:pPr eaLnBrk="1" fontAlgn="auto" hangingPunct="1">
              <a:spcAft>
                <a:spcPts val="0"/>
              </a:spcAft>
              <a:defRPr/>
            </a:pPr>
            <a:r>
              <a:rPr lang="en-US" sz="4000">
                <a:solidFill>
                  <a:schemeClr val="tx2">
                    <a:satMod val="130000"/>
                  </a:schemeClr>
                </a:solidFill>
              </a:rPr>
              <a:t>Tính nhanh vùng địa chỉ IP </a:t>
            </a:r>
          </a:p>
        </p:txBody>
      </p:sp>
      <p:sp>
        <p:nvSpPr>
          <p:cNvPr id="184323" name="Rectangle 3"/>
          <p:cNvSpPr>
            <a:spLocks noGrp="1" noChangeArrowheads="1"/>
          </p:cNvSpPr>
          <p:nvPr>
            <p:ph idx="1"/>
          </p:nvPr>
        </p:nvSpPr>
        <p:spPr>
          <a:xfrm>
            <a:off x="914400" y="1295400"/>
            <a:ext cx="7924800" cy="5334000"/>
          </a:xfrm>
        </p:spPr>
        <p:txBody>
          <a:bodyPr/>
          <a:lstStyle/>
          <a:p>
            <a:pPr eaLnBrk="1" hangingPunct="1">
              <a:lnSpc>
                <a:spcPct val="90000"/>
              </a:lnSpc>
            </a:pPr>
            <a:r>
              <a:rPr lang="en-US" sz="2800" smtClean="0"/>
              <a:t>n – số bit làm subnet</a:t>
            </a:r>
          </a:p>
          <a:p>
            <a:pPr eaLnBrk="1" hangingPunct="1">
              <a:lnSpc>
                <a:spcPct val="90000"/>
              </a:lnSpc>
            </a:pPr>
            <a:r>
              <a:rPr lang="en-US" sz="2800" smtClean="0"/>
              <a:t>Số mạng con: S = 2</a:t>
            </a:r>
            <a:r>
              <a:rPr lang="en-US" sz="2800" baseline="30000" smtClean="0"/>
              <a:t>n</a:t>
            </a:r>
            <a:r>
              <a:rPr lang="en-US" sz="2800" smtClean="0"/>
              <a:t> </a:t>
            </a:r>
          </a:p>
          <a:p>
            <a:pPr eaLnBrk="1" hangingPunct="1">
              <a:lnSpc>
                <a:spcPct val="90000"/>
              </a:lnSpc>
            </a:pPr>
            <a:r>
              <a:rPr lang="en-US" sz="2800" smtClean="0"/>
              <a:t>Số gia địa chỉ mạng con: M = 2</a:t>
            </a:r>
            <a:r>
              <a:rPr lang="en-US" sz="2800" baseline="30000" smtClean="0"/>
              <a:t>8-n</a:t>
            </a:r>
            <a:r>
              <a:rPr lang="en-US" sz="2800" smtClean="0"/>
              <a:t>  (n≤8)</a:t>
            </a:r>
          </a:p>
          <a:p>
            <a:pPr eaLnBrk="1" hangingPunct="1">
              <a:lnSpc>
                <a:spcPct val="90000"/>
              </a:lnSpc>
            </a:pPr>
            <a:r>
              <a:rPr lang="en-US" sz="2800" smtClean="0"/>
              <a:t>Byte cuối của IP địa chỉ mạng, ví dụ lớp C: (k-1)*M (với k=1,2,…)</a:t>
            </a:r>
          </a:p>
          <a:p>
            <a:pPr eaLnBrk="1" hangingPunct="1">
              <a:lnSpc>
                <a:spcPct val="90000"/>
              </a:lnSpc>
            </a:pPr>
            <a:r>
              <a:rPr lang="en-US" sz="2800" smtClean="0"/>
              <a:t>Byte cuối của IP host đầu tiên, ví dụ lớp C: (k-1)*M + 1 (với k=1,2,…)</a:t>
            </a:r>
          </a:p>
          <a:p>
            <a:pPr eaLnBrk="1" hangingPunct="1">
              <a:lnSpc>
                <a:spcPct val="90000"/>
              </a:lnSpc>
            </a:pPr>
            <a:r>
              <a:rPr lang="en-US" sz="2800" smtClean="0"/>
              <a:t>Byte cuối của IP host cuối cùng, ví dụ lớp C: k*M - 2 (với k=1,2,…)</a:t>
            </a:r>
          </a:p>
          <a:p>
            <a:pPr eaLnBrk="1" hangingPunct="1">
              <a:lnSpc>
                <a:spcPct val="90000"/>
              </a:lnSpc>
            </a:pPr>
            <a:r>
              <a:rPr lang="en-US" sz="2800" smtClean="0"/>
              <a:t>Byte cuối của IP broadcast, ví dụ lớp C: k*M - 1 (với k=1,2,…)</a:t>
            </a:r>
          </a:p>
        </p:txBody>
      </p:sp>
      <p:sp>
        <p:nvSpPr>
          <p:cNvPr id="6" name="Slide Number Placeholder 5"/>
          <p:cNvSpPr>
            <a:spLocks noGrp="1"/>
          </p:cNvSpPr>
          <p:nvPr>
            <p:ph type="sldNum" sz="quarter" idx="12"/>
          </p:nvPr>
        </p:nvSpPr>
        <p:spPr/>
        <p:txBody>
          <a:bodyPr/>
          <a:lstStyle/>
          <a:p>
            <a:pPr>
              <a:defRPr/>
            </a:pPr>
            <a:fld id="{F120AB74-143C-4590-BD87-938120381EA0}" type="slidenum">
              <a:rPr lang="en-US"/>
              <a:pPr>
                <a:defRPr/>
              </a:pPr>
              <a:t>77</a:t>
            </a:fld>
            <a:endParaRPr lang="en-US"/>
          </a:p>
        </p:txBody>
      </p:sp>
    </p:spTree>
    <p:extLst>
      <p:ext uri="{BB962C8B-B14F-4D97-AF65-F5344CB8AC3E}">
        <p14:creationId xmlns:p14="http://schemas.microsoft.com/office/powerpoint/2010/main" xmlns="" val="1532102"/>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a:xfrm>
            <a:off x="990600" y="381000"/>
            <a:ext cx="7772400" cy="762000"/>
          </a:xfrm>
        </p:spPr>
        <p:txBody>
          <a:bodyPr rtlCol="0">
            <a:normAutofit/>
          </a:bodyPr>
          <a:lstStyle/>
          <a:p>
            <a:pPr eaLnBrk="1" fontAlgn="auto" hangingPunct="1">
              <a:spcAft>
                <a:spcPts val="0"/>
              </a:spcAft>
              <a:defRPr/>
            </a:pPr>
            <a:r>
              <a:rPr lang="en-US" sz="4000">
                <a:solidFill>
                  <a:schemeClr val="tx2">
                    <a:satMod val="130000"/>
                  </a:schemeClr>
                </a:solidFill>
              </a:rPr>
              <a:t>Ví dụ tính nhanh vùng địa chỉ IP </a:t>
            </a:r>
          </a:p>
        </p:txBody>
      </p:sp>
      <p:sp>
        <p:nvSpPr>
          <p:cNvPr id="185347" name="Rectangle 3"/>
          <p:cNvSpPr>
            <a:spLocks noGrp="1" noChangeArrowheads="1"/>
          </p:cNvSpPr>
          <p:nvPr>
            <p:ph idx="1"/>
          </p:nvPr>
        </p:nvSpPr>
        <p:spPr>
          <a:xfrm>
            <a:off x="685800" y="1828800"/>
            <a:ext cx="8153400" cy="4419600"/>
          </a:xfrm>
        </p:spPr>
        <p:txBody>
          <a:bodyPr/>
          <a:lstStyle/>
          <a:p>
            <a:pPr eaLnBrk="1" hangingPunct="1"/>
            <a:r>
              <a:rPr lang="en-US" sz="2400" smtClean="0"/>
              <a:t>Cho địa chỉ: 192.168.0.0/24</a:t>
            </a:r>
          </a:p>
          <a:p>
            <a:pPr eaLnBrk="1" hangingPunct="1"/>
            <a:r>
              <a:rPr lang="en-US" sz="2400" smtClean="0"/>
              <a:t>Với n=4 </a:t>
            </a:r>
            <a:r>
              <a:rPr lang="en-US" sz="2400" smtClean="0">
                <a:sym typeface="Wingdings" pitchFamily="2" charset="2"/>
              </a:rPr>
              <a:t></a:t>
            </a:r>
            <a:r>
              <a:rPr lang="en-US" sz="2400" smtClean="0"/>
              <a:t> M= 16 (</a:t>
            </a:r>
            <a:r>
              <a:rPr lang="en-US" sz="2400" smtClean="0">
                <a:solidFill>
                  <a:srgbClr val="FF3300"/>
                </a:solidFill>
              </a:rPr>
              <a:t>= 2</a:t>
            </a:r>
            <a:r>
              <a:rPr lang="en-US" sz="2400" baseline="30000" smtClean="0">
                <a:solidFill>
                  <a:srgbClr val="FF3300"/>
                </a:solidFill>
              </a:rPr>
              <a:t>8-4</a:t>
            </a:r>
            <a:r>
              <a:rPr lang="en-US" sz="2400" smtClean="0"/>
              <a:t>) </a:t>
            </a:r>
            <a:r>
              <a:rPr lang="en-US" sz="2400" smtClean="0">
                <a:sym typeface="Wingdings" pitchFamily="2" charset="2"/>
              </a:rPr>
              <a:t> </a:t>
            </a:r>
          </a:p>
          <a:p>
            <a:pPr lvl="1" eaLnBrk="1" hangingPunct="1"/>
            <a:r>
              <a:rPr lang="en-US" sz="2400" smtClean="0">
                <a:sym typeface="Wingdings" pitchFamily="2" charset="2"/>
              </a:rPr>
              <a:t>Network 1: 192.168.0.0. Host range: 192.168.0.1–192.168.0.14. Broadcast: 192.168.0.15</a:t>
            </a:r>
          </a:p>
          <a:p>
            <a:pPr lvl="1" eaLnBrk="1" hangingPunct="1"/>
            <a:r>
              <a:rPr lang="en-US" sz="2400" smtClean="0">
                <a:sym typeface="Wingdings" pitchFamily="2" charset="2"/>
              </a:rPr>
              <a:t>Network 2: 192.168.0.16. Host range: 192.168.0.17–192.168.0.30. Broadcast: 192.168.0.31</a:t>
            </a:r>
          </a:p>
          <a:p>
            <a:pPr lvl="1" eaLnBrk="1" hangingPunct="1"/>
            <a:r>
              <a:rPr lang="en-US" sz="2400" smtClean="0">
                <a:sym typeface="Wingdings" pitchFamily="2" charset="2"/>
              </a:rPr>
              <a:t>Network 3: 192.168.0.32. Host range: 192.168.0.33–192.168.0.46. Broadcast: 192.168.0.47</a:t>
            </a:r>
          </a:p>
          <a:p>
            <a:pPr lvl="1" eaLnBrk="1" hangingPunct="1"/>
            <a:r>
              <a:rPr lang="en-US" sz="2400" smtClean="0">
                <a:sym typeface="Wingdings" pitchFamily="2" charset="2"/>
              </a:rPr>
              <a:t>Network 4: 192.168.0.48. Host range: 192.168.0.49–192.168.0.62. Broadcast: 192.168.0.63</a:t>
            </a:r>
          </a:p>
          <a:p>
            <a:pPr eaLnBrk="1" hangingPunct="1"/>
            <a:endParaRPr lang="en-US" sz="2400" smtClean="0">
              <a:sym typeface="Wingdings" pitchFamily="2" charset="2"/>
            </a:endParaRPr>
          </a:p>
        </p:txBody>
      </p:sp>
      <p:sp>
        <p:nvSpPr>
          <p:cNvPr id="6" name="Slide Number Placeholder 5"/>
          <p:cNvSpPr>
            <a:spLocks noGrp="1"/>
          </p:cNvSpPr>
          <p:nvPr>
            <p:ph type="sldNum" sz="quarter" idx="12"/>
          </p:nvPr>
        </p:nvSpPr>
        <p:spPr/>
        <p:txBody>
          <a:bodyPr/>
          <a:lstStyle/>
          <a:p>
            <a:pPr>
              <a:defRPr/>
            </a:pPr>
            <a:fld id="{5E6EC912-D30E-4DF4-90E2-5F0B6D061513}" type="slidenum">
              <a:rPr lang="en-US"/>
              <a:pPr>
                <a:defRPr/>
              </a:pPr>
              <a:t>78</a:t>
            </a:fld>
            <a:endParaRPr lang="en-US"/>
          </a:p>
        </p:txBody>
      </p:sp>
    </p:spTree>
    <p:extLst>
      <p:ext uri="{BB962C8B-B14F-4D97-AF65-F5344CB8AC3E}">
        <p14:creationId xmlns:p14="http://schemas.microsoft.com/office/powerpoint/2010/main" xmlns="" val="1827240889"/>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a:xfrm>
            <a:off x="1143000" y="274638"/>
            <a:ext cx="7791450" cy="1143000"/>
          </a:xfrm>
        </p:spPr>
        <p:txBody>
          <a:bodyPr rtlCol="0">
            <a:normAutofit/>
          </a:bodyPr>
          <a:lstStyle/>
          <a:p>
            <a:pPr eaLnBrk="1" fontAlgn="auto" hangingPunct="1">
              <a:spcAft>
                <a:spcPts val="0"/>
              </a:spcAft>
              <a:defRPr/>
            </a:pPr>
            <a:r>
              <a:rPr lang="en-US">
                <a:solidFill>
                  <a:schemeClr val="tx2">
                    <a:satMod val="130000"/>
                  </a:schemeClr>
                </a:solidFill>
              </a:rPr>
              <a:t>Bài tập 4</a:t>
            </a:r>
          </a:p>
        </p:txBody>
      </p:sp>
      <p:sp>
        <p:nvSpPr>
          <p:cNvPr id="186371" name="Rectangle 3"/>
          <p:cNvSpPr>
            <a:spLocks noGrp="1" noChangeArrowheads="1"/>
          </p:cNvSpPr>
          <p:nvPr>
            <p:ph idx="1"/>
          </p:nvPr>
        </p:nvSpPr>
        <p:spPr>
          <a:xfrm>
            <a:off x="838200" y="2667000"/>
            <a:ext cx="7693025" cy="3724275"/>
          </a:xfrm>
        </p:spPr>
        <p:txBody>
          <a:bodyPr/>
          <a:lstStyle/>
          <a:p>
            <a:pPr eaLnBrk="1" hangingPunct="1"/>
            <a:r>
              <a:rPr lang="en-US" smtClean="0"/>
              <a:t>Cho địa chỉ IP: 102.16.10.107/12</a:t>
            </a:r>
          </a:p>
          <a:p>
            <a:pPr lvl="1" eaLnBrk="1" hangingPunct="1"/>
            <a:r>
              <a:rPr lang="en-US" sz="3200" smtClean="0"/>
              <a:t>Tìm địa chỉ mạng con? Địa chỉ host</a:t>
            </a:r>
          </a:p>
          <a:p>
            <a:pPr lvl="1" eaLnBrk="1" hangingPunct="1"/>
            <a:r>
              <a:rPr lang="en-US" sz="3200" smtClean="0"/>
              <a:t>Dải địa chỉ host có cùng mạng với IP trên?</a:t>
            </a:r>
          </a:p>
          <a:p>
            <a:pPr lvl="1" eaLnBrk="1" hangingPunct="1"/>
            <a:r>
              <a:rPr lang="en-US" sz="3200" smtClean="0"/>
              <a:t>Broadcast của mạng mà IP trên thuộc vào?</a:t>
            </a:r>
          </a:p>
        </p:txBody>
      </p:sp>
      <p:sp>
        <p:nvSpPr>
          <p:cNvPr id="6" name="Slide Number Placeholder 5"/>
          <p:cNvSpPr>
            <a:spLocks noGrp="1"/>
          </p:cNvSpPr>
          <p:nvPr>
            <p:ph type="sldNum" sz="quarter" idx="12"/>
          </p:nvPr>
        </p:nvSpPr>
        <p:spPr/>
        <p:txBody>
          <a:bodyPr/>
          <a:lstStyle/>
          <a:p>
            <a:pPr>
              <a:defRPr/>
            </a:pPr>
            <a:fld id="{0D45C158-96B4-4AE3-8379-B2C41EA949CF}" type="slidenum">
              <a:rPr lang="en-US"/>
              <a:pPr>
                <a:defRPr/>
              </a:pPr>
              <a:t>79</a:t>
            </a:fld>
            <a:endParaRPr lang="en-US"/>
          </a:p>
        </p:txBody>
      </p:sp>
    </p:spTree>
    <p:extLst>
      <p:ext uri="{BB962C8B-B14F-4D97-AF65-F5344CB8AC3E}">
        <p14:creationId xmlns:p14="http://schemas.microsoft.com/office/powerpoint/2010/main" xmlns="" val="68740297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a:xfrm>
            <a:off x="1066800" y="274638"/>
            <a:ext cx="7867650" cy="1143000"/>
          </a:xfrm>
        </p:spPr>
        <p:txBody>
          <a:bodyPr rtlCol="0">
            <a:normAutofit/>
          </a:bodyPr>
          <a:lstStyle/>
          <a:p>
            <a:pPr eaLnBrk="1" fontAlgn="auto" hangingPunct="1">
              <a:spcAft>
                <a:spcPts val="0"/>
              </a:spcAft>
              <a:defRPr/>
            </a:pPr>
            <a:r>
              <a:rPr lang="en-US" sz="4000">
                <a:solidFill>
                  <a:schemeClr val="tx2">
                    <a:satMod val="130000"/>
                  </a:schemeClr>
                </a:solidFill>
              </a:rPr>
              <a:t>So sánh mô hình OSI và TCP/IP</a:t>
            </a:r>
          </a:p>
        </p:txBody>
      </p:sp>
      <p:sp>
        <p:nvSpPr>
          <p:cNvPr id="113667" name="Rectangle 3"/>
          <p:cNvSpPr>
            <a:spLocks noGrp="1" noChangeArrowheads="1"/>
          </p:cNvSpPr>
          <p:nvPr>
            <p:ph idx="1"/>
          </p:nvPr>
        </p:nvSpPr>
        <p:spPr>
          <a:xfrm>
            <a:off x="1182688" y="2017713"/>
            <a:ext cx="3236912" cy="4114800"/>
          </a:xfrm>
        </p:spPr>
        <p:txBody>
          <a:bodyPr/>
          <a:lstStyle/>
          <a:p>
            <a:pPr eaLnBrk="1" hangingPunct="1">
              <a:lnSpc>
                <a:spcPct val="90000"/>
              </a:lnSpc>
            </a:pPr>
            <a:r>
              <a:rPr lang="en-US" sz="2400" smtClean="0"/>
              <a:t>Giống nhau</a:t>
            </a:r>
          </a:p>
          <a:p>
            <a:pPr lvl="1" eaLnBrk="1" hangingPunct="1">
              <a:lnSpc>
                <a:spcPct val="90000"/>
              </a:lnSpc>
            </a:pPr>
            <a:r>
              <a:rPr lang="en-US" sz="2000" smtClean="0"/>
              <a:t>Đều phân lớp chức năng</a:t>
            </a:r>
          </a:p>
          <a:p>
            <a:pPr lvl="1" eaLnBrk="1" hangingPunct="1">
              <a:lnSpc>
                <a:spcPct val="90000"/>
              </a:lnSpc>
            </a:pPr>
            <a:r>
              <a:rPr lang="en-US" sz="2000" smtClean="0"/>
              <a:t>Đều có lớp vận chuyển và lớp mạng.</a:t>
            </a:r>
          </a:p>
          <a:p>
            <a:pPr lvl="1" eaLnBrk="1" hangingPunct="1">
              <a:lnSpc>
                <a:spcPct val="90000"/>
              </a:lnSpc>
            </a:pPr>
            <a:r>
              <a:rPr lang="en-US" sz="2000" smtClean="0"/>
              <a:t>Chuyển gói là hiển nhiên.</a:t>
            </a:r>
          </a:p>
          <a:p>
            <a:pPr lvl="1" eaLnBrk="1" hangingPunct="1">
              <a:lnSpc>
                <a:spcPct val="90000"/>
              </a:lnSpc>
            </a:pPr>
            <a:r>
              <a:rPr lang="en-US" sz="2000" smtClean="0"/>
              <a:t>Đều có mối quan hệ trên dưới, ngang hàng.</a:t>
            </a:r>
          </a:p>
        </p:txBody>
      </p:sp>
      <p:sp>
        <p:nvSpPr>
          <p:cNvPr id="7" name="Slide Number Placeholder 5"/>
          <p:cNvSpPr>
            <a:spLocks noGrp="1"/>
          </p:cNvSpPr>
          <p:nvPr>
            <p:ph type="sldNum" sz="quarter" idx="12"/>
          </p:nvPr>
        </p:nvSpPr>
        <p:spPr/>
        <p:txBody>
          <a:bodyPr/>
          <a:lstStyle/>
          <a:p>
            <a:pPr>
              <a:defRPr/>
            </a:pPr>
            <a:fld id="{08F6B1F3-7549-42BE-AB73-9896F9E34B54}" type="slidenum">
              <a:rPr lang="en-US"/>
              <a:pPr>
                <a:defRPr/>
              </a:pPr>
              <a:t>8</a:t>
            </a:fld>
            <a:endParaRPr lang="en-US"/>
          </a:p>
        </p:txBody>
      </p:sp>
      <p:sp>
        <p:nvSpPr>
          <p:cNvPr id="113669" name="Rectangle 4"/>
          <p:cNvSpPr>
            <a:spLocks noChangeArrowheads="1"/>
          </p:cNvSpPr>
          <p:nvPr/>
        </p:nvSpPr>
        <p:spPr bwMode="auto">
          <a:xfrm>
            <a:off x="4572000" y="1985963"/>
            <a:ext cx="3886200" cy="4643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spcBef>
                <a:spcPct val="20000"/>
              </a:spcBef>
              <a:buClr>
                <a:schemeClr val="folHlink"/>
              </a:buClr>
              <a:buSzPct val="60000"/>
              <a:buFont typeface="Wingdings" pitchFamily="2" charset="2"/>
              <a:buChar char="n"/>
            </a:pPr>
            <a:r>
              <a:rPr lang="en-US" sz="2400"/>
              <a:t>Khác nhau</a:t>
            </a:r>
          </a:p>
          <a:p>
            <a:pPr marL="742950" lvl="1" indent="-285750">
              <a:spcBef>
                <a:spcPct val="20000"/>
              </a:spcBef>
              <a:buClr>
                <a:schemeClr val="hlink"/>
              </a:buClr>
              <a:buSzPct val="55000"/>
              <a:buFont typeface="Wingdings" pitchFamily="2" charset="2"/>
              <a:buChar char="n"/>
            </a:pPr>
            <a:r>
              <a:rPr lang="en-US" sz="2000"/>
              <a:t>TCP/IP gộp lớp trình bày và lớp phiên vào lớp ứng dụng.</a:t>
            </a:r>
          </a:p>
          <a:p>
            <a:pPr marL="742950" lvl="1" indent="-285750">
              <a:spcBef>
                <a:spcPct val="20000"/>
              </a:spcBef>
              <a:buClr>
                <a:schemeClr val="hlink"/>
              </a:buClr>
              <a:buSzPct val="55000"/>
              <a:buFont typeface="Wingdings" pitchFamily="2" charset="2"/>
              <a:buChar char="n"/>
            </a:pPr>
            <a:r>
              <a:rPr lang="en-US" sz="2000"/>
              <a:t>TCP/IP gộp lớp vật lý và lớp liên kết dữ liệu vào lớp truy nhập mạng.</a:t>
            </a:r>
          </a:p>
          <a:p>
            <a:pPr marL="742950" lvl="1" indent="-285750">
              <a:spcBef>
                <a:spcPct val="20000"/>
              </a:spcBef>
              <a:buClr>
                <a:schemeClr val="hlink"/>
              </a:buClr>
              <a:buSzPct val="55000"/>
              <a:buFont typeface="Wingdings" pitchFamily="2" charset="2"/>
              <a:buChar char="n"/>
            </a:pPr>
            <a:r>
              <a:rPr lang="en-US" sz="2000"/>
              <a:t>TCP/IP đơn giản vì có ít lớp hơn.</a:t>
            </a:r>
          </a:p>
          <a:p>
            <a:pPr marL="742950" lvl="1" indent="-285750">
              <a:spcBef>
                <a:spcPct val="20000"/>
              </a:spcBef>
              <a:buClr>
                <a:schemeClr val="hlink"/>
              </a:buClr>
              <a:buSzPct val="55000"/>
              <a:buFont typeface="Wingdings" pitchFamily="2" charset="2"/>
              <a:buChar char="n"/>
            </a:pPr>
            <a:r>
              <a:rPr lang="en-US" sz="2000"/>
              <a:t>OSI không có khái niệm chuyển phát thiếu tin cậy ở lớp 4 như UDP của TCP/IP</a:t>
            </a:r>
          </a:p>
        </p:txBody>
      </p:sp>
    </p:spTree>
    <p:extLst>
      <p:ext uri="{BB962C8B-B14F-4D97-AF65-F5344CB8AC3E}">
        <p14:creationId xmlns:p14="http://schemas.microsoft.com/office/powerpoint/2010/main" xmlns="" val="372814046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a:xfrm>
            <a:off x="1066800" y="274638"/>
            <a:ext cx="7867650" cy="1143000"/>
          </a:xfrm>
        </p:spPr>
        <p:txBody>
          <a:bodyPr rtlCol="0">
            <a:normAutofit/>
          </a:bodyPr>
          <a:lstStyle/>
          <a:p>
            <a:pPr eaLnBrk="1" fontAlgn="auto" hangingPunct="1">
              <a:spcAft>
                <a:spcPts val="0"/>
              </a:spcAft>
              <a:defRPr/>
            </a:pPr>
            <a:r>
              <a:rPr lang="en-US">
                <a:solidFill>
                  <a:schemeClr val="tx2">
                    <a:satMod val="130000"/>
                  </a:schemeClr>
                </a:solidFill>
              </a:rPr>
              <a:t>Bước: Tính subnet mask</a:t>
            </a:r>
          </a:p>
        </p:txBody>
      </p:sp>
      <p:sp>
        <p:nvSpPr>
          <p:cNvPr id="187395" name="Rectangle 3"/>
          <p:cNvSpPr>
            <a:spLocks noGrp="1" noChangeArrowheads="1"/>
          </p:cNvSpPr>
          <p:nvPr>
            <p:ph idx="1"/>
          </p:nvPr>
        </p:nvSpPr>
        <p:spPr>
          <a:xfrm>
            <a:off x="685800" y="2017713"/>
            <a:ext cx="8269288" cy="4114800"/>
          </a:xfrm>
        </p:spPr>
        <p:txBody>
          <a:bodyPr/>
          <a:lstStyle/>
          <a:p>
            <a:pPr eaLnBrk="1" hangingPunct="1"/>
            <a:r>
              <a:rPr lang="en-US" smtClean="0"/>
              <a:t>102.16.10.107/12 </a:t>
            </a:r>
            <a:r>
              <a:rPr lang="en-US" smtClean="0">
                <a:sym typeface="Wingdings" pitchFamily="2" charset="2"/>
              </a:rPr>
              <a:t></a:t>
            </a:r>
            <a:endParaRPr lang="en-US" smtClean="0"/>
          </a:p>
          <a:p>
            <a:pPr eaLnBrk="1" hangingPunct="1"/>
            <a:r>
              <a:rPr lang="en-US" smtClean="0"/>
              <a:t>Subnet mask: </a:t>
            </a:r>
            <a:r>
              <a:rPr lang="en-US" smtClean="0">
                <a:solidFill>
                  <a:srgbClr val="FF3300"/>
                </a:solidFill>
              </a:rPr>
              <a:t>11111111.1111</a:t>
            </a:r>
            <a:r>
              <a:rPr lang="en-US" smtClean="0"/>
              <a:t>0000.00000000.00000000</a:t>
            </a:r>
          </a:p>
          <a:p>
            <a:pPr eaLnBrk="1" hangingPunct="1"/>
            <a:r>
              <a:rPr lang="en-US" smtClean="0"/>
              <a:t>Byte đầu tiên chắc chắn khi dùng phép toán AND ra kết quả bằng 102 </a:t>
            </a:r>
            <a:r>
              <a:rPr lang="en-US" smtClean="0">
                <a:sym typeface="Wingdings" pitchFamily="2" charset="2"/>
              </a:rPr>
              <a:t> không cần đổi 102 sang nhị phân</a:t>
            </a:r>
            <a:endParaRPr lang="en-US" smtClean="0"/>
          </a:p>
        </p:txBody>
      </p:sp>
      <p:sp>
        <p:nvSpPr>
          <p:cNvPr id="6" name="Slide Number Placeholder 5"/>
          <p:cNvSpPr>
            <a:spLocks noGrp="1"/>
          </p:cNvSpPr>
          <p:nvPr>
            <p:ph type="sldNum" sz="quarter" idx="12"/>
          </p:nvPr>
        </p:nvSpPr>
        <p:spPr/>
        <p:txBody>
          <a:bodyPr/>
          <a:lstStyle/>
          <a:p>
            <a:pPr>
              <a:defRPr/>
            </a:pPr>
            <a:fld id="{7A2CA173-1034-4B6E-B69D-0D451CC6331A}" type="slidenum">
              <a:rPr lang="en-US"/>
              <a:pPr>
                <a:defRPr/>
              </a:pPr>
              <a:t>80</a:t>
            </a:fld>
            <a:endParaRPr lang="en-US"/>
          </a:p>
        </p:txBody>
      </p:sp>
    </p:spTree>
    <p:extLst>
      <p:ext uri="{BB962C8B-B14F-4D97-AF65-F5344CB8AC3E}">
        <p14:creationId xmlns:p14="http://schemas.microsoft.com/office/powerpoint/2010/main" xmlns="" val="3465914263"/>
      </p:ext>
    </p:ext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a:xfrm>
            <a:off x="1066800" y="274638"/>
            <a:ext cx="7867650" cy="1143000"/>
          </a:xfrm>
        </p:spPr>
        <p:txBody>
          <a:bodyPr rtlCol="0">
            <a:normAutofit fontScale="90000"/>
          </a:bodyPr>
          <a:lstStyle/>
          <a:p>
            <a:pPr eaLnBrk="1" fontAlgn="auto" hangingPunct="1">
              <a:spcAft>
                <a:spcPts val="0"/>
              </a:spcAft>
              <a:defRPr/>
            </a:pPr>
            <a:r>
              <a:rPr lang="en-US" sz="4000">
                <a:solidFill>
                  <a:schemeClr val="tx2">
                    <a:satMod val="130000"/>
                  </a:schemeClr>
                </a:solidFill>
              </a:rPr>
              <a:t>Trả lời câu hỏi 1: Địa chỉ mạng con?</a:t>
            </a:r>
          </a:p>
        </p:txBody>
      </p:sp>
      <p:sp>
        <p:nvSpPr>
          <p:cNvPr id="188419" name="Rectangle 3"/>
          <p:cNvSpPr>
            <a:spLocks noGrp="1" noChangeArrowheads="1"/>
          </p:cNvSpPr>
          <p:nvPr>
            <p:ph idx="1"/>
          </p:nvPr>
        </p:nvSpPr>
        <p:spPr>
          <a:xfrm>
            <a:off x="1182688" y="2017713"/>
            <a:ext cx="7772400" cy="4459287"/>
          </a:xfrm>
        </p:spPr>
        <p:txBody>
          <a:bodyPr/>
          <a:lstStyle/>
          <a:p>
            <a:pPr eaLnBrk="1" hangingPunct="1">
              <a:lnSpc>
                <a:spcPct val="90000"/>
              </a:lnSpc>
            </a:pPr>
            <a:r>
              <a:rPr lang="en-US" smtClean="0"/>
              <a:t>Xét byte kế tiếp là: 16 (10) </a:t>
            </a:r>
            <a:r>
              <a:rPr lang="en-US" smtClean="0">
                <a:sym typeface="Wingdings" pitchFamily="2" charset="2"/>
              </a:rPr>
              <a:t> </a:t>
            </a:r>
            <a:r>
              <a:rPr lang="en-US" smtClean="0">
                <a:solidFill>
                  <a:srgbClr val="FF3300"/>
                </a:solidFill>
                <a:sym typeface="Wingdings" pitchFamily="2" charset="2"/>
              </a:rPr>
              <a:t>0001</a:t>
            </a:r>
            <a:r>
              <a:rPr lang="en-US" smtClean="0">
                <a:sym typeface="Wingdings" pitchFamily="2" charset="2"/>
              </a:rPr>
              <a:t>0000 (2)</a:t>
            </a:r>
          </a:p>
          <a:p>
            <a:pPr eaLnBrk="1" hangingPunct="1">
              <a:lnSpc>
                <a:spcPct val="90000"/>
              </a:lnSpc>
            </a:pPr>
            <a:r>
              <a:rPr lang="en-US" smtClean="0">
                <a:sym typeface="Wingdings" pitchFamily="2" charset="2"/>
              </a:rPr>
              <a:t>Khi AND byte này với </a:t>
            </a:r>
            <a:r>
              <a:rPr lang="en-US" smtClean="0"/>
              <a:t>Subnet mask, ta được kết quả là: </a:t>
            </a:r>
            <a:r>
              <a:rPr lang="en-US" smtClean="0">
                <a:solidFill>
                  <a:srgbClr val="FF3300"/>
                </a:solidFill>
                <a:sym typeface="Wingdings" pitchFamily="2" charset="2"/>
              </a:rPr>
              <a:t>0001</a:t>
            </a:r>
            <a:r>
              <a:rPr lang="en-US" smtClean="0">
                <a:sym typeface="Wingdings" pitchFamily="2" charset="2"/>
              </a:rPr>
              <a:t>0000 (2)</a:t>
            </a:r>
          </a:p>
          <a:p>
            <a:pPr eaLnBrk="1" hangingPunct="1">
              <a:lnSpc>
                <a:spcPct val="90000"/>
              </a:lnSpc>
            </a:pPr>
            <a:r>
              <a:rPr lang="en-US" smtClean="0">
                <a:sym typeface="Wingdings" pitchFamily="2" charset="2"/>
              </a:rPr>
              <a:t>Như vậy địa chỉ mạng con sẽ là:</a:t>
            </a:r>
          </a:p>
          <a:p>
            <a:pPr algn="ctr" eaLnBrk="1" hangingPunct="1">
              <a:lnSpc>
                <a:spcPct val="90000"/>
              </a:lnSpc>
              <a:buFont typeface="Wingdings" pitchFamily="2" charset="2"/>
              <a:buNone/>
            </a:pPr>
            <a:r>
              <a:rPr lang="en-US" sz="4400" b="1" smtClean="0"/>
              <a:t>102.16.0.0/12</a:t>
            </a:r>
          </a:p>
          <a:p>
            <a:pPr eaLnBrk="1" hangingPunct="1">
              <a:lnSpc>
                <a:spcPct val="90000"/>
              </a:lnSpc>
            </a:pPr>
            <a:r>
              <a:rPr lang="en-US" smtClean="0">
                <a:sym typeface="Wingdings" pitchFamily="2" charset="2"/>
              </a:rPr>
              <a:t>Như vậy địa chỉ host sẽ là:</a:t>
            </a:r>
          </a:p>
          <a:p>
            <a:pPr algn="ctr" eaLnBrk="1" hangingPunct="1">
              <a:lnSpc>
                <a:spcPct val="90000"/>
              </a:lnSpc>
              <a:buFont typeface="Wingdings" pitchFamily="2" charset="2"/>
              <a:buNone/>
            </a:pPr>
            <a:r>
              <a:rPr lang="en-US" sz="4000" b="1" smtClean="0"/>
              <a:t>0.10.107</a:t>
            </a:r>
          </a:p>
        </p:txBody>
      </p:sp>
      <p:sp>
        <p:nvSpPr>
          <p:cNvPr id="6" name="Slide Number Placeholder 5"/>
          <p:cNvSpPr>
            <a:spLocks noGrp="1"/>
          </p:cNvSpPr>
          <p:nvPr>
            <p:ph type="sldNum" sz="quarter" idx="12"/>
          </p:nvPr>
        </p:nvSpPr>
        <p:spPr/>
        <p:txBody>
          <a:bodyPr/>
          <a:lstStyle/>
          <a:p>
            <a:pPr>
              <a:defRPr/>
            </a:pPr>
            <a:fld id="{52C659E1-9DCD-410B-8538-B93435BBA4D0}" type="slidenum">
              <a:rPr lang="en-US"/>
              <a:pPr>
                <a:defRPr/>
              </a:pPr>
              <a:t>81</a:t>
            </a:fld>
            <a:endParaRPr lang="en-US"/>
          </a:p>
        </p:txBody>
      </p:sp>
    </p:spTree>
    <p:extLst>
      <p:ext uri="{BB962C8B-B14F-4D97-AF65-F5344CB8AC3E}">
        <p14:creationId xmlns:p14="http://schemas.microsoft.com/office/powerpoint/2010/main" xmlns="" val="2442116312"/>
      </p:ext>
    </p:extLst>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a:xfrm>
            <a:off x="1066800" y="274638"/>
            <a:ext cx="7867650" cy="1143000"/>
          </a:xfrm>
        </p:spPr>
        <p:txBody>
          <a:bodyPr rtlCol="0">
            <a:normAutofit fontScale="90000"/>
          </a:bodyPr>
          <a:lstStyle/>
          <a:p>
            <a:pPr eaLnBrk="1" fontAlgn="auto" hangingPunct="1">
              <a:spcAft>
                <a:spcPts val="0"/>
              </a:spcAft>
              <a:defRPr/>
            </a:pPr>
            <a:r>
              <a:rPr lang="en-US" sz="4000">
                <a:solidFill>
                  <a:schemeClr val="tx2">
                    <a:satMod val="130000"/>
                  </a:schemeClr>
                </a:solidFill>
              </a:rPr>
              <a:t>Trả lời câu hỏi 2: Dải địa chỉ host? Broadcast?</a:t>
            </a:r>
          </a:p>
        </p:txBody>
      </p:sp>
      <p:sp>
        <p:nvSpPr>
          <p:cNvPr id="202755" name="Rectangle 3"/>
          <p:cNvSpPr>
            <a:spLocks noGrp="1" noChangeArrowheads="1"/>
          </p:cNvSpPr>
          <p:nvPr>
            <p:ph idx="1"/>
          </p:nvPr>
        </p:nvSpPr>
        <p:spPr/>
        <p:txBody>
          <a:bodyPr rtlCol="0">
            <a:normAutofit fontScale="85000" lnSpcReduction="10000"/>
          </a:bodyPr>
          <a:lstStyle/>
          <a:p>
            <a:pPr eaLnBrk="1" fontAlgn="auto" hangingPunct="1">
              <a:lnSpc>
                <a:spcPct val="90000"/>
              </a:lnSpc>
              <a:spcAft>
                <a:spcPts val="0"/>
              </a:spcAft>
              <a:buFont typeface="Arial" pitchFamily="34" charset="0"/>
              <a:buChar char="•"/>
              <a:defRPr/>
            </a:pPr>
            <a:r>
              <a:rPr lang="en-US" sz="2800" smtClean="0"/>
              <a:t>Dải địa chỉ host sẽ từ:</a:t>
            </a:r>
          </a:p>
          <a:p>
            <a:pPr algn="ctr" eaLnBrk="1" fontAlgn="auto" hangingPunct="1">
              <a:lnSpc>
                <a:spcPct val="90000"/>
              </a:lnSpc>
              <a:spcAft>
                <a:spcPts val="0"/>
              </a:spcAft>
              <a:buFont typeface="Arial" pitchFamily="34" charset="0"/>
              <a:buNone/>
              <a:defRPr/>
            </a:pPr>
            <a:r>
              <a:rPr lang="en-US" sz="3900" smtClean="0">
                <a:solidFill>
                  <a:srgbClr val="FF3300"/>
                </a:solidFill>
                <a:sym typeface="Wingdings" pitchFamily="2" charset="2"/>
              </a:rPr>
              <a:t>01100110 0001</a:t>
            </a:r>
            <a:r>
              <a:rPr lang="en-US" sz="3900" smtClean="0">
                <a:sym typeface="Wingdings" pitchFamily="2" charset="2"/>
              </a:rPr>
              <a:t>0000 00000000 00000001</a:t>
            </a:r>
            <a:endParaRPr lang="en-US" sz="3900" b="1" smtClean="0"/>
          </a:p>
          <a:p>
            <a:pPr algn="ctr" eaLnBrk="1" fontAlgn="auto" hangingPunct="1">
              <a:lnSpc>
                <a:spcPct val="90000"/>
              </a:lnSpc>
              <a:spcAft>
                <a:spcPts val="0"/>
              </a:spcAft>
              <a:buFont typeface="Wingdings" pitchFamily="2" charset="2"/>
              <a:buNone/>
              <a:defRPr/>
            </a:pPr>
            <a:r>
              <a:rPr lang="en-US" sz="4800" b="1" smtClean="0"/>
              <a:t>(hay 102.16.0.1/12)</a:t>
            </a:r>
          </a:p>
          <a:p>
            <a:pPr lvl="1" eaLnBrk="1" fontAlgn="auto" hangingPunct="1">
              <a:lnSpc>
                <a:spcPct val="90000"/>
              </a:lnSpc>
              <a:spcAft>
                <a:spcPts val="0"/>
              </a:spcAft>
              <a:buFont typeface="Wingdings" pitchFamily="2" charset="2"/>
              <a:buNone/>
              <a:defRPr/>
            </a:pPr>
            <a:r>
              <a:rPr lang="en-US" sz="2400" smtClean="0"/>
              <a:t>Đến:</a:t>
            </a:r>
          </a:p>
          <a:p>
            <a:pPr algn="ctr" eaLnBrk="1" fontAlgn="auto" hangingPunct="1">
              <a:lnSpc>
                <a:spcPct val="90000"/>
              </a:lnSpc>
              <a:spcAft>
                <a:spcPts val="0"/>
              </a:spcAft>
              <a:buFont typeface="Arial" pitchFamily="34" charset="0"/>
              <a:buNone/>
              <a:defRPr/>
            </a:pPr>
            <a:r>
              <a:rPr lang="en-US" sz="4200" smtClean="0">
                <a:solidFill>
                  <a:srgbClr val="FF3300"/>
                </a:solidFill>
                <a:sym typeface="Wingdings" pitchFamily="2" charset="2"/>
              </a:rPr>
              <a:t>01100110 0001</a:t>
            </a:r>
            <a:r>
              <a:rPr lang="en-US" sz="4200" smtClean="0">
                <a:sym typeface="Wingdings" pitchFamily="2" charset="2"/>
              </a:rPr>
              <a:t>1111 11111111 11111110</a:t>
            </a:r>
            <a:endParaRPr lang="en-US" sz="4200" b="1" smtClean="0"/>
          </a:p>
          <a:p>
            <a:pPr algn="ctr" eaLnBrk="1" fontAlgn="auto" hangingPunct="1">
              <a:lnSpc>
                <a:spcPct val="90000"/>
              </a:lnSpc>
              <a:spcAft>
                <a:spcPts val="0"/>
              </a:spcAft>
              <a:buFont typeface="Wingdings" pitchFamily="2" charset="2"/>
              <a:buNone/>
              <a:defRPr/>
            </a:pPr>
            <a:r>
              <a:rPr lang="en-US" sz="4800" b="1" smtClean="0"/>
              <a:t>(hay 102.31.255.254/12)</a:t>
            </a:r>
          </a:p>
          <a:p>
            <a:pPr eaLnBrk="1" fontAlgn="auto" hangingPunct="1">
              <a:lnSpc>
                <a:spcPct val="90000"/>
              </a:lnSpc>
              <a:spcAft>
                <a:spcPts val="0"/>
              </a:spcAft>
              <a:buFont typeface="Arial" pitchFamily="34" charset="0"/>
              <a:buChar char="•"/>
              <a:defRPr/>
            </a:pPr>
            <a:r>
              <a:rPr lang="en-US" sz="2800" smtClean="0"/>
              <a:t>Broadcast:</a:t>
            </a:r>
            <a:r>
              <a:rPr lang="en-US" sz="4800" b="1" smtClean="0"/>
              <a:t> </a:t>
            </a:r>
          </a:p>
          <a:p>
            <a:pPr algn="ctr" eaLnBrk="1" fontAlgn="auto" hangingPunct="1">
              <a:lnSpc>
                <a:spcPct val="90000"/>
              </a:lnSpc>
              <a:spcAft>
                <a:spcPts val="0"/>
              </a:spcAft>
              <a:buFont typeface="Wingdings" pitchFamily="2" charset="2"/>
              <a:buNone/>
              <a:defRPr/>
            </a:pPr>
            <a:r>
              <a:rPr lang="en-US" sz="4800" b="1" smtClean="0"/>
              <a:t>102.31.255.255/12</a:t>
            </a:r>
          </a:p>
          <a:p>
            <a:pPr algn="ctr" eaLnBrk="1" fontAlgn="auto" hangingPunct="1">
              <a:lnSpc>
                <a:spcPct val="90000"/>
              </a:lnSpc>
              <a:spcAft>
                <a:spcPts val="0"/>
              </a:spcAft>
              <a:buFont typeface="Wingdings" pitchFamily="2" charset="2"/>
              <a:buNone/>
              <a:defRPr/>
            </a:pPr>
            <a:endParaRPr lang="en-US" sz="4800" b="1" smtClean="0"/>
          </a:p>
        </p:txBody>
      </p:sp>
      <p:sp>
        <p:nvSpPr>
          <p:cNvPr id="6" name="Slide Number Placeholder 5"/>
          <p:cNvSpPr>
            <a:spLocks noGrp="1"/>
          </p:cNvSpPr>
          <p:nvPr>
            <p:ph type="sldNum" sz="quarter" idx="12"/>
          </p:nvPr>
        </p:nvSpPr>
        <p:spPr/>
        <p:txBody>
          <a:bodyPr/>
          <a:lstStyle/>
          <a:p>
            <a:pPr>
              <a:defRPr/>
            </a:pPr>
            <a:fld id="{D58D9598-8784-4A71-873E-FCE8CFA7EFCF}" type="slidenum">
              <a:rPr lang="en-US"/>
              <a:pPr>
                <a:defRPr/>
              </a:pPr>
              <a:t>82</a:t>
            </a:fld>
            <a:endParaRPr lang="en-US"/>
          </a:p>
        </p:txBody>
      </p:sp>
    </p:spTree>
    <p:extLst>
      <p:ext uri="{BB962C8B-B14F-4D97-AF65-F5344CB8AC3E}">
        <p14:creationId xmlns:p14="http://schemas.microsoft.com/office/powerpoint/2010/main" xmlns="" val="1774917958"/>
      </p:ext>
    </p:extLst>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Title 1"/>
          <p:cNvSpPr>
            <a:spLocks noGrp="1"/>
          </p:cNvSpPr>
          <p:nvPr>
            <p:ph type="title"/>
          </p:nvPr>
        </p:nvSpPr>
        <p:spPr>
          <a:xfrm>
            <a:off x="1066800" y="274638"/>
            <a:ext cx="7867650" cy="1143000"/>
          </a:xfrm>
        </p:spPr>
        <p:txBody>
          <a:bodyPr>
            <a:normAutofit fontScale="90000"/>
          </a:bodyPr>
          <a:lstStyle/>
          <a:p>
            <a:pPr eaLnBrk="1" hangingPunct="1"/>
            <a:r>
              <a:rPr lang="en-US" smtClean="0"/>
              <a:t>Bài tập 5: Cho IP 172.19.160.0/21</a:t>
            </a:r>
          </a:p>
        </p:txBody>
      </p:sp>
      <p:sp>
        <p:nvSpPr>
          <p:cNvPr id="190467" name="Content Placeholder 2"/>
          <p:cNvSpPr>
            <a:spLocks noGrp="1"/>
          </p:cNvSpPr>
          <p:nvPr>
            <p:ph idx="1"/>
          </p:nvPr>
        </p:nvSpPr>
        <p:spPr/>
        <p:txBody>
          <a:bodyPr/>
          <a:lstStyle/>
          <a:p>
            <a:pPr eaLnBrk="1" hangingPunct="1"/>
            <a:r>
              <a:rPr lang="en-US" smtClean="0"/>
              <a:t>Chia làm 4 mạng con</a:t>
            </a:r>
          </a:p>
          <a:p>
            <a:pPr eaLnBrk="1" hangingPunct="1"/>
            <a:r>
              <a:rPr lang="en-US" smtClean="0"/>
              <a:t>Liệt kê các thông số gồm địa chỉ mạng, dãy địa chỉ host, địa chỉ broadcast của các mạng con đó</a:t>
            </a:r>
          </a:p>
        </p:txBody>
      </p:sp>
      <p:sp>
        <p:nvSpPr>
          <p:cNvPr id="4" name="Slide Number Placeholder 3"/>
          <p:cNvSpPr>
            <a:spLocks noGrp="1"/>
          </p:cNvSpPr>
          <p:nvPr>
            <p:ph type="sldNum" sz="quarter" idx="12"/>
          </p:nvPr>
        </p:nvSpPr>
        <p:spPr/>
        <p:txBody>
          <a:bodyPr/>
          <a:lstStyle/>
          <a:p>
            <a:pPr>
              <a:defRPr/>
            </a:pPr>
            <a:fld id="{FEDF8052-B103-4630-A3A7-E240DC137B61}" type="slidenum">
              <a:rPr lang="en-US"/>
              <a:pPr>
                <a:defRPr/>
              </a:pPr>
              <a:t>83</a:t>
            </a:fld>
            <a:endParaRPr lang="en-US"/>
          </a:p>
        </p:txBody>
      </p:sp>
    </p:spTree>
    <p:extLst>
      <p:ext uri="{BB962C8B-B14F-4D97-AF65-F5344CB8AC3E}">
        <p14:creationId xmlns:p14="http://schemas.microsoft.com/office/powerpoint/2010/main" xmlns="" val="237170729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Title 1"/>
          <p:cNvSpPr>
            <a:spLocks noGrp="1"/>
          </p:cNvSpPr>
          <p:nvPr>
            <p:ph type="title"/>
          </p:nvPr>
        </p:nvSpPr>
        <p:spPr>
          <a:xfrm>
            <a:off x="1066800" y="274638"/>
            <a:ext cx="7867650" cy="1143000"/>
          </a:xfrm>
        </p:spPr>
        <p:txBody>
          <a:bodyPr/>
          <a:lstStyle/>
          <a:p>
            <a:pPr eaLnBrk="1" hangingPunct="1"/>
            <a:r>
              <a:rPr lang="en-US" smtClean="0"/>
              <a:t>Giải BT 5</a:t>
            </a:r>
          </a:p>
        </p:txBody>
      </p:sp>
      <p:sp>
        <p:nvSpPr>
          <p:cNvPr id="191491" name="Content Placeholder 2"/>
          <p:cNvSpPr>
            <a:spLocks noGrp="1"/>
          </p:cNvSpPr>
          <p:nvPr>
            <p:ph idx="1"/>
          </p:nvPr>
        </p:nvSpPr>
        <p:spPr/>
        <p:txBody>
          <a:bodyPr/>
          <a:lstStyle/>
          <a:p>
            <a:pPr eaLnBrk="1" hangingPunct="1"/>
            <a:r>
              <a:rPr lang="en-US" smtClean="0"/>
              <a:t>Chia làm 4 mạng con nên phải mượn 2 bit</a:t>
            </a:r>
          </a:p>
          <a:p>
            <a:pPr eaLnBrk="1" hangingPunct="1"/>
            <a:r>
              <a:rPr lang="en-US" smtClean="0"/>
              <a:t>Do /21 nên 2 byte đầu tiên của IP đã cho không thay đổi. Xét byte thứ 3</a:t>
            </a:r>
          </a:p>
          <a:p>
            <a:pPr eaLnBrk="1" hangingPunct="1"/>
            <a:r>
              <a:rPr lang="en-US" smtClean="0"/>
              <a:t>160 = </a:t>
            </a:r>
            <a:r>
              <a:rPr lang="en-US" smtClean="0">
                <a:solidFill>
                  <a:srgbClr val="FF0000"/>
                </a:solidFill>
              </a:rPr>
              <a:t>10100</a:t>
            </a:r>
            <a:r>
              <a:rPr lang="en-US" u="sng" smtClean="0">
                <a:solidFill>
                  <a:schemeClr val="accent1"/>
                </a:solidFill>
              </a:rPr>
              <a:t>00</a:t>
            </a:r>
            <a:r>
              <a:rPr lang="en-US" smtClean="0"/>
              <a:t>0</a:t>
            </a:r>
            <a:r>
              <a:rPr lang="en-US" baseline="-25000" smtClean="0"/>
              <a:t>(2)</a:t>
            </a:r>
          </a:p>
          <a:p>
            <a:pPr eaLnBrk="1" hangingPunct="1"/>
            <a:r>
              <a:rPr lang="en-US" smtClean="0"/>
              <a:t>Phần 2 bit </a:t>
            </a:r>
            <a:r>
              <a:rPr lang="en-US" u="sng" smtClean="0">
                <a:solidFill>
                  <a:schemeClr val="accent1"/>
                </a:solidFill>
              </a:rPr>
              <a:t>00</a:t>
            </a:r>
            <a:r>
              <a:rPr lang="en-US" smtClean="0">
                <a:solidFill>
                  <a:schemeClr val="accent1"/>
                </a:solidFill>
              </a:rPr>
              <a:t> </a:t>
            </a:r>
            <a:r>
              <a:rPr lang="en-US" smtClean="0"/>
              <a:t>là nơi ta mượn làm subnet</a:t>
            </a:r>
          </a:p>
        </p:txBody>
      </p:sp>
      <p:sp>
        <p:nvSpPr>
          <p:cNvPr id="4" name="Slide Number Placeholder 3"/>
          <p:cNvSpPr>
            <a:spLocks noGrp="1"/>
          </p:cNvSpPr>
          <p:nvPr>
            <p:ph type="sldNum" sz="quarter" idx="12"/>
          </p:nvPr>
        </p:nvSpPr>
        <p:spPr/>
        <p:txBody>
          <a:bodyPr/>
          <a:lstStyle/>
          <a:p>
            <a:pPr>
              <a:defRPr/>
            </a:pPr>
            <a:fld id="{459D7FF7-D914-4DA8-AD81-A671898F77C7}" type="slidenum">
              <a:rPr lang="en-US"/>
              <a:pPr>
                <a:defRPr/>
              </a:pPr>
              <a:t>84</a:t>
            </a:fld>
            <a:endParaRPr lang="en-US"/>
          </a:p>
        </p:txBody>
      </p:sp>
    </p:spTree>
    <p:extLst>
      <p:ext uri="{BB962C8B-B14F-4D97-AF65-F5344CB8AC3E}">
        <p14:creationId xmlns:p14="http://schemas.microsoft.com/office/powerpoint/2010/main" xmlns="" val="338384405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Title 1"/>
          <p:cNvSpPr>
            <a:spLocks noGrp="1"/>
          </p:cNvSpPr>
          <p:nvPr>
            <p:ph type="title"/>
          </p:nvPr>
        </p:nvSpPr>
        <p:spPr>
          <a:xfrm>
            <a:off x="1066800" y="274638"/>
            <a:ext cx="7867650" cy="1143000"/>
          </a:xfrm>
        </p:spPr>
        <p:txBody>
          <a:bodyPr/>
          <a:lstStyle/>
          <a:p>
            <a:pPr eaLnBrk="1" hangingPunct="1"/>
            <a:r>
              <a:rPr lang="en-US" smtClean="0"/>
              <a:t>Giải BT 5 (tt)</a:t>
            </a:r>
          </a:p>
        </p:txBody>
      </p:sp>
      <p:sp>
        <p:nvSpPr>
          <p:cNvPr id="192515" name="Content Placeholder 2"/>
          <p:cNvSpPr>
            <a:spLocks noGrp="1"/>
          </p:cNvSpPr>
          <p:nvPr>
            <p:ph idx="1"/>
          </p:nvPr>
        </p:nvSpPr>
        <p:spPr/>
        <p:txBody>
          <a:bodyPr/>
          <a:lstStyle/>
          <a:p>
            <a:pPr eaLnBrk="1" hangingPunct="1"/>
            <a:r>
              <a:rPr lang="en-US" smtClean="0"/>
              <a:t>Xét byte thứ 3</a:t>
            </a:r>
          </a:p>
          <a:p>
            <a:pPr eaLnBrk="1" hangingPunct="1"/>
            <a:r>
              <a:rPr lang="en-US" smtClean="0"/>
              <a:t>Mạng con thứ 1: </a:t>
            </a:r>
            <a:r>
              <a:rPr lang="en-US" smtClean="0">
                <a:solidFill>
                  <a:srgbClr val="FF0000"/>
                </a:solidFill>
              </a:rPr>
              <a:t>10100</a:t>
            </a:r>
            <a:r>
              <a:rPr lang="en-US" smtClean="0">
                <a:solidFill>
                  <a:schemeClr val="accent1"/>
                </a:solidFill>
              </a:rPr>
              <a:t>00</a:t>
            </a:r>
            <a:r>
              <a:rPr lang="en-US" smtClean="0"/>
              <a:t>0</a:t>
            </a:r>
            <a:r>
              <a:rPr lang="en-US" baseline="-25000" smtClean="0"/>
              <a:t>(2)</a:t>
            </a:r>
          </a:p>
          <a:p>
            <a:pPr eaLnBrk="1" hangingPunct="1"/>
            <a:r>
              <a:rPr lang="en-US" smtClean="0"/>
              <a:t>Mạng con thứ 2: </a:t>
            </a:r>
            <a:r>
              <a:rPr lang="en-US" smtClean="0">
                <a:solidFill>
                  <a:srgbClr val="FF0000"/>
                </a:solidFill>
              </a:rPr>
              <a:t>10100</a:t>
            </a:r>
            <a:r>
              <a:rPr lang="en-US" smtClean="0">
                <a:solidFill>
                  <a:schemeClr val="accent1"/>
                </a:solidFill>
              </a:rPr>
              <a:t>01</a:t>
            </a:r>
            <a:r>
              <a:rPr lang="en-US" smtClean="0"/>
              <a:t>0</a:t>
            </a:r>
            <a:r>
              <a:rPr lang="en-US" baseline="-25000" smtClean="0"/>
              <a:t>(2)</a:t>
            </a:r>
          </a:p>
          <a:p>
            <a:pPr eaLnBrk="1" hangingPunct="1"/>
            <a:r>
              <a:rPr lang="en-US" smtClean="0"/>
              <a:t>Mạng con thứ 3: </a:t>
            </a:r>
            <a:r>
              <a:rPr lang="en-US" smtClean="0">
                <a:solidFill>
                  <a:srgbClr val="FF0000"/>
                </a:solidFill>
              </a:rPr>
              <a:t>10100</a:t>
            </a:r>
            <a:r>
              <a:rPr lang="en-US" smtClean="0">
                <a:solidFill>
                  <a:schemeClr val="accent1"/>
                </a:solidFill>
              </a:rPr>
              <a:t>10</a:t>
            </a:r>
            <a:r>
              <a:rPr lang="en-US" smtClean="0"/>
              <a:t>0</a:t>
            </a:r>
            <a:r>
              <a:rPr lang="en-US" baseline="-25000" smtClean="0"/>
              <a:t>(2)</a:t>
            </a:r>
          </a:p>
          <a:p>
            <a:pPr eaLnBrk="1" hangingPunct="1"/>
            <a:r>
              <a:rPr lang="en-US" smtClean="0"/>
              <a:t>Mạng con thứ 4: </a:t>
            </a:r>
            <a:r>
              <a:rPr lang="en-US" smtClean="0">
                <a:solidFill>
                  <a:srgbClr val="FF0000"/>
                </a:solidFill>
              </a:rPr>
              <a:t>10100</a:t>
            </a:r>
            <a:r>
              <a:rPr lang="en-US" smtClean="0">
                <a:solidFill>
                  <a:schemeClr val="accent1"/>
                </a:solidFill>
              </a:rPr>
              <a:t>11</a:t>
            </a:r>
            <a:r>
              <a:rPr lang="en-US" smtClean="0"/>
              <a:t>0</a:t>
            </a:r>
            <a:r>
              <a:rPr lang="en-US" baseline="-25000" smtClean="0"/>
              <a:t>(2)</a:t>
            </a:r>
          </a:p>
        </p:txBody>
      </p:sp>
      <p:sp>
        <p:nvSpPr>
          <p:cNvPr id="4" name="Slide Number Placeholder 3"/>
          <p:cNvSpPr>
            <a:spLocks noGrp="1"/>
          </p:cNvSpPr>
          <p:nvPr>
            <p:ph type="sldNum" sz="quarter" idx="12"/>
          </p:nvPr>
        </p:nvSpPr>
        <p:spPr/>
        <p:txBody>
          <a:bodyPr/>
          <a:lstStyle/>
          <a:p>
            <a:pPr>
              <a:defRPr/>
            </a:pPr>
            <a:fld id="{A2EBAF5F-2751-412D-979F-0CAC0D81613F}" type="slidenum">
              <a:rPr lang="en-US"/>
              <a:pPr>
                <a:defRPr/>
              </a:pPr>
              <a:t>85</a:t>
            </a:fld>
            <a:endParaRPr lang="en-US"/>
          </a:p>
        </p:txBody>
      </p:sp>
    </p:spTree>
    <p:extLst>
      <p:ext uri="{BB962C8B-B14F-4D97-AF65-F5344CB8AC3E}">
        <p14:creationId xmlns:p14="http://schemas.microsoft.com/office/powerpoint/2010/main" xmlns="" val="153765675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Title 1"/>
          <p:cNvSpPr>
            <a:spLocks noGrp="1"/>
          </p:cNvSpPr>
          <p:nvPr>
            <p:ph type="title"/>
          </p:nvPr>
        </p:nvSpPr>
        <p:spPr>
          <a:xfrm>
            <a:off x="1066800" y="274638"/>
            <a:ext cx="7867650" cy="1143000"/>
          </a:xfrm>
        </p:spPr>
        <p:txBody>
          <a:bodyPr/>
          <a:lstStyle/>
          <a:p>
            <a:pPr eaLnBrk="1" hangingPunct="1"/>
            <a:r>
              <a:rPr lang="en-US" smtClean="0"/>
              <a:t>Giải BT 5 (tt)</a:t>
            </a:r>
          </a:p>
        </p:txBody>
      </p:sp>
      <p:graphicFrame>
        <p:nvGraphicFramePr>
          <p:cNvPr id="5" name="Content Placeholder 4"/>
          <p:cNvGraphicFramePr>
            <a:graphicFrameLocks noGrp="1"/>
          </p:cNvGraphicFramePr>
          <p:nvPr>
            <p:ph idx="1"/>
          </p:nvPr>
        </p:nvGraphicFramePr>
        <p:xfrm>
          <a:off x="457200" y="1600200"/>
          <a:ext cx="8229600" cy="4572000"/>
        </p:xfrm>
        <a:graphic>
          <a:graphicData uri="http://schemas.openxmlformats.org/drawingml/2006/table">
            <a:tbl>
              <a:tblPr firstRow="1" bandRow="1">
                <a:tableStyleId>{5C22544A-7EE6-4342-B048-85BDC9FD1C3A}</a:tableStyleId>
              </a:tblPr>
              <a:tblGrid>
                <a:gridCol w="2743200"/>
                <a:gridCol w="2743200"/>
                <a:gridCol w="2743200"/>
              </a:tblGrid>
              <a:tr h="914400">
                <a:tc>
                  <a:txBody>
                    <a:bodyPr/>
                    <a:lstStyle/>
                    <a:p>
                      <a:r>
                        <a:rPr lang="en-US" sz="2400" smtClean="0"/>
                        <a:t>Địa</a:t>
                      </a:r>
                      <a:r>
                        <a:rPr lang="en-US" sz="2400" baseline="0" smtClean="0"/>
                        <a:t> chỉ mạng</a:t>
                      </a:r>
                      <a:endParaRPr lang="en-US" sz="2400"/>
                    </a:p>
                  </a:txBody>
                  <a:tcPr marL="100344" marR="100344"/>
                </a:tc>
                <a:tc>
                  <a:txBody>
                    <a:bodyPr/>
                    <a:lstStyle/>
                    <a:p>
                      <a:r>
                        <a:rPr lang="en-US" sz="2400" smtClean="0"/>
                        <a:t>Dải</a:t>
                      </a:r>
                      <a:r>
                        <a:rPr lang="en-US" sz="2400" baseline="0" smtClean="0"/>
                        <a:t> địa chỉ host</a:t>
                      </a:r>
                      <a:endParaRPr lang="en-US" sz="2400"/>
                    </a:p>
                  </a:txBody>
                  <a:tcPr marL="100344" marR="100344"/>
                </a:tc>
                <a:tc>
                  <a:txBody>
                    <a:bodyPr/>
                    <a:lstStyle/>
                    <a:p>
                      <a:r>
                        <a:rPr lang="en-US" sz="2400" smtClean="0"/>
                        <a:t>Địa</a:t>
                      </a:r>
                      <a:r>
                        <a:rPr lang="en-US" sz="2400" baseline="0" smtClean="0"/>
                        <a:t> chỉ broadcast</a:t>
                      </a:r>
                      <a:endParaRPr lang="en-US" sz="2400"/>
                    </a:p>
                  </a:txBody>
                  <a:tcPr marL="100344" marR="100344"/>
                </a:tc>
              </a:tr>
              <a:tr h="914400">
                <a:tc>
                  <a:txBody>
                    <a:bodyPr/>
                    <a:lstStyle/>
                    <a:p>
                      <a:r>
                        <a:rPr lang="en-US" sz="2000" smtClean="0"/>
                        <a:t>172.19.160.0</a:t>
                      </a:r>
                      <a:endParaRPr lang="en-US" sz="2000"/>
                    </a:p>
                  </a:txBody>
                  <a:tcPr marL="100344" marR="100344"/>
                </a:tc>
                <a:tc>
                  <a:txBody>
                    <a:bodyPr/>
                    <a:lstStyle/>
                    <a:p>
                      <a:r>
                        <a:rPr lang="en-US" sz="2000" smtClean="0"/>
                        <a:t>172.19.160.1 đến</a:t>
                      </a:r>
                      <a:r>
                        <a:rPr lang="en-US" sz="2000" baseline="0" smtClean="0"/>
                        <a:t> </a:t>
                      </a:r>
                      <a:r>
                        <a:rPr lang="en-US" sz="2000" smtClean="0"/>
                        <a:t>172.19.161.254</a:t>
                      </a:r>
                      <a:endParaRPr lang="en-US" sz="2000"/>
                    </a:p>
                  </a:txBody>
                  <a:tcPr marL="100344" marR="100344"/>
                </a:tc>
                <a:tc>
                  <a:txBody>
                    <a:bodyPr/>
                    <a:lstStyle/>
                    <a:p>
                      <a:r>
                        <a:rPr lang="en-US" sz="2000" smtClean="0"/>
                        <a:t>172.19.161.255</a:t>
                      </a:r>
                      <a:endParaRPr lang="en-US" sz="2000"/>
                    </a:p>
                  </a:txBody>
                  <a:tcPr marL="100344" marR="100344"/>
                </a:tc>
              </a:tr>
              <a:tr h="914400">
                <a:tc>
                  <a:txBody>
                    <a:bodyPr/>
                    <a:lstStyle/>
                    <a:p>
                      <a:r>
                        <a:rPr lang="en-US" sz="2000" smtClean="0"/>
                        <a:t>172.19.162.0</a:t>
                      </a:r>
                      <a:endParaRPr lang="en-US" sz="2000"/>
                    </a:p>
                  </a:txBody>
                  <a:tcPr marL="100344" marR="100344"/>
                </a:tc>
                <a:tc>
                  <a:txBody>
                    <a:bodyPr/>
                    <a:lstStyle/>
                    <a:p>
                      <a:r>
                        <a:rPr lang="en-US" sz="2000" smtClean="0"/>
                        <a:t>172.19.162.1 đến</a:t>
                      </a:r>
                      <a:r>
                        <a:rPr lang="en-US" sz="2000" baseline="0" smtClean="0"/>
                        <a:t> </a:t>
                      </a:r>
                      <a:r>
                        <a:rPr lang="en-US" sz="2000" smtClean="0"/>
                        <a:t>172.19.163.254</a:t>
                      </a:r>
                      <a:endParaRPr lang="en-US" sz="2000"/>
                    </a:p>
                  </a:txBody>
                  <a:tcPr marL="100344" marR="100344"/>
                </a:tc>
                <a:tc>
                  <a:txBody>
                    <a:bodyPr/>
                    <a:lstStyle/>
                    <a:p>
                      <a:r>
                        <a:rPr lang="en-US" sz="2000" smtClean="0"/>
                        <a:t>172.19.163.255</a:t>
                      </a:r>
                      <a:endParaRPr lang="en-US" sz="2000"/>
                    </a:p>
                  </a:txBody>
                  <a:tcPr marL="100344" marR="100344"/>
                </a:tc>
              </a:tr>
              <a:tr h="914400">
                <a:tc>
                  <a:txBody>
                    <a:bodyPr/>
                    <a:lstStyle/>
                    <a:p>
                      <a:r>
                        <a:rPr lang="en-US" sz="2000" smtClean="0"/>
                        <a:t>172.19.164.0</a:t>
                      </a:r>
                      <a:endParaRPr lang="en-US" sz="2000"/>
                    </a:p>
                  </a:txBody>
                  <a:tcPr marL="100344" marR="100344"/>
                </a:tc>
                <a:tc>
                  <a:txBody>
                    <a:bodyPr/>
                    <a:lstStyle/>
                    <a:p>
                      <a:r>
                        <a:rPr lang="en-US" sz="2000" smtClean="0"/>
                        <a:t>172.19.164.1 đến</a:t>
                      </a:r>
                      <a:r>
                        <a:rPr lang="en-US" sz="2000" baseline="0" smtClean="0"/>
                        <a:t> </a:t>
                      </a:r>
                      <a:r>
                        <a:rPr lang="en-US" sz="2000" smtClean="0"/>
                        <a:t>172.19.165.254</a:t>
                      </a:r>
                      <a:endParaRPr lang="en-US" sz="2000"/>
                    </a:p>
                  </a:txBody>
                  <a:tcPr marL="100344" marR="100344"/>
                </a:tc>
                <a:tc>
                  <a:txBody>
                    <a:bodyPr/>
                    <a:lstStyle/>
                    <a:p>
                      <a:r>
                        <a:rPr lang="en-US" sz="2000" smtClean="0"/>
                        <a:t>172.19.165.255</a:t>
                      </a:r>
                      <a:endParaRPr lang="en-US" sz="2000"/>
                    </a:p>
                  </a:txBody>
                  <a:tcPr marL="100344" marR="100344"/>
                </a:tc>
              </a:tr>
              <a:tr h="914400">
                <a:tc>
                  <a:txBody>
                    <a:bodyPr/>
                    <a:lstStyle/>
                    <a:p>
                      <a:r>
                        <a:rPr lang="en-US" sz="2000" smtClean="0"/>
                        <a:t>172.19.166.0</a:t>
                      </a:r>
                      <a:endParaRPr lang="en-US" sz="2000"/>
                    </a:p>
                  </a:txBody>
                  <a:tcPr marL="100344" marR="100344"/>
                </a:tc>
                <a:tc>
                  <a:txBody>
                    <a:bodyPr/>
                    <a:lstStyle/>
                    <a:p>
                      <a:r>
                        <a:rPr lang="en-US" sz="2000" smtClean="0"/>
                        <a:t>172.19.166.1 đến</a:t>
                      </a:r>
                      <a:r>
                        <a:rPr lang="en-US" sz="2000" baseline="0" smtClean="0"/>
                        <a:t> </a:t>
                      </a:r>
                      <a:r>
                        <a:rPr lang="en-US" sz="2000" smtClean="0"/>
                        <a:t>172.19.167.254</a:t>
                      </a:r>
                      <a:endParaRPr lang="en-US" sz="2000"/>
                    </a:p>
                  </a:txBody>
                  <a:tcPr marL="100344" marR="100344"/>
                </a:tc>
                <a:tc>
                  <a:txBody>
                    <a:bodyPr/>
                    <a:lstStyle/>
                    <a:p>
                      <a:r>
                        <a:rPr lang="en-US" sz="2000" smtClean="0"/>
                        <a:t>172.19.167.255</a:t>
                      </a:r>
                      <a:endParaRPr lang="en-US" sz="2000"/>
                    </a:p>
                  </a:txBody>
                  <a:tcPr marL="100344" marR="100344"/>
                </a:tc>
              </a:tr>
            </a:tbl>
          </a:graphicData>
        </a:graphic>
      </p:graphicFrame>
      <p:sp>
        <p:nvSpPr>
          <p:cNvPr id="4" name="Slide Number Placeholder 3"/>
          <p:cNvSpPr>
            <a:spLocks noGrp="1"/>
          </p:cNvSpPr>
          <p:nvPr>
            <p:ph type="sldNum" sz="quarter" idx="12"/>
          </p:nvPr>
        </p:nvSpPr>
        <p:spPr/>
        <p:txBody>
          <a:bodyPr/>
          <a:lstStyle/>
          <a:p>
            <a:pPr>
              <a:defRPr/>
            </a:pPr>
            <a:fld id="{A6D69803-A90C-43EA-8186-450C2063DAD5}" type="slidenum">
              <a:rPr lang="en-US"/>
              <a:pPr>
                <a:defRPr/>
              </a:pPr>
              <a:t>86</a:t>
            </a:fld>
            <a:endParaRPr lang="en-US"/>
          </a:p>
        </p:txBody>
      </p:sp>
    </p:spTree>
    <p:extLst>
      <p:ext uri="{BB962C8B-B14F-4D97-AF65-F5344CB8AC3E}">
        <p14:creationId xmlns:p14="http://schemas.microsoft.com/office/powerpoint/2010/main" xmlns="" val="226244549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Title 1"/>
          <p:cNvSpPr>
            <a:spLocks noGrp="1"/>
          </p:cNvSpPr>
          <p:nvPr>
            <p:ph type="title"/>
          </p:nvPr>
        </p:nvSpPr>
        <p:spPr>
          <a:xfrm>
            <a:off x="1066800" y="274638"/>
            <a:ext cx="7867650" cy="1143000"/>
          </a:xfrm>
        </p:spPr>
        <p:txBody>
          <a:bodyPr>
            <a:normAutofit fontScale="90000"/>
          </a:bodyPr>
          <a:lstStyle/>
          <a:p>
            <a:pPr eaLnBrk="1" hangingPunct="1"/>
            <a:r>
              <a:rPr lang="en-US" smtClean="0"/>
              <a:t>Bài tập 6: Cho IP 172.16.192.0/18</a:t>
            </a:r>
          </a:p>
        </p:txBody>
      </p:sp>
      <p:sp>
        <p:nvSpPr>
          <p:cNvPr id="194563" name="Content Placeholder 2"/>
          <p:cNvSpPr>
            <a:spLocks noGrp="1"/>
          </p:cNvSpPr>
          <p:nvPr>
            <p:ph idx="1"/>
          </p:nvPr>
        </p:nvSpPr>
        <p:spPr>
          <a:xfrm>
            <a:off x="1435100" y="1752600"/>
            <a:ext cx="7499350" cy="4495800"/>
          </a:xfrm>
        </p:spPr>
        <p:txBody>
          <a:bodyPr/>
          <a:lstStyle/>
          <a:p>
            <a:pPr eaLnBrk="1" hangingPunct="1"/>
            <a:r>
              <a:rPr lang="en-US" smtClean="0"/>
              <a:t>Chia làm 4 mạng con</a:t>
            </a:r>
          </a:p>
          <a:p>
            <a:pPr eaLnBrk="1" hangingPunct="1"/>
            <a:r>
              <a:rPr lang="en-US" smtClean="0"/>
              <a:t>Liệt kê các thông số gồm địa chỉ mạng, dãy địa chỉ host, địa chỉ broadcast của các mạng con đó</a:t>
            </a:r>
          </a:p>
        </p:txBody>
      </p:sp>
      <p:sp>
        <p:nvSpPr>
          <p:cNvPr id="4" name="Slide Number Placeholder 3"/>
          <p:cNvSpPr>
            <a:spLocks noGrp="1"/>
          </p:cNvSpPr>
          <p:nvPr>
            <p:ph type="sldNum" sz="quarter" idx="12"/>
          </p:nvPr>
        </p:nvSpPr>
        <p:spPr/>
        <p:txBody>
          <a:bodyPr/>
          <a:lstStyle/>
          <a:p>
            <a:pPr>
              <a:defRPr/>
            </a:pPr>
            <a:fld id="{0F2DD076-4A97-4194-AB55-81CBBCA8DAFF}" type="slidenum">
              <a:rPr lang="en-US"/>
              <a:pPr>
                <a:defRPr/>
              </a:pPr>
              <a:t>87</a:t>
            </a:fld>
            <a:endParaRPr lang="en-US"/>
          </a:p>
        </p:txBody>
      </p:sp>
    </p:spTree>
    <p:extLst>
      <p:ext uri="{BB962C8B-B14F-4D97-AF65-F5344CB8AC3E}">
        <p14:creationId xmlns:p14="http://schemas.microsoft.com/office/powerpoint/2010/main" xmlns="" val="86223236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Title 1"/>
          <p:cNvSpPr>
            <a:spLocks noGrp="1"/>
          </p:cNvSpPr>
          <p:nvPr>
            <p:ph type="title"/>
          </p:nvPr>
        </p:nvSpPr>
        <p:spPr>
          <a:xfrm>
            <a:off x="1066800" y="274638"/>
            <a:ext cx="7867650" cy="1143000"/>
          </a:xfrm>
        </p:spPr>
        <p:txBody>
          <a:bodyPr/>
          <a:lstStyle/>
          <a:p>
            <a:pPr eaLnBrk="1" hangingPunct="1"/>
            <a:r>
              <a:rPr lang="en-US" smtClean="0"/>
              <a:t>Giải BT 6</a:t>
            </a:r>
          </a:p>
        </p:txBody>
      </p:sp>
      <p:sp>
        <p:nvSpPr>
          <p:cNvPr id="195587" name="Content Placeholder 2"/>
          <p:cNvSpPr>
            <a:spLocks noGrp="1"/>
          </p:cNvSpPr>
          <p:nvPr>
            <p:ph idx="1"/>
          </p:nvPr>
        </p:nvSpPr>
        <p:spPr/>
        <p:txBody>
          <a:bodyPr/>
          <a:lstStyle/>
          <a:p>
            <a:pPr eaLnBrk="1" hangingPunct="1"/>
            <a:r>
              <a:rPr lang="en-US" smtClean="0"/>
              <a:t>Chia làm 4 mạng con nên phải mượn 2 bit</a:t>
            </a:r>
          </a:p>
          <a:p>
            <a:pPr eaLnBrk="1" hangingPunct="1"/>
            <a:r>
              <a:rPr lang="en-US" smtClean="0"/>
              <a:t>Do /18 nên 2 byte đầu tiên của IP đã cho không thay đổi. Xét byte thứ 3</a:t>
            </a:r>
          </a:p>
          <a:p>
            <a:pPr eaLnBrk="1" hangingPunct="1"/>
            <a:r>
              <a:rPr lang="en-US" smtClean="0"/>
              <a:t>192 = </a:t>
            </a:r>
            <a:r>
              <a:rPr lang="en-US" smtClean="0">
                <a:solidFill>
                  <a:srgbClr val="FF0000"/>
                </a:solidFill>
              </a:rPr>
              <a:t>11</a:t>
            </a:r>
            <a:r>
              <a:rPr lang="en-US" u="sng" smtClean="0">
                <a:solidFill>
                  <a:schemeClr val="accent1"/>
                </a:solidFill>
              </a:rPr>
              <a:t>00</a:t>
            </a:r>
            <a:r>
              <a:rPr lang="en-US" smtClean="0"/>
              <a:t>0000</a:t>
            </a:r>
            <a:r>
              <a:rPr lang="en-US" baseline="-25000" smtClean="0"/>
              <a:t>(2)</a:t>
            </a:r>
          </a:p>
          <a:p>
            <a:pPr eaLnBrk="1" hangingPunct="1"/>
            <a:r>
              <a:rPr lang="en-US" smtClean="0"/>
              <a:t>Phần 2 bit </a:t>
            </a:r>
            <a:r>
              <a:rPr lang="en-US" u="sng" smtClean="0">
                <a:solidFill>
                  <a:schemeClr val="accent1"/>
                </a:solidFill>
              </a:rPr>
              <a:t>00</a:t>
            </a:r>
            <a:r>
              <a:rPr lang="en-US" smtClean="0">
                <a:solidFill>
                  <a:schemeClr val="accent1"/>
                </a:solidFill>
              </a:rPr>
              <a:t> </a:t>
            </a:r>
            <a:r>
              <a:rPr lang="en-US" smtClean="0"/>
              <a:t>là nơi ta mượn làm subnet</a:t>
            </a:r>
          </a:p>
        </p:txBody>
      </p:sp>
      <p:sp>
        <p:nvSpPr>
          <p:cNvPr id="4" name="Slide Number Placeholder 3"/>
          <p:cNvSpPr>
            <a:spLocks noGrp="1"/>
          </p:cNvSpPr>
          <p:nvPr>
            <p:ph type="sldNum" sz="quarter" idx="12"/>
          </p:nvPr>
        </p:nvSpPr>
        <p:spPr/>
        <p:txBody>
          <a:bodyPr/>
          <a:lstStyle/>
          <a:p>
            <a:pPr>
              <a:defRPr/>
            </a:pPr>
            <a:fld id="{9A389291-8A32-408C-A6E7-899D8CBE592E}" type="slidenum">
              <a:rPr lang="en-US"/>
              <a:pPr>
                <a:defRPr/>
              </a:pPr>
              <a:t>88</a:t>
            </a:fld>
            <a:endParaRPr lang="en-US"/>
          </a:p>
        </p:txBody>
      </p:sp>
    </p:spTree>
    <p:extLst>
      <p:ext uri="{BB962C8B-B14F-4D97-AF65-F5344CB8AC3E}">
        <p14:creationId xmlns:p14="http://schemas.microsoft.com/office/powerpoint/2010/main" xmlns="" val="132142301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Title 1"/>
          <p:cNvSpPr>
            <a:spLocks noGrp="1"/>
          </p:cNvSpPr>
          <p:nvPr>
            <p:ph type="title"/>
          </p:nvPr>
        </p:nvSpPr>
        <p:spPr>
          <a:xfrm>
            <a:off x="1066800" y="274638"/>
            <a:ext cx="7867650" cy="1143000"/>
          </a:xfrm>
        </p:spPr>
        <p:txBody>
          <a:bodyPr/>
          <a:lstStyle/>
          <a:p>
            <a:pPr eaLnBrk="1" hangingPunct="1"/>
            <a:r>
              <a:rPr lang="en-US" smtClean="0"/>
              <a:t>Giải BT 6 (tt)</a:t>
            </a:r>
          </a:p>
        </p:txBody>
      </p:sp>
      <p:sp>
        <p:nvSpPr>
          <p:cNvPr id="196611" name="Content Placeholder 2"/>
          <p:cNvSpPr>
            <a:spLocks noGrp="1"/>
          </p:cNvSpPr>
          <p:nvPr>
            <p:ph idx="1"/>
          </p:nvPr>
        </p:nvSpPr>
        <p:spPr/>
        <p:txBody>
          <a:bodyPr/>
          <a:lstStyle/>
          <a:p>
            <a:pPr eaLnBrk="1" hangingPunct="1"/>
            <a:r>
              <a:rPr lang="en-US" smtClean="0"/>
              <a:t>Xét byte thứ 3</a:t>
            </a:r>
          </a:p>
          <a:p>
            <a:pPr eaLnBrk="1" hangingPunct="1"/>
            <a:r>
              <a:rPr lang="en-US" smtClean="0"/>
              <a:t>Mạng con thứ 1: </a:t>
            </a:r>
            <a:r>
              <a:rPr lang="en-US" smtClean="0">
                <a:solidFill>
                  <a:srgbClr val="FF0000"/>
                </a:solidFill>
              </a:rPr>
              <a:t>11</a:t>
            </a:r>
            <a:r>
              <a:rPr lang="en-US" smtClean="0">
                <a:solidFill>
                  <a:schemeClr val="accent1"/>
                </a:solidFill>
              </a:rPr>
              <a:t>00</a:t>
            </a:r>
            <a:r>
              <a:rPr lang="en-US" smtClean="0"/>
              <a:t>0000</a:t>
            </a:r>
            <a:r>
              <a:rPr lang="en-US" baseline="-25000" smtClean="0"/>
              <a:t>(2)</a:t>
            </a:r>
          </a:p>
          <a:p>
            <a:pPr eaLnBrk="1" hangingPunct="1"/>
            <a:r>
              <a:rPr lang="en-US" smtClean="0"/>
              <a:t>Mạng con thứ 2: </a:t>
            </a:r>
            <a:r>
              <a:rPr lang="en-US" smtClean="0">
                <a:solidFill>
                  <a:srgbClr val="FF0000"/>
                </a:solidFill>
              </a:rPr>
              <a:t>11</a:t>
            </a:r>
            <a:r>
              <a:rPr lang="en-US" smtClean="0">
                <a:solidFill>
                  <a:schemeClr val="accent1"/>
                </a:solidFill>
              </a:rPr>
              <a:t>01</a:t>
            </a:r>
            <a:r>
              <a:rPr lang="en-US" smtClean="0"/>
              <a:t>0000</a:t>
            </a:r>
            <a:r>
              <a:rPr lang="en-US" baseline="-25000" smtClean="0"/>
              <a:t>(2)</a:t>
            </a:r>
          </a:p>
          <a:p>
            <a:pPr eaLnBrk="1" hangingPunct="1"/>
            <a:r>
              <a:rPr lang="en-US" smtClean="0"/>
              <a:t>Mạng con thứ 3: </a:t>
            </a:r>
            <a:r>
              <a:rPr lang="en-US" smtClean="0">
                <a:solidFill>
                  <a:srgbClr val="FF0000"/>
                </a:solidFill>
              </a:rPr>
              <a:t>11</a:t>
            </a:r>
            <a:r>
              <a:rPr lang="en-US" smtClean="0">
                <a:solidFill>
                  <a:schemeClr val="accent1"/>
                </a:solidFill>
              </a:rPr>
              <a:t>10</a:t>
            </a:r>
            <a:r>
              <a:rPr lang="en-US" smtClean="0"/>
              <a:t>0000</a:t>
            </a:r>
            <a:r>
              <a:rPr lang="en-US" baseline="-25000" smtClean="0"/>
              <a:t>(2)</a:t>
            </a:r>
          </a:p>
          <a:p>
            <a:pPr eaLnBrk="1" hangingPunct="1"/>
            <a:r>
              <a:rPr lang="en-US" smtClean="0"/>
              <a:t>Mạng con thứ 4: </a:t>
            </a:r>
            <a:r>
              <a:rPr lang="en-US" smtClean="0">
                <a:solidFill>
                  <a:srgbClr val="FF0000"/>
                </a:solidFill>
              </a:rPr>
              <a:t>11</a:t>
            </a:r>
            <a:r>
              <a:rPr lang="en-US" smtClean="0">
                <a:solidFill>
                  <a:schemeClr val="accent1"/>
                </a:solidFill>
              </a:rPr>
              <a:t>11</a:t>
            </a:r>
            <a:r>
              <a:rPr lang="en-US" smtClean="0"/>
              <a:t>0000</a:t>
            </a:r>
            <a:r>
              <a:rPr lang="en-US" baseline="-25000" smtClean="0"/>
              <a:t>(2)</a:t>
            </a:r>
          </a:p>
        </p:txBody>
      </p:sp>
      <p:sp>
        <p:nvSpPr>
          <p:cNvPr id="4" name="Slide Number Placeholder 3"/>
          <p:cNvSpPr>
            <a:spLocks noGrp="1"/>
          </p:cNvSpPr>
          <p:nvPr>
            <p:ph type="sldNum" sz="quarter" idx="12"/>
          </p:nvPr>
        </p:nvSpPr>
        <p:spPr/>
        <p:txBody>
          <a:bodyPr/>
          <a:lstStyle/>
          <a:p>
            <a:pPr>
              <a:defRPr/>
            </a:pPr>
            <a:fld id="{B30FF1EC-9268-41E2-9633-D50B2D7A4072}" type="slidenum">
              <a:rPr lang="en-US"/>
              <a:pPr>
                <a:defRPr/>
              </a:pPr>
              <a:t>89</a:t>
            </a:fld>
            <a:endParaRPr lang="en-US"/>
          </a:p>
        </p:txBody>
      </p:sp>
    </p:spTree>
    <p:extLst>
      <p:ext uri="{BB962C8B-B14F-4D97-AF65-F5344CB8AC3E}">
        <p14:creationId xmlns:p14="http://schemas.microsoft.com/office/powerpoint/2010/main" xmlns="" val="30801801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1150938" y="381000"/>
            <a:ext cx="7793037" cy="838200"/>
          </a:xfrm>
        </p:spPr>
        <p:txBody>
          <a:bodyPr rtlCol="0">
            <a:normAutofit/>
          </a:bodyPr>
          <a:lstStyle/>
          <a:p>
            <a:pPr eaLnBrk="1" fontAlgn="auto" hangingPunct="1">
              <a:spcAft>
                <a:spcPts val="0"/>
              </a:spcAft>
              <a:defRPr/>
            </a:pPr>
            <a:r>
              <a:rPr lang="en-US" sz="3600">
                <a:solidFill>
                  <a:schemeClr val="tx2">
                    <a:satMod val="130000"/>
                  </a:schemeClr>
                </a:solidFill>
              </a:rPr>
              <a:t>Các giao thức trong mô hình TCP/IP</a:t>
            </a:r>
          </a:p>
        </p:txBody>
      </p:sp>
      <p:sp>
        <p:nvSpPr>
          <p:cNvPr id="6" name="Slide Number Placeholder 5"/>
          <p:cNvSpPr>
            <a:spLocks noGrp="1"/>
          </p:cNvSpPr>
          <p:nvPr>
            <p:ph type="sldNum" sz="quarter" idx="12"/>
          </p:nvPr>
        </p:nvSpPr>
        <p:spPr/>
        <p:txBody>
          <a:bodyPr/>
          <a:lstStyle/>
          <a:p>
            <a:pPr>
              <a:defRPr/>
            </a:pPr>
            <a:fld id="{6C44A732-A85B-44B3-B33B-0F7066DEB933}" type="slidenum">
              <a:rPr lang="en-US"/>
              <a:pPr>
                <a:defRPr/>
              </a:pPr>
              <a:t>9</a:t>
            </a:fld>
            <a:endParaRPr lang="en-US"/>
          </a:p>
        </p:txBody>
      </p:sp>
      <p:pic>
        <p:nvPicPr>
          <p:cNvPr id="114692" name="Picture 4" descr="cac giao thuc trong mo hinh tcp"/>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47800" y="2009775"/>
            <a:ext cx="6477000" cy="4411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60853514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Title 1"/>
          <p:cNvSpPr>
            <a:spLocks noGrp="1"/>
          </p:cNvSpPr>
          <p:nvPr>
            <p:ph type="title"/>
          </p:nvPr>
        </p:nvSpPr>
        <p:spPr>
          <a:xfrm>
            <a:off x="1066800" y="274638"/>
            <a:ext cx="7867650" cy="1143000"/>
          </a:xfrm>
        </p:spPr>
        <p:txBody>
          <a:bodyPr/>
          <a:lstStyle/>
          <a:p>
            <a:pPr eaLnBrk="1" hangingPunct="1"/>
            <a:r>
              <a:rPr lang="en-US" smtClean="0"/>
              <a:t>Giải BT 6 (tt)</a:t>
            </a:r>
          </a:p>
        </p:txBody>
      </p:sp>
      <p:graphicFrame>
        <p:nvGraphicFramePr>
          <p:cNvPr id="5" name="Content Placeholder 4"/>
          <p:cNvGraphicFramePr>
            <a:graphicFrameLocks noGrp="1"/>
          </p:cNvGraphicFramePr>
          <p:nvPr>
            <p:ph idx="1"/>
          </p:nvPr>
        </p:nvGraphicFramePr>
        <p:xfrm>
          <a:off x="457200" y="1600200"/>
          <a:ext cx="8229600" cy="4572000"/>
        </p:xfrm>
        <a:graphic>
          <a:graphicData uri="http://schemas.openxmlformats.org/drawingml/2006/table">
            <a:tbl>
              <a:tblPr firstRow="1" bandRow="1">
                <a:tableStyleId>{5C22544A-7EE6-4342-B048-85BDC9FD1C3A}</a:tableStyleId>
              </a:tblPr>
              <a:tblGrid>
                <a:gridCol w="2743200"/>
                <a:gridCol w="2743200"/>
                <a:gridCol w="2743200"/>
              </a:tblGrid>
              <a:tr h="914400">
                <a:tc>
                  <a:txBody>
                    <a:bodyPr/>
                    <a:lstStyle/>
                    <a:p>
                      <a:r>
                        <a:rPr lang="en-US" sz="2400" smtClean="0"/>
                        <a:t>Địa</a:t>
                      </a:r>
                      <a:r>
                        <a:rPr lang="en-US" sz="2400" baseline="0" smtClean="0"/>
                        <a:t> chỉ mạng</a:t>
                      </a:r>
                      <a:endParaRPr lang="en-US" sz="2400"/>
                    </a:p>
                  </a:txBody>
                  <a:tcPr marL="100344" marR="100344"/>
                </a:tc>
                <a:tc>
                  <a:txBody>
                    <a:bodyPr/>
                    <a:lstStyle/>
                    <a:p>
                      <a:r>
                        <a:rPr lang="en-US" sz="2400" smtClean="0"/>
                        <a:t>Dải</a:t>
                      </a:r>
                      <a:r>
                        <a:rPr lang="en-US" sz="2400" baseline="0" smtClean="0"/>
                        <a:t> địa chỉ host</a:t>
                      </a:r>
                      <a:endParaRPr lang="en-US" sz="2400"/>
                    </a:p>
                  </a:txBody>
                  <a:tcPr marL="100344" marR="100344"/>
                </a:tc>
                <a:tc>
                  <a:txBody>
                    <a:bodyPr/>
                    <a:lstStyle/>
                    <a:p>
                      <a:r>
                        <a:rPr lang="en-US" sz="2400" smtClean="0"/>
                        <a:t>Địa</a:t>
                      </a:r>
                      <a:r>
                        <a:rPr lang="en-US" sz="2400" baseline="0" smtClean="0"/>
                        <a:t> chỉ broadcast</a:t>
                      </a:r>
                      <a:endParaRPr lang="en-US" sz="2400"/>
                    </a:p>
                  </a:txBody>
                  <a:tcPr marL="100344" marR="100344"/>
                </a:tc>
              </a:tr>
              <a:tr h="914400">
                <a:tc>
                  <a:txBody>
                    <a:bodyPr/>
                    <a:lstStyle/>
                    <a:p>
                      <a:r>
                        <a:rPr lang="en-US" sz="2000" smtClean="0"/>
                        <a:t>172.16.192.0</a:t>
                      </a:r>
                      <a:endParaRPr lang="en-US" sz="2000"/>
                    </a:p>
                  </a:txBody>
                  <a:tcPr marL="100344" marR="100344"/>
                </a:tc>
                <a:tc>
                  <a:txBody>
                    <a:bodyPr/>
                    <a:lstStyle/>
                    <a:p>
                      <a:r>
                        <a:rPr lang="en-US" sz="2000" smtClean="0"/>
                        <a:t>172.16.192.1 đến</a:t>
                      </a:r>
                      <a:r>
                        <a:rPr lang="en-US" sz="2000" baseline="0" smtClean="0"/>
                        <a:t> </a:t>
                      </a:r>
                      <a:r>
                        <a:rPr lang="en-US" sz="2000" smtClean="0"/>
                        <a:t>172.16.207.254</a:t>
                      </a:r>
                      <a:endParaRPr lang="en-US" sz="2000"/>
                    </a:p>
                  </a:txBody>
                  <a:tcPr marL="100344" marR="100344"/>
                </a:tc>
                <a:tc>
                  <a:txBody>
                    <a:bodyPr/>
                    <a:lstStyle/>
                    <a:p>
                      <a:r>
                        <a:rPr lang="en-US" sz="2000" smtClean="0"/>
                        <a:t>172.16.207.255</a:t>
                      </a:r>
                      <a:endParaRPr lang="en-US" sz="2000"/>
                    </a:p>
                  </a:txBody>
                  <a:tcPr marL="100344" marR="100344"/>
                </a:tc>
              </a:tr>
              <a:tr h="914400">
                <a:tc>
                  <a:txBody>
                    <a:bodyPr/>
                    <a:lstStyle/>
                    <a:p>
                      <a:r>
                        <a:rPr lang="en-US" sz="2000" smtClean="0"/>
                        <a:t>172.16.208.0</a:t>
                      </a:r>
                      <a:endParaRPr lang="en-US" sz="2000"/>
                    </a:p>
                  </a:txBody>
                  <a:tcPr marL="100344" marR="100344"/>
                </a:tc>
                <a:tc>
                  <a:txBody>
                    <a:bodyPr/>
                    <a:lstStyle/>
                    <a:p>
                      <a:r>
                        <a:rPr lang="en-US" sz="2000" smtClean="0"/>
                        <a:t>172.16.208.1 đến</a:t>
                      </a:r>
                      <a:r>
                        <a:rPr lang="en-US" sz="2000" baseline="0" smtClean="0"/>
                        <a:t> </a:t>
                      </a:r>
                      <a:r>
                        <a:rPr lang="en-US" sz="2000" smtClean="0"/>
                        <a:t>172.16.223.254</a:t>
                      </a:r>
                      <a:endParaRPr lang="en-US" sz="2000"/>
                    </a:p>
                  </a:txBody>
                  <a:tcPr marL="100344" marR="100344"/>
                </a:tc>
                <a:tc>
                  <a:txBody>
                    <a:bodyPr/>
                    <a:lstStyle/>
                    <a:p>
                      <a:r>
                        <a:rPr lang="en-US" sz="2000" smtClean="0"/>
                        <a:t>172.16.223.255</a:t>
                      </a:r>
                      <a:endParaRPr lang="en-US" sz="2000"/>
                    </a:p>
                  </a:txBody>
                  <a:tcPr marL="100344" marR="100344"/>
                </a:tc>
              </a:tr>
              <a:tr h="914400">
                <a:tc>
                  <a:txBody>
                    <a:bodyPr/>
                    <a:lstStyle/>
                    <a:p>
                      <a:r>
                        <a:rPr lang="en-US" sz="2000" smtClean="0"/>
                        <a:t>172.16.224.0</a:t>
                      </a:r>
                      <a:endParaRPr lang="en-US" sz="2000"/>
                    </a:p>
                  </a:txBody>
                  <a:tcPr marL="100344" marR="100344"/>
                </a:tc>
                <a:tc>
                  <a:txBody>
                    <a:bodyPr/>
                    <a:lstStyle/>
                    <a:p>
                      <a:r>
                        <a:rPr lang="en-US" sz="2000" smtClean="0"/>
                        <a:t>172.16.224.1 đến</a:t>
                      </a:r>
                      <a:r>
                        <a:rPr lang="en-US" sz="2000" baseline="0" smtClean="0"/>
                        <a:t> </a:t>
                      </a:r>
                      <a:r>
                        <a:rPr lang="en-US" sz="2000" smtClean="0"/>
                        <a:t>172.16.239.254</a:t>
                      </a:r>
                      <a:endParaRPr lang="en-US" sz="2000"/>
                    </a:p>
                  </a:txBody>
                  <a:tcPr marL="100344" marR="100344"/>
                </a:tc>
                <a:tc>
                  <a:txBody>
                    <a:bodyPr/>
                    <a:lstStyle/>
                    <a:p>
                      <a:r>
                        <a:rPr lang="en-US" sz="2000" smtClean="0"/>
                        <a:t>172.16.239.255</a:t>
                      </a:r>
                      <a:endParaRPr lang="en-US" sz="2000"/>
                    </a:p>
                  </a:txBody>
                  <a:tcPr marL="100344" marR="100344"/>
                </a:tc>
              </a:tr>
              <a:tr h="914400">
                <a:tc>
                  <a:txBody>
                    <a:bodyPr/>
                    <a:lstStyle/>
                    <a:p>
                      <a:r>
                        <a:rPr lang="en-US" sz="2000" smtClean="0"/>
                        <a:t>172.16.240.0</a:t>
                      </a:r>
                      <a:endParaRPr lang="en-US" sz="2000"/>
                    </a:p>
                  </a:txBody>
                  <a:tcPr marL="100344" marR="100344"/>
                </a:tc>
                <a:tc>
                  <a:txBody>
                    <a:bodyPr/>
                    <a:lstStyle/>
                    <a:p>
                      <a:r>
                        <a:rPr lang="en-US" sz="2000" smtClean="0"/>
                        <a:t>172.16.240.1 đến</a:t>
                      </a:r>
                      <a:r>
                        <a:rPr lang="en-US" sz="2000" baseline="0" smtClean="0"/>
                        <a:t> </a:t>
                      </a:r>
                      <a:r>
                        <a:rPr lang="en-US" sz="2000" smtClean="0"/>
                        <a:t>172.16.255.254</a:t>
                      </a:r>
                      <a:endParaRPr lang="en-US" sz="2000"/>
                    </a:p>
                  </a:txBody>
                  <a:tcPr marL="100344" marR="100344"/>
                </a:tc>
                <a:tc>
                  <a:txBody>
                    <a:bodyPr/>
                    <a:lstStyle/>
                    <a:p>
                      <a:r>
                        <a:rPr lang="en-US" sz="2000" smtClean="0"/>
                        <a:t>172.16.255.255</a:t>
                      </a:r>
                      <a:endParaRPr lang="en-US" sz="2000"/>
                    </a:p>
                  </a:txBody>
                  <a:tcPr marL="100344" marR="100344"/>
                </a:tc>
              </a:tr>
            </a:tbl>
          </a:graphicData>
        </a:graphic>
      </p:graphicFrame>
      <p:sp>
        <p:nvSpPr>
          <p:cNvPr id="4" name="Slide Number Placeholder 3"/>
          <p:cNvSpPr>
            <a:spLocks noGrp="1"/>
          </p:cNvSpPr>
          <p:nvPr>
            <p:ph type="sldNum" sz="quarter" idx="12"/>
          </p:nvPr>
        </p:nvSpPr>
        <p:spPr/>
        <p:txBody>
          <a:bodyPr/>
          <a:lstStyle/>
          <a:p>
            <a:pPr>
              <a:defRPr/>
            </a:pPr>
            <a:fld id="{78545C0A-BF3B-42CA-A485-95052DD6741D}" type="slidenum">
              <a:rPr lang="en-US"/>
              <a:pPr>
                <a:defRPr/>
              </a:pPr>
              <a:t>90</a:t>
            </a:fld>
            <a:endParaRPr lang="en-US"/>
          </a:p>
        </p:txBody>
      </p:sp>
    </p:spTree>
    <p:extLst>
      <p:ext uri="{BB962C8B-B14F-4D97-AF65-F5344CB8AC3E}">
        <p14:creationId xmlns:p14="http://schemas.microsoft.com/office/powerpoint/2010/main" xmlns="" val="12818130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4322</Words>
  <Application>Microsoft Office PowerPoint</Application>
  <PresentationFormat>On-screen Show (4:3)</PresentationFormat>
  <Paragraphs>762</Paragraphs>
  <Slides>90</Slides>
  <Notes>5</Notes>
  <HiddenSlides>1</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90</vt:i4>
      </vt:variant>
    </vt:vector>
  </HeadingPairs>
  <TitlesOfParts>
    <vt:vector size="93" baseType="lpstr">
      <vt:lpstr>Office Theme</vt:lpstr>
      <vt:lpstr>Bitmap Image</vt:lpstr>
      <vt:lpstr>Clip</vt:lpstr>
      <vt:lpstr>CHƯƠNG 5: TCP/IP</vt:lpstr>
      <vt:lpstr>Khái niệm về TCP và IP</vt:lpstr>
      <vt:lpstr>Mô hình tham chiếu TCP/IP</vt:lpstr>
      <vt:lpstr>Lớp ứng dụng</vt:lpstr>
      <vt:lpstr>Lớp vận chuyển</vt:lpstr>
      <vt:lpstr>Lớp Internet</vt:lpstr>
      <vt:lpstr>Lớp truy nhập mạng</vt:lpstr>
      <vt:lpstr>So sánh mô hình OSI và TCP/IP</vt:lpstr>
      <vt:lpstr>Các giao thức trong mô hình TCP/IP</vt:lpstr>
      <vt:lpstr>Lớp ứng dụng</vt:lpstr>
      <vt:lpstr>Lớp ứng dụng</vt:lpstr>
      <vt:lpstr>Các cổng phổ biến dùng cho các giao thức lớp ứng dụng</vt:lpstr>
      <vt:lpstr>Lớp vận chuyển</vt:lpstr>
      <vt:lpstr>Khuôn dạng gói tin TCP</vt:lpstr>
      <vt:lpstr>Khuôn dạng gói tin UDP</vt:lpstr>
      <vt:lpstr>Lớp Internet</vt:lpstr>
      <vt:lpstr>Khuôn dạng gói tin IP</vt:lpstr>
      <vt:lpstr>ARP</vt:lpstr>
      <vt:lpstr>RARP</vt:lpstr>
      <vt:lpstr>Lớp truy nhập mạng</vt:lpstr>
      <vt:lpstr>Chuyển đổi giữa các hệ thống số</vt:lpstr>
      <vt:lpstr>Chuyển đổi giữa hệ nhị phân sang hệ thập phân</vt:lpstr>
      <vt:lpstr>Chuyển đổi giữa hệ thập phân sang hệ nhị phân</vt:lpstr>
      <vt:lpstr>Chuyển đổi giữa hệ nhị phân sang hệ bát phân và thập lục phân</vt:lpstr>
      <vt:lpstr>Các phép toán làm việc trên bit</vt:lpstr>
      <vt:lpstr>Địa chỉ IP và các lớp địa chỉ</vt:lpstr>
      <vt:lpstr>Địa chỉ IP và các lớp địa chỉ</vt:lpstr>
      <vt:lpstr>Các lớp địa chỉ IP</vt:lpstr>
      <vt:lpstr>Lớp A (Class A)</vt:lpstr>
      <vt:lpstr>Lớp A (Class A)</vt:lpstr>
      <vt:lpstr>Lớp A (Class A)</vt:lpstr>
      <vt:lpstr>Lớp A (Class A)</vt:lpstr>
      <vt:lpstr>Lớp B (Class B)</vt:lpstr>
      <vt:lpstr>Lớp B (Class B)</vt:lpstr>
      <vt:lpstr>Lớp B (Class B)</vt:lpstr>
      <vt:lpstr>Lớp B (Class B)</vt:lpstr>
      <vt:lpstr>Lớp C (Class C)</vt:lpstr>
      <vt:lpstr>Lớp C (Class C)</vt:lpstr>
      <vt:lpstr>Các lớp địa chỉ IP</vt:lpstr>
      <vt:lpstr>Các lớp địa chỉ IP</vt:lpstr>
      <vt:lpstr>Các lớp địa chỉ IP</vt:lpstr>
      <vt:lpstr>Các lớp địa chỉ IP</vt:lpstr>
      <vt:lpstr>Các lớp địa chỉ IP</vt:lpstr>
      <vt:lpstr>Địa chỉ dành riêng</vt:lpstr>
      <vt:lpstr>NAT: Network Address Translation</vt:lpstr>
      <vt:lpstr>NAT</vt:lpstr>
      <vt:lpstr>NAT</vt:lpstr>
      <vt:lpstr>NAT</vt:lpstr>
      <vt:lpstr>NAT</vt:lpstr>
      <vt:lpstr>NAT </vt:lpstr>
      <vt:lpstr>NAT</vt:lpstr>
      <vt:lpstr>NAT</vt:lpstr>
      <vt:lpstr>Mạng con</vt:lpstr>
      <vt:lpstr>Mạng con</vt:lpstr>
      <vt:lpstr>Kỹ thuật chia mạng con</vt:lpstr>
      <vt:lpstr>Kỹ thuật chia mạng con</vt:lpstr>
      <vt:lpstr>Kỹ thuật chia mạng con</vt:lpstr>
      <vt:lpstr>Một số khái niệm mới </vt:lpstr>
      <vt:lpstr>Quy ước ghi địa chỉ IP</vt:lpstr>
      <vt:lpstr>Kỹ thuật chia mạng con</vt:lpstr>
      <vt:lpstr>Bài tập 1</vt:lpstr>
      <vt:lpstr>Bước 1: Xác định class và subnet mask mặc nhiên</vt:lpstr>
      <vt:lpstr>Bước 2: Số bit cần mượn…</vt:lpstr>
      <vt:lpstr>Bước 3: Xác định vùng địa chỉ host</vt:lpstr>
      <vt:lpstr>Bài tập 2</vt:lpstr>
      <vt:lpstr>Địa chỉ IP thứ nhất: 192.168.5.9/28 </vt:lpstr>
      <vt:lpstr>Thực hiện AND địa chỉ IP với Subnet mask </vt:lpstr>
      <vt:lpstr>Chuyển IP sang dạng thập phân</vt:lpstr>
      <vt:lpstr>Địa chỉ IP thứ hai: 192.168.5.39/28 </vt:lpstr>
      <vt:lpstr>Hai địa chỉ trên có cùng mạng? </vt:lpstr>
      <vt:lpstr>Liệt kê tất cả các địa chỉ IP</vt:lpstr>
      <vt:lpstr>Bài tập 3</vt:lpstr>
      <vt:lpstr>Bước 1: Xác định Subnet mask</vt:lpstr>
      <vt:lpstr>Bước 2: Liệt kê ID của các Subnet mới</vt:lpstr>
      <vt:lpstr>NetworkID của bốn Subnets mới </vt:lpstr>
      <vt:lpstr>Bước 3: Cho biết vùng địa chỉ IP của các HostID </vt:lpstr>
      <vt:lpstr>Tính nhanh vùng địa chỉ IP </vt:lpstr>
      <vt:lpstr>Ví dụ tính nhanh vùng địa chỉ IP </vt:lpstr>
      <vt:lpstr>Bài tập 4</vt:lpstr>
      <vt:lpstr>Bước: Tính subnet mask</vt:lpstr>
      <vt:lpstr>Trả lời câu hỏi 1: Địa chỉ mạng con?</vt:lpstr>
      <vt:lpstr>Trả lời câu hỏi 2: Dải địa chỉ host? Broadcast?</vt:lpstr>
      <vt:lpstr>Bài tập 5: Cho IP 172.19.160.0/21</vt:lpstr>
      <vt:lpstr>Giải BT 5</vt:lpstr>
      <vt:lpstr>Giải BT 5 (tt)</vt:lpstr>
      <vt:lpstr>Giải BT 5 (tt)</vt:lpstr>
      <vt:lpstr>Bài tập 6: Cho IP 172.16.192.0/18</vt:lpstr>
      <vt:lpstr>Giải BT 6</vt:lpstr>
      <vt:lpstr>Giải BT 6 (tt)</vt:lpstr>
      <vt:lpstr>Giải BT 6 (tt)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5: TCP/IP</dc:title>
  <dc:creator>Tran Ba Nhiem</dc:creator>
  <cp:lastModifiedBy>Vu, Tri Dung</cp:lastModifiedBy>
  <cp:revision>6</cp:revision>
  <dcterms:created xsi:type="dcterms:W3CDTF">2011-04-03T03:03:54Z</dcterms:created>
  <dcterms:modified xsi:type="dcterms:W3CDTF">2011-05-29T00:34:25Z</dcterms:modified>
</cp:coreProperties>
</file>