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320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F3829-E2A8-4EEA-A926-0DDC69873E48}" type="datetimeFigureOut">
              <a:rPr lang="en-US" smtClean="0"/>
              <a:pPr/>
              <a:t>5/29/2011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3025F-F89A-4B92-A852-978ECAFF89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8950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F43112B-C906-4909-853B-22418E390F31}" type="slidenum">
              <a:rPr lang="en-US" smtClean="0">
                <a:latin typeface="Arial" charset="0"/>
              </a:rPr>
              <a:pPr eaLnBrk="1" hangingPunct="1"/>
              <a:t>20</a:t>
            </a:fld>
            <a:endParaRPr lang="en-US" smtClean="0">
              <a:latin typeface="Arial" charset="0"/>
            </a:endParaRPr>
          </a:p>
        </p:txBody>
      </p:sp>
      <p:sp>
        <p:nvSpPr>
          <p:cNvPr id="258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B8D0F61-633B-401D-A97D-51EE7268E683}" type="slidenum">
              <a:rPr lang="en-US" smtClean="0">
                <a:latin typeface="Arial" charset="0"/>
              </a:rPr>
              <a:pPr eaLnBrk="1" hangingPunct="1"/>
              <a:t>21</a:t>
            </a:fld>
            <a:endParaRPr lang="en-US" smtClean="0">
              <a:latin typeface="Arial" charset="0"/>
            </a:endParaRPr>
          </a:p>
        </p:txBody>
      </p:sp>
      <p:sp>
        <p:nvSpPr>
          <p:cNvPr id="259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FCFC-DF95-4479-B7DF-38EFF61A929E}" type="datetimeFigureOut">
              <a:rPr lang="en-US" smtClean="0"/>
              <a:pPr/>
              <a:t>5/29/2011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095-6834-44FF-8808-B3A82C626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481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FCFC-DF95-4479-B7DF-38EFF61A929E}" type="datetimeFigureOut">
              <a:rPr lang="en-US" smtClean="0"/>
              <a:pPr/>
              <a:t>5/29/2011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095-6834-44FF-8808-B3A82C626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60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FCFC-DF95-4479-B7DF-38EFF61A929E}" type="datetimeFigureOut">
              <a:rPr lang="en-US" smtClean="0"/>
              <a:pPr/>
              <a:t>5/29/2011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095-6834-44FF-8808-B3A82C626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6087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Bảo mật mạng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6A7F1-48AA-4A49-8DC6-FFF4BC6356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6598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002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005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Bảo mật mạng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1E91A-9355-4994-AF8F-F1F33659FC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137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FCFC-DF95-4479-B7DF-38EFF61A929E}" type="datetimeFigureOut">
              <a:rPr lang="en-US" smtClean="0"/>
              <a:pPr/>
              <a:t>5/29/2011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095-6834-44FF-8808-B3A82C626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954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FCFC-DF95-4479-B7DF-38EFF61A929E}" type="datetimeFigureOut">
              <a:rPr lang="en-US" smtClean="0"/>
              <a:pPr/>
              <a:t>5/29/2011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095-6834-44FF-8808-B3A82C626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035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FCFC-DF95-4479-B7DF-38EFF61A929E}" type="datetimeFigureOut">
              <a:rPr lang="en-US" smtClean="0"/>
              <a:pPr/>
              <a:t>5/29/2011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095-6834-44FF-8808-B3A82C626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935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FCFC-DF95-4479-B7DF-38EFF61A929E}" type="datetimeFigureOut">
              <a:rPr lang="en-US" smtClean="0"/>
              <a:pPr/>
              <a:t>5/29/2011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095-6834-44FF-8808-B3A82C626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468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FCFC-DF95-4479-B7DF-38EFF61A929E}" type="datetimeFigureOut">
              <a:rPr lang="en-US" smtClean="0"/>
              <a:pPr/>
              <a:t>5/29/2011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095-6834-44FF-8808-B3A82C626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659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FCFC-DF95-4479-B7DF-38EFF61A929E}" type="datetimeFigureOut">
              <a:rPr lang="en-US" smtClean="0"/>
              <a:pPr/>
              <a:t>5/29/2011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095-6834-44FF-8808-B3A82C626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858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FCFC-DF95-4479-B7DF-38EFF61A929E}" type="datetimeFigureOut">
              <a:rPr lang="en-US" smtClean="0"/>
              <a:pPr/>
              <a:t>5/29/2011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095-6834-44FF-8808-B3A82C626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465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FCFC-DF95-4479-B7DF-38EFF61A929E}" type="datetimeFigureOut">
              <a:rPr lang="en-US" smtClean="0"/>
              <a:pPr/>
              <a:t>5/29/2011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095-6834-44FF-8808-B3A82C626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795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FFCFC-DF95-4479-B7DF-38EFF61A929E}" type="datetimeFigureOut">
              <a:rPr lang="en-US" smtClean="0"/>
              <a:pPr/>
              <a:t>5/29/2011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8C095-6834-44FF-8808-B3A82C626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794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wmf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2.png"/><Relationship Id="rId18" Type="http://schemas.openxmlformats.org/officeDocument/2006/relationships/image" Target="../media/image27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12" Type="http://schemas.openxmlformats.org/officeDocument/2006/relationships/image" Target="../media/image31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0.png"/><Relationship Id="rId5" Type="http://schemas.openxmlformats.org/officeDocument/2006/relationships/image" Target="../media/image12.png"/><Relationship Id="rId1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22.png"/><Relationship Id="rId1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0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mailto:tranbanhiem@yahoo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CHƯƠNG 6: BẢO MẬT MẠNG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 Các nguyên lý của bảo mật mạng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 Bảo mật trong thực tế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E1EC87-F643-459E-B8EF-60378D9FE940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958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04800"/>
            <a:ext cx="7793037" cy="928688"/>
          </a:xfrm>
        </p:spPr>
        <p:txBody>
          <a:bodyPr/>
          <a:lstStyle/>
          <a:p>
            <a:pPr eaLnBrk="1" hangingPunct="1"/>
            <a:r>
              <a:rPr lang="en-US" sz="3600" smtClean="0"/>
              <a:t>Mã hóa khóa công cộng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524000"/>
            <a:ext cx="3048000" cy="4724400"/>
          </a:xfrm>
        </p:spPr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en-US" sz="2400" i="1" u="sng" smtClean="0">
                <a:solidFill>
                  <a:srgbClr val="FF0000"/>
                </a:solidFill>
              </a:rPr>
              <a:t>khóa </a:t>
            </a:r>
            <a:r>
              <a:rPr lang="vi-VN" sz="2400" i="1" u="sng" smtClean="0">
                <a:solidFill>
                  <a:srgbClr val="FF0000"/>
                </a:solidFill>
              </a:rPr>
              <a:t>đối xứng</a:t>
            </a:r>
            <a:endParaRPr lang="en-US" sz="2400" smtClean="0"/>
          </a:p>
          <a:p>
            <a:pPr eaLnBrk="1" hangingPunct="1"/>
            <a:r>
              <a:rPr lang="en-US" sz="2400" smtClean="0"/>
              <a:t>yêu cầu người gửi, người nhận phải biết khóa công cộng</a:t>
            </a:r>
          </a:p>
          <a:p>
            <a:pPr eaLnBrk="1" hangingPunct="1"/>
            <a:r>
              <a:rPr lang="en-US" sz="2400" smtClean="0"/>
              <a:t>Làm sao biết khóa công cộng đó trong lần đầu tiên (đặc biệt với những người chưa bao giờ gặp trước)?</a:t>
            </a:r>
          </a:p>
          <a:p>
            <a:pPr eaLnBrk="1" hangingPunct="1"/>
            <a:endParaRPr lang="en-US" sz="2400" smtClean="0"/>
          </a:p>
        </p:txBody>
      </p:sp>
      <p:pic>
        <p:nvPicPr>
          <p:cNvPr id="207876" name="Picture 6" descr="j0078625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8199438" y="1647825"/>
            <a:ext cx="563562" cy="1712913"/>
          </a:xfrm>
          <a:noFill/>
        </p:spPr>
      </p:pic>
      <p:sp>
        <p:nvSpPr>
          <p:cNvPr id="266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0D9844-00C0-430B-8567-4212F5893469}" type="slidenum">
              <a:rPr lang="en-US" smtClean="0">
                <a:latin typeface="Arial" pitchFamily="34" charset="0"/>
                <a:cs typeface="Arial" pitchFamily="34" charset="0"/>
              </a:rPr>
              <a:pPr>
                <a:defRPr/>
              </a:pPr>
              <a:t>10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878" name="Rectangle 5"/>
          <p:cNvSpPr>
            <a:spLocks noChangeArrowheads="1"/>
          </p:cNvSpPr>
          <p:nvPr/>
        </p:nvSpPr>
        <p:spPr bwMode="auto">
          <a:xfrm>
            <a:off x="4262438" y="1504950"/>
            <a:ext cx="4291012" cy="4754563"/>
          </a:xfrm>
          <a:prstGeom prst="rect">
            <a:avLst/>
          </a:prstGeom>
          <a:solidFill>
            <a:srgbClr val="CC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4519613" y="1635125"/>
            <a:ext cx="365601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pPr>
            <a:r>
              <a:rPr lang="en-US" sz="2400" u="sng">
                <a:solidFill>
                  <a:srgbClr val="FF0000"/>
                </a:solidFill>
                <a:latin typeface="+mn-lt"/>
              </a:rPr>
              <a:t>Mã hóa khóa công cộng</a:t>
            </a:r>
            <a:endParaRPr lang="en-US" sz="240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sz="2400">
                <a:latin typeface="+mn-lt"/>
              </a:rPr>
              <a:t>tiếp cận khác hoàn toàn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sz="2400">
                <a:latin typeface="+mn-lt"/>
              </a:rPr>
              <a:t>người gửi, người nhận không chia sẻ khóa công cộng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sz="2400">
                <a:latin typeface="+mn-lt"/>
              </a:rPr>
              <a:t>khóa công cộng cho mọi người đều biết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sz="2400">
                <a:latin typeface="+mn-lt"/>
              </a:rPr>
              <a:t>khóa giải mã riêng chỉ có người nhận biết</a:t>
            </a:r>
            <a:r>
              <a:rPr lang="en-US" sz="3600">
                <a:latin typeface="+mn-lt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endParaRPr lang="en-US" sz="36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65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Giải thuật mã hóa khóa công cộng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xfrm>
            <a:off x="2095500" y="2341563"/>
            <a:ext cx="6286500" cy="625475"/>
          </a:xfrm>
        </p:spPr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en-US" smtClean="0"/>
              <a:t>cần    K  (.) và   K  (.) như sau: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E03914-01B7-4A1F-9312-A381BB313BB4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11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8901" name="Text Box 8"/>
          <p:cNvSpPr txBox="1">
            <a:spLocks noChangeArrowheads="1"/>
          </p:cNvSpPr>
          <p:nvPr/>
        </p:nvSpPr>
        <p:spPr bwMode="auto">
          <a:xfrm>
            <a:off x="3509963" y="2667000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B</a:t>
            </a:r>
            <a:endParaRPr lang="en-US"/>
          </a:p>
        </p:txBody>
      </p:sp>
      <p:sp>
        <p:nvSpPr>
          <p:cNvPr id="208902" name="Text Box 9"/>
          <p:cNvSpPr txBox="1">
            <a:spLocks noChangeArrowheads="1"/>
          </p:cNvSpPr>
          <p:nvPr/>
        </p:nvSpPr>
        <p:spPr bwMode="auto">
          <a:xfrm>
            <a:off x="5338763" y="2603500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B</a:t>
            </a:r>
            <a:endParaRPr lang="en-US"/>
          </a:p>
        </p:txBody>
      </p:sp>
      <p:sp>
        <p:nvSpPr>
          <p:cNvPr id="223239" name="Rectangle 12"/>
          <p:cNvSpPr>
            <a:spLocks noChangeArrowheads="1"/>
          </p:cNvSpPr>
          <p:nvPr/>
        </p:nvSpPr>
        <p:spPr bwMode="auto">
          <a:xfrm>
            <a:off x="2117725" y="3857625"/>
            <a:ext cx="58070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pPr>
            <a:r>
              <a:rPr lang="en-US" sz="2800">
                <a:latin typeface="+mn-lt"/>
              </a:rPr>
              <a:t>cho khóa công cộng K  , phải không thể tính toán ra được khóa riêng K  </a:t>
            </a:r>
          </a:p>
        </p:txBody>
      </p:sp>
      <p:sp>
        <p:nvSpPr>
          <p:cNvPr id="208904" name="Text Box 15"/>
          <p:cNvSpPr txBox="1">
            <a:spLocks noChangeArrowheads="1"/>
          </p:cNvSpPr>
          <p:nvPr/>
        </p:nvSpPr>
        <p:spPr bwMode="auto">
          <a:xfrm>
            <a:off x="4513263" y="4921250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B</a:t>
            </a:r>
            <a:endParaRPr lang="en-US"/>
          </a:p>
        </p:txBody>
      </p:sp>
      <p:sp>
        <p:nvSpPr>
          <p:cNvPr id="208905" name="Text Box 16"/>
          <p:cNvSpPr txBox="1">
            <a:spLocks noChangeArrowheads="1"/>
          </p:cNvSpPr>
          <p:nvPr/>
        </p:nvSpPr>
        <p:spPr bwMode="auto">
          <a:xfrm>
            <a:off x="5645150" y="4092575"/>
            <a:ext cx="43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B</a:t>
            </a:r>
            <a:endParaRPr lang="en-US"/>
          </a:p>
        </p:txBody>
      </p:sp>
      <p:sp>
        <p:nvSpPr>
          <p:cNvPr id="223242" name="Text Box 18"/>
          <p:cNvSpPr txBox="1">
            <a:spLocks noChangeArrowheads="1"/>
          </p:cNvSpPr>
          <p:nvPr/>
        </p:nvSpPr>
        <p:spPr bwMode="auto">
          <a:xfrm>
            <a:off x="1042988" y="1535113"/>
            <a:ext cx="1603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latin typeface="+mn-lt"/>
              </a:rPr>
              <a:t>Yêu cầu:</a:t>
            </a:r>
            <a:endParaRPr lang="en-US">
              <a:latin typeface="+mn-lt"/>
            </a:endParaRPr>
          </a:p>
        </p:txBody>
      </p:sp>
      <p:grpSp>
        <p:nvGrpSpPr>
          <p:cNvPr id="208907" name="Group 21"/>
          <p:cNvGrpSpPr>
            <a:grpSpLocks/>
          </p:cNvGrpSpPr>
          <p:nvPr/>
        </p:nvGrpSpPr>
        <p:grpSpPr bwMode="auto">
          <a:xfrm>
            <a:off x="1468438" y="2336800"/>
            <a:ext cx="552450" cy="533400"/>
            <a:chOff x="489" y="1776"/>
            <a:chExt cx="348" cy="336"/>
          </a:xfrm>
        </p:grpSpPr>
        <p:sp>
          <p:nvSpPr>
            <p:cNvPr id="208923" name="Oval 20"/>
            <p:cNvSpPr>
              <a:spLocks noChangeArrowheads="1"/>
            </p:cNvSpPr>
            <p:nvPr/>
          </p:nvSpPr>
          <p:spPr bwMode="auto">
            <a:xfrm>
              <a:off x="489" y="1786"/>
              <a:ext cx="348" cy="32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08924" name="Text Box 19"/>
            <p:cNvSpPr txBox="1">
              <a:spLocks noChangeArrowheads="1"/>
            </p:cNvSpPr>
            <p:nvPr/>
          </p:nvSpPr>
          <p:spPr bwMode="auto">
            <a:xfrm>
              <a:off x="553" y="177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800">
                  <a:solidFill>
                    <a:schemeClr val="accent2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208908" name="Group 22"/>
          <p:cNvGrpSpPr>
            <a:grpSpLocks/>
          </p:cNvGrpSpPr>
          <p:nvPr/>
        </p:nvGrpSpPr>
        <p:grpSpPr bwMode="auto">
          <a:xfrm>
            <a:off x="1490663" y="3841750"/>
            <a:ext cx="552450" cy="533400"/>
            <a:chOff x="489" y="1776"/>
            <a:chExt cx="348" cy="336"/>
          </a:xfrm>
        </p:grpSpPr>
        <p:sp>
          <p:nvSpPr>
            <p:cNvPr id="208921" name="Oval 23"/>
            <p:cNvSpPr>
              <a:spLocks noChangeArrowheads="1"/>
            </p:cNvSpPr>
            <p:nvPr/>
          </p:nvSpPr>
          <p:spPr bwMode="auto">
            <a:xfrm>
              <a:off x="489" y="1786"/>
              <a:ext cx="348" cy="32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08922" name="Text Box 24"/>
            <p:cNvSpPr txBox="1">
              <a:spLocks noChangeArrowheads="1"/>
            </p:cNvSpPr>
            <p:nvPr/>
          </p:nvSpPr>
          <p:spPr bwMode="auto">
            <a:xfrm>
              <a:off x="553" y="177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800">
                  <a:solidFill>
                    <a:schemeClr val="accent2"/>
                  </a:solidFill>
                </a:rPr>
                <a:t>2</a:t>
              </a:r>
              <a:endParaRPr lang="en-US"/>
            </a:p>
          </p:txBody>
        </p:sp>
      </p:grpSp>
      <p:sp>
        <p:nvSpPr>
          <p:cNvPr id="223245" name="Text Box 25"/>
          <p:cNvSpPr txBox="1">
            <a:spLocks noChangeArrowheads="1"/>
          </p:cNvSpPr>
          <p:nvPr/>
        </p:nvSpPr>
        <p:spPr bwMode="auto">
          <a:xfrm>
            <a:off x="976313" y="5614988"/>
            <a:ext cx="67008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0000"/>
                </a:solidFill>
                <a:latin typeface="+mn-lt"/>
              </a:rPr>
              <a:t>giải thuật RSA:</a:t>
            </a:r>
            <a:r>
              <a:rPr lang="en-US" sz="2800">
                <a:latin typeface="+mn-lt"/>
              </a:rPr>
              <a:t> Rivest, Shamir, Adelson</a:t>
            </a:r>
            <a:endParaRPr lang="en-US">
              <a:latin typeface="+mn-lt"/>
            </a:endParaRPr>
          </a:p>
        </p:txBody>
      </p:sp>
      <p:sp>
        <p:nvSpPr>
          <p:cNvPr id="208910" name="Text Box 26"/>
          <p:cNvSpPr txBox="1">
            <a:spLocks noChangeArrowheads="1"/>
          </p:cNvSpPr>
          <p:nvPr/>
        </p:nvSpPr>
        <p:spPr bwMode="auto">
          <a:xfrm>
            <a:off x="3525838" y="229235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+</a:t>
            </a:r>
            <a:endParaRPr lang="en-US"/>
          </a:p>
        </p:txBody>
      </p:sp>
      <p:sp>
        <p:nvSpPr>
          <p:cNvPr id="208911" name="Text Box 27"/>
          <p:cNvSpPr txBox="1">
            <a:spLocks noChangeArrowheads="1"/>
          </p:cNvSpPr>
          <p:nvPr/>
        </p:nvSpPr>
        <p:spPr bwMode="auto">
          <a:xfrm>
            <a:off x="5348288" y="2230438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-</a:t>
            </a:r>
            <a:endParaRPr lang="en-US"/>
          </a:p>
        </p:txBody>
      </p:sp>
      <p:grpSp>
        <p:nvGrpSpPr>
          <p:cNvPr id="208912" name="Group 30"/>
          <p:cNvGrpSpPr>
            <a:grpSpLocks/>
          </p:cNvGrpSpPr>
          <p:nvPr/>
        </p:nvGrpSpPr>
        <p:grpSpPr bwMode="auto">
          <a:xfrm>
            <a:off x="3341688" y="2867025"/>
            <a:ext cx="2830512" cy="942975"/>
            <a:chOff x="1340" y="1706"/>
            <a:chExt cx="1783" cy="594"/>
          </a:xfrm>
        </p:grpSpPr>
        <p:grpSp>
          <p:nvGrpSpPr>
            <p:cNvPr id="208915" name="Group 7"/>
            <p:cNvGrpSpPr>
              <a:grpSpLocks/>
            </p:cNvGrpSpPr>
            <p:nvPr/>
          </p:nvGrpSpPr>
          <p:grpSpPr bwMode="auto">
            <a:xfrm>
              <a:off x="1340" y="1841"/>
              <a:ext cx="1783" cy="459"/>
              <a:chOff x="1711" y="1463"/>
              <a:chExt cx="1783" cy="459"/>
            </a:xfrm>
          </p:grpSpPr>
          <p:sp>
            <p:nvSpPr>
              <p:cNvPr id="208918" name="Text Box 4"/>
              <p:cNvSpPr txBox="1">
                <a:spLocks noChangeArrowheads="1"/>
              </p:cNvSpPr>
              <p:nvPr/>
            </p:nvSpPr>
            <p:spPr bwMode="auto">
              <a:xfrm>
                <a:off x="1711" y="1463"/>
                <a:ext cx="178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800">
                    <a:solidFill>
                      <a:srgbClr val="FF0000"/>
                    </a:solidFill>
                    <a:latin typeface="Comic Sans MS" pitchFamily="66" charset="0"/>
                  </a:rPr>
                  <a:t>K  (K  (m))  =  m</a:t>
                </a:r>
                <a:r>
                  <a:rPr lang="en-US" sz="2800">
                    <a:latin typeface="Comic Sans MS" pitchFamily="66" charset="0"/>
                  </a:rPr>
                  <a:t> </a:t>
                </a:r>
              </a:p>
            </p:txBody>
          </p:sp>
          <p:sp>
            <p:nvSpPr>
              <p:cNvPr id="208919" name="Text Box 5"/>
              <p:cNvSpPr txBox="1">
                <a:spLocks noChangeArrowheads="1"/>
              </p:cNvSpPr>
              <p:nvPr/>
            </p:nvSpPr>
            <p:spPr bwMode="auto">
              <a:xfrm>
                <a:off x="2182" y="1634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FF0000"/>
                    </a:solidFill>
                    <a:latin typeface="Comic Sans MS" pitchFamily="66" charset="0"/>
                  </a:rPr>
                  <a:t>B</a:t>
                </a:r>
                <a:endParaRPr lang="en-US" sz="2800">
                  <a:latin typeface="Comic Sans MS" pitchFamily="66" charset="0"/>
                </a:endParaRPr>
              </a:p>
            </p:txBody>
          </p:sp>
          <p:sp>
            <p:nvSpPr>
              <p:cNvPr id="208920" name="Text Box 6"/>
              <p:cNvSpPr txBox="1">
                <a:spLocks noChangeArrowheads="1"/>
              </p:cNvSpPr>
              <p:nvPr/>
            </p:nvSpPr>
            <p:spPr bwMode="auto">
              <a:xfrm>
                <a:off x="1864" y="1620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FF0000"/>
                    </a:solidFill>
                    <a:latin typeface="Comic Sans MS" pitchFamily="66" charset="0"/>
                  </a:rPr>
                  <a:t>B</a:t>
                </a:r>
                <a:endParaRPr lang="en-US" sz="2800">
                  <a:latin typeface="Comic Sans MS" pitchFamily="66" charset="0"/>
                </a:endParaRPr>
              </a:p>
            </p:txBody>
          </p:sp>
        </p:grpSp>
        <p:sp>
          <p:nvSpPr>
            <p:cNvPr id="208916" name="Text Box 28"/>
            <p:cNvSpPr txBox="1">
              <a:spLocks noChangeArrowheads="1"/>
            </p:cNvSpPr>
            <p:nvPr/>
          </p:nvSpPr>
          <p:spPr bwMode="auto">
            <a:xfrm>
              <a:off x="1497" y="1706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-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8917" name="Text Box 29"/>
            <p:cNvSpPr txBox="1">
              <a:spLocks noChangeArrowheads="1"/>
            </p:cNvSpPr>
            <p:nvPr/>
          </p:nvSpPr>
          <p:spPr bwMode="auto">
            <a:xfrm>
              <a:off x="1853" y="1722"/>
              <a:ext cx="2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+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08913" name="Text Box 31"/>
          <p:cNvSpPr txBox="1">
            <a:spLocks noChangeArrowheads="1"/>
          </p:cNvSpPr>
          <p:nvPr/>
        </p:nvSpPr>
        <p:spPr bwMode="auto">
          <a:xfrm>
            <a:off x="5638800" y="370840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+</a:t>
            </a:r>
            <a:endParaRPr lang="en-US"/>
          </a:p>
        </p:txBody>
      </p:sp>
      <p:sp>
        <p:nvSpPr>
          <p:cNvPr id="208914" name="Text Box 32"/>
          <p:cNvSpPr txBox="1">
            <a:spLocks noChangeArrowheads="1"/>
          </p:cNvSpPr>
          <p:nvPr/>
        </p:nvSpPr>
        <p:spPr bwMode="auto">
          <a:xfrm>
            <a:off x="4514850" y="4572000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929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12738"/>
            <a:ext cx="7272338" cy="1143000"/>
          </a:xfrm>
        </p:spPr>
        <p:txBody>
          <a:bodyPr/>
          <a:lstStyle/>
          <a:p>
            <a:pPr eaLnBrk="1" hangingPunct="1"/>
            <a:r>
              <a:rPr lang="en-US" smtClean="0"/>
              <a:t>Sự chứng thực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7696200" cy="1295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u="sng" smtClean="0">
                <a:solidFill>
                  <a:srgbClr val="FF0000"/>
                </a:solidFill>
              </a:rPr>
              <a:t>Mục tiêu:</a:t>
            </a:r>
            <a:r>
              <a:rPr lang="en-US" smtClean="0"/>
              <a:t> Bob muốn Alice “chứng thực” nhân dạng của cô đối với anh ta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F77622-0014-494C-920F-9416F4B8991C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12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1371600" y="3048000"/>
            <a:ext cx="6096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u="sng">
                <a:solidFill>
                  <a:srgbClr val="FF0000"/>
                </a:solidFill>
                <a:latin typeface="+mn-lt"/>
              </a:rPr>
              <a:t>Mô tả cách thức hiện thực:</a:t>
            </a:r>
            <a:r>
              <a:rPr lang="en-US">
                <a:solidFill>
                  <a:srgbClr val="FF0000"/>
                </a:solidFill>
                <a:latin typeface="+mn-lt"/>
              </a:rPr>
              <a:t> </a:t>
            </a:r>
            <a:r>
              <a:rPr lang="en-US">
                <a:latin typeface="Comic Sans MS" pitchFamily="66" charset="0"/>
              </a:rPr>
              <a:t>Alice</a:t>
            </a:r>
            <a:r>
              <a:rPr lang="en-US">
                <a:latin typeface="+mn-lt"/>
              </a:rPr>
              <a:t> nói “Tôi là </a:t>
            </a:r>
            <a:r>
              <a:rPr lang="en-US">
                <a:latin typeface="Comic Sans MS" pitchFamily="66" charset="0"/>
              </a:rPr>
              <a:t>Alice</a:t>
            </a:r>
            <a:r>
              <a:rPr lang="en-US">
                <a:latin typeface="+mn-lt"/>
              </a:rPr>
              <a:t>”</a:t>
            </a:r>
          </a:p>
        </p:txBody>
      </p:sp>
      <p:sp>
        <p:nvSpPr>
          <p:cNvPr id="35847" name="Text Box 5"/>
          <p:cNvSpPr txBox="1">
            <a:spLocks noChangeArrowheads="1"/>
          </p:cNvSpPr>
          <p:nvPr/>
        </p:nvSpPr>
        <p:spPr bwMode="auto">
          <a:xfrm>
            <a:off x="5281613" y="4135438"/>
            <a:ext cx="24907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n-lt"/>
              </a:rPr>
              <a:t>Thất bại sẽ xảy ra??</a:t>
            </a:r>
          </a:p>
        </p:txBody>
      </p:sp>
      <p:pic>
        <p:nvPicPr>
          <p:cNvPr id="209927" name="Picture 1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3025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928" name="Picture 16" descr="E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9050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929" name="Picture 28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4000" y="3811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930" name="Line 32"/>
          <p:cNvSpPr>
            <a:spLocks noChangeShapeType="1"/>
          </p:cNvSpPr>
          <p:nvPr/>
        </p:nvSpPr>
        <p:spPr bwMode="auto">
          <a:xfrm>
            <a:off x="2146300" y="424815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31" name="Text Box 36"/>
          <p:cNvSpPr txBox="1">
            <a:spLocks noChangeArrowheads="1"/>
          </p:cNvSpPr>
          <p:nvPr/>
        </p:nvSpPr>
        <p:spPr bwMode="auto">
          <a:xfrm>
            <a:off x="2112963" y="3749675"/>
            <a:ext cx="157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“Tôi là Alice”</a:t>
            </a:r>
          </a:p>
        </p:txBody>
      </p:sp>
    </p:spTree>
    <p:extLst>
      <p:ext uri="{BB962C8B-B14F-4D97-AF65-F5344CB8AC3E}">
        <p14:creationId xmlns:p14="http://schemas.microsoft.com/office/powerpoint/2010/main" xmlns="" val="318002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850" cy="944562"/>
          </a:xfrm>
        </p:spPr>
        <p:txBody>
          <a:bodyPr/>
          <a:lstStyle/>
          <a:p>
            <a:pPr eaLnBrk="1" hangingPunct="1"/>
            <a:r>
              <a:rPr lang="en-US" smtClean="0"/>
              <a:t>Sự toàn vẹn</a:t>
            </a:r>
          </a:p>
        </p:txBody>
      </p:sp>
      <p:sp>
        <p:nvSpPr>
          <p:cNvPr id="210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Chữ ký số: </a:t>
            </a:r>
            <a:r>
              <a:rPr lang="en-US" sz="2800" smtClean="0">
                <a:solidFill>
                  <a:srgbClr val="FF0000"/>
                </a:solidFill>
              </a:rPr>
              <a:t>Kỹ thuật mã hóa tương tự như các chữ ký bằng tay.</a:t>
            </a:r>
          </a:p>
          <a:p>
            <a:pPr lvl="1" eaLnBrk="1" hangingPunct="1"/>
            <a:r>
              <a:rPr lang="en-US" smtClean="0"/>
              <a:t>người gửi (Bob) đánh dấu (số hóa) tài liệu, thiết lập thuộc tính là người sở hữu/tạo lập tài liệu.</a:t>
            </a:r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</a:rPr>
              <a:t>có thể kiểm tra, không thể làm giả: </a:t>
            </a:r>
            <a:r>
              <a:rPr lang="en-US" smtClean="0"/>
              <a:t>người nhận (Alice) có thể chứng thực với người khác là chỉ có Bob chứ ngoài ra không có ai (kể cả Alice) đã ký trên tài liệu đó.</a:t>
            </a:r>
          </a:p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41C32D-F441-42EC-BD1D-8FC7E6553BC3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12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Chữ ký số</a:t>
            </a:r>
            <a:endParaRPr lang="en-US" smtClean="0"/>
          </a:p>
        </p:txBody>
      </p:sp>
      <p:sp>
        <p:nvSpPr>
          <p:cNvPr id="211971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903288" y="1436688"/>
            <a:ext cx="7391400" cy="2032000"/>
          </a:xfrm>
        </p:spPr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en-US" smtClean="0">
                <a:solidFill>
                  <a:srgbClr val="FF0000"/>
                </a:solidFill>
              </a:rPr>
              <a:t>Chữ ký số đơn giản cho thông điệp m:</a:t>
            </a:r>
            <a:endParaRPr lang="en-US" sz="240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400" smtClean="0"/>
              <a:t>Bob ký m bằng cách mã hóa với khóa riêng của anh ấy K</a:t>
            </a:r>
            <a:r>
              <a:rPr lang="en-US" sz="2400" baseline="-25000" smtClean="0"/>
              <a:t>B</a:t>
            </a:r>
            <a:r>
              <a:rPr lang="en-US" sz="2400" smtClean="0"/>
              <a:t>, tạo thông điệp “đã được ký”, K</a:t>
            </a:r>
            <a:r>
              <a:rPr lang="en-US" sz="2400" baseline="-25000" smtClean="0"/>
              <a:t>B</a:t>
            </a:r>
            <a:r>
              <a:rPr lang="en-US" sz="2400" smtClean="0"/>
              <a:t>(m)</a:t>
            </a:r>
            <a:endParaRPr lang="en-US" smtClean="0"/>
          </a:p>
        </p:txBody>
      </p:sp>
      <p:sp>
        <p:nvSpPr>
          <p:cNvPr id="5017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22B71F-323D-4A21-820D-510C35A50302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14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1973" name="Rectangle 27"/>
          <p:cNvSpPr>
            <a:spLocks noChangeArrowheads="1"/>
          </p:cNvSpPr>
          <p:nvPr/>
        </p:nvSpPr>
        <p:spPr bwMode="auto">
          <a:xfrm>
            <a:off x="6311900" y="3543300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11974" name="Rectangle 12"/>
          <p:cNvSpPr>
            <a:spLocks noChangeArrowheads="1"/>
          </p:cNvSpPr>
          <p:nvPr/>
        </p:nvSpPr>
        <p:spPr bwMode="auto">
          <a:xfrm>
            <a:off x="952500" y="3467100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11975" name="Text Box 8"/>
          <p:cNvSpPr txBox="1">
            <a:spLocks noChangeArrowheads="1"/>
          </p:cNvSpPr>
          <p:nvPr/>
        </p:nvSpPr>
        <p:spPr bwMode="auto">
          <a:xfrm>
            <a:off x="6896100" y="2174875"/>
            <a:ext cx="596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-</a:t>
            </a:r>
          </a:p>
        </p:txBody>
      </p:sp>
      <p:sp>
        <p:nvSpPr>
          <p:cNvPr id="211976" name="Text Box 10"/>
          <p:cNvSpPr txBox="1">
            <a:spLocks noChangeArrowheads="1"/>
          </p:cNvSpPr>
          <p:nvPr/>
        </p:nvSpPr>
        <p:spPr bwMode="auto">
          <a:xfrm>
            <a:off x="2489200" y="2197100"/>
            <a:ext cx="596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-</a:t>
            </a:r>
          </a:p>
        </p:txBody>
      </p:sp>
      <p:sp>
        <p:nvSpPr>
          <p:cNvPr id="211977" name="Text Box 11"/>
          <p:cNvSpPr txBox="1">
            <a:spLocks noChangeArrowheads="1"/>
          </p:cNvSpPr>
          <p:nvPr/>
        </p:nvSpPr>
        <p:spPr bwMode="auto">
          <a:xfrm>
            <a:off x="990600" y="3467100"/>
            <a:ext cx="21209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Dear Alice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Oh, how I have missed you. I think of you all the time! …(blah blah blah)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Bob</a:t>
            </a:r>
          </a:p>
        </p:txBody>
      </p:sp>
      <p:sp>
        <p:nvSpPr>
          <p:cNvPr id="226314" name="Text Box 13"/>
          <p:cNvSpPr txBox="1">
            <a:spLocks noChangeArrowheads="1"/>
          </p:cNvSpPr>
          <p:nvPr/>
        </p:nvSpPr>
        <p:spPr bwMode="auto">
          <a:xfrm>
            <a:off x="652463" y="3048000"/>
            <a:ext cx="27352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0000"/>
                </a:solidFill>
                <a:latin typeface="+mn-lt"/>
              </a:rPr>
              <a:t>thông điệp của Bob, m</a:t>
            </a:r>
          </a:p>
        </p:txBody>
      </p:sp>
      <p:sp>
        <p:nvSpPr>
          <p:cNvPr id="211979" name="Rectangle 14"/>
          <p:cNvSpPr>
            <a:spLocks noChangeArrowheads="1"/>
          </p:cNvSpPr>
          <p:nvPr/>
        </p:nvSpPr>
        <p:spPr bwMode="auto">
          <a:xfrm>
            <a:off x="4141788" y="3810000"/>
            <a:ext cx="1417637" cy="1082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26316" name="Text Box 15"/>
          <p:cNvSpPr txBox="1">
            <a:spLocks noChangeArrowheads="1"/>
          </p:cNvSpPr>
          <p:nvPr/>
        </p:nvSpPr>
        <p:spPr bwMode="auto">
          <a:xfrm>
            <a:off x="4148138" y="3844925"/>
            <a:ext cx="14303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solidFill>
                  <a:schemeClr val="bg1"/>
                </a:solidFill>
                <a:latin typeface="+mn-lt"/>
              </a:rPr>
              <a:t>giải thuật mã hóa khóa công cộng</a:t>
            </a:r>
          </a:p>
        </p:txBody>
      </p:sp>
      <p:sp>
        <p:nvSpPr>
          <p:cNvPr id="211981" name="Line 16"/>
          <p:cNvSpPr>
            <a:spLocks noChangeShapeType="1"/>
          </p:cNvSpPr>
          <p:nvPr/>
        </p:nvSpPr>
        <p:spPr bwMode="auto">
          <a:xfrm>
            <a:off x="3409950" y="4273550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18" name="Text Box 17"/>
          <p:cNvSpPr txBox="1">
            <a:spLocks noChangeArrowheads="1"/>
          </p:cNvSpPr>
          <p:nvPr/>
        </p:nvSpPr>
        <p:spPr bwMode="auto">
          <a:xfrm>
            <a:off x="4908550" y="3000375"/>
            <a:ext cx="1762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n-lt"/>
              </a:rPr>
              <a:t>khóa riêng của Bob</a:t>
            </a:r>
          </a:p>
        </p:txBody>
      </p:sp>
      <p:pic>
        <p:nvPicPr>
          <p:cNvPr id="211983" name="Picture 18" descr="BS00768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014788" y="3181350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1984" name="Group 23"/>
          <p:cNvGrpSpPr>
            <a:grpSpLocks/>
          </p:cNvGrpSpPr>
          <p:nvPr/>
        </p:nvGrpSpPr>
        <p:grpSpPr bwMode="auto">
          <a:xfrm>
            <a:off x="4491038" y="2973388"/>
            <a:ext cx="482600" cy="603250"/>
            <a:chOff x="2997" y="2073"/>
            <a:chExt cx="304" cy="380"/>
          </a:xfrm>
        </p:grpSpPr>
        <p:grpSp>
          <p:nvGrpSpPr>
            <p:cNvPr id="211994" name="Group 22"/>
            <p:cNvGrpSpPr>
              <a:grpSpLocks/>
            </p:cNvGrpSpPr>
            <p:nvPr/>
          </p:nvGrpSpPr>
          <p:grpSpPr bwMode="auto">
            <a:xfrm>
              <a:off x="2997" y="2144"/>
              <a:ext cx="304" cy="309"/>
              <a:chOff x="2997" y="2144"/>
              <a:chExt cx="304" cy="309"/>
            </a:xfrm>
          </p:grpSpPr>
          <p:sp>
            <p:nvSpPr>
              <p:cNvPr id="211996" name="Text Box 19"/>
              <p:cNvSpPr txBox="1">
                <a:spLocks noChangeArrowheads="1"/>
              </p:cNvSpPr>
              <p:nvPr/>
            </p:nvSpPr>
            <p:spPr bwMode="auto">
              <a:xfrm>
                <a:off x="2997" y="2144"/>
                <a:ext cx="26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solidFill>
                      <a:srgbClr val="FF0000"/>
                    </a:solidFill>
                    <a:latin typeface="Comic Sans MS" pitchFamily="66" charset="0"/>
                  </a:rPr>
                  <a:t>K </a:t>
                </a:r>
              </a:p>
            </p:txBody>
          </p:sp>
          <p:sp>
            <p:nvSpPr>
              <p:cNvPr id="211997" name="Text Box 20"/>
              <p:cNvSpPr txBox="1">
                <a:spLocks noChangeArrowheads="1"/>
              </p:cNvSpPr>
              <p:nvPr/>
            </p:nvSpPr>
            <p:spPr bwMode="auto">
              <a:xfrm>
                <a:off x="3104" y="2241"/>
                <a:ext cx="19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rgbClr val="FF0000"/>
                    </a:solidFill>
                    <a:latin typeface="Comic Sans MS" pitchFamily="66" charset="0"/>
                  </a:rPr>
                  <a:t>B</a:t>
                </a:r>
              </a:p>
            </p:txBody>
          </p:sp>
        </p:grpSp>
        <p:sp>
          <p:nvSpPr>
            <p:cNvPr id="211995" name="Text Box 21"/>
            <p:cNvSpPr txBox="1">
              <a:spLocks noChangeArrowheads="1"/>
            </p:cNvSpPr>
            <p:nvPr/>
          </p:nvSpPr>
          <p:spPr bwMode="auto">
            <a:xfrm>
              <a:off x="3117" y="2073"/>
              <a:ext cx="1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rgbClr val="FF0000"/>
                  </a:solidFill>
                  <a:latin typeface="Comic Sans MS" pitchFamily="66" charset="0"/>
                </a:rPr>
                <a:t>-</a:t>
              </a:r>
            </a:p>
          </p:txBody>
        </p:sp>
      </p:grpSp>
      <p:sp>
        <p:nvSpPr>
          <p:cNvPr id="211985" name="Line 24"/>
          <p:cNvSpPr>
            <a:spLocks noChangeShapeType="1"/>
          </p:cNvSpPr>
          <p:nvPr/>
        </p:nvSpPr>
        <p:spPr bwMode="auto">
          <a:xfrm>
            <a:off x="4489450" y="3333750"/>
            <a:ext cx="1588" cy="469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86" name="Line 25"/>
          <p:cNvSpPr>
            <a:spLocks noChangeShapeType="1"/>
          </p:cNvSpPr>
          <p:nvPr/>
        </p:nvSpPr>
        <p:spPr bwMode="auto">
          <a:xfrm>
            <a:off x="5594350" y="4273550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87" name="Text Box 26"/>
          <p:cNvSpPr txBox="1">
            <a:spLocks noChangeArrowheads="1"/>
          </p:cNvSpPr>
          <p:nvPr/>
        </p:nvSpPr>
        <p:spPr bwMode="auto">
          <a:xfrm>
            <a:off x="6438900" y="3644900"/>
            <a:ext cx="2120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vi-VN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thông điệp của B</a:t>
            </a: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 là m, đã ký (mã hóa) với khóa riêng của anh ấy</a:t>
            </a:r>
          </a:p>
        </p:txBody>
      </p:sp>
      <p:grpSp>
        <p:nvGrpSpPr>
          <p:cNvPr id="211988" name="Group 28"/>
          <p:cNvGrpSpPr>
            <a:grpSpLocks/>
          </p:cNvGrpSpPr>
          <p:nvPr/>
        </p:nvGrpSpPr>
        <p:grpSpPr bwMode="auto">
          <a:xfrm>
            <a:off x="7005638" y="3011488"/>
            <a:ext cx="482600" cy="603250"/>
            <a:chOff x="2997" y="2073"/>
            <a:chExt cx="304" cy="380"/>
          </a:xfrm>
        </p:grpSpPr>
        <p:grpSp>
          <p:nvGrpSpPr>
            <p:cNvPr id="211990" name="Group 29"/>
            <p:cNvGrpSpPr>
              <a:grpSpLocks/>
            </p:cNvGrpSpPr>
            <p:nvPr/>
          </p:nvGrpSpPr>
          <p:grpSpPr bwMode="auto">
            <a:xfrm>
              <a:off x="2997" y="2144"/>
              <a:ext cx="304" cy="309"/>
              <a:chOff x="2997" y="2144"/>
              <a:chExt cx="304" cy="309"/>
            </a:xfrm>
          </p:grpSpPr>
          <p:sp>
            <p:nvSpPr>
              <p:cNvPr id="211992" name="Text Box 30"/>
              <p:cNvSpPr txBox="1">
                <a:spLocks noChangeArrowheads="1"/>
              </p:cNvSpPr>
              <p:nvPr/>
            </p:nvSpPr>
            <p:spPr bwMode="auto">
              <a:xfrm>
                <a:off x="2997" y="2144"/>
                <a:ext cx="26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solidFill>
                      <a:srgbClr val="FF0000"/>
                    </a:solidFill>
                    <a:latin typeface="Comic Sans MS" pitchFamily="66" charset="0"/>
                  </a:rPr>
                  <a:t>K </a:t>
                </a:r>
              </a:p>
            </p:txBody>
          </p:sp>
          <p:sp>
            <p:nvSpPr>
              <p:cNvPr id="211993" name="Text Box 31"/>
              <p:cNvSpPr txBox="1">
                <a:spLocks noChangeArrowheads="1"/>
              </p:cNvSpPr>
              <p:nvPr/>
            </p:nvSpPr>
            <p:spPr bwMode="auto">
              <a:xfrm>
                <a:off x="3104" y="2241"/>
                <a:ext cx="19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rgbClr val="FF0000"/>
                    </a:solidFill>
                    <a:latin typeface="Comic Sans MS" pitchFamily="66" charset="0"/>
                  </a:rPr>
                  <a:t>B</a:t>
                </a:r>
              </a:p>
            </p:txBody>
          </p:sp>
        </p:grpSp>
        <p:sp>
          <p:nvSpPr>
            <p:cNvPr id="211991" name="Text Box 32"/>
            <p:cNvSpPr txBox="1">
              <a:spLocks noChangeArrowheads="1"/>
            </p:cNvSpPr>
            <p:nvPr/>
          </p:nvSpPr>
          <p:spPr bwMode="auto">
            <a:xfrm>
              <a:off x="3117" y="2073"/>
              <a:ext cx="1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rgbClr val="FF0000"/>
                  </a:solidFill>
                  <a:latin typeface="Comic Sans MS" pitchFamily="66" charset="0"/>
                </a:rPr>
                <a:t>-</a:t>
              </a:r>
            </a:p>
          </p:txBody>
        </p:sp>
      </p:grpSp>
      <p:sp>
        <p:nvSpPr>
          <p:cNvPr id="211989" name="Text Box 33"/>
          <p:cNvSpPr txBox="1">
            <a:spLocks noChangeArrowheads="1"/>
          </p:cNvSpPr>
          <p:nvPr/>
        </p:nvSpPr>
        <p:spPr bwMode="auto">
          <a:xfrm>
            <a:off x="7323138" y="3111500"/>
            <a:ext cx="677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(m)</a:t>
            </a:r>
          </a:p>
        </p:txBody>
      </p:sp>
    </p:spTree>
    <p:extLst>
      <p:ext uri="{BB962C8B-B14F-4D97-AF65-F5344CB8AC3E}">
        <p14:creationId xmlns:p14="http://schemas.microsoft.com/office/powerpoint/2010/main" xmlns="" val="49828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1625"/>
            <a:ext cx="7075488" cy="914400"/>
          </a:xfrm>
        </p:spPr>
        <p:txBody>
          <a:bodyPr/>
          <a:lstStyle/>
          <a:p>
            <a:pPr eaLnBrk="1" hangingPunct="1"/>
            <a:r>
              <a:rPr lang="en-US" sz="3600" smtClean="0"/>
              <a:t>Chữ ký số (tt)</a:t>
            </a:r>
            <a:endParaRPr lang="en-US" smtClean="0"/>
          </a:p>
        </p:txBody>
      </p:sp>
      <p:sp>
        <p:nvSpPr>
          <p:cNvPr id="22630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4838" y="1266825"/>
            <a:ext cx="8147050" cy="2560638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smtClean="0"/>
              <a:t>Giả sử Alice nhận được m, với chữ ký số hóa là K</a:t>
            </a:r>
            <a:r>
              <a:rPr lang="en-US" sz="2400" baseline="-25000" smtClean="0"/>
              <a:t>B</a:t>
            </a:r>
            <a:r>
              <a:rPr lang="en-US" sz="2400" smtClean="0"/>
              <a:t>(m)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smtClean="0"/>
              <a:t>Alice kiểm tra m  đã được ký bởi Bob bằng cách áp dụng khóa công cộng của Bob là K</a:t>
            </a:r>
            <a:r>
              <a:rPr lang="en-US" sz="2400" baseline="-25000" smtClean="0"/>
              <a:t>B</a:t>
            </a:r>
            <a:r>
              <a:rPr lang="en-US" sz="2400" smtClean="0"/>
              <a:t> cho K</a:t>
            </a:r>
            <a:r>
              <a:rPr lang="en-US" sz="2400" baseline="-25000" smtClean="0"/>
              <a:t>B</a:t>
            </a:r>
            <a:r>
              <a:rPr lang="en-US" sz="2400" smtClean="0"/>
              <a:t>(m) sau đó kiểm tra K</a:t>
            </a:r>
            <a:r>
              <a:rPr lang="en-US" sz="2400" baseline="-25000" smtClean="0"/>
              <a:t>B</a:t>
            </a:r>
            <a:r>
              <a:rPr lang="en-US" sz="2400" smtClean="0"/>
              <a:t>(K</a:t>
            </a:r>
            <a:r>
              <a:rPr lang="en-US" sz="2400" baseline="-25000" smtClean="0"/>
              <a:t>B</a:t>
            </a:r>
            <a:r>
              <a:rPr lang="en-US" sz="2400" smtClean="0"/>
              <a:t>(m) ) = m.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smtClean="0"/>
              <a:t>Nếu K</a:t>
            </a:r>
            <a:r>
              <a:rPr lang="en-US" sz="2400" baseline="-25000" smtClean="0"/>
              <a:t>B</a:t>
            </a:r>
            <a:r>
              <a:rPr lang="en-US" sz="2400" smtClean="0"/>
              <a:t>(K</a:t>
            </a:r>
            <a:r>
              <a:rPr lang="en-US" sz="2400" baseline="-25000" smtClean="0"/>
              <a:t>B</a:t>
            </a:r>
            <a:r>
              <a:rPr lang="en-US" sz="2400" smtClean="0"/>
              <a:t>(m) ) = m,  bất cứ ai đã ký m phải dùng khóa riêng của Bob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smtClean="0"/>
          </a:p>
        </p:txBody>
      </p:sp>
      <p:sp>
        <p:nvSpPr>
          <p:cNvPr id="51213" name="Rectangle 13"/>
          <p:cNvSpPr>
            <a:spLocks noGrp="1" noChangeArrowheads="1"/>
          </p:cNvSpPr>
          <p:nvPr>
            <p:ph sz="half" idx="2"/>
          </p:nvPr>
        </p:nvSpPr>
        <p:spPr>
          <a:xfrm>
            <a:off x="990600" y="3962400"/>
            <a:ext cx="7391400" cy="2608263"/>
          </a:xfrm>
        </p:spPr>
        <p:txBody>
          <a:bodyPr rtlCol="0">
            <a:normAutofit lnSpcReduction="10000"/>
          </a:bodyPr>
          <a:lstStyle/>
          <a:p>
            <a:pPr marL="381000" indent="-381000" eaLnBrk="1" fontAlgn="auto" hangingPunct="1">
              <a:lnSpc>
                <a:spcPct val="9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400" smtClean="0">
                <a:solidFill>
                  <a:srgbClr val="FF0000"/>
                </a:solidFill>
              </a:rPr>
              <a:t>Alice kiểm tra:</a:t>
            </a:r>
          </a:p>
          <a:p>
            <a:pPr marL="800100" lvl="1" indent="-342900" eaLnBrk="1" fontAlgn="auto" hangingPunct="1">
              <a:lnSpc>
                <a:spcPct val="90000"/>
              </a:lnSpc>
              <a:spcAft>
                <a:spcPts val="0"/>
              </a:spcAft>
              <a:buFont typeface="ZapfDingbats" pitchFamily="82" charset="2"/>
              <a:buChar char="ü"/>
              <a:defRPr/>
            </a:pPr>
            <a:r>
              <a:rPr lang="en-US" smtClean="0"/>
              <a:t>Bob đã ký m.</a:t>
            </a:r>
          </a:p>
          <a:p>
            <a:pPr marL="800100" lvl="1" indent="-342900" eaLnBrk="1" fontAlgn="auto" hangingPunct="1">
              <a:lnSpc>
                <a:spcPct val="90000"/>
              </a:lnSpc>
              <a:spcAft>
                <a:spcPts val="0"/>
              </a:spcAft>
              <a:buFont typeface="ZapfDingbats" pitchFamily="82" charset="2"/>
              <a:buChar char="ü"/>
              <a:defRPr/>
            </a:pPr>
            <a:r>
              <a:rPr lang="en-US" smtClean="0"/>
              <a:t>Không có ai khác đã ký m.</a:t>
            </a:r>
          </a:p>
          <a:p>
            <a:pPr marL="800100" lvl="1" indent="-342900" eaLnBrk="1" fontAlgn="auto" hangingPunct="1">
              <a:lnSpc>
                <a:spcPct val="90000"/>
              </a:lnSpc>
              <a:spcAft>
                <a:spcPts val="0"/>
              </a:spcAft>
              <a:buFont typeface="ZapfDingbats" pitchFamily="82" charset="2"/>
              <a:buChar char="ü"/>
              <a:defRPr/>
            </a:pPr>
            <a:r>
              <a:rPr lang="en-US" smtClean="0"/>
              <a:t>Bob đã ký m và không ký m’.</a:t>
            </a:r>
          </a:p>
          <a:p>
            <a:pPr marL="381000" indent="-381000" eaLnBrk="1" fontAlgn="auto" hangingPunct="1">
              <a:lnSpc>
                <a:spcPct val="90000"/>
              </a:lnSpc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sz="2400" smtClean="0">
                <a:solidFill>
                  <a:srgbClr val="FF0000"/>
                </a:solidFill>
              </a:rPr>
              <a:t>Không thể phủ nhận</a:t>
            </a:r>
            <a:r>
              <a:rPr lang="en-US" sz="2400" smtClean="0"/>
              <a:t>:</a:t>
            </a:r>
          </a:p>
          <a:p>
            <a:pPr marL="800100" lvl="1" indent="-34290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mtClean="0"/>
              <a:t>Alice có thể giữ m và chữ ký K</a:t>
            </a:r>
            <a:r>
              <a:rPr lang="en-US" baseline="-25000" smtClean="0"/>
              <a:t>B</a:t>
            </a:r>
            <a:r>
              <a:rPr lang="en-US" smtClean="0"/>
              <a:t>(m) để chứng thực rằng Bob đã ký m. </a:t>
            </a:r>
          </a:p>
          <a:p>
            <a:pPr marL="381000" indent="-38100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sz="2400" smtClean="0"/>
          </a:p>
        </p:txBody>
      </p:sp>
      <p:sp>
        <p:nvSpPr>
          <p:cNvPr id="512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C353C-3685-45C3-99B5-42AB2680A191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15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2998" name="Text Box 6"/>
          <p:cNvSpPr txBox="1">
            <a:spLocks noChangeArrowheads="1"/>
          </p:cNvSpPr>
          <p:nvPr/>
        </p:nvSpPr>
        <p:spPr bwMode="auto">
          <a:xfrm>
            <a:off x="5683250" y="2009775"/>
            <a:ext cx="736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+</a:t>
            </a:r>
          </a:p>
        </p:txBody>
      </p:sp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2311400" y="2439988"/>
            <a:ext cx="736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+</a:t>
            </a:r>
          </a:p>
        </p:txBody>
      </p:sp>
      <p:sp>
        <p:nvSpPr>
          <p:cNvPr id="213000" name="Text Box 8"/>
          <p:cNvSpPr txBox="1">
            <a:spLocks noChangeArrowheads="1"/>
          </p:cNvSpPr>
          <p:nvPr/>
        </p:nvSpPr>
        <p:spPr bwMode="auto">
          <a:xfrm>
            <a:off x="2286000" y="2855913"/>
            <a:ext cx="3048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</a:t>
            </a:r>
          </a:p>
        </p:txBody>
      </p:sp>
      <p:sp>
        <p:nvSpPr>
          <p:cNvPr id="213001" name="Text Box 9"/>
          <p:cNvSpPr txBox="1">
            <a:spLocks noChangeArrowheads="1"/>
          </p:cNvSpPr>
          <p:nvPr/>
        </p:nvSpPr>
        <p:spPr bwMode="auto">
          <a:xfrm>
            <a:off x="7302500" y="1108075"/>
            <a:ext cx="736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</a:t>
            </a:r>
          </a:p>
        </p:txBody>
      </p:sp>
      <p:sp>
        <p:nvSpPr>
          <p:cNvPr id="213002" name="Text Box 10"/>
          <p:cNvSpPr txBox="1">
            <a:spLocks noChangeArrowheads="1"/>
          </p:cNvSpPr>
          <p:nvPr/>
        </p:nvSpPr>
        <p:spPr bwMode="auto">
          <a:xfrm>
            <a:off x="6705600" y="1995488"/>
            <a:ext cx="736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</a:t>
            </a:r>
          </a:p>
        </p:txBody>
      </p:sp>
      <p:sp>
        <p:nvSpPr>
          <p:cNvPr id="213003" name="Text Box 11"/>
          <p:cNvSpPr txBox="1">
            <a:spLocks noChangeArrowheads="1"/>
          </p:cNvSpPr>
          <p:nvPr/>
        </p:nvSpPr>
        <p:spPr bwMode="auto">
          <a:xfrm>
            <a:off x="2794000" y="2413000"/>
            <a:ext cx="736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</a:t>
            </a:r>
          </a:p>
        </p:txBody>
      </p:sp>
      <p:sp>
        <p:nvSpPr>
          <p:cNvPr id="213004" name="Text Box 12"/>
          <p:cNvSpPr txBox="1">
            <a:spLocks noChangeArrowheads="1"/>
          </p:cNvSpPr>
          <p:nvPr/>
        </p:nvSpPr>
        <p:spPr bwMode="auto">
          <a:xfrm>
            <a:off x="1790700" y="2882900"/>
            <a:ext cx="37623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+</a:t>
            </a:r>
          </a:p>
        </p:txBody>
      </p:sp>
      <p:sp>
        <p:nvSpPr>
          <p:cNvPr id="213005" name="Text Box 15"/>
          <p:cNvSpPr txBox="1">
            <a:spLocks noChangeArrowheads="1"/>
          </p:cNvSpPr>
          <p:nvPr/>
        </p:nvSpPr>
        <p:spPr bwMode="auto">
          <a:xfrm>
            <a:off x="5461000" y="5597525"/>
            <a:ext cx="381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xmlns="" val="172495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251700" cy="792163"/>
          </a:xfrm>
        </p:spPr>
        <p:txBody>
          <a:bodyPr/>
          <a:lstStyle/>
          <a:p>
            <a:pPr eaLnBrk="1" hangingPunct="1"/>
            <a:r>
              <a:rPr lang="en-US" sz="3600" smtClean="0"/>
              <a:t>Phân loại thông điệp</a:t>
            </a:r>
            <a:endParaRPr lang="en-US" sz="2800" smtClean="0"/>
          </a:p>
        </p:txBody>
      </p:sp>
      <p:sp>
        <p:nvSpPr>
          <p:cNvPr id="2140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11188" y="1739900"/>
            <a:ext cx="3883025" cy="4673600"/>
          </a:xfrm>
        </p:spPr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en-US" sz="2400" smtClean="0"/>
              <a:t>Tính toán các thông điệp dài có chi phí đắt</a:t>
            </a:r>
          </a:p>
          <a:p>
            <a:pPr eaLnBrk="1" hangingPunct="1"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Mục tiêu:</a:t>
            </a:r>
            <a:r>
              <a:rPr lang="en-US" sz="2400" smtClean="0"/>
              <a:t> “dấu tay” số hóa có kích thước cố định, dễ tính toán được</a:t>
            </a:r>
          </a:p>
          <a:p>
            <a:pPr eaLnBrk="1" hangingPunct="1"/>
            <a:r>
              <a:rPr lang="en-US" sz="2400" smtClean="0"/>
              <a:t>áp dụng hàm băm H vào m, tính được phân loại thông điệp kích thước cố định</a:t>
            </a:r>
            <a:r>
              <a:rPr lang="en-US" sz="2400" i="1" smtClean="0"/>
              <a:t>, H(m).</a:t>
            </a:r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400" smtClean="0"/>
          </a:p>
        </p:txBody>
      </p:sp>
      <p:sp>
        <p:nvSpPr>
          <p:cNvPr id="21402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756150" y="2965450"/>
            <a:ext cx="4044950" cy="3465513"/>
          </a:xfrm>
        </p:spPr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Các đặc tính hàm băm:</a:t>
            </a:r>
          </a:p>
          <a:p>
            <a:pPr eaLnBrk="1" hangingPunct="1"/>
            <a:r>
              <a:rPr lang="en-US" sz="2400" smtClean="0"/>
              <a:t>nhiều-một</a:t>
            </a:r>
          </a:p>
          <a:p>
            <a:pPr eaLnBrk="1" hangingPunct="1"/>
            <a:r>
              <a:rPr lang="en-US" sz="2400" smtClean="0"/>
              <a:t>sinh ra phân loại thông điệp kích thước cố định (“dấu tay”)</a:t>
            </a:r>
          </a:p>
          <a:p>
            <a:pPr eaLnBrk="1" hangingPunct="1"/>
            <a:r>
              <a:rPr lang="en-US" sz="2400" smtClean="0"/>
              <a:t>cho phân loại thông điệp x, không thể tính toán để tìm m dùng x = H(m)</a:t>
            </a:r>
          </a:p>
          <a:p>
            <a:pPr eaLnBrk="1" hangingPunct="1">
              <a:buFont typeface="ZapfDingbats" pitchFamily="82" charset="2"/>
              <a:buNone/>
            </a:pPr>
            <a:endParaRPr lang="en-US" sz="2400" smtClean="0"/>
          </a:p>
          <a:p>
            <a:pPr eaLnBrk="1" hangingPunct="1">
              <a:buFont typeface="ZapfDingbats" pitchFamily="82" charset="2"/>
              <a:buNone/>
            </a:pPr>
            <a:endParaRPr lang="en-US" sz="2000" smtClean="0"/>
          </a:p>
        </p:txBody>
      </p:sp>
      <p:sp>
        <p:nvSpPr>
          <p:cNvPr id="522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E86F34-8918-4164-A926-188F2704CC79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16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4022" name="Rectangle 7"/>
          <p:cNvSpPr>
            <a:spLocks noChangeArrowheads="1"/>
          </p:cNvSpPr>
          <p:nvPr/>
        </p:nvSpPr>
        <p:spPr bwMode="auto">
          <a:xfrm>
            <a:off x="6846888" y="2549525"/>
            <a:ext cx="804862" cy="422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14023" name="Rectangle 8"/>
          <p:cNvSpPr>
            <a:spLocks noChangeArrowheads="1"/>
          </p:cNvSpPr>
          <p:nvPr/>
        </p:nvSpPr>
        <p:spPr bwMode="auto">
          <a:xfrm>
            <a:off x="4572000" y="1095375"/>
            <a:ext cx="1662113" cy="944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14024" name="Text Box 10"/>
          <p:cNvSpPr txBox="1">
            <a:spLocks noChangeArrowheads="1"/>
          </p:cNvSpPr>
          <p:nvPr/>
        </p:nvSpPr>
        <p:spPr bwMode="auto">
          <a:xfrm>
            <a:off x="4800600" y="1084263"/>
            <a:ext cx="1416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thông điệp lớn m</a:t>
            </a:r>
          </a:p>
        </p:txBody>
      </p:sp>
      <p:sp>
        <p:nvSpPr>
          <p:cNvPr id="214025" name="Rectangle 11"/>
          <p:cNvSpPr>
            <a:spLocks noChangeArrowheads="1"/>
          </p:cNvSpPr>
          <p:nvPr/>
        </p:nvSpPr>
        <p:spPr bwMode="auto">
          <a:xfrm>
            <a:off x="6732588" y="1211263"/>
            <a:ext cx="1108075" cy="758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14026" name="Text Box 12"/>
          <p:cNvSpPr txBox="1">
            <a:spLocks noChangeArrowheads="1"/>
          </p:cNvSpPr>
          <p:nvPr/>
        </p:nvSpPr>
        <p:spPr bwMode="auto">
          <a:xfrm>
            <a:off x="6692900" y="1220788"/>
            <a:ext cx="10906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H: hàm </a:t>
            </a:r>
          </a:p>
          <a:p>
            <a:pPr eaLnBrk="1" hangingPunct="1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băm</a:t>
            </a:r>
          </a:p>
        </p:txBody>
      </p:sp>
      <p:sp>
        <p:nvSpPr>
          <p:cNvPr id="214027" name="Line 13"/>
          <p:cNvSpPr>
            <a:spLocks noChangeShapeType="1"/>
          </p:cNvSpPr>
          <p:nvPr/>
        </p:nvSpPr>
        <p:spPr bwMode="auto">
          <a:xfrm>
            <a:off x="6238875" y="1565275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28" name="Text Box 30"/>
          <p:cNvSpPr txBox="1">
            <a:spLocks noChangeArrowheads="1"/>
          </p:cNvSpPr>
          <p:nvPr/>
        </p:nvSpPr>
        <p:spPr bwMode="auto">
          <a:xfrm>
            <a:off x="6797675" y="2573338"/>
            <a:ext cx="893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H(m)</a:t>
            </a:r>
          </a:p>
        </p:txBody>
      </p:sp>
      <p:sp>
        <p:nvSpPr>
          <p:cNvPr id="214029" name="Line 31"/>
          <p:cNvSpPr>
            <a:spLocks noChangeShapeType="1"/>
          </p:cNvSpPr>
          <p:nvPr/>
        </p:nvSpPr>
        <p:spPr bwMode="auto">
          <a:xfrm>
            <a:off x="7164388" y="1984375"/>
            <a:ext cx="0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769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/>
          <a:lstStyle/>
          <a:p>
            <a:pPr eaLnBrk="1" hangingPunct="1"/>
            <a:r>
              <a:rPr lang="en-US" smtClean="0"/>
              <a:t>Khóa phân bố và chứng chỉ</a:t>
            </a:r>
          </a:p>
        </p:txBody>
      </p:sp>
      <p:sp>
        <p:nvSpPr>
          <p:cNvPr id="228355" name="Content Placeholder 2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sz="2400" u="sng" smtClean="0">
                <a:solidFill>
                  <a:srgbClr val="FF0000"/>
                </a:solidFill>
              </a:rPr>
              <a:t>Vấn đề khóa </a:t>
            </a:r>
            <a:r>
              <a:rPr lang="vi-VN" sz="2400" u="sng" smtClean="0">
                <a:solidFill>
                  <a:srgbClr val="FF0000"/>
                </a:solidFill>
              </a:rPr>
              <a:t>đối xứng</a:t>
            </a:r>
            <a:r>
              <a:rPr lang="en-US" sz="2400" u="sng" smtClean="0">
                <a:solidFill>
                  <a:srgbClr val="FF0000"/>
                </a:solidFill>
              </a:rPr>
              <a:t>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smtClean="0"/>
              <a:t>Làm thế nào 2 thực thể cùng thiết lập khóa bí mật trên mạng?</a:t>
            </a:r>
          </a:p>
          <a:p>
            <a:pPr eaLnBrk="1" fontAlgn="auto" hangingPunct="1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smtClean="0">
                <a:solidFill>
                  <a:srgbClr val="FF0000"/>
                </a:solidFill>
              </a:rPr>
              <a:t>Giải pháp:</a:t>
            </a:r>
            <a:endParaRPr lang="en-US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smtClean="0"/>
              <a:t>Trung tâm phân bố khóa (key distribution center-KDC) được tin cậy – hoạt động trung gian giữa các thực thể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mtClean="0"/>
          </a:p>
          <a:p>
            <a:pPr lvl="1" eaLnBrk="1" fontAlgn="auto" hangingPunct="1">
              <a:spcAft>
                <a:spcPts val="0"/>
              </a:spcAft>
              <a:buFont typeface="ZapfDingbats" pitchFamily="82" charset="2"/>
              <a:buNone/>
              <a:defRPr/>
            </a:pPr>
            <a:endParaRPr lang="en-US" sz="200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u="sng" smtClean="0">
                <a:solidFill>
                  <a:srgbClr val="FF0000"/>
                </a:solidFill>
              </a:rPr>
              <a:t>Vấn đề khóa công cộng:</a:t>
            </a:r>
            <a:endParaRPr lang="en-US" u="sng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Khi Alice lấy được khóa công cộng của Bob (từ web site, email, đĩa) làm sao biết khóa công cộng của Bob chứ không phải của Hacker?</a:t>
            </a:r>
          </a:p>
          <a:p>
            <a:pPr eaLnBrk="1" fontAlgn="auto" hangingPunct="1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smtClean="0">
                <a:solidFill>
                  <a:srgbClr val="FF0000"/>
                </a:solidFill>
              </a:rPr>
              <a:t>Giải pháp: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nơi cấp chứng chỉ (certification authority-CA) được tin cậy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C6AEB-4D11-4679-8B0F-4FA031078124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450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3152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Cấp chứng chỉ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212850"/>
            <a:ext cx="7902575" cy="4648200"/>
          </a:xfrm>
        </p:spPr>
        <p:txBody>
          <a:bodyPr/>
          <a:lstStyle/>
          <a:p>
            <a:pPr eaLnBrk="1" hangingPunct="1"/>
            <a:r>
              <a:rPr lang="en-US" sz="2400" smtClean="0">
                <a:solidFill>
                  <a:srgbClr val="FF0000"/>
                </a:solidFill>
              </a:rPr>
              <a:t>Certification authority (CA): </a:t>
            </a:r>
            <a:r>
              <a:rPr lang="en-US" sz="2400" smtClean="0"/>
              <a:t>gắn kết khóa công cộng với thực thể E nào đó.</a:t>
            </a:r>
          </a:p>
          <a:p>
            <a:pPr eaLnBrk="1" hangingPunct="1"/>
            <a:r>
              <a:rPr lang="en-US" sz="2400" smtClean="0"/>
              <a:t>E (người, router) đăng ký khóa công cộng của họ với CA.</a:t>
            </a:r>
          </a:p>
          <a:p>
            <a:pPr lvl="1" eaLnBrk="1" hangingPunct="1"/>
            <a:r>
              <a:rPr lang="en-US" sz="2000" smtClean="0"/>
              <a:t>E cung cấp “bằng chứng để nhận dạng” cho CA. </a:t>
            </a:r>
          </a:p>
          <a:p>
            <a:pPr lvl="1" eaLnBrk="1" hangingPunct="1"/>
            <a:r>
              <a:rPr lang="en-US" sz="2000" smtClean="0"/>
              <a:t>CA tạo ra chứng chỉ ràng buộc E với khóa công cộng của nó. </a:t>
            </a:r>
          </a:p>
          <a:p>
            <a:pPr lvl="1" eaLnBrk="1" hangingPunct="1"/>
            <a:r>
              <a:rPr lang="en-US" sz="2000" smtClean="0"/>
              <a:t>chứng chỉ chứa khóa công cộng của E được ký số bởi CA – CA nói “đây là khóa công cộng của E”</a:t>
            </a:r>
          </a:p>
        </p:txBody>
      </p:sp>
      <p:pic>
        <p:nvPicPr>
          <p:cNvPr id="216068" name="Picture 23" descr="j0175664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324225" y="4979988"/>
            <a:ext cx="1155700" cy="917575"/>
          </a:xfrm>
          <a:noFill/>
        </p:spPr>
      </p:pic>
      <p:sp>
        <p:nvSpPr>
          <p:cNvPr id="6041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50336-E365-453D-B8F2-525469D4E4AA}" type="slidenum">
              <a:rPr lang="en-US" smtClean="0">
                <a:latin typeface="Arial" pitchFamily="34" charset="0"/>
                <a:cs typeface="Arial" pitchFamily="34" charset="0"/>
              </a:rPr>
              <a:pPr>
                <a:defRPr/>
              </a:pPr>
              <a:t>18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6070" name="Picture 12" descr="Bo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0388" y="5702300"/>
            <a:ext cx="5905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071" name="Text Box 13"/>
          <p:cNvSpPr txBox="1">
            <a:spLocks noChangeArrowheads="1"/>
          </p:cNvSpPr>
          <p:nvPr/>
        </p:nvSpPr>
        <p:spPr bwMode="auto">
          <a:xfrm>
            <a:off x="469900" y="4429125"/>
            <a:ext cx="16462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r>
              <a:rPr lang="en-US" sz="1600">
                <a:latin typeface="Comic Sans MS" pitchFamily="66" charset="0"/>
              </a:rPr>
              <a:t>khóa công cộng của Bob</a:t>
            </a:r>
          </a:p>
        </p:txBody>
      </p:sp>
      <p:pic>
        <p:nvPicPr>
          <p:cNvPr id="216072" name="Picture 14" descr="BS00768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133600" y="440531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6073" name="Group 15"/>
          <p:cNvGrpSpPr>
            <a:grpSpLocks/>
          </p:cNvGrpSpPr>
          <p:nvPr/>
        </p:nvGrpSpPr>
        <p:grpSpPr bwMode="auto">
          <a:xfrm>
            <a:off x="2047875" y="4643438"/>
            <a:ext cx="482600" cy="603250"/>
            <a:chOff x="2997" y="2073"/>
            <a:chExt cx="304" cy="380"/>
          </a:xfrm>
        </p:grpSpPr>
        <p:grpSp>
          <p:nvGrpSpPr>
            <p:cNvPr id="216098" name="Group 16"/>
            <p:cNvGrpSpPr>
              <a:grpSpLocks/>
            </p:cNvGrpSpPr>
            <p:nvPr/>
          </p:nvGrpSpPr>
          <p:grpSpPr bwMode="auto">
            <a:xfrm>
              <a:off x="2997" y="2144"/>
              <a:ext cx="304" cy="309"/>
              <a:chOff x="2997" y="2144"/>
              <a:chExt cx="304" cy="309"/>
            </a:xfrm>
          </p:grpSpPr>
          <p:sp>
            <p:nvSpPr>
              <p:cNvPr id="216100" name="Text Box 17"/>
              <p:cNvSpPr txBox="1">
                <a:spLocks noChangeArrowheads="1"/>
              </p:cNvSpPr>
              <p:nvPr/>
            </p:nvSpPr>
            <p:spPr bwMode="auto">
              <a:xfrm>
                <a:off x="2997" y="2144"/>
                <a:ext cx="26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solidFill>
                      <a:srgbClr val="FF0000"/>
                    </a:solidFill>
                    <a:latin typeface="Comic Sans MS" pitchFamily="66" charset="0"/>
                  </a:rPr>
                  <a:t>K </a:t>
                </a:r>
              </a:p>
            </p:txBody>
          </p:sp>
          <p:sp>
            <p:nvSpPr>
              <p:cNvPr id="216101" name="Text Box 18"/>
              <p:cNvSpPr txBox="1">
                <a:spLocks noChangeArrowheads="1"/>
              </p:cNvSpPr>
              <p:nvPr/>
            </p:nvSpPr>
            <p:spPr bwMode="auto">
              <a:xfrm>
                <a:off x="3104" y="2241"/>
                <a:ext cx="19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rgbClr val="FF0000"/>
                    </a:solidFill>
                    <a:latin typeface="Comic Sans MS" pitchFamily="66" charset="0"/>
                  </a:rPr>
                  <a:t>B</a:t>
                </a:r>
              </a:p>
            </p:txBody>
          </p:sp>
        </p:grpSp>
        <p:sp>
          <p:nvSpPr>
            <p:cNvPr id="216099" name="Text Box 19"/>
            <p:cNvSpPr txBox="1">
              <a:spLocks noChangeArrowheads="1"/>
            </p:cNvSpPr>
            <p:nvPr/>
          </p:nvSpPr>
          <p:spPr bwMode="auto">
            <a:xfrm>
              <a:off x="3113" y="2073"/>
              <a:ext cx="1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rgbClr val="FF0000"/>
                  </a:solidFill>
                  <a:latin typeface="Comic Sans MS" pitchFamily="66" charset="0"/>
                </a:rPr>
                <a:t>+</a:t>
              </a:r>
            </a:p>
          </p:txBody>
        </p:sp>
      </p:grpSp>
      <p:sp>
        <p:nvSpPr>
          <p:cNvPr id="216074" name="Line 20"/>
          <p:cNvSpPr>
            <a:spLocks noChangeShapeType="1"/>
          </p:cNvSpPr>
          <p:nvPr/>
        </p:nvSpPr>
        <p:spPr bwMode="auto">
          <a:xfrm>
            <a:off x="2562225" y="4651375"/>
            <a:ext cx="698500" cy="6159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75" name="Text Box 21"/>
          <p:cNvSpPr txBox="1">
            <a:spLocks noChangeArrowheads="1"/>
          </p:cNvSpPr>
          <p:nvPr/>
        </p:nvSpPr>
        <p:spPr bwMode="auto">
          <a:xfrm>
            <a:off x="261938" y="5507038"/>
            <a:ext cx="1612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r>
              <a:rPr lang="en-US" sz="1600">
                <a:latin typeface="Comic Sans MS" pitchFamily="66" charset="0"/>
              </a:rPr>
              <a:t>thông tin để nhận dạng Bob</a:t>
            </a:r>
          </a:p>
        </p:txBody>
      </p:sp>
      <p:sp>
        <p:nvSpPr>
          <p:cNvPr id="216076" name="Line 22"/>
          <p:cNvSpPr>
            <a:spLocks noChangeShapeType="1"/>
          </p:cNvSpPr>
          <p:nvPr/>
        </p:nvSpPr>
        <p:spPr bwMode="auto">
          <a:xfrm flipV="1">
            <a:off x="2525713" y="5434013"/>
            <a:ext cx="741362" cy="341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6077" name="Group 24"/>
          <p:cNvGrpSpPr>
            <a:grpSpLocks/>
          </p:cNvGrpSpPr>
          <p:nvPr/>
        </p:nvGrpSpPr>
        <p:grpSpPr bwMode="auto">
          <a:xfrm>
            <a:off x="4856163" y="4224338"/>
            <a:ext cx="1192212" cy="955675"/>
            <a:chOff x="1126" y="2124"/>
            <a:chExt cx="751" cy="602"/>
          </a:xfrm>
        </p:grpSpPr>
        <p:sp>
          <p:nvSpPr>
            <p:cNvPr id="216096" name="Rectangle 25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16097" name="Text Box 26"/>
            <p:cNvSpPr txBox="1">
              <a:spLocks noChangeArrowheads="1"/>
            </p:cNvSpPr>
            <p:nvPr/>
          </p:nvSpPr>
          <p:spPr bwMode="auto">
            <a:xfrm>
              <a:off x="1134" y="2127"/>
              <a:ext cx="735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bg1"/>
                  </a:solidFill>
                  <a:latin typeface="Comic Sans MS" pitchFamily="66" charset="0"/>
                </a:rPr>
                <a:t>chữ ký số (đã mã hóa)</a:t>
              </a:r>
            </a:p>
          </p:txBody>
        </p:sp>
      </p:grpSp>
      <p:sp>
        <p:nvSpPr>
          <p:cNvPr id="216078" name="Text Box 27"/>
          <p:cNvSpPr txBox="1">
            <a:spLocks noChangeArrowheads="1"/>
          </p:cNvSpPr>
          <p:nvPr/>
        </p:nvSpPr>
        <p:spPr bwMode="auto">
          <a:xfrm>
            <a:off x="4546600" y="5219700"/>
            <a:ext cx="9604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r>
              <a:rPr lang="en-US" sz="1600">
                <a:latin typeface="Comic Sans MS" pitchFamily="66" charset="0"/>
              </a:rPr>
              <a:t>khóa riêng CA </a:t>
            </a:r>
          </a:p>
        </p:txBody>
      </p:sp>
      <p:pic>
        <p:nvPicPr>
          <p:cNvPr id="216079" name="Picture 28" descr="BS00768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715000" y="531336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6080" name="Group 37"/>
          <p:cNvGrpSpPr>
            <a:grpSpLocks/>
          </p:cNvGrpSpPr>
          <p:nvPr/>
        </p:nvGrpSpPr>
        <p:grpSpPr bwMode="auto">
          <a:xfrm>
            <a:off x="5408613" y="5551488"/>
            <a:ext cx="627062" cy="477837"/>
            <a:chOff x="3773" y="3688"/>
            <a:chExt cx="395" cy="301"/>
          </a:xfrm>
        </p:grpSpPr>
        <p:sp>
          <p:nvSpPr>
            <p:cNvPr id="216094" name="Text Box 31"/>
            <p:cNvSpPr txBox="1">
              <a:spLocks noChangeArrowheads="1"/>
            </p:cNvSpPr>
            <p:nvPr/>
          </p:nvSpPr>
          <p:spPr bwMode="auto">
            <a:xfrm>
              <a:off x="3773" y="3688"/>
              <a:ext cx="2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K </a:t>
              </a:r>
            </a:p>
          </p:txBody>
        </p:sp>
        <p:sp>
          <p:nvSpPr>
            <p:cNvPr id="216095" name="Text Box 32"/>
            <p:cNvSpPr txBox="1">
              <a:spLocks noChangeArrowheads="1"/>
            </p:cNvSpPr>
            <p:nvPr/>
          </p:nvSpPr>
          <p:spPr bwMode="auto">
            <a:xfrm>
              <a:off x="3881" y="3777"/>
              <a:ext cx="2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rgbClr val="FF0000"/>
                  </a:solidFill>
                  <a:latin typeface="Comic Sans MS" pitchFamily="66" charset="0"/>
                </a:rPr>
                <a:t>CA</a:t>
              </a:r>
            </a:p>
          </p:txBody>
        </p:sp>
      </p:grpSp>
      <p:sp>
        <p:nvSpPr>
          <p:cNvPr id="216081" name="Text Box 33"/>
          <p:cNvSpPr txBox="1">
            <a:spLocks noChangeArrowheads="1"/>
          </p:cNvSpPr>
          <p:nvPr/>
        </p:nvSpPr>
        <p:spPr bwMode="auto">
          <a:xfrm>
            <a:off x="5594350" y="5386388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-</a:t>
            </a:r>
          </a:p>
        </p:txBody>
      </p:sp>
      <p:sp>
        <p:nvSpPr>
          <p:cNvPr id="216082" name="Line 34"/>
          <p:cNvSpPr>
            <a:spLocks noChangeShapeType="1"/>
          </p:cNvSpPr>
          <p:nvPr/>
        </p:nvSpPr>
        <p:spPr bwMode="auto">
          <a:xfrm flipV="1">
            <a:off x="5634038" y="5132388"/>
            <a:ext cx="0" cy="4286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83" name="Line 36"/>
          <p:cNvSpPr>
            <a:spLocks noChangeShapeType="1"/>
          </p:cNvSpPr>
          <p:nvPr/>
        </p:nvSpPr>
        <p:spPr bwMode="auto">
          <a:xfrm>
            <a:off x="2613025" y="4468813"/>
            <a:ext cx="22225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84" name="Line 40"/>
          <p:cNvSpPr>
            <a:spLocks noChangeShapeType="1"/>
          </p:cNvSpPr>
          <p:nvPr/>
        </p:nvSpPr>
        <p:spPr bwMode="auto">
          <a:xfrm flipV="1">
            <a:off x="6089650" y="449580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6085" name="Group 48"/>
          <p:cNvGrpSpPr>
            <a:grpSpLocks/>
          </p:cNvGrpSpPr>
          <p:nvPr/>
        </p:nvGrpSpPr>
        <p:grpSpPr bwMode="auto">
          <a:xfrm>
            <a:off x="7058025" y="4203700"/>
            <a:ext cx="858838" cy="1158875"/>
            <a:chOff x="4446" y="2648"/>
            <a:chExt cx="541" cy="730"/>
          </a:xfrm>
        </p:grpSpPr>
        <p:pic>
          <p:nvPicPr>
            <p:cNvPr id="216087" name="Picture 38" descr="SO00109_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6088" name="Group 41"/>
            <p:cNvGrpSpPr>
              <a:grpSpLocks/>
            </p:cNvGrpSpPr>
            <p:nvPr/>
          </p:nvGrpSpPr>
          <p:grpSpPr bwMode="auto">
            <a:xfrm>
              <a:off x="4613" y="2766"/>
              <a:ext cx="304" cy="380"/>
              <a:chOff x="2997" y="2073"/>
              <a:chExt cx="304" cy="380"/>
            </a:xfrm>
          </p:grpSpPr>
          <p:grpSp>
            <p:nvGrpSpPr>
              <p:cNvPr id="216090" name="Group 42"/>
              <p:cNvGrpSpPr>
                <a:grpSpLocks/>
              </p:cNvGrpSpPr>
              <p:nvPr/>
            </p:nvGrpSpPr>
            <p:grpSpPr bwMode="auto">
              <a:xfrm>
                <a:off x="2997" y="2144"/>
                <a:ext cx="304" cy="309"/>
                <a:chOff x="2997" y="2144"/>
                <a:chExt cx="304" cy="309"/>
              </a:xfrm>
            </p:grpSpPr>
            <p:sp>
              <p:nvSpPr>
                <p:cNvPr id="216092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997" y="2144"/>
                  <a:ext cx="262" cy="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sz="2000">
                      <a:solidFill>
                        <a:srgbClr val="FF0000"/>
                      </a:solidFill>
                      <a:latin typeface="Comic Sans MS" pitchFamily="66" charset="0"/>
                    </a:rPr>
                    <a:t>K </a:t>
                  </a:r>
                </a:p>
              </p:txBody>
            </p:sp>
            <p:sp>
              <p:nvSpPr>
                <p:cNvPr id="216093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104" y="2241"/>
                  <a:ext cx="19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sz="1600">
                      <a:solidFill>
                        <a:srgbClr val="FF0000"/>
                      </a:solidFill>
                      <a:latin typeface="Comic Sans MS" pitchFamily="66" charset="0"/>
                    </a:rPr>
                    <a:t>B</a:t>
                  </a:r>
                </a:p>
              </p:txBody>
            </p:sp>
          </p:grpSp>
          <p:sp>
            <p:nvSpPr>
              <p:cNvPr id="216091" name="Text Box 45"/>
              <p:cNvSpPr txBox="1">
                <a:spLocks noChangeArrowheads="1"/>
              </p:cNvSpPr>
              <p:nvPr/>
            </p:nvSpPr>
            <p:spPr bwMode="auto">
              <a:xfrm>
                <a:off x="3113" y="2073"/>
                <a:ext cx="1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rgbClr val="FF0000"/>
                    </a:solidFill>
                    <a:latin typeface="Comic Sans MS" pitchFamily="66" charset="0"/>
                  </a:rPr>
                  <a:t>+</a:t>
                </a:r>
              </a:p>
            </p:txBody>
          </p:sp>
        </p:grpSp>
        <p:pic>
          <p:nvPicPr>
            <p:cNvPr id="216089" name="Picture 46" descr="BS00768_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6086" name="Text Box 47"/>
          <p:cNvSpPr txBox="1">
            <a:spLocks noChangeArrowheads="1"/>
          </p:cNvSpPr>
          <p:nvPr/>
        </p:nvSpPr>
        <p:spPr bwMode="auto">
          <a:xfrm>
            <a:off x="6319838" y="5297488"/>
            <a:ext cx="25495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r>
              <a:rPr lang="en-US" sz="2000">
                <a:latin typeface="Comic Sans MS" pitchFamily="66" charset="0"/>
              </a:rPr>
              <a:t>chứng chỉ cho khóa công cộng của Bob, ký bởi CA</a:t>
            </a:r>
          </a:p>
        </p:txBody>
      </p:sp>
    </p:spTree>
    <p:extLst>
      <p:ext uri="{BB962C8B-B14F-4D97-AF65-F5344CB8AC3E}">
        <p14:creationId xmlns:p14="http://schemas.microsoft.com/office/powerpoint/2010/main" xmlns="" val="93458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6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944562"/>
          </a:xfrm>
        </p:spPr>
        <p:txBody>
          <a:bodyPr/>
          <a:lstStyle/>
          <a:p>
            <a:pPr eaLnBrk="1" hangingPunct="1"/>
            <a:r>
              <a:rPr lang="en-US" sz="3600" smtClean="0"/>
              <a:t>Mô tả chứng chỉ</a:t>
            </a:r>
          </a:p>
        </p:txBody>
      </p:sp>
      <p:pic>
        <p:nvPicPr>
          <p:cNvPr id="21709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20688" y="2676525"/>
            <a:ext cx="5492750" cy="3929063"/>
          </a:xfrm>
          <a:noFill/>
        </p:spPr>
      </p:pic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6F3814-43F1-40EC-9A1B-C1CCDED94245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19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7093" name="Rectangle 10"/>
          <p:cNvSpPr>
            <a:spLocks noGrp="1" noChangeArrowheads="1"/>
          </p:cNvSpPr>
          <p:nvPr>
            <p:ph type="body" idx="4294967295"/>
          </p:nvPr>
        </p:nvSpPr>
        <p:spPr>
          <a:xfrm>
            <a:off x="668338" y="1222375"/>
            <a:ext cx="7104062" cy="1265238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400" smtClean="0"/>
              <a:t>Số thứ tự (duy nhất)</a:t>
            </a:r>
          </a:p>
          <a:p>
            <a:pPr eaLnBrk="1" hangingPunct="1"/>
            <a:r>
              <a:rPr lang="en-US" sz="2400" smtClean="0"/>
              <a:t>thông tin về người sở hữu chứng chỉ, bao gồm giải thuật và chính giá trị khóa (không hiển thị ra)</a:t>
            </a:r>
          </a:p>
        </p:txBody>
      </p:sp>
      <p:sp>
        <p:nvSpPr>
          <p:cNvPr id="217094" name="Rectangle 11"/>
          <p:cNvSpPr>
            <a:spLocks noChangeArrowheads="1"/>
          </p:cNvSpPr>
          <p:nvPr/>
        </p:nvSpPr>
        <p:spPr bwMode="auto">
          <a:xfrm>
            <a:off x="6364288" y="2317750"/>
            <a:ext cx="2622550" cy="35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vi-VN">
                <a:latin typeface="Comic Sans MS" pitchFamily="66" charset="0"/>
              </a:rPr>
              <a:t>thông tin về người </a:t>
            </a:r>
            <a:r>
              <a:rPr lang="en-US">
                <a:latin typeface="Comic Sans MS" pitchFamily="66" charset="0"/>
              </a:rPr>
              <a:t>phát hành </a:t>
            </a:r>
            <a:r>
              <a:rPr lang="vi-VN">
                <a:latin typeface="Comic Sans MS" pitchFamily="66" charset="0"/>
              </a:rPr>
              <a:t>chứng chỉ</a:t>
            </a:r>
            <a:endParaRPr lang="en-US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>
                <a:latin typeface="Comic Sans MS" pitchFamily="66" charset="0"/>
              </a:rPr>
              <a:t>ngày kiểm tra tính hợp lệ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>
                <a:latin typeface="Comic Sans MS" pitchFamily="66" charset="0"/>
              </a:rPr>
              <a:t>chữ ký số bởi</a:t>
            </a:r>
            <a:r>
              <a:rPr lang="vi-VN">
                <a:latin typeface="Comic Sans MS" pitchFamily="66" charset="0"/>
              </a:rPr>
              <a:t> người </a:t>
            </a:r>
            <a:r>
              <a:rPr lang="en-US">
                <a:latin typeface="Comic Sans MS" pitchFamily="66" charset="0"/>
              </a:rPr>
              <a:t>phát hành </a:t>
            </a:r>
            <a:r>
              <a:rPr lang="vi-VN">
                <a:latin typeface="Comic Sans MS" pitchFamily="66" charset="0"/>
              </a:rPr>
              <a:t>chứng chỉ</a:t>
            </a:r>
            <a:r>
              <a:rPr lang="en-US">
                <a:latin typeface="Comic Sans MS" pitchFamily="66" charset="0"/>
              </a:rPr>
              <a:t> </a:t>
            </a:r>
          </a:p>
        </p:txBody>
      </p:sp>
      <p:sp>
        <p:nvSpPr>
          <p:cNvPr id="217095" name="Freeform 12"/>
          <p:cNvSpPr>
            <a:spLocks/>
          </p:cNvSpPr>
          <p:nvPr/>
        </p:nvSpPr>
        <p:spPr bwMode="auto">
          <a:xfrm>
            <a:off x="133350" y="1495425"/>
            <a:ext cx="534988" cy="2308225"/>
          </a:xfrm>
          <a:custGeom>
            <a:avLst/>
            <a:gdLst>
              <a:gd name="T0" fmla="*/ 2147483647 w 337"/>
              <a:gd name="T1" fmla="*/ 0 h 1454"/>
              <a:gd name="T2" fmla="*/ 2147483647 w 337"/>
              <a:gd name="T3" fmla="*/ 0 h 1454"/>
              <a:gd name="T4" fmla="*/ 0 w 337"/>
              <a:gd name="T5" fmla="*/ 2147483647 h 1454"/>
              <a:gd name="T6" fmla="*/ 2147483647 w 337"/>
              <a:gd name="T7" fmla="*/ 2147483647 h 1454"/>
              <a:gd name="T8" fmla="*/ 0 60000 65536"/>
              <a:gd name="T9" fmla="*/ 0 60000 65536"/>
              <a:gd name="T10" fmla="*/ 0 60000 65536"/>
              <a:gd name="T11" fmla="*/ 0 60000 65536"/>
              <a:gd name="T12" fmla="*/ 0 w 337"/>
              <a:gd name="T13" fmla="*/ 0 h 1454"/>
              <a:gd name="T14" fmla="*/ 337 w 337"/>
              <a:gd name="T15" fmla="*/ 1454 h 14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7" h="1454">
                <a:moveTo>
                  <a:pt x="337" y="0"/>
                </a:moveTo>
                <a:lnTo>
                  <a:pt x="7" y="0"/>
                </a:lnTo>
                <a:lnTo>
                  <a:pt x="0" y="1454"/>
                </a:lnTo>
                <a:lnTo>
                  <a:pt x="145" y="1453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96" name="Oval 13"/>
          <p:cNvSpPr>
            <a:spLocks noChangeArrowheads="1"/>
          </p:cNvSpPr>
          <p:nvPr/>
        </p:nvSpPr>
        <p:spPr bwMode="auto">
          <a:xfrm>
            <a:off x="2551113" y="1644650"/>
            <a:ext cx="3379787" cy="482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17097" name="Line 14"/>
          <p:cNvSpPr>
            <a:spLocks noChangeShapeType="1"/>
          </p:cNvSpPr>
          <p:nvPr/>
        </p:nvSpPr>
        <p:spPr bwMode="auto">
          <a:xfrm flipH="1">
            <a:off x="2298700" y="2057400"/>
            <a:ext cx="558800" cy="10731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98" name="Line 15"/>
          <p:cNvSpPr>
            <a:spLocks noChangeShapeType="1"/>
          </p:cNvSpPr>
          <p:nvPr/>
        </p:nvSpPr>
        <p:spPr bwMode="auto">
          <a:xfrm flipH="1">
            <a:off x="5237163" y="2562225"/>
            <a:ext cx="1317625" cy="5540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99" name="Line 16"/>
          <p:cNvSpPr>
            <a:spLocks noChangeShapeType="1"/>
          </p:cNvSpPr>
          <p:nvPr/>
        </p:nvSpPr>
        <p:spPr bwMode="auto">
          <a:xfrm flipH="1">
            <a:off x="4868863" y="3767138"/>
            <a:ext cx="1682750" cy="1174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00" name="Line 17"/>
          <p:cNvSpPr>
            <a:spLocks noChangeShapeType="1"/>
          </p:cNvSpPr>
          <p:nvPr/>
        </p:nvSpPr>
        <p:spPr bwMode="auto">
          <a:xfrm flipH="1" flipV="1">
            <a:off x="2124075" y="4094163"/>
            <a:ext cx="4459288" cy="4778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356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/>
          <a:lstStyle/>
          <a:p>
            <a:pPr eaLnBrk="1" hangingPunct="1"/>
            <a:r>
              <a:rPr lang="en-US" smtClean="0"/>
              <a:t>Bảo mật mạng là gì?</a:t>
            </a:r>
          </a:p>
        </p:txBody>
      </p:sp>
      <p:sp>
        <p:nvSpPr>
          <p:cNvPr id="19968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Sự bảo mật:</a:t>
            </a:r>
            <a:r>
              <a:rPr lang="en-US" sz="2400" smtClean="0"/>
              <a:t> chỉ có người gửi, người nhận mới “hiểu” được nội dung thông điệp </a:t>
            </a:r>
          </a:p>
          <a:p>
            <a:pPr lvl="1" eaLnBrk="1" hangingPunct="1"/>
            <a:r>
              <a:rPr lang="en-US" smtClean="0"/>
              <a:t>người gửi mã hóa thông điệp </a:t>
            </a:r>
          </a:p>
          <a:p>
            <a:pPr lvl="1" eaLnBrk="1" hangingPunct="1"/>
            <a:r>
              <a:rPr lang="en-US" smtClean="0"/>
              <a:t>người nhận giải mã thông điệp</a:t>
            </a:r>
          </a:p>
          <a:p>
            <a:pPr eaLnBrk="1" hangingPunct="1"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Chứng thực:</a:t>
            </a:r>
            <a:r>
              <a:rPr lang="en-US" sz="2400" smtClean="0"/>
              <a:t> người gửi, người nhận xác định là nhận ra nhau</a:t>
            </a:r>
          </a:p>
          <a:p>
            <a:pPr eaLnBrk="1" hangingPunct="1"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Sự toàn vẹn thông điệp:</a:t>
            </a:r>
            <a:r>
              <a:rPr lang="en-US" sz="2400" smtClean="0"/>
              <a:t> người gửi, người nhận muốn bảo đảm thông điệp không bị thay đổi (trên đường truyền hoặc sau khi nhận)</a:t>
            </a:r>
          </a:p>
          <a:p>
            <a:pPr eaLnBrk="1" hangingPunct="1"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Truy cập &amp; tính sẵn sàng:</a:t>
            </a:r>
            <a:r>
              <a:rPr lang="en-US" sz="2400" smtClean="0"/>
              <a:t> các dịch vụ phải có khả năng truy cập và sẵn sàng đối với các user</a:t>
            </a:r>
          </a:p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A6B042-63CD-491D-8944-2DD53E4E816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542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6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944562"/>
          </a:xfrm>
        </p:spPr>
        <p:txBody>
          <a:bodyPr/>
          <a:lstStyle/>
          <a:p>
            <a:pPr eaLnBrk="1" hangingPunct="1"/>
            <a:r>
              <a:rPr lang="en-US" sz="3600" smtClean="0"/>
              <a:t>Sử dụng chứng chỉ</a:t>
            </a:r>
          </a:p>
        </p:txBody>
      </p:sp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EAF039-4576-496F-B6F8-6F13211930A4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354308" name="Picture 4" descr="cic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-541778">
            <a:off x="4505325" y="2409825"/>
            <a:ext cx="6667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4309" name="Picture 5" descr="grid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825" y="3892550"/>
            <a:ext cx="82296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4310" name="Picture 6" descr="bank 2 smal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8025" y="3181350"/>
            <a:ext cx="14652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012950" y="5207000"/>
            <a:ext cx="908050" cy="842963"/>
            <a:chOff x="2784" y="3592"/>
            <a:chExt cx="572" cy="531"/>
          </a:xfrm>
        </p:grpSpPr>
        <p:pic>
          <p:nvPicPr>
            <p:cNvPr id="218170" name="Picture 8" descr="informati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" y="3592"/>
              <a:ext cx="30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171" name="Text Box 9"/>
            <p:cNvSpPr txBox="1">
              <a:spLocks noChangeArrowheads="1"/>
            </p:cNvSpPr>
            <p:nvPr/>
          </p:nvSpPr>
          <p:spPr bwMode="auto">
            <a:xfrm>
              <a:off x="2784" y="3931"/>
              <a:ext cx="5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sz="1400" b="1" i="1" u="sng">
                  <a:solidFill>
                    <a:srgbClr val="0066FF"/>
                  </a:solidFill>
                </a:rPr>
                <a:t>Thông tin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425575" y="5340350"/>
            <a:ext cx="657225" cy="903288"/>
            <a:chOff x="2396" y="3652"/>
            <a:chExt cx="414" cy="569"/>
          </a:xfrm>
        </p:grpSpPr>
        <p:pic>
          <p:nvPicPr>
            <p:cNvPr id="218168" name="Picture 11" descr="key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2" y="3652"/>
              <a:ext cx="15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169" name="Text Box 12"/>
            <p:cNvSpPr txBox="1">
              <a:spLocks noChangeArrowheads="1"/>
            </p:cNvSpPr>
            <p:nvPr/>
          </p:nvSpPr>
          <p:spPr bwMode="auto">
            <a:xfrm>
              <a:off x="2396" y="3895"/>
              <a:ext cx="41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sz="1400" b="1" i="1" u="sng">
                  <a:solidFill>
                    <a:srgbClr val="0066FF"/>
                  </a:solidFill>
                </a:rPr>
                <a:t>Public</a:t>
              </a:r>
            </a:p>
            <a:p>
              <a:pPr algn="ctr" eaLnBrk="1" hangingPunct="1"/>
              <a:r>
                <a:rPr lang="en-US" sz="1400" b="1" i="1" u="sng">
                  <a:solidFill>
                    <a:srgbClr val="0066FF"/>
                  </a:solidFill>
                </a:rPr>
                <a:t>key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801688" y="5353050"/>
            <a:ext cx="708025" cy="928688"/>
            <a:chOff x="2027" y="3660"/>
            <a:chExt cx="446" cy="585"/>
          </a:xfrm>
        </p:grpSpPr>
        <p:pic>
          <p:nvPicPr>
            <p:cNvPr id="218166" name="Picture 14" descr="key - privat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8" y="3660"/>
              <a:ext cx="16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167" name="Text Box 15"/>
            <p:cNvSpPr txBox="1">
              <a:spLocks noChangeArrowheads="1"/>
            </p:cNvSpPr>
            <p:nvPr/>
          </p:nvSpPr>
          <p:spPr bwMode="auto">
            <a:xfrm>
              <a:off x="2027" y="3919"/>
              <a:ext cx="44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sz="1400" b="1" i="1" u="sng">
                  <a:solidFill>
                    <a:srgbClr val="0066FF"/>
                  </a:solidFill>
                </a:rPr>
                <a:t>Private</a:t>
              </a:r>
            </a:p>
            <a:p>
              <a:pPr algn="ctr" eaLnBrk="1" hangingPunct="1"/>
              <a:r>
                <a:rPr lang="en-US" sz="1400" b="1" i="1" u="sng">
                  <a:solidFill>
                    <a:srgbClr val="0066FF"/>
                  </a:solidFill>
                </a:rPr>
                <a:t>key</a:t>
              </a:r>
            </a:p>
          </p:txBody>
        </p:sp>
      </p:grpSp>
      <p:sp>
        <p:nvSpPr>
          <p:cNvPr id="354320" name="Line 16"/>
          <p:cNvSpPr>
            <a:spLocks noChangeShapeType="1"/>
          </p:cNvSpPr>
          <p:nvPr/>
        </p:nvSpPr>
        <p:spPr bwMode="auto">
          <a:xfrm flipV="1">
            <a:off x="1800225" y="4552950"/>
            <a:ext cx="5715000" cy="53340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4321" name="Text Box 17"/>
          <p:cNvSpPr txBox="1">
            <a:spLocks noChangeArrowheads="1"/>
          </p:cNvSpPr>
          <p:nvPr/>
        </p:nvSpPr>
        <p:spPr bwMode="auto">
          <a:xfrm>
            <a:off x="2967038" y="2103438"/>
            <a:ext cx="2790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FF0000"/>
                </a:solidFill>
                <a:latin typeface="Verdana" pitchFamily="34" charset="0"/>
              </a:rPr>
              <a:t>Tổ chức chứng nhận (CA)</a:t>
            </a:r>
          </a:p>
        </p:txBody>
      </p:sp>
      <p:sp>
        <p:nvSpPr>
          <p:cNvPr id="354322" name="AutoShape 18"/>
          <p:cNvSpPr>
            <a:spLocks noChangeArrowheads="1"/>
          </p:cNvSpPr>
          <p:nvPr/>
        </p:nvSpPr>
        <p:spPr bwMode="auto">
          <a:xfrm>
            <a:off x="5302250" y="698500"/>
            <a:ext cx="3813175" cy="2066925"/>
          </a:xfrm>
          <a:prstGeom prst="cloudCallout">
            <a:avLst>
              <a:gd name="adj1" fmla="val 18903"/>
              <a:gd name="adj2" fmla="val 75884"/>
            </a:avLst>
          </a:prstGeom>
          <a:gradFill rotWithShape="1">
            <a:gsLst>
              <a:gs pos="0">
                <a:srgbClr val="FFCC66">
                  <a:alpha val="64998"/>
                </a:srgbClr>
              </a:gs>
              <a:gs pos="100000">
                <a:srgbClr val="FFFFFF">
                  <a:alpha val="64998"/>
                </a:srgbClr>
              </a:gs>
            </a:gsLst>
            <a:path path="rect">
              <a:fillToRect r="100000" b="100000"/>
            </a:path>
          </a:gradFill>
          <a:ln w="9525">
            <a:solidFill>
              <a:srgbClr val="FF9900">
                <a:alpha val="50195"/>
              </a:srgbClr>
            </a:solidFill>
            <a:round/>
            <a:headEnd/>
            <a:tailEnd/>
          </a:ln>
          <a:effectLst>
            <a:outerShdw dist="35921" dir="2700000" algn="ctr" rotWithShape="0">
              <a:srgbClr val="FFCC99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475413" y="1187450"/>
            <a:ext cx="908050" cy="842963"/>
            <a:chOff x="2784" y="3592"/>
            <a:chExt cx="572" cy="531"/>
          </a:xfrm>
        </p:grpSpPr>
        <p:pic>
          <p:nvPicPr>
            <p:cNvPr id="218164" name="Picture 20" descr="informati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" y="3592"/>
              <a:ext cx="30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165" name="Text Box 21"/>
            <p:cNvSpPr txBox="1">
              <a:spLocks noChangeArrowheads="1"/>
            </p:cNvSpPr>
            <p:nvPr/>
          </p:nvSpPr>
          <p:spPr bwMode="auto">
            <a:xfrm>
              <a:off x="2784" y="3931"/>
              <a:ext cx="5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sz="1400" b="1" i="1" u="sng">
                  <a:solidFill>
                    <a:srgbClr val="0066FF"/>
                  </a:solidFill>
                </a:rPr>
                <a:t>Thông tin</a:t>
              </a:r>
            </a:p>
          </p:txBody>
        </p:sp>
      </p:grpSp>
      <p:sp>
        <p:nvSpPr>
          <p:cNvPr id="354326" name="AutoShape 22"/>
          <p:cNvSpPr>
            <a:spLocks noChangeArrowheads="1"/>
          </p:cNvSpPr>
          <p:nvPr/>
        </p:nvSpPr>
        <p:spPr bwMode="auto">
          <a:xfrm>
            <a:off x="3825875" y="442913"/>
            <a:ext cx="3813175" cy="2066925"/>
          </a:xfrm>
          <a:prstGeom prst="cloudCallout">
            <a:avLst>
              <a:gd name="adj1" fmla="val 52870"/>
              <a:gd name="adj2" fmla="val 95620"/>
            </a:avLst>
          </a:prstGeom>
          <a:gradFill rotWithShape="1">
            <a:gsLst>
              <a:gs pos="0">
                <a:srgbClr val="B2B2B2">
                  <a:alpha val="64998"/>
                </a:srgbClr>
              </a:gs>
              <a:gs pos="100000">
                <a:srgbClr val="FFFFFF">
                  <a:alpha val="64998"/>
                </a:srgbClr>
              </a:gs>
            </a:gsLst>
            <a:path path="rect">
              <a:fillToRect r="100000" b="100000"/>
            </a:path>
          </a:gradFill>
          <a:ln w="9525">
            <a:solidFill>
              <a:srgbClr val="B2B2B2">
                <a:alpha val="50195"/>
              </a:srgbClr>
            </a:solidFill>
            <a:round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354327" name="Line 23"/>
          <p:cNvSpPr>
            <a:spLocks noChangeShapeType="1"/>
          </p:cNvSpPr>
          <p:nvPr/>
        </p:nvSpPr>
        <p:spPr bwMode="auto">
          <a:xfrm flipV="1">
            <a:off x="1855788" y="4173538"/>
            <a:ext cx="2665412" cy="676275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8139113" y="1258888"/>
            <a:ext cx="657225" cy="903287"/>
            <a:chOff x="2396" y="3652"/>
            <a:chExt cx="414" cy="569"/>
          </a:xfrm>
        </p:grpSpPr>
        <p:pic>
          <p:nvPicPr>
            <p:cNvPr id="218162" name="Picture 25" descr="key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2" y="3652"/>
              <a:ext cx="15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163" name="Text Box 26"/>
            <p:cNvSpPr txBox="1">
              <a:spLocks noChangeArrowheads="1"/>
            </p:cNvSpPr>
            <p:nvPr/>
          </p:nvSpPr>
          <p:spPr bwMode="auto">
            <a:xfrm>
              <a:off x="2396" y="3895"/>
              <a:ext cx="41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sz="1400" b="1" i="1" u="sng">
                  <a:solidFill>
                    <a:srgbClr val="0066FF"/>
                  </a:solidFill>
                </a:rPr>
                <a:t>Public</a:t>
              </a:r>
            </a:p>
            <a:p>
              <a:pPr algn="ctr" eaLnBrk="1" hangingPunct="1"/>
              <a:r>
                <a:rPr lang="en-US" sz="1400" b="1" i="1" u="sng">
                  <a:solidFill>
                    <a:srgbClr val="0066FF"/>
                  </a:solidFill>
                </a:rPr>
                <a:t>key</a:t>
              </a:r>
            </a:p>
          </p:txBody>
        </p:sp>
      </p:grpSp>
      <p:pic>
        <p:nvPicPr>
          <p:cNvPr id="354331" name="Picture 27" descr="ball gree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5938" y="4787900"/>
            <a:ext cx="13335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4332" name="Picture 28" descr="Create cert"/>
          <p:cNvSpPr>
            <a:spLocks noChangeAspect="1" noChangeArrowheads="1"/>
          </p:cNvSpPr>
          <p:nvPr/>
        </p:nvSpPr>
        <p:spPr bwMode="auto">
          <a:xfrm rot="-1849726">
            <a:off x="3971925" y="2368550"/>
            <a:ext cx="78581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pic>
        <p:nvPicPr>
          <p:cNvPr id="354333" name="Picture 29" descr="ball red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62475" y="2954338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4334" name="Picture 30" descr="box gree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4988" y="2724150"/>
            <a:ext cx="119062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4335" name="Text Box 31"/>
          <p:cNvSpPr txBox="1">
            <a:spLocks noChangeArrowheads="1"/>
          </p:cNvSpPr>
          <p:nvPr/>
        </p:nvSpPr>
        <p:spPr bwMode="auto">
          <a:xfrm>
            <a:off x="4864100" y="2678113"/>
            <a:ext cx="1347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i="1">
                <a:solidFill>
                  <a:srgbClr val="0000FF"/>
                </a:solidFill>
              </a:rPr>
              <a:t>Tạo chứng nhận</a:t>
            </a:r>
          </a:p>
        </p:txBody>
      </p:sp>
      <p:sp>
        <p:nvSpPr>
          <p:cNvPr id="354336" name="Oval 32"/>
          <p:cNvSpPr>
            <a:spLocks noChangeArrowheads="1"/>
          </p:cNvSpPr>
          <p:nvPr/>
        </p:nvSpPr>
        <p:spPr bwMode="auto">
          <a:xfrm rot="-1619928">
            <a:off x="4329113" y="4137025"/>
            <a:ext cx="119062" cy="133350"/>
          </a:xfrm>
          <a:prstGeom prst="ellipse">
            <a:avLst/>
          </a:prstGeom>
          <a:noFill/>
          <a:ln w="9525">
            <a:solidFill>
              <a:srgbClr val="0066FF">
                <a:alpha val="38823"/>
              </a:srgbClr>
            </a:solidFill>
            <a:round/>
            <a:headEnd/>
            <a:tailEnd/>
          </a:ln>
          <a:scene3d>
            <a:camera prst="legacyObliqueTopRight">
              <a:rot lat="19499990" lon="18300000" rev="0"/>
            </a:camera>
            <a:lightRig rig="legacyNormal1" dir="t"/>
          </a:scene3d>
          <a:sp3d extrusionH="3630600" prstMaterial="legacyWireframe">
            <a:bevelT w="13500" h="13500" prst="angle"/>
            <a:bevelB w="13500" h="13500" prst="angle"/>
            <a:extrusionClr>
              <a:srgbClr val="0066FF"/>
            </a:extrusionClr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/>
          <a:p>
            <a:endParaRPr lang="vi-VN"/>
          </a:p>
        </p:txBody>
      </p:sp>
      <p:pic>
        <p:nvPicPr>
          <p:cNvPr id="354337" name="Picture 33" descr="request ce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44675" y="4540250"/>
            <a:ext cx="474663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4338" name="Picture 34" descr="office - buildi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2138" y="3790950"/>
            <a:ext cx="1249362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4339" name="Text Box 35"/>
          <p:cNvSpPr txBox="1">
            <a:spLocks noChangeArrowheads="1"/>
          </p:cNvSpPr>
          <p:nvPr/>
        </p:nvSpPr>
        <p:spPr bwMode="auto">
          <a:xfrm>
            <a:off x="1368425" y="5141913"/>
            <a:ext cx="1573213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0000FF"/>
                </a:solidFill>
                <a:latin typeface="Arial" charset="0"/>
              </a:rPr>
              <a:t>Yêu cầu cấp</a:t>
            </a:r>
          </a:p>
          <a:p>
            <a:pPr algn="ctr" eaLnBrk="1" hangingPunct="1"/>
            <a:r>
              <a:rPr lang="en-US" sz="1400">
                <a:solidFill>
                  <a:srgbClr val="0000FF"/>
                </a:solidFill>
                <a:latin typeface="Arial" charset="0"/>
              </a:rPr>
              <a:t>chứng nhận theo </a:t>
            </a:r>
          </a:p>
          <a:p>
            <a:pPr algn="ctr" eaLnBrk="1" hangingPunct="1"/>
            <a:r>
              <a:rPr lang="en-US" sz="1400">
                <a:solidFill>
                  <a:srgbClr val="0000FF"/>
                </a:solidFill>
                <a:latin typeface="Arial" charset="0"/>
              </a:rPr>
              <a:t>Chuẩn X.509</a:t>
            </a:r>
          </a:p>
        </p:txBody>
      </p:sp>
      <p:sp>
        <p:nvSpPr>
          <p:cNvPr id="354340" name="Text Box 36"/>
          <p:cNvSpPr txBox="1">
            <a:spLocks noChangeArrowheads="1"/>
          </p:cNvSpPr>
          <p:nvPr/>
        </p:nvSpPr>
        <p:spPr bwMode="auto">
          <a:xfrm>
            <a:off x="1346200" y="5087938"/>
            <a:ext cx="1282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sz="1400" b="1" i="1">
                <a:solidFill>
                  <a:srgbClr val="0000FF"/>
                </a:solidFill>
              </a:rPr>
              <a:t>Chứng nhận X.509</a:t>
            </a:r>
          </a:p>
        </p:txBody>
      </p:sp>
      <p:pic>
        <p:nvPicPr>
          <p:cNvPr id="354341" name="Picture 37" descr="email - envelop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55825" y="52863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4342" name="Picture 38" descr="certificate 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12925" y="4875213"/>
            <a:ext cx="35401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1357313" y="5146675"/>
            <a:ext cx="750887" cy="884238"/>
            <a:chOff x="2025" y="3698"/>
            <a:chExt cx="473" cy="557"/>
          </a:xfrm>
        </p:grpSpPr>
        <p:pic>
          <p:nvPicPr>
            <p:cNvPr id="218160" name="Picture 40" descr="documents 2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4" y="3698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161" name="Text Box 41"/>
            <p:cNvSpPr txBox="1">
              <a:spLocks noChangeArrowheads="1"/>
            </p:cNvSpPr>
            <p:nvPr/>
          </p:nvSpPr>
          <p:spPr bwMode="auto">
            <a:xfrm>
              <a:off x="2025" y="4063"/>
              <a:ext cx="4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sz="1400" b="1" i="1" u="sng">
                  <a:solidFill>
                    <a:srgbClr val="0066FF"/>
                  </a:solidFill>
                </a:rPr>
                <a:t>Tài liệu</a:t>
              </a:r>
            </a:p>
          </p:txBody>
        </p:sp>
      </p:grpSp>
      <p:sp>
        <p:nvSpPr>
          <p:cNvPr id="354346" name="Text Box 42"/>
          <p:cNvSpPr txBox="1">
            <a:spLocks noChangeArrowheads="1"/>
          </p:cNvSpPr>
          <p:nvPr/>
        </p:nvSpPr>
        <p:spPr bwMode="auto">
          <a:xfrm>
            <a:off x="588963" y="5259388"/>
            <a:ext cx="7524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sz="1400" b="1" i="1">
                <a:solidFill>
                  <a:srgbClr val="FF0000"/>
                </a:solidFill>
              </a:rPr>
              <a:t>Ký</a:t>
            </a:r>
          </a:p>
          <a:p>
            <a:pPr algn="ctr" eaLnBrk="1" hangingPunct="1"/>
            <a:r>
              <a:rPr lang="en-US" sz="1400" b="1" i="1">
                <a:solidFill>
                  <a:srgbClr val="FF0000"/>
                </a:solidFill>
              </a:rPr>
              <a:t>&amp;</a:t>
            </a:r>
          </a:p>
          <a:p>
            <a:pPr algn="ctr" eaLnBrk="1" hangingPunct="1"/>
            <a:r>
              <a:rPr lang="en-US" sz="1400" b="1" i="1">
                <a:solidFill>
                  <a:srgbClr val="FF0000"/>
                </a:solidFill>
              </a:rPr>
              <a:t>Mã hóa</a:t>
            </a:r>
          </a:p>
        </p:txBody>
      </p:sp>
      <p:pic>
        <p:nvPicPr>
          <p:cNvPr id="354347" name="Picture 43" descr="certificate 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9388" y="4237038"/>
            <a:ext cx="35401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4348" name="Picture 44" descr="email - envelop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56563" y="42052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5045075" y="968375"/>
            <a:ext cx="1409700" cy="958850"/>
            <a:chOff x="1732" y="898"/>
            <a:chExt cx="888" cy="604"/>
          </a:xfrm>
        </p:grpSpPr>
        <p:pic>
          <p:nvPicPr>
            <p:cNvPr id="218158" name="Picture 46" descr="cogwheel2"/>
            <p:cNvPicPr>
              <a:picLocks noChangeAspect="1" noChangeArrowheads="1"/>
            </p:cNvPicPr>
            <p:nvPr/>
          </p:nvPicPr>
          <p:blipFill>
            <a:blip r:embed="rId17" cstate="print">
              <a:lum bright="-32000" contrast="1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8" y="898"/>
              <a:ext cx="516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159" name="Text Box 47"/>
            <p:cNvSpPr txBox="1">
              <a:spLocks noChangeArrowheads="1"/>
            </p:cNvSpPr>
            <p:nvPr/>
          </p:nvSpPr>
          <p:spPr bwMode="auto">
            <a:xfrm>
              <a:off x="1732" y="943"/>
              <a:ext cx="888" cy="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300" b="1" i="1">
                  <a:solidFill>
                    <a:srgbClr val="0000FF"/>
                  </a:solidFill>
                </a:rPr>
                <a:t>Giải mã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sz="1300" b="1" i="1">
                  <a:solidFill>
                    <a:srgbClr val="0000FF"/>
                  </a:solidFill>
                </a:rPr>
                <a:t>&amp;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sz="1300" b="1" i="1">
                  <a:solidFill>
                    <a:srgbClr val="0000FF"/>
                  </a:solidFill>
                </a:rPr>
                <a:t>Xác nhận chữ ký</a:t>
              </a:r>
            </a:p>
          </p:txBody>
        </p:sp>
      </p:grp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5359400" y="1033463"/>
            <a:ext cx="750888" cy="884237"/>
            <a:chOff x="2025" y="3698"/>
            <a:chExt cx="473" cy="557"/>
          </a:xfrm>
        </p:grpSpPr>
        <p:pic>
          <p:nvPicPr>
            <p:cNvPr id="218156" name="Picture 49" descr="documents 2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4" y="3698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157" name="Text Box 50"/>
            <p:cNvSpPr txBox="1">
              <a:spLocks noChangeArrowheads="1"/>
            </p:cNvSpPr>
            <p:nvPr/>
          </p:nvSpPr>
          <p:spPr bwMode="auto">
            <a:xfrm>
              <a:off x="2025" y="4063"/>
              <a:ext cx="4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sz="1400" b="1" i="1" u="sng">
                  <a:solidFill>
                    <a:srgbClr val="0066FF"/>
                  </a:solidFill>
                </a:rPr>
                <a:t>Tài liệu</a:t>
              </a:r>
            </a:p>
          </p:txBody>
        </p:sp>
      </p:grpSp>
      <p:sp>
        <p:nvSpPr>
          <p:cNvPr id="354355" name="Text Box 51"/>
          <p:cNvSpPr txBox="1">
            <a:spLocks noChangeArrowheads="1"/>
          </p:cNvSpPr>
          <p:nvPr/>
        </p:nvSpPr>
        <p:spPr bwMode="auto">
          <a:xfrm>
            <a:off x="6061075" y="1919288"/>
            <a:ext cx="2054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solidFill>
                  <a:srgbClr val="FF0000"/>
                </a:solidFill>
              </a:rPr>
              <a:t>Đáng tin cậy </a:t>
            </a:r>
            <a:r>
              <a:rPr lang="en-US" sz="2400" b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54356" name="Line 52"/>
          <p:cNvSpPr>
            <a:spLocks noChangeShapeType="1"/>
          </p:cNvSpPr>
          <p:nvPr/>
        </p:nvSpPr>
        <p:spPr bwMode="auto">
          <a:xfrm flipH="1" flipV="1">
            <a:off x="4891088" y="4205288"/>
            <a:ext cx="2290762" cy="71437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54357" name="Picture 53" descr="box violet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43475" y="2919413"/>
            <a:ext cx="142875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4358" name="Picture 54" descr="ball violet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89775" y="4222750"/>
            <a:ext cx="103188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4359" name="Picture 55" descr="servers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62363" y="3127375"/>
            <a:ext cx="14398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4360" name="Oval 56"/>
          <p:cNvSpPr>
            <a:spLocks noChangeArrowheads="1"/>
          </p:cNvSpPr>
          <p:nvPr/>
        </p:nvSpPr>
        <p:spPr bwMode="auto">
          <a:xfrm>
            <a:off x="4953000" y="4143375"/>
            <a:ext cx="114300" cy="133350"/>
          </a:xfrm>
          <a:prstGeom prst="ellipse">
            <a:avLst/>
          </a:prstGeom>
          <a:solidFill>
            <a:srgbClr val="00CC99"/>
          </a:solidFill>
          <a:ln w="9525">
            <a:round/>
            <a:headEnd/>
            <a:tailEnd/>
          </a:ln>
          <a:scene3d>
            <a:camera prst="legacyObliqueTopRight">
              <a:rot lat="20399980" lon="0" rev="0"/>
            </a:camera>
            <a:lightRig rig="legacyFlat1" dir="t"/>
          </a:scene3d>
          <a:sp3d extrusionH="6323000" prstMaterial="legacyWireframe">
            <a:bevelT w="13500" h="13500" prst="angle"/>
            <a:bevelB w="13500" h="13500" prst="angle"/>
            <a:extrusionClr>
              <a:srgbClr val="00CC99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354361" name="Text Box 57"/>
          <p:cNvSpPr txBox="1">
            <a:spLocks noChangeArrowheads="1"/>
          </p:cNvSpPr>
          <p:nvPr/>
        </p:nvSpPr>
        <p:spPr bwMode="auto">
          <a:xfrm>
            <a:off x="5127625" y="2971800"/>
            <a:ext cx="1706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i="1">
                <a:solidFill>
                  <a:srgbClr val="0000FF"/>
                </a:solidFill>
              </a:rPr>
              <a:t>Xác thực chứng nhận</a:t>
            </a:r>
          </a:p>
        </p:txBody>
      </p:sp>
      <p:sp>
        <p:nvSpPr>
          <p:cNvPr id="354362" name="Text Box 58"/>
          <p:cNvSpPr txBox="1">
            <a:spLocks noChangeArrowheads="1"/>
          </p:cNvSpPr>
          <p:nvPr/>
        </p:nvSpPr>
        <p:spPr bwMode="auto">
          <a:xfrm>
            <a:off x="7261225" y="1339850"/>
            <a:ext cx="1425575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sz="1300" b="1" i="1">
                <a:solidFill>
                  <a:srgbClr val="008000"/>
                </a:solidFill>
                <a:latin typeface="Verdana" pitchFamily="34" charset="0"/>
              </a:rPr>
              <a:t>Chứng nhận hợp lệ</a:t>
            </a:r>
          </a:p>
          <a:p>
            <a:pPr algn="ctr" eaLnBrk="1" hangingPunct="1"/>
            <a:r>
              <a:rPr lang="en-US" sz="1300" b="1" i="1">
                <a:solidFill>
                  <a:srgbClr val="008000"/>
                </a:solidFill>
                <a:latin typeface="Verdana" pitchFamily="34" charset="0"/>
              </a:rPr>
              <a:t>&amp; còn giá trị</a:t>
            </a:r>
          </a:p>
        </p:txBody>
      </p:sp>
      <p:sp>
        <p:nvSpPr>
          <p:cNvPr id="354363" name="Text Box 59"/>
          <p:cNvSpPr txBox="1">
            <a:spLocks noChangeArrowheads="1"/>
          </p:cNvSpPr>
          <p:nvPr/>
        </p:nvSpPr>
        <p:spPr bwMode="auto">
          <a:xfrm>
            <a:off x="5756275" y="1909763"/>
            <a:ext cx="2263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solidFill>
                  <a:srgbClr val="FF0000"/>
                </a:solidFill>
              </a:rPr>
              <a:t>Ok! </a:t>
            </a:r>
            <a:r>
              <a:rPr lang="en-US" sz="1600" b="1">
                <a:solidFill>
                  <a:srgbClr val="FF0000"/>
                </a:solidFill>
              </a:rPr>
              <a:t>Tin tưởng &amp; chấp nhận đề nghị.</a:t>
            </a:r>
          </a:p>
        </p:txBody>
      </p:sp>
    </p:spTree>
    <p:extLst>
      <p:ext uri="{BB962C8B-B14F-4D97-AF65-F5344CB8AC3E}">
        <p14:creationId xmlns:p14="http://schemas.microsoft.com/office/powerpoint/2010/main" xmlns="" val="577604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5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6 2.59259E-6 L 0.02638 -0.08982 " pathEditMode="relative" ptsTypes="AA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-2.22222E-6 L -0.04237 -0.07871 " pathEditMode="relative" ptsTypes="AA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48148E-6 L -0.09583 -0.12685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-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5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354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5.20231E-7 L -0.02535 -0.03376 " pathEditMode="relative" ptsTypes="AA">
                                      <p:cBhvr>
                                        <p:cTn id="65" dur="500" fill="hold"/>
                                        <p:tgtEl>
                                          <p:spTgt spid="354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5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3" dur="500"/>
                                        <p:tgtEl>
                                          <p:spTgt spid="35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354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5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3333E-6 -3.33333E-6 L 0.29166 -0.09791 " pathEditMode="relative" ptsTypes="AA">
                                      <p:cBhvr>
                                        <p:cTn id="84" dur="1000" fill="hold"/>
                                        <p:tgtEl>
                                          <p:spTgt spid="354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67 -0.09791 L 0.27917 -0.30208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354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0208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5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5 -0.00764 C 0.0073 -0.02037 0.01251 -0.03564 0.00278 -0.04004 C -0.00123 -0.04814 -0.0139 -0.04699 -0.01945 -0.04745 C -0.02692 -0.05069 -0.03456 -0.04884 -0.04237 -0.04838 C -0.04636 -0.04652 -0.04949 -0.04351 -0.05348 -0.04189 C -0.05574 -0.04097 -0.05973 -0.03726 -0.05973 -0.03726 C -0.06112 -0.03449 -0.06251 -0.03171 -0.06389 -0.02893 C -0.06442 -0.02801 -0.06528 -0.02615 -0.06528 -0.02615 C -0.06477 -0.01435 -0.06649 -0.00995 -0.05973 -0.00393 C -0.05712 0.00116 -0.05296 0.00024 -0.04862 0.00162 C -0.04185 0.00093 -0.03942 0.00209 -0.03473 -0.00208 C -0.03074 -0.00995 -0.03612 -0.00069 -0.03126 -0.00578 C -0.03057 -0.00648 -0.03039 -0.00787 -0.02987 -0.00856 C -0.02935 -0.00926 -0.02848 -0.00972 -0.02779 -0.01041 C -0.02449 -0.01689 -0.0264 -0.01481 -0.02292 -0.01782 C -0.02084 -0.02199 -0.01928 -0.02546 -0.01668 -0.02893 C -0.01458 -0.03703 -0.01199 -0.04467 -0.01043 -0.05301 C -0.0099 -0.05949 -0.00781 -0.07083 -0.01181 -0.07615 C -0.01373 -0.0787 -0.01789 -0.08356 -0.02014 -0.08449 C -0.02153 -0.08518 -0.02432 -0.08634 -0.02432 -0.08634 C -0.03977 -0.08495 -0.03265 -0.08726 -0.04098 -0.07986 C -0.04254 -0.07338 -0.04515 -0.06944 -0.04654 -0.06226 C -0.04618 -0.05324 -0.04618 -0.04398 -0.04237 -0.03634 C -0.04098 -0.03333 -0.0389 -0.03101 -0.03751 -0.02801 C -0.03663 -0.02615 -0.03473 -0.02546 -0.03334 -0.0243 C -0.03265 -0.02361 -0.03126 -0.02245 -0.03126 -0.02245 C -0.03074 -0.02152 -0.03039 -0.02037 -0.02987 -0.01967 C -0.02935 -0.01898 -0.02831 -0.01875 -0.02779 -0.01782 C -0.02327 -0.01088 -0.02727 -0.01319 -0.02292 -0.01134 C -0.0205 -0.00648 -0.01338 -0.00115 -0.00904 0.0007 C -0.00609 0.00047 -5E-6 -0.00023 -5E-6 -0.00023 " pathEditMode="relative" rAng="0" ptsTypes="ffffffffffffffffffffffffffffffA">
                                      <p:cBhvr>
                                        <p:cTn id="96" dur="1000" fill="hold"/>
                                        <p:tgtEl>
                                          <p:spTgt spid="3543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9" dur="80"/>
                                        <p:tgtEl>
                                          <p:spTgt spid="3543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0" dur="80"/>
                                        <p:tgtEl>
                                          <p:spTgt spid="3543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80"/>
                                        <p:tgtEl>
                                          <p:spTgt spid="3543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354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5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54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6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354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6.66667E-6 L 0.01181 0.20834 " pathEditMode="relative" rAng="0" ptsTypes="AA">
                                      <p:cBhvr>
                                        <p:cTn id="120" dur="1000" fill="hold"/>
                                        <p:tgtEl>
                                          <p:spTgt spid="354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8 0.20371 L -0.29062 0.30533 " pathEditMode="relative" rAng="0" ptsTypes="AA">
                                      <p:cBhvr>
                                        <p:cTn id="123" dur="1000" fill="hold"/>
                                        <p:tgtEl>
                                          <p:spTgt spid="354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74" y="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25" presetID="18" presetClass="exit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26" dur="500"/>
                                        <p:tgtEl>
                                          <p:spTgt spid="354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062 0.30532 L -0.26458 0.33101 " pathEditMode="relative" rAng="0" ptsTypes="AA">
                                      <p:cBhvr>
                                        <p:cTn id="129" dur="1000" fill="hold"/>
                                        <p:tgtEl>
                                          <p:spTgt spid="354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3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354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35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35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83 -0.12685 L -0.09583 -0.0162 " pathEditMode="relative" rAng="0" ptsTypes="AA">
                                      <p:cBhvr>
                                        <p:cTn id="1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35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35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3" dur="500"/>
                                        <p:tgtEl>
                                          <p:spTgt spid="354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82 -0.0162 L -0.09687 -0.12037 " pathEditMode="relative" ptsTypes="AA">
                                      <p:cBhvr>
                                        <p:cTn id="1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 L -0.02135 -0.07083 " pathEditMode="relative" rAng="0" ptsTypes="AA">
                                      <p:cBhvr>
                                        <p:cTn id="169" dur="1000" fill="hold"/>
                                        <p:tgtEl>
                                          <p:spTgt spid="354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54 -0.04948 L 0.56719 -0.13179 " pathEditMode="relative" rAng="0" ptsTypes="AA">
                                      <p:cBhvr>
                                        <p:cTn id="173" dur="1000" fill="hold"/>
                                        <p:tgtEl>
                                          <p:spTgt spid="354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86" y="-4116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12139E-6 L 0.59497 -0.08994 " pathEditMode="relative" rAng="0" ptsTypes="AA">
                                      <p:cBhvr>
                                        <p:cTn id="175" dur="1000" fill="hold"/>
                                        <p:tgtEl>
                                          <p:spTgt spid="354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40" y="-4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5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85185E-6 C 0.00121 -0.02361 0.00555 -0.0375 0.00937 -0.05949 C 0.01076 -0.06736 0.0118 -0.07546 0.01354 -0.0831 C 0.01475 -0.10972 0.01996 -0.14329 0.01146 -0.16759 C 0.00868 -0.17546 0.00521 -0.18495 0.00104 -0.19143 C -0.00087 -0.19467 -0.00521 -0.20023 -0.00521 -0.2 C -0.00591 -0.20324 -0.00608 -0.20648 -0.00729 -0.20903 C -0.00868 -0.21204 -0.01146 -0.21805 -0.01146 -0.21782 C -0.01424 -0.23426 -0.02188 -0.24907 -0.02709 -0.26389 C -0.02847 -0.26805 -0.02847 -0.27315 -0.02917 -0.27731 C -0.03091 -0.28866 -0.03282 -0.3 -0.03438 -0.31134 C -0.03403 -0.34051 -0.0375 -0.38079 -0.03021 -0.41227 C -0.02952 -0.41504 -0.02691 -0.41574 -0.02604 -0.41805 " pathEditMode="relative" rAng="0" ptsTypes="ffffffffffffA">
                                      <p:cBhvr>
                                        <p:cTn id="187" dur="1000" fill="hold"/>
                                        <p:tgtEl>
                                          <p:spTgt spid="354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" y="-2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0" dur="500"/>
                                        <p:tgtEl>
                                          <p:spTgt spid="354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35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66327E-6 C -0.00434 -0.00786 -0.00538 -0.01364 -0.00764 -0.02266 C -0.00886 -0.03908 -0.0099 -0.05828 -0.01389 -0.074 C -0.01545 -0.08927 -0.01788 -0.10175 -0.02622 -0.11286 C -0.02882 -0.12442 -0.02535 -0.11378 -0.03229 -0.12303 C -0.04236 -0.13645 -0.02813 -0.12303 -0.03993 -0.13321 C -0.04827 -0.14986 -0.03733 -0.12974 -0.04775 -0.14361 C -0.04896 -0.14523 -0.04931 -0.14801 -0.0507 -0.14963 C -0.05347 -0.15286 -0.0599 -0.15795 -0.0599 -0.15795 C -0.06493 -0.16767 -0.07413 -0.17784 -0.0816 -0.18455 C -0.08455 -0.19102 -0.08924 -0.19634 -0.09375 -0.20097 C -0.0967 -0.20398 -0.10052 -0.20559 -0.10313 -0.20906 C -0.10886 -0.21693 -0.10556 -0.21438 -0.11233 -0.21739 C -0.11997 -0.22433 -0.12587 -0.2352 -0.13386 -0.2419 C -0.13768 -0.24514 -0.14202 -0.24745 -0.14618 -0.25023 C -0.15851 -0.25855 -0.16771 -0.27012 -0.1816 -0.27474 C -0.19028 -0.28284 -0.18143 -0.27567 -0.19236 -0.28099 C -0.19861 -0.28399 -0.20261 -0.28885 -0.2092 -0.29116 C -0.21719 -0.2981 -0.22327 -0.29833 -0.23073 -0.30342 C -0.24445 -0.31267 -0.26042 -0.31683 -0.27535 -0.32192 C -0.29514 -0.33857 -0.32674 -0.33719 -0.34775 -0.33834 C -0.35087 -0.33904 -0.35434 -0.33811 -0.35695 -0.34042 C -0.36163 -0.34482 -0.36597 -0.35985 -0.36771 -0.36702 C -0.36841 -0.37349 -0.36875 -0.38113 -0.37066 -0.38737 C -0.37448 -0.3994 -0.37847 -0.40934 -0.37847 -0.42229 " pathEditMode="relative" ptsTypes="ffffffffffffffffffffffffA">
                                      <p:cBhvr>
                                        <p:cTn id="209" dur="1000" fill="hold"/>
                                        <p:tgtEl>
                                          <p:spTgt spid="354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55689E-6 L -0.18143 -0.00208 " pathEditMode="relative" ptsTypes="AA">
                                      <p:cBhvr>
                                        <p:cTn id="2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1000"/>
                                        <p:tgtEl>
                                          <p:spTgt spid="354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2" dur="500"/>
                                        <p:tgtEl>
                                          <p:spTgt spid="354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6531E-6 C 0.00295 0.01133 0.00625 0.02243 0.01528 0.0266 C 0.01823 0.03261 0.01858 0.03423 0.02309 0.03885 C 0.02604 0.04186 0.03229 0.04718 0.03229 0.04718 C 0.03576 0.06082 0.0493 0.07539 0.0599 0.07979 C 0.06684 0.09366 0.05868 0.08025 0.06771 0.08811 C 0.07257 0.09251 0.07691 0.09945 0.08142 0.10453 C 0.08576 0.10962 0.09097 0.11378 0.09531 0.11887 C 0.10052 0.12512 0.10573 0.13668 0.11233 0.13922 C 0.11562 0.14616 0.12257 0.15518 0.1276 0.15981 C 0.13108 0.17345 0.12621 0.16004 0.13385 0.16813 C 0.14375 0.17877 0.12951 0.17091 0.14149 0.17623 C 0.14531 0.18363 0.1526 0.19103 0.15833 0.19681 C 0.16128 0.19982 0.1651 0.20144 0.16771 0.2049 C 0.17205 0.21092 0.17483 0.2167 0.17986 0.22132 C 0.18715 0.23566 0.18299 0.23081 0.1908 0.23774 C 0.20087 0.25833 0.18524 0.22734 0.19844 0.25 C 0.20069 0.25393 0.2033 0.25763 0.20451 0.26226 C 0.20503 0.26434 0.20521 0.26665 0.20608 0.2685 C 0.20885 0.27498 0.21233 0.28076 0.21528 0.28677 C 0.21632 0.28885 0.2184 0.29302 0.2184 0.29302 C 0.21996 0.30134 0.2217 0.3062 0.22448 0.3136 C 0.2276 0.32216 0.22899 0.33326 0.23073 0.34228 C 0.2316 0.41605 0.22448 0.4475 0.23837 0.50208 C 0.23958 0.50671 0.24444 0.5074 0.24757 0.51018 C 0.25208 0.51411 0.25174 0.51827 0.25694 0.52058 C 0.26354 0.52359 0.2717 0.52267 0.27847 0.52267 " pathEditMode="relative" ptsTypes="ffffffffffffffffffffffffffA">
                                      <p:cBhvr>
                                        <p:cTn id="2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0" dur="80"/>
                                        <p:tgtEl>
                                          <p:spTgt spid="3543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1" dur="80"/>
                                        <p:tgtEl>
                                          <p:spTgt spid="3543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2" dur="80"/>
                                        <p:tgtEl>
                                          <p:spTgt spid="3543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35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04 -0.41813 C -0.02674 -0.41535 -0.02691 -0.41258 -0.02795 -0.4098 C -0.02865 -0.40749 -0.03142 -0.4061 -0.03142 -0.40333 C -0.03281 -0.35337 -0.02951 -0.27682 -0.00486 -0.23126 C 0.00035 -0.22178 0.00278 -0.19981 0.00573 -0.18894 C 0.00712 -0.18409 0.01146 -0.18085 0.01285 -0.17622 C 0.01406 -0.17183 0.0151 -0.16767 0.01632 -0.1635 C 0.01684 -0.16119 0.01806 -0.15703 0.01806 -0.1568 C 0.01944 -0.13691 0.02188 -0.11771 0.02361 -0.09759 C 0.02292 -0.08117 0.02309 -0.06498 0.0217 -0.04856 C 0.01979 -0.02706 0.00729 -0.01665 -0.00851 -0.0104 C -0.03715 -0.01179 -0.0651 -0.0148 -0.0934 -0.0148 " pathEditMode="relative" rAng="0" ptsTypes="fffffffffffA">
                                      <p:cBhvr>
                                        <p:cTn id="250" dur="1000" fill="hold"/>
                                        <p:tgtEl>
                                          <p:spTgt spid="354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" y="20375"/>
                                    </p:animMotion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5" dur="1000"/>
                                        <p:tgtEl>
                                          <p:spTgt spid="354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1000"/>
                                        <p:tgtEl>
                                          <p:spTgt spid="354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3" dur="500"/>
                                        <p:tgtEl>
                                          <p:spTgt spid="35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5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7" dur="500"/>
                                        <p:tgtEl>
                                          <p:spTgt spid="35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4444E-6 L -0.25937 -0.00973 " pathEditMode="relative" rAng="0" ptsTypes="AA">
                                      <p:cBhvr>
                                        <p:cTn id="275" dur="1000" fill="hold"/>
                                        <p:tgtEl>
                                          <p:spTgt spid="354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69" y="-486"/>
                                    </p:animMotion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3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8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938 -0.00972 C -0.25816 -0.0294 -0.25903 -0.02222 -0.25764 -0.03194 C -0.25695 -0.04028 -0.25625 -0.04884 -0.25521 -0.05741 C -0.25469 -0.07129 -0.25434 -0.08542 -0.25295 -0.0993 C -0.25243 -0.11852 -0.24618 -0.1581 -0.25938 -0.17454 C -0.26007 -0.17754 -0.26215 -0.18032 -0.26441 -0.18241 C -0.26806 -0.18912 -0.26719 -0.19028 -0.27327 -0.19305 C -0.27639 -0.19676 -0.27865 -0.19815 -0.27986 -0.20324 C -0.28021 -0.20486 -0.28229 -0.21065 -0.28264 -0.2125 C -0.28316 -0.21435 -0.28334 -0.22199 -0.28334 -0.22176 C -0.28316 -0.23032 -0.28368 -0.24004 -0.27882 -0.24722 C -0.27656 -0.25579 -0.27205 -0.25741 -0.2691 -0.25856 C -0.26736 -0.25926 -0.26615 -0.26204 -0.26441 -0.26273 C -0.2632 -0.26319 -0.2559 -0.26713 -0.2559 -0.2669 C -0.24965 -0.2669 -0.24948 -0.26759 -0.24323 -0.26667 C -0.2408 -0.2662 -0.23872 -0.26204 -0.23629 -0.26111 C -0.23247 -0.25625 -0.23438 -0.25764 -0.23125 -0.25602 C -0.23056 -0.2537 -0.22917 -0.25231 -0.22778 -0.25046 C -0.22656 -0.24907 -0.22431 -0.24606 -0.22431 -0.24583 C -0.22361 -0.24329 -0.22257 -0.24051 -0.22205 -0.23773 C -0.2217 -0.23588 -0.22084 -0.23194 -0.22084 -0.23171 C -0.22101 -0.22176 -0.21927 -0.20764 -0.22604 -0.1993 C -0.22674 -0.19676 -0.22865 -0.19375 -0.23056 -0.19213 C -0.23195 -0.18981 -0.23368 -0.18634 -0.23577 -0.18518 " pathEditMode="relative" rAng="0" ptsTypes="ffffffffffffffffffffffff">
                                      <p:cBhvr>
                                        <p:cTn id="281" dur="1000" fill="hold"/>
                                        <p:tgtEl>
                                          <p:spTgt spid="354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-12894"/>
                                    </p:animMotion>
                                  </p:childTnLst>
                                </p:cTn>
                              </p:par>
                              <p:par>
                                <p:cTn id="28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4" dur="80"/>
                                        <p:tgtEl>
                                          <p:spTgt spid="3543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5" dur="80"/>
                                        <p:tgtEl>
                                          <p:spTgt spid="3543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6" dur="80"/>
                                        <p:tgtEl>
                                          <p:spTgt spid="3543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8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1000"/>
                                        <p:tgtEl>
                                          <p:spTgt spid="354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35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9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C -0.00556 0.00556 -0.00834 0.01482 -0.0125 0.02223 C -0.01372 0.02825 -0.01459 0.03357 -0.01528 0.03982 C -0.01615 0.14329 -0.01597 0.09607 -0.01597 0.18149 " pathEditMode="relative" ptsTypes="fffA">
                                      <p:cBhvr>
                                        <p:cTn id="296" dur="1000" fill="hold"/>
                                        <p:tgtEl>
                                          <p:spTgt spid="354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98" dur="1000"/>
                                        <p:tgtEl>
                                          <p:spTgt spid="354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1000"/>
                                        <p:tgtEl>
                                          <p:spTgt spid="354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0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91 0.17755 L 0.22691 0.18704 " pathEditMode="relative" rAng="0" ptsTypes="AA">
                                      <p:cBhvr>
                                        <p:cTn id="305" dur="1000" fill="hold"/>
                                        <p:tgtEl>
                                          <p:spTgt spid="354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91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07" presetID="18" presetClass="exit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08" dur="500"/>
                                        <p:tgtEl>
                                          <p:spTgt spid="354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35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35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19283 C 0.2382 0.19977 0.24948 0.2 0.25851 0.20116 C 0.27257 0.20579 0.28698 0.20324 0.30122 0.20255 C 0.30816 0.19792 0.31337 0.19121 0.32101 0.18866 C 0.3217 0.18727 0.32205 0.18565 0.32309 0.18449 C 0.32396 0.18357 0.32552 0.18403 0.32622 0.18311 C 0.33177 0.1757 0.32205 0.18125 0.33038 0.17755 C 0.3342 0.17246 0.33559 0.16598 0.33976 0.16227 C 0.34045 0.16042 0.34097 0.15834 0.34184 0.15672 C 0.34271 0.1551 0.3441 0.15417 0.34497 0.15255 C 0.34636 0.14954 0.34688 0.14607 0.34809 0.14283 C 0.34948 0.13403 0.35122 0.12524 0.35226 0.11644 C 0.35174 0.1007 0.35261 0.07524 0.34288 0.06227 C 0.34115 0.05556 0.33889 0.05093 0.33455 0.04699 C 0.33333 0.04213 0.32535 0.02639 0.32205 0.02199 C 0.31962 0.01204 0.32188 0.01528 0.31684 0.01088 C 0.31511 0.00116 0.30938 -0.00648 0.30643 -0.01551 C 0.30295 -0.02592 0.30087 -0.03773 0.29913 -0.04884 C 0.29948 -0.06088 0.29965 -0.07291 0.30018 -0.08495 C 0.3007 -0.09699 0.30104 -0.0949 0.30226 -0.10439 C 0.30417 -0.11851 0.30556 -0.14884 0.31788 -0.15439 C 0.32066 -0.16018 0.32118 -0.1574 0.32413 -0.16134 " pathEditMode="relative" rAng="0" ptsTypes="fffffffffffffffffffffA">
                                      <p:cBhvr>
                                        <p:cTn id="321" dur="1000" fill="hold"/>
                                        <p:tgtEl>
                                          <p:spTgt spid="354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1000"/>
                                        <p:tgtEl>
                                          <p:spTgt spid="354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8" dur="80"/>
                                        <p:tgtEl>
                                          <p:spTgt spid="3543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9" dur="80"/>
                                        <p:tgtEl>
                                          <p:spTgt spid="3543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0" dur="80"/>
                                        <p:tgtEl>
                                          <p:spTgt spid="3543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3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6" dur="80"/>
                                        <p:tgtEl>
                                          <p:spTgt spid="3543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7" dur="80"/>
                                        <p:tgtEl>
                                          <p:spTgt spid="3543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8" dur="80"/>
                                        <p:tgtEl>
                                          <p:spTgt spid="3543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2" dur="500"/>
                                        <p:tgtEl>
                                          <p:spTgt spid="354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48" dur="500"/>
                                        <p:tgtEl>
                                          <p:spTgt spid="354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51" dur="500"/>
                                        <p:tgtEl>
                                          <p:spTgt spid="354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20" grpId="0" animBg="1"/>
      <p:bldP spid="354321" grpId="0"/>
      <p:bldP spid="354322" grpId="0" animBg="1"/>
      <p:bldP spid="354322" grpId="1" animBg="1"/>
      <p:bldP spid="354322" grpId="2" animBg="1"/>
      <p:bldP spid="354322" grpId="3" animBg="1"/>
      <p:bldP spid="354326" grpId="0" animBg="1"/>
      <p:bldP spid="354326" grpId="1" animBg="1"/>
      <p:bldP spid="354327" grpId="0" animBg="1"/>
      <p:bldP spid="354332" grpId="0" animBg="1"/>
      <p:bldP spid="354332" grpId="1" animBg="1"/>
      <p:bldP spid="354335" grpId="0"/>
      <p:bldP spid="354335" grpId="1"/>
      <p:bldP spid="354336" grpId="0" animBg="1"/>
      <p:bldP spid="354336" grpId="1" animBg="1"/>
      <p:bldP spid="354339" grpId="0"/>
      <p:bldP spid="354339" grpId="1"/>
      <p:bldP spid="354340" grpId="0"/>
      <p:bldP spid="354340" grpId="1"/>
      <p:bldP spid="354346" grpId="0"/>
      <p:bldP spid="354346" grpId="1"/>
      <p:bldP spid="354355" grpId="0"/>
      <p:bldP spid="354355" grpId="1"/>
      <p:bldP spid="354355" grpId="2"/>
      <p:bldP spid="354355" grpId="3"/>
      <p:bldP spid="354356" grpId="0" animBg="1"/>
      <p:bldP spid="354360" grpId="0" animBg="1"/>
      <p:bldP spid="354360" grpId="1" animBg="1"/>
      <p:bldP spid="354361" grpId="0"/>
      <p:bldP spid="354361" grpId="1"/>
      <p:bldP spid="354362" grpId="0"/>
      <p:bldP spid="354362" grpId="1"/>
      <p:bldP spid="354363" grpId="0"/>
      <p:bldP spid="35436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6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944562"/>
          </a:xfrm>
        </p:spPr>
        <p:txBody>
          <a:bodyPr/>
          <a:lstStyle/>
          <a:p>
            <a:pPr eaLnBrk="1" hangingPunct="1"/>
            <a:r>
              <a:rPr lang="en-US" sz="3600" smtClean="0"/>
              <a:t>Sử dụng chứng chỉ</a:t>
            </a:r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FBFCED-B89C-4FFF-B171-AF2434C52050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356356" name="AutoShape 4"/>
          <p:cNvSpPr>
            <a:spLocks noChangeArrowheads="1"/>
          </p:cNvSpPr>
          <p:nvPr/>
        </p:nvSpPr>
        <p:spPr bwMode="auto">
          <a:xfrm>
            <a:off x="6000750" y="1700213"/>
            <a:ext cx="1816100" cy="787400"/>
          </a:xfrm>
          <a:prstGeom prst="cloudCallout">
            <a:avLst>
              <a:gd name="adj1" fmla="val 39773"/>
              <a:gd name="adj2" fmla="val 114718"/>
            </a:avLst>
          </a:prstGeom>
          <a:gradFill rotWithShape="1">
            <a:gsLst>
              <a:gs pos="0">
                <a:srgbClr val="FF9900">
                  <a:alpha val="51999"/>
                </a:srgbClr>
              </a:gs>
              <a:gs pos="100000">
                <a:srgbClr val="FFFFFF">
                  <a:alpha val="42998"/>
                </a:srgbClr>
              </a:gs>
            </a:gsLst>
            <a:path path="rect">
              <a:fillToRect r="100000" b="100000"/>
            </a:path>
          </a:gradFill>
          <a:ln w="9525">
            <a:solidFill>
              <a:srgbClr val="FF9900">
                <a:alpha val="54117"/>
              </a:srgbClr>
            </a:solidFill>
            <a:round/>
            <a:headEnd/>
            <a:tailEnd/>
          </a:ln>
          <a:effectLst>
            <a:outerShdw dist="35921" dir="2700000" algn="ctr" rotWithShape="0">
              <a:srgbClr val="FF990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400" i="1">
                <a:solidFill>
                  <a:srgbClr val="000099"/>
                </a:solidFill>
              </a:rPr>
              <a:t>Cần chứng thực </a:t>
            </a:r>
          </a:p>
          <a:p>
            <a:pPr algn="ctr"/>
            <a:r>
              <a:rPr lang="en-US" sz="1400" i="1">
                <a:solidFill>
                  <a:srgbClr val="000099"/>
                </a:solidFill>
              </a:rPr>
              <a:t>giấy chứng nhận</a:t>
            </a:r>
          </a:p>
        </p:txBody>
      </p:sp>
      <p:sp>
        <p:nvSpPr>
          <p:cNvPr id="356357" name="AutoShape 5" descr="White marble"/>
          <p:cNvSpPr>
            <a:spLocks noChangeArrowheads="1"/>
          </p:cNvSpPr>
          <p:nvPr/>
        </p:nvSpPr>
        <p:spPr bwMode="auto">
          <a:xfrm>
            <a:off x="6724650" y="1233488"/>
            <a:ext cx="2286000" cy="985837"/>
          </a:xfrm>
          <a:prstGeom prst="cloudCallout">
            <a:avLst>
              <a:gd name="adj1" fmla="val 1042"/>
              <a:gd name="adj2" fmla="val 126653"/>
            </a:avLst>
          </a:prstGeom>
          <a:gradFill rotWithShape="1">
            <a:gsLst>
              <a:gs pos="0">
                <a:srgbClr val="0066FF">
                  <a:alpha val="49001"/>
                </a:srgbClr>
              </a:gs>
              <a:gs pos="100000">
                <a:srgbClr val="FFFFFF">
                  <a:alpha val="39998"/>
                </a:srgbClr>
              </a:gs>
            </a:gsLst>
            <a:path path="rect">
              <a:fillToRect r="100000" b="100000"/>
            </a:path>
          </a:gradFill>
          <a:ln w="9525">
            <a:solidFill>
              <a:srgbClr val="0066FF">
                <a:alpha val="39999"/>
              </a:srgbClr>
            </a:solidFill>
            <a:round/>
            <a:headEnd/>
            <a:tailEnd/>
          </a:ln>
          <a:effectLst>
            <a:outerShdw dist="35921" dir="2700000" algn="ctr" rotWithShape="0">
              <a:schemeClr val="bg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pic>
        <p:nvPicPr>
          <p:cNvPr id="219142" name="Picture 6" descr="grid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97263"/>
            <a:ext cx="82296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6359" name="Picture 7" descr="recycle bin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4425" y="2163763"/>
            <a:ext cx="5207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6360" name="AutoShape 8"/>
          <p:cNvSpPr>
            <a:spLocks noChangeArrowheads="1"/>
          </p:cNvSpPr>
          <p:nvPr/>
        </p:nvSpPr>
        <p:spPr bwMode="auto">
          <a:xfrm>
            <a:off x="436563" y="1325563"/>
            <a:ext cx="2868612" cy="1587500"/>
          </a:xfrm>
          <a:prstGeom prst="cloudCallout">
            <a:avLst>
              <a:gd name="adj1" fmla="val -22829"/>
              <a:gd name="adj2" fmla="val 89102"/>
            </a:avLst>
          </a:prstGeom>
          <a:gradFill rotWithShape="1">
            <a:gsLst>
              <a:gs pos="0">
                <a:srgbClr val="808080">
                  <a:alpha val="39998"/>
                </a:srgbClr>
              </a:gs>
              <a:gs pos="100000">
                <a:srgbClr val="DDDDDD">
                  <a:alpha val="37999"/>
                </a:srgbClr>
              </a:gs>
            </a:gsLst>
            <a:path path="rect">
              <a:fillToRect l="100000" b="10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113592" dir="9206097" algn="ctr" rotWithShape="0">
              <a:srgbClr val="DDDDDD">
                <a:alpha val="32999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pic>
        <p:nvPicPr>
          <p:cNvPr id="219145" name="Picture 9" descr="bank 2 smal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709863"/>
            <a:ext cx="14652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9146" name="Group 10"/>
          <p:cNvGrpSpPr>
            <a:grpSpLocks/>
          </p:cNvGrpSpPr>
          <p:nvPr/>
        </p:nvGrpSpPr>
        <p:grpSpPr bwMode="auto">
          <a:xfrm>
            <a:off x="0" y="3038475"/>
            <a:ext cx="708025" cy="928688"/>
            <a:chOff x="2027" y="3660"/>
            <a:chExt cx="446" cy="585"/>
          </a:xfrm>
        </p:grpSpPr>
        <p:pic>
          <p:nvPicPr>
            <p:cNvPr id="219182" name="Picture 11" descr="key - privat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8" y="3660"/>
              <a:ext cx="16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183" name="Text Box 12"/>
            <p:cNvSpPr txBox="1">
              <a:spLocks noChangeArrowheads="1"/>
            </p:cNvSpPr>
            <p:nvPr/>
          </p:nvSpPr>
          <p:spPr bwMode="auto">
            <a:xfrm>
              <a:off x="2027" y="3919"/>
              <a:ext cx="44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sz="1400" b="1" i="1" u="sng">
                  <a:solidFill>
                    <a:srgbClr val="0066FF"/>
                  </a:solidFill>
                </a:rPr>
                <a:t>Private</a:t>
              </a:r>
            </a:p>
            <a:p>
              <a:pPr algn="ctr" eaLnBrk="1" hangingPunct="1"/>
              <a:r>
                <a:rPr lang="en-US" sz="1400" b="1" i="1" u="sng">
                  <a:solidFill>
                    <a:srgbClr val="0066FF"/>
                  </a:solidFill>
                </a:rPr>
                <a:t>key</a:t>
              </a:r>
            </a:p>
          </p:txBody>
        </p:sp>
      </p:grpSp>
      <p:sp>
        <p:nvSpPr>
          <p:cNvPr id="219147" name="Line 13"/>
          <p:cNvSpPr>
            <a:spLocks noChangeShapeType="1"/>
          </p:cNvSpPr>
          <p:nvPr/>
        </p:nvSpPr>
        <p:spPr bwMode="auto">
          <a:xfrm flipV="1">
            <a:off x="1828800" y="4081463"/>
            <a:ext cx="5715000" cy="53340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148" name="Text Box 14"/>
          <p:cNvSpPr txBox="1">
            <a:spLocks noChangeArrowheads="1"/>
          </p:cNvSpPr>
          <p:nvPr/>
        </p:nvSpPr>
        <p:spPr bwMode="auto">
          <a:xfrm>
            <a:off x="4133850" y="1731963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sz="1600" b="1">
                <a:solidFill>
                  <a:srgbClr val="FF0000"/>
                </a:solidFill>
                <a:latin typeface="Verdana" pitchFamily="34" charset="0"/>
              </a:rPr>
              <a:t>CA</a:t>
            </a:r>
          </a:p>
        </p:txBody>
      </p:sp>
      <p:sp>
        <p:nvSpPr>
          <p:cNvPr id="356367" name="Line 15"/>
          <p:cNvSpPr>
            <a:spLocks noChangeShapeType="1"/>
          </p:cNvSpPr>
          <p:nvPr/>
        </p:nvSpPr>
        <p:spPr bwMode="auto">
          <a:xfrm flipV="1">
            <a:off x="1979613" y="3708400"/>
            <a:ext cx="2112962" cy="64770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19150" name="Picture 16" descr="office - buildi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713" y="3319463"/>
            <a:ext cx="1249362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6369" name="Line 17"/>
          <p:cNvSpPr>
            <a:spLocks noChangeShapeType="1"/>
          </p:cNvSpPr>
          <p:nvPr/>
        </p:nvSpPr>
        <p:spPr bwMode="auto">
          <a:xfrm flipH="1" flipV="1">
            <a:off x="4997450" y="3813175"/>
            <a:ext cx="2163763" cy="128588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839913" y="4370388"/>
            <a:ext cx="555625" cy="531812"/>
            <a:chOff x="1159" y="3302"/>
            <a:chExt cx="350" cy="335"/>
          </a:xfrm>
        </p:grpSpPr>
        <p:pic>
          <p:nvPicPr>
            <p:cNvPr id="219180" name="Picture 19" descr="email - envelop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1" y="330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9181" name="Picture 20" descr="certificate 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9" y="3414"/>
              <a:ext cx="22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6373" name="Picture 21" descr="email - envelop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76463" y="19637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6374" name="Picture 22" descr="certificate 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8038" y="2141538"/>
            <a:ext cx="35401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6375" name="Picture 23" descr="key - private part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300" y="3267075"/>
            <a:ext cx="2571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6376" name="Picture 24" descr="key - private part 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300" y="3033713"/>
            <a:ext cx="2571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6377" name="Line 25"/>
          <p:cNvSpPr>
            <a:spLocks noChangeShapeType="1"/>
          </p:cNvSpPr>
          <p:nvPr/>
        </p:nvSpPr>
        <p:spPr bwMode="auto">
          <a:xfrm flipV="1">
            <a:off x="1471613" y="2200275"/>
            <a:ext cx="314325" cy="138113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6378" name="Text Box 26"/>
          <p:cNvSpPr txBox="1">
            <a:spLocks noChangeArrowheads="1"/>
          </p:cNvSpPr>
          <p:nvPr/>
        </p:nvSpPr>
        <p:spPr bwMode="auto">
          <a:xfrm>
            <a:off x="1071563" y="1570038"/>
            <a:ext cx="113506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rgbClr val="000099"/>
                </a:solidFill>
              </a:rPr>
              <a:t>Khóa bí mật bị</a:t>
            </a:r>
            <a:r>
              <a:rPr lang="en-US" sz="1200">
                <a:solidFill>
                  <a:srgbClr val="3399FF"/>
                </a:solidFill>
              </a:rPr>
              <a:t> </a:t>
            </a:r>
          </a:p>
          <a:p>
            <a:pPr algn="ctr" eaLnBrk="1" hangingPunct="1"/>
            <a:r>
              <a:rPr lang="en-US" sz="1400">
                <a:solidFill>
                  <a:srgbClr val="FF0066"/>
                </a:solidFill>
              </a:rPr>
              <a:t>BẺ !</a:t>
            </a:r>
          </a:p>
        </p:txBody>
      </p:sp>
      <p:sp>
        <p:nvSpPr>
          <p:cNvPr id="356379" name="Text Box 27"/>
          <p:cNvSpPr txBox="1">
            <a:spLocks noChangeArrowheads="1"/>
          </p:cNvSpPr>
          <p:nvPr/>
        </p:nvSpPr>
        <p:spPr bwMode="auto">
          <a:xfrm>
            <a:off x="2212975" y="1973263"/>
            <a:ext cx="355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200" b="1">
                <a:solidFill>
                  <a:srgbClr val="FF0066"/>
                </a:solidFill>
                <a:latin typeface="Arial" charset="0"/>
              </a:rPr>
              <a:t>?</a:t>
            </a:r>
          </a:p>
        </p:txBody>
      </p:sp>
      <p:pic>
        <p:nvPicPr>
          <p:cNvPr id="356380" name="Picture 28" descr="delete fil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20888" y="2092325"/>
            <a:ext cx="452437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6381" name="Text Box 29"/>
          <p:cNvSpPr txBox="1">
            <a:spLocks noChangeArrowheads="1"/>
          </p:cNvSpPr>
          <p:nvPr/>
        </p:nvSpPr>
        <p:spPr bwMode="auto">
          <a:xfrm rot="428007">
            <a:off x="138113" y="4983163"/>
            <a:ext cx="2298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99"/>
                </a:solidFill>
              </a:rPr>
              <a:t>Yêu cầu </a:t>
            </a:r>
            <a:r>
              <a:rPr lang="en-US" b="1">
                <a:solidFill>
                  <a:srgbClr val="FF0000"/>
                </a:solidFill>
              </a:rPr>
              <a:t>HỦY</a:t>
            </a:r>
            <a:r>
              <a:rPr lang="en-US" sz="1400" b="1">
                <a:solidFill>
                  <a:srgbClr val="000099"/>
                </a:solidFill>
              </a:rPr>
              <a:t> chứng nhận</a:t>
            </a:r>
          </a:p>
        </p:txBody>
      </p:sp>
      <p:pic>
        <p:nvPicPr>
          <p:cNvPr id="356382" name="Picture 30" descr="ball red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2775" y="4316413"/>
            <a:ext cx="123825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6383" name="Text Box 31"/>
          <p:cNvSpPr txBox="1">
            <a:spLocks noChangeArrowheads="1"/>
          </p:cNvSpPr>
          <p:nvPr/>
        </p:nvSpPr>
        <p:spPr bwMode="auto">
          <a:xfrm>
            <a:off x="4175125" y="2263775"/>
            <a:ext cx="1368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9"/>
                </a:solidFill>
              </a:rPr>
              <a:t>Hủy chứng nhận</a:t>
            </a:r>
          </a:p>
        </p:txBody>
      </p:sp>
      <p:pic>
        <p:nvPicPr>
          <p:cNvPr id="356384" name="Picture 32" descr="box-red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81450" y="3662363"/>
            <a:ext cx="122238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6385" name="Oval 33"/>
          <p:cNvSpPr>
            <a:spLocks noChangeArrowheads="1"/>
          </p:cNvSpPr>
          <p:nvPr/>
        </p:nvSpPr>
        <p:spPr bwMode="auto">
          <a:xfrm rot="-1619928">
            <a:off x="3881438" y="3670300"/>
            <a:ext cx="119062" cy="133350"/>
          </a:xfrm>
          <a:prstGeom prst="ellipse">
            <a:avLst/>
          </a:prstGeom>
          <a:noFill/>
          <a:ln w="9525">
            <a:solidFill>
              <a:srgbClr val="0066FF">
                <a:alpha val="38823"/>
              </a:srgbClr>
            </a:solidFill>
            <a:round/>
            <a:headEnd/>
            <a:tailEnd/>
          </a:ln>
          <a:scene3d>
            <a:camera prst="legacyObliqueTopRight">
              <a:rot lat="19199990" lon="18300000" rev="0"/>
            </a:camera>
            <a:lightRig rig="legacyNormal1" dir="t"/>
          </a:scene3d>
          <a:sp3d extrusionH="2894000" prstMaterial="legacyWireframe">
            <a:bevelT w="13500" h="13500" prst="angle"/>
            <a:bevelB w="13500" h="13500" prst="angle"/>
            <a:extrusionClr>
              <a:srgbClr val="0066FF"/>
            </a:extrusionClr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/>
          <a:p>
            <a:endParaRPr lang="vi-VN"/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1574800" y="4730750"/>
            <a:ext cx="365125" cy="390525"/>
            <a:chOff x="2534" y="3955"/>
            <a:chExt cx="230" cy="246"/>
          </a:xfrm>
        </p:grpSpPr>
        <p:pic>
          <p:nvPicPr>
            <p:cNvPr id="219178" name="Picture 35" descr="certificate 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4" y="3978"/>
              <a:ext cx="22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9179" name="Picture 36" descr="delete file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9" y="3955"/>
              <a:ext cx="225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6389" name="Text Box 37"/>
          <p:cNvSpPr txBox="1">
            <a:spLocks noChangeArrowheads="1"/>
          </p:cNvSpPr>
          <p:nvPr/>
        </p:nvSpPr>
        <p:spPr bwMode="auto">
          <a:xfrm rot="428007">
            <a:off x="-30163" y="4991100"/>
            <a:ext cx="3657601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99"/>
                </a:solidFill>
              </a:rPr>
              <a:t>Chứng nhận đã bị </a:t>
            </a:r>
            <a:r>
              <a:rPr lang="en-US" b="1">
                <a:solidFill>
                  <a:srgbClr val="FF0000"/>
                </a:solidFill>
              </a:rPr>
              <a:t>HỦY </a:t>
            </a:r>
            <a:r>
              <a:rPr lang="en-US" sz="1200" b="1">
                <a:solidFill>
                  <a:srgbClr val="000099"/>
                </a:solidFill>
              </a:rPr>
              <a:t>ngày 25/3/2009 3:10:22</a:t>
            </a:r>
          </a:p>
        </p:txBody>
      </p:sp>
      <p:pic>
        <p:nvPicPr>
          <p:cNvPr id="356390" name="Picture 38" descr="email - envelop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07263" y="37877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6391" name="Picture 39" descr="certificate 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89825" y="3963988"/>
            <a:ext cx="35401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6392" name="Picture 40" descr="ball violet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94538" y="3865563"/>
            <a:ext cx="103187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6393" name="Picture 41" descr="cicle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-833830">
            <a:off x="4543425" y="2074863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6394" name="Picture 42" descr="box violet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444750"/>
            <a:ext cx="101600" cy="10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173" name="Picture 43" descr="servers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90938" y="2655888"/>
            <a:ext cx="1439862" cy="10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6396" name="Oval 44"/>
          <p:cNvSpPr>
            <a:spLocks noChangeArrowheads="1"/>
          </p:cNvSpPr>
          <p:nvPr/>
        </p:nvSpPr>
        <p:spPr bwMode="auto">
          <a:xfrm>
            <a:off x="4892675" y="3770313"/>
            <a:ext cx="114300" cy="133350"/>
          </a:xfrm>
          <a:prstGeom prst="ellipse">
            <a:avLst/>
          </a:prstGeom>
          <a:solidFill>
            <a:srgbClr val="00CC99"/>
          </a:solidFill>
          <a:ln w="9525">
            <a:round/>
            <a:headEnd/>
            <a:tailEnd/>
          </a:ln>
          <a:scene3d>
            <a:camera prst="legacyObliqueTopRight">
              <a:rot lat="20399980" lon="0" rev="0"/>
            </a:camera>
            <a:lightRig rig="legacyFlat1" dir="t"/>
          </a:scene3d>
          <a:sp3d extrusionH="6323000" prstMaterial="legacyWireframe">
            <a:bevelT w="13500" h="13500" prst="angle"/>
            <a:bevelB w="13500" h="13500" prst="angle"/>
            <a:extrusionClr>
              <a:srgbClr val="00CC99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356397" name="Text Box 45"/>
          <p:cNvSpPr txBox="1">
            <a:spLocks noChangeArrowheads="1"/>
          </p:cNvSpPr>
          <p:nvPr/>
        </p:nvSpPr>
        <p:spPr bwMode="auto">
          <a:xfrm>
            <a:off x="4903788" y="2116138"/>
            <a:ext cx="11318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sz="1300" i="1">
                <a:solidFill>
                  <a:srgbClr val="0000FF"/>
                </a:solidFill>
              </a:rPr>
              <a:t>Xác thực chứng nhận</a:t>
            </a:r>
          </a:p>
        </p:txBody>
      </p:sp>
      <p:sp>
        <p:nvSpPr>
          <p:cNvPr id="356398" name="Text Box 46"/>
          <p:cNvSpPr txBox="1">
            <a:spLocks noChangeArrowheads="1"/>
          </p:cNvSpPr>
          <p:nvPr/>
        </p:nvSpPr>
        <p:spPr bwMode="auto">
          <a:xfrm>
            <a:off x="6940550" y="1412875"/>
            <a:ext cx="19161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sz="1400" i="1">
                <a:solidFill>
                  <a:srgbClr val="000099"/>
                </a:solidFill>
              </a:rPr>
              <a:t>Chứng nhận đã bị </a:t>
            </a:r>
            <a:r>
              <a:rPr lang="en-US" sz="1400" i="1">
                <a:solidFill>
                  <a:srgbClr val="FF0000"/>
                </a:solidFill>
              </a:rPr>
              <a:t>HỦY </a:t>
            </a:r>
          </a:p>
          <a:p>
            <a:pPr algn="ctr" eaLnBrk="1" hangingPunct="1"/>
            <a:r>
              <a:rPr lang="en-US" sz="1400" i="1">
                <a:solidFill>
                  <a:srgbClr val="000099"/>
                </a:solidFill>
              </a:rPr>
              <a:t>vào 25/3/2009 3:10:22</a:t>
            </a:r>
          </a:p>
        </p:txBody>
      </p:sp>
      <p:sp>
        <p:nvSpPr>
          <p:cNvPr id="356399" name="Text Box 47"/>
          <p:cNvSpPr txBox="1">
            <a:spLocks noChangeArrowheads="1"/>
          </p:cNvSpPr>
          <p:nvPr/>
        </p:nvSpPr>
        <p:spPr bwMode="auto">
          <a:xfrm>
            <a:off x="7270750" y="1370013"/>
            <a:ext cx="127635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  <a:latin typeface="Arial" charset="0"/>
              </a:rPr>
              <a:t>Hủy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600">
                <a:solidFill>
                  <a:srgbClr val="FF9900"/>
                </a:solidFill>
                <a:latin typeface="Arial" charset="0"/>
              </a:rPr>
              <a:t>giao dịch</a:t>
            </a:r>
          </a:p>
        </p:txBody>
      </p:sp>
    </p:spTree>
    <p:extLst>
      <p:ext uri="{BB962C8B-B14F-4D97-AF65-F5344CB8AC3E}">
        <p14:creationId xmlns:p14="http://schemas.microsoft.com/office/powerpoint/2010/main" xmlns="" val="2332043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81481E-6 L 0.02656 -0.00416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9" y="-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993 -0.14963 " pathEditMode="relative" ptsTypes="AA">
                                      <p:cBhvr>
                                        <p:cTn id="14" dur="500" fill="hold"/>
                                        <p:tgtEl>
                                          <p:spTgt spid="356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993 -0.14963 " pathEditMode="relative" ptsTypes="AA">
                                      <p:cBhvr>
                                        <p:cTn id="16" dur="500" fill="hold"/>
                                        <p:tgtEl>
                                          <p:spTgt spid="3563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63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6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6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6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6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6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6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56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94 -0.14954 L 0.10139 -0.13427 " pathEditMode="relative" ptsTypes="AA">
                                      <p:cBhvr>
                                        <p:cTn id="35" dur="500" fill="hold"/>
                                        <p:tgtEl>
                                          <p:spTgt spid="356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57 -0.00416 L 0.06407 -0.0125 " pathEditMode="fixed" rAng="0" ptsTypes="AA">
                                      <p:cBhvr>
                                        <p:cTn id="3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-41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56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06 -0.0125 L 0.1026 -0.01736 " pathEditMode="fixed" ptsTypes="AA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6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6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6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6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6 -0.01736 L 0.14219 -0.02292 " pathEditMode="fixed" rAng="0" ptsTypes="AA">
                                      <p:cBhvr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356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356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356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356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356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356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356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18 -0.02291 L 0.18281 -0.02986 " pathEditMode="fixed" ptsTypes="AA">
                                      <p:cBhvr>
                                        <p:cTn id="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1" dur="80"/>
                                        <p:tgtEl>
                                          <p:spTgt spid="3563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2" dur="80"/>
                                        <p:tgtEl>
                                          <p:spTgt spid="3563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80"/>
                                        <p:tgtEl>
                                          <p:spTgt spid="3563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5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81 -0.02986 L 0.21979 -0.03611 " pathEditMode="fixed" ptsTypes="AA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5" dur="500"/>
                                        <p:tgtEl>
                                          <p:spTgt spid="35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79 -0.03611 L 0.25937 -0.03889 " pathEditMode="fixed" rAng="0" ptsTypes="AA">
                                      <p:cBhvr>
                                        <p:cTn id="10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3 L 0.22796 -0.09884 " pathEditMode="relative" ptsTypes="AA">
                                      <p:cBhvr>
                                        <p:cTn id="110" dur="1000" fill="hold"/>
                                        <p:tgtEl>
                                          <p:spTgt spid="356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37 -0.03889 L 0.30156 -0.04375 " pathEditMode="fixed" ptsTypes="AA">
                                      <p:cBhvr>
                                        <p:cTn id="1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96 -0.09885 C 0.22831 -0.10625 0.22935 -0.11366 0.22935 -0.12107 C 0.22935 -0.14908 0.229 -0.17732 0.22865 -0.20533 C 0.22831 -0.22801 0.22518 -0.25394 0.20574 -0.25718 C 0.20435 -0.25787 0.20296 -0.25834 0.20157 -0.25903 C 0.19983 -0.25972 0.19601 -0.26088 0.19601 -0.26088 C 0.19393 -0.26273 0.19185 -0.26366 0.18976 -0.26551 C 0.18612 -0.27292 0.18386 -0.27894 0.18282 -0.28773 C 0.18299 -0.29908 0.17813 -0.31389 0.18421 -0.32199 C 0.18647 -0.325 0.19254 -0.32755 0.19254 -0.32755 C 0.19584 -0.32732 0.19897 -0.32732 0.20226 -0.32662 C 0.20452 -0.32616 0.20851 -0.32385 0.20851 -0.32385 C 0.21112 -0.31875 0.21546 -0.31644 0.21546 -0.30996 " pathEditMode="relative" ptsTypes="ffffffffffffA">
                                      <p:cBhvr>
                                        <p:cTn id="118" dur="1000" fill="hold"/>
                                        <p:tgtEl>
                                          <p:spTgt spid="356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56 -0.04375 L 0.34583 -0.04722 " pathEditMode="fixed" ptsTypes="AA">
                                      <p:cBhvr>
                                        <p:cTn id="1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3" dur="80"/>
                                        <p:tgtEl>
                                          <p:spTgt spid="3563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4" dur="80"/>
                                        <p:tgtEl>
                                          <p:spTgt spid="3563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80"/>
                                        <p:tgtEl>
                                          <p:spTgt spid="3563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356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583 -0.04722 L 0.38802 -0.05416 " pathEditMode="fixed" ptsTypes="AA">
                                      <p:cBhvr>
                                        <p:cTn id="1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5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356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39" dur="500"/>
                                        <p:tgtEl>
                                          <p:spTgt spid="356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85185E-6 L -0.24236 0.09815 " pathEditMode="relative" ptsTypes="AA">
                                      <p:cBhvr>
                                        <p:cTn id="143" dur="1000" fill="hold"/>
                                        <p:tgtEl>
                                          <p:spTgt spid="3563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802 -0.05417 L 0.42968 -0.06042 " pathEditMode="fixed" ptsTypes="AA">
                                      <p:cBhvr>
                                        <p:cTn id="1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7" presetID="18" presetClass="exit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48" dur="500"/>
                                        <p:tgtEl>
                                          <p:spTgt spid="356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969 -0.06042 L 0.47187 -0.06597 " pathEditMode="fixed" ptsTypes="AA">
                                      <p:cBhvr>
                                        <p:cTn id="1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5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4" dur="500"/>
                                        <p:tgtEl>
                                          <p:spTgt spid="356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187 -0.06597 L 0.51093 -0.06945 " pathEditMode="fixed" ptsTypes="AA">
                                      <p:cBhvr>
                                        <p:cTn id="1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236 0.09814 C -0.23732 0.1081 -0.24045 0.10509 -0.23402 0.10925 C -0.23368 0.11064 -0.2335 0.11203 -0.23298 0.11342 C -0.23246 0.11481 -0.23142 0.11597 -0.2309 0.11759 C -0.23003 0.12036 -0.22881 0.12592 -0.22881 0.12592 C -0.22916 0.12986 -0.22881 0.14004 -0.2309 0.14536 C -0.23437 0.15462 -0.2434 0.15786 -0.24861 0.16481 C -0.24965 0.1662 -0.25052 0.16782 -0.25173 0.16898 C -0.25659 0.17337 -0.26562 0.17291 -0.2684 0.18009 " pathEditMode="relative" ptsTypes="ffffffffA">
                                      <p:cBhvr>
                                        <p:cTn id="159" dur="500" fill="hold"/>
                                        <p:tgtEl>
                                          <p:spTgt spid="3563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093 -0.06944 L 0.54791 -0.07361 " pathEditMode="fixed" ptsTypes="AA">
                                      <p:cBhvr>
                                        <p:cTn id="1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7" dur="80"/>
                                        <p:tgtEl>
                                          <p:spTgt spid="3563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8" dur="80"/>
                                        <p:tgtEl>
                                          <p:spTgt spid="3563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80"/>
                                        <p:tgtEl>
                                          <p:spTgt spid="3563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356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356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5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792 -0.07361 L 0.58594 -0.07986 " pathEditMode="fixed" rAng="0" ptsTypes="AA">
                                      <p:cBhvr>
                                        <p:cTn id="1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6" dur="80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7" dur="80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80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81481E-6 C -0.01302 -0.0044 -0.03472 -0.00879 -0.04583 -0.01852 C -0.04809 -0.02291 -0.04861 -0.02639 -0.04861 -0.03148 " pathEditMode="relative" ptsTypes="ffA">
                                      <p:cBhvr>
                                        <p:cTn id="202" dur="1000" fill="hold"/>
                                        <p:tgtEl>
                                          <p:spTgt spid="3563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1000"/>
                                        <p:tgtEl>
                                          <p:spTgt spid="356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1000"/>
                                        <p:tgtEl>
                                          <p:spTgt spid="356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35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35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8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0" dur="500"/>
                                        <p:tgtEl>
                                          <p:spTgt spid="35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5.92593E-6 L -0.2507 -0.01575 " pathEditMode="relative" ptsTypes="AA">
                                      <p:cBhvr>
                                        <p:cTn id="223" dur="2000" fill="hold"/>
                                        <p:tgtEl>
                                          <p:spTgt spid="3563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2000"/>
                                        <p:tgtEl>
                                          <p:spTgt spid="35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069 -0.01574 L -0.25555 -0.17037 C -0.25625 -0.17338 -0.26041 -0.17685 -0.26041 -0.17662 C -0.26284 -0.18171 -0.25937 -0.18148 -0.26215 -0.18634 C -0.26527 -0.19167 -0.26632 -0.18935 -0.26788 -0.19537 C -0.26857 -0.19838 -0.26649 -0.20093 -0.26788 -0.20093 C -0.27083 -0.20533 -0.27465 -0.20671 -0.27725 -0.21134 C -0.27864 -0.21366 -0.28038 -0.22269 -0.28038 -0.22246 C -0.28038 -0.22454 -0.28333 -0.23357 -0.2809 -0.23843 C -0.27951 -0.24121 -0.27725 -0.24838 -0.27725 -0.24815 C -0.27569 -0.25463 -0.27569 -0.25926 -0.271 -0.25996 C -0.26215 -0.26389 -0.26927 -0.26574 -0.25329 -0.26482 C -0.2493 -0.26296 -0.24184 -0.25996 -0.23975 -0.25579 C -0.23819 -0.25255 -0.23454 -0.24722 -0.2335 -0.24329 C -0.23402 -0.22662 -0.22882 -0.23079 -0.23611 -0.21204 C -0.2368 -0.20903 -0.23819 -0.20533 -0.23871 -0.20371 " pathEditMode="relative" rAng="0" ptsTypes="AffffffffffffffA">
                                      <p:cBhvr>
                                        <p:cTn id="229" dur="1000" fill="hold"/>
                                        <p:tgtEl>
                                          <p:spTgt spid="3563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-12500"/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2" dur="80"/>
                                        <p:tgtEl>
                                          <p:spTgt spid="3563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3" dur="80"/>
                                        <p:tgtEl>
                                          <p:spTgt spid="3563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4" dur="80"/>
                                        <p:tgtEl>
                                          <p:spTgt spid="3563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1000"/>
                                        <p:tgtEl>
                                          <p:spTgt spid="356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35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4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0.0037 C -0.00434 0.01713 -0.00573 0.03171 -0.00903 0.04468 C -0.00938 0.0581 -0.00851 0.06736 -0.00903 0.08079 C -0.00921 0.08449 -0.01059 0.09144 -0.00799 0.09259 C -0.00382 0.09815 -0.00747 0.09884 -0.00747 0.10857 C -0.00764 0.13982 -0.01007 0.16759 -0.01007 0.19884 " pathEditMode="relative" rAng="0" ptsTypes="ffffff">
                                      <p:cBhvr>
                                        <p:cTn id="244" dur="500" fill="hold"/>
                                        <p:tgtEl>
                                          <p:spTgt spid="3563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9745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356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49" dur="500"/>
                                        <p:tgtEl>
                                          <p:spTgt spid="356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24 0.19167 L 0.2394 0.20903 " pathEditMode="relative" ptsTypes="AA">
                                      <p:cBhvr>
                                        <p:cTn id="253" dur="1000" fill="hold"/>
                                        <p:tgtEl>
                                          <p:spTgt spid="3563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55" presetID="18" presetClass="exit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256" dur="500"/>
                                        <p:tgtEl>
                                          <p:spTgt spid="356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5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0" dur="500"/>
                                        <p:tgtEl>
                                          <p:spTgt spid="356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2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479 0.20857 C 0.24861 0.21273 0.24687 0.21157 0.24947 0.21343 C 0.25625 0.21296 0.26302 0.21296 0.26979 0.21227 C 0.2717 0.21204 0.27343 0.20787 0.275 0.20602 C 0.27586 0.20463 0.2776 0.20232 0.2776 0.20255 C 0.27864 0.19861 0.28038 0.19676 0.28177 0.19306 C 0.28524 0.18426 0.29375 0.18426 0.296 0.17407 C 0.29913 0.16088 0.30572 0.16782 0.30711 0.15278 C 0.30729 0.14815 0.31319 0.12778 0.31336 0.12315 C 0.31336 0.12083 0.31822 0.10486 0.31822 0.10278 C 0.31857 0.0956 0.32031 0.0794 0.32031 0.07963 C 0.32048 0.06551 0.31701 0.03727 0.31753 0.02407 C 0.31805 -0.02292 0.29895 -0.05926 0.29895 -0.10671 " pathEditMode="relative" rAng="0" ptsTypes="fffffffffffff">
                                      <p:cBhvr>
                                        <p:cTn id="264" dur="1000" fill="hold"/>
                                        <p:tgtEl>
                                          <p:spTgt spid="3563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5" y="-15532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3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1000"/>
                                        <p:tgtEl>
                                          <p:spTgt spid="356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4" dur="80"/>
                                        <p:tgtEl>
                                          <p:spTgt spid="3563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5" dur="80"/>
                                        <p:tgtEl>
                                          <p:spTgt spid="3563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6" dur="80"/>
                                        <p:tgtEl>
                                          <p:spTgt spid="3563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80" dur="500"/>
                                        <p:tgtEl>
                                          <p:spTgt spid="356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4" dur="80"/>
                                        <p:tgtEl>
                                          <p:spTgt spid="3563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5" dur="80"/>
                                        <p:tgtEl>
                                          <p:spTgt spid="3563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6" dur="80"/>
                                        <p:tgtEl>
                                          <p:spTgt spid="3563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6" grpId="0" animBg="1"/>
      <p:bldP spid="356356" grpId="1" animBg="1"/>
      <p:bldP spid="356357" grpId="0" animBg="1"/>
      <p:bldP spid="356360" grpId="0" animBg="1"/>
      <p:bldP spid="356360" grpId="1" animBg="1"/>
      <p:bldP spid="356367" grpId="0" animBg="1"/>
      <p:bldP spid="356367" grpId="1" animBg="1"/>
      <p:bldP spid="356369" grpId="0" animBg="1"/>
      <p:bldP spid="356369" grpId="1" animBg="1"/>
      <p:bldP spid="356377" grpId="0" animBg="1"/>
      <p:bldP spid="356377" grpId="1" animBg="1"/>
      <p:bldP spid="356378" grpId="0"/>
      <p:bldP spid="356378" grpId="1"/>
      <p:bldP spid="356379" grpId="0"/>
      <p:bldP spid="356379" grpId="1"/>
      <p:bldP spid="356379" grpId="2"/>
      <p:bldP spid="356381" grpId="0"/>
      <p:bldP spid="356381" grpId="1"/>
      <p:bldP spid="356383" grpId="0"/>
      <p:bldP spid="356383" grpId="1"/>
      <p:bldP spid="356385" grpId="0" animBg="1"/>
      <p:bldP spid="356385" grpId="1" animBg="1"/>
      <p:bldP spid="356389" grpId="0"/>
      <p:bldP spid="356389" grpId="1"/>
      <p:bldP spid="356396" grpId="0" animBg="1"/>
      <p:bldP spid="356396" grpId="1" animBg="1"/>
      <p:bldP spid="356397" grpId="0"/>
      <p:bldP spid="356397" grpId="1"/>
      <p:bldP spid="356398" grpId="0"/>
      <p:bldP spid="356398" grpId="1"/>
      <p:bldP spid="35639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180975"/>
            <a:ext cx="7256463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Các Firewall-Tường lửa</a:t>
            </a:r>
            <a:endParaRPr lang="en-US" smtClean="0"/>
          </a:p>
        </p:txBody>
      </p:sp>
      <p:sp>
        <p:nvSpPr>
          <p:cNvPr id="645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26D64-38C4-489E-8E54-AD1E62AB17F7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22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2"/>
          <p:cNvSpPr>
            <a:spLocks noChangeArrowheads="1"/>
          </p:cNvSpPr>
          <p:nvPr/>
        </p:nvSpPr>
        <p:spPr bwMode="auto">
          <a:xfrm>
            <a:off x="1106488" y="1522413"/>
            <a:ext cx="7110412" cy="1450975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501650" y="4419600"/>
            <a:ext cx="3810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vi-VN" sz="2000">
              <a:latin typeface="Comic Sans MS" pitchFamily="66" charset="0"/>
            </a:endParaRP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1165225" y="1708150"/>
            <a:ext cx="70643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cô lập mạng nội bộ của tổ chức với Internet, cho phép một số gói được truyền qua, ngăn chặn các gói khác</a:t>
            </a:r>
          </a:p>
        </p:txBody>
      </p:sp>
      <p:grpSp>
        <p:nvGrpSpPr>
          <p:cNvPr id="220167" name="Group 8"/>
          <p:cNvGrpSpPr>
            <a:grpSpLocks/>
          </p:cNvGrpSpPr>
          <p:nvPr/>
        </p:nvGrpSpPr>
        <p:grpSpPr bwMode="auto">
          <a:xfrm>
            <a:off x="1320800" y="1296988"/>
            <a:ext cx="1270000" cy="457200"/>
            <a:chOff x="1282" y="3611"/>
            <a:chExt cx="800" cy="288"/>
          </a:xfrm>
        </p:grpSpPr>
        <p:sp>
          <p:nvSpPr>
            <p:cNvPr id="220516" name="Rectangle 9"/>
            <p:cNvSpPr>
              <a:spLocks noChangeArrowheads="1"/>
            </p:cNvSpPr>
            <p:nvPr/>
          </p:nvSpPr>
          <p:spPr bwMode="auto">
            <a:xfrm>
              <a:off x="1356" y="3648"/>
              <a:ext cx="636" cy="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0517" name="Text Box 10"/>
            <p:cNvSpPr txBox="1">
              <a:spLocks noChangeArrowheads="1"/>
            </p:cNvSpPr>
            <p:nvPr/>
          </p:nvSpPr>
          <p:spPr bwMode="auto">
            <a:xfrm>
              <a:off x="1282" y="3611"/>
              <a:ext cx="8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firewall</a:t>
              </a:r>
            </a:p>
          </p:txBody>
        </p:sp>
      </p:grpSp>
      <p:sp>
        <p:nvSpPr>
          <p:cNvPr id="220168" name="Rectangle 12"/>
          <p:cNvSpPr>
            <a:spLocks noChangeArrowheads="1"/>
          </p:cNvSpPr>
          <p:nvPr/>
        </p:nvSpPr>
        <p:spPr bwMode="auto">
          <a:xfrm>
            <a:off x="0" y="189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vi-VN"/>
          </a:p>
        </p:txBody>
      </p:sp>
      <p:sp>
        <p:nvSpPr>
          <p:cNvPr id="220169" name="AutoShape 14"/>
          <p:cNvSpPr>
            <a:spLocks noChangeAspect="1" noChangeArrowheads="1" noTextEdit="1"/>
          </p:cNvSpPr>
          <p:nvPr/>
        </p:nvSpPr>
        <p:spPr bwMode="auto">
          <a:xfrm>
            <a:off x="1697038" y="3113088"/>
            <a:ext cx="5200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170" name="Rectangle 16"/>
          <p:cNvSpPr>
            <a:spLocks noChangeArrowheads="1"/>
          </p:cNvSpPr>
          <p:nvPr/>
        </p:nvSpPr>
        <p:spPr bwMode="auto">
          <a:xfrm>
            <a:off x="6910388" y="588010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220171" name="Freeform 83"/>
          <p:cNvSpPr>
            <a:spLocks/>
          </p:cNvSpPr>
          <p:nvPr/>
        </p:nvSpPr>
        <p:spPr bwMode="auto">
          <a:xfrm>
            <a:off x="4092575" y="4703763"/>
            <a:ext cx="219075" cy="1012825"/>
          </a:xfrm>
          <a:custGeom>
            <a:avLst/>
            <a:gdLst>
              <a:gd name="T0" fmla="*/ 0 w 138"/>
              <a:gd name="T1" fmla="*/ 2147483647 h 638"/>
              <a:gd name="T2" fmla="*/ 2147483647 w 138"/>
              <a:gd name="T3" fmla="*/ 2147483647 h 638"/>
              <a:gd name="T4" fmla="*/ 2147483647 w 138"/>
              <a:gd name="T5" fmla="*/ 2147483647 h 638"/>
              <a:gd name="T6" fmla="*/ 2147483647 w 138"/>
              <a:gd name="T7" fmla="*/ 2147483647 h 638"/>
              <a:gd name="T8" fmla="*/ 0 w 138"/>
              <a:gd name="T9" fmla="*/ 0 h 638"/>
              <a:gd name="T10" fmla="*/ 0 w 138"/>
              <a:gd name="T11" fmla="*/ 2147483647 h 6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8"/>
              <a:gd name="T19" fmla="*/ 0 h 638"/>
              <a:gd name="T20" fmla="*/ 138 w 138"/>
              <a:gd name="T21" fmla="*/ 638 h 6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8" h="638">
                <a:moveTo>
                  <a:pt x="0" y="485"/>
                </a:moveTo>
                <a:lnTo>
                  <a:pt x="138" y="638"/>
                </a:lnTo>
                <a:lnTo>
                  <a:pt x="138" y="77"/>
                </a:lnTo>
                <a:lnTo>
                  <a:pt x="116" y="49"/>
                </a:lnTo>
                <a:lnTo>
                  <a:pt x="0" y="0"/>
                </a:lnTo>
                <a:lnTo>
                  <a:pt x="0" y="485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172" name="Rectangle 324"/>
          <p:cNvSpPr>
            <a:spLocks noChangeArrowheads="1"/>
          </p:cNvSpPr>
          <p:nvPr/>
        </p:nvSpPr>
        <p:spPr bwMode="auto">
          <a:xfrm>
            <a:off x="2882900" y="3454400"/>
            <a:ext cx="4763" cy="1873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20173" name="Rectangle 362"/>
          <p:cNvSpPr>
            <a:spLocks noChangeArrowheads="1"/>
          </p:cNvSpPr>
          <p:nvPr/>
        </p:nvSpPr>
        <p:spPr bwMode="auto">
          <a:xfrm>
            <a:off x="3616325" y="5730875"/>
            <a:ext cx="1449388" cy="331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20174" name="Rectangle 364"/>
          <p:cNvSpPr>
            <a:spLocks noChangeArrowheads="1"/>
          </p:cNvSpPr>
          <p:nvPr/>
        </p:nvSpPr>
        <p:spPr bwMode="auto">
          <a:xfrm>
            <a:off x="4665663" y="5792788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grpSp>
        <p:nvGrpSpPr>
          <p:cNvPr id="220175" name="Group 368"/>
          <p:cNvGrpSpPr>
            <a:grpSpLocks/>
          </p:cNvGrpSpPr>
          <p:nvPr/>
        </p:nvGrpSpPr>
        <p:grpSpPr bwMode="auto">
          <a:xfrm>
            <a:off x="1408113" y="3175000"/>
            <a:ext cx="5640387" cy="2543175"/>
            <a:chOff x="887" y="2000"/>
            <a:chExt cx="3553" cy="1602"/>
          </a:xfrm>
        </p:grpSpPr>
        <p:sp>
          <p:nvSpPr>
            <p:cNvPr id="220177" name="Freeform 17"/>
            <p:cNvSpPr>
              <a:spLocks/>
            </p:cNvSpPr>
            <p:nvPr/>
          </p:nvSpPr>
          <p:spPr bwMode="auto">
            <a:xfrm>
              <a:off x="1090" y="2000"/>
              <a:ext cx="1672" cy="977"/>
            </a:xfrm>
            <a:custGeom>
              <a:avLst/>
              <a:gdLst>
                <a:gd name="T0" fmla="*/ 77 w 1672"/>
                <a:gd name="T1" fmla="*/ 3 h 977"/>
                <a:gd name="T2" fmla="*/ 127 w 1672"/>
                <a:gd name="T3" fmla="*/ 1 h 977"/>
                <a:gd name="T4" fmla="*/ 187 w 1672"/>
                <a:gd name="T5" fmla="*/ 17 h 977"/>
                <a:gd name="T6" fmla="*/ 281 w 1672"/>
                <a:gd name="T7" fmla="*/ 54 h 977"/>
                <a:gd name="T8" fmla="*/ 380 w 1672"/>
                <a:gd name="T9" fmla="*/ 90 h 977"/>
                <a:gd name="T10" fmla="*/ 451 w 1672"/>
                <a:gd name="T11" fmla="*/ 104 h 977"/>
                <a:gd name="T12" fmla="*/ 518 w 1672"/>
                <a:gd name="T13" fmla="*/ 104 h 977"/>
                <a:gd name="T14" fmla="*/ 641 w 1672"/>
                <a:gd name="T15" fmla="*/ 90 h 977"/>
                <a:gd name="T16" fmla="*/ 774 w 1672"/>
                <a:gd name="T17" fmla="*/ 76 h 977"/>
                <a:gd name="T18" fmla="*/ 853 w 1672"/>
                <a:gd name="T19" fmla="*/ 76 h 977"/>
                <a:gd name="T20" fmla="*/ 942 w 1672"/>
                <a:gd name="T21" fmla="*/ 88 h 977"/>
                <a:gd name="T22" fmla="*/ 1046 w 1672"/>
                <a:gd name="T23" fmla="*/ 106 h 977"/>
                <a:gd name="T24" fmla="*/ 1190 w 1672"/>
                <a:gd name="T25" fmla="*/ 134 h 977"/>
                <a:gd name="T26" fmla="*/ 1361 w 1672"/>
                <a:gd name="T27" fmla="*/ 180 h 977"/>
                <a:gd name="T28" fmla="*/ 1471 w 1672"/>
                <a:gd name="T29" fmla="*/ 220 h 977"/>
                <a:gd name="T30" fmla="*/ 1543 w 1672"/>
                <a:gd name="T31" fmla="*/ 258 h 977"/>
                <a:gd name="T32" fmla="*/ 1579 w 1672"/>
                <a:gd name="T33" fmla="*/ 284 h 977"/>
                <a:gd name="T34" fmla="*/ 1616 w 1672"/>
                <a:gd name="T35" fmla="*/ 326 h 977"/>
                <a:gd name="T36" fmla="*/ 1651 w 1672"/>
                <a:gd name="T37" fmla="*/ 403 h 977"/>
                <a:gd name="T38" fmla="*/ 1669 w 1672"/>
                <a:gd name="T39" fmla="*/ 493 h 977"/>
                <a:gd name="T40" fmla="*/ 1671 w 1672"/>
                <a:gd name="T41" fmla="*/ 588 h 977"/>
                <a:gd name="T42" fmla="*/ 1660 w 1672"/>
                <a:gd name="T43" fmla="*/ 680 h 977"/>
                <a:gd name="T44" fmla="*/ 1637 w 1672"/>
                <a:gd name="T45" fmla="*/ 762 h 977"/>
                <a:gd name="T46" fmla="*/ 1607 w 1672"/>
                <a:gd name="T47" fmla="*/ 825 h 977"/>
                <a:gd name="T48" fmla="*/ 1564 w 1672"/>
                <a:gd name="T49" fmla="*/ 867 h 977"/>
                <a:gd name="T50" fmla="*/ 1506 w 1672"/>
                <a:gd name="T51" fmla="*/ 895 h 977"/>
                <a:gd name="T52" fmla="*/ 1436 w 1672"/>
                <a:gd name="T53" fmla="*/ 912 h 977"/>
                <a:gd name="T54" fmla="*/ 1293 w 1672"/>
                <a:gd name="T55" fmla="*/ 930 h 977"/>
                <a:gd name="T56" fmla="*/ 1146 w 1672"/>
                <a:gd name="T57" fmla="*/ 946 h 977"/>
                <a:gd name="T58" fmla="*/ 1059 w 1672"/>
                <a:gd name="T59" fmla="*/ 956 h 977"/>
                <a:gd name="T60" fmla="*/ 907 w 1672"/>
                <a:gd name="T61" fmla="*/ 969 h 977"/>
                <a:gd name="T62" fmla="*/ 754 w 1672"/>
                <a:gd name="T63" fmla="*/ 974 h 977"/>
                <a:gd name="T64" fmla="*/ 668 w 1672"/>
                <a:gd name="T65" fmla="*/ 977 h 977"/>
                <a:gd name="T66" fmla="*/ 593 w 1672"/>
                <a:gd name="T67" fmla="*/ 977 h 977"/>
                <a:gd name="T68" fmla="*/ 532 w 1672"/>
                <a:gd name="T69" fmla="*/ 974 h 977"/>
                <a:gd name="T70" fmla="*/ 483 w 1672"/>
                <a:gd name="T71" fmla="*/ 971 h 977"/>
                <a:gd name="T72" fmla="*/ 417 w 1672"/>
                <a:gd name="T73" fmla="*/ 960 h 977"/>
                <a:gd name="T74" fmla="*/ 326 w 1672"/>
                <a:gd name="T75" fmla="*/ 937 h 977"/>
                <a:gd name="T76" fmla="*/ 236 w 1672"/>
                <a:gd name="T77" fmla="*/ 914 h 977"/>
                <a:gd name="T78" fmla="*/ 142 w 1672"/>
                <a:gd name="T79" fmla="*/ 886 h 977"/>
                <a:gd name="T80" fmla="*/ 78 w 1672"/>
                <a:gd name="T81" fmla="*/ 852 h 977"/>
                <a:gd name="T82" fmla="*/ 47 w 1672"/>
                <a:gd name="T83" fmla="*/ 822 h 977"/>
                <a:gd name="T84" fmla="*/ 26 w 1672"/>
                <a:gd name="T85" fmla="*/ 786 h 977"/>
                <a:gd name="T86" fmla="*/ 7 w 1672"/>
                <a:gd name="T87" fmla="*/ 716 h 977"/>
                <a:gd name="T88" fmla="*/ 0 w 1672"/>
                <a:gd name="T89" fmla="*/ 611 h 977"/>
                <a:gd name="T90" fmla="*/ 2 w 1672"/>
                <a:gd name="T91" fmla="*/ 491 h 977"/>
                <a:gd name="T92" fmla="*/ 1 w 1672"/>
                <a:gd name="T93" fmla="*/ 418 h 977"/>
                <a:gd name="T94" fmla="*/ 0 w 1672"/>
                <a:gd name="T95" fmla="*/ 333 h 977"/>
                <a:gd name="T96" fmla="*/ 2 w 1672"/>
                <a:gd name="T97" fmla="*/ 189 h 977"/>
                <a:gd name="T98" fmla="*/ 12 w 1672"/>
                <a:gd name="T99" fmla="*/ 110 h 977"/>
                <a:gd name="T100" fmla="*/ 29 w 1672"/>
                <a:gd name="T101" fmla="*/ 48 h 977"/>
                <a:gd name="T102" fmla="*/ 47 w 1672"/>
                <a:gd name="T103" fmla="*/ 22 h 9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72"/>
                <a:gd name="T157" fmla="*/ 0 h 977"/>
                <a:gd name="T158" fmla="*/ 1672 w 1672"/>
                <a:gd name="T159" fmla="*/ 977 h 9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72" h="977">
                  <a:moveTo>
                    <a:pt x="54" y="16"/>
                  </a:moveTo>
                  <a:lnTo>
                    <a:pt x="57" y="14"/>
                  </a:lnTo>
                  <a:lnTo>
                    <a:pt x="61" y="10"/>
                  </a:lnTo>
                  <a:lnTo>
                    <a:pt x="69" y="7"/>
                  </a:lnTo>
                  <a:lnTo>
                    <a:pt x="77" y="3"/>
                  </a:lnTo>
                  <a:lnTo>
                    <a:pt x="86" y="1"/>
                  </a:lnTo>
                  <a:lnTo>
                    <a:pt x="96" y="0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8" y="3"/>
                  </a:lnTo>
                  <a:lnTo>
                    <a:pt x="149" y="6"/>
                  </a:lnTo>
                  <a:lnTo>
                    <a:pt x="161" y="9"/>
                  </a:lnTo>
                  <a:lnTo>
                    <a:pt x="174" y="13"/>
                  </a:lnTo>
                  <a:lnTo>
                    <a:pt x="187" y="17"/>
                  </a:lnTo>
                  <a:lnTo>
                    <a:pt x="200" y="22"/>
                  </a:lnTo>
                  <a:lnTo>
                    <a:pt x="212" y="27"/>
                  </a:lnTo>
                  <a:lnTo>
                    <a:pt x="225" y="31"/>
                  </a:lnTo>
                  <a:lnTo>
                    <a:pt x="253" y="43"/>
                  </a:lnTo>
                  <a:lnTo>
                    <a:pt x="281" y="54"/>
                  </a:lnTo>
                  <a:lnTo>
                    <a:pt x="309" y="65"/>
                  </a:lnTo>
                  <a:lnTo>
                    <a:pt x="338" y="76"/>
                  </a:lnTo>
                  <a:lnTo>
                    <a:pt x="352" y="82"/>
                  </a:lnTo>
                  <a:lnTo>
                    <a:pt x="366" y="86"/>
                  </a:lnTo>
                  <a:lnTo>
                    <a:pt x="380" y="90"/>
                  </a:lnTo>
                  <a:lnTo>
                    <a:pt x="394" y="95"/>
                  </a:lnTo>
                  <a:lnTo>
                    <a:pt x="408" y="97"/>
                  </a:lnTo>
                  <a:lnTo>
                    <a:pt x="422" y="100"/>
                  </a:lnTo>
                  <a:lnTo>
                    <a:pt x="436" y="103"/>
                  </a:lnTo>
                  <a:lnTo>
                    <a:pt x="451" y="104"/>
                  </a:lnTo>
                  <a:lnTo>
                    <a:pt x="465" y="105"/>
                  </a:lnTo>
                  <a:lnTo>
                    <a:pt x="477" y="105"/>
                  </a:lnTo>
                  <a:lnTo>
                    <a:pt x="491" y="105"/>
                  </a:lnTo>
                  <a:lnTo>
                    <a:pt x="504" y="105"/>
                  </a:lnTo>
                  <a:lnTo>
                    <a:pt x="518" y="104"/>
                  </a:lnTo>
                  <a:lnTo>
                    <a:pt x="532" y="104"/>
                  </a:lnTo>
                  <a:lnTo>
                    <a:pt x="559" y="100"/>
                  </a:lnTo>
                  <a:lnTo>
                    <a:pt x="586" y="98"/>
                  </a:lnTo>
                  <a:lnTo>
                    <a:pt x="614" y="95"/>
                  </a:lnTo>
                  <a:lnTo>
                    <a:pt x="641" y="90"/>
                  </a:lnTo>
                  <a:lnTo>
                    <a:pt x="670" y="86"/>
                  </a:lnTo>
                  <a:lnTo>
                    <a:pt x="698" y="83"/>
                  </a:lnTo>
                  <a:lnTo>
                    <a:pt x="727" y="79"/>
                  </a:lnTo>
                  <a:lnTo>
                    <a:pt x="757" y="77"/>
                  </a:lnTo>
                  <a:lnTo>
                    <a:pt x="774" y="76"/>
                  </a:lnTo>
                  <a:lnTo>
                    <a:pt x="789" y="75"/>
                  </a:lnTo>
                  <a:lnTo>
                    <a:pt x="804" y="75"/>
                  </a:lnTo>
                  <a:lnTo>
                    <a:pt x="820" y="75"/>
                  </a:lnTo>
                  <a:lnTo>
                    <a:pt x="837" y="76"/>
                  </a:lnTo>
                  <a:lnTo>
                    <a:pt x="853" y="76"/>
                  </a:lnTo>
                  <a:lnTo>
                    <a:pt x="871" y="77"/>
                  </a:lnTo>
                  <a:lnTo>
                    <a:pt x="888" y="79"/>
                  </a:lnTo>
                  <a:lnTo>
                    <a:pt x="906" y="82"/>
                  </a:lnTo>
                  <a:lnTo>
                    <a:pt x="923" y="84"/>
                  </a:lnTo>
                  <a:lnTo>
                    <a:pt x="942" y="88"/>
                  </a:lnTo>
                  <a:lnTo>
                    <a:pt x="961" y="91"/>
                  </a:lnTo>
                  <a:lnTo>
                    <a:pt x="980" y="95"/>
                  </a:lnTo>
                  <a:lnTo>
                    <a:pt x="1003" y="98"/>
                  </a:lnTo>
                  <a:lnTo>
                    <a:pt x="1024" y="102"/>
                  </a:lnTo>
                  <a:lnTo>
                    <a:pt x="1046" y="106"/>
                  </a:lnTo>
                  <a:lnTo>
                    <a:pt x="1069" y="110"/>
                  </a:lnTo>
                  <a:lnTo>
                    <a:pt x="1092" y="114"/>
                  </a:lnTo>
                  <a:lnTo>
                    <a:pt x="1117" y="119"/>
                  </a:lnTo>
                  <a:lnTo>
                    <a:pt x="1141" y="124"/>
                  </a:lnTo>
                  <a:lnTo>
                    <a:pt x="1190" y="134"/>
                  </a:lnTo>
                  <a:lnTo>
                    <a:pt x="1239" y="146"/>
                  </a:lnTo>
                  <a:lnTo>
                    <a:pt x="1288" y="159"/>
                  </a:lnTo>
                  <a:lnTo>
                    <a:pt x="1313" y="166"/>
                  </a:lnTo>
                  <a:lnTo>
                    <a:pt x="1337" y="173"/>
                  </a:lnTo>
                  <a:lnTo>
                    <a:pt x="1361" y="180"/>
                  </a:lnTo>
                  <a:lnTo>
                    <a:pt x="1384" y="187"/>
                  </a:lnTo>
                  <a:lnTo>
                    <a:pt x="1406" y="195"/>
                  </a:lnTo>
                  <a:lnTo>
                    <a:pt x="1429" y="203"/>
                  </a:lnTo>
                  <a:lnTo>
                    <a:pt x="1450" y="211"/>
                  </a:lnTo>
                  <a:lnTo>
                    <a:pt x="1471" y="220"/>
                  </a:lnTo>
                  <a:lnTo>
                    <a:pt x="1490" y="229"/>
                  </a:lnTo>
                  <a:lnTo>
                    <a:pt x="1509" y="238"/>
                  </a:lnTo>
                  <a:lnTo>
                    <a:pt x="1527" y="248"/>
                  </a:lnTo>
                  <a:lnTo>
                    <a:pt x="1535" y="252"/>
                  </a:lnTo>
                  <a:lnTo>
                    <a:pt x="1543" y="258"/>
                  </a:lnTo>
                  <a:lnTo>
                    <a:pt x="1551" y="263"/>
                  </a:lnTo>
                  <a:lnTo>
                    <a:pt x="1558" y="267"/>
                  </a:lnTo>
                  <a:lnTo>
                    <a:pt x="1565" y="273"/>
                  </a:lnTo>
                  <a:lnTo>
                    <a:pt x="1572" y="279"/>
                  </a:lnTo>
                  <a:lnTo>
                    <a:pt x="1579" y="284"/>
                  </a:lnTo>
                  <a:lnTo>
                    <a:pt x="1585" y="290"/>
                  </a:lnTo>
                  <a:lnTo>
                    <a:pt x="1591" y="296"/>
                  </a:lnTo>
                  <a:lnTo>
                    <a:pt x="1597" y="301"/>
                  </a:lnTo>
                  <a:lnTo>
                    <a:pt x="1607" y="313"/>
                  </a:lnTo>
                  <a:lnTo>
                    <a:pt x="1616" y="326"/>
                  </a:lnTo>
                  <a:lnTo>
                    <a:pt x="1625" y="340"/>
                  </a:lnTo>
                  <a:lnTo>
                    <a:pt x="1633" y="355"/>
                  </a:lnTo>
                  <a:lnTo>
                    <a:pt x="1640" y="370"/>
                  </a:lnTo>
                  <a:lnTo>
                    <a:pt x="1647" y="385"/>
                  </a:lnTo>
                  <a:lnTo>
                    <a:pt x="1651" y="403"/>
                  </a:lnTo>
                  <a:lnTo>
                    <a:pt x="1656" y="419"/>
                  </a:lnTo>
                  <a:lnTo>
                    <a:pt x="1661" y="438"/>
                  </a:lnTo>
                  <a:lnTo>
                    <a:pt x="1664" y="456"/>
                  </a:lnTo>
                  <a:lnTo>
                    <a:pt x="1667" y="474"/>
                  </a:lnTo>
                  <a:lnTo>
                    <a:pt x="1669" y="493"/>
                  </a:lnTo>
                  <a:lnTo>
                    <a:pt x="1671" y="512"/>
                  </a:lnTo>
                  <a:lnTo>
                    <a:pt x="1671" y="530"/>
                  </a:lnTo>
                  <a:lnTo>
                    <a:pt x="1672" y="550"/>
                  </a:lnTo>
                  <a:lnTo>
                    <a:pt x="1671" y="569"/>
                  </a:lnTo>
                  <a:lnTo>
                    <a:pt x="1671" y="588"/>
                  </a:lnTo>
                  <a:lnTo>
                    <a:pt x="1670" y="607"/>
                  </a:lnTo>
                  <a:lnTo>
                    <a:pt x="1668" y="626"/>
                  </a:lnTo>
                  <a:lnTo>
                    <a:pt x="1665" y="645"/>
                  </a:lnTo>
                  <a:lnTo>
                    <a:pt x="1663" y="662"/>
                  </a:lnTo>
                  <a:lnTo>
                    <a:pt x="1660" y="680"/>
                  </a:lnTo>
                  <a:lnTo>
                    <a:pt x="1656" y="697"/>
                  </a:lnTo>
                  <a:lnTo>
                    <a:pt x="1651" y="715"/>
                  </a:lnTo>
                  <a:lnTo>
                    <a:pt x="1648" y="731"/>
                  </a:lnTo>
                  <a:lnTo>
                    <a:pt x="1643" y="747"/>
                  </a:lnTo>
                  <a:lnTo>
                    <a:pt x="1637" y="762"/>
                  </a:lnTo>
                  <a:lnTo>
                    <a:pt x="1632" y="776"/>
                  </a:lnTo>
                  <a:lnTo>
                    <a:pt x="1626" y="790"/>
                  </a:lnTo>
                  <a:lnTo>
                    <a:pt x="1620" y="803"/>
                  </a:lnTo>
                  <a:lnTo>
                    <a:pt x="1614" y="814"/>
                  </a:lnTo>
                  <a:lnTo>
                    <a:pt x="1607" y="825"/>
                  </a:lnTo>
                  <a:lnTo>
                    <a:pt x="1600" y="834"/>
                  </a:lnTo>
                  <a:lnTo>
                    <a:pt x="1592" y="843"/>
                  </a:lnTo>
                  <a:lnTo>
                    <a:pt x="1584" y="852"/>
                  </a:lnTo>
                  <a:lnTo>
                    <a:pt x="1574" y="859"/>
                  </a:lnTo>
                  <a:lnTo>
                    <a:pt x="1564" y="867"/>
                  </a:lnTo>
                  <a:lnTo>
                    <a:pt x="1553" y="873"/>
                  </a:lnTo>
                  <a:lnTo>
                    <a:pt x="1543" y="879"/>
                  </a:lnTo>
                  <a:lnTo>
                    <a:pt x="1531" y="884"/>
                  </a:lnTo>
                  <a:lnTo>
                    <a:pt x="1518" y="890"/>
                  </a:lnTo>
                  <a:lnTo>
                    <a:pt x="1506" y="895"/>
                  </a:lnTo>
                  <a:lnTo>
                    <a:pt x="1493" y="898"/>
                  </a:lnTo>
                  <a:lnTo>
                    <a:pt x="1479" y="902"/>
                  </a:lnTo>
                  <a:lnTo>
                    <a:pt x="1465" y="905"/>
                  </a:lnTo>
                  <a:lnTo>
                    <a:pt x="1451" y="909"/>
                  </a:lnTo>
                  <a:lnTo>
                    <a:pt x="1436" y="912"/>
                  </a:lnTo>
                  <a:lnTo>
                    <a:pt x="1420" y="915"/>
                  </a:lnTo>
                  <a:lnTo>
                    <a:pt x="1390" y="919"/>
                  </a:lnTo>
                  <a:lnTo>
                    <a:pt x="1358" y="923"/>
                  </a:lnTo>
                  <a:lnTo>
                    <a:pt x="1326" y="926"/>
                  </a:lnTo>
                  <a:lnTo>
                    <a:pt x="1293" y="930"/>
                  </a:lnTo>
                  <a:lnTo>
                    <a:pt x="1259" y="932"/>
                  </a:lnTo>
                  <a:lnTo>
                    <a:pt x="1227" y="936"/>
                  </a:lnTo>
                  <a:lnTo>
                    <a:pt x="1194" y="939"/>
                  </a:lnTo>
                  <a:lnTo>
                    <a:pt x="1162" y="944"/>
                  </a:lnTo>
                  <a:lnTo>
                    <a:pt x="1146" y="946"/>
                  </a:lnTo>
                  <a:lnTo>
                    <a:pt x="1130" y="949"/>
                  </a:lnTo>
                  <a:lnTo>
                    <a:pt x="1112" y="950"/>
                  </a:lnTo>
                  <a:lnTo>
                    <a:pt x="1095" y="952"/>
                  </a:lnTo>
                  <a:lnTo>
                    <a:pt x="1077" y="954"/>
                  </a:lnTo>
                  <a:lnTo>
                    <a:pt x="1059" y="956"/>
                  </a:lnTo>
                  <a:lnTo>
                    <a:pt x="1041" y="958"/>
                  </a:lnTo>
                  <a:lnTo>
                    <a:pt x="1022" y="959"/>
                  </a:lnTo>
                  <a:lnTo>
                    <a:pt x="984" y="963"/>
                  </a:lnTo>
                  <a:lnTo>
                    <a:pt x="945" y="966"/>
                  </a:lnTo>
                  <a:lnTo>
                    <a:pt x="907" y="969"/>
                  </a:lnTo>
                  <a:lnTo>
                    <a:pt x="867" y="970"/>
                  </a:lnTo>
                  <a:lnTo>
                    <a:pt x="829" y="972"/>
                  </a:lnTo>
                  <a:lnTo>
                    <a:pt x="791" y="973"/>
                  </a:lnTo>
                  <a:lnTo>
                    <a:pt x="773" y="974"/>
                  </a:lnTo>
                  <a:lnTo>
                    <a:pt x="754" y="974"/>
                  </a:lnTo>
                  <a:lnTo>
                    <a:pt x="736" y="976"/>
                  </a:lnTo>
                  <a:lnTo>
                    <a:pt x="718" y="976"/>
                  </a:lnTo>
                  <a:lnTo>
                    <a:pt x="701" y="976"/>
                  </a:lnTo>
                  <a:lnTo>
                    <a:pt x="684" y="977"/>
                  </a:lnTo>
                  <a:lnTo>
                    <a:pt x="668" y="977"/>
                  </a:lnTo>
                  <a:lnTo>
                    <a:pt x="651" y="977"/>
                  </a:lnTo>
                  <a:lnTo>
                    <a:pt x="636" y="977"/>
                  </a:lnTo>
                  <a:lnTo>
                    <a:pt x="621" y="977"/>
                  </a:lnTo>
                  <a:lnTo>
                    <a:pt x="607" y="977"/>
                  </a:lnTo>
                  <a:lnTo>
                    <a:pt x="593" y="977"/>
                  </a:lnTo>
                  <a:lnTo>
                    <a:pt x="580" y="976"/>
                  </a:lnTo>
                  <a:lnTo>
                    <a:pt x="567" y="976"/>
                  </a:lnTo>
                  <a:lnTo>
                    <a:pt x="556" y="976"/>
                  </a:lnTo>
                  <a:lnTo>
                    <a:pt x="544" y="974"/>
                  </a:lnTo>
                  <a:lnTo>
                    <a:pt x="532" y="974"/>
                  </a:lnTo>
                  <a:lnTo>
                    <a:pt x="522" y="974"/>
                  </a:lnTo>
                  <a:lnTo>
                    <a:pt x="511" y="973"/>
                  </a:lnTo>
                  <a:lnTo>
                    <a:pt x="502" y="972"/>
                  </a:lnTo>
                  <a:lnTo>
                    <a:pt x="493" y="972"/>
                  </a:lnTo>
                  <a:lnTo>
                    <a:pt x="483" y="971"/>
                  </a:lnTo>
                  <a:lnTo>
                    <a:pt x="474" y="970"/>
                  </a:lnTo>
                  <a:lnTo>
                    <a:pt x="465" y="969"/>
                  </a:lnTo>
                  <a:lnTo>
                    <a:pt x="448" y="966"/>
                  </a:lnTo>
                  <a:lnTo>
                    <a:pt x="432" y="964"/>
                  </a:lnTo>
                  <a:lnTo>
                    <a:pt x="417" y="960"/>
                  </a:lnTo>
                  <a:lnTo>
                    <a:pt x="401" y="958"/>
                  </a:lnTo>
                  <a:lnTo>
                    <a:pt x="372" y="950"/>
                  </a:lnTo>
                  <a:lnTo>
                    <a:pt x="357" y="946"/>
                  </a:lnTo>
                  <a:lnTo>
                    <a:pt x="342" y="942"/>
                  </a:lnTo>
                  <a:lnTo>
                    <a:pt x="326" y="937"/>
                  </a:lnTo>
                  <a:lnTo>
                    <a:pt x="308" y="932"/>
                  </a:lnTo>
                  <a:lnTo>
                    <a:pt x="291" y="928"/>
                  </a:lnTo>
                  <a:lnTo>
                    <a:pt x="273" y="923"/>
                  </a:lnTo>
                  <a:lnTo>
                    <a:pt x="254" y="918"/>
                  </a:lnTo>
                  <a:lnTo>
                    <a:pt x="236" y="914"/>
                  </a:lnTo>
                  <a:lnTo>
                    <a:pt x="216" y="908"/>
                  </a:lnTo>
                  <a:lnTo>
                    <a:pt x="197" y="903"/>
                  </a:lnTo>
                  <a:lnTo>
                    <a:pt x="179" y="897"/>
                  </a:lnTo>
                  <a:lnTo>
                    <a:pt x="160" y="891"/>
                  </a:lnTo>
                  <a:lnTo>
                    <a:pt x="142" y="886"/>
                  </a:lnTo>
                  <a:lnTo>
                    <a:pt x="125" y="877"/>
                  </a:lnTo>
                  <a:lnTo>
                    <a:pt x="109" y="870"/>
                  </a:lnTo>
                  <a:lnTo>
                    <a:pt x="92" y="861"/>
                  </a:lnTo>
                  <a:lnTo>
                    <a:pt x="85" y="856"/>
                  </a:lnTo>
                  <a:lnTo>
                    <a:pt x="78" y="852"/>
                  </a:lnTo>
                  <a:lnTo>
                    <a:pt x="71" y="846"/>
                  </a:lnTo>
                  <a:lnTo>
                    <a:pt x="64" y="841"/>
                  </a:lnTo>
                  <a:lnTo>
                    <a:pt x="58" y="835"/>
                  </a:lnTo>
                  <a:lnTo>
                    <a:pt x="53" y="828"/>
                  </a:lnTo>
                  <a:lnTo>
                    <a:pt x="47" y="822"/>
                  </a:lnTo>
                  <a:lnTo>
                    <a:pt x="42" y="815"/>
                  </a:lnTo>
                  <a:lnTo>
                    <a:pt x="37" y="808"/>
                  </a:lnTo>
                  <a:lnTo>
                    <a:pt x="34" y="801"/>
                  </a:lnTo>
                  <a:lnTo>
                    <a:pt x="29" y="793"/>
                  </a:lnTo>
                  <a:lnTo>
                    <a:pt x="26" y="786"/>
                  </a:lnTo>
                  <a:lnTo>
                    <a:pt x="22" y="778"/>
                  </a:lnTo>
                  <a:lnTo>
                    <a:pt x="20" y="770"/>
                  </a:lnTo>
                  <a:lnTo>
                    <a:pt x="14" y="752"/>
                  </a:lnTo>
                  <a:lnTo>
                    <a:pt x="9" y="735"/>
                  </a:lnTo>
                  <a:lnTo>
                    <a:pt x="7" y="716"/>
                  </a:lnTo>
                  <a:lnTo>
                    <a:pt x="5" y="696"/>
                  </a:lnTo>
                  <a:lnTo>
                    <a:pt x="2" y="675"/>
                  </a:lnTo>
                  <a:lnTo>
                    <a:pt x="1" y="654"/>
                  </a:lnTo>
                  <a:lnTo>
                    <a:pt x="1" y="633"/>
                  </a:lnTo>
                  <a:lnTo>
                    <a:pt x="0" y="611"/>
                  </a:lnTo>
                  <a:lnTo>
                    <a:pt x="0" y="588"/>
                  </a:lnTo>
                  <a:lnTo>
                    <a:pt x="1" y="564"/>
                  </a:lnTo>
                  <a:lnTo>
                    <a:pt x="1" y="540"/>
                  </a:lnTo>
                  <a:lnTo>
                    <a:pt x="2" y="515"/>
                  </a:lnTo>
                  <a:lnTo>
                    <a:pt x="2" y="491"/>
                  </a:lnTo>
                  <a:lnTo>
                    <a:pt x="2" y="478"/>
                  </a:lnTo>
                  <a:lnTo>
                    <a:pt x="2" y="464"/>
                  </a:lnTo>
                  <a:lnTo>
                    <a:pt x="2" y="450"/>
                  </a:lnTo>
                  <a:lnTo>
                    <a:pt x="2" y="435"/>
                  </a:lnTo>
                  <a:lnTo>
                    <a:pt x="1" y="418"/>
                  </a:lnTo>
                  <a:lnTo>
                    <a:pt x="1" y="402"/>
                  </a:lnTo>
                  <a:lnTo>
                    <a:pt x="1" y="385"/>
                  </a:lnTo>
                  <a:lnTo>
                    <a:pt x="0" y="368"/>
                  </a:lnTo>
                  <a:lnTo>
                    <a:pt x="0" y="350"/>
                  </a:lnTo>
                  <a:lnTo>
                    <a:pt x="0" y="333"/>
                  </a:lnTo>
                  <a:lnTo>
                    <a:pt x="0" y="297"/>
                  </a:lnTo>
                  <a:lnTo>
                    <a:pt x="0" y="260"/>
                  </a:lnTo>
                  <a:lnTo>
                    <a:pt x="0" y="224"/>
                  </a:lnTo>
                  <a:lnTo>
                    <a:pt x="1" y="207"/>
                  </a:lnTo>
                  <a:lnTo>
                    <a:pt x="2" y="189"/>
                  </a:lnTo>
                  <a:lnTo>
                    <a:pt x="4" y="173"/>
                  </a:lnTo>
                  <a:lnTo>
                    <a:pt x="5" y="156"/>
                  </a:lnTo>
                  <a:lnTo>
                    <a:pt x="7" y="140"/>
                  </a:lnTo>
                  <a:lnTo>
                    <a:pt x="8" y="125"/>
                  </a:lnTo>
                  <a:lnTo>
                    <a:pt x="12" y="110"/>
                  </a:lnTo>
                  <a:lnTo>
                    <a:pt x="14" y="96"/>
                  </a:lnTo>
                  <a:lnTo>
                    <a:pt x="18" y="82"/>
                  </a:lnTo>
                  <a:lnTo>
                    <a:pt x="21" y="70"/>
                  </a:lnTo>
                  <a:lnTo>
                    <a:pt x="26" y="58"/>
                  </a:lnTo>
                  <a:lnTo>
                    <a:pt x="29" y="48"/>
                  </a:lnTo>
                  <a:lnTo>
                    <a:pt x="35" y="37"/>
                  </a:lnTo>
                  <a:lnTo>
                    <a:pt x="37" y="34"/>
                  </a:lnTo>
                  <a:lnTo>
                    <a:pt x="41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0" y="19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8" name="Freeform 18"/>
            <p:cNvSpPr>
              <a:spLocks/>
            </p:cNvSpPr>
            <p:nvPr/>
          </p:nvSpPr>
          <p:spPr bwMode="auto">
            <a:xfrm>
              <a:off x="1880" y="2877"/>
              <a:ext cx="112" cy="72"/>
            </a:xfrm>
            <a:custGeom>
              <a:avLst/>
              <a:gdLst>
                <a:gd name="T0" fmla="*/ 43 w 112"/>
                <a:gd name="T1" fmla="*/ 0 h 72"/>
                <a:gd name="T2" fmla="*/ 0 w 112"/>
                <a:gd name="T3" fmla="*/ 72 h 72"/>
                <a:gd name="T4" fmla="*/ 69 w 112"/>
                <a:gd name="T5" fmla="*/ 72 h 72"/>
                <a:gd name="T6" fmla="*/ 112 w 112"/>
                <a:gd name="T7" fmla="*/ 0 h 72"/>
                <a:gd name="T8" fmla="*/ 43 w 112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72"/>
                <a:gd name="T17" fmla="*/ 112 w 112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9" name="Rectangle 19"/>
            <p:cNvSpPr>
              <a:spLocks noChangeArrowheads="1"/>
            </p:cNvSpPr>
            <p:nvPr/>
          </p:nvSpPr>
          <p:spPr bwMode="auto">
            <a:xfrm>
              <a:off x="1937" y="2644"/>
              <a:ext cx="52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180" name="Rectangle 20"/>
            <p:cNvSpPr>
              <a:spLocks noChangeArrowheads="1"/>
            </p:cNvSpPr>
            <p:nvPr/>
          </p:nvSpPr>
          <p:spPr bwMode="auto">
            <a:xfrm>
              <a:off x="1881" y="2711"/>
              <a:ext cx="71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181" name="Rectangle 21"/>
            <p:cNvSpPr>
              <a:spLocks noChangeArrowheads="1"/>
            </p:cNvSpPr>
            <p:nvPr/>
          </p:nvSpPr>
          <p:spPr bwMode="auto">
            <a:xfrm>
              <a:off x="1881" y="2711"/>
              <a:ext cx="71" cy="23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182" name="Freeform 22"/>
            <p:cNvSpPr>
              <a:spLocks/>
            </p:cNvSpPr>
            <p:nvPr/>
          </p:nvSpPr>
          <p:spPr bwMode="auto">
            <a:xfrm>
              <a:off x="1880" y="2641"/>
              <a:ext cx="112" cy="72"/>
            </a:xfrm>
            <a:custGeom>
              <a:avLst/>
              <a:gdLst>
                <a:gd name="T0" fmla="*/ 43 w 112"/>
                <a:gd name="T1" fmla="*/ 0 h 72"/>
                <a:gd name="T2" fmla="*/ 0 w 112"/>
                <a:gd name="T3" fmla="*/ 72 h 72"/>
                <a:gd name="T4" fmla="*/ 69 w 112"/>
                <a:gd name="T5" fmla="*/ 72 h 72"/>
                <a:gd name="T6" fmla="*/ 112 w 112"/>
                <a:gd name="T7" fmla="*/ 0 h 72"/>
                <a:gd name="T8" fmla="*/ 43 w 112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72"/>
                <a:gd name="T17" fmla="*/ 112 w 112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3" name="Freeform 23"/>
            <p:cNvSpPr>
              <a:spLocks/>
            </p:cNvSpPr>
            <p:nvPr/>
          </p:nvSpPr>
          <p:spPr bwMode="auto">
            <a:xfrm>
              <a:off x="1880" y="2641"/>
              <a:ext cx="112" cy="72"/>
            </a:xfrm>
            <a:custGeom>
              <a:avLst/>
              <a:gdLst>
                <a:gd name="T0" fmla="*/ 43 w 112"/>
                <a:gd name="T1" fmla="*/ 0 h 72"/>
                <a:gd name="T2" fmla="*/ 0 w 112"/>
                <a:gd name="T3" fmla="*/ 72 h 72"/>
                <a:gd name="T4" fmla="*/ 69 w 112"/>
                <a:gd name="T5" fmla="*/ 72 h 72"/>
                <a:gd name="T6" fmla="*/ 112 w 112"/>
                <a:gd name="T7" fmla="*/ 0 h 72"/>
                <a:gd name="T8" fmla="*/ 43 w 112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72"/>
                <a:gd name="T17" fmla="*/ 112 w 112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4" name="Line 24"/>
            <p:cNvSpPr>
              <a:spLocks noChangeShapeType="1"/>
            </p:cNvSpPr>
            <p:nvPr/>
          </p:nvSpPr>
          <p:spPr bwMode="auto">
            <a:xfrm>
              <a:off x="1992" y="2647"/>
              <a:ext cx="1" cy="23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5" name="Line 25"/>
            <p:cNvSpPr>
              <a:spLocks noChangeShapeType="1"/>
            </p:cNvSpPr>
            <p:nvPr/>
          </p:nvSpPr>
          <p:spPr bwMode="auto">
            <a:xfrm flipH="1">
              <a:off x="1952" y="2877"/>
              <a:ext cx="40" cy="7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6" name="Rectangle 26"/>
            <p:cNvSpPr>
              <a:spLocks noChangeArrowheads="1"/>
            </p:cNvSpPr>
            <p:nvPr/>
          </p:nvSpPr>
          <p:spPr bwMode="auto">
            <a:xfrm>
              <a:off x="1891" y="2742"/>
              <a:ext cx="46" cy="135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187" name="Rectangle 27"/>
            <p:cNvSpPr>
              <a:spLocks noChangeArrowheads="1"/>
            </p:cNvSpPr>
            <p:nvPr/>
          </p:nvSpPr>
          <p:spPr bwMode="auto">
            <a:xfrm>
              <a:off x="1891" y="2742"/>
              <a:ext cx="46" cy="135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188" name="Rectangle 28"/>
            <p:cNvSpPr>
              <a:spLocks noChangeArrowheads="1"/>
            </p:cNvSpPr>
            <p:nvPr/>
          </p:nvSpPr>
          <p:spPr bwMode="auto">
            <a:xfrm>
              <a:off x="1898" y="2783"/>
              <a:ext cx="35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189" name="Freeform 29"/>
            <p:cNvSpPr>
              <a:spLocks/>
            </p:cNvSpPr>
            <p:nvPr/>
          </p:nvSpPr>
          <p:spPr bwMode="auto">
            <a:xfrm>
              <a:off x="1176" y="2645"/>
              <a:ext cx="249" cy="208"/>
            </a:xfrm>
            <a:custGeom>
              <a:avLst/>
              <a:gdLst>
                <a:gd name="T0" fmla="*/ 70 w 249"/>
                <a:gd name="T1" fmla="*/ 14 h 208"/>
                <a:gd name="T2" fmla="*/ 70 w 249"/>
                <a:gd name="T3" fmla="*/ 14 h 208"/>
                <a:gd name="T4" fmla="*/ 73 w 249"/>
                <a:gd name="T5" fmla="*/ 14 h 208"/>
                <a:gd name="T6" fmla="*/ 75 w 249"/>
                <a:gd name="T7" fmla="*/ 13 h 208"/>
                <a:gd name="T8" fmla="*/ 79 w 249"/>
                <a:gd name="T9" fmla="*/ 12 h 208"/>
                <a:gd name="T10" fmla="*/ 83 w 249"/>
                <a:gd name="T11" fmla="*/ 10 h 208"/>
                <a:gd name="T12" fmla="*/ 88 w 249"/>
                <a:gd name="T13" fmla="*/ 9 h 208"/>
                <a:gd name="T14" fmla="*/ 95 w 249"/>
                <a:gd name="T15" fmla="*/ 8 h 208"/>
                <a:gd name="T16" fmla="*/ 103 w 249"/>
                <a:gd name="T17" fmla="*/ 6 h 208"/>
                <a:gd name="T18" fmla="*/ 111 w 249"/>
                <a:gd name="T19" fmla="*/ 5 h 208"/>
                <a:gd name="T20" fmla="*/ 121 w 249"/>
                <a:gd name="T21" fmla="*/ 3 h 208"/>
                <a:gd name="T22" fmla="*/ 132 w 249"/>
                <a:gd name="T23" fmla="*/ 2 h 208"/>
                <a:gd name="T24" fmla="*/ 144 w 249"/>
                <a:gd name="T25" fmla="*/ 1 h 208"/>
                <a:gd name="T26" fmla="*/ 157 w 249"/>
                <a:gd name="T27" fmla="*/ 0 h 208"/>
                <a:gd name="T28" fmla="*/ 170 w 249"/>
                <a:gd name="T29" fmla="*/ 0 h 208"/>
                <a:gd name="T30" fmla="*/ 185 w 249"/>
                <a:gd name="T31" fmla="*/ 0 h 208"/>
                <a:gd name="T32" fmla="*/ 201 w 249"/>
                <a:gd name="T33" fmla="*/ 0 h 208"/>
                <a:gd name="T34" fmla="*/ 208 w 249"/>
                <a:gd name="T35" fmla="*/ 28 h 208"/>
                <a:gd name="T36" fmla="*/ 210 w 249"/>
                <a:gd name="T37" fmla="*/ 29 h 208"/>
                <a:gd name="T38" fmla="*/ 216 w 249"/>
                <a:gd name="T39" fmla="*/ 33 h 208"/>
                <a:gd name="T40" fmla="*/ 222 w 249"/>
                <a:gd name="T41" fmla="*/ 40 h 208"/>
                <a:gd name="T42" fmla="*/ 226 w 249"/>
                <a:gd name="T43" fmla="*/ 50 h 208"/>
                <a:gd name="T44" fmla="*/ 240 w 249"/>
                <a:gd name="T45" fmla="*/ 116 h 208"/>
                <a:gd name="T46" fmla="*/ 247 w 249"/>
                <a:gd name="T47" fmla="*/ 144 h 208"/>
                <a:gd name="T48" fmla="*/ 247 w 249"/>
                <a:gd name="T49" fmla="*/ 146 h 208"/>
                <a:gd name="T50" fmla="*/ 248 w 249"/>
                <a:gd name="T51" fmla="*/ 151 h 208"/>
                <a:gd name="T52" fmla="*/ 248 w 249"/>
                <a:gd name="T53" fmla="*/ 159 h 208"/>
                <a:gd name="T54" fmla="*/ 244 w 249"/>
                <a:gd name="T55" fmla="*/ 169 h 208"/>
                <a:gd name="T56" fmla="*/ 0 w 249"/>
                <a:gd name="T57" fmla="*/ 162 h 208"/>
                <a:gd name="T58" fmla="*/ 25 w 249"/>
                <a:gd name="T59" fmla="*/ 149 h 208"/>
                <a:gd name="T60" fmla="*/ 25 w 249"/>
                <a:gd name="T61" fmla="*/ 28 h 208"/>
                <a:gd name="T62" fmla="*/ 26 w 249"/>
                <a:gd name="T63" fmla="*/ 27 h 208"/>
                <a:gd name="T64" fmla="*/ 28 w 249"/>
                <a:gd name="T65" fmla="*/ 26 h 208"/>
                <a:gd name="T66" fmla="*/ 32 w 249"/>
                <a:gd name="T67" fmla="*/ 24 h 208"/>
                <a:gd name="T68" fmla="*/ 37 w 249"/>
                <a:gd name="T69" fmla="*/ 22 h 208"/>
                <a:gd name="T70" fmla="*/ 42 w 249"/>
                <a:gd name="T71" fmla="*/ 22 h 208"/>
                <a:gd name="T72" fmla="*/ 49 w 249"/>
                <a:gd name="T73" fmla="*/ 22 h 208"/>
                <a:gd name="T74" fmla="*/ 58 w 249"/>
                <a:gd name="T75" fmla="*/ 23 h 208"/>
                <a:gd name="T76" fmla="*/ 68 w 249"/>
                <a:gd name="T77" fmla="*/ 27 h 20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8"/>
                <a:gd name="T119" fmla="*/ 249 w 249"/>
                <a:gd name="T120" fmla="*/ 208 h 20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8">
                  <a:moveTo>
                    <a:pt x="68" y="27"/>
                  </a:move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3" y="10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7" y="6"/>
                  </a:lnTo>
                  <a:lnTo>
                    <a:pt x="111" y="5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5"/>
                  </a:lnTo>
                  <a:lnTo>
                    <a:pt x="208" y="28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3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8"/>
                  </a:lnTo>
                  <a:lnTo>
                    <a:pt x="240" y="116"/>
                  </a:lnTo>
                  <a:lnTo>
                    <a:pt x="208" y="132"/>
                  </a:lnTo>
                  <a:lnTo>
                    <a:pt x="247" y="144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1"/>
                  </a:lnTo>
                  <a:lnTo>
                    <a:pt x="249" y="154"/>
                  </a:lnTo>
                  <a:lnTo>
                    <a:pt x="248" y="159"/>
                  </a:lnTo>
                  <a:lnTo>
                    <a:pt x="247" y="163"/>
                  </a:lnTo>
                  <a:lnTo>
                    <a:pt x="244" y="169"/>
                  </a:lnTo>
                  <a:lnTo>
                    <a:pt x="144" y="208"/>
                  </a:lnTo>
                  <a:lnTo>
                    <a:pt x="0" y="162"/>
                  </a:lnTo>
                  <a:lnTo>
                    <a:pt x="3" y="158"/>
                  </a:lnTo>
                  <a:lnTo>
                    <a:pt x="25" y="149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6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0" name="Freeform 30"/>
            <p:cNvSpPr>
              <a:spLocks/>
            </p:cNvSpPr>
            <p:nvPr/>
          </p:nvSpPr>
          <p:spPr bwMode="auto">
            <a:xfrm>
              <a:off x="1263" y="2660"/>
              <a:ext cx="79" cy="91"/>
            </a:xfrm>
            <a:custGeom>
              <a:avLst/>
              <a:gdLst>
                <a:gd name="T0" fmla="*/ 78 w 79"/>
                <a:gd name="T1" fmla="*/ 4 h 91"/>
                <a:gd name="T2" fmla="*/ 78 w 79"/>
                <a:gd name="T3" fmla="*/ 4 h 91"/>
                <a:gd name="T4" fmla="*/ 77 w 79"/>
                <a:gd name="T5" fmla="*/ 4 h 91"/>
                <a:gd name="T6" fmla="*/ 74 w 79"/>
                <a:gd name="T7" fmla="*/ 2 h 91"/>
                <a:gd name="T8" fmla="*/ 72 w 79"/>
                <a:gd name="T9" fmla="*/ 2 h 91"/>
                <a:gd name="T10" fmla="*/ 69 w 79"/>
                <a:gd name="T11" fmla="*/ 1 h 91"/>
                <a:gd name="T12" fmla="*/ 65 w 79"/>
                <a:gd name="T13" fmla="*/ 1 h 91"/>
                <a:gd name="T14" fmla="*/ 60 w 79"/>
                <a:gd name="T15" fmla="*/ 1 h 91"/>
                <a:gd name="T16" fmla="*/ 56 w 79"/>
                <a:gd name="T17" fmla="*/ 0 h 91"/>
                <a:gd name="T18" fmla="*/ 50 w 79"/>
                <a:gd name="T19" fmla="*/ 0 h 91"/>
                <a:gd name="T20" fmla="*/ 44 w 79"/>
                <a:gd name="T21" fmla="*/ 0 h 91"/>
                <a:gd name="T22" fmla="*/ 38 w 79"/>
                <a:gd name="T23" fmla="*/ 1 h 91"/>
                <a:gd name="T24" fmla="*/ 31 w 79"/>
                <a:gd name="T25" fmla="*/ 2 h 91"/>
                <a:gd name="T26" fmla="*/ 25 w 79"/>
                <a:gd name="T27" fmla="*/ 4 h 91"/>
                <a:gd name="T28" fmla="*/ 18 w 79"/>
                <a:gd name="T29" fmla="*/ 6 h 91"/>
                <a:gd name="T30" fmla="*/ 11 w 79"/>
                <a:gd name="T31" fmla="*/ 8 h 91"/>
                <a:gd name="T32" fmla="*/ 4 w 79"/>
                <a:gd name="T33" fmla="*/ 11 h 91"/>
                <a:gd name="T34" fmla="*/ 4 w 79"/>
                <a:gd name="T35" fmla="*/ 13 h 91"/>
                <a:gd name="T36" fmla="*/ 3 w 79"/>
                <a:gd name="T37" fmla="*/ 18 h 91"/>
                <a:gd name="T38" fmla="*/ 1 w 79"/>
                <a:gd name="T39" fmla="*/ 26 h 91"/>
                <a:gd name="T40" fmla="*/ 0 w 79"/>
                <a:gd name="T41" fmla="*/ 35 h 91"/>
                <a:gd name="T42" fmla="*/ 0 w 79"/>
                <a:gd name="T43" fmla="*/ 47 h 91"/>
                <a:gd name="T44" fmla="*/ 0 w 79"/>
                <a:gd name="T45" fmla="*/ 60 h 91"/>
                <a:gd name="T46" fmla="*/ 2 w 79"/>
                <a:gd name="T47" fmla="*/ 74 h 91"/>
                <a:gd name="T48" fmla="*/ 6 w 79"/>
                <a:gd name="T49" fmla="*/ 89 h 91"/>
                <a:gd name="T50" fmla="*/ 7 w 79"/>
                <a:gd name="T51" fmla="*/ 89 h 91"/>
                <a:gd name="T52" fmla="*/ 8 w 79"/>
                <a:gd name="T53" fmla="*/ 89 h 91"/>
                <a:gd name="T54" fmla="*/ 9 w 79"/>
                <a:gd name="T55" fmla="*/ 88 h 91"/>
                <a:gd name="T56" fmla="*/ 11 w 79"/>
                <a:gd name="T57" fmla="*/ 88 h 91"/>
                <a:gd name="T58" fmla="*/ 15 w 79"/>
                <a:gd name="T59" fmla="*/ 88 h 91"/>
                <a:gd name="T60" fmla="*/ 18 w 79"/>
                <a:gd name="T61" fmla="*/ 88 h 91"/>
                <a:gd name="T62" fmla="*/ 22 w 79"/>
                <a:gd name="T63" fmla="*/ 88 h 91"/>
                <a:gd name="T64" fmla="*/ 27 w 79"/>
                <a:gd name="T65" fmla="*/ 88 h 91"/>
                <a:gd name="T66" fmla="*/ 32 w 79"/>
                <a:gd name="T67" fmla="*/ 87 h 91"/>
                <a:gd name="T68" fmla="*/ 38 w 79"/>
                <a:gd name="T69" fmla="*/ 88 h 91"/>
                <a:gd name="T70" fmla="*/ 44 w 79"/>
                <a:gd name="T71" fmla="*/ 88 h 91"/>
                <a:gd name="T72" fmla="*/ 50 w 79"/>
                <a:gd name="T73" fmla="*/ 88 h 91"/>
                <a:gd name="T74" fmla="*/ 57 w 79"/>
                <a:gd name="T75" fmla="*/ 88 h 91"/>
                <a:gd name="T76" fmla="*/ 64 w 79"/>
                <a:gd name="T77" fmla="*/ 89 h 91"/>
                <a:gd name="T78" fmla="*/ 71 w 79"/>
                <a:gd name="T79" fmla="*/ 90 h 91"/>
                <a:gd name="T80" fmla="*/ 79 w 79"/>
                <a:gd name="T81" fmla="*/ 91 h 91"/>
                <a:gd name="T82" fmla="*/ 79 w 79"/>
                <a:gd name="T83" fmla="*/ 88 h 91"/>
                <a:gd name="T84" fmla="*/ 78 w 79"/>
                <a:gd name="T85" fmla="*/ 81 h 91"/>
                <a:gd name="T86" fmla="*/ 77 w 79"/>
                <a:gd name="T87" fmla="*/ 70 h 91"/>
                <a:gd name="T88" fmla="*/ 76 w 79"/>
                <a:gd name="T89" fmla="*/ 57 h 91"/>
                <a:gd name="T90" fmla="*/ 76 w 79"/>
                <a:gd name="T91" fmla="*/ 43 h 91"/>
                <a:gd name="T92" fmla="*/ 76 w 79"/>
                <a:gd name="T93" fmla="*/ 28 h 91"/>
                <a:gd name="T94" fmla="*/ 77 w 79"/>
                <a:gd name="T95" fmla="*/ 15 h 91"/>
                <a:gd name="T96" fmla="*/ 78 w 79"/>
                <a:gd name="T97" fmla="*/ 4 h 9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9"/>
                <a:gd name="T148" fmla="*/ 0 h 91"/>
                <a:gd name="T149" fmla="*/ 79 w 79"/>
                <a:gd name="T150" fmla="*/ 91 h 9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9" h="91">
                  <a:moveTo>
                    <a:pt x="78" y="4"/>
                  </a:moveTo>
                  <a:lnTo>
                    <a:pt x="78" y="4"/>
                  </a:lnTo>
                  <a:lnTo>
                    <a:pt x="77" y="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4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3" y="18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2" y="74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8"/>
                  </a:lnTo>
                  <a:lnTo>
                    <a:pt x="11" y="88"/>
                  </a:lnTo>
                  <a:lnTo>
                    <a:pt x="15" y="88"/>
                  </a:lnTo>
                  <a:lnTo>
                    <a:pt x="18" y="88"/>
                  </a:lnTo>
                  <a:lnTo>
                    <a:pt x="22" y="88"/>
                  </a:lnTo>
                  <a:lnTo>
                    <a:pt x="27" y="88"/>
                  </a:lnTo>
                  <a:lnTo>
                    <a:pt x="32" y="87"/>
                  </a:lnTo>
                  <a:lnTo>
                    <a:pt x="38" y="88"/>
                  </a:lnTo>
                  <a:lnTo>
                    <a:pt x="44" y="88"/>
                  </a:lnTo>
                  <a:lnTo>
                    <a:pt x="50" y="88"/>
                  </a:lnTo>
                  <a:lnTo>
                    <a:pt x="57" y="88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8"/>
                  </a:lnTo>
                  <a:lnTo>
                    <a:pt x="78" y="81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8"/>
                  </a:lnTo>
                  <a:lnTo>
                    <a:pt x="77" y="15"/>
                  </a:lnTo>
                  <a:lnTo>
                    <a:pt x="78" y="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1" name="Freeform 31"/>
            <p:cNvSpPr>
              <a:spLocks/>
            </p:cNvSpPr>
            <p:nvPr/>
          </p:nvSpPr>
          <p:spPr bwMode="auto">
            <a:xfrm>
              <a:off x="1271" y="2685"/>
              <a:ext cx="132" cy="90"/>
            </a:xfrm>
            <a:custGeom>
              <a:avLst/>
              <a:gdLst>
                <a:gd name="T0" fmla="*/ 1 w 132"/>
                <a:gd name="T1" fmla="*/ 67 h 90"/>
                <a:gd name="T2" fmla="*/ 0 w 132"/>
                <a:gd name="T3" fmla="*/ 79 h 90"/>
                <a:gd name="T4" fmla="*/ 86 w 132"/>
                <a:gd name="T5" fmla="*/ 90 h 90"/>
                <a:gd name="T6" fmla="*/ 86 w 132"/>
                <a:gd name="T7" fmla="*/ 90 h 90"/>
                <a:gd name="T8" fmla="*/ 89 w 132"/>
                <a:gd name="T9" fmla="*/ 88 h 90"/>
                <a:gd name="T10" fmla="*/ 91 w 132"/>
                <a:gd name="T11" fmla="*/ 87 h 90"/>
                <a:gd name="T12" fmla="*/ 94 w 132"/>
                <a:gd name="T13" fmla="*/ 85 h 90"/>
                <a:gd name="T14" fmla="*/ 98 w 132"/>
                <a:gd name="T15" fmla="*/ 83 h 90"/>
                <a:gd name="T16" fmla="*/ 103 w 132"/>
                <a:gd name="T17" fmla="*/ 79 h 90"/>
                <a:gd name="T18" fmla="*/ 107 w 132"/>
                <a:gd name="T19" fmla="*/ 76 h 90"/>
                <a:gd name="T20" fmla="*/ 112 w 132"/>
                <a:gd name="T21" fmla="*/ 71 h 90"/>
                <a:gd name="T22" fmla="*/ 117 w 132"/>
                <a:gd name="T23" fmla="*/ 66 h 90"/>
                <a:gd name="T24" fmla="*/ 121 w 132"/>
                <a:gd name="T25" fmla="*/ 60 h 90"/>
                <a:gd name="T26" fmla="*/ 125 w 132"/>
                <a:gd name="T27" fmla="*/ 55 h 90"/>
                <a:gd name="T28" fmla="*/ 128 w 132"/>
                <a:gd name="T29" fmla="*/ 47 h 90"/>
                <a:gd name="T30" fmla="*/ 131 w 132"/>
                <a:gd name="T31" fmla="*/ 39 h 90"/>
                <a:gd name="T32" fmla="*/ 132 w 132"/>
                <a:gd name="T33" fmla="*/ 31 h 90"/>
                <a:gd name="T34" fmla="*/ 132 w 132"/>
                <a:gd name="T35" fmla="*/ 23 h 90"/>
                <a:gd name="T36" fmla="*/ 129 w 132"/>
                <a:gd name="T37" fmla="*/ 14 h 90"/>
                <a:gd name="T38" fmla="*/ 129 w 132"/>
                <a:gd name="T39" fmla="*/ 12 h 90"/>
                <a:gd name="T40" fmla="*/ 128 w 132"/>
                <a:gd name="T41" fmla="*/ 11 h 90"/>
                <a:gd name="T42" fmla="*/ 127 w 132"/>
                <a:gd name="T43" fmla="*/ 9 h 90"/>
                <a:gd name="T44" fmla="*/ 126 w 132"/>
                <a:gd name="T45" fmla="*/ 7 h 90"/>
                <a:gd name="T46" fmla="*/ 124 w 132"/>
                <a:gd name="T47" fmla="*/ 4 h 90"/>
                <a:gd name="T48" fmla="*/ 120 w 132"/>
                <a:gd name="T49" fmla="*/ 2 h 90"/>
                <a:gd name="T50" fmla="*/ 117 w 132"/>
                <a:gd name="T51" fmla="*/ 1 h 90"/>
                <a:gd name="T52" fmla="*/ 113 w 132"/>
                <a:gd name="T53" fmla="*/ 0 h 90"/>
                <a:gd name="T54" fmla="*/ 113 w 132"/>
                <a:gd name="T55" fmla="*/ 2 h 90"/>
                <a:gd name="T56" fmla="*/ 114 w 132"/>
                <a:gd name="T57" fmla="*/ 5 h 90"/>
                <a:gd name="T58" fmla="*/ 117 w 132"/>
                <a:gd name="T59" fmla="*/ 11 h 90"/>
                <a:gd name="T60" fmla="*/ 118 w 132"/>
                <a:gd name="T61" fmla="*/ 19 h 90"/>
                <a:gd name="T62" fmla="*/ 118 w 132"/>
                <a:gd name="T63" fmla="*/ 29 h 90"/>
                <a:gd name="T64" fmla="*/ 117 w 132"/>
                <a:gd name="T65" fmla="*/ 39 h 90"/>
                <a:gd name="T66" fmla="*/ 114 w 132"/>
                <a:gd name="T67" fmla="*/ 51 h 90"/>
                <a:gd name="T68" fmla="*/ 108 w 132"/>
                <a:gd name="T69" fmla="*/ 64 h 90"/>
                <a:gd name="T70" fmla="*/ 108 w 132"/>
                <a:gd name="T71" fmla="*/ 64 h 90"/>
                <a:gd name="T72" fmla="*/ 108 w 132"/>
                <a:gd name="T73" fmla="*/ 64 h 90"/>
                <a:gd name="T74" fmla="*/ 107 w 132"/>
                <a:gd name="T75" fmla="*/ 65 h 90"/>
                <a:gd name="T76" fmla="*/ 106 w 132"/>
                <a:gd name="T77" fmla="*/ 66 h 90"/>
                <a:gd name="T78" fmla="*/ 105 w 132"/>
                <a:gd name="T79" fmla="*/ 66 h 90"/>
                <a:gd name="T80" fmla="*/ 103 w 132"/>
                <a:gd name="T81" fmla="*/ 67 h 90"/>
                <a:gd name="T82" fmla="*/ 100 w 132"/>
                <a:gd name="T83" fmla="*/ 69 h 90"/>
                <a:gd name="T84" fmla="*/ 98 w 132"/>
                <a:gd name="T85" fmla="*/ 70 h 90"/>
                <a:gd name="T86" fmla="*/ 96 w 132"/>
                <a:gd name="T87" fmla="*/ 71 h 90"/>
                <a:gd name="T88" fmla="*/ 92 w 132"/>
                <a:gd name="T89" fmla="*/ 72 h 90"/>
                <a:gd name="T90" fmla="*/ 90 w 132"/>
                <a:gd name="T91" fmla="*/ 72 h 90"/>
                <a:gd name="T92" fmla="*/ 85 w 132"/>
                <a:gd name="T93" fmla="*/ 73 h 90"/>
                <a:gd name="T94" fmla="*/ 82 w 132"/>
                <a:gd name="T95" fmla="*/ 73 h 90"/>
                <a:gd name="T96" fmla="*/ 78 w 132"/>
                <a:gd name="T97" fmla="*/ 73 h 90"/>
                <a:gd name="T98" fmla="*/ 73 w 132"/>
                <a:gd name="T99" fmla="*/ 72 h 90"/>
                <a:gd name="T100" fmla="*/ 69 w 132"/>
                <a:gd name="T101" fmla="*/ 72 h 90"/>
                <a:gd name="T102" fmla="*/ 69 w 132"/>
                <a:gd name="T103" fmla="*/ 84 h 90"/>
                <a:gd name="T104" fmla="*/ 3 w 132"/>
                <a:gd name="T105" fmla="*/ 77 h 90"/>
                <a:gd name="T106" fmla="*/ 1 w 132"/>
                <a:gd name="T107" fmla="*/ 67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2"/>
                <a:gd name="T163" fmla="*/ 0 h 90"/>
                <a:gd name="T164" fmla="*/ 132 w 132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2" h="90">
                  <a:moveTo>
                    <a:pt x="1" y="67"/>
                  </a:moveTo>
                  <a:lnTo>
                    <a:pt x="0" y="79"/>
                  </a:lnTo>
                  <a:lnTo>
                    <a:pt x="86" y="90"/>
                  </a:lnTo>
                  <a:lnTo>
                    <a:pt x="89" y="88"/>
                  </a:lnTo>
                  <a:lnTo>
                    <a:pt x="91" y="87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3" y="79"/>
                  </a:lnTo>
                  <a:lnTo>
                    <a:pt x="107" y="76"/>
                  </a:lnTo>
                  <a:lnTo>
                    <a:pt x="112" y="71"/>
                  </a:lnTo>
                  <a:lnTo>
                    <a:pt x="117" y="66"/>
                  </a:lnTo>
                  <a:lnTo>
                    <a:pt x="121" y="60"/>
                  </a:lnTo>
                  <a:lnTo>
                    <a:pt x="125" y="55"/>
                  </a:lnTo>
                  <a:lnTo>
                    <a:pt x="128" y="47"/>
                  </a:lnTo>
                  <a:lnTo>
                    <a:pt x="131" y="39"/>
                  </a:lnTo>
                  <a:lnTo>
                    <a:pt x="132" y="31"/>
                  </a:lnTo>
                  <a:lnTo>
                    <a:pt x="132" y="23"/>
                  </a:lnTo>
                  <a:lnTo>
                    <a:pt x="129" y="14"/>
                  </a:lnTo>
                  <a:lnTo>
                    <a:pt x="129" y="12"/>
                  </a:lnTo>
                  <a:lnTo>
                    <a:pt x="128" y="11"/>
                  </a:lnTo>
                  <a:lnTo>
                    <a:pt x="127" y="9"/>
                  </a:lnTo>
                  <a:lnTo>
                    <a:pt x="126" y="7"/>
                  </a:lnTo>
                  <a:lnTo>
                    <a:pt x="124" y="4"/>
                  </a:lnTo>
                  <a:lnTo>
                    <a:pt x="120" y="2"/>
                  </a:lnTo>
                  <a:lnTo>
                    <a:pt x="117" y="1"/>
                  </a:lnTo>
                  <a:lnTo>
                    <a:pt x="113" y="0"/>
                  </a:lnTo>
                  <a:lnTo>
                    <a:pt x="113" y="2"/>
                  </a:lnTo>
                  <a:lnTo>
                    <a:pt x="114" y="5"/>
                  </a:lnTo>
                  <a:lnTo>
                    <a:pt x="117" y="11"/>
                  </a:lnTo>
                  <a:lnTo>
                    <a:pt x="118" y="19"/>
                  </a:lnTo>
                  <a:lnTo>
                    <a:pt x="118" y="29"/>
                  </a:lnTo>
                  <a:lnTo>
                    <a:pt x="117" y="39"/>
                  </a:lnTo>
                  <a:lnTo>
                    <a:pt x="114" y="51"/>
                  </a:lnTo>
                  <a:lnTo>
                    <a:pt x="108" y="64"/>
                  </a:lnTo>
                  <a:lnTo>
                    <a:pt x="107" y="65"/>
                  </a:lnTo>
                  <a:lnTo>
                    <a:pt x="106" y="66"/>
                  </a:lnTo>
                  <a:lnTo>
                    <a:pt x="105" y="66"/>
                  </a:lnTo>
                  <a:lnTo>
                    <a:pt x="103" y="67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1"/>
                  </a:lnTo>
                  <a:lnTo>
                    <a:pt x="92" y="72"/>
                  </a:lnTo>
                  <a:lnTo>
                    <a:pt x="90" y="72"/>
                  </a:lnTo>
                  <a:lnTo>
                    <a:pt x="85" y="73"/>
                  </a:lnTo>
                  <a:lnTo>
                    <a:pt x="82" y="73"/>
                  </a:lnTo>
                  <a:lnTo>
                    <a:pt x="78" y="73"/>
                  </a:lnTo>
                  <a:lnTo>
                    <a:pt x="73" y="72"/>
                  </a:lnTo>
                  <a:lnTo>
                    <a:pt x="69" y="72"/>
                  </a:lnTo>
                  <a:lnTo>
                    <a:pt x="69" y="84"/>
                  </a:lnTo>
                  <a:lnTo>
                    <a:pt x="3" y="77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2" name="Freeform 32"/>
            <p:cNvSpPr>
              <a:spLocks/>
            </p:cNvSpPr>
            <p:nvPr/>
          </p:nvSpPr>
          <p:spPr bwMode="auto">
            <a:xfrm>
              <a:off x="1255" y="2773"/>
              <a:ext cx="96" cy="32"/>
            </a:xfrm>
            <a:custGeom>
              <a:avLst/>
              <a:gdLst>
                <a:gd name="T0" fmla="*/ 96 w 96"/>
                <a:gd name="T1" fmla="*/ 12 h 32"/>
                <a:gd name="T2" fmla="*/ 1 w 96"/>
                <a:gd name="T3" fmla="*/ 0 h 32"/>
                <a:gd name="T4" fmla="*/ 0 w 96"/>
                <a:gd name="T5" fmla="*/ 12 h 32"/>
                <a:gd name="T6" fmla="*/ 93 w 96"/>
                <a:gd name="T7" fmla="*/ 32 h 32"/>
                <a:gd name="T8" fmla="*/ 96 w 96"/>
                <a:gd name="T9" fmla="*/ 1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32"/>
                <a:gd name="T17" fmla="*/ 96 w 96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32">
                  <a:moveTo>
                    <a:pt x="96" y="12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93" y="3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3" name="Freeform 33"/>
            <p:cNvSpPr>
              <a:spLocks/>
            </p:cNvSpPr>
            <p:nvPr/>
          </p:nvSpPr>
          <p:spPr bwMode="auto">
            <a:xfrm>
              <a:off x="1302" y="2784"/>
              <a:ext cx="42" cy="14"/>
            </a:xfrm>
            <a:custGeom>
              <a:avLst/>
              <a:gdLst>
                <a:gd name="T0" fmla="*/ 42 w 42"/>
                <a:gd name="T1" fmla="*/ 6 h 14"/>
                <a:gd name="T2" fmla="*/ 2 w 42"/>
                <a:gd name="T3" fmla="*/ 0 h 14"/>
                <a:gd name="T4" fmla="*/ 0 w 42"/>
                <a:gd name="T5" fmla="*/ 6 h 14"/>
                <a:gd name="T6" fmla="*/ 40 w 42"/>
                <a:gd name="T7" fmla="*/ 14 h 14"/>
                <a:gd name="T8" fmla="*/ 42 w 42"/>
                <a:gd name="T9" fmla="*/ 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4" name="Freeform 34"/>
            <p:cNvSpPr>
              <a:spLocks/>
            </p:cNvSpPr>
            <p:nvPr/>
          </p:nvSpPr>
          <p:spPr bwMode="auto">
            <a:xfrm>
              <a:off x="1260" y="2777"/>
              <a:ext cx="28" cy="10"/>
            </a:xfrm>
            <a:custGeom>
              <a:avLst/>
              <a:gdLst>
                <a:gd name="T0" fmla="*/ 28 w 28"/>
                <a:gd name="T1" fmla="*/ 5 h 10"/>
                <a:gd name="T2" fmla="*/ 0 w 28"/>
                <a:gd name="T3" fmla="*/ 0 h 10"/>
                <a:gd name="T4" fmla="*/ 0 w 28"/>
                <a:gd name="T5" fmla="*/ 5 h 10"/>
                <a:gd name="T6" fmla="*/ 27 w 28"/>
                <a:gd name="T7" fmla="*/ 10 h 10"/>
                <a:gd name="T8" fmla="*/ 28 w 28"/>
                <a:gd name="T9" fmla="*/ 5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0"/>
                <a:gd name="T17" fmla="*/ 28 w 2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0">
                  <a:moveTo>
                    <a:pt x="28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27" y="10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5" name="Freeform 35"/>
            <p:cNvSpPr>
              <a:spLocks/>
            </p:cNvSpPr>
            <p:nvPr/>
          </p:nvSpPr>
          <p:spPr bwMode="auto">
            <a:xfrm>
              <a:off x="1192" y="2786"/>
              <a:ext cx="162" cy="55"/>
            </a:xfrm>
            <a:custGeom>
              <a:avLst/>
              <a:gdLst>
                <a:gd name="T0" fmla="*/ 0 w 162"/>
                <a:gd name="T1" fmla="*/ 17 h 55"/>
                <a:gd name="T2" fmla="*/ 0 w 162"/>
                <a:gd name="T3" fmla="*/ 17 h 55"/>
                <a:gd name="T4" fmla="*/ 1 w 162"/>
                <a:gd name="T5" fmla="*/ 17 h 55"/>
                <a:gd name="T6" fmla="*/ 2 w 162"/>
                <a:gd name="T7" fmla="*/ 17 h 55"/>
                <a:gd name="T8" fmla="*/ 4 w 162"/>
                <a:gd name="T9" fmla="*/ 15 h 55"/>
                <a:gd name="T10" fmla="*/ 7 w 162"/>
                <a:gd name="T11" fmla="*/ 15 h 55"/>
                <a:gd name="T12" fmla="*/ 10 w 162"/>
                <a:gd name="T13" fmla="*/ 15 h 55"/>
                <a:gd name="T14" fmla="*/ 14 w 162"/>
                <a:gd name="T15" fmla="*/ 14 h 55"/>
                <a:gd name="T16" fmla="*/ 17 w 162"/>
                <a:gd name="T17" fmla="*/ 13 h 55"/>
                <a:gd name="T18" fmla="*/ 21 w 162"/>
                <a:gd name="T19" fmla="*/ 12 h 55"/>
                <a:gd name="T20" fmla="*/ 24 w 162"/>
                <a:gd name="T21" fmla="*/ 11 h 55"/>
                <a:gd name="T22" fmla="*/ 28 w 162"/>
                <a:gd name="T23" fmla="*/ 10 h 55"/>
                <a:gd name="T24" fmla="*/ 31 w 162"/>
                <a:gd name="T25" fmla="*/ 8 h 55"/>
                <a:gd name="T26" fmla="*/ 35 w 162"/>
                <a:gd name="T27" fmla="*/ 6 h 55"/>
                <a:gd name="T28" fmla="*/ 37 w 162"/>
                <a:gd name="T29" fmla="*/ 5 h 55"/>
                <a:gd name="T30" fmla="*/ 40 w 162"/>
                <a:gd name="T31" fmla="*/ 3 h 55"/>
                <a:gd name="T32" fmla="*/ 43 w 162"/>
                <a:gd name="T33" fmla="*/ 0 h 55"/>
                <a:gd name="T34" fmla="*/ 162 w 162"/>
                <a:gd name="T35" fmla="*/ 28 h 55"/>
                <a:gd name="T36" fmla="*/ 162 w 162"/>
                <a:gd name="T37" fmla="*/ 28 h 55"/>
                <a:gd name="T38" fmla="*/ 161 w 162"/>
                <a:gd name="T39" fmla="*/ 29 h 55"/>
                <a:gd name="T40" fmla="*/ 159 w 162"/>
                <a:gd name="T41" fmla="*/ 31 h 55"/>
                <a:gd name="T42" fmla="*/ 158 w 162"/>
                <a:gd name="T43" fmla="*/ 32 h 55"/>
                <a:gd name="T44" fmla="*/ 157 w 162"/>
                <a:gd name="T45" fmla="*/ 33 h 55"/>
                <a:gd name="T46" fmla="*/ 155 w 162"/>
                <a:gd name="T47" fmla="*/ 35 h 55"/>
                <a:gd name="T48" fmla="*/ 152 w 162"/>
                <a:gd name="T49" fmla="*/ 36 h 55"/>
                <a:gd name="T50" fmla="*/ 150 w 162"/>
                <a:gd name="T51" fmla="*/ 39 h 55"/>
                <a:gd name="T52" fmla="*/ 147 w 162"/>
                <a:gd name="T53" fmla="*/ 41 h 55"/>
                <a:gd name="T54" fmla="*/ 144 w 162"/>
                <a:gd name="T55" fmla="*/ 43 h 55"/>
                <a:gd name="T56" fmla="*/ 141 w 162"/>
                <a:gd name="T57" fmla="*/ 46 h 55"/>
                <a:gd name="T58" fmla="*/ 137 w 162"/>
                <a:gd name="T59" fmla="*/ 48 h 55"/>
                <a:gd name="T60" fmla="*/ 135 w 162"/>
                <a:gd name="T61" fmla="*/ 50 h 55"/>
                <a:gd name="T62" fmla="*/ 131 w 162"/>
                <a:gd name="T63" fmla="*/ 52 h 55"/>
                <a:gd name="T64" fmla="*/ 128 w 162"/>
                <a:gd name="T65" fmla="*/ 53 h 55"/>
                <a:gd name="T66" fmla="*/ 126 w 162"/>
                <a:gd name="T67" fmla="*/ 55 h 55"/>
                <a:gd name="T68" fmla="*/ 0 w 162"/>
                <a:gd name="T69" fmla="*/ 17 h 5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5"/>
                <a:gd name="T107" fmla="*/ 162 w 162"/>
                <a:gd name="T108" fmla="*/ 55 h 5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5">
                  <a:moveTo>
                    <a:pt x="0" y="17"/>
                  </a:moveTo>
                  <a:lnTo>
                    <a:pt x="0" y="17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10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3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9"/>
                  </a:lnTo>
                  <a:lnTo>
                    <a:pt x="159" y="31"/>
                  </a:lnTo>
                  <a:lnTo>
                    <a:pt x="158" y="32"/>
                  </a:lnTo>
                  <a:lnTo>
                    <a:pt x="157" y="33"/>
                  </a:lnTo>
                  <a:lnTo>
                    <a:pt x="155" y="35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50"/>
                  </a:lnTo>
                  <a:lnTo>
                    <a:pt x="131" y="52"/>
                  </a:lnTo>
                  <a:lnTo>
                    <a:pt x="128" y="53"/>
                  </a:lnTo>
                  <a:lnTo>
                    <a:pt x="126" y="5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6" name="Freeform 36"/>
            <p:cNvSpPr>
              <a:spLocks/>
            </p:cNvSpPr>
            <p:nvPr/>
          </p:nvSpPr>
          <p:spPr bwMode="auto">
            <a:xfrm>
              <a:off x="1354" y="2780"/>
              <a:ext cx="57" cy="26"/>
            </a:xfrm>
            <a:custGeom>
              <a:avLst/>
              <a:gdLst>
                <a:gd name="T0" fmla="*/ 6 w 57"/>
                <a:gd name="T1" fmla="*/ 26 h 26"/>
                <a:gd name="T2" fmla="*/ 57 w 57"/>
                <a:gd name="T3" fmla="*/ 11 h 26"/>
                <a:gd name="T4" fmla="*/ 25 w 57"/>
                <a:gd name="T5" fmla="*/ 0 h 26"/>
                <a:gd name="T6" fmla="*/ 0 w 57"/>
                <a:gd name="T7" fmla="*/ 4 h 26"/>
                <a:gd name="T8" fmla="*/ 0 w 57"/>
                <a:gd name="T9" fmla="*/ 25 h 26"/>
                <a:gd name="T10" fmla="*/ 6 w 57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26"/>
                <a:gd name="T20" fmla="*/ 57 w 57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7" name="Freeform 37"/>
            <p:cNvSpPr>
              <a:spLocks/>
            </p:cNvSpPr>
            <p:nvPr/>
          </p:nvSpPr>
          <p:spPr bwMode="auto">
            <a:xfrm>
              <a:off x="1203" y="2671"/>
              <a:ext cx="32" cy="122"/>
            </a:xfrm>
            <a:custGeom>
              <a:avLst/>
              <a:gdLst>
                <a:gd name="T0" fmla="*/ 32 w 32"/>
                <a:gd name="T1" fmla="*/ 2 h 122"/>
                <a:gd name="T2" fmla="*/ 32 w 32"/>
                <a:gd name="T3" fmla="*/ 2 h 122"/>
                <a:gd name="T4" fmla="*/ 31 w 32"/>
                <a:gd name="T5" fmla="*/ 2 h 122"/>
                <a:gd name="T6" fmla="*/ 31 w 32"/>
                <a:gd name="T7" fmla="*/ 2 h 122"/>
                <a:gd name="T8" fmla="*/ 29 w 32"/>
                <a:gd name="T9" fmla="*/ 1 h 122"/>
                <a:gd name="T10" fmla="*/ 27 w 32"/>
                <a:gd name="T11" fmla="*/ 1 h 122"/>
                <a:gd name="T12" fmla="*/ 26 w 32"/>
                <a:gd name="T13" fmla="*/ 1 h 122"/>
                <a:gd name="T14" fmla="*/ 24 w 32"/>
                <a:gd name="T15" fmla="*/ 0 h 122"/>
                <a:gd name="T16" fmla="*/ 22 w 32"/>
                <a:gd name="T17" fmla="*/ 0 h 122"/>
                <a:gd name="T18" fmla="*/ 20 w 32"/>
                <a:gd name="T19" fmla="*/ 0 h 122"/>
                <a:gd name="T20" fmla="*/ 18 w 32"/>
                <a:gd name="T21" fmla="*/ 0 h 122"/>
                <a:gd name="T22" fmla="*/ 14 w 32"/>
                <a:gd name="T23" fmla="*/ 0 h 122"/>
                <a:gd name="T24" fmla="*/ 12 w 32"/>
                <a:gd name="T25" fmla="*/ 0 h 122"/>
                <a:gd name="T26" fmla="*/ 10 w 32"/>
                <a:gd name="T27" fmla="*/ 1 h 122"/>
                <a:gd name="T28" fmla="*/ 6 w 32"/>
                <a:gd name="T29" fmla="*/ 2 h 122"/>
                <a:gd name="T30" fmla="*/ 4 w 32"/>
                <a:gd name="T31" fmla="*/ 3 h 122"/>
                <a:gd name="T32" fmla="*/ 0 w 32"/>
                <a:gd name="T33" fmla="*/ 5 h 122"/>
                <a:gd name="T34" fmla="*/ 0 w 32"/>
                <a:gd name="T35" fmla="*/ 122 h 122"/>
                <a:gd name="T36" fmla="*/ 1 w 32"/>
                <a:gd name="T37" fmla="*/ 122 h 122"/>
                <a:gd name="T38" fmla="*/ 1 w 32"/>
                <a:gd name="T39" fmla="*/ 122 h 122"/>
                <a:gd name="T40" fmla="*/ 3 w 32"/>
                <a:gd name="T41" fmla="*/ 122 h 122"/>
                <a:gd name="T42" fmla="*/ 4 w 32"/>
                <a:gd name="T43" fmla="*/ 122 h 122"/>
                <a:gd name="T44" fmla="*/ 5 w 32"/>
                <a:gd name="T45" fmla="*/ 122 h 122"/>
                <a:gd name="T46" fmla="*/ 7 w 32"/>
                <a:gd name="T47" fmla="*/ 121 h 122"/>
                <a:gd name="T48" fmla="*/ 8 w 32"/>
                <a:gd name="T49" fmla="*/ 121 h 122"/>
                <a:gd name="T50" fmla="*/ 11 w 32"/>
                <a:gd name="T51" fmla="*/ 121 h 122"/>
                <a:gd name="T52" fmla="*/ 13 w 32"/>
                <a:gd name="T53" fmla="*/ 120 h 122"/>
                <a:gd name="T54" fmla="*/ 15 w 32"/>
                <a:gd name="T55" fmla="*/ 119 h 122"/>
                <a:gd name="T56" fmla="*/ 18 w 32"/>
                <a:gd name="T57" fmla="*/ 119 h 122"/>
                <a:gd name="T58" fmla="*/ 21 w 32"/>
                <a:gd name="T59" fmla="*/ 118 h 122"/>
                <a:gd name="T60" fmla="*/ 24 w 32"/>
                <a:gd name="T61" fmla="*/ 115 h 122"/>
                <a:gd name="T62" fmla="*/ 26 w 32"/>
                <a:gd name="T63" fmla="*/ 114 h 122"/>
                <a:gd name="T64" fmla="*/ 29 w 32"/>
                <a:gd name="T65" fmla="*/ 113 h 122"/>
                <a:gd name="T66" fmla="*/ 32 w 32"/>
                <a:gd name="T67" fmla="*/ 111 h 122"/>
                <a:gd name="T68" fmla="*/ 32 w 32"/>
                <a:gd name="T69" fmla="*/ 2 h 12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122"/>
                <a:gd name="T107" fmla="*/ 32 w 32"/>
                <a:gd name="T108" fmla="*/ 122 h 12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122">
                  <a:moveTo>
                    <a:pt x="32" y="2"/>
                  </a:moveTo>
                  <a:lnTo>
                    <a:pt x="32" y="2"/>
                  </a:lnTo>
                  <a:lnTo>
                    <a:pt x="31" y="2"/>
                  </a:lnTo>
                  <a:lnTo>
                    <a:pt x="29" y="1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122"/>
                  </a:lnTo>
                  <a:lnTo>
                    <a:pt x="1" y="122"/>
                  </a:lnTo>
                  <a:lnTo>
                    <a:pt x="3" y="122"/>
                  </a:lnTo>
                  <a:lnTo>
                    <a:pt x="4" y="122"/>
                  </a:lnTo>
                  <a:lnTo>
                    <a:pt x="5" y="122"/>
                  </a:lnTo>
                  <a:lnTo>
                    <a:pt x="7" y="121"/>
                  </a:lnTo>
                  <a:lnTo>
                    <a:pt x="8" y="121"/>
                  </a:lnTo>
                  <a:lnTo>
                    <a:pt x="11" y="121"/>
                  </a:lnTo>
                  <a:lnTo>
                    <a:pt x="13" y="120"/>
                  </a:lnTo>
                  <a:lnTo>
                    <a:pt x="15" y="119"/>
                  </a:lnTo>
                  <a:lnTo>
                    <a:pt x="18" y="119"/>
                  </a:lnTo>
                  <a:lnTo>
                    <a:pt x="21" y="118"/>
                  </a:lnTo>
                  <a:lnTo>
                    <a:pt x="24" y="115"/>
                  </a:lnTo>
                  <a:lnTo>
                    <a:pt x="26" y="114"/>
                  </a:lnTo>
                  <a:lnTo>
                    <a:pt x="29" y="113"/>
                  </a:lnTo>
                  <a:lnTo>
                    <a:pt x="32" y="111"/>
                  </a:lnTo>
                  <a:lnTo>
                    <a:pt x="32" y="2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8" name="Freeform 38"/>
            <p:cNvSpPr>
              <a:spLocks/>
            </p:cNvSpPr>
            <p:nvPr/>
          </p:nvSpPr>
          <p:spPr bwMode="auto">
            <a:xfrm>
              <a:off x="1204" y="2672"/>
              <a:ext cx="27" cy="104"/>
            </a:xfrm>
            <a:custGeom>
              <a:avLst/>
              <a:gdLst>
                <a:gd name="T0" fmla="*/ 27 w 27"/>
                <a:gd name="T1" fmla="*/ 2 h 104"/>
                <a:gd name="T2" fmla="*/ 27 w 27"/>
                <a:gd name="T3" fmla="*/ 2 h 104"/>
                <a:gd name="T4" fmla="*/ 26 w 27"/>
                <a:gd name="T5" fmla="*/ 2 h 104"/>
                <a:gd name="T6" fmla="*/ 26 w 27"/>
                <a:gd name="T7" fmla="*/ 1 h 104"/>
                <a:gd name="T8" fmla="*/ 25 w 27"/>
                <a:gd name="T9" fmla="*/ 1 h 104"/>
                <a:gd name="T10" fmla="*/ 24 w 27"/>
                <a:gd name="T11" fmla="*/ 1 h 104"/>
                <a:gd name="T12" fmla="*/ 23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7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10 w 27"/>
                <a:gd name="T25" fmla="*/ 0 h 104"/>
                <a:gd name="T26" fmla="*/ 9 w 27"/>
                <a:gd name="T27" fmla="*/ 1 h 104"/>
                <a:gd name="T28" fmla="*/ 5 w 27"/>
                <a:gd name="T29" fmla="*/ 2 h 104"/>
                <a:gd name="T30" fmla="*/ 3 w 27"/>
                <a:gd name="T31" fmla="*/ 3 h 104"/>
                <a:gd name="T32" fmla="*/ 0 w 27"/>
                <a:gd name="T33" fmla="*/ 4 h 104"/>
                <a:gd name="T34" fmla="*/ 0 w 27"/>
                <a:gd name="T35" fmla="*/ 104 h 104"/>
                <a:gd name="T36" fmla="*/ 0 w 27"/>
                <a:gd name="T37" fmla="*/ 104 h 104"/>
                <a:gd name="T38" fmla="*/ 2 w 27"/>
                <a:gd name="T39" fmla="*/ 104 h 104"/>
                <a:gd name="T40" fmla="*/ 2 w 27"/>
                <a:gd name="T41" fmla="*/ 103 h 104"/>
                <a:gd name="T42" fmla="*/ 3 w 27"/>
                <a:gd name="T43" fmla="*/ 103 h 104"/>
                <a:gd name="T44" fmla="*/ 4 w 27"/>
                <a:gd name="T45" fmla="*/ 103 h 104"/>
                <a:gd name="T46" fmla="*/ 6 w 27"/>
                <a:gd name="T47" fmla="*/ 103 h 104"/>
                <a:gd name="T48" fmla="*/ 7 w 27"/>
                <a:gd name="T49" fmla="*/ 103 h 104"/>
                <a:gd name="T50" fmla="*/ 10 w 27"/>
                <a:gd name="T51" fmla="*/ 101 h 104"/>
                <a:gd name="T52" fmla="*/ 11 w 27"/>
                <a:gd name="T53" fmla="*/ 101 h 104"/>
                <a:gd name="T54" fmla="*/ 13 w 27"/>
                <a:gd name="T55" fmla="*/ 100 h 104"/>
                <a:gd name="T56" fmla="*/ 16 w 27"/>
                <a:gd name="T57" fmla="*/ 99 h 104"/>
                <a:gd name="T58" fmla="*/ 18 w 27"/>
                <a:gd name="T59" fmla="*/ 99 h 104"/>
                <a:gd name="T60" fmla="*/ 20 w 27"/>
                <a:gd name="T61" fmla="*/ 98 h 104"/>
                <a:gd name="T62" fmla="*/ 23 w 27"/>
                <a:gd name="T63" fmla="*/ 97 h 104"/>
                <a:gd name="T64" fmla="*/ 25 w 27"/>
                <a:gd name="T65" fmla="*/ 94 h 104"/>
                <a:gd name="T66" fmla="*/ 27 w 27"/>
                <a:gd name="T67" fmla="*/ 93 h 104"/>
                <a:gd name="T68" fmla="*/ 27 w 27"/>
                <a:gd name="T69" fmla="*/ 2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3"/>
                  </a:lnTo>
                  <a:lnTo>
                    <a:pt x="3" y="103"/>
                  </a:lnTo>
                  <a:lnTo>
                    <a:pt x="4" y="103"/>
                  </a:lnTo>
                  <a:lnTo>
                    <a:pt x="6" y="103"/>
                  </a:lnTo>
                  <a:lnTo>
                    <a:pt x="7" y="103"/>
                  </a:lnTo>
                  <a:lnTo>
                    <a:pt x="10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7"/>
                  </a:lnTo>
                  <a:lnTo>
                    <a:pt x="25" y="94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9" name="Freeform 39"/>
            <p:cNvSpPr>
              <a:spLocks/>
            </p:cNvSpPr>
            <p:nvPr/>
          </p:nvSpPr>
          <p:spPr bwMode="auto">
            <a:xfrm>
              <a:off x="1206" y="2673"/>
              <a:ext cx="22" cy="84"/>
            </a:xfrm>
            <a:custGeom>
              <a:avLst/>
              <a:gdLst>
                <a:gd name="T0" fmla="*/ 22 w 22"/>
                <a:gd name="T1" fmla="*/ 1 h 84"/>
                <a:gd name="T2" fmla="*/ 22 w 22"/>
                <a:gd name="T3" fmla="*/ 1 h 84"/>
                <a:gd name="T4" fmla="*/ 21 w 22"/>
                <a:gd name="T5" fmla="*/ 1 h 84"/>
                <a:gd name="T6" fmla="*/ 21 w 22"/>
                <a:gd name="T7" fmla="*/ 1 h 84"/>
                <a:gd name="T8" fmla="*/ 19 w 22"/>
                <a:gd name="T9" fmla="*/ 1 h 84"/>
                <a:gd name="T10" fmla="*/ 18 w 22"/>
                <a:gd name="T11" fmla="*/ 0 h 84"/>
                <a:gd name="T12" fmla="*/ 17 w 22"/>
                <a:gd name="T13" fmla="*/ 0 h 84"/>
                <a:gd name="T14" fmla="*/ 16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1 w 22"/>
                <a:gd name="T21" fmla="*/ 0 h 84"/>
                <a:gd name="T22" fmla="*/ 9 w 22"/>
                <a:gd name="T23" fmla="*/ 0 h 84"/>
                <a:gd name="T24" fmla="*/ 8 w 22"/>
                <a:gd name="T25" fmla="*/ 0 h 84"/>
                <a:gd name="T26" fmla="*/ 5 w 22"/>
                <a:gd name="T27" fmla="*/ 0 h 84"/>
                <a:gd name="T28" fmla="*/ 3 w 22"/>
                <a:gd name="T29" fmla="*/ 1 h 84"/>
                <a:gd name="T30" fmla="*/ 2 w 22"/>
                <a:gd name="T31" fmla="*/ 2 h 84"/>
                <a:gd name="T32" fmla="*/ 0 w 22"/>
                <a:gd name="T33" fmla="*/ 3 h 84"/>
                <a:gd name="T34" fmla="*/ 0 w 22"/>
                <a:gd name="T35" fmla="*/ 84 h 84"/>
                <a:gd name="T36" fmla="*/ 0 w 22"/>
                <a:gd name="T37" fmla="*/ 84 h 84"/>
                <a:gd name="T38" fmla="*/ 0 w 22"/>
                <a:gd name="T39" fmla="*/ 84 h 84"/>
                <a:gd name="T40" fmla="*/ 1 w 22"/>
                <a:gd name="T41" fmla="*/ 84 h 84"/>
                <a:gd name="T42" fmla="*/ 2 w 22"/>
                <a:gd name="T43" fmla="*/ 84 h 84"/>
                <a:gd name="T44" fmla="*/ 3 w 22"/>
                <a:gd name="T45" fmla="*/ 84 h 84"/>
                <a:gd name="T46" fmla="*/ 4 w 22"/>
                <a:gd name="T47" fmla="*/ 83 h 84"/>
                <a:gd name="T48" fmla="*/ 5 w 22"/>
                <a:gd name="T49" fmla="*/ 83 h 84"/>
                <a:gd name="T50" fmla="*/ 7 w 22"/>
                <a:gd name="T51" fmla="*/ 83 h 84"/>
                <a:gd name="T52" fmla="*/ 9 w 22"/>
                <a:gd name="T53" fmla="*/ 82 h 84"/>
                <a:gd name="T54" fmla="*/ 10 w 22"/>
                <a:gd name="T55" fmla="*/ 82 h 84"/>
                <a:gd name="T56" fmla="*/ 12 w 22"/>
                <a:gd name="T57" fmla="*/ 81 h 84"/>
                <a:gd name="T58" fmla="*/ 14 w 22"/>
                <a:gd name="T59" fmla="*/ 81 h 84"/>
                <a:gd name="T60" fmla="*/ 16 w 22"/>
                <a:gd name="T61" fmla="*/ 79 h 84"/>
                <a:gd name="T62" fmla="*/ 18 w 22"/>
                <a:gd name="T63" fmla="*/ 78 h 84"/>
                <a:gd name="T64" fmla="*/ 19 w 22"/>
                <a:gd name="T65" fmla="*/ 77 h 84"/>
                <a:gd name="T66" fmla="*/ 22 w 22"/>
                <a:gd name="T67" fmla="*/ 76 h 84"/>
                <a:gd name="T68" fmla="*/ 22 w 22"/>
                <a:gd name="T69" fmla="*/ 1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1"/>
                  </a:moveTo>
                  <a:lnTo>
                    <a:pt x="22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2"/>
                  </a:lnTo>
                  <a:lnTo>
                    <a:pt x="10" y="82"/>
                  </a:lnTo>
                  <a:lnTo>
                    <a:pt x="12" y="81"/>
                  </a:lnTo>
                  <a:lnTo>
                    <a:pt x="14" y="81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A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00" name="Freeform 40"/>
            <p:cNvSpPr>
              <a:spLocks/>
            </p:cNvSpPr>
            <p:nvPr/>
          </p:nvSpPr>
          <p:spPr bwMode="auto">
            <a:xfrm>
              <a:off x="1207" y="2673"/>
              <a:ext cx="17" cy="65"/>
            </a:xfrm>
            <a:custGeom>
              <a:avLst/>
              <a:gdLst>
                <a:gd name="T0" fmla="*/ 17 w 17"/>
                <a:gd name="T1" fmla="*/ 2 h 65"/>
                <a:gd name="T2" fmla="*/ 17 w 17"/>
                <a:gd name="T3" fmla="*/ 2 h 65"/>
                <a:gd name="T4" fmla="*/ 16 w 17"/>
                <a:gd name="T5" fmla="*/ 1 h 65"/>
                <a:gd name="T6" fmla="*/ 14 w 17"/>
                <a:gd name="T7" fmla="*/ 1 h 65"/>
                <a:gd name="T8" fmla="*/ 11 w 17"/>
                <a:gd name="T9" fmla="*/ 1 h 65"/>
                <a:gd name="T10" fmla="*/ 9 w 17"/>
                <a:gd name="T11" fmla="*/ 0 h 65"/>
                <a:gd name="T12" fmla="*/ 6 w 17"/>
                <a:gd name="T13" fmla="*/ 1 h 65"/>
                <a:gd name="T14" fmla="*/ 2 w 17"/>
                <a:gd name="T15" fmla="*/ 2 h 65"/>
                <a:gd name="T16" fmla="*/ 0 w 17"/>
                <a:gd name="T17" fmla="*/ 3 h 65"/>
                <a:gd name="T18" fmla="*/ 0 w 17"/>
                <a:gd name="T19" fmla="*/ 65 h 65"/>
                <a:gd name="T20" fmla="*/ 0 w 17"/>
                <a:gd name="T21" fmla="*/ 65 h 65"/>
                <a:gd name="T22" fmla="*/ 1 w 17"/>
                <a:gd name="T23" fmla="*/ 65 h 65"/>
                <a:gd name="T24" fmla="*/ 3 w 17"/>
                <a:gd name="T25" fmla="*/ 65 h 65"/>
                <a:gd name="T26" fmla="*/ 6 w 17"/>
                <a:gd name="T27" fmla="*/ 64 h 65"/>
                <a:gd name="T28" fmla="*/ 8 w 17"/>
                <a:gd name="T29" fmla="*/ 64 h 65"/>
                <a:gd name="T30" fmla="*/ 11 w 17"/>
                <a:gd name="T31" fmla="*/ 63 h 65"/>
                <a:gd name="T32" fmla="*/ 14 w 17"/>
                <a:gd name="T33" fmla="*/ 61 h 65"/>
                <a:gd name="T34" fmla="*/ 17 w 17"/>
                <a:gd name="T35" fmla="*/ 58 h 65"/>
                <a:gd name="T36" fmla="*/ 17 w 17"/>
                <a:gd name="T37" fmla="*/ 2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65"/>
                <a:gd name="T59" fmla="*/ 17 w 17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65">
                  <a:moveTo>
                    <a:pt x="17" y="2"/>
                  </a:moveTo>
                  <a:lnTo>
                    <a:pt x="17" y="2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5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1" y="63"/>
                  </a:lnTo>
                  <a:lnTo>
                    <a:pt x="14" y="61"/>
                  </a:lnTo>
                  <a:lnTo>
                    <a:pt x="17" y="58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B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01" name="Freeform 41"/>
            <p:cNvSpPr>
              <a:spLocks/>
            </p:cNvSpPr>
            <p:nvPr/>
          </p:nvSpPr>
          <p:spPr bwMode="auto">
            <a:xfrm>
              <a:off x="1207" y="2674"/>
              <a:ext cx="14" cy="47"/>
            </a:xfrm>
            <a:custGeom>
              <a:avLst/>
              <a:gdLst>
                <a:gd name="T0" fmla="*/ 14 w 14"/>
                <a:gd name="T1" fmla="*/ 1 h 47"/>
                <a:gd name="T2" fmla="*/ 14 w 14"/>
                <a:gd name="T3" fmla="*/ 1 h 47"/>
                <a:gd name="T4" fmla="*/ 13 w 14"/>
                <a:gd name="T5" fmla="*/ 1 h 47"/>
                <a:gd name="T6" fmla="*/ 11 w 14"/>
                <a:gd name="T7" fmla="*/ 1 h 47"/>
                <a:gd name="T8" fmla="*/ 9 w 14"/>
                <a:gd name="T9" fmla="*/ 0 h 47"/>
                <a:gd name="T10" fmla="*/ 8 w 14"/>
                <a:gd name="T11" fmla="*/ 0 h 47"/>
                <a:gd name="T12" fmla="*/ 6 w 14"/>
                <a:gd name="T13" fmla="*/ 1 h 47"/>
                <a:gd name="T14" fmla="*/ 2 w 14"/>
                <a:gd name="T15" fmla="*/ 1 h 47"/>
                <a:gd name="T16" fmla="*/ 0 w 14"/>
                <a:gd name="T17" fmla="*/ 4 h 47"/>
                <a:gd name="T18" fmla="*/ 0 w 14"/>
                <a:gd name="T19" fmla="*/ 47 h 47"/>
                <a:gd name="T20" fmla="*/ 1 w 14"/>
                <a:gd name="T21" fmla="*/ 47 h 47"/>
                <a:gd name="T22" fmla="*/ 1 w 14"/>
                <a:gd name="T23" fmla="*/ 46 h 47"/>
                <a:gd name="T24" fmla="*/ 3 w 14"/>
                <a:gd name="T25" fmla="*/ 46 h 47"/>
                <a:gd name="T26" fmla="*/ 4 w 14"/>
                <a:gd name="T27" fmla="*/ 46 h 47"/>
                <a:gd name="T28" fmla="*/ 7 w 14"/>
                <a:gd name="T29" fmla="*/ 44 h 47"/>
                <a:gd name="T30" fmla="*/ 9 w 14"/>
                <a:gd name="T31" fmla="*/ 44 h 47"/>
                <a:gd name="T32" fmla="*/ 11 w 14"/>
                <a:gd name="T33" fmla="*/ 43 h 47"/>
                <a:gd name="T34" fmla="*/ 14 w 14"/>
                <a:gd name="T35" fmla="*/ 41 h 47"/>
                <a:gd name="T36" fmla="*/ 14 w 14"/>
                <a:gd name="T37" fmla="*/ 1 h 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7"/>
                <a:gd name="T59" fmla="*/ 14 w 14"/>
                <a:gd name="T60" fmla="*/ 47 h 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7">
                  <a:moveTo>
                    <a:pt x="14" y="1"/>
                  </a:move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4" y="46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11" y="43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02" name="Freeform 42"/>
            <p:cNvSpPr>
              <a:spLocks/>
            </p:cNvSpPr>
            <p:nvPr/>
          </p:nvSpPr>
          <p:spPr bwMode="auto">
            <a:xfrm>
              <a:off x="1208" y="2675"/>
              <a:ext cx="9" cy="27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6 w 9"/>
                <a:gd name="T9" fmla="*/ 0 h 27"/>
                <a:gd name="T10" fmla="*/ 5 w 9"/>
                <a:gd name="T11" fmla="*/ 0 h 27"/>
                <a:gd name="T12" fmla="*/ 3 w 9"/>
                <a:gd name="T13" fmla="*/ 0 h 27"/>
                <a:gd name="T14" fmla="*/ 1 w 9"/>
                <a:gd name="T15" fmla="*/ 1 h 27"/>
                <a:gd name="T16" fmla="*/ 0 w 9"/>
                <a:gd name="T17" fmla="*/ 3 h 27"/>
                <a:gd name="T18" fmla="*/ 0 w 9"/>
                <a:gd name="T19" fmla="*/ 27 h 27"/>
                <a:gd name="T20" fmla="*/ 0 w 9"/>
                <a:gd name="T21" fmla="*/ 27 h 27"/>
                <a:gd name="T22" fmla="*/ 1 w 9"/>
                <a:gd name="T23" fmla="*/ 27 h 27"/>
                <a:gd name="T24" fmla="*/ 2 w 9"/>
                <a:gd name="T25" fmla="*/ 27 h 27"/>
                <a:gd name="T26" fmla="*/ 3 w 9"/>
                <a:gd name="T27" fmla="*/ 27 h 27"/>
                <a:gd name="T28" fmla="*/ 5 w 9"/>
                <a:gd name="T29" fmla="*/ 26 h 27"/>
                <a:gd name="T30" fmla="*/ 6 w 9"/>
                <a:gd name="T31" fmla="*/ 26 h 27"/>
                <a:gd name="T32" fmla="*/ 8 w 9"/>
                <a:gd name="T33" fmla="*/ 25 h 27"/>
                <a:gd name="T34" fmla="*/ 9 w 9"/>
                <a:gd name="T35" fmla="*/ 24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03" name="Freeform 43"/>
            <p:cNvSpPr>
              <a:spLocks/>
            </p:cNvSpPr>
            <p:nvPr/>
          </p:nvSpPr>
          <p:spPr bwMode="auto">
            <a:xfrm>
              <a:off x="1319" y="2752"/>
              <a:ext cx="14" cy="13"/>
            </a:xfrm>
            <a:custGeom>
              <a:avLst/>
              <a:gdLst>
                <a:gd name="T0" fmla="*/ 7 w 14"/>
                <a:gd name="T1" fmla="*/ 13 h 13"/>
                <a:gd name="T2" fmla="*/ 8 w 14"/>
                <a:gd name="T3" fmla="*/ 13 h 13"/>
                <a:gd name="T4" fmla="*/ 9 w 14"/>
                <a:gd name="T5" fmla="*/ 13 h 13"/>
                <a:gd name="T6" fmla="*/ 10 w 14"/>
                <a:gd name="T7" fmla="*/ 12 h 13"/>
                <a:gd name="T8" fmla="*/ 11 w 14"/>
                <a:gd name="T9" fmla="*/ 11 h 13"/>
                <a:gd name="T10" fmla="*/ 13 w 14"/>
                <a:gd name="T11" fmla="*/ 11 h 13"/>
                <a:gd name="T12" fmla="*/ 13 w 14"/>
                <a:gd name="T13" fmla="*/ 10 h 13"/>
                <a:gd name="T14" fmla="*/ 14 w 14"/>
                <a:gd name="T15" fmla="*/ 7 h 13"/>
                <a:gd name="T16" fmla="*/ 14 w 14"/>
                <a:gd name="T17" fmla="*/ 6 h 13"/>
                <a:gd name="T18" fmla="*/ 14 w 14"/>
                <a:gd name="T19" fmla="*/ 5 h 13"/>
                <a:gd name="T20" fmla="*/ 13 w 14"/>
                <a:gd name="T21" fmla="*/ 4 h 13"/>
                <a:gd name="T22" fmla="*/ 13 w 14"/>
                <a:gd name="T23" fmla="*/ 3 h 13"/>
                <a:gd name="T24" fmla="*/ 11 w 14"/>
                <a:gd name="T25" fmla="*/ 2 h 13"/>
                <a:gd name="T26" fmla="*/ 10 w 14"/>
                <a:gd name="T27" fmla="*/ 0 h 13"/>
                <a:gd name="T28" fmla="*/ 9 w 14"/>
                <a:gd name="T29" fmla="*/ 0 h 13"/>
                <a:gd name="T30" fmla="*/ 8 w 14"/>
                <a:gd name="T31" fmla="*/ 0 h 13"/>
                <a:gd name="T32" fmla="*/ 7 w 14"/>
                <a:gd name="T33" fmla="*/ 0 h 13"/>
                <a:gd name="T34" fmla="*/ 6 w 14"/>
                <a:gd name="T35" fmla="*/ 0 h 13"/>
                <a:gd name="T36" fmla="*/ 4 w 14"/>
                <a:gd name="T37" fmla="*/ 0 h 13"/>
                <a:gd name="T38" fmla="*/ 3 w 14"/>
                <a:gd name="T39" fmla="*/ 0 h 13"/>
                <a:gd name="T40" fmla="*/ 2 w 14"/>
                <a:gd name="T41" fmla="*/ 2 h 13"/>
                <a:gd name="T42" fmla="*/ 1 w 14"/>
                <a:gd name="T43" fmla="*/ 3 h 13"/>
                <a:gd name="T44" fmla="*/ 1 w 14"/>
                <a:gd name="T45" fmla="*/ 4 h 13"/>
                <a:gd name="T46" fmla="*/ 0 w 14"/>
                <a:gd name="T47" fmla="*/ 5 h 13"/>
                <a:gd name="T48" fmla="*/ 0 w 14"/>
                <a:gd name="T49" fmla="*/ 6 h 13"/>
                <a:gd name="T50" fmla="*/ 0 w 14"/>
                <a:gd name="T51" fmla="*/ 7 h 13"/>
                <a:gd name="T52" fmla="*/ 1 w 14"/>
                <a:gd name="T53" fmla="*/ 10 h 13"/>
                <a:gd name="T54" fmla="*/ 1 w 14"/>
                <a:gd name="T55" fmla="*/ 11 h 13"/>
                <a:gd name="T56" fmla="*/ 2 w 14"/>
                <a:gd name="T57" fmla="*/ 11 h 13"/>
                <a:gd name="T58" fmla="*/ 3 w 14"/>
                <a:gd name="T59" fmla="*/ 12 h 13"/>
                <a:gd name="T60" fmla="*/ 4 w 14"/>
                <a:gd name="T61" fmla="*/ 13 h 13"/>
                <a:gd name="T62" fmla="*/ 6 w 14"/>
                <a:gd name="T63" fmla="*/ 13 h 13"/>
                <a:gd name="T64" fmla="*/ 7 w 14"/>
                <a:gd name="T65" fmla="*/ 13 h 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3"/>
                <a:gd name="T101" fmla="*/ 14 w 14"/>
                <a:gd name="T102" fmla="*/ 13 h 1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3">
                  <a:moveTo>
                    <a:pt x="7" y="13"/>
                  </a:moveTo>
                  <a:lnTo>
                    <a:pt x="8" y="13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1" y="2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04" name="Freeform 44"/>
            <p:cNvSpPr>
              <a:spLocks/>
            </p:cNvSpPr>
            <p:nvPr/>
          </p:nvSpPr>
          <p:spPr bwMode="auto">
            <a:xfrm>
              <a:off x="1278" y="2752"/>
              <a:ext cx="7" cy="7"/>
            </a:xfrm>
            <a:custGeom>
              <a:avLst/>
              <a:gdLst>
                <a:gd name="T0" fmla="*/ 3 w 7"/>
                <a:gd name="T1" fmla="*/ 7 h 7"/>
                <a:gd name="T2" fmla="*/ 5 w 7"/>
                <a:gd name="T3" fmla="*/ 6 h 7"/>
                <a:gd name="T4" fmla="*/ 6 w 7"/>
                <a:gd name="T5" fmla="*/ 6 h 7"/>
                <a:gd name="T6" fmla="*/ 6 w 7"/>
                <a:gd name="T7" fmla="*/ 5 h 7"/>
                <a:gd name="T8" fmla="*/ 7 w 7"/>
                <a:gd name="T9" fmla="*/ 4 h 7"/>
                <a:gd name="T10" fmla="*/ 6 w 7"/>
                <a:gd name="T11" fmla="*/ 2 h 7"/>
                <a:gd name="T12" fmla="*/ 6 w 7"/>
                <a:gd name="T13" fmla="*/ 2 h 7"/>
                <a:gd name="T14" fmla="*/ 5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2 h 7"/>
                <a:gd name="T22" fmla="*/ 0 w 7"/>
                <a:gd name="T23" fmla="*/ 2 h 7"/>
                <a:gd name="T24" fmla="*/ 0 w 7"/>
                <a:gd name="T25" fmla="*/ 4 h 7"/>
                <a:gd name="T26" fmla="*/ 0 w 7"/>
                <a:gd name="T27" fmla="*/ 5 h 7"/>
                <a:gd name="T28" fmla="*/ 1 w 7"/>
                <a:gd name="T29" fmla="*/ 6 h 7"/>
                <a:gd name="T30" fmla="*/ 2 w 7"/>
                <a:gd name="T31" fmla="*/ 6 h 7"/>
                <a:gd name="T32" fmla="*/ 3 w 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5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05" name="Freeform 45"/>
            <p:cNvSpPr>
              <a:spLocks/>
            </p:cNvSpPr>
            <p:nvPr/>
          </p:nvSpPr>
          <p:spPr bwMode="auto">
            <a:xfrm>
              <a:off x="1290" y="2752"/>
              <a:ext cx="5" cy="7"/>
            </a:xfrm>
            <a:custGeom>
              <a:avLst/>
              <a:gdLst>
                <a:gd name="T0" fmla="*/ 3 w 5"/>
                <a:gd name="T1" fmla="*/ 7 h 7"/>
                <a:gd name="T2" fmla="*/ 4 w 5"/>
                <a:gd name="T3" fmla="*/ 7 h 7"/>
                <a:gd name="T4" fmla="*/ 5 w 5"/>
                <a:gd name="T5" fmla="*/ 6 h 7"/>
                <a:gd name="T6" fmla="*/ 5 w 5"/>
                <a:gd name="T7" fmla="*/ 5 h 7"/>
                <a:gd name="T8" fmla="*/ 5 w 5"/>
                <a:gd name="T9" fmla="*/ 4 h 7"/>
                <a:gd name="T10" fmla="*/ 5 w 5"/>
                <a:gd name="T11" fmla="*/ 3 h 7"/>
                <a:gd name="T12" fmla="*/ 5 w 5"/>
                <a:gd name="T13" fmla="*/ 2 h 7"/>
                <a:gd name="T14" fmla="*/ 4 w 5"/>
                <a:gd name="T15" fmla="*/ 0 h 7"/>
                <a:gd name="T16" fmla="*/ 3 w 5"/>
                <a:gd name="T17" fmla="*/ 0 h 7"/>
                <a:gd name="T18" fmla="*/ 2 w 5"/>
                <a:gd name="T19" fmla="*/ 0 h 7"/>
                <a:gd name="T20" fmla="*/ 1 w 5"/>
                <a:gd name="T21" fmla="*/ 2 h 7"/>
                <a:gd name="T22" fmla="*/ 0 w 5"/>
                <a:gd name="T23" fmla="*/ 3 h 7"/>
                <a:gd name="T24" fmla="*/ 0 w 5"/>
                <a:gd name="T25" fmla="*/ 4 h 7"/>
                <a:gd name="T26" fmla="*/ 0 w 5"/>
                <a:gd name="T27" fmla="*/ 5 h 7"/>
                <a:gd name="T28" fmla="*/ 1 w 5"/>
                <a:gd name="T29" fmla="*/ 6 h 7"/>
                <a:gd name="T30" fmla="*/ 2 w 5"/>
                <a:gd name="T31" fmla="*/ 7 h 7"/>
                <a:gd name="T32" fmla="*/ 3 w 5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7"/>
                <a:gd name="T53" fmla="*/ 5 w 5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06" name="Freeform 46"/>
            <p:cNvSpPr>
              <a:spLocks/>
            </p:cNvSpPr>
            <p:nvPr/>
          </p:nvSpPr>
          <p:spPr bwMode="auto">
            <a:xfrm>
              <a:off x="1244" y="2660"/>
              <a:ext cx="19" cy="92"/>
            </a:xfrm>
            <a:custGeom>
              <a:avLst/>
              <a:gdLst>
                <a:gd name="T0" fmla="*/ 6 w 19"/>
                <a:gd name="T1" fmla="*/ 1 h 92"/>
                <a:gd name="T2" fmla="*/ 6 w 19"/>
                <a:gd name="T3" fmla="*/ 4 h 92"/>
                <a:gd name="T4" fmla="*/ 4 w 19"/>
                <a:gd name="T5" fmla="*/ 8 h 92"/>
                <a:gd name="T6" fmla="*/ 2 w 19"/>
                <a:gd name="T7" fmla="*/ 16 h 92"/>
                <a:gd name="T8" fmla="*/ 1 w 19"/>
                <a:gd name="T9" fmla="*/ 28 h 92"/>
                <a:gd name="T10" fmla="*/ 0 w 19"/>
                <a:gd name="T11" fmla="*/ 41 h 92"/>
                <a:gd name="T12" fmla="*/ 0 w 19"/>
                <a:gd name="T13" fmla="*/ 56 h 92"/>
                <a:gd name="T14" fmla="*/ 1 w 19"/>
                <a:gd name="T15" fmla="*/ 74 h 92"/>
                <a:gd name="T16" fmla="*/ 5 w 19"/>
                <a:gd name="T17" fmla="*/ 92 h 92"/>
                <a:gd name="T18" fmla="*/ 19 w 19"/>
                <a:gd name="T19" fmla="*/ 91 h 92"/>
                <a:gd name="T20" fmla="*/ 18 w 19"/>
                <a:gd name="T21" fmla="*/ 89 h 92"/>
                <a:gd name="T22" fmla="*/ 16 w 19"/>
                <a:gd name="T23" fmla="*/ 81 h 92"/>
                <a:gd name="T24" fmla="*/ 15 w 19"/>
                <a:gd name="T25" fmla="*/ 70 h 92"/>
                <a:gd name="T26" fmla="*/ 14 w 19"/>
                <a:gd name="T27" fmla="*/ 56 h 92"/>
                <a:gd name="T28" fmla="*/ 13 w 19"/>
                <a:gd name="T29" fmla="*/ 42 h 92"/>
                <a:gd name="T30" fmla="*/ 13 w 19"/>
                <a:gd name="T31" fmla="*/ 27 h 92"/>
                <a:gd name="T32" fmla="*/ 15 w 19"/>
                <a:gd name="T33" fmla="*/ 13 h 92"/>
                <a:gd name="T34" fmla="*/ 19 w 19"/>
                <a:gd name="T35" fmla="*/ 1 h 92"/>
                <a:gd name="T36" fmla="*/ 19 w 19"/>
                <a:gd name="T37" fmla="*/ 0 h 92"/>
                <a:gd name="T38" fmla="*/ 19 w 19"/>
                <a:gd name="T39" fmla="*/ 0 h 92"/>
                <a:gd name="T40" fmla="*/ 19 w 19"/>
                <a:gd name="T41" fmla="*/ 0 h 92"/>
                <a:gd name="T42" fmla="*/ 18 w 19"/>
                <a:gd name="T43" fmla="*/ 0 h 92"/>
                <a:gd name="T44" fmla="*/ 16 w 19"/>
                <a:gd name="T45" fmla="*/ 0 h 92"/>
                <a:gd name="T46" fmla="*/ 14 w 19"/>
                <a:gd name="T47" fmla="*/ 0 h 92"/>
                <a:gd name="T48" fmla="*/ 11 w 19"/>
                <a:gd name="T49" fmla="*/ 0 h 92"/>
                <a:gd name="T50" fmla="*/ 6 w 19"/>
                <a:gd name="T51" fmla="*/ 1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"/>
                <a:gd name="T79" fmla="*/ 0 h 92"/>
                <a:gd name="T80" fmla="*/ 19 w 19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" h="92">
                  <a:moveTo>
                    <a:pt x="6" y="1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" y="74"/>
                  </a:lnTo>
                  <a:lnTo>
                    <a:pt x="5" y="92"/>
                  </a:lnTo>
                  <a:lnTo>
                    <a:pt x="19" y="91"/>
                  </a:lnTo>
                  <a:lnTo>
                    <a:pt x="18" y="89"/>
                  </a:lnTo>
                  <a:lnTo>
                    <a:pt x="16" y="81"/>
                  </a:lnTo>
                  <a:lnTo>
                    <a:pt x="15" y="70"/>
                  </a:lnTo>
                  <a:lnTo>
                    <a:pt x="14" y="56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07" name="Freeform 47"/>
            <p:cNvSpPr>
              <a:spLocks/>
            </p:cNvSpPr>
            <p:nvPr/>
          </p:nvSpPr>
          <p:spPr bwMode="auto">
            <a:xfrm>
              <a:off x="1342" y="2648"/>
              <a:ext cx="27" cy="103"/>
            </a:xfrm>
            <a:custGeom>
              <a:avLst/>
              <a:gdLst>
                <a:gd name="T0" fmla="*/ 27 w 27"/>
                <a:gd name="T1" fmla="*/ 0 h 103"/>
                <a:gd name="T2" fmla="*/ 26 w 27"/>
                <a:gd name="T3" fmla="*/ 2 h 103"/>
                <a:gd name="T4" fmla="*/ 25 w 27"/>
                <a:gd name="T5" fmla="*/ 4 h 103"/>
                <a:gd name="T6" fmla="*/ 22 w 27"/>
                <a:gd name="T7" fmla="*/ 10 h 103"/>
                <a:gd name="T8" fmla="*/ 20 w 27"/>
                <a:gd name="T9" fmla="*/ 18 h 103"/>
                <a:gd name="T10" fmla="*/ 18 w 27"/>
                <a:gd name="T11" fmla="*/ 32 h 103"/>
                <a:gd name="T12" fmla="*/ 16 w 27"/>
                <a:gd name="T13" fmla="*/ 49 h 103"/>
                <a:gd name="T14" fmla="*/ 18 w 27"/>
                <a:gd name="T15" fmla="*/ 73 h 103"/>
                <a:gd name="T16" fmla="*/ 20 w 27"/>
                <a:gd name="T17" fmla="*/ 103 h 103"/>
                <a:gd name="T18" fmla="*/ 5 w 27"/>
                <a:gd name="T19" fmla="*/ 103 h 103"/>
                <a:gd name="T20" fmla="*/ 5 w 27"/>
                <a:gd name="T21" fmla="*/ 101 h 103"/>
                <a:gd name="T22" fmla="*/ 4 w 27"/>
                <a:gd name="T23" fmla="*/ 92 h 103"/>
                <a:gd name="T24" fmla="*/ 2 w 27"/>
                <a:gd name="T25" fmla="*/ 80 h 103"/>
                <a:gd name="T26" fmla="*/ 1 w 27"/>
                <a:gd name="T27" fmla="*/ 65 h 103"/>
                <a:gd name="T28" fmla="*/ 0 w 27"/>
                <a:gd name="T29" fmla="*/ 47 h 103"/>
                <a:gd name="T30" fmla="*/ 1 w 27"/>
                <a:gd name="T31" fmla="*/ 31 h 103"/>
                <a:gd name="T32" fmla="*/ 4 w 27"/>
                <a:gd name="T33" fmla="*/ 14 h 103"/>
                <a:gd name="T34" fmla="*/ 9 w 27"/>
                <a:gd name="T35" fmla="*/ 0 h 103"/>
                <a:gd name="T36" fmla="*/ 27 w 27"/>
                <a:gd name="T37" fmla="*/ 0 h 1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3"/>
                <a:gd name="T59" fmla="*/ 27 w 27"/>
                <a:gd name="T60" fmla="*/ 103 h 10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3">
                  <a:moveTo>
                    <a:pt x="27" y="0"/>
                  </a:moveTo>
                  <a:lnTo>
                    <a:pt x="26" y="2"/>
                  </a:lnTo>
                  <a:lnTo>
                    <a:pt x="25" y="4"/>
                  </a:lnTo>
                  <a:lnTo>
                    <a:pt x="22" y="10"/>
                  </a:lnTo>
                  <a:lnTo>
                    <a:pt x="20" y="18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3"/>
                  </a:lnTo>
                  <a:lnTo>
                    <a:pt x="20" y="103"/>
                  </a:lnTo>
                  <a:lnTo>
                    <a:pt x="5" y="103"/>
                  </a:lnTo>
                  <a:lnTo>
                    <a:pt x="5" y="101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1" y="65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08" name="Freeform 48"/>
            <p:cNvSpPr>
              <a:spLocks/>
            </p:cNvSpPr>
            <p:nvPr/>
          </p:nvSpPr>
          <p:spPr bwMode="auto">
            <a:xfrm>
              <a:off x="1244" y="2665"/>
              <a:ext cx="18" cy="80"/>
            </a:xfrm>
            <a:custGeom>
              <a:avLst/>
              <a:gdLst>
                <a:gd name="T0" fmla="*/ 6 w 18"/>
                <a:gd name="T1" fmla="*/ 2 h 80"/>
                <a:gd name="T2" fmla="*/ 6 w 18"/>
                <a:gd name="T3" fmla="*/ 3 h 80"/>
                <a:gd name="T4" fmla="*/ 5 w 18"/>
                <a:gd name="T5" fmla="*/ 8 h 80"/>
                <a:gd name="T6" fmla="*/ 2 w 18"/>
                <a:gd name="T7" fmla="*/ 15 h 80"/>
                <a:gd name="T8" fmla="*/ 1 w 18"/>
                <a:gd name="T9" fmla="*/ 24 h 80"/>
                <a:gd name="T10" fmla="*/ 0 w 18"/>
                <a:gd name="T11" fmla="*/ 36 h 80"/>
                <a:gd name="T12" fmla="*/ 1 w 18"/>
                <a:gd name="T13" fmla="*/ 50 h 80"/>
                <a:gd name="T14" fmla="*/ 2 w 18"/>
                <a:gd name="T15" fmla="*/ 65 h 80"/>
                <a:gd name="T16" fmla="*/ 5 w 18"/>
                <a:gd name="T17" fmla="*/ 80 h 80"/>
                <a:gd name="T18" fmla="*/ 16 w 18"/>
                <a:gd name="T19" fmla="*/ 80 h 80"/>
                <a:gd name="T20" fmla="*/ 16 w 18"/>
                <a:gd name="T21" fmla="*/ 78 h 80"/>
                <a:gd name="T22" fmla="*/ 15 w 18"/>
                <a:gd name="T23" fmla="*/ 71 h 80"/>
                <a:gd name="T24" fmla="*/ 14 w 18"/>
                <a:gd name="T25" fmla="*/ 62 h 80"/>
                <a:gd name="T26" fmla="*/ 13 w 18"/>
                <a:gd name="T27" fmla="*/ 50 h 80"/>
                <a:gd name="T28" fmla="*/ 12 w 18"/>
                <a:gd name="T29" fmla="*/ 37 h 80"/>
                <a:gd name="T30" fmla="*/ 12 w 18"/>
                <a:gd name="T31" fmla="*/ 24 h 80"/>
                <a:gd name="T32" fmla="*/ 14 w 18"/>
                <a:gd name="T33" fmla="*/ 11 h 80"/>
                <a:gd name="T34" fmla="*/ 18 w 18"/>
                <a:gd name="T35" fmla="*/ 1 h 80"/>
                <a:gd name="T36" fmla="*/ 18 w 18"/>
                <a:gd name="T37" fmla="*/ 1 h 80"/>
                <a:gd name="T38" fmla="*/ 18 w 18"/>
                <a:gd name="T39" fmla="*/ 1 h 80"/>
                <a:gd name="T40" fmla="*/ 18 w 18"/>
                <a:gd name="T41" fmla="*/ 1 h 80"/>
                <a:gd name="T42" fmla="*/ 16 w 18"/>
                <a:gd name="T43" fmla="*/ 0 h 80"/>
                <a:gd name="T44" fmla="*/ 15 w 18"/>
                <a:gd name="T45" fmla="*/ 0 h 80"/>
                <a:gd name="T46" fmla="*/ 13 w 18"/>
                <a:gd name="T47" fmla="*/ 0 h 80"/>
                <a:gd name="T48" fmla="*/ 9 w 18"/>
                <a:gd name="T49" fmla="*/ 1 h 80"/>
                <a:gd name="T50" fmla="*/ 6 w 18"/>
                <a:gd name="T51" fmla="*/ 2 h 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80"/>
                <a:gd name="T80" fmla="*/ 18 w 18"/>
                <a:gd name="T81" fmla="*/ 80 h 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80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4"/>
                  </a:lnTo>
                  <a:lnTo>
                    <a:pt x="0" y="36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1"/>
                  </a:lnTo>
                  <a:lnTo>
                    <a:pt x="14" y="62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09" name="Freeform 49"/>
            <p:cNvSpPr>
              <a:spLocks/>
            </p:cNvSpPr>
            <p:nvPr/>
          </p:nvSpPr>
          <p:spPr bwMode="auto">
            <a:xfrm>
              <a:off x="1245" y="2671"/>
              <a:ext cx="14" cy="69"/>
            </a:xfrm>
            <a:custGeom>
              <a:avLst/>
              <a:gdLst>
                <a:gd name="T0" fmla="*/ 5 w 14"/>
                <a:gd name="T1" fmla="*/ 1 h 69"/>
                <a:gd name="T2" fmla="*/ 5 w 14"/>
                <a:gd name="T3" fmla="*/ 2 h 69"/>
                <a:gd name="T4" fmla="*/ 4 w 14"/>
                <a:gd name="T5" fmla="*/ 7 h 69"/>
                <a:gd name="T6" fmla="*/ 3 w 14"/>
                <a:gd name="T7" fmla="*/ 12 h 69"/>
                <a:gd name="T8" fmla="*/ 1 w 14"/>
                <a:gd name="T9" fmla="*/ 21 h 69"/>
                <a:gd name="T10" fmla="*/ 0 w 14"/>
                <a:gd name="T11" fmla="*/ 30 h 69"/>
                <a:gd name="T12" fmla="*/ 0 w 14"/>
                <a:gd name="T13" fmla="*/ 42 h 69"/>
                <a:gd name="T14" fmla="*/ 1 w 14"/>
                <a:gd name="T15" fmla="*/ 54 h 69"/>
                <a:gd name="T16" fmla="*/ 4 w 14"/>
                <a:gd name="T17" fmla="*/ 69 h 69"/>
                <a:gd name="T18" fmla="*/ 14 w 14"/>
                <a:gd name="T19" fmla="*/ 67 h 69"/>
                <a:gd name="T20" fmla="*/ 13 w 14"/>
                <a:gd name="T21" fmla="*/ 66 h 69"/>
                <a:gd name="T22" fmla="*/ 13 w 14"/>
                <a:gd name="T23" fmla="*/ 60 h 69"/>
                <a:gd name="T24" fmla="*/ 12 w 14"/>
                <a:gd name="T25" fmla="*/ 52 h 69"/>
                <a:gd name="T26" fmla="*/ 11 w 14"/>
                <a:gd name="T27" fmla="*/ 42 h 69"/>
                <a:gd name="T28" fmla="*/ 10 w 14"/>
                <a:gd name="T29" fmla="*/ 31 h 69"/>
                <a:gd name="T30" fmla="*/ 10 w 14"/>
                <a:gd name="T31" fmla="*/ 19 h 69"/>
                <a:gd name="T32" fmla="*/ 12 w 14"/>
                <a:gd name="T33" fmla="*/ 9 h 69"/>
                <a:gd name="T34" fmla="*/ 14 w 14"/>
                <a:gd name="T35" fmla="*/ 1 h 69"/>
                <a:gd name="T36" fmla="*/ 14 w 14"/>
                <a:gd name="T37" fmla="*/ 1 h 69"/>
                <a:gd name="T38" fmla="*/ 14 w 14"/>
                <a:gd name="T39" fmla="*/ 0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1 w 14"/>
                <a:gd name="T47" fmla="*/ 0 h 69"/>
                <a:gd name="T48" fmla="*/ 8 w 14"/>
                <a:gd name="T49" fmla="*/ 0 h 69"/>
                <a:gd name="T50" fmla="*/ 5 w 14"/>
                <a:gd name="T51" fmla="*/ 1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1"/>
                  </a:moveTo>
                  <a:lnTo>
                    <a:pt x="5" y="2"/>
                  </a:lnTo>
                  <a:lnTo>
                    <a:pt x="4" y="7"/>
                  </a:lnTo>
                  <a:lnTo>
                    <a:pt x="3" y="12"/>
                  </a:lnTo>
                  <a:lnTo>
                    <a:pt x="1" y="21"/>
                  </a:lnTo>
                  <a:lnTo>
                    <a:pt x="0" y="30"/>
                  </a:lnTo>
                  <a:lnTo>
                    <a:pt x="0" y="42"/>
                  </a:lnTo>
                  <a:lnTo>
                    <a:pt x="1" y="54"/>
                  </a:lnTo>
                  <a:lnTo>
                    <a:pt x="4" y="69"/>
                  </a:lnTo>
                  <a:lnTo>
                    <a:pt x="14" y="67"/>
                  </a:lnTo>
                  <a:lnTo>
                    <a:pt x="13" y="66"/>
                  </a:lnTo>
                  <a:lnTo>
                    <a:pt x="13" y="60"/>
                  </a:lnTo>
                  <a:lnTo>
                    <a:pt x="12" y="52"/>
                  </a:lnTo>
                  <a:lnTo>
                    <a:pt x="11" y="42"/>
                  </a:lnTo>
                  <a:lnTo>
                    <a:pt x="10" y="31"/>
                  </a:lnTo>
                  <a:lnTo>
                    <a:pt x="10" y="19"/>
                  </a:lnTo>
                  <a:lnTo>
                    <a:pt x="12" y="9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10" name="Freeform 50"/>
            <p:cNvSpPr>
              <a:spLocks/>
            </p:cNvSpPr>
            <p:nvPr/>
          </p:nvSpPr>
          <p:spPr bwMode="auto">
            <a:xfrm>
              <a:off x="1246" y="2676"/>
              <a:ext cx="12" cy="56"/>
            </a:xfrm>
            <a:custGeom>
              <a:avLst/>
              <a:gdLst>
                <a:gd name="T0" fmla="*/ 4 w 12"/>
                <a:gd name="T1" fmla="*/ 2 h 56"/>
                <a:gd name="T2" fmla="*/ 3 w 12"/>
                <a:gd name="T3" fmla="*/ 2 h 56"/>
                <a:gd name="T4" fmla="*/ 3 w 12"/>
                <a:gd name="T5" fmla="*/ 5 h 56"/>
                <a:gd name="T6" fmla="*/ 2 w 12"/>
                <a:gd name="T7" fmla="*/ 11 h 56"/>
                <a:gd name="T8" fmla="*/ 0 w 12"/>
                <a:gd name="T9" fmla="*/ 17 h 56"/>
                <a:gd name="T10" fmla="*/ 0 w 12"/>
                <a:gd name="T11" fmla="*/ 25 h 56"/>
                <a:gd name="T12" fmla="*/ 0 w 12"/>
                <a:gd name="T13" fmla="*/ 35 h 56"/>
                <a:gd name="T14" fmla="*/ 2 w 12"/>
                <a:gd name="T15" fmla="*/ 46 h 56"/>
                <a:gd name="T16" fmla="*/ 3 w 12"/>
                <a:gd name="T17" fmla="*/ 56 h 56"/>
                <a:gd name="T18" fmla="*/ 11 w 12"/>
                <a:gd name="T19" fmla="*/ 56 h 56"/>
                <a:gd name="T20" fmla="*/ 11 w 12"/>
                <a:gd name="T21" fmla="*/ 55 h 56"/>
                <a:gd name="T22" fmla="*/ 10 w 12"/>
                <a:gd name="T23" fmla="*/ 51 h 56"/>
                <a:gd name="T24" fmla="*/ 10 w 12"/>
                <a:gd name="T25" fmla="*/ 44 h 56"/>
                <a:gd name="T26" fmla="*/ 9 w 12"/>
                <a:gd name="T27" fmla="*/ 35 h 56"/>
                <a:gd name="T28" fmla="*/ 7 w 12"/>
                <a:gd name="T29" fmla="*/ 26 h 56"/>
                <a:gd name="T30" fmla="*/ 9 w 12"/>
                <a:gd name="T31" fmla="*/ 17 h 56"/>
                <a:gd name="T32" fmla="*/ 10 w 12"/>
                <a:gd name="T33" fmla="*/ 7 h 56"/>
                <a:gd name="T34" fmla="*/ 12 w 12"/>
                <a:gd name="T35" fmla="*/ 0 h 56"/>
                <a:gd name="T36" fmla="*/ 12 w 12"/>
                <a:gd name="T37" fmla="*/ 0 h 56"/>
                <a:gd name="T38" fmla="*/ 12 w 12"/>
                <a:gd name="T39" fmla="*/ 0 h 56"/>
                <a:gd name="T40" fmla="*/ 12 w 12"/>
                <a:gd name="T41" fmla="*/ 0 h 56"/>
                <a:gd name="T42" fmla="*/ 11 w 12"/>
                <a:gd name="T43" fmla="*/ 0 h 56"/>
                <a:gd name="T44" fmla="*/ 10 w 12"/>
                <a:gd name="T45" fmla="*/ 0 h 56"/>
                <a:gd name="T46" fmla="*/ 9 w 12"/>
                <a:gd name="T47" fmla="*/ 0 h 56"/>
                <a:gd name="T48" fmla="*/ 6 w 12"/>
                <a:gd name="T49" fmla="*/ 0 h 56"/>
                <a:gd name="T50" fmla="*/ 4 w 12"/>
                <a:gd name="T51" fmla="*/ 2 h 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6"/>
                <a:gd name="T80" fmla="*/ 12 w 12"/>
                <a:gd name="T81" fmla="*/ 56 h 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6">
                  <a:moveTo>
                    <a:pt x="4" y="2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6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1"/>
                  </a:lnTo>
                  <a:lnTo>
                    <a:pt x="10" y="44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7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11" name="Freeform 51"/>
            <p:cNvSpPr>
              <a:spLocks/>
            </p:cNvSpPr>
            <p:nvPr/>
          </p:nvSpPr>
          <p:spPr bwMode="auto">
            <a:xfrm>
              <a:off x="1246" y="2681"/>
              <a:ext cx="10" cy="46"/>
            </a:xfrm>
            <a:custGeom>
              <a:avLst/>
              <a:gdLst>
                <a:gd name="T0" fmla="*/ 4 w 10"/>
                <a:gd name="T1" fmla="*/ 1 h 46"/>
                <a:gd name="T2" fmla="*/ 3 w 10"/>
                <a:gd name="T3" fmla="*/ 2 h 46"/>
                <a:gd name="T4" fmla="*/ 3 w 10"/>
                <a:gd name="T5" fmla="*/ 5 h 46"/>
                <a:gd name="T6" fmla="*/ 2 w 10"/>
                <a:gd name="T7" fmla="*/ 8 h 46"/>
                <a:gd name="T8" fmla="*/ 2 w 10"/>
                <a:gd name="T9" fmla="*/ 14 h 46"/>
                <a:gd name="T10" fmla="*/ 0 w 10"/>
                <a:gd name="T11" fmla="*/ 21 h 46"/>
                <a:gd name="T12" fmla="*/ 0 w 10"/>
                <a:gd name="T13" fmla="*/ 28 h 46"/>
                <a:gd name="T14" fmla="*/ 2 w 10"/>
                <a:gd name="T15" fmla="*/ 36 h 46"/>
                <a:gd name="T16" fmla="*/ 3 w 10"/>
                <a:gd name="T17" fmla="*/ 46 h 46"/>
                <a:gd name="T18" fmla="*/ 10 w 10"/>
                <a:gd name="T19" fmla="*/ 46 h 46"/>
                <a:gd name="T20" fmla="*/ 10 w 10"/>
                <a:gd name="T21" fmla="*/ 43 h 46"/>
                <a:gd name="T22" fmla="*/ 9 w 10"/>
                <a:gd name="T23" fmla="*/ 40 h 46"/>
                <a:gd name="T24" fmla="*/ 7 w 10"/>
                <a:gd name="T25" fmla="*/ 35 h 46"/>
                <a:gd name="T26" fmla="*/ 7 w 10"/>
                <a:gd name="T27" fmla="*/ 28 h 46"/>
                <a:gd name="T28" fmla="*/ 6 w 10"/>
                <a:gd name="T29" fmla="*/ 21 h 46"/>
                <a:gd name="T30" fmla="*/ 7 w 10"/>
                <a:gd name="T31" fmla="*/ 14 h 46"/>
                <a:gd name="T32" fmla="*/ 7 w 10"/>
                <a:gd name="T33" fmla="*/ 7 h 46"/>
                <a:gd name="T34" fmla="*/ 10 w 10"/>
                <a:gd name="T35" fmla="*/ 1 h 46"/>
                <a:gd name="T36" fmla="*/ 10 w 10"/>
                <a:gd name="T37" fmla="*/ 1 h 46"/>
                <a:gd name="T38" fmla="*/ 10 w 10"/>
                <a:gd name="T39" fmla="*/ 1 h 46"/>
                <a:gd name="T40" fmla="*/ 10 w 10"/>
                <a:gd name="T41" fmla="*/ 0 h 46"/>
                <a:gd name="T42" fmla="*/ 10 w 10"/>
                <a:gd name="T43" fmla="*/ 0 h 46"/>
                <a:gd name="T44" fmla="*/ 9 w 10"/>
                <a:gd name="T45" fmla="*/ 0 h 46"/>
                <a:gd name="T46" fmla="*/ 7 w 10"/>
                <a:gd name="T47" fmla="*/ 0 h 46"/>
                <a:gd name="T48" fmla="*/ 6 w 10"/>
                <a:gd name="T49" fmla="*/ 1 h 46"/>
                <a:gd name="T50" fmla="*/ 4 w 10"/>
                <a:gd name="T51" fmla="*/ 1 h 4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"/>
                <a:gd name="T79" fmla="*/ 0 h 46"/>
                <a:gd name="T80" fmla="*/ 10 w 10"/>
                <a:gd name="T81" fmla="*/ 46 h 4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" h="46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3" y="46"/>
                  </a:lnTo>
                  <a:lnTo>
                    <a:pt x="10" y="46"/>
                  </a:lnTo>
                  <a:lnTo>
                    <a:pt x="10" y="43"/>
                  </a:lnTo>
                  <a:lnTo>
                    <a:pt x="9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12" name="Freeform 52"/>
            <p:cNvSpPr>
              <a:spLocks/>
            </p:cNvSpPr>
            <p:nvPr/>
          </p:nvSpPr>
          <p:spPr bwMode="auto">
            <a:xfrm>
              <a:off x="1248" y="2687"/>
              <a:ext cx="7" cy="33"/>
            </a:xfrm>
            <a:custGeom>
              <a:avLst/>
              <a:gdLst>
                <a:gd name="T0" fmla="*/ 2 w 7"/>
                <a:gd name="T1" fmla="*/ 1 h 33"/>
                <a:gd name="T2" fmla="*/ 1 w 7"/>
                <a:gd name="T3" fmla="*/ 1 h 33"/>
                <a:gd name="T4" fmla="*/ 1 w 7"/>
                <a:gd name="T5" fmla="*/ 3 h 33"/>
                <a:gd name="T6" fmla="*/ 0 w 7"/>
                <a:gd name="T7" fmla="*/ 6 h 33"/>
                <a:gd name="T8" fmla="*/ 0 w 7"/>
                <a:gd name="T9" fmla="*/ 10 h 33"/>
                <a:gd name="T10" fmla="*/ 0 w 7"/>
                <a:gd name="T11" fmla="*/ 15 h 33"/>
                <a:gd name="T12" fmla="*/ 0 w 7"/>
                <a:gd name="T13" fmla="*/ 20 h 33"/>
                <a:gd name="T14" fmla="*/ 0 w 7"/>
                <a:gd name="T15" fmla="*/ 27 h 33"/>
                <a:gd name="T16" fmla="*/ 1 w 7"/>
                <a:gd name="T17" fmla="*/ 33 h 33"/>
                <a:gd name="T18" fmla="*/ 5 w 7"/>
                <a:gd name="T19" fmla="*/ 33 h 33"/>
                <a:gd name="T20" fmla="*/ 5 w 7"/>
                <a:gd name="T21" fmla="*/ 31 h 33"/>
                <a:gd name="T22" fmla="*/ 5 w 7"/>
                <a:gd name="T23" fmla="*/ 29 h 33"/>
                <a:gd name="T24" fmla="*/ 4 w 7"/>
                <a:gd name="T25" fmla="*/ 26 h 33"/>
                <a:gd name="T26" fmla="*/ 4 w 7"/>
                <a:gd name="T27" fmla="*/ 20 h 33"/>
                <a:gd name="T28" fmla="*/ 4 w 7"/>
                <a:gd name="T29" fmla="*/ 15 h 33"/>
                <a:gd name="T30" fmla="*/ 4 w 7"/>
                <a:gd name="T31" fmla="*/ 9 h 33"/>
                <a:gd name="T32" fmla="*/ 4 w 7"/>
                <a:gd name="T33" fmla="*/ 5 h 33"/>
                <a:gd name="T34" fmla="*/ 7 w 7"/>
                <a:gd name="T35" fmla="*/ 0 h 33"/>
                <a:gd name="T36" fmla="*/ 7 w 7"/>
                <a:gd name="T37" fmla="*/ 0 h 33"/>
                <a:gd name="T38" fmla="*/ 7 w 7"/>
                <a:gd name="T39" fmla="*/ 0 h 33"/>
                <a:gd name="T40" fmla="*/ 5 w 7"/>
                <a:gd name="T41" fmla="*/ 0 h 33"/>
                <a:gd name="T42" fmla="*/ 5 w 7"/>
                <a:gd name="T43" fmla="*/ 0 h 33"/>
                <a:gd name="T44" fmla="*/ 5 w 7"/>
                <a:gd name="T45" fmla="*/ 0 h 33"/>
                <a:gd name="T46" fmla="*/ 4 w 7"/>
                <a:gd name="T47" fmla="*/ 0 h 33"/>
                <a:gd name="T48" fmla="*/ 3 w 7"/>
                <a:gd name="T49" fmla="*/ 0 h 33"/>
                <a:gd name="T50" fmla="*/ 2 w 7"/>
                <a:gd name="T51" fmla="*/ 1 h 3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3"/>
                <a:gd name="T80" fmla="*/ 7 w 7"/>
                <a:gd name="T81" fmla="*/ 33 h 3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3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" y="33"/>
                  </a:lnTo>
                  <a:lnTo>
                    <a:pt x="5" y="33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6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5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13" name="Freeform 53"/>
            <p:cNvSpPr>
              <a:spLocks/>
            </p:cNvSpPr>
            <p:nvPr/>
          </p:nvSpPr>
          <p:spPr bwMode="auto">
            <a:xfrm>
              <a:off x="1343" y="2654"/>
              <a:ext cx="24" cy="90"/>
            </a:xfrm>
            <a:custGeom>
              <a:avLst/>
              <a:gdLst>
                <a:gd name="T0" fmla="*/ 24 w 24"/>
                <a:gd name="T1" fmla="*/ 1 h 90"/>
                <a:gd name="T2" fmla="*/ 22 w 24"/>
                <a:gd name="T3" fmla="*/ 1 h 90"/>
                <a:gd name="T4" fmla="*/ 21 w 24"/>
                <a:gd name="T5" fmla="*/ 4 h 90"/>
                <a:gd name="T6" fmla="*/ 19 w 24"/>
                <a:gd name="T7" fmla="*/ 8 h 90"/>
                <a:gd name="T8" fmla="*/ 17 w 24"/>
                <a:gd name="T9" fmla="*/ 17 h 90"/>
                <a:gd name="T10" fmla="*/ 15 w 24"/>
                <a:gd name="T11" fmla="*/ 28 h 90"/>
                <a:gd name="T12" fmla="*/ 14 w 24"/>
                <a:gd name="T13" fmla="*/ 43 h 90"/>
                <a:gd name="T14" fmla="*/ 15 w 24"/>
                <a:gd name="T15" fmla="*/ 64 h 90"/>
                <a:gd name="T16" fmla="*/ 18 w 24"/>
                <a:gd name="T17" fmla="*/ 90 h 90"/>
                <a:gd name="T18" fmla="*/ 5 w 24"/>
                <a:gd name="T19" fmla="*/ 90 h 90"/>
                <a:gd name="T20" fmla="*/ 4 w 24"/>
                <a:gd name="T21" fmla="*/ 88 h 90"/>
                <a:gd name="T22" fmla="*/ 3 w 24"/>
                <a:gd name="T23" fmla="*/ 81 h 90"/>
                <a:gd name="T24" fmla="*/ 1 w 24"/>
                <a:gd name="T25" fmla="*/ 69 h 90"/>
                <a:gd name="T26" fmla="*/ 0 w 24"/>
                <a:gd name="T27" fmla="*/ 56 h 90"/>
                <a:gd name="T28" fmla="*/ 0 w 24"/>
                <a:gd name="T29" fmla="*/ 41 h 90"/>
                <a:gd name="T30" fmla="*/ 1 w 24"/>
                <a:gd name="T31" fmla="*/ 27 h 90"/>
                <a:gd name="T32" fmla="*/ 4 w 24"/>
                <a:gd name="T33" fmla="*/ 13 h 90"/>
                <a:gd name="T34" fmla="*/ 7 w 24"/>
                <a:gd name="T35" fmla="*/ 0 h 90"/>
                <a:gd name="T36" fmla="*/ 24 w 24"/>
                <a:gd name="T37" fmla="*/ 1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90"/>
                <a:gd name="T59" fmla="*/ 24 w 24"/>
                <a:gd name="T60" fmla="*/ 90 h 9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90">
                  <a:moveTo>
                    <a:pt x="24" y="1"/>
                  </a:moveTo>
                  <a:lnTo>
                    <a:pt x="22" y="1"/>
                  </a:lnTo>
                  <a:lnTo>
                    <a:pt x="21" y="4"/>
                  </a:lnTo>
                  <a:lnTo>
                    <a:pt x="19" y="8"/>
                  </a:lnTo>
                  <a:lnTo>
                    <a:pt x="17" y="17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0"/>
                  </a:lnTo>
                  <a:lnTo>
                    <a:pt x="5" y="90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69"/>
                  </a:lnTo>
                  <a:lnTo>
                    <a:pt x="0" y="56"/>
                  </a:lnTo>
                  <a:lnTo>
                    <a:pt x="0" y="41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14" name="Freeform 54"/>
            <p:cNvSpPr>
              <a:spLocks/>
            </p:cNvSpPr>
            <p:nvPr/>
          </p:nvSpPr>
          <p:spPr bwMode="auto">
            <a:xfrm>
              <a:off x="1344" y="2661"/>
              <a:ext cx="19" cy="76"/>
            </a:xfrm>
            <a:custGeom>
              <a:avLst/>
              <a:gdLst>
                <a:gd name="T0" fmla="*/ 19 w 19"/>
                <a:gd name="T1" fmla="*/ 0 h 76"/>
                <a:gd name="T2" fmla="*/ 19 w 19"/>
                <a:gd name="T3" fmla="*/ 0 h 76"/>
                <a:gd name="T4" fmla="*/ 18 w 19"/>
                <a:gd name="T5" fmla="*/ 3 h 76"/>
                <a:gd name="T6" fmla="*/ 17 w 19"/>
                <a:gd name="T7" fmla="*/ 7 h 76"/>
                <a:gd name="T8" fmla="*/ 14 w 19"/>
                <a:gd name="T9" fmla="*/ 13 h 76"/>
                <a:gd name="T10" fmla="*/ 13 w 19"/>
                <a:gd name="T11" fmla="*/ 22 h 76"/>
                <a:gd name="T12" fmla="*/ 12 w 19"/>
                <a:gd name="T13" fmla="*/ 36 h 76"/>
                <a:gd name="T14" fmla="*/ 13 w 19"/>
                <a:gd name="T15" fmla="*/ 54 h 76"/>
                <a:gd name="T16" fmla="*/ 14 w 19"/>
                <a:gd name="T17" fmla="*/ 76 h 76"/>
                <a:gd name="T18" fmla="*/ 4 w 19"/>
                <a:gd name="T19" fmla="*/ 76 h 76"/>
                <a:gd name="T20" fmla="*/ 4 w 19"/>
                <a:gd name="T21" fmla="*/ 74 h 76"/>
                <a:gd name="T22" fmla="*/ 3 w 19"/>
                <a:gd name="T23" fmla="*/ 68 h 76"/>
                <a:gd name="T24" fmla="*/ 2 w 19"/>
                <a:gd name="T25" fmla="*/ 59 h 76"/>
                <a:gd name="T26" fmla="*/ 0 w 19"/>
                <a:gd name="T27" fmla="*/ 47 h 76"/>
                <a:gd name="T28" fmla="*/ 0 w 19"/>
                <a:gd name="T29" fmla="*/ 35 h 76"/>
                <a:gd name="T30" fmla="*/ 0 w 19"/>
                <a:gd name="T31" fmla="*/ 22 h 76"/>
                <a:gd name="T32" fmla="*/ 3 w 19"/>
                <a:gd name="T33" fmla="*/ 10 h 76"/>
                <a:gd name="T34" fmla="*/ 6 w 19"/>
                <a:gd name="T35" fmla="*/ 0 h 76"/>
                <a:gd name="T36" fmla="*/ 19 w 19"/>
                <a:gd name="T37" fmla="*/ 0 h 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6"/>
                <a:gd name="T59" fmla="*/ 19 w 19"/>
                <a:gd name="T60" fmla="*/ 76 h 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6">
                  <a:moveTo>
                    <a:pt x="19" y="0"/>
                  </a:moveTo>
                  <a:lnTo>
                    <a:pt x="19" y="0"/>
                  </a:lnTo>
                  <a:lnTo>
                    <a:pt x="18" y="3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2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6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3" y="68"/>
                  </a:lnTo>
                  <a:lnTo>
                    <a:pt x="2" y="59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10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15" name="Freeform 55"/>
            <p:cNvSpPr>
              <a:spLocks/>
            </p:cNvSpPr>
            <p:nvPr/>
          </p:nvSpPr>
          <p:spPr bwMode="auto">
            <a:xfrm>
              <a:off x="1346" y="2667"/>
              <a:ext cx="15" cy="63"/>
            </a:xfrm>
            <a:custGeom>
              <a:avLst/>
              <a:gdLst>
                <a:gd name="T0" fmla="*/ 15 w 15"/>
                <a:gd name="T1" fmla="*/ 0 h 63"/>
                <a:gd name="T2" fmla="*/ 15 w 15"/>
                <a:gd name="T3" fmla="*/ 1 h 63"/>
                <a:gd name="T4" fmla="*/ 14 w 15"/>
                <a:gd name="T5" fmla="*/ 2 h 63"/>
                <a:gd name="T6" fmla="*/ 12 w 15"/>
                <a:gd name="T7" fmla="*/ 6 h 63"/>
                <a:gd name="T8" fmla="*/ 11 w 15"/>
                <a:gd name="T9" fmla="*/ 12 h 63"/>
                <a:gd name="T10" fmla="*/ 10 w 15"/>
                <a:gd name="T11" fmla="*/ 19 h 63"/>
                <a:gd name="T12" fmla="*/ 9 w 15"/>
                <a:gd name="T13" fmla="*/ 30 h 63"/>
                <a:gd name="T14" fmla="*/ 10 w 15"/>
                <a:gd name="T15" fmla="*/ 44 h 63"/>
                <a:gd name="T16" fmla="*/ 11 w 15"/>
                <a:gd name="T17" fmla="*/ 63 h 63"/>
                <a:gd name="T18" fmla="*/ 2 w 15"/>
                <a:gd name="T19" fmla="*/ 63 h 63"/>
                <a:gd name="T20" fmla="*/ 2 w 15"/>
                <a:gd name="T21" fmla="*/ 62 h 63"/>
                <a:gd name="T22" fmla="*/ 1 w 15"/>
                <a:gd name="T23" fmla="*/ 56 h 63"/>
                <a:gd name="T24" fmla="*/ 0 w 15"/>
                <a:gd name="T25" fmla="*/ 49 h 63"/>
                <a:gd name="T26" fmla="*/ 0 w 15"/>
                <a:gd name="T27" fmla="*/ 40 h 63"/>
                <a:gd name="T28" fmla="*/ 0 w 15"/>
                <a:gd name="T29" fmla="*/ 29 h 63"/>
                <a:gd name="T30" fmla="*/ 0 w 15"/>
                <a:gd name="T31" fmla="*/ 19 h 63"/>
                <a:gd name="T32" fmla="*/ 1 w 15"/>
                <a:gd name="T33" fmla="*/ 8 h 63"/>
                <a:gd name="T34" fmla="*/ 4 w 15"/>
                <a:gd name="T35" fmla="*/ 0 h 63"/>
                <a:gd name="T36" fmla="*/ 15 w 15"/>
                <a:gd name="T37" fmla="*/ 0 h 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3"/>
                <a:gd name="T59" fmla="*/ 15 w 15"/>
                <a:gd name="T60" fmla="*/ 63 h 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3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19"/>
                  </a:lnTo>
                  <a:lnTo>
                    <a:pt x="9" y="30"/>
                  </a:lnTo>
                  <a:lnTo>
                    <a:pt x="10" y="44"/>
                  </a:lnTo>
                  <a:lnTo>
                    <a:pt x="11" y="63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16" name="Freeform 56"/>
            <p:cNvSpPr>
              <a:spLocks/>
            </p:cNvSpPr>
            <p:nvPr/>
          </p:nvSpPr>
          <p:spPr bwMode="auto">
            <a:xfrm>
              <a:off x="1346" y="2673"/>
              <a:ext cx="12" cy="50"/>
            </a:xfrm>
            <a:custGeom>
              <a:avLst/>
              <a:gdLst>
                <a:gd name="T0" fmla="*/ 12 w 12"/>
                <a:gd name="T1" fmla="*/ 1 h 50"/>
                <a:gd name="T2" fmla="*/ 12 w 12"/>
                <a:gd name="T3" fmla="*/ 1 h 50"/>
                <a:gd name="T4" fmla="*/ 11 w 12"/>
                <a:gd name="T5" fmla="*/ 2 h 50"/>
                <a:gd name="T6" fmla="*/ 10 w 12"/>
                <a:gd name="T7" fmla="*/ 5 h 50"/>
                <a:gd name="T8" fmla="*/ 9 w 12"/>
                <a:gd name="T9" fmla="*/ 9 h 50"/>
                <a:gd name="T10" fmla="*/ 9 w 12"/>
                <a:gd name="T11" fmla="*/ 15 h 50"/>
                <a:gd name="T12" fmla="*/ 8 w 12"/>
                <a:gd name="T13" fmla="*/ 24 h 50"/>
                <a:gd name="T14" fmla="*/ 8 w 12"/>
                <a:gd name="T15" fmla="*/ 36 h 50"/>
                <a:gd name="T16" fmla="*/ 9 w 12"/>
                <a:gd name="T17" fmla="*/ 50 h 50"/>
                <a:gd name="T18" fmla="*/ 2 w 12"/>
                <a:gd name="T19" fmla="*/ 50 h 50"/>
                <a:gd name="T20" fmla="*/ 2 w 12"/>
                <a:gd name="T21" fmla="*/ 49 h 50"/>
                <a:gd name="T22" fmla="*/ 2 w 12"/>
                <a:gd name="T23" fmla="*/ 45 h 50"/>
                <a:gd name="T24" fmla="*/ 1 w 12"/>
                <a:gd name="T25" fmla="*/ 38 h 50"/>
                <a:gd name="T26" fmla="*/ 1 w 12"/>
                <a:gd name="T27" fmla="*/ 31 h 50"/>
                <a:gd name="T28" fmla="*/ 0 w 12"/>
                <a:gd name="T29" fmla="*/ 23 h 50"/>
                <a:gd name="T30" fmla="*/ 1 w 12"/>
                <a:gd name="T31" fmla="*/ 15 h 50"/>
                <a:gd name="T32" fmla="*/ 2 w 12"/>
                <a:gd name="T33" fmla="*/ 7 h 50"/>
                <a:gd name="T34" fmla="*/ 4 w 12"/>
                <a:gd name="T35" fmla="*/ 0 h 50"/>
                <a:gd name="T36" fmla="*/ 12 w 12"/>
                <a:gd name="T37" fmla="*/ 1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"/>
                <a:gd name="T58" fmla="*/ 0 h 50"/>
                <a:gd name="T59" fmla="*/ 12 w 12"/>
                <a:gd name="T60" fmla="*/ 50 h 5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" h="50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9" y="9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17" name="Freeform 57"/>
            <p:cNvSpPr>
              <a:spLocks/>
            </p:cNvSpPr>
            <p:nvPr/>
          </p:nvSpPr>
          <p:spPr bwMode="auto">
            <a:xfrm>
              <a:off x="1347" y="2680"/>
              <a:ext cx="9" cy="36"/>
            </a:xfrm>
            <a:custGeom>
              <a:avLst/>
              <a:gdLst>
                <a:gd name="T0" fmla="*/ 9 w 9"/>
                <a:gd name="T1" fmla="*/ 0 h 36"/>
                <a:gd name="T2" fmla="*/ 9 w 9"/>
                <a:gd name="T3" fmla="*/ 0 h 36"/>
                <a:gd name="T4" fmla="*/ 8 w 9"/>
                <a:gd name="T5" fmla="*/ 1 h 36"/>
                <a:gd name="T6" fmla="*/ 8 w 9"/>
                <a:gd name="T7" fmla="*/ 3 h 36"/>
                <a:gd name="T8" fmla="*/ 7 w 9"/>
                <a:gd name="T9" fmla="*/ 6 h 36"/>
                <a:gd name="T10" fmla="*/ 6 w 9"/>
                <a:gd name="T11" fmla="*/ 10 h 36"/>
                <a:gd name="T12" fmla="*/ 6 w 9"/>
                <a:gd name="T13" fmla="*/ 17 h 36"/>
                <a:gd name="T14" fmla="*/ 6 w 9"/>
                <a:gd name="T15" fmla="*/ 26 h 36"/>
                <a:gd name="T16" fmla="*/ 7 w 9"/>
                <a:gd name="T17" fmla="*/ 36 h 36"/>
                <a:gd name="T18" fmla="*/ 2 w 9"/>
                <a:gd name="T19" fmla="*/ 36 h 36"/>
                <a:gd name="T20" fmla="*/ 1 w 9"/>
                <a:gd name="T21" fmla="*/ 36 h 36"/>
                <a:gd name="T22" fmla="*/ 1 w 9"/>
                <a:gd name="T23" fmla="*/ 33 h 36"/>
                <a:gd name="T24" fmla="*/ 1 w 9"/>
                <a:gd name="T25" fmla="*/ 28 h 36"/>
                <a:gd name="T26" fmla="*/ 0 w 9"/>
                <a:gd name="T27" fmla="*/ 22 h 36"/>
                <a:gd name="T28" fmla="*/ 0 w 9"/>
                <a:gd name="T29" fmla="*/ 16 h 36"/>
                <a:gd name="T30" fmla="*/ 0 w 9"/>
                <a:gd name="T31" fmla="*/ 10 h 36"/>
                <a:gd name="T32" fmla="*/ 1 w 9"/>
                <a:gd name="T33" fmla="*/ 5 h 36"/>
                <a:gd name="T34" fmla="*/ 3 w 9"/>
                <a:gd name="T35" fmla="*/ 0 h 36"/>
                <a:gd name="T36" fmla="*/ 9 w 9"/>
                <a:gd name="T37" fmla="*/ 0 h 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36"/>
                <a:gd name="T59" fmla="*/ 9 w 9"/>
                <a:gd name="T60" fmla="*/ 36 h 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36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6"/>
                  </a:lnTo>
                  <a:lnTo>
                    <a:pt x="7" y="36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5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18" name="Rectangle 58"/>
            <p:cNvSpPr>
              <a:spLocks noChangeArrowheads="1"/>
            </p:cNvSpPr>
            <p:nvPr/>
          </p:nvSpPr>
          <p:spPr bwMode="auto">
            <a:xfrm>
              <a:off x="1224" y="2671"/>
              <a:ext cx="4" cy="1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19" name="Freeform 59"/>
            <p:cNvSpPr>
              <a:spLocks/>
            </p:cNvSpPr>
            <p:nvPr/>
          </p:nvSpPr>
          <p:spPr bwMode="auto">
            <a:xfrm>
              <a:off x="1266" y="2668"/>
              <a:ext cx="46" cy="55"/>
            </a:xfrm>
            <a:custGeom>
              <a:avLst/>
              <a:gdLst>
                <a:gd name="T0" fmla="*/ 4 w 46"/>
                <a:gd name="T1" fmla="*/ 6 h 55"/>
                <a:gd name="T2" fmla="*/ 4 w 46"/>
                <a:gd name="T3" fmla="*/ 7 h 55"/>
                <a:gd name="T4" fmla="*/ 3 w 46"/>
                <a:gd name="T5" fmla="*/ 10 h 55"/>
                <a:gd name="T6" fmla="*/ 1 w 46"/>
                <a:gd name="T7" fmla="*/ 14 h 55"/>
                <a:gd name="T8" fmla="*/ 0 w 46"/>
                <a:gd name="T9" fmla="*/ 20 h 55"/>
                <a:gd name="T10" fmla="*/ 0 w 46"/>
                <a:gd name="T11" fmla="*/ 28 h 55"/>
                <a:gd name="T12" fmla="*/ 0 w 46"/>
                <a:gd name="T13" fmla="*/ 36 h 55"/>
                <a:gd name="T14" fmla="*/ 0 w 46"/>
                <a:gd name="T15" fmla="*/ 46 h 55"/>
                <a:gd name="T16" fmla="*/ 3 w 46"/>
                <a:gd name="T17" fmla="*/ 55 h 55"/>
                <a:gd name="T18" fmla="*/ 3 w 46"/>
                <a:gd name="T19" fmla="*/ 54 h 55"/>
                <a:gd name="T20" fmla="*/ 3 w 46"/>
                <a:gd name="T21" fmla="*/ 53 h 55"/>
                <a:gd name="T22" fmla="*/ 3 w 46"/>
                <a:gd name="T23" fmla="*/ 52 h 55"/>
                <a:gd name="T24" fmla="*/ 3 w 46"/>
                <a:gd name="T25" fmla="*/ 49 h 55"/>
                <a:gd name="T26" fmla="*/ 3 w 46"/>
                <a:gd name="T27" fmla="*/ 46 h 55"/>
                <a:gd name="T28" fmla="*/ 4 w 46"/>
                <a:gd name="T29" fmla="*/ 42 h 55"/>
                <a:gd name="T30" fmla="*/ 4 w 46"/>
                <a:gd name="T31" fmla="*/ 39 h 55"/>
                <a:gd name="T32" fmla="*/ 5 w 46"/>
                <a:gd name="T33" fmla="*/ 35 h 55"/>
                <a:gd name="T34" fmla="*/ 6 w 46"/>
                <a:gd name="T35" fmla="*/ 32 h 55"/>
                <a:gd name="T36" fmla="*/ 7 w 46"/>
                <a:gd name="T37" fmla="*/ 28 h 55"/>
                <a:gd name="T38" fmla="*/ 8 w 46"/>
                <a:gd name="T39" fmla="*/ 25 h 55"/>
                <a:gd name="T40" fmla="*/ 11 w 46"/>
                <a:gd name="T41" fmla="*/ 21 h 55"/>
                <a:gd name="T42" fmla="*/ 14 w 46"/>
                <a:gd name="T43" fmla="*/ 19 h 55"/>
                <a:gd name="T44" fmla="*/ 17 w 46"/>
                <a:gd name="T45" fmla="*/ 17 h 55"/>
                <a:gd name="T46" fmla="*/ 21 w 46"/>
                <a:gd name="T47" fmla="*/ 14 h 55"/>
                <a:gd name="T48" fmla="*/ 26 w 46"/>
                <a:gd name="T49" fmla="*/ 14 h 55"/>
                <a:gd name="T50" fmla="*/ 26 w 46"/>
                <a:gd name="T51" fmla="*/ 13 h 55"/>
                <a:gd name="T52" fmla="*/ 26 w 46"/>
                <a:gd name="T53" fmla="*/ 13 h 55"/>
                <a:gd name="T54" fmla="*/ 28 w 46"/>
                <a:gd name="T55" fmla="*/ 12 h 55"/>
                <a:gd name="T56" fmla="*/ 29 w 46"/>
                <a:gd name="T57" fmla="*/ 11 h 55"/>
                <a:gd name="T58" fmla="*/ 33 w 46"/>
                <a:gd name="T59" fmla="*/ 10 h 55"/>
                <a:gd name="T60" fmla="*/ 36 w 46"/>
                <a:gd name="T61" fmla="*/ 7 h 55"/>
                <a:gd name="T62" fmla="*/ 41 w 46"/>
                <a:gd name="T63" fmla="*/ 5 h 55"/>
                <a:gd name="T64" fmla="*/ 46 w 46"/>
                <a:gd name="T65" fmla="*/ 3 h 55"/>
                <a:gd name="T66" fmla="*/ 46 w 46"/>
                <a:gd name="T67" fmla="*/ 3 h 55"/>
                <a:gd name="T68" fmla="*/ 45 w 46"/>
                <a:gd name="T69" fmla="*/ 3 h 55"/>
                <a:gd name="T70" fmla="*/ 43 w 46"/>
                <a:gd name="T71" fmla="*/ 3 h 55"/>
                <a:gd name="T72" fmla="*/ 42 w 46"/>
                <a:gd name="T73" fmla="*/ 1 h 55"/>
                <a:gd name="T74" fmla="*/ 40 w 46"/>
                <a:gd name="T75" fmla="*/ 1 h 55"/>
                <a:gd name="T76" fmla="*/ 38 w 46"/>
                <a:gd name="T77" fmla="*/ 1 h 55"/>
                <a:gd name="T78" fmla="*/ 35 w 46"/>
                <a:gd name="T79" fmla="*/ 1 h 55"/>
                <a:gd name="T80" fmla="*/ 32 w 46"/>
                <a:gd name="T81" fmla="*/ 0 h 55"/>
                <a:gd name="T82" fmla="*/ 28 w 46"/>
                <a:gd name="T83" fmla="*/ 0 h 55"/>
                <a:gd name="T84" fmla="*/ 26 w 46"/>
                <a:gd name="T85" fmla="*/ 0 h 55"/>
                <a:gd name="T86" fmla="*/ 22 w 46"/>
                <a:gd name="T87" fmla="*/ 1 h 55"/>
                <a:gd name="T88" fmla="*/ 19 w 46"/>
                <a:gd name="T89" fmla="*/ 1 h 55"/>
                <a:gd name="T90" fmla="*/ 14 w 46"/>
                <a:gd name="T91" fmla="*/ 1 h 55"/>
                <a:gd name="T92" fmla="*/ 11 w 46"/>
                <a:gd name="T93" fmla="*/ 3 h 55"/>
                <a:gd name="T94" fmla="*/ 7 w 46"/>
                <a:gd name="T95" fmla="*/ 4 h 55"/>
                <a:gd name="T96" fmla="*/ 4 w 46"/>
                <a:gd name="T97" fmla="*/ 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6"/>
                <a:gd name="T148" fmla="*/ 0 h 55"/>
                <a:gd name="T149" fmla="*/ 46 w 46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10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3" y="52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7"/>
                  </a:lnTo>
                  <a:lnTo>
                    <a:pt x="21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10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1"/>
                  </a:lnTo>
                  <a:lnTo>
                    <a:pt x="11" y="3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20" name="Freeform 60"/>
            <p:cNvSpPr>
              <a:spLocks/>
            </p:cNvSpPr>
            <p:nvPr/>
          </p:nvSpPr>
          <p:spPr bwMode="auto">
            <a:xfrm>
              <a:off x="1202" y="2709"/>
              <a:ext cx="37" cy="9"/>
            </a:xfrm>
            <a:custGeom>
              <a:avLst/>
              <a:gdLst>
                <a:gd name="T0" fmla="*/ 0 w 37"/>
                <a:gd name="T1" fmla="*/ 6 h 9"/>
                <a:gd name="T2" fmla="*/ 0 w 37"/>
                <a:gd name="T3" fmla="*/ 6 h 9"/>
                <a:gd name="T4" fmla="*/ 0 w 37"/>
                <a:gd name="T5" fmla="*/ 6 h 9"/>
                <a:gd name="T6" fmla="*/ 1 w 37"/>
                <a:gd name="T7" fmla="*/ 5 h 9"/>
                <a:gd name="T8" fmla="*/ 1 w 37"/>
                <a:gd name="T9" fmla="*/ 5 h 9"/>
                <a:gd name="T10" fmla="*/ 2 w 37"/>
                <a:gd name="T11" fmla="*/ 4 h 9"/>
                <a:gd name="T12" fmla="*/ 4 w 37"/>
                <a:gd name="T13" fmla="*/ 2 h 9"/>
                <a:gd name="T14" fmla="*/ 5 w 37"/>
                <a:gd name="T15" fmla="*/ 2 h 9"/>
                <a:gd name="T16" fmla="*/ 7 w 37"/>
                <a:gd name="T17" fmla="*/ 1 h 9"/>
                <a:gd name="T18" fmla="*/ 9 w 37"/>
                <a:gd name="T19" fmla="*/ 0 h 9"/>
                <a:gd name="T20" fmla="*/ 12 w 37"/>
                <a:gd name="T21" fmla="*/ 0 h 9"/>
                <a:gd name="T22" fmla="*/ 15 w 37"/>
                <a:gd name="T23" fmla="*/ 0 h 9"/>
                <a:gd name="T24" fmla="*/ 19 w 37"/>
                <a:gd name="T25" fmla="*/ 0 h 9"/>
                <a:gd name="T26" fmla="*/ 22 w 37"/>
                <a:gd name="T27" fmla="*/ 0 h 9"/>
                <a:gd name="T28" fmla="*/ 27 w 37"/>
                <a:gd name="T29" fmla="*/ 1 h 9"/>
                <a:gd name="T30" fmla="*/ 32 w 37"/>
                <a:gd name="T31" fmla="*/ 1 h 9"/>
                <a:gd name="T32" fmla="*/ 37 w 37"/>
                <a:gd name="T33" fmla="*/ 4 h 9"/>
                <a:gd name="T34" fmla="*/ 37 w 37"/>
                <a:gd name="T35" fmla="*/ 6 h 9"/>
                <a:gd name="T36" fmla="*/ 36 w 37"/>
                <a:gd name="T37" fmla="*/ 6 h 9"/>
                <a:gd name="T38" fmla="*/ 36 w 37"/>
                <a:gd name="T39" fmla="*/ 5 h 9"/>
                <a:gd name="T40" fmla="*/ 34 w 37"/>
                <a:gd name="T41" fmla="*/ 5 h 9"/>
                <a:gd name="T42" fmla="*/ 33 w 37"/>
                <a:gd name="T43" fmla="*/ 5 h 9"/>
                <a:gd name="T44" fmla="*/ 30 w 37"/>
                <a:gd name="T45" fmla="*/ 4 h 9"/>
                <a:gd name="T46" fmla="*/ 28 w 37"/>
                <a:gd name="T47" fmla="*/ 4 h 9"/>
                <a:gd name="T48" fmla="*/ 25 w 37"/>
                <a:gd name="T49" fmla="*/ 2 h 9"/>
                <a:gd name="T50" fmla="*/ 22 w 37"/>
                <a:gd name="T51" fmla="*/ 2 h 9"/>
                <a:gd name="T52" fmla="*/ 19 w 37"/>
                <a:gd name="T53" fmla="*/ 2 h 9"/>
                <a:gd name="T54" fmla="*/ 15 w 37"/>
                <a:gd name="T55" fmla="*/ 2 h 9"/>
                <a:gd name="T56" fmla="*/ 13 w 37"/>
                <a:gd name="T57" fmla="*/ 2 h 9"/>
                <a:gd name="T58" fmla="*/ 9 w 37"/>
                <a:gd name="T59" fmla="*/ 4 h 9"/>
                <a:gd name="T60" fmla="*/ 7 w 37"/>
                <a:gd name="T61" fmla="*/ 5 h 9"/>
                <a:gd name="T62" fmla="*/ 5 w 37"/>
                <a:gd name="T63" fmla="*/ 6 h 9"/>
                <a:gd name="T64" fmla="*/ 2 w 37"/>
                <a:gd name="T65" fmla="*/ 7 h 9"/>
                <a:gd name="T66" fmla="*/ 0 w 37"/>
                <a:gd name="T67" fmla="*/ 9 h 9"/>
                <a:gd name="T68" fmla="*/ 0 w 37"/>
                <a:gd name="T69" fmla="*/ 6 h 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9"/>
                <a:gd name="T107" fmla="*/ 37 w 37"/>
                <a:gd name="T108" fmla="*/ 9 h 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9">
                  <a:moveTo>
                    <a:pt x="0" y="6"/>
                  </a:moveTo>
                  <a:lnTo>
                    <a:pt x="0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2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21" name="Freeform 61"/>
            <p:cNvSpPr>
              <a:spLocks/>
            </p:cNvSpPr>
            <p:nvPr/>
          </p:nvSpPr>
          <p:spPr bwMode="auto">
            <a:xfrm>
              <a:off x="1202" y="2685"/>
              <a:ext cx="37" cy="10"/>
            </a:xfrm>
            <a:custGeom>
              <a:avLst/>
              <a:gdLst>
                <a:gd name="T0" fmla="*/ 0 w 37"/>
                <a:gd name="T1" fmla="*/ 5 h 10"/>
                <a:gd name="T2" fmla="*/ 0 w 37"/>
                <a:gd name="T3" fmla="*/ 5 h 10"/>
                <a:gd name="T4" fmla="*/ 0 w 37"/>
                <a:gd name="T5" fmla="*/ 5 h 10"/>
                <a:gd name="T6" fmla="*/ 1 w 37"/>
                <a:gd name="T7" fmla="*/ 5 h 10"/>
                <a:gd name="T8" fmla="*/ 1 w 37"/>
                <a:gd name="T9" fmla="*/ 4 h 10"/>
                <a:gd name="T10" fmla="*/ 2 w 37"/>
                <a:gd name="T11" fmla="*/ 3 h 10"/>
                <a:gd name="T12" fmla="*/ 4 w 37"/>
                <a:gd name="T13" fmla="*/ 3 h 10"/>
                <a:gd name="T14" fmla="*/ 5 w 37"/>
                <a:gd name="T15" fmla="*/ 2 h 10"/>
                <a:gd name="T16" fmla="*/ 7 w 37"/>
                <a:gd name="T17" fmla="*/ 1 h 10"/>
                <a:gd name="T18" fmla="*/ 9 w 37"/>
                <a:gd name="T19" fmla="*/ 1 h 10"/>
                <a:gd name="T20" fmla="*/ 12 w 37"/>
                <a:gd name="T21" fmla="*/ 0 h 10"/>
                <a:gd name="T22" fmla="*/ 15 w 37"/>
                <a:gd name="T23" fmla="*/ 0 h 10"/>
                <a:gd name="T24" fmla="*/ 19 w 37"/>
                <a:gd name="T25" fmla="*/ 0 h 10"/>
                <a:gd name="T26" fmla="*/ 22 w 37"/>
                <a:gd name="T27" fmla="*/ 0 h 10"/>
                <a:gd name="T28" fmla="*/ 27 w 37"/>
                <a:gd name="T29" fmla="*/ 1 h 10"/>
                <a:gd name="T30" fmla="*/ 32 w 37"/>
                <a:gd name="T31" fmla="*/ 2 h 10"/>
                <a:gd name="T32" fmla="*/ 37 w 37"/>
                <a:gd name="T33" fmla="*/ 3 h 10"/>
                <a:gd name="T34" fmla="*/ 37 w 37"/>
                <a:gd name="T35" fmla="*/ 5 h 10"/>
                <a:gd name="T36" fmla="*/ 36 w 37"/>
                <a:gd name="T37" fmla="*/ 5 h 10"/>
                <a:gd name="T38" fmla="*/ 36 w 37"/>
                <a:gd name="T39" fmla="*/ 4 h 10"/>
                <a:gd name="T40" fmla="*/ 34 w 37"/>
                <a:gd name="T41" fmla="*/ 4 h 10"/>
                <a:gd name="T42" fmla="*/ 33 w 37"/>
                <a:gd name="T43" fmla="*/ 4 h 10"/>
                <a:gd name="T44" fmla="*/ 30 w 37"/>
                <a:gd name="T45" fmla="*/ 3 h 10"/>
                <a:gd name="T46" fmla="*/ 28 w 37"/>
                <a:gd name="T47" fmla="*/ 3 h 10"/>
                <a:gd name="T48" fmla="*/ 25 w 37"/>
                <a:gd name="T49" fmla="*/ 3 h 10"/>
                <a:gd name="T50" fmla="*/ 22 w 37"/>
                <a:gd name="T51" fmla="*/ 2 h 10"/>
                <a:gd name="T52" fmla="*/ 19 w 37"/>
                <a:gd name="T53" fmla="*/ 2 h 10"/>
                <a:gd name="T54" fmla="*/ 15 w 37"/>
                <a:gd name="T55" fmla="*/ 2 h 10"/>
                <a:gd name="T56" fmla="*/ 13 w 37"/>
                <a:gd name="T57" fmla="*/ 2 h 10"/>
                <a:gd name="T58" fmla="*/ 9 w 37"/>
                <a:gd name="T59" fmla="*/ 3 h 10"/>
                <a:gd name="T60" fmla="*/ 7 w 37"/>
                <a:gd name="T61" fmla="*/ 4 h 10"/>
                <a:gd name="T62" fmla="*/ 5 w 37"/>
                <a:gd name="T63" fmla="*/ 5 h 10"/>
                <a:gd name="T64" fmla="*/ 2 w 37"/>
                <a:gd name="T65" fmla="*/ 8 h 10"/>
                <a:gd name="T66" fmla="*/ 0 w 37"/>
                <a:gd name="T67" fmla="*/ 10 h 10"/>
                <a:gd name="T68" fmla="*/ 0 w 37"/>
                <a:gd name="T69" fmla="*/ 5 h 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0"/>
                <a:gd name="T107" fmla="*/ 37 w 37"/>
                <a:gd name="T108" fmla="*/ 10 h 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0">
                  <a:moveTo>
                    <a:pt x="0" y="5"/>
                  </a:move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33" y="4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22" name="Freeform 62"/>
            <p:cNvSpPr>
              <a:spLocks/>
            </p:cNvSpPr>
            <p:nvPr/>
          </p:nvSpPr>
          <p:spPr bwMode="auto">
            <a:xfrm>
              <a:off x="1237" y="2673"/>
              <a:ext cx="61" cy="112"/>
            </a:xfrm>
            <a:custGeom>
              <a:avLst/>
              <a:gdLst>
                <a:gd name="T0" fmla="*/ 0 w 61"/>
                <a:gd name="T1" fmla="*/ 0 h 112"/>
                <a:gd name="T2" fmla="*/ 0 w 61"/>
                <a:gd name="T3" fmla="*/ 109 h 112"/>
                <a:gd name="T4" fmla="*/ 19 w 61"/>
                <a:gd name="T5" fmla="*/ 112 h 112"/>
                <a:gd name="T6" fmla="*/ 18 w 61"/>
                <a:gd name="T7" fmla="*/ 98 h 112"/>
                <a:gd name="T8" fmla="*/ 61 w 61"/>
                <a:gd name="T9" fmla="*/ 104 h 112"/>
                <a:gd name="T10" fmla="*/ 61 w 61"/>
                <a:gd name="T11" fmla="*/ 98 h 112"/>
                <a:gd name="T12" fmla="*/ 30 w 61"/>
                <a:gd name="T13" fmla="*/ 95 h 112"/>
                <a:gd name="T14" fmla="*/ 29 w 61"/>
                <a:gd name="T15" fmla="*/ 82 h 112"/>
                <a:gd name="T16" fmla="*/ 9 w 61"/>
                <a:gd name="T17" fmla="*/ 82 h 112"/>
                <a:gd name="T18" fmla="*/ 8 w 61"/>
                <a:gd name="T19" fmla="*/ 81 h 112"/>
                <a:gd name="T20" fmla="*/ 7 w 61"/>
                <a:gd name="T21" fmla="*/ 76 h 112"/>
                <a:gd name="T22" fmla="*/ 6 w 61"/>
                <a:gd name="T23" fmla="*/ 69 h 112"/>
                <a:gd name="T24" fmla="*/ 4 w 61"/>
                <a:gd name="T25" fmla="*/ 58 h 112"/>
                <a:gd name="T26" fmla="*/ 2 w 61"/>
                <a:gd name="T27" fmla="*/ 47 h 112"/>
                <a:gd name="T28" fmla="*/ 1 w 61"/>
                <a:gd name="T29" fmla="*/ 34 h 112"/>
                <a:gd name="T30" fmla="*/ 2 w 61"/>
                <a:gd name="T31" fmla="*/ 19 h 112"/>
                <a:gd name="T32" fmla="*/ 6 w 61"/>
                <a:gd name="T33" fmla="*/ 3 h 112"/>
                <a:gd name="T34" fmla="*/ 0 w 61"/>
                <a:gd name="T35" fmla="*/ 0 h 1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1"/>
                <a:gd name="T55" fmla="*/ 0 h 112"/>
                <a:gd name="T56" fmla="*/ 61 w 61"/>
                <a:gd name="T57" fmla="*/ 112 h 11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1" h="112">
                  <a:moveTo>
                    <a:pt x="0" y="0"/>
                  </a:moveTo>
                  <a:lnTo>
                    <a:pt x="0" y="109"/>
                  </a:lnTo>
                  <a:lnTo>
                    <a:pt x="19" y="112"/>
                  </a:lnTo>
                  <a:lnTo>
                    <a:pt x="18" y="98"/>
                  </a:lnTo>
                  <a:lnTo>
                    <a:pt x="61" y="104"/>
                  </a:lnTo>
                  <a:lnTo>
                    <a:pt x="61" y="98"/>
                  </a:lnTo>
                  <a:lnTo>
                    <a:pt x="30" y="95"/>
                  </a:lnTo>
                  <a:lnTo>
                    <a:pt x="29" y="82"/>
                  </a:lnTo>
                  <a:lnTo>
                    <a:pt x="9" y="82"/>
                  </a:lnTo>
                  <a:lnTo>
                    <a:pt x="8" y="81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8"/>
                  </a:lnTo>
                  <a:lnTo>
                    <a:pt x="2" y="47"/>
                  </a:lnTo>
                  <a:lnTo>
                    <a:pt x="1" y="34"/>
                  </a:lnTo>
                  <a:lnTo>
                    <a:pt x="2" y="19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23" name="Freeform 63"/>
            <p:cNvSpPr>
              <a:spLocks/>
            </p:cNvSpPr>
            <p:nvPr/>
          </p:nvSpPr>
          <p:spPr bwMode="auto">
            <a:xfrm>
              <a:off x="1267" y="2647"/>
              <a:ext cx="79" cy="15"/>
            </a:xfrm>
            <a:custGeom>
              <a:avLst/>
              <a:gdLst>
                <a:gd name="T0" fmla="*/ 0 w 79"/>
                <a:gd name="T1" fmla="*/ 15 h 15"/>
                <a:gd name="T2" fmla="*/ 0 w 79"/>
                <a:gd name="T3" fmla="*/ 15 h 15"/>
                <a:gd name="T4" fmla="*/ 3 w 79"/>
                <a:gd name="T5" fmla="*/ 14 h 15"/>
                <a:gd name="T6" fmla="*/ 4 w 79"/>
                <a:gd name="T7" fmla="*/ 14 h 15"/>
                <a:gd name="T8" fmla="*/ 7 w 79"/>
                <a:gd name="T9" fmla="*/ 13 h 15"/>
                <a:gd name="T10" fmla="*/ 11 w 79"/>
                <a:gd name="T11" fmla="*/ 12 h 15"/>
                <a:gd name="T12" fmla="*/ 14 w 79"/>
                <a:gd name="T13" fmla="*/ 11 h 15"/>
                <a:gd name="T14" fmla="*/ 19 w 79"/>
                <a:gd name="T15" fmla="*/ 10 h 15"/>
                <a:gd name="T16" fmla="*/ 24 w 79"/>
                <a:gd name="T17" fmla="*/ 8 h 15"/>
                <a:gd name="T18" fmla="*/ 30 w 79"/>
                <a:gd name="T19" fmla="*/ 8 h 15"/>
                <a:gd name="T20" fmla="*/ 35 w 79"/>
                <a:gd name="T21" fmla="*/ 7 h 15"/>
                <a:gd name="T22" fmla="*/ 42 w 79"/>
                <a:gd name="T23" fmla="*/ 7 h 15"/>
                <a:gd name="T24" fmla="*/ 48 w 79"/>
                <a:gd name="T25" fmla="*/ 6 h 15"/>
                <a:gd name="T26" fmla="*/ 55 w 79"/>
                <a:gd name="T27" fmla="*/ 7 h 15"/>
                <a:gd name="T28" fmla="*/ 62 w 79"/>
                <a:gd name="T29" fmla="*/ 7 h 15"/>
                <a:gd name="T30" fmla="*/ 69 w 79"/>
                <a:gd name="T31" fmla="*/ 8 h 15"/>
                <a:gd name="T32" fmla="*/ 76 w 79"/>
                <a:gd name="T33" fmla="*/ 10 h 15"/>
                <a:gd name="T34" fmla="*/ 79 w 79"/>
                <a:gd name="T35" fmla="*/ 0 h 15"/>
                <a:gd name="T36" fmla="*/ 79 w 79"/>
                <a:gd name="T37" fmla="*/ 0 h 15"/>
                <a:gd name="T38" fmla="*/ 76 w 79"/>
                <a:gd name="T39" fmla="*/ 0 h 15"/>
                <a:gd name="T40" fmla="*/ 74 w 79"/>
                <a:gd name="T41" fmla="*/ 0 h 15"/>
                <a:gd name="T42" fmla="*/ 70 w 79"/>
                <a:gd name="T43" fmla="*/ 0 h 15"/>
                <a:gd name="T44" fmla="*/ 66 w 79"/>
                <a:gd name="T45" fmla="*/ 0 h 15"/>
                <a:gd name="T46" fmla="*/ 61 w 79"/>
                <a:gd name="T47" fmla="*/ 0 h 15"/>
                <a:gd name="T48" fmla="*/ 56 w 79"/>
                <a:gd name="T49" fmla="*/ 0 h 15"/>
                <a:gd name="T50" fmla="*/ 51 w 79"/>
                <a:gd name="T51" fmla="*/ 1 h 15"/>
                <a:gd name="T52" fmla="*/ 44 w 79"/>
                <a:gd name="T53" fmla="*/ 1 h 15"/>
                <a:gd name="T54" fmla="*/ 38 w 79"/>
                <a:gd name="T55" fmla="*/ 1 h 15"/>
                <a:gd name="T56" fmla="*/ 31 w 79"/>
                <a:gd name="T57" fmla="*/ 3 h 15"/>
                <a:gd name="T58" fmla="*/ 25 w 79"/>
                <a:gd name="T59" fmla="*/ 4 h 15"/>
                <a:gd name="T60" fmla="*/ 18 w 79"/>
                <a:gd name="T61" fmla="*/ 5 h 15"/>
                <a:gd name="T62" fmla="*/ 12 w 79"/>
                <a:gd name="T63" fmla="*/ 6 h 15"/>
                <a:gd name="T64" fmla="*/ 6 w 79"/>
                <a:gd name="T65" fmla="*/ 7 h 15"/>
                <a:gd name="T66" fmla="*/ 0 w 79"/>
                <a:gd name="T67" fmla="*/ 8 h 15"/>
                <a:gd name="T68" fmla="*/ 0 w 79"/>
                <a:gd name="T69" fmla="*/ 15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"/>
                <a:gd name="T106" fmla="*/ 0 h 15"/>
                <a:gd name="T107" fmla="*/ 79 w 79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9" y="10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1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3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24" name="Freeform 64"/>
            <p:cNvSpPr>
              <a:spLocks/>
            </p:cNvSpPr>
            <p:nvPr/>
          </p:nvSpPr>
          <p:spPr bwMode="auto">
            <a:xfrm>
              <a:off x="1222" y="2787"/>
              <a:ext cx="132" cy="45"/>
            </a:xfrm>
            <a:custGeom>
              <a:avLst/>
              <a:gdLst>
                <a:gd name="T0" fmla="*/ 55 w 132"/>
                <a:gd name="T1" fmla="*/ 44 h 45"/>
                <a:gd name="T2" fmla="*/ 56 w 132"/>
                <a:gd name="T3" fmla="*/ 44 h 45"/>
                <a:gd name="T4" fmla="*/ 56 w 132"/>
                <a:gd name="T5" fmla="*/ 42 h 45"/>
                <a:gd name="T6" fmla="*/ 57 w 132"/>
                <a:gd name="T7" fmla="*/ 42 h 45"/>
                <a:gd name="T8" fmla="*/ 59 w 132"/>
                <a:gd name="T9" fmla="*/ 41 h 45"/>
                <a:gd name="T10" fmla="*/ 61 w 132"/>
                <a:gd name="T11" fmla="*/ 41 h 45"/>
                <a:gd name="T12" fmla="*/ 63 w 132"/>
                <a:gd name="T13" fmla="*/ 40 h 45"/>
                <a:gd name="T14" fmla="*/ 65 w 132"/>
                <a:gd name="T15" fmla="*/ 39 h 45"/>
                <a:gd name="T16" fmla="*/ 68 w 132"/>
                <a:gd name="T17" fmla="*/ 38 h 45"/>
                <a:gd name="T18" fmla="*/ 71 w 132"/>
                <a:gd name="T19" fmla="*/ 37 h 45"/>
                <a:gd name="T20" fmla="*/ 73 w 132"/>
                <a:gd name="T21" fmla="*/ 34 h 45"/>
                <a:gd name="T22" fmla="*/ 76 w 132"/>
                <a:gd name="T23" fmla="*/ 33 h 45"/>
                <a:gd name="T24" fmla="*/ 78 w 132"/>
                <a:gd name="T25" fmla="*/ 32 h 45"/>
                <a:gd name="T26" fmla="*/ 80 w 132"/>
                <a:gd name="T27" fmla="*/ 30 h 45"/>
                <a:gd name="T28" fmla="*/ 82 w 132"/>
                <a:gd name="T29" fmla="*/ 28 h 45"/>
                <a:gd name="T30" fmla="*/ 84 w 132"/>
                <a:gd name="T31" fmla="*/ 26 h 45"/>
                <a:gd name="T32" fmla="*/ 85 w 132"/>
                <a:gd name="T33" fmla="*/ 24 h 45"/>
                <a:gd name="T34" fmla="*/ 0 w 132"/>
                <a:gd name="T35" fmla="*/ 3 h 45"/>
                <a:gd name="T36" fmla="*/ 6 w 132"/>
                <a:gd name="T37" fmla="*/ 0 h 45"/>
                <a:gd name="T38" fmla="*/ 132 w 132"/>
                <a:gd name="T39" fmla="*/ 32 h 45"/>
                <a:gd name="T40" fmla="*/ 126 w 132"/>
                <a:gd name="T41" fmla="*/ 34 h 45"/>
                <a:gd name="T42" fmla="*/ 90 w 132"/>
                <a:gd name="T43" fmla="*/ 25 h 45"/>
                <a:gd name="T44" fmla="*/ 90 w 132"/>
                <a:gd name="T45" fmla="*/ 25 h 45"/>
                <a:gd name="T46" fmla="*/ 90 w 132"/>
                <a:gd name="T47" fmla="*/ 26 h 45"/>
                <a:gd name="T48" fmla="*/ 89 w 132"/>
                <a:gd name="T49" fmla="*/ 26 h 45"/>
                <a:gd name="T50" fmla="*/ 89 w 132"/>
                <a:gd name="T51" fmla="*/ 27 h 45"/>
                <a:gd name="T52" fmla="*/ 87 w 132"/>
                <a:gd name="T53" fmla="*/ 28 h 45"/>
                <a:gd name="T54" fmla="*/ 86 w 132"/>
                <a:gd name="T55" fmla="*/ 30 h 45"/>
                <a:gd name="T56" fmla="*/ 85 w 132"/>
                <a:gd name="T57" fmla="*/ 31 h 45"/>
                <a:gd name="T58" fmla="*/ 83 w 132"/>
                <a:gd name="T59" fmla="*/ 32 h 45"/>
                <a:gd name="T60" fmla="*/ 80 w 132"/>
                <a:gd name="T61" fmla="*/ 33 h 45"/>
                <a:gd name="T62" fmla="*/ 78 w 132"/>
                <a:gd name="T63" fmla="*/ 35 h 45"/>
                <a:gd name="T64" fmla="*/ 76 w 132"/>
                <a:gd name="T65" fmla="*/ 37 h 45"/>
                <a:gd name="T66" fmla="*/ 72 w 132"/>
                <a:gd name="T67" fmla="*/ 38 h 45"/>
                <a:gd name="T68" fmla="*/ 70 w 132"/>
                <a:gd name="T69" fmla="*/ 40 h 45"/>
                <a:gd name="T70" fmla="*/ 65 w 132"/>
                <a:gd name="T71" fmla="*/ 41 h 45"/>
                <a:gd name="T72" fmla="*/ 62 w 132"/>
                <a:gd name="T73" fmla="*/ 44 h 45"/>
                <a:gd name="T74" fmla="*/ 57 w 132"/>
                <a:gd name="T75" fmla="*/ 45 h 45"/>
                <a:gd name="T76" fmla="*/ 55 w 132"/>
                <a:gd name="T77" fmla="*/ 44 h 4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45"/>
                <a:gd name="T119" fmla="*/ 132 w 132"/>
                <a:gd name="T120" fmla="*/ 45 h 4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45">
                  <a:moveTo>
                    <a:pt x="55" y="44"/>
                  </a:moveTo>
                  <a:lnTo>
                    <a:pt x="56" y="44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7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5"/>
                  </a:lnTo>
                  <a:lnTo>
                    <a:pt x="76" y="37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4"/>
                  </a:lnTo>
                  <a:lnTo>
                    <a:pt x="57" y="45"/>
                  </a:lnTo>
                  <a:lnTo>
                    <a:pt x="55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25" name="Freeform 65"/>
            <p:cNvSpPr>
              <a:spLocks/>
            </p:cNvSpPr>
            <p:nvPr/>
          </p:nvSpPr>
          <p:spPr bwMode="auto">
            <a:xfrm>
              <a:off x="1194" y="2799"/>
              <a:ext cx="135" cy="40"/>
            </a:xfrm>
            <a:custGeom>
              <a:avLst/>
              <a:gdLst>
                <a:gd name="T0" fmla="*/ 0 w 135"/>
                <a:gd name="T1" fmla="*/ 0 h 40"/>
                <a:gd name="T2" fmla="*/ 132 w 135"/>
                <a:gd name="T3" fmla="*/ 40 h 40"/>
                <a:gd name="T4" fmla="*/ 135 w 135"/>
                <a:gd name="T5" fmla="*/ 40 h 40"/>
                <a:gd name="T6" fmla="*/ 5 w 135"/>
                <a:gd name="T7" fmla="*/ 0 h 40"/>
                <a:gd name="T8" fmla="*/ 0 w 13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0"/>
                <a:gd name="T17" fmla="*/ 135 w 13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26" name="Freeform 66"/>
            <p:cNvSpPr>
              <a:spLocks/>
            </p:cNvSpPr>
            <p:nvPr/>
          </p:nvSpPr>
          <p:spPr bwMode="auto">
            <a:xfrm>
              <a:off x="1217" y="2794"/>
              <a:ext cx="132" cy="35"/>
            </a:xfrm>
            <a:custGeom>
              <a:avLst/>
              <a:gdLst>
                <a:gd name="T0" fmla="*/ 0 w 132"/>
                <a:gd name="T1" fmla="*/ 0 h 35"/>
                <a:gd name="T2" fmla="*/ 130 w 132"/>
                <a:gd name="T3" fmla="*/ 35 h 35"/>
                <a:gd name="T4" fmla="*/ 132 w 132"/>
                <a:gd name="T5" fmla="*/ 35 h 35"/>
                <a:gd name="T6" fmla="*/ 4 w 132"/>
                <a:gd name="T7" fmla="*/ 0 h 35"/>
                <a:gd name="T8" fmla="*/ 0 w 132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5"/>
                <a:gd name="T17" fmla="*/ 132 w 1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5">
                  <a:moveTo>
                    <a:pt x="0" y="0"/>
                  </a:moveTo>
                  <a:lnTo>
                    <a:pt x="130" y="35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27" name="Freeform 67"/>
            <p:cNvSpPr>
              <a:spLocks/>
            </p:cNvSpPr>
            <p:nvPr/>
          </p:nvSpPr>
          <p:spPr bwMode="auto">
            <a:xfrm>
              <a:off x="1207" y="2796"/>
              <a:ext cx="133" cy="38"/>
            </a:xfrm>
            <a:custGeom>
              <a:avLst/>
              <a:gdLst>
                <a:gd name="T0" fmla="*/ 0 w 133"/>
                <a:gd name="T1" fmla="*/ 0 h 38"/>
                <a:gd name="T2" fmla="*/ 130 w 133"/>
                <a:gd name="T3" fmla="*/ 38 h 38"/>
                <a:gd name="T4" fmla="*/ 133 w 133"/>
                <a:gd name="T5" fmla="*/ 38 h 38"/>
                <a:gd name="T6" fmla="*/ 3 w 133"/>
                <a:gd name="T7" fmla="*/ 0 h 38"/>
                <a:gd name="T8" fmla="*/ 0 w 1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8"/>
                <a:gd name="T17" fmla="*/ 133 w 1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8">
                  <a:moveTo>
                    <a:pt x="0" y="0"/>
                  </a:moveTo>
                  <a:lnTo>
                    <a:pt x="130" y="38"/>
                  </a:lnTo>
                  <a:lnTo>
                    <a:pt x="133" y="38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28" name="Freeform 68"/>
            <p:cNvSpPr>
              <a:spLocks/>
            </p:cNvSpPr>
            <p:nvPr/>
          </p:nvSpPr>
          <p:spPr bwMode="auto">
            <a:xfrm>
              <a:off x="1692" y="2479"/>
              <a:ext cx="326" cy="65"/>
            </a:xfrm>
            <a:custGeom>
              <a:avLst/>
              <a:gdLst>
                <a:gd name="T0" fmla="*/ 146 w 326"/>
                <a:gd name="T1" fmla="*/ 0 h 65"/>
                <a:gd name="T2" fmla="*/ 115 w 326"/>
                <a:gd name="T3" fmla="*/ 1 h 65"/>
                <a:gd name="T4" fmla="*/ 85 w 326"/>
                <a:gd name="T5" fmla="*/ 3 h 65"/>
                <a:gd name="T6" fmla="*/ 60 w 326"/>
                <a:gd name="T7" fmla="*/ 7 h 65"/>
                <a:gd name="T8" fmla="*/ 38 w 326"/>
                <a:gd name="T9" fmla="*/ 12 h 65"/>
                <a:gd name="T10" fmla="*/ 28 w 326"/>
                <a:gd name="T11" fmla="*/ 14 h 65"/>
                <a:gd name="T12" fmla="*/ 20 w 326"/>
                <a:gd name="T13" fmla="*/ 17 h 65"/>
                <a:gd name="T14" fmla="*/ 13 w 326"/>
                <a:gd name="T15" fmla="*/ 20 h 65"/>
                <a:gd name="T16" fmla="*/ 7 w 326"/>
                <a:gd name="T17" fmla="*/ 23 h 65"/>
                <a:gd name="T18" fmla="*/ 4 w 326"/>
                <a:gd name="T19" fmla="*/ 26 h 65"/>
                <a:gd name="T20" fmla="*/ 0 w 326"/>
                <a:gd name="T21" fmla="*/ 29 h 65"/>
                <a:gd name="T22" fmla="*/ 0 w 326"/>
                <a:gd name="T23" fmla="*/ 33 h 65"/>
                <a:gd name="T24" fmla="*/ 0 w 326"/>
                <a:gd name="T25" fmla="*/ 36 h 65"/>
                <a:gd name="T26" fmla="*/ 4 w 326"/>
                <a:gd name="T27" fmla="*/ 40 h 65"/>
                <a:gd name="T28" fmla="*/ 7 w 326"/>
                <a:gd name="T29" fmla="*/ 43 h 65"/>
                <a:gd name="T30" fmla="*/ 13 w 326"/>
                <a:gd name="T31" fmla="*/ 46 h 65"/>
                <a:gd name="T32" fmla="*/ 20 w 326"/>
                <a:gd name="T33" fmla="*/ 49 h 65"/>
                <a:gd name="T34" fmla="*/ 28 w 326"/>
                <a:gd name="T35" fmla="*/ 51 h 65"/>
                <a:gd name="T36" fmla="*/ 38 w 326"/>
                <a:gd name="T37" fmla="*/ 54 h 65"/>
                <a:gd name="T38" fmla="*/ 60 w 326"/>
                <a:gd name="T39" fmla="*/ 58 h 65"/>
                <a:gd name="T40" fmla="*/ 85 w 326"/>
                <a:gd name="T41" fmla="*/ 62 h 65"/>
                <a:gd name="T42" fmla="*/ 115 w 326"/>
                <a:gd name="T43" fmla="*/ 64 h 65"/>
                <a:gd name="T44" fmla="*/ 146 w 326"/>
                <a:gd name="T45" fmla="*/ 65 h 65"/>
                <a:gd name="T46" fmla="*/ 180 w 326"/>
                <a:gd name="T47" fmla="*/ 65 h 65"/>
                <a:gd name="T48" fmla="*/ 211 w 326"/>
                <a:gd name="T49" fmla="*/ 64 h 65"/>
                <a:gd name="T50" fmla="*/ 241 w 326"/>
                <a:gd name="T51" fmla="*/ 62 h 65"/>
                <a:gd name="T52" fmla="*/ 266 w 326"/>
                <a:gd name="T53" fmla="*/ 58 h 65"/>
                <a:gd name="T54" fmla="*/ 288 w 326"/>
                <a:gd name="T55" fmla="*/ 54 h 65"/>
                <a:gd name="T56" fmla="*/ 298 w 326"/>
                <a:gd name="T57" fmla="*/ 51 h 65"/>
                <a:gd name="T58" fmla="*/ 306 w 326"/>
                <a:gd name="T59" fmla="*/ 49 h 65"/>
                <a:gd name="T60" fmla="*/ 313 w 326"/>
                <a:gd name="T61" fmla="*/ 46 h 65"/>
                <a:gd name="T62" fmla="*/ 319 w 326"/>
                <a:gd name="T63" fmla="*/ 43 h 65"/>
                <a:gd name="T64" fmla="*/ 322 w 326"/>
                <a:gd name="T65" fmla="*/ 40 h 65"/>
                <a:gd name="T66" fmla="*/ 325 w 326"/>
                <a:gd name="T67" fmla="*/ 36 h 65"/>
                <a:gd name="T68" fmla="*/ 326 w 326"/>
                <a:gd name="T69" fmla="*/ 33 h 65"/>
                <a:gd name="T70" fmla="*/ 325 w 326"/>
                <a:gd name="T71" fmla="*/ 29 h 65"/>
                <a:gd name="T72" fmla="*/ 322 w 326"/>
                <a:gd name="T73" fmla="*/ 26 h 65"/>
                <a:gd name="T74" fmla="*/ 319 w 326"/>
                <a:gd name="T75" fmla="*/ 23 h 65"/>
                <a:gd name="T76" fmla="*/ 313 w 326"/>
                <a:gd name="T77" fmla="*/ 20 h 65"/>
                <a:gd name="T78" fmla="*/ 306 w 326"/>
                <a:gd name="T79" fmla="*/ 17 h 65"/>
                <a:gd name="T80" fmla="*/ 298 w 326"/>
                <a:gd name="T81" fmla="*/ 14 h 65"/>
                <a:gd name="T82" fmla="*/ 288 w 326"/>
                <a:gd name="T83" fmla="*/ 12 h 65"/>
                <a:gd name="T84" fmla="*/ 266 w 326"/>
                <a:gd name="T85" fmla="*/ 7 h 65"/>
                <a:gd name="T86" fmla="*/ 241 w 326"/>
                <a:gd name="T87" fmla="*/ 3 h 65"/>
                <a:gd name="T88" fmla="*/ 211 w 326"/>
                <a:gd name="T89" fmla="*/ 1 h 65"/>
                <a:gd name="T90" fmla="*/ 180 w 326"/>
                <a:gd name="T91" fmla="*/ 0 h 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6"/>
                <a:gd name="T139" fmla="*/ 0 h 65"/>
                <a:gd name="T140" fmla="*/ 326 w 326"/>
                <a:gd name="T141" fmla="*/ 65 h 6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6" h="65">
                  <a:moveTo>
                    <a:pt x="162" y="0"/>
                  </a:moveTo>
                  <a:lnTo>
                    <a:pt x="146" y="0"/>
                  </a:lnTo>
                  <a:lnTo>
                    <a:pt x="130" y="0"/>
                  </a:lnTo>
                  <a:lnTo>
                    <a:pt x="115" y="1"/>
                  </a:lnTo>
                  <a:lnTo>
                    <a:pt x="99" y="2"/>
                  </a:lnTo>
                  <a:lnTo>
                    <a:pt x="85" y="3"/>
                  </a:lnTo>
                  <a:lnTo>
                    <a:pt x="71" y="6"/>
                  </a:lnTo>
                  <a:lnTo>
                    <a:pt x="60" y="7"/>
                  </a:lnTo>
                  <a:lnTo>
                    <a:pt x="48" y="9"/>
                  </a:lnTo>
                  <a:lnTo>
                    <a:pt x="38" y="12"/>
                  </a:lnTo>
                  <a:lnTo>
                    <a:pt x="32" y="13"/>
                  </a:lnTo>
                  <a:lnTo>
                    <a:pt x="28" y="14"/>
                  </a:lnTo>
                  <a:lnTo>
                    <a:pt x="24" y="15"/>
                  </a:lnTo>
                  <a:lnTo>
                    <a:pt x="20" y="17"/>
                  </a:lnTo>
                  <a:lnTo>
                    <a:pt x="15" y="19"/>
                  </a:lnTo>
                  <a:lnTo>
                    <a:pt x="13" y="20"/>
                  </a:lnTo>
                  <a:lnTo>
                    <a:pt x="10" y="21"/>
                  </a:lnTo>
                  <a:lnTo>
                    <a:pt x="7" y="23"/>
                  </a:lnTo>
                  <a:lnTo>
                    <a:pt x="5" y="24"/>
                  </a:lnTo>
                  <a:lnTo>
                    <a:pt x="4" y="26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4" y="40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0" y="44"/>
                  </a:lnTo>
                  <a:lnTo>
                    <a:pt x="13" y="46"/>
                  </a:lnTo>
                  <a:lnTo>
                    <a:pt x="15" y="47"/>
                  </a:lnTo>
                  <a:lnTo>
                    <a:pt x="20" y="49"/>
                  </a:lnTo>
                  <a:lnTo>
                    <a:pt x="24" y="50"/>
                  </a:lnTo>
                  <a:lnTo>
                    <a:pt x="28" y="51"/>
                  </a:lnTo>
                  <a:lnTo>
                    <a:pt x="32" y="53"/>
                  </a:lnTo>
                  <a:lnTo>
                    <a:pt x="38" y="54"/>
                  </a:lnTo>
                  <a:lnTo>
                    <a:pt x="48" y="56"/>
                  </a:lnTo>
                  <a:lnTo>
                    <a:pt x="60" y="58"/>
                  </a:lnTo>
                  <a:lnTo>
                    <a:pt x="71" y="61"/>
                  </a:lnTo>
                  <a:lnTo>
                    <a:pt x="85" y="62"/>
                  </a:lnTo>
                  <a:lnTo>
                    <a:pt x="99" y="63"/>
                  </a:lnTo>
                  <a:lnTo>
                    <a:pt x="115" y="64"/>
                  </a:lnTo>
                  <a:lnTo>
                    <a:pt x="130" y="65"/>
                  </a:lnTo>
                  <a:lnTo>
                    <a:pt x="146" y="65"/>
                  </a:lnTo>
                  <a:lnTo>
                    <a:pt x="162" y="65"/>
                  </a:lnTo>
                  <a:lnTo>
                    <a:pt x="180" y="65"/>
                  </a:lnTo>
                  <a:lnTo>
                    <a:pt x="195" y="65"/>
                  </a:lnTo>
                  <a:lnTo>
                    <a:pt x="211" y="64"/>
                  </a:lnTo>
                  <a:lnTo>
                    <a:pt x="227" y="63"/>
                  </a:lnTo>
                  <a:lnTo>
                    <a:pt x="241" y="62"/>
                  </a:lnTo>
                  <a:lnTo>
                    <a:pt x="253" y="61"/>
                  </a:lnTo>
                  <a:lnTo>
                    <a:pt x="266" y="58"/>
                  </a:lnTo>
                  <a:lnTo>
                    <a:pt x="278" y="56"/>
                  </a:lnTo>
                  <a:lnTo>
                    <a:pt x="288" y="54"/>
                  </a:lnTo>
                  <a:lnTo>
                    <a:pt x="293" y="53"/>
                  </a:lnTo>
                  <a:lnTo>
                    <a:pt x="298" y="51"/>
                  </a:lnTo>
                  <a:lnTo>
                    <a:pt x="302" y="50"/>
                  </a:lnTo>
                  <a:lnTo>
                    <a:pt x="306" y="49"/>
                  </a:lnTo>
                  <a:lnTo>
                    <a:pt x="309" y="47"/>
                  </a:lnTo>
                  <a:lnTo>
                    <a:pt x="313" y="46"/>
                  </a:lnTo>
                  <a:lnTo>
                    <a:pt x="315" y="44"/>
                  </a:lnTo>
                  <a:lnTo>
                    <a:pt x="319" y="43"/>
                  </a:lnTo>
                  <a:lnTo>
                    <a:pt x="321" y="41"/>
                  </a:lnTo>
                  <a:lnTo>
                    <a:pt x="322" y="40"/>
                  </a:lnTo>
                  <a:lnTo>
                    <a:pt x="324" y="37"/>
                  </a:lnTo>
                  <a:lnTo>
                    <a:pt x="325" y="36"/>
                  </a:lnTo>
                  <a:lnTo>
                    <a:pt x="326" y="35"/>
                  </a:lnTo>
                  <a:lnTo>
                    <a:pt x="326" y="33"/>
                  </a:lnTo>
                  <a:lnTo>
                    <a:pt x="326" y="31"/>
                  </a:lnTo>
                  <a:lnTo>
                    <a:pt x="325" y="29"/>
                  </a:lnTo>
                  <a:lnTo>
                    <a:pt x="324" y="28"/>
                  </a:lnTo>
                  <a:lnTo>
                    <a:pt x="322" y="26"/>
                  </a:lnTo>
                  <a:lnTo>
                    <a:pt x="321" y="24"/>
                  </a:lnTo>
                  <a:lnTo>
                    <a:pt x="319" y="23"/>
                  </a:lnTo>
                  <a:lnTo>
                    <a:pt x="315" y="21"/>
                  </a:lnTo>
                  <a:lnTo>
                    <a:pt x="313" y="20"/>
                  </a:lnTo>
                  <a:lnTo>
                    <a:pt x="309" y="19"/>
                  </a:lnTo>
                  <a:lnTo>
                    <a:pt x="306" y="17"/>
                  </a:lnTo>
                  <a:lnTo>
                    <a:pt x="302" y="15"/>
                  </a:lnTo>
                  <a:lnTo>
                    <a:pt x="298" y="14"/>
                  </a:lnTo>
                  <a:lnTo>
                    <a:pt x="293" y="13"/>
                  </a:lnTo>
                  <a:lnTo>
                    <a:pt x="288" y="12"/>
                  </a:lnTo>
                  <a:lnTo>
                    <a:pt x="278" y="9"/>
                  </a:lnTo>
                  <a:lnTo>
                    <a:pt x="266" y="7"/>
                  </a:lnTo>
                  <a:lnTo>
                    <a:pt x="253" y="6"/>
                  </a:lnTo>
                  <a:lnTo>
                    <a:pt x="241" y="3"/>
                  </a:lnTo>
                  <a:lnTo>
                    <a:pt x="227" y="2"/>
                  </a:lnTo>
                  <a:lnTo>
                    <a:pt x="211" y="1"/>
                  </a:lnTo>
                  <a:lnTo>
                    <a:pt x="195" y="0"/>
                  </a:lnTo>
                  <a:lnTo>
                    <a:pt x="180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29" name="Freeform 69"/>
            <p:cNvSpPr>
              <a:spLocks/>
            </p:cNvSpPr>
            <p:nvPr/>
          </p:nvSpPr>
          <p:spPr bwMode="auto">
            <a:xfrm>
              <a:off x="1692" y="2479"/>
              <a:ext cx="326" cy="65"/>
            </a:xfrm>
            <a:custGeom>
              <a:avLst/>
              <a:gdLst>
                <a:gd name="T0" fmla="*/ 146 w 326"/>
                <a:gd name="T1" fmla="*/ 0 h 65"/>
                <a:gd name="T2" fmla="*/ 115 w 326"/>
                <a:gd name="T3" fmla="*/ 1 h 65"/>
                <a:gd name="T4" fmla="*/ 85 w 326"/>
                <a:gd name="T5" fmla="*/ 3 h 65"/>
                <a:gd name="T6" fmla="*/ 60 w 326"/>
                <a:gd name="T7" fmla="*/ 7 h 65"/>
                <a:gd name="T8" fmla="*/ 38 w 326"/>
                <a:gd name="T9" fmla="*/ 12 h 65"/>
                <a:gd name="T10" fmla="*/ 28 w 326"/>
                <a:gd name="T11" fmla="*/ 14 h 65"/>
                <a:gd name="T12" fmla="*/ 20 w 326"/>
                <a:gd name="T13" fmla="*/ 17 h 65"/>
                <a:gd name="T14" fmla="*/ 13 w 326"/>
                <a:gd name="T15" fmla="*/ 20 h 65"/>
                <a:gd name="T16" fmla="*/ 7 w 326"/>
                <a:gd name="T17" fmla="*/ 23 h 65"/>
                <a:gd name="T18" fmla="*/ 4 w 326"/>
                <a:gd name="T19" fmla="*/ 26 h 65"/>
                <a:gd name="T20" fmla="*/ 0 w 326"/>
                <a:gd name="T21" fmla="*/ 29 h 65"/>
                <a:gd name="T22" fmla="*/ 0 w 326"/>
                <a:gd name="T23" fmla="*/ 33 h 65"/>
                <a:gd name="T24" fmla="*/ 0 w 326"/>
                <a:gd name="T25" fmla="*/ 36 h 65"/>
                <a:gd name="T26" fmla="*/ 4 w 326"/>
                <a:gd name="T27" fmla="*/ 40 h 65"/>
                <a:gd name="T28" fmla="*/ 7 w 326"/>
                <a:gd name="T29" fmla="*/ 43 h 65"/>
                <a:gd name="T30" fmla="*/ 13 w 326"/>
                <a:gd name="T31" fmla="*/ 46 h 65"/>
                <a:gd name="T32" fmla="*/ 20 w 326"/>
                <a:gd name="T33" fmla="*/ 49 h 65"/>
                <a:gd name="T34" fmla="*/ 28 w 326"/>
                <a:gd name="T35" fmla="*/ 51 h 65"/>
                <a:gd name="T36" fmla="*/ 38 w 326"/>
                <a:gd name="T37" fmla="*/ 54 h 65"/>
                <a:gd name="T38" fmla="*/ 60 w 326"/>
                <a:gd name="T39" fmla="*/ 58 h 65"/>
                <a:gd name="T40" fmla="*/ 85 w 326"/>
                <a:gd name="T41" fmla="*/ 62 h 65"/>
                <a:gd name="T42" fmla="*/ 115 w 326"/>
                <a:gd name="T43" fmla="*/ 64 h 65"/>
                <a:gd name="T44" fmla="*/ 146 w 326"/>
                <a:gd name="T45" fmla="*/ 65 h 65"/>
                <a:gd name="T46" fmla="*/ 180 w 326"/>
                <a:gd name="T47" fmla="*/ 65 h 65"/>
                <a:gd name="T48" fmla="*/ 211 w 326"/>
                <a:gd name="T49" fmla="*/ 64 h 65"/>
                <a:gd name="T50" fmla="*/ 241 w 326"/>
                <a:gd name="T51" fmla="*/ 62 h 65"/>
                <a:gd name="T52" fmla="*/ 266 w 326"/>
                <a:gd name="T53" fmla="*/ 58 h 65"/>
                <a:gd name="T54" fmla="*/ 288 w 326"/>
                <a:gd name="T55" fmla="*/ 54 h 65"/>
                <a:gd name="T56" fmla="*/ 298 w 326"/>
                <a:gd name="T57" fmla="*/ 51 h 65"/>
                <a:gd name="T58" fmla="*/ 306 w 326"/>
                <a:gd name="T59" fmla="*/ 49 h 65"/>
                <a:gd name="T60" fmla="*/ 313 w 326"/>
                <a:gd name="T61" fmla="*/ 46 h 65"/>
                <a:gd name="T62" fmla="*/ 319 w 326"/>
                <a:gd name="T63" fmla="*/ 43 h 65"/>
                <a:gd name="T64" fmla="*/ 322 w 326"/>
                <a:gd name="T65" fmla="*/ 40 h 65"/>
                <a:gd name="T66" fmla="*/ 325 w 326"/>
                <a:gd name="T67" fmla="*/ 36 h 65"/>
                <a:gd name="T68" fmla="*/ 326 w 326"/>
                <a:gd name="T69" fmla="*/ 33 h 65"/>
                <a:gd name="T70" fmla="*/ 325 w 326"/>
                <a:gd name="T71" fmla="*/ 29 h 65"/>
                <a:gd name="T72" fmla="*/ 322 w 326"/>
                <a:gd name="T73" fmla="*/ 26 h 65"/>
                <a:gd name="T74" fmla="*/ 319 w 326"/>
                <a:gd name="T75" fmla="*/ 23 h 65"/>
                <a:gd name="T76" fmla="*/ 313 w 326"/>
                <a:gd name="T77" fmla="*/ 20 h 65"/>
                <a:gd name="T78" fmla="*/ 306 w 326"/>
                <a:gd name="T79" fmla="*/ 17 h 65"/>
                <a:gd name="T80" fmla="*/ 298 w 326"/>
                <a:gd name="T81" fmla="*/ 14 h 65"/>
                <a:gd name="T82" fmla="*/ 288 w 326"/>
                <a:gd name="T83" fmla="*/ 12 h 65"/>
                <a:gd name="T84" fmla="*/ 266 w 326"/>
                <a:gd name="T85" fmla="*/ 7 h 65"/>
                <a:gd name="T86" fmla="*/ 241 w 326"/>
                <a:gd name="T87" fmla="*/ 3 h 65"/>
                <a:gd name="T88" fmla="*/ 211 w 326"/>
                <a:gd name="T89" fmla="*/ 1 h 65"/>
                <a:gd name="T90" fmla="*/ 180 w 326"/>
                <a:gd name="T91" fmla="*/ 0 h 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6"/>
                <a:gd name="T139" fmla="*/ 0 h 65"/>
                <a:gd name="T140" fmla="*/ 326 w 326"/>
                <a:gd name="T141" fmla="*/ 65 h 6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6" h="65">
                  <a:moveTo>
                    <a:pt x="162" y="0"/>
                  </a:moveTo>
                  <a:lnTo>
                    <a:pt x="146" y="0"/>
                  </a:lnTo>
                  <a:lnTo>
                    <a:pt x="130" y="0"/>
                  </a:lnTo>
                  <a:lnTo>
                    <a:pt x="115" y="1"/>
                  </a:lnTo>
                  <a:lnTo>
                    <a:pt x="99" y="2"/>
                  </a:lnTo>
                  <a:lnTo>
                    <a:pt x="85" y="3"/>
                  </a:lnTo>
                  <a:lnTo>
                    <a:pt x="71" y="6"/>
                  </a:lnTo>
                  <a:lnTo>
                    <a:pt x="60" y="7"/>
                  </a:lnTo>
                  <a:lnTo>
                    <a:pt x="48" y="9"/>
                  </a:lnTo>
                  <a:lnTo>
                    <a:pt x="38" y="12"/>
                  </a:lnTo>
                  <a:lnTo>
                    <a:pt x="32" y="13"/>
                  </a:lnTo>
                  <a:lnTo>
                    <a:pt x="28" y="14"/>
                  </a:lnTo>
                  <a:lnTo>
                    <a:pt x="24" y="15"/>
                  </a:lnTo>
                  <a:lnTo>
                    <a:pt x="20" y="17"/>
                  </a:lnTo>
                  <a:lnTo>
                    <a:pt x="15" y="19"/>
                  </a:lnTo>
                  <a:lnTo>
                    <a:pt x="13" y="20"/>
                  </a:lnTo>
                  <a:lnTo>
                    <a:pt x="10" y="21"/>
                  </a:lnTo>
                  <a:lnTo>
                    <a:pt x="7" y="23"/>
                  </a:lnTo>
                  <a:lnTo>
                    <a:pt x="5" y="24"/>
                  </a:lnTo>
                  <a:lnTo>
                    <a:pt x="4" y="26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4" y="40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0" y="44"/>
                  </a:lnTo>
                  <a:lnTo>
                    <a:pt x="13" y="46"/>
                  </a:lnTo>
                  <a:lnTo>
                    <a:pt x="15" y="47"/>
                  </a:lnTo>
                  <a:lnTo>
                    <a:pt x="20" y="49"/>
                  </a:lnTo>
                  <a:lnTo>
                    <a:pt x="24" y="50"/>
                  </a:lnTo>
                  <a:lnTo>
                    <a:pt x="28" y="51"/>
                  </a:lnTo>
                  <a:lnTo>
                    <a:pt x="32" y="53"/>
                  </a:lnTo>
                  <a:lnTo>
                    <a:pt x="38" y="54"/>
                  </a:lnTo>
                  <a:lnTo>
                    <a:pt x="48" y="56"/>
                  </a:lnTo>
                  <a:lnTo>
                    <a:pt x="60" y="58"/>
                  </a:lnTo>
                  <a:lnTo>
                    <a:pt x="71" y="61"/>
                  </a:lnTo>
                  <a:lnTo>
                    <a:pt x="85" y="62"/>
                  </a:lnTo>
                  <a:lnTo>
                    <a:pt x="99" y="63"/>
                  </a:lnTo>
                  <a:lnTo>
                    <a:pt x="115" y="64"/>
                  </a:lnTo>
                  <a:lnTo>
                    <a:pt x="130" y="65"/>
                  </a:lnTo>
                  <a:lnTo>
                    <a:pt x="146" y="65"/>
                  </a:lnTo>
                  <a:lnTo>
                    <a:pt x="162" y="65"/>
                  </a:lnTo>
                  <a:lnTo>
                    <a:pt x="180" y="65"/>
                  </a:lnTo>
                  <a:lnTo>
                    <a:pt x="195" y="65"/>
                  </a:lnTo>
                  <a:lnTo>
                    <a:pt x="211" y="64"/>
                  </a:lnTo>
                  <a:lnTo>
                    <a:pt x="227" y="63"/>
                  </a:lnTo>
                  <a:lnTo>
                    <a:pt x="241" y="62"/>
                  </a:lnTo>
                  <a:lnTo>
                    <a:pt x="253" y="61"/>
                  </a:lnTo>
                  <a:lnTo>
                    <a:pt x="266" y="58"/>
                  </a:lnTo>
                  <a:lnTo>
                    <a:pt x="278" y="56"/>
                  </a:lnTo>
                  <a:lnTo>
                    <a:pt x="288" y="54"/>
                  </a:lnTo>
                  <a:lnTo>
                    <a:pt x="293" y="53"/>
                  </a:lnTo>
                  <a:lnTo>
                    <a:pt x="298" y="51"/>
                  </a:lnTo>
                  <a:lnTo>
                    <a:pt x="302" y="50"/>
                  </a:lnTo>
                  <a:lnTo>
                    <a:pt x="306" y="49"/>
                  </a:lnTo>
                  <a:lnTo>
                    <a:pt x="309" y="47"/>
                  </a:lnTo>
                  <a:lnTo>
                    <a:pt x="313" y="46"/>
                  </a:lnTo>
                  <a:lnTo>
                    <a:pt x="315" y="44"/>
                  </a:lnTo>
                  <a:lnTo>
                    <a:pt x="319" y="43"/>
                  </a:lnTo>
                  <a:lnTo>
                    <a:pt x="321" y="41"/>
                  </a:lnTo>
                  <a:lnTo>
                    <a:pt x="322" y="40"/>
                  </a:lnTo>
                  <a:lnTo>
                    <a:pt x="324" y="37"/>
                  </a:lnTo>
                  <a:lnTo>
                    <a:pt x="325" y="36"/>
                  </a:lnTo>
                  <a:lnTo>
                    <a:pt x="326" y="35"/>
                  </a:lnTo>
                  <a:lnTo>
                    <a:pt x="326" y="33"/>
                  </a:lnTo>
                  <a:lnTo>
                    <a:pt x="326" y="31"/>
                  </a:lnTo>
                  <a:lnTo>
                    <a:pt x="325" y="29"/>
                  </a:lnTo>
                  <a:lnTo>
                    <a:pt x="324" y="28"/>
                  </a:lnTo>
                  <a:lnTo>
                    <a:pt x="322" y="26"/>
                  </a:lnTo>
                  <a:lnTo>
                    <a:pt x="321" y="24"/>
                  </a:lnTo>
                  <a:lnTo>
                    <a:pt x="319" y="23"/>
                  </a:lnTo>
                  <a:lnTo>
                    <a:pt x="315" y="21"/>
                  </a:lnTo>
                  <a:lnTo>
                    <a:pt x="313" y="20"/>
                  </a:lnTo>
                  <a:lnTo>
                    <a:pt x="309" y="19"/>
                  </a:lnTo>
                  <a:lnTo>
                    <a:pt x="306" y="17"/>
                  </a:lnTo>
                  <a:lnTo>
                    <a:pt x="302" y="15"/>
                  </a:lnTo>
                  <a:lnTo>
                    <a:pt x="298" y="14"/>
                  </a:lnTo>
                  <a:lnTo>
                    <a:pt x="293" y="13"/>
                  </a:lnTo>
                  <a:lnTo>
                    <a:pt x="288" y="12"/>
                  </a:lnTo>
                  <a:lnTo>
                    <a:pt x="278" y="9"/>
                  </a:lnTo>
                  <a:lnTo>
                    <a:pt x="266" y="7"/>
                  </a:lnTo>
                  <a:lnTo>
                    <a:pt x="253" y="6"/>
                  </a:lnTo>
                  <a:lnTo>
                    <a:pt x="241" y="3"/>
                  </a:lnTo>
                  <a:lnTo>
                    <a:pt x="227" y="2"/>
                  </a:lnTo>
                  <a:lnTo>
                    <a:pt x="211" y="1"/>
                  </a:lnTo>
                  <a:lnTo>
                    <a:pt x="195" y="0"/>
                  </a:lnTo>
                  <a:lnTo>
                    <a:pt x="180" y="0"/>
                  </a:lnTo>
                  <a:lnTo>
                    <a:pt x="16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30" name="Line 70"/>
            <p:cNvSpPr>
              <a:spLocks noChangeShapeType="1"/>
            </p:cNvSpPr>
            <p:nvPr/>
          </p:nvSpPr>
          <p:spPr bwMode="auto">
            <a:xfrm>
              <a:off x="1692" y="2473"/>
              <a:ext cx="1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31" name="Line 71"/>
            <p:cNvSpPr>
              <a:spLocks noChangeShapeType="1"/>
            </p:cNvSpPr>
            <p:nvPr/>
          </p:nvSpPr>
          <p:spPr bwMode="auto">
            <a:xfrm>
              <a:off x="2018" y="2473"/>
              <a:ext cx="1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32" name="Rectangle 72"/>
            <p:cNvSpPr>
              <a:spLocks noChangeArrowheads="1"/>
            </p:cNvSpPr>
            <p:nvPr/>
          </p:nvSpPr>
          <p:spPr bwMode="auto">
            <a:xfrm>
              <a:off x="1692" y="2473"/>
              <a:ext cx="322" cy="4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33" name="Rectangle 73"/>
            <p:cNvSpPr>
              <a:spLocks noChangeArrowheads="1"/>
            </p:cNvSpPr>
            <p:nvPr/>
          </p:nvSpPr>
          <p:spPr bwMode="auto">
            <a:xfrm>
              <a:off x="1876" y="2490"/>
              <a:ext cx="2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20234" name="Freeform 74"/>
            <p:cNvSpPr>
              <a:spLocks/>
            </p:cNvSpPr>
            <p:nvPr/>
          </p:nvSpPr>
          <p:spPr bwMode="auto">
            <a:xfrm>
              <a:off x="1689" y="2425"/>
              <a:ext cx="325" cy="77"/>
            </a:xfrm>
            <a:custGeom>
              <a:avLst/>
              <a:gdLst>
                <a:gd name="T0" fmla="*/ 147 w 325"/>
                <a:gd name="T1" fmla="*/ 0 h 77"/>
                <a:gd name="T2" fmla="*/ 114 w 325"/>
                <a:gd name="T3" fmla="*/ 1 h 77"/>
                <a:gd name="T4" fmla="*/ 85 w 325"/>
                <a:gd name="T5" fmla="*/ 5 h 77"/>
                <a:gd name="T6" fmla="*/ 59 w 325"/>
                <a:gd name="T7" fmla="*/ 10 h 77"/>
                <a:gd name="T8" fmla="*/ 37 w 325"/>
                <a:gd name="T9" fmla="*/ 14 h 77"/>
                <a:gd name="T10" fmla="*/ 28 w 325"/>
                <a:gd name="T11" fmla="*/ 18 h 77"/>
                <a:gd name="T12" fmla="*/ 20 w 325"/>
                <a:gd name="T13" fmla="*/ 20 h 77"/>
                <a:gd name="T14" fmla="*/ 13 w 325"/>
                <a:gd name="T15" fmla="*/ 24 h 77"/>
                <a:gd name="T16" fmla="*/ 8 w 325"/>
                <a:gd name="T17" fmla="*/ 27 h 77"/>
                <a:gd name="T18" fmla="*/ 3 w 325"/>
                <a:gd name="T19" fmla="*/ 31 h 77"/>
                <a:gd name="T20" fmla="*/ 1 w 325"/>
                <a:gd name="T21" fmla="*/ 35 h 77"/>
                <a:gd name="T22" fmla="*/ 0 w 325"/>
                <a:gd name="T23" fmla="*/ 39 h 77"/>
                <a:gd name="T24" fmla="*/ 1 w 325"/>
                <a:gd name="T25" fmla="*/ 42 h 77"/>
                <a:gd name="T26" fmla="*/ 3 w 325"/>
                <a:gd name="T27" fmla="*/ 47 h 77"/>
                <a:gd name="T28" fmla="*/ 8 w 325"/>
                <a:gd name="T29" fmla="*/ 50 h 77"/>
                <a:gd name="T30" fmla="*/ 13 w 325"/>
                <a:gd name="T31" fmla="*/ 54 h 77"/>
                <a:gd name="T32" fmla="*/ 20 w 325"/>
                <a:gd name="T33" fmla="*/ 57 h 77"/>
                <a:gd name="T34" fmla="*/ 28 w 325"/>
                <a:gd name="T35" fmla="*/ 61 h 77"/>
                <a:gd name="T36" fmla="*/ 37 w 325"/>
                <a:gd name="T37" fmla="*/ 63 h 77"/>
                <a:gd name="T38" fmla="*/ 59 w 325"/>
                <a:gd name="T39" fmla="*/ 69 h 77"/>
                <a:gd name="T40" fmla="*/ 85 w 325"/>
                <a:gd name="T41" fmla="*/ 73 h 77"/>
                <a:gd name="T42" fmla="*/ 114 w 325"/>
                <a:gd name="T43" fmla="*/ 76 h 77"/>
                <a:gd name="T44" fmla="*/ 146 w 325"/>
                <a:gd name="T45" fmla="*/ 77 h 77"/>
                <a:gd name="T46" fmla="*/ 179 w 325"/>
                <a:gd name="T47" fmla="*/ 77 h 77"/>
                <a:gd name="T48" fmla="*/ 211 w 325"/>
                <a:gd name="T49" fmla="*/ 76 h 77"/>
                <a:gd name="T50" fmla="*/ 240 w 325"/>
                <a:gd name="T51" fmla="*/ 73 h 77"/>
                <a:gd name="T52" fmla="*/ 267 w 325"/>
                <a:gd name="T53" fmla="*/ 69 h 77"/>
                <a:gd name="T54" fmla="*/ 289 w 325"/>
                <a:gd name="T55" fmla="*/ 63 h 77"/>
                <a:gd name="T56" fmla="*/ 298 w 325"/>
                <a:gd name="T57" fmla="*/ 61 h 77"/>
                <a:gd name="T58" fmla="*/ 307 w 325"/>
                <a:gd name="T59" fmla="*/ 57 h 77"/>
                <a:gd name="T60" fmla="*/ 312 w 325"/>
                <a:gd name="T61" fmla="*/ 54 h 77"/>
                <a:gd name="T62" fmla="*/ 318 w 325"/>
                <a:gd name="T63" fmla="*/ 50 h 77"/>
                <a:gd name="T64" fmla="*/ 323 w 325"/>
                <a:gd name="T65" fmla="*/ 47 h 77"/>
                <a:gd name="T66" fmla="*/ 325 w 325"/>
                <a:gd name="T67" fmla="*/ 42 h 77"/>
                <a:gd name="T68" fmla="*/ 325 w 325"/>
                <a:gd name="T69" fmla="*/ 39 h 77"/>
                <a:gd name="T70" fmla="*/ 325 w 325"/>
                <a:gd name="T71" fmla="*/ 35 h 77"/>
                <a:gd name="T72" fmla="*/ 323 w 325"/>
                <a:gd name="T73" fmla="*/ 31 h 77"/>
                <a:gd name="T74" fmla="*/ 318 w 325"/>
                <a:gd name="T75" fmla="*/ 27 h 77"/>
                <a:gd name="T76" fmla="*/ 312 w 325"/>
                <a:gd name="T77" fmla="*/ 24 h 77"/>
                <a:gd name="T78" fmla="*/ 307 w 325"/>
                <a:gd name="T79" fmla="*/ 20 h 77"/>
                <a:gd name="T80" fmla="*/ 298 w 325"/>
                <a:gd name="T81" fmla="*/ 18 h 77"/>
                <a:gd name="T82" fmla="*/ 289 w 325"/>
                <a:gd name="T83" fmla="*/ 14 h 77"/>
                <a:gd name="T84" fmla="*/ 267 w 325"/>
                <a:gd name="T85" fmla="*/ 10 h 77"/>
                <a:gd name="T86" fmla="*/ 240 w 325"/>
                <a:gd name="T87" fmla="*/ 5 h 77"/>
                <a:gd name="T88" fmla="*/ 211 w 325"/>
                <a:gd name="T89" fmla="*/ 1 h 77"/>
                <a:gd name="T90" fmla="*/ 179 w 325"/>
                <a:gd name="T91" fmla="*/ 0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5"/>
                <a:gd name="T139" fmla="*/ 0 h 77"/>
                <a:gd name="T140" fmla="*/ 325 w 325"/>
                <a:gd name="T141" fmla="*/ 77 h 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5" h="77">
                  <a:moveTo>
                    <a:pt x="163" y="0"/>
                  </a:moveTo>
                  <a:lnTo>
                    <a:pt x="147" y="0"/>
                  </a:lnTo>
                  <a:lnTo>
                    <a:pt x="130" y="1"/>
                  </a:lnTo>
                  <a:lnTo>
                    <a:pt x="114" y="1"/>
                  </a:lnTo>
                  <a:lnTo>
                    <a:pt x="99" y="4"/>
                  </a:lnTo>
                  <a:lnTo>
                    <a:pt x="85" y="5"/>
                  </a:lnTo>
                  <a:lnTo>
                    <a:pt x="72" y="7"/>
                  </a:lnTo>
                  <a:lnTo>
                    <a:pt x="59" y="10"/>
                  </a:lnTo>
                  <a:lnTo>
                    <a:pt x="48" y="12"/>
                  </a:lnTo>
                  <a:lnTo>
                    <a:pt x="37" y="14"/>
                  </a:lnTo>
                  <a:lnTo>
                    <a:pt x="32" y="15"/>
                  </a:lnTo>
                  <a:lnTo>
                    <a:pt x="28" y="18"/>
                  </a:lnTo>
                  <a:lnTo>
                    <a:pt x="23" y="19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10" y="26"/>
                  </a:lnTo>
                  <a:lnTo>
                    <a:pt x="8" y="27"/>
                  </a:lnTo>
                  <a:lnTo>
                    <a:pt x="6" y="29"/>
                  </a:lnTo>
                  <a:lnTo>
                    <a:pt x="3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3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3" y="54"/>
                  </a:lnTo>
                  <a:lnTo>
                    <a:pt x="16" y="55"/>
                  </a:lnTo>
                  <a:lnTo>
                    <a:pt x="20" y="57"/>
                  </a:lnTo>
                  <a:lnTo>
                    <a:pt x="23" y="59"/>
                  </a:lnTo>
                  <a:lnTo>
                    <a:pt x="28" y="61"/>
                  </a:lnTo>
                  <a:lnTo>
                    <a:pt x="32" y="62"/>
                  </a:lnTo>
                  <a:lnTo>
                    <a:pt x="37" y="63"/>
                  </a:lnTo>
                  <a:lnTo>
                    <a:pt x="48" y="67"/>
                  </a:lnTo>
                  <a:lnTo>
                    <a:pt x="59" y="69"/>
                  </a:lnTo>
                  <a:lnTo>
                    <a:pt x="72" y="71"/>
                  </a:lnTo>
                  <a:lnTo>
                    <a:pt x="85" y="73"/>
                  </a:lnTo>
                  <a:lnTo>
                    <a:pt x="99" y="75"/>
                  </a:lnTo>
                  <a:lnTo>
                    <a:pt x="114" y="76"/>
                  </a:lnTo>
                  <a:lnTo>
                    <a:pt x="130" y="77"/>
                  </a:lnTo>
                  <a:lnTo>
                    <a:pt x="146" y="77"/>
                  </a:lnTo>
                  <a:lnTo>
                    <a:pt x="163" y="77"/>
                  </a:lnTo>
                  <a:lnTo>
                    <a:pt x="179" y="77"/>
                  </a:lnTo>
                  <a:lnTo>
                    <a:pt x="196" y="77"/>
                  </a:lnTo>
                  <a:lnTo>
                    <a:pt x="211" y="76"/>
                  </a:lnTo>
                  <a:lnTo>
                    <a:pt x="226" y="75"/>
                  </a:lnTo>
                  <a:lnTo>
                    <a:pt x="240" y="73"/>
                  </a:lnTo>
                  <a:lnTo>
                    <a:pt x="254" y="71"/>
                  </a:lnTo>
                  <a:lnTo>
                    <a:pt x="267" y="69"/>
                  </a:lnTo>
                  <a:lnTo>
                    <a:pt x="279" y="67"/>
                  </a:lnTo>
                  <a:lnTo>
                    <a:pt x="289" y="63"/>
                  </a:lnTo>
                  <a:lnTo>
                    <a:pt x="294" y="62"/>
                  </a:lnTo>
                  <a:lnTo>
                    <a:pt x="298" y="61"/>
                  </a:lnTo>
                  <a:lnTo>
                    <a:pt x="302" y="59"/>
                  </a:lnTo>
                  <a:lnTo>
                    <a:pt x="307" y="57"/>
                  </a:lnTo>
                  <a:lnTo>
                    <a:pt x="310" y="55"/>
                  </a:lnTo>
                  <a:lnTo>
                    <a:pt x="312" y="54"/>
                  </a:lnTo>
                  <a:lnTo>
                    <a:pt x="316" y="52"/>
                  </a:lnTo>
                  <a:lnTo>
                    <a:pt x="318" y="50"/>
                  </a:lnTo>
                  <a:lnTo>
                    <a:pt x="321" y="48"/>
                  </a:lnTo>
                  <a:lnTo>
                    <a:pt x="323" y="47"/>
                  </a:lnTo>
                  <a:lnTo>
                    <a:pt x="324" y="45"/>
                  </a:lnTo>
                  <a:lnTo>
                    <a:pt x="325" y="42"/>
                  </a:lnTo>
                  <a:lnTo>
                    <a:pt x="325" y="41"/>
                  </a:lnTo>
                  <a:lnTo>
                    <a:pt x="325" y="39"/>
                  </a:lnTo>
                  <a:lnTo>
                    <a:pt x="325" y="36"/>
                  </a:lnTo>
                  <a:lnTo>
                    <a:pt x="325" y="35"/>
                  </a:lnTo>
                  <a:lnTo>
                    <a:pt x="324" y="33"/>
                  </a:lnTo>
                  <a:lnTo>
                    <a:pt x="323" y="31"/>
                  </a:lnTo>
                  <a:lnTo>
                    <a:pt x="321" y="29"/>
                  </a:lnTo>
                  <a:lnTo>
                    <a:pt x="318" y="27"/>
                  </a:lnTo>
                  <a:lnTo>
                    <a:pt x="316" y="26"/>
                  </a:lnTo>
                  <a:lnTo>
                    <a:pt x="312" y="24"/>
                  </a:lnTo>
                  <a:lnTo>
                    <a:pt x="310" y="22"/>
                  </a:lnTo>
                  <a:lnTo>
                    <a:pt x="307" y="20"/>
                  </a:lnTo>
                  <a:lnTo>
                    <a:pt x="302" y="19"/>
                  </a:lnTo>
                  <a:lnTo>
                    <a:pt x="298" y="18"/>
                  </a:lnTo>
                  <a:lnTo>
                    <a:pt x="294" y="15"/>
                  </a:lnTo>
                  <a:lnTo>
                    <a:pt x="289" y="14"/>
                  </a:lnTo>
                  <a:lnTo>
                    <a:pt x="279" y="12"/>
                  </a:lnTo>
                  <a:lnTo>
                    <a:pt x="267" y="10"/>
                  </a:lnTo>
                  <a:lnTo>
                    <a:pt x="254" y="7"/>
                  </a:lnTo>
                  <a:lnTo>
                    <a:pt x="240" y="5"/>
                  </a:lnTo>
                  <a:lnTo>
                    <a:pt x="226" y="4"/>
                  </a:lnTo>
                  <a:lnTo>
                    <a:pt x="211" y="1"/>
                  </a:lnTo>
                  <a:lnTo>
                    <a:pt x="196" y="1"/>
                  </a:lnTo>
                  <a:lnTo>
                    <a:pt x="179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35" name="Freeform 75"/>
            <p:cNvSpPr>
              <a:spLocks/>
            </p:cNvSpPr>
            <p:nvPr/>
          </p:nvSpPr>
          <p:spPr bwMode="auto">
            <a:xfrm>
              <a:off x="1689" y="2425"/>
              <a:ext cx="325" cy="77"/>
            </a:xfrm>
            <a:custGeom>
              <a:avLst/>
              <a:gdLst>
                <a:gd name="T0" fmla="*/ 147 w 325"/>
                <a:gd name="T1" fmla="*/ 0 h 77"/>
                <a:gd name="T2" fmla="*/ 114 w 325"/>
                <a:gd name="T3" fmla="*/ 1 h 77"/>
                <a:gd name="T4" fmla="*/ 85 w 325"/>
                <a:gd name="T5" fmla="*/ 5 h 77"/>
                <a:gd name="T6" fmla="*/ 59 w 325"/>
                <a:gd name="T7" fmla="*/ 10 h 77"/>
                <a:gd name="T8" fmla="*/ 37 w 325"/>
                <a:gd name="T9" fmla="*/ 14 h 77"/>
                <a:gd name="T10" fmla="*/ 28 w 325"/>
                <a:gd name="T11" fmla="*/ 18 h 77"/>
                <a:gd name="T12" fmla="*/ 20 w 325"/>
                <a:gd name="T13" fmla="*/ 20 h 77"/>
                <a:gd name="T14" fmla="*/ 13 w 325"/>
                <a:gd name="T15" fmla="*/ 24 h 77"/>
                <a:gd name="T16" fmla="*/ 8 w 325"/>
                <a:gd name="T17" fmla="*/ 27 h 77"/>
                <a:gd name="T18" fmla="*/ 3 w 325"/>
                <a:gd name="T19" fmla="*/ 31 h 77"/>
                <a:gd name="T20" fmla="*/ 1 w 325"/>
                <a:gd name="T21" fmla="*/ 35 h 77"/>
                <a:gd name="T22" fmla="*/ 0 w 325"/>
                <a:gd name="T23" fmla="*/ 39 h 77"/>
                <a:gd name="T24" fmla="*/ 1 w 325"/>
                <a:gd name="T25" fmla="*/ 42 h 77"/>
                <a:gd name="T26" fmla="*/ 3 w 325"/>
                <a:gd name="T27" fmla="*/ 47 h 77"/>
                <a:gd name="T28" fmla="*/ 8 w 325"/>
                <a:gd name="T29" fmla="*/ 50 h 77"/>
                <a:gd name="T30" fmla="*/ 13 w 325"/>
                <a:gd name="T31" fmla="*/ 54 h 77"/>
                <a:gd name="T32" fmla="*/ 20 w 325"/>
                <a:gd name="T33" fmla="*/ 57 h 77"/>
                <a:gd name="T34" fmla="*/ 28 w 325"/>
                <a:gd name="T35" fmla="*/ 61 h 77"/>
                <a:gd name="T36" fmla="*/ 37 w 325"/>
                <a:gd name="T37" fmla="*/ 63 h 77"/>
                <a:gd name="T38" fmla="*/ 59 w 325"/>
                <a:gd name="T39" fmla="*/ 69 h 77"/>
                <a:gd name="T40" fmla="*/ 85 w 325"/>
                <a:gd name="T41" fmla="*/ 73 h 77"/>
                <a:gd name="T42" fmla="*/ 114 w 325"/>
                <a:gd name="T43" fmla="*/ 76 h 77"/>
                <a:gd name="T44" fmla="*/ 146 w 325"/>
                <a:gd name="T45" fmla="*/ 77 h 77"/>
                <a:gd name="T46" fmla="*/ 179 w 325"/>
                <a:gd name="T47" fmla="*/ 77 h 77"/>
                <a:gd name="T48" fmla="*/ 211 w 325"/>
                <a:gd name="T49" fmla="*/ 76 h 77"/>
                <a:gd name="T50" fmla="*/ 240 w 325"/>
                <a:gd name="T51" fmla="*/ 73 h 77"/>
                <a:gd name="T52" fmla="*/ 267 w 325"/>
                <a:gd name="T53" fmla="*/ 69 h 77"/>
                <a:gd name="T54" fmla="*/ 289 w 325"/>
                <a:gd name="T55" fmla="*/ 63 h 77"/>
                <a:gd name="T56" fmla="*/ 298 w 325"/>
                <a:gd name="T57" fmla="*/ 61 h 77"/>
                <a:gd name="T58" fmla="*/ 307 w 325"/>
                <a:gd name="T59" fmla="*/ 57 h 77"/>
                <a:gd name="T60" fmla="*/ 312 w 325"/>
                <a:gd name="T61" fmla="*/ 54 h 77"/>
                <a:gd name="T62" fmla="*/ 318 w 325"/>
                <a:gd name="T63" fmla="*/ 50 h 77"/>
                <a:gd name="T64" fmla="*/ 323 w 325"/>
                <a:gd name="T65" fmla="*/ 47 h 77"/>
                <a:gd name="T66" fmla="*/ 325 w 325"/>
                <a:gd name="T67" fmla="*/ 42 h 77"/>
                <a:gd name="T68" fmla="*/ 325 w 325"/>
                <a:gd name="T69" fmla="*/ 39 h 77"/>
                <a:gd name="T70" fmla="*/ 325 w 325"/>
                <a:gd name="T71" fmla="*/ 35 h 77"/>
                <a:gd name="T72" fmla="*/ 323 w 325"/>
                <a:gd name="T73" fmla="*/ 31 h 77"/>
                <a:gd name="T74" fmla="*/ 318 w 325"/>
                <a:gd name="T75" fmla="*/ 27 h 77"/>
                <a:gd name="T76" fmla="*/ 312 w 325"/>
                <a:gd name="T77" fmla="*/ 24 h 77"/>
                <a:gd name="T78" fmla="*/ 307 w 325"/>
                <a:gd name="T79" fmla="*/ 20 h 77"/>
                <a:gd name="T80" fmla="*/ 298 w 325"/>
                <a:gd name="T81" fmla="*/ 18 h 77"/>
                <a:gd name="T82" fmla="*/ 289 w 325"/>
                <a:gd name="T83" fmla="*/ 14 h 77"/>
                <a:gd name="T84" fmla="*/ 267 w 325"/>
                <a:gd name="T85" fmla="*/ 10 h 77"/>
                <a:gd name="T86" fmla="*/ 240 w 325"/>
                <a:gd name="T87" fmla="*/ 5 h 77"/>
                <a:gd name="T88" fmla="*/ 211 w 325"/>
                <a:gd name="T89" fmla="*/ 1 h 77"/>
                <a:gd name="T90" fmla="*/ 179 w 325"/>
                <a:gd name="T91" fmla="*/ 0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5"/>
                <a:gd name="T139" fmla="*/ 0 h 77"/>
                <a:gd name="T140" fmla="*/ 325 w 325"/>
                <a:gd name="T141" fmla="*/ 77 h 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5" h="77">
                  <a:moveTo>
                    <a:pt x="163" y="0"/>
                  </a:moveTo>
                  <a:lnTo>
                    <a:pt x="147" y="0"/>
                  </a:lnTo>
                  <a:lnTo>
                    <a:pt x="130" y="1"/>
                  </a:lnTo>
                  <a:lnTo>
                    <a:pt x="114" y="1"/>
                  </a:lnTo>
                  <a:lnTo>
                    <a:pt x="99" y="4"/>
                  </a:lnTo>
                  <a:lnTo>
                    <a:pt x="85" y="5"/>
                  </a:lnTo>
                  <a:lnTo>
                    <a:pt x="72" y="7"/>
                  </a:lnTo>
                  <a:lnTo>
                    <a:pt x="59" y="10"/>
                  </a:lnTo>
                  <a:lnTo>
                    <a:pt x="48" y="12"/>
                  </a:lnTo>
                  <a:lnTo>
                    <a:pt x="37" y="14"/>
                  </a:lnTo>
                  <a:lnTo>
                    <a:pt x="32" y="15"/>
                  </a:lnTo>
                  <a:lnTo>
                    <a:pt x="28" y="18"/>
                  </a:lnTo>
                  <a:lnTo>
                    <a:pt x="23" y="19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10" y="26"/>
                  </a:lnTo>
                  <a:lnTo>
                    <a:pt x="8" y="27"/>
                  </a:lnTo>
                  <a:lnTo>
                    <a:pt x="6" y="29"/>
                  </a:lnTo>
                  <a:lnTo>
                    <a:pt x="3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3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3" y="54"/>
                  </a:lnTo>
                  <a:lnTo>
                    <a:pt x="16" y="55"/>
                  </a:lnTo>
                  <a:lnTo>
                    <a:pt x="20" y="57"/>
                  </a:lnTo>
                  <a:lnTo>
                    <a:pt x="23" y="59"/>
                  </a:lnTo>
                  <a:lnTo>
                    <a:pt x="28" y="61"/>
                  </a:lnTo>
                  <a:lnTo>
                    <a:pt x="32" y="62"/>
                  </a:lnTo>
                  <a:lnTo>
                    <a:pt x="37" y="63"/>
                  </a:lnTo>
                  <a:lnTo>
                    <a:pt x="48" y="67"/>
                  </a:lnTo>
                  <a:lnTo>
                    <a:pt x="59" y="69"/>
                  </a:lnTo>
                  <a:lnTo>
                    <a:pt x="72" y="71"/>
                  </a:lnTo>
                  <a:lnTo>
                    <a:pt x="85" y="73"/>
                  </a:lnTo>
                  <a:lnTo>
                    <a:pt x="99" y="75"/>
                  </a:lnTo>
                  <a:lnTo>
                    <a:pt x="114" y="76"/>
                  </a:lnTo>
                  <a:lnTo>
                    <a:pt x="130" y="77"/>
                  </a:lnTo>
                  <a:lnTo>
                    <a:pt x="146" y="77"/>
                  </a:lnTo>
                  <a:lnTo>
                    <a:pt x="163" y="77"/>
                  </a:lnTo>
                  <a:lnTo>
                    <a:pt x="179" y="77"/>
                  </a:lnTo>
                  <a:lnTo>
                    <a:pt x="196" y="77"/>
                  </a:lnTo>
                  <a:lnTo>
                    <a:pt x="211" y="76"/>
                  </a:lnTo>
                  <a:lnTo>
                    <a:pt x="226" y="75"/>
                  </a:lnTo>
                  <a:lnTo>
                    <a:pt x="240" y="73"/>
                  </a:lnTo>
                  <a:lnTo>
                    <a:pt x="254" y="71"/>
                  </a:lnTo>
                  <a:lnTo>
                    <a:pt x="267" y="69"/>
                  </a:lnTo>
                  <a:lnTo>
                    <a:pt x="279" y="67"/>
                  </a:lnTo>
                  <a:lnTo>
                    <a:pt x="289" y="63"/>
                  </a:lnTo>
                  <a:lnTo>
                    <a:pt x="294" y="62"/>
                  </a:lnTo>
                  <a:lnTo>
                    <a:pt x="298" y="61"/>
                  </a:lnTo>
                  <a:lnTo>
                    <a:pt x="302" y="59"/>
                  </a:lnTo>
                  <a:lnTo>
                    <a:pt x="307" y="57"/>
                  </a:lnTo>
                  <a:lnTo>
                    <a:pt x="310" y="55"/>
                  </a:lnTo>
                  <a:lnTo>
                    <a:pt x="312" y="54"/>
                  </a:lnTo>
                  <a:lnTo>
                    <a:pt x="316" y="52"/>
                  </a:lnTo>
                  <a:lnTo>
                    <a:pt x="318" y="50"/>
                  </a:lnTo>
                  <a:lnTo>
                    <a:pt x="321" y="48"/>
                  </a:lnTo>
                  <a:lnTo>
                    <a:pt x="323" y="47"/>
                  </a:lnTo>
                  <a:lnTo>
                    <a:pt x="324" y="45"/>
                  </a:lnTo>
                  <a:lnTo>
                    <a:pt x="325" y="42"/>
                  </a:lnTo>
                  <a:lnTo>
                    <a:pt x="325" y="41"/>
                  </a:lnTo>
                  <a:lnTo>
                    <a:pt x="325" y="39"/>
                  </a:lnTo>
                  <a:lnTo>
                    <a:pt x="325" y="36"/>
                  </a:lnTo>
                  <a:lnTo>
                    <a:pt x="325" y="35"/>
                  </a:lnTo>
                  <a:lnTo>
                    <a:pt x="324" y="33"/>
                  </a:lnTo>
                  <a:lnTo>
                    <a:pt x="323" y="31"/>
                  </a:lnTo>
                  <a:lnTo>
                    <a:pt x="321" y="29"/>
                  </a:lnTo>
                  <a:lnTo>
                    <a:pt x="318" y="27"/>
                  </a:lnTo>
                  <a:lnTo>
                    <a:pt x="316" y="26"/>
                  </a:lnTo>
                  <a:lnTo>
                    <a:pt x="312" y="24"/>
                  </a:lnTo>
                  <a:lnTo>
                    <a:pt x="310" y="22"/>
                  </a:lnTo>
                  <a:lnTo>
                    <a:pt x="307" y="20"/>
                  </a:lnTo>
                  <a:lnTo>
                    <a:pt x="302" y="19"/>
                  </a:lnTo>
                  <a:lnTo>
                    <a:pt x="298" y="18"/>
                  </a:lnTo>
                  <a:lnTo>
                    <a:pt x="294" y="15"/>
                  </a:lnTo>
                  <a:lnTo>
                    <a:pt x="289" y="14"/>
                  </a:lnTo>
                  <a:lnTo>
                    <a:pt x="279" y="12"/>
                  </a:lnTo>
                  <a:lnTo>
                    <a:pt x="267" y="10"/>
                  </a:lnTo>
                  <a:lnTo>
                    <a:pt x="254" y="7"/>
                  </a:lnTo>
                  <a:lnTo>
                    <a:pt x="240" y="5"/>
                  </a:lnTo>
                  <a:lnTo>
                    <a:pt x="226" y="4"/>
                  </a:lnTo>
                  <a:lnTo>
                    <a:pt x="211" y="1"/>
                  </a:lnTo>
                  <a:lnTo>
                    <a:pt x="196" y="1"/>
                  </a:lnTo>
                  <a:lnTo>
                    <a:pt x="179" y="0"/>
                  </a:lnTo>
                  <a:lnTo>
                    <a:pt x="163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36" name="Line 76"/>
            <p:cNvSpPr>
              <a:spLocks noChangeShapeType="1"/>
            </p:cNvSpPr>
            <p:nvPr/>
          </p:nvSpPr>
          <p:spPr bwMode="auto">
            <a:xfrm>
              <a:off x="1767" y="2443"/>
              <a:ext cx="5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37" name="Line 77"/>
            <p:cNvSpPr>
              <a:spLocks noChangeShapeType="1"/>
            </p:cNvSpPr>
            <p:nvPr/>
          </p:nvSpPr>
          <p:spPr bwMode="auto">
            <a:xfrm>
              <a:off x="1878" y="2487"/>
              <a:ext cx="5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38" name="Line 78"/>
            <p:cNvSpPr>
              <a:spLocks noChangeShapeType="1"/>
            </p:cNvSpPr>
            <p:nvPr/>
          </p:nvSpPr>
          <p:spPr bwMode="auto">
            <a:xfrm>
              <a:off x="1821" y="2443"/>
              <a:ext cx="59" cy="4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39" name="Line 79"/>
            <p:cNvSpPr>
              <a:spLocks noChangeShapeType="1"/>
            </p:cNvSpPr>
            <p:nvPr/>
          </p:nvSpPr>
          <p:spPr bwMode="auto">
            <a:xfrm>
              <a:off x="1767" y="2486"/>
              <a:ext cx="5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40" name="Line 80"/>
            <p:cNvSpPr>
              <a:spLocks noChangeShapeType="1"/>
            </p:cNvSpPr>
            <p:nvPr/>
          </p:nvSpPr>
          <p:spPr bwMode="auto">
            <a:xfrm>
              <a:off x="1878" y="2442"/>
              <a:ext cx="5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41" name="Line 81"/>
            <p:cNvSpPr>
              <a:spLocks noChangeShapeType="1"/>
            </p:cNvSpPr>
            <p:nvPr/>
          </p:nvSpPr>
          <p:spPr bwMode="auto">
            <a:xfrm flipV="1">
              <a:off x="1821" y="2442"/>
              <a:ext cx="59" cy="4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42" name="Rectangle 82"/>
            <p:cNvSpPr>
              <a:spLocks noChangeArrowheads="1"/>
            </p:cNvSpPr>
            <p:nvPr/>
          </p:nvSpPr>
          <p:spPr bwMode="auto">
            <a:xfrm>
              <a:off x="2716" y="3035"/>
              <a:ext cx="84" cy="567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43" name="Freeform 84"/>
            <p:cNvSpPr>
              <a:spLocks/>
            </p:cNvSpPr>
            <p:nvPr/>
          </p:nvSpPr>
          <p:spPr bwMode="auto">
            <a:xfrm>
              <a:off x="2713" y="3035"/>
              <a:ext cx="86" cy="64"/>
            </a:xfrm>
            <a:custGeom>
              <a:avLst/>
              <a:gdLst>
                <a:gd name="T0" fmla="*/ 0 w 86"/>
                <a:gd name="T1" fmla="*/ 0 h 64"/>
                <a:gd name="T2" fmla="*/ 86 w 86"/>
                <a:gd name="T3" fmla="*/ 0 h 64"/>
                <a:gd name="T4" fmla="*/ 86 w 86"/>
                <a:gd name="T5" fmla="*/ 64 h 64"/>
                <a:gd name="T6" fmla="*/ 0 w 86"/>
                <a:gd name="T7" fmla="*/ 30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44" name="Rectangle 85"/>
            <p:cNvSpPr>
              <a:spLocks noChangeArrowheads="1"/>
            </p:cNvSpPr>
            <p:nvPr/>
          </p:nvSpPr>
          <p:spPr bwMode="auto">
            <a:xfrm>
              <a:off x="2716" y="3118"/>
              <a:ext cx="4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45" name="Rectangle 86"/>
            <p:cNvSpPr>
              <a:spLocks noChangeArrowheads="1"/>
            </p:cNvSpPr>
            <p:nvPr/>
          </p:nvSpPr>
          <p:spPr bwMode="auto">
            <a:xfrm>
              <a:off x="2759" y="3117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46" name="Rectangle 87"/>
            <p:cNvSpPr>
              <a:spLocks noChangeArrowheads="1"/>
            </p:cNvSpPr>
            <p:nvPr/>
          </p:nvSpPr>
          <p:spPr bwMode="auto">
            <a:xfrm>
              <a:off x="2737" y="3080"/>
              <a:ext cx="43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47" name="Rectangle 88"/>
            <p:cNvSpPr>
              <a:spLocks noChangeArrowheads="1"/>
            </p:cNvSpPr>
            <p:nvPr/>
          </p:nvSpPr>
          <p:spPr bwMode="auto">
            <a:xfrm>
              <a:off x="2781" y="3080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48" name="Rectangle 89"/>
            <p:cNvSpPr>
              <a:spLocks noChangeArrowheads="1"/>
            </p:cNvSpPr>
            <p:nvPr/>
          </p:nvSpPr>
          <p:spPr bwMode="auto">
            <a:xfrm>
              <a:off x="2712" y="3080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49" name="Rectangle 90"/>
            <p:cNvSpPr>
              <a:spLocks noChangeArrowheads="1"/>
            </p:cNvSpPr>
            <p:nvPr/>
          </p:nvSpPr>
          <p:spPr bwMode="auto">
            <a:xfrm>
              <a:off x="2715" y="3041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50" name="Rectangle 91"/>
            <p:cNvSpPr>
              <a:spLocks noChangeArrowheads="1"/>
            </p:cNvSpPr>
            <p:nvPr/>
          </p:nvSpPr>
          <p:spPr bwMode="auto">
            <a:xfrm>
              <a:off x="2760" y="3042"/>
              <a:ext cx="43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51" name="Rectangle 92"/>
            <p:cNvSpPr>
              <a:spLocks noChangeArrowheads="1"/>
            </p:cNvSpPr>
            <p:nvPr/>
          </p:nvSpPr>
          <p:spPr bwMode="auto">
            <a:xfrm>
              <a:off x="2715" y="3193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52" name="Rectangle 93"/>
            <p:cNvSpPr>
              <a:spLocks noChangeArrowheads="1"/>
            </p:cNvSpPr>
            <p:nvPr/>
          </p:nvSpPr>
          <p:spPr bwMode="auto">
            <a:xfrm>
              <a:off x="2759" y="3193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53" name="Rectangle 94"/>
            <p:cNvSpPr>
              <a:spLocks noChangeArrowheads="1"/>
            </p:cNvSpPr>
            <p:nvPr/>
          </p:nvSpPr>
          <p:spPr bwMode="auto">
            <a:xfrm>
              <a:off x="2737" y="3155"/>
              <a:ext cx="4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54" name="Rectangle 95"/>
            <p:cNvSpPr>
              <a:spLocks noChangeArrowheads="1"/>
            </p:cNvSpPr>
            <p:nvPr/>
          </p:nvSpPr>
          <p:spPr bwMode="auto">
            <a:xfrm>
              <a:off x="2780" y="3155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55" name="Rectangle 96"/>
            <p:cNvSpPr>
              <a:spLocks noChangeArrowheads="1"/>
            </p:cNvSpPr>
            <p:nvPr/>
          </p:nvSpPr>
          <p:spPr bwMode="auto">
            <a:xfrm>
              <a:off x="2716" y="3155"/>
              <a:ext cx="17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56" name="Rectangle 97"/>
            <p:cNvSpPr>
              <a:spLocks noChangeArrowheads="1"/>
            </p:cNvSpPr>
            <p:nvPr/>
          </p:nvSpPr>
          <p:spPr bwMode="auto">
            <a:xfrm>
              <a:off x="2715" y="3266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57" name="Rectangle 98"/>
            <p:cNvSpPr>
              <a:spLocks noChangeArrowheads="1"/>
            </p:cNvSpPr>
            <p:nvPr/>
          </p:nvSpPr>
          <p:spPr bwMode="auto">
            <a:xfrm>
              <a:off x="2759" y="3266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58" name="Rectangle 99"/>
            <p:cNvSpPr>
              <a:spLocks noChangeArrowheads="1"/>
            </p:cNvSpPr>
            <p:nvPr/>
          </p:nvSpPr>
          <p:spPr bwMode="auto">
            <a:xfrm>
              <a:off x="2737" y="3229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59" name="Rectangle 100"/>
            <p:cNvSpPr>
              <a:spLocks noChangeArrowheads="1"/>
            </p:cNvSpPr>
            <p:nvPr/>
          </p:nvSpPr>
          <p:spPr bwMode="auto">
            <a:xfrm>
              <a:off x="2780" y="3229"/>
              <a:ext cx="2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60" name="Rectangle 101"/>
            <p:cNvSpPr>
              <a:spLocks noChangeArrowheads="1"/>
            </p:cNvSpPr>
            <p:nvPr/>
          </p:nvSpPr>
          <p:spPr bwMode="auto">
            <a:xfrm>
              <a:off x="2715" y="3229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61" name="Rectangle 102"/>
            <p:cNvSpPr>
              <a:spLocks noChangeArrowheads="1"/>
            </p:cNvSpPr>
            <p:nvPr/>
          </p:nvSpPr>
          <p:spPr bwMode="auto">
            <a:xfrm>
              <a:off x="2715" y="3342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62" name="Rectangle 103"/>
            <p:cNvSpPr>
              <a:spLocks noChangeArrowheads="1"/>
            </p:cNvSpPr>
            <p:nvPr/>
          </p:nvSpPr>
          <p:spPr bwMode="auto">
            <a:xfrm>
              <a:off x="2759" y="334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63" name="Rectangle 104"/>
            <p:cNvSpPr>
              <a:spLocks noChangeArrowheads="1"/>
            </p:cNvSpPr>
            <p:nvPr/>
          </p:nvSpPr>
          <p:spPr bwMode="auto">
            <a:xfrm>
              <a:off x="2736" y="3304"/>
              <a:ext cx="43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64" name="Rectangle 105"/>
            <p:cNvSpPr>
              <a:spLocks noChangeArrowheads="1"/>
            </p:cNvSpPr>
            <p:nvPr/>
          </p:nvSpPr>
          <p:spPr bwMode="auto">
            <a:xfrm>
              <a:off x="2780" y="3304"/>
              <a:ext cx="2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65" name="Rectangle 106"/>
            <p:cNvSpPr>
              <a:spLocks noChangeArrowheads="1"/>
            </p:cNvSpPr>
            <p:nvPr/>
          </p:nvSpPr>
          <p:spPr bwMode="auto">
            <a:xfrm>
              <a:off x="2716" y="3304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66" name="Rectangle 107"/>
            <p:cNvSpPr>
              <a:spLocks noChangeArrowheads="1"/>
            </p:cNvSpPr>
            <p:nvPr/>
          </p:nvSpPr>
          <p:spPr bwMode="auto">
            <a:xfrm>
              <a:off x="2715" y="3417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67" name="Rectangle 108"/>
            <p:cNvSpPr>
              <a:spLocks noChangeArrowheads="1"/>
            </p:cNvSpPr>
            <p:nvPr/>
          </p:nvSpPr>
          <p:spPr bwMode="auto">
            <a:xfrm>
              <a:off x="2759" y="3416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68" name="Rectangle 109"/>
            <p:cNvSpPr>
              <a:spLocks noChangeArrowheads="1"/>
            </p:cNvSpPr>
            <p:nvPr/>
          </p:nvSpPr>
          <p:spPr bwMode="auto">
            <a:xfrm>
              <a:off x="2737" y="3379"/>
              <a:ext cx="43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69" name="Rectangle 110"/>
            <p:cNvSpPr>
              <a:spLocks noChangeArrowheads="1"/>
            </p:cNvSpPr>
            <p:nvPr/>
          </p:nvSpPr>
          <p:spPr bwMode="auto">
            <a:xfrm>
              <a:off x="2781" y="3379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70" name="Rectangle 111"/>
            <p:cNvSpPr>
              <a:spLocks noChangeArrowheads="1"/>
            </p:cNvSpPr>
            <p:nvPr/>
          </p:nvSpPr>
          <p:spPr bwMode="auto">
            <a:xfrm>
              <a:off x="2715" y="3492"/>
              <a:ext cx="40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71" name="Rectangle 112"/>
            <p:cNvSpPr>
              <a:spLocks noChangeArrowheads="1"/>
            </p:cNvSpPr>
            <p:nvPr/>
          </p:nvSpPr>
          <p:spPr bwMode="auto">
            <a:xfrm>
              <a:off x="2759" y="349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72" name="Rectangle 113"/>
            <p:cNvSpPr>
              <a:spLocks noChangeArrowheads="1"/>
            </p:cNvSpPr>
            <p:nvPr/>
          </p:nvSpPr>
          <p:spPr bwMode="auto">
            <a:xfrm>
              <a:off x="2737" y="3455"/>
              <a:ext cx="42" cy="31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73" name="Rectangle 114"/>
            <p:cNvSpPr>
              <a:spLocks noChangeArrowheads="1"/>
            </p:cNvSpPr>
            <p:nvPr/>
          </p:nvSpPr>
          <p:spPr bwMode="auto">
            <a:xfrm>
              <a:off x="2780" y="3453"/>
              <a:ext cx="2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74" name="Rectangle 115"/>
            <p:cNvSpPr>
              <a:spLocks noChangeArrowheads="1"/>
            </p:cNvSpPr>
            <p:nvPr/>
          </p:nvSpPr>
          <p:spPr bwMode="auto">
            <a:xfrm>
              <a:off x="2716" y="3453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75" name="Rectangle 116"/>
            <p:cNvSpPr>
              <a:spLocks noChangeArrowheads="1"/>
            </p:cNvSpPr>
            <p:nvPr/>
          </p:nvSpPr>
          <p:spPr bwMode="auto">
            <a:xfrm>
              <a:off x="2715" y="3566"/>
              <a:ext cx="40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76" name="Rectangle 117"/>
            <p:cNvSpPr>
              <a:spLocks noChangeArrowheads="1"/>
            </p:cNvSpPr>
            <p:nvPr/>
          </p:nvSpPr>
          <p:spPr bwMode="auto">
            <a:xfrm>
              <a:off x="2759" y="3566"/>
              <a:ext cx="42" cy="32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77" name="Rectangle 118"/>
            <p:cNvSpPr>
              <a:spLocks noChangeArrowheads="1"/>
            </p:cNvSpPr>
            <p:nvPr/>
          </p:nvSpPr>
          <p:spPr bwMode="auto">
            <a:xfrm>
              <a:off x="2737" y="3528"/>
              <a:ext cx="4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78" name="Rectangle 119"/>
            <p:cNvSpPr>
              <a:spLocks noChangeArrowheads="1"/>
            </p:cNvSpPr>
            <p:nvPr/>
          </p:nvSpPr>
          <p:spPr bwMode="auto">
            <a:xfrm>
              <a:off x="2780" y="3528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79" name="Rectangle 120"/>
            <p:cNvSpPr>
              <a:spLocks noChangeArrowheads="1"/>
            </p:cNvSpPr>
            <p:nvPr/>
          </p:nvSpPr>
          <p:spPr bwMode="auto">
            <a:xfrm>
              <a:off x="2715" y="3528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80" name="Freeform 121"/>
            <p:cNvSpPr>
              <a:spLocks/>
            </p:cNvSpPr>
            <p:nvPr/>
          </p:nvSpPr>
          <p:spPr bwMode="auto">
            <a:xfrm>
              <a:off x="2704" y="3555"/>
              <a:ext cx="12" cy="41"/>
            </a:xfrm>
            <a:custGeom>
              <a:avLst/>
              <a:gdLst>
                <a:gd name="T0" fmla="*/ 12 w 12"/>
                <a:gd name="T1" fmla="*/ 11 h 41"/>
                <a:gd name="T2" fmla="*/ 12 w 12"/>
                <a:gd name="T3" fmla="*/ 41 h 41"/>
                <a:gd name="T4" fmla="*/ 0 w 12"/>
                <a:gd name="T5" fmla="*/ 29 h 41"/>
                <a:gd name="T6" fmla="*/ 0 w 12"/>
                <a:gd name="T7" fmla="*/ 0 h 41"/>
                <a:gd name="T8" fmla="*/ 12 w 12"/>
                <a:gd name="T9" fmla="*/ 1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81" name="Freeform 122"/>
            <p:cNvSpPr>
              <a:spLocks/>
            </p:cNvSpPr>
            <p:nvPr/>
          </p:nvSpPr>
          <p:spPr bwMode="auto">
            <a:xfrm>
              <a:off x="2667" y="3513"/>
              <a:ext cx="35" cy="70"/>
            </a:xfrm>
            <a:custGeom>
              <a:avLst/>
              <a:gdLst>
                <a:gd name="T0" fmla="*/ 35 w 35"/>
                <a:gd name="T1" fmla="*/ 40 h 70"/>
                <a:gd name="T2" fmla="*/ 35 w 35"/>
                <a:gd name="T3" fmla="*/ 70 h 70"/>
                <a:gd name="T4" fmla="*/ 0 w 35"/>
                <a:gd name="T5" fmla="*/ 30 h 70"/>
                <a:gd name="T6" fmla="*/ 0 w 35"/>
                <a:gd name="T7" fmla="*/ 0 h 70"/>
                <a:gd name="T8" fmla="*/ 35 w 35"/>
                <a:gd name="T9" fmla="*/ 4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82" name="Freeform 123"/>
            <p:cNvSpPr>
              <a:spLocks/>
            </p:cNvSpPr>
            <p:nvPr/>
          </p:nvSpPr>
          <p:spPr bwMode="auto">
            <a:xfrm>
              <a:off x="2631" y="3474"/>
              <a:ext cx="35" cy="67"/>
            </a:xfrm>
            <a:custGeom>
              <a:avLst/>
              <a:gdLst>
                <a:gd name="T0" fmla="*/ 35 w 35"/>
                <a:gd name="T1" fmla="*/ 39 h 67"/>
                <a:gd name="T2" fmla="*/ 35 w 35"/>
                <a:gd name="T3" fmla="*/ 67 h 67"/>
                <a:gd name="T4" fmla="*/ 0 w 35"/>
                <a:gd name="T5" fmla="*/ 28 h 67"/>
                <a:gd name="T6" fmla="*/ 0 w 35"/>
                <a:gd name="T7" fmla="*/ 0 h 67"/>
                <a:gd name="T8" fmla="*/ 35 w 35"/>
                <a:gd name="T9" fmla="*/ 39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83" name="Freeform 124"/>
            <p:cNvSpPr>
              <a:spLocks/>
            </p:cNvSpPr>
            <p:nvPr/>
          </p:nvSpPr>
          <p:spPr bwMode="auto">
            <a:xfrm>
              <a:off x="2594" y="3435"/>
              <a:ext cx="34" cy="65"/>
            </a:xfrm>
            <a:custGeom>
              <a:avLst/>
              <a:gdLst>
                <a:gd name="T0" fmla="*/ 34 w 34"/>
                <a:gd name="T1" fmla="*/ 37 h 65"/>
                <a:gd name="T2" fmla="*/ 34 w 34"/>
                <a:gd name="T3" fmla="*/ 65 h 65"/>
                <a:gd name="T4" fmla="*/ 0 w 34"/>
                <a:gd name="T5" fmla="*/ 28 h 65"/>
                <a:gd name="T6" fmla="*/ 0 w 34"/>
                <a:gd name="T7" fmla="*/ 0 h 65"/>
                <a:gd name="T8" fmla="*/ 34 w 34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84" name="Freeform 125"/>
            <p:cNvSpPr>
              <a:spLocks/>
            </p:cNvSpPr>
            <p:nvPr/>
          </p:nvSpPr>
          <p:spPr bwMode="auto">
            <a:xfrm>
              <a:off x="2575" y="3414"/>
              <a:ext cx="17" cy="46"/>
            </a:xfrm>
            <a:custGeom>
              <a:avLst/>
              <a:gdLst>
                <a:gd name="T0" fmla="*/ 17 w 17"/>
                <a:gd name="T1" fmla="*/ 18 h 46"/>
                <a:gd name="T2" fmla="*/ 17 w 17"/>
                <a:gd name="T3" fmla="*/ 46 h 46"/>
                <a:gd name="T4" fmla="*/ 0 w 17"/>
                <a:gd name="T5" fmla="*/ 27 h 46"/>
                <a:gd name="T6" fmla="*/ 0 w 17"/>
                <a:gd name="T7" fmla="*/ 0 h 46"/>
                <a:gd name="T8" fmla="*/ 17 w 17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85" name="Freeform 126"/>
            <p:cNvSpPr>
              <a:spLocks/>
            </p:cNvSpPr>
            <p:nvPr/>
          </p:nvSpPr>
          <p:spPr bwMode="auto">
            <a:xfrm>
              <a:off x="2704" y="3036"/>
              <a:ext cx="12" cy="36"/>
            </a:xfrm>
            <a:custGeom>
              <a:avLst/>
              <a:gdLst>
                <a:gd name="T0" fmla="*/ 12 w 12"/>
                <a:gd name="T1" fmla="*/ 5 h 36"/>
                <a:gd name="T2" fmla="*/ 12 w 12"/>
                <a:gd name="T3" fmla="*/ 36 h 36"/>
                <a:gd name="T4" fmla="*/ 0 w 12"/>
                <a:gd name="T5" fmla="*/ 31 h 36"/>
                <a:gd name="T6" fmla="*/ 0 w 12"/>
                <a:gd name="T7" fmla="*/ 0 h 36"/>
                <a:gd name="T8" fmla="*/ 12 w 12"/>
                <a:gd name="T9" fmla="*/ 5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86" name="Freeform 127"/>
            <p:cNvSpPr>
              <a:spLocks/>
            </p:cNvSpPr>
            <p:nvPr/>
          </p:nvSpPr>
          <p:spPr bwMode="auto">
            <a:xfrm>
              <a:off x="2667" y="3016"/>
              <a:ext cx="35" cy="49"/>
            </a:xfrm>
            <a:custGeom>
              <a:avLst/>
              <a:gdLst>
                <a:gd name="T0" fmla="*/ 35 w 35"/>
                <a:gd name="T1" fmla="*/ 19 h 49"/>
                <a:gd name="T2" fmla="*/ 35 w 35"/>
                <a:gd name="T3" fmla="*/ 49 h 49"/>
                <a:gd name="T4" fmla="*/ 0 w 35"/>
                <a:gd name="T5" fmla="*/ 30 h 49"/>
                <a:gd name="T6" fmla="*/ 0 w 35"/>
                <a:gd name="T7" fmla="*/ 0 h 49"/>
                <a:gd name="T8" fmla="*/ 35 w 35"/>
                <a:gd name="T9" fmla="*/ 1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87" name="Freeform 128"/>
            <p:cNvSpPr>
              <a:spLocks/>
            </p:cNvSpPr>
            <p:nvPr/>
          </p:nvSpPr>
          <p:spPr bwMode="auto">
            <a:xfrm>
              <a:off x="2631" y="2997"/>
              <a:ext cx="35" cy="46"/>
            </a:xfrm>
            <a:custGeom>
              <a:avLst/>
              <a:gdLst>
                <a:gd name="T0" fmla="*/ 35 w 35"/>
                <a:gd name="T1" fmla="*/ 18 h 46"/>
                <a:gd name="T2" fmla="*/ 35 w 35"/>
                <a:gd name="T3" fmla="*/ 46 h 46"/>
                <a:gd name="T4" fmla="*/ 0 w 35"/>
                <a:gd name="T5" fmla="*/ 28 h 46"/>
                <a:gd name="T6" fmla="*/ 0 w 35"/>
                <a:gd name="T7" fmla="*/ 0 h 46"/>
                <a:gd name="T8" fmla="*/ 35 w 35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88" name="Freeform 129"/>
            <p:cNvSpPr>
              <a:spLocks/>
            </p:cNvSpPr>
            <p:nvPr/>
          </p:nvSpPr>
          <p:spPr bwMode="auto">
            <a:xfrm>
              <a:off x="2594" y="2977"/>
              <a:ext cx="34" cy="46"/>
            </a:xfrm>
            <a:custGeom>
              <a:avLst/>
              <a:gdLst>
                <a:gd name="T0" fmla="*/ 34 w 34"/>
                <a:gd name="T1" fmla="*/ 18 h 46"/>
                <a:gd name="T2" fmla="*/ 34 w 34"/>
                <a:gd name="T3" fmla="*/ 46 h 46"/>
                <a:gd name="T4" fmla="*/ 0 w 34"/>
                <a:gd name="T5" fmla="*/ 28 h 46"/>
                <a:gd name="T6" fmla="*/ 0 w 34"/>
                <a:gd name="T7" fmla="*/ 0 h 46"/>
                <a:gd name="T8" fmla="*/ 34 w 34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89" name="Freeform 130"/>
            <p:cNvSpPr>
              <a:spLocks/>
            </p:cNvSpPr>
            <p:nvPr/>
          </p:nvSpPr>
          <p:spPr bwMode="auto">
            <a:xfrm>
              <a:off x="2575" y="2966"/>
              <a:ext cx="17" cy="36"/>
            </a:xfrm>
            <a:custGeom>
              <a:avLst/>
              <a:gdLst>
                <a:gd name="T0" fmla="*/ 17 w 17"/>
                <a:gd name="T1" fmla="*/ 10 h 36"/>
                <a:gd name="T2" fmla="*/ 17 w 17"/>
                <a:gd name="T3" fmla="*/ 36 h 36"/>
                <a:gd name="T4" fmla="*/ 0 w 17"/>
                <a:gd name="T5" fmla="*/ 28 h 36"/>
                <a:gd name="T6" fmla="*/ 0 w 17"/>
                <a:gd name="T7" fmla="*/ 0 h 36"/>
                <a:gd name="T8" fmla="*/ 17 w 17"/>
                <a:gd name="T9" fmla="*/ 1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90" name="Freeform 131"/>
            <p:cNvSpPr>
              <a:spLocks/>
            </p:cNvSpPr>
            <p:nvPr/>
          </p:nvSpPr>
          <p:spPr bwMode="auto">
            <a:xfrm>
              <a:off x="2667" y="3087"/>
              <a:ext cx="35" cy="52"/>
            </a:xfrm>
            <a:custGeom>
              <a:avLst/>
              <a:gdLst>
                <a:gd name="T0" fmla="*/ 35 w 35"/>
                <a:gd name="T1" fmla="*/ 22 h 52"/>
                <a:gd name="T2" fmla="*/ 35 w 35"/>
                <a:gd name="T3" fmla="*/ 52 h 52"/>
                <a:gd name="T4" fmla="*/ 0 w 35"/>
                <a:gd name="T5" fmla="*/ 29 h 52"/>
                <a:gd name="T6" fmla="*/ 0 w 35"/>
                <a:gd name="T7" fmla="*/ 0 h 52"/>
                <a:gd name="T8" fmla="*/ 35 w 35"/>
                <a:gd name="T9" fmla="*/ 2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91" name="Freeform 132"/>
            <p:cNvSpPr>
              <a:spLocks/>
            </p:cNvSpPr>
            <p:nvPr/>
          </p:nvSpPr>
          <p:spPr bwMode="auto">
            <a:xfrm>
              <a:off x="2631" y="3064"/>
              <a:ext cx="35" cy="52"/>
            </a:xfrm>
            <a:custGeom>
              <a:avLst/>
              <a:gdLst>
                <a:gd name="T0" fmla="*/ 35 w 35"/>
                <a:gd name="T1" fmla="*/ 23 h 52"/>
                <a:gd name="T2" fmla="*/ 35 w 35"/>
                <a:gd name="T3" fmla="*/ 52 h 52"/>
                <a:gd name="T4" fmla="*/ 0 w 35"/>
                <a:gd name="T5" fmla="*/ 30 h 52"/>
                <a:gd name="T6" fmla="*/ 0 w 35"/>
                <a:gd name="T7" fmla="*/ 0 h 52"/>
                <a:gd name="T8" fmla="*/ 35 w 35"/>
                <a:gd name="T9" fmla="*/ 23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92" name="Freeform 133"/>
            <p:cNvSpPr>
              <a:spLocks/>
            </p:cNvSpPr>
            <p:nvPr/>
          </p:nvSpPr>
          <p:spPr bwMode="auto">
            <a:xfrm>
              <a:off x="2594" y="3042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7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93" name="Freeform 134"/>
            <p:cNvSpPr>
              <a:spLocks/>
            </p:cNvSpPr>
            <p:nvPr/>
          </p:nvSpPr>
          <p:spPr bwMode="auto">
            <a:xfrm>
              <a:off x="2575" y="3030"/>
              <a:ext cx="17" cy="39"/>
            </a:xfrm>
            <a:custGeom>
              <a:avLst/>
              <a:gdLst>
                <a:gd name="T0" fmla="*/ 17 w 17"/>
                <a:gd name="T1" fmla="*/ 11 h 39"/>
                <a:gd name="T2" fmla="*/ 17 w 17"/>
                <a:gd name="T3" fmla="*/ 39 h 39"/>
                <a:gd name="T4" fmla="*/ 0 w 17"/>
                <a:gd name="T5" fmla="*/ 27 h 39"/>
                <a:gd name="T6" fmla="*/ 0 w 17"/>
                <a:gd name="T7" fmla="*/ 0 h 39"/>
                <a:gd name="T8" fmla="*/ 17 w 17"/>
                <a:gd name="T9" fmla="*/ 1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94" name="Freeform 135"/>
            <p:cNvSpPr>
              <a:spLocks/>
            </p:cNvSpPr>
            <p:nvPr/>
          </p:nvSpPr>
          <p:spPr bwMode="auto">
            <a:xfrm>
              <a:off x="2704" y="3185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95" name="Freeform 136"/>
            <p:cNvSpPr>
              <a:spLocks/>
            </p:cNvSpPr>
            <p:nvPr/>
          </p:nvSpPr>
          <p:spPr bwMode="auto">
            <a:xfrm>
              <a:off x="2667" y="3158"/>
              <a:ext cx="35" cy="55"/>
            </a:xfrm>
            <a:custGeom>
              <a:avLst/>
              <a:gdLst>
                <a:gd name="T0" fmla="*/ 35 w 35"/>
                <a:gd name="T1" fmla="*/ 24 h 55"/>
                <a:gd name="T2" fmla="*/ 35 w 35"/>
                <a:gd name="T3" fmla="*/ 55 h 55"/>
                <a:gd name="T4" fmla="*/ 0 w 35"/>
                <a:gd name="T5" fmla="*/ 30 h 55"/>
                <a:gd name="T6" fmla="*/ 0 w 35"/>
                <a:gd name="T7" fmla="*/ 0 h 55"/>
                <a:gd name="T8" fmla="*/ 35 w 35"/>
                <a:gd name="T9" fmla="*/ 24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96" name="Freeform 137"/>
            <p:cNvSpPr>
              <a:spLocks/>
            </p:cNvSpPr>
            <p:nvPr/>
          </p:nvSpPr>
          <p:spPr bwMode="auto">
            <a:xfrm>
              <a:off x="2631" y="3132"/>
              <a:ext cx="35" cy="54"/>
            </a:xfrm>
            <a:custGeom>
              <a:avLst/>
              <a:gdLst>
                <a:gd name="T0" fmla="*/ 35 w 35"/>
                <a:gd name="T1" fmla="*/ 26 h 54"/>
                <a:gd name="T2" fmla="*/ 35 w 35"/>
                <a:gd name="T3" fmla="*/ 54 h 54"/>
                <a:gd name="T4" fmla="*/ 0 w 35"/>
                <a:gd name="T5" fmla="*/ 28 h 54"/>
                <a:gd name="T6" fmla="*/ 0 w 35"/>
                <a:gd name="T7" fmla="*/ 0 h 54"/>
                <a:gd name="T8" fmla="*/ 35 w 35"/>
                <a:gd name="T9" fmla="*/ 26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97" name="Freeform 138"/>
            <p:cNvSpPr>
              <a:spLocks/>
            </p:cNvSpPr>
            <p:nvPr/>
          </p:nvSpPr>
          <p:spPr bwMode="auto">
            <a:xfrm>
              <a:off x="2594" y="3108"/>
              <a:ext cx="34" cy="52"/>
            </a:xfrm>
            <a:custGeom>
              <a:avLst/>
              <a:gdLst>
                <a:gd name="T0" fmla="*/ 34 w 34"/>
                <a:gd name="T1" fmla="*/ 24 h 52"/>
                <a:gd name="T2" fmla="*/ 34 w 34"/>
                <a:gd name="T3" fmla="*/ 52 h 52"/>
                <a:gd name="T4" fmla="*/ 0 w 34"/>
                <a:gd name="T5" fmla="*/ 28 h 52"/>
                <a:gd name="T6" fmla="*/ 0 w 34"/>
                <a:gd name="T7" fmla="*/ 0 h 52"/>
                <a:gd name="T8" fmla="*/ 34 w 34"/>
                <a:gd name="T9" fmla="*/ 24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98" name="Freeform 139"/>
            <p:cNvSpPr>
              <a:spLocks/>
            </p:cNvSpPr>
            <p:nvPr/>
          </p:nvSpPr>
          <p:spPr bwMode="auto">
            <a:xfrm>
              <a:off x="2575" y="3095"/>
              <a:ext cx="17" cy="38"/>
            </a:xfrm>
            <a:custGeom>
              <a:avLst/>
              <a:gdLst>
                <a:gd name="T0" fmla="*/ 17 w 17"/>
                <a:gd name="T1" fmla="*/ 10 h 38"/>
                <a:gd name="T2" fmla="*/ 17 w 17"/>
                <a:gd name="T3" fmla="*/ 38 h 38"/>
                <a:gd name="T4" fmla="*/ 0 w 17"/>
                <a:gd name="T5" fmla="*/ 27 h 38"/>
                <a:gd name="T6" fmla="*/ 0 w 17"/>
                <a:gd name="T7" fmla="*/ 0 h 38"/>
                <a:gd name="T8" fmla="*/ 17 w 17"/>
                <a:gd name="T9" fmla="*/ 1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99" name="Freeform 140"/>
            <p:cNvSpPr>
              <a:spLocks/>
            </p:cNvSpPr>
            <p:nvPr/>
          </p:nvSpPr>
          <p:spPr bwMode="auto">
            <a:xfrm>
              <a:off x="2704" y="3257"/>
              <a:ext cx="11" cy="40"/>
            </a:xfrm>
            <a:custGeom>
              <a:avLst/>
              <a:gdLst>
                <a:gd name="T0" fmla="*/ 11 w 11"/>
                <a:gd name="T1" fmla="*/ 9 h 40"/>
                <a:gd name="T2" fmla="*/ 11 w 11"/>
                <a:gd name="T3" fmla="*/ 40 h 40"/>
                <a:gd name="T4" fmla="*/ 0 w 11"/>
                <a:gd name="T5" fmla="*/ 32 h 40"/>
                <a:gd name="T6" fmla="*/ 0 w 11"/>
                <a:gd name="T7" fmla="*/ 0 h 40"/>
                <a:gd name="T8" fmla="*/ 11 w 11"/>
                <a:gd name="T9" fmla="*/ 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00" name="Freeform 141"/>
            <p:cNvSpPr>
              <a:spLocks/>
            </p:cNvSpPr>
            <p:nvPr/>
          </p:nvSpPr>
          <p:spPr bwMode="auto">
            <a:xfrm>
              <a:off x="2667" y="3229"/>
              <a:ext cx="35" cy="57"/>
            </a:xfrm>
            <a:custGeom>
              <a:avLst/>
              <a:gdLst>
                <a:gd name="T0" fmla="*/ 35 w 35"/>
                <a:gd name="T1" fmla="*/ 27 h 57"/>
                <a:gd name="T2" fmla="*/ 35 w 35"/>
                <a:gd name="T3" fmla="*/ 57 h 57"/>
                <a:gd name="T4" fmla="*/ 0 w 35"/>
                <a:gd name="T5" fmla="*/ 29 h 57"/>
                <a:gd name="T6" fmla="*/ 0 w 35"/>
                <a:gd name="T7" fmla="*/ 0 h 57"/>
                <a:gd name="T8" fmla="*/ 35 w 35"/>
                <a:gd name="T9" fmla="*/ 2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01" name="Freeform 142"/>
            <p:cNvSpPr>
              <a:spLocks/>
            </p:cNvSpPr>
            <p:nvPr/>
          </p:nvSpPr>
          <p:spPr bwMode="auto">
            <a:xfrm>
              <a:off x="2631" y="3201"/>
              <a:ext cx="35" cy="56"/>
            </a:xfrm>
            <a:custGeom>
              <a:avLst/>
              <a:gdLst>
                <a:gd name="T0" fmla="*/ 35 w 35"/>
                <a:gd name="T1" fmla="*/ 28 h 56"/>
                <a:gd name="T2" fmla="*/ 35 w 35"/>
                <a:gd name="T3" fmla="*/ 56 h 56"/>
                <a:gd name="T4" fmla="*/ 0 w 35"/>
                <a:gd name="T5" fmla="*/ 28 h 56"/>
                <a:gd name="T6" fmla="*/ 0 w 35"/>
                <a:gd name="T7" fmla="*/ 0 h 56"/>
                <a:gd name="T8" fmla="*/ 35 w 35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02" name="Freeform 143"/>
            <p:cNvSpPr>
              <a:spLocks/>
            </p:cNvSpPr>
            <p:nvPr/>
          </p:nvSpPr>
          <p:spPr bwMode="auto">
            <a:xfrm>
              <a:off x="2594" y="3172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8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03" name="Freeform 144"/>
            <p:cNvSpPr>
              <a:spLocks/>
            </p:cNvSpPr>
            <p:nvPr/>
          </p:nvSpPr>
          <p:spPr bwMode="auto">
            <a:xfrm>
              <a:off x="2575" y="3158"/>
              <a:ext cx="17" cy="41"/>
            </a:xfrm>
            <a:custGeom>
              <a:avLst/>
              <a:gdLst>
                <a:gd name="T0" fmla="*/ 17 w 17"/>
                <a:gd name="T1" fmla="*/ 13 h 41"/>
                <a:gd name="T2" fmla="*/ 17 w 17"/>
                <a:gd name="T3" fmla="*/ 41 h 41"/>
                <a:gd name="T4" fmla="*/ 0 w 17"/>
                <a:gd name="T5" fmla="*/ 25 h 41"/>
                <a:gd name="T6" fmla="*/ 0 w 17"/>
                <a:gd name="T7" fmla="*/ 0 h 41"/>
                <a:gd name="T8" fmla="*/ 17 w 17"/>
                <a:gd name="T9" fmla="*/ 1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04" name="Freeform 145"/>
            <p:cNvSpPr>
              <a:spLocks/>
            </p:cNvSpPr>
            <p:nvPr/>
          </p:nvSpPr>
          <p:spPr bwMode="auto">
            <a:xfrm>
              <a:off x="2704" y="3332"/>
              <a:ext cx="12" cy="41"/>
            </a:xfrm>
            <a:custGeom>
              <a:avLst/>
              <a:gdLst>
                <a:gd name="T0" fmla="*/ 12 w 12"/>
                <a:gd name="T1" fmla="*/ 10 h 41"/>
                <a:gd name="T2" fmla="*/ 12 w 12"/>
                <a:gd name="T3" fmla="*/ 41 h 41"/>
                <a:gd name="T4" fmla="*/ 0 w 12"/>
                <a:gd name="T5" fmla="*/ 30 h 41"/>
                <a:gd name="T6" fmla="*/ 0 w 12"/>
                <a:gd name="T7" fmla="*/ 0 h 41"/>
                <a:gd name="T8" fmla="*/ 12 w 12"/>
                <a:gd name="T9" fmla="*/ 1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05" name="Freeform 146"/>
            <p:cNvSpPr>
              <a:spLocks/>
            </p:cNvSpPr>
            <p:nvPr/>
          </p:nvSpPr>
          <p:spPr bwMode="auto">
            <a:xfrm>
              <a:off x="2667" y="3300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30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06" name="Freeform 147"/>
            <p:cNvSpPr>
              <a:spLocks/>
            </p:cNvSpPr>
            <p:nvPr/>
          </p:nvSpPr>
          <p:spPr bwMode="auto">
            <a:xfrm>
              <a:off x="2631" y="3269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28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07" name="Freeform 148"/>
            <p:cNvSpPr>
              <a:spLocks/>
            </p:cNvSpPr>
            <p:nvPr/>
          </p:nvSpPr>
          <p:spPr bwMode="auto">
            <a:xfrm>
              <a:off x="2594" y="3237"/>
              <a:ext cx="34" cy="59"/>
            </a:xfrm>
            <a:custGeom>
              <a:avLst/>
              <a:gdLst>
                <a:gd name="T0" fmla="*/ 34 w 34"/>
                <a:gd name="T1" fmla="*/ 31 h 59"/>
                <a:gd name="T2" fmla="*/ 34 w 34"/>
                <a:gd name="T3" fmla="*/ 59 h 59"/>
                <a:gd name="T4" fmla="*/ 0 w 34"/>
                <a:gd name="T5" fmla="*/ 28 h 59"/>
                <a:gd name="T6" fmla="*/ 0 w 34"/>
                <a:gd name="T7" fmla="*/ 0 h 59"/>
                <a:gd name="T8" fmla="*/ 34 w 34"/>
                <a:gd name="T9" fmla="*/ 3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08" name="Freeform 149"/>
            <p:cNvSpPr>
              <a:spLocks/>
            </p:cNvSpPr>
            <p:nvPr/>
          </p:nvSpPr>
          <p:spPr bwMode="auto">
            <a:xfrm>
              <a:off x="2575" y="3222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7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09" name="Freeform 150"/>
            <p:cNvSpPr>
              <a:spLocks/>
            </p:cNvSpPr>
            <p:nvPr/>
          </p:nvSpPr>
          <p:spPr bwMode="auto">
            <a:xfrm>
              <a:off x="2704" y="3408"/>
              <a:ext cx="11" cy="38"/>
            </a:xfrm>
            <a:custGeom>
              <a:avLst/>
              <a:gdLst>
                <a:gd name="T0" fmla="*/ 11 w 11"/>
                <a:gd name="T1" fmla="*/ 8 h 38"/>
                <a:gd name="T2" fmla="*/ 11 w 11"/>
                <a:gd name="T3" fmla="*/ 38 h 38"/>
                <a:gd name="T4" fmla="*/ 0 w 11"/>
                <a:gd name="T5" fmla="*/ 27 h 38"/>
                <a:gd name="T6" fmla="*/ 0 w 11"/>
                <a:gd name="T7" fmla="*/ 0 h 38"/>
                <a:gd name="T8" fmla="*/ 11 w 11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10" name="Freeform 151"/>
            <p:cNvSpPr>
              <a:spLocks/>
            </p:cNvSpPr>
            <p:nvPr/>
          </p:nvSpPr>
          <p:spPr bwMode="auto">
            <a:xfrm>
              <a:off x="2667" y="3372"/>
              <a:ext cx="35" cy="63"/>
            </a:xfrm>
            <a:custGeom>
              <a:avLst/>
              <a:gdLst>
                <a:gd name="T0" fmla="*/ 35 w 35"/>
                <a:gd name="T1" fmla="*/ 32 h 63"/>
                <a:gd name="T2" fmla="*/ 35 w 35"/>
                <a:gd name="T3" fmla="*/ 63 h 63"/>
                <a:gd name="T4" fmla="*/ 0 w 35"/>
                <a:gd name="T5" fmla="*/ 29 h 63"/>
                <a:gd name="T6" fmla="*/ 0 w 35"/>
                <a:gd name="T7" fmla="*/ 0 h 63"/>
                <a:gd name="T8" fmla="*/ 35 w 35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11" name="Freeform 152"/>
            <p:cNvSpPr>
              <a:spLocks/>
            </p:cNvSpPr>
            <p:nvPr/>
          </p:nvSpPr>
          <p:spPr bwMode="auto">
            <a:xfrm>
              <a:off x="2631" y="3338"/>
              <a:ext cx="35" cy="60"/>
            </a:xfrm>
            <a:custGeom>
              <a:avLst/>
              <a:gdLst>
                <a:gd name="T0" fmla="*/ 35 w 35"/>
                <a:gd name="T1" fmla="*/ 32 h 60"/>
                <a:gd name="T2" fmla="*/ 35 w 35"/>
                <a:gd name="T3" fmla="*/ 60 h 60"/>
                <a:gd name="T4" fmla="*/ 0 w 35"/>
                <a:gd name="T5" fmla="*/ 28 h 60"/>
                <a:gd name="T6" fmla="*/ 0 w 35"/>
                <a:gd name="T7" fmla="*/ 0 h 60"/>
                <a:gd name="T8" fmla="*/ 35 w 35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12" name="Freeform 153"/>
            <p:cNvSpPr>
              <a:spLocks/>
            </p:cNvSpPr>
            <p:nvPr/>
          </p:nvSpPr>
          <p:spPr bwMode="auto">
            <a:xfrm>
              <a:off x="2593" y="3302"/>
              <a:ext cx="35" cy="61"/>
            </a:xfrm>
            <a:custGeom>
              <a:avLst/>
              <a:gdLst>
                <a:gd name="T0" fmla="*/ 35 w 35"/>
                <a:gd name="T1" fmla="*/ 35 h 61"/>
                <a:gd name="T2" fmla="*/ 35 w 35"/>
                <a:gd name="T3" fmla="*/ 61 h 61"/>
                <a:gd name="T4" fmla="*/ 0 w 35"/>
                <a:gd name="T5" fmla="*/ 29 h 61"/>
                <a:gd name="T6" fmla="*/ 0 w 35"/>
                <a:gd name="T7" fmla="*/ 0 h 61"/>
                <a:gd name="T8" fmla="*/ 35 w 35"/>
                <a:gd name="T9" fmla="*/ 35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13" name="Freeform 154"/>
            <p:cNvSpPr>
              <a:spLocks/>
            </p:cNvSpPr>
            <p:nvPr/>
          </p:nvSpPr>
          <p:spPr bwMode="auto">
            <a:xfrm>
              <a:off x="2575" y="3286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6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14" name="Freeform 155"/>
            <p:cNvSpPr>
              <a:spLocks/>
            </p:cNvSpPr>
            <p:nvPr/>
          </p:nvSpPr>
          <p:spPr bwMode="auto">
            <a:xfrm>
              <a:off x="2704" y="3479"/>
              <a:ext cx="11" cy="44"/>
            </a:xfrm>
            <a:custGeom>
              <a:avLst/>
              <a:gdLst>
                <a:gd name="T0" fmla="*/ 11 w 11"/>
                <a:gd name="T1" fmla="*/ 13 h 44"/>
                <a:gd name="T2" fmla="*/ 11 w 11"/>
                <a:gd name="T3" fmla="*/ 44 h 44"/>
                <a:gd name="T4" fmla="*/ 0 w 11"/>
                <a:gd name="T5" fmla="*/ 32 h 44"/>
                <a:gd name="T6" fmla="*/ 0 w 11"/>
                <a:gd name="T7" fmla="*/ 0 h 44"/>
                <a:gd name="T8" fmla="*/ 11 w 11"/>
                <a:gd name="T9" fmla="*/ 13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15" name="Freeform 156"/>
            <p:cNvSpPr>
              <a:spLocks/>
            </p:cNvSpPr>
            <p:nvPr/>
          </p:nvSpPr>
          <p:spPr bwMode="auto">
            <a:xfrm>
              <a:off x="2667" y="3443"/>
              <a:ext cx="35" cy="65"/>
            </a:xfrm>
            <a:custGeom>
              <a:avLst/>
              <a:gdLst>
                <a:gd name="T0" fmla="*/ 35 w 35"/>
                <a:gd name="T1" fmla="*/ 35 h 65"/>
                <a:gd name="T2" fmla="*/ 35 w 35"/>
                <a:gd name="T3" fmla="*/ 65 h 65"/>
                <a:gd name="T4" fmla="*/ 0 w 35"/>
                <a:gd name="T5" fmla="*/ 29 h 65"/>
                <a:gd name="T6" fmla="*/ 0 w 35"/>
                <a:gd name="T7" fmla="*/ 0 h 65"/>
                <a:gd name="T8" fmla="*/ 35 w 35"/>
                <a:gd name="T9" fmla="*/ 35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16" name="Freeform 157"/>
            <p:cNvSpPr>
              <a:spLocks/>
            </p:cNvSpPr>
            <p:nvPr/>
          </p:nvSpPr>
          <p:spPr bwMode="auto">
            <a:xfrm>
              <a:off x="2631" y="3405"/>
              <a:ext cx="35" cy="65"/>
            </a:xfrm>
            <a:custGeom>
              <a:avLst/>
              <a:gdLst>
                <a:gd name="T0" fmla="*/ 35 w 35"/>
                <a:gd name="T1" fmla="*/ 37 h 65"/>
                <a:gd name="T2" fmla="*/ 35 w 35"/>
                <a:gd name="T3" fmla="*/ 65 h 65"/>
                <a:gd name="T4" fmla="*/ 0 w 35"/>
                <a:gd name="T5" fmla="*/ 30 h 65"/>
                <a:gd name="T6" fmla="*/ 0 w 35"/>
                <a:gd name="T7" fmla="*/ 0 h 65"/>
                <a:gd name="T8" fmla="*/ 35 w 35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17" name="Freeform 158"/>
            <p:cNvSpPr>
              <a:spLocks/>
            </p:cNvSpPr>
            <p:nvPr/>
          </p:nvSpPr>
          <p:spPr bwMode="auto">
            <a:xfrm>
              <a:off x="2594" y="3369"/>
              <a:ext cx="34" cy="63"/>
            </a:xfrm>
            <a:custGeom>
              <a:avLst/>
              <a:gdLst>
                <a:gd name="T0" fmla="*/ 34 w 34"/>
                <a:gd name="T1" fmla="*/ 35 h 63"/>
                <a:gd name="T2" fmla="*/ 34 w 34"/>
                <a:gd name="T3" fmla="*/ 63 h 63"/>
                <a:gd name="T4" fmla="*/ 0 w 34"/>
                <a:gd name="T5" fmla="*/ 28 h 63"/>
                <a:gd name="T6" fmla="*/ 0 w 34"/>
                <a:gd name="T7" fmla="*/ 0 h 63"/>
                <a:gd name="T8" fmla="*/ 34 w 34"/>
                <a:gd name="T9" fmla="*/ 3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18" name="Freeform 159"/>
            <p:cNvSpPr>
              <a:spLocks/>
            </p:cNvSpPr>
            <p:nvPr/>
          </p:nvSpPr>
          <p:spPr bwMode="auto">
            <a:xfrm>
              <a:off x="2575" y="3352"/>
              <a:ext cx="17" cy="44"/>
            </a:xfrm>
            <a:custGeom>
              <a:avLst/>
              <a:gdLst>
                <a:gd name="T0" fmla="*/ 17 w 17"/>
                <a:gd name="T1" fmla="*/ 16 h 44"/>
                <a:gd name="T2" fmla="*/ 17 w 17"/>
                <a:gd name="T3" fmla="*/ 44 h 44"/>
                <a:gd name="T4" fmla="*/ 0 w 17"/>
                <a:gd name="T5" fmla="*/ 24 h 44"/>
                <a:gd name="T6" fmla="*/ 0 w 17"/>
                <a:gd name="T7" fmla="*/ 0 h 44"/>
                <a:gd name="T8" fmla="*/ 17 w 17"/>
                <a:gd name="T9" fmla="*/ 1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19" name="Freeform 160"/>
            <p:cNvSpPr>
              <a:spLocks/>
            </p:cNvSpPr>
            <p:nvPr/>
          </p:nvSpPr>
          <p:spPr bwMode="auto">
            <a:xfrm>
              <a:off x="2575" y="3383"/>
              <a:ext cx="29" cy="55"/>
            </a:xfrm>
            <a:custGeom>
              <a:avLst/>
              <a:gdLst>
                <a:gd name="T0" fmla="*/ 29 w 29"/>
                <a:gd name="T1" fmla="*/ 30 h 55"/>
                <a:gd name="T2" fmla="*/ 29 w 29"/>
                <a:gd name="T3" fmla="*/ 55 h 55"/>
                <a:gd name="T4" fmla="*/ 0 w 29"/>
                <a:gd name="T5" fmla="*/ 27 h 55"/>
                <a:gd name="T6" fmla="*/ 0 w 29"/>
                <a:gd name="T7" fmla="*/ 0 h 55"/>
                <a:gd name="T8" fmla="*/ 29 w 29"/>
                <a:gd name="T9" fmla="*/ 3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20" name="Freeform 161"/>
            <p:cNvSpPr>
              <a:spLocks/>
            </p:cNvSpPr>
            <p:nvPr/>
          </p:nvSpPr>
          <p:spPr bwMode="auto">
            <a:xfrm>
              <a:off x="2676" y="3486"/>
              <a:ext cx="39" cy="71"/>
            </a:xfrm>
            <a:custGeom>
              <a:avLst/>
              <a:gdLst>
                <a:gd name="T0" fmla="*/ 39 w 39"/>
                <a:gd name="T1" fmla="*/ 43 h 71"/>
                <a:gd name="T2" fmla="*/ 39 w 39"/>
                <a:gd name="T3" fmla="*/ 71 h 71"/>
                <a:gd name="T4" fmla="*/ 0 w 39"/>
                <a:gd name="T5" fmla="*/ 30 h 71"/>
                <a:gd name="T6" fmla="*/ 0 w 39"/>
                <a:gd name="T7" fmla="*/ 0 h 71"/>
                <a:gd name="T8" fmla="*/ 39 w 39"/>
                <a:gd name="T9" fmla="*/ 4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21" name="Freeform 162"/>
            <p:cNvSpPr>
              <a:spLocks/>
            </p:cNvSpPr>
            <p:nvPr/>
          </p:nvSpPr>
          <p:spPr bwMode="auto">
            <a:xfrm>
              <a:off x="2642" y="3451"/>
              <a:ext cx="32" cy="64"/>
            </a:xfrm>
            <a:custGeom>
              <a:avLst/>
              <a:gdLst>
                <a:gd name="T0" fmla="*/ 32 w 32"/>
                <a:gd name="T1" fmla="*/ 34 h 64"/>
                <a:gd name="T2" fmla="*/ 32 w 32"/>
                <a:gd name="T3" fmla="*/ 64 h 64"/>
                <a:gd name="T4" fmla="*/ 0 w 32"/>
                <a:gd name="T5" fmla="*/ 29 h 64"/>
                <a:gd name="T6" fmla="*/ 0 w 32"/>
                <a:gd name="T7" fmla="*/ 0 h 64"/>
                <a:gd name="T8" fmla="*/ 32 w 32"/>
                <a:gd name="T9" fmla="*/ 34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22" name="Freeform 163"/>
            <p:cNvSpPr>
              <a:spLocks/>
            </p:cNvSpPr>
            <p:nvPr/>
          </p:nvSpPr>
          <p:spPr bwMode="auto">
            <a:xfrm>
              <a:off x="2606" y="3415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6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23" name="Freeform 164"/>
            <p:cNvSpPr>
              <a:spLocks/>
            </p:cNvSpPr>
            <p:nvPr/>
          </p:nvSpPr>
          <p:spPr bwMode="auto">
            <a:xfrm>
              <a:off x="2575" y="2999"/>
              <a:ext cx="30" cy="44"/>
            </a:xfrm>
            <a:custGeom>
              <a:avLst/>
              <a:gdLst>
                <a:gd name="T0" fmla="*/ 30 w 30"/>
                <a:gd name="T1" fmla="*/ 17 h 44"/>
                <a:gd name="T2" fmla="*/ 30 w 30"/>
                <a:gd name="T3" fmla="*/ 44 h 44"/>
                <a:gd name="T4" fmla="*/ 0 w 30"/>
                <a:gd name="T5" fmla="*/ 27 h 44"/>
                <a:gd name="T6" fmla="*/ 0 w 30"/>
                <a:gd name="T7" fmla="*/ 0 h 44"/>
                <a:gd name="T8" fmla="*/ 30 w 30"/>
                <a:gd name="T9" fmla="*/ 1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24" name="Freeform 165"/>
            <p:cNvSpPr>
              <a:spLocks/>
            </p:cNvSpPr>
            <p:nvPr/>
          </p:nvSpPr>
          <p:spPr bwMode="auto">
            <a:xfrm>
              <a:off x="2643" y="3037"/>
              <a:ext cx="33" cy="50"/>
            </a:xfrm>
            <a:custGeom>
              <a:avLst/>
              <a:gdLst>
                <a:gd name="T0" fmla="*/ 33 w 33"/>
                <a:gd name="T1" fmla="*/ 19 h 50"/>
                <a:gd name="T2" fmla="*/ 33 w 33"/>
                <a:gd name="T3" fmla="*/ 50 h 50"/>
                <a:gd name="T4" fmla="*/ 0 w 33"/>
                <a:gd name="T5" fmla="*/ 30 h 50"/>
                <a:gd name="T6" fmla="*/ 0 w 33"/>
                <a:gd name="T7" fmla="*/ 0 h 50"/>
                <a:gd name="T8" fmla="*/ 33 w 33"/>
                <a:gd name="T9" fmla="*/ 19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25" name="Freeform 166"/>
            <p:cNvSpPr>
              <a:spLocks/>
            </p:cNvSpPr>
            <p:nvPr/>
          </p:nvSpPr>
          <p:spPr bwMode="auto">
            <a:xfrm>
              <a:off x="2607" y="3016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8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26" name="Freeform 167"/>
            <p:cNvSpPr>
              <a:spLocks/>
            </p:cNvSpPr>
            <p:nvPr/>
          </p:nvSpPr>
          <p:spPr bwMode="auto">
            <a:xfrm>
              <a:off x="2575" y="3062"/>
              <a:ext cx="30" cy="48"/>
            </a:xfrm>
            <a:custGeom>
              <a:avLst/>
              <a:gdLst>
                <a:gd name="T0" fmla="*/ 30 w 30"/>
                <a:gd name="T1" fmla="*/ 21 h 48"/>
                <a:gd name="T2" fmla="*/ 30 w 30"/>
                <a:gd name="T3" fmla="*/ 48 h 48"/>
                <a:gd name="T4" fmla="*/ 0 w 30"/>
                <a:gd name="T5" fmla="*/ 27 h 48"/>
                <a:gd name="T6" fmla="*/ 0 w 30"/>
                <a:gd name="T7" fmla="*/ 0 h 48"/>
                <a:gd name="T8" fmla="*/ 30 w 30"/>
                <a:gd name="T9" fmla="*/ 21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27" name="Freeform 168"/>
            <p:cNvSpPr>
              <a:spLocks/>
            </p:cNvSpPr>
            <p:nvPr/>
          </p:nvSpPr>
          <p:spPr bwMode="auto">
            <a:xfrm>
              <a:off x="2677" y="3130"/>
              <a:ext cx="39" cy="56"/>
            </a:xfrm>
            <a:custGeom>
              <a:avLst/>
              <a:gdLst>
                <a:gd name="T0" fmla="*/ 39 w 39"/>
                <a:gd name="T1" fmla="*/ 25 h 56"/>
                <a:gd name="T2" fmla="*/ 39 w 39"/>
                <a:gd name="T3" fmla="*/ 56 h 56"/>
                <a:gd name="T4" fmla="*/ 0 w 39"/>
                <a:gd name="T5" fmla="*/ 30 h 56"/>
                <a:gd name="T6" fmla="*/ 0 w 39"/>
                <a:gd name="T7" fmla="*/ 0 h 56"/>
                <a:gd name="T8" fmla="*/ 39 w 39"/>
                <a:gd name="T9" fmla="*/ 25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28" name="Freeform 169"/>
            <p:cNvSpPr>
              <a:spLocks/>
            </p:cNvSpPr>
            <p:nvPr/>
          </p:nvSpPr>
          <p:spPr bwMode="auto">
            <a:xfrm>
              <a:off x="2643" y="3108"/>
              <a:ext cx="33" cy="51"/>
            </a:xfrm>
            <a:custGeom>
              <a:avLst/>
              <a:gdLst>
                <a:gd name="T0" fmla="*/ 33 w 33"/>
                <a:gd name="T1" fmla="*/ 21 h 51"/>
                <a:gd name="T2" fmla="*/ 33 w 33"/>
                <a:gd name="T3" fmla="*/ 51 h 51"/>
                <a:gd name="T4" fmla="*/ 0 w 33"/>
                <a:gd name="T5" fmla="*/ 29 h 51"/>
                <a:gd name="T6" fmla="*/ 0 w 33"/>
                <a:gd name="T7" fmla="*/ 0 h 51"/>
                <a:gd name="T8" fmla="*/ 33 w 33"/>
                <a:gd name="T9" fmla="*/ 2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29" name="Freeform 170"/>
            <p:cNvSpPr>
              <a:spLocks/>
            </p:cNvSpPr>
            <p:nvPr/>
          </p:nvSpPr>
          <p:spPr bwMode="auto">
            <a:xfrm>
              <a:off x="2607" y="3084"/>
              <a:ext cx="34" cy="50"/>
            </a:xfrm>
            <a:custGeom>
              <a:avLst/>
              <a:gdLst>
                <a:gd name="T0" fmla="*/ 34 w 34"/>
                <a:gd name="T1" fmla="*/ 22 h 50"/>
                <a:gd name="T2" fmla="*/ 34 w 34"/>
                <a:gd name="T3" fmla="*/ 50 h 50"/>
                <a:gd name="T4" fmla="*/ 0 w 34"/>
                <a:gd name="T5" fmla="*/ 27 h 50"/>
                <a:gd name="T6" fmla="*/ 0 w 34"/>
                <a:gd name="T7" fmla="*/ 0 h 50"/>
                <a:gd name="T8" fmla="*/ 34 w 34"/>
                <a:gd name="T9" fmla="*/ 22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30" name="Freeform 171"/>
            <p:cNvSpPr>
              <a:spLocks/>
            </p:cNvSpPr>
            <p:nvPr/>
          </p:nvSpPr>
          <p:spPr bwMode="auto">
            <a:xfrm>
              <a:off x="2575" y="3126"/>
              <a:ext cx="30" cy="49"/>
            </a:xfrm>
            <a:custGeom>
              <a:avLst/>
              <a:gdLst>
                <a:gd name="T0" fmla="*/ 30 w 30"/>
                <a:gd name="T1" fmla="*/ 24 h 49"/>
                <a:gd name="T2" fmla="*/ 30 w 30"/>
                <a:gd name="T3" fmla="*/ 49 h 49"/>
                <a:gd name="T4" fmla="*/ 0 w 30"/>
                <a:gd name="T5" fmla="*/ 27 h 49"/>
                <a:gd name="T6" fmla="*/ 0 w 30"/>
                <a:gd name="T7" fmla="*/ 0 h 49"/>
                <a:gd name="T8" fmla="*/ 30 w 30"/>
                <a:gd name="T9" fmla="*/ 24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31" name="Freeform 172"/>
            <p:cNvSpPr>
              <a:spLocks/>
            </p:cNvSpPr>
            <p:nvPr/>
          </p:nvSpPr>
          <p:spPr bwMode="auto">
            <a:xfrm>
              <a:off x="2643" y="3176"/>
              <a:ext cx="33" cy="54"/>
            </a:xfrm>
            <a:custGeom>
              <a:avLst/>
              <a:gdLst>
                <a:gd name="T0" fmla="*/ 33 w 33"/>
                <a:gd name="T1" fmla="*/ 24 h 54"/>
                <a:gd name="T2" fmla="*/ 33 w 33"/>
                <a:gd name="T3" fmla="*/ 54 h 54"/>
                <a:gd name="T4" fmla="*/ 0 w 33"/>
                <a:gd name="T5" fmla="*/ 30 h 54"/>
                <a:gd name="T6" fmla="*/ 0 w 33"/>
                <a:gd name="T7" fmla="*/ 0 h 54"/>
                <a:gd name="T8" fmla="*/ 33 w 33"/>
                <a:gd name="T9" fmla="*/ 24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32" name="Freeform 173"/>
            <p:cNvSpPr>
              <a:spLocks/>
            </p:cNvSpPr>
            <p:nvPr/>
          </p:nvSpPr>
          <p:spPr bwMode="auto">
            <a:xfrm>
              <a:off x="2607" y="3150"/>
              <a:ext cx="34" cy="53"/>
            </a:xfrm>
            <a:custGeom>
              <a:avLst/>
              <a:gdLst>
                <a:gd name="T0" fmla="*/ 34 w 34"/>
                <a:gd name="T1" fmla="*/ 25 h 53"/>
                <a:gd name="T2" fmla="*/ 34 w 34"/>
                <a:gd name="T3" fmla="*/ 53 h 53"/>
                <a:gd name="T4" fmla="*/ 0 w 34"/>
                <a:gd name="T5" fmla="*/ 28 h 53"/>
                <a:gd name="T6" fmla="*/ 0 w 34"/>
                <a:gd name="T7" fmla="*/ 0 h 53"/>
                <a:gd name="T8" fmla="*/ 34 w 34"/>
                <a:gd name="T9" fmla="*/ 25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33" name="Freeform 174"/>
            <p:cNvSpPr>
              <a:spLocks/>
            </p:cNvSpPr>
            <p:nvPr/>
          </p:nvSpPr>
          <p:spPr bwMode="auto">
            <a:xfrm>
              <a:off x="2575" y="3191"/>
              <a:ext cx="29" cy="50"/>
            </a:xfrm>
            <a:custGeom>
              <a:avLst/>
              <a:gdLst>
                <a:gd name="T0" fmla="*/ 29 w 29"/>
                <a:gd name="T1" fmla="*/ 23 h 50"/>
                <a:gd name="T2" fmla="*/ 29 w 29"/>
                <a:gd name="T3" fmla="*/ 50 h 50"/>
                <a:gd name="T4" fmla="*/ 0 w 29"/>
                <a:gd name="T5" fmla="*/ 26 h 50"/>
                <a:gd name="T6" fmla="*/ 0 w 29"/>
                <a:gd name="T7" fmla="*/ 0 h 50"/>
                <a:gd name="T8" fmla="*/ 29 w 29"/>
                <a:gd name="T9" fmla="*/ 23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34" name="Freeform 175"/>
            <p:cNvSpPr>
              <a:spLocks/>
            </p:cNvSpPr>
            <p:nvPr/>
          </p:nvSpPr>
          <p:spPr bwMode="auto">
            <a:xfrm>
              <a:off x="2676" y="3271"/>
              <a:ext cx="40" cy="63"/>
            </a:xfrm>
            <a:custGeom>
              <a:avLst/>
              <a:gdLst>
                <a:gd name="T0" fmla="*/ 40 w 40"/>
                <a:gd name="T1" fmla="*/ 33 h 63"/>
                <a:gd name="T2" fmla="*/ 40 w 40"/>
                <a:gd name="T3" fmla="*/ 63 h 63"/>
                <a:gd name="T4" fmla="*/ 0 w 40"/>
                <a:gd name="T5" fmla="*/ 32 h 63"/>
                <a:gd name="T6" fmla="*/ 0 w 40"/>
                <a:gd name="T7" fmla="*/ 0 h 63"/>
                <a:gd name="T8" fmla="*/ 40 w 40"/>
                <a:gd name="T9" fmla="*/ 33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35" name="Freeform 176"/>
            <p:cNvSpPr>
              <a:spLocks/>
            </p:cNvSpPr>
            <p:nvPr/>
          </p:nvSpPr>
          <p:spPr bwMode="auto">
            <a:xfrm>
              <a:off x="2642" y="3244"/>
              <a:ext cx="32" cy="58"/>
            </a:xfrm>
            <a:custGeom>
              <a:avLst/>
              <a:gdLst>
                <a:gd name="T0" fmla="*/ 32 w 32"/>
                <a:gd name="T1" fmla="*/ 26 h 58"/>
                <a:gd name="T2" fmla="*/ 32 w 32"/>
                <a:gd name="T3" fmla="*/ 58 h 58"/>
                <a:gd name="T4" fmla="*/ 0 w 32"/>
                <a:gd name="T5" fmla="*/ 29 h 58"/>
                <a:gd name="T6" fmla="*/ 0 w 32"/>
                <a:gd name="T7" fmla="*/ 0 h 58"/>
                <a:gd name="T8" fmla="*/ 32 w 32"/>
                <a:gd name="T9" fmla="*/ 26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36" name="Freeform 177"/>
            <p:cNvSpPr>
              <a:spLocks/>
            </p:cNvSpPr>
            <p:nvPr/>
          </p:nvSpPr>
          <p:spPr bwMode="auto">
            <a:xfrm>
              <a:off x="2606" y="3215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9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37" name="Freeform 178"/>
            <p:cNvSpPr>
              <a:spLocks/>
            </p:cNvSpPr>
            <p:nvPr/>
          </p:nvSpPr>
          <p:spPr bwMode="auto">
            <a:xfrm>
              <a:off x="2575" y="3255"/>
              <a:ext cx="29" cy="51"/>
            </a:xfrm>
            <a:custGeom>
              <a:avLst/>
              <a:gdLst>
                <a:gd name="T0" fmla="*/ 29 w 29"/>
                <a:gd name="T1" fmla="*/ 24 h 51"/>
                <a:gd name="T2" fmla="*/ 29 w 29"/>
                <a:gd name="T3" fmla="*/ 51 h 51"/>
                <a:gd name="T4" fmla="*/ 0 w 29"/>
                <a:gd name="T5" fmla="*/ 25 h 51"/>
                <a:gd name="T6" fmla="*/ 0 w 29"/>
                <a:gd name="T7" fmla="*/ 0 h 51"/>
                <a:gd name="T8" fmla="*/ 29 w 29"/>
                <a:gd name="T9" fmla="*/ 24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38" name="Freeform 179"/>
            <p:cNvSpPr>
              <a:spLocks/>
            </p:cNvSpPr>
            <p:nvPr/>
          </p:nvSpPr>
          <p:spPr bwMode="auto">
            <a:xfrm>
              <a:off x="2676" y="3344"/>
              <a:ext cx="40" cy="64"/>
            </a:xfrm>
            <a:custGeom>
              <a:avLst/>
              <a:gdLst>
                <a:gd name="T0" fmla="*/ 40 w 40"/>
                <a:gd name="T1" fmla="*/ 35 h 64"/>
                <a:gd name="T2" fmla="*/ 40 w 40"/>
                <a:gd name="T3" fmla="*/ 64 h 64"/>
                <a:gd name="T4" fmla="*/ 0 w 40"/>
                <a:gd name="T5" fmla="*/ 30 h 64"/>
                <a:gd name="T6" fmla="*/ 0 w 40"/>
                <a:gd name="T7" fmla="*/ 0 h 64"/>
                <a:gd name="T8" fmla="*/ 40 w 40"/>
                <a:gd name="T9" fmla="*/ 35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39" name="Freeform 180"/>
            <p:cNvSpPr>
              <a:spLocks/>
            </p:cNvSpPr>
            <p:nvPr/>
          </p:nvSpPr>
          <p:spPr bwMode="auto">
            <a:xfrm>
              <a:off x="2642" y="3313"/>
              <a:ext cx="32" cy="60"/>
            </a:xfrm>
            <a:custGeom>
              <a:avLst/>
              <a:gdLst>
                <a:gd name="T0" fmla="*/ 32 w 32"/>
                <a:gd name="T1" fmla="*/ 29 h 60"/>
                <a:gd name="T2" fmla="*/ 32 w 32"/>
                <a:gd name="T3" fmla="*/ 60 h 60"/>
                <a:gd name="T4" fmla="*/ 0 w 32"/>
                <a:gd name="T5" fmla="*/ 29 h 60"/>
                <a:gd name="T6" fmla="*/ 0 w 32"/>
                <a:gd name="T7" fmla="*/ 0 h 60"/>
                <a:gd name="T8" fmla="*/ 32 w 32"/>
                <a:gd name="T9" fmla="*/ 29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40" name="Freeform 181"/>
            <p:cNvSpPr>
              <a:spLocks/>
            </p:cNvSpPr>
            <p:nvPr/>
          </p:nvSpPr>
          <p:spPr bwMode="auto">
            <a:xfrm>
              <a:off x="2606" y="3280"/>
              <a:ext cx="34" cy="60"/>
            </a:xfrm>
            <a:custGeom>
              <a:avLst/>
              <a:gdLst>
                <a:gd name="T0" fmla="*/ 34 w 34"/>
                <a:gd name="T1" fmla="*/ 32 h 60"/>
                <a:gd name="T2" fmla="*/ 34 w 34"/>
                <a:gd name="T3" fmla="*/ 60 h 60"/>
                <a:gd name="T4" fmla="*/ 0 w 34"/>
                <a:gd name="T5" fmla="*/ 30 h 60"/>
                <a:gd name="T6" fmla="*/ 0 w 34"/>
                <a:gd name="T7" fmla="*/ 0 h 60"/>
                <a:gd name="T8" fmla="*/ 34 w 34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41" name="Freeform 182"/>
            <p:cNvSpPr>
              <a:spLocks/>
            </p:cNvSpPr>
            <p:nvPr/>
          </p:nvSpPr>
          <p:spPr bwMode="auto">
            <a:xfrm>
              <a:off x="2575" y="3318"/>
              <a:ext cx="29" cy="56"/>
            </a:xfrm>
            <a:custGeom>
              <a:avLst/>
              <a:gdLst>
                <a:gd name="T0" fmla="*/ 29 w 29"/>
                <a:gd name="T1" fmla="*/ 29 h 56"/>
                <a:gd name="T2" fmla="*/ 29 w 29"/>
                <a:gd name="T3" fmla="*/ 56 h 56"/>
                <a:gd name="T4" fmla="*/ 0 w 29"/>
                <a:gd name="T5" fmla="*/ 28 h 56"/>
                <a:gd name="T6" fmla="*/ 0 w 29"/>
                <a:gd name="T7" fmla="*/ 0 h 56"/>
                <a:gd name="T8" fmla="*/ 29 w 29"/>
                <a:gd name="T9" fmla="*/ 29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42" name="Freeform 183"/>
            <p:cNvSpPr>
              <a:spLocks/>
            </p:cNvSpPr>
            <p:nvPr/>
          </p:nvSpPr>
          <p:spPr bwMode="auto">
            <a:xfrm>
              <a:off x="2676" y="3415"/>
              <a:ext cx="40" cy="70"/>
            </a:xfrm>
            <a:custGeom>
              <a:avLst/>
              <a:gdLst>
                <a:gd name="T0" fmla="*/ 40 w 40"/>
                <a:gd name="T1" fmla="*/ 38 h 70"/>
                <a:gd name="T2" fmla="*/ 40 w 40"/>
                <a:gd name="T3" fmla="*/ 70 h 70"/>
                <a:gd name="T4" fmla="*/ 0 w 40"/>
                <a:gd name="T5" fmla="*/ 31 h 70"/>
                <a:gd name="T6" fmla="*/ 0 w 40"/>
                <a:gd name="T7" fmla="*/ 0 h 70"/>
                <a:gd name="T8" fmla="*/ 40 w 40"/>
                <a:gd name="T9" fmla="*/ 38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43" name="Freeform 184"/>
            <p:cNvSpPr>
              <a:spLocks/>
            </p:cNvSpPr>
            <p:nvPr/>
          </p:nvSpPr>
          <p:spPr bwMode="auto">
            <a:xfrm>
              <a:off x="2642" y="3383"/>
              <a:ext cx="32" cy="62"/>
            </a:xfrm>
            <a:custGeom>
              <a:avLst/>
              <a:gdLst>
                <a:gd name="T0" fmla="*/ 32 w 32"/>
                <a:gd name="T1" fmla="*/ 31 h 62"/>
                <a:gd name="T2" fmla="*/ 32 w 32"/>
                <a:gd name="T3" fmla="*/ 62 h 62"/>
                <a:gd name="T4" fmla="*/ 0 w 32"/>
                <a:gd name="T5" fmla="*/ 30 h 62"/>
                <a:gd name="T6" fmla="*/ 0 w 32"/>
                <a:gd name="T7" fmla="*/ 0 h 62"/>
                <a:gd name="T8" fmla="*/ 32 w 32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44" name="Freeform 185"/>
            <p:cNvSpPr>
              <a:spLocks/>
            </p:cNvSpPr>
            <p:nvPr/>
          </p:nvSpPr>
          <p:spPr bwMode="auto">
            <a:xfrm>
              <a:off x="2606" y="3348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8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45" name="Freeform 186"/>
            <p:cNvSpPr>
              <a:spLocks/>
            </p:cNvSpPr>
            <p:nvPr/>
          </p:nvSpPr>
          <p:spPr bwMode="auto">
            <a:xfrm>
              <a:off x="2677" y="3057"/>
              <a:ext cx="38" cy="54"/>
            </a:xfrm>
            <a:custGeom>
              <a:avLst/>
              <a:gdLst>
                <a:gd name="T0" fmla="*/ 38 w 38"/>
                <a:gd name="T1" fmla="*/ 23 h 54"/>
                <a:gd name="T2" fmla="*/ 38 w 38"/>
                <a:gd name="T3" fmla="*/ 54 h 54"/>
                <a:gd name="T4" fmla="*/ 0 w 38"/>
                <a:gd name="T5" fmla="*/ 31 h 54"/>
                <a:gd name="T6" fmla="*/ 0 w 38"/>
                <a:gd name="T7" fmla="*/ 0 h 54"/>
                <a:gd name="T8" fmla="*/ 38 w 38"/>
                <a:gd name="T9" fmla="*/ 23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46" name="Freeform 187"/>
            <p:cNvSpPr>
              <a:spLocks/>
            </p:cNvSpPr>
            <p:nvPr/>
          </p:nvSpPr>
          <p:spPr bwMode="auto">
            <a:xfrm>
              <a:off x="2704" y="3110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47" name="Freeform 188"/>
            <p:cNvSpPr>
              <a:spLocks/>
            </p:cNvSpPr>
            <p:nvPr/>
          </p:nvSpPr>
          <p:spPr bwMode="auto">
            <a:xfrm>
              <a:off x="2677" y="3201"/>
              <a:ext cx="38" cy="58"/>
            </a:xfrm>
            <a:custGeom>
              <a:avLst/>
              <a:gdLst>
                <a:gd name="T0" fmla="*/ 38 w 38"/>
                <a:gd name="T1" fmla="*/ 27 h 58"/>
                <a:gd name="T2" fmla="*/ 38 w 38"/>
                <a:gd name="T3" fmla="*/ 58 h 58"/>
                <a:gd name="T4" fmla="*/ 0 w 38"/>
                <a:gd name="T5" fmla="*/ 30 h 58"/>
                <a:gd name="T6" fmla="*/ 0 w 38"/>
                <a:gd name="T7" fmla="*/ 0 h 58"/>
                <a:gd name="T8" fmla="*/ 38 w 38"/>
                <a:gd name="T9" fmla="*/ 2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48" name="Rectangle 189"/>
            <p:cNvSpPr>
              <a:spLocks noChangeArrowheads="1"/>
            </p:cNvSpPr>
            <p:nvPr/>
          </p:nvSpPr>
          <p:spPr bwMode="auto">
            <a:xfrm>
              <a:off x="2715" y="3379"/>
              <a:ext cx="18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349" name="Freeform 190"/>
            <p:cNvSpPr>
              <a:spLocks/>
            </p:cNvSpPr>
            <p:nvPr/>
          </p:nvSpPr>
          <p:spPr bwMode="auto">
            <a:xfrm>
              <a:off x="2550" y="2912"/>
              <a:ext cx="278" cy="79"/>
            </a:xfrm>
            <a:custGeom>
              <a:avLst/>
              <a:gdLst>
                <a:gd name="T0" fmla="*/ 0 w 278"/>
                <a:gd name="T1" fmla="*/ 0 h 79"/>
                <a:gd name="T2" fmla="*/ 119 w 278"/>
                <a:gd name="T3" fmla="*/ 6 h 79"/>
                <a:gd name="T4" fmla="*/ 278 w 278"/>
                <a:gd name="T5" fmla="*/ 75 h 79"/>
                <a:gd name="T6" fmla="*/ 168 w 278"/>
                <a:gd name="T7" fmla="*/ 79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50" name="Freeform 191"/>
            <p:cNvSpPr>
              <a:spLocks/>
            </p:cNvSpPr>
            <p:nvPr/>
          </p:nvSpPr>
          <p:spPr bwMode="auto">
            <a:xfrm>
              <a:off x="2719" y="2985"/>
              <a:ext cx="108" cy="59"/>
            </a:xfrm>
            <a:custGeom>
              <a:avLst/>
              <a:gdLst>
                <a:gd name="T0" fmla="*/ 1 w 108"/>
                <a:gd name="T1" fmla="*/ 1 h 59"/>
                <a:gd name="T2" fmla="*/ 108 w 108"/>
                <a:gd name="T3" fmla="*/ 0 h 59"/>
                <a:gd name="T4" fmla="*/ 108 w 108"/>
                <a:gd name="T5" fmla="*/ 59 h 59"/>
                <a:gd name="T6" fmla="*/ 0 w 108"/>
                <a:gd name="T7" fmla="*/ 59 h 59"/>
                <a:gd name="T8" fmla="*/ 1 w 108"/>
                <a:gd name="T9" fmla="*/ 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51" name="Freeform 192"/>
            <p:cNvSpPr>
              <a:spLocks/>
            </p:cNvSpPr>
            <p:nvPr/>
          </p:nvSpPr>
          <p:spPr bwMode="auto">
            <a:xfrm>
              <a:off x="2551" y="2912"/>
              <a:ext cx="172" cy="131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45 h 131"/>
                <a:gd name="T4" fmla="*/ 172 w 172"/>
                <a:gd name="T5" fmla="*/ 131 h 131"/>
                <a:gd name="T6" fmla="*/ 172 w 172"/>
                <a:gd name="T7" fmla="*/ 73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52" name="Freeform 193"/>
            <p:cNvSpPr>
              <a:spLocks/>
            </p:cNvSpPr>
            <p:nvPr/>
          </p:nvSpPr>
          <p:spPr bwMode="auto">
            <a:xfrm>
              <a:off x="2401" y="2585"/>
              <a:ext cx="403" cy="77"/>
            </a:xfrm>
            <a:custGeom>
              <a:avLst/>
              <a:gdLst>
                <a:gd name="T0" fmla="*/ 181 w 403"/>
                <a:gd name="T1" fmla="*/ 0 h 77"/>
                <a:gd name="T2" fmla="*/ 142 w 403"/>
                <a:gd name="T3" fmla="*/ 1 h 77"/>
                <a:gd name="T4" fmla="*/ 106 w 403"/>
                <a:gd name="T5" fmla="*/ 5 h 77"/>
                <a:gd name="T6" fmla="*/ 81 w 403"/>
                <a:gd name="T7" fmla="*/ 7 h 77"/>
                <a:gd name="T8" fmla="*/ 66 w 403"/>
                <a:gd name="T9" fmla="*/ 10 h 77"/>
                <a:gd name="T10" fmla="*/ 52 w 403"/>
                <a:gd name="T11" fmla="*/ 13 h 77"/>
                <a:gd name="T12" fmla="*/ 40 w 403"/>
                <a:gd name="T13" fmla="*/ 15 h 77"/>
                <a:gd name="T14" fmla="*/ 29 w 403"/>
                <a:gd name="T15" fmla="*/ 19 h 77"/>
                <a:gd name="T16" fmla="*/ 19 w 403"/>
                <a:gd name="T17" fmla="*/ 22 h 77"/>
                <a:gd name="T18" fmla="*/ 12 w 403"/>
                <a:gd name="T19" fmla="*/ 26 h 77"/>
                <a:gd name="T20" fmla="*/ 7 w 403"/>
                <a:gd name="T21" fmla="*/ 29 h 77"/>
                <a:gd name="T22" fmla="*/ 2 w 403"/>
                <a:gd name="T23" fmla="*/ 33 h 77"/>
                <a:gd name="T24" fmla="*/ 0 w 403"/>
                <a:gd name="T25" fmla="*/ 36 h 77"/>
                <a:gd name="T26" fmla="*/ 0 w 403"/>
                <a:gd name="T27" fmla="*/ 41 h 77"/>
                <a:gd name="T28" fmla="*/ 2 w 403"/>
                <a:gd name="T29" fmla="*/ 45 h 77"/>
                <a:gd name="T30" fmla="*/ 7 w 403"/>
                <a:gd name="T31" fmla="*/ 48 h 77"/>
                <a:gd name="T32" fmla="*/ 12 w 403"/>
                <a:gd name="T33" fmla="*/ 52 h 77"/>
                <a:gd name="T34" fmla="*/ 19 w 403"/>
                <a:gd name="T35" fmla="*/ 55 h 77"/>
                <a:gd name="T36" fmla="*/ 29 w 403"/>
                <a:gd name="T37" fmla="*/ 59 h 77"/>
                <a:gd name="T38" fmla="*/ 40 w 403"/>
                <a:gd name="T39" fmla="*/ 62 h 77"/>
                <a:gd name="T40" fmla="*/ 52 w 403"/>
                <a:gd name="T41" fmla="*/ 65 h 77"/>
                <a:gd name="T42" fmla="*/ 66 w 403"/>
                <a:gd name="T43" fmla="*/ 68 h 77"/>
                <a:gd name="T44" fmla="*/ 81 w 403"/>
                <a:gd name="T45" fmla="*/ 70 h 77"/>
                <a:gd name="T46" fmla="*/ 106 w 403"/>
                <a:gd name="T47" fmla="*/ 73 h 77"/>
                <a:gd name="T48" fmla="*/ 142 w 403"/>
                <a:gd name="T49" fmla="*/ 76 h 77"/>
                <a:gd name="T50" fmla="*/ 181 w 403"/>
                <a:gd name="T51" fmla="*/ 77 h 77"/>
                <a:gd name="T52" fmla="*/ 223 w 403"/>
                <a:gd name="T53" fmla="*/ 77 h 77"/>
                <a:gd name="T54" fmla="*/ 261 w 403"/>
                <a:gd name="T55" fmla="*/ 76 h 77"/>
                <a:gd name="T56" fmla="*/ 297 w 403"/>
                <a:gd name="T57" fmla="*/ 73 h 77"/>
                <a:gd name="T58" fmla="*/ 322 w 403"/>
                <a:gd name="T59" fmla="*/ 70 h 77"/>
                <a:gd name="T60" fmla="*/ 337 w 403"/>
                <a:gd name="T61" fmla="*/ 68 h 77"/>
                <a:gd name="T62" fmla="*/ 351 w 403"/>
                <a:gd name="T63" fmla="*/ 65 h 77"/>
                <a:gd name="T64" fmla="*/ 363 w 403"/>
                <a:gd name="T65" fmla="*/ 62 h 77"/>
                <a:gd name="T66" fmla="*/ 374 w 403"/>
                <a:gd name="T67" fmla="*/ 59 h 77"/>
                <a:gd name="T68" fmla="*/ 384 w 403"/>
                <a:gd name="T69" fmla="*/ 55 h 77"/>
                <a:gd name="T70" fmla="*/ 391 w 403"/>
                <a:gd name="T71" fmla="*/ 52 h 77"/>
                <a:gd name="T72" fmla="*/ 396 w 403"/>
                <a:gd name="T73" fmla="*/ 48 h 77"/>
                <a:gd name="T74" fmla="*/ 401 w 403"/>
                <a:gd name="T75" fmla="*/ 45 h 77"/>
                <a:gd name="T76" fmla="*/ 402 w 403"/>
                <a:gd name="T77" fmla="*/ 41 h 77"/>
                <a:gd name="T78" fmla="*/ 402 w 403"/>
                <a:gd name="T79" fmla="*/ 36 h 77"/>
                <a:gd name="T80" fmla="*/ 401 w 403"/>
                <a:gd name="T81" fmla="*/ 33 h 77"/>
                <a:gd name="T82" fmla="*/ 396 w 403"/>
                <a:gd name="T83" fmla="*/ 29 h 77"/>
                <a:gd name="T84" fmla="*/ 391 w 403"/>
                <a:gd name="T85" fmla="*/ 26 h 77"/>
                <a:gd name="T86" fmla="*/ 384 w 403"/>
                <a:gd name="T87" fmla="*/ 22 h 77"/>
                <a:gd name="T88" fmla="*/ 374 w 403"/>
                <a:gd name="T89" fmla="*/ 19 h 77"/>
                <a:gd name="T90" fmla="*/ 363 w 403"/>
                <a:gd name="T91" fmla="*/ 15 h 77"/>
                <a:gd name="T92" fmla="*/ 351 w 403"/>
                <a:gd name="T93" fmla="*/ 13 h 77"/>
                <a:gd name="T94" fmla="*/ 337 w 403"/>
                <a:gd name="T95" fmla="*/ 10 h 77"/>
                <a:gd name="T96" fmla="*/ 322 w 403"/>
                <a:gd name="T97" fmla="*/ 7 h 77"/>
                <a:gd name="T98" fmla="*/ 297 w 403"/>
                <a:gd name="T99" fmla="*/ 5 h 77"/>
                <a:gd name="T100" fmla="*/ 261 w 403"/>
                <a:gd name="T101" fmla="*/ 1 h 77"/>
                <a:gd name="T102" fmla="*/ 223 w 403"/>
                <a:gd name="T103" fmla="*/ 0 h 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3"/>
                <a:gd name="T157" fmla="*/ 0 h 77"/>
                <a:gd name="T158" fmla="*/ 403 w 403"/>
                <a:gd name="T159" fmla="*/ 77 h 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3" h="77">
                  <a:moveTo>
                    <a:pt x="202" y="0"/>
                  </a:moveTo>
                  <a:lnTo>
                    <a:pt x="181" y="0"/>
                  </a:lnTo>
                  <a:lnTo>
                    <a:pt x="161" y="0"/>
                  </a:lnTo>
                  <a:lnTo>
                    <a:pt x="142" y="1"/>
                  </a:lnTo>
                  <a:lnTo>
                    <a:pt x="123" y="3"/>
                  </a:lnTo>
                  <a:lnTo>
                    <a:pt x="106" y="5"/>
                  </a:lnTo>
                  <a:lnTo>
                    <a:pt x="88" y="6"/>
                  </a:lnTo>
                  <a:lnTo>
                    <a:pt x="81" y="7"/>
                  </a:lnTo>
                  <a:lnTo>
                    <a:pt x="73" y="8"/>
                  </a:lnTo>
                  <a:lnTo>
                    <a:pt x="66" y="10"/>
                  </a:lnTo>
                  <a:lnTo>
                    <a:pt x="59" y="11"/>
                  </a:lnTo>
                  <a:lnTo>
                    <a:pt x="52" y="13"/>
                  </a:lnTo>
                  <a:lnTo>
                    <a:pt x="46" y="14"/>
                  </a:lnTo>
                  <a:lnTo>
                    <a:pt x="40" y="15"/>
                  </a:lnTo>
                  <a:lnTo>
                    <a:pt x="35" y="17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4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7" y="48"/>
                  </a:lnTo>
                  <a:lnTo>
                    <a:pt x="9" y="51"/>
                  </a:lnTo>
                  <a:lnTo>
                    <a:pt x="12" y="52"/>
                  </a:lnTo>
                  <a:lnTo>
                    <a:pt x="16" y="54"/>
                  </a:lnTo>
                  <a:lnTo>
                    <a:pt x="19" y="55"/>
                  </a:lnTo>
                  <a:lnTo>
                    <a:pt x="24" y="58"/>
                  </a:lnTo>
                  <a:lnTo>
                    <a:pt x="29" y="59"/>
                  </a:lnTo>
                  <a:lnTo>
                    <a:pt x="35" y="61"/>
                  </a:lnTo>
                  <a:lnTo>
                    <a:pt x="40" y="62"/>
                  </a:lnTo>
                  <a:lnTo>
                    <a:pt x="46" y="63"/>
                  </a:lnTo>
                  <a:lnTo>
                    <a:pt x="52" y="65"/>
                  </a:lnTo>
                  <a:lnTo>
                    <a:pt x="59" y="67"/>
                  </a:lnTo>
                  <a:lnTo>
                    <a:pt x="66" y="68"/>
                  </a:lnTo>
                  <a:lnTo>
                    <a:pt x="73" y="69"/>
                  </a:lnTo>
                  <a:lnTo>
                    <a:pt x="81" y="70"/>
                  </a:lnTo>
                  <a:lnTo>
                    <a:pt x="88" y="72"/>
                  </a:lnTo>
                  <a:lnTo>
                    <a:pt x="106" y="73"/>
                  </a:lnTo>
                  <a:lnTo>
                    <a:pt x="123" y="75"/>
                  </a:lnTo>
                  <a:lnTo>
                    <a:pt x="142" y="76"/>
                  </a:lnTo>
                  <a:lnTo>
                    <a:pt x="161" y="77"/>
                  </a:lnTo>
                  <a:lnTo>
                    <a:pt x="181" y="77"/>
                  </a:lnTo>
                  <a:lnTo>
                    <a:pt x="202" y="77"/>
                  </a:lnTo>
                  <a:lnTo>
                    <a:pt x="223" y="77"/>
                  </a:lnTo>
                  <a:lnTo>
                    <a:pt x="242" y="77"/>
                  </a:lnTo>
                  <a:lnTo>
                    <a:pt x="261" y="76"/>
                  </a:lnTo>
                  <a:lnTo>
                    <a:pt x="280" y="75"/>
                  </a:lnTo>
                  <a:lnTo>
                    <a:pt x="297" y="73"/>
                  </a:lnTo>
                  <a:lnTo>
                    <a:pt x="315" y="72"/>
                  </a:lnTo>
                  <a:lnTo>
                    <a:pt x="322" y="70"/>
                  </a:lnTo>
                  <a:lnTo>
                    <a:pt x="330" y="69"/>
                  </a:lnTo>
                  <a:lnTo>
                    <a:pt x="337" y="68"/>
                  </a:lnTo>
                  <a:lnTo>
                    <a:pt x="344" y="67"/>
                  </a:lnTo>
                  <a:lnTo>
                    <a:pt x="351" y="65"/>
                  </a:lnTo>
                  <a:lnTo>
                    <a:pt x="357" y="63"/>
                  </a:lnTo>
                  <a:lnTo>
                    <a:pt x="363" y="62"/>
                  </a:lnTo>
                  <a:lnTo>
                    <a:pt x="368" y="61"/>
                  </a:lnTo>
                  <a:lnTo>
                    <a:pt x="374" y="59"/>
                  </a:lnTo>
                  <a:lnTo>
                    <a:pt x="379" y="58"/>
                  </a:lnTo>
                  <a:lnTo>
                    <a:pt x="384" y="55"/>
                  </a:lnTo>
                  <a:lnTo>
                    <a:pt x="387" y="54"/>
                  </a:lnTo>
                  <a:lnTo>
                    <a:pt x="391" y="52"/>
                  </a:lnTo>
                  <a:lnTo>
                    <a:pt x="394" y="51"/>
                  </a:lnTo>
                  <a:lnTo>
                    <a:pt x="396" y="48"/>
                  </a:lnTo>
                  <a:lnTo>
                    <a:pt x="399" y="47"/>
                  </a:lnTo>
                  <a:lnTo>
                    <a:pt x="401" y="45"/>
                  </a:lnTo>
                  <a:lnTo>
                    <a:pt x="402" y="42"/>
                  </a:lnTo>
                  <a:lnTo>
                    <a:pt x="402" y="41"/>
                  </a:lnTo>
                  <a:lnTo>
                    <a:pt x="403" y="39"/>
                  </a:lnTo>
                  <a:lnTo>
                    <a:pt x="402" y="36"/>
                  </a:lnTo>
                  <a:lnTo>
                    <a:pt x="402" y="35"/>
                  </a:lnTo>
                  <a:lnTo>
                    <a:pt x="401" y="33"/>
                  </a:lnTo>
                  <a:lnTo>
                    <a:pt x="399" y="31"/>
                  </a:lnTo>
                  <a:lnTo>
                    <a:pt x="396" y="29"/>
                  </a:lnTo>
                  <a:lnTo>
                    <a:pt x="394" y="27"/>
                  </a:lnTo>
                  <a:lnTo>
                    <a:pt x="391" y="26"/>
                  </a:lnTo>
                  <a:lnTo>
                    <a:pt x="387" y="24"/>
                  </a:lnTo>
                  <a:lnTo>
                    <a:pt x="384" y="22"/>
                  </a:lnTo>
                  <a:lnTo>
                    <a:pt x="379" y="20"/>
                  </a:lnTo>
                  <a:lnTo>
                    <a:pt x="374" y="19"/>
                  </a:lnTo>
                  <a:lnTo>
                    <a:pt x="368" y="17"/>
                  </a:lnTo>
                  <a:lnTo>
                    <a:pt x="363" y="15"/>
                  </a:lnTo>
                  <a:lnTo>
                    <a:pt x="357" y="14"/>
                  </a:lnTo>
                  <a:lnTo>
                    <a:pt x="351" y="13"/>
                  </a:lnTo>
                  <a:lnTo>
                    <a:pt x="344" y="11"/>
                  </a:lnTo>
                  <a:lnTo>
                    <a:pt x="337" y="10"/>
                  </a:lnTo>
                  <a:lnTo>
                    <a:pt x="330" y="8"/>
                  </a:lnTo>
                  <a:lnTo>
                    <a:pt x="322" y="7"/>
                  </a:lnTo>
                  <a:lnTo>
                    <a:pt x="315" y="6"/>
                  </a:lnTo>
                  <a:lnTo>
                    <a:pt x="297" y="5"/>
                  </a:lnTo>
                  <a:lnTo>
                    <a:pt x="280" y="3"/>
                  </a:lnTo>
                  <a:lnTo>
                    <a:pt x="261" y="1"/>
                  </a:lnTo>
                  <a:lnTo>
                    <a:pt x="242" y="0"/>
                  </a:lnTo>
                  <a:lnTo>
                    <a:pt x="223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53" name="Freeform 194"/>
            <p:cNvSpPr>
              <a:spLocks/>
            </p:cNvSpPr>
            <p:nvPr/>
          </p:nvSpPr>
          <p:spPr bwMode="auto">
            <a:xfrm>
              <a:off x="2401" y="2585"/>
              <a:ext cx="403" cy="77"/>
            </a:xfrm>
            <a:custGeom>
              <a:avLst/>
              <a:gdLst>
                <a:gd name="T0" fmla="*/ 181 w 403"/>
                <a:gd name="T1" fmla="*/ 0 h 77"/>
                <a:gd name="T2" fmla="*/ 142 w 403"/>
                <a:gd name="T3" fmla="*/ 1 h 77"/>
                <a:gd name="T4" fmla="*/ 106 w 403"/>
                <a:gd name="T5" fmla="*/ 5 h 77"/>
                <a:gd name="T6" fmla="*/ 81 w 403"/>
                <a:gd name="T7" fmla="*/ 7 h 77"/>
                <a:gd name="T8" fmla="*/ 66 w 403"/>
                <a:gd name="T9" fmla="*/ 10 h 77"/>
                <a:gd name="T10" fmla="*/ 52 w 403"/>
                <a:gd name="T11" fmla="*/ 13 h 77"/>
                <a:gd name="T12" fmla="*/ 40 w 403"/>
                <a:gd name="T13" fmla="*/ 15 h 77"/>
                <a:gd name="T14" fmla="*/ 29 w 403"/>
                <a:gd name="T15" fmla="*/ 19 h 77"/>
                <a:gd name="T16" fmla="*/ 19 w 403"/>
                <a:gd name="T17" fmla="*/ 22 h 77"/>
                <a:gd name="T18" fmla="*/ 12 w 403"/>
                <a:gd name="T19" fmla="*/ 26 h 77"/>
                <a:gd name="T20" fmla="*/ 7 w 403"/>
                <a:gd name="T21" fmla="*/ 29 h 77"/>
                <a:gd name="T22" fmla="*/ 2 w 403"/>
                <a:gd name="T23" fmla="*/ 33 h 77"/>
                <a:gd name="T24" fmla="*/ 0 w 403"/>
                <a:gd name="T25" fmla="*/ 36 h 77"/>
                <a:gd name="T26" fmla="*/ 0 w 403"/>
                <a:gd name="T27" fmla="*/ 41 h 77"/>
                <a:gd name="T28" fmla="*/ 2 w 403"/>
                <a:gd name="T29" fmla="*/ 45 h 77"/>
                <a:gd name="T30" fmla="*/ 7 w 403"/>
                <a:gd name="T31" fmla="*/ 48 h 77"/>
                <a:gd name="T32" fmla="*/ 12 w 403"/>
                <a:gd name="T33" fmla="*/ 52 h 77"/>
                <a:gd name="T34" fmla="*/ 19 w 403"/>
                <a:gd name="T35" fmla="*/ 55 h 77"/>
                <a:gd name="T36" fmla="*/ 29 w 403"/>
                <a:gd name="T37" fmla="*/ 59 h 77"/>
                <a:gd name="T38" fmla="*/ 40 w 403"/>
                <a:gd name="T39" fmla="*/ 62 h 77"/>
                <a:gd name="T40" fmla="*/ 52 w 403"/>
                <a:gd name="T41" fmla="*/ 65 h 77"/>
                <a:gd name="T42" fmla="*/ 66 w 403"/>
                <a:gd name="T43" fmla="*/ 68 h 77"/>
                <a:gd name="T44" fmla="*/ 81 w 403"/>
                <a:gd name="T45" fmla="*/ 70 h 77"/>
                <a:gd name="T46" fmla="*/ 106 w 403"/>
                <a:gd name="T47" fmla="*/ 73 h 77"/>
                <a:gd name="T48" fmla="*/ 142 w 403"/>
                <a:gd name="T49" fmla="*/ 76 h 77"/>
                <a:gd name="T50" fmla="*/ 181 w 403"/>
                <a:gd name="T51" fmla="*/ 77 h 77"/>
                <a:gd name="T52" fmla="*/ 223 w 403"/>
                <a:gd name="T53" fmla="*/ 77 h 77"/>
                <a:gd name="T54" fmla="*/ 261 w 403"/>
                <a:gd name="T55" fmla="*/ 76 h 77"/>
                <a:gd name="T56" fmla="*/ 297 w 403"/>
                <a:gd name="T57" fmla="*/ 73 h 77"/>
                <a:gd name="T58" fmla="*/ 322 w 403"/>
                <a:gd name="T59" fmla="*/ 70 h 77"/>
                <a:gd name="T60" fmla="*/ 337 w 403"/>
                <a:gd name="T61" fmla="*/ 68 h 77"/>
                <a:gd name="T62" fmla="*/ 351 w 403"/>
                <a:gd name="T63" fmla="*/ 65 h 77"/>
                <a:gd name="T64" fmla="*/ 363 w 403"/>
                <a:gd name="T65" fmla="*/ 62 h 77"/>
                <a:gd name="T66" fmla="*/ 374 w 403"/>
                <a:gd name="T67" fmla="*/ 59 h 77"/>
                <a:gd name="T68" fmla="*/ 384 w 403"/>
                <a:gd name="T69" fmla="*/ 55 h 77"/>
                <a:gd name="T70" fmla="*/ 391 w 403"/>
                <a:gd name="T71" fmla="*/ 52 h 77"/>
                <a:gd name="T72" fmla="*/ 396 w 403"/>
                <a:gd name="T73" fmla="*/ 48 h 77"/>
                <a:gd name="T74" fmla="*/ 401 w 403"/>
                <a:gd name="T75" fmla="*/ 45 h 77"/>
                <a:gd name="T76" fmla="*/ 402 w 403"/>
                <a:gd name="T77" fmla="*/ 41 h 77"/>
                <a:gd name="T78" fmla="*/ 402 w 403"/>
                <a:gd name="T79" fmla="*/ 36 h 77"/>
                <a:gd name="T80" fmla="*/ 401 w 403"/>
                <a:gd name="T81" fmla="*/ 33 h 77"/>
                <a:gd name="T82" fmla="*/ 396 w 403"/>
                <a:gd name="T83" fmla="*/ 29 h 77"/>
                <a:gd name="T84" fmla="*/ 391 w 403"/>
                <a:gd name="T85" fmla="*/ 26 h 77"/>
                <a:gd name="T86" fmla="*/ 384 w 403"/>
                <a:gd name="T87" fmla="*/ 22 h 77"/>
                <a:gd name="T88" fmla="*/ 374 w 403"/>
                <a:gd name="T89" fmla="*/ 19 h 77"/>
                <a:gd name="T90" fmla="*/ 363 w 403"/>
                <a:gd name="T91" fmla="*/ 15 h 77"/>
                <a:gd name="T92" fmla="*/ 351 w 403"/>
                <a:gd name="T93" fmla="*/ 13 h 77"/>
                <a:gd name="T94" fmla="*/ 337 w 403"/>
                <a:gd name="T95" fmla="*/ 10 h 77"/>
                <a:gd name="T96" fmla="*/ 322 w 403"/>
                <a:gd name="T97" fmla="*/ 7 h 77"/>
                <a:gd name="T98" fmla="*/ 297 w 403"/>
                <a:gd name="T99" fmla="*/ 5 h 77"/>
                <a:gd name="T100" fmla="*/ 261 w 403"/>
                <a:gd name="T101" fmla="*/ 1 h 77"/>
                <a:gd name="T102" fmla="*/ 223 w 403"/>
                <a:gd name="T103" fmla="*/ 0 h 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3"/>
                <a:gd name="T157" fmla="*/ 0 h 77"/>
                <a:gd name="T158" fmla="*/ 403 w 403"/>
                <a:gd name="T159" fmla="*/ 77 h 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3" h="77">
                  <a:moveTo>
                    <a:pt x="202" y="0"/>
                  </a:moveTo>
                  <a:lnTo>
                    <a:pt x="181" y="0"/>
                  </a:lnTo>
                  <a:lnTo>
                    <a:pt x="161" y="0"/>
                  </a:lnTo>
                  <a:lnTo>
                    <a:pt x="142" y="1"/>
                  </a:lnTo>
                  <a:lnTo>
                    <a:pt x="123" y="3"/>
                  </a:lnTo>
                  <a:lnTo>
                    <a:pt x="106" y="5"/>
                  </a:lnTo>
                  <a:lnTo>
                    <a:pt x="88" y="6"/>
                  </a:lnTo>
                  <a:lnTo>
                    <a:pt x="81" y="7"/>
                  </a:lnTo>
                  <a:lnTo>
                    <a:pt x="73" y="8"/>
                  </a:lnTo>
                  <a:lnTo>
                    <a:pt x="66" y="10"/>
                  </a:lnTo>
                  <a:lnTo>
                    <a:pt x="59" y="11"/>
                  </a:lnTo>
                  <a:lnTo>
                    <a:pt x="52" y="13"/>
                  </a:lnTo>
                  <a:lnTo>
                    <a:pt x="46" y="14"/>
                  </a:lnTo>
                  <a:lnTo>
                    <a:pt x="40" y="15"/>
                  </a:lnTo>
                  <a:lnTo>
                    <a:pt x="35" y="17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4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7" y="48"/>
                  </a:lnTo>
                  <a:lnTo>
                    <a:pt x="9" y="51"/>
                  </a:lnTo>
                  <a:lnTo>
                    <a:pt x="12" y="52"/>
                  </a:lnTo>
                  <a:lnTo>
                    <a:pt x="16" y="54"/>
                  </a:lnTo>
                  <a:lnTo>
                    <a:pt x="19" y="55"/>
                  </a:lnTo>
                  <a:lnTo>
                    <a:pt x="24" y="58"/>
                  </a:lnTo>
                  <a:lnTo>
                    <a:pt x="29" y="59"/>
                  </a:lnTo>
                  <a:lnTo>
                    <a:pt x="35" y="61"/>
                  </a:lnTo>
                  <a:lnTo>
                    <a:pt x="40" y="62"/>
                  </a:lnTo>
                  <a:lnTo>
                    <a:pt x="46" y="63"/>
                  </a:lnTo>
                  <a:lnTo>
                    <a:pt x="52" y="65"/>
                  </a:lnTo>
                  <a:lnTo>
                    <a:pt x="59" y="67"/>
                  </a:lnTo>
                  <a:lnTo>
                    <a:pt x="66" y="68"/>
                  </a:lnTo>
                  <a:lnTo>
                    <a:pt x="73" y="69"/>
                  </a:lnTo>
                  <a:lnTo>
                    <a:pt x="81" y="70"/>
                  </a:lnTo>
                  <a:lnTo>
                    <a:pt x="88" y="72"/>
                  </a:lnTo>
                  <a:lnTo>
                    <a:pt x="106" y="73"/>
                  </a:lnTo>
                  <a:lnTo>
                    <a:pt x="123" y="75"/>
                  </a:lnTo>
                  <a:lnTo>
                    <a:pt x="142" y="76"/>
                  </a:lnTo>
                  <a:lnTo>
                    <a:pt x="161" y="77"/>
                  </a:lnTo>
                  <a:lnTo>
                    <a:pt x="181" y="77"/>
                  </a:lnTo>
                  <a:lnTo>
                    <a:pt x="202" y="77"/>
                  </a:lnTo>
                  <a:lnTo>
                    <a:pt x="223" y="77"/>
                  </a:lnTo>
                  <a:lnTo>
                    <a:pt x="242" y="77"/>
                  </a:lnTo>
                  <a:lnTo>
                    <a:pt x="261" y="76"/>
                  </a:lnTo>
                  <a:lnTo>
                    <a:pt x="280" y="75"/>
                  </a:lnTo>
                  <a:lnTo>
                    <a:pt x="297" y="73"/>
                  </a:lnTo>
                  <a:lnTo>
                    <a:pt x="315" y="72"/>
                  </a:lnTo>
                  <a:lnTo>
                    <a:pt x="322" y="70"/>
                  </a:lnTo>
                  <a:lnTo>
                    <a:pt x="330" y="69"/>
                  </a:lnTo>
                  <a:lnTo>
                    <a:pt x="337" y="68"/>
                  </a:lnTo>
                  <a:lnTo>
                    <a:pt x="344" y="67"/>
                  </a:lnTo>
                  <a:lnTo>
                    <a:pt x="351" y="65"/>
                  </a:lnTo>
                  <a:lnTo>
                    <a:pt x="357" y="63"/>
                  </a:lnTo>
                  <a:lnTo>
                    <a:pt x="363" y="62"/>
                  </a:lnTo>
                  <a:lnTo>
                    <a:pt x="368" y="61"/>
                  </a:lnTo>
                  <a:lnTo>
                    <a:pt x="374" y="59"/>
                  </a:lnTo>
                  <a:lnTo>
                    <a:pt x="379" y="58"/>
                  </a:lnTo>
                  <a:lnTo>
                    <a:pt x="384" y="55"/>
                  </a:lnTo>
                  <a:lnTo>
                    <a:pt x="387" y="54"/>
                  </a:lnTo>
                  <a:lnTo>
                    <a:pt x="391" y="52"/>
                  </a:lnTo>
                  <a:lnTo>
                    <a:pt x="394" y="51"/>
                  </a:lnTo>
                  <a:lnTo>
                    <a:pt x="396" y="48"/>
                  </a:lnTo>
                  <a:lnTo>
                    <a:pt x="399" y="47"/>
                  </a:lnTo>
                  <a:lnTo>
                    <a:pt x="401" y="45"/>
                  </a:lnTo>
                  <a:lnTo>
                    <a:pt x="402" y="42"/>
                  </a:lnTo>
                  <a:lnTo>
                    <a:pt x="402" y="41"/>
                  </a:lnTo>
                  <a:lnTo>
                    <a:pt x="403" y="39"/>
                  </a:lnTo>
                  <a:lnTo>
                    <a:pt x="402" y="36"/>
                  </a:lnTo>
                  <a:lnTo>
                    <a:pt x="402" y="35"/>
                  </a:lnTo>
                  <a:lnTo>
                    <a:pt x="401" y="33"/>
                  </a:lnTo>
                  <a:lnTo>
                    <a:pt x="399" y="31"/>
                  </a:lnTo>
                  <a:lnTo>
                    <a:pt x="396" y="29"/>
                  </a:lnTo>
                  <a:lnTo>
                    <a:pt x="394" y="27"/>
                  </a:lnTo>
                  <a:lnTo>
                    <a:pt x="391" y="26"/>
                  </a:lnTo>
                  <a:lnTo>
                    <a:pt x="387" y="24"/>
                  </a:lnTo>
                  <a:lnTo>
                    <a:pt x="384" y="22"/>
                  </a:lnTo>
                  <a:lnTo>
                    <a:pt x="379" y="20"/>
                  </a:lnTo>
                  <a:lnTo>
                    <a:pt x="374" y="19"/>
                  </a:lnTo>
                  <a:lnTo>
                    <a:pt x="368" y="17"/>
                  </a:lnTo>
                  <a:lnTo>
                    <a:pt x="363" y="15"/>
                  </a:lnTo>
                  <a:lnTo>
                    <a:pt x="357" y="14"/>
                  </a:lnTo>
                  <a:lnTo>
                    <a:pt x="351" y="13"/>
                  </a:lnTo>
                  <a:lnTo>
                    <a:pt x="344" y="11"/>
                  </a:lnTo>
                  <a:lnTo>
                    <a:pt x="337" y="10"/>
                  </a:lnTo>
                  <a:lnTo>
                    <a:pt x="330" y="8"/>
                  </a:lnTo>
                  <a:lnTo>
                    <a:pt x="322" y="7"/>
                  </a:lnTo>
                  <a:lnTo>
                    <a:pt x="315" y="6"/>
                  </a:lnTo>
                  <a:lnTo>
                    <a:pt x="297" y="5"/>
                  </a:lnTo>
                  <a:lnTo>
                    <a:pt x="280" y="3"/>
                  </a:lnTo>
                  <a:lnTo>
                    <a:pt x="261" y="1"/>
                  </a:lnTo>
                  <a:lnTo>
                    <a:pt x="242" y="0"/>
                  </a:lnTo>
                  <a:lnTo>
                    <a:pt x="223" y="0"/>
                  </a:lnTo>
                  <a:lnTo>
                    <a:pt x="20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54" name="Line 195"/>
            <p:cNvSpPr>
              <a:spLocks noChangeShapeType="1"/>
            </p:cNvSpPr>
            <p:nvPr/>
          </p:nvSpPr>
          <p:spPr bwMode="auto">
            <a:xfrm>
              <a:off x="2401" y="2578"/>
              <a:ext cx="1" cy="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55" name="Line 196"/>
            <p:cNvSpPr>
              <a:spLocks noChangeShapeType="1"/>
            </p:cNvSpPr>
            <p:nvPr/>
          </p:nvSpPr>
          <p:spPr bwMode="auto">
            <a:xfrm>
              <a:off x="2804" y="2578"/>
              <a:ext cx="1" cy="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56" name="Rectangle 197"/>
            <p:cNvSpPr>
              <a:spLocks noChangeArrowheads="1"/>
            </p:cNvSpPr>
            <p:nvPr/>
          </p:nvSpPr>
          <p:spPr bwMode="auto">
            <a:xfrm>
              <a:off x="2401" y="2578"/>
              <a:ext cx="400" cy="4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357" name="Rectangle 198"/>
            <p:cNvSpPr>
              <a:spLocks noChangeArrowheads="1"/>
            </p:cNvSpPr>
            <p:nvPr/>
          </p:nvSpPr>
          <p:spPr bwMode="auto">
            <a:xfrm>
              <a:off x="2623" y="2596"/>
              <a:ext cx="2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20358" name="Freeform 199"/>
            <p:cNvSpPr>
              <a:spLocks/>
            </p:cNvSpPr>
            <p:nvPr/>
          </p:nvSpPr>
          <p:spPr bwMode="auto">
            <a:xfrm>
              <a:off x="2397" y="2522"/>
              <a:ext cx="404" cy="91"/>
            </a:xfrm>
            <a:custGeom>
              <a:avLst/>
              <a:gdLst>
                <a:gd name="T0" fmla="*/ 181 w 404"/>
                <a:gd name="T1" fmla="*/ 0 h 91"/>
                <a:gd name="T2" fmla="*/ 143 w 404"/>
                <a:gd name="T3" fmla="*/ 3 h 91"/>
                <a:gd name="T4" fmla="*/ 106 w 404"/>
                <a:gd name="T5" fmla="*/ 6 h 91"/>
                <a:gd name="T6" fmla="*/ 82 w 404"/>
                <a:gd name="T7" fmla="*/ 10 h 91"/>
                <a:gd name="T8" fmla="*/ 67 w 404"/>
                <a:gd name="T9" fmla="*/ 12 h 91"/>
                <a:gd name="T10" fmla="*/ 53 w 404"/>
                <a:gd name="T11" fmla="*/ 15 h 91"/>
                <a:gd name="T12" fmla="*/ 41 w 404"/>
                <a:gd name="T13" fmla="*/ 19 h 91"/>
                <a:gd name="T14" fmla="*/ 29 w 404"/>
                <a:gd name="T15" fmla="*/ 22 h 91"/>
                <a:gd name="T16" fmla="*/ 20 w 404"/>
                <a:gd name="T17" fmla="*/ 26 h 91"/>
                <a:gd name="T18" fmla="*/ 13 w 404"/>
                <a:gd name="T19" fmla="*/ 29 h 91"/>
                <a:gd name="T20" fmla="*/ 7 w 404"/>
                <a:gd name="T21" fmla="*/ 34 h 91"/>
                <a:gd name="T22" fmla="*/ 2 w 404"/>
                <a:gd name="T23" fmla="*/ 39 h 91"/>
                <a:gd name="T24" fmla="*/ 0 w 404"/>
                <a:gd name="T25" fmla="*/ 43 h 91"/>
                <a:gd name="T26" fmla="*/ 0 w 404"/>
                <a:gd name="T27" fmla="*/ 48 h 91"/>
                <a:gd name="T28" fmla="*/ 2 w 404"/>
                <a:gd name="T29" fmla="*/ 53 h 91"/>
                <a:gd name="T30" fmla="*/ 7 w 404"/>
                <a:gd name="T31" fmla="*/ 57 h 91"/>
                <a:gd name="T32" fmla="*/ 13 w 404"/>
                <a:gd name="T33" fmla="*/ 61 h 91"/>
                <a:gd name="T34" fmla="*/ 20 w 404"/>
                <a:gd name="T35" fmla="*/ 66 h 91"/>
                <a:gd name="T36" fmla="*/ 29 w 404"/>
                <a:gd name="T37" fmla="*/ 69 h 91"/>
                <a:gd name="T38" fmla="*/ 41 w 404"/>
                <a:gd name="T39" fmla="*/ 73 h 91"/>
                <a:gd name="T40" fmla="*/ 53 w 404"/>
                <a:gd name="T41" fmla="*/ 76 h 91"/>
                <a:gd name="T42" fmla="*/ 67 w 404"/>
                <a:gd name="T43" fmla="*/ 80 h 91"/>
                <a:gd name="T44" fmla="*/ 82 w 404"/>
                <a:gd name="T45" fmla="*/ 82 h 91"/>
                <a:gd name="T46" fmla="*/ 106 w 404"/>
                <a:gd name="T47" fmla="*/ 85 h 91"/>
                <a:gd name="T48" fmla="*/ 143 w 404"/>
                <a:gd name="T49" fmla="*/ 89 h 91"/>
                <a:gd name="T50" fmla="*/ 181 w 404"/>
                <a:gd name="T51" fmla="*/ 91 h 91"/>
                <a:gd name="T52" fmla="*/ 223 w 404"/>
                <a:gd name="T53" fmla="*/ 91 h 91"/>
                <a:gd name="T54" fmla="*/ 262 w 404"/>
                <a:gd name="T55" fmla="*/ 89 h 91"/>
                <a:gd name="T56" fmla="*/ 298 w 404"/>
                <a:gd name="T57" fmla="*/ 85 h 91"/>
                <a:gd name="T58" fmla="*/ 322 w 404"/>
                <a:gd name="T59" fmla="*/ 82 h 91"/>
                <a:gd name="T60" fmla="*/ 337 w 404"/>
                <a:gd name="T61" fmla="*/ 80 h 91"/>
                <a:gd name="T62" fmla="*/ 351 w 404"/>
                <a:gd name="T63" fmla="*/ 76 h 91"/>
                <a:gd name="T64" fmla="*/ 363 w 404"/>
                <a:gd name="T65" fmla="*/ 73 h 91"/>
                <a:gd name="T66" fmla="*/ 375 w 404"/>
                <a:gd name="T67" fmla="*/ 69 h 91"/>
                <a:gd name="T68" fmla="*/ 384 w 404"/>
                <a:gd name="T69" fmla="*/ 66 h 91"/>
                <a:gd name="T70" fmla="*/ 391 w 404"/>
                <a:gd name="T71" fmla="*/ 61 h 91"/>
                <a:gd name="T72" fmla="*/ 397 w 404"/>
                <a:gd name="T73" fmla="*/ 57 h 91"/>
                <a:gd name="T74" fmla="*/ 402 w 404"/>
                <a:gd name="T75" fmla="*/ 53 h 91"/>
                <a:gd name="T76" fmla="*/ 404 w 404"/>
                <a:gd name="T77" fmla="*/ 48 h 91"/>
                <a:gd name="T78" fmla="*/ 404 w 404"/>
                <a:gd name="T79" fmla="*/ 43 h 91"/>
                <a:gd name="T80" fmla="*/ 402 w 404"/>
                <a:gd name="T81" fmla="*/ 39 h 91"/>
                <a:gd name="T82" fmla="*/ 397 w 404"/>
                <a:gd name="T83" fmla="*/ 34 h 91"/>
                <a:gd name="T84" fmla="*/ 391 w 404"/>
                <a:gd name="T85" fmla="*/ 29 h 91"/>
                <a:gd name="T86" fmla="*/ 384 w 404"/>
                <a:gd name="T87" fmla="*/ 26 h 91"/>
                <a:gd name="T88" fmla="*/ 375 w 404"/>
                <a:gd name="T89" fmla="*/ 22 h 91"/>
                <a:gd name="T90" fmla="*/ 363 w 404"/>
                <a:gd name="T91" fmla="*/ 19 h 91"/>
                <a:gd name="T92" fmla="*/ 351 w 404"/>
                <a:gd name="T93" fmla="*/ 15 h 91"/>
                <a:gd name="T94" fmla="*/ 337 w 404"/>
                <a:gd name="T95" fmla="*/ 12 h 91"/>
                <a:gd name="T96" fmla="*/ 322 w 404"/>
                <a:gd name="T97" fmla="*/ 10 h 91"/>
                <a:gd name="T98" fmla="*/ 298 w 404"/>
                <a:gd name="T99" fmla="*/ 6 h 91"/>
                <a:gd name="T100" fmla="*/ 262 w 404"/>
                <a:gd name="T101" fmla="*/ 3 h 91"/>
                <a:gd name="T102" fmla="*/ 223 w 404"/>
                <a:gd name="T103" fmla="*/ 0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4"/>
                <a:gd name="T157" fmla="*/ 0 h 91"/>
                <a:gd name="T158" fmla="*/ 404 w 404"/>
                <a:gd name="T159" fmla="*/ 91 h 9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4" h="91">
                  <a:moveTo>
                    <a:pt x="202" y="0"/>
                  </a:moveTo>
                  <a:lnTo>
                    <a:pt x="181" y="0"/>
                  </a:lnTo>
                  <a:lnTo>
                    <a:pt x="161" y="1"/>
                  </a:lnTo>
                  <a:lnTo>
                    <a:pt x="143" y="3"/>
                  </a:lnTo>
                  <a:lnTo>
                    <a:pt x="124" y="4"/>
                  </a:lnTo>
                  <a:lnTo>
                    <a:pt x="106" y="6"/>
                  </a:lnTo>
                  <a:lnTo>
                    <a:pt x="89" y="8"/>
                  </a:lnTo>
                  <a:lnTo>
                    <a:pt x="82" y="10"/>
                  </a:lnTo>
                  <a:lnTo>
                    <a:pt x="74" y="11"/>
                  </a:lnTo>
                  <a:lnTo>
                    <a:pt x="67" y="12"/>
                  </a:lnTo>
                  <a:lnTo>
                    <a:pt x="60" y="13"/>
                  </a:lnTo>
                  <a:lnTo>
                    <a:pt x="53" y="15"/>
                  </a:lnTo>
                  <a:lnTo>
                    <a:pt x="47" y="17"/>
                  </a:lnTo>
                  <a:lnTo>
                    <a:pt x="41" y="19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0" y="26"/>
                  </a:lnTo>
                  <a:lnTo>
                    <a:pt x="16" y="28"/>
                  </a:lnTo>
                  <a:lnTo>
                    <a:pt x="13" y="29"/>
                  </a:lnTo>
                  <a:lnTo>
                    <a:pt x="9" y="32"/>
                  </a:lnTo>
                  <a:lnTo>
                    <a:pt x="7" y="34"/>
                  </a:lnTo>
                  <a:lnTo>
                    <a:pt x="5" y="36"/>
                  </a:lnTo>
                  <a:lnTo>
                    <a:pt x="2" y="39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3" y="61"/>
                  </a:lnTo>
                  <a:lnTo>
                    <a:pt x="16" y="63"/>
                  </a:lnTo>
                  <a:lnTo>
                    <a:pt x="20" y="66"/>
                  </a:lnTo>
                  <a:lnTo>
                    <a:pt x="25" y="67"/>
                  </a:lnTo>
                  <a:lnTo>
                    <a:pt x="29" y="69"/>
                  </a:lnTo>
                  <a:lnTo>
                    <a:pt x="35" y="71"/>
                  </a:lnTo>
                  <a:lnTo>
                    <a:pt x="41" y="73"/>
                  </a:lnTo>
                  <a:lnTo>
                    <a:pt x="47" y="75"/>
                  </a:lnTo>
                  <a:lnTo>
                    <a:pt x="53" y="76"/>
                  </a:lnTo>
                  <a:lnTo>
                    <a:pt x="60" y="77"/>
                  </a:lnTo>
                  <a:lnTo>
                    <a:pt x="67" y="80"/>
                  </a:lnTo>
                  <a:lnTo>
                    <a:pt x="74" y="81"/>
                  </a:lnTo>
                  <a:lnTo>
                    <a:pt x="82" y="82"/>
                  </a:lnTo>
                  <a:lnTo>
                    <a:pt x="89" y="83"/>
                  </a:lnTo>
                  <a:lnTo>
                    <a:pt x="106" y="85"/>
                  </a:lnTo>
                  <a:lnTo>
                    <a:pt x="124" y="88"/>
                  </a:lnTo>
                  <a:lnTo>
                    <a:pt x="143" y="89"/>
                  </a:lnTo>
                  <a:lnTo>
                    <a:pt x="161" y="90"/>
                  </a:lnTo>
                  <a:lnTo>
                    <a:pt x="181" y="91"/>
                  </a:lnTo>
                  <a:lnTo>
                    <a:pt x="202" y="91"/>
                  </a:lnTo>
                  <a:lnTo>
                    <a:pt x="223" y="91"/>
                  </a:lnTo>
                  <a:lnTo>
                    <a:pt x="243" y="90"/>
                  </a:lnTo>
                  <a:lnTo>
                    <a:pt x="262" y="89"/>
                  </a:lnTo>
                  <a:lnTo>
                    <a:pt x="280" y="88"/>
                  </a:lnTo>
                  <a:lnTo>
                    <a:pt x="298" y="85"/>
                  </a:lnTo>
                  <a:lnTo>
                    <a:pt x="315" y="83"/>
                  </a:lnTo>
                  <a:lnTo>
                    <a:pt x="322" y="82"/>
                  </a:lnTo>
                  <a:lnTo>
                    <a:pt x="330" y="81"/>
                  </a:lnTo>
                  <a:lnTo>
                    <a:pt x="337" y="80"/>
                  </a:lnTo>
                  <a:lnTo>
                    <a:pt x="344" y="77"/>
                  </a:lnTo>
                  <a:lnTo>
                    <a:pt x="351" y="76"/>
                  </a:lnTo>
                  <a:lnTo>
                    <a:pt x="357" y="75"/>
                  </a:lnTo>
                  <a:lnTo>
                    <a:pt x="363" y="73"/>
                  </a:lnTo>
                  <a:lnTo>
                    <a:pt x="369" y="71"/>
                  </a:lnTo>
                  <a:lnTo>
                    <a:pt x="375" y="69"/>
                  </a:lnTo>
                  <a:lnTo>
                    <a:pt x="379" y="67"/>
                  </a:lnTo>
                  <a:lnTo>
                    <a:pt x="384" y="66"/>
                  </a:lnTo>
                  <a:lnTo>
                    <a:pt x="388" y="63"/>
                  </a:lnTo>
                  <a:lnTo>
                    <a:pt x="391" y="61"/>
                  </a:lnTo>
                  <a:lnTo>
                    <a:pt x="395" y="59"/>
                  </a:lnTo>
                  <a:lnTo>
                    <a:pt x="397" y="57"/>
                  </a:lnTo>
                  <a:lnTo>
                    <a:pt x="399" y="55"/>
                  </a:lnTo>
                  <a:lnTo>
                    <a:pt x="402" y="53"/>
                  </a:lnTo>
                  <a:lnTo>
                    <a:pt x="403" y="50"/>
                  </a:lnTo>
                  <a:lnTo>
                    <a:pt x="404" y="48"/>
                  </a:lnTo>
                  <a:lnTo>
                    <a:pt x="404" y="46"/>
                  </a:lnTo>
                  <a:lnTo>
                    <a:pt x="404" y="43"/>
                  </a:lnTo>
                  <a:lnTo>
                    <a:pt x="403" y="41"/>
                  </a:lnTo>
                  <a:lnTo>
                    <a:pt x="402" y="39"/>
                  </a:lnTo>
                  <a:lnTo>
                    <a:pt x="399" y="36"/>
                  </a:lnTo>
                  <a:lnTo>
                    <a:pt x="397" y="34"/>
                  </a:lnTo>
                  <a:lnTo>
                    <a:pt x="395" y="32"/>
                  </a:lnTo>
                  <a:lnTo>
                    <a:pt x="391" y="29"/>
                  </a:lnTo>
                  <a:lnTo>
                    <a:pt x="388" y="28"/>
                  </a:lnTo>
                  <a:lnTo>
                    <a:pt x="384" y="26"/>
                  </a:lnTo>
                  <a:lnTo>
                    <a:pt x="379" y="24"/>
                  </a:lnTo>
                  <a:lnTo>
                    <a:pt x="375" y="22"/>
                  </a:lnTo>
                  <a:lnTo>
                    <a:pt x="369" y="20"/>
                  </a:lnTo>
                  <a:lnTo>
                    <a:pt x="363" y="19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4" y="13"/>
                  </a:lnTo>
                  <a:lnTo>
                    <a:pt x="337" y="12"/>
                  </a:lnTo>
                  <a:lnTo>
                    <a:pt x="330" y="11"/>
                  </a:lnTo>
                  <a:lnTo>
                    <a:pt x="322" y="10"/>
                  </a:lnTo>
                  <a:lnTo>
                    <a:pt x="315" y="8"/>
                  </a:lnTo>
                  <a:lnTo>
                    <a:pt x="298" y="6"/>
                  </a:lnTo>
                  <a:lnTo>
                    <a:pt x="280" y="4"/>
                  </a:lnTo>
                  <a:lnTo>
                    <a:pt x="262" y="3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59" name="Freeform 200"/>
            <p:cNvSpPr>
              <a:spLocks/>
            </p:cNvSpPr>
            <p:nvPr/>
          </p:nvSpPr>
          <p:spPr bwMode="auto">
            <a:xfrm>
              <a:off x="2397" y="2522"/>
              <a:ext cx="404" cy="91"/>
            </a:xfrm>
            <a:custGeom>
              <a:avLst/>
              <a:gdLst>
                <a:gd name="T0" fmla="*/ 181 w 404"/>
                <a:gd name="T1" fmla="*/ 0 h 91"/>
                <a:gd name="T2" fmla="*/ 143 w 404"/>
                <a:gd name="T3" fmla="*/ 3 h 91"/>
                <a:gd name="T4" fmla="*/ 106 w 404"/>
                <a:gd name="T5" fmla="*/ 6 h 91"/>
                <a:gd name="T6" fmla="*/ 82 w 404"/>
                <a:gd name="T7" fmla="*/ 10 h 91"/>
                <a:gd name="T8" fmla="*/ 67 w 404"/>
                <a:gd name="T9" fmla="*/ 12 h 91"/>
                <a:gd name="T10" fmla="*/ 53 w 404"/>
                <a:gd name="T11" fmla="*/ 15 h 91"/>
                <a:gd name="T12" fmla="*/ 41 w 404"/>
                <a:gd name="T13" fmla="*/ 19 h 91"/>
                <a:gd name="T14" fmla="*/ 29 w 404"/>
                <a:gd name="T15" fmla="*/ 22 h 91"/>
                <a:gd name="T16" fmla="*/ 20 w 404"/>
                <a:gd name="T17" fmla="*/ 26 h 91"/>
                <a:gd name="T18" fmla="*/ 13 w 404"/>
                <a:gd name="T19" fmla="*/ 29 h 91"/>
                <a:gd name="T20" fmla="*/ 7 w 404"/>
                <a:gd name="T21" fmla="*/ 34 h 91"/>
                <a:gd name="T22" fmla="*/ 2 w 404"/>
                <a:gd name="T23" fmla="*/ 39 h 91"/>
                <a:gd name="T24" fmla="*/ 0 w 404"/>
                <a:gd name="T25" fmla="*/ 43 h 91"/>
                <a:gd name="T26" fmla="*/ 0 w 404"/>
                <a:gd name="T27" fmla="*/ 48 h 91"/>
                <a:gd name="T28" fmla="*/ 2 w 404"/>
                <a:gd name="T29" fmla="*/ 53 h 91"/>
                <a:gd name="T30" fmla="*/ 7 w 404"/>
                <a:gd name="T31" fmla="*/ 57 h 91"/>
                <a:gd name="T32" fmla="*/ 13 w 404"/>
                <a:gd name="T33" fmla="*/ 61 h 91"/>
                <a:gd name="T34" fmla="*/ 20 w 404"/>
                <a:gd name="T35" fmla="*/ 66 h 91"/>
                <a:gd name="T36" fmla="*/ 29 w 404"/>
                <a:gd name="T37" fmla="*/ 69 h 91"/>
                <a:gd name="T38" fmla="*/ 41 w 404"/>
                <a:gd name="T39" fmla="*/ 73 h 91"/>
                <a:gd name="T40" fmla="*/ 53 w 404"/>
                <a:gd name="T41" fmla="*/ 76 h 91"/>
                <a:gd name="T42" fmla="*/ 67 w 404"/>
                <a:gd name="T43" fmla="*/ 80 h 91"/>
                <a:gd name="T44" fmla="*/ 82 w 404"/>
                <a:gd name="T45" fmla="*/ 82 h 91"/>
                <a:gd name="T46" fmla="*/ 106 w 404"/>
                <a:gd name="T47" fmla="*/ 85 h 91"/>
                <a:gd name="T48" fmla="*/ 143 w 404"/>
                <a:gd name="T49" fmla="*/ 89 h 91"/>
                <a:gd name="T50" fmla="*/ 181 w 404"/>
                <a:gd name="T51" fmla="*/ 91 h 91"/>
                <a:gd name="T52" fmla="*/ 223 w 404"/>
                <a:gd name="T53" fmla="*/ 91 h 91"/>
                <a:gd name="T54" fmla="*/ 262 w 404"/>
                <a:gd name="T55" fmla="*/ 89 h 91"/>
                <a:gd name="T56" fmla="*/ 298 w 404"/>
                <a:gd name="T57" fmla="*/ 85 h 91"/>
                <a:gd name="T58" fmla="*/ 322 w 404"/>
                <a:gd name="T59" fmla="*/ 82 h 91"/>
                <a:gd name="T60" fmla="*/ 337 w 404"/>
                <a:gd name="T61" fmla="*/ 80 h 91"/>
                <a:gd name="T62" fmla="*/ 351 w 404"/>
                <a:gd name="T63" fmla="*/ 76 h 91"/>
                <a:gd name="T64" fmla="*/ 363 w 404"/>
                <a:gd name="T65" fmla="*/ 73 h 91"/>
                <a:gd name="T66" fmla="*/ 375 w 404"/>
                <a:gd name="T67" fmla="*/ 69 h 91"/>
                <a:gd name="T68" fmla="*/ 384 w 404"/>
                <a:gd name="T69" fmla="*/ 66 h 91"/>
                <a:gd name="T70" fmla="*/ 391 w 404"/>
                <a:gd name="T71" fmla="*/ 61 h 91"/>
                <a:gd name="T72" fmla="*/ 397 w 404"/>
                <a:gd name="T73" fmla="*/ 57 h 91"/>
                <a:gd name="T74" fmla="*/ 402 w 404"/>
                <a:gd name="T75" fmla="*/ 53 h 91"/>
                <a:gd name="T76" fmla="*/ 404 w 404"/>
                <a:gd name="T77" fmla="*/ 48 h 91"/>
                <a:gd name="T78" fmla="*/ 404 w 404"/>
                <a:gd name="T79" fmla="*/ 43 h 91"/>
                <a:gd name="T80" fmla="*/ 402 w 404"/>
                <a:gd name="T81" fmla="*/ 39 h 91"/>
                <a:gd name="T82" fmla="*/ 397 w 404"/>
                <a:gd name="T83" fmla="*/ 34 h 91"/>
                <a:gd name="T84" fmla="*/ 391 w 404"/>
                <a:gd name="T85" fmla="*/ 29 h 91"/>
                <a:gd name="T86" fmla="*/ 384 w 404"/>
                <a:gd name="T87" fmla="*/ 26 h 91"/>
                <a:gd name="T88" fmla="*/ 375 w 404"/>
                <a:gd name="T89" fmla="*/ 22 h 91"/>
                <a:gd name="T90" fmla="*/ 363 w 404"/>
                <a:gd name="T91" fmla="*/ 19 h 91"/>
                <a:gd name="T92" fmla="*/ 351 w 404"/>
                <a:gd name="T93" fmla="*/ 15 h 91"/>
                <a:gd name="T94" fmla="*/ 337 w 404"/>
                <a:gd name="T95" fmla="*/ 12 h 91"/>
                <a:gd name="T96" fmla="*/ 322 w 404"/>
                <a:gd name="T97" fmla="*/ 10 h 91"/>
                <a:gd name="T98" fmla="*/ 298 w 404"/>
                <a:gd name="T99" fmla="*/ 6 h 91"/>
                <a:gd name="T100" fmla="*/ 262 w 404"/>
                <a:gd name="T101" fmla="*/ 3 h 91"/>
                <a:gd name="T102" fmla="*/ 223 w 404"/>
                <a:gd name="T103" fmla="*/ 0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4"/>
                <a:gd name="T157" fmla="*/ 0 h 91"/>
                <a:gd name="T158" fmla="*/ 404 w 404"/>
                <a:gd name="T159" fmla="*/ 91 h 9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4" h="91">
                  <a:moveTo>
                    <a:pt x="202" y="0"/>
                  </a:moveTo>
                  <a:lnTo>
                    <a:pt x="181" y="0"/>
                  </a:lnTo>
                  <a:lnTo>
                    <a:pt x="161" y="1"/>
                  </a:lnTo>
                  <a:lnTo>
                    <a:pt x="143" y="3"/>
                  </a:lnTo>
                  <a:lnTo>
                    <a:pt x="124" y="4"/>
                  </a:lnTo>
                  <a:lnTo>
                    <a:pt x="106" y="6"/>
                  </a:lnTo>
                  <a:lnTo>
                    <a:pt x="89" y="8"/>
                  </a:lnTo>
                  <a:lnTo>
                    <a:pt x="82" y="10"/>
                  </a:lnTo>
                  <a:lnTo>
                    <a:pt x="74" y="11"/>
                  </a:lnTo>
                  <a:lnTo>
                    <a:pt x="67" y="12"/>
                  </a:lnTo>
                  <a:lnTo>
                    <a:pt x="60" y="13"/>
                  </a:lnTo>
                  <a:lnTo>
                    <a:pt x="53" y="15"/>
                  </a:lnTo>
                  <a:lnTo>
                    <a:pt x="47" y="17"/>
                  </a:lnTo>
                  <a:lnTo>
                    <a:pt x="41" y="19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0" y="26"/>
                  </a:lnTo>
                  <a:lnTo>
                    <a:pt x="16" y="28"/>
                  </a:lnTo>
                  <a:lnTo>
                    <a:pt x="13" y="29"/>
                  </a:lnTo>
                  <a:lnTo>
                    <a:pt x="9" y="32"/>
                  </a:lnTo>
                  <a:lnTo>
                    <a:pt x="7" y="34"/>
                  </a:lnTo>
                  <a:lnTo>
                    <a:pt x="5" y="36"/>
                  </a:lnTo>
                  <a:lnTo>
                    <a:pt x="2" y="39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3" y="61"/>
                  </a:lnTo>
                  <a:lnTo>
                    <a:pt x="16" y="63"/>
                  </a:lnTo>
                  <a:lnTo>
                    <a:pt x="20" y="66"/>
                  </a:lnTo>
                  <a:lnTo>
                    <a:pt x="25" y="67"/>
                  </a:lnTo>
                  <a:lnTo>
                    <a:pt x="29" y="69"/>
                  </a:lnTo>
                  <a:lnTo>
                    <a:pt x="35" y="71"/>
                  </a:lnTo>
                  <a:lnTo>
                    <a:pt x="41" y="73"/>
                  </a:lnTo>
                  <a:lnTo>
                    <a:pt x="47" y="75"/>
                  </a:lnTo>
                  <a:lnTo>
                    <a:pt x="53" y="76"/>
                  </a:lnTo>
                  <a:lnTo>
                    <a:pt x="60" y="77"/>
                  </a:lnTo>
                  <a:lnTo>
                    <a:pt x="67" y="80"/>
                  </a:lnTo>
                  <a:lnTo>
                    <a:pt x="74" y="81"/>
                  </a:lnTo>
                  <a:lnTo>
                    <a:pt x="82" y="82"/>
                  </a:lnTo>
                  <a:lnTo>
                    <a:pt x="89" y="83"/>
                  </a:lnTo>
                  <a:lnTo>
                    <a:pt x="106" y="85"/>
                  </a:lnTo>
                  <a:lnTo>
                    <a:pt x="124" y="88"/>
                  </a:lnTo>
                  <a:lnTo>
                    <a:pt x="143" y="89"/>
                  </a:lnTo>
                  <a:lnTo>
                    <a:pt x="161" y="90"/>
                  </a:lnTo>
                  <a:lnTo>
                    <a:pt x="181" y="91"/>
                  </a:lnTo>
                  <a:lnTo>
                    <a:pt x="202" y="91"/>
                  </a:lnTo>
                  <a:lnTo>
                    <a:pt x="223" y="91"/>
                  </a:lnTo>
                  <a:lnTo>
                    <a:pt x="243" y="90"/>
                  </a:lnTo>
                  <a:lnTo>
                    <a:pt x="262" y="89"/>
                  </a:lnTo>
                  <a:lnTo>
                    <a:pt x="280" y="88"/>
                  </a:lnTo>
                  <a:lnTo>
                    <a:pt x="298" y="85"/>
                  </a:lnTo>
                  <a:lnTo>
                    <a:pt x="315" y="83"/>
                  </a:lnTo>
                  <a:lnTo>
                    <a:pt x="322" y="82"/>
                  </a:lnTo>
                  <a:lnTo>
                    <a:pt x="330" y="81"/>
                  </a:lnTo>
                  <a:lnTo>
                    <a:pt x="337" y="80"/>
                  </a:lnTo>
                  <a:lnTo>
                    <a:pt x="344" y="77"/>
                  </a:lnTo>
                  <a:lnTo>
                    <a:pt x="351" y="76"/>
                  </a:lnTo>
                  <a:lnTo>
                    <a:pt x="357" y="75"/>
                  </a:lnTo>
                  <a:lnTo>
                    <a:pt x="363" y="73"/>
                  </a:lnTo>
                  <a:lnTo>
                    <a:pt x="369" y="71"/>
                  </a:lnTo>
                  <a:lnTo>
                    <a:pt x="375" y="69"/>
                  </a:lnTo>
                  <a:lnTo>
                    <a:pt x="379" y="67"/>
                  </a:lnTo>
                  <a:lnTo>
                    <a:pt x="384" y="66"/>
                  </a:lnTo>
                  <a:lnTo>
                    <a:pt x="388" y="63"/>
                  </a:lnTo>
                  <a:lnTo>
                    <a:pt x="391" y="61"/>
                  </a:lnTo>
                  <a:lnTo>
                    <a:pt x="395" y="59"/>
                  </a:lnTo>
                  <a:lnTo>
                    <a:pt x="397" y="57"/>
                  </a:lnTo>
                  <a:lnTo>
                    <a:pt x="399" y="55"/>
                  </a:lnTo>
                  <a:lnTo>
                    <a:pt x="402" y="53"/>
                  </a:lnTo>
                  <a:lnTo>
                    <a:pt x="403" y="50"/>
                  </a:lnTo>
                  <a:lnTo>
                    <a:pt x="404" y="48"/>
                  </a:lnTo>
                  <a:lnTo>
                    <a:pt x="404" y="46"/>
                  </a:lnTo>
                  <a:lnTo>
                    <a:pt x="404" y="43"/>
                  </a:lnTo>
                  <a:lnTo>
                    <a:pt x="403" y="41"/>
                  </a:lnTo>
                  <a:lnTo>
                    <a:pt x="402" y="39"/>
                  </a:lnTo>
                  <a:lnTo>
                    <a:pt x="399" y="36"/>
                  </a:lnTo>
                  <a:lnTo>
                    <a:pt x="397" y="34"/>
                  </a:lnTo>
                  <a:lnTo>
                    <a:pt x="395" y="32"/>
                  </a:lnTo>
                  <a:lnTo>
                    <a:pt x="391" y="29"/>
                  </a:lnTo>
                  <a:lnTo>
                    <a:pt x="388" y="28"/>
                  </a:lnTo>
                  <a:lnTo>
                    <a:pt x="384" y="26"/>
                  </a:lnTo>
                  <a:lnTo>
                    <a:pt x="379" y="24"/>
                  </a:lnTo>
                  <a:lnTo>
                    <a:pt x="375" y="22"/>
                  </a:lnTo>
                  <a:lnTo>
                    <a:pt x="369" y="20"/>
                  </a:lnTo>
                  <a:lnTo>
                    <a:pt x="363" y="19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4" y="13"/>
                  </a:lnTo>
                  <a:lnTo>
                    <a:pt x="337" y="12"/>
                  </a:lnTo>
                  <a:lnTo>
                    <a:pt x="330" y="11"/>
                  </a:lnTo>
                  <a:lnTo>
                    <a:pt x="322" y="10"/>
                  </a:lnTo>
                  <a:lnTo>
                    <a:pt x="315" y="8"/>
                  </a:lnTo>
                  <a:lnTo>
                    <a:pt x="298" y="6"/>
                  </a:lnTo>
                  <a:lnTo>
                    <a:pt x="280" y="4"/>
                  </a:lnTo>
                  <a:lnTo>
                    <a:pt x="262" y="3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60" name="Line 201"/>
            <p:cNvSpPr>
              <a:spLocks noChangeShapeType="1"/>
            </p:cNvSpPr>
            <p:nvPr/>
          </p:nvSpPr>
          <p:spPr bwMode="auto">
            <a:xfrm flipV="1">
              <a:off x="2495" y="2542"/>
              <a:ext cx="7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61" name="Line 202"/>
            <p:cNvSpPr>
              <a:spLocks noChangeShapeType="1"/>
            </p:cNvSpPr>
            <p:nvPr/>
          </p:nvSpPr>
          <p:spPr bwMode="auto">
            <a:xfrm>
              <a:off x="2632" y="2595"/>
              <a:ext cx="63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62" name="Line 203"/>
            <p:cNvSpPr>
              <a:spLocks noChangeShapeType="1"/>
            </p:cNvSpPr>
            <p:nvPr/>
          </p:nvSpPr>
          <p:spPr bwMode="auto">
            <a:xfrm>
              <a:off x="2561" y="2543"/>
              <a:ext cx="74" cy="5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63" name="Line 204"/>
            <p:cNvSpPr>
              <a:spLocks noChangeShapeType="1"/>
            </p:cNvSpPr>
            <p:nvPr/>
          </p:nvSpPr>
          <p:spPr bwMode="auto">
            <a:xfrm>
              <a:off x="2495" y="2593"/>
              <a:ext cx="71" cy="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64" name="Line 205"/>
            <p:cNvSpPr>
              <a:spLocks noChangeShapeType="1"/>
            </p:cNvSpPr>
            <p:nvPr/>
          </p:nvSpPr>
          <p:spPr bwMode="auto">
            <a:xfrm>
              <a:off x="2632" y="2542"/>
              <a:ext cx="63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65" name="Line 206"/>
            <p:cNvSpPr>
              <a:spLocks noChangeShapeType="1"/>
            </p:cNvSpPr>
            <p:nvPr/>
          </p:nvSpPr>
          <p:spPr bwMode="auto">
            <a:xfrm flipV="1">
              <a:off x="2561" y="2542"/>
              <a:ext cx="74" cy="5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66" name="Line 207"/>
            <p:cNvSpPr>
              <a:spLocks noChangeShapeType="1"/>
            </p:cNvSpPr>
            <p:nvPr/>
          </p:nvSpPr>
          <p:spPr bwMode="auto">
            <a:xfrm>
              <a:off x="1573" y="2188"/>
              <a:ext cx="1" cy="54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67" name="Line 208"/>
            <p:cNvSpPr>
              <a:spLocks noChangeShapeType="1"/>
            </p:cNvSpPr>
            <p:nvPr/>
          </p:nvSpPr>
          <p:spPr bwMode="auto">
            <a:xfrm>
              <a:off x="1428" y="2188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68" name="Line 209"/>
            <p:cNvSpPr>
              <a:spLocks noChangeShapeType="1"/>
            </p:cNvSpPr>
            <p:nvPr/>
          </p:nvSpPr>
          <p:spPr bwMode="auto">
            <a:xfrm>
              <a:off x="1428" y="2509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69" name="Line 210"/>
            <p:cNvSpPr>
              <a:spLocks noChangeShapeType="1"/>
            </p:cNvSpPr>
            <p:nvPr/>
          </p:nvSpPr>
          <p:spPr bwMode="auto">
            <a:xfrm>
              <a:off x="1428" y="2732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70" name="Line 211"/>
            <p:cNvSpPr>
              <a:spLocks noChangeShapeType="1"/>
            </p:cNvSpPr>
            <p:nvPr/>
          </p:nvSpPr>
          <p:spPr bwMode="auto">
            <a:xfrm>
              <a:off x="1573" y="2475"/>
              <a:ext cx="11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71" name="Line 212"/>
            <p:cNvSpPr>
              <a:spLocks noChangeShapeType="1"/>
            </p:cNvSpPr>
            <p:nvPr/>
          </p:nvSpPr>
          <p:spPr bwMode="auto">
            <a:xfrm>
              <a:off x="2018" y="2487"/>
              <a:ext cx="11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72" name="Line 213"/>
            <p:cNvSpPr>
              <a:spLocks noChangeShapeType="1"/>
            </p:cNvSpPr>
            <p:nvPr/>
          </p:nvSpPr>
          <p:spPr bwMode="auto">
            <a:xfrm>
              <a:off x="2135" y="2245"/>
              <a:ext cx="1" cy="49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73" name="Line 214"/>
            <p:cNvSpPr>
              <a:spLocks noChangeShapeType="1"/>
            </p:cNvSpPr>
            <p:nvPr/>
          </p:nvSpPr>
          <p:spPr bwMode="auto">
            <a:xfrm>
              <a:off x="1989" y="2245"/>
              <a:ext cx="14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74" name="Line 215"/>
            <p:cNvSpPr>
              <a:spLocks noChangeShapeType="1"/>
            </p:cNvSpPr>
            <p:nvPr/>
          </p:nvSpPr>
          <p:spPr bwMode="auto">
            <a:xfrm>
              <a:off x="1989" y="2735"/>
              <a:ext cx="14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75" name="Freeform 217"/>
            <p:cNvSpPr>
              <a:spLocks/>
            </p:cNvSpPr>
            <p:nvPr/>
          </p:nvSpPr>
          <p:spPr bwMode="auto">
            <a:xfrm>
              <a:off x="1176" y="2396"/>
              <a:ext cx="249" cy="208"/>
            </a:xfrm>
            <a:custGeom>
              <a:avLst/>
              <a:gdLst>
                <a:gd name="T0" fmla="*/ 70 w 249"/>
                <a:gd name="T1" fmla="*/ 14 h 208"/>
                <a:gd name="T2" fmla="*/ 70 w 249"/>
                <a:gd name="T3" fmla="*/ 14 h 208"/>
                <a:gd name="T4" fmla="*/ 73 w 249"/>
                <a:gd name="T5" fmla="*/ 14 h 208"/>
                <a:gd name="T6" fmla="*/ 75 w 249"/>
                <a:gd name="T7" fmla="*/ 12 h 208"/>
                <a:gd name="T8" fmla="*/ 79 w 249"/>
                <a:gd name="T9" fmla="*/ 11 h 208"/>
                <a:gd name="T10" fmla="*/ 83 w 249"/>
                <a:gd name="T11" fmla="*/ 10 h 208"/>
                <a:gd name="T12" fmla="*/ 88 w 249"/>
                <a:gd name="T13" fmla="*/ 9 h 208"/>
                <a:gd name="T14" fmla="*/ 95 w 249"/>
                <a:gd name="T15" fmla="*/ 8 h 208"/>
                <a:gd name="T16" fmla="*/ 103 w 249"/>
                <a:gd name="T17" fmla="*/ 5 h 208"/>
                <a:gd name="T18" fmla="*/ 111 w 249"/>
                <a:gd name="T19" fmla="*/ 4 h 208"/>
                <a:gd name="T20" fmla="*/ 121 w 249"/>
                <a:gd name="T21" fmla="*/ 3 h 208"/>
                <a:gd name="T22" fmla="*/ 132 w 249"/>
                <a:gd name="T23" fmla="*/ 2 h 208"/>
                <a:gd name="T24" fmla="*/ 144 w 249"/>
                <a:gd name="T25" fmla="*/ 1 h 208"/>
                <a:gd name="T26" fmla="*/ 157 w 249"/>
                <a:gd name="T27" fmla="*/ 0 h 208"/>
                <a:gd name="T28" fmla="*/ 170 w 249"/>
                <a:gd name="T29" fmla="*/ 0 h 208"/>
                <a:gd name="T30" fmla="*/ 185 w 249"/>
                <a:gd name="T31" fmla="*/ 0 h 208"/>
                <a:gd name="T32" fmla="*/ 201 w 249"/>
                <a:gd name="T33" fmla="*/ 0 h 208"/>
                <a:gd name="T34" fmla="*/ 208 w 249"/>
                <a:gd name="T35" fmla="*/ 28 h 208"/>
                <a:gd name="T36" fmla="*/ 210 w 249"/>
                <a:gd name="T37" fmla="*/ 29 h 208"/>
                <a:gd name="T38" fmla="*/ 216 w 249"/>
                <a:gd name="T39" fmla="*/ 32 h 208"/>
                <a:gd name="T40" fmla="*/ 222 w 249"/>
                <a:gd name="T41" fmla="*/ 39 h 208"/>
                <a:gd name="T42" fmla="*/ 226 w 249"/>
                <a:gd name="T43" fmla="*/ 50 h 208"/>
                <a:gd name="T44" fmla="*/ 240 w 249"/>
                <a:gd name="T45" fmla="*/ 115 h 208"/>
                <a:gd name="T46" fmla="*/ 247 w 249"/>
                <a:gd name="T47" fmla="*/ 143 h 208"/>
                <a:gd name="T48" fmla="*/ 247 w 249"/>
                <a:gd name="T49" fmla="*/ 146 h 208"/>
                <a:gd name="T50" fmla="*/ 248 w 249"/>
                <a:gd name="T51" fmla="*/ 150 h 208"/>
                <a:gd name="T52" fmla="*/ 248 w 249"/>
                <a:gd name="T53" fmla="*/ 159 h 208"/>
                <a:gd name="T54" fmla="*/ 244 w 249"/>
                <a:gd name="T55" fmla="*/ 169 h 208"/>
                <a:gd name="T56" fmla="*/ 0 w 249"/>
                <a:gd name="T57" fmla="*/ 162 h 208"/>
                <a:gd name="T58" fmla="*/ 25 w 249"/>
                <a:gd name="T59" fmla="*/ 149 h 208"/>
                <a:gd name="T60" fmla="*/ 25 w 249"/>
                <a:gd name="T61" fmla="*/ 28 h 208"/>
                <a:gd name="T62" fmla="*/ 26 w 249"/>
                <a:gd name="T63" fmla="*/ 27 h 208"/>
                <a:gd name="T64" fmla="*/ 28 w 249"/>
                <a:gd name="T65" fmla="*/ 25 h 208"/>
                <a:gd name="T66" fmla="*/ 32 w 249"/>
                <a:gd name="T67" fmla="*/ 24 h 208"/>
                <a:gd name="T68" fmla="*/ 37 w 249"/>
                <a:gd name="T69" fmla="*/ 22 h 208"/>
                <a:gd name="T70" fmla="*/ 42 w 249"/>
                <a:gd name="T71" fmla="*/ 22 h 208"/>
                <a:gd name="T72" fmla="*/ 49 w 249"/>
                <a:gd name="T73" fmla="*/ 22 h 208"/>
                <a:gd name="T74" fmla="*/ 58 w 249"/>
                <a:gd name="T75" fmla="*/ 23 h 208"/>
                <a:gd name="T76" fmla="*/ 68 w 249"/>
                <a:gd name="T77" fmla="*/ 27 h 20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8"/>
                <a:gd name="T119" fmla="*/ 249 w 249"/>
                <a:gd name="T120" fmla="*/ 208 h 20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8">
                  <a:moveTo>
                    <a:pt x="68" y="27"/>
                  </a:move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2"/>
                  </a:lnTo>
                  <a:lnTo>
                    <a:pt x="75" y="12"/>
                  </a:lnTo>
                  <a:lnTo>
                    <a:pt x="76" y="12"/>
                  </a:lnTo>
                  <a:lnTo>
                    <a:pt x="79" y="11"/>
                  </a:lnTo>
                  <a:lnTo>
                    <a:pt x="81" y="11"/>
                  </a:lnTo>
                  <a:lnTo>
                    <a:pt x="83" y="10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5"/>
                  </a:lnTo>
                  <a:lnTo>
                    <a:pt x="107" y="5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4"/>
                  </a:lnTo>
                  <a:lnTo>
                    <a:pt x="208" y="28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2"/>
                  </a:lnTo>
                  <a:lnTo>
                    <a:pt x="220" y="36"/>
                  </a:lnTo>
                  <a:lnTo>
                    <a:pt x="222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7"/>
                  </a:lnTo>
                  <a:lnTo>
                    <a:pt x="240" y="115"/>
                  </a:lnTo>
                  <a:lnTo>
                    <a:pt x="208" y="132"/>
                  </a:lnTo>
                  <a:lnTo>
                    <a:pt x="247" y="143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0"/>
                  </a:lnTo>
                  <a:lnTo>
                    <a:pt x="249" y="154"/>
                  </a:lnTo>
                  <a:lnTo>
                    <a:pt x="248" y="159"/>
                  </a:lnTo>
                  <a:lnTo>
                    <a:pt x="247" y="163"/>
                  </a:lnTo>
                  <a:lnTo>
                    <a:pt x="244" y="169"/>
                  </a:lnTo>
                  <a:lnTo>
                    <a:pt x="144" y="208"/>
                  </a:lnTo>
                  <a:lnTo>
                    <a:pt x="0" y="162"/>
                  </a:lnTo>
                  <a:lnTo>
                    <a:pt x="3" y="157"/>
                  </a:lnTo>
                  <a:lnTo>
                    <a:pt x="25" y="149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5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76" name="Freeform 218"/>
            <p:cNvSpPr>
              <a:spLocks/>
            </p:cNvSpPr>
            <p:nvPr/>
          </p:nvSpPr>
          <p:spPr bwMode="auto">
            <a:xfrm>
              <a:off x="1263" y="2411"/>
              <a:ext cx="79" cy="91"/>
            </a:xfrm>
            <a:custGeom>
              <a:avLst/>
              <a:gdLst>
                <a:gd name="T0" fmla="*/ 78 w 79"/>
                <a:gd name="T1" fmla="*/ 3 h 91"/>
                <a:gd name="T2" fmla="*/ 78 w 79"/>
                <a:gd name="T3" fmla="*/ 3 h 91"/>
                <a:gd name="T4" fmla="*/ 77 w 79"/>
                <a:gd name="T5" fmla="*/ 3 h 91"/>
                <a:gd name="T6" fmla="*/ 74 w 79"/>
                <a:gd name="T7" fmla="*/ 2 h 91"/>
                <a:gd name="T8" fmla="*/ 72 w 79"/>
                <a:gd name="T9" fmla="*/ 2 h 91"/>
                <a:gd name="T10" fmla="*/ 69 w 79"/>
                <a:gd name="T11" fmla="*/ 1 h 91"/>
                <a:gd name="T12" fmla="*/ 65 w 79"/>
                <a:gd name="T13" fmla="*/ 1 h 91"/>
                <a:gd name="T14" fmla="*/ 60 w 79"/>
                <a:gd name="T15" fmla="*/ 1 h 91"/>
                <a:gd name="T16" fmla="*/ 56 w 79"/>
                <a:gd name="T17" fmla="*/ 0 h 91"/>
                <a:gd name="T18" fmla="*/ 50 w 79"/>
                <a:gd name="T19" fmla="*/ 0 h 91"/>
                <a:gd name="T20" fmla="*/ 44 w 79"/>
                <a:gd name="T21" fmla="*/ 0 h 91"/>
                <a:gd name="T22" fmla="*/ 38 w 79"/>
                <a:gd name="T23" fmla="*/ 1 h 91"/>
                <a:gd name="T24" fmla="*/ 31 w 79"/>
                <a:gd name="T25" fmla="*/ 2 h 91"/>
                <a:gd name="T26" fmla="*/ 25 w 79"/>
                <a:gd name="T27" fmla="*/ 3 h 91"/>
                <a:gd name="T28" fmla="*/ 18 w 79"/>
                <a:gd name="T29" fmla="*/ 6 h 91"/>
                <a:gd name="T30" fmla="*/ 11 w 79"/>
                <a:gd name="T31" fmla="*/ 8 h 91"/>
                <a:gd name="T32" fmla="*/ 4 w 79"/>
                <a:gd name="T33" fmla="*/ 10 h 91"/>
                <a:gd name="T34" fmla="*/ 4 w 79"/>
                <a:gd name="T35" fmla="*/ 13 h 91"/>
                <a:gd name="T36" fmla="*/ 3 w 79"/>
                <a:gd name="T37" fmla="*/ 17 h 91"/>
                <a:gd name="T38" fmla="*/ 1 w 79"/>
                <a:gd name="T39" fmla="*/ 26 h 91"/>
                <a:gd name="T40" fmla="*/ 0 w 79"/>
                <a:gd name="T41" fmla="*/ 35 h 91"/>
                <a:gd name="T42" fmla="*/ 0 w 79"/>
                <a:gd name="T43" fmla="*/ 47 h 91"/>
                <a:gd name="T44" fmla="*/ 0 w 79"/>
                <a:gd name="T45" fmla="*/ 59 h 91"/>
                <a:gd name="T46" fmla="*/ 2 w 79"/>
                <a:gd name="T47" fmla="*/ 73 h 91"/>
                <a:gd name="T48" fmla="*/ 6 w 79"/>
                <a:gd name="T49" fmla="*/ 89 h 91"/>
                <a:gd name="T50" fmla="*/ 7 w 79"/>
                <a:gd name="T51" fmla="*/ 89 h 91"/>
                <a:gd name="T52" fmla="*/ 8 w 79"/>
                <a:gd name="T53" fmla="*/ 89 h 91"/>
                <a:gd name="T54" fmla="*/ 9 w 79"/>
                <a:gd name="T55" fmla="*/ 87 h 91"/>
                <a:gd name="T56" fmla="*/ 11 w 79"/>
                <a:gd name="T57" fmla="*/ 87 h 91"/>
                <a:gd name="T58" fmla="*/ 15 w 79"/>
                <a:gd name="T59" fmla="*/ 87 h 91"/>
                <a:gd name="T60" fmla="*/ 18 w 79"/>
                <a:gd name="T61" fmla="*/ 87 h 91"/>
                <a:gd name="T62" fmla="*/ 22 w 79"/>
                <a:gd name="T63" fmla="*/ 87 h 91"/>
                <a:gd name="T64" fmla="*/ 27 w 79"/>
                <a:gd name="T65" fmla="*/ 87 h 91"/>
                <a:gd name="T66" fmla="*/ 32 w 79"/>
                <a:gd name="T67" fmla="*/ 86 h 91"/>
                <a:gd name="T68" fmla="*/ 38 w 79"/>
                <a:gd name="T69" fmla="*/ 87 h 91"/>
                <a:gd name="T70" fmla="*/ 44 w 79"/>
                <a:gd name="T71" fmla="*/ 87 h 91"/>
                <a:gd name="T72" fmla="*/ 50 w 79"/>
                <a:gd name="T73" fmla="*/ 87 h 91"/>
                <a:gd name="T74" fmla="*/ 57 w 79"/>
                <a:gd name="T75" fmla="*/ 87 h 91"/>
                <a:gd name="T76" fmla="*/ 64 w 79"/>
                <a:gd name="T77" fmla="*/ 89 h 91"/>
                <a:gd name="T78" fmla="*/ 71 w 79"/>
                <a:gd name="T79" fmla="*/ 90 h 91"/>
                <a:gd name="T80" fmla="*/ 79 w 79"/>
                <a:gd name="T81" fmla="*/ 91 h 91"/>
                <a:gd name="T82" fmla="*/ 79 w 79"/>
                <a:gd name="T83" fmla="*/ 87 h 91"/>
                <a:gd name="T84" fmla="*/ 78 w 79"/>
                <a:gd name="T85" fmla="*/ 80 h 91"/>
                <a:gd name="T86" fmla="*/ 77 w 79"/>
                <a:gd name="T87" fmla="*/ 70 h 91"/>
                <a:gd name="T88" fmla="*/ 76 w 79"/>
                <a:gd name="T89" fmla="*/ 57 h 91"/>
                <a:gd name="T90" fmla="*/ 76 w 79"/>
                <a:gd name="T91" fmla="*/ 43 h 91"/>
                <a:gd name="T92" fmla="*/ 76 w 79"/>
                <a:gd name="T93" fmla="*/ 28 h 91"/>
                <a:gd name="T94" fmla="*/ 77 w 79"/>
                <a:gd name="T95" fmla="*/ 15 h 91"/>
                <a:gd name="T96" fmla="*/ 78 w 79"/>
                <a:gd name="T97" fmla="*/ 3 h 9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9"/>
                <a:gd name="T148" fmla="*/ 0 h 91"/>
                <a:gd name="T149" fmla="*/ 79 w 79"/>
                <a:gd name="T150" fmla="*/ 91 h 9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9" h="91">
                  <a:moveTo>
                    <a:pt x="78" y="3"/>
                  </a:moveTo>
                  <a:lnTo>
                    <a:pt x="78" y="3"/>
                  </a:lnTo>
                  <a:lnTo>
                    <a:pt x="77" y="3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0"/>
                  </a:lnTo>
                  <a:lnTo>
                    <a:pt x="4" y="13"/>
                  </a:lnTo>
                  <a:lnTo>
                    <a:pt x="3" y="17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59"/>
                  </a:lnTo>
                  <a:lnTo>
                    <a:pt x="2" y="73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7"/>
                  </a:lnTo>
                  <a:lnTo>
                    <a:pt x="11" y="87"/>
                  </a:lnTo>
                  <a:lnTo>
                    <a:pt x="15" y="87"/>
                  </a:lnTo>
                  <a:lnTo>
                    <a:pt x="18" y="87"/>
                  </a:lnTo>
                  <a:lnTo>
                    <a:pt x="22" y="87"/>
                  </a:lnTo>
                  <a:lnTo>
                    <a:pt x="27" y="87"/>
                  </a:lnTo>
                  <a:lnTo>
                    <a:pt x="32" y="86"/>
                  </a:lnTo>
                  <a:lnTo>
                    <a:pt x="38" y="87"/>
                  </a:lnTo>
                  <a:lnTo>
                    <a:pt x="44" y="87"/>
                  </a:lnTo>
                  <a:lnTo>
                    <a:pt x="50" y="87"/>
                  </a:lnTo>
                  <a:lnTo>
                    <a:pt x="57" y="87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7"/>
                  </a:lnTo>
                  <a:lnTo>
                    <a:pt x="78" y="80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8"/>
                  </a:lnTo>
                  <a:lnTo>
                    <a:pt x="77" y="15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77" name="Freeform 219"/>
            <p:cNvSpPr>
              <a:spLocks/>
            </p:cNvSpPr>
            <p:nvPr/>
          </p:nvSpPr>
          <p:spPr bwMode="auto">
            <a:xfrm>
              <a:off x="1271" y="2435"/>
              <a:ext cx="132" cy="90"/>
            </a:xfrm>
            <a:custGeom>
              <a:avLst/>
              <a:gdLst>
                <a:gd name="T0" fmla="*/ 1 w 132"/>
                <a:gd name="T1" fmla="*/ 68 h 90"/>
                <a:gd name="T2" fmla="*/ 0 w 132"/>
                <a:gd name="T3" fmla="*/ 80 h 90"/>
                <a:gd name="T4" fmla="*/ 86 w 132"/>
                <a:gd name="T5" fmla="*/ 90 h 90"/>
                <a:gd name="T6" fmla="*/ 86 w 132"/>
                <a:gd name="T7" fmla="*/ 90 h 90"/>
                <a:gd name="T8" fmla="*/ 89 w 132"/>
                <a:gd name="T9" fmla="*/ 89 h 90"/>
                <a:gd name="T10" fmla="*/ 91 w 132"/>
                <a:gd name="T11" fmla="*/ 88 h 90"/>
                <a:gd name="T12" fmla="*/ 94 w 132"/>
                <a:gd name="T13" fmla="*/ 86 h 90"/>
                <a:gd name="T14" fmla="*/ 98 w 132"/>
                <a:gd name="T15" fmla="*/ 83 h 90"/>
                <a:gd name="T16" fmla="*/ 103 w 132"/>
                <a:gd name="T17" fmla="*/ 80 h 90"/>
                <a:gd name="T18" fmla="*/ 107 w 132"/>
                <a:gd name="T19" fmla="*/ 76 h 90"/>
                <a:gd name="T20" fmla="*/ 112 w 132"/>
                <a:gd name="T21" fmla="*/ 72 h 90"/>
                <a:gd name="T22" fmla="*/ 117 w 132"/>
                <a:gd name="T23" fmla="*/ 67 h 90"/>
                <a:gd name="T24" fmla="*/ 121 w 132"/>
                <a:gd name="T25" fmla="*/ 61 h 90"/>
                <a:gd name="T26" fmla="*/ 125 w 132"/>
                <a:gd name="T27" fmla="*/ 55 h 90"/>
                <a:gd name="T28" fmla="*/ 128 w 132"/>
                <a:gd name="T29" fmla="*/ 48 h 90"/>
                <a:gd name="T30" fmla="*/ 131 w 132"/>
                <a:gd name="T31" fmla="*/ 40 h 90"/>
                <a:gd name="T32" fmla="*/ 132 w 132"/>
                <a:gd name="T33" fmla="*/ 32 h 90"/>
                <a:gd name="T34" fmla="*/ 132 w 132"/>
                <a:gd name="T35" fmla="*/ 24 h 90"/>
                <a:gd name="T36" fmla="*/ 129 w 132"/>
                <a:gd name="T37" fmla="*/ 14 h 90"/>
                <a:gd name="T38" fmla="*/ 129 w 132"/>
                <a:gd name="T39" fmla="*/ 13 h 90"/>
                <a:gd name="T40" fmla="*/ 128 w 132"/>
                <a:gd name="T41" fmla="*/ 12 h 90"/>
                <a:gd name="T42" fmla="*/ 127 w 132"/>
                <a:gd name="T43" fmla="*/ 10 h 90"/>
                <a:gd name="T44" fmla="*/ 126 w 132"/>
                <a:gd name="T45" fmla="*/ 7 h 90"/>
                <a:gd name="T46" fmla="*/ 124 w 132"/>
                <a:gd name="T47" fmla="*/ 5 h 90"/>
                <a:gd name="T48" fmla="*/ 120 w 132"/>
                <a:gd name="T49" fmla="*/ 3 h 90"/>
                <a:gd name="T50" fmla="*/ 117 w 132"/>
                <a:gd name="T51" fmla="*/ 2 h 90"/>
                <a:gd name="T52" fmla="*/ 113 w 132"/>
                <a:gd name="T53" fmla="*/ 0 h 90"/>
                <a:gd name="T54" fmla="*/ 113 w 132"/>
                <a:gd name="T55" fmla="*/ 3 h 90"/>
                <a:gd name="T56" fmla="*/ 114 w 132"/>
                <a:gd name="T57" fmla="*/ 6 h 90"/>
                <a:gd name="T58" fmla="*/ 117 w 132"/>
                <a:gd name="T59" fmla="*/ 12 h 90"/>
                <a:gd name="T60" fmla="*/ 118 w 132"/>
                <a:gd name="T61" fmla="*/ 20 h 90"/>
                <a:gd name="T62" fmla="*/ 118 w 132"/>
                <a:gd name="T63" fmla="*/ 30 h 90"/>
                <a:gd name="T64" fmla="*/ 117 w 132"/>
                <a:gd name="T65" fmla="*/ 40 h 90"/>
                <a:gd name="T66" fmla="*/ 114 w 132"/>
                <a:gd name="T67" fmla="*/ 52 h 90"/>
                <a:gd name="T68" fmla="*/ 108 w 132"/>
                <a:gd name="T69" fmla="*/ 65 h 90"/>
                <a:gd name="T70" fmla="*/ 108 w 132"/>
                <a:gd name="T71" fmla="*/ 65 h 90"/>
                <a:gd name="T72" fmla="*/ 108 w 132"/>
                <a:gd name="T73" fmla="*/ 65 h 90"/>
                <a:gd name="T74" fmla="*/ 107 w 132"/>
                <a:gd name="T75" fmla="*/ 66 h 90"/>
                <a:gd name="T76" fmla="*/ 106 w 132"/>
                <a:gd name="T77" fmla="*/ 67 h 90"/>
                <a:gd name="T78" fmla="*/ 105 w 132"/>
                <a:gd name="T79" fmla="*/ 67 h 90"/>
                <a:gd name="T80" fmla="*/ 103 w 132"/>
                <a:gd name="T81" fmla="*/ 68 h 90"/>
                <a:gd name="T82" fmla="*/ 100 w 132"/>
                <a:gd name="T83" fmla="*/ 69 h 90"/>
                <a:gd name="T84" fmla="*/ 98 w 132"/>
                <a:gd name="T85" fmla="*/ 70 h 90"/>
                <a:gd name="T86" fmla="*/ 96 w 132"/>
                <a:gd name="T87" fmla="*/ 72 h 90"/>
                <a:gd name="T88" fmla="*/ 92 w 132"/>
                <a:gd name="T89" fmla="*/ 73 h 90"/>
                <a:gd name="T90" fmla="*/ 90 w 132"/>
                <a:gd name="T91" fmla="*/ 73 h 90"/>
                <a:gd name="T92" fmla="*/ 85 w 132"/>
                <a:gd name="T93" fmla="*/ 74 h 90"/>
                <a:gd name="T94" fmla="*/ 82 w 132"/>
                <a:gd name="T95" fmla="*/ 74 h 90"/>
                <a:gd name="T96" fmla="*/ 78 w 132"/>
                <a:gd name="T97" fmla="*/ 74 h 90"/>
                <a:gd name="T98" fmla="*/ 73 w 132"/>
                <a:gd name="T99" fmla="*/ 73 h 90"/>
                <a:gd name="T100" fmla="*/ 69 w 132"/>
                <a:gd name="T101" fmla="*/ 73 h 90"/>
                <a:gd name="T102" fmla="*/ 69 w 132"/>
                <a:gd name="T103" fmla="*/ 84 h 90"/>
                <a:gd name="T104" fmla="*/ 3 w 132"/>
                <a:gd name="T105" fmla="*/ 77 h 90"/>
                <a:gd name="T106" fmla="*/ 1 w 132"/>
                <a:gd name="T107" fmla="*/ 68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2"/>
                <a:gd name="T163" fmla="*/ 0 h 90"/>
                <a:gd name="T164" fmla="*/ 132 w 132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2" h="90">
                  <a:moveTo>
                    <a:pt x="1" y="68"/>
                  </a:moveTo>
                  <a:lnTo>
                    <a:pt x="0" y="80"/>
                  </a:lnTo>
                  <a:lnTo>
                    <a:pt x="86" y="90"/>
                  </a:lnTo>
                  <a:lnTo>
                    <a:pt x="89" y="89"/>
                  </a:lnTo>
                  <a:lnTo>
                    <a:pt x="91" y="88"/>
                  </a:lnTo>
                  <a:lnTo>
                    <a:pt x="94" y="86"/>
                  </a:lnTo>
                  <a:lnTo>
                    <a:pt x="98" y="83"/>
                  </a:lnTo>
                  <a:lnTo>
                    <a:pt x="103" y="80"/>
                  </a:lnTo>
                  <a:lnTo>
                    <a:pt x="107" y="76"/>
                  </a:lnTo>
                  <a:lnTo>
                    <a:pt x="112" y="72"/>
                  </a:lnTo>
                  <a:lnTo>
                    <a:pt x="117" y="67"/>
                  </a:lnTo>
                  <a:lnTo>
                    <a:pt x="121" y="61"/>
                  </a:lnTo>
                  <a:lnTo>
                    <a:pt x="125" y="55"/>
                  </a:lnTo>
                  <a:lnTo>
                    <a:pt x="128" y="48"/>
                  </a:lnTo>
                  <a:lnTo>
                    <a:pt x="131" y="40"/>
                  </a:lnTo>
                  <a:lnTo>
                    <a:pt x="132" y="32"/>
                  </a:lnTo>
                  <a:lnTo>
                    <a:pt x="132" y="24"/>
                  </a:lnTo>
                  <a:lnTo>
                    <a:pt x="129" y="14"/>
                  </a:lnTo>
                  <a:lnTo>
                    <a:pt x="129" y="13"/>
                  </a:lnTo>
                  <a:lnTo>
                    <a:pt x="128" y="12"/>
                  </a:lnTo>
                  <a:lnTo>
                    <a:pt x="127" y="10"/>
                  </a:lnTo>
                  <a:lnTo>
                    <a:pt x="126" y="7"/>
                  </a:lnTo>
                  <a:lnTo>
                    <a:pt x="124" y="5"/>
                  </a:lnTo>
                  <a:lnTo>
                    <a:pt x="120" y="3"/>
                  </a:lnTo>
                  <a:lnTo>
                    <a:pt x="117" y="2"/>
                  </a:lnTo>
                  <a:lnTo>
                    <a:pt x="113" y="0"/>
                  </a:lnTo>
                  <a:lnTo>
                    <a:pt x="113" y="3"/>
                  </a:lnTo>
                  <a:lnTo>
                    <a:pt x="114" y="6"/>
                  </a:lnTo>
                  <a:lnTo>
                    <a:pt x="117" y="12"/>
                  </a:lnTo>
                  <a:lnTo>
                    <a:pt x="118" y="20"/>
                  </a:lnTo>
                  <a:lnTo>
                    <a:pt x="118" y="30"/>
                  </a:lnTo>
                  <a:lnTo>
                    <a:pt x="117" y="40"/>
                  </a:lnTo>
                  <a:lnTo>
                    <a:pt x="114" y="52"/>
                  </a:lnTo>
                  <a:lnTo>
                    <a:pt x="108" y="65"/>
                  </a:lnTo>
                  <a:lnTo>
                    <a:pt x="107" y="66"/>
                  </a:lnTo>
                  <a:lnTo>
                    <a:pt x="106" y="67"/>
                  </a:lnTo>
                  <a:lnTo>
                    <a:pt x="105" y="67"/>
                  </a:lnTo>
                  <a:lnTo>
                    <a:pt x="103" y="68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2"/>
                  </a:lnTo>
                  <a:lnTo>
                    <a:pt x="92" y="73"/>
                  </a:lnTo>
                  <a:lnTo>
                    <a:pt x="90" y="73"/>
                  </a:lnTo>
                  <a:lnTo>
                    <a:pt x="85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3" y="73"/>
                  </a:lnTo>
                  <a:lnTo>
                    <a:pt x="69" y="73"/>
                  </a:lnTo>
                  <a:lnTo>
                    <a:pt x="69" y="84"/>
                  </a:lnTo>
                  <a:lnTo>
                    <a:pt x="3" y="77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78" name="Freeform 220"/>
            <p:cNvSpPr>
              <a:spLocks/>
            </p:cNvSpPr>
            <p:nvPr/>
          </p:nvSpPr>
          <p:spPr bwMode="auto">
            <a:xfrm>
              <a:off x="1255" y="2524"/>
              <a:ext cx="96" cy="32"/>
            </a:xfrm>
            <a:custGeom>
              <a:avLst/>
              <a:gdLst>
                <a:gd name="T0" fmla="*/ 96 w 96"/>
                <a:gd name="T1" fmla="*/ 12 h 32"/>
                <a:gd name="T2" fmla="*/ 1 w 96"/>
                <a:gd name="T3" fmla="*/ 0 h 32"/>
                <a:gd name="T4" fmla="*/ 0 w 96"/>
                <a:gd name="T5" fmla="*/ 12 h 32"/>
                <a:gd name="T6" fmla="*/ 93 w 96"/>
                <a:gd name="T7" fmla="*/ 32 h 32"/>
                <a:gd name="T8" fmla="*/ 96 w 96"/>
                <a:gd name="T9" fmla="*/ 1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32"/>
                <a:gd name="T17" fmla="*/ 96 w 96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32">
                  <a:moveTo>
                    <a:pt x="96" y="12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93" y="3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79" name="Freeform 221"/>
            <p:cNvSpPr>
              <a:spLocks/>
            </p:cNvSpPr>
            <p:nvPr/>
          </p:nvSpPr>
          <p:spPr bwMode="auto">
            <a:xfrm>
              <a:off x="1302" y="2535"/>
              <a:ext cx="42" cy="14"/>
            </a:xfrm>
            <a:custGeom>
              <a:avLst/>
              <a:gdLst>
                <a:gd name="T0" fmla="*/ 42 w 42"/>
                <a:gd name="T1" fmla="*/ 6 h 14"/>
                <a:gd name="T2" fmla="*/ 2 w 42"/>
                <a:gd name="T3" fmla="*/ 0 h 14"/>
                <a:gd name="T4" fmla="*/ 0 w 42"/>
                <a:gd name="T5" fmla="*/ 6 h 14"/>
                <a:gd name="T6" fmla="*/ 40 w 42"/>
                <a:gd name="T7" fmla="*/ 14 h 14"/>
                <a:gd name="T8" fmla="*/ 42 w 42"/>
                <a:gd name="T9" fmla="*/ 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80" name="Freeform 222"/>
            <p:cNvSpPr>
              <a:spLocks/>
            </p:cNvSpPr>
            <p:nvPr/>
          </p:nvSpPr>
          <p:spPr bwMode="auto">
            <a:xfrm>
              <a:off x="1260" y="2528"/>
              <a:ext cx="28" cy="10"/>
            </a:xfrm>
            <a:custGeom>
              <a:avLst/>
              <a:gdLst>
                <a:gd name="T0" fmla="*/ 28 w 28"/>
                <a:gd name="T1" fmla="*/ 4 h 10"/>
                <a:gd name="T2" fmla="*/ 0 w 28"/>
                <a:gd name="T3" fmla="*/ 0 h 10"/>
                <a:gd name="T4" fmla="*/ 0 w 28"/>
                <a:gd name="T5" fmla="*/ 4 h 10"/>
                <a:gd name="T6" fmla="*/ 27 w 28"/>
                <a:gd name="T7" fmla="*/ 10 h 10"/>
                <a:gd name="T8" fmla="*/ 28 w 28"/>
                <a:gd name="T9" fmla="*/ 4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0"/>
                <a:gd name="T17" fmla="*/ 28 w 2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0">
                  <a:moveTo>
                    <a:pt x="28" y="4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7" y="1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81" name="Freeform 223"/>
            <p:cNvSpPr>
              <a:spLocks/>
            </p:cNvSpPr>
            <p:nvPr/>
          </p:nvSpPr>
          <p:spPr bwMode="auto">
            <a:xfrm>
              <a:off x="1192" y="2537"/>
              <a:ext cx="162" cy="55"/>
            </a:xfrm>
            <a:custGeom>
              <a:avLst/>
              <a:gdLst>
                <a:gd name="T0" fmla="*/ 0 w 162"/>
                <a:gd name="T1" fmla="*/ 16 h 55"/>
                <a:gd name="T2" fmla="*/ 0 w 162"/>
                <a:gd name="T3" fmla="*/ 16 h 55"/>
                <a:gd name="T4" fmla="*/ 1 w 162"/>
                <a:gd name="T5" fmla="*/ 16 h 55"/>
                <a:gd name="T6" fmla="*/ 2 w 162"/>
                <a:gd name="T7" fmla="*/ 16 h 55"/>
                <a:gd name="T8" fmla="*/ 4 w 162"/>
                <a:gd name="T9" fmla="*/ 15 h 55"/>
                <a:gd name="T10" fmla="*/ 7 w 162"/>
                <a:gd name="T11" fmla="*/ 15 h 55"/>
                <a:gd name="T12" fmla="*/ 10 w 162"/>
                <a:gd name="T13" fmla="*/ 15 h 55"/>
                <a:gd name="T14" fmla="*/ 14 w 162"/>
                <a:gd name="T15" fmla="*/ 14 h 55"/>
                <a:gd name="T16" fmla="*/ 17 w 162"/>
                <a:gd name="T17" fmla="*/ 13 h 55"/>
                <a:gd name="T18" fmla="*/ 21 w 162"/>
                <a:gd name="T19" fmla="*/ 12 h 55"/>
                <a:gd name="T20" fmla="*/ 24 w 162"/>
                <a:gd name="T21" fmla="*/ 11 h 55"/>
                <a:gd name="T22" fmla="*/ 28 w 162"/>
                <a:gd name="T23" fmla="*/ 9 h 55"/>
                <a:gd name="T24" fmla="*/ 31 w 162"/>
                <a:gd name="T25" fmla="*/ 8 h 55"/>
                <a:gd name="T26" fmla="*/ 35 w 162"/>
                <a:gd name="T27" fmla="*/ 6 h 55"/>
                <a:gd name="T28" fmla="*/ 37 w 162"/>
                <a:gd name="T29" fmla="*/ 5 h 55"/>
                <a:gd name="T30" fmla="*/ 40 w 162"/>
                <a:gd name="T31" fmla="*/ 2 h 55"/>
                <a:gd name="T32" fmla="*/ 43 w 162"/>
                <a:gd name="T33" fmla="*/ 0 h 55"/>
                <a:gd name="T34" fmla="*/ 162 w 162"/>
                <a:gd name="T35" fmla="*/ 28 h 55"/>
                <a:gd name="T36" fmla="*/ 162 w 162"/>
                <a:gd name="T37" fmla="*/ 28 h 55"/>
                <a:gd name="T38" fmla="*/ 161 w 162"/>
                <a:gd name="T39" fmla="*/ 29 h 55"/>
                <a:gd name="T40" fmla="*/ 159 w 162"/>
                <a:gd name="T41" fmla="*/ 30 h 55"/>
                <a:gd name="T42" fmla="*/ 158 w 162"/>
                <a:gd name="T43" fmla="*/ 32 h 55"/>
                <a:gd name="T44" fmla="*/ 157 w 162"/>
                <a:gd name="T45" fmla="*/ 33 h 55"/>
                <a:gd name="T46" fmla="*/ 155 w 162"/>
                <a:gd name="T47" fmla="*/ 35 h 55"/>
                <a:gd name="T48" fmla="*/ 152 w 162"/>
                <a:gd name="T49" fmla="*/ 36 h 55"/>
                <a:gd name="T50" fmla="*/ 150 w 162"/>
                <a:gd name="T51" fmla="*/ 39 h 55"/>
                <a:gd name="T52" fmla="*/ 147 w 162"/>
                <a:gd name="T53" fmla="*/ 41 h 55"/>
                <a:gd name="T54" fmla="*/ 144 w 162"/>
                <a:gd name="T55" fmla="*/ 43 h 55"/>
                <a:gd name="T56" fmla="*/ 141 w 162"/>
                <a:gd name="T57" fmla="*/ 46 h 55"/>
                <a:gd name="T58" fmla="*/ 137 w 162"/>
                <a:gd name="T59" fmla="*/ 48 h 55"/>
                <a:gd name="T60" fmla="*/ 135 w 162"/>
                <a:gd name="T61" fmla="*/ 50 h 55"/>
                <a:gd name="T62" fmla="*/ 131 w 162"/>
                <a:gd name="T63" fmla="*/ 51 h 55"/>
                <a:gd name="T64" fmla="*/ 128 w 162"/>
                <a:gd name="T65" fmla="*/ 53 h 55"/>
                <a:gd name="T66" fmla="*/ 126 w 162"/>
                <a:gd name="T67" fmla="*/ 55 h 55"/>
                <a:gd name="T68" fmla="*/ 0 w 162"/>
                <a:gd name="T69" fmla="*/ 16 h 5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5"/>
                <a:gd name="T107" fmla="*/ 162 w 162"/>
                <a:gd name="T108" fmla="*/ 55 h 5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5">
                  <a:moveTo>
                    <a:pt x="0" y="16"/>
                  </a:moveTo>
                  <a:lnTo>
                    <a:pt x="0" y="16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9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2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9"/>
                  </a:lnTo>
                  <a:lnTo>
                    <a:pt x="159" y="30"/>
                  </a:lnTo>
                  <a:lnTo>
                    <a:pt x="158" y="32"/>
                  </a:lnTo>
                  <a:lnTo>
                    <a:pt x="157" y="33"/>
                  </a:lnTo>
                  <a:lnTo>
                    <a:pt x="155" y="35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50"/>
                  </a:lnTo>
                  <a:lnTo>
                    <a:pt x="131" y="51"/>
                  </a:lnTo>
                  <a:lnTo>
                    <a:pt x="128" y="53"/>
                  </a:lnTo>
                  <a:lnTo>
                    <a:pt x="126" y="55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82" name="Freeform 224"/>
            <p:cNvSpPr>
              <a:spLocks/>
            </p:cNvSpPr>
            <p:nvPr/>
          </p:nvSpPr>
          <p:spPr bwMode="auto">
            <a:xfrm>
              <a:off x="1354" y="2531"/>
              <a:ext cx="57" cy="26"/>
            </a:xfrm>
            <a:custGeom>
              <a:avLst/>
              <a:gdLst>
                <a:gd name="T0" fmla="*/ 6 w 57"/>
                <a:gd name="T1" fmla="*/ 26 h 26"/>
                <a:gd name="T2" fmla="*/ 57 w 57"/>
                <a:gd name="T3" fmla="*/ 11 h 26"/>
                <a:gd name="T4" fmla="*/ 25 w 57"/>
                <a:gd name="T5" fmla="*/ 0 h 26"/>
                <a:gd name="T6" fmla="*/ 0 w 57"/>
                <a:gd name="T7" fmla="*/ 4 h 26"/>
                <a:gd name="T8" fmla="*/ 0 w 57"/>
                <a:gd name="T9" fmla="*/ 25 h 26"/>
                <a:gd name="T10" fmla="*/ 6 w 57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26"/>
                <a:gd name="T20" fmla="*/ 57 w 57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83" name="Freeform 225"/>
            <p:cNvSpPr>
              <a:spLocks/>
            </p:cNvSpPr>
            <p:nvPr/>
          </p:nvSpPr>
          <p:spPr bwMode="auto">
            <a:xfrm>
              <a:off x="1203" y="2421"/>
              <a:ext cx="32" cy="123"/>
            </a:xfrm>
            <a:custGeom>
              <a:avLst/>
              <a:gdLst>
                <a:gd name="T0" fmla="*/ 32 w 32"/>
                <a:gd name="T1" fmla="*/ 3 h 123"/>
                <a:gd name="T2" fmla="*/ 32 w 32"/>
                <a:gd name="T3" fmla="*/ 3 h 123"/>
                <a:gd name="T4" fmla="*/ 31 w 32"/>
                <a:gd name="T5" fmla="*/ 3 h 123"/>
                <a:gd name="T6" fmla="*/ 31 w 32"/>
                <a:gd name="T7" fmla="*/ 3 h 123"/>
                <a:gd name="T8" fmla="*/ 29 w 32"/>
                <a:gd name="T9" fmla="*/ 2 h 123"/>
                <a:gd name="T10" fmla="*/ 27 w 32"/>
                <a:gd name="T11" fmla="*/ 2 h 123"/>
                <a:gd name="T12" fmla="*/ 26 w 32"/>
                <a:gd name="T13" fmla="*/ 2 h 123"/>
                <a:gd name="T14" fmla="*/ 24 w 32"/>
                <a:gd name="T15" fmla="*/ 0 h 123"/>
                <a:gd name="T16" fmla="*/ 22 w 32"/>
                <a:gd name="T17" fmla="*/ 0 h 123"/>
                <a:gd name="T18" fmla="*/ 20 w 32"/>
                <a:gd name="T19" fmla="*/ 0 h 123"/>
                <a:gd name="T20" fmla="*/ 18 w 32"/>
                <a:gd name="T21" fmla="*/ 0 h 123"/>
                <a:gd name="T22" fmla="*/ 14 w 32"/>
                <a:gd name="T23" fmla="*/ 0 h 123"/>
                <a:gd name="T24" fmla="*/ 12 w 32"/>
                <a:gd name="T25" fmla="*/ 0 h 123"/>
                <a:gd name="T26" fmla="*/ 10 w 32"/>
                <a:gd name="T27" fmla="*/ 2 h 123"/>
                <a:gd name="T28" fmla="*/ 6 w 32"/>
                <a:gd name="T29" fmla="*/ 3 h 123"/>
                <a:gd name="T30" fmla="*/ 4 w 32"/>
                <a:gd name="T31" fmla="*/ 4 h 123"/>
                <a:gd name="T32" fmla="*/ 0 w 32"/>
                <a:gd name="T33" fmla="*/ 6 h 123"/>
                <a:gd name="T34" fmla="*/ 0 w 32"/>
                <a:gd name="T35" fmla="*/ 123 h 123"/>
                <a:gd name="T36" fmla="*/ 1 w 32"/>
                <a:gd name="T37" fmla="*/ 123 h 123"/>
                <a:gd name="T38" fmla="*/ 1 w 32"/>
                <a:gd name="T39" fmla="*/ 123 h 123"/>
                <a:gd name="T40" fmla="*/ 3 w 32"/>
                <a:gd name="T41" fmla="*/ 123 h 123"/>
                <a:gd name="T42" fmla="*/ 4 w 32"/>
                <a:gd name="T43" fmla="*/ 123 h 123"/>
                <a:gd name="T44" fmla="*/ 5 w 32"/>
                <a:gd name="T45" fmla="*/ 123 h 123"/>
                <a:gd name="T46" fmla="*/ 7 w 32"/>
                <a:gd name="T47" fmla="*/ 122 h 123"/>
                <a:gd name="T48" fmla="*/ 8 w 32"/>
                <a:gd name="T49" fmla="*/ 122 h 123"/>
                <a:gd name="T50" fmla="*/ 11 w 32"/>
                <a:gd name="T51" fmla="*/ 122 h 123"/>
                <a:gd name="T52" fmla="*/ 13 w 32"/>
                <a:gd name="T53" fmla="*/ 121 h 123"/>
                <a:gd name="T54" fmla="*/ 15 w 32"/>
                <a:gd name="T55" fmla="*/ 120 h 123"/>
                <a:gd name="T56" fmla="*/ 18 w 32"/>
                <a:gd name="T57" fmla="*/ 120 h 123"/>
                <a:gd name="T58" fmla="*/ 21 w 32"/>
                <a:gd name="T59" fmla="*/ 118 h 123"/>
                <a:gd name="T60" fmla="*/ 24 w 32"/>
                <a:gd name="T61" fmla="*/ 116 h 123"/>
                <a:gd name="T62" fmla="*/ 26 w 32"/>
                <a:gd name="T63" fmla="*/ 115 h 123"/>
                <a:gd name="T64" fmla="*/ 29 w 32"/>
                <a:gd name="T65" fmla="*/ 114 h 123"/>
                <a:gd name="T66" fmla="*/ 32 w 32"/>
                <a:gd name="T67" fmla="*/ 111 h 123"/>
                <a:gd name="T68" fmla="*/ 32 w 32"/>
                <a:gd name="T69" fmla="*/ 3 h 12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123"/>
                <a:gd name="T107" fmla="*/ 32 w 32"/>
                <a:gd name="T108" fmla="*/ 123 h 12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123">
                  <a:moveTo>
                    <a:pt x="32" y="3"/>
                  </a:moveTo>
                  <a:lnTo>
                    <a:pt x="32" y="3"/>
                  </a:lnTo>
                  <a:lnTo>
                    <a:pt x="31" y="3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23"/>
                  </a:lnTo>
                  <a:lnTo>
                    <a:pt x="1" y="123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5" y="123"/>
                  </a:lnTo>
                  <a:lnTo>
                    <a:pt x="7" y="122"/>
                  </a:lnTo>
                  <a:lnTo>
                    <a:pt x="8" y="122"/>
                  </a:lnTo>
                  <a:lnTo>
                    <a:pt x="11" y="122"/>
                  </a:lnTo>
                  <a:lnTo>
                    <a:pt x="13" y="121"/>
                  </a:lnTo>
                  <a:lnTo>
                    <a:pt x="15" y="120"/>
                  </a:lnTo>
                  <a:lnTo>
                    <a:pt x="18" y="120"/>
                  </a:lnTo>
                  <a:lnTo>
                    <a:pt x="21" y="118"/>
                  </a:lnTo>
                  <a:lnTo>
                    <a:pt x="24" y="116"/>
                  </a:lnTo>
                  <a:lnTo>
                    <a:pt x="26" y="115"/>
                  </a:lnTo>
                  <a:lnTo>
                    <a:pt x="29" y="114"/>
                  </a:lnTo>
                  <a:lnTo>
                    <a:pt x="32" y="111"/>
                  </a:lnTo>
                  <a:lnTo>
                    <a:pt x="32" y="3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84" name="Freeform 226"/>
            <p:cNvSpPr>
              <a:spLocks/>
            </p:cNvSpPr>
            <p:nvPr/>
          </p:nvSpPr>
          <p:spPr bwMode="auto">
            <a:xfrm>
              <a:off x="1204" y="2423"/>
              <a:ext cx="27" cy="104"/>
            </a:xfrm>
            <a:custGeom>
              <a:avLst/>
              <a:gdLst>
                <a:gd name="T0" fmla="*/ 27 w 27"/>
                <a:gd name="T1" fmla="*/ 2 h 104"/>
                <a:gd name="T2" fmla="*/ 27 w 27"/>
                <a:gd name="T3" fmla="*/ 2 h 104"/>
                <a:gd name="T4" fmla="*/ 26 w 27"/>
                <a:gd name="T5" fmla="*/ 2 h 104"/>
                <a:gd name="T6" fmla="*/ 26 w 27"/>
                <a:gd name="T7" fmla="*/ 1 h 104"/>
                <a:gd name="T8" fmla="*/ 25 w 27"/>
                <a:gd name="T9" fmla="*/ 1 h 104"/>
                <a:gd name="T10" fmla="*/ 24 w 27"/>
                <a:gd name="T11" fmla="*/ 1 h 104"/>
                <a:gd name="T12" fmla="*/ 23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7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10 w 27"/>
                <a:gd name="T25" fmla="*/ 0 h 104"/>
                <a:gd name="T26" fmla="*/ 9 w 27"/>
                <a:gd name="T27" fmla="*/ 1 h 104"/>
                <a:gd name="T28" fmla="*/ 5 w 27"/>
                <a:gd name="T29" fmla="*/ 2 h 104"/>
                <a:gd name="T30" fmla="*/ 3 w 27"/>
                <a:gd name="T31" fmla="*/ 3 h 104"/>
                <a:gd name="T32" fmla="*/ 0 w 27"/>
                <a:gd name="T33" fmla="*/ 4 h 104"/>
                <a:gd name="T34" fmla="*/ 0 w 27"/>
                <a:gd name="T35" fmla="*/ 104 h 104"/>
                <a:gd name="T36" fmla="*/ 0 w 27"/>
                <a:gd name="T37" fmla="*/ 104 h 104"/>
                <a:gd name="T38" fmla="*/ 2 w 27"/>
                <a:gd name="T39" fmla="*/ 104 h 104"/>
                <a:gd name="T40" fmla="*/ 2 w 27"/>
                <a:gd name="T41" fmla="*/ 102 h 104"/>
                <a:gd name="T42" fmla="*/ 3 w 27"/>
                <a:gd name="T43" fmla="*/ 102 h 104"/>
                <a:gd name="T44" fmla="*/ 4 w 27"/>
                <a:gd name="T45" fmla="*/ 102 h 104"/>
                <a:gd name="T46" fmla="*/ 6 w 27"/>
                <a:gd name="T47" fmla="*/ 102 h 104"/>
                <a:gd name="T48" fmla="*/ 7 w 27"/>
                <a:gd name="T49" fmla="*/ 102 h 104"/>
                <a:gd name="T50" fmla="*/ 10 w 27"/>
                <a:gd name="T51" fmla="*/ 101 h 104"/>
                <a:gd name="T52" fmla="*/ 11 w 27"/>
                <a:gd name="T53" fmla="*/ 101 h 104"/>
                <a:gd name="T54" fmla="*/ 13 w 27"/>
                <a:gd name="T55" fmla="*/ 100 h 104"/>
                <a:gd name="T56" fmla="*/ 16 w 27"/>
                <a:gd name="T57" fmla="*/ 99 h 104"/>
                <a:gd name="T58" fmla="*/ 18 w 27"/>
                <a:gd name="T59" fmla="*/ 99 h 104"/>
                <a:gd name="T60" fmla="*/ 20 w 27"/>
                <a:gd name="T61" fmla="*/ 98 h 104"/>
                <a:gd name="T62" fmla="*/ 23 w 27"/>
                <a:gd name="T63" fmla="*/ 96 h 104"/>
                <a:gd name="T64" fmla="*/ 25 w 27"/>
                <a:gd name="T65" fmla="*/ 94 h 104"/>
                <a:gd name="T66" fmla="*/ 27 w 27"/>
                <a:gd name="T67" fmla="*/ 93 h 104"/>
                <a:gd name="T68" fmla="*/ 27 w 27"/>
                <a:gd name="T69" fmla="*/ 2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2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7" y="102"/>
                  </a:lnTo>
                  <a:lnTo>
                    <a:pt x="10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6"/>
                  </a:lnTo>
                  <a:lnTo>
                    <a:pt x="25" y="94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85" name="Freeform 227"/>
            <p:cNvSpPr>
              <a:spLocks/>
            </p:cNvSpPr>
            <p:nvPr/>
          </p:nvSpPr>
          <p:spPr bwMode="auto">
            <a:xfrm>
              <a:off x="1206" y="2424"/>
              <a:ext cx="22" cy="84"/>
            </a:xfrm>
            <a:custGeom>
              <a:avLst/>
              <a:gdLst>
                <a:gd name="T0" fmla="*/ 22 w 22"/>
                <a:gd name="T1" fmla="*/ 1 h 84"/>
                <a:gd name="T2" fmla="*/ 22 w 22"/>
                <a:gd name="T3" fmla="*/ 1 h 84"/>
                <a:gd name="T4" fmla="*/ 21 w 22"/>
                <a:gd name="T5" fmla="*/ 1 h 84"/>
                <a:gd name="T6" fmla="*/ 21 w 22"/>
                <a:gd name="T7" fmla="*/ 1 h 84"/>
                <a:gd name="T8" fmla="*/ 19 w 22"/>
                <a:gd name="T9" fmla="*/ 1 h 84"/>
                <a:gd name="T10" fmla="*/ 18 w 22"/>
                <a:gd name="T11" fmla="*/ 0 h 84"/>
                <a:gd name="T12" fmla="*/ 17 w 22"/>
                <a:gd name="T13" fmla="*/ 0 h 84"/>
                <a:gd name="T14" fmla="*/ 16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1 w 22"/>
                <a:gd name="T21" fmla="*/ 0 h 84"/>
                <a:gd name="T22" fmla="*/ 9 w 22"/>
                <a:gd name="T23" fmla="*/ 0 h 84"/>
                <a:gd name="T24" fmla="*/ 8 w 22"/>
                <a:gd name="T25" fmla="*/ 0 h 84"/>
                <a:gd name="T26" fmla="*/ 5 w 22"/>
                <a:gd name="T27" fmla="*/ 0 h 84"/>
                <a:gd name="T28" fmla="*/ 3 w 22"/>
                <a:gd name="T29" fmla="*/ 1 h 84"/>
                <a:gd name="T30" fmla="*/ 2 w 22"/>
                <a:gd name="T31" fmla="*/ 2 h 84"/>
                <a:gd name="T32" fmla="*/ 0 w 22"/>
                <a:gd name="T33" fmla="*/ 3 h 84"/>
                <a:gd name="T34" fmla="*/ 0 w 22"/>
                <a:gd name="T35" fmla="*/ 84 h 84"/>
                <a:gd name="T36" fmla="*/ 0 w 22"/>
                <a:gd name="T37" fmla="*/ 84 h 84"/>
                <a:gd name="T38" fmla="*/ 0 w 22"/>
                <a:gd name="T39" fmla="*/ 84 h 84"/>
                <a:gd name="T40" fmla="*/ 1 w 22"/>
                <a:gd name="T41" fmla="*/ 84 h 84"/>
                <a:gd name="T42" fmla="*/ 2 w 22"/>
                <a:gd name="T43" fmla="*/ 84 h 84"/>
                <a:gd name="T44" fmla="*/ 3 w 22"/>
                <a:gd name="T45" fmla="*/ 84 h 84"/>
                <a:gd name="T46" fmla="*/ 4 w 22"/>
                <a:gd name="T47" fmla="*/ 83 h 84"/>
                <a:gd name="T48" fmla="*/ 5 w 22"/>
                <a:gd name="T49" fmla="*/ 83 h 84"/>
                <a:gd name="T50" fmla="*/ 7 w 22"/>
                <a:gd name="T51" fmla="*/ 83 h 84"/>
                <a:gd name="T52" fmla="*/ 9 w 22"/>
                <a:gd name="T53" fmla="*/ 81 h 84"/>
                <a:gd name="T54" fmla="*/ 10 w 22"/>
                <a:gd name="T55" fmla="*/ 81 h 84"/>
                <a:gd name="T56" fmla="*/ 12 w 22"/>
                <a:gd name="T57" fmla="*/ 80 h 84"/>
                <a:gd name="T58" fmla="*/ 14 w 22"/>
                <a:gd name="T59" fmla="*/ 80 h 84"/>
                <a:gd name="T60" fmla="*/ 16 w 22"/>
                <a:gd name="T61" fmla="*/ 79 h 84"/>
                <a:gd name="T62" fmla="*/ 18 w 22"/>
                <a:gd name="T63" fmla="*/ 78 h 84"/>
                <a:gd name="T64" fmla="*/ 19 w 22"/>
                <a:gd name="T65" fmla="*/ 77 h 84"/>
                <a:gd name="T66" fmla="*/ 22 w 22"/>
                <a:gd name="T67" fmla="*/ 76 h 84"/>
                <a:gd name="T68" fmla="*/ 22 w 22"/>
                <a:gd name="T69" fmla="*/ 1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1"/>
                  </a:moveTo>
                  <a:lnTo>
                    <a:pt x="22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1"/>
                  </a:lnTo>
                  <a:lnTo>
                    <a:pt x="10" y="81"/>
                  </a:lnTo>
                  <a:lnTo>
                    <a:pt x="12" y="80"/>
                  </a:lnTo>
                  <a:lnTo>
                    <a:pt x="14" y="80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A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86" name="Freeform 228"/>
            <p:cNvSpPr>
              <a:spLocks/>
            </p:cNvSpPr>
            <p:nvPr/>
          </p:nvSpPr>
          <p:spPr bwMode="auto">
            <a:xfrm>
              <a:off x="1207" y="2424"/>
              <a:ext cx="17" cy="65"/>
            </a:xfrm>
            <a:custGeom>
              <a:avLst/>
              <a:gdLst>
                <a:gd name="T0" fmla="*/ 17 w 17"/>
                <a:gd name="T1" fmla="*/ 2 h 65"/>
                <a:gd name="T2" fmla="*/ 17 w 17"/>
                <a:gd name="T3" fmla="*/ 2 h 65"/>
                <a:gd name="T4" fmla="*/ 16 w 17"/>
                <a:gd name="T5" fmla="*/ 1 h 65"/>
                <a:gd name="T6" fmla="*/ 14 w 17"/>
                <a:gd name="T7" fmla="*/ 1 h 65"/>
                <a:gd name="T8" fmla="*/ 11 w 17"/>
                <a:gd name="T9" fmla="*/ 1 h 65"/>
                <a:gd name="T10" fmla="*/ 9 w 17"/>
                <a:gd name="T11" fmla="*/ 0 h 65"/>
                <a:gd name="T12" fmla="*/ 6 w 17"/>
                <a:gd name="T13" fmla="*/ 1 h 65"/>
                <a:gd name="T14" fmla="*/ 2 w 17"/>
                <a:gd name="T15" fmla="*/ 2 h 65"/>
                <a:gd name="T16" fmla="*/ 0 w 17"/>
                <a:gd name="T17" fmla="*/ 3 h 65"/>
                <a:gd name="T18" fmla="*/ 0 w 17"/>
                <a:gd name="T19" fmla="*/ 65 h 65"/>
                <a:gd name="T20" fmla="*/ 0 w 17"/>
                <a:gd name="T21" fmla="*/ 65 h 65"/>
                <a:gd name="T22" fmla="*/ 1 w 17"/>
                <a:gd name="T23" fmla="*/ 65 h 65"/>
                <a:gd name="T24" fmla="*/ 3 w 17"/>
                <a:gd name="T25" fmla="*/ 65 h 65"/>
                <a:gd name="T26" fmla="*/ 6 w 17"/>
                <a:gd name="T27" fmla="*/ 64 h 65"/>
                <a:gd name="T28" fmla="*/ 8 w 17"/>
                <a:gd name="T29" fmla="*/ 64 h 65"/>
                <a:gd name="T30" fmla="*/ 11 w 17"/>
                <a:gd name="T31" fmla="*/ 63 h 65"/>
                <a:gd name="T32" fmla="*/ 14 w 17"/>
                <a:gd name="T33" fmla="*/ 60 h 65"/>
                <a:gd name="T34" fmla="*/ 17 w 17"/>
                <a:gd name="T35" fmla="*/ 58 h 65"/>
                <a:gd name="T36" fmla="*/ 17 w 17"/>
                <a:gd name="T37" fmla="*/ 2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65"/>
                <a:gd name="T59" fmla="*/ 17 w 17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65">
                  <a:moveTo>
                    <a:pt x="17" y="2"/>
                  </a:moveTo>
                  <a:lnTo>
                    <a:pt x="17" y="2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5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1" y="63"/>
                  </a:lnTo>
                  <a:lnTo>
                    <a:pt x="14" y="60"/>
                  </a:lnTo>
                  <a:lnTo>
                    <a:pt x="17" y="58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B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87" name="Freeform 229"/>
            <p:cNvSpPr>
              <a:spLocks/>
            </p:cNvSpPr>
            <p:nvPr/>
          </p:nvSpPr>
          <p:spPr bwMode="auto">
            <a:xfrm>
              <a:off x="1207" y="2425"/>
              <a:ext cx="14" cy="47"/>
            </a:xfrm>
            <a:custGeom>
              <a:avLst/>
              <a:gdLst>
                <a:gd name="T0" fmla="*/ 14 w 14"/>
                <a:gd name="T1" fmla="*/ 1 h 47"/>
                <a:gd name="T2" fmla="*/ 14 w 14"/>
                <a:gd name="T3" fmla="*/ 1 h 47"/>
                <a:gd name="T4" fmla="*/ 13 w 14"/>
                <a:gd name="T5" fmla="*/ 1 h 47"/>
                <a:gd name="T6" fmla="*/ 11 w 14"/>
                <a:gd name="T7" fmla="*/ 1 h 47"/>
                <a:gd name="T8" fmla="*/ 9 w 14"/>
                <a:gd name="T9" fmla="*/ 0 h 47"/>
                <a:gd name="T10" fmla="*/ 8 w 14"/>
                <a:gd name="T11" fmla="*/ 0 h 47"/>
                <a:gd name="T12" fmla="*/ 6 w 14"/>
                <a:gd name="T13" fmla="*/ 1 h 47"/>
                <a:gd name="T14" fmla="*/ 2 w 14"/>
                <a:gd name="T15" fmla="*/ 1 h 47"/>
                <a:gd name="T16" fmla="*/ 0 w 14"/>
                <a:gd name="T17" fmla="*/ 3 h 47"/>
                <a:gd name="T18" fmla="*/ 0 w 14"/>
                <a:gd name="T19" fmla="*/ 47 h 47"/>
                <a:gd name="T20" fmla="*/ 1 w 14"/>
                <a:gd name="T21" fmla="*/ 47 h 47"/>
                <a:gd name="T22" fmla="*/ 1 w 14"/>
                <a:gd name="T23" fmla="*/ 45 h 47"/>
                <a:gd name="T24" fmla="*/ 3 w 14"/>
                <a:gd name="T25" fmla="*/ 45 h 47"/>
                <a:gd name="T26" fmla="*/ 4 w 14"/>
                <a:gd name="T27" fmla="*/ 45 h 47"/>
                <a:gd name="T28" fmla="*/ 7 w 14"/>
                <a:gd name="T29" fmla="*/ 44 h 47"/>
                <a:gd name="T30" fmla="*/ 9 w 14"/>
                <a:gd name="T31" fmla="*/ 44 h 47"/>
                <a:gd name="T32" fmla="*/ 11 w 14"/>
                <a:gd name="T33" fmla="*/ 43 h 47"/>
                <a:gd name="T34" fmla="*/ 14 w 14"/>
                <a:gd name="T35" fmla="*/ 41 h 47"/>
                <a:gd name="T36" fmla="*/ 14 w 14"/>
                <a:gd name="T37" fmla="*/ 1 h 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7"/>
                <a:gd name="T59" fmla="*/ 14 w 14"/>
                <a:gd name="T60" fmla="*/ 47 h 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7">
                  <a:moveTo>
                    <a:pt x="14" y="1"/>
                  </a:move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5"/>
                  </a:lnTo>
                  <a:lnTo>
                    <a:pt x="3" y="45"/>
                  </a:lnTo>
                  <a:lnTo>
                    <a:pt x="4" y="45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11" y="43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88" name="Freeform 230"/>
            <p:cNvSpPr>
              <a:spLocks/>
            </p:cNvSpPr>
            <p:nvPr/>
          </p:nvSpPr>
          <p:spPr bwMode="auto">
            <a:xfrm>
              <a:off x="1208" y="2426"/>
              <a:ext cx="9" cy="27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6 w 9"/>
                <a:gd name="T9" fmla="*/ 0 h 27"/>
                <a:gd name="T10" fmla="*/ 5 w 9"/>
                <a:gd name="T11" fmla="*/ 0 h 27"/>
                <a:gd name="T12" fmla="*/ 3 w 9"/>
                <a:gd name="T13" fmla="*/ 0 h 27"/>
                <a:gd name="T14" fmla="*/ 1 w 9"/>
                <a:gd name="T15" fmla="*/ 1 h 27"/>
                <a:gd name="T16" fmla="*/ 0 w 9"/>
                <a:gd name="T17" fmla="*/ 2 h 27"/>
                <a:gd name="T18" fmla="*/ 0 w 9"/>
                <a:gd name="T19" fmla="*/ 27 h 27"/>
                <a:gd name="T20" fmla="*/ 0 w 9"/>
                <a:gd name="T21" fmla="*/ 27 h 27"/>
                <a:gd name="T22" fmla="*/ 1 w 9"/>
                <a:gd name="T23" fmla="*/ 27 h 27"/>
                <a:gd name="T24" fmla="*/ 2 w 9"/>
                <a:gd name="T25" fmla="*/ 27 h 27"/>
                <a:gd name="T26" fmla="*/ 3 w 9"/>
                <a:gd name="T27" fmla="*/ 27 h 27"/>
                <a:gd name="T28" fmla="*/ 5 w 9"/>
                <a:gd name="T29" fmla="*/ 26 h 27"/>
                <a:gd name="T30" fmla="*/ 6 w 9"/>
                <a:gd name="T31" fmla="*/ 26 h 27"/>
                <a:gd name="T32" fmla="*/ 8 w 9"/>
                <a:gd name="T33" fmla="*/ 25 h 27"/>
                <a:gd name="T34" fmla="*/ 9 w 9"/>
                <a:gd name="T35" fmla="*/ 23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89" name="Freeform 231"/>
            <p:cNvSpPr>
              <a:spLocks/>
            </p:cNvSpPr>
            <p:nvPr/>
          </p:nvSpPr>
          <p:spPr bwMode="auto">
            <a:xfrm>
              <a:off x="1319" y="2503"/>
              <a:ext cx="14" cy="13"/>
            </a:xfrm>
            <a:custGeom>
              <a:avLst/>
              <a:gdLst>
                <a:gd name="T0" fmla="*/ 7 w 14"/>
                <a:gd name="T1" fmla="*/ 13 h 13"/>
                <a:gd name="T2" fmla="*/ 8 w 14"/>
                <a:gd name="T3" fmla="*/ 13 h 13"/>
                <a:gd name="T4" fmla="*/ 9 w 14"/>
                <a:gd name="T5" fmla="*/ 13 h 13"/>
                <a:gd name="T6" fmla="*/ 10 w 14"/>
                <a:gd name="T7" fmla="*/ 12 h 13"/>
                <a:gd name="T8" fmla="*/ 11 w 14"/>
                <a:gd name="T9" fmla="*/ 11 h 13"/>
                <a:gd name="T10" fmla="*/ 13 w 14"/>
                <a:gd name="T11" fmla="*/ 11 h 13"/>
                <a:gd name="T12" fmla="*/ 13 w 14"/>
                <a:gd name="T13" fmla="*/ 9 h 13"/>
                <a:gd name="T14" fmla="*/ 14 w 14"/>
                <a:gd name="T15" fmla="*/ 7 h 13"/>
                <a:gd name="T16" fmla="*/ 14 w 14"/>
                <a:gd name="T17" fmla="*/ 6 h 13"/>
                <a:gd name="T18" fmla="*/ 14 w 14"/>
                <a:gd name="T19" fmla="*/ 5 h 13"/>
                <a:gd name="T20" fmla="*/ 13 w 14"/>
                <a:gd name="T21" fmla="*/ 4 h 13"/>
                <a:gd name="T22" fmla="*/ 13 w 14"/>
                <a:gd name="T23" fmla="*/ 2 h 13"/>
                <a:gd name="T24" fmla="*/ 11 w 14"/>
                <a:gd name="T25" fmla="*/ 1 h 13"/>
                <a:gd name="T26" fmla="*/ 10 w 14"/>
                <a:gd name="T27" fmla="*/ 0 h 13"/>
                <a:gd name="T28" fmla="*/ 9 w 14"/>
                <a:gd name="T29" fmla="*/ 0 h 13"/>
                <a:gd name="T30" fmla="*/ 8 w 14"/>
                <a:gd name="T31" fmla="*/ 0 h 13"/>
                <a:gd name="T32" fmla="*/ 7 w 14"/>
                <a:gd name="T33" fmla="*/ 0 h 13"/>
                <a:gd name="T34" fmla="*/ 6 w 14"/>
                <a:gd name="T35" fmla="*/ 0 h 13"/>
                <a:gd name="T36" fmla="*/ 4 w 14"/>
                <a:gd name="T37" fmla="*/ 0 h 13"/>
                <a:gd name="T38" fmla="*/ 3 w 14"/>
                <a:gd name="T39" fmla="*/ 0 h 13"/>
                <a:gd name="T40" fmla="*/ 2 w 14"/>
                <a:gd name="T41" fmla="*/ 1 h 13"/>
                <a:gd name="T42" fmla="*/ 1 w 14"/>
                <a:gd name="T43" fmla="*/ 2 h 13"/>
                <a:gd name="T44" fmla="*/ 1 w 14"/>
                <a:gd name="T45" fmla="*/ 4 h 13"/>
                <a:gd name="T46" fmla="*/ 0 w 14"/>
                <a:gd name="T47" fmla="*/ 5 h 13"/>
                <a:gd name="T48" fmla="*/ 0 w 14"/>
                <a:gd name="T49" fmla="*/ 6 h 13"/>
                <a:gd name="T50" fmla="*/ 0 w 14"/>
                <a:gd name="T51" fmla="*/ 7 h 13"/>
                <a:gd name="T52" fmla="*/ 1 w 14"/>
                <a:gd name="T53" fmla="*/ 9 h 13"/>
                <a:gd name="T54" fmla="*/ 1 w 14"/>
                <a:gd name="T55" fmla="*/ 11 h 13"/>
                <a:gd name="T56" fmla="*/ 2 w 14"/>
                <a:gd name="T57" fmla="*/ 11 h 13"/>
                <a:gd name="T58" fmla="*/ 3 w 14"/>
                <a:gd name="T59" fmla="*/ 12 h 13"/>
                <a:gd name="T60" fmla="*/ 4 w 14"/>
                <a:gd name="T61" fmla="*/ 13 h 13"/>
                <a:gd name="T62" fmla="*/ 6 w 14"/>
                <a:gd name="T63" fmla="*/ 13 h 13"/>
                <a:gd name="T64" fmla="*/ 7 w 14"/>
                <a:gd name="T65" fmla="*/ 13 h 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3"/>
                <a:gd name="T101" fmla="*/ 14 w 14"/>
                <a:gd name="T102" fmla="*/ 13 h 1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3">
                  <a:moveTo>
                    <a:pt x="7" y="13"/>
                  </a:moveTo>
                  <a:lnTo>
                    <a:pt x="8" y="13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9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9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90" name="Freeform 232"/>
            <p:cNvSpPr>
              <a:spLocks/>
            </p:cNvSpPr>
            <p:nvPr/>
          </p:nvSpPr>
          <p:spPr bwMode="auto">
            <a:xfrm>
              <a:off x="1278" y="2503"/>
              <a:ext cx="7" cy="7"/>
            </a:xfrm>
            <a:custGeom>
              <a:avLst/>
              <a:gdLst>
                <a:gd name="T0" fmla="*/ 3 w 7"/>
                <a:gd name="T1" fmla="*/ 7 h 7"/>
                <a:gd name="T2" fmla="*/ 5 w 7"/>
                <a:gd name="T3" fmla="*/ 6 h 7"/>
                <a:gd name="T4" fmla="*/ 6 w 7"/>
                <a:gd name="T5" fmla="*/ 6 h 7"/>
                <a:gd name="T6" fmla="*/ 6 w 7"/>
                <a:gd name="T7" fmla="*/ 5 h 7"/>
                <a:gd name="T8" fmla="*/ 7 w 7"/>
                <a:gd name="T9" fmla="*/ 4 h 7"/>
                <a:gd name="T10" fmla="*/ 6 w 7"/>
                <a:gd name="T11" fmla="*/ 1 h 7"/>
                <a:gd name="T12" fmla="*/ 6 w 7"/>
                <a:gd name="T13" fmla="*/ 1 h 7"/>
                <a:gd name="T14" fmla="*/ 5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1 h 7"/>
                <a:gd name="T22" fmla="*/ 0 w 7"/>
                <a:gd name="T23" fmla="*/ 1 h 7"/>
                <a:gd name="T24" fmla="*/ 0 w 7"/>
                <a:gd name="T25" fmla="*/ 4 h 7"/>
                <a:gd name="T26" fmla="*/ 0 w 7"/>
                <a:gd name="T27" fmla="*/ 5 h 7"/>
                <a:gd name="T28" fmla="*/ 1 w 7"/>
                <a:gd name="T29" fmla="*/ 6 h 7"/>
                <a:gd name="T30" fmla="*/ 2 w 7"/>
                <a:gd name="T31" fmla="*/ 6 h 7"/>
                <a:gd name="T32" fmla="*/ 3 w 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5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91" name="Freeform 233"/>
            <p:cNvSpPr>
              <a:spLocks/>
            </p:cNvSpPr>
            <p:nvPr/>
          </p:nvSpPr>
          <p:spPr bwMode="auto">
            <a:xfrm>
              <a:off x="1290" y="2503"/>
              <a:ext cx="5" cy="7"/>
            </a:xfrm>
            <a:custGeom>
              <a:avLst/>
              <a:gdLst>
                <a:gd name="T0" fmla="*/ 3 w 5"/>
                <a:gd name="T1" fmla="*/ 7 h 7"/>
                <a:gd name="T2" fmla="*/ 4 w 5"/>
                <a:gd name="T3" fmla="*/ 7 h 7"/>
                <a:gd name="T4" fmla="*/ 5 w 5"/>
                <a:gd name="T5" fmla="*/ 6 h 7"/>
                <a:gd name="T6" fmla="*/ 5 w 5"/>
                <a:gd name="T7" fmla="*/ 5 h 7"/>
                <a:gd name="T8" fmla="*/ 5 w 5"/>
                <a:gd name="T9" fmla="*/ 4 h 7"/>
                <a:gd name="T10" fmla="*/ 5 w 5"/>
                <a:gd name="T11" fmla="*/ 2 h 7"/>
                <a:gd name="T12" fmla="*/ 5 w 5"/>
                <a:gd name="T13" fmla="*/ 1 h 7"/>
                <a:gd name="T14" fmla="*/ 4 w 5"/>
                <a:gd name="T15" fmla="*/ 0 h 7"/>
                <a:gd name="T16" fmla="*/ 3 w 5"/>
                <a:gd name="T17" fmla="*/ 0 h 7"/>
                <a:gd name="T18" fmla="*/ 2 w 5"/>
                <a:gd name="T19" fmla="*/ 0 h 7"/>
                <a:gd name="T20" fmla="*/ 1 w 5"/>
                <a:gd name="T21" fmla="*/ 1 h 7"/>
                <a:gd name="T22" fmla="*/ 0 w 5"/>
                <a:gd name="T23" fmla="*/ 2 h 7"/>
                <a:gd name="T24" fmla="*/ 0 w 5"/>
                <a:gd name="T25" fmla="*/ 4 h 7"/>
                <a:gd name="T26" fmla="*/ 0 w 5"/>
                <a:gd name="T27" fmla="*/ 5 h 7"/>
                <a:gd name="T28" fmla="*/ 1 w 5"/>
                <a:gd name="T29" fmla="*/ 6 h 7"/>
                <a:gd name="T30" fmla="*/ 2 w 5"/>
                <a:gd name="T31" fmla="*/ 7 h 7"/>
                <a:gd name="T32" fmla="*/ 3 w 5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7"/>
                <a:gd name="T53" fmla="*/ 5 w 5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92" name="Freeform 234"/>
            <p:cNvSpPr>
              <a:spLocks/>
            </p:cNvSpPr>
            <p:nvPr/>
          </p:nvSpPr>
          <p:spPr bwMode="auto">
            <a:xfrm>
              <a:off x="1244" y="2411"/>
              <a:ext cx="19" cy="92"/>
            </a:xfrm>
            <a:custGeom>
              <a:avLst/>
              <a:gdLst>
                <a:gd name="T0" fmla="*/ 6 w 19"/>
                <a:gd name="T1" fmla="*/ 1 h 92"/>
                <a:gd name="T2" fmla="*/ 6 w 19"/>
                <a:gd name="T3" fmla="*/ 3 h 92"/>
                <a:gd name="T4" fmla="*/ 4 w 19"/>
                <a:gd name="T5" fmla="*/ 8 h 92"/>
                <a:gd name="T6" fmla="*/ 2 w 19"/>
                <a:gd name="T7" fmla="*/ 16 h 92"/>
                <a:gd name="T8" fmla="*/ 1 w 19"/>
                <a:gd name="T9" fmla="*/ 28 h 92"/>
                <a:gd name="T10" fmla="*/ 0 w 19"/>
                <a:gd name="T11" fmla="*/ 41 h 92"/>
                <a:gd name="T12" fmla="*/ 0 w 19"/>
                <a:gd name="T13" fmla="*/ 56 h 92"/>
                <a:gd name="T14" fmla="*/ 1 w 19"/>
                <a:gd name="T15" fmla="*/ 73 h 92"/>
                <a:gd name="T16" fmla="*/ 5 w 19"/>
                <a:gd name="T17" fmla="*/ 92 h 92"/>
                <a:gd name="T18" fmla="*/ 19 w 19"/>
                <a:gd name="T19" fmla="*/ 91 h 92"/>
                <a:gd name="T20" fmla="*/ 18 w 19"/>
                <a:gd name="T21" fmla="*/ 89 h 92"/>
                <a:gd name="T22" fmla="*/ 16 w 19"/>
                <a:gd name="T23" fmla="*/ 80 h 92"/>
                <a:gd name="T24" fmla="*/ 15 w 19"/>
                <a:gd name="T25" fmla="*/ 70 h 92"/>
                <a:gd name="T26" fmla="*/ 14 w 19"/>
                <a:gd name="T27" fmla="*/ 56 h 92"/>
                <a:gd name="T28" fmla="*/ 13 w 19"/>
                <a:gd name="T29" fmla="*/ 42 h 92"/>
                <a:gd name="T30" fmla="*/ 13 w 19"/>
                <a:gd name="T31" fmla="*/ 27 h 92"/>
                <a:gd name="T32" fmla="*/ 15 w 19"/>
                <a:gd name="T33" fmla="*/ 13 h 92"/>
                <a:gd name="T34" fmla="*/ 19 w 19"/>
                <a:gd name="T35" fmla="*/ 1 h 92"/>
                <a:gd name="T36" fmla="*/ 19 w 19"/>
                <a:gd name="T37" fmla="*/ 0 h 92"/>
                <a:gd name="T38" fmla="*/ 19 w 19"/>
                <a:gd name="T39" fmla="*/ 0 h 92"/>
                <a:gd name="T40" fmla="*/ 19 w 19"/>
                <a:gd name="T41" fmla="*/ 0 h 92"/>
                <a:gd name="T42" fmla="*/ 18 w 19"/>
                <a:gd name="T43" fmla="*/ 0 h 92"/>
                <a:gd name="T44" fmla="*/ 16 w 19"/>
                <a:gd name="T45" fmla="*/ 0 h 92"/>
                <a:gd name="T46" fmla="*/ 14 w 19"/>
                <a:gd name="T47" fmla="*/ 0 h 92"/>
                <a:gd name="T48" fmla="*/ 11 w 19"/>
                <a:gd name="T49" fmla="*/ 0 h 92"/>
                <a:gd name="T50" fmla="*/ 6 w 19"/>
                <a:gd name="T51" fmla="*/ 1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"/>
                <a:gd name="T79" fmla="*/ 0 h 92"/>
                <a:gd name="T80" fmla="*/ 19 w 19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" h="92">
                  <a:moveTo>
                    <a:pt x="6" y="1"/>
                  </a:moveTo>
                  <a:lnTo>
                    <a:pt x="6" y="3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" y="73"/>
                  </a:lnTo>
                  <a:lnTo>
                    <a:pt x="5" y="92"/>
                  </a:lnTo>
                  <a:lnTo>
                    <a:pt x="19" y="91"/>
                  </a:lnTo>
                  <a:lnTo>
                    <a:pt x="18" y="89"/>
                  </a:lnTo>
                  <a:lnTo>
                    <a:pt x="16" y="80"/>
                  </a:lnTo>
                  <a:lnTo>
                    <a:pt x="15" y="70"/>
                  </a:lnTo>
                  <a:lnTo>
                    <a:pt x="14" y="56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93" name="Freeform 235"/>
            <p:cNvSpPr>
              <a:spLocks/>
            </p:cNvSpPr>
            <p:nvPr/>
          </p:nvSpPr>
          <p:spPr bwMode="auto">
            <a:xfrm>
              <a:off x="1342" y="2399"/>
              <a:ext cx="27" cy="103"/>
            </a:xfrm>
            <a:custGeom>
              <a:avLst/>
              <a:gdLst>
                <a:gd name="T0" fmla="*/ 27 w 27"/>
                <a:gd name="T1" fmla="*/ 0 h 103"/>
                <a:gd name="T2" fmla="*/ 26 w 27"/>
                <a:gd name="T3" fmla="*/ 1 h 103"/>
                <a:gd name="T4" fmla="*/ 25 w 27"/>
                <a:gd name="T5" fmla="*/ 4 h 103"/>
                <a:gd name="T6" fmla="*/ 22 w 27"/>
                <a:gd name="T7" fmla="*/ 9 h 103"/>
                <a:gd name="T8" fmla="*/ 20 w 27"/>
                <a:gd name="T9" fmla="*/ 18 h 103"/>
                <a:gd name="T10" fmla="*/ 18 w 27"/>
                <a:gd name="T11" fmla="*/ 32 h 103"/>
                <a:gd name="T12" fmla="*/ 16 w 27"/>
                <a:gd name="T13" fmla="*/ 49 h 103"/>
                <a:gd name="T14" fmla="*/ 18 w 27"/>
                <a:gd name="T15" fmla="*/ 73 h 103"/>
                <a:gd name="T16" fmla="*/ 20 w 27"/>
                <a:gd name="T17" fmla="*/ 103 h 103"/>
                <a:gd name="T18" fmla="*/ 5 w 27"/>
                <a:gd name="T19" fmla="*/ 103 h 103"/>
                <a:gd name="T20" fmla="*/ 5 w 27"/>
                <a:gd name="T21" fmla="*/ 101 h 103"/>
                <a:gd name="T22" fmla="*/ 4 w 27"/>
                <a:gd name="T23" fmla="*/ 91 h 103"/>
                <a:gd name="T24" fmla="*/ 2 w 27"/>
                <a:gd name="T25" fmla="*/ 80 h 103"/>
                <a:gd name="T26" fmla="*/ 1 w 27"/>
                <a:gd name="T27" fmla="*/ 64 h 103"/>
                <a:gd name="T28" fmla="*/ 0 w 27"/>
                <a:gd name="T29" fmla="*/ 47 h 103"/>
                <a:gd name="T30" fmla="*/ 1 w 27"/>
                <a:gd name="T31" fmla="*/ 31 h 103"/>
                <a:gd name="T32" fmla="*/ 4 w 27"/>
                <a:gd name="T33" fmla="*/ 14 h 103"/>
                <a:gd name="T34" fmla="*/ 9 w 27"/>
                <a:gd name="T35" fmla="*/ 0 h 103"/>
                <a:gd name="T36" fmla="*/ 27 w 27"/>
                <a:gd name="T37" fmla="*/ 0 h 1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3"/>
                <a:gd name="T59" fmla="*/ 27 w 27"/>
                <a:gd name="T60" fmla="*/ 103 h 10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3">
                  <a:moveTo>
                    <a:pt x="27" y="0"/>
                  </a:moveTo>
                  <a:lnTo>
                    <a:pt x="26" y="1"/>
                  </a:lnTo>
                  <a:lnTo>
                    <a:pt x="25" y="4"/>
                  </a:lnTo>
                  <a:lnTo>
                    <a:pt x="22" y="9"/>
                  </a:lnTo>
                  <a:lnTo>
                    <a:pt x="20" y="18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3"/>
                  </a:lnTo>
                  <a:lnTo>
                    <a:pt x="20" y="103"/>
                  </a:lnTo>
                  <a:lnTo>
                    <a:pt x="5" y="103"/>
                  </a:lnTo>
                  <a:lnTo>
                    <a:pt x="5" y="101"/>
                  </a:lnTo>
                  <a:lnTo>
                    <a:pt x="4" y="91"/>
                  </a:lnTo>
                  <a:lnTo>
                    <a:pt x="2" y="80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94" name="Freeform 236"/>
            <p:cNvSpPr>
              <a:spLocks/>
            </p:cNvSpPr>
            <p:nvPr/>
          </p:nvSpPr>
          <p:spPr bwMode="auto">
            <a:xfrm>
              <a:off x="1244" y="2416"/>
              <a:ext cx="18" cy="80"/>
            </a:xfrm>
            <a:custGeom>
              <a:avLst/>
              <a:gdLst>
                <a:gd name="T0" fmla="*/ 6 w 18"/>
                <a:gd name="T1" fmla="*/ 2 h 80"/>
                <a:gd name="T2" fmla="*/ 6 w 18"/>
                <a:gd name="T3" fmla="*/ 3 h 80"/>
                <a:gd name="T4" fmla="*/ 5 w 18"/>
                <a:gd name="T5" fmla="*/ 8 h 80"/>
                <a:gd name="T6" fmla="*/ 2 w 18"/>
                <a:gd name="T7" fmla="*/ 15 h 80"/>
                <a:gd name="T8" fmla="*/ 1 w 18"/>
                <a:gd name="T9" fmla="*/ 24 h 80"/>
                <a:gd name="T10" fmla="*/ 0 w 18"/>
                <a:gd name="T11" fmla="*/ 36 h 80"/>
                <a:gd name="T12" fmla="*/ 1 w 18"/>
                <a:gd name="T13" fmla="*/ 50 h 80"/>
                <a:gd name="T14" fmla="*/ 2 w 18"/>
                <a:gd name="T15" fmla="*/ 65 h 80"/>
                <a:gd name="T16" fmla="*/ 5 w 18"/>
                <a:gd name="T17" fmla="*/ 80 h 80"/>
                <a:gd name="T18" fmla="*/ 16 w 18"/>
                <a:gd name="T19" fmla="*/ 80 h 80"/>
                <a:gd name="T20" fmla="*/ 16 w 18"/>
                <a:gd name="T21" fmla="*/ 78 h 80"/>
                <a:gd name="T22" fmla="*/ 15 w 18"/>
                <a:gd name="T23" fmla="*/ 71 h 80"/>
                <a:gd name="T24" fmla="*/ 14 w 18"/>
                <a:gd name="T25" fmla="*/ 61 h 80"/>
                <a:gd name="T26" fmla="*/ 13 w 18"/>
                <a:gd name="T27" fmla="*/ 50 h 80"/>
                <a:gd name="T28" fmla="*/ 12 w 18"/>
                <a:gd name="T29" fmla="*/ 37 h 80"/>
                <a:gd name="T30" fmla="*/ 12 w 18"/>
                <a:gd name="T31" fmla="*/ 24 h 80"/>
                <a:gd name="T32" fmla="*/ 14 w 18"/>
                <a:gd name="T33" fmla="*/ 11 h 80"/>
                <a:gd name="T34" fmla="*/ 18 w 18"/>
                <a:gd name="T35" fmla="*/ 1 h 80"/>
                <a:gd name="T36" fmla="*/ 18 w 18"/>
                <a:gd name="T37" fmla="*/ 1 h 80"/>
                <a:gd name="T38" fmla="*/ 18 w 18"/>
                <a:gd name="T39" fmla="*/ 1 h 80"/>
                <a:gd name="T40" fmla="*/ 18 w 18"/>
                <a:gd name="T41" fmla="*/ 1 h 80"/>
                <a:gd name="T42" fmla="*/ 16 w 18"/>
                <a:gd name="T43" fmla="*/ 0 h 80"/>
                <a:gd name="T44" fmla="*/ 15 w 18"/>
                <a:gd name="T45" fmla="*/ 0 h 80"/>
                <a:gd name="T46" fmla="*/ 13 w 18"/>
                <a:gd name="T47" fmla="*/ 0 h 80"/>
                <a:gd name="T48" fmla="*/ 9 w 18"/>
                <a:gd name="T49" fmla="*/ 1 h 80"/>
                <a:gd name="T50" fmla="*/ 6 w 18"/>
                <a:gd name="T51" fmla="*/ 2 h 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80"/>
                <a:gd name="T80" fmla="*/ 18 w 18"/>
                <a:gd name="T81" fmla="*/ 80 h 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80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4"/>
                  </a:lnTo>
                  <a:lnTo>
                    <a:pt x="0" y="36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1"/>
                  </a:lnTo>
                  <a:lnTo>
                    <a:pt x="14" y="61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95" name="Freeform 237"/>
            <p:cNvSpPr>
              <a:spLocks/>
            </p:cNvSpPr>
            <p:nvPr/>
          </p:nvSpPr>
          <p:spPr bwMode="auto">
            <a:xfrm>
              <a:off x="1245" y="2421"/>
              <a:ext cx="14" cy="69"/>
            </a:xfrm>
            <a:custGeom>
              <a:avLst/>
              <a:gdLst>
                <a:gd name="T0" fmla="*/ 5 w 14"/>
                <a:gd name="T1" fmla="*/ 2 h 69"/>
                <a:gd name="T2" fmla="*/ 5 w 14"/>
                <a:gd name="T3" fmla="*/ 3 h 69"/>
                <a:gd name="T4" fmla="*/ 4 w 14"/>
                <a:gd name="T5" fmla="*/ 7 h 69"/>
                <a:gd name="T6" fmla="*/ 3 w 14"/>
                <a:gd name="T7" fmla="*/ 13 h 69"/>
                <a:gd name="T8" fmla="*/ 1 w 14"/>
                <a:gd name="T9" fmla="*/ 21 h 69"/>
                <a:gd name="T10" fmla="*/ 0 w 14"/>
                <a:gd name="T11" fmla="*/ 31 h 69"/>
                <a:gd name="T12" fmla="*/ 0 w 14"/>
                <a:gd name="T13" fmla="*/ 42 h 69"/>
                <a:gd name="T14" fmla="*/ 1 w 14"/>
                <a:gd name="T15" fmla="*/ 55 h 69"/>
                <a:gd name="T16" fmla="*/ 4 w 14"/>
                <a:gd name="T17" fmla="*/ 69 h 69"/>
                <a:gd name="T18" fmla="*/ 14 w 14"/>
                <a:gd name="T19" fmla="*/ 68 h 69"/>
                <a:gd name="T20" fmla="*/ 13 w 14"/>
                <a:gd name="T21" fmla="*/ 67 h 69"/>
                <a:gd name="T22" fmla="*/ 13 w 14"/>
                <a:gd name="T23" fmla="*/ 61 h 69"/>
                <a:gd name="T24" fmla="*/ 12 w 14"/>
                <a:gd name="T25" fmla="*/ 53 h 69"/>
                <a:gd name="T26" fmla="*/ 11 w 14"/>
                <a:gd name="T27" fmla="*/ 42 h 69"/>
                <a:gd name="T28" fmla="*/ 10 w 14"/>
                <a:gd name="T29" fmla="*/ 32 h 69"/>
                <a:gd name="T30" fmla="*/ 10 w 14"/>
                <a:gd name="T31" fmla="*/ 20 h 69"/>
                <a:gd name="T32" fmla="*/ 12 w 14"/>
                <a:gd name="T33" fmla="*/ 10 h 69"/>
                <a:gd name="T34" fmla="*/ 14 w 14"/>
                <a:gd name="T35" fmla="*/ 2 h 69"/>
                <a:gd name="T36" fmla="*/ 14 w 14"/>
                <a:gd name="T37" fmla="*/ 2 h 69"/>
                <a:gd name="T38" fmla="*/ 14 w 14"/>
                <a:gd name="T39" fmla="*/ 0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1 w 14"/>
                <a:gd name="T47" fmla="*/ 0 h 69"/>
                <a:gd name="T48" fmla="*/ 8 w 14"/>
                <a:gd name="T49" fmla="*/ 0 h 69"/>
                <a:gd name="T50" fmla="*/ 5 w 14"/>
                <a:gd name="T51" fmla="*/ 2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2"/>
                  </a:moveTo>
                  <a:lnTo>
                    <a:pt x="5" y="3"/>
                  </a:lnTo>
                  <a:lnTo>
                    <a:pt x="4" y="7"/>
                  </a:lnTo>
                  <a:lnTo>
                    <a:pt x="3" y="13"/>
                  </a:lnTo>
                  <a:lnTo>
                    <a:pt x="1" y="21"/>
                  </a:lnTo>
                  <a:lnTo>
                    <a:pt x="0" y="31"/>
                  </a:lnTo>
                  <a:lnTo>
                    <a:pt x="0" y="42"/>
                  </a:lnTo>
                  <a:lnTo>
                    <a:pt x="1" y="55"/>
                  </a:lnTo>
                  <a:lnTo>
                    <a:pt x="4" y="69"/>
                  </a:lnTo>
                  <a:lnTo>
                    <a:pt x="14" y="68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1" y="42"/>
                  </a:lnTo>
                  <a:lnTo>
                    <a:pt x="10" y="32"/>
                  </a:lnTo>
                  <a:lnTo>
                    <a:pt x="10" y="20"/>
                  </a:lnTo>
                  <a:lnTo>
                    <a:pt x="12" y="10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96" name="Freeform 238"/>
            <p:cNvSpPr>
              <a:spLocks/>
            </p:cNvSpPr>
            <p:nvPr/>
          </p:nvSpPr>
          <p:spPr bwMode="auto">
            <a:xfrm>
              <a:off x="1246" y="2427"/>
              <a:ext cx="12" cy="56"/>
            </a:xfrm>
            <a:custGeom>
              <a:avLst/>
              <a:gdLst>
                <a:gd name="T0" fmla="*/ 4 w 12"/>
                <a:gd name="T1" fmla="*/ 1 h 56"/>
                <a:gd name="T2" fmla="*/ 3 w 12"/>
                <a:gd name="T3" fmla="*/ 1 h 56"/>
                <a:gd name="T4" fmla="*/ 3 w 12"/>
                <a:gd name="T5" fmla="*/ 5 h 56"/>
                <a:gd name="T6" fmla="*/ 2 w 12"/>
                <a:gd name="T7" fmla="*/ 11 h 56"/>
                <a:gd name="T8" fmla="*/ 0 w 12"/>
                <a:gd name="T9" fmla="*/ 17 h 56"/>
                <a:gd name="T10" fmla="*/ 0 w 12"/>
                <a:gd name="T11" fmla="*/ 25 h 56"/>
                <a:gd name="T12" fmla="*/ 0 w 12"/>
                <a:gd name="T13" fmla="*/ 35 h 56"/>
                <a:gd name="T14" fmla="*/ 2 w 12"/>
                <a:gd name="T15" fmla="*/ 46 h 56"/>
                <a:gd name="T16" fmla="*/ 3 w 12"/>
                <a:gd name="T17" fmla="*/ 56 h 56"/>
                <a:gd name="T18" fmla="*/ 11 w 12"/>
                <a:gd name="T19" fmla="*/ 56 h 56"/>
                <a:gd name="T20" fmla="*/ 11 w 12"/>
                <a:gd name="T21" fmla="*/ 55 h 56"/>
                <a:gd name="T22" fmla="*/ 10 w 12"/>
                <a:gd name="T23" fmla="*/ 50 h 56"/>
                <a:gd name="T24" fmla="*/ 10 w 12"/>
                <a:gd name="T25" fmla="*/ 43 h 56"/>
                <a:gd name="T26" fmla="*/ 9 w 12"/>
                <a:gd name="T27" fmla="*/ 35 h 56"/>
                <a:gd name="T28" fmla="*/ 7 w 12"/>
                <a:gd name="T29" fmla="*/ 26 h 56"/>
                <a:gd name="T30" fmla="*/ 9 w 12"/>
                <a:gd name="T31" fmla="*/ 17 h 56"/>
                <a:gd name="T32" fmla="*/ 10 w 12"/>
                <a:gd name="T33" fmla="*/ 7 h 56"/>
                <a:gd name="T34" fmla="*/ 12 w 12"/>
                <a:gd name="T35" fmla="*/ 0 h 56"/>
                <a:gd name="T36" fmla="*/ 12 w 12"/>
                <a:gd name="T37" fmla="*/ 0 h 56"/>
                <a:gd name="T38" fmla="*/ 12 w 12"/>
                <a:gd name="T39" fmla="*/ 0 h 56"/>
                <a:gd name="T40" fmla="*/ 12 w 12"/>
                <a:gd name="T41" fmla="*/ 0 h 56"/>
                <a:gd name="T42" fmla="*/ 11 w 12"/>
                <a:gd name="T43" fmla="*/ 0 h 56"/>
                <a:gd name="T44" fmla="*/ 10 w 12"/>
                <a:gd name="T45" fmla="*/ 0 h 56"/>
                <a:gd name="T46" fmla="*/ 9 w 12"/>
                <a:gd name="T47" fmla="*/ 0 h 56"/>
                <a:gd name="T48" fmla="*/ 6 w 12"/>
                <a:gd name="T49" fmla="*/ 0 h 56"/>
                <a:gd name="T50" fmla="*/ 4 w 12"/>
                <a:gd name="T51" fmla="*/ 1 h 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6"/>
                <a:gd name="T80" fmla="*/ 12 w 12"/>
                <a:gd name="T81" fmla="*/ 56 h 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6">
                  <a:moveTo>
                    <a:pt x="4" y="1"/>
                  </a:moveTo>
                  <a:lnTo>
                    <a:pt x="3" y="1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6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0" y="43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7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97" name="Freeform 239"/>
            <p:cNvSpPr>
              <a:spLocks/>
            </p:cNvSpPr>
            <p:nvPr/>
          </p:nvSpPr>
          <p:spPr bwMode="auto">
            <a:xfrm>
              <a:off x="1246" y="2432"/>
              <a:ext cx="10" cy="45"/>
            </a:xfrm>
            <a:custGeom>
              <a:avLst/>
              <a:gdLst>
                <a:gd name="T0" fmla="*/ 4 w 10"/>
                <a:gd name="T1" fmla="*/ 1 h 45"/>
                <a:gd name="T2" fmla="*/ 3 w 10"/>
                <a:gd name="T3" fmla="*/ 2 h 45"/>
                <a:gd name="T4" fmla="*/ 3 w 10"/>
                <a:gd name="T5" fmla="*/ 5 h 45"/>
                <a:gd name="T6" fmla="*/ 2 w 10"/>
                <a:gd name="T7" fmla="*/ 8 h 45"/>
                <a:gd name="T8" fmla="*/ 2 w 10"/>
                <a:gd name="T9" fmla="*/ 14 h 45"/>
                <a:gd name="T10" fmla="*/ 0 w 10"/>
                <a:gd name="T11" fmla="*/ 21 h 45"/>
                <a:gd name="T12" fmla="*/ 0 w 10"/>
                <a:gd name="T13" fmla="*/ 28 h 45"/>
                <a:gd name="T14" fmla="*/ 2 w 10"/>
                <a:gd name="T15" fmla="*/ 36 h 45"/>
                <a:gd name="T16" fmla="*/ 3 w 10"/>
                <a:gd name="T17" fmla="*/ 45 h 45"/>
                <a:gd name="T18" fmla="*/ 10 w 10"/>
                <a:gd name="T19" fmla="*/ 45 h 45"/>
                <a:gd name="T20" fmla="*/ 10 w 10"/>
                <a:gd name="T21" fmla="*/ 43 h 45"/>
                <a:gd name="T22" fmla="*/ 9 w 10"/>
                <a:gd name="T23" fmla="*/ 40 h 45"/>
                <a:gd name="T24" fmla="*/ 7 w 10"/>
                <a:gd name="T25" fmla="*/ 35 h 45"/>
                <a:gd name="T26" fmla="*/ 7 w 10"/>
                <a:gd name="T27" fmla="*/ 28 h 45"/>
                <a:gd name="T28" fmla="*/ 6 w 10"/>
                <a:gd name="T29" fmla="*/ 21 h 45"/>
                <a:gd name="T30" fmla="*/ 7 w 10"/>
                <a:gd name="T31" fmla="*/ 14 h 45"/>
                <a:gd name="T32" fmla="*/ 7 w 10"/>
                <a:gd name="T33" fmla="*/ 7 h 45"/>
                <a:gd name="T34" fmla="*/ 10 w 10"/>
                <a:gd name="T35" fmla="*/ 1 h 45"/>
                <a:gd name="T36" fmla="*/ 10 w 10"/>
                <a:gd name="T37" fmla="*/ 1 h 45"/>
                <a:gd name="T38" fmla="*/ 10 w 10"/>
                <a:gd name="T39" fmla="*/ 1 h 45"/>
                <a:gd name="T40" fmla="*/ 10 w 10"/>
                <a:gd name="T41" fmla="*/ 0 h 45"/>
                <a:gd name="T42" fmla="*/ 10 w 10"/>
                <a:gd name="T43" fmla="*/ 0 h 45"/>
                <a:gd name="T44" fmla="*/ 9 w 10"/>
                <a:gd name="T45" fmla="*/ 0 h 45"/>
                <a:gd name="T46" fmla="*/ 7 w 10"/>
                <a:gd name="T47" fmla="*/ 0 h 45"/>
                <a:gd name="T48" fmla="*/ 6 w 10"/>
                <a:gd name="T49" fmla="*/ 1 h 45"/>
                <a:gd name="T50" fmla="*/ 4 w 10"/>
                <a:gd name="T51" fmla="*/ 1 h 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"/>
                <a:gd name="T79" fmla="*/ 0 h 45"/>
                <a:gd name="T80" fmla="*/ 10 w 10"/>
                <a:gd name="T81" fmla="*/ 45 h 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" h="45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3" y="45"/>
                  </a:lnTo>
                  <a:lnTo>
                    <a:pt x="10" y="45"/>
                  </a:lnTo>
                  <a:lnTo>
                    <a:pt x="10" y="43"/>
                  </a:lnTo>
                  <a:lnTo>
                    <a:pt x="9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98" name="Freeform 240"/>
            <p:cNvSpPr>
              <a:spLocks/>
            </p:cNvSpPr>
            <p:nvPr/>
          </p:nvSpPr>
          <p:spPr bwMode="auto">
            <a:xfrm>
              <a:off x="1248" y="2438"/>
              <a:ext cx="7" cy="32"/>
            </a:xfrm>
            <a:custGeom>
              <a:avLst/>
              <a:gdLst>
                <a:gd name="T0" fmla="*/ 2 w 7"/>
                <a:gd name="T1" fmla="*/ 1 h 32"/>
                <a:gd name="T2" fmla="*/ 1 w 7"/>
                <a:gd name="T3" fmla="*/ 1 h 32"/>
                <a:gd name="T4" fmla="*/ 1 w 7"/>
                <a:gd name="T5" fmla="*/ 3 h 32"/>
                <a:gd name="T6" fmla="*/ 0 w 7"/>
                <a:gd name="T7" fmla="*/ 6 h 32"/>
                <a:gd name="T8" fmla="*/ 0 w 7"/>
                <a:gd name="T9" fmla="*/ 10 h 32"/>
                <a:gd name="T10" fmla="*/ 0 w 7"/>
                <a:gd name="T11" fmla="*/ 15 h 32"/>
                <a:gd name="T12" fmla="*/ 0 w 7"/>
                <a:gd name="T13" fmla="*/ 20 h 32"/>
                <a:gd name="T14" fmla="*/ 0 w 7"/>
                <a:gd name="T15" fmla="*/ 27 h 32"/>
                <a:gd name="T16" fmla="*/ 1 w 7"/>
                <a:gd name="T17" fmla="*/ 32 h 32"/>
                <a:gd name="T18" fmla="*/ 5 w 7"/>
                <a:gd name="T19" fmla="*/ 32 h 32"/>
                <a:gd name="T20" fmla="*/ 5 w 7"/>
                <a:gd name="T21" fmla="*/ 31 h 32"/>
                <a:gd name="T22" fmla="*/ 5 w 7"/>
                <a:gd name="T23" fmla="*/ 29 h 32"/>
                <a:gd name="T24" fmla="*/ 4 w 7"/>
                <a:gd name="T25" fmla="*/ 25 h 32"/>
                <a:gd name="T26" fmla="*/ 4 w 7"/>
                <a:gd name="T27" fmla="*/ 20 h 32"/>
                <a:gd name="T28" fmla="*/ 4 w 7"/>
                <a:gd name="T29" fmla="*/ 15 h 32"/>
                <a:gd name="T30" fmla="*/ 4 w 7"/>
                <a:gd name="T31" fmla="*/ 9 h 32"/>
                <a:gd name="T32" fmla="*/ 4 w 7"/>
                <a:gd name="T33" fmla="*/ 4 h 32"/>
                <a:gd name="T34" fmla="*/ 7 w 7"/>
                <a:gd name="T35" fmla="*/ 0 h 32"/>
                <a:gd name="T36" fmla="*/ 7 w 7"/>
                <a:gd name="T37" fmla="*/ 0 h 32"/>
                <a:gd name="T38" fmla="*/ 7 w 7"/>
                <a:gd name="T39" fmla="*/ 0 h 32"/>
                <a:gd name="T40" fmla="*/ 5 w 7"/>
                <a:gd name="T41" fmla="*/ 0 h 32"/>
                <a:gd name="T42" fmla="*/ 5 w 7"/>
                <a:gd name="T43" fmla="*/ 0 h 32"/>
                <a:gd name="T44" fmla="*/ 5 w 7"/>
                <a:gd name="T45" fmla="*/ 0 h 32"/>
                <a:gd name="T46" fmla="*/ 4 w 7"/>
                <a:gd name="T47" fmla="*/ 0 h 32"/>
                <a:gd name="T48" fmla="*/ 3 w 7"/>
                <a:gd name="T49" fmla="*/ 0 h 32"/>
                <a:gd name="T50" fmla="*/ 2 w 7"/>
                <a:gd name="T51" fmla="*/ 1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2"/>
                <a:gd name="T80" fmla="*/ 7 w 7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2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5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4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99" name="Freeform 241"/>
            <p:cNvSpPr>
              <a:spLocks/>
            </p:cNvSpPr>
            <p:nvPr/>
          </p:nvSpPr>
          <p:spPr bwMode="auto">
            <a:xfrm>
              <a:off x="1343" y="2405"/>
              <a:ext cx="24" cy="90"/>
            </a:xfrm>
            <a:custGeom>
              <a:avLst/>
              <a:gdLst>
                <a:gd name="T0" fmla="*/ 24 w 24"/>
                <a:gd name="T1" fmla="*/ 1 h 90"/>
                <a:gd name="T2" fmla="*/ 22 w 24"/>
                <a:gd name="T3" fmla="*/ 1 h 90"/>
                <a:gd name="T4" fmla="*/ 21 w 24"/>
                <a:gd name="T5" fmla="*/ 3 h 90"/>
                <a:gd name="T6" fmla="*/ 19 w 24"/>
                <a:gd name="T7" fmla="*/ 8 h 90"/>
                <a:gd name="T8" fmla="*/ 17 w 24"/>
                <a:gd name="T9" fmla="*/ 16 h 90"/>
                <a:gd name="T10" fmla="*/ 15 w 24"/>
                <a:gd name="T11" fmla="*/ 28 h 90"/>
                <a:gd name="T12" fmla="*/ 14 w 24"/>
                <a:gd name="T13" fmla="*/ 43 h 90"/>
                <a:gd name="T14" fmla="*/ 15 w 24"/>
                <a:gd name="T15" fmla="*/ 64 h 90"/>
                <a:gd name="T16" fmla="*/ 18 w 24"/>
                <a:gd name="T17" fmla="*/ 90 h 90"/>
                <a:gd name="T18" fmla="*/ 5 w 24"/>
                <a:gd name="T19" fmla="*/ 90 h 90"/>
                <a:gd name="T20" fmla="*/ 4 w 24"/>
                <a:gd name="T21" fmla="*/ 88 h 90"/>
                <a:gd name="T22" fmla="*/ 3 w 24"/>
                <a:gd name="T23" fmla="*/ 81 h 90"/>
                <a:gd name="T24" fmla="*/ 1 w 24"/>
                <a:gd name="T25" fmla="*/ 69 h 90"/>
                <a:gd name="T26" fmla="*/ 0 w 24"/>
                <a:gd name="T27" fmla="*/ 56 h 90"/>
                <a:gd name="T28" fmla="*/ 0 w 24"/>
                <a:gd name="T29" fmla="*/ 41 h 90"/>
                <a:gd name="T30" fmla="*/ 1 w 24"/>
                <a:gd name="T31" fmla="*/ 27 h 90"/>
                <a:gd name="T32" fmla="*/ 4 w 24"/>
                <a:gd name="T33" fmla="*/ 13 h 90"/>
                <a:gd name="T34" fmla="*/ 7 w 24"/>
                <a:gd name="T35" fmla="*/ 0 h 90"/>
                <a:gd name="T36" fmla="*/ 24 w 24"/>
                <a:gd name="T37" fmla="*/ 1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90"/>
                <a:gd name="T59" fmla="*/ 24 w 24"/>
                <a:gd name="T60" fmla="*/ 90 h 9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90">
                  <a:moveTo>
                    <a:pt x="24" y="1"/>
                  </a:moveTo>
                  <a:lnTo>
                    <a:pt x="22" y="1"/>
                  </a:lnTo>
                  <a:lnTo>
                    <a:pt x="21" y="3"/>
                  </a:lnTo>
                  <a:lnTo>
                    <a:pt x="19" y="8"/>
                  </a:lnTo>
                  <a:lnTo>
                    <a:pt x="17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0"/>
                  </a:lnTo>
                  <a:lnTo>
                    <a:pt x="5" y="90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69"/>
                  </a:lnTo>
                  <a:lnTo>
                    <a:pt x="0" y="56"/>
                  </a:lnTo>
                  <a:lnTo>
                    <a:pt x="0" y="41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00" name="Freeform 242"/>
            <p:cNvSpPr>
              <a:spLocks/>
            </p:cNvSpPr>
            <p:nvPr/>
          </p:nvSpPr>
          <p:spPr bwMode="auto">
            <a:xfrm>
              <a:off x="1344" y="2412"/>
              <a:ext cx="19" cy="76"/>
            </a:xfrm>
            <a:custGeom>
              <a:avLst/>
              <a:gdLst>
                <a:gd name="T0" fmla="*/ 19 w 19"/>
                <a:gd name="T1" fmla="*/ 0 h 76"/>
                <a:gd name="T2" fmla="*/ 19 w 19"/>
                <a:gd name="T3" fmla="*/ 0 h 76"/>
                <a:gd name="T4" fmla="*/ 18 w 19"/>
                <a:gd name="T5" fmla="*/ 2 h 76"/>
                <a:gd name="T6" fmla="*/ 17 w 19"/>
                <a:gd name="T7" fmla="*/ 7 h 76"/>
                <a:gd name="T8" fmla="*/ 14 w 19"/>
                <a:gd name="T9" fmla="*/ 13 h 76"/>
                <a:gd name="T10" fmla="*/ 13 w 19"/>
                <a:gd name="T11" fmla="*/ 22 h 76"/>
                <a:gd name="T12" fmla="*/ 12 w 19"/>
                <a:gd name="T13" fmla="*/ 36 h 76"/>
                <a:gd name="T14" fmla="*/ 13 w 19"/>
                <a:gd name="T15" fmla="*/ 54 h 76"/>
                <a:gd name="T16" fmla="*/ 14 w 19"/>
                <a:gd name="T17" fmla="*/ 76 h 76"/>
                <a:gd name="T18" fmla="*/ 4 w 19"/>
                <a:gd name="T19" fmla="*/ 76 h 76"/>
                <a:gd name="T20" fmla="*/ 4 w 19"/>
                <a:gd name="T21" fmla="*/ 74 h 76"/>
                <a:gd name="T22" fmla="*/ 3 w 19"/>
                <a:gd name="T23" fmla="*/ 68 h 76"/>
                <a:gd name="T24" fmla="*/ 2 w 19"/>
                <a:gd name="T25" fmla="*/ 58 h 76"/>
                <a:gd name="T26" fmla="*/ 0 w 19"/>
                <a:gd name="T27" fmla="*/ 47 h 76"/>
                <a:gd name="T28" fmla="*/ 0 w 19"/>
                <a:gd name="T29" fmla="*/ 35 h 76"/>
                <a:gd name="T30" fmla="*/ 0 w 19"/>
                <a:gd name="T31" fmla="*/ 22 h 76"/>
                <a:gd name="T32" fmla="*/ 3 w 19"/>
                <a:gd name="T33" fmla="*/ 9 h 76"/>
                <a:gd name="T34" fmla="*/ 6 w 19"/>
                <a:gd name="T35" fmla="*/ 0 h 76"/>
                <a:gd name="T36" fmla="*/ 19 w 19"/>
                <a:gd name="T37" fmla="*/ 0 h 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6"/>
                <a:gd name="T59" fmla="*/ 19 w 19"/>
                <a:gd name="T60" fmla="*/ 76 h 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6">
                  <a:moveTo>
                    <a:pt x="19" y="0"/>
                  </a:moveTo>
                  <a:lnTo>
                    <a:pt x="19" y="0"/>
                  </a:lnTo>
                  <a:lnTo>
                    <a:pt x="18" y="2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2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6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3" y="68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9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01" name="Freeform 243"/>
            <p:cNvSpPr>
              <a:spLocks/>
            </p:cNvSpPr>
            <p:nvPr/>
          </p:nvSpPr>
          <p:spPr bwMode="auto">
            <a:xfrm>
              <a:off x="1346" y="2418"/>
              <a:ext cx="15" cy="63"/>
            </a:xfrm>
            <a:custGeom>
              <a:avLst/>
              <a:gdLst>
                <a:gd name="T0" fmla="*/ 15 w 15"/>
                <a:gd name="T1" fmla="*/ 0 h 63"/>
                <a:gd name="T2" fmla="*/ 15 w 15"/>
                <a:gd name="T3" fmla="*/ 1 h 63"/>
                <a:gd name="T4" fmla="*/ 14 w 15"/>
                <a:gd name="T5" fmla="*/ 2 h 63"/>
                <a:gd name="T6" fmla="*/ 12 w 15"/>
                <a:gd name="T7" fmla="*/ 6 h 63"/>
                <a:gd name="T8" fmla="*/ 11 w 15"/>
                <a:gd name="T9" fmla="*/ 12 h 63"/>
                <a:gd name="T10" fmla="*/ 10 w 15"/>
                <a:gd name="T11" fmla="*/ 19 h 63"/>
                <a:gd name="T12" fmla="*/ 9 w 15"/>
                <a:gd name="T13" fmla="*/ 30 h 63"/>
                <a:gd name="T14" fmla="*/ 10 w 15"/>
                <a:gd name="T15" fmla="*/ 44 h 63"/>
                <a:gd name="T16" fmla="*/ 11 w 15"/>
                <a:gd name="T17" fmla="*/ 63 h 63"/>
                <a:gd name="T18" fmla="*/ 2 w 15"/>
                <a:gd name="T19" fmla="*/ 63 h 63"/>
                <a:gd name="T20" fmla="*/ 2 w 15"/>
                <a:gd name="T21" fmla="*/ 62 h 63"/>
                <a:gd name="T22" fmla="*/ 1 w 15"/>
                <a:gd name="T23" fmla="*/ 56 h 63"/>
                <a:gd name="T24" fmla="*/ 0 w 15"/>
                <a:gd name="T25" fmla="*/ 49 h 63"/>
                <a:gd name="T26" fmla="*/ 0 w 15"/>
                <a:gd name="T27" fmla="*/ 40 h 63"/>
                <a:gd name="T28" fmla="*/ 0 w 15"/>
                <a:gd name="T29" fmla="*/ 29 h 63"/>
                <a:gd name="T30" fmla="*/ 0 w 15"/>
                <a:gd name="T31" fmla="*/ 19 h 63"/>
                <a:gd name="T32" fmla="*/ 1 w 15"/>
                <a:gd name="T33" fmla="*/ 8 h 63"/>
                <a:gd name="T34" fmla="*/ 4 w 15"/>
                <a:gd name="T35" fmla="*/ 0 h 63"/>
                <a:gd name="T36" fmla="*/ 15 w 15"/>
                <a:gd name="T37" fmla="*/ 0 h 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3"/>
                <a:gd name="T59" fmla="*/ 15 w 15"/>
                <a:gd name="T60" fmla="*/ 63 h 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3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19"/>
                  </a:lnTo>
                  <a:lnTo>
                    <a:pt x="9" y="30"/>
                  </a:lnTo>
                  <a:lnTo>
                    <a:pt x="10" y="44"/>
                  </a:lnTo>
                  <a:lnTo>
                    <a:pt x="11" y="63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02" name="Freeform 244"/>
            <p:cNvSpPr>
              <a:spLocks/>
            </p:cNvSpPr>
            <p:nvPr/>
          </p:nvSpPr>
          <p:spPr bwMode="auto">
            <a:xfrm>
              <a:off x="1346" y="2424"/>
              <a:ext cx="12" cy="50"/>
            </a:xfrm>
            <a:custGeom>
              <a:avLst/>
              <a:gdLst>
                <a:gd name="T0" fmla="*/ 12 w 12"/>
                <a:gd name="T1" fmla="*/ 1 h 50"/>
                <a:gd name="T2" fmla="*/ 12 w 12"/>
                <a:gd name="T3" fmla="*/ 1 h 50"/>
                <a:gd name="T4" fmla="*/ 11 w 12"/>
                <a:gd name="T5" fmla="*/ 2 h 50"/>
                <a:gd name="T6" fmla="*/ 10 w 12"/>
                <a:gd name="T7" fmla="*/ 4 h 50"/>
                <a:gd name="T8" fmla="*/ 9 w 12"/>
                <a:gd name="T9" fmla="*/ 9 h 50"/>
                <a:gd name="T10" fmla="*/ 9 w 12"/>
                <a:gd name="T11" fmla="*/ 15 h 50"/>
                <a:gd name="T12" fmla="*/ 8 w 12"/>
                <a:gd name="T13" fmla="*/ 24 h 50"/>
                <a:gd name="T14" fmla="*/ 8 w 12"/>
                <a:gd name="T15" fmla="*/ 36 h 50"/>
                <a:gd name="T16" fmla="*/ 9 w 12"/>
                <a:gd name="T17" fmla="*/ 50 h 50"/>
                <a:gd name="T18" fmla="*/ 2 w 12"/>
                <a:gd name="T19" fmla="*/ 50 h 50"/>
                <a:gd name="T20" fmla="*/ 2 w 12"/>
                <a:gd name="T21" fmla="*/ 49 h 50"/>
                <a:gd name="T22" fmla="*/ 2 w 12"/>
                <a:gd name="T23" fmla="*/ 45 h 50"/>
                <a:gd name="T24" fmla="*/ 1 w 12"/>
                <a:gd name="T25" fmla="*/ 38 h 50"/>
                <a:gd name="T26" fmla="*/ 1 w 12"/>
                <a:gd name="T27" fmla="*/ 31 h 50"/>
                <a:gd name="T28" fmla="*/ 0 w 12"/>
                <a:gd name="T29" fmla="*/ 23 h 50"/>
                <a:gd name="T30" fmla="*/ 1 w 12"/>
                <a:gd name="T31" fmla="*/ 15 h 50"/>
                <a:gd name="T32" fmla="*/ 2 w 12"/>
                <a:gd name="T33" fmla="*/ 7 h 50"/>
                <a:gd name="T34" fmla="*/ 4 w 12"/>
                <a:gd name="T35" fmla="*/ 0 h 50"/>
                <a:gd name="T36" fmla="*/ 12 w 12"/>
                <a:gd name="T37" fmla="*/ 1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"/>
                <a:gd name="T58" fmla="*/ 0 h 50"/>
                <a:gd name="T59" fmla="*/ 12 w 12"/>
                <a:gd name="T60" fmla="*/ 50 h 5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" h="50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9" y="9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03" name="Freeform 245"/>
            <p:cNvSpPr>
              <a:spLocks/>
            </p:cNvSpPr>
            <p:nvPr/>
          </p:nvSpPr>
          <p:spPr bwMode="auto">
            <a:xfrm>
              <a:off x="1347" y="2431"/>
              <a:ext cx="9" cy="36"/>
            </a:xfrm>
            <a:custGeom>
              <a:avLst/>
              <a:gdLst>
                <a:gd name="T0" fmla="*/ 9 w 9"/>
                <a:gd name="T1" fmla="*/ 0 h 36"/>
                <a:gd name="T2" fmla="*/ 9 w 9"/>
                <a:gd name="T3" fmla="*/ 0 h 36"/>
                <a:gd name="T4" fmla="*/ 8 w 9"/>
                <a:gd name="T5" fmla="*/ 1 h 36"/>
                <a:gd name="T6" fmla="*/ 8 w 9"/>
                <a:gd name="T7" fmla="*/ 3 h 36"/>
                <a:gd name="T8" fmla="*/ 7 w 9"/>
                <a:gd name="T9" fmla="*/ 6 h 36"/>
                <a:gd name="T10" fmla="*/ 6 w 9"/>
                <a:gd name="T11" fmla="*/ 10 h 36"/>
                <a:gd name="T12" fmla="*/ 6 w 9"/>
                <a:gd name="T13" fmla="*/ 17 h 36"/>
                <a:gd name="T14" fmla="*/ 6 w 9"/>
                <a:gd name="T15" fmla="*/ 25 h 36"/>
                <a:gd name="T16" fmla="*/ 7 w 9"/>
                <a:gd name="T17" fmla="*/ 36 h 36"/>
                <a:gd name="T18" fmla="*/ 2 w 9"/>
                <a:gd name="T19" fmla="*/ 36 h 36"/>
                <a:gd name="T20" fmla="*/ 1 w 9"/>
                <a:gd name="T21" fmla="*/ 36 h 36"/>
                <a:gd name="T22" fmla="*/ 1 w 9"/>
                <a:gd name="T23" fmla="*/ 32 h 36"/>
                <a:gd name="T24" fmla="*/ 1 w 9"/>
                <a:gd name="T25" fmla="*/ 28 h 36"/>
                <a:gd name="T26" fmla="*/ 0 w 9"/>
                <a:gd name="T27" fmla="*/ 22 h 36"/>
                <a:gd name="T28" fmla="*/ 0 w 9"/>
                <a:gd name="T29" fmla="*/ 16 h 36"/>
                <a:gd name="T30" fmla="*/ 0 w 9"/>
                <a:gd name="T31" fmla="*/ 10 h 36"/>
                <a:gd name="T32" fmla="*/ 1 w 9"/>
                <a:gd name="T33" fmla="*/ 4 h 36"/>
                <a:gd name="T34" fmla="*/ 3 w 9"/>
                <a:gd name="T35" fmla="*/ 0 h 36"/>
                <a:gd name="T36" fmla="*/ 9 w 9"/>
                <a:gd name="T37" fmla="*/ 0 h 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36"/>
                <a:gd name="T59" fmla="*/ 9 w 9"/>
                <a:gd name="T60" fmla="*/ 36 h 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36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7" y="36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4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04" name="Rectangle 246"/>
            <p:cNvSpPr>
              <a:spLocks noChangeArrowheads="1"/>
            </p:cNvSpPr>
            <p:nvPr/>
          </p:nvSpPr>
          <p:spPr bwMode="auto">
            <a:xfrm>
              <a:off x="1224" y="2421"/>
              <a:ext cx="4" cy="1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405" name="Freeform 247"/>
            <p:cNvSpPr>
              <a:spLocks/>
            </p:cNvSpPr>
            <p:nvPr/>
          </p:nvSpPr>
          <p:spPr bwMode="auto">
            <a:xfrm>
              <a:off x="1266" y="2419"/>
              <a:ext cx="46" cy="55"/>
            </a:xfrm>
            <a:custGeom>
              <a:avLst/>
              <a:gdLst>
                <a:gd name="T0" fmla="*/ 4 w 46"/>
                <a:gd name="T1" fmla="*/ 6 h 55"/>
                <a:gd name="T2" fmla="*/ 4 w 46"/>
                <a:gd name="T3" fmla="*/ 7 h 55"/>
                <a:gd name="T4" fmla="*/ 3 w 46"/>
                <a:gd name="T5" fmla="*/ 9 h 55"/>
                <a:gd name="T6" fmla="*/ 1 w 46"/>
                <a:gd name="T7" fmla="*/ 14 h 55"/>
                <a:gd name="T8" fmla="*/ 0 w 46"/>
                <a:gd name="T9" fmla="*/ 20 h 55"/>
                <a:gd name="T10" fmla="*/ 0 w 46"/>
                <a:gd name="T11" fmla="*/ 28 h 55"/>
                <a:gd name="T12" fmla="*/ 0 w 46"/>
                <a:gd name="T13" fmla="*/ 36 h 55"/>
                <a:gd name="T14" fmla="*/ 0 w 46"/>
                <a:gd name="T15" fmla="*/ 46 h 55"/>
                <a:gd name="T16" fmla="*/ 3 w 46"/>
                <a:gd name="T17" fmla="*/ 55 h 55"/>
                <a:gd name="T18" fmla="*/ 3 w 46"/>
                <a:gd name="T19" fmla="*/ 54 h 55"/>
                <a:gd name="T20" fmla="*/ 3 w 46"/>
                <a:gd name="T21" fmla="*/ 53 h 55"/>
                <a:gd name="T22" fmla="*/ 3 w 46"/>
                <a:gd name="T23" fmla="*/ 51 h 55"/>
                <a:gd name="T24" fmla="*/ 3 w 46"/>
                <a:gd name="T25" fmla="*/ 49 h 55"/>
                <a:gd name="T26" fmla="*/ 3 w 46"/>
                <a:gd name="T27" fmla="*/ 46 h 55"/>
                <a:gd name="T28" fmla="*/ 4 w 46"/>
                <a:gd name="T29" fmla="*/ 42 h 55"/>
                <a:gd name="T30" fmla="*/ 4 w 46"/>
                <a:gd name="T31" fmla="*/ 39 h 55"/>
                <a:gd name="T32" fmla="*/ 5 w 46"/>
                <a:gd name="T33" fmla="*/ 35 h 55"/>
                <a:gd name="T34" fmla="*/ 6 w 46"/>
                <a:gd name="T35" fmla="*/ 32 h 55"/>
                <a:gd name="T36" fmla="*/ 7 w 46"/>
                <a:gd name="T37" fmla="*/ 28 h 55"/>
                <a:gd name="T38" fmla="*/ 8 w 46"/>
                <a:gd name="T39" fmla="*/ 25 h 55"/>
                <a:gd name="T40" fmla="*/ 11 w 46"/>
                <a:gd name="T41" fmla="*/ 21 h 55"/>
                <a:gd name="T42" fmla="*/ 14 w 46"/>
                <a:gd name="T43" fmla="*/ 19 h 55"/>
                <a:gd name="T44" fmla="*/ 17 w 46"/>
                <a:gd name="T45" fmla="*/ 16 h 55"/>
                <a:gd name="T46" fmla="*/ 21 w 46"/>
                <a:gd name="T47" fmla="*/ 14 h 55"/>
                <a:gd name="T48" fmla="*/ 26 w 46"/>
                <a:gd name="T49" fmla="*/ 14 h 55"/>
                <a:gd name="T50" fmla="*/ 26 w 46"/>
                <a:gd name="T51" fmla="*/ 13 h 55"/>
                <a:gd name="T52" fmla="*/ 26 w 46"/>
                <a:gd name="T53" fmla="*/ 13 h 55"/>
                <a:gd name="T54" fmla="*/ 28 w 46"/>
                <a:gd name="T55" fmla="*/ 12 h 55"/>
                <a:gd name="T56" fmla="*/ 29 w 46"/>
                <a:gd name="T57" fmla="*/ 11 h 55"/>
                <a:gd name="T58" fmla="*/ 33 w 46"/>
                <a:gd name="T59" fmla="*/ 9 h 55"/>
                <a:gd name="T60" fmla="*/ 36 w 46"/>
                <a:gd name="T61" fmla="*/ 7 h 55"/>
                <a:gd name="T62" fmla="*/ 41 w 46"/>
                <a:gd name="T63" fmla="*/ 5 h 55"/>
                <a:gd name="T64" fmla="*/ 46 w 46"/>
                <a:gd name="T65" fmla="*/ 2 h 55"/>
                <a:gd name="T66" fmla="*/ 46 w 46"/>
                <a:gd name="T67" fmla="*/ 2 h 55"/>
                <a:gd name="T68" fmla="*/ 45 w 46"/>
                <a:gd name="T69" fmla="*/ 2 h 55"/>
                <a:gd name="T70" fmla="*/ 43 w 46"/>
                <a:gd name="T71" fmla="*/ 2 h 55"/>
                <a:gd name="T72" fmla="*/ 42 w 46"/>
                <a:gd name="T73" fmla="*/ 1 h 55"/>
                <a:gd name="T74" fmla="*/ 40 w 46"/>
                <a:gd name="T75" fmla="*/ 1 h 55"/>
                <a:gd name="T76" fmla="*/ 38 w 46"/>
                <a:gd name="T77" fmla="*/ 1 h 55"/>
                <a:gd name="T78" fmla="*/ 35 w 46"/>
                <a:gd name="T79" fmla="*/ 1 h 55"/>
                <a:gd name="T80" fmla="*/ 32 w 46"/>
                <a:gd name="T81" fmla="*/ 0 h 55"/>
                <a:gd name="T82" fmla="*/ 28 w 46"/>
                <a:gd name="T83" fmla="*/ 0 h 55"/>
                <a:gd name="T84" fmla="*/ 26 w 46"/>
                <a:gd name="T85" fmla="*/ 0 h 55"/>
                <a:gd name="T86" fmla="*/ 22 w 46"/>
                <a:gd name="T87" fmla="*/ 1 h 55"/>
                <a:gd name="T88" fmla="*/ 19 w 46"/>
                <a:gd name="T89" fmla="*/ 1 h 55"/>
                <a:gd name="T90" fmla="*/ 14 w 46"/>
                <a:gd name="T91" fmla="*/ 1 h 55"/>
                <a:gd name="T92" fmla="*/ 11 w 46"/>
                <a:gd name="T93" fmla="*/ 2 h 55"/>
                <a:gd name="T94" fmla="*/ 7 w 46"/>
                <a:gd name="T95" fmla="*/ 4 h 55"/>
                <a:gd name="T96" fmla="*/ 4 w 46"/>
                <a:gd name="T97" fmla="*/ 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6"/>
                <a:gd name="T148" fmla="*/ 0 h 55"/>
                <a:gd name="T149" fmla="*/ 46 w 46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9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06" name="Freeform 248"/>
            <p:cNvSpPr>
              <a:spLocks/>
            </p:cNvSpPr>
            <p:nvPr/>
          </p:nvSpPr>
          <p:spPr bwMode="auto">
            <a:xfrm>
              <a:off x="1202" y="2460"/>
              <a:ext cx="37" cy="9"/>
            </a:xfrm>
            <a:custGeom>
              <a:avLst/>
              <a:gdLst>
                <a:gd name="T0" fmla="*/ 0 w 37"/>
                <a:gd name="T1" fmla="*/ 6 h 9"/>
                <a:gd name="T2" fmla="*/ 0 w 37"/>
                <a:gd name="T3" fmla="*/ 6 h 9"/>
                <a:gd name="T4" fmla="*/ 0 w 37"/>
                <a:gd name="T5" fmla="*/ 6 h 9"/>
                <a:gd name="T6" fmla="*/ 1 w 37"/>
                <a:gd name="T7" fmla="*/ 5 h 9"/>
                <a:gd name="T8" fmla="*/ 1 w 37"/>
                <a:gd name="T9" fmla="*/ 5 h 9"/>
                <a:gd name="T10" fmla="*/ 2 w 37"/>
                <a:gd name="T11" fmla="*/ 3 h 9"/>
                <a:gd name="T12" fmla="*/ 4 w 37"/>
                <a:gd name="T13" fmla="*/ 2 h 9"/>
                <a:gd name="T14" fmla="*/ 5 w 37"/>
                <a:gd name="T15" fmla="*/ 2 h 9"/>
                <a:gd name="T16" fmla="*/ 7 w 37"/>
                <a:gd name="T17" fmla="*/ 1 h 9"/>
                <a:gd name="T18" fmla="*/ 9 w 37"/>
                <a:gd name="T19" fmla="*/ 0 h 9"/>
                <a:gd name="T20" fmla="*/ 12 w 37"/>
                <a:gd name="T21" fmla="*/ 0 h 9"/>
                <a:gd name="T22" fmla="*/ 15 w 37"/>
                <a:gd name="T23" fmla="*/ 0 h 9"/>
                <a:gd name="T24" fmla="*/ 19 w 37"/>
                <a:gd name="T25" fmla="*/ 0 h 9"/>
                <a:gd name="T26" fmla="*/ 22 w 37"/>
                <a:gd name="T27" fmla="*/ 0 h 9"/>
                <a:gd name="T28" fmla="*/ 27 w 37"/>
                <a:gd name="T29" fmla="*/ 1 h 9"/>
                <a:gd name="T30" fmla="*/ 32 w 37"/>
                <a:gd name="T31" fmla="*/ 1 h 9"/>
                <a:gd name="T32" fmla="*/ 37 w 37"/>
                <a:gd name="T33" fmla="*/ 3 h 9"/>
                <a:gd name="T34" fmla="*/ 37 w 37"/>
                <a:gd name="T35" fmla="*/ 6 h 9"/>
                <a:gd name="T36" fmla="*/ 36 w 37"/>
                <a:gd name="T37" fmla="*/ 6 h 9"/>
                <a:gd name="T38" fmla="*/ 36 w 37"/>
                <a:gd name="T39" fmla="*/ 5 h 9"/>
                <a:gd name="T40" fmla="*/ 34 w 37"/>
                <a:gd name="T41" fmla="*/ 5 h 9"/>
                <a:gd name="T42" fmla="*/ 33 w 37"/>
                <a:gd name="T43" fmla="*/ 5 h 9"/>
                <a:gd name="T44" fmla="*/ 30 w 37"/>
                <a:gd name="T45" fmla="*/ 3 h 9"/>
                <a:gd name="T46" fmla="*/ 28 w 37"/>
                <a:gd name="T47" fmla="*/ 3 h 9"/>
                <a:gd name="T48" fmla="*/ 25 w 37"/>
                <a:gd name="T49" fmla="*/ 2 h 9"/>
                <a:gd name="T50" fmla="*/ 22 w 37"/>
                <a:gd name="T51" fmla="*/ 2 h 9"/>
                <a:gd name="T52" fmla="*/ 19 w 37"/>
                <a:gd name="T53" fmla="*/ 2 h 9"/>
                <a:gd name="T54" fmla="*/ 15 w 37"/>
                <a:gd name="T55" fmla="*/ 2 h 9"/>
                <a:gd name="T56" fmla="*/ 13 w 37"/>
                <a:gd name="T57" fmla="*/ 2 h 9"/>
                <a:gd name="T58" fmla="*/ 9 w 37"/>
                <a:gd name="T59" fmla="*/ 3 h 9"/>
                <a:gd name="T60" fmla="*/ 7 w 37"/>
                <a:gd name="T61" fmla="*/ 5 h 9"/>
                <a:gd name="T62" fmla="*/ 5 w 37"/>
                <a:gd name="T63" fmla="*/ 6 h 9"/>
                <a:gd name="T64" fmla="*/ 2 w 37"/>
                <a:gd name="T65" fmla="*/ 7 h 9"/>
                <a:gd name="T66" fmla="*/ 0 w 37"/>
                <a:gd name="T67" fmla="*/ 9 h 9"/>
                <a:gd name="T68" fmla="*/ 0 w 37"/>
                <a:gd name="T69" fmla="*/ 6 h 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9"/>
                <a:gd name="T107" fmla="*/ 37 w 37"/>
                <a:gd name="T108" fmla="*/ 9 h 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9">
                  <a:moveTo>
                    <a:pt x="0" y="6"/>
                  </a:moveTo>
                  <a:lnTo>
                    <a:pt x="0" y="6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07" name="Freeform 249"/>
            <p:cNvSpPr>
              <a:spLocks/>
            </p:cNvSpPr>
            <p:nvPr/>
          </p:nvSpPr>
          <p:spPr bwMode="auto">
            <a:xfrm>
              <a:off x="1202" y="2435"/>
              <a:ext cx="37" cy="11"/>
            </a:xfrm>
            <a:custGeom>
              <a:avLst/>
              <a:gdLst>
                <a:gd name="T0" fmla="*/ 0 w 37"/>
                <a:gd name="T1" fmla="*/ 6 h 11"/>
                <a:gd name="T2" fmla="*/ 0 w 37"/>
                <a:gd name="T3" fmla="*/ 6 h 11"/>
                <a:gd name="T4" fmla="*/ 0 w 37"/>
                <a:gd name="T5" fmla="*/ 6 h 11"/>
                <a:gd name="T6" fmla="*/ 1 w 37"/>
                <a:gd name="T7" fmla="*/ 6 h 11"/>
                <a:gd name="T8" fmla="*/ 1 w 37"/>
                <a:gd name="T9" fmla="*/ 5 h 11"/>
                <a:gd name="T10" fmla="*/ 2 w 37"/>
                <a:gd name="T11" fmla="*/ 4 h 11"/>
                <a:gd name="T12" fmla="*/ 4 w 37"/>
                <a:gd name="T13" fmla="*/ 4 h 11"/>
                <a:gd name="T14" fmla="*/ 5 w 37"/>
                <a:gd name="T15" fmla="*/ 3 h 11"/>
                <a:gd name="T16" fmla="*/ 7 w 37"/>
                <a:gd name="T17" fmla="*/ 2 h 11"/>
                <a:gd name="T18" fmla="*/ 9 w 37"/>
                <a:gd name="T19" fmla="*/ 2 h 11"/>
                <a:gd name="T20" fmla="*/ 12 w 37"/>
                <a:gd name="T21" fmla="*/ 0 h 11"/>
                <a:gd name="T22" fmla="*/ 15 w 37"/>
                <a:gd name="T23" fmla="*/ 0 h 11"/>
                <a:gd name="T24" fmla="*/ 19 w 37"/>
                <a:gd name="T25" fmla="*/ 0 h 11"/>
                <a:gd name="T26" fmla="*/ 22 w 37"/>
                <a:gd name="T27" fmla="*/ 0 h 11"/>
                <a:gd name="T28" fmla="*/ 27 w 37"/>
                <a:gd name="T29" fmla="*/ 2 h 11"/>
                <a:gd name="T30" fmla="*/ 32 w 37"/>
                <a:gd name="T31" fmla="*/ 3 h 11"/>
                <a:gd name="T32" fmla="*/ 37 w 37"/>
                <a:gd name="T33" fmla="*/ 4 h 11"/>
                <a:gd name="T34" fmla="*/ 37 w 37"/>
                <a:gd name="T35" fmla="*/ 6 h 11"/>
                <a:gd name="T36" fmla="*/ 36 w 37"/>
                <a:gd name="T37" fmla="*/ 6 h 11"/>
                <a:gd name="T38" fmla="*/ 36 w 37"/>
                <a:gd name="T39" fmla="*/ 5 h 11"/>
                <a:gd name="T40" fmla="*/ 34 w 37"/>
                <a:gd name="T41" fmla="*/ 5 h 11"/>
                <a:gd name="T42" fmla="*/ 33 w 37"/>
                <a:gd name="T43" fmla="*/ 5 h 11"/>
                <a:gd name="T44" fmla="*/ 30 w 37"/>
                <a:gd name="T45" fmla="*/ 4 h 11"/>
                <a:gd name="T46" fmla="*/ 28 w 37"/>
                <a:gd name="T47" fmla="*/ 4 h 11"/>
                <a:gd name="T48" fmla="*/ 25 w 37"/>
                <a:gd name="T49" fmla="*/ 4 h 11"/>
                <a:gd name="T50" fmla="*/ 22 w 37"/>
                <a:gd name="T51" fmla="*/ 3 h 11"/>
                <a:gd name="T52" fmla="*/ 19 w 37"/>
                <a:gd name="T53" fmla="*/ 3 h 11"/>
                <a:gd name="T54" fmla="*/ 15 w 37"/>
                <a:gd name="T55" fmla="*/ 3 h 11"/>
                <a:gd name="T56" fmla="*/ 13 w 37"/>
                <a:gd name="T57" fmla="*/ 3 h 11"/>
                <a:gd name="T58" fmla="*/ 9 w 37"/>
                <a:gd name="T59" fmla="*/ 4 h 11"/>
                <a:gd name="T60" fmla="*/ 7 w 37"/>
                <a:gd name="T61" fmla="*/ 5 h 11"/>
                <a:gd name="T62" fmla="*/ 5 w 37"/>
                <a:gd name="T63" fmla="*/ 6 h 11"/>
                <a:gd name="T64" fmla="*/ 2 w 37"/>
                <a:gd name="T65" fmla="*/ 9 h 11"/>
                <a:gd name="T66" fmla="*/ 0 w 37"/>
                <a:gd name="T67" fmla="*/ 11 h 11"/>
                <a:gd name="T68" fmla="*/ 0 w 37"/>
                <a:gd name="T69" fmla="*/ 6 h 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1"/>
                <a:gd name="T107" fmla="*/ 37 w 37"/>
                <a:gd name="T108" fmla="*/ 11 h 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1">
                  <a:moveTo>
                    <a:pt x="0" y="6"/>
                  </a:move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2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08" name="Freeform 250"/>
            <p:cNvSpPr>
              <a:spLocks/>
            </p:cNvSpPr>
            <p:nvPr/>
          </p:nvSpPr>
          <p:spPr bwMode="auto">
            <a:xfrm>
              <a:off x="1237" y="2424"/>
              <a:ext cx="61" cy="112"/>
            </a:xfrm>
            <a:custGeom>
              <a:avLst/>
              <a:gdLst>
                <a:gd name="T0" fmla="*/ 0 w 61"/>
                <a:gd name="T1" fmla="*/ 0 h 112"/>
                <a:gd name="T2" fmla="*/ 0 w 61"/>
                <a:gd name="T3" fmla="*/ 108 h 112"/>
                <a:gd name="T4" fmla="*/ 19 w 61"/>
                <a:gd name="T5" fmla="*/ 112 h 112"/>
                <a:gd name="T6" fmla="*/ 18 w 61"/>
                <a:gd name="T7" fmla="*/ 98 h 112"/>
                <a:gd name="T8" fmla="*/ 61 w 61"/>
                <a:gd name="T9" fmla="*/ 104 h 112"/>
                <a:gd name="T10" fmla="*/ 61 w 61"/>
                <a:gd name="T11" fmla="*/ 98 h 112"/>
                <a:gd name="T12" fmla="*/ 30 w 61"/>
                <a:gd name="T13" fmla="*/ 94 h 112"/>
                <a:gd name="T14" fmla="*/ 29 w 61"/>
                <a:gd name="T15" fmla="*/ 81 h 112"/>
                <a:gd name="T16" fmla="*/ 9 w 61"/>
                <a:gd name="T17" fmla="*/ 81 h 112"/>
                <a:gd name="T18" fmla="*/ 8 w 61"/>
                <a:gd name="T19" fmla="*/ 80 h 112"/>
                <a:gd name="T20" fmla="*/ 7 w 61"/>
                <a:gd name="T21" fmla="*/ 76 h 112"/>
                <a:gd name="T22" fmla="*/ 6 w 61"/>
                <a:gd name="T23" fmla="*/ 69 h 112"/>
                <a:gd name="T24" fmla="*/ 4 w 61"/>
                <a:gd name="T25" fmla="*/ 58 h 112"/>
                <a:gd name="T26" fmla="*/ 2 w 61"/>
                <a:gd name="T27" fmla="*/ 46 h 112"/>
                <a:gd name="T28" fmla="*/ 1 w 61"/>
                <a:gd name="T29" fmla="*/ 34 h 112"/>
                <a:gd name="T30" fmla="*/ 2 w 61"/>
                <a:gd name="T31" fmla="*/ 18 h 112"/>
                <a:gd name="T32" fmla="*/ 6 w 61"/>
                <a:gd name="T33" fmla="*/ 3 h 112"/>
                <a:gd name="T34" fmla="*/ 0 w 61"/>
                <a:gd name="T35" fmla="*/ 0 h 1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1"/>
                <a:gd name="T55" fmla="*/ 0 h 112"/>
                <a:gd name="T56" fmla="*/ 61 w 61"/>
                <a:gd name="T57" fmla="*/ 112 h 11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1" h="112">
                  <a:moveTo>
                    <a:pt x="0" y="0"/>
                  </a:moveTo>
                  <a:lnTo>
                    <a:pt x="0" y="108"/>
                  </a:lnTo>
                  <a:lnTo>
                    <a:pt x="19" y="112"/>
                  </a:lnTo>
                  <a:lnTo>
                    <a:pt x="18" y="98"/>
                  </a:lnTo>
                  <a:lnTo>
                    <a:pt x="61" y="104"/>
                  </a:lnTo>
                  <a:lnTo>
                    <a:pt x="61" y="98"/>
                  </a:lnTo>
                  <a:lnTo>
                    <a:pt x="30" y="94"/>
                  </a:lnTo>
                  <a:lnTo>
                    <a:pt x="29" y="81"/>
                  </a:lnTo>
                  <a:lnTo>
                    <a:pt x="9" y="81"/>
                  </a:lnTo>
                  <a:lnTo>
                    <a:pt x="8" y="80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8"/>
                  </a:lnTo>
                  <a:lnTo>
                    <a:pt x="2" y="46"/>
                  </a:lnTo>
                  <a:lnTo>
                    <a:pt x="1" y="34"/>
                  </a:lnTo>
                  <a:lnTo>
                    <a:pt x="2" y="18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09" name="Freeform 251"/>
            <p:cNvSpPr>
              <a:spLocks/>
            </p:cNvSpPr>
            <p:nvPr/>
          </p:nvSpPr>
          <p:spPr bwMode="auto">
            <a:xfrm>
              <a:off x="1267" y="2398"/>
              <a:ext cx="79" cy="15"/>
            </a:xfrm>
            <a:custGeom>
              <a:avLst/>
              <a:gdLst>
                <a:gd name="T0" fmla="*/ 0 w 79"/>
                <a:gd name="T1" fmla="*/ 15 h 15"/>
                <a:gd name="T2" fmla="*/ 0 w 79"/>
                <a:gd name="T3" fmla="*/ 15 h 15"/>
                <a:gd name="T4" fmla="*/ 3 w 79"/>
                <a:gd name="T5" fmla="*/ 14 h 15"/>
                <a:gd name="T6" fmla="*/ 4 w 79"/>
                <a:gd name="T7" fmla="*/ 14 h 15"/>
                <a:gd name="T8" fmla="*/ 7 w 79"/>
                <a:gd name="T9" fmla="*/ 13 h 15"/>
                <a:gd name="T10" fmla="*/ 11 w 79"/>
                <a:gd name="T11" fmla="*/ 12 h 15"/>
                <a:gd name="T12" fmla="*/ 14 w 79"/>
                <a:gd name="T13" fmla="*/ 10 h 15"/>
                <a:gd name="T14" fmla="*/ 19 w 79"/>
                <a:gd name="T15" fmla="*/ 9 h 15"/>
                <a:gd name="T16" fmla="*/ 24 w 79"/>
                <a:gd name="T17" fmla="*/ 8 h 15"/>
                <a:gd name="T18" fmla="*/ 30 w 79"/>
                <a:gd name="T19" fmla="*/ 8 h 15"/>
                <a:gd name="T20" fmla="*/ 35 w 79"/>
                <a:gd name="T21" fmla="*/ 7 h 15"/>
                <a:gd name="T22" fmla="*/ 42 w 79"/>
                <a:gd name="T23" fmla="*/ 7 h 15"/>
                <a:gd name="T24" fmla="*/ 48 w 79"/>
                <a:gd name="T25" fmla="*/ 6 h 15"/>
                <a:gd name="T26" fmla="*/ 55 w 79"/>
                <a:gd name="T27" fmla="*/ 7 h 15"/>
                <a:gd name="T28" fmla="*/ 62 w 79"/>
                <a:gd name="T29" fmla="*/ 7 h 15"/>
                <a:gd name="T30" fmla="*/ 69 w 79"/>
                <a:gd name="T31" fmla="*/ 8 h 15"/>
                <a:gd name="T32" fmla="*/ 76 w 79"/>
                <a:gd name="T33" fmla="*/ 9 h 15"/>
                <a:gd name="T34" fmla="*/ 79 w 79"/>
                <a:gd name="T35" fmla="*/ 0 h 15"/>
                <a:gd name="T36" fmla="*/ 79 w 79"/>
                <a:gd name="T37" fmla="*/ 0 h 15"/>
                <a:gd name="T38" fmla="*/ 76 w 79"/>
                <a:gd name="T39" fmla="*/ 0 h 15"/>
                <a:gd name="T40" fmla="*/ 74 w 79"/>
                <a:gd name="T41" fmla="*/ 0 h 15"/>
                <a:gd name="T42" fmla="*/ 70 w 79"/>
                <a:gd name="T43" fmla="*/ 0 h 15"/>
                <a:gd name="T44" fmla="*/ 66 w 79"/>
                <a:gd name="T45" fmla="*/ 0 h 15"/>
                <a:gd name="T46" fmla="*/ 61 w 79"/>
                <a:gd name="T47" fmla="*/ 0 h 15"/>
                <a:gd name="T48" fmla="*/ 56 w 79"/>
                <a:gd name="T49" fmla="*/ 0 h 15"/>
                <a:gd name="T50" fmla="*/ 51 w 79"/>
                <a:gd name="T51" fmla="*/ 1 h 15"/>
                <a:gd name="T52" fmla="*/ 44 w 79"/>
                <a:gd name="T53" fmla="*/ 1 h 15"/>
                <a:gd name="T54" fmla="*/ 38 w 79"/>
                <a:gd name="T55" fmla="*/ 1 h 15"/>
                <a:gd name="T56" fmla="*/ 31 w 79"/>
                <a:gd name="T57" fmla="*/ 2 h 15"/>
                <a:gd name="T58" fmla="*/ 25 w 79"/>
                <a:gd name="T59" fmla="*/ 3 h 15"/>
                <a:gd name="T60" fmla="*/ 18 w 79"/>
                <a:gd name="T61" fmla="*/ 5 h 15"/>
                <a:gd name="T62" fmla="*/ 12 w 79"/>
                <a:gd name="T63" fmla="*/ 6 h 15"/>
                <a:gd name="T64" fmla="*/ 6 w 79"/>
                <a:gd name="T65" fmla="*/ 7 h 15"/>
                <a:gd name="T66" fmla="*/ 0 w 79"/>
                <a:gd name="T67" fmla="*/ 8 h 15"/>
                <a:gd name="T68" fmla="*/ 0 w 79"/>
                <a:gd name="T69" fmla="*/ 15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"/>
                <a:gd name="T106" fmla="*/ 0 h 15"/>
                <a:gd name="T107" fmla="*/ 79 w 79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0"/>
                  </a:lnTo>
                  <a:lnTo>
                    <a:pt x="19" y="9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10" name="Freeform 252"/>
            <p:cNvSpPr>
              <a:spLocks/>
            </p:cNvSpPr>
            <p:nvPr/>
          </p:nvSpPr>
          <p:spPr bwMode="auto">
            <a:xfrm>
              <a:off x="1222" y="2538"/>
              <a:ext cx="132" cy="45"/>
            </a:xfrm>
            <a:custGeom>
              <a:avLst/>
              <a:gdLst>
                <a:gd name="T0" fmla="*/ 55 w 132"/>
                <a:gd name="T1" fmla="*/ 43 h 45"/>
                <a:gd name="T2" fmla="*/ 56 w 132"/>
                <a:gd name="T3" fmla="*/ 43 h 45"/>
                <a:gd name="T4" fmla="*/ 56 w 132"/>
                <a:gd name="T5" fmla="*/ 42 h 45"/>
                <a:gd name="T6" fmla="*/ 57 w 132"/>
                <a:gd name="T7" fmla="*/ 42 h 45"/>
                <a:gd name="T8" fmla="*/ 59 w 132"/>
                <a:gd name="T9" fmla="*/ 41 h 45"/>
                <a:gd name="T10" fmla="*/ 61 w 132"/>
                <a:gd name="T11" fmla="*/ 41 h 45"/>
                <a:gd name="T12" fmla="*/ 63 w 132"/>
                <a:gd name="T13" fmla="*/ 40 h 45"/>
                <a:gd name="T14" fmla="*/ 65 w 132"/>
                <a:gd name="T15" fmla="*/ 39 h 45"/>
                <a:gd name="T16" fmla="*/ 68 w 132"/>
                <a:gd name="T17" fmla="*/ 38 h 45"/>
                <a:gd name="T18" fmla="*/ 71 w 132"/>
                <a:gd name="T19" fmla="*/ 36 h 45"/>
                <a:gd name="T20" fmla="*/ 73 w 132"/>
                <a:gd name="T21" fmla="*/ 34 h 45"/>
                <a:gd name="T22" fmla="*/ 76 w 132"/>
                <a:gd name="T23" fmla="*/ 33 h 45"/>
                <a:gd name="T24" fmla="*/ 78 w 132"/>
                <a:gd name="T25" fmla="*/ 32 h 45"/>
                <a:gd name="T26" fmla="*/ 80 w 132"/>
                <a:gd name="T27" fmla="*/ 29 h 45"/>
                <a:gd name="T28" fmla="*/ 82 w 132"/>
                <a:gd name="T29" fmla="*/ 28 h 45"/>
                <a:gd name="T30" fmla="*/ 84 w 132"/>
                <a:gd name="T31" fmla="*/ 26 h 45"/>
                <a:gd name="T32" fmla="*/ 85 w 132"/>
                <a:gd name="T33" fmla="*/ 24 h 45"/>
                <a:gd name="T34" fmla="*/ 0 w 132"/>
                <a:gd name="T35" fmla="*/ 3 h 45"/>
                <a:gd name="T36" fmla="*/ 6 w 132"/>
                <a:gd name="T37" fmla="*/ 0 h 45"/>
                <a:gd name="T38" fmla="*/ 132 w 132"/>
                <a:gd name="T39" fmla="*/ 32 h 45"/>
                <a:gd name="T40" fmla="*/ 126 w 132"/>
                <a:gd name="T41" fmla="*/ 34 h 45"/>
                <a:gd name="T42" fmla="*/ 90 w 132"/>
                <a:gd name="T43" fmla="*/ 25 h 45"/>
                <a:gd name="T44" fmla="*/ 90 w 132"/>
                <a:gd name="T45" fmla="*/ 25 h 45"/>
                <a:gd name="T46" fmla="*/ 90 w 132"/>
                <a:gd name="T47" fmla="*/ 26 h 45"/>
                <a:gd name="T48" fmla="*/ 89 w 132"/>
                <a:gd name="T49" fmla="*/ 26 h 45"/>
                <a:gd name="T50" fmla="*/ 89 w 132"/>
                <a:gd name="T51" fmla="*/ 27 h 45"/>
                <a:gd name="T52" fmla="*/ 87 w 132"/>
                <a:gd name="T53" fmla="*/ 28 h 45"/>
                <a:gd name="T54" fmla="*/ 86 w 132"/>
                <a:gd name="T55" fmla="*/ 29 h 45"/>
                <a:gd name="T56" fmla="*/ 85 w 132"/>
                <a:gd name="T57" fmla="*/ 31 h 45"/>
                <a:gd name="T58" fmla="*/ 83 w 132"/>
                <a:gd name="T59" fmla="*/ 32 h 45"/>
                <a:gd name="T60" fmla="*/ 80 w 132"/>
                <a:gd name="T61" fmla="*/ 33 h 45"/>
                <a:gd name="T62" fmla="*/ 78 w 132"/>
                <a:gd name="T63" fmla="*/ 35 h 45"/>
                <a:gd name="T64" fmla="*/ 76 w 132"/>
                <a:gd name="T65" fmla="*/ 36 h 45"/>
                <a:gd name="T66" fmla="*/ 72 w 132"/>
                <a:gd name="T67" fmla="*/ 38 h 45"/>
                <a:gd name="T68" fmla="*/ 70 w 132"/>
                <a:gd name="T69" fmla="*/ 40 h 45"/>
                <a:gd name="T70" fmla="*/ 65 w 132"/>
                <a:gd name="T71" fmla="*/ 41 h 45"/>
                <a:gd name="T72" fmla="*/ 62 w 132"/>
                <a:gd name="T73" fmla="*/ 43 h 45"/>
                <a:gd name="T74" fmla="*/ 57 w 132"/>
                <a:gd name="T75" fmla="*/ 45 h 45"/>
                <a:gd name="T76" fmla="*/ 55 w 132"/>
                <a:gd name="T77" fmla="*/ 43 h 4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45"/>
                <a:gd name="T119" fmla="*/ 132 w 132"/>
                <a:gd name="T120" fmla="*/ 45 h 4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45">
                  <a:moveTo>
                    <a:pt x="55" y="43"/>
                  </a:moveTo>
                  <a:lnTo>
                    <a:pt x="56" y="43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6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2"/>
                  </a:lnTo>
                  <a:lnTo>
                    <a:pt x="80" y="29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29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5"/>
                  </a:lnTo>
                  <a:lnTo>
                    <a:pt x="76" y="36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3"/>
                  </a:lnTo>
                  <a:lnTo>
                    <a:pt x="57" y="45"/>
                  </a:lnTo>
                  <a:lnTo>
                    <a:pt x="55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11" name="Freeform 253"/>
            <p:cNvSpPr>
              <a:spLocks/>
            </p:cNvSpPr>
            <p:nvPr/>
          </p:nvSpPr>
          <p:spPr bwMode="auto">
            <a:xfrm>
              <a:off x="1194" y="2550"/>
              <a:ext cx="135" cy="40"/>
            </a:xfrm>
            <a:custGeom>
              <a:avLst/>
              <a:gdLst>
                <a:gd name="T0" fmla="*/ 0 w 135"/>
                <a:gd name="T1" fmla="*/ 0 h 40"/>
                <a:gd name="T2" fmla="*/ 132 w 135"/>
                <a:gd name="T3" fmla="*/ 40 h 40"/>
                <a:gd name="T4" fmla="*/ 135 w 135"/>
                <a:gd name="T5" fmla="*/ 40 h 40"/>
                <a:gd name="T6" fmla="*/ 5 w 135"/>
                <a:gd name="T7" fmla="*/ 0 h 40"/>
                <a:gd name="T8" fmla="*/ 0 w 13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0"/>
                <a:gd name="T17" fmla="*/ 135 w 13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12" name="Freeform 254"/>
            <p:cNvSpPr>
              <a:spLocks/>
            </p:cNvSpPr>
            <p:nvPr/>
          </p:nvSpPr>
          <p:spPr bwMode="auto">
            <a:xfrm>
              <a:off x="1217" y="2545"/>
              <a:ext cx="132" cy="35"/>
            </a:xfrm>
            <a:custGeom>
              <a:avLst/>
              <a:gdLst>
                <a:gd name="T0" fmla="*/ 0 w 132"/>
                <a:gd name="T1" fmla="*/ 0 h 35"/>
                <a:gd name="T2" fmla="*/ 130 w 132"/>
                <a:gd name="T3" fmla="*/ 35 h 35"/>
                <a:gd name="T4" fmla="*/ 132 w 132"/>
                <a:gd name="T5" fmla="*/ 35 h 35"/>
                <a:gd name="T6" fmla="*/ 4 w 132"/>
                <a:gd name="T7" fmla="*/ 0 h 35"/>
                <a:gd name="T8" fmla="*/ 0 w 132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5"/>
                <a:gd name="T17" fmla="*/ 132 w 1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5">
                  <a:moveTo>
                    <a:pt x="0" y="0"/>
                  </a:moveTo>
                  <a:lnTo>
                    <a:pt x="130" y="35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13" name="Freeform 255"/>
            <p:cNvSpPr>
              <a:spLocks/>
            </p:cNvSpPr>
            <p:nvPr/>
          </p:nvSpPr>
          <p:spPr bwMode="auto">
            <a:xfrm>
              <a:off x="1207" y="2546"/>
              <a:ext cx="133" cy="39"/>
            </a:xfrm>
            <a:custGeom>
              <a:avLst/>
              <a:gdLst>
                <a:gd name="T0" fmla="*/ 0 w 133"/>
                <a:gd name="T1" fmla="*/ 0 h 39"/>
                <a:gd name="T2" fmla="*/ 130 w 133"/>
                <a:gd name="T3" fmla="*/ 39 h 39"/>
                <a:gd name="T4" fmla="*/ 133 w 133"/>
                <a:gd name="T5" fmla="*/ 39 h 39"/>
                <a:gd name="T6" fmla="*/ 3 w 133"/>
                <a:gd name="T7" fmla="*/ 0 h 39"/>
                <a:gd name="T8" fmla="*/ 0 w 133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9"/>
                <a:gd name="T17" fmla="*/ 133 w 133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9">
                  <a:moveTo>
                    <a:pt x="0" y="0"/>
                  </a:moveTo>
                  <a:lnTo>
                    <a:pt x="130" y="39"/>
                  </a:lnTo>
                  <a:lnTo>
                    <a:pt x="133" y="39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14" name="Freeform 256"/>
            <p:cNvSpPr>
              <a:spLocks/>
            </p:cNvSpPr>
            <p:nvPr/>
          </p:nvSpPr>
          <p:spPr bwMode="auto">
            <a:xfrm>
              <a:off x="1176" y="2084"/>
              <a:ext cx="249" cy="209"/>
            </a:xfrm>
            <a:custGeom>
              <a:avLst/>
              <a:gdLst>
                <a:gd name="T0" fmla="*/ 70 w 249"/>
                <a:gd name="T1" fmla="*/ 14 h 209"/>
                <a:gd name="T2" fmla="*/ 70 w 249"/>
                <a:gd name="T3" fmla="*/ 14 h 209"/>
                <a:gd name="T4" fmla="*/ 73 w 249"/>
                <a:gd name="T5" fmla="*/ 14 h 209"/>
                <a:gd name="T6" fmla="*/ 75 w 249"/>
                <a:gd name="T7" fmla="*/ 13 h 209"/>
                <a:gd name="T8" fmla="*/ 79 w 249"/>
                <a:gd name="T9" fmla="*/ 11 h 209"/>
                <a:gd name="T10" fmla="*/ 83 w 249"/>
                <a:gd name="T11" fmla="*/ 10 h 209"/>
                <a:gd name="T12" fmla="*/ 88 w 249"/>
                <a:gd name="T13" fmla="*/ 9 h 209"/>
                <a:gd name="T14" fmla="*/ 95 w 249"/>
                <a:gd name="T15" fmla="*/ 8 h 209"/>
                <a:gd name="T16" fmla="*/ 103 w 249"/>
                <a:gd name="T17" fmla="*/ 6 h 209"/>
                <a:gd name="T18" fmla="*/ 111 w 249"/>
                <a:gd name="T19" fmla="*/ 4 h 209"/>
                <a:gd name="T20" fmla="*/ 121 w 249"/>
                <a:gd name="T21" fmla="*/ 3 h 209"/>
                <a:gd name="T22" fmla="*/ 132 w 249"/>
                <a:gd name="T23" fmla="*/ 2 h 209"/>
                <a:gd name="T24" fmla="*/ 144 w 249"/>
                <a:gd name="T25" fmla="*/ 1 h 209"/>
                <a:gd name="T26" fmla="*/ 157 w 249"/>
                <a:gd name="T27" fmla="*/ 0 h 209"/>
                <a:gd name="T28" fmla="*/ 170 w 249"/>
                <a:gd name="T29" fmla="*/ 0 h 209"/>
                <a:gd name="T30" fmla="*/ 185 w 249"/>
                <a:gd name="T31" fmla="*/ 0 h 209"/>
                <a:gd name="T32" fmla="*/ 201 w 249"/>
                <a:gd name="T33" fmla="*/ 0 h 209"/>
                <a:gd name="T34" fmla="*/ 208 w 249"/>
                <a:gd name="T35" fmla="*/ 28 h 209"/>
                <a:gd name="T36" fmla="*/ 210 w 249"/>
                <a:gd name="T37" fmla="*/ 29 h 209"/>
                <a:gd name="T38" fmla="*/ 216 w 249"/>
                <a:gd name="T39" fmla="*/ 34 h 209"/>
                <a:gd name="T40" fmla="*/ 222 w 249"/>
                <a:gd name="T41" fmla="*/ 39 h 209"/>
                <a:gd name="T42" fmla="*/ 226 w 249"/>
                <a:gd name="T43" fmla="*/ 50 h 209"/>
                <a:gd name="T44" fmla="*/ 240 w 249"/>
                <a:gd name="T45" fmla="*/ 117 h 209"/>
                <a:gd name="T46" fmla="*/ 247 w 249"/>
                <a:gd name="T47" fmla="*/ 145 h 209"/>
                <a:gd name="T48" fmla="*/ 247 w 249"/>
                <a:gd name="T49" fmla="*/ 146 h 209"/>
                <a:gd name="T50" fmla="*/ 248 w 249"/>
                <a:gd name="T51" fmla="*/ 152 h 209"/>
                <a:gd name="T52" fmla="*/ 248 w 249"/>
                <a:gd name="T53" fmla="*/ 160 h 209"/>
                <a:gd name="T54" fmla="*/ 244 w 249"/>
                <a:gd name="T55" fmla="*/ 170 h 209"/>
                <a:gd name="T56" fmla="*/ 0 w 249"/>
                <a:gd name="T57" fmla="*/ 163 h 209"/>
                <a:gd name="T58" fmla="*/ 25 w 249"/>
                <a:gd name="T59" fmla="*/ 150 h 209"/>
                <a:gd name="T60" fmla="*/ 25 w 249"/>
                <a:gd name="T61" fmla="*/ 28 h 209"/>
                <a:gd name="T62" fmla="*/ 26 w 249"/>
                <a:gd name="T63" fmla="*/ 27 h 209"/>
                <a:gd name="T64" fmla="*/ 28 w 249"/>
                <a:gd name="T65" fmla="*/ 25 h 209"/>
                <a:gd name="T66" fmla="*/ 32 w 249"/>
                <a:gd name="T67" fmla="*/ 24 h 209"/>
                <a:gd name="T68" fmla="*/ 37 w 249"/>
                <a:gd name="T69" fmla="*/ 23 h 209"/>
                <a:gd name="T70" fmla="*/ 42 w 249"/>
                <a:gd name="T71" fmla="*/ 22 h 209"/>
                <a:gd name="T72" fmla="*/ 49 w 249"/>
                <a:gd name="T73" fmla="*/ 22 h 209"/>
                <a:gd name="T74" fmla="*/ 58 w 249"/>
                <a:gd name="T75" fmla="*/ 23 h 209"/>
                <a:gd name="T76" fmla="*/ 68 w 249"/>
                <a:gd name="T77" fmla="*/ 27 h 20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9"/>
                <a:gd name="T119" fmla="*/ 249 w 249"/>
                <a:gd name="T120" fmla="*/ 209 h 20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9">
                  <a:moveTo>
                    <a:pt x="68" y="27"/>
                  </a:move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9" y="11"/>
                  </a:lnTo>
                  <a:lnTo>
                    <a:pt x="81" y="11"/>
                  </a:lnTo>
                  <a:lnTo>
                    <a:pt x="83" y="10"/>
                  </a:lnTo>
                  <a:lnTo>
                    <a:pt x="86" y="10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7" y="6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4"/>
                  </a:lnTo>
                  <a:lnTo>
                    <a:pt x="208" y="28"/>
                  </a:lnTo>
                  <a:lnTo>
                    <a:pt x="208" y="29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4"/>
                  </a:lnTo>
                  <a:lnTo>
                    <a:pt x="220" y="36"/>
                  </a:lnTo>
                  <a:lnTo>
                    <a:pt x="222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9"/>
                  </a:lnTo>
                  <a:lnTo>
                    <a:pt x="240" y="117"/>
                  </a:lnTo>
                  <a:lnTo>
                    <a:pt x="208" y="133"/>
                  </a:lnTo>
                  <a:lnTo>
                    <a:pt x="247" y="145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2"/>
                  </a:lnTo>
                  <a:lnTo>
                    <a:pt x="249" y="155"/>
                  </a:lnTo>
                  <a:lnTo>
                    <a:pt x="248" y="160"/>
                  </a:lnTo>
                  <a:lnTo>
                    <a:pt x="247" y="164"/>
                  </a:lnTo>
                  <a:lnTo>
                    <a:pt x="244" y="170"/>
                  </a:lnTo>
                  <a:lnTo>
                    <a:pt x="144" y="209"/>
                  </a:lnTo>
                  <a:lnTo>
                    <a:pt x="0" y="163"/>
                  </a:lnTo>
                  <a:lnTo>
                    <a:pt x="3" y="159"/>
                  </a:lnTo>
                  <a:lnTo>
                    <a:pt x="25" y="150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5"/>
                  </a:lnTo>
                  <a:lnTo>
                    <a:pt x="31" y="25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3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15" name="Freeform 257"/>
            <p:cNvSpPr>
              <a:spLocks/>
            </p:cNvSpPr>
            <p:nvPr/>
          </p:nvSpPr>
          <p:spPr bwMode="auto">
            <a:xfrm>
              <a:off x="1263" y="2099"/>
              <a:ext cx="79" cy="91"/>
            </a:xfrm>
            <a:custGeom>
              <a:avLst/>
              <a:gdLst>
                <a:gd name="T0" fmla="*/ 78 w 79"/>
                <a:gd name="T1" fmla="*/ 3 h 91"/>
                <a:gd name="T2" fmla="*/ 78 w 79"/>
                <a:gd name="T3" fmla="*/ 3 h 91"/>
                <a:gd name="T4" fmla="*/ 77 w 79"/>
                <a:gd name="T5" fmla="*/ 3 h 91"/>
                <a:gd name="T6" fmla="*/ 74 w 79"/>
                <a:gd name="T7" fmla="*/ 2 h 91"/>
                <a:gd name="T8" fmla="*/ 72 w 79"/>
                <a:gd name="T9" fmla="*/ 2 h 91"/>
                <a:gd name="T10" fmla="*/ 69 w 79"/>
                <a:gd name="T11" fmla="*/ 1 h 91"/>
                <a:gd name="T12" fmla="*/ 65 w 79"/>
                <a:gd name="T13" fmla="*/ 1 h 91"/>
                <a:gd name="T14" fmla="*/ 60 w 79"/>
                <a:gd name="T15" fmla="*/ 1 h 91"/>
                <a:gd name="T16" fmla="*/ 56 w 79"/>
                <a:gd name="T17" fmla="*/ 0 h 91"/>
                <a:gd name="T18" fmla="*/ 50 w 79"/>
                <a:gd name="T19" fmla="*/ 0 h 91"/>
                <a:gd name="T20" fmla="*/ 44 w 79"/>
                <a:gd name="T21" fmla="*/ 1 h 91"/>
                <a:gd name="T22" fmla="*/ 38 w 79"/>
                <a:gd name="T23" fmla="*/ 1 h 91"/>
                <a:gd name="T24" fmla="*/ 31 w 79"/>
                <a:gd name="T25" fmla="*/ 2 h 91"/>
                <a:gd name="T26" fmla="*/ 25 w 79"/>
                <a:gd name="T27" fmla="*/ 3 h 91"/>
                <a:gd name="T28" fmla="*/ 18 w 79"/>
                <a:gd name="T29" fmla="*/ 6 h 91"/>
                <a:gd name="T30" fmla="*/ 11 w 79"/>
                <a:gd name="T31" fmla="*/ 8 h 91"/>
                <a:gd name="T32" fmla="*/ 4 w 79"/>
                <a:gd name="T33" fmla="*/ 12 h 91"/>
                <a:gd name="T34" fmla="*/ 4 w 79"/>
                <a:gd name="T35" fmla="*/ 13 h 91"/>
                <a:gd name="T36" fmla="*/ 3 w 79"/>
                <a:gd name="T37" fmla="*/ 17 h 91"/>
                <a:gd name="T38" fmla="*/ 1 w 79"/>
                <a:gd name="T39" fmla="*/ 26 h 91"/>
                <a:gd name="T40" fmla="*/ 0 w 79"/>
                <a:gd name="T41" fmla="*/ 35 h 91"/>
                <a:gd name="T42" fmla="*/ 0 w 79"/>
                <a:gd name="T43" fmla="*/ 47 h 91"/>
                <a:gd name="T44" fmla="*/ 0 w 79"/>
                <a:gd name="T45" fmla="*/ 61 h 91"/>
                <a:gd name="T46" fmla="*/ 2 w 79"/>
                <a:gd name="T47" fmla="*/ 75 h 91"/>
                <a:gd name="T48" fmla="*/ 6 w 79"/>
                <a:gd name="T49" fmla="*/ 89 h 91"/>
                <a:gd name="T50" fmla="*/ 7 w 79"/>
                <a:gd name="T51" fmla="*/ 89 h 91"/>
                <a:gd name="T52" fmla="*/ 8 w 79"/>
                <a:gd name="T53" fmla="*/ 89 h 91"/>
                <a:gd name="T54" fmla="*/ 9 w 79"/>
                <a:gd name="T55" fmla="*/ 89 h 91"/>
                <a:gd name="T56" fmla="*/ 11 w 79"/>
                <a:gd name="T57" fmla="*/ 89 h 91"/>
                <a:gd name="T58" fmla="*/ 15 w 79"/>
                <a:gd name="T59" fmla="*/ 88 h 91"/>
                <a:gd name="T60" fmla="*/ 18 w 79"/>
                <a:gd name="T61" fmla="*/ 88 h 91"/>
                <a:gd name="T62" fmla="*/ 22 w 79"/>
                <a:gd name="T63" fmla="*/ 88 h 91"/>
                <a:gd name="T64" fmla="*/ 27 w 79"/>
                <a:gd name="T65" fmla="*/ 88 h 91"/>
                <a:gd name="T66" fmla="*/ 32 w 79"/>
                <a:gd name="T67" fmla="*/ 88 h 91"/>
                <a:gd name="T68" fmla="*/ 38 w 79"/>
                <a:gd name="T69" fmla="*/ 88 h 91"/>
                <a:gd name="T70" fmla="*/ 44 w 79"/>
                <a:gd name="T71" fmla="*/ 88 h 91"/>
                <a:gd name="T72" fmla="*/ 50 w 79"/>
                <a:gd name="T73" fmla="*/ 88 h 91"/>
                <a:gd name="T74" fmla="*/ 57 w 79"/>
                <a:gd name="T75" fmla="*/ 89 h 91"/>
                <a:gd name="T76" fmla="*/ 64 w 79"/>
                <a:gd name="T77" fmla="*/ 89 h 91"/>
                <a:gd name="T78" fmla="*/ 71 w 79"/>
                <a:gd name="T79" fmla="*/ 90 h 91"/>
                <a:gd name="T80" fmla="*/ 79 w 79"/>
                <a:gd name="T81" fmla="*/ 91 h 91"/>
                <a:gd name="T82" fmla="*/ 79 w 79"/>
                <a:gd name="T83" fmla="*/ 89 h 91"/>
                <a:gd name="T84" fmla="*/ 78 w 79"/>
                <a:gd name="T85" fmla="*/ 82 h 91"/>
                <a:gd name="T86" fmla="*/ 77 w 79"/>
                <a:gd name="T87" fmla="*/ 70 h 91"/>
                <a:gd name="T88" fmla="*/ 76 w 79"/>
                <a:gd name="T89" fmla="*/ 57 h 91"/>
                <a:gd name="T90" fmla="*/ 76 w 79"/>
                <a:gd name="T91" fmla="*/ 43 h 91"/>
                <a:gd name="T92" fmla="*/ 76 w 79"/>
                <a:gd name="T93" fmla="*/ 29 h 91"/>
                <a:gd name="T94" fmla="*/ 77 w 79"/>
                <a:gd name="T95" fmla="*/ 15 h 91"/>
                <a:gd name="T96" fmla="*/ 78 w 79"/>
                <a:gd name="T97" fmla="*/ 3 h 9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9"/>
                <a:gd name="T148" fmla="*/ 0 h 91"/>
                <a:gd name="T149" fmla="*/ 79 w 79"/>
                <a:gd name="T150" fmla="*/ 91 h 9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9" h="91">
                  <a:moveTo>
                    <a:pt x="78" y="3"/>
                  </a:moveTo>
                  <a:lnTo>
                    <a:pt x="78" y="3"/>
                  </a:lnTo>
                  <a:lnTo>
                    <a:pt x="77" y="3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3" y="17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2" y="75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9"/>
                  </a:lnTo>
                  <a:lnTo>
                    <a:pt x="11" y="89"/>
                  </a:lnTo>
                  <a:lnTo>
                    <a:pt x="15" y="88"/>
                  </a:lnTo>
                  <a:lnTo>
                    <a:pt x="18" y="88"/>
                  </a:lnTo>
                  <a:lnTo>
                    <a:pt x="22" y="88"/>
                  </a:lnTo>
                  <a:lnTo>
                    <a:pt x="27" y="88"/>
                  </a:lnTo>
                  <a:lnTo>
                    <a:pt x="32" y="88"/>
                  </a:lnTo>
                  <a:lnTo>
                    <a:pt x="38" y="88"/>
                  </a:lnTo>
                  <a:lnTo>
                    <a:pt x="44" y="88"/>
                  </a:lnTo>
                  <a:lnTo>
                    <a:pt x="50" y="88"/>
                  </a:lnTo>
                  <a:lnTo>
                    <a:pt x="57" y="89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9"/>
                  </a:lnTo>
                  <a:lnTo>
                    <a:pt x="78" y="82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9"/>
                  </a:lnTo>
                  <a:lnTo>
                    <a:pt x="77" y="15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16" name="Freeform 258"/>
            <p:cNvSpPr>
              <a:spLocks/>
            </p:cNvSpPr>
            <p:nvPr/>
          </p:nvSpPr>
          <p:spPr bwMode="auto">
            <a:xfrm>
              <a:off x="1271" y="2125"/>
              <a:ext cx="132" cy="90"/>
            </a:xfrm>
            <a:custGeom>
              <a:avLst/>
              <a:gdLst>
                <a:gd name="T0" fmla="*/ 1 w 132"/>
                <a:gd name="T1" fmla="*/ 67 h 90"/>
                <a:gd name="T2" fmla="*/ 0 w 132"/>
                <a:gd name="T3" fmla="*/ 78 h 90"/>
                <a:gd name="T4" fmla="*/ 86 w 132"/>
                <a:gd name="T5" fmla="*/ 90 h 90"/>
                <a:gd name="T6" fmla="*/ 86 w 132"/>
                <a:gd name="T7" fmla="*/ 90 h 90"/>
                <a:gd name="T8" fmla="*/ 89 w 132"/>
                <a:gd name="T9" fmla="*/ 88 h 90"/>
                <a:gd name="T10" fmla="*/ 91 w 132"/>
                <a:gd name="T11" fmla="*/ 87 h 90"/>
                <a:gd name="T12" fmla="*/ 94 w 132"/>
                <a:gd name="T13" fmla="*/ 85 h 90"/>
                <a:gd name="T14" fmla="*/ 98 w 132"/>
                <a:gd name="T15" fmla="*/ 83 h 90"/>
                <a:gd name="T16" fmla="*/ 103 w 132"/>
                <a:gd name="T17" fmla="*/ 79 h 90"/>
                <a:gd name="T18" fmla="*/ 107 w 132"/>
                <a:gd name="T19" fmla="*/ 74 h 90"/>
                <a:gd name="T20" fmla="*/ 112 w 132"/>
                <a:gd name="T21" fmla="*/ 71 h 90"/>
                <a:gd name="T22" fmla="*/ 117 w 132"/>
                <a:gd name="T23" fmla="*/ 65 h 90"/>
                <a:gd name="T24" fmla="*/ 121 w 132"/>
                <a:gd name="T25" fmla="*/ 59 h 90"/>
                <a:gd name="T26" fmla="*/ 125 w 132"/>
                <a:gd name="T27" fmla="*/ 53 h 90"/>
                <a:gd name="T28" fmla="*/ 128 w 132"/>
                <a:gd name="T29" fmla="*/ 46 h 90"/>
                <a:gd name="T30" fmla="*/ 131 w 132"/>
                <a:gd name="T31" fmla="*/ 39 h 90"/>
                <a:gd name="T32" fmla="*/ 132 w 132"/>
                <a:gd name="T33" fmla="*/ 31 h 90"/>
                <a:gd name="T34" fmla="*/ 132 w 132"/>
                <a:gd name="T35" fmla="*/ 22 h 90"/>
                <a:gd name="T36" fmla="*/ 129 w 132"/>
                <a:gd name="T37" fmla="*/ 12 h 90"/>
                <a:gd name="T38" fmla="*/ 129 w 132"/>
                <a:gd name="T39" fmla="*/ 12 h 90"/>
                <a:gd name="T40" fmla="*/ 128 w 132"/>
                <a:gd name="T41" fmla="*/ 10 h 90"/>
                <a:gd name="T42" fmla="*/ 127 w 132"/>
                <a:gd name="T43" fmla="*/ 9 h 90"/>
                <a:gd name="T44" fmla="*/ 126 w 132"/>
                <a:gd name="T45" fmla="*/ 7 h 90"/>
                <a:gd name="T46" fmla="*/ 124 w 132"/>
                <a:gd name="T47" fmla="*/ 3 h 90"/>
                <a:gd name="T48" fmla="*/ 120 w 132"/>
                <a:gd name="T49" fmla="*/ 2 h 90"/>
                <a:gd name="T50" fmla="*/ 117 w 132"/>
                <a:gd name="T51" fmla="*/ 0 h 90"/>
                <a:gd name="T52" fmla="*/ 113 w 132"/>
                <a:gd name="T53" fmla="*/ 0 h 90"/>
                <a:gd name="T54" fmla="*/ 113 w 132"/>
                <a:gd name="T55" fmla="*/ 1 h 90"/>
                <a:gd name="T56" fmla="*/ 114 w 132"/>
                <a:gd name="T57" fmla="*/ 4 h 90"/>
                <a:gd name="T58" fmla="*/ 117 w 132"/>
                <a:gd name="T59" fmla="*/ 11 h 90"/>
                <a:gd name="T60" fmla="*/ 118 w 132"/>
                <a:gd name="T61" fmla="*/ 18 h 90"/>
                <a:gd name="T62" fmla="*/ 118 w 132"/>
                <a:gd name="T63" fmla="*/ 29 h 90"/>
                <a:gd name="T64" fmla="*/ 117 w 132"/>
                <a:gd name="T65" fmla="*/ 39 h 90"/>
                <a:gd name="T66" fmla="*/ 114 w 132"/>
                <a:gd name="T67" fmla="*/ 51 h 90"/>
                <a:gd name="T68" fmla="*/ 108 w 132"/>
                <a:gd name="T69" fmla="*/ 63 h 90"/>
                <a:gd name="T70" fmla="*/ 108 w 132"/>
                <a:gd name="T71" fmla="*/ 63 h 90"/>
                <a:gd name="T72" fmla="*/ 108 w 132"/>
                <a:gd name="T73" fmla="*/ 64 h 90"/>
                <a:gd name="T74" fmla="*/ 107 w 132"/>
                <a:gd name="T75" fmla="*/ 64 h 90"/>
                <a:gd name="T76" fmla="*/ 106 w 132"/>
                <a:gd name="T77" fmla="*/ 65 h 90"/>
                <a:gd name="T78" fmla="*/ 105 w 132"/>
                <a:gd name="T79" fmla="*/ 66 h 90"/>
                <a:gd name="T80" fmla="*/ 103 w 132"/>
                <a:gd name="T81" fmla="*/ 67 h 90"/>
                <a:gd name="T82" fmla="*/ 100 w 132"/>
                <a:gd name="T83" fmla="*/ 69 h 90"/>
                <a:gd name="T84" fmla="*/ 98 w 132"/>
                <a:gd name="T85" fmla="*/ 70 h 90"/>
                <a:gd name="T86" fmla="*/ 96 w 132"/>
                <a:gd name="T87" fmla="*/ 70 h 90"/>
                <a:gd name="T88" fmla="*/ 92 w 132"/>
                <a:gd name="T89" fmla="*/ 71 h 90"/>
                <a:gd name="T90" fmla="*/ 90 w 132"/>
                <a:gd name="T91" fmla="*/ 72 h 90"/>
                <a:gd name="T92" fmla="*/ 85 w 132"/>
                <a:gd name="T93" fmla="*/ 72 h 90"/>
                <a:gd name="T94" fmla="*/ 82 w 132"/>
                <a:gd name="T95" fmla="*/ 72 h 90"/>
                <a:gd name="T96" fmla="*/ 78 w 132"/>
                <a:gd name="T97" fmla="*/ 72 h 90"/>
                <a:gd name="T98" fmla="*/ 73 w 132"/>
                <a:gd name="T99" fmla="*/ 72 h 90"/>
                <a:gd name="T100" fmla="*/ 69 w 132"/>
                <a:gd name="T101" fmla="*/ 71 h 90"/>
                <a:gd name="T102" fmla="*/ 69 w 132"/>
                <a:gd name="T103" fmla="*/ 83 h 90"/>
                <a:gd name="T104" fmla="*/ 3 w 132"/>
                <a:gd name="T105" fmla="*/ 76 h 90"/>
                <a:gd name="T106" fmla="*/ 1 w 132"/>
                <a:gd name="T107" fmla="*/ 67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2"/>
                <a:gd name="T163" fmla="*/ 0 h 90"/>
                <a:gd name="T164" fmla="*/ 132 w 132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2" h="90">
                  <a:moveTo>
                    <a:pt x="1" y="67"/>
                  </a:moveTo>
                  <a:lnTo>
                    <a:pt x="0" y="78"/>
                  </a:lnTo>
                  <a:lnTo>
                    <a:pt x="86" y="90"/>
                  </a:lnTo>
                  <a:lnTo>
                    <a:pt x="89" y="88"/>
                  </a:lnTo>
                  <a:lnTo>
                    <a:pt x="91" y="87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3" y="79"/>
                  </a:lnTo>
                  <a:lnTo>
                    <a:pt x="107" y="74"/>
                  </a:lnTo>
                  <a:lnTo>
                    <a:pt x="112" y="71"/>
                  </a:lnTo>
                  <a:lnTo>
                    <a:pt x="117" y="65"/>
                  </a:lnTo>
                  <a:lnTo>
                    <a:pt x="121" y="59"/>
                  </a:lnTo>
                  <a:lnTo>
                    <a:pt x="125" y="53"/>
                  </a:lnTo>
                  <a:lnTo>
                    <a:pt x="128" y="46"/>
                  </a:lnTo>
                  <a:lnTo>
                    <a:pt x="131" y="39"/>
                  </a:lnTo>
                  <a:lnTo>
                    <a:pt x="132" y="31"/>
                  </a:lnTo>
                  <a:lnTo>
                    <a:pt x="132" y="22"/>
                  </a:lnTo>
                  <a:lnTo>
                    <a:pt x="129" y="12"/>
                  </a:lnTo>
                  <a:lnTo>
                    <a:pt x="128" y="10"/>
                  </a:lnTo>
                  <a:lnTo>
                    <a:pt x="127" y="9"/>
                  </a:lnTo>
                  <a:lnTo>
                    <a:pt x="126" y="7"/>
                  </a:lnTo>
                  <a:lnTo>
                    <a:pt x="124" y="3"/>
                  </a:lnTo>
                  <a:lnTo>
                    <a:pt x="120" y="2"/>
                  </a:lnTo>
                  <a:lnTo>
                    <a:pt x="117" y="0"/>
                  </a:lnTo>
                  <a:lnTo>
                    <a:pt x="113" y="0"/>
                  </a:lnTo>
                  <a:lnTo>
                    <a:pt x="113" y="1"/>
                  </a:lnTo>
                  <a:lnTo>
                    <a:pt x="114" y="4"/>
                  </a:lnTo>
                  <a:lnTo>
                    <a:pt x="117" y="11"/>
                  </a:lnTo>
                  <a:lnTo>
                    <a:pt x="118" y="18"/>
                  </a:lnTo>
                  <a:lnTo>
                    <a:pt x="118" y="29"/>
                  </a:lnTo>
                  <a:lnTo>
                    <a:pt x="117" y="39"/>
                  </a:lnTo>
                  <a:lnTo>
                    <a:pt x="114" y="51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6" y="65"/>
                  </a:lnTo>
                  <a:lnTo>
                    <a:pt x="105" y="66"/>
                  </a:lnTo>
                  <a:lnTo>
                    <a:pt x="103" y="67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0"/>
                  </a:lnTo>
                  <a:lnTo>
                    <a:pt x="92" y="71"/>
                  </a:lnTo>
                  <a:lnTo>
                    <a:pt x="90" y="72"/>
                  </a:lnTo>
                  <a:lnTo>
                    <a:pt x="85" y="72"/>
                  </a:lnTo>
                  <a:lnTo>
                    <a:pt x="82" y="72"/>
                  </a:lnTo>
                  <a:lnTo>
                    <a:pt x="78" y="72"/>
                  </a:lnTo>
                  <a:lnTo>
                    <a:pt x="73" y="72"/>
                  </a:lnTo>
                  <a:lnTo>
                    <a:pt x="69" y="71"/>
                  </a:lnTo>
                  <a:lnTo>
                    <a:pt x="69" y="83"/>
                  </a:lnTo>
                  <a:lnTo>
                    <a:pt x="3" y="76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17" name="Freeform 259"/>
            <p:cNvSpPr>
              <a:spLocks/>
            </p:cNvSpPr>
            <p:nvPr/>
          </p:nvSpPr>
          <p:spPr bwMode="auto">
            <a:xfrm>
              <a:off x="1255" y="2213"/>
              <a:ext cx="96" cy="31"/>
            </a:xfrm>
            <a:custGeom>
              <a:avLst/>
              <a:gdLst>
                <a:gd name="T0" fmla="*/ 96 w 96"/>
                <a:gd name="T1" fmla="*/ 11 h 31"/>
                <a:gd name="T2" fmla="*/ 1 w 96"/>
                <a:gd name="T3" fmla="*/ 0 h 31"/>
                <a:gd name="T4" fmla="*/ 0 w 96"/>
                <a:gd name="T5" fmla="*/ 11 h 31"/>
                <a:gd name="T6" fmla="*/ 93 w 96"/>
                <a:gd name="T7" fmla="*/ 31 h 31"/>
                <a:gd name="T8" fmla="*/ 96 w 96"/>
                <a:gd name="T9" fmla="*/ 11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31"/>
                <a:gd name="T17" fmla="*/ 96 w 96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31">
                  <a:moveTo>
                    <a:pt x="96" y="11"/>
                  </a:moveTo>
                  <a:lnTo>
                    <a:pt x="1" y="0"/>
                  </a:lnTo>
                  <a:lnTo>
                    <a:pt x="0" y="11"/>
                  </a:lnTo>
                  <a:lnTo>
                    <a:pt x="93" y="31"/>
                  </a:lnTo>
                  <a:lnTo>
                    <a:pt x="9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18" name="Freeform 260"/>
            <p:cNvSpPr>
              <a:spLocks/>
            </p:cNvSpPr>
            <p:nvPr/>
          </p:nvSpPr>
          <p:spPr bwMode="auto">
            <a:xfrm>
              <a:off x="1302" y="2223"/>
              <a:ext cx="42" cy="14"/>
            </a:xfrm>
            <a:custGeom>
              <a:avLst/>
              <a:gdLst>
                <a:gd name="T0" fmla="*/ 42 w 42"/>
                <a:gd name="T1" fmla="*/ 6 h 14"/>
                <a:gd name="T2" fmla="*/ 2 w 42"/>
                <a:gd name="T3" fmla="*/ 0 h 14"/>
                <a:gd name="T4" fmla="*/ 0 w 42"/>
                <a:gd name="T5" fmla="*/ 6 h 14"/>
                <a:gd name="T6" fmla="*/ 40 w 42"/>
                <a:gd name="T7" fmla="*/ 14 h 14"/>
                <a:gd name="T8" fmla="*/ 42 w 42"/>
                <a:gd name="T9" fmla="*/ 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19" name="Freeform 261"/>
            <p:cNvSpPr>
              <a:spLocks/>
            </p:cNvSpPr>
            <p:nvPr/>
          </p:nvSpPr>
          <p:spPr bwMode="auto">
            <a:xfrm>
              <a:off x="1260" y="2216"/>
              <a:ext cx="28" cy="10"/>
            </a:xfrm>
            <a:custGeom>
              <a:avLst/>
              <a:gdLst>
                <a:gd name="T0" fmla="*/ 28 w 28"/>
                <a:gd name="T1" fmla="*/ 4 h 10"/>
                <a:gd name="T2" fmla="*/ 0 w 28"/>
                <a:gd name="T3" fmla="*/ 0 h 10"/>
                <a:gd name="T4" fmla="*/ 0 w 28"/>
                <a:gd name="T5" fmla="*/ 6 h 10"/>
                <a:gd name="T6" fmla="*/ 27 w 28"/>
                <a:gd name="T7" fmla="*/ 10 h 10"/>
                <a:gd name="T8" fmla="*/ 28 w 28"/>
                <a:gd name="T9" fmla="*/ 4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0"/>
                <a:gd name="T17" fmla="*/ 28 w 2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0">
                  <a:moveTo>
                    <a:pt x="28" y="4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7" y="1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20" name="Freeform 262"/>
            <p:cNvSpPr>
              <a:spLocks/>
            </p:cNvSpPr>
            <p:nvPr/>
          </p:nvSpPr>
          <p:spPr bwMode="auto">
            <a:xfrm>
              <a:off x="1192" y="2226"/>
              <a:ext cx="162" cy="54"/>
            </a:xfrm>
            <a:custGeom>
              <a:avLst/>
              <a:gdLst>
                <a:gd name="T0" fmla="*/ 0 w 162"/>
                <a:gd name="T1" fmla="*/ 17 h 54"/>
                <a:gd name="T2" fmla="*/ 0 w 162"/>
                <a:gd name="T3" fmla="*/ 17 h 54"/>
                <a:gd name="T4" fmla="*/ 1 w 162"/>
                <a:gd name="T5" fmla="*/ 17 h 54"/>
                <a:gd name="T6" fmla="*/ 2 w 162"/>
                <a:gd name="T7" fmla="*/ 17 h 54"/>
                <a:gd name="T8" fmla="*/ 4 w 162"/>
                <a:gd name="T9" fmla="*/ 15 h 54"/>
                <a:gd name="T10" fmla="*/ 7 w 162"/>
                <a:gd name="T11" fmla="*/ 15 h 54"/>
                <a:gd name="T12" fmla="*/ 10 w 162"/>
                <a:gd name="T13" fmla="*/ 14 h 54"/>
                <a:gd name="T14" fmla="*/ 14 w 162"/>
                <a:gd name="T15" fmla="*/ 14 h 54"/>
                <a:gd name="T16" fmla="*/ 17 w 162"/>
                <a:gd name="T17" fmla="*/ 13 h 54"/>
                <a:gd name="T18" fmla="*/ 21 w 162"/>
                <a:gd name="T19" fmla="*/ 12 h 54"/>
                <a:gd name="T20" fmla="*/ 24 w 162"/>
                <a:gd name="T21" fmla="*/ 11 h 54"/>
                <a:gd name="T22" fmla="*/ 28 w 162"/>
                <a:gd name="T23" fmla="*/ 10 h 54"/>
                <a:gd name="T24" fmla="*/ 31 w 162"/>
                <a:gd name="T25" fmla="*/ 8 h 54"/>
                <a:gd name="T26" fmla="*/ 35 w 162"/>
                <a:gd name="T27" fmla="*/ 6 h 54"/>
                <a:gd name="T28" fmla="*/ 37 w 162"/>
                <a:gd name="T29" fmla="*/ 5 h 54"/>
                <a:gd name="T30" fmla="*/ 40 w 162"/>
                <a:gd name="T31" fmla="*/ 3 h 54"/>
                <a:gd name="T32" fmla="*/ 43 w 162"/>
                <a:gd name="T33" fmla="*/ 0 h 54"/>
                <a:gd name="T34" fmla="*/ 162 w 162"/>
                <a:gd name="T35" fmla="*/ 28 h 54"/>
                <a:gd name="T36" fmla="*/ 162 w 162"/>
                <a:gd name="T37" fmla="*/ 28 h 54"/>
                <a:gd name="T38" fmla="*/ 161 w 162"/>
                <a:gd name="T39" fmla="*/ 28 h 54"/>
                <a:gd name="T40" fmla="*/ 159 w 162"/>
                <a:gd name="T41" fmla="*/ 29 h 54"/>
                <a:gd name="T42" fmla="*/ 158 w 162"/>
                <a:gd name="T43" fmla="*/ 31 h 54"/>
                <a:gd name="T44" fmla="*/ 157 w 162"/>
                <a:gd name="T45" fmla="*/ 33 h 54"/>
                <a:gd name="T46" fmla="*/ 155 w 162"/>
                <a:gd name="T47" fmla="*/ 34 h 54"/>
                <a:gd name="T48" fmla="*/ 152 w 162"/>
                <a:gd name="T49" fmla="*/ 36 h 54"/>
                <a:gd name="T50" fmla="*/ 150 w 162"/>
                <a:gd name="T51" fmla="*/ 39 h 54"/>
                <a:gd name="T52" fmla="*/ 147 w 162"/>
                <a:gd name="T53" fmla="*/ 41 h 54"/>
                <a:gd name="T54" fmla="*/ 144 w 162"/>
                <a:gd name="T55" fmla="*/ 43 h 54"/>
                <a:gd name="T56" fmla="*/ 141 w 162"/>
                <a:gd name="T57" fmla="*/ 46 h 54"/>
                <a:gd name="T58" fmla="*/ 137 w 162"/>
                <a:gd name="T59" fmla="*/ 48 h 54"/>
                <a:gd name="T60" fmla="*/ 135 w 162"/>
                <a:gd name="T61" fmla="*/ 49 h 54"/>
                <a:gd name="T62" fmla="*/ 131 w 162"/>
                <a:gd name="T63" fmla="*/ 52 h 54"/>
                <a:gd name="T64" fmla="*/ 128 w 162"/>
                <a:gd name="T65" fmla="*/ 53 h 54"/>
                <a:gd name="T66" fmla="*/ 126 w 162"/>
                <a:gd name="T67" fmla="*/ 54 h 54"/>
                <a:gd name="T68" fmla="*/ 0 w 162"/>
                <a:gd name="T69" fmla="*/ 17 h 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4"/>
                <a:gd name="T107" fmla="*/ 162 w 162"/>
                <a:gd name="T108" fmla="*/ 54 h 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4">
                  <a:moveTo>
                    <a:pt x="0" y="17"/>
                  </a:moveTo>
                  <a:lnTo>
                    <a:pt x="0" y="17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4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10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3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8"/>
                  </a:lnTo>
                  <a:lnTo>
                    <a:pt x="159" y="29"/>
                  </a:lnTo>
                  <a:lnTo>
                    <a:pt x="158" y="31"/>
                  </a:lnTo>
                  <a:lnTo>
                    <a:pt x="157" y="33"/>
                  </a:lnTo>
                  <a:lnTo>
                    <a:pt x="155" y="34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1" y="52"/>
                  </a:lnTo>
                  <a:lnTo>
                    <a:pt x="128" y="53"/>
                  </a:lnTo>
                  <a:lnTo>
                    <a:pt x="126" y="54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21" name="Freeform 263"/>
            <p:cNvSpPr>
              <a:spLocks/>
            </p:cNvSpPr>
            <p:nvPr/>
          </p:nvSpPr>
          <p:spPr bwMode="auto">
            <a:xfrm>
              <a:off x="1354" y="2220"/>
              <a:ext cx="57" cy="26"/>
            </a:xfrm>
            <a:custGeom>
              <a:avLst/>
              <a:gdLst>
                <a:gd name="T0" fmla="*/ 6 w 57"/>
                <a:gd name="T1" fmla="*/ 26 h 26"/>
                <a:gd name="T2" fmla="*/ 57 w 57"/>
                <a:gd name="T3" fmla="*/ 11 h 26"/>
                <a:gd name="T4" fmla="*/ 25 w 57"/>
                <a:gd name="T5" fmla="*/ 0 h 26"/>
                <a:gd name="T6" fmla="*/ 0 w 57"/>
                <a:gd name="T7" fmla="*/ 4 h 26"/>
                <a:gd name="T8" fmla="*/ 0 w 57"/>
                <a:gd name="T9" fmla="*/ 25 h 26"/>
                <a:gd name="T10" fmla="*/ 6 w 57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26"/>
                <a:gd name="T20" fmla="*/ 57 w 57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22" name="Freeform 264"/>
            <p:cNvSpPr>
              <a:spLocks/>
            </p:cNvSpPr>
            <p:nvPr/>
          </p:nvSpPr>
          <p:spPr bwMode="auto">
            <a:xfrm>
              <a:off x="1203" y="2109"/>
              <a:ext cx="32" cy="124"/>
            </a:xfrm>
            <a:custGeom>
              <a:avLst/>
              <a:gdLst>
                <a:gd name="T0" fmla="*/ 32 w 32"/>
                <a:gd name="T1" fmla="*/ 4 h 124"/>
                <a:gd name="T2" fmla="*/ 32 w 32"/>
                <a:gd name="T3" fmla="*/ 3 h 124"/>
                <a:gd name="T4" fmla="*/ 31 w 32"/>
                <a:gd name="T5" fmla="*/ 3 h 124"/>
                <a:gd name="T6" fmla="*/ 31 w 32"/>
                <a:gd name="T7" fmla="*/ 3 h 124"/>
                <a:gd name="T8" fmla="*/ 29 w 32"/>
                <a:gd name="T9" fmla="*/ 3 h 124"/>
                <a:gd name="T10" fmla="*/ 27 w 32"/>
                <a:gd name="T11" fmla="*/ 2 h 124"/>
                <a:gd name="T12" fmla="*/ 26 w 32"/>
                <a:gd name="T13" fmla="*/ 2 h 124"/>
                <a:gd name="T14" fmla="*/ 24 w 32"/>
                <a:gd name="T15" fmla="*/ 0 h 124"/>
                <a:gd name="T16" fmla="*/ 22 w 32"/>
                <a:gd name="T17" fmla="*/ 0 h 124"/>
                <a:gd name="T18" fmla="*/ 20 w 32"/>
                <a:gd name="T19" fmla="*/ 0 h 124"/>
                <a:gd name="T20" fmla="*/ 18 w 32"/>
                <a:gd name="T21" fmla="*/ 0 h 124"/>
                <a:gd name="T22" fmla="*/ 14 w 32"/>
                <a:gd name="T23" fmla="*/ 0 h 124"/>
                <a:gd name="T24" fmla="*/ 12 w 32"/>
                <a:gd name="T25" fmla="*/ 2 h 124"/>
                <a:gd name="T26" fmla="*/ 10 w 32"/>
                <a:gd name="T27" fmla="*/ 2 h 124"/>
                <a:gd name="T28" fmla="*/ 6 w 32"/>
                <a:gd name="T29" fmla="*/ 3 h 124"/>
                <a:gd name="T30" fmla="*/ 4 w 32"/>
                <a:gd name="T31" fmla="*/ 4 h 124"/>
                <a:gd name="T32" fmla="*/ 0 w 32"/>
                <a:gd name="T33" fmla="*/ 6 h 124"/>
                <a:gd name="T34" fmla="*/ 0 w 32"/>
                <a:gd name="T35" fmla="*/ 124 h 124"/>
                <a:gd name="T36" fmla="*/ 1 w 32"/>
                <a:gd name="T37" fmla="*/ 124 h 124"/>
                <a:gd name="T38" fmla="*/ 1 w 32"/>
                <a:gd name="T39" fmla="*/ 124 h 124"/>
                <a:gd name="T40" fmla="*/ 3 w 32"/>
                <a:gd name="T41" fmla="*/ 124 h 124"/>
                <a:gd name="T42" fmla="*/ 4 w 32"/>
                <a:gd name="T43" fmla="*/ 124 h 124"/>
                <a:gd name="T44" fmla="*/ 5 w 32"/>
                <a:gd name="T45" fmla="*/ 123 h 124"/>
                <a:gd name="T46" fmla="*/ 7 w 32"/>
                <a:gd name="T47" fmla="*/ 123 h 124"/>
                <a:gd name="T48" fmla="*/ 8 w 32"/>
                <a:gd name="T49" fmla="*/ 123 h 124"/>
                <a:gd name="T50" fmla="*/ 11 w 32"/>
                <a:gd name="T51" fmla="*/ 122 h 124"/>
                <a:gd name="T52" fmla="*/ 13 w 32"/>
                <a:gd name="T53" fmla="*/ 122 h 124"/>
                <a:gd name="T54" fmla="*/ 15 w 32"/>
                <a:gd name="T55" fmla="*/ 121 h 124"/>
                <a:gd name="T56" fmla="*/ 18 w 32"/>
                <a:gd name="T57" fmla="*/ 120 h 124"/>
                <a:gd name="T58" fmla="*/ 21 w 32"/>
                <a:gd name="T59" fmla="*/ 118 h 124"/>
                <a:gd name="T60" fmla="*/ 24 w 32"/>
                <a:gd name="T61" fmla="*/ 117 h 124"/>
                <a:gd name="T62" fmla="*/ 26 w 32"/>
                <a:gd name="T63" fmla="*/ 116 h 124"/>
                <a:gd name="T64" fmla="*/ 29 w 32"/>
                <a:gd name="T65" fmla="*/ 114 h 124"/>
                <a:gd name="T66" fmla="*/ 32 w 32"/>
                <a:gd name="T67" fmla="*/ 113 h 124"/>
                <a:gd name="T68" fmla="*/ 32 w 32"/>
                <a:gd name="T69" fmla="*/ 4 h 1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124"/>
                <a:gd name="T107" fmla="*/ 32 w 32"/>
                <a:gd name="T108" fmla="*/ 124 h 1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124">
                  <a:moveTo>
                    <a:pt x="32" y="4"/>
                  </a:moveTo>
                  <a:lnTo>
                    <a:pt x="32" y="3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1" y="124"/>
                  </a:lnTo>
                  <a:lnTo>
                    <a:pt x="3" y="124"/>
                  </a:lnTo>
                  <a:lnTo>
                    <a:pt x="4" y="124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8" y="123"/>
                  </a:lnTo>
                  <a:lnTo>
                    <a:pt x="11" y="122"/>
                  </a:lnTo>
                  <a:lnTo>
                    <a:pt x="13" y="122"/>
                  </a:lnTo>
                  <a:lnTo>
                    <a:pt x="15" y="121"/>
                  </a:lnTo>
                  <a:lnTo>
                    <a:pt x="18" y="120"/>
                  </a:lnTo>
                  <a:lnTo>
                    <a:pt x="21" y="118"/>
                  </a:lnTo>
                  <a:lnTo>
                    <a:pt x="24" y="117"/>
                  </a:lnTo>
                  <a:lnTo>
                    <a:pt x="26" y="116"/>
                  </a:lnTo>
                  <a:lnTo>
                    <a:pt x="29" y="114"/>
                  </a:lnTo>
                  <a:lnTo>
                    <a:pt x="32" y="113"/>
                  </a:lnTo>
                  <a:lnTo>
                    <a:pt x="32" y="4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23" name="Freeform 265"/>
            <p:cNvSpPr>
              <a:spLocks/>
            </p:cNvSpPr>
            <p:nvPr/>
          </p:nvSpPr>
          <p:spPr bwMode="auto">
            <a:xfrm>
              <a:off x="1204" y="2111"/>
              <a:ext cx="27" cy="104"/>
            </a:xfrm>
            <a:custGeom>
              <a:avLst/>
              <a:gdLst>
                <a:gd name="T0" fmla="*/ 27 w 27"/>
                <a:gd name="T1" fmla="*/ 2 h 104"/>
                <a:gd name="T2" fmla="*/ 27 w 27"/>
                <a:gd name="T3" fmla="*/ 2 h 104"/>
                <a:gd name="T4" fmla="*/ 26 w 27"/>
                <a:gd name="T5" fmla="*/ 2 h 104"/>
                <a:gd name="T6" fmla="*/ 26 w 27"/>
                <a:gd name="T7" fmla="*/ 2 h 104"/>
                <a:gd name="T8" fmla="*/ 25 w 27"/>
                <a:gd name="T9" fmla="*/ 1 h 104"/>
                <a:gd name="T10" fmla="*/ 24 w 27"/>
                <a:gd name="T11" fmla="*/ 1 h 104"/>
                <a:gd name="T12" fmla="*/ 23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7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10 w 27"/>
                <a:gd name="T25" fmla="*/ 0 h 104"/>
                <a:gd name="T26" fmla="*/ 9 w 27"/>
                <a:gd name="T27" fmla="*/ 1 h 104"/>
                <a:gd name="T28" fmla="*/ 5 w 27"/>
                <a:gd name="T29" fmla="*/ 2 h 104"/>
                <a:gd name="T30" fmla="*/ 3 w 27"/>
                <a:gd name="T31" fmla="*/ 3 h 104"/>
                <a:gd name="T32" fmla="*/ 0 w 27"/>
                <a:gd name="T33" fmla="*/ 4 h 104"/>
                <a:gd name="T34" fmla="*/ 0 w 27"/>
                <a:gd name="T35" fmla="*/ 104 h 104"/>
                <a:gd name="T36" fmla="*/ 0 w 27"/>
                <a:gd name="T37" fmla="*/ 104 h 104"/>
                <a:gd name="T38" fmla="*/ 2 w 27"/>
                <a:gd name="T39" fmla="*/ 104 h 104"/>
                <a:gd name="T40" fmla="*/ 2 w 27"/>
                <a:gd name="T41" fmla="*/ 104 h 104"/>
                <a:gd name="T42" fmla="*/ 3 w 27"/>
                <a:gd name="T43" fmla="*/ 104 h 104"/>
                <a:gd name="T44" fmla="*/ 4 w 27"/>
                <a:gd name="T45" fmla="*/ 104 h 104"/>
                <a:gd name="T46" fmla="*/ 6 w 27"/>
                <a:gd name="T47" fmla="*/ 104 h 104"/>
                <a:gd name="T48" fmla="*/ 7 w 27"/>
                <a:gd name="T49" fmla="*/ 102 h 104"/>
                <a:gd name="T50" fmla="*/ 10 w 27"/>
                <a:gd name="T51" fmla="*/ 102 h 104"/>
                <a:gd name="T52" fmla="*/ 11 w 27"/>
                <a:gd name="T53" fmla="*/ 101 h 104"/>
                <a:gd name="T54" fmla="*/ 13 w 27"/>
                <a:gd name="T55" fmla="*/ 101 h 104"/>
                <a:gd name="T56" fmla="*/ 16 w 27"/>
                <a:gd name="T57" fmla="*/ 100 h 104"/>
                <a:gd name="T58" fmla="*/ 18 w 27"/>
                <a:gd name="T59" fmla="*/ 99 h 104"/>
                <a:gd name="T60" fmla="*/ 20 w 27"/>
                <a:gd name="T61" fmla="*/ 98 h 104"/>
                <a:gd name="T62" fmla="*/ 23 w 27"/>
                <a:gd name="T63" fmla="*/ 97 h 104"/>
                <a:gd name="T64" fmla="*/ 25 w 27"/>
                <a:gd name="T65" fmla="*/ 95 h 104"/>
                <a:gd name="T66" fmla="*/ 27 w 27"/>
                <a:gd name="T67" fmla="*/ 93 h 104"/>
                <a:gd name="T68" fmla="*/ 27 w 27"/>
                <a:gd name="T69" fmla="*/ 2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3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2"/>
                  </a:lnTo>
                  <a:lnTo>
                    <a:pt x="10" y="102"/>
                  </a:lnTo>
                  <a:lnTo>
                    <a:pt x="11" y="101"/>
                  </a:lnTo>
                  <a:lnTo>
                    <a:pt x="13" y="101"/>
                  </a:lnTo>
                  <a:lnTo>
                    <a:pt x="16" y="100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7"/>
                  </a:lnTo>
                  <a:lnTo>
                    <a:pt x="25" y="95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24" name="Freeform 266"/>
            <p:cNvSpPr>
              <a:spLocks/>
            </p:cNvSpPr>
            <p:nvPr/>
          </p:nvSpPr>
          <p:spPr bwMode="auto">
            <a:xfrm>
              <a:off x="1206" y="2112"/>
              <a:ext cx="22" cy="84"/>
            </a:xfrm>
            <a:custGeom>
              <a:avLst/>
              <a:gdLst>
                <a:gd name="T0" fmla="*/ 22 w 22"/>
                <a:gd name="T1" fmla="*/ 2 h 84"/>
                <a:gd name="T2" fmla="*/ 22 w 22"/>
                <a:gd name="T3" fmla="*/ 2 h 84"/>
                <a:gd name="T4" fmla="*/ 21 w 22"/>
                <a:gd name="T5" fmla="*/ 1 h 84"/>
                <a:gd name="T6" fmla="*/ 21 w 22"/>
                <a:gd name="T7" fmla="*/ 1 h 84"/>
                <a:gd name="T8" fmla="*/ 19 w 22"/>
                <a:gd name="T9" fmla="*/ 1 h 84"/>
                <a:gd name="T10" fmla="*/ 18 w 22"/>
                <a:gd name="T11" fmla="*/ 1 h 84"/>
                <a:gd name="T12" fmla="*/ 17 w 22"/>
                <a:gd name="T13" fmla="*/ 0 h 84"/>
                <a:gd name="T14" fmla="*/ 16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1 w 22"/>
                <a:gd name="T21" fmla="*/ 0 h 84"/>
                <a:gd name="T22" fmla="*/ 9 w 22"/>
                <a:gd name="T23" fmla="*/ 0 h 84"/>
                <a:gd name="T24" fmla="*/ 8 w 22"/>
                <a:gd name="T25" fmla="*/ 0 h 84"/>
                <a:gd name="T26" fmla="*/ 5 w 22"/>
                <a:gd name="T27" fmla="*/ 1 h 84"/>
                <a:gd name="T28" fmla="*/ 3 w 22"/>
                <a:gd name="T29" fmla="*/ 1 h 84"/>
                <a:gd name="T30" fmla="*/ 2 w 22"/>
                <a:gd name="T31" fmla="*/ 2 h 84"/>
                <a:gd name="T32" fmla="*/ 0 w 22"/>
                <a:gd name="T33" fmla="*/ 3 h 84"/>
                <a:gd name="T34" fmla="*/ 0 w 22"/>
                <a:gd name="T35" fmla="*/ 84 h 84"/>
                <a:gd name="T36" fmla="*/ 0 w 22"/>
                <a:gd name="T37" fmla="*/ 84 h 84"/>
                <a:gd name="T38" fmla="*/ 0 w 22"/>
                <a:gd name="T39" fmla="*/ 84 h 84"/>
                <a:gd name="T40" fmla="*/ 1 w 22"/>
                <a:gd name="T41" fmla="*/ 84 h 84"/>
                <a:gd name="T42" fmla="*/ 2 w 22"/>
                <a:gd name="T43" fmla="*/ 84 h 84"/>
                <a:gd name="T44" fmla="*/ 3 w 22"/>
                <a:gd name="T45" fmla="*/ 84 h 84"/>
                <a:gd name="T46" fmla="*/ 4 w 22"/>
                <a:gd name="T47" fmla="*/ 84 h 84"/>
                <a:gd name="T48" fmla="*/ 5 w 22"/>
                <a:gd name="T49" fmla="*/ 84 h 84"/>
                <a:gd name="T50" fmla="*/ 7 w 22"/>
                <a:gd name="T51" fmla="*/ 83 h 84"/>
                <a:gd name="T52" fmla="*/ 9 w 22"/>
                <a:gd name="T53" fmla="*/ 83 h 84"/>
                <a:gd name="T54" fmla="*/ 10 w 22"/>
                <a:gd name="T55" fmla="*/ 82 h 84"/>
                <a:gd name="T56" fmla="*/ 12 w 22"/>
                <a:gd name="T57" fmla="*/ 82 h 84"/>
                <a:gd name="T58" fmla="*/ 14 w 22"/>
                <a:gd name="T59" fmla="*/ 80 h 84"/>
                <a:gd name="T60" fmla="*/ 16 w 22"/>
                <a:gd name="T61" fmla="*/ 79 h 84"/>
                <a:gd name="T62" fmla="*/ 18 w 22"/>
                <a:gd name="T63" fmla="*/ 78 h 84"/>
                <a:gd name="T64" fmla="*/ 19 w 22"/>
                <a:gd name="T65" fmla="*/ 77 h 84"/>
                <a:gd name="T66" fmla="*/ 22 w 22"/>
                <a:gd name="T67" fmla="*/ 76 h 84"/>
                <a:gd name="T68" fmla="*/ 22 w 22"/>
                <a:gd name="T69" fmla="*/ 2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2"/>
                  </a:moveTo>
                  <a:lnTo>
                    <a:pt x="22" y="2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7" y="83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2" y="82"/>
                  </a:lnTo>
                  <a:lnTo>
                    <a:pt x="14" y="80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A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25" name="Freeform 267"/>
            <p:cNvSpPr>
              <a:spLocks/>
            </p:cNvSpPr>
            <p:nvPr/>
          </p:nvSpPr>
          <p:spPr bwMode="auto">
            <a:xfrm>
              <a:off x="1207" y="2113"/>
              <a:ext cx="17" cy="65"/>
            </a:xfrm>
            <a:custGeom>
              <a:avLst/>
              <a:gdLst>
                <a:gd name="T0" fmla="*/ 17 w 17"/>
                <a:gd name="T1" fmla="*/ 1 h 65"/>
                <a:gd name="T2" fmla="*/ 17 w 17"/>
                <a:gd name="T3" fmla="*/ 1 h 65"/>
                <a:gd name="T4" fmla="*/ 16 w 17"/>
                <a:gd name="T5" fmla="*/ 1 h 65"/>
                <a:gd name="T6" fmla="*/ 14 w 17"/>
                <a:gd name="T7" fmla="*/ 0 h 65"/>
                <a:gd name="T8" fmla="*/ 11 w 17"/>
                <a:gd name="T9" fmla="*/ 0 h 65"/>
                <a:gd name="T10" fmla="*/ 9 w 17"/>
                <a:gd name="T11" fmla="*/ 0 h 65"/>
                <a:gd name="T12" fmla="*/ 6 w 17"/>
                <a:gd name="T13" fmla="*/ 0 h 65"/>
                <a:gd name="T14" fmla="*/ 2 w 17"/>
                <a:gd name="T15" fmla="*/ 1 h 65"/>
                <a:gd name="T16" fmla="*/ 0 w 17"/>
                <a:gd name="T17" fmla="*/ 2 h 65"/>
                <a:gd name="T18" fmla="*/ 0 w 17"/>
                <a:gd name="T19" fmla="*/ 65 h 65"/>
                <a:gd name="T20" fmla="*/ 0 w 17"/>
                <a:gd name="T21" fmla="*/ 65 h 65"/>
                <a:gd name="T22" fmla="*/ 1 w 17"/>
                <a:gd name="T23" fmla="*/ 65 h 65"/>
                <a:gd name="T24" fmla="*/ 3 w 17"/>
                <a:gd name="T25" fmla="*/ 64 h 65"/>
                <a:gd name="T26" fmla="*/ 6 w 17"/>
                <a:gd name="T27" fmla="*/ 64 h 65"/>
                <a:gd name="T28" fmla="*/ 8 w 17"/>
                <a:gd name="T29" fmla="*/ 63 h 65"/>
                <a:gd name="T30" fmla="*/ 11 w 17"/>
                <a:gd name="T31" fmla="*/ 62 h 65"/>
                <a:gd name="T32" fmla="*/ 14 w 17"/>
                <a:gd name="T33" fmla="*/ 61 h 65"/>
                <a:gd name="T34" fmla="*/ 17 w 17"/>
                <a:gd name="T35" fmla="*/ 58 h 65"/>
                <a:gd name="T36" fmla="*/ 17 w 17"/>
                <a:gd name="T37" fmla="*/ 1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65"/>
                <a:gd name="T59" fmla="*/ 17 w 17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65">
                  <a:moveTo>
                    <a:pt x="17" y="1"/>
                  </a:moveTo>
                  <a:lnTo>
                    <a:pt x="17" y="1"/>
                  </a:lnTo>
                  <a:lnTo>
                    <a:pt x="16" y="1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4"/>
                  </a:lnTo>
                  <a:lnTo>
                    <a:pt x="6" y="64"/>
                  </a:lnTo>
                  <a:lnTo>
                    <a:pt x="8" y="63"/>
                  </a:lnTo>
                  <a:lnTo>
                    <a:pt x="11" y="62"/>
                  </a:lnTo>
                  <a:lnTo>
                    <a:pt x="14" y="61"/>
                  </a:lnTo>
                  <a:lnTo>
                    <a:pt x="17" y="58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B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26" name="Freeform 268"/>
            <p:cNvSpPr>
              <a:spLocks/>
            </p:cNvSpPr>
            <p:nvPr/>
          </p:nvSpPr>
          <p:spPr bwMode="auto">
            <a:xfrm>
              <a:off x="1207" y="2114"/>
              <a:ext cx="14" cy="46"/>
            </a:xfrm>
            <a:custGeom>
              <a:avLst/>
              <a:gdLst>
                <a:gd name="T0" fmla="*/ 14 w 14"/>
                <a:gd name="T1" fmla="*/ 1 h 46"/>
                <a:gd name="T2" fmla="*/ 14 w 14"/>
                <a:gd name="T3" fmla="*/ 0 h 46"/>
                <a:gd name="T4" fmla="*/ 13 w 14"/>
                <a:gd name="T5" fmla="*/ 0 h 46"/>
                <a:gd name="T6" fmla="*/ 11 w 14"/>
                <a:gd name="T7" fmla="*/ 0 h 46"/>
                <a:gd name="T8" fmla="*/ 9 w 14"/>
                <a:gd name="T9" fmla="*/ 0 h 46"/>
                <a:gd name="T10" fmla="*/ 8 w 14"/>
                <a:gd name="T11" fmla="*/ 0 h 46"/>
                <a:gd name="T12" fmla="*/ 6 w 14"/>
                <a:gd name="T13" fmla="*/ 0 h 46"/>
                <a:gd name="T14" fmla="*/ 2 w 14"/>
                <a:gd name="T15" fmla="*/ 0 h 46"/>
                <a:gd name="T16" fmla="*/ 0 w 14"/>
                <a:gd name="T17" fmla="*/ 2 h 46"/>
                <a:gd name="T18" fmla="*/ 0 w 14"/>
                <a:gd name="T19" fmla="*/ 46 h 46"/>
                <a:gd name="T20" fmla="*/ 1 w 14"/>
                <a:gd name="T21" fmla="*/ 46 h 46"/>
                <a:gd name="T22" fmla="*/ 1 w 14"/>
                <a:gd name="T23" fmla="*/ 46 h 46"/>
                <a:gd name="T24" fmla="*/ 3 w 14"/>
                <a:gd name="T25" fmla="*/ 46 h 46"/>
                <a:gd name="T26" fmla="*/ 4 w 14"/>
                <a:gd name="T27" fmla="*/ 44 h 46"/>
                <a:gd name="T28" fmla="*/ 7 w 14"/>
                <a:gd name="T29" fmla="*/ 44 h 46"/>
                <a:gd name="T30" fmla="*/ 9 w 14"/>
                <a:gd name="T31" fmla="*/ 43 h 46"/>
                <a:gd name="T32" fmla="*/ 11 w 14"/>
                <a:gd name="T33" fmla="*/ 42 h 46"/>
                <a:gd name="T34" fmla="*/ 14 w 14"/>
                <a:gd name="T35" fmla="*/ 41 h 46"/>
                <a:gd name="T36" fmla="*/ 14 w 14"/>
                <a:gd name="T37" fmla="*/ 1 h 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6"/>
                <a:gd name="T59" fmla="*/ 14 w 14"/>
                <a:gd name="T60" fmla="*/ 46 h 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6">
                  <a:moveTo>
                    <a:pt x="14" y="1"/>
                  </a:move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6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4" y="44"/>
                  </a:lnTo>
                  <a:lnTo>
                    <a:pt x="7" y="44"/>
                  </a:lnTo>
                  <a:lnTo>
                    <a:pt x="9" y="43"/>
                  </a:lnTo>
                  <a:lnTo>
                    <a:pt x="11" y="42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27" name="Freeform 269"/>
            <p:cNvSpPr>
              <a:spLocks/>
            </p:cNvSpPr>
            <p:nvPr/>
          </p:nvSpPr>
          <p:spPr bwMode="auto">
            <a:xfrm>
              <a:off x="1208" y="2114"/>
              <a:ext cx="9" cy="27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6 w 9"/>
                <a:gd name="T9" fmla="*/ 0 h 27"/>
                <a:gd name="T10" fmla="*/ 5 w 9"/>
                <a:gd name="T11" fmla="*/ 0 h 27"/>
                <a:gd name="T12" fmla="*/ 3 w 9"/>
                <a:gd name="T13" fmla="*/ 1 h 27"/>
                <a:gd name="T14" fmla="*/ 1 w 9"/>
                <a:gd name="T15" fmla="*/ 1 h 27"/>
                <a:gd name="T16" fmla="*/ 0 w 9"/>
                <a:gd name="T17" fmla="*/ 2 h 27"/>
                <a:gd name="T18" fmla="*/ 0 w 9"/>
                <a:gd name="T19" fmla="*/ 27 h 27"/>
                <a:gd name="T20" fmla="*/ 0 w 9"/>
                <a:gd name="T21" fmla="*/ 27 h 27"/>
                <a:gd name="T22" fmla="*/ 1 w 9"/>
                <a:gd name="T23" fmla="*/ 27 h 27"/>
                <a:gd name="T24" fmla="*/ 2 w 9"/>
                <a:gd name="T25" fmla="*/ 27 h 27"/>
                <a:gd name="T26" fmla="*/ 3 w 9"/>
                <a:gd name="T27" fmla="*/ 27 h 27"/>
                <a:gd name="T28" fmla="*/ 5 w 9"/>
                <a:gd name="T29" fmla="*/ 27 h 27"/>
                <a:gd name="T30" fmla="*/ 6 w 9"/>
                <a:gd name="T31" fmla="*/ 26 h 27"/>
                <a:gd name="T32" fmla="*/ 8 w 9"/>
                <a:gd name="T33" fmla="*/ 25 h 27"/>
                <a:gd name="T34" fmla="*/ 9 w 9"/>
                <a:gd name="T35" fmla="*/ 23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7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28" name="Freeform 270"/>
            <p:cNvSpPr>
              <a:spLocks/>
            </p:cNvSpPr>
            <p:nvPr/>
          </p:nvSpPr>
          <p:spPr bwMode="auto">
            <a:xfrm>
              <a:off x="1319" y="2191"/>
              <a:ext cx="14" cy="14"/>
            </a:xfrm>
            <a:custGeom>
              <a:avLst/>
              <a:gdLst>
                <a:gd name="T0" fmla="*/ 7 w 14"/>
                <a:gd name="T1" fmla="*/ 14 h 14"/>
                <a:gd name="T2" fmla="*/ 8 w 14"/>
                <a:gd name="T3" fmla="*/ 14 h 14"/>
                <a:gd name="T4" fmla="*/ 9 w 14"/>
                <a:gd name="T5" fmla="*/ 13 h 14"/>
                <a:gd name="T6" fmla="*/ 10 w 14"/>
                <a:gd name="T7" fmla="*/ 13 h 14"/>
                <a:gd name="T8" fmla="*/ 11 w 14"/>
                <a:gd name="T9" fmla="*/ 12 h 14"/>
                <a:gd name="T10" fmla="*/ 13 w 14"/>
                <a:gd name="T11" fmla="*/ 11 h 14"/>
                <a:gd name="T12" fmla="*/ 13 w 14"/>
                <a:gd name="T13" fmla="*/ 10 h 14"/>
                <a:gd name="T14" fmla="*/ 14 w 14"/>
                <a:gd name="T15" fmla="*/ 8 h 14"/>
                <a:gd name="T16" fmla="*/ 14 w 14"/>
                <a:gd name="T17" fmla="*/ 7 h 14"/>
                <a:gd name="T18" fmla="*/ 14 w 14"/>
                <a:gd name="T19" fmla="*/ 6 h 14"/>
                <a:gd name="T20" fmla="*/ 13 w 14"/>
                <a:gd name="T21" fmla="*/ 5 h 14"/>
                <a:gd name="T22" fmla="*/ 13 w 14"/>
                <a:gd name="T23" fmla="*/ 4 h 14"/>
                <a:gd name="T24" fmla="*/ 11 w 14"/>
                <a:gd name="T25" fmla="*/ 3 h 14"/>
                <a:gd name="T26" fmla="*/ 10 w 14"/>
                <a:gd name="T27" fmla="*/ 1 h 14"/>
                <a:gd name="T28" fmla="*/ 9 w 14"/>
                <a:gd name="T29" fmla="*/ 0 h 14"/>
                <a:gd name="T30" fmla="*/ 8 w 14"/>
                <a:gd name="T31" fmla="*/ 0 h 14"/>
                <a:gd name="T32" fmla="*/ 7 w 14"/>
                <a:gd name="T33" fmla="*/ 0 h 14"/>
                <a:gd name="T34" fmla="*/ 6 w 14"/>
                <a:gd name="T35" fmla="*/ 0 h 14"/>
                <a:gd name="T36" fmla="*/ 4 w 14"/>
                <a:gd name="T37" fmla="*/ 0 h 14"/>
                <a:gd name="T38" fmla="*/ 3 w 14"/>
                <a:gd name="T39" fmla="*/ 1 h 14"/>
                <a:gd name="T40" fmla="*/ 2 w 14"/>
                <a:gd name="T41" fmla="*/ 3 h 14"/>
                <a:gd name="T42" fmla="*/ 1 w 14"/>
                <a:gd name="T43" fmla="*/ 4 h 14"/>
                <a:gd name="T44" fmla="*/ 1 w 14"/>
                <a:gd name="T45" fmla="*/ 5 h 14"/>
                <a:gd name="T46" fmla="*/ 0 w 14"/>
                <a:gd name="T47" fmla="*/ 6 h 14"/>
                <a:gd name="T48" fmla="*/ 0 w 14"/>
                <a:gd name="T49" fmla="*/ 7 h 14"/>
                <a:gd name="T50" fmla="*/ 0 w 14"/>
                <a:gd name="T51" fmla="*/ 8 h 14"/>
                <a:gd name="T52" fmla="*/ 1 w 14"/>
                <a:gd name="T53" fmla="*/ 10 h 14"/>
                <a:gd name="T54" fmla="*/ 1 w 14"/>
                <a:gd name="T55" fmla="*/ 11 h 14"/>
                <a:gd name="T56" fmla="*/ 2 w 14"/>
                <a:gd name="T57" fmla="*/ 12 h 14"/>
                <a:gd name="T58" fmla="*/ 3 w 14"/>
                <a:gd name="T59" fmla="*/ 13 h 14"/>
                <a:gd name="T60" fmla="*/ 4 w 14"/>
                <a:gd name="T61" fmla="*/ 13 h 14"/>
                <a:gd name="T62" fmla="*/ 6 w 14"/>
                <a:gd name="T63" fmla="*/ 14 h 14"/>
                <a:gd name="T64" fmla="*/ 7 w 14"/>
                <a:gd name="T65" fmla="*/ 14 h 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4"/>
                <a:gd name="T101" fmla="*/ 14 w 14"/>
                <a:gd name="T102" fmla="*/ 14 h 1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4">
                  <a:moveTo>
                    <a:pt x="7" y="14"/>
                  </a:moveTo>
                  <a:lnTo>
                    <a:pt x="8" y="14"/>
                  </a:lnTo>
                  <a:lnTo>
                    <a:pt x="9" y="13"/>
                  </a:lnTo>
                  <a:lnTo>
                    <a:pt x="10" y="13"/>
                  </a:lnTo>
                  <a:lnTo>
                    <a:pt x="11" y="12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6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29" name="Freeform 271"/>
            <p:cNvSpPr>
              <a:spLocks/>
            </p:cNvSpPr>
            <p:nvPr/>
          </p:nvSpPr>
          <p:spPr bwMode="auto">
            <a:xfrm>
              <a:off x="1278" y="2191"/>
              <a:ext cx="7" cy="7"/>
            </a:xfrm>
            <a:custGeom>
              <a:avLst/>
              <a:gdLst>
                <a:gd name="T0" fmla="*/ 3 w 7"/>
                <a:gd name="T1" fmla="*/ 7 h 7"/>
                <a:gd name="T2" fmla="*/ 5 w 7"/>
                <a:gd name="T3" fmla="*/ 7 h 7"/>
                <a:gd name="T4" fmla="*/ 6 w 7"/>
                <a:gd name="T5" fmla="*/ 6 h 7"/>
                <a:gd name="T6" fmla="*/ 6 w 7"/>
                <a:gd name="T7" fmla="*/ 5 h 7"/>
                <a:gd name="T8" fmla="*/ 7 w 7"/>
                <a:gd name="T9" fmla="*/ 4 h 7"/>
                <a:gd name="T10" fmla="*/ 6 w 7"/>
                <a:gd name="T11" fmla="*/ 3 h 7"/>
                <a:gd name="T12" fmla="*/ 6 w 7"/>
                <a:gd name="T13" fmla="*/ 1 h 7"/>
                <a:gd name="T14" fmla="*/ 5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1 h 7"/>
                <a:gd name="T22" fmla="*/ 0 w 7"/>
                <a:gd name="T23" fmla="*/ 3 h 7"/>
                <a:gd name="T24" fmla="*/ 0 w 7"/>
                <a:gd name="T25" fmla="*/ 4 h 7"/>
                <a:gd name="T26" fmla="*/ 0 w 7"/>
                <a:gd name="T27" fmla="*/ 5 h 7"/>
                <a:gd name="T28" fmla="*/ 1 w 7"/>
                <a:gd name="T29" fmla="*/ 6 h 7"/>
                <a:gd name="T30" fmla="*/ 2 w 7"/>
                <a:gd name="T31" fmla="*/ 7 h 7"/>
                <a:gd name="T32" fmla="*/ 3 w 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5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3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30" name="Freeform 272"/>
            <p:cNvSpPr>
              <a:spLocks/>
            </p:cNvSpPr>
            <p:nvPr/>
          </p:nvSpPr>
          <p:spPr bwMode="auto">
            <a:xfrm>
              <a:off x="1290" y="2191"/>
              <a:ext cx="5" cy="7"/>
            </a:xfrm>
            <a:custGeom>
              <a:avLst/>
              <a:gdLst>
                <a:gd name="T0" fmla="*/ 3 w 5"/>
                <a:gd name="T1" fmla="*/ 7 h 7"/>
                <a:gd name="T2" fmla="*/ 4 w 5"/>
                <a:gd name="T3" fmla="*/ 7 h 7"/>
                <a:gd name="T4" fmla="*/ 5 w 5"/>
                <a:gd name="T5" fmla="*/ 7 h 7"/>
                <a:gd name="T6" fmla="*/ 5 w 5"/>
                <a:gd name="T7" fmla="*/ 6 h 7"/>
                <a:gd name="T8" fmla="*/ 5 w 5"/>
                <a:gd name="T9" fmla="*/ 4 h 7"/>
                <a:gd name="T10" fmla="*/ 5 w 5"/>
                <a:gd name="T11" fmla="*/ 3 h 7"/>
                <a:gd name="T12" fmla="*/ 5 w 5"/>
                <a:gd name="T13" fmla="*/ 1 h 7"/>
                <a:gd name="T14" fmla="*/ 4 w 5"/>
                <a:gd name="T15" fmla="*/ 1 h 7"/>
                <a:gd name="T16" fmla="*/ 3 w 5"/>
                <a:gd name="T17" fmla="*/ 0 h 7"/>
                <a:gd name="T18" fmla="*/ 2 w 5"/>
                <a:gd name="T19" fmla="*/ 1 h 7"/>
                <a:gd name="T20" fmla="*/ 1 w 5"/>
                <a:gd name="T21" fmla="*/ 1 h 7"/>
                <a:gd name="T22" fmla="*/ 0 w 5"/>
                <a:gd name="T23" fmla="*/ 3 h 7"/>
                <a:gd name="T24" fmla="*/ 0 w 5"/>
                <a:gd name="T25" fmla="*/ 4 h 7"/>
                <a:gd name="T26" fmla="*/ 0 w 5"/>
                <a:gd name="T27" fmla="*/ 6 h 7"/>
                <a:gd name="T28" fmla="*/ 1 w 5"/>
                <a:gd name="T29" fmla="*/ 7 h 7"/>
                <a:gd name="T30" fmla="*/ 2 w 5"/>
                <a:gd name="T31" fmla="*/ 7 h 7"/>
                <a:gd name="T32" fmla="*/ 3 w 5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7"/>
                <a:gd name="T53" fmla="*/ 5 w 5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31" name="Freeform 273"/>
            <p:cNvSpPr>
              <a:spLocks/>
            </p:cNvSpPr>
            <p:nvPr/>
          </p:nvSpPr>
          <p:spPr bwMode="auto">
            <a:xfrm>
              <a:off x="1244" y="2099"/>
              <a:ext cx="19" cy="92"/>
            </a:xfrm>
            <a:custGeom>
              <a:avLst/>
              <a:gdLst>
                <a:gd name="T0" fmla="*/ 6 w 19"/>
                <a:gd name="T1" fmla="*/ 1 h 92"/>
                <a:gd name="T2" fmla="*/ 6 w 19"/>
                <a:gd name="T3" fmla="*/ 3 h 92"/>
                <a:gd name="T4" fmla="*/ 4 w 19"/>
                <a:gd name="T5" fmla="*/ 8 h 92"/>
                <a:gd name="T6" fmla="*/ 2 w 19"/>
                <a:gd name="T7" fmla="*/ 16 h 92"/>
                <a:gd name="T8" fmla="*/ 1 w 19"/>
                <a:gd name="T9" fmla="*/ 28 h 92"/>
                <a:gd name="T10" fmla="*/ 0 w 19"/>
                <a:gd name="T11" fmla="*/ 41 h 92"/>
                <a:gd name="T12" fmla="*/ 0 w 19"/>
                <a:gd name="T13" fmla="*/ 57 h 92"/>
                <a:gd name="T14" fmla="*/ 1 w 19"/>
                <a:gd name="T15" fmla="*/ 73 h 92"/>
                <a:gd name="T16" fmla="*/ 5 w 19"/>
                <a:gd name="T17" fmla="*/ 92 h 92"/>
                <a:gd name="T18" fmla="*/ 19 w 19"/>
                <a:gd name="T19" fmla="*/ 92 h 92"/>
                <a:gd name="T20" fmla="*/ 18 w 19"/>
                <a:gd name="T21" fmla="*/ 89 h 92"/>
                <a:gd name="T22" fmla="*/ 16 w 19"/>
                <a:gd name="T23" fmla="*/ 82 h 92"/>
                <a:gd name="T24" fmla="*/ 15 w 19"/>
                <a:gd name="T25" fmla="*/ 70 h 92"/>
                <a:gd name="T26" fmla="*/ 14 w 19"/>
                <a:gd name="T27" fmla="*/ 57 h 92"/>
                <a:gd name="T28" fmla="*/ 13 w 19"/>
                <a:gd name="T29" fmla="*/ 42 h 92"/>
                <a:gd name="T30" fmla="*/ 13 w 19"/>
                <a:gd name="T31" fmla="*/ 27 h 92"/>
                <a:gd name="T32" fmla="*/ 15 w 19"/>
                <a:gd name="T33" fmla="*/ 13 h 92"/>
                <a:gd name="T34" fmla="*/ 19 w 19"/>
                <a:gd name="T35" fmla="*/ 1 h 92"/>
                <a:gd name="T36" fmla="*/ 19 w 19"/>
                <a:gd name="T37" fmla="*/ 1 h 92"/>
                <a:gd name="T38" fmla="*/ 19 w 19"/>
                <a:gd name="T39" fmla="*/ 0 h 92"/>
                <a:gd name="T40" fmla="*/ 19 w 19"/>
                <a:gd name="T41" fmla="*/ 0 h 92"/>
                <a:gd name="T42" fmla="*/ 18 w 19"/>
                <a:gd name="T43" fmla="*/ 0 h 92"/>
                <a:gd name="T44" fmla="*/ 16 w 19"/>
                <a:gd name="T45" fmla="*/ 0 h 92"/>
                <a:gd name="T46" fmla="*/ 14 w 19"/>
                <a:gd name="T47" fmla="*/ 0 h 92"/>
                <a:gd name="T48" fmla="*/ 11 w 19"/>
                <a:gd name="T49" fmla="*/ 0 h 92"/>
                <a:gd name="T50" fmla="*/ 6 w 19"/>
                <a:gd name="T51" fmla="*/ 1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"/>
                <a:gd name="T79" fmla="*/ 0 h 92"/>
                <a:gd name="T80" fmla="*/ 19 w 19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" h="92">
                  <a:moveTo>
                    <a:pt x="6" y="1"/>
                  </a:moveTo>
                  <a:lnTo>
                    <a:pt x="6" y="3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7"/>
                  </a:lnTo>
                  <a:lnTo>
                    <a:pt x="1" y="73"/>
                  </a:lnTo>
                  <a:lnTo>
                    <a:pt x="5" y="92"/>
                  </a:lnTo>
                  <a:lnTo>
                    <a:pt x="19" y="92"/>
                  </a:lnTo>
                  <a:lnTo>
                    <a:pt x="18" y="89"/>
                  </a:lnTo>
                  <a:lnTo>
                    <a:pt x="16" y="82"/>
                  </a:lnTo>
                  <a:lnTo>
                    <a:pt x="15" y="70"/>
                  </a:lnTo>
                  <a:lnTo>
                    <a:pt x="14" y="57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32" name="Freeform 274"/>
            <p:cNvSpPr>
              <a:spLocks/>
            </p:cNvSpPr>
            <p:nvPr/>
          </p:nvSpPr>
          <p:spPr bwMode="auto">
            <a:xfrm>
              <a:off x="1342" y="2087"/>
              <a:ext cx="27" cy="104"/>
            </a:xfrm>
            <a:custGeom>
              <a:avLst/>
              <a:gdLst>
                <a:gd name="T0" fmla="*/ 27 w 27"/>
                <a:gd name="T1" fmla="*/ 0 h 104"/>
                <a:gd name="T2" fmla="*/ 26 w 27"/>
                <a:gd name="T3" fmla="*/ 1 h 104"/>
                <a:gd name="T4" fmla="*/ 25 w 27"/>
                <a:gd name="T5" fmla="*/ 4 h 104"/>
                <a:gd name="T6" fmla="*/ 22 w 27"/>
                <a:gd name="T7" fmla="*/ 10 h 104"/>
                <a:gd name="T8" fmla="*/ 20 w 27"/>
                <a:gd name="T9" fmla="*/ 19 h 104"/>
                <a:gd name="T10" fmla="*/ 18 w 27"/>
                <a:gd name="T11" fmla="*/ 32 h 104"/>
                <a:gd name="T12" fmla="*/ 16 w 27"/>
                <a:gd name="T13" fmla="*/ 49 h 104"/>
                <a:gd name="T14" fmla="*/ 18 w 27"/>
                <a:gd name="T15" fmla="*/ 74 h 104"/>
                <a:gd name="T16" fmla="*/ 20 w 27"/>
                <a:gd name="T17" fmla="*/ 104 h 104"/>
                <a:gd name="T18" fmla="*/ 5 w 27"/>
                <a:gd name="T19" fmla="*/ 104 h 104"/>
                <a:gd name="T20" fmla="*/ 5 w 27"/>
                <a:gd name="T21" fmla="*/ 101 h 104"/>
                <a:gd name="T22" fmla="*/ 4 w 27"/>
                <a:gd name="T23" fmla="*/ 92 h 104"/>
                <a:gd name="T24" fmla="*/ 2 w 27"/>
                <a:gd name="T25" fmla="*/ 80 h 104"/>
                <a:gd name="T26" fmla="*/ 1 w 27"/>
                <a:gd name="T27" fmla="*/ 64 h 104"/>
                <a:gd name="T28" fmla="*/ 0 w 27"/>
                <a:gd name="T29" fmla="*/ 47 h 104"/>
                <a:gd name="T30" fmla="*/ 1 w 27"/>
                <a:gd name="T31" fmla="*/ 31 h 104"/>
                <a:gd name="T32" fmla="*/ 4 w 27"/>
                <a:gd name="T33" fmla="*/ 14 h 104"/>
                <a:gd name="T34" fmla="*/ 9 w 27"/>
                <a:gd name="T35" fmla="*/ 0 h 104"/>
                <a:gd name="T36" fmla="*/ 27 w 27"/>
                <a:gd name="T37" fmla="*/ 0 h 1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4"/>
                <a:gd name="T59" fmla="*/ 27 w 27"/>
                <a:gd name="T60" fmla="*/ 104 h 10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4">
                  <a:moveTo>
                    <a:pt x="27" y="0"/>
                  </a:moveTo>
                  <a:lnTo>
                    <a:pt x="26" y="1"/>
                  </a:lnTo>
                  <a:lnTo>
                    <a:pt x="25" y="4"/>
                  </a:lnTo>
                  <a:lnTo>
                    <a:pt x="22" y="10"/>
                  </a:lnTo>
                  <a:lnTo>
                    <a:pt x="20" y="19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4"/>
                  </a:lnTo>
                  <a:lnTo>
                    <a:pt x="20" y="104"/>
                  </a:lnTo>
                  <a:lnTo>
                    <a:pt x="5" y="104"/>
                  </a:lnTo>
                  <a:lnTo>
                    <a:pt x="5" y="101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33" name="Freeform 275"/>
            <p:cNvSpPr>
              <a:spLocks/>
            </p:cNvSpPr>
            <p:nvPr/>
          </p:nvSpPr>
          <p:spPr bwMode="auto">
            <a:xfrm>
              <a:off x="1244" y="2104"/>
              <a:ext cx="18" cy="81"/>
            </a:xfrm>
            <a:custGeom>
              <a:avLst/>
              <a:gdLst>
                <a:gd name="T0" fmla="*/ 6 w 18"/>
                <a:gd name="T1" fmla="*/ 2 h 81"/>
                <a:gd name="T2" fmla="*/ 6 w 18"/>
                <a:gd name="T3" fmla="*/ 3 h 81"/>
                <a:gd name="T4" fmla="*/ 5 w 18"/>
                <a:gd name="T5" fmla="*/ 8 h 81"/>
                <a:gd name="T6" fmla="*/ 2 w 18"/>
                <a:gd name="T7" fmla="*/ 15 h 81"/>
                <a:gd name="T8" fmla="*/ 1 w 18"/>
                <a:gd name="T9" fmla="*/ 25 h 81"/>
                <a:gd name="T10" fmla="*/ 0 w 18"/>
                <a:gd name="T11" fmla="*/ 37 h 81"/>
                <a:gd name="T12" fmla="*/ 1 w 18"/>
                <a:gd name="T13" fmla="*/ 50 h 81"/>
                <a:gd name="T14" fmla="*/ 2 w 18"/>
                <a:gd name="T15" fmla="*/ 65 h 81"/>
                <a:gd name="T16" fmla="*/ 5 w 18"/>
                <a:gd name="T17" fmla="*/ 81 h 81"/>
                <a:gd name="T18" fmla="*/ 16 w 18"/>
                <a:gd name="T19" fmla="*/ 80 h 81"/>
                <a:gd name="T20" fmla="*/ 16 w 18"/>
                <a:gd name="T21" fmla="*/ 78 h 81"/>
                <a:gd name="T22" fmla="*/ 15 w 18"/>
                <a:gd name="T23" fmla="*/ 72 h 81"/>
                <a:gd name="T24" fmla="*/ 14 w 18"/>
                <a:gd name="T25" fmla="*/ 61 h 81"/>
                <a:gd name="T26" fmla="*/ 13 w 18"/>
                <a:gd name="T27" fmla="*/ 50 h 81"/>
                <a:gd name="T28" fmla="*/ 12 w 18"/>
                <a:gd name="T29" fmla="*/ 37 h 81"/>
                <a:gd name="T30" fmla="*/ 12 w 18"/>
                <a:gd name="T31" fmla="*/ 24 h 81"/>
                <a:gd name="T32" fmla="*/ 14 w 18"/>
                <a:gd name="T33" fmla="*/ 11 h 81"/>
                <a:gd name="T34" fmla="*/ 18 w 18"/>
                <a:gd name="T35" fmla="*/ 1 h 81"/>
                <a:gd name="T36" fmla="*/ 18 w 18"/>
                <a:gd name="T37" fmla="*/ 1 h 81"/>
                <a:gd name="T38" fmla="*/ 18 w 18"/>
                <a:gd name="T39" fmla="*/ 1 h 81"/>
                <a:gd name="T40" fmla="*/ 18 w 18"/>
                <a:gd name="T41" fmla="*/ 1 h 81"/>
                <a:gd name="T42" fmla="*/ 16 w 18"/>
                <a:gd name="T43" fmla="*/ 0 h 81"/>
                <a:gd name="T44" fmla="*/ 15 w 18"/>
                <a:gd name="T45" fmla="*/ 0 h 81"/>
                <a:gd name="T46" fmla="*/ 13 w 18"/>
                <a:gd name="T47" fmla="*/ 1 h 81"/>
                <a:gd name="T48" fmla="*/ 9 w 18"/>
                <a:gd name="T49" fmla="*/ 1 h 81"/>
                <a:gd name="T50" fmla="*/ 6 w 18"/>
                <a:gd name="T51" fmla="*/ 2 h 8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81"/>
                <a:gd name="T80" fmla="*/ 18 w 18"/>
                <a:gd name="T81" fmla="*/ 81 h 8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81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5"/>
                  </a:lnTo>
                  <a:lnTo>
                    <a:pt x="0" y="37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1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2"/>
                  </a:lnTo>
                  <a:lnTo>
                    <a:pt x="14" y="61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34" name="Freeform 276"/>
            <p:cNvSpPr>
              <a:spLocks/>
            </p:cNvSpPr>
            <p:nvPr/>
          </p:nvSpPr>
          <p:spPr bwMode="auto">
            <a:xfrm>
              <a:off x="1245" y="2109"/>
              <a:ext cx="14" cy="69"/>
            </a:xfrm>
            <a:custGeom>
              <a:avLst/>
              <a:gdLst>
                <a:gd name="T0" fmla="*/ 5 w 14"/>
                <a:gd name="T1" fmla="*/ 2 h 69"/>
                <a:gd name="T2" fmla="*/ 5 w 14"/>
                <a:gd name="T3" fmla="*/ 3 h 69"/>
                <a:gd name="T4" fmla="*/ 4 w 14"/>
                <a:gd name="T5" fmla="*/ 7 h 69"/>
                <a:gd name="T6" fmla="*/ 3 w 14"/>
                <a:gd name="T7" fmla="*/ 13 h 69"/>
                <a:gd name="T8" fmla="*/ 1 w 14"/>
                <a:gd name="T9" fmla="*/ 21 h 69"/>
                <a:gd name="T10" fmla="*/ 0 w 14"/>
                <a:gd name="T11" fmla="*/ 32 h 69"/>
                <a:gd name="T12" fmla="*/ 0 w 14"/>
                <a:gd name="T13" fmla="*/ 44 h 69"/>
                <a:gd name="T14" fmla="*/ 1 w 14"/>
                <a:gd name="T15" fmla="*/ 56 h 69"/>
                <a:gd name="T16" fmla="*/ 4 w 14"/>
                <a:gd name="T17" fmla="*/ 69 h 69"/>
                <a:gd name="T18" fmla="*/ 14 w 14"/>
                <a:gd name="T19" fmla="*/ 69 h 69"/>
                <a:gd name="T20" fmla="*/ 13 w 14"/>
                <a:gd name="T21" fmla="*/ 67 h 69"/>
                <a:gd name="T22" fmla="*/ 13 w 14"/>
                <a:gd name="T23" fmla="*/ 61 h 69"/>
                <a:gd name="T24" fmla="*/ 12 w 14"/>
                <a:gd name="T25" fmla="*/ 53 h 69"/>
                <a:gd name="T26" fmla="*/ 11 w 14"/>
                <a:gd name="T27" fmla="*/ 44 h 69"/>
                <a:gd name="T28" fmla="*/ 10 w 14"/>
                <a:gd name="T29" fmla="*/ 32 h 69"/>
                <a:gd name="T30" fmla="*/ 10 w 14"/>
                <a:gd name="T31" fmla="*/ 20 h 69"/>
                <a:gd name="T32" fmla="*/ 12 w 14"/>
                <a:gd name="T33" fmla="*/ 10 h 69"/>
                <a:gd name="T34" fmla="*/ 14 w 14"/>
                <a:gd name="T35" fmla="*/ 2 h 69"/>
                <a:gd name="T36" fmla="*/ 14 w 14"/>
                <a:gd name="T37" fmla="*/ 2 h 69"/>
                <a:gd name="T38" fmla="*/ 14 w 14"/>
                <a:gd name="T39" fmla="*/ 2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1 w 14"/>
                <a:gd name="T47" fmla="*/ 0 h 69"/>
                <a:gd name="T48" fmla="*/ 8 w 14"/>
                <a:gd name="T49" fmla="*/ 2 h 69"/>
                <a:gd name="T50" fmla="*/ 5 w 14"/>
                <a:gd name="T51" fmla="*/ 2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2"/>
                  </a:moveTo>
                  <a:lnTo>
                    <a:pt x="5" y="3"/>
                  </a:lnTo>
                  <a:lnTo>
                    <a:pt x="4" y="7"/>
                  </a:lnTo>
                  <a:lnTo>
                    <a:pt x="3" y="13"/>
                  </a:lnTo>
                  <a:lnTo>
                    <a:pt x="1" y="21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1" y="56"/>
                  </a:lnTo>
                  <a:lnTo>
                    <a:pt x="4" y="69"/>
                  </a:lnTo>
                  <a:lnTo>
                    <a:pt x="14" y="69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1" y="44"/>
                  </a:lnTo>
                  <a:lnTo>
                    <a:pt x="10" y="32"/>
                  </a:lnTo>
                  <a:lnTo>
                    <a:pt x="10" y="20"/>
                  </a:lnTo>
                  <a:lnTo>
                    <a:pt x="12" y="10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35" name="Freeform 277"/>
            <p:cNvSpPr>
              <a:spLocks/>
            </p:cNvSpPr>
            <p:nvPr/>
          </p:nvSpPr>
          <p:spPr bwMode="auto">
            <a:xfrm>
              <a:off x="1246" y="2115"/>
              <a:ext cx="12" cy="57"/>
            </a:xfrm>
            <a:custGeom>
              <a:avLst/>
              <a:gdLst>
                <a:gd name="T0" fmla="*/ 4 w 12"/>
                <a:gd name="T1" fmla="*/ 1 h 57"/>
                <a:gd name="T2" fmla="*/ 3 w 12"/>
                <a:gd name="T3" fmla="*/ 3 h 57"/>
                <a:gd name="T4" fmla="*/ 3 w 12"/>
                <a:gd name="T5" fmla="*/ 5 h 57"/>
                <a:gd name="T6" fmla="*/ 2 w 12"/>
                <a:gd name="T7" fmla="*/ 11 h 57"/>
                <a:gd name="T8" fmla="*/ 0 w 12"/>
                <a:gd name="T9" fmla="*/ 18 h 57"/>
                <a:gd name="T10" fmla="*/ 0 w 12"/>
                <a:gd name="T11" fmla="*/ 26 h 57"/>
                <a:gd name="T12" fmla="*/ 0 w 12"/>
                <a:gd name="T13" fmla="*/ 35 h 57"/>
                <a:gd name="T14" fmla="*/ 2 w 12"/>
                <a:gd name="T15" fmla="*/ 46 h 57"/>
                <a:gd name="T16" fmla="*/ 3 w 12"/>
                <a:gd name="T17" fmla="*/ 57 h 57"/>
                <a:gd name="T18" fmla="*/ 11 w 12"/>
                <a:gd name="T19" fmla="*/ 56 h 57"/>
                <a:gd name="T20" fmla="*/ 11 w 12"/>
                <a:gd name="T21" fmla="*/ 55 h 57"/>
                <a:gd name="T22" fmla="*/ 10 w 12"/>
                <a:gd name="T23" fmla="*/ 50 h 57"/>
                <a:gd name="T24" fmla="*/ 10 w 12"/>
                <a:gd name="T25" fmla="*/ 43 h 57"/>
                <a:gd name="T26" fmla="*/ 9 w 12"/>
                <a:gd name="T27" fmla="*/ 35 h 57"/>
                <a:gd name="T28" fmla="*/ 7 w 12"/>
                <a:gd name="T29" fmla="*/ 26 h 57"/>
                <a:gd name="T30" fmla="*/ 9 w 12"/>
                <a:gd name="T31" fmla="*/ 17 h 57"/>
                <a:gd name="T32" fmla="*/ 10 w 12"/>
                <a:gd name="T33" fmla="*/ 8 h 57"/>
                <a:gd name="T34" fmla="*/ 12 w 12"/>
                <a:gd name="T35" fmla="*/ 0 h 57"/>
                <a:gd name="T36" fmla="*/ 12 w 12"/>
                <a:gd name="T37" fmla="*/ 0 h 57"/>
                <a:gd name="T38" fmla="*/ 12 w 12"/>
                <a:gd name="T39" fmla="*/ 0 h 57"/>
                <a:gd name="T40" fmla="*/ 12 w 12"/>
                <a:gd name="T41" fmla="*/ 0 h 57"/>
                <a:gd name="T42" fmla="*/ 11 w 12"/>
                <a:gd name="T43" fmla="*/ 0 h 57"/>
                <a:gd name="T44" fmla="*/ 10 w 12"/>
                <a:gd name="T45" fmla="*/ 0 h 57"/>
                <a:gd name="T46" fmla="*/ 9 w 12"/>
                <a:gd name="T47" fmla="*/ 0 h 57"/>
                <a:gd name="T48" fmla="*/ 6 w 12"/>
                <a:gd name="T49" fmla="*/ 0 h 57"/>
                <a:gd name="T50" fmla="*/ 4 w 12"/>
                <a:gd name="T51" fmla="*/ 1 h 5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7"/>
                <a:gd name="T80" fmla="*/ 12 w 12"/>
                <a:gd name="T81" fmla="*/ 57 h 5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7">
                  <a:moveTo>
                    <a:pt x="4" y="1"/>
                  </a:moveTo>
                  <a:lnTo>
                    <a:pt x="3" y="3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7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0" y="43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8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36" name="Freeform 278"/>
            <p:cNvSpPr>
              <a:spLocks/>
            </p:cNvSpPr>
            <p:nvPr/>
          </p:nvSpPr>
          <p:spPr bwMode="auto">
            <a:xfrm>
              <a:off x="1246" y="2120"/>
              <a:ext cx="10" cy="45"/>
            </a:xfrm>
            <a:custGeom>
              <a:avLst/>
              <a:gdLst>
                <a:gd name="T0" fmla="*/ 4 w 10"/>
                <a:gd name="T1" fmla="*/ 1 h 45"/>
                <a:gd name="T2" fmla="*/ 3 w 10"/>
                <a:gd name="T3" fmla="*/ 2 h 45"/>
                <a:gd name="T4" fmla="*/ 3 w 10"/>
                <a:gd name="T5" fmla="*/ 5 h 45"/>
                <a:gd name="T6" fmla="*/ 2 w 10"/>
                <a:gd name="T7" fmla="*/ 9 h 45"/>
                <a:gd name="T8" fmla="*/ 2 w 10"/>
                <a:gd name="T9" fmla="*/ 14 h 45"/>
                <a:gd name="T10" fmla="*/ 0 w 10"/>
                <a:gd name="T11" fmla="*/ 21 h 45"/>
                <a:gd name="T12" fmla="*/ 0 w 10"/>
                <a:gd name="T13" fmla="*/ 28 h 45"/>
                <a:gd name="T14" fmla="*/ 2 w 10"/>
                <a:gd name="T15" fmla="*/ 37 h 45"/>
                <a:gd name="T16" fmla="*/ 3 w 10"/>
                <a:gd name="T17" fmla="*/ 45 h 45"/>
                <a:gd name="T18" fmla="*/ 10 w 10"/>
                <a:gd name="T19" fmla="*/ 45 h 45"/>
                <a:gd name="T20" fmla="*/ 10 w 10"/>
                <a:gd name="T21" fmla="*/ 44 h 45"/>
                <a:gd name="T22" fmla="*/ 9 w 10"/>
                <a:gd name="T23" fmla="*/ 41 h 45"/>
                <a:gd name="T24" fmla="*/ 7 w 10"/>
                <a:gd name="T25" fmla="*/ 35 h 45"/>
                <a:gd name="T26" fmla="*/ 7 w 10"/>
                <a:gd name="T27" fmla="*/ 28 h 45"/>
                <a:gd name="T28" fmla="*/ 6 w 10"/>
                <a:gd name="T29" fmla="*/ 21 h 45"/>
                <a:gd name="T30" fmla="*/ 7 w 10"/>
                <a:gd name="T31" fmla="*/ 14 h 45"/>
                <a:gd name="T32" fmla="*/ 7 w 10"/>
                <a:gd name="T33" fmla="*/ 7 h 45"/>
                <a:gd name="T34" fmla="*/ 10 w 10"/>
                <a:gd name="T35" fmla="*/ 1 h 45"/>
                <a:gd name="T36" fmla="*/ 10 w 10"/>
                <a:gd name="T37" fmla="*/ 1 h 45"/>
                <a:gd name="T38" fmla="*/ 10 w 10"/>
                <a:gd name="T39" fmla="*/ 1 h 45"/>
                <a:gd name="T40" fmla="*/ 10 w 10"/>
                <a:gd name="T41" fmla="*/ 1 h 45"/>
                <a:gd name="T42" fmla="*/ 10 w 10"/>
                <a:gd name="T43" fmla="*/ 0 h 45"/>
                <a:gd name="T44" fmla="*/ 9 w 10"/>
                <a:gd name="T45" fmla="*/ 0 h 45"/>
                <a:gd name="T46" fmla="*/ 7 w 10"/>
                <a:gd name="T47" fmla="*/ 1 h 45"/>
                <a:gd name="T48" fmla="*/ 6 w 10"/>
                <a:gd name="T49" fmla="*/ 1 h 45"/>
                <a:gd name="T50" fmla="*/ 4 w 10"/>
                <a:gd name="T51" fmla="*/ 1 h 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"/>
                <a:gd name="T79" fmla="*/ 0 h 45"/>
                <a:gd name="T80" fmla="*/ 10 w 10"/>
                <a:gd name="T81" fmla="*/ 45 h 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" h="45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9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7"/>
                  </a:lnTo>
                  <a:lnTo>
                    <a:pt x="3" y="45"/>
                  </a:lnTo>
                  <a:lnTo>
                    <a:pt x="10" y="45"/>
                  </a:lnTo>
                  <a:lnTo>
                    <a:pt x="10" y="44"/>
                  </a:lnTo>
                  <a:lnTo>
                    <a:pt x="9" y="41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37" name="Freeform 279"/>
            <p:cNvSpPr>
              <a:spLocks/>
            </p:cNvSpPr>
            <p:nvPr/>
          </p:nvSpPr>
          <p:spPr bwMode="auto">
            <a:xfrm>
              <a:off x="1248" y="2126"/>
              <a:ext cx="7" cy="34"/>
            </a:xfrm>
            <a:custGeom>
              <a:avLst/>
              <a:gdLst>
                <a:gd name="T0" fmla="*/ 2 w 7"/>
                <a:gd name="T1" fmla="*/ 1 h 34"/>
                <a:gd name="T2" fmla="*/ 1 w 7"/>
                <a:gd name="T3" fmla="*/ 1 h 34"/>
                <a:gd name="T4" fmla="*/ 1 w 7"/>
                <a:gd name="T5" fmla="*/ 3 h 34"/>
                <a:gd name="T6" fmla="*/ 0 w 7"/>
                <a:gd name="T7" fmla="*/ 6 h 34"/>
                <a:gd name="T8" fmla="*/ 0 w 7"/>
                <a:gd name="T9" fmla="*/ 10 h 34"/>
                <a:gd name="T10" fmla="*/ 0 w 7"/>
                <a:gd name="T11" fmla="*/ 15 h 34"/>
                <a:gd name="T12" fmla="*/ 0 w 7"/>
                <a:gd name="T13" fmla="*/ 21 h 34"/>
                <a:gd name="T14" fmla="*/ 0 w 7"/>
                <a:gd name="T15" fmla="*/ 27 h 34"/>
                <a:gd name="T16" fmla="*/ 1 w 7"/>
                <a:gd name="T17" fmla="*/ 34 h 34"/>
                <a:gd name="T18" fmla="*/ 5 w 7"/>
                <a:gd name="T19" fmla="*/ 34 h 34"/>
                <a:gd name="T20" fmla="*/ 5 w 7"/>
                <a:gd name="T21" fmla="*/ 32 h 34"/>
                <a:gd name="T22" fmla="*/ 5 w 7"/>
                <a:gd name="T23" fmla="*/ 29 h 34"/>
                <a:gd name="T24" fmla="*/ 4 w 7"/>
                <a:gd name="T25" fmla="*/ 25 h 34"/>
                <a:gd name="T26" fmla="*/ 4 w 7"/>
                <a:gd name="T27" fmla="*/ 21 h 34"/>
                <a:gd name="T28" fmla="*/ 4 w 7"/>
                <a:gd name="T29" fmla="*/ 15 h 34"/>
                <a:gd name="T30" fmla="*/ 4 w 7"/>
                <a:gd name="T31" fmla="*/ 10 h 34"/>
                <a:gd name="T32" fmla="*/ 4 w 7"/>
                <a:gd name="T33" fmla="*/ 4 h 34"/>
                <a:gd name="T34" fmla="*/ 7 w 7"/>
                <a:gd name="T35" fmla="*/ 1 h 34"/>
                <a:gd name="T36" fmla="*/ 7 w 7"/>
                <a:gd name="T37" fmla="*/ 1 h 34"/>
                <a:gd name="T38" fmla="*/ 7 w 7"/>
                <a:gd name="T39" fmla="*/ 0 h 34"/>
                <a:gd name="T40" fmla="*/ 5 w 7"/>
                <a:gd name="T41" fmla="*/ 0 h 34"/>
                <a:gd name="T42" fmla="*/ 5 w 7"/>
                <a:gd name="T43" fmla="*/ 0 h 34"/>
                <a:gd name="T44" fmla="*/ 5 w 7"/>
                <a:gd name="T45" fmla="*/ 0 h 34"/>
                <a:gd name="T46" fmla="*/ 4 w 7"/>
                <a:gd name="T47" fmla="*/ 0 h 34"/>
                <a:gd name="T48" fmla="*/ 3 w 7"/>
                <a:gd name="T49" fmla="*/ 0 h 34"/>
                <a:gd name="T50" fmla="*/ 2 w 7"/>
                <a:gd name="T51" fmla="*/ 1 h 3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4"/>
                <a:gd name="T80" fmla="*/ 7 w 7"/>
                <a:gd name="T81" fmla="*/ 34 h 3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4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5" y="34"/>
                  </a:lnTo>
                  <a:lnTo>
                    <a:pt x="5" y="32"/>
                  </a:lnTo>
                  <a:lnTo>
                    <a:pt x="5" y="29"/>
                  </a:lnTo>
                  <a:lnTo>
                    <a:pt x="4" y="25"/>
                  </a:lnTo>
                  <a:lnTo>
                    <a:pt x="4" y="21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4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38" name="Freeform 280"/>
            <p:cNvSpPr>
              <a:spLocks/>
            </p:cNvSpPr>
            <p:nvPr/>
          </p:nvSpPr>
          <p:spPr bwMode="auto">
            <a:xfrm>
              <a:off x="1343" y="2093"/>
              <a:ext cx="24" cy="91"/>
            </a:xfrm>
            <a:custGeom>
              <a:avLst/>
              <a:gdLst>
                <a:gd name="T0" fmla="*/ 24 w 24"/>
                <a:gd name="T1" fmla="*/ 1 h 91"/>
                <a:gd name="T2" fmla="*/ 22 w 24"/>
                <a:gd name="T3" fmla="*/ 1 h 91"/>
                <a:gd name="T4" fmla="*/ 21 w 24"/>
                <a:gd name="T5" fmla="*/ 4 h 91"/>
                <a:gd name="T6" fmla="*/ 19 w 24"/>
                <a:gd name="T7" fmla="*/ 8 h 91"/>
                <a:gd name="T8" fmla="*/ 17 w 24"/>
                <a:gd name="T9" fmla="*/ 16 h 91"/>
                <a:gd name="T10" fmla="*/ 15 w 24"/>
                <a:gd name="T11" fmla="*/ 28 h 91"/>
                <a:gd name="T12" fmla="*/ 14 w 24"/>
                <a:gd name="T13" fmla="*/ 43 h 91"/>
                <a:gd name="T14" fmla="*/ 15 w 24"/>
                <a:gd name="T15" fmla="*/ 64 h 91"/>
                <a:gd name="T16" fmla="*/ 18 w 24"/>
                <a:gd name="T17" fmla="*/ 91 h 91"/>
                <a:gd name="T18" fmla="*/ 5 w 24"/>
                <a:gd name="T19" fmla="*/ 91 h 91"/>
                <a:gd name="T20" fmla="*/ 4 w 24"/>
                <a:gd name="T21" fmla="*/ 88 h 91"/>
                <a:gd name="T22" fmla="*/ 3 w 24"/>
                <a:gd name="T23" fmla="*/ 81 h 91"/>
                <a:gd name="T24" fmla="*/ 1 w 24"/>
                <a:gd name="T25" fmla="*/ 70 h 91"/>
                <a:gd name="T26" fmla="*/ 0 w 24"/>
                <a:gd name="T27" fmla="*/ 56 h 91"/>
                <a:gd name="T28" fmla="*/ 0 w 24"/>
                <a:gd name="T29" fmla="*/ 42 h 91"/>
                <a:gd name="T30" fmla="*/ 1 w 24"/>
                <a:gd name="T31" fmla="*/ 27 h 91"/>
                <a:gd name="T32" fmla="*/ 4 w 24"/>
                <a:gd name="T33" fmla="*/ 13 h 91"/>
                <a:gd name="T34" fmla="*/ 7 w 24"/>
                <a:gd name="T35" fmla="*/ 0 h 91"/>
                <a:gd name="T36" fmla="*/ 24 w 24"/>
                <a:gd name="T37" fmla="*/ 1 h 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91"/>
                <a:gd name="T59" fmla="*/ 24 w 24"/>
                <a:gd name="T60" fmla="*/ 91 h 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91">
                  <a:moveTo>
                    <a:pt x="24" y="1"/>
                  </a:moveTo>
                  <a:lnTo>
                    <a:pt x="22" y="1"/>
                  </a:lnTo>
                  <a:lnTo>
                    <a:pt x="21" y="4"/>
                  </a:lnTo>
                  <a:lnTo>
                    <a:pt x="19" y="8"/>
                  </a:lnTo>
                  <a:lnTo>
                    <a:pt x="17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1"/>
                  </a:lnTo>
                  <a:lnTo>
                    <a:pt x="5" y="91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39" name="Freeform 281"/>
            <p:cNvSpPr>
              <a:spLocks/>
            </p:cNvSpPr>
            <p:nvPr/>
          </p:nvSpPr>
          <p:spPr bwMode="auto">
            <a:xfrm>
              <a:off x="1344" y="2100"/>
              <a:ext cx="19" cy="77"/>
            </a:xfrm>
            <a:custGeom>
              <a:avLst/>
              <a:gdLst>
                <a:gd name="T0" fmla="*/ 19 w 19"/>
                <a:gd name="T1" fmla="*/ 0 h 77"/>
                <a:gd name="T2" fmla="*/ 19 w 19"/>
                <a:gd name="T3" fmla="*/ 1 h 77"/>
                <a:gd name="T4" fmla="*/ 18 w 19"/>
                <a:gd name="T5" fmla="*/ 2 h 77"/>
                <a:gd name="T6" fmla="*/ 17 w 19"/>
                <a:gd name="T7" fmla="*/ 7 h 77"/>
                <a:gd name="T8" fmla="*/ 14 w 19"/>
                <a:gd name="T9" fmla="*/ 13 h 77"/>
                <a:gd name="T10" fmla="*/ 13 w 19"/>
                <a:gd name="T11" fmla="*/ 23 h 77"/>
                <a:gd name="T12" fmla="*/ 12 w 19"/>
                <a:gd name="T13" fmla="*/ 36 h 77"/>
                <a:gd name="T14" fmla="*/ 13 w 19"/>
                <a:gd name="T15" fmla="*/ 54 h 77"/>
                <a:gd name="T16" fmla="*/ 14 w 19"/>
                <a:gd name="T17" fmla="*/ 77 h 77"/>
                <a:gd name="T18" fmla="*/ 4 w 19"/>
                <a:gd name="T19" fmla="*/ 77 h 77"/>
                <a:gd name="T20" fmla="*/ 4 w 19"/>
                <a:gd name="T21" fmla="*/ 75 h 77"/>
                <a:gd name="T22" fmla="*/ 3 w 19"/>
                <a:gd name="T23" fmla="*/ 69 h 77"/>
                <a:gd name="T24" fmla="*/ 2 w 19"/>
                <a:gd name="T25" fmla="*/ 60 h 77"/>
                <a:gd name="T26" fmla="*/ 0 w 19"/>
                <a:gd name="T27" fmla="*/ 48 h 77"/>
                <a:gd name="T28" fmla="*/ 0 w 19"/>
                <a:gd name="T29" fmla="*/ 35 h 77"/>
                <a:gd name="T30" fmla="*/ 0 w 19"/>
                <a:gd name="T31" fmla="*/ 22 h 77"/>
                <a:gd name="T32" fmla="*/ 3 w 19"/>
                <a:gd name="T33" fmla="*/ 11 h 77"/>
                <a:gd name="T34" fmla="*/ 6 w 19"/>
                <a:gd name="T35" fmla="*/ 0 h 77"/>
                <a:gd name="T36" fmla="*/ 19 w 19"/>
                <a:gd name="T37" fmla="*/ 0 h 7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7"/>
                <a:gd name="T59" fmla="*/ 19 w 19"/>
                <a:gd name="T60" fmla="*/ 77 h 7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7">
                  <a:moveTo>
                    <a:pt x="19" y="0"/>
                  </a:moveTo>
                  <a:lnTo>
                    <a:pt x="19" y="1"/>
                  </a:lnTo>
                  <a:lnTo>
                    <a:pt x="18" y="2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3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7"/>
                  </a:lnTo>
                  <a:lnTo>
                    <a:pt x="4" y="77"/>
                  </a:lnTo>
                  <a:lnTo>
                    <a:pt x="4" y="75"/>
                  </a:lnTo>
                  <a:lnTo>
                    <a:pt x="3" y="69"/>
                  </a:lnTo>
                  <a:lnTo>
                    <a:pt x="2" y="60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11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40" name="Freeform 282"/>
            <p:cNvSpPr>
              <a:spLocks/>
            </p:cNvSpPr>
            <p:nvPr/>
          </p:nvSpPr>
          <p:spPr bwMode="auto">
            <a:xfrm>
              <a:off x="1346" y="2106"/>
              <a:ext cx="15" cy="64"/>
            </a:xfrm>
            <a:custGeom>
              <a:avLst/>
              <a:gdLst>
                <a:gd name="T0" fmla="*/ 15 w 15"/>
                <a:gd name="T1" fmla="*/ 0 h 64"/>
                <a:gd name="T2" fmla="*/ 15 w 15"/>
                <a:gd name="T3" fmla="*/ 1 h 64"/>
                <a:gd name="T4" fmla="*/ 14 w 15"/>
                <a:gd name="T5" fmla="*/ 2 h 64"/>
                <a:gd name="T6" fmla="*/ 12 w 15"/>
                <a:gd name="T7" fmla="*/ 6 h 64"/>
                <a:gd name="T8" fmla="*/ 11 w 15"/>
                <a:gd name="T9" fmla="*/ 12 h 64"/>
                <a:gd name="T10" fmla="*/ 10 w 15"/>
                <a:gd name="T11" fmla="*/ 20 h 64"/>
                <a:gd name="T12" fmla="*/ 9 w 15"/>
                <a:gd name="T13" fmla="*/ 30 h 64"/>
                <a:gd name="T14" fmla="*/ 10 w 15"/>
                <a:gd name="T15" fmla="*/ 45 h 64"/>
                <a:gd name="T16" fmla="*/ 11 w 15"/>
                <a:gd name="T17" fmla="*/ 64 h 64"/>
                <a:gd name="T18" fmla="*/ 2 w 15"/>
                <a:gd name="T19" fmla="*/ 64 h 64"/>
                <a:gd name="T20" fmla="*/ 2 w 15"/>
                <a:gd name="T21" fmla="*/ 62 h 64"/>
                <a:gd name="T22" fmla="*/ 1 w 15"/>
                <a:gd name="T23" fmla="*/ 57 h 64"/>
                <a:gd name="T24" fmla="*/ 0 w 15"/>
                <a:gd name="T25" fmla="*/ 49 h 64"/>
                <a:gd name="T26" fmla="*/ 0 w 15"/>
                <a:gd name="T27" fmla="*/ 40 h 64"/>
                <a:gd name="T28" fmla="*/ 0 w 15"/>
                <a:gd name="T29" fmla="*/ 29 h 64"/>
                <a:gd name="T30" fmla="*/ 0 w 15"/>
                <a:gd name="T31" fmla="*/ 19 h 64"/>
                <a:gd name="T32" fmla="*/ 1 w 15"/>
                <a:gd name="T33" fmla="*/ 8 h 64"/>
                <a:gd name="T34" fmla="*/ 4 w 15"/>
                <a:gd name="T35" fmla="*/ 0 h 64"/>
                <a:gd name="T36" fmla="*/ 15 w 15"/>
                <a:gd name="T37" fmla="*/ 0 h 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4"/>
                <a:gd name="T59" fmla="*/ 15 w 15"/>
                <a:gd name="T60" fmla="*/ 64 h 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4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20"/>
                  </a:lnTo>
                  <a:lnTo>
                    <a:pt x="9" y="30"/>
                  </a:lnTo>
                  <a:lnTo>
                    <a:pt x="10" y="45"/>
                  </a:lnTo>
                  <a:lnTo>
                    <a:pt x="11" y="64"/>
                  </a:lnTo>
                  <a:lnTo>
                    <a:pt x="2" y="64"/>
                  </a:lnTo>
                  <a:lnTo>
                    <a:pt x="2" y="62"/>
                  </a:lnTo>
                  <a:lnTo>
                    <a:pt x="1" y="57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41" name="Freeform 283"/>
            <p:cNvSpPr>
              <a:spLocks/>
            </p:cNvSpPr>
            <p:nvPr/>
          </p:nvSpPr>
          <p:spPr bwMode="auto">
            <a:xfrm>
              <a:off x="1346" y="2112"/>
              <a:ext cx="12" cy="51"/>
            </a:xfrm>
            <a:custGeom>
              <a:avLst/>
              <a:gdLst>
                <a:gd name="T0" fmla="*/ 12 w 12"/>
                <a:gd name="T1" fmla="*/ 1 h 51"/>
                <a:gd name="T2" fmla="*/ 12 w 12"/>
                <a:gd name="T3" fmla="*/ 1 h 51"/>
                <a:gd name="T4" fmla="*/ 11 w 12"/>
                <a:gd name="T5" fmla="*/ 2 h 51"/>
                <a:gd name="T6" fmla="*/ 10 w 12"/>
                <a:gd name="T7" fmla="*/ 4 h 51"/>
                <a:gd name="T8" fmla="*/ 9 w 12"/>
                <a:gd name="T9" fmla="*/ 9 h 51"/>
                <a:gd name="T10" fmla="*/ 9 w 12"/>
                <a:gd name="T11" fmla="*/ 16 h 51"/>
                <a:gd name="T12" fmla="*/ 8 w 12"/>
                <a:gd name="T13" fmla="*/ 24 h 51"/>
                <a:gd name="T14" fmla="*/ 8 w 12"/>
                <a:gd name="T15" fmla="*/ 36 h 51"/>
                <a:gd name="T16" fmla="*/ 9 w 12"/>
                <a:gd name="T17" fmla="*/ 51 h 51"/>
                <a:gd name="T18" fmla="*/ 2 w 12"/>
                <a:gd name="T19" fmla="*/ 51 h 51"/>
                <a:gd name="T20" fmla="*/ 2 w 12"/>
                <a:gd name="T21" fmla="*/ 50 h 51"/>
                <a:gd name="T22" fmla="*/ 2 w 12"/>
                <a:gd name="T23" fmla="*/ 45 h 51"/>
                <a:gd name="T24" fmla="*/ 1 w 12"/>
                <a:gd name="T25" fmla="*/ 39 h 51"/>
                <a:gd name="T26" fmla="*/ 1 w 12"/>
                <a:gd name="T27" fmla="*/ 31 h 51"/>
                <a:gd name="T28" fmla="*/ 0 w 12"/>
                <a:gd name="T29" fmla="*/ 23 h 51"/>
                <a:gd name="T30" fmla="*/ 1 w 12"/>
                <a:gd name="T31" fmla="*/ 15 h 51"/>
                <a:gd name="T32" fmla="*/ 2 w 12"/>
                <a:gd name="T33" fmla="*/ 7 h 51"/>
                <a:gd name="T34" fmla="*/ 4 w 12"/>
                <a:gd name="T35" fmla="*/ 0 h 51"/>
                <a:gd name="T36" fmla="*/ 12 w 12"/>
                <a:gd name="T37" fmla="*/ 1 h 5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"/>
                <a:gd name="T58" fmla="*/ 0 h 51"/>
                <a:gd name="T59" fmla="*/ 12 w 12"/>
                <a:gd name="T60" fmla="*/ 51 h 5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" h="51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9" y="9"/>
                  </a:lnTo>
                  <a:lnTo>
                    <a:pt x="9" y="16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1"/>
                  </a:lnTo>
                  <a:lnTo>
                    <a:pt x="2" y="51"/>
                  </a:lnTo>
                  <a:lnTo>
                    <a:pt x="2" y="50"/>
                  </a:lnTo>
                  <a:lnTo>
                    <a:pt x="2" y="45"/>
                  </a:lnTo>
                  <a:lnTo>
                    <a:pt x="1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42" name="Freeform 284"/>
            <p:cNvSpPr>
              <a:spLocks/>
            </p:cNvSpPr>
            <p:nvPr/>
          </p:nvSpPr>
          <p:spPr bwMode="auto">
            <a:xfrm>
              <a:off x="1347" y="2119"/>
              <a:ext cx="9" cy="37"/>
            </a:xfrm>
            <a:custGeom>
              <a:avLst/>
              <a:gdLst>
                <a:gd name="T0" fmla="*/ 9 w 9"/>
                <a:gd name="T1" fmla="*/ 0 h 37"/>
                <a:gd name="T2" fmla="*/ 9 w 9"/>
                <a:gd name="T3" fmla="*/ 0 h 37"/>
                <a:gd name="T4" fmla="*/ 8 w 9"/>
                <a:gd name="T5" fmla="*/ 1 h 37"/>
                <a:gd name="T6" fmla="*/ 8 w 9"/>
                <a:gd name="T7" fmla="*/ 3 h 37"/>
                <a:gd name="T8" fmla="*/ 7 w 9"/>
                <a:gd name="T9" fmla="*/ 6 h 37"/>
                <a:gd name="T10" fmla="*/ 6 w 9"/>
                <a:gd name="T11" fmla="*/ 10 h 37"/>
                <a:gd name="T12" fmla="*/ 6 w 9"/>
                <a:gd name="T13" fmla="*/ 17 h 37"/>
                <a:gd name="T14" fmla="*/ 6 w 9"/>
                <a:gd name="T15" fmla="*/ 25 h 37"/>
                <a:gd name="T16" fmla="*/ 7 w 9"/>
                <a:gd name="T17" fmla="*/ 37 h 37"/>
                <a:gd name="T18" fmla="*/ 2 w 9"/>
                <a:gd name="T19" fmla="*/ 37 h 37"/>
                <a:gd name="T20" fmla="*/ 1 w 9"/>
                <a:gd name="T21" fmla="*/ 36 h 37"/>
                <a:gd name="T22" fmla="*/ 1 w 9"/>
                <a:gd name="T23" fmla="*/ 32 h 37"/>
                <a:gd name="T24" fmla="*/ 1 w 9"/>
                <a:gd name="T25" fmla="*/ 28 h 37"/>
                <a:gd name="T26" fmla="*/ 0 w 9"/>
                <a:gd name="T27" fmla="*/ 23 h 37"/>
                <a:gd name="T28" fmla="*/ 0 w 9"/>
                <a:gd name="T29" fmla="*/ 16 h 37"/>
                <a:gd name="T30" fmla="*/ 0 w 9"/>
                <a:gd name="T31" fmla="*/ 10 h 37"/>
                <a:gd name="T32" fmla="*/ 1 w 9"/>
                <a:gd name="T33" fmla="*/ 4 h 37"/>
                <a:gd name="T34" fmla="*/ 3 w 9"/>
                <a:gd name="T35" fmla="*/ 0 h 37"/>
                <a:gd name="T36" fmla="*/ 9 w 9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37"/>
                <a:gd name="T59" fmla="*/ 9 w 9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37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7" y="37"/>
                  </a:lnTo>
                  <a:lnTo>
                    <a:pt x="2" y="37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4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43" name="Rectangle 285"/>
            <p:cNvSpPr>
              <a:spLocks noChangeArrowheads="1"/>
            </p:cNvSpPr>
            <p:nvPr/>
          </p:nvSpPr>
          <p:spPr bwMode="auto">
            <a:xfrm>
              <a:off x="1224" y="2109"/>
              <a:ext cx="4" cy="1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444" name="Freeform 286"/>
            <p:cNvSpPr>
              <a:spLocks/>
            </p:cNvSpPr>
            <p:nvPr/>
          </p:nvSpPr>
          <p:spPr bwMode="auto">
            <a:xfrm>
              <a:off x="1266" y="2107"/>
              <a:ext cx="46" cy="55"/>
            </a:xfrm>
            <a:custGeom>
              <a:avLst/>
              <a:gdLst>
                <a:gd name="T0" fmla="*/ 4 w 46"/>
                <a:gd name="T1" fmla="*/ 6 h 55"/>
                <a:gd name="T2" fmla="*/ 4 w 46"/>
                <a:gd name="T3" fmla="*/ 7 h 55"/>
                <a:gd name="T4" fmla="*/ 3 w 46"/>
                <a:gd name="T5" fmla="*/ 9 h 55"/>
                <a:gd name="T6" fmla="*/ 1 w 46"/>
                <a:gd name="T7" fmla="*/ 14 h 55"/>
                <a:gd name="T8" fmla="*/ 0 w 46"/>
                <a:gd name="T9" fmla="*/ 21 h 55"/>
                <a:gd name="T10" fmla="*/ 0 w 46"/>
                <a:gd name="T11" fmla="*/ 28 h 55"/>
                <a:gd name="T12" fmla="*/ 0 w 46"/>
                <a:gd name="T13" fmla="*/ 36 h 55"/>
                <a:gd name="T14" fmla="*/ 0 w 46"/>
                <a:gd name="T15" fmla="*/ 46 h 55"/>
                <a:gd name="T16" fmla="*/ 3 w 46"/>
                <a:gd name="T17" fmla="*/ 55 h 55"/>
                <a:gd name="T18" fmla="*/ 3 w 46"/>
                <a:gd name="T19" fmla="*/ 55 h 55"/>
                <a:gd name="T20" fmla="*/ 3 w 46"/>
                <a:gd name="T21" fmla="*/ 54 h 55"/>
                <a:gd name="T22" fmla="*/ 3 w 46"/>
                <a:gd name="T23" fmla="*/ 51 h 55"/>
                <a:gd name="T24" fmla="*/ 3 w 46"/>
                <a:gd name="T25" fmla="*/ 49 h 55"/>
                <a:gd name="T26" fmla="*/ 3 w 46"/>
                <a:gd name="T27" fmla="*/ 46 h 55"/>
                <a:gd name="T28" fmla="*/ 4 w 46"/>
                <a:gd name="T29" fmla="*/ 43 h 55"/>
                <a:gd name="T30" fmla="*/ 4 w 46"/>
                <a:gd name="T31" fmla="*/ 39 h 55"/>
                <a:gd name="T32" fmla="*/ 5 w 46"/>
                <a:gd name="T33" fmla="*/ 35 h 55"/>
                <a:gd name="T34" fmla="*/ 6 w 46"/>
                <a:gd name="T35" fmla="*/ 32 h 55"/>
                <a:gd name="T36" fmla="*/ 7 w 46"/>
                <a:gd name="T37" fmla="*/ 28 h 55"/>
                <a:gd name="T38" fmla="*/ 8 w 46"/>
                <a:gd name="T39" fmla="*/ 25 h 55"/>
                <a:gd name="T40" fmla="*/ 11 w 46"/>
                <a:gd name="T41" fmla="*/ 21 h 55"/>
                <a:gd name="T42" fmla="*/ 14 w 46"/>
                <a:gd name="T43" fmla="*/ 19 h 55"/>
                <a:gd name="T44" fmla="*/ 17 w 46"/>
                <a:gd name="T45" fmla="*/ 16 h 55"/>
                <a:gd name="T46" fmla="*/ 21 w 46"/>
                <a:gd name="T47" fmla="*/ 15 h 55"/>
                <a:gd name="T48" fmla="*/ 26 w 46"/>
                <a:gd name="T49" fmla="*/ 14 h 55"/>
                <a:gd name="T50" fmla="*/ 26 w 46"/>
                <a:gd name="T51" fmla="*/ 13 h 55"/>
                <a:gd name="T52" fmla="*/ 26 w 46"/>
                <a:gd name="T53" fmla="*/ 13 h 55"/>
                <a:gd name="T54" fmla="*/ 28 w 46"/>
                <a:gd name="T55" fmla="*/ 12 h 55"/>
                <a:gd name="T56" fmla="*/ 29 w 46"/>
                <a:gd name="T57" fmla="*/ 11 h 55"/>
                <a:gd name="T58" fmla="*/ 33 w 46"/>
                <a:gd name="T59" fmla="*/ 9 h 55"/>
                <a:gd name="T60" fmla="*/ 36 w 46"/>
                <a:gd name="T61" fmla="*/ 7 h 55"/>
                <a:gd name="T62" fmla="*/ 41 w 46"/>
                <a:gd name="T63" fmla="*/ 5 h 55"/>
                <a:gd name="T64" fmla="*/ 46 w 46"/>
                <a:gd name="T65" fmla="*/ 2 h 55"/>
                <a:gd name="T66" fmla="*/ 46 w 46"/>
                <a:gd name="T67" fmla="*/ 2 h 55"/>
                <a:gd name="T68" fmla="*/ 45 w 46"/>
                <a:gd name="T69" fmla="*/ 2 h 55"/>
                <a:gd name="T70" fmla="*/ 43 w 46"/>
                <a:gd name="T71" fmla="*/ 2 h 55"/>
                <a:gd name="T72" fmla="*/ 42 w 46"/>
                <a:gd name="T73" fmla="*/ 2 h 55"/>
                <a:gd name="T74" fmla="*/ 40 w 46"/>
                <a:gd name="T75" fmla="*/ 1 h 55"/>
                <a:gd name="T76" fmla="*/ 38 w 46"/>
                <a:gd name="T77" fmla="*/ 1 h 55"/>
                <a:gd name="T78" fmla="*/ 35 w 46"/>
                <a:gd name="T79" fmla="*/ 1 h 55"/>
                <a:gd name="T80" fmla="*/ 32 w 46"/>
                <a:gd name="T81" fmla="*/ 1 h 55"/>
                <a:gd name="T82" fmla="*/ 28 w 46"/>
                <a:gd name="T83" fmla="*/ 0 h 55"/>
                <a:gd name="T84" fmla="*/ 26 w 46"/>
                <a:gd name="T85" fmla="*/ 1 h 55"/>
                <a:gd name="T86" fmla="*/ 22 w 46"/>
                <a:gd name="T87" fmla="*/ 1 h 55"/>
                <a:gd name="T88" fmla="*/ 19 w 46"/>
                <a:gd name="T89" fmla="*/ 1 h 55"/>
                <a:gd name="T90" fmla="*/ 14 w 46"/>
                <a:gd name="T91" fmla="*/ 2 h 55"/>
                <a:gd name="T92" fmla="*/ 11 w 46"/>
                <a:gd name="T93" fmla="*/ 2 h 55"/>
                <a:gd name="T94" fmla="*/ 7 w 46"/>
                <a:gd name="T95" fmla="*/ 4 h 55"/>
                <a:gd name="T96" fmla="*/ 4 w 46"/>
                <a:gd name="T97" fmla="*/ 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6"/>
                <a:gd name="T148" fmla="*/ 0 h 55"/>
                <a:gd name="T149" fmla="*/ 46 w 46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3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1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2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45" name="Freeform 287"/>
            <p:cNvSpPr>
              <a:spLocks/>
            </p:cNvSpPr>
            <p:nvPr/>
          </p:nvSpPr>
          <p:spPr bwMode="auto">
            <a:xfrm>
              <a:off x="1202" y="2148"/>
              <a:ext cx="37" cy="10"/>
            </a:xfrm>
            <a:custGeom>
              <a:avLst/>
              <a:gdLst>
                <a:gd name="T0" fmla="*/ 0 w 37"/>
                <a:gd name="T1" fmla="*/ 7 h 10"/>
                <a:gd name="T2" fmla="*/ 0 w 37"/>
                <a:gd name="T3" fmla="*/ 7 h 10"/>
                <a:gd name="T4" fmla="*/ 0 w 37"/>
                <a:gd name="T5" fmla="*/ 6 h 10"/>
                <a:gd name="T6" fmla="*/ 1 w 37"/>
                <a:gd name="T7" fmla="*/ 6 h 10"/>
                <a:gd name="T8" fmla="*/ 1 w 37"/>
                <a:gd name="T9" fmla="*/ 5 h 10"/>
                <a:gd name="T10" fmla="*/ 2 w 37"/>
                <a:gd name="T11" fmla="*/ 3 h 10"/>
                <a:gd name="T12" fmla="*/ 4 w 37"/>
                <a:gd name="T13" fmla="*/ 3 h 10"/>
                <a:gd name="T14" fmla="*/ 5 w 37"/>
                <a:gd name="T15" fmla="*/ 2 h 10"/>
                <a:gd name="T16" fmla="*/ 7 w 37"/>
                <a:gd name="T17" fmla="*/ 1 h 10"/>
                <a:gd name="T18" fmla="*/ 9 w 37"/>
                <a:gd name="T19" fmla="*/ 1 h 10"/>
                <a:gd name="T20" fmla="*/ 12 w 37"/>
                <a:gd name="T21" fmla="*/ 0 h 10"/>
                <a:gd name="T22" fmla="*/ 15 w 37"/>
                <a:gd name="T23" fmla="*/ 0 h 10"/>
                <a:gd name="T24" fmla="*/ 19 w 37"/>
                <a:gd name="T25" fmla="*/ 0 h 10"/>
                <a:gd name="T26" fmla="*/ 22 w 37"/>
                <a:gd name="T27" fmla="*/ 0 h 10"/>
                <a:gd name="T28" fmla="*/ 27 w 37"/>
                <a:gd name="T29" fmla="*/ 1 h 10"/>
                <a:gd name="T30" fmla="*/ 32 w 37"/>
                <a:gd name="T31" fmla="*/ 2 h 10"/>
                <a:gd name="T32" fmla="*/ 37 w 37"/>
                <a:gd name="T33" fmla="*/ 3 h 10"/>
                <a:gd name="T34" fmla="*/ 37 w 37"/>
                <a:gd name="T35" fmla="*/ 6 h 10"/>
                <a:gd name="T36" fmla="*/ 36 w 37"/>
                <a:gd name="T37" fmla="*/ 6 h 10"/>
                <a:gd name="T38" fmla="*/ 36 w 37"/>
                <a:gd name="T39" fmla="*/ 6 h 10"/>
                <a:gd name="T40" fmla="*/ 34 w 37"/>
                <a:gd name="T41" fmla="*/ 5 h 10"/>
                <a:gd name="T42" fmla="*/ 33 w 37"/>
                <a:gd name="T43" fmla="*/ 5 h 10"/>
                <a:gd name="T44" fmla="*/ 30 w 37"/>
                <a:gd name="T45" fmla="*/ 3 h 10"/>
                <a:gd name="T46" fmla="*/ 28 w 37"/>
                <a:gd name="T47" fmla="*/ 3 h 10"/>
                <a:gd name="T48" fmla="*/ 25 w 37"/>
                <a:gd name="T49" fmla="*/ 3 h 10"/>
                <a:gd name="T50" fmla="*/ 22 w 37"/>
                <a:gd name="T51" fmla="*/ 2 h 10"/>
                <a:gd name="T52" fmla="*/ 19 w 37"/>
                <a:gd name="T53" fmla="*/ 2 h 10"/>
                <a:gd name="T54" fmla="*/ 15 w 37"/>
                <a:gd name="T55" fmla="*/ 2 h 10"/>
                <a:gd name="T56" fmla="*/ 13 w 37"/>
                <a:gd name="T57" fmla="*/ 3 h 10"/>
                <a:gd name="T58" fmla="*/ 9 w 37"/>
                <a:gd name="T59" fmla="*/ 3 h 10"/>
                <a:gd name="T60" fmla="*/ 7 w 37"/>
                <a:gd name="T61" fmla="*/ 5 h 10"/>
                <a:gd name="T62" fmla="*/ 5 w 37"/>
                <a:gd name="T63" fmla="*/ 6 h 10"/>
                <a:gd name="T64" fmla="*/ 2 w 37"/>
                <a:gd name="T65" fmla="*/ 8 h 10"/>
                <a:gd name="T66" fmla="*/ 0 w 37"/>
                <a:gd name="T67" fmla="*/ 10 h 10"/>
                <a:gd name="T68" fmla="*/ 0 w 37"/>
                <a:gd name="T69" fmla="*/ 7 h 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0"/>
                <a:gd name="T107" fmla="*/ 37 w 37"/>
                <a:gd name="T108" fmla="*/ 10 h 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0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46" name="Freeform 288"/>
            <p:cNvSpPr>
              <a:spLocks/>
            </p:cNvSpPr>
            <p:nvPr/>
          </p:nvSpPr>
          <p:spPr bwMode="auto">
            <a:xfrm>
              <a:off x="1202" y="2123"/>
              <a:ext cx="37" cy="11"/>
            </a:xfrm>
            <a:custGeom>
              <a:avLst/>
              <a:gdLst>
                <a:gd name="T0" fmla="*/ 0 w 37"/>
                <a:gd name="T1" fmla="*/ 7 h 11"/>
                <a:gd name="T2" fmla="*/ 0 w 37"/>
                <a:gd name="T3" fmla="*/ 7 h 11"/>
                <a:gd name="T4" fmla="*/ 0 w 37"/>
                <a:gd name="T5" fmla="*/ 6 h 11"/>
                <a:gd name="T6" fmla="*/ 1 w 37"/>
                <a:gd name="T7" fmla="*/ 6 h 11"/>
                <a:gd name="T8" fmla="*/ 1 w 37"/>
                <a:gd name="T9" fmla="*/ 5 h 11"/>
                <a:gd name="T10" fmla="*/ 2 w 37"/>
                <a:gd name="T11" fmla="*/ 4 h 11"/>
                <a:gd name="T12" fmla="*/ 4 w 37"/>
                <a:gd name="T13" fmla="*/ 4 h 11"/>
                <a:gd name="T14" fmla="*/ 5 w 37"/>
                <a:gd name="T15" fmla="*/ 3 h 11"/>
                <a:gd name="T16" fmla="*/ 7 w 37"/>
                <a:gd name="T17" fmla="*/ 2 h 11"/>
                <a:gd name="T18" fmla="*/ 9 w 37"/>
                <a:gd name="T19" fmla="*/ 2 h 11"/>
                <a:gd name="T20" fmla="*/ 12 w 37"/>
                <a:gd name="T21" fmla="*/ 0 h 11"/>
                <a:gd name="T22" fmla="*/ 15 w 37"/>
                <a:gd name="T23" fmla="*/ 0 h 11"/>
                <a:gd name="T24" fmla="*/ 19 w 37"/>
                <a:gd name="T25" fmla="*/ 0 h 11"/>
                <a:gd name="T26" fmla="*/ 22 w 37"/>
                <a:gd name="T27" fmla="*/ 0 h 11"/>
                <a:gd name="T28" fmla="*/ 27 w 37"/>
                <a:gd name="T29" fmla="*/ 2 h 11"/>
                <a:gd name="T30" fmla="*/ 32 w 37"/>
                <a:gd name="T31" fmla="*/ 3 h 11"/>
                <a:gd name="T32" fmla="*/ 37 w 37"/>
                <a:gd name="T33" fmla="*/ 4 h 11"/>
                <a:gd name="T34" fmla="*/ 37 w 37"/>
                <a:gd name="T35" fmla="*/ 6 h 11"/>
                <a:gd name="T36" fmla="*/ 36 w 37"/>
                <a:gd name="T37" fmla="*/ 6 h 11"/>
                <a:gd name="T38" fmla="*/ 36 w 37"/>
                <a:gd name="T39" fmla="*/ 6 h 11"/>
                <a:gd name="T40" fmla="*/ 34 w 37"/>
                <a:gd name="T41" fmla="*/ 5 h 11"/>
                <a:gd name="T42" fmla="*/ 33 w 37"/>
                <a:gd name="T43" fmla="*/ 5 h 11"/>
                <a:gd name="T44" fmla="*/ 30 w 37"/>
                <a:gd name="T45" fmla="*/ 5 h 11"/>
                <a:gd name="T46" fmla="*/ 28 w 37"/>
                <a:gd name="T47" fmla="*/ 4 h 11"/>
                <a:gd name="T48" fmla="*/ 25 w 37"/>
                <a:gd name="T49" fmla="*/ 4 h 11"/>
                <a:gd name="T50" fmla="*/ 22 w 37"/>
                <a:gd name="T51" fmla="*/ 3 h 11"/>
                <a:gd name="T52" fmla="*/ 19 w 37"/>
                <a:gd name="T53" fmla="*/ 3 h 11"/>
                <a:gd name="T54" fmla="*/ 15 w 37"/>
                <a:gd name="T55" fmla="*/ 3 h 11"/>
                <a:gd name="T56" fmla="*/ 13 w 37"/>
                <a:gd name="T57" fmla="*/ 4 h 11"/>
                <a:gd name="T58" fmla="*/ 9 w 37"/>
                <a:gd name="T59" fmla="*/ 4 h 11"/>
                <a:gd name="T60" fmla="*/ 7 w 37"/>
                <a:gd name="T61" fmla="*/ 5 h 11"/>
                <a:gd name="T62" fmla="*/ 5 w 37"/>
                <a:gd name="T63" fmla="*/ 6 h 11"/>
                <a:gd name="T64" fmla="*/ 2 w 37"/>
                <a:gd name="T65" fmla="*/ 9 h 11"/>
                <a:gd name="T66" fmla="*/ 0 w 37"/>
                <a:gd name="T67" fmla="*/ 11 h 11"/>
                <a:gd name="T68" fmla="*/ 0 w 37"/>
                <a:gd name="T69" fmla="*/ 7 h 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1"/>
                <a:gd name="T107" fmla="*/ 37 w 37"/>
                <a:gd name="T108" fmla="*/ 11 h 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1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2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3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47" name="Freeform 289"/>
            <p:cNvSpPr>
              <a:spLocks/>
            </p:cNvSpPr>
            <p:nvPr/>
          </p:nvSpPr>
          <p:spPr bwMode="auto">
            <a:xfrm>
              <a:off x="1237" y="2112"/>
              <a:ext cx="61" cy="113"/>
            </a:xfrm>
            <a:custGeom>
              <a:avLst/>
              <a:gdLst>
                <a:gd name="T0" fmla="*/ 0 w 61"/>
                <a:gd name="T1" fmla="*/ 0 h 113"/>
                <a:gd name="T2" fmla="*/ 0 w 61"/>
                <a:gd name="T3" fmla="*/ 110 h 113"/>
                <a:gd name="T4" fmla="*/ 19 w 61"/>
                <a:gd name="T5" fmla="*/ 113 h 113"/>
                <a:gd name="T6" fmla="*/ 18 w 61"/>
                <a:gd name="T7" fmla="*/ 98 h 113"/>
                <a:gd name="T8" fmla="*/ 61 w 61"/>
                <a:gd name="T9" fmla="*/ 105 h 113"/>
                <a:gd name="T10" fmla="*/ 61 w 61"/>
                <a:gd name="T11" fmla="*/ 99 h 113"/>
                <a:gd name="T12" fmla="*/ 30 w 61"/>
                <a:gd name="T13" fmla="*/ 96 h 113"/>
                <a:gd name="T14" fmla="*/ 29 w 61"/>
                <a:gd name="T15" fmla="*/ 83 h 113"/>
                <a:gd name="T16" fmla="*/ 9 w 61"/>
                <a:gd name="T17" fmla="*/ 83 h 113"/>
                <a:gd name="T18" fmla="*/ 8 w 61"/>
                <a:gd name="T19" fmla="*/ 80 h 113"/>
                <a:gd name="T20" fmla="*/ 7 w 61"/>
                <a:gd name="T21" fmla="*/ 76 h 113"/>
                <a:gd name="T22" fmla="*/ 6 w 61"/>
                <a:gd name="T23" fmla="*/ 69 h 113"/>
                <a:gd name="T24" fmla="*/ 4 w 61"/>
                <a:gd name="T25" fmla="*/ 59 h 113"/>
                <a:gd name="T26" fmla="*/ 2 w 61"/>
                <a:gd name="T27" fmla="*/ 48 h 113"/>
                <a:gd name="T28" fmla="*/ 1 w 61"/>
                <a:gd name="T29" fmla="*/ 34 h 113"/>
                <a:gd name="T30" fmla="*/ 2 w 61"/>
                <a:gd name="T31" fmla="*/ 20 h 113"/>
                <a:gd name="T32" fmla="*/ 6 w 61"/>
                <a:gd name="T33" fmla="*/ 3 h 113"/>
                <a:gd name="T34" fmla="*/ 0 w 61"/>
                <a:gd name="T35" fmla="*/ 0 h 11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1"/>
                <a:gd name="T55" fmla="*/ 0 h 113"/>
                <a:gd name="T56" fmla="*/ 61 w 61"/>
                <a:gd name="T57" fmla="*/ 113 h 11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1" h="113">
                  <a:moveTo>
                    <a:pt x="0" y="0"/>
                  </a:moveTo>
                  <a:lnTo>
                    <a:pt x="0" y="110"/>
                  </a:lnTo>
                  <a:lnTo>
                    <a:pt x="19" y="113"/>
                  </a:lnTo>
                  <a:lnTo>
                    <a:pt x="18" y="98"/>
                  </a:lnTo>
                  <a:lnTo>
                    <a:pt x="61" y="105"/>
                  </a:lnTo>
                  <a:lnTo>
                    <a:pt x="61" y="99"/>
                  </a:lnTo>
                  <a:lnTo>
                    <a:pt x="30" y="96"/>
                  </a:lnTo>
                  <a:lnTo>
                    <a:pt x="29" y="83"/>
                  </a:lnTo>
                  <a:lnTo>
                    <a:pt x="9" y="83"/>
                  </a:lnTo>
                  <a:lnTo>
                    <a:pt x="8" y="80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9"/>
                  </a:lnTo>
                  <a:lnTo>
                    <a:pt x="2" y="48"/>
                  </a:lnTo>
                  <a:lnTo>
                    <a:pt x="1" y="34"/>
                  </a:lnTo>
                  <a:lnTo>
                    <a:pt x="2" y="20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48" name="Freeform 290"/>
            <p:cNvSpPr>
              <a:spLocks/>
            </p:cNvSpPr>
            <p:nvPr/>
          </p:nvSpPr>
          <p:spPr bwMode="auto">
            <a:xfrm>
              <a:off x="1267" y="2086"/>
              <a:ext cx="79" cy="15"/>
            </a:xfrm>
            <a:custGeom>
              <a:avLst/>
              <a:gdLst>
                <a:gd name="T0" fmla="*/ 0 w 79"/>
                <a:gd name="T1" fmla="*/ 15 h 15"/>
                <a:gd name="T2" fmla="*/ 0 w 79"/>
                <a:gd name="T3" fmla="*/ 15 h 15"/>
                <a:gd name="T4" fmla="*/ 3 w 79"/>
                <a:gd name="T5" fmla="*/ 14 h 15"/>
                <a:gd name="T6" fmla="*/ 4 w 79"/>
                <a:gd name="T7" fmla="*/ 14 h 15"/>
                <a:gd name="T8" fmla="*/ 7 w 79"/>
                <a:gd name="T9" fmla="*/ 13 h 15"/>
                <a:gd name="T10" fmla="*/ 11 w 79"/>
                <a:gd name="T11" fmla="*/ 12 h 15"/>
                <a:gd name="T12" fmla="*/ 14 w 79"/>
                <a:gd name="T13" fmla="*/ 11 h 15"/>
                <a:gd name="T14" fmla="*/ 19 w 79"/>
                <a:gd name="T15" fmla="*/ 9 h 15"/>
                <a:gd name="T16" fmla="*/ 24 w 79"/>
                <a:gd name="T17" fmla="*/ 8 h 15"/>
                <a:gd name="T18" fmla="*/ 30 w 79"/>
                <a:gd name="T19" fmla="*/ 8 h 15"/>
                <a:gd name="T20" fmla="*/ 35 w 79"/>
                <a:gd name="T21" fmla="*/ 7 h 15"/>
                <a:gd name="T22" fmla="*/ 42 w 79"/>
                <a:gd name="T23" fmla="*/ 7 h 15"/>
                <a:gd name="T24" fmla="*/ 48 w 79"/>
                <a:gd name="T25" fmla="*/ 6 h 15"/>
                <a:gd name="T26" fmla="*/ 55 w 79"/>
                <a:gd name="T27" fmla="*/ 7 h 15"/>
                <a:gd name="T28" fmla="*/ 62 w 79"/>
                <a:gd name="T29" fmla="*/ 7 h 15"/>
                <a:gd name="T30" fmla="*/ 69 w 79"/>
                <a:gd name="T31" fmla="*/ 8 h 15"/>
                <a:gd name="T32" fmla="*/ 76 w 79"/>
                <a:gd name="T33" fmla="*/ 9 h 15"/>
                <a:gd name="T34" fmla="*/ 79 w 79"/>
                <a:gd name="T35" fmla="*/ 0 h 15"/>
                <a:gd name="T36" fmla="*/ 79 w 79"/>
                <a:gd name="T37" fmla="*/ 0 h 15"/>
                <a:gd name="T38" fmla="*/ 76 w 79"/>
                <a:gd name="T39" fmla="*/ 0 h 15"/>
                <a:gd name="T40" fmla="*/ 74 w 79"/>
                <a:gd name="T41" fmla="*/ 0 h 15"/>
                <a:gd name="T42" fmla="*/ 70 w 79"/>
                <a:gd name="T43" fmla="*/ 0 h 15"/>
                <a:gd name="T44" fmla="*/ 66 w 79"/>
                <a:gd name="T45" fmla="*/ 0 h 15"/>
                <a:gd name="T46" fmla="*/ 61 w 79"/>
                <a:gd name="T47" fmla="*/ 0 h 15"/>
                <a:gd name="T48" fmla="*/ 56 w 79"/>
                <a:gd name="T49" fmla="*/ 0 h 15"/>
                <a:gd name="T50" fmla="*/ 51 w 79"/>
                <a:gd name="T51" fmla="*/ 1 h 15"/>
                <a:gd name="T52" fmla="*/ 44 w 79"/>
                <a:gd name="T53" fmla="*/ 1 h 15"/>
                <a:gd name="T54" fmla="*/ 38 w 79"/>
                <a:gd name="T55" fmla="*/ 1 h 15"/>
                <a:gd name="T56" fmla="*/ 31 w 79"/>
                <a:gd name="T57" fmla="*/ 2 h 15"/>
                <a:gd name="T58" fmla="*/ 25 w 79"/>
                <a:gd name="T59" fmla="*/ 4 h 15"/>
                <a:gd name="T60" fmla="*/ 18 w 79"/>
                <a:gd name="T61" fmla="*/ 5 h 15"/>
                <a:gd name="T62" fmla="*/ 12 w 79"/>
                <a:gd name="T63" fmla="*/ 6 h 15"/>
                <a:gd name="T64" fmla="*/ 6 w 79"/>
                <a:gd name="T65" fmla="*/ 7 h 15"/>
                <a:gd name="T66" fmla="*/ 0 w 79"/>
                <a:gd name="T67" fmla="*/ 8 h 15"/>
                <a:gd name="T68" fmla="*/ 0 w 79"/>
                <a:gd name="T69" fmla="*/ 15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"/>
                <a:gd name="T106" fmla="*/ 0 h 15"/>
                <a:gd name="T107" fmla="*/ 79 w 79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9" y="9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49" name="Freeform 291"/>
            <p:cNvSpPr>
              <a:spLocks/>
            </p:cNvSpPr>
            <p:nvPr/>
          </p:nvSpPr>
          <p:spPr bwMode="auto">
            <a:xfrm>
              <a:off x="1222" y="2227"/>
              <a:ext cx="132" cy="45"/>
            </a:xfrm>
            <a:custGeom>
              <a:avLst/>
              <a:gdLst>
                <a:gd name="T0" fmla="*/ 55 w 132"/>
                <a:gd name="T1" fmla="*/ 44 h 45"/>
                <a:gd name="T2" fmla="*/ 56 w 132"/>
                <a:gd name="T3" fmla="*/ 42 h 45"/>
                <a:gd name="T4" fmla="*/ 56 w 132"/>
                <a:gd name="T5" fmla="*/ 42 h 45"/>
                <a:gd name="T6" fmla="*/ 57 w 132"/>
                <a:gd name="T7" fmla="*/ 42 h 45"/>
                <a:gd name="T8" fmla="*/ 59 w 132"/>
                <a:gd name="T9" fmla="*/ 41 h 45"/>
                <a:gd name="T10" fmla="*/ 61 w 132"/>
                <a:gd name="T11" fmla="*/ 41 h 45"/>
                <a:gd name="T12" fmla="*/ 63 w 132"/>
                <a:gd name="T13" fmla="*/ 40 h 45"/>
                <a:gd name="T14" fmla="*/ 65 w 132"/>
                <a:gd name="T15" fmla="*/ 39 h 45"/>
                <a:gd name="T16" fmla="*/ 68 w 132"/>
                <a:gd name="T17" fmla="*/ 38 h 45"/>
                <a:gd name="T18" fmla="*/ 71 w 132"/>
                <a:gd name="T19" fmla="*/ 37 h 45"/>
                <a:gd name="T20" fmla="*/ 73 w 132"/>
                <a:gd name="T21" fmla="*/ 34 h 45"/>
                <a:gd name="T22" fmla="*/ 76 w 132"/>
                <a:gd name="T23" fmla="*/ 33 h 45"/>
                <a:gd name="T24" fmla="*/ 78 w 132"/>
                <a:gd name="T25" fmla="*/ 31 h 45"/>
                <a:gd name="T26" fmla="*/ 80 w 132"/>
                <a:gd name="T27" fmla="*/ 30 h 45"/>
                <a:gd name="T28" fmla="*/ 82 w 132"/>
                <a:gd name="T29" fmla="*/ 27 h 45"/>
                <a:gd name="T30" fmla="*/ 84 w 132"/>
                <a:gd name="T31" fmla="*/ 26 h 45"/>
                <a:gd name="T32" fmla="*/ 85 w 132"/>
                <a:gd name="T33" fmla="*/ 24 h 45"/>
                <a:gd name="T34" fmla="*/ 0 w 132"/>
                <a:gd name="T35" fmla="*/ 3 h 45"/>
                <a:gd name="T36" fmla="*/ 6 w 132"/>
                <a:gd name="T37" fmla="*/ 0 h 45"/>
                <a:gd name="T38" fmla="*/ 132 w 132"/>
                <a:gd name="T39" fmla="*/ 32 h 45"/>
                <a:gd name="T40" fmla="*/ 126 w 132"/>
                <a:gd name="T41" fmla="*/ 34 h 45"/>
                <a:gd name="T42" fmla="*/ 90 w 132"/>
                <a:gd name="T43" fmla="*/ 25 h 45"/>
                <a:gd name="T44" fmla="*/ 90 w 132"/>
                <a:gd name="T45" fmla="*/ 25 h 45"/>
                <a:gd name="T46" fmla="*/ 90 w 132"/>
                <a:gd name="T47" fmla="*/ 26 h 45"/>
                <a:gd name="T48" fmla="*/ 89 w 132"/>
                <a:gd name="T49" fmla="*/ 26 h 45"/>
                <a:gd name="T50" fmla="*/ 89 w 132"/>
                <a:gd name="T51" fmla="*/ 27 h 45"/>
                <a:gd name="T52" fmla="*/ 87 w 132"/>
                <a:gd name="T53" fmla="*/ 28 h 45"/>
                <a:gd name="T54" fmla="*/ 86 w 132"/>
                <a:gd name="T55" fmla="*/ 30 h 45"/>
                <a:gd name="T56" fmla="*/ 85 w 132"/>
                <a:gd name="T57" fmla="*/ 31 h 45"/>
                <a:gd name="T58" fmla="*/ 83 w 132"/>
                <a:gd name="T59" fmla="*/ 32 h 45"/>
                <a:gd name="T60" fmla="*/ 80 w 132"/>
                <a:gd name="T61" fmla="*/ 33 h 45"/>
                <a:gd name="T62" fmla="*/ 78 w 132"/>
                <a:gd name="T63" fmla="*/ 34 h 45"/>
                <a:gd name="T64" fmla="*/ 76 w 132"/>
                <a:gd name="T65" fmla="*/ 37 h 45"/>
                <a:gd name="T66" fmla="*/ 72 w 132"/>
                <a:gd name="T67" fmla="*/ 38 h 45"/>
                <a:gd name="T68" fmla="*/ 70 w 132"/>
                <a:gd name="T69" fmla="*/ 40 h 45"/>
                <a:gd name="T70" fmla="*/ 65 w 132"/>
                <a:gd name="T71" fmla="*/ 41 h 45"/>
                <a:gd name="T72" fmla="*/ 62 w 132"/>
                <a:gd name="T73" fmla="*/ 42 h 45"/>
                <a:gd name="T74" fmla="*/ 57 w 132"/>
                <a:gd name="T75" fmla="*/ 45 h 45"/>
                <a:gd name="T76" fmla="*/ 55 w 132"/>
                <a:gd name="T77" fmla="*/ 44 h 4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45"/>
                <a:gd name="T119" fmla="*/ 132 w 132"/>
                <a:gd name="T120" fmla="*/ 45 h 4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45">
                  <a:moveTo>
                    <a:pt x="55" y="44"/>
                  </a:move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7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1"/>
                  </a:lnTo>
                  <a:lnTo>
                    <a:pt x="80" y="30"/>
                  </a:lnTo>
                  <a:lnTo>
                    <a:pt x="82" y="27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4"/>
                  </a:lnTo>
                  <a:lnTo>
                    <a:pt x="76" y="37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2"/>
                  </a:lnTo>
                  <a:lnTo>
                    <a:pt x="57" y="45"/>
                  </a:lnTo>
                  <a:lnTo>
                    <a:pt x="55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50" name="Freeform 292"/>
            <p:cNvSpPr>
              <a:spLocks/>
            </p:cNvSpPr>
            <p:nvPr/>
          </p:nvSpPr>
          <p:spPr bwMode="auto">
            <a:xfrm>
              <a:off x="1194" y="2239"/>
              <a:ext cx="135" cy="40"/>
            </a:xfrm>
            <a:custGeom>
              <a:avLst/>
              <a:gdLst>
                <a:gd name="T0" fmla="*/ 0 w 135"/>
                <a:gd name="T1" fmla="*/ 0 h 40"/>
                <a:gd name="T2" fmla="*/ 132 w 135"/>
                <a:gd name="T3" fmla="*/ 40 h 40"/>
                <a:gd name="T4" fmla="*/ 135 w 135"/>
                <a:gd name="T5" fmla="*/ 40 h 40"/>
                <a:gd name="T6" fmla="*/ 5 w 135"/>
                <a:gd name="T7" fmla="*/ 0 h 40"/>
                <a:gd name="T8" fmla="*/ 0 w 13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0"/>
                <a:gd name="T17" fmla="*/ 135 w 13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51" name="Freeform 293"/>
            <p:cNvSpPr>
              <a:spLocks/>
            </p:cNvSpPr>
            <p:nvPr/>
          </p:nvSpPr>
          <p:spPr bwMode="auto">
            <a:xfrm>
              <a:off x="1217" y="2233"/>
              <a:ext cx="132" cy="36"/>
            </a:xfrm>
            <a:custGeom>
              <a:avLst/>
              <a:gdLst>
                <a:gd name="T0" fmla="*/ 0 w 132"/>
                <a:gd name="T1" fmla="*/ 0 h 36"/>
                <a:gd name="T2" fmla="*/ 130 w 132"/>
                <a:gd name="T3" fmla="*/ 36 h 36"/>
                <a:gd name="T4" fmla="*/ 132 w 132"/>
                <a:gd name="T5" fmla="*/ 35 h 36"/>
                <a:gd name="T6" fmla="*/ 4 w 132"/>
                <a:gd name="T7" fmla="*/ 0 h 36"/>
                <a:gd name="T8" fmla="*/ 0 w 132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6"/>
                <a:gd name="T17" fmla="*/ 132 w 13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6">
                  <a:moveTo>
                    <a:pt x="0" y="0"/>
                  </a:moveTo>
                  <a:lnTo>
                    <a:pt x="130" y="36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52" name="Freeform 294"/>
            <p:cNvSpPr>
              <a:spLocks/>
            </p:cNvSpPr>
            <p:nvPr/>
          </p:nvSpPr>
          <p:spPr bwMode="auto">
            <a:xfrm>
              <a:off x="1207" y="2236"/>
              <a:ext cx="133" cy="38"/>
            </a:xfrm>
            <a:custGeom>
              <a:avLst/>
              <a:gdLst>
                <a:gd name="T0" fmla="*/ 0 w 133"/>
                <a:gd name="T1" fmla="*/ 0 h 38"/>
                <a:gd name="T2" fmla="*/ 130 w 133"/>
                <a:gd name="T3" fmla="*/ 38 h 38"/>
                <a:gd name="T4" fmla="*/ 133 w 133"/>
                <a:gd name="T5" fmla="*/ 38 h 38"/>
                <a:gd name="T6" fmla="*/ 3 w 133"/>
                <a:gd name="T7" fmla="*/ 0 h 38"/>
                <a:gd name="T8" fmla="*/ 0 w 1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8"/>
                <a:gd name="T17" fmla="*/ 133 w 1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8">
                  <a:moveTo>
                    <a:pt x="0" y="0"/>
                  </a:moveTo>
                  <a:lnTo>
                    <a:pt x="130" y="38"/>
                  </a:lnTo>
                  <a:lnTo>
                    <a:pt x="133" y="38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53" name="Freeform 295"/>
            <p:cNvSpPr>
              <a:spLocks/>
            </p:cNvSpPr>
            <p:nvPr/>
          </p:nvSpPr>
          <p:spPr bwMode="auto">
            <a:xfrm>
              <a:off x="1768" y="2150"/>
              <a:ext cx="249" cy="209"/>
            </a:xfrm>
            <a:custGeom>
              <a:avLst/>
              <a:gdLst>
                <a:gd name="T0" fmla="*/ 70 w 249"/>
                <a:gd name="T1" fmla="*/ 14 h 209"/>
                <a:gd name="T2" fmla="*/ 70 w 249"/>
                <a:gd name="T3" fmla="*/ 14 h 209"/>
                <a:gd name="T4" fmla="*/ 72 w 249"/>
                <a:gd name="T5" fmla="*/ 14 h 209"/>
                <a:gd name="T6" fmla="*/ 75 w 249"/>
                <a:gd name="T7" fmla="*/ 13 h 209"/>
                <a:gd name="T8" fmla="*/ 78 w 249"/>
                <a:gd name="T9" fmla="*/ 12 h 209"/>
                <a:gd name="T10" fmla="*/ 83 w 249"/>
                <a:gd name="T11" fmla="*/ 11 h 209"/>
                <a:gd name="T12" fmla="*/ 88 w 249"/>
                <a:gd name="T13" fmla="*/ 10 h 209"/>
                <a:gd name="T14" fmla="*/ 95 w 249"/>
                <a:gd name="T15" fmla="*/ 8 h 209"/>
                <a:gd name="T16" fmla="*/ 103 w 249"/>
                <a:gd name="T17" fmla="*/ 6 h 209"/>
                <a:gd name="T18" fmla="*/ 111 w 249"/>
                <a:gd name="T19" fmla="*/ 5 h 209"/>
                <a:gd name="T20" fmla="*/ 120 w 249"/>
                <a:gd name="T21" fmla="*/ 4 h 209"/>
                <a:gd name="T22" fmla="*/ 132 w 249"/>
                <a:gd name="T23" fmla="*/ 3 h 209"/>
                <a:gd name="T24" fmla="*/ 144 w 249"/>
                <a:gd name="T25" fmla="*/ 1 h 209"/>
                <a:gd name="T26" fmla="*/ 156 w 249"/>
                <a:gd name="T27" fmla="*/ 0 h 209"/>
                <a:gd name="T28" fmla="*/ 169 w 249"/>
                <a:gd name="T29" fmla="*/ 0 h 209"/>
                <a:gd name="T30" fmla="*/ 184 w 249"/>
                <a:gd name="T31" fmla="*/ 0 h 209"/>
                <a:gd name="T32" fmla="*/ 201 w 249"/>
                <a:gd name="T33" fmla="*/ 0 h 209"/>
                <a:gd name="T34" fmla="*/ 208 w 249"/>
                <a:gd name="T35" fmla="*/ 28 h 209"/>
                <a:gd name="T36" fmla="*/ 210 w 249"/>
                <a:gd name="T37" fmla="*/ 29 h 209"/>
                <a:gd name="T38" fmla="*/ 216 w 249"/>
                <a:gd name="T39" fmla="*/ 34 h 209"/>
                <a:gd name="T40" fmla="*/ 222 w 249"/>
                <a:gd name="T41" fmla="*/ 40 h 209"/>
                <a:gd name="T42" fmla="*/ 225 w 249"/>
                <a:gd name="T43" fmla="*/ 51 h 209"/>
                <a:gd name="T44" fmla="*/ 239 w 249"/>
                <a:gd name="T45" fmla="*/ 117 h 209"/>
                <a:gd name="T46" fmla="*/ 246 w 249"/>
                <a:gd name="T47" fmla="*/ 145 h 209"/>
                <a:gd name="T48" fmla="*/ 246 w 249"/>
                <a:gd name="T49" fmla="*/ 146 h 209"/>
                <a:gd name="T50" fmla="*/ 248 w 249"/>
                <a:gd name="T51" fmla="*/ 152 h 209"/>
                <a:gd name="T52" fmla="*/ 248 w 249"/>
                <a:gd name="T53" fmla="*/ 160 h 209"/>
                <a:gd name="T54" fmla="*/ 244 w 249"/>
                <a:gd name="T55" fmla="*/ 171 h 209"/>
                <a:gd name="T56" fmla="*/ 0 w 249"/>
                <a:gd name="T57" fmla="*/ 164 h 209"/>
                <a:gd name="T58" fmla="*/ 25 w 249"/>
                <a:gd name="T59" fmla="*/ 151 h 209"/>
                <a:gd name="T60" fmla="*/ 25 w 249"/>
                <a:gd name="T61" fmla="*/ 28 h 209"/>
                <a:gd name="T62" fmla="*/ 26 w 249"/>
                <a:gd name="T63" fmla="*/ 27 h 209"/>
                <a:gd name="T64" fmla="*/ 28 w 249"/>
                <a:gd name="T65" fmla="*/ 26 h 209"/>
                <a:gd name="T66" fmla="*/ 32 w 249"/>
                <a:gd name="T67" fmla="*/ 25 h 209"/>
                <a:gd name="T68" fmla="*/ 36 w 249"/>
                <a:gd name="T69" fmla="*/ 24 h 209"/>
                <a:gd name="T70" fmla="*/ 42 w 249"/>
                <a:gd name="T71" fmla="*/ 22 h 209"/>
                <a:gd name="T72" fmla="*/ 49 w 249"/>
                <a:gd name="T73" fmla="*/ 22 h 209"/>
                <a:gd name="T74" fmla="*/ 57 w 249"/>
                <a:gd name="T75" fmla="*/ 24 h 209"/>
                <a:gd name="T76" fmla="*/ 68 w 249"/>
                <a:gd name="T77" fmla="*/ 27 h 20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9"/>
                <a:gd name="T119" fmla="*/ 249 w 249"/>
                <a:gd name="T120" fmla="*/ 209 h 20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9">
                  <a:moveTo>
                    <a:pt x="68" y="27"/>
                  </a:moveTo>
                  <a:lnTo>
                    <a:pt x="70" y="14"/>
                  </a:lnTo>
                  <a:lnTo>
                    <a:pt x="71" y="14"/>
                  </a:lnTo>
                  <a:lnTo>
                    <a:pt x="72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8" y="12"/>
                  </a:lnTo>
                  <a:lnTo>
                    <a:pt x="81" y="12"/>
                  </a:lnTo>
                  <a:lnTo>
                    <a:pt x="83" y="11"/>
                  </a:lnTo>
                  <a:lnTo>
                    <a:pt x="85" y="11"/>
                  </a:lnTo>
                  <a:lnTo>
                    <a:pt x="88" y="10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6" y="6"/>
                  </a:lnTo>
                  <a:lnTo>
                    <a:pt x="111" y="5"/>
                  </a:lnTo>
                  <a:lnTo>
                    <a:pt x="116" y="5"/>
                  </a:lnTo>
                  <a:lnTo>
                    <a:pt x="120" y="4"/>
                  </a:lnTo>
                  <a:lnTo>
                    <a:pt x="126" y="3"/>
                  </a:lnTo>
                  <a:lnTo>
                    <a:pt x="132" y="3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49" y="1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9" y="0"/>
                  </a:lnTo>
                  <a:lnTo>
                    <a:pt x="177" y="0"/>
                  </a:lnTo>
                  <a:lnTo>
                    <a:pt x="184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5"/>
                  </a:lnTo>
                  <a:lnTo>
                    <a:pt x="208" y="28"/>
                  </a:lnTo>
                  <a:lnTo>
                    <a:pt x="208" y="29"/>
                  </a:lnTo>
                  <a:lnTo>
                    <a:pt x="210" y="29"/>
                  </a:lnTo>
                  <a:lnTo>
                    <a:pt x="212" y="32"/>
                  </a:lnTo>
                  <a:lnTo>
                    <a:pt x="216" y="34"/>
                  </a:lnTo>
                  <a:lnTo>
                    <a:pt x="219" y="37"/>
                  </a:lnTo>
                  <a:lnTo>
                    <a:pt x="222" y="40"/>
                  </a:lnTo>
                  <a:lnTo>
                    <a:pt x="224" y="45"/>
                  </a:lnTo>
                  <a:lnTo>
                    <a:pt x="225" y="51"/>
                  </a:lnTo>
                  <a:lnTo>
                    <a:pt x="245" y="69"/>
                  </a:lnTo>
                  <a:lnTo>
                    <a:pt x="239" y="117"/>
                  </a:lnTo>
                  <a:lnTo>
                    <a:pt x="208" y="133"/>
                  </a:lnTo>
                  <a:lnTo>
                    <a:pt x="246" y="145"/>
                  </a:lnTo>
                  <a:lnTo>
                    <a:pt x="246" y="146"/>
                  </a:lnTo>
                  <a:lnTo>
                    <a:pt x="248" y="149"/>
                  </a:lnTo>
                  <a:lnTo>
                    <a:pt x="248" y="152"/>
                  </a:lnTo>
                  <a:lnTo>
                    <a:pt x="249" y="156"/>
                  </a:lnTo>
                  <a:lnTo>
                    <a:pt x="248" y="160"/>
                  </a:lnTo>
                  <a:lnTo>
                    <a:pt x="246" y="165"/>
                  </a:lnTo>
                  <a:lnTo>
                    <a:pt x="244" y="171"/>
                  </a:lnTo>
                  <a:lnTo>
                    <a:pt x="144" y="209"/>
                  </a:lnTo>
                  <a:lnTo>
                    <a:pt x="0" y="164"/>
                  </a:lnTo>
                  <a:lnTo>
                    <a:pt x="2" y="159"/>
                  </a:lnTo>
                  <a:lnTo>
                    <a:pt x="25" y="151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6"/>
                  </a:lnTo>
                  <a:lnTo>
                    <a:pt x="30" y="26"/>
                  </a:lnTo>
                  <a:lnTo>
                    <a:pt x="32" y="25"/>
                  </a:lnTo>
                  <a:lnTo>
                    <a:pt x="34" y="24"/>
                  </a:lnTo>
                  <a:lnTo>
                    <a:pt x="36" y="24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7" y="24"/>
                  </a:lnTo>
                  <a:lnTo>
                    <a:pt x="61" y="25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54" name="Freeform 296"/>
            <p:cNvSpPr>
              <a:spLocks/>
            </p:cNvSpPr>
            <p:nvPr/>
          </p:nvSpPr>
          <p:spPr bwMode="auto">
            <a:xfrm>
              <a:off x="1854" y="2165"/>
              <a:ext cx="80" cy="92"/>
            </a:xfrm>
            <a:custGeom>
              <a:avLst/>
              <a:gdLst>
                <a:gd name="T0" fmla="*/ 79 w 80"/>
                <a:gd name="T1" fmla="*/ 4 h 92"/>
                <a:gd name="T2" fmla="*/ 79 w 80"/>
                <a:gd name="T3" fmla="*/ 4 h 92"/>
                <a:gd name="T4" fmla="*/ 77 w 80"/>
                <a:gd name="T5" fmla="*/ 4 h 92"/>
                <a:gd name="T6" fmla="*/ 75 w 80"/>
                <a:gd name="T7" fmla="*/ 3 h 92"/>
                <a:gd name="T8" fmla="*/ 73 w 80"/>
                <a:gd name="T9" fmla="*/ 3 h 92"/>
                <a:gd name="T10" fmla="*/ 69 w 80"/>
                <a:gd name="T11" fmla="*/ 2 h 92"/>
                <a:gd name="T12" fmla="*/ 66 w 80"/>
                <a:gd name="T13" fmla="*/ 2 h 92"/>
                <a:gd name="T14" fmla="*/ 61 w 80"/>
                <a:gd name="T15" fmla="*/ 2 h 92"/>
                <a:gd name="T16" fmla="*/ 56 w 80"/>
                <a:gd name="T17" fmla="*/ 0 h 92"/>
                <a:gd name="T18" fmla="*/ 51 w 80"/>
                <a:gd name="T19" fmla="*/ 0 h 92"/>
                <a:gd name="T20" fmla="*/ 45 w 80"/>
                <a:gd name="T21" fmla="*/ 2 h 92"/>
                <a:gd name="T22" fmla="*/ 39 w 80"/>
                <a:gd name="T23" fmla="*/ 2 h 92"/>
                <a:gd name="T24" fmla="*/ 32 w 80"/>
                <a:gd name="T25" fmla="*/ 3 h 92"/>
                <a:gd name="T26" fmla="*/ 26 w 80"/>
                <a:gd name="T27" fmla="*/ 4 h 92"/>
                <a:gd name="T28" fmla="*/ 19 w 80"/>
                <a:gd name="T29" fmla="*/ 6 h 92"/>
                <a:gd name="T30" fmla="*/ 12 w 80"/>
                <a:gd name="T31" fmla="*/ 9 h 92"/>
                <a:gd name="T32" fmla="*/ 5 w 80"/>
                <a:gd name="T33" fmla="*/ 12 h 92"/>
                <a:gd name="T34" fmla="*/ 5 w 80"/>
                <a:gd name="T35" fmla="*/ 13 h 92"/>
                <a:gd name="T36" fmla="*/ 4 w 80"/>
                <a:gd name="T37" fmla="*/ 18 h 92"/>
                <a:gd name="T38" fmla="*/ 2 w 80"/>
                <a:gd name="T39" fmla="*/ 26 h 92"/>
                <a:gd name="T40" fmla="*/ 0 w 80"/>
                <a:gd name="T41" fmla="*/ 36 h 92"/>
                <a:gd name="T42" fmla="*/ 0 w 80"/>
                <a:gd name="T43" fmla="*/ 47 h 92"/>
                <a:gd name="T44" fmla="*/ 0 w 80"/>
                <a:gd name="T45" fmla="*/ 61 h 92"/>
                <a:gd name="T46" fmla="*/ 3 w 80"/>
                <a:gd name="T47" fmla="*/ 75 h 92"/>
                <a:gd name="T48" fmla="*/ 6 w 80"/>
                <a:gd name="T49" fmla="*/ 89 h 92"/>
                <a:gd name="T50" fmla="*/ 7 w 80"/>
                <a:gd name="T51" fmla="*/ 89 h 92"/>
                <a:gd name="T52" fmla="*/ 9 w 80"/>
                <a:gd name="T53" fmla="*/ 89 h 92"/>
                <a:gd name="T54" fmla="*/ 10 w 80"/>
                <a:gd name="T55" fmla="*/ 89 h 92"/>
                <a:gd name="T56" fmla="*/ 12 w 80"/>
                <a:gd name="T57" fmla="*/ 89 h 92"/>
                <a:gd name="T58" fmla="*/ 16 w 80"/>
                <a:gd name="T59" fmla="*/ 88 h 92"/>
                <a:gd name="T60" fmla="*/ 19 w 80"/>
                <a:gd name="T61" fmla="*/ 88 h 92"/>
                <a:gd name="T62" fmla="*/ 23 w 80"/>
                <a:gd name="T63" fmla="*/ 88 h 92"/>
                <a:gd name="T64" fmla="*/ 27 w 80"/>
                <a:gd name="T65" fmla="*/ 88 h 92"/>
                <a:gd name="T66" fmla="*/ 33 w 80"/>
                <a:gd name="T67" fmla="*/ 88 h 92"/>
                <a:gd name="T68" fmla="*/ 39 w 80"/>
                <a:gd name="T69" fmla="*/ 88 h 92"/>
                <a:gd name="T70" fmla="*/ 45 w 80"/>
                <a:gd name="T71" fmla="*/ 88 h 92"/>
                <a:gd name="T72" fmla="*/ 51 w 80"/>
                <a:gd name="T73" fmla="*/ 88 h 92"/>
                <a:gd name="T74" fmla="*/ 58 w 80"/>
                <a:gd name="T75" fmla="*/ 89 h 92"/>
                <a:gd name="T76" fmla="*/ 65 w 80"/>
                <a:gd name="T77" fmla="*/ 89 h 92"/>
                <a:gd name="T78" fmla="*/ 72 w 80"/>
                <a:gd name="T79" fmla="*/ 90 h 92"/>
                <a:gd name="T80" fmla="*/ 80 w 80"/>
                <a:gd name="T81" fmla="*/ 92 h 92"/>
                <a:gd name="T82" fmla="*/ 80 w 80"/>
                <a:gd name="T83" fmla="*/ 89 h 92"/>
                <a:gd name="T84" fmla="*/ 79 w 80"/>
                <a:gd name="T85" fmla="*/ 82 h 92"/>
                <a:gd name="T86" fmla="*/ 77 w 80"/>
                <a:gd name="T87" fmla="*/ 71 h 92"/>
                <a:gd name="T88" fmla="*/ 76 w 80"/>
                <a:gd name="T89" fmla="*/ 58 h 92"/>
                <a:gd name="T90" fmla="*/ 76 w 80"/>
                <a:gd name="T91" fmla="*/ 44 h 92"/>
                <a:gd name="T92" fmla="*/ 76 w 80"/>
                <a:gd name="T93" fmla="*/ 30 h 92"/>
                <a:gd name="T94" fmla="*/ 77 w 80"/>
                <a:gd name="T95" fmla="*/ 16 h 92"/>
                <a:gd name="T96" fmla="*/ 79 w 80"/>
                <a:gd name="T97" fmla="*/ 4 h 9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0"/>
                <a:gd name="T148" fmla="*/ 0 h 92"/>
                <a:gd name="T149" fmla="*/ 80 w 80"/>
                <a:gd name="T150" fmla="*/ 92 h 9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0" h="92">
                  <a:moveTo>
                    <a:pt x="79" y="4"/>
                  </a:moveTo>
                  <a:lnTo>
                    <a:pt x="79" y="4"/>
                  </a:lnTo>
                  <a:lnTo>
                    <a:pt x="77" y="4"/>
                  </a:lnTo>
                  <a:lnTo>
                    <a:pt x="75" y="3"/>
                  </a:lnTo>
                  <a:lnTo>
                    <a:pt x="73" y="3"/>
                  </a:lnTo>
                  <a:lnTo>
                    <a:pt x="69" y="2"/>
                  </a:lnTo>
                  <a:lnTo>
                    <a:pt x="66" y="2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2"/>
                  </a:lnTo>
                  <a:lnTo>
                    <a:pt x="39" y="2"/>
                  </a:lnTo>
                  <a:lnTo>
                    <a:pt x="32" y="3"/>
                  </a:lnTo>
                  <a:lnTo>
                    <a:pt x="26" y="4"/>
                  </a:lnTo>
                  <a:lnTo>
                    <a:pt x="19" y="6"/>
                  </a:lnTo>
                  <a:lnTo>
                    <a:pt x="12" y="9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4" y="18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3" y="75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9" y="89"/>
                  </a:lnTo>
                  <a:lnTo>
                    <a:pt x="10" y="89"/>
                  </a:lnTo>
                  <a:lnTo>
                    <a:pt x="12" y="89"/>
                  </a:lnTo>
                  <a:lnTo>
                    <a:pt x="16" y="88"/>
                  </a:lnTo>
                  <a:lnTo>
                    <a:pt x="19" y="88"/>
                  </a:lnTo>
                  <a:lnTo>
                    <a:pt x="23" y="88"/>
                  </a:lnTo>
                  <a:lnTo>
                    <a:pt x="27" y="88"/>
                  </a:lnTo>
                  <a:lnTo>
                    <a:pt x="33" y="88"/>
                  </a:lnTo>
                  <a:lnTo>
                    <a:pt x="39" y="88"/>
                  </a:lnTo>
                  <a:lnTo>
                    <a:pt x="45" y="88"/>
                  </a:lnTo>
                  <a:lnTo>
                    <a:pt x="51" y="88"/>
                  </a:lnTo>
                  <a:lnTo>
                    <a:pt x="58" y="89"/>
                  </a:lnTo>
                  <a:lnTo>
                    <a:pt x="65" y="89"/>
                  </a:lnTo>
                  <a:lnTo>
                    <a:pt x="72" y="90"/>
                  </a:lnTo>
                  <a:lnTo>
                    <a:pt x="80" y="92"/>
                  </a:lnTo>
                  <a:lnTo>
                    <a:pt x="80" y="89"/>
                  </a:lnTo>
                  <a:lnTo>
                    <a:pt x="79" y="82"/>
                  </a:lnTo>
                  <a:lnTo>
                    <a:pt x="77" y="71"/>
                  </a:lnTo>
                  <a:lnTo>
                    <a:pt x="76" y="58"/>
                  </a:lnTo>
                  <a:lnTo>
                    <a:pt x="76" y="44"/>
                  </a:lnTo>
                  <a:lnTo>
                    <a:pt x="76" y="30"/>
                  </a:lnTo>
                  <a:lnTo>
                    <a:pt x="77" y="16"/>
                  </a:lnTo>
                  <a:lnTo>
                    <a:pt x="79" y="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55" name="Freeform 297"/>
            <p:cNvSpPr>
              <a:spLocks/>
            </p:cNvSpPr>
            <p:nvPr/>
          </p:nvSpPr>
          <p:spPr bwMode="auto">
            <a:xfrm>
              <a:off x="1863" y="2191"/>
              <a:ext cx="131" cy="90"/>
            </a:xfrm>
            <a:custGeom>
              <a:avLst/>
              <a:gdLst>
                <a:gd name="T0" fmla="*/ 1 w 131"/>
                <a:gd name="T1" fmla="*/ 68 h 90"/>
                <a:gd name="T2" fmla="*/ 0 w 131"/>
                <a:gd name="T3" fmla="*/ 78 h 90"/>
                <a:gd name="T4" fmla="*/ 86 w 131"/>
                <a:gd name="T5" fmla="*/ 90 h 90"/>
                <a:gd name="T6" fmla="*/ 86 w 131"/>
                <a:gd name="T7" fmla="*/ 90 h 90"/>
                <a:gd name="T8" fmla="*/ 88 w 131"/>
                <a:gd name="T9" fmla="*/ 89 h 90"/>
                <a:gd name="T10" fmla="*/ 91 w 131"/>
                <a:gd name="T11" fmla="*/ 88 h 90"/>
                <a:gd name="T12" fmla="*/ 94 w 131"/>
                <a:gd name="T13" fmla="*/ 85 h 90"/>
                <a:gd name="T14" fmla="*/ 98 w 131"/>
                <a:gd name="T15" fmla="*/ 83 h 90"/>
                <a:gd name="T16" fmla="*/ 102 w 131"/>
                <a:gd name="T17" fmla="*/ 80 h 90"/>
                <a:gd name="T18" fmla="*/ 107 w 131"/>
                <a:gd name="T19" fmla="*/ 75 h 90"/>
                <a:gd name="T20" fmla="*/ 112 w 131"/>
                <a:gd name="T21" fmla="*/ 71 h 90"/>
                <a:gd name="T22" fmla="*/ 116 w 131"/>
                <a:gd name="T23" fmla="*/ 66 h 90"/>
                <a:gd name="T24" fmla="*/ 121 w 131"/>
                <a:gd name="T25" fmla="*/ 60 h 90"/>
                <a:gd name="T26" fmla="*/ 124 w 131"/>
                <a:gd name="T27" fmla="*/ 54 h 90"/>
                <a:gd name="T28" fmla="*/ 128 w 131"/>
                <a:gd name="T29" fmla="*/ 47 h 90"/>
                <a:gd name="T30" fmla="*/ 130 w 131"/>
                <a:gd name="T31" fmla="*/ 40 h 90"/>
                <a:gd name="T32" fmla="*/ 131 w 131"/>
                <a:gd name="T33" fmla="*/ 32 h 90"/>
                <a:gd name="T34" fmla="*/ 131 w 131"/>
                <a:gd name="T35" fmla="*/ 22 h 90"/>
                <a:gd name="T36" fmla="*/ 129 w 131"/>
                <a:gd name="T37" fmla="*/ 13 h 90"/>
                <a:gd name="T38" fmla="*/ 129 w 131"/>
                <a:gd name="T39" fmla="*/ 13 h 90"/>
                <a:gd name="T40" fmla="*/ 128 w 131"/>
                <a:gd name="T41" fmla="*/ 11 h 90"/>
                <a:gd name="T42" fmla="*/ 127 w 131"/>
                <a:gd name="T43" fmla="*/ 10 h 90"/>
                <a:gd name="T44" fmla="*/ 126 w 131"/>
                <a:gd name="T45" fmla="*/ 7 h 90"/>
                <a:gd name="T46" fmla="*/ 123 w 131"/>
                <a:gd name="T47" fmla="*/ 4 h 90"/>
                <a:gd name="T48" fmla="*/ 120 w 131"/>
                <a:gd name="T49" fmla="*/ 3 h 90"/>
                <a:gd name="T50" fmla="*/ 116 w 131"/>
                <a:gd name="T51" fmla="*/ 0 h 90"/>
                <a:gd name="T52" fmla="*/ 113 w 131"/>
                <a:gd name="T53" fmla="*/ 0 h 90"/>
                <a:gd name="T54" fmla="*/ 113 w 131"/>
                <a:gd name="T55" fmla="*/ 1 h 90"/>
                <a:gd name="T56" fmla="*/ 114 w 131"/>
                <a:gd name="T57" fmla="*/ 5 h 90"/>
                <a:gd name="T58" fmla="*/ 116 w 131"/>
                <a:gd name="T59" fmla="*/ 12 h 90"/>
                <a:gd name="T60" fmla="*/ 117 w 131"/>
                <a:gd name="T61" fmla="*/ 19 h 90"/>
                <a:gd name="T62" fmla="*/ 117 w 131"/>
                <a:gd name="T63" fmla="*/ 29 h 90"/>
                <a:gd name="T64" fmla="*/ 116 w 131"/>
                <a:gd name="T65" fmla="*/ 40 h 90"/>
                <a:gd name="T66" fmla="*/ 114 w 131"/>
                <a:gd name="T67" fmla="*/ 52 h 90"/>
                <a:gd name="T68" fmla="*/ 108 w 131"/>
                <a:gd name="T69" fmla="*/ 63 h 90"/>
                <a:gd name="T70" fmla="*/ 108 w 131"/>
                <a:gd name="T71" fmla="*/ 63 h 90"/>
                <a:gd name="T72" fmla="*/ 108 w 131"/>
                <a:gd name="T73" fmla="*/ 64 h 90"/>
                <a:gd name="T74" fmla="*/ 107 w 131"/>
                <a:gd name="T75" fmla="*/ 64 h 90"/>
                <a:gd name="T76" fmla="*/ 106 w 131"/>
                <a:gd name="T77" fmla="*/ 66 h 90"/>
                <a:gd name="T78" fmla="*/ 105 w 131"/>
                <a:gd name="T79" fmla="*/ 67 h 90"/>
                <a:gd name="T80" fmla="*/ 102 w 131"/>
                <a:gd name="T81" fmla="*/ 68 h 90"/>
                <a:gd name="T82" fmla="*/ 100 w 131"/>
                <a:gd name="T83" fmla="*/ 69 h 90"/>
                <a:gd name="T84" fmla="*/ 98 w 131"/>
                <a:gd name="T85" fmla="*/ 70 h 90"/>
                <a:gd name="T86" fmla="*/ 95 w 131"/>
                <a:gd name="T87" fmla="*/ 70 h 90"/>
                <a:gd name="T88" fmla="*/ 92 w 131"/>
                <a:gd name="T89" fmla="*/ 71 h 90"/>
                <a:gd name="T90" fmla="*/ 89 w 131"/>
                <a:gd name="T91" fmla="*/ 73 h 90"/>
                <a:gd name="T92" fmla="*/ 85 w 131"/>
                <a:gd name="T93" fmla="*/ 73 h 90"/>
                <a:gd name="T94" fmla="*/ 81 w 131"/>
                <a:gd name="T95" fmla="*/ 73 h 90"/>
                <a:gd name="T96" fmla="*/ 78 w 131"/>
                <a:gd name="T97" fmla="*/ 73 h 90"/>
                <a:gd name="T98" fmla="*/ 73 w 131"/>
                <a:gd name="T99" fmla="*/ 73 h 90"/>
                <a:gd name="T100" fmla="*/ 68 w 131"/>
                <a:gd name="T101" fmla="*/ 71 h 90"/>
                <a:gd name="T102" fmla="*/ 68 w 131"/>
                <a:gd name="T103" fmla="*/ 83 h 90"/>
                <a:gd name="T104" fmla="*/ 3 w 131"/>
                <a:gd name="T105" fmla="*/ 76 h 90"/>
                <a:gd name="T106" fmla="*/ 1 w 131"/>
                <a:gd name="T107" fmla="*/ 68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1"/>
                <a:gd name="T163" fmla="*/ 0 h 90"/>
                <a:gd name="T164" fmla="*/ 131 w 131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1" h="90">
                  <a:moveTo>
                    <a:pt x="1" y="68"/>
                  </a:moveTo>
                  <a:lnTo>
                    <a:pt x="0" y="78"/>
                  </a:lnTo>
                  <a:lnTo>
                    <a:pt x="86" y="90"/>
                  </a:lnTo>
                  <a:lnTo>
                    <a:pt x="88" y="89"/>
                  </a:lnTo>
                  <a:lnTo>
                    <a:pt x="91" y="88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2" y="80"/>
                  </a:lnTo>
                  <a:lnTo>
                    <a:pt x="107" y="75"/>
                  </a:lnTo>
                  <a:lnTo>
                    <a:pt x="112" y="71"/>
                  </a:lnTo>
                  <a:lnTo>
                    <a:pt x="116" y="66"/>
                  </a:lnTo>
                  <a:lnTo>
                    <a:pt x="121" y="60"/>
                  </a:lnTo>
                  <a:lnTo>
                    <a:pt x="124" y="54"/>
                  </a:lnTo>
                  <a:lnTo>
                    <a:pt x="128" y="47"/>
                  </a:lnTo>
                  <a:lnTo>
                    <a:pt x="130" y="40"/>
                  </a:lnTo>
                  <a:lnTo>
                    <a:pt x="131" y="32"/>
                  </a:lnTo>
                  <a:lnTo>
                    <a:pt x="131" y="22"/>
                  </a:lnTo>
                  <a:lnTo>
                    <a:pt x="129" y="13"/>
                  </a:lnTo>
                  <a:lnTo>
                    <a:pt x="128" y="11"/>
                  </a:lnTo>
                  <a:lnTo>
                    <a:pt x="127" y="10"/>
                  </a:lnTo>
                  <a:lnTo>
                    <a:pt x="126" y="7"/>
                  </a:lnTo>
                  <a:lnTo>
                    <a:pt x="123" y="4"/>
                  </a:lnTo>
                  <a:lnTo>
                    <a:pt x="120" y="3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13" y="1"/>
                  </a:lnTo>
                  <a:lnTo>
                    <a:pt x="114" y="5"/>
                  </a:lnTo>
                  <a:lnTo>
                    <a:pt x="116" y="12"/>
                  </a:lnTo>
                  <a:lnTo>
                    <a:pt x="117" y="19"/>
                  </a:lnTo>
                  <a:lnTo>
                    <a:pt x="117" y="29"/>
                  </a:lnTo>
                  <a:lnTo>
                    <a:pt x="116" y="40"/>
                  </a:lnTo>
                  <a:lnTo>
                    <a:pt x="114" y="52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6" y="66"/>
                  </a:lnTo>
                  <a:lnTo>
                    <a:pt x="105" y="67"/>
                  </a:lnTo>
                  <a:lnTo>
                    <a:pt x="102" y="68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5" y="70"/>
                  </a:lnTo>
                  <a:lnTo>
                    <a:pt x="92" y="71"/>
                  </a:lnTo>
                  <a:lnTo>
                    <a:pt x="89" y="73"/>
                  </a:lnTo>
                  <a:lnTo>
                    <a:pt x="85" y="73"/>
                  </a:lnTo>
                  <a:lnTo>
                    <a:pt x="81" y="73"/>
                  </a:lnTo>
                  <a:lnTo>
                    <a:pt x="78" y="73"/>
                  </a:lnTo>
                  <a:lnTo>
                    <a:pt x="73" y="73"/>
                  </a:lnTo>
                  <a:lnTo>
                    <a:pt x="68" y="71"/>
                  </a:lnTo>
                  <a:lnTo>
                    <a:pt x="68" y="83"/>
                  </a:lnTo>
                  <a:lnTo>
                    <a:pt x="3" y="76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56" name="Freeform 298"/>
            <p:cNvSpPr>
              <a:spLocks/>
            </p:cNvSpPr>
            <p:nvPr/>
          </p:nvSpPr>
          <p:spPr bwMode="auto">
            <a:xfrm>
              <a:off x="1846" y="2280"/>
              <a:ext cx="97" cy="30"/>
            </a:xfrm>
            <a:custGeom>
              <a:avLst/>
              <a:gdLst>
                <a:gd name="T0" fmla="*/ 97 w 97"/>
                <a:gd name="T1" fmla="*/ 10 h 30"/>
                <a:gd name="T2" fmla="*/ 1 w 97"/>
                <a:gd name="T3" fmla="*/ 0 h 30"/>
                <a:gd name="T4" fmla="*/ 0 w 97"/>
                <a:gd name="T5" fmla="*/ 10 h 30"/>
                <a:gd name="T6" fmla="*/ 94 w 97"/>
                <a:gd name="T7" fmla="*/ 30 h 30"/>
                <a:gd name="T8" fmla="*/ 97 w 97"/>
                <a:gd name="T9" fmla="*/ 1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"/>
                <a:gd name="T16" fmla="*/ 0 h 30"/>
                <a:gd name="T17" fmla="*/ 97 w 97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" h="30">
                  <a:moveTo>
                    <a:pt x="97" y="10"/>
                  </a:moveTo>
                  <a:lnTo>
                    <a:pt x="1" y="0"/>
                  </a:lnTo>
                  <a:lnTo>
                    <a:pt x="0" y="10"/>
                  </a:lnTo>
                  <a:lnTo>
                    <a:pt x="94" y="30"/>
                  </a:lnTo>
                  <a:lnTo>
                    <a:pt x="97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57" name="Freeform 299"/>
            <p:cNvSpPr>
              <a:spLocks/>
            </p:cNvSpPr>
            <p:nvPr/>
          </p:nvSpPr>
          <p:spPr bwMode="auto">
            <a:xfrm>
              <a:off x="1894" y="2289"/>
              <a:ext cx="42" cy="14"/>
            </a:xfrm>
            <a:custGeom>
              <a:avLst/>
              <a:gdLst>
                <a:gd name="T0" fmla="*/ 42 w 42"/>
                <a:gd name="T1" fmla="*/ 6 h 14"/>
                <a:gd name="T2" fmla="*/ 1 w 42"/>
                <a:gd name="T3" fmla="*/ 0 h 14"/>
                <a:gd name="T4" fmla="*/ 0 w 42"/>
                <a:gd name="T5" fmla="*/ 6 h 14"/>
                <a:gd name="T6" fmla="*/ 40 w 42"/>
                <a:gd name="T7" fmla="*/ 14 h 14"/>
                <a:gd name="T8" fmla="*/ 42 w 42"/>
                <a:gd name="T9" fmla="*/ 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1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58" name="Freeform 300"/>
            <p:cNvSpPr>
              <a:spLocks/>
            </p:cNvSpPr>
            <p:nvPr/>
          </p:nvSpPr>
          <p:spPr bwMode="auto">
            <a:xfrm>
              <a:off x="1852" y="2282"/>
              <a:ext cx="28" cy="11"/>
            </a:xfrm>
            <a:custGeom>
              <a:avLst/>
              <a:gdLst>
                <a:gd name="T0" fmla="*/ 28 w 28"/>
                <a:gd name="T1" fmla="*/ 5 h 11"/>
                <a:gd name="T2" fmla="*/ 0 w 28"/>
                <a:gd name="T3" fmla="*/ 0 h 11"/>
                <a:gd name="T4" fmla="*/ 0 w 28"/>
                <a:gd name="T5" fmla="*/ 6 h 11"/>
                <a:gd name="T6" fmla="*/ 27 w 28"/>
                <a:gd name="T7" fmla="*/ 11 h 11"/>
                <a:gd name="T8" fmla="*/ 28 w 28"/>
                <a:gd name="T9" fmla="*/ 5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1"/>
                <a:gd name="T17" fmla="*/ 28 w 28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1">
                  <a:moveTo>
                    <a:pt x="28" y="5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7" y="11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59" name="Freeform 301"/>
            <p:cNvSpPr>
              <a:spLocks/>
            </p:cNvSpPr>
            <p:nvPr/>
          </p:nvSpPr>
          <p:spPr bwMode="auto">
            <a:xfrm>
              <a:off x="1783" y="2293"/>
              <a:ext cx="162" cy="54"/>
            </a:xfrm>
            <a:custGeom>
              <a:avLst/>
              <a:gdLst>
                <a:gd name="T0" fmla="*/ 0 w 162"/>
                <a:gd name="T1" fmla="*/ 16 h 54"/>
                <a:gd name="T2" fmla="*/ 0 w 162"/>
                <a:gd name="T3" fmla="*/ 16 h 54"/>
                <a:gd name="T4" fmla="*/ 1 w 162"/>
                <a:gd name="T5" fmla="*/ 16 h 54"/>
                <a:gd name="T6" fmla="*/ 3 w 162"/>
                <a:gd name="T7" fmla="*/ 16 h 54"/>
                <a:gd name="T8" fmla="*/ 5 w 162"/>
                <a:gd name="T9" fmla="*/ 15 h 54"/>
                <a:gd name="T10" fmla="*/ 7 w 162"/>
                <a:gd name="T11" fmla="*/ 15 h 54"/>
                <a:gd name="T12" fmla="*/ 11 w 162"/>
                <a:gd name="T13" fmla="*/ 14 h 54"/>
                <a:gd name="T14" fmla="*/ 14 w 162"/>
                <a:gd name="T15" fmla="*/ 14 h 54"/>
                <a:gd name="T16" fmla="*/ 18 w 162"/>
                <a:gd name="T17" fmla="*/ 13 h 54"/>
                <a:gd name="T18" fmla="*/ 21 w 162"/>
                <a:gd name="T19" fmla="*/ 12 h 54"/>
                <a:gd name="T20" fmla="*/ 25 w 162"/>
                <a:gd name="T21" fmla="*/ 10 h 54"/>
                <a:gd name="T22" fmla="*/ 28 w 162"/>
                <a:gd name="T23" fmla="*/ 9 h 54"/>
                <a:gd name="T24" fmla="*/ 32 w 162"/>
                <a:gd name="T25" fmla="*/ 8 h 54"/>
                <a:gd name="T26" fmla="*/ 35 w 162"/>
                <a:gd name="T27" fmla="*/ 6 h 54"/>
                <a:gd name="T28" fmla="*/ 38 w 162"/>
                <a:gd name="T29" fmla="*/ 4 h 54"/>
                <a:gd name="T30" fmla="*/ 41 w 162"/>
                <a:gd name="T31" fmla="*/ 2 h 54"/>
                <a:gd name="T32" fmla="*/ 43 w 162"/>
                <a:gd name="T33" fmla="*/ 0 h 54"/>
                <a:gd name="T34" fmla="*/ 162 w 162"/>
                <a:gd name="T35" fmla="*/ 28 h 54"/>
                <a:gd name="T36" fmla="*/ 162 w 162"/>
                <a:gd name="T37" fmla="*/ 28 h 54"/>
                <a:gd name="T38" fmla="*/ 161 w 162"/>
                <a:gd name="T39" fmla="*/ 28 h 54"/>
                <a:gd name="T40" fmla="*/ 160 w 162"/>
                <a:gd name="T41" fmla="*/ 29 h 54"/>
                <a:gd name="T42" fmla="*/ 159 w 162"/>
                <a:gd name="T43" fmla="*/ 30 h 54"/>
                <a:gd name="T44" fmla="*/ 158 w 162"/>
                <a:gd name="T45" fmla="*/ 33 h 54"/>
                <a:gd name="T46" fmla="*/ 155 w 162"/>
                <a:gd name="T47" fmla="*/ 34 h 54"/>
                <a:gd name="T48" fmla="*/ 153 w 162"/>
                <a:gd name="T49" fmla="*/ 36 h 54"/>
                <a:gd name="T50" fmla="*/ 151 w 162"/>
                <a:gd name="T51" fmla="*/ 38 h 54"/>
                <a:gd name="T52" fmla="*/ 147 w 162"/>
                <a:gd name="T53" fmla="*/ 41 h 54"/>
                <a:gd name="T54" fmla="*/ 145 w 162"/>
                <a:gd name="T55" fmla="*/ 43 h 54"/>
                <a:gd name="T56" fmla="*/ 141 w 162"/>
                <a:gd name="T57" fmla="*/ 45 h 54"/>
                <a:gd name="T58" fmla="*/ 138 w 162"/>
                <a:gd name="T59" fmla="*/ 48 h 54"/>
                <a:gd name="T60" fmla="*/ 136 w 162"/>
                <a:gd name="T61" fmla="*/ 49 h 54"/>
                <a:gd name="T62" fmla="*/ 132 w 162"/>
                <a:gd name="T63" fmla="*/ 51 h 54"/>
                <a:gd name="T64" fmla="*/ 129 w 162"/>
                <a:gd name="T65" fmla="*/ 52 h 54"/>
                <a:gd name="T66" fmla="*/ 126 w 162"/>
                <a:gd name="T67" fmla="*/ 54 h 54"/>
                <a:gd name="T68" fmla="*/ 0 w 162"/>
                <a:gd name="T69" fmla="*/ 16 h 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4"/>
                <a:gd name="T107" fmla="*/ 162 w 162"/>
                <a:gd name="T108" fmla="*/ 54 h 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4">
                  <a:moveTo>
                    <a:pt x="0" y="16"/>
                  </a:moveTo>
                  <a:lnTo>
                    <a:pt x="0" y="16"/>
                  </a:lnTo>
                  <a:lnTo>
                    <a:pt x="1" y="16"/>
                  </a:lnTo>
                  <a:lnTo>
                    <a:pt x="3" y="16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1" y="14"/>
                  </a:lnTo>
                  <a:lnTo>
                    <a:pt x="14" y="14"/>
                  </a:lnTo>
                  <a:lnTo>
                    <a:pt x="18" y="13"/>
                  </a:lnTo>
                  <a:lnTo>
                    <a:pt x="21" y="12"/>
                  </a:lnTo>
                  <a:lnTo>
                    <a:pt x="25" y="10"/>
                  </a:lnTo>
                  <a:lnTo>
                    <a:pt x="28" y="9"/>
                  </a:lnTo>
                  <a:lnTo>
                    <a:pt x="32" y="8"/>
                  </a:lnTo>
                  <a:lnTo>
                    <a:pt x="35" y="6"/>
                  </a:lnTo>
                  <a:lnTo>
                    <a:pt x="38" y="4"/>
                  </a:lnTo>
                  <a:lnTo>
                    <a:pt x="41" y="2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8"/>
                  </a:lnTo>
                  <a:lnTo>
                    <a:pt x="160" y="29"/>
                  </a:lnTo>
                  <a:lnTo>
                    <a:pt x="159" y="30"/>
                  </a:lnTo>
                  <a:lnTo>
                    <a:pt x="158" y="33"/>
                  </a:lnTo>
                  <a:lnTo>
                    <a:pt x="155" y="34"/>
                  </a:lnTo>
                  <a:lnTo>
                    <a:pt x="153" y="36"/>
                  </a:lnTo>
                  <a:lnTo>
                    <a:pt x="151" y="38"/>
                  </a:lnTo>
                  <a:lnTo>
                    <a:pt x="147" y="41"/>
                  </a:lnTo>
                  <a:lnTo>
                    <a:pt x="145" y="43"/>
                  </a:lnTo>
                  <a:lnTo>
                    <a:pt x="141" y="45"/>
                  </a:lnTo>
                  <a:lnTo>
                    <a:pt x="138" y="48"/>
                  </a:lnTo>
                  <a:lnTo>
                    <a:pt x="136" y="49"/>
                  </a:lnTo>
                  <a:lnTo>
                    <a:pt x="132" y="51"/>
                  </a:lnTo>
                  <a:lnTo>
                    <a:pt x="129" y="52"/>
                  </a:lnTo>
                  <a:lnTo>
                    <a:pt x="126" y="5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60" name="Freeform 302"/>
            <p:cNvSpPr>
              <a:spLocks/>
            </p:cNvSpPr>
            <p:nvPr/>
          </p:nvSpPr>
          <p:spPr bwMode="auto">
            <a:xfrm>
              <a:off x="1945" y="2287"/>
              <a:ext cx="58" cy="26"/>
            </a:xfrm>
            <a:custGeom>
              <a:avLst/>
              <a:gdLst>
                <a:gd name="T0" fmla="*/ 6 w 58"/>
                <a:gd name="T1" fmla="*/ 26 h 26"/>
                <a:gd name="T2" fmla="*/ 58 w 58"/>
                <a:gd name="T3" fmla="*/ 10 h 26"/>
                <a:gd name="T4" fmla="*/ 26 w 58"/>
                <a:gd name="T5" fmla="*/ 0 h 26"/>
                <a:gd name="T6" fmla="*/ 0 w 58"/>
                <a:gd name="T7" fmla="*/ 3 h 26"/>
                <a:gd name="T8" fmla="*/ 0 w 58"/>
                <a:gd name="T9" fmla="*/ 25 h 26"/>
                <a:gd name="T10" fmla="*/ 6 w 58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"/>
                <a:gd name="T19" fmla="*/ 0 h 26"/>
                <a:gd name="T20" fmla="*/ 58 w 58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" h="26">
                  <a:moveTo>
                    <a:pt x="6" y="26"/>
                  </a:moveTo>
                  <a:lnTo>
                    <a:pt x="58" y="10"/>
                  </a:lnTo>
                  <a:lnTo>
                    <a:pt x="26" y="0"/>
                  </a:lnTo>
                  <a:lnTo>
                    <a:pt x="0" y="3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61" name="Freeform 303"/>
            <p:cNvSpPr>
              <a:spLocks/>
            </p:cNvSpPr>
            <p:nvPr/>
          </p:nvSpPr>
          <p:spPr bwMode="auto">
            <a:xfrm>
              <a:off x="1795" y="2176"/>
              <a:ext cx="31" cy="124"/>
            </a:xfrm>
            <a:custGeom>
              <a:avLst/>
              <a:gdLst>
                <a:gd name="T0" fmla="*/ 31 w 31"/>
                <a:gd name="T1" fmla="*/ 3 h 124"/>
                <a:gd name="T2" fmla="*/ 31 w 31"/>
                <a:gd name="T3" fmla="*/ 2 h 124"/>
                <a:gd name="T4" fmla="*/ 30 w 31"/>
                <a:gd name="T5" fmla="*/ 2 h 124"/>
                <a:gd name="T6" fmla="*/ 30 w 31"/>
                <a:gd name="T7" fmla="*/ 2 h 124"/>
                <a:gd name="T8" fmla="*/ 29 w 31"/>
                <a:gd name="T9" fmla="*/ 2 h 124"/>
                <a:gd name="T10" fmla="*/ 27 w 31"/>
                <a:gd name="T11" fmla="*/ 1 h 124"/>
                <a:gd name="T12" fmla="*/ 26 w 31"/>
                <a:gd name="T13" fmla="*/ 1 h 124"/>
                <a:gd name="T14" fmla="*/ 23 w 31"/>
                <a:gd name="T15" fmla="*/ 0 h 124"/>
                <a:gd name="T16" fmla="*/ 22 w 31"/>
                <a:gd name="T17" fmla="*/ 0 h 124"/>
                <a:gd name="T18" fmla="*/ 20 w 31"/>
                <a:gd name="T19" fmla="*/ 0 h 124"/>
                <a:gd name="T20" fmla="*/ 17 w 31"/>
                <a:gd name="T21" fmla="*/ 0 h 124"/>
                <a:gd name="T22" fmla="*/ 14 w 31"/>
                <a:gd name="T23" fmla="*/ 0 h 124"/>
                <a:gd name="T24" fmla="*/ 12 w 31"/>
                <a:gd name="T25" fmla="*/ 1 h 124"/>
                <a:gd name="T26" fmla="*/ 9 w 31"/>
                <a:gd name="T27" fmla="*/ 1 h 124"/>
                <a:gd name="T28" fmla="*/ 6 w 31"/>
                <a:gd name="T29" fmla="*/ 2 h 124"/>
                <a:gd name="T30" fmla="*/ 3 w 31"/>
                <a:gd name="T31" fmla="*/ 3 h 124"/>
                <a:gd name="T32" fmla="*/ 0 w 31"/>
                <a:gd name="T33" fmla="*/ 6 h 124"/>
                <a:gd name="T34" fmla="*/ 0 w 31"/>
                <a:gd name="T35" fmla="*/ 124 h 124"/>
                <a:gd name="T36" fmla="*/ 1 w 31"/>
                <a:gd name="T37" fmla="*/ 124 h 124"/>
                <a:gd name="T38" fmla="*/ 1 w 31"/>
                <a:gd name="T39" fmla="*/ 124 h 124"/>
                <a:gd name="T40" fmla="*/ 2 w 31"/>
                <a:gd name="T41" fmla="*/ 124 h 124"/>
                <a:gd name="T42" fmla="*/ 3 w 31"/>
                <a:gd name="T43" fmla="*/ 124 h 124"/>
                <a:gd name="T44" fmla="*/ 5 w 31"/>
                <a:gd name="T45" fmla="*/ 123 h 124"/>
                <a:gd name="T46" fmla="*/ 7 w 31"/>
                <a:gd name="T47" fmla="*/ 123 h 124"/>
                <a:gd name="T48" fmla="*/ 8 w 31"/>
                <a:gd name="T49" fmla="*/ 123 h 124"/>
                <a:gd name="T50" fmla="*/ 10 w 31"/>
                <a:gd name="T51" fmla="*/ 121 h 124"/>
                <a:gd name="T52" fmla="*/ 13 w 31"/>
                <a:gd name="T53" fmla="*/ 121 h 124"/>
                <a:gd name="T54" fmla="*/ 15 w 31"/>
                <a:gd name="T55" fmla="*/ 120 h 124"/>
                <a:gd name="T56" fmla="*/ 17 w 31"/>
                <a:gd name="T57" fmla="*/ 119 h 124"/>
                <a:gd name="T58" fmla="*/ 21 w 31"/>
                <a:gd name="T59" fmla="*/ 118 h 124"/>
                <a:gd name="T60" fmla="*/ 23 w 31"/>
                <a:gd name="T61" fmla="*/ 117 h 124"/>
                <a:gd name="T62" fmla="*/ 26 w 31"/>
                <a:gd name="T63" fmla="*/ 116 h 124"/>
                <a:gd name="T64" fmla="*/ 29 w 31"/>
                <a:gd name="T65" fmla="*/ 113 h 124"/>
                <a:gd name="T66" fmla="*/ 31 w 31"/>
                <a:gd name="T67" fmla="*/ 112 h 124"/>
                <a:gd name="T68" fmla="*/ 31 w 31"/>
                <a:gd name="T69" fmla="*/ 3 h 1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1"/>
                <a:gd name="T106" fmla="*/ 0 h 124"/>
                <a:gd name="T107" fmla="*/ 31 w 31"/>
                <a:gd name="T108" fmla="*/ 124 h 1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1" h="124">
                  <a:moveTo>
                    <a:pt x="31" y="3"/>
                  </a:moveTo>
                  <a:lnTo>
                    <a:pt x="31" y="2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6" y="2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1" y="124"/>
                  </a:lnTo>
                  <a:lnTo>
                    <a:pt x="2" y="124"/>
                  </a:lnTo>
                  <a:lnTo>
                    <a:pt x="3" y="124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8" y="123"/>
                  </a:lnTo>
                  <a:lnTo>
                    <a:pt x="10" y="121"/>
                  </a:lnTo>
                  <a:lnTo>
                    <a:pt x="13" y="121"/>
                  </a:lnTo>
                  <a:lnTo>
                    <a:pt x="15" y="120"/>
                  </a:lnTo>
                  <a:lnTo>
                    <a:pt x="17" y="119"/>
                  </a:lnTo>
                  <a:lnTo>
                    <a:pt x="21" y="118"/>
                  </a:lnTo>
                  <a:lnTo>
                    <a:pt x="23" y="117"/>
                  </a:lnTo>
                  <a:lnTo>
                    <a:pt x="26" y="116"/>
                  </a:lnTo>
                  <a:lnTo>
                    <a:pt x="29" y="113"/>
                  </a:lnTo>
                  <a:lnTo>
                    <a:pt x="31" y="112"/>
                  </a:lnTo>
                  <a:lnTo>
                    <a:pt x="31" y="3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62" name="Freeform 304"/>
            <p:cNvSpPr>
              <a:spLocks/>
            </p:cNvSpPr>
            <p:nvPr/>
          </p:nvSpPr>
          <p:spPr bwMode="auto">
            <a:xfrm>
              <a:off x="1796" y="2177"/>
              <a:ext cx="27" cy="104"/>
            </a:xfrm>
            <a:custGeom>
              <a:avLst/>
              <a:gdLst>
                <a:gd name="T0" fmla="*/ 27 w 27"/>
                <a:gd name="T1" fmla="*/ 2 h 104"/>
                <a:gd name="T2" fmla="*/ 27 w 27"/>
                <a:gd name="T3" fmla="*/ 2 h 104"/>
                <a:gd name="T4" fmla="*/ 26 w 27"/>
                <a:gd name="T5" fmla="*/ 2 h 104"/>
                <a:gd name="T6" fmla="*/ 26 w 27"/>
                <a:gd name="T7" fmla="*/ 2 h 104"/>
                <a:gd name="T8" fmla="*/ 25 w 27"/>
                <a:gd name="T9" fmla="*/ 1 h 104"/>
                <a:gd name="T10" fmla="*/ 23 w 27"/>
                <a:gd name="T11" fmla="*/ 1 h 104"/>
                <a:gd name="T12" fmla="*/ 22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6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9 w 27"/>
                <a:gd name="T25" fmla="*/ 0 h 104"/>
                <a:gd name="T26" fmla="*/ 8 w 27"/>
                <a:gd name="T27" fmla="*/ 1 h 104"/>
                <a:gd name="T28" fmla="*/ 5 w 27"/>
                <a:gd name="T29" fmla="*/ 2 h 104"/>
                <a:gd name="T30" fmla="*/ 2 w 27"/>
                <a:gd name="T31" fmla="*/ 4 h 104"/>
                <a:gd name="T32" fmla="*/ 0 w 27"/>
                <a:gd name="T33" fmla="*/ 5 h 104"/>
                <a:gd name="T34" fmla="*/ 0 w 27"/>
                <a:gd name="T35" fmla="*/ 104 h 104"/>
                <a:gd name="T36" fmla="*/ 0 w 27"/>
                <a:gd name="T37" fmla="*/ 104 h 104"/>
                <a:gd name="T38" fmla="*/ 1 w 27"/>
                <a:gd name="T39" fmla="*/ 104 h 104"/>
                <a:gd name="T40" fmla="*/ 1 w 27"/>
                <a:gd name="T41" fmla="*/ 104 h 104"/>
                <a:gd name="T42" fmla="*/ 2 w 27"/>
                <a:gd name="T43" fmla="*/ 104 h 104"/>
                <a:gd name="T44" fmla="*/ 4 w 27"/>
                <a:gd name="T45" fmla="*/ 104 h 104"/>
                <a:gd name="T46" fmla="*/ 6 w 27"/>
                <a:gd name="T47" fmla="*/ 104 h 104"/>
                <a:gd name="T48" fmla="*/ 7 w 27"/>
                <a:gd name="T49" fmla="*/ 103 h 104"/>
                <a:gd name="T50" fmla="*/ 9 w 27"/>
                <a:gd name="T51" fmla="*/ 103 h 104"/>
                <a:gd name="T52" fmla="*/ 11 w 27"/>
                <a:gd name="T53" fmla="*/ 102 h 104"/>
                <a:gd name="T54" fmla="*/ 13 w 27"/>
                <a:gd name="T55" fmla="*/ 102 h 104"/>
                <a:gd name="T56" fmla="*/ 15 w 27"/>
                <a:gd name="T57" fmla="*/ 101 h 104"/>
                <a:gd name="T58" fmla="*/ 18 w 27"/>
                <a:gd name="T59" fmla="*/ 99 h 104"/>
                <a:gd name="T60" fmla="*/ 20 w 27"/>
                <a:gd name="T61" fmla="*/ 98 h 104"/>
                <a:gd name="T62" fmla="*/ 22 w 27"/>
                <a:gd name="T63" fmla="*/ 97 h 104"/>
                <a:gd name="T64" fmla="*/ 25 w 27"/>
                <a:gd name="T65" fmla="*/ 96 h 104"/>
                <a:gd name="T66" fmla="*/ 27 w 27"/>
                <a:gd name="T67" fmla="*/ 94 h 104"/>
                <a:gd name="T68" fmla="*/ 27 w 27"/>
                <a:gd name="T69" fmla="*/ 2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104"/>
                  </a:lnTo>
                  <a:lnTo>
                    <a:pt x="1" y="104"/>
                  </a:lnTo>
                  <a:lnTo>
                    <a:pt x="2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3"/>
                  </a:lnTo>
                  <a:lnTo>
                    <a:pt x="9" y="103"/>
                  </a:lnTo>
                  <a:lnTo>
                    <a:pt x="11" y="102"/>
                  </a:lnTo>
                  <a:lnTo>
                    <a:pt x="13" y="102"/>
                  </a:lnTo>
                  <a:lnTo>
                    <a:pt x="15" y="101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2" y="97"/>
                  </a:lnTo>
                  <a:lnTo>
                    <a:pt x="25" y="96"/>
                  </a:lnTo>
                  <a:lnTo>
                    <a:pt x="27" y="94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63" name="Freeform 305"/>
            <p:cNvSpPr>
              <a:spLocks/>
            </p:cNvSpPr>
            <p:nvPr/>
          </p:nvSpPr>
          <p:spPr bwMode="auto">
            <a:xfrm>
              <a:off x="1797" y="2178"/>
              <a:ext cx="22" cy="84"/>
            </a:xfrm>
            <a:custGeom>
              <a:avLst/>
              <a:gdLst>
                <a:gd name="T0" fmla="*/ 22 w 22"/>
                <a:gd name="T1" fmla="*/ 3 h 84"/>
                <a:gd name="T2" fmla="*/ 22 w 22"/>
                <a:gd name="T3" fmla="*/ 3 h 84"/>
                <a:gd name="T4" fmla="*/ 21 w 22"/>
                <a:gd name="T5" fmla="*/ 1 h 84"/>
                <a:gd name="T6" fmla="*/ 21 w 22"/>
                <a:gd name="T7" fmla="*/ 1 h 84"/>
                <a:gd name="T8" fmla="*/ 20 w 22"/>
                <a:gd name="T9" fmla="*/ 1 h 84"/>
                <a:gd name="T10" fmla="*/ 19 w 22"/>
                <a:gd name="T11" fmla="*/ 1 h 84"/>
                <a:gd name="T12" fmla="*/ 18 w 22"/>
                <a:gd name="T13" fmla="*/ 0 h 84"/>
                <a:gd name="T14" fmla="*/ 17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2 w 22"/>
                <a:gd name="T21" fmla="*/ 0 h 84"/>
                <a:gd name="T22" fmla="*/ 10 w 22"/>
                <a:gd name="T23" fmla="*/ 0 h 84"/>
                <a:gd name="T24" fmla="*/ 8 w 22"/>
                <a:gd name="T25" fmla="*/ 0 h 84"/>
                <a:gd name="T26" fmla="*/ 6 w 22"/>
                <a:gd name="T27" fmla="*/ 1 h 84"/>
                <a:gd name="T28" fmla="*/ 4 w 22"/>
                <a:gd name="T29" fmla="*/ 1 h 84"/>
                <a:gd name="T30" fmla="*/ 3 w 22"/>
                <a:gd name="T31" fmla="*/ 3 h 84"/>
                <a:gd name="T32" fmla="*/ 0 w 22"/>
                <a:gd name="T33" fmla="*/ 4 h 84"/>
                <a:gd name="T34" fmla="*/ 0 w 22"/>
                <a:gd name="T35" fmla="*/ 84 h 84"/>
                <a:gd name="T36" fmla="*/ 0 w 22"/>
                <a:gd name="T37" fmla="*/ 84 h 84"/>
                <a:gd name="T38" fmla="*/ 0 w 22"/>
                <a:gd name="T39" fmla="*/ 84 h 84"/>
                <a:gd name="T40" fmla="*/ 1 w 22"/>
                <a:gd name="T41" fmla="*/ 84 h 84"/>
                <a:gd name="T42" fmla="*/ 3 w 22"/>
                <a:gd name="T43" fmla="*/ 84 h 84"/>
                <a:gd name="T44" fmla="*/ 4 w 22"/>
                <a:gd name="T45" fmla="*/ 84 h 84"/>
                <a:gd name="T46" fmla="*/ 5 w 22"/>
                <a:gd name="T47" fmla="*/ 84 h 84"/>
                <a:gd name="T48" fmla="*/ 6 w 22"/>
                <a:gd name="T49" fmla="*/ 84 h 84"/>
                <a:gd name="T50" fmla="*/ 7 w 22"/>
                <a:gd name="T51" fmla="*/ 83 h 84"/>
                <a:gd name="T52" fmla="*/ 10 w 22"/>
                <a:gd name="T53" fmla="*/ 83 h 84"/>
                <a:gd name="T54" fmla="*/ 11 w 22"/>
                <a:gd name="T55" fmla="*/ 82 h 84"/>
                <a:gd name="T56" fmla="*/ 13 w 22"/>
                <a:gd name="T57" fmla="*/ 82 h 84"/>
                <a:gd name="T58" fmla="*/ 14 w 22"/>
                <a:gd name="T59" fmla="*/ 81 h 84"/>
                <a:gd name="T60" fmla="*/ 17 w 22"/>
                <a:gd name="T61" fmla="*/ 80 h 84"/>
                <a:gd name="T62" fmla="*/ 19 w 22"/>
                <a:gd name="T63" fmla="*/ 79 h 84"/>
                <a:gd name="T64" fmla="*/ 20 w 22"/>
                <a:gd name="T65" fmla="*/ 77 h 84"/>
                <a:gd name="T66" fmla="*/ 22 w 22"/>
                <a:gd name="T67" fmla="*/ 76 h 84"/>
                <a:gd name="T68" fmla="*/ 22 w 22"/>
                <a:gd name="T69" fmla="*/ 3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3"/>
                  </a:moveTo>
                  <a:lnTo>
                    <a:pt x="22" y="3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4" y="1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6" y="84"/>
                  </a:lnTo>
                  <a:lnTo>
                    <a:pt x="7" y="83"/>
                  </a:lnTo>
                  <a:lnTo>
                    <a:pt x="10" y="83"/>
                  </a:lnTo>
                  <a:lnTo>
                    <a:pt x="11" y="82"/>
                  </a:lnTo>
                  <a:lnTo>
                    <a:pt x="13" y="82"/>
                  </a:lnTo>
                  <a:lnTo>
                    <a:pt x="14" y="81"/>
                  </a:lnTo>
                  <a:lnTo>
                    <a:pt x="17" y="80"/>
                  </a:lnTo>
                  <a:lnTo>
                    <a:pt x="19" y="79"/>
                  </a:lnTo>
                  <a:lnTo>
                    <a:pt x="20" y="77"/>
                  </a:lnTo>
                  <a:lnTo>
                    <a:pt x="22" y="76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A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64" name="Freeform 306"/>
            <p:cNvSpPr>
              <a:spLocks/>
            </p:cNvSpPr>
            <p:nvPr/>
          </p:nvSpPr>
          <p:spPr bwMode="auto">
            <a:xfrm>
              <a:off x="1798" y="2179"/>
              <a:ext cx="18" cy="66"/>
            </a:xfrm>
            <a:custGeom>
              <a:avLst/>
              <a:gdLst>
                <a:gd name="T0" fmla="*/ 18 w 18"/>
                <a:gd name="T1" fmla="*/ 2 h 66"/>
                <a:gd name="T2" fmla="*/ 18 w 18"/>
                <a:gd name="T3" fmla="*/ 2 h 66"/>
                <a:gd name="T4" fmla="*/ 17 w 18"/>
                <a:gd name="T5" fmla="*/ 2 h 66"/>
                <a:gd name="T6" fmla="*/ 14 w 18"/>
                <a:gd name="T7" fmla="*/ 0 h 66"/>
                <a:gd name="T8" fmla="*/ 12 w 18"/>
                <a:gd name="T9" fmla="*/ 0 h 66"/>
                <a:gd name="T10" fmla="*/ 10 w 18"/>
                <a:gd name="T11" fmla="*/ 0 h 66"/>
                <a:gd name="T12" fmla="*/ 6 w 18"/>
                <a:gd name="T13" fmla="*/ 0 h 66"/>
                <a:gd name="T14" fmla="*/ 3 w 18"/>
                <a:gd name="T15" fmla="*/ 2 h 66"/>
                <a:gd name="T16" fmla="*/ 0 w 18"/>
                <a:gd name="T17" fmla="*/ 3 h 66"/>
                <a:gd name="T18" fmla="*/ 0 w 18"/>
                <a:gd name="T19" fmla="*/ 66 h 66"/>
                <a:gd name="T20" fmla="*/ 0 w 18"/>
                <a:gd name="T21" fmla="*/ 66 h 66"/>
                <a:gd name="T22" fmla="*/ 2 w 18"/>
                <a:gd name="T23" fmla="*/ 66 h 66"/>
                <a:gd name="T24" fmla="*/ 4 w 18"/>
                <a:gd name="T25" fmla="*/ 65 h 66"/>
                <a:gd name="T26" fmla="*/ 6 w 18"/>
                <a:gd name="T27" fmla="*/ 65 h 66"/>
                <a:gd name="T28" fmla="*/ 9 w 18"/>
                <a:gd name="T29" fmla="*/ 64 h 66"/>
                <a:gd name="T30" fmla="*/ 12 w 18"/>
                <a:gd name="T31" fmla="*/ 62 h 66"/>
                <a:gd name="T32" fmla="*/ 14 w 18"/>
                <a:gd name="T33" fmla="*/ 61 h 66"/>
                <a:gd name="T34" fmla="*/ 18 w 18"/>
                <a:gd name="T35" fmla="*/ 59 h 66"/>
                <a:gd name="T36" fmla="*/ 18 w 18"/>
                <a:gd name="T37" fmla="*/ 2 h 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"/>
                <a:gd name="T58" fmla="*/ 0 h 66"/>
                <a:gd name="T59" fmla="*/ 18 w 18"/>
                <a:gd name="T60" fmla="*/ 66 h 6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" h="66">
                  <a:moveTo>
                    <a:pt x="18" y="2"/>
                  </a:moveTo>
                  <a:lnTo>
                    <a:pt x="18" y="2"/>
                  </a:lnTo>
                  <a:lnTo>
                    <a:pt x="17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3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4" y="65"/>
                  </a:lnTo>
                  <a:lnTo>
                    <a:pt x="6" y="65"/>
                  </a:lnTo>
                  <a:lnTo>
                    <a:pt x="9" y="64"/>
                  </a:lnTo>
                  <a:lnTo>
                    <a:pt x="12" y="62"/>
                  </a:lnTo>
                  <a:lnTo>
                    <a:pt x="14" y="61"/>
                  </a:lnTo>
                  <a:lnTo>
                    <a:pt x="18" y="59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B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65" name="Freeform 307"/>
            <p:cNvSpPr>
              <a:spLocks/>
            </p:cNvSpPr>
            <p:nvPr/>
          </p:nvSpPr>
          <p:spPr bwMode="auto">
            <a:xfrm>
              <a:off x="1798" y="2181"/>
              <a:ext cx="14" cy="45"/>
            </a:xfrm>
            <a:custGeom>
              <a:avLst/>
              <a:gdLst>
                <a:gd name="T0" fmla="*/ 14 w 14"/>
                <a:gd name="T1" fmla="*/ 1 h 45"/>
                <a:gd name="T2" fmla="*/ 14 w 14"/>
                <a:gd name="T3" fmla="*/ 0 h 45"/>
                <a:gd name="T4" fmla="*/ 13 w 14"/>
                <a:gd name="T5" fmla="*/ 0 h 45"/>
                <a:gd name="T6" fmla="*/ 12 w 14"/>
                <a:gd name="T7" fmla="*/ 0 h 45"/>
                <a:gd name="T8" fmla="*/ 10 w 14"/>
                <a:gd name="T9" fmla="*/ 0 h 45"/>
                <a:gd name="T10" fmla="*/ 9 w 14"/>
                <a:gd name="T11" fmla="*/ 0 h 45"/>
                <a:gd name="T12" fmla="*/ 6 w 14"/>
                <a:gd name="T13" fmla="*/ 0 h 45"/>
                <a:gd name="T14" fmla="*/ 3 w 14"/>
                <a:gd name="T15" fmla="*/ 0 h 45"/>
                <a:gd name="T16" fmla="*/ 0 w 14"/>
                <a:gd name="T17" fmla="*/ 2 h 45"/>
                <a:gd name="T18" fmla="*/ 0 w 14"/>
                <a:gd name="T19" fmla="*/ 45 h 45"/>
                <a:gd name="T20" fmla="*/ 2 w 14"/>
                <a:gd name="T21" fmla="*/ 45 h 45"/>
                <a:gd name="T22" fmla="*/ 2 w 14"/>
                <a:gd name="T23" fmla="*/ 45 h 45"/>
                <a:gd name="T24" fmla="*/ 4 w 14"/>
                <a:gd name="T25" fmla="*/ 45 h 45"/>
                <a:gd name="T26" fmla="*/ 5 w 14"/>
                <a:gd name="T27" fmla="*/ 44 h 45"/>
                <a:gd name="T28" fmla="*/ 7 w 14"/>
                <a:gd name="T29" fmla="*/ 44 h 45"/>
                <a:gd name="T30" fmla="*/ 10 w 14"/>
                <a:gd name="T31" fmla="*/ 43 h 45"/>
                <a:gd name="T32" fmla="*/ 12 w 14"/>
                <a:gd name="T33" fmla="*/ 42 h 45"/>
                <a:gd name="T34" fmla="*/ 14 w 14"/>
                <a:gd name="T35" fmla="*/ 41 h 45"/>
                <a:gd name="T36" fmla="*/ 14 w 14"/>
                <a:gd name="T37" fmla="*/ 1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5"/>
                <a:gd name="T59" fmla="*/ 14 w 14"/>
                <a:gd name="T60" fmla="*/ 45 h 4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5">
                  <a:moveTo>
                    <a:pt x="14" y="1"/>
                  </a:move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4" y="45"/>
                  </a:lnTo>
                  <a:lnTo>
                    <a:pt x="5" y="44"/>
                  </a:lnTo>
                  <a:lnTo>
                    <a:pt x="7" y="44"/>
                  </a:lnTo>
                  <a:lnTo>
                    <a:pt x="10" y="43"/>
                  </a:lnTo>
                  <a:lnTo>
                    <a:pt x="12" y="42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66" name="Freeform 308"/>
            <p:cNvSpPr>
              <a:spLocks/>
            </p:cNvSpPr>
            <p:nvPr/>
          </p:nvSpPr>
          <p:spPr bwMode="auto">
            <a:xfrm>
              <a:off x="1800" y="2181"/>
              <a:ext cx="9" cy="27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5 w 9"/>
                <a:gd name="T9" fmla="*/ 0 h 27"/>
                <a:gd name="T10" fmla="*/ 4 w 9"/>
                <a:gd name="T11" fmla="*/ 0 h 27"/>
                <a:gd name="T12" fmla="*/ 3 w 9"/>
                <a:gd name="T13" fmla="*/ 1 h 27"/>
                <a:gd name="T14" fmla="*/ 1 w 9"/>
                <a:gd name="T15" fmla="*/ 1 h 27"/>
                <a:gd name="T16" fmla="*/ 0 w 9"/>
                <a:gd name="T17" fmla="*/ 2 h 27"/>
                <a:gd name="T18" fmla="*/ 0 w 9"/>
                <a:gd name="T19" fmla="*/ 27 h 27"/>
                <a:gd name="T20" fmla="*/ 0 w 9"/>
                <a:gd name="T21" fmla="*/ 27 h 27"/>
                <a:gd name="T22" fmla="*/ 1 w 9"/>
                <a:gd name="T23" fmla="*/ 27 h 27"/>
                <a:gd name="T24" fmla="*/ 2 w 9"/>
                <a:gd name="T25" fmla="*/ 27 h 27"/>
                <a:gd name="T26" fmla="*/ 3 w 9"/>
                <a:gd name="T27" fmla="*/ 27 h 27"/>
                <a:gd name="T28" fmla="*/ 4 w 9"/>
                <a:gd name="T29" fmla="*/ 27 h 27"/>
                <a:gd name="T30" fmla="*/ 5 w 9"/>
                <a:gd name="T31" fmla="*/ 25 h 27"/>
                <a:gd name="T32" fmla="*/ 8 w 9"/>
                <a:gd name="T33" fmla="*/ 24 h 27"/>
                <a:gd name="T34" fmla="*/ 9 w 9"/>
                <a:gd name="T35" fmla="*/ 23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4" y="27"/>
                  </a:lnTo>
                  <a:lnTo>
                    <a:pt x="5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67" name="Freeform 309"/>
            <p:cNvSpPr>
              <a:spLocks/>
            </p:cNvSpPr>
            <p:nvPr/>
          </p:nvSpPr>
          <p:spPr bwMode="auto">
            <a:xfrm>
              <a:off x="1910" y="2258"/>
              <a:ext cx="14" cy="14"/>
            </a:xfrm>
            <a:custGeom>
              <a:avLst/>
              <a:gdLst>
                <a:gd name="T0" fmla="*/ 7 w 14"/>
                <a:gd name="T1" fmla="*/ 14 h 14"/>
                <a:gd name="T2" fmla="*/ 9 w 14"/>
                <a:gd name="T3" fmla="*/ 14 h 14"/>
                <a:gd name="T4" fmla="*/ 10 w 14"/>
                <a:gd name="T5" fmla="*/ 13 h 14"/>
                <a:gd name="T6" fmla="*/ 11 w 14"/>
                <a:gd name="T7" fmla="*/ 13 h 14"/>
                <a:gd name="T8" fmla="*/ 12 w 14"/>
                <a:gd name="T9" fmla="*/ 11 h 14"/>
                <a:gd name="T10" fmla="*/ 13 w 14"/>
                <a:gd name="T11" fmla="*/ 10 h 14"/>
                <a:gd name="T12" fmla="*/ 13 w 14"/>
                <a:gd name="T13" fmla="*/ 9 h 14"/>
                <a:gd name="T14" fmla="*/ 14 w 14"/>
                <a:gd name="T15" fmla="*/ 8 h 14"/>
                <a:gd name="T16" fmla="*/ 14 w 14"/>
                <a:gd name="T17" fmla="*/ 7 h 14"/>
                <a:gd name="T18" fmla="*/ 14 w 14"/>
                <a:gd name="T19" fmla="*/ 6 h 14"/>
                <a:gd name="T20" fmla="*/ 13 w 14"/>
                <a:gd name="T21" fmla="*/ 4 h 14"/>
                <a:gd name="T22" fmla="*/ 13 w 14"/>
                <a:gd name="T23" fmla="*/ 3 h 14"/>
                <a:gd name="T24" fmla="*/ 12 w 14"/>
                <a:gd name="T25" fmla="*/ 2 h 14"/>
                <a:gd name="T26" fmla="*/ 11 w 14"/>
                <a:gd name="T27" fmla="*/ 1 h 14"/>
                <a:gd name="T28" fmla="*/ 10 w 14"/>
                <a:gd name="T29" fmla="*/ 0 h 14"/>
                <a:gd name="T30" fmla="*/ 9 w 14"/>
                <a:gd name="T31" fmla="*/ 0 h 14"/>
                <a:gd name="T32" fmla="*/ 7 w 14"/>
                <a:gd name="T33" fmla="*/ 0 h 14"/>
                <a:gd name="T34" fmla="*/ 6 w 14"/>
                <a:gd name="T35" fmla="*/ 0 h 14"/>
                <a:gd name="T36" fmla="*/ 5 w 14"/>
                <a:gd name="T37" fmla="*/ 0 h 14"/>
                <a:gd name="T38" fmla="*/ 4 w 14"/>
                <a:gd name="T39" fmla="*/ 1 h 14"/>
                <a:gd name="T40" fmla="*/ 3 w 14"/>
                <a:gd name="T41" fmla="*/ 2 h 14"/>
                <a:gd name="T42" fmla="*/ 2 w 14"/>
                <a:gd name="T43" fmla="*/ 3 h 14"/>
                <a:gd name="T44" fmla="*/ 2 w 14"/>
                <a:gd name="T45" fmla="*/ 4 h 14"/>
                <a:gd name="T46" fmla="*/ 0 w 14"/>
                <a:gd name="T47" fmla="*/ 6 h 14"/>
                <a:gd name="T48" fmla="*/ 0 w 14"/>
                <a:gd name="T49" fmla="*/ 7 h 14"/>
                <a:gd name="T50" fmla="*/ 0 w 14"/>
                <a:gd name="T51" fmla="*/ 8 h 14"/>
                <a:gd name="T52" fmla="*/ 2 w 14"/>
                <a:gd name="T53" fmla="*/ 9 h 14"/>
                <a:gd name="T54" fmla="*/ 2 w 14"/>
                <a:gd name="T55" fmla="*/ 10 h 14"/>
                <a:gd name="T56" fmla="*/ 3 w 14"/>
                <a:gd name="T57" fmla="*/ 11 h 14"/>
                <a:gd name="T58" fmla="*/ 4 w 14"/>
                <a:gd name="T59" fmla="*/ 13 h 14"/>
                <a:gd name="T60" fmla="*/ 5 w 14"/>
                <a:gd name="T61" fmla="*/ 13 h 14"/>
                <a:gd name="T62" fmla="*/ 6 w 14"/>
                <a:gd name="T63" fmla="*/ 14 h 14"/>
                <a:gd name="T64" fmla="*/ 7 w 14"/>
                <a:gd name="T65" fmla="*/ 14 h 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4"/>
                <a:gd name="T101" fmla="*/ 14 w 14"/>
                <a:gd name="T102" fmla="*/ 14 h 1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4">
                  <a:moveTo>
                    <a:pt x="7" y="14"/>
                  </a:moveTo>
                  <a:lnTo>
                    <a:pt x="9" y="14"/>
                  </a:lnTo>
                  <a:lnTo>
                    <a:pt x="10" y="13"/>
                  </a:lnTo>
                  <a:lnTo>
                    <a:pt x="11" y="13"/>
                  </a:lnTo>
                  <a:lnTo>
                    <a:pt x="12" y="11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3" y="11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6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68" name="Freeform 310"/>
            <p:cNvSpPr>
              <a:spLocks/>
            </p:cNvSpPr>
            <p:nvPr/>
          </p:nvSpPr>
          <p:spPr bwMode="auto">
            <a:xfrm>
              <a:off x="1870" y="2258"/>
              <a:ext cx="7" cy="7"/>
            </a:xfrm>
            <a:custGeom>
              <a:avLst/>
              <a:gdLst>
                <a:gd name="T0" fmla="*/ 3 w 7"/>
                <a:gd name="T1" fmla="*/ 7 h 7"/>
                <a:gd name="T2" fmla="*/ 4 w 7"/>
                <a:gd name="T3" fmla="*/ 7 h 7"/>
                <a:gd name="T4" fmla="*/ 5 w 7"/>
                <a:gd name="T5" fmla="*/ 6 h 7"/>
                <a:gd name="T6" fmla="*/ 5 w 7"/>
                <a:gd name="T7" fmla="*/ 4 h 7"/>
                <a:gd name="T8" fmla="*/ 7 w 7"/>
                <a:gd name="T9" fmla="*/ 3 h 7"/>
                <a:gd name="T10" fmla="*/ 5 w 7"/>
                <a:gd name="T11" fmla="*/ 2 h 7"/>
                <a:gd name="T12" fmla="*/ 5 w 7"/>
                <a:gd name="T13" fmla="*/ 1 h 7"/>
                <a:gd name="T14" fmla="*/ 4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1 h 7"/>
                <a:gd name="T22" fmla="*/ 0 w 7"/>
                <a:gd name="T23" fmla="*/ 2 h 7"/>
                <a:gd name="T24" fmla="*/ 0 w 7"/>
                <a:gd name="T25" fmla="*/ 3 h 7"/>
                <a:gd name="T26" fmla="*/ 0 w 7"/>
                <a:gd name="T27" fmla="*/ 4 h 7"/>
                <a:gd name="T28" fmla="*/ 1 w 7"/>
                <a:gd name="T29" fmla="*/ 6 h 7"/>
                <a:gd name="T30" fmla="*/ 2 w 7"/>
                <a:gd name="T31" fmla="*/ 7 h 7"/>
                <a:gd name="T32" fmla="*/ 3 w 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7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69" name="Freeform 311"/>
            <p:cNvSpPr>
              <a:spLocks/>
            </p:cNvSpPr>
            <p:nvPr/>
          </p:nvSpPr>
          <p:spPr bwMode="auto">
            <a:xfrm>
              <a:off x="1881" y="2258"/>
              <a:ext cx="6" cy="7"/>
            </a:xfrm>
            <a:custGeom>
              <a:avLst/>
              <a:gdLst>
                <a:gd name="T0" fmla="*/ 4 w 6"/>
                <a:gd name="T1" fmla="*/ 7 h 7"/>
                <a:gd name="T2" fmla="*/ 5 w 6"/>
                <a:gd name="T3" fmla="*/ 7 h 7"/>
                <a:gd name="T4" fmla="*/ 6 w 6"/>
                <a:gd name="T5" fmla="*/ 7 h 7"/>
                <a:gd name="T6" fmla="*/ 6 w 6"/>
                <a:gd name="T7" fmla="*/ 6 h 7"/>
                <a:gd name="T8" fmla="*/ 6 w 6"/>
                <a:gd name="T9" fmla="*/ 3 h 7"/>
                <a:gd name="T10" fmla="*/ 6 w 6"/>
                <a:gd name="T11" fmla="*/ 2 h 7"/>
                <a:gd name="T12" fmla="*/ 6 w 6"/>
                <a:gd name="T13" fmla="*/ 1 h 7"/>
                <a:gd name="T14" fmla="*/ 5 w 6"/>
                <a:gd name="T15" fmla="*/ 1 h 7"/>
                <a:gd name="T16" fmla="*/ 4 w 6"/>
                <a:gd name="T17" fmla="*/ 0 h 7"/>
                <a:gd name="T18" fmla="*/ 3 w 6"/>
                <a:gd name="T19" fmla="*/ 1 h 7"/>
                <a:gd name="T20" fmla="*/ 1 w 6"/>
                <a:gd name="T21" fmla="*/ 1 h 7"/>
                <a:gd name="T22" fmla="*/ 0 w 6"/>
                <a:gd name="T23" fmla="*/ 2 h 7"/>
                <a:gd name="T24" fmla="*/ 0 w 6"/>
                <a:gd name="T25" fmla="*/ 3 h 7"/>
                <a:gd name="T26" fmla="*/ 0 w 6"/>
                <a:gd name="T27" fmla="*/ 6 h 7"/>
                <a:gd name="T28" fmla="*/ 1 w 6"/>
                <a:gd name="T29" fmla="*/ 7 h 7"/>
                <a:gd name="T30" fmla="*/ 3 w 6"/>
                <a:gd name="T31" fmla="*/ 7 h 7"/>
                <a:gd name="T32" fmla="*/ 4 w 6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"/>
                <a:gd name="T52" fmla="*/ 0 h 7"/>
                <a:gd name="T53" fmla="*/ 6 w 6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" h="7">
                  <a:moveTo>
                    <a:pt x="4" y="7"/>
                  </a:moveTo>
                  <a:lnTo>
                    <a:pt x="5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7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70" name="Freeform 312"/>
            <p:cNvSpPr>
              <a:spLocks/>
            </p:cNvSpPr>
            <p:nvPr/>
          </p:nvSpPr>
          <p:spPr bwMode="auto">
            <a:xfrm>
              <a:off x="1836" y="2165"/>
              <a:ext cx="18" cy="93"/>
            </a:xfrm>
            <a:custGeom>
              <a:avLst/>
              <a:gdLst>
                <a:gd name="T0" fmla="*/ 6 w 18"/>
                <a:gd name="T1" fmla="*/ 2 h 93"/>
                <a:gd name="T2" fmla="*/ 6 w 18"/>
                <a:gd name="T3" fmla="*/ 4 h 93"/>
                <a:gd name="T4" fmla="*/ 3 w 18"/>
                <a:gd name="T5" fmla="*/ 9 h 93"/>
                <a:gd name="T6" fmla="*/ 2 w 18"/>
                <a:gd name="T7" fmla="*/ 17 h 93"/>
                <a:gd name="T8" fmla="*/ 1 w 18"/>
                <a:gd name="T9" fmla="*/ 29 h 93"/>
                <a:gd name="T10" fmla="*/ 0 w 18"/>
                <a:gd name="T11" fmla="*/ 41 h 93"/>
                <a:gd name="T12" fmla="*/ 0 w 18"/>
                <a:gd name="T13" fmla="*/ 58 h 93"/>
                <a:gd name="T14" fmla="*/ 1 w 18"/>
                <a:gd name="T15" fmla="*/ 74 h 93"/>
                <a:gd name="T16" fmla="*/ 4 w 18"/>
                <a:gd name="T17" fmla="*/ 93 h 93"/>
                <a:gd name="T18" fmla="*/ 18 w 18"/>
                <a:gd name="T19" fmla="*/ 93 h 93"/>
                <a:gd name="T20" fmla="*/ 17 w 18"/>
                <a:gd name="T21" fmla="*/ 89 h 93"/>
                <a:gd name="T22" fmla="*/ 16 w 18"/>
                <a:gd name="T23" fmla="*/ 82 h 93"/>
                <a:gd name="T24" fmla="*/ 15 w 18"/>
                <a:gd name="T25" fmla="*/ 71 h 93"/>
                <a:gd name="T26" fmla="*/ 14 w 18"/>
                <a:gd name="T27" fmla="*/ 58 h 93"/>
                <a:gd name="T28" fmla="*/ 13 w 18"/>
                <a:gd name="T29" fmla="*/ 43 h 93"/>
                <a:gd name="T30" fmla="*/ 13 w 18"/>
                <a:gd name="T31" fmla="*/ 27 h 93"/>
                <a:gd name="T32" fmla="*/ 15 w 18"/>
                <a:gd name="T33" fmla="*/ 13 h 93"/>
                <a:gd name="T34" fmla="*/ 18 w 18"/>
                <a:gd name="T35" fmla="*/ 2 h 93"/>
                <a:gd name="T36" fmla="*/ 18 w 18"/>
                <a:gd name="T37" fmla="*/ 2 h 93"/>
                <a:gd name="T38" fmla="*/ 18 w 18"/>
                <a:gd name="T39" fmla="*/ 0 h 93"/>
                <a:gd name="T40" fmla="*/ 18 w 18"/>
                <a:gd name="T41" fmla="*/ 0 h 93"/>
                <a:gd name="T42" fmla="*/ 17 w 18"/>
                <a:gd name="T43" fmla="*/ 0 h 93"/>
                <a:gd name="T44" fmla="*/ 16 w 18"/>
                <a:gd name="T45" fmla="*/ 0 h 93"/>
                <a:gd name="T46" fmla="*/ 14 w 18"/>
                <a:gd name="T47" fmla="*/ 0 h 93"/>
                <a:gd name="T48" fmla="*/ 10 w 18"/>
                <a:gd name="T49" fmla="*/ 0 h 93"/>
                <a:gd name="T50" fmla="*/ 6 w 18"/>
                <a:gd name="T51" fmla="*/ 2 h 9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93"/>
                <a:gd name="T80" fmla="*/ 18 w 18"/>
                <a:gd name="T81" fmla="*/ 93 h 9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93">
                  <a:moveTo>
                    <a:pt x="6" y="2"/>
                  </a:moveTo>
                  <a:lnTo>
                    <a:pt x="6" y="4"/>
                  </a:lnTo>
                  <a:lnTo>
                    <a:pt x="3" y="9"/>
                  </a:lnTo>
                  <a:lnTo>
                    <a:pt x="2" y="17"/>
                  </a:lnTo>
                  <a:lnTo>
                    <a:pt x="1" y="29"/>
                  </a:lnTo>
                  <a:lnTo>
                    <a:pt x="0" y="41"/>
                  </a:lnTo>
                  <a:lnTo>
                    <a:pt x="0" y="58"/>
                  </a:lnTo>
                  <a:lnTo>
                    <a:pt x="1" y="74"/>
                  </a:lnTo>
                  <a:lnTo>
                    <a:pt x="4" y="93"/>
                  </a:lnTo>
                  <a:lnTo>
                    <a:pt x="18" y="93"/>
                  </a:lnTo>
                  <a:lnTo>
                    <a:pt x="17" y="89"/>
                  </a:lnTo>
                  <a:lnTo>
                    <a:pt x="16" y="82"/>
                  </a:lnTo>
                  <a:lnTo>
                    <a:pt x="15" y="71"/>
                  </a:lnTo>
                  <a:lnTo>
                    <a:pt x="14" y="58"/>
                  </a:lnTo>
                  <a:lnTo>
                    <a:pt x="13" y="43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71" name="Freeform 313"/>
            <p:cNvSpPr>
              <a:spLocks/>
            </p:cNvSpPr>
            <p:nvPr/>
          </p:nvSpPr>
          <p:spPr bwMode="auto">
            <a:xfrm>
              <a:off x="1934" y="2154"/>
              <a:ext cx="27" cy="104"/>
            </a:xfrm>
            <a:custGeom>
              <a:avLst/>
              <a:gdLst>
                <a:gd name="T0" fmla="*/ 27 w 27"/>
                <a:gd name="T1" fmla="*/ 0 h 104"/>
                <a:gd name="T2" fmla="*/ 25 w 27"/>
                <a:gd name="T3" fmla="*/ 1 h 104"/>
                <a:gd name="T4" fmla="*/ 24 w 27"/>
                <a:gd name="T5" fmla="*/ 3 h 104"/>
                <a:gd name="T6" fmla="*/ 22 w 27"/>
                <a:gd name="T7" fmla="*/ 9 h 104"/>
                <a:gd name="T8" fmla="*/ 20 w 27"/>
                <a:gd name="T9" fmla="*/ 18 h 104"/>
                <a:gd name="T10" fmla="*/ 17 w 27"/>
                <a:gd name="T11" fmla="*/ 31 h 104"/>
                <a:gd name="T12" fmla="*/ 16 w 27"/>
                <a:gd name="T13" fmla="*/ 49 h 104"/>
                <a:gd name="T14" fmla="*/ 17 w 27"/>
                <a:gd name="T15" fmla="*/ 73 h 104"/>
                <a:gd name="T16" fmla="*/ 20 w 27"/>
                <a:gd name="T17" fmla="*/ 104 h 104"/>
                <a:gd name="T18" fmla="*/ 4 w 27"/>
                <a:gd name="T19" fmla="*/ 104 h 104"/>
                <a:gd name="T20" fmla="*/ 4 w 27"/>
                <a:gd name="T21" fmla="*/ 100 h 104"/>
                <a:gd name="T22" fmla="*/ 3 w 27"/>
                <a:gd name="T23" fmla="*/ 92 h 104"/>
                <a:gd name="T24" fmla="*/ 2 w 27"/>
                <a:gd name="T25" fmla="*/ 79 h 104"/>
                <a:gd name="T26" fmla="*/ 1 w 27"/>
                <a:gd name="T27" fmla="*/ 64 h 104"/>
                <a:gd name="T28" fmla="*/ 0 w 27"/>
                <a:gd name="T29" fmla="*/ 47 h 104"/>
                <a:gd name="T30" fmla="*/ 1 w 27"/>
                <a:gd name="T31" fmla="*/ 30 h 104"/>
                <a:gd name="T32" fmla="*/ 3 w 27"/>
                <a:gd name="T33" fmla="*/ 14 h 104"/>
                <a:gd name="T34" fmla="*/ 9 w 27"/>
                <a:gd name="T35" fmla="*/ 0 h 104"/>
                <a:gd name="T36" fmla="*/ 27 w 27"/>
                <a:gd name="T37" fmla="*/ 0 h 1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4"/>
                <a:gd name="T59" fmla="*/ 27 w 27"/>
                <a:gd name="T60" fmla="*/ 104 h 10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4">
                  <a:moveTo>
                    <a:pt x="27" y="0"/>
                  </a:moveTo>
                  <a:lnTo>
                    <a:pt x="25" y="1"/>
                  </a:lnTo>
                  <a:lnTo>
                    <a:pt x="24" y="3"/>
                  </a:lnTo>
                  <a:lnTo>
                    <a:pt x="22" y="9"/>
                  </a:lnTo>
                  <a:lnTo>
                    <a:pt x="20" y="18"/>
                  </a:lnTo>
                  <a:lnTo>
                    <a:pt x="17" y="31"/>
                  </a:lnTo>
                  <a:lnTo>
                    <a:pt x="16" y="49"/>
                  </a:lnTo>
                  <a:lnTo>
                    <a:pt x="17" y="73"/>
                  </a:lnTo>
                  <a:lnTo>
                    <a:pt x="20" y="104"/>
                  </a:lnTo>
                  <a:lnTo>
                    <a:pt x="4" y="104"/>
                  </a:lnTo>
                  <a:lnTo>
                    <a:pt x="4" y="100"/>
                  </a:lnTo>
                  <a:lnTo>
                    <a:pt x="3" y="92"/>
                  </a:lnTo>
                  <a:lnTo>
                    <a:pt x="2" y="79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0"/>
                  </a:lnTo>
                  <a:lnTo>
                    <a:pt x="3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72" name="Freeform 314"/>
            <p:cNvSpPr>
              <a:spLocks/>
            </p:cNvSpPr>
            <p:nvPr/>
          </p:nvSpPr>
          <p:spPr bwMode="auto">
            <a:xfrm>
              <a:off x="1836" y="2170"/>
              <a:ext cx="17" cy="82"/>
            </a:xfrm>
            <a:custGeom>
              <a:avLst/>
              <a:gdLst>
                <a:gd name="T0" fmla="*/ 6 w 17"/>
                <a:gd name="T1" fmla="*/ 2 h 82"/>
                <a:gd name="T2" fmla="*/ 6 w 17"/>
                <a:gd name="T3" fmla="*/ 4 h 82"/>
                <a:gd name="T4" fmla="*/ 4 w 17"/>
                <a:gd name="T5" fmla="*/ 8 h 82"/>
                <a:gd name="T6" fmla="*/ 2 w 17"/>
                <a:gd name="T7" fmla="*/ 15 h 82"/>
                <a:gd name="T8" fmla="*/ 1 w 17"/>
                <a:gd name="T9" fmla="*/ 26 h 82"/>
                <a:gd name="T10" fmla="*/ 0 w 17"/>
                <a:gd name="T11" fmla="*/ 38 h 82"/>
                <a:gd name="T12" fmla="*/ 1 w 17"/>
                <a:gd name="T13" fmla="*/ 50 h 82"/>
                <a:gd name="T14" fmla="*/ 2 w 17"/>
                <a:gd name="T15" fmla="*/ 66 h 82"/>
                <a:gd name="T16" fmla="*/ 4 w 17"/>
                <a:gd name="T17" fmla="*/ 82 h 82"/>
                <a:gd name="T18" fmla="*/ 16 w 17"/>
                <a:gd name="T19" fmla="*/ 81 h 82"/>
                <a:gd name="T20" fmla="*/ 16 w 17"/>
                <a:gd name="T21" fmla="*/ 78 h 82"/>
                <a:gd name="T22" fmla="*/ 15 w 17"/>
                <a:gd name="T23" fmla="*/ 73 h 82"/>
                <a:gd name="T24" fmla="*/ 14 w 17"/>
                <a:gd name="T25" fmla="*/ 62 h 82"/>
                <a:gd name="T26" fmla="*/ 13 w 17"/>
                <a:gd name="T27" fmla="*/ 50 h 82"/>
                <a:gd name="T28" fmla="*/ 11 w 17"/>
                <a:gd name="T29" fmla="*/ 38 h 82"/>
                <a:gd name="T30" fmla="*/ 11 w 17"/>
                <a:gd name="T31" fmla="*/ 25 h 82"/>
                <a:gd name="T32" fmla="*/ 14 w 17"/>
                <a:gd name="T33" fmla="*/ 12 h 82"/>
                <a:gd name="T34" fmla="*/ 17 w 17"/>
                <a:gd name="T35" fmla="*/ 1 h 82"/>
                <a:gd name="T36" fmla="*/ 17 w 17"/>
                <a:gd name="T37" fmla="*/ 1 h 82"/>
                <a:gd name="T38" fmla="*/ 17 w 17"/>
                <a:gd name="T39" fmla="*/ 1 h 82"/>
                <a:gd name="T40" fmla="*/ 17 w 17"/>
                <a:gd name="T41" fmla="*/ 1 h 82"/>
                <a:gd name="T42" fmla="*/ 16 w 17"/>
                <a:gd name="T43" fmla="*/ 0 h 82"/>
                <a:gd name="T44" fmla="*/ 15 w 17"/>
                <a:gd name="T45" fmla="*/ 0 h 82"/>
                <a:gd name="T46" fmla="*/ 13 w 17"/>
                <a:gd name="T47" fmla="*/ 1 h 82"/>
                <a:gd name="T48" fmla="*/ 9 w 17"/>
                <a:gd name="T49" fmla="*/ 1 h 82"/>
                <a:gd name="T50" fmla="*/ 6 w 17"/>
                <a:gd name="T51" fmla="*/ 2 h 8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"/>
                <a:gd name="T79" fmla="*/ 0 h 82"/>
                <a:gd name="T80" fmla="*/ 17 w 17"/>
                <a:gd name="T81" fmla="*/ 82 h 8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" h="82">
                  <a:moveTo>
                    <a:pt x="6" y="2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2" y="15"/>
                  </a:lnTo>
                  <a:lnTo>
                    <a:pt x="1" y="26"/>
                  </a:lnTo>
                  <a:lnTo>
                    <a:pt x="0" y="38"/>
                  </a:lnTo>
                  <a:lnTo>
                    <a:pt x="1" y="50"/>
                  </a:lnTo>
                  <a:lnTo>
                    <a:pt x="2" y="66"/>
                  </a:lnTo>
                  <a:lnTo>
                    <a:pt x="4" y="82"/>
                  </a:lnTo>
                  <a:lnTo>
                    <a:pt x="16" y="81"/>
                  </a:lnTo>
                  <a:lnTo>
                    <a:pt x="16" y="78"/>
                  </a:lnTo>
                  <a:lnTo>
                    <a:pt x="15" y="73"/>
                  </a:lnTo>
                  <a:lnTo>
                    <a:pt x="14" y="62"/>
                  </a:lnTo>
                  <a:lnTo>
                    <a:pt x="13" y="50"/>
                  </a:lnTo>
                  <a:lnTo>
                    <a:pt x="11" y="38"/>
                  </a:lnTo>
                  <a:lnTo>
                    <a:pt x="11" y="25"/>
                  </a:lnTo>
                  <a:lnTo>
                    <a:pt x="14" y="12"/>
                  </a:lnTo>
                  <a:lnTo>
                    <a:pt x="17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73" name="Freeform 315"/>
            <p:cNvSpPr>
              <a:spLocks/>
            </p:cNvSpPr>
            <p:nvPr/>
          </p:nvSpPr>
          <p:spPr bwMode="auto">
            <a:xfrm>
              <a:off x="1837" y="2176"/>
              <a:ext cx="14" cy="69"/>
            </a:xfrm>
            <a:custGeom>
              <a:avLst/>
              <a:gdLst>
                <a:gd name="T0" fmla="*/ 5 w 14"/>
                <a:gd name="T1" fmla="*/ 1 h 69"/>
                <a:gd name="T2" fmla="*/ 5 w 14"/>
                <a:gd name="T3" fmla="*/ 2 h 69"/>
                <a:gd name="T4" fmla="*/ 3 w 14"/>
                <a:gd name="T5" fmla="*/ 7 h 69"/>
                <a:gd name="T6" fmla="*/ 2 w 14"/>
                <a:gd name="T7" fmla="*/ 13 h 69"/>
                <a:gd name="T8" fmla="*/ 1 w 14"/>
                <a:gd name="T9" fmla="*/ 21 h 69"/>
                <a:gd name="T10" fmla="*/ 0 w 14"/>
                <a:gd name="T11" fmla="*/ 32 h 69"/>
                <a:gd name="T12" fmla="*/ 0 w 14"/>
                <a:gd name="T13" fmla="*/ 43 h 69"/>
                <a:gd name="T14" fmla="*/ 1 w 14"/>
                <a:gd name="T15" fmla="*/ 56 h 69"/>
                <a:gd name="T16" fmla="*/ 3 w 14"/>
                <a:gd name="T17" fmla="*/ 69 h 69"/>
                <a:gd name="T18" fmla="*/ 14 w 14"/>
                <a:gd name="T19" fmla="*/ 69 h 69"/>
                <a:gd name="T20" fmla="*/ 13 w 14"/>
                <a:gd name="T21" fmla="*/ 67 h 69"/>
                <a:gd name="T22" fmla="*/ 13 w 14"/>
                <a:gd name="T23" fmla="*/ 61 h 69"/>
                <a:gd name="T24" fmla="*/ 12 w 14"/>
                <a:gd name="T25" fmla="*/ 53 h 69"/>
                <a:gd name="T26" fmla="*/ 10 w 14"/>
                <a:gd name="T27" fmla="*/ 43 h 69"/>
                <a:gd name="T28" fmla="*/ 9 w 14"/>
                <a:gd name="T29" fmla="*/ 32 h 69"/>
                <a:gd name="T30" fmla="*/ 9 w 14"/>
                <a:gd name="T31" fmla="*/ 20 h 69"/>
                <a:gd name="T32" fmla="*/ 12 w 14"/>
                <a:gd name="T33" fmla="*/ 9 h 69"/>
                <a:gd name="T34" fmla="*/ 14 w 14"/>
                <a:gd name="T35" fmla="*/ 1 h 69"/>
                <a:gd name="T36" fmla="*/ 14 w 14"/>
                <a:gd name="T37" fmla="*/ 1 h 69"/>
                <a:gd name="T38" fmla="*/ 14 w 14"/>
                <a:gd name="T39" fmla="*/ 1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0 w 14"/>
                <a:gd name="T47" fmla="*/ 0 h 69"/>
                <a:gd name="T48" fmla="*/ 8 w 14"/>
                <a:gd name="T49" fmla="*/ 1 h 69"/>
                <a:gd name="T50" fmla="*/ 5 w 14"/>
                <a:gd name="T51" fmla="*/ 1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1"/>
                  </a:moveTo>
                  <a:lnTo>
                    <a:pt x="5" y="2"/>
                  </a:lnTo>
                  <a:lnTo>
                    <a:pt x="3" y="7"/>
                  </a:lnTo>
                  <a:lnTo>
                    <a:pt x="2" y="13"/>
                  </a:lnTo>
                  <a:lnTo>
                    <a:pt x="1" y="21"/>
                  </a:lnTo>
                  <a:lnTo>
                    <a:pt x="0" y="32"/>
                  </a:lnTo>
                  <a:lnTo>
                    <a:pt x="0" y="43"/>
                  </a:lnTo>
                  <a:lnTo>
                    <a:pt x="1" y="56"/>
                  </a:lnTo>
                  <a:lnTo>
                    <a:pt x="3" y="69"/>
                  </a:lnTo>
                  <a:lnTo>
                    <a:pt x="14" y="69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0" y="43"/>
                  </a:lnTo>
                  <a:lnTo>
                    <a:pt x="9" y="32"/>
                  </a:lnTo>
                  <a:lnTo>
                    <a:pt x="9" y="20"/>
                  </a:lnTo>
                  <a:lnTo>
                    <a:pt x="12" y="9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74" name="Freeform 316"/>
            <p:cNvSpPr>
              <a:spLocks/>
            </p:cNvSpPr>
            <p:nvPr/>
          </p:nvSpPr>
          <p:spPr bwMode="auto">
            <a:xfrm>
              <a:off x="1838" y="2182"/>
              <a:ext cx="12" cy="57"/>
            </a:xfrm>
            <a:custGeom>
              <a:avLst/>
              <a:gdLst>
                <a:gd name="T0" fmla="*/ 4 w 12"/>
                <a:gd name="T1" fmla="*/ 1 h 57"/>
                <a:gd name="T2" fmla="*/ 2 w 12"/>
                <a:gd name="T3" fmla="*/ 2 h 57"/>
                <a:gd name="T4" fmla="*/ 2 w 12"/>
                <a:gd name="T5" fmla="*/ 5 h 57"/>
                <a:gd name="T6" fmla="*/ 1 w 12"/>
                <a:gd name="T7" fmla="*/ 10 h 57"/>
                <a:gd name="T8" fmla="*/ 0 w 12"/>
                <a:gd name="T9" fmla="*/ 17 h 57"/>
                <a:gd name="T10" fmla="*/ 0 w 12"/>
                <a:gd name="T11" fmla="*/ 26 h 57"/>
                <a:gd name="T12" fmla="*/ 0 w 12"/>
                <a:gd name="T13" fmla="*/ 35 h 57"/>
                <a:gd name="T14" fmla="*/ 1 w 12"/>
                <a:gd name="T15" fmla="*/ 45 h 57"/>
                <a:gd name="T16" fmla="*/ 2 w 12"/>
                <a:gd name="T17" fmla="*/ 57 h 57"/>
                <a:gd name="T18" fmla="*/ 11 w 12"/>
                <a:gd name="T19" fmla="*/ 56 h 57"/>
                <a:gd name="T20" fmla="*/ 11 w 12"/>
                <a:gd name="T21" fmla="*/ 55 h 57"/>
                <a:gd name="T22" fmla="*/ 9 w 12"/>
                <a:gd name="T23" fmla="*/ 50 h 57"/>
                <a:gd name="T24" fmla="*/ 9 w 12"/>
                <a:gd name="T25" fmla="*/ 43 h 57"/>
                <a:gd name="T26" fmla="*/ 8 w 12"/>
                <a:gd name="T27" fmla="*/ 35 h 57"/>
                <a:gd name="T28" fmla="*/ 7 w 12"/>
                <a:gd name="T29" fmla="*/ 26 h 57"/>
                <a:gd name="T30" fmla="*/ 8 w 12"/>
                <a:gd name="T31" fmla="*/ 16 h 57"/>
                <a:gd name="T32" fmla="*/ 9 w 12"/>
                <a:gd name="T33" fmla="*/ 8 h 57"/>
                <a:gd name="T34" fmla="*/ 12 w 12"/>
                <a:gd name="T35" fmla="*/ 0 h 57"/>
                <a:gd name="T36" fmla="*/ 12 w 12"/>
                <a:gd name="T37" fmla="*/ 0 h 57"/>
                <a:gd name="T38" fmla="*/ 12 w 12"/>
                <a:gd name="T39" fmla="*/ 0 h 57"/>
                <a:gd name="T40" fmla="*/ 12 w 12"/>
                <a:gd name="T41" fmla="*/ 0 h 57"/>
                <a:gd name="T42" fmla="*/ 11 w 12"/>
                <a:gd name="T43" fmla="*/ 0 h 57"/>
                <a:gd name="T44" fmla="*/ 9 w 12"/>
                <a:gd name="T45" fmla="*/ 0 h 57"/>
                <a:gd name="T46" fmla="*/ 8 w 12"/>
                <a:gd name="T47" fmla="*/ 0 h 57"/>
                <a:gd name="T48" fmla="*/ 6 w 12"/>
                <a:gd name="T49" fmla="*/ 0 h 57"/>
                <a:gd name="T50" fmla="*/ 4 w 12"/>
                <a:gd name="T51" fmla="*/ 1 h 5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7"/>
                <a:gd name="T80" fmla="*/ 12 w 12"/>
                <a:gd name="T81" fmla="*/ 57 h 5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7">
                  <a:moveTo>
                    <a:pt x="4" y="1"/>
                  </a:moveTo>
                  <a:lnTo>
                    <a:pt x="2" y="2"/>
                  </a:lnTo>
                  <a:lnTo>
                    <a:pt x="2" y="5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1" y="45"/>
                  </a:lnTo>
                  <a:lnTo>
                    <a:pt x="2" y="57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9" y="50"/>
                  </a:lnTo>
                  <a:lnTo>
                    <a:pt x="9" y="43"/>
                  </a:lnTo>
                  <a:lnTo>
                    <a:pt x="8" y="35"/>
                  </a:lnTo>
                  <a:lnTo>
                    <a:pt x="7" y="26"/>
                  </a:lnTo>
                  <a:lnTo>
                    <a:pt x="8" y="16"/>
                  </a:lnTo>
                  <a:lnTo>
                    <a:pt x="9" y="8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75" name="Freeform 317"/>
            <p:cNvSpPr>
              <a:spLocks/>
            </p:cNvSpPr>
            <p:nvPr/>
          </p:nvSpPr>
          <p:spPr bwMode="auto">
            <a:xfrm>
              <a:off x="1838" y="2187"/>
              <a:ext cx="9" cy="45"/>
            </a:xfrm>
            <a:custGeom>
              <a:avLst/>
              <a:gdLst>
                <a:gd name="T0" fmla="*/ 4 w 9"/>
                <a:gd name="T1" fmla="*/ 1 h 45"/>
                <a:gd name="T2" fmla="*/ 2 w 9"/>
                <a:gd name="T3" fmla="*/ 2 h 45"/>
                <a:gd name="T4" fmla="*/ 2 w 9"/>
                <a:gd name="T5" fmla="*/ 4 h 45"/>
                <a:gd name="T6" fmla="*/ 1 w 9"/>
                <a:gd name="T7" fmla="*/ 9 h 45"/>
                <a:gd name="T8" fmla="*/ 1 w 9"/>
                <a:gd name="T9" fmla="*/ 14 h 45"/>
                <a:gd name="T10" fmla="*/ 0 w 9"/>
                <a:gd name="T11" fmla="*/ 21 h 45"/>
                <a:gd name="T12" fmla="*/ 0 w 9"/>
                <a:gd name="T13" fmla="*/ 28 h 45"/>
                <a:gd name="T14" fmla="*/ 1 w 9"/>
                <a:gd name="T15" fmla="*/ 37 h 45"/>
                <a:gd name="T16" fmla="*/ 2 w 9"/>
                <a:gd name="T17" fmla="*/ 45 h 45"/>
                <a:gd name="T18" fmla="*/ 9 w 9"/>
                <a:gd name="T19" fmla="*/ 45 h 45"/>
                <a:gd name="T20" fmla="*/ 9 w 9"/>
                <a:gd name="T21" fmla="*/ 44 h 45"/>
                <a:gd name="T22" fmla="*/ 8 w 9"/>
                <a:gd name="T23" fmla="*/ 40 h 45"/>
                <a:gd name="T24" fmla="*/ 7 w 9"/>
                <a:gd name="T25" fmla="*/ 35 h 45"/>
                <a:gd name="T26" fmla="*/ 7 w 9"/>
                <a:gd name="T27" fmla="*/ 28 h 45"/>
                <a:gd name="T28" fmla="*/ 6 w 9"/>
                <a:gd name="T29" fmla="*/ 21 h 45"/>
                <a:gd name="T30" fmla="*/ 7 w 9"/>
                <a:gd name="T31" fmla="*/ 14 h 45"/>
                <a:gd name="T32" fmla="*/ 7 w 9"/>
                <a:gd name="T33" fmla="*/ 7 h 45"/>
                <a:gd name="T34" fmla="*/ 9 w 9"/>
                <a:gd name="T35" fmla="*/ 1 h 45"/>
                <a:gd name="T36" fmla="*/ 9 w 9"/>
                <a:gd name="T37" fmla="*/ 1 h 45"/>
                <a:gd name="T38" fmla="*/ 9 w 9"/>
                <a:gd name="T39" fmla="*/ 1 h 45"/>
                <a:gd name="T40" fmla="*/ 9 w 9"/>
                <a:gd name="T41" fmla="*/ 1 h 45"/>
                <a:gd name="T42" fmla="*/ 9 w 9"/>
                <a:gd name="T43" fmla="*/ 0 h 45"/>
                <a:gd name="T44" fmla="*/ 8 w 9"/>
                <a:gd name="T45" fmla="*/ 0 h 45"/>
                <a:gd name="T46" fmla="*/ 7 w 9"/>
                <a:gd name="T47" fmla="*/ 1 h 45"/>
                <a:gd name="T48" fmla="*/ 6 w 9"/>
                <a:gd name="T49" fmla="*/ 1 h 45"/>
                <a:gd name="T50" fmla="*/ 4 w 9"/>
                <a:gd name="T51" fmla="*/ 1 h 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"/>
                <a:gd name="T79" fmla="*/ 0 h 45"/>
                <a:gd name="T80" fmla="*/ 9 w 9"/>
                <a:gd name="T81" fmla="*/ 45 h 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" h="45">
                  <a:moveTo>
                    <a:pt x="4" y="1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1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1" y="37"/>
                  </a:lnTo>
                  <a:lnTo>
                    <a:pt x="2" y="45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8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76" name="Freeform 318"/>
            <p:cNvSpPr>
              <a:spLocks/>
            </p:cNvSpPr>
            <p:nvPr/>
          </p:nvSpPr>
          <p:spPr bwMode="auto">
            <a:xfrm>
              <a:off x="1839" y="2192"/>
              <a:ext cx="7" cy="34"/>
            </a:xfrm>
            <a:custGeom>
              <a:avLst/>
              <a:gdLst>
                <a:gd name="T0" fmla="*/ 3 w 7"/>
                <a:gd name="T1" fmla="*/ 2 h 34"/>
                <a:gd name="T2" fmla="*/ 1 w 7"/>
                <a:gd name="T3" fmla="*/ 2 h 34"/>
                <a:gd name="T4" fmla="*/ 1 w 7"/>
                <a:gd name="T5" fmla="*/ 4 h 34"/>
                <a:gd name="T6" fmla="*/ 0 w 7"/>
                <a:gd name="T7" fmla="*/ 6 h 34"/>
                <a:gd name="T8" fmla="*/ 0 w 7"/>
                <a:gd name="T9" fmla="*/ 11 h 34"/>
                <a:gd name="T10" fmla="*/ 0 w 7"/>
                <a:gd name="T11" fmla="*/ 16 h 34"/>
                <a:gd name="T12" fmla="*/ 0 w 7"/>
                <a:gd name="T13" fmla="*/ 21 h 34"/>
                <a:gd name="T14" fmla="*/ 0 w 7"/>
                <a:gd name="T15" fmla="*/ 27 h 34"/>
                <a:gd name="T16" fmla="*/ 1 w 7"/>
                <a:gd name="T17" fmla="*/ 34 h 34"/>
                <a:gd name="T18" fmla="*/ 6 w 7"/>
                <a:gd name="T19" fmla="*/ 34 h 34"/>
                <a:gd name="T20" fmla="*/ 6 w 7"/>
                <a:gd name="T21" fmla="*/ 33 h 34"/>
                <a:gd name="T22" fmla="*/ 6 w 7"/>
                <a:gd name="T23" fmla="*/ 30 h 34"/>
                <a:gd name="T24" fmla="*/ 5 w 7"/>
                <a:gd name="T25" fmla="*/ 26 h 34"/>
                <a:gd name="T26" fmla="*/ 5 w 7"/>
                <a:gd name="T27" fmla="*/ 21 h 34"/>
                <a:gd name="T28" fmla="*/ 5 w 7"/>
                <a:gd name="T29" fmla="*/ 16 h 34"/>
                <a:gd name="T30" fmla="*/ 5 w 7"/>
                <a:gd name="T31" fmla="*/ 11 h 34"/>
                <a:gd name="T32" fmla="*/ 5 w 7"/>
                <a:gd name="T33" fmla="*/ 5 h 34"/>
                <a:gd name="T34" fmla="*/ 7 w 7"/>
                <a:gd name="T35" fmla="*/ 2 h 34"/>
                <a:gd name="T36" fmla="*/ 7 w 7"/>
                <a:gd name="T37" fmla="*/ 2 h 34"/>
                <a:gd name="T38" fmla="*/ 7 w 7"/>
                <a:gd name="T39" fmla="*/ 0 h 34"/>
                <a:gd name="T40" fmla="*/ 6 w 7"/>
                <a:gd name="T41" fmla="*/ 0 h 34"/>
                <a:gd name="T42" fmla="*/ 6 w 7"/>
                <a:gd name="T43" fmla="*/ 0 h 34"/>
                <a:gd name="T44" fmla="*/ 6 w 7"/>
                <a:gd name="T45" fmla="*/ 0 h 34"/>
                <a:gd name="T46" fmla="*/ 5 w 7"/>
                <a:gd name="T47" fmla="*/ 0 h 34"/>
                <a:gd name="T48" fmla="*/ 4 w 7"/>
                <a:gd name="T49" fmla="*/ 0 h 34"/>
                <a:gd name="T50" fmla="*/ 3 w 7"/>
                <a:gd name="T51" fmla="*/ 2 h 3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4"/>
                <a:gd name="T80" fmla="*/ 7 w 7"/>
                <a:gd name="T81" fmla="*/ 34 h 3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4">
                  <a:moveTo>
                    <a:pt x="3" y="2"/>
                  </a:moveTo>
                  <a:lnTo>
                    <a:pt x="1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6" y="30"/>
                  </a:lnTo>
                  <a:lnTo>
                    <a:pt x="5" y="26"/>
                  </a:lnTo>
                  <a:lnTo>
                    <a:pt x="5" y="21"/>
                  </a:ln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7" y="2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77" name="Freeform 319"/>
            <p:cNvSpPr>
              <a:spLocks/>
            </p:cNvSpPr>
            <p:nvPr/>
          </p:nvSpPr>
          <p:spPr bwMode="auto">
            <a:xfrm>
              <a:off x="1935" y="2160"/>
              <a:ext cx="23" cy="91"/>
            </a:xfrm>
            <a:custGeom>
              <a:avLst/>
              <a:gdLst>
                <a:gd name="T0" fmla="*/ 23 w 23"/>
                <a:gd name="T1" fmla="*/ 1 h 91"/>
                <a:gd name="T2" fmla="*/ 22 w 23"/>
                <a:gd name="T3" fmla="*/ 1 h 91"/>
                <a:gd name="T4" fmla="*/ 21 w 23"/>
                <a:gd name="T5" fmla="*/ 3 h 91"/>
                <a:gd name="T6" fmla="*/ 19 w 23"/>
                <a:gd name="T7" fmla="*/ 8 h 91"/>
                <a:gd name="T8" fmla="*/ 16 w 23"/>
                <a:gd name="T9" fmla="*/ 16 h 91"/>
                <a:gd name="T10" fmla="*/ 15 w 23"/>
                <a:gd name="T11" fmla="*/ 28 h 91"/>
                <a:gd name="T12" fmla="*/ 14 w 23"/>
                <a:gd name="T13" fmla="*/ 43 h 91"/>
                <a:gd name="T14" fmla="*/ 15 w 23"/>
                <a:gd name="T15" fmla="*/ 64 h 91"/>
                <a:gd name="T16" fmla="*/ 17 w 23"/>
                <a:gd name="T17" fmla="*/ 91 h 91"/>
                <a:gd name="T18" fmla="*/ 5 w 23"/>
                <a:gd name="T19" fmla="*/ 91 h 91"/>
                <a:gd name="T20" fmla="*/ 3 w 23"/>
                <a:gd name="T21" fmla="*/ 87 h 91"/>
                <a:gd name="T22" fmla="*/ 2 w 23"/>
                <a:gd name="T23" fmla="*/ 80 h 91"/>
                <a:gd name="T24" fmla="*/ 1 w 23"/>
                <a:gd name="T25" fmla="*/ 70 h 91"/>
                <a:gd name="T26" fmla="*/ 0 w 23"/>
                <a:gd name="T27" fmla="*/ 56 h 91"/>
                <a:gd name="T28" fmla="*/ 0 w 23"/>
                <a:gd name="T29" fmla="*/ 42 h 91"/>
                <a:gd name="T30" fmla="*/ 1 w 23"/>
                <a:gd name="T31" fmla="*/ 27 h 91"/>
                <a:gd name="T32" fmla="*/ 3 w 23"/>
                <a:gd name="T33" fmla="*/ 12 h 91"/>
                <a:gd name="T34" fmla="*/ 7 w 23"/>
                <a:gd name="T35" fmla="*/ 0 h 91"/>
                <a:gd name="T36" fmla="*/ 23 w 23"/>
                <a:gd name="T37" fmla="*/ 1 h 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"/>
                <a:gd name="T58" fmla="*/ 0 h 91"/>
                <a:gd name="T59" fmla="*/ 23 w 23"/>
                <a:gd name="T60" fmla="*/ 91 h 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" h="91">
                  <a:moveTo>
                    <a:pt x="23" y="1"/>
                  </a:moveTo>
                  <a:lnTo>
                    <a:pt x="22" y="1"/>
                  </a:lnTo>
                  <a:lnTo>
                    <a:pt x="21" y="3"/>
                  </a:lnTo>
                  <a:lnTo>
                    <a:pt x="19" y="8"/>
                  </a:lnTo>
                  <a:lnTo>
                    <a:pt x="16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7" y="91"/>
                  </a:lnTo>
                  <a:lnTo>
                    <a:pt x="5" y="91"/>
                  </a:lnTo>
                  <a:lnTo>
                    <a:pt x="3" y="87"/>
                  </a:lnTo>
                  <a:lnTo>
                    <a:pt x="2" y="80"/>
                  </a:lnTo>
                  <a:lnTo>
                    <a:pt x="1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3" y="12"/>
                  </a:lnTo>
                  <a:lnTo>
                    <a:pt x="7" y="0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78" name="Freeform 320"/>
            <p:cNvSpPr>
              <a:spLocks/>
            </p:cNvSpPr>
            <p:nvPr/>
          </p:nvSpPr>
          <p:spPr bwMode="auto">
            <a:xfrm>
              <a:off x="1936" y="2167"/>
              <a:ext cx="19" cy="77"/>
            </a:xfrm>
            <a:custGeom>
              <a:avLst/>
              <a:gdLst>
                <a:gd name="T0" fmla="*/ 19 w 19"/>
                <a:gd name="T1" fmla="*/ 0 h 77"/>
                <a:gd name="T2" fmla="*/ 19 w 19"/>
                <a:gd name="T3" fmla="*/ 1 h 77"/>
                <a:gd name="T4" fmla="*/ 18 w 19"/>
                <a:gd name="T5" fmla="*/ 2 h 77"/>
                <a:gd name="T6" fmla="*/ 16 w 19"/>
                <a:gd name="T7" fmla="*/ 7 h 77"/>
                <a:gd name="T8" fmla="*/ 14 w 19"/>
                <a:gd name="T9" fmla="*/ 12 h 77"/>
                <a:gd name="T10" fmla="*/ 13 w 19"/>
                <a:gd name="T11" fmla="*/ 23 h 77"/>
                <a:gd name="T12" fmla="*/ 12 w 19"/>
                <a:gd name="T13" fmla="*/ 36 h 77"/>
                <a:gd name="T14" fmla="*/ 13 w 19"/>
                <a:gd name="T15" fmla="*/ 53 h 77"/>
                <a:gd name="T16" fmla="*/ 14 w 19"/>
                <a:gd name="T17" fmla="*/ 77 h 77"/>
                <a:gd name="T18" fmla="*/ 4 w 19"/>
                <a:gd name="T19" fmla="*/ 77 h 77"/>
                <a:gd name="T20" fmla="*/ 4 w 19"/>
                <a:gd name="T21" fmla="*/ 74 h 77"/>
                <a:gd name="T22" fmla="*/ 2 w 19"/>
                <a:gd name="T23" fmla="*/ 69 h 77"/>
                <a:gd name="T24" fmla="*/ 1 w 19"/>
                <a:gd name="T25" fmla="*/ 59 h 77"/>
                <a:gd name="T26" fmla="*/ 0 w 19"/>
                <a:gd name="T27" fmla="*/ 48 h 77"/>
                <a:gd name="T28" fmla="*/ 0 w 19"/>
                <a:gd name="T29" fmla="*/ 35 h 77"/>
                <a:gd name="T30" fmla="*/ 0 w 19"/>
                <a:gd name="T31" fmla="*/ 22 h 77"/>
                <a:gd name="T32" fmla="*/ 2 w 19"/>
                <a:gd name="T33" fmla="*/ 10 h 77"/>
                <a:gd name="T34" fmla="*/ 6 w 19"/>
                <a:gd name="T35" fmla="*/ 0 h 77"/>
                <a:gd name="T36" fmla="*/ 19 w 19"/>
                <a:gd name="T37" fmla="*/ 0 h 7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7"/>
                <a:gd name="T59" fmla="*/ 19 w 19"/>
                <a:gd name="T60" fmla="*/ 77 h 7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7">
                  <a:moveTo>
                    <a:pt x="19" y="0"/>
                  </a:moveTo>
                  <a:lnTo>
                    <a:pt x="19" y="1"/>
                  </a:lnTo>
                  <a:lnTo>
                    <a:pt x="18" y="2"/>
                  </a:lnTo>
                  <a:lnTo>
                    <a:pt x="16" y="7"/>
                  </a:lnTo>
                  <a:lnTo>
                    <a:pt x="14" y="12"/>
                  </a:lnTo>
                  <a:lnTo>
                    <a:pt x="13" y="23"/>
                  </a:lnTo>
                  <a:lnTo>
                    <a:pt x="12" y="36"/>
                  </a:lnTo>
                  <a:lnTo>
                    <a:pt x="13" y="53"/>
                  </a:lnTo>
                  <a:lnTo>
                    <a:pt x="14" y="77"/>
                  </a:lnTo>
                  <a:lnTo>
                    <a:pt x="4" y="77"/>
                  </a:lnTo>
                  <a:lnTo>
                    <a:pt x="4" y="74"/>
                  </a:lnTo>
                  <a:lnTo>
                    <a:pt x="2" y="69"/>
                  </a:lnTo>
                  <a:lnTo>
                    <a:pt x="1" y="59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79" name="Freeform 321"/>
            <p:cNvSpPr>
              <a:spLocks/>
            </p:cNvSpPr>
            <p:nvPr/>
          </p:nvSpPr>
          <p:spPr bwMode="auto">
            <a:xfrm>
              <a:off x="1937" y="2172"/>
              <a:ext cx="15" cy="65"/>
            </a:xfrm>
            <a:custGeom>
              <a:avLst/>
              <a:gdLst>
                <a:gd name="T0" fmla="*/ 15 w 15"/>
                <a:gd name="T1" fmla="*/ 0 h 65"/>
                <a:gd name="T2" fmla="*/ 15 w 15"/>
                <a:gd name="T3" fmla="*/ 2 h 65"/>
                <a:gd name="T4" fmla="*/ 14 w 15"/>
                <a:gd name="T5" fmla="*/ 3 h 65"/>
                <a:gd name="T6" fmla="*/ 13 w 15"/>
                <a:gd name="T7" fmla="*/ 6 h 65"/>
                <a:gd name="T8" fmla="*/ 12 w 15"/>
                <a:gd name="T9" fmla="*/ 12 h 65"/>
                <a:gd name="T10" fmla="*/ 11 w 15"/>
                <a:gd name="T11" fmla="*/ 20 h 65"/>
                <a:gd name="T12" fmla="*/ 10 w 15"/>
                <a:gd name="T13" fmla="*/ 31 h 65"/>
                <a:gd name="T14" fmla="*/ 11 w 15"/>
                <a:gd name="T15" fmla="*/ 46 h 65"/>
                <a:gd name="T16" fmla="*/ 12 w 15"/>
                <a:gd name="T17" fmla="*/ 65 h 65"/>
                <a:gd name="T18" fmla="*/ 3 w 15"/>
                <a:gd name="T19" fmla="*/ 65 h 65"/>
                <a:gd name="T20" fmla="*/ 3 w 15"/>
                <a:gd name="T21" fmla="*/ 62 h 65"/>
                <a:gd name="T22" fmla="*/ 1 w 15"/>
                <a:gd name="T23" fmla="*/ 58 h 65"/>
                <a:gd name="T24" fmla="*/ 0 w 15"/>
                <a:gd name="T25" fmla="*/ 50 h 65"/>
                <a:gd name="T26" fmla="*/ 0 w 15"/>
                <a:gd name="T27" fmla="*/ 40 h 65"/>
                <a:gd name="T28" fmla="*/ 0 w 15"/>
                <a:gd name="T29" fmla="*/ 30 h 65"/>
                <a:gd name="T30" fmla="*/ 0 w 15"/>
                <a:gd name="T31" fmla="*/ 19 h 65"/>
                <a:gd name="T32" fmla="*/ 1 w 15"/>
                <a:gd name="T33" fmla="*/ 9 h 65"/>
                <a:gd name="T34" fmla="*/ 5 w 15"/>
                <a:gd name="T35" fmla="*/ 0 h 65"/>
                <a:gd name="T36" fmla="*/ 15 w 15"/>
                <a:gd name="T37" fmla="*/ 0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5"/>
                <a:gd name="T59" fmla="*/ 15 w 15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5">
                  <a:moveTo>
                    <a:pt x="15" y="0"/>
                  </a:moveTo>
                  <a:lnTo>
                    <a:pt x="15" y="2"/>
                  </a:lnTo>
                  <a:lnTo>
                    <a:pt x="14" y="3"/>
                  </a:lnTo>
                  <a:lnTo>
                    <a:pt x="13" y="6"/>
                  </a:lnTo>
                  <a:lnTo>
                    <a:pt x="12" y="12"/>
                  </a:lnTo>
                  <a:lnTo>
                    <a:pt x="11" y="20"/>
                  </a:lnTo>
                  <a:lnTo>
                    <a:pt x="10" y="31"/>
                  </a:lnTo>
                  <a:lnTo>
                    <a:pt x="11" y="46"/>
                  </a:lnTo>
                  <a:lnTo>
                    <a:pt x="12" y="65"/>
                  </a:lnTo>
                  <a:lnTo>
                    <a:pt x="3" y="65"/>
                  </a:lnTo>
                  <a:lnTo>
                    <a:pt x="3" y="62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" y="9"/>
                  </a:lnTo>
                  <a:lnTo>
                    <a:pt x="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80" name="Freeform 322"/>
            <p:cNvSpPr>
              <a:spLocks/>
            </p:cNvSpPr>
            <p:nvPr/>
          </p:nvSpPr>
          <p:spPr bwMode="auto">
            <a:xfrm>
              <a:off x="1937" y="2178"/>
              <a:ext cx="13" cy="52"/>
            </a:xfrm>
            <a:custGeom>
              <a:avLst/>
              <a:gdLst>
                <a:gd name="T0" fmla="*/ 13 w 13"/>
                <a:gd name="T1" fmla="*/ 1 h 52"/>
                <a:gd name="T2" fmla="*/ 13 w 13"/>
                <a:gd name="T3" fmla="*/ 1 h 52"/>
                <a:gd name="T4" fmla="*/ 12 w 13"/>
                <a:gd name="T5" fmla="*/ 3 h 52"/>
                <a:gd name="T6" fmla="*/ 11 w 13"/>
                <a:gd name="T7" fmla="*/ 5 h 52"/>
                <a:gd name="T8" fmla="*/ 10 w 13"/>
                <a:gd name="T9" fmla="*/ 10 h 52"/>
                <a:gd name="T10" fmla="*/ 10 w 13"/>
                <a:gd name="T11" fmla="*/ 17 h 52"/>
                <a:gd name="T12" fmla="*/ 8 w 13"/>
                <a:gd name="T13" fmla="*/ 25 h 52"/>
                <a:gd name="T14" fmla="*/ 8 w 13"/>
                <a:gd name="T15" fmla="*/ 37 h 52"/>
                <a:gd name="T16" fmla="*/ 10 w 13"/>
                <a:gd name="T17" fmla="*/ 52 h 52"/>
                <a:gd name="T18" fmla="*/ 3 w 13"/>
                <a:gd name="T19" fmla="*/ 52 h 52"/>
                <a:gd name="T20" fmla="*/ 3 w 13"/>
                <a:gd name="T21" fmla="*/ 51 h 52"/>
                <a:gd name="T22" fmla="*/ 3 w 13"/>
                <a:gd name="T23" fmla="*/ 46 h 52"/>
                <a:gd name="T24" fmla="*/ 1 w 13"/>
                <a:gd name="T25" fmla="*/ 40 h 52"/>
                <a:gd name="T26" fmla="*/ 1 w 13"/>
                <a:gd name="T27" fmla="*/ 32 h 52"/>
                <a:gd name="T28" fmla="*/ 0 w 13"/>
                <a:gd name="T29" fmla="*/ 24 h 52"/>
                <a:gd name="T30" fmla="*/ 1 w 13"/>
                <a:gd name="T31" fmla="*/ 16 h 52"/>
                <a:gd name="T32" fmla="*/ 3 w 13"/>
                <a:gd name="T33" fmla="*/ 7 h 52"/>
                <a:gd name="T34" fmla="*/ 5 w 13"/>
                <a:gd name="T35" fmla="*/ 0 h 52"/>
                <a:gd name="T36" fmla="*/ 13 w 13"/>
                <a:gd name="T37" fmla="*/ 1 h 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"/>
                <a:gd name="T58" fmla="*/ 0 h 52"/>
                <a:gd name="T59" fmla="*/ 13 w 13"/>
                <a:gd name="T60" fmla="*/ 52 h 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" h="52">
                  <a:moveTo>
                    <a:pt x="13" y="1"/>
                  </a:moveTo>
                  <a:lnTo>
                    <a:pt x="13" y="1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10" y="10"/>
                  </a:lnTo>
                  <a:lnTo>
                    <a:pt x="10" y="17"/>
                  </a:lnTo>
                  <a:lnTo>
                    <a:pt x="8" y="25"/>
                  </a:lnTo>
                  <a:lnTo>
                    <a:pt x="8" y="37"/>
                  </a:lnTo>
                  <a:lnTo>
                    <a:pt x="10" y="52"/>
                  </a:lnTo>
                  <a:lnTo>
                    <a:pt x="3" y="52"/>
                  </a:lnTo>
                  <a:lnTo>
                    <a:pt x="3" y="51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6"/>
                  </a:lnTo>
                  <a:lnTo>
                    <a:pt x="3" y="7"/>
                  </a:lnTo>
                  <a:lnTo>
                    <a:pt x="5" y="0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81" name="Freeform 323"/>
            <p:cNvSpPr>
              <a:spLocks/>
            </p:cNvSpPr>
            <p:nvPr/>
          </p:nvSpPr>
          <p:spPr bwMode="auto">
            <a:xfrm>
              <a:off x="1938" y="2185"/>
              <a:ext cx="10" cy="38"/>
            </a:xfrm>
            <a:custGeom>
              <a:avLst/>
              <a:gdLst>
                <a:gd name="T0" fmla="*/ 10 w 10"/>
                <a:gd name="T1" fmla="*/ 0 h 38"/>
                <a:gd name="T2" fmla="*/ 10 w 10"/>
                <a:gd name="T3" fmla="*/ 0 h 38"/>
                <a:gd name="T4" fmla="*/ 9 w 10"/>
                <a:gd name="T5" fmla="*/ 2 h 38"/>
                <a:gd name="T6" fmla="*/ 9 w 10"/>
                <a:gd name="T7" fmla="*/ 4 h 38"/>
                <a:gd name="T8" fmla="*/ 7 w 10"/>
                <a:gd name="T9" fmla="*/ 6 h 38"/>
                <a:gd name="T10" fmla="*/ 6 w 10"/>
                <a:gd name="T11" fmla="*/ 11 h 38"/>
                <a:gd name="T12" fmla="*/ 6 w 10"/>
                <a:gd name="T13" fmla="*/ 18 h 38"/>
                <a:gd name="T14" fmla="*/ 6 w 10"/>
                <a:gd name="T15" fmla="*/ 26 h 38"/>
                <a:gd name="T16" fmla="*/ 7 w 10"/>
                <a:gd name="T17" fmla="*/ 38 h 38"/>
                <a:gd name="T18" fmla="*/ 3 w 10"/>
                <a:gd name="T19" fmla="*/ 38 h 38"/>
                <a:gd name="T20" fmla="*/ 2 w 10"/>
                <a:gd name="T21" fmla="*/ 37 h 38"/>
                <a:gd name="T22" fmla="*/ 2 w 10"/>
                <a:gd name="T23" fmla="*/ 33 h 38"/>
                <a:gd name="T24" fmla="*/ 2 w 10"/>
                <a:gd name="T25" fmla="*/ 28 h 38"/>
                <a:gd name="T26" fmla="*/ 0 w 10"/>
                <a:gd name="T27" fmla="*/ 24 h 38"/>
                <a:gd name="T28" fmla="*/ 0 w 10"/>
                <a:gd name="T29" fmla="*/ 17 h 38"/>
                <a:gd name="T30" fmla="*/ 0 w 10"/>
                <a:gd name="T31" fmla="*/ 11 h 38"/>
                <a:gd name="T32" fmla="*/ 2 w 10"/>
                <a:gd name="T33" fmla="*/ 5 h 38"/>
                <a:gd name="T34" fmla="*/ 4 w 10"/>
                <a:gd name="T35" fmla="*/ 0 h 38"/>
                <a:gd name="T36" fmla="*/ 10 w 10"/>
                <a:gd name="T37" fmla="*/ 0 h 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"/>
                <a:gd name="T58" fmla="*/ 0 h 38"/>
                <a:gd name="T59" fmla="*/ 10 w 10"/>
                <a:gd name="T60" fmla="*/ 38 h 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" h="38">
                  <a:moveTo>
                    <a:pt x="10" y="0"/>
                  </a:moveTo>
                  <a:lnTo>
                    <a:pt x="10" y="0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6"/>
                  </a:lnTo>
                  <a:lnTo>
                    <a:pt x="6" y="11"/>
                  </a:lnTo>
                  <a:lnTo>
                    <a:pt x="6" y="18"/>
                  </a:lnTo>
                  <a:lnTo>
                    <a:pt x="6" y="26"/>
                  </a:lnTo>
                  <a:lnTo>
                    <a:pt x="7" y="38"/>
                  </a:lnTo>
                  <a:lnTo>
                    <a:pt x="3" y="38"/>
                  </a:lnTo>
                  <a:lnTo>
                    <a:pt x="2" y="37"/>
                  </a:lnTo>
                  <a:lnTo>
                    <a:pt x="2" y="33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82" name="Freeform 325"/>
            <p:cNvSpPr>
              <a:spLocks/>
            </p:cNvSpPr>
            <p:nvPr/>
          </p:nvSpPr>
          <p:spPr bwMode="auto">
            <a:xfrm>
              <a:off x="1858" y="2174"/>
              <a:ext cx="45" cy="55"/>
            </a:xfrm>
            <a:custGeom>
              <a:avLst/>
              <a:gdLst>
                <a:gd name="T0" fmla="*/ 3 w 45"/>
                <a:gd name="T1" fmla="*/ 5 h 55"/>
                <a:gd name="T2" fmla="*/ 3 w 45"/>
                <a:gd name="T3" fmla="*/ 7 h 55"/>
                <a:gd name="T4" fmla="*/ 2 w 45"/>
                <a:gd name="T5" fmla="*/ 9 h 55"/>
                <a:gd name="T6" fmla="*/ 1 w 45"/>
                <a:gd name="T7" fmla="*/ 14 h 55"/>
                <a:gd name="T8" fmla="*/ 0 w 45"/>
                <a:gd name="T9" fmla="*/ 21 h 55"/>
                <a:gd name="T10" fmla="*/ 0 w 45"/>
                <a:gd name="T11" fmla="*/ 28 h 55"/>
                <a:gd name="T12" fmla="*/ 0 w 45"/>
                <a:gd name="T13" fmla="*/ 36 h 55"/>
                <a:gd name="T14" fmla="*/ 0 w 45"/>
                <a:gd name="T15" fmla="*/ 45 h 55"/>
                <a:gd name="T16" fmla="*/ 2 w 45"/>
                <a:gd name="T17" fmla="*/ 55 h 55"/>
                <a:gd name="T18" fmla="*/ 2 w 45"/>
                <a:gd name="T19" fmla="*/ 55 h 55"/>
                <a:gd name="T20" fmla="*/ 2 w 45"/>
                <a:gd name="T21" fmla="*/ 53 h 55"/>
                <a:gd name="T22" fmla="*/ 2 w 45"/>
                <a:gd name="T23" fmla="*/ 51 h 55"/>
                <a:gd name="T24" fmla="*/ 2 w 45"/>
                <a:gd name="T25" fmla="*/ 49 h 55"/>
                <a:gd name="T26" fmla="*/ 2 w 45"/>
                <a:gd name="T27" fmla="*/ 45 h 55"/>
                <a:gd name="T28" fmla="*/ 3 w 45"/>
                <a:gd name="T29" fmla="*/ 43 h 55"/>
                <a:gd name="T30" fmla="*/ 3 w 45"/>
                <a:gd name="T31" fmla="*/ 38 h 55"/>
                <a:gd name="T32" fmla="*/ 5 w 45"/>
                <a:gd name="T33" fmla="*/ 35 h 55"/>
                <a:gd name="T34" fmla="*/ 6 w 45"/>
                <a:gd name="T35" fmla="*/ 31 h 55"/>
                <a:gd name="T36" fmla="*/ 7 w 45"/>
                <a:gd name="T37" fmla="*/ 28 h 55"/>
                <a:gd name="T38" fmla="*/ 8 w 45"/>
                <a:gd name="T39" fmla="*/ 24 h 55"/>
                <a:gd name="T40" fmla="*/ 10 w 45"/>
                <a:gd name="T41" fmla="*/ 21 h 55"/>
                <a:gd name="T42" fmla="*/ 14 w 45"/>
                <a:gd name="T43" fmla="*/ 18 h 55"/>
                <a:gd name="T44" fmla="*/ 16 w 45"/>
                <a:gd name="T45" fmla="*/ 16 h 55"/>
                <a:gd name="T46" fmla="*/ 21 w 45"/>
                <a:gd name="T47" fmla="*/ 15 h 55"/>
                <a:gd name="T48" fmla="*/ 26 w 45"/>
                <a:gd name="T49" fmla="*/ 14 h 55"/>
                <a:gd name="T50" fmla="*/ 26 w 45"/>
                <a:gd name="T51" fmla="*/ 13 h 55"/>
                <a:gd name="T52" fmla="*/ 26 w 45"/>
                <a:gd name="T53" fmla="*/ 13 h 55"/>
                <a:gd name="T54" fmla="*/ 28 w 45"/>
                <a:gd name="T55" fmla="*/ 11 h 55"/>
                <a:gd name="T56" fmla="*/ 29 w 45"/>
                <a:gd name="T57" fmla="*/ 10 h 55"/>
                <a:gd name="T58" fmla="*/ 33 w 45"/>
                <a:gd name="T59" fmla="*/ 9 h 55"/>
                <a:gd name="T60" fmla="*/ 36 w 45"/>
                <a:gd name="T61" fmla="*/ 7 h 55"/>
                <a:gd name="T62" fmla="*/ 41 w 45"/>
                <a:gd name="T63" fmla="*/ 4 h 55"/>
                <a:gd name="T64" fmla="*/ 45 w 45"/>
                <a:gd name="T65" fmla="*/ 2 h 55"/>
                <a:gd name="T66" fmla="*/ 45 w 45"/>
                <a:gd name="T67" fmla="*/ 2 h 55"/>
                <a:gd name="T68" fmla="*/ 44 w 45"/>
                <a:gd name="T69" fmla="*/ 2 h 55"/>
                <a:gd name="T70" fmla="*/ 43 w 45"/>
                <a:gd name="T71" fmla="*/ 2 h 55"/>
                <a:gd name="T72" fmla="*/ 42 w 45"/>
                <a:gd name="T73" fmla="*/ 2 h 55"/>
                <a:gd name="T74" fmla="*/ 40 w 45"/>
                <a:gd name="T75" fmla="*/ 1 h 55"/>
                <a:gd name="T76" fmla="*/ 37 w 45"/>
                <a:gd name="T77" fmla="*/ 1 h 55"/>
                <a:gd name="T78" fmla="*/ 35 w 45"/>
                <a:gd name="T79" fmla="*/ 1 h 55"/>
                <a:gd name="T80" fmla="*/ 31 w 45"/>
                <a:gd name="T81" fmla="*/ 1 h 55"/>
                <a:gd name="T82" fmla="*/ 28 w 45"/>
                <a:gd name="T83" fmla="*/ 0 h 55"/>
                <a:gd name="T84" fmla="*/ 26 w 45"/>
                <a:gd name="T85" fmla="*/ 1 h 55"/>
                <a:gd name="T86" fmla="*/ 22 w 45"/>
                <a:gd name="T87" fmla="*/ 1 h 55"/>
                <a:gd name="T88" fmla="*/ 19 w 45"/>
                <a:gd name="T89" fmla="*/ 1 h 55"/>
                <a:gd name="T90" fmla="*/ 14 w 45"/>
                <a:gd name="T91" fmla="*/ 2 h 55"/>
                <a:gd name="T92" fmla="*/ 10 w 45"/>
                <a:gd name="T93" fmla="*/ 2 h 55"/>
                <a:gd name="T94" fmla="*/ 7 w 45"/>
                <a:gd name="T95" fmla="*/ 3 h 55"/>
                <a:gd name="T96" fmla="*/ 3 w 45"/>
                <a:gd name="T97" fmla="*/ 5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"/>
                <a:gd name="T148" fmla="*/ 0 h 55"/>
                <a:gd name="T149" fmla="*/ 45 w 45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" h="55">
                  <a:moveTo>
                    <a:pt x="3" y="5"/>
                  </a:moveTo>
                  <a:lnTo>
                    <a:pt x="3" y="7"/>
                  </a:lnTo>
                  <a:lnTo>
                    <a:pt x="2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2" y="51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3" y="38"/>
                  </a:lnTo>
                  <a:lnTo>
                    <a:pt x="5" y="35"/>
                  </a:lnTo>
                  <a:lnTo>
                    <a:pt x="6" y="31"/>
                  </a:lnTo>
                  <a:lnTo>
                    <a:pt x="7" y="28"/>
                  </a:lnTo>
                  <a:lnTo>
                    <a:pt x="8" y="24"/>
                  </a:lnTo>
                  <a:lnTo>
                    <a:pt x="10" y="21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21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1"/>
                  </a:lnTo>
                  <a:lnTo>
                    <a:pt x="29" y="10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4"/>
                  </a:lnTo>
                  <a:lnTo>
                    <a:pt x="45" y="2"/>
                  </a:lnTo>
                  <a:lnTo>
                    <a:pt x="44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7" y="1"/>
                  </a:lnTo>
                  <a:lnTo>
                    <a:pt x="35" y="1"/>
                  </a:lnTo>
                  <a:lnTo>
                    <a:pt x="31" y="1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7" y="3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83" name="Freeform 326"/>
            <p:cNvSpPr>
              <a:spLocks/>
            </p:cNvSpPr>
            <p:nvPr/>
          </p:nvSpPr>
          <p:spPr bwMode="auto">
            <a:xfrm>
              <a:off x="1794" y="2215"/>
              <a:ext cx="37" cy="10"/>
            </a:xfrm>
            <a:custGeom>
              <a:avLst/>
              <a:gdLst>
                <a:gd name="T0" fmla="*/ 0 w 37"/>
                <a:gd name="T1" fmla="*/ 7 h 10"/>
                <a:gd name="T2" fmla="*/ 0 w 37"/>
                <a:gd name="T3" fmla="*/ 7 h 10"/>
                <a:gd name="T4" fmla="*/ 0 w 37"/>
                <a:gd name="T5" fmla="*/ 5 h 10"/>
                <a:gd name="T6" fmla="*/ 1 w 37"/>
                <a:gd name="T7" fmla="*/ 5 h 10"/>
                <a:gd name="T8" fmla="*/ 1 w 37"/>
                <a:gd name="T9" fmla="*/ 4 h 10"/>
                <a:gd name="T10" fmla="*/ 2 w 37"/>
                <a:gd name="T11" fmla="*/ 3 h 10"/>
                <a:gd name="T12" fmla="*/ 3 w 37"/>
                <a:gd name="T13" fmla="*/ 3 h 10"/>
                <a:gd name="T14" fmla="*/ 4 w 37"/>
                <a:gd name="T15" fmla="*/ 2 h 10"/>
                <a:gd name="T16" fmla="*/ 7 w 37"/>
                <a:gd name="T17" fmla="*/ 1 h 10"/>
                <a:gd name="T18" fmla="*/ 9 w 37"/>
                <a:gd name="T19" fmla="*/ 1 h 10"/>
                <a:gd name="T20" fmla="*/ 11 w 37"/>
                <a:gd name="T21" fmla="*/ 0 h 10"/>
                <a:gd name="T22" fmla="*/ 15 w 37"/>
                <a:gd name="T23" fmla="*/ 0 h 10"/>
                <a:gd name="T24" fmla="*/ 18 w 37"/>
                <a:gd name="T25" fmla="*/ 0 h 10"/>
                <a:gd name="T26" fmla="*/ 22 w 37"/>
                <a:gd name="T27" fmla="*/ 0 h 10"/>
                <a:gd name="T28" fmla="*/ 27 w 37"/>
                <a:gd name="T29" fmla="*/ 1 h 10"/>
                <a:gd name="T30" fmla="*/ 31 w 37"/>
                <a:gd name="T31" fmla="*/ 2 h 10"/>
                <a:gd name="T32" fmla="*/ 37 w 37"/>
                <a:gd name="T33" fmla="*/ 3 h 10"/>
                <a:gd name="T34" fmla="*/ 37 w 37"/>
                <a:gd name="T35" fmla="*/ 5 h 10"/>
                <a:gd name="T36" fmla="*/ 36 w 37"/>
                <a:gd name="T37" fmla="*/ 5 h 10"/>
                <a:gd name="T38" fmla="*/ 36 w 37"/>
                <a:gd name="T39" fmla="*/ 5 h 10"/>
                <a:gd name="T40" fmla="*/ 34 w 37"/>
                <a:gd name="T41" fmla="*/ 4 h 10"/>
                <a:gd name="T42" fmla="*/ 32 w 37"/>
                <a:gd name="T43" fmla="*/ 4 h 10"/>
                <a:gd name="T44" fmla="*/ 30 w 37"/>
                <a:gd name="T45" fmla="*/ 3 h 10"/>
                <a:gd name="T46" fmla="*/ 28 w 37"/>
                <a:gd name="T47" fmla="*/ 3 h 10"/>
                <a:gd name="T48" fmla="*/ 24 w 37"/>
                <a:gd name="T49" fmla="*/ 3 h 10"/>
                <a:gd name="T50" fmla="*/ 22 w 37"/>
                <a:gd name="T51" fmla="*/ 2 h 10"/>
                <a:gd name="T52" fmla="*/ 18 w 37"/>
                <a:gd name="T53" fmla="*/ 2 h 10"/>
                <a:gd name="T54" fmla="*/ 15 w 37"/>
                <a:gd name="T55" fmla="*/ 2 h 10"/>
                <a:gd name="T56" fmla="*/ 13 w 37"/>
                <a:gd name="T57" fmla="*/ 3 h 10"/>
                <a:gd name="T58" fmla="*/ 9 w 37"/>
                <a:gd name="T59" fmla="*/ 3 h 10"/>
                <a:gd name="T60" fmla="*/ 7 w 37"/>
                <a:gd name="T61" fmla="*/ 4 h 10"/>
                <a:gd name="T62" fmla="*/ 4 w 37"/>
                <a:gd name="T63" fmla="*/ 5 h 10"/>
                <a:gd name="T64" fmla="*/ 2 w 37"/>
                <a:gd name="T65" fmla="*/ 8 h 10"/>
                <a:gd name="T66" fmla="*/ 0 w 37"/>
                <a:gd name="T67" fmla="*/ 10 h 10"/>
                <a:gd name="T68" fmla="*/ 0 w 37"/>
                <a:gd name="T69" fmla="*/ 7 h 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0"/>
                <a:gd name="T107" fmla="*/ 37 w 37"/>
                <a:gd name="T108" fmla="*/ 10 h 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0">
                  <a:moveTo>
                    <a:pt x="0" y="7"/>
                  </a:moveTo>
                  <a:lnTo>
                    <a:pt x="0" y="7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3" y="3"/>
                  </a:lnTo>
                  <a:lnTo>
                    <a:pt x="4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1" y="2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9" y="3"/>
                  </a:lnTo>
                  <a:lnTo>
                    <a:pt x="7" y="4"/>
                  </a:lnTo>
                  <a:lnTo>
                    <a:pt x="4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84" name="Freeform 327"/>
            <p:cNvSpPr>
              <a:spLocks/>
            </p:cNvSpPr>
            <p:nvPr/>
          </p:nvSpPr>
          <p:spPr bwMode="auto">
            <a:xfrm>
              <a:off x="1794" y="2190"/>
              <a:ext cx="37" cy="11"/>
            </a:xfrm>
            <a:custGeom>
              <a:avLst/>
              <a:gdLst>
                <a:gd name="T0" fmla="*/ 0 w 37"/>
                <a:gd name="T1" fmla="*/ 7 h 11"/>
                <a:gd name="T2" fmla="*/ 0 w 37"/>
                <a:gd name="T3" fmla="*/ 7 h 11"/>
                <a:gd name="T4" fmla="*/ 0 w 37"/>
                <a:gd name="T5" fmla="*/ 6 h 11"/>
                <a:gd name="T6" fmla="*/ 1 w 37"/>
                <a:gd name="T7" fmla="*/ 6 h 11"/>
                <a:gd name="T8" fmla="*/ 1 w 37"/>
                <a:gd name="T9" fmla="*/ 5 h 11"/>
                <a:gd name="T10" fmla="*/ 2 w 37"/>
                <a:gd name="T11" fmla="*/ 4 h 11"/>
                <a:gd name="T12" fmla="*/ 3 w 37"/>
                <a:gd name="T13" fmla="*/ 4 h 11"/>
                <a:gd name="T14" fmla="*/ 4 w 37"/>
                <a:gd name="T15" fmla="*/ 2 h 11"/>
                <a:gd name="T16" fmla="*/ 7 w 37"/>
                <a:gd name="T17" fmla="*/ 1 h 11"/>
                <a:gd name="T18" fmla="*/ 9 w 37"/>
                <a:gd name="T19" fmla="*/ 1 h 11"/>
                <a:gd name="T20" fmla="*/ 11 w 37"/>
                <a:gd name="T21" fmla="*/ 0 h 11"/>
                <a:gd name="T22" fmla="*/ 15 w 37"/>
                <a:gd name="T23" fmla="*/ 0 h 11"/>
                <a:gd name="T24" fmla="*/ 18 w 37"/>
                <a:gd name="T25" fmla="*/ 0 h 11"/>
                <a:gd name="T26" fmla="*/ 22 w 37"/>
                <a:gd name="T27" fmla="*/ 0 h 11"/>
                <a:gd name="T28" fmla="*/ 27 w 37"/>
                <a:gd name="T29" fmla="*/ 1 h 11"/>
                <a:gd name="T30" fmla="*/ 31 w 37"/>
                <a:gd name="T31" fmla="*/ 2 h 11"/>
                <a:gd name="T32" fmla="*/ 37 w 37"/>
                <a:gd name="T33" fmla="*/ 4 h 11"/>
                <a:gd name="T34" fmla="*/ 37 w 37"/>
                <a:gd name="T35" fmla="*/ 6 h 11"/>
                <a:gd name="T36" fmla="*/ 36 w 37"/>
                <a:gd name="T37" fmla="*/ 6 h 11"/>
                <a:gd name="T38" fmla="*/ 36 w 37"/>
                <a:gd name="T39" fmla="*/ 6 h 11"/>
                <a:gd name="T40" fmla="*/ 34 w 37"/>
                <a:gd name="T41" fmla="*/ 5 h 11"/>
                <a:gd name="T42" fmla="*/ 32 w 37"/>
                <a:gd name="T43" fmla="*/ 5 h 11"/>
                <a:gd name="T44" fmla="*/ 30 w 37"/>
                <a:gd name="T45" fmla="*/ 5 h 11"/>
                <a:gd name="T46" fmla="*/ 28 w 37"/>
                <a:gd name="T47" fmla="*/ 4 h 11"/>
                <a:gd name="T48" fmla="*/ 24 w 37"/>
                <a:gd name="T49" fmla="*/ 4 h 11"/>
                <a:gd name="T50" fmla="*/ 22 w 37"/>
                <a:gd name="T51" fmla="*/ 2 h 11"/>
                <a:gd name="T52" fmla="*/ 18 w 37"/>
                <a:gd name="T53" fmla="*/ 2 h 11"/>
                <a:gd name="T54" fmla="*/ 15 w 37"/>
                <a:gd name="T55" fmla="*/ 2 h 11"/>
                <a:gd name="T56" fmla="*/ 13 w 37"/>
                <a:gd name="T57" fmla="*/ 4 h 11"/>
                <a:gd name="T58" fmla="*/ 9 w 37"/>
                <a:gd name="T59" fmla="*/ 4 h 11"/>
                <a:gd name="T60" fmla="*/ 7 w 37"/>
                <a:gd name="T61" fmla="*/ 5 h 11"/>
                <a:gd name="T62" fmla="*/ 4 w 37"/>
                <a:gd name="T63" fmla="*/ 6 h 11"/>
                <a:gd name="T64" fmla="*/ 2 w 37"/>
                <a:gd name="T65" fmla="*/ 8 h 11"/>
                <a:gd name="T66" fmla="*/ 0 w 37"/>
                <a:gd name="T67" fmla="*/ 11 h 11"/>
                <a:gd name="T68" fmla="*/ 0 w 37"/>
                <a:gd name="T69" fmla="*/ 7 h 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1"/>
                <a:gd name="T107" fmla="*/ 37 w 37"/>
                <a:gd name="T108" fmla="*/ 11 h 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1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3" y="4"/>
                  </a:lnTo>
                  <a:lnTo>
                    <a:pt x="4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1" y="2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2" y="5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3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4" y="6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85" name="Freeform 328"/>
            <p:cNvSpPr>
              <a:spLocks/>
            </p:cNvSpPr>
            <p:nvPr/>
          </p:nvSpPr>
          <p:spPr bwMode="auto">
            <a:xfrm>
              <a:off x="1829" y="2178"/>
              <a:ext cx="60" cy="114"/>
            </a:xfrm>
            <a:custGeom>
              <a:avLst/>
              <a:gdLst>
                <a:gd name="T0" fmla="*/ 0 w 60"/>
                <a:gd name="T1" fmla="*/ 0 h 114"/>
                <a:gd name="T2" fmla="*/ 0 w 60"/>
                <a:gd name="T3" fmla="*/ 110 h 114"/>
                <a:gd name="T4" fmla="*/ 18 w 60"/>
                <a:gd name="T5" fmla="*/ 114 h 114"/>
                <a:gd name="T6" fmla="*/ 17 w 60"/>
                <a:gd name="T7" fmla="*/ 98 h 114"/>
                <a:gd name="T8" fmla="*/ 60 w 60"/>
                <a:gd name="T9" fmla="*/ 105 h 114"/>
                <a:gd name="T10" fmla="*/ 60 w 60"/>
                <a:gd name="T11" fmla="*/ 100 h 114"/>
                <a:gd name="T12" fmla="*/ 30 w 60"/>
                <a:gd name="T13" fmla="*/ 96 h 114"/>
                <a:gd name="T14" fmla="*/ 29 w 60"/>
                <a:gd name="T15" fmla="*/ 83 h 114"/>
                <a:gd name="T16" fmla="*/ 9 w 60"/>
                <a:gd name="T17" fmla="*/ 83 h 114"/>
                <a:gd name="T18" fmla="*/ 8 w 60"/>
                <a:gd name="T19" fmla="*/ 81 h 114"/>
                <a:gd name="T20" fmla="*/ 7 w 60"/>
                <a:gd name="T21" fmla="*/ 76 h 114"/>
                <a:gd name="T22" fmla="*/ 6 w 60"/>
                <a:gd name="T23" fmla="*/ 69 h 114"/>
                <a:gd name="T24" fmla="*/ 3 w 60"/>
                <a:gd name="T25" fmla="*/ 60 h 114"/>
                <a:gd name="T26" fmla="*/ 2 w 60"/>
                <a:gd name="T27" fmla="*/ 48 h 114"/>
                <a:gd name="T28" fmla="*/ 1 w 60"/>
                <a:gd name="T29" fmla="*/ 34 h 114"/>
                <a:gd name="T30" fmla="*/ 2 w 60"/>
                <a:gd name="T31" fmla="*/ 20 h 114"/>
                <a:gd name="T32" fmla="*/ 6 w 60"/>
                <a:gd name="T33" fmla="*/ 4 h 114"/>
                <a:gd name="T34" fmla="*/ 0 w 60"/>
                <a:gd name="T35" fmla="*/ 0 h 1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0"/>
                <a:gd name="T55" fmla="*/ 0 h 114"/>
                <a:gd name="T56" fmla="*/ 60 w 60"/>
                <a:gd name="T57" fmla="*/ 114 h 11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0" h="114">
                  <a:moveTo>
                    <a:pt x="0" y="0"/>
                  </a:moveTo>
                  <a:lnTo>
                    <a:pt x="0" y="110"/>
                  </a:lnTo>
                  <a:lnTo>
                    <a:pt x="18" y="114"/>
                  </a:lnTo>
                  <a:lnTo>
                    <a:pt x="17" y="98"/>
                  </a:lnTo>
                  <a:lnTo>
                    <a:pt x="60" y="105"/>
                  </a:lnTo>
                  <a:lnTo>
                    <a:pt x="60" y="100"/>
                  </a:lnTo>
                  <a:lnTo>
                    <a:pt x="30" y="96"/>
                  </a:lnTo>
                  <a:lnTo>
                    <a:pt x="29" y="83"/>
                  </a:lnTo>
                  <a:lnTo>
                    <a:pt x="9" y="83"/>
                  </a:lnTo>
                  <a:lnTo>
                    <a:pt x="8" y="81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3" y="60"/>
                  </a:lnTo>
                  <a:lnTo>
                    <a:pt x="2" y="48"/>
                  </a:lnTo>
                  <a:lnTo>
                    <a:pt x="1" y="34"/>
                  </a:lnTo>
                  <a:lnTo>
                    <a:pt x="2" y="20"/>
                  </a:lnTo>
                  <a:lnTo>
                    <a:pt x="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86" name="Freeform 329"/>
            <p:cNvSpPr>
              <a:spLocks/>
            </p:cNvSpPr>
            <p:nvPr/>
          </p:nvSpPr>
          <p:spPr bwMode="auto">
            <a:xfrm>
              <a:off x="1859" y="2153"/>
              <a:ext cx="78" cy="15"/>
            </a:xfrm>
            <a:custGeom>
              <a:avLst/>
              <a:gdLst>
                <a:gd name="T0" fmla="*/ 0 w 78"/>
                <a:gd name="T1" fmla="*/ 15 h 15"/>
                <a:gd name="T2" fmla="*/ 0 w 78"/>
                <a:gd name="T3" fmla="*/ 15 h 15"/>
                <a:gd name="T4" fmla="*/ 2 w 78"/>
                <a:gd name="T5" fmla="*/ 14 h 15"/>
                <a:gd name="T6" fmla="*/ 4 w 78"/>
                <a:gd name="T7" fmla="*/ 14 h 15"/>
                <a:gd name="T8" fmla="*/ 7 w 78"/>
                <a:gd name="T9" fmla="*/ 12 h 15"/>
                <a:gd name="T10" fmla="*/ 11 w 78"/>
                <a:gd name="T11" fmla="*/ 11 h 15"/>
                <a:gd name="T12" fmla="*/ 14 w 78"/>
                <a:gd name="T13" fmla="*/ 10 h 15"/>
                <a:gd name="T14" fmla="*/ 19 w 78"/>
                <a:gd name="T15" fmla="*/ 9 h 15"/>
                <a:gd name="T16" fmla="*/ 23 w 78"/>
                <a:gd name="T17" fmla="*/ 8 h 15"/>
                <a:gd name="T18" fmla="*/ 29 w 78"/>
                <a:gd name="T19" fmla="*/ 8 h 15"/>
                <a:gd name="T20" fmla="*/ 35 w 78"/>
                <a:gd name="T21" fmla="*/ 7 h 15"/>
                <a:gd name="T22" fmla="*/ 42 w 78"/>
                <a:gd name="T23" fmla="*/ 7 h 15"/>
                <a:gd name="T24" fmla="*/ 48 w 78"/>
                <a:gd name="T25" fmla="*/ 5 h 15"/>
                <a:gd name="T26" fmla="*/ 55 w 78"/>
                <a:gd name="T27" fmla="*/ 7 h 15"/>
                <a:gd name="T28" fmla="*/ 62 w 78"/>
                <a:gd name="T29" fmla="*/ 7 h 15"/>
                <a:gd name="T30" fmla="*/ 69 w 78"/>
                <a:gd name="T31" fmla="*/ 8 h 15"/>
                <a:gd name="T32" fmla="*/ 76 w 78"/>
                <a:gd name="T33" fmla="*/ 9 h 15"/>
                <a:gd name="T34" fmla="*/ 78 w 78"/>
                <a:gd name="T35" fmla="*/ 0 h 15"/>
                <a:gd name="T36" fmla="*/ 78 w 78"/>
                <a:gd name="T37" fmla="*/ 0 h 15"/>
                <a:gd name="T38" fmla="*/ 76 w 78"/>
                <a:gd name="T39" fmla="*/ 0 h 15"/>
                <a:gd name="T40" fmla="*/ 74 w 78"/>
                <a:gd name="T41" fmla="*/ 0 h 15"/>
                <a:gd name="T42" fmla="*/ 70 w 78"/>
                <a:gd name="T43" fmla="*/ 0 h 15"/>
                <a:gd name="T44" fmla="*/ 65 w 78"/>
                <a:gd name="T45" fmla="*/ 0 h 15"/>
                <a:gd name="T46" fmla="*/ 61 w 78"/>
                <a:gd name="T47" fmla="*/ 0 h 15"/>
                <a:gd name="T48" fmla="*/ 56 w 78"/>
                <a:gd name="T49" fmla="*/ 0 h 15"/>
                <a:gd name="T50" fmla="*/ 50 w 78"/>
                <a:gd name="T51" fmla="*/ 1 h 15"/>
                <a:gd name="T52" fmla="*/ 43 w 78"/>
                <a:gd name="T53" fmla="*/ 1 h 15"/>
                <a:gd name="T54" fmla="*/ 37 w 78"/>
                <a:gd name="T55" fmla="*/ 1 h 15"/>
                <a:gd name="T56" fmla="*/ 30 w 78"/>
                <a:gd name="T57" fmla="*/ 2 h 15"/>
                <a:gd name="T58" fmla="*/ 25 w 78"/>
                <a:gd name="T59" fmla="*/ 3 h 15"/>
                <a:gd name="T60" fmla="*/ 18 w 78"/>
                <a:gd name="T61" fmla="*/ 4 h 15"/>
                <a:gd name="T62" fmla="*/ 12 w 78"/>
                <a:gd name="T63" fmla="*/ 5 h 15"/>
                <a:gd name="T64" fmla="*/ 6 w 78"/>
                <a:gd name="T65" fmla="*/ 7 h 15"/>
                <a:gd name="T66" fmla="*/ 0 w 78"/>
                <a:gd name="T67" fmla="*/ 8 h 15"/>
                <a:gd name="T68" fmla="*/ 0 w 78"/>
                <a:gd name="T69" fmla="*/ 15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8"/>
                <a:gd name="T106" fmla="*/ 0 h 15"/>
                <a:gd name="T107" fmla="*/ 78 w 78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8" h="15">
                  <a:moveTo>
                    <a:pt x="0" y="15"/>
                  </a:moveTo>
                  <a:lnTo>
                    <a:pt x="0" y="15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7" y="12"/>
                  </a:lnTo>
                  <a:lnTo>
                    <a:pt x="11" y="11"/>
                  </a:lnTo>
                  <a:lnTo>
                    <a:pt x="14" y="10"/>
                  </a:lnTo>
                  <a:lnTo>
                    <a:pt x="19" y="9"/>
                  </a:lnTo>
                  <a:lnTo>
                    <a:pt x="23" y="8"/>
                  </a:lnTo>
                  <a:lnTo>
                    <a:pt x="29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5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0" y="1"/>
                  </a:lnTo>
                  <a:lnTo>
                    <a:pt x="43" y="1"/>
                  </a:lnTo>
                  <a:lnTo>
                    <a:pt x="37" y="1"/>
                  </a:lnTo>
                  <a:lnTo>
                    <a:pt x="30" y="2"/>
                  </a:lnTo>
                  <a:lnTo>
                    <a:pt x="25" y="3"/>
                  </a:lnTo>
                  <a:lnTo>
                    <a:pt x="18" y="4"/>
                  </a:lnTo>
                  <a:lnTo>
                    <a:pt x="12" y="5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87" name="Freeform 330"/>
            <p:cNvSpPr>
              <a:spLocks/>
            </p:cNvSpPr>
            <p:nvPr/>
          </p:nvSpPr>
          <p:spPr bwMode="auto">
            <a:xfrm>
              <a:off x="1814" y="2294"/>
              <a:ext cx="131" cy="44"/>
            </a:xfrm>
            <a:custGeom>
              <a:avLst/>
              <a:gdLst>
                <a:gd name="T0" fmla="*/ 54 w 131"/>
                <a:gd name="T1" fmla="*/ 43 h 44"/>
                <a:gd name="T2" fmla="*/ 56 w 131"/>
                <a:gd name="T3" fmla="*/ 42 h 44"/>
                <a:gd name="T4" fmla="*/ 56 w 131"/>
                <a:gd name="T5" fmla="*/ 42 h 44"/>
                <a:gd name="T6" fmla="*/ 57 w 131"/>
                <a:gd name="T7" fmla="*/ 42 h 44"/>
                <a:gd name="T8" fmla="*/ 59 w 131"/>
                <a:gd name="T9" fmla="*/ 41 h 44"/>
                <a:gd name="T10" fmla="*/ 60 w 131"/>
                <a:gd name="T11" fmla="*/ 41 h 44"/>
                <a:gd name="T12" fmla="*/ 63 w 131"/>
                <a:gd name="T13" fmla="*/ 40 h 44"/>
                <a:gd name="T14" fmla="*/ 65 w 131"/>
                <a:gd name="T15" fmla="*/ 39 h 44"/>
                <a:gd name="T16" fmla="*/ 67 w 131"/>
                <a:gd name="T17" fmla="*/ 37 h 44"/>
                <a:gd name="T18" fmla="*/ 71 w 131"/>
                <a:gd name="T19" fmla="*/ 36 h 44"/>
                <a:gd name="T20" fmla="*/ 73 w 131"/>
                <a:gd name="T21" fmla="*/ 34 h 44"/>
                <a:gd name="T22" fmla="*/ 75 w 131"/>
                <a:gd name="T23" fmla="*/ 33 h 44"/>
                <a:gd name="T24" fmla="*/ 78 w 131"/>
                <a:gd name="T25" fmla="*/ 30 h 44"/>
                <a:gd name="T26" fmla="*/ 80 w 131"/>
                <a:gd name="T27" fmla="*/ 29 h 44"/>
                <a:gd name="T28" fmla="*/ 81 w 131"/>
                <a:gd name="T29" fmla="*/ 27 h 44"/>
                <a:gd name="T30" fmla="*/ 84 w 131"/>
                <a:gd name="T31" fmla="*/ 26 h 44"/>
                <a:gd name="T32" fmla="*/ 85 w 131"/>
                <a:gd name="T33" fmla="*/ 23 h 44"/>
                <a:gd name="T34" fmla="*/ 0 w 131"/>
                <a:gd name="T35" fmla="*/ 2 h 44"/>
                <a:gd name="T36" fmla="*/ 5 w 131"/>
                <a:gd name="T37" fmla="*/ 0 h 44"/>
                <a:gd name="T38" fmla="*/ 131 w 131"/>
                <a:gd name="T39" fmla="*/ 32 h 44"/>
                <a:gd name="T40" fmla="*/ 126 w 131"/>
                <a:gd name="T41" fmla="*/ 34 h 44"/>
                <a:gd name="T42" fmla="*/ 89 w 131"/>
                <a:gd name="T43" fmla="*/ 25 h 44"/>
                <a:gd name="T44" fmla="*/ 89 w 131"/>
                <a:gd name="T45" fmla="*/ 25 h 44"/>
                <a:gd name="T46" fmla="*/ 89 w 131"/>
                <a:gd name="T47" fmla="*/ 26 h 44"/>
                <a:gd name="T48" fmla="*/ 88 w 131"/>
                <a:gd name="T49" fmla="*/ 26 h 44"/>
                <a:gd name="T50" fmla="*/ 88 w 131"/>
                <a:gd name="T51" fmla="*/ 27 h 44"/>
                <a:gd name="T52" fmla="*/ 87 w 131"/>
                <a:gd name="T53" fmla="*/ 28 h 44"/>
                <a:gd name="T54" fmla="*/ 86 w 131"/>
                <a:gd name="T55" fmla="*/ 29 h 44"/>
                <a:gd name="T56" fmla="*/ 85 w 131"/>
                <a:gd name="T57" fmla="*/ 30 h 44"/>
                <a:gd name="T58" fmla="*/ 82 w 131"/>
                <a:gd name="T59" fmla="*/ 32 h 44"/>
                <a:gd name="T60" fmla="*/ 80 w 131"/>
                <a:gd name="T61" fmla="*/ 33 h 44"/>
                <a:gd name="T62" fmla="*/ 78 w 131"/>
                <a:gd name="T63" fmla="*/ 34 h 44"/>
                <a:gd name="T64" fmla="*/ 75 w 131"/>
                <a:gd name="T65" fmla="*/ 36 h 44"/>
                <a:gd name="T66" fmla="*/ 72 w 131"/>
                <a:gd name="T67" fmla="*/ 37 h 44"/>
                <a:gd name="T68" fmla="*/ 70 w 131"/>
                <a:gd name="T69" fmla="*/ 40 h 44"/>
                <a:gd name="T70" fmla="*/ 65 w 131"/>
                <a:gd name="T71" fmla="*/ 41 h 44"/>
                <a:gd name="T72" fmla="*/ 61 w 131"/>
                <a:gd name="T73" fmla="*/ 42 h 44"/>
                <a:gd name="T74" fmla="*/ 57 w 131"/>
                <a:gd name="T75" fmla="*/ 44 h 44"/>
                <a:gd name="T76" fmla="*/ 54 w 131"/>
                <a:gd name="T77" fmla="*/ 43 h 4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1"/>
                <a:gd name="T118" fmla="*/ 0 h 44"/>
                <a:gd name="T119" fmla="*/ 131 w 131"/>
                <a:gd name="T120" fmla="*/ 44 h 4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1" h="44">
                  <a:moveTo>
                    <a:pt x="54" y="43"/>
                  </a:move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0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7" y="37"/>
                  </a:lnTo>
                  <a:lnTo>
                    <a:pt x="71" y="36"/>
                  </a:lnTo>
                  <a:lnTo>
                    <a:pt x="73" y="34"/>
                  </a:lnTo>
                  <a:lnTo>
                    <a:pt x="75" y="33"/>
                  </a:lnTo>
                  <a:lnTo>
                    <a:pt x="78" y="30"/>
                  </a:lnTo>
                  <a:lnTo>
                    <a:pt x="80" y="29"/>
                  </a:lnTo>
                  <a:lnTo>
                    <a:pt x="81" y="27"/>
                  </a:lnTo>
                  <a:lnTo>
                    <a:pt x="84" y="26"/>
                  </a:lnTo>
                  <a:lnTo>
                    <a:pt x="85" y="23"/>
                  </a:lnTo>
                  <a:lnTo>
                    <a:pt x="0" y="2"/>
                  </a:lnTo>
                  <a:lnTo>
                    <a:pt x="5" y="0"/>
                  </a:lnTo>
                  <a:lnTo>
                    <a:pt x="131" y="32"/>
                  </a:lnTo>
                  <a:lnTo>
                    <a:pt x="126" y="34"/>
                  </a:lnTo>
                  <a:lnTo>
                    <a:pt x="89" y="25"/>
                  </a:lnTo>
                  <a:lnTo>
                    <a:pt x="89" y="26"/>
                  </a:lnTo>
                  <a:lnTo>
                    <a:pt x="88" y="26"/>
                  </a:lnTo>
                  <a:lnTo>
                    <a:pt x="88" y="27"/>
                  </a:lnTo>
                  <a:lnTo>
                    <a:pt x="87" y="28"/>
                  </a:lnTo>
                  <a:lnTo>
                    <a:pt x="86" y="29"/>
                  </a:lnTo>
                  <a:lnTo>
                    <a:pt x="85" y="30"/>
                  </a:lnTo>
                  <a:lnTo>
                    <a:pt x="82" y="32"/>
                  </a:lnTo>
                  <a:lnTo>
                    <a:pt x="80" y="33"/>
                  </a:lnTo>
                  <a:lnTo>
                    <a:pt x="78" y="34"/>
                  </a:lnTo>
                  <a:lnTo>
                    <a:pt x="75" y="36"/>
                  </a:lnTo>
                  <a:lnTo>
                    <a:pt x="72" y="37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1" y="42"/>
                  </a:lnTo>
                  <a:lnTo>
                    <a:pt x="57" y="44"/>
                  </a:lnTo>
                  <a:lnTo>
                    <a:pt x="54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88" name="Freeform 331"/>
            <p:cNvSpPr>
              <a:spLocks/>
            </p:cNvSpPr>
            <p:nvPr/>
          </p:nvSpPr>
          <p:spPr bwMode="auto">
            <a:xfrm>
              <a:off x="1786" y="2306"/>
              <a:ext cx="135" cy="39"/>
            </a:xfrm>
            <a:custGeom>
              <a:avLst/>
              <a:gdLst>
                <a:gd name="T0" fmla="*/ 0 w 135"/>
                <a:gd name="T1" fmla="*/ 0 h 39"/>
                <a:gd name="T2" fmla="*/ 131 w 135"/>
                <a:gd name="T3" fmla="*/ 39 h 39"/>
                <a:gd name="T4" fmla="*/ 135 w 135"/>
                <a:gd name="T5" fmla="*/ 39 h 39"/>
                <a:gd name="T6" fmla="*/ 4 w 135"/>
                <a:gd name="T7" fmla="*/ 0 h 39"/>
                <a:gd name="T8" fmla="*/ 0 w 135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39"/>
                <a:gd name="T17" fmla="*/ 135 w 135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39">
                  <a:moveTo>
                    <a:pt x="0" y="0"/>
                  </a:moveTo>
                  <a:lnTo>
                    <a:pt x="131" y="39"/>
                  </a:lnTo>
                  <a:lnTo>
                    <a:pt x="135" y="39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89" name="Freeform 332"/>
            <p:cNvSpPr>
              <a:spLocks/>
            </p:cNvSpPr>
            <p:nvPr/>
          </p:nvSpPr>
          <p:spPr bwMode="auto">
            <a:xfrm>
              <a:off x="1809" y="2300"/>
              <a:ext cx="132" cy="36"/>
            </a:xfrm>
            <a:custGeom>
              <a:avLst/>
              <a:gdLst>
                <a:gd name="T0" fmla="*/ 0 w 132"/>
                <a:gd name="T1" fmla="*/ 0 h 36"/>
                <a:gd name="T2" fmla="*/ 129 w 132"/>
                <a:gd name="T3" fmla="*/ 36 h 36"/>
                <a:gd name="T4" fmla="*/ 132 w 132"/>
                <a:gd name="T5" fmla="*/ 35 h 36"/>
                <a:gd name="T6" fmla="*/ 3 w 132"/>
                <a:gd name="T7" fmla="*/ 0 h 36"/>
                <a:gd name="T8" fmla="*/ 0 w 132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6"/>
                <a:gd name="T17" fmla="*/ 132 w 13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6">
                  <a:moveTo>
                    <a:pt x="0" y="0"/>
                  </a:moveTo>
                  <a:lnTo>
                    <a:pt x="129" y="36"/>
                  </a:lnTo>
                  <a:lnTo>
                    <a:pt x="132" y="35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90" name="Freeform 333"/>
            <p:cNvSpPr>
              <a:spLocks/>
            </p:cNvSpPr>
            <p:nvPr/>
          </p:nvSpPr>
          <p:spPr bwMode="auto">
            <a:xfrm>
              <a:off x="1798" y="2302"/>
              <a:ext cx="133" cy="39"/>
            </a:xfrm>
            <a:custGeom>
              <a:avLst/>
              <a:gdLst>
                <a:gd name="T0" fmla="*/ 0 w 133"/>
                <a:gd name="T1" fmla="*/ 0 h 39"/>
                <a:gd name="T2" fmla="*/ 131 w 133"/>
                <a:gd name="T3" fmla="*/ 39 h 39"/>
                <a:gd name="T4" fmla="*/ 133 w 133"/>
                <a:gd name="T5" fmla="*/ 39 h 39"/>
                <a:gd name="T6" fmla="*/ 4 w 133"/>
                <a:gd name="T7" fmla="*/ 0 h 39"/>
                <a:gd name="T8" fmla="*/ 0 w 133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9"/>
                <a:gd name="T17" fmla="*/ 133 w 133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9">
                  <a:moveTo>
                    <a:pt x="0" y="0"/>
                  </a:moveTo>
                  <a:lnTo>
                    <a:pt x="131" y="39"/>
                  </a:lnTo>
                  <a:lnTo>
                    <a:pt x="133" y="39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91" name="Line 334"/>
            <p:cNvSpPr>
              <a:spLocks noChangeShapeType="1"/>
            </p:cNvSpPr>
            <p:nvPr/>
          </p:nvSpPr>
          <p:spPr bwMode="auto">
            <a:xfrm>
              <a:off x="2135" y="2613"/>
              <a:ext cx="2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92" name="Freeform 335"/>
            <p:cNvSpPr>
              <a:spLocks/>
            </p:cNvSpPr>
            <p:nvPr/>
          </p:nvSpPr>
          <p:spPr bwMode="auto">
            <a:xfrm>
              <a:off x="2520" y="2428"/>
              <a:ext cx="203" cy="103"/>
            </a:xfrm>
            <a:custGeom>
              <a:avLst/>
              <a:gdLst>
                <a:gd name="T0" fmla="*/ 78 w 203"/>
                <a:gd name="T1" fmla="*/ 0 h 103"/>
                <a:gd name="T2" fmla="*/ 0 w 203"/>
                <a:gd name="T3" fmla="*/ 103 h 103"/>
                <a:gd name="T4" fmla="*/ 125 w 203"/>
                <a:gd name="T5" fmla="*/ 103 h 103"/>
                <a:gd name="T6" fmla="*/ 203 w 203"/>
                <a:gd name="T7" fmla="*/ 0 h 103"/>
                <a:gd name="T8" fmla="*/ 78 w 203"/>
                <a:gd name="T9" fmla="*/ 0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3"/>
                <a:gd name="T16" fmla="*/ 0 h 103"/>
                <a:gd name="T17" fmla="*/ 203 w 203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3" h="103">
                  <a:moveTo>
                    <a:pt x="78" y="0"/>
                  </a:moveTo>
                  <a:lnTo>
                    <a:pt x="0" y="103"/>
                  </a:lnTo>
                  <a:lnTo>
                    <a:pt x="125" y="103"/>
                  </a:lnTo>
                  <a:lnTo>
                    <a:pt x="203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93" name="Rectangle 336"/>
            <p:cNvSpPr>
              <a:spLocks noChangeArrowheads="1"/>
            </p:cNvSpPr>
            <p:nvPr/>
          </p:nvSpPr>
          <p:spPr bwMode="auto">
            <a:xfrm>
              <a:off x="2622" y="2088"/>
              <a:ext cx="94" cy="343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494" name="Rectangle 337"/>
            <p:cNvSpPr>
              <a:spLocks noChangeArrowheads="1"/>
            </p:cNvSpPr>
            <p:nvPr/>
          </p:nvSpPr>
          <p:spPr bwMode="auto">
            <a:xfrm>
              <a:off x="2522" y="2185"/>
              <a:ext cx="127" cy="343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495" name="Rectangle 338"/>
            <p:cNvSpPr>
              <a:spLocks noChangeArrowheads="1"/>
            </p:cNvSpPr>
            <p:nvPr/>
          </p:nvSpPr>
          <p:spPr bwMode="auto">
            <a:xfrm>
              <a:off x="2522" y="2185"/>
              <a:ext cx="127" cy="34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496" name="Freeform 339"/>
            <p:cNvSpPr>
              <a:spLocks/>
            </p:cNvSpPr>
            <p:nvPr/>
          </p:nvSpPr>
          <p:spPr bwMode="auto">
            <a:xfrm>
              <a:off x="2520" y="2085"/>
              <a:ext cx="203" cy="104"/>
            </a:xfrm>
            <a:custGeom>
              <a:avLst/>
              <a:gdLst>
                <a:gd name="T0" fmla="*/ 78 w 203"/>
                <a:gd name="T1" fmla="*/ 0 h 104"/>
                <a:gd name="T2" fmla="*/ 0 w 203"/>
                <a:gd name="T3" fmla="*/ 104 h 104"/>
                <a:gd name="T4" fmla="*/ 125 w 203"/>
                <a:gd name="T5" fmla="*/ 104 h 104"/>
                <a:gd name="T6" fmla="*/ 203 w 203"/>
                <a:gd name="T7" fmla="*/ 0 h 104"/>
                <a:gd name="T8" fmla="*/ 78 w 203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3"/>
                <a:gd name="T16" fmla="*/ 0 h 104"/>
                <a:gd name="T17" fmla="*/ 203 w 203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3" h="104">
                  <a:moveTo>
                    <a:pt x="78" y="0"/>
                  </a:moveTo>
                  <a:lnTo>
                    <a:pt x="0" y="104"/>
                  </a:lnTo>
                  <a:lnTo>
                    <a:pt x="125" y="104"/>
                  </a:lnTo>
                  <a:lnTo>
                    <a:pt x="203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97" name="Freeform 340"/>
            <p:cNvSpPr>
              <a:spLocks/>
            </p:cNvSpPr>
            <p:nvPr/>
          </p:nvSpPr>
          <p:spPr bwMode="auto">
            <a:xfrm>
              <a:off x="2520" y="2085"/>
              <a:ext cx="203" cy="104"/>
            </a:xfrm>
            <a:custGeom>
              <a:avLst/>
              <a:gdLst>
                <a:gd name="T0" fmla="*/ 78 w 203"/>
                <a:gd name="T1" fmla="*/ 0 h 104"/>
                <a:gd name="T2" fmla="*/ 0 w 203"/>
                <a:gd name="T3" fmla="*/ 104 h 104"/>
                <a:gd name="T4" fmla="*/ 125 w 203"/>
                <a:gd name="T5" fmla="*/ 104 h 104"/>
                <a:gd name="T6" fmla="*/ 203 w 203"/>
                <a:gd name="T7" fmla="*/ 0 h 104"/>
                <a:gd name="T8" fmla="*/ 78 w 203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3"/>
                <a:gd name="T16" fmla="*/ 0 h 104"/>
                <a:gd name="T17" fmla="*/ 203 w 203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3" h="104">
                  <a:moveTo>
                    <a:pt x="78" y="0"/>
                  </a:moveTo>
                  <a:lnTo>
                    <a:pt x="0" y="104"/>
                  </a:lnTo>
                  <a:lnTo>
                    <a:pt x="125" y="104"/>
                  </a:lnTo>
                  <a:lnTo>
                    <a:pt x="203" y="0"/>
                  </a:lnTo>
                  <a:lnTo>
                    <a:pt x="78" y="0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98" name="Line 341"/>
            <p:cNvSpPr>
              <a:spLocks noChangeShapeType="1"/>
            </p:cNvSpPr>
            <p:nvPr/>
          </p:nvSpPr>
          <p:spPr bwMode="auto">
            <a:xfrm>
              <a:off x="2723" y="2092"/>
              <a:ext cx="1" cy="33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99" name="Line 342"/>
            <p:cNvSpPr>
              <a:spLocks noChangeShapeType="1"/>
            </p:cNvSpPr>
            <p:nvPr/>
          </p:nvSpPr>
          <p:spPr bwMode="auto">
            <a:xfrm flipH="1">
              <a:off x="2649" y="2428"/>
              <a:ext cx="74" cy="10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500" name="Rectangle 343"/>
            <p:cNvSpPr>
              <a:spLocks noChangeArrowheads="1"/>
            </p:cNvSpPr>
            <p:nvPr/>
          </p:nvSpPr>
          <p:spPr bwMode="auto">
            <a:xfrm>
              <a:off x="2537" y="2230"/>
              <a:ext cx="85" cy="198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501" name="Rectangle 344"/>
            <p:cNvSpPr>
              <a:spLocks noChangeArrowheads="1"/>
            </p:cNvSpPr>
            <p:nvPr/>
          </p:nvSpPr>
          <p:spPr bwMode="auto">
            <a:xfrm>
              <a:off x="2537" y="2230"/>
              <a:ext cx="85" cy="19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502" name="Rectangle 345"/>
            <p:cNvSpPr>
              <a:spLocks noChangeArrowheads="1"/>
            </p:cNvSpPr>
            <p:nvPr/>
          </p:nvSpPr>
          <p:spPr bwMode="auto">
            <a:xfrm>
              <a:off x="2550" y="2290"/>
              <a:ext cx="64" cy="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503" name="Freeform 346"/>
            <p:cNvSpPr>
              <a:spLocks/>
            </p:cNvSpPr>
            <p:nvPr/>
          </p:nvSpPr>
          <p:spPr bwMode="auto">
            <a:xfrm>
              <a:off x="3115" y="2220"/>
              <a:ext cx="1198" cy="719"/>
            </a:xfrm>
            <a:custGeom>
              <a:avLst/>
              <a:gdLst>
                <a:gd name="T0" fmla="*/ 1142 w 1198"/>
                <a:gd name="T1" fmla="*/ 3 h 719"/>
                <a:gd name="T2" fmla="*/ 1116 w 1198"/>
                <a:gd name="T3" fmla="*/ 0 h 719"/>
                <a:gd name="T4" fmla="*/ 1082 w 1198"/>
                <a:gd name="T5" fmla="*/ 7 h 719"/>
                <a:gd name="T6" fmla="*/ 1036 w 1198"/>
                <a:gd name="T7" fmla="*/ 24 h 719"/>
                <a:gd name="T8" fmla="*/ 956 w 1198"/>
                <a:gd name="T9" fmla="*/ 56 h 719"/>
                <a:gd name="T10" fmla="*/ 904 w 1198"/>
                <a:gd name="T11" fmla="*/ 73 h 719"/>
                <a:gd name="T12" fmla="*/ 866 w 1198"/>
                <a:gd name="T13" fmla="*/ 77 h 719"/>
                <a:gd name="T14" fmla="*/ 798 w 1198"/>
                <a:gd name="T15" fmla="*/ 75 h 719"/>
                <a:gd name="T16" fmla="*/ 719 w 1198"/>
                <a:gd name="T17" fmla="*/ 65 h 719"/>
                <a:gd name="T18" fmla="*/ 632 w 1198"/>
                <a:gd name="T19" fmla="*/ 56 h 719"/>
                <a:gd name="T20" fmla="*/ 574 w 1198"/>
                <a:gd name="T21" fmla="*/ 58 h 719"/>
                <a:gd name="T22" fmla="*/ 524 w 1198"/>
                <a:gd name="T23" fmla="*/ 65 h 719"/>
                <a:gd name="T24" fmla="*/ 464 w 1198"/>
                <a:gd name="T25" fmla="*/ 76 h 719"/>
                <a:gd name="T26" fmla="*/ 398 w 1198"/>
                <a:gd name="T27" fmla="*/ 89 h 719"/>
                <a:gd name="T28" fmla="*/ 274 w 1198"/>
                <a:gd name="T29" fmla="*/ 117 h 719"/>
                <a:gd name="T30" fmla="*/ 190 w 1198"/>
                <a:gd name="T31" fmla="*/ 144 h 719"/>
                <a:gd name="T32" fmla="*/ 131 w 1198"/>
                <a:gd name="T33" fmla="*/ 169 h 719"/>
                <a:gd name="T34" fmla="*/ 82 w 1198"/>
                <a:gd name="T35" fmla="*/ 198 h 719"/>
                <a:gd name="T36" fmla="*/ 47 w 1198"/>
                <a:gd name="T37" fmla="*/ 232 h 719"/>
                <a:gd name="T38" fmla="*/ 23 w 1198"/>
                <a:gd name="T39" fmla="*/ 273 h 719"/>
                <a:gd name="T40" fmla="*/ 8 w 1198"/>
                <a:gd name="T41" fmla="*/ 323 h 719"/>
                <a:gd name="T42" fmla="*/ 1 w 1198"/>
                <a:gd name="T43" fmla="*/ 378 h 719"/>
                <a:gd name="T44" fmla="*/ 0 w 1198"/>
                <a:gd name="T45" fmla="*/ 434 h 719"/>
                <a:gd name="T46" fmla="*/ 6 w 1198"/>
                <a:gd name="T47" fmla="*/ 489 h 719"/>
                <a:gd name="T48" fmla="*/ 17 w 1198"/>
                <a:gd name="T49" fmla="*/ 539 h 719"/>
                <a:gd name="T50" fmla="*/ 33 w 1198"/>
                <a:gd name="T51" fmla="*/ 582 h 719"/>
                <a:gd name="T52" fmla="*/ 51 w 1198"/>
                <a:gd name="T53" fmla="*/ 615 h 719"/>
                <a:gd name="T54" fmla="*/ 77 w 1198"/>
                <a:gd name="T55" fmla="*/ 638 h 719"/>
                <a:gd name="T56" fmla="*/ 110 w 1198"/>
                <a:gd name="T57" fmla="*/ 656 h 719"/>
                <a:gd name="T58" fmla="*/ 159 w 1198"/>
                <a:gd name="T59" fmla="*/ 670 h 719"/>
                <a:gd name="T60" fmla="*/ 248 w 1198"/>
                <a:gd name="T61" fmla="*/ 683 h 719"/>
                <a:gd name="T62" fmla="*/ 342 w 1198"/>
                <a:gd name="T63" fmla="*/ 692 h 719"/>
                <a:gd name="T64" fmla="*/ 401 w 1198"/>
                <a:gd name="T65" fmla="*/ 700 h 719"/>
                <a:gd name="T66" fmla="*/ 492 w 1198"/>
                <a:gd name="T67" fmla="*/ 710 h 719"/>
                <a:gd name="T68" fmla="*/ 631 w 1198"/>
                <a:gd name="T69" fmla="*/ 717 h 719"/>
                <a:gd name="T70" fmla="*/ 708 w 1198"/>
                <a:gd name="T71" fmla="*/ 719 h 719"/>
                <a:gd name="T72" fmla="*/ 753 w 1198"/>
                <a:gd name="T73" fmla="*/ 719 h 719"/>
                <a:gd name="T74" fmla="*/ 791 w 1198"/>
                <a:gd name="T75" fmla="*/ 719 h 719"/>
                <a:gd name="T76" fmla="*/ 824 w 1198"/>
                <a:gd name="T77" fmla="*/ 718 h 719"/>
                <a:gd name="T78" fmla="*/ 876 w 1198"/>
                <a:gd name="T79" fmla="*/ 712 h 719"/>
                <a:gd name="T80" fmla="*/ 931 w 1198"/>
                <a:gd name="T81" fmla="*/ 700 h 719"/>
                <a:gd name="T82" fmla="*/ 977 w 1198"/>
                <a:gd name="T83" fmla="*/ 687 h 719"/>
                <a:gd name="T84" fmla="*/ 1029 w 1198"/>
                <a:gd name="T85" fmla="*/ 672 h 719"/>
                <a:gd name="T86" fmla="*/ 1096 w 1198"/>
                <a:gd name="T87" fmla="*/ 652 h 719"/>
                <a:gd name="T88" fmla="*/ 1142 w 1198"/>
                <a:gd name="T89" fmla="*/ 627 h 719"/>
                <a:gd name="T90" fmla="*/ 1168 w 1198"/>
                <a:gd name="T91" fmla="*/ 601 h 719"/>
                <a:gd name="T92" fmla="*/ 1188 w 1198"/>
                <a:gd name="T93" fmla="*/ 554 h 719"/>
                <a:gd name="T94" fmla="*/ 1196 w 1198"/>
                <a:gd name="T95" fmla="*/ 498 h 719"/>
                <a:gd name="T96" fmla="*/ 1197 w 1198"/>
                <a:gd name="T97" fmla="*/ 433 h 719"/>
                <a:gd name="T98" fmla="*/ 1196 w 1198"/>
                <a:gd name="T99" fmla="*/ 361 h 719"/>
                <a:gd name="T100" fmla="*/ 1196 w 1198"/>
                <a:gd name="T101" fmla="*/ 321 h 719"/>
                <a:gd name="T102" fmla="*/ 1197 w 1198"/>
                <a:gd name="T103" fmla="*/ 271 h 719"/>
                <a:gd name="T104" fmla="*/ 1197 w 1198"/>
                <a:gd name="T105" fmla="*/ 166 h 719"/>
                <a:gd name="T106" fmla="*/ 1194 w 1198"/>
                <a:gd name="T107" fmla="*/ 103 h 719"/>
                <a:gd name="T108" fmla="*/ 1186 w 1198"/>
                <a:gd name="T109" fmla="*/ 61 h 719"/>
                <a:gd name="T110" fmla="*/ 1173 w 1198"/>
                <a:gd name="T111" fmla="*/ 28 h 7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98"/>
                <a:gd name="T169" fmla="*/ 0 h 719"/>
                <a:gd name="T170" fmla="*/ 1198 w 1198"/>
                <a:gd name="T171" fmla="*/ 719 h 71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98" h="719">
                  <a:moveTo>
                    <a:pt x="1160" y="13"/>
                  </a:moveTo>
                  <a:lnTo>
                    <a:pt x="1154" y="9"/>
                  </a:lnTo>
                  <a:lnTo>
                    <a:pt x="1149" y="5"/>
                  </a:lnTo>
                  <a:lnTo>
                    <a:pt x="1142" y="3"/>
                  </a:lnTo>
                  <a:lnTo>
                    <a:pt x="1137" y="2"/>
                  </a:lnTo>
                  <a:lnTo>
                    <a:pt x="1130" y="0"/>
                  </a:lnTo>
                  <a:lnTo>
                    <a:pt x="1123" y="0"/>
                  </a:lnTo>
                  <a:lnTo>
                    <a:pt x="1116" y="0"/>
                  </a:lnTo>
                  <a:lnTo>
                    <a:pt x="1107" y="2"/>
                  </a:lnTo>
                  <a:lnTo>
                    <a:pt x="1099" y="3"/>
                  </a:lnTo>
                  <a:lnTo>
                    <a:pt x="1091" y="5"/>
                  </a:lnTo>
                  <a:lnTo>
                    <a:pt x="1082" y="7"/>
                  </a:lnTo>
                  <a:lnTo>
                    <a:pt x="1074" y="10"/>
                  </a:lnTo>
                  <a:lnTo>
                    <a:pt x="1064" y="13"/>
                  </a:lnTo>
                  <a:lnTo>
                    <a:pt x="1055" y="17"/>
                  </a:lnTo>
                  <a:lnTo>
                    <a:pt x="1036" y="24"/>
                  </a:lnTo>
                  <a:lnTo>
                    <a:pt x="1016" y="32"/>
                  </a:lnTo>
                  <a:lnTo>
                    <a:pt x="997" y="40"/>
                  </a:lnTo>
                  <a:lnTo>
                    <a:pt x="977" y="49"/>
                  </a:lnTo>
                  <a:lnTo>
                    <a:pt x="956" y="56"/>
                  </a:lnTo>
                  <a:lnTo>
                    <a:pt x="936" y="65"/>
                  </a:lnTo>
                  <a:lnTo>
                    <a:pt x="925" y="67"/>
                  </a:lnTo>
                  <a:lnTo>
                    <a:pt x="915" y="70"/>
                  </a:lnTo>
                  <a:lnTo>
                    <a:pt x="904" y="73"/>
                  </a:lnTo>
                  <a:lnTo>
                    <a:pt x="895" y="75"/>
                  </a:lnTo>
                  <a:lnTo>
                    <a:pt x="885" y="76"/>
                  </a:lnTo>
                  <a:lnTo>
                    <a:pt x="875" y="77"/>
                  </a:lnTo>
                  <a:lnTo>
                    <a:pt x="866" y="77"/>
                  </a:lnTo>
                  <a:lnTo>
                    <a:pt x="855" y="79"/>
                  </a:lnTo>
                  <a:lnTo>
                    <a:pt x="837" y="77"/>
                  </a:lnTo>
                  <a:lnTo>
                    <a:pt x="817" y="76"/>
                  </a:lnTo>
                  <a:lnTo>
                    <a:pt x="798" y="75"/>
                  </a:lnTo>
                  <a:lnTo>
                    <a:pt x="778" y="73"/>
                  </a:lnTo>
                  <a:lnTo>
                    <a:pt x="758" y="70"/>
                  </a:lnTo>
                  <a:lnTo>
                    <a:pt x="739" y="67"/>
                  </a:lnTo>
                  <a:lnTo>
                    <a:pt x="719" y="65"/>
                  </a:lnTo>
                  <a:lnTo>
                    <a:pt x="698" y="61"/>
                  </a:lnTo>
                  <a:lnTo>
                    <a:pt x="677" y="59"/>
                  </a:lnTo>
                  <a:lnTo>
                    <a:pt x="655" y="58"/>
                  </a:lnTo>
                  <a:lnTo>
                    <a:pt x="632" y="56"/>
                  </a:lnTo>
                  <a:lnTo>
                    <a:pt x="610" y="56"/>
                  </a:lnTo>
                  <a:lnTo>
                    <a:pt x="599" y="56"/>
                  </a:lnTo>
                  <a:lnTo>
                    <a:pt x="586" y="56"/>
                  </a:lnTo>
                  <a:lnTo>
                    <a:pt x="574" y="58"/>
                  </a:lnTo>
                  <a:lnTo>
                    <a:pt x="562" y="59"/>
                  </a:lnTo>
                  <a:lnTo>
                    <a:pt x="550" y="61"/>
                  </a:lnTo>
                  <a:lnTo>
                    <a:pt x="537" y="63"/>
                  </a:lnTo>
                  <a:lnTo>
                    <a:pt x="524" y="65"/>
                  </a:lnTo>
                  <a:lnTo>
                    <a:pt x="510" y="68"/>
                  </a:lnTo>
                  <a:lnTo>
                    <a:pt x="495" y="70"/>
                  </a:lnTo>
                  <a:lnTo>
                    <a:pt x="480" y="73"/>
                  </a:lnTo>
                  <a:lnTo>
                    <a:pt x="464" y="76"/>
                  </a:lnTo>
                  <a:lnTo>
                    <a:pt x="448" y="79"/>
                  </a:lnTo>
                  <a:lnTo>
                    <a:pt x="432" y="82"/>
                  </a:lnTo>
                  <a:lnTo>
                    <a:pt x="415" y="86"/>
                  </a:lnTo>
                  <a:lnTo>
                    <a:pt x="398" y="89"/>
                  </a:lnTo>
                  <a:lnTo>
                    <a:pt x="380" y="93"/>
                  </a:lnTo>
                  <a:lnTo>
                    <a:pt x="345" y="100"/>
                  </a:lnTo>
                  <a:lnTo>
                    <a:pt x="310" y="108"/>
                  </a:lnTo>
                  <a:lnTo>
                    <a:pt x="274" y="117"/>
                  </a:lnTo>
                  <a:lnTo>
                    <a:pt x="240" y="128"/>
                  </a:lnTo>
                  <a:lnTo>
                    <a:pt x="223" y="132"/>
                  </a:lnTo>
                  <a:lnTo>
                    <a:pt x="206" y="138"/>
                  </a:lnTo>
                  <a:lnTo>
                    <a:pt x="190" y="144"/>
                  </a:lnTo>
                  <a:lnTo>
                    <a:pt x="175" y="150"/>
                  </a:lnTo>
                  <a:lnTo>
                    <a:pt x="159" y="156"/>
                  </a:lnTo>
                  <a:lnTo>
                    <a:pt x="145" y="163"/>
                  </a:lnTo>
                  <a:lnTo>
                    <a:pt x="131" y="169"/>
                  </a:lnTo>
                  <a:lnTo>
                    <a:pt x="117" y="176"/>
                  </a:lnTo>
                  <a:lnTo>
                    <a:pt x="104" y="183"/>
                  </a:lnTo>
                  <a:lnTo>
                    <a:pt x="92" y="191"/>
                  </a:lnTo>
                  <a:lnTo>
                    <a:pt x="82" y="198"/>
                  </a:lnTo>
                  <a:lnTo>
                    <a:pt x="71" y="206"/>
                  </a:lnTo>
                  <a:lnTo>
                    <a:pt x="62" y="214"/>
                  </a:lnTo>
                  <a:lnTo>
                    <a:pt x="54" y="222"/>
                  </a:lnTo>
                  <a:lnTo>
                    <a:pt x="47" y="232"/>
                  </a:lnTo>
                  <a:lnTo>
                    <a:pt x="40" y="241"/>
                  </a:lnTo>
                  <a:lnTo>
                    <a:pt x="34" y="250"/>
                  </a:lnTo>
                  <a:lnTo>
                    <a:pt x="28" y="262"/>
                  </a:lnTo>
                  <a:lnTo>
                    <a:pt x="23" y="273"/>
                  </a:lnTo>
                  <a:lnTo>
                    <a:pt x="19" y="284"/>
                  </a:lnTo>
                  <a:lnTo>
                    <a:pt x="14" y="297"/>
                  </a:lnTo>
                  <a:lnTo>
                    <a:pt x="10" y="310"/>
                  </a:lnTo>
                  <a:lnTo>
                    <a:pt x="8" y="323"/>
                  </a:lnTo>
                  <a:lnTo>
                    <a:pt x="6" y="336"/>
                  </a:lnTo>
                  <a:lnTo>
                    <a:pt x="3" y="350"/>
                  </a:lnTo>
                  <a:lnTo>
                    <a:pt x="2" y="364"/>
                  </a:lnTo>
                  <a:lnTo>
                    <a:pt x="1" y="378"/>
                  </a:lnTo>
                  <a:lnTo>
                    <a:pt x="0" y="391"/>
                  </a:lnTo>
                  <a:lnTo>
                    <a:pt x="0" y="406"/>
                  </a:lnTo>
                  <a:lnTo>
                    <a:pt x="0" y="420"/>
                  </a:lnTo>
                  <a:lnTo>
                    <a:pt x="0" y="434"/>
                  </a:lnTo>
                  <a:lnTo>
                    <a:pt x="1" y="448"/>
                  </a:lnTo>
                  <a:lnTo>
                    <a:pt x="2" y="461"/>
                  </a:lnTo>
                  <a:lnTo>
                    <a:pt x="5" y="475"/>
                  </a:lnTo>
                  <a:lnTo>
                    <a:pt x="6" y="489"/>
                  </a:lnTo>
                  <a:lnTo>
                    <a:pt x="8" y="502"/>
                  </a:lnTo>
                  <a:lnTo>
                    <a:pt x="12" y="514"/>
                  </a:lnTo>
                  <a:lnTo>
                    <a:pt x="14" y="526"/>
                  </a:lnTo>
                  <a:lnTo>
                    <a:pt x="17" y="539"/>
                  </a:lnTo>
                  <a:lnTo>
                    <a:pt x="21" y="551"/>
                  </a:lnTo>
                  <a:lnTo>
                    <a:pt x="24" y="561"/>
                  </a:lnTo>
                  <a:lnTo>
                    <a:pt x="28" y="572"/>
                  </a:lnTo>
                  <a:lnTo>
                    <a:pt x="33" y="582"/>
                  </a:lnTo>
                  <a:lnTo>
                    <a:pt x="37" y="590"/>
                  </a:lnTo>
                  <a:lnTo>
                    <a:pt x="42" y="600"/>
                  </a:lnTo>
                  <a:lnTo>
                    <a:pt x="47" y="607"/>
                  </a:lnTo>
                  <a:lnTo>
                    <a:pt x="51" y="615"/>
                  </a:lnTo>
                  <a:lnTo>
                    <a:pt x="57" y="621"/>
                  </a:lnTo>
                  <a:lnTo>
                    <a:pt x="63" y="627"/>
                  </a:lnTo>
                  <a:lnTo>
                    <a:pt x="70" y="632"/>
                  </a:lnTo>
                  <a:lnTo>
                    <a:pt x="77" y="638"/>
                  </a:lnTo>
                  <a:lnTo>
                    <a:pt x="85" y="643"/>
                  </a:lnTo>
                  <a:lnTo>
                    <a:pt x="92" y="648"/>
                  </a:lnTo>
                  <a:lnTo>
                    <a:pt x="101" y="651"/>
                  </a:lnTo>
                  <a:lnTo>
                    <a:pt x="110" y="656"/>
                  </a:lnTo>
                  <a:lnTo>
                    <a:pt x="119" y="659"/>
                  </a:lnTo>
                  <a:lnTo>
                    <a:pt x="128" y="662"/>
                  </a:lnTo>
                  <a:lnTo>
                    <a:pt x="138" y="665"/>
                  </a:lnTo>
                  <a:lnTo>
                    <a:pt x="159" y="670"/>
                  </a:lnTo>
                  <a:lnTo>
                    <a:pt x="180" y="673"/>
                  </a:lnTo>
                  <a:lnTo>
                    <a:pt x="202" y="677"/>
                  </a:lnTo>
                  <a:lnTo>
                    <a:pt x="225" y="680"/>
                  </a:lnTo>
                  <a:lnTo>
                    <a:pt x="248" y="683"/>
                  </a:lnTo>
                  <a:lnTo>
                    <a:pt x="272" y="685"/>
                  </a:lnTo>
                  <a:lnTo>
                    <a:pt x="295" y="686"/>
                  </a:lnTo>
                  <a:lnTo>
                    <a:pt x="319" y="689"/>
                  </a:lnTo>
                  <a:lnTo>
                    <a:pt x="342" y="692"/>
                  </a:lnTo>
                  <a:lnTo>
                    <a:pt x="365" y="696"/>
                  </a:lnTo>
                  <a:lnTo>
                    <a:pt x="377" y="697"/>
                  </a:lnTo>
                  <a:lnTo>
                    <a:pt x="389" y="698"/>
                  </a:lnTo>
                  <a:lnTo>
                    <a:pt x="401" y="700"/>
                  </a:lnTo>
                  <a:lnTo>
                    <a:pt x="413" y="701"/>
                  </a:lnTo>
                  <a:lnTo>
                    <a:pt x="439" y="704"/>
                  </a:lnTo>
                  <a:lnTo>
                    <a:pt x="466" y="707"/>
                  </a:lnTo>
                  <a:lnTo>
                    <a:pt x="492" y="710"/>
                  </a:lnTo>
                  <a:lnTo>
                    <a:pt x="520" y="711"/>
                  </a:lnTo>
                  <a:lnTo>
                    <a:pt x="576" y="714"/>
                  </a:lnTo>
                  <a:lnTo>
                    <a:pt x="604" y="715"/>
                  </a:lnTo>
                  <a:lnTo>
                    <a:pt x="631" y="717"/>
                  </a:lnTo>
                  <a:lnTo>
                    <a:pt x="658" y="718"/>
                  </a:lnTo>
                  <a:lnTo>
                    <a:pt x="684" y="719"/>
                  </a:lnTo>
                  <a:lnTo>
                    <a:pt x="695" y="719"/>
                  </a:lnTo>
                  <a:lnTo>
                    <a:pt x="708" y="719"/>
                  </a:lnTo>
                  <a:lnTo>
                    <a:pt x="720" y="719"/>
                  </a:lnTo>
                  <a:lnTo>
                    <a:pt x="732" y="719"/>
                  </a:lnTo>
                  <a:lnTo>
                    <a:pt x="742" y="719"/>
                  </a:lnTo>
                  <a:lnTo>
                    <a:pt x="753" y="719"/>
                  </a:lnTo>
                  <a:lnTo>
                    <a:pt x="763" y="719"/>
                  </a:lnTo>
                  <a:lnTo>
                    <a:pt x="773" y="719"/>
                  </a:lnTo>
                  <a:lnTo>
                    <a:pt x="782" y="719"/>
                  </a:lnTo>
                  <a:lnTo>
                    <a:pt x="791" y="719"/>
                  </a:lnTo>
                  <a:lnTo>
                    <a:pt x="801" y="719"/>
                  </a:lnTo>
                  <a:lnTo>
                    <a:pt x="809" y="718"/>
                  </a:lnTo>
                  <a:lnTo>
                    <a:pt x="816" y="718"/>
                  </a:lnTo>
                  <a:lnTo>
                    <a:pt x="824" y="718"/>
                  </a:lnTo>
                  <a:lnTo>
                    <a:pt x="839" y="717"/>
                  </a:lnTo>
                  <a:lnTo>
                    <a:pt x="852" y="715"/>
                  </a:lnTo>
                  <a:lnTo>
                    <a:pt x="865" y="713"/>
                  </a:lnTo>
                  <a:lnTo>
                    <a:pt x="876" y="712"/>
                  </a:lnTo>
                  <a:lnTo>
                    <a:pt x="888" y="710"/>
                  </a:lnTo>
                  <a:lnTo>
                    <a:pt x="900" y="707"/>
                  </a:lnTo>
                  <a:lnTo>
                    <a:pt x="910" y="705"/>
                  </a:lnTo>
                  <a:lnTo>
                    <a:pt x="931" y="700"/>
                  </a:lnTo>
                  <a:lnTo>
                    <a:pt x="943" y="697"/>
                  </a:lnTo>
                  <a:lnTo>
                    <a:pt x="953" y="693"/>
                  </a:lnTo>
                  <a:lnTo>
                    <a:pt x="965" y="691"/>
                  </a:lnTo>
                  <a:lnTo>
                    <a:pt x="977" y="687"/>
                  </a:lnTo>
                  <a:lnTo>
                    <a:pt x="990" y="683"/>
                  </a:lnTo>
                  <a:lnTo>
                    <a:pt x="1002" y="679"/>
                  </a:lnTo>
                  <a:lnTo>
                    <a:pt x="1015" y="676"/>
                  </a:lnTo>
                  <a:lnTo>
                    <a:pt x="1029" y="672"/>
                  </a:lnTo>
                  <a:lnTo>
                    <a:pt x="1056" y="665"/>
                  </a:lnTo>
                  <a:lnTo>
                    <a:pt x="1070" y="662"/>
                  </a:lnTo>
                  <a:lnTo>
                    <a:pt x="1083" y="657"/>
                  </a:lnTo>
                  <a:lnTo>
                    <a:pt x="1096" y="652"/>
                  </a:lnTo>
                  <a:lnTo>
                    <a:pt x="1109" y="647"/>
                  </a:lnTo>
                  <a:lnTo>
                    <a:pt x="1120" y="641"/>
                  </a:lnTo>
                  <a:lnTo>
                    <a:pt x="1132" y="635"/>
                  </a:lnTo>
                  <a:lnTo>
                    <a:pt x="1142" y="627"/>
                  </a:lnTo>
                  <a:lnTo>
                    <a:pt x="1152" y="620"/>
                  </a:lnTo>
                  <a:lnTo>
                    <a:pt x="1160" y="610"/>
                  </a:lnTo>
                  <a:lnTo>
                    <a:pt x="1165" y="606"/>
                  </a:lnTo>
                  <a:lnTo>
                    <a:pt x="1168" y="601"/>
                  </a:lnTo>
                  <a:lnTo>
                    <a:pt x="1174" y="590"/>
                  </a:lnTo>
                  <a:lnTo>
                    <a:pt x="1180" y="579"/>
                  </a:lnTo>
                  <a:lnTo>
                    <a:pt x="1184" y="567"/>
                  </a:lnTo>
                  <a:lnTo>
                    <a:pt x="1188" y="554"/>
                  </a:lnTo>
                  <a:lnTo>
                    <a:pt x="1191" y="541"/>
                  </a:lnTo>
                  <a:lnTo>
                    <a:pt x="1194" y="527"/>
                  </a:lnTo>
                  <a:lnTo>
                    <a:pt x="1195" y="513"/>
                  </a:lnTo>
                  <a:lnTo>
                    <a:pt x="1196" y="498"/>
                  </a:lnTo>
                  <a:lnTo>
                    <a:pt x="1197" y="483"/>
                  </a:lnTo>
                  <a:lnTo>
                    <a:pt x="1197" y="467"/>
                  </a:lnTo>
                  <a:lnTo>
                    <a:pt x="1197" y="450"/>
                  </a:lnTo>
                  <a:lnTo>
                    <a:pt x="1197" y="433"/>
                  </a:lnTo>
                  <a:lnTo>
                    <a:pt x="1197" y="415"/>
                  </a:lnTo>
                  <a:lnTo>
                    <a:pt x="1197" y="398"/>
                  </a:lnTo>
                  <a:lnTo>
                    <a:pt x="1197" y="380"/>
                  </a:lnTo>
                  <a:lnTo>
                    <a:pt x="1196" y="361"/>
                  </a:lnTo>
                  <a:lnTo>
                    <a:pt x="1196" y="352"/>
                  </a:lnTo>
                  <a:lnTo>
                    <a:pt x="1196" y="343"/>
                  </a:lnTo>
                  <a:lnTo>
                    <a:pt x="1196" y="331"/>
                  </a:lnTo>
                  <a:lnTo>
                    <a:pt x="1196" y="321"/>
                  </a:lnTo>
                  <a:lnTo>
                    <a:pt x="1197" y="309"/>
                  </a:lnTo>
                  <a:lnTo>
                    <a:pt x="1197" y="297"/>
                  </a:lnTo>
                  <a:lnTo>
                    <a:pt x="1197" y="284"/>
                  </a:lnTo>
                  <a:lnTo>
                    <a:pt x="1197" y="271"/>
                  </a:lnTo>
                  <a:lnTo>
                    <a:pt x="1198" y="246"/>
                  </a:lnTo>
                  <a:lnTo>
                    <a:pt x="1198" y="219"/>
                  </a:lnTo>
                  <a:lnTo>
                    <a:pt x="1198" y="192"/>
                  </a:lnTo>
                  <a:lnTo>
                    <a:pt x="1197" y="166"/>
                  </a:lnTo>
                  <a:lnTo>
                    <a:pt x="1196" y="141"/>
                  </a:lnTo>
                  <a:lnTo>
                    <a:pt x="1196" y="128"/>
                  </a:lnTo>
                  <a:lnTo>
                    <a:pt x="1195" y="116"/>
                  </a:lnTo>
                  <a:lnTo>
                    <a:pt x="1194" y="103"/>
                  </a:lnTo>
                  <a:lnTo>
                    <a:pt x="1191" y="93"/>
                  </a:lnTo>
                  <a:lnTo>
                    <a:pt x="1190" y="81"/>
                  </a:lnTo>
                  <a:lnTo>
                    <a:pt x="1188" y="70"/>
                  </a:lnTo>
                  <a:lnTo>
                    <a:pt x="1186" y="61"/>
                  </a:lnTo>
                  <a:lnTo>
                    <a:pt x="1183" y="52"/>
                  </a:lnTo>
                  <a:lnTo>
                    <a:pt x="1180" y="44"/>
                  </a:lnTo>
                  <a:lnTo>
                    <a:pt x="1176" y="35"/>
                  </a:lnTo>
                  <a:lnTo>
                    <a:pt x="1173" y="28"/>
                  </a:lnTo>
                  <a:lnTo>
                    <a:pt x="1169" y="23"/>
                  </a:lnTo>
                  <a:lnTo>
                    <a:pt x="1165" y="17"/>
                  </a:lnTo>
                  <a:lnTo>
                    <a:pt x="1160" y="1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504" name="Line 347"/>
            <p:cNvSpPr>
              <a:spLocks noChangeShapeType="1"/>
            </p:cNvSpPr>
            <p:nvPr/>
          </p:nvSpPr>
          <p:spPr bwMode="auto">
            <a:xfrm flipV="1">
              <a:off x="2804" y="2602"/>
              <a:ext cx="30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505" name="Rectangle 350"/>
            <p:cNvSpPr>
              <a:spLocks noChangeArrowheads="1"/>
            </p:cNvSpPr>
            <p:nvPr/>
          </p:nvSpPr>
          <p:spPr bwMode="auto">
            <a:xfrm>
              <a:off x="2210" y="3109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20506" name="Rectangle 352"/>
            <p:cNvSpPr>
              <a:spLocks noChangeArrowheads="1"/>
            </p:cNvSpPr>
            <p:nvPr/>
          </p:nvSpPr>
          <p:spPr bwMode="auto">
            <a:xfrm>
              <a:off x="2099" y="3243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20507" name="Rectangle 353"/>
            <p:cNvSpPr>
              <a:spLocks noChangeArrowheads="1"/>
            </p:cNvSpPr>
            <p:nvPr/>
          </p:nvSpPr>
          <p:spPr bwMode="auto">
            <a:xfrm>
              <a:off x="3255" y="3073"/>
              <a:ext cx="913" cy="3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508" name="Rectangle 355"/>
            <p:cNvSpPr>
              <a:spLocks noChangeArrowheads="1"/>
            </p:cNvSpPr>
            <p:nvPr/>
          </p:nvSpPr>
          <p:spPr bwMode="auto">
            <a:xfrm>
              <a:off x="3912" y="3109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20509" name="Rectangle 357"/>
            <p:cNvSpPr>
              <a:spLocks noChangeArrowheads="1"/>
            </p:cNvSpPr>
            <p:nvPr/>
          </p:nvSpPr>
          <p:spPr bwMode="auto">
            <a:xfrm>
              <a:off x="3917" y="3243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20510" name="Freeform 358"/>
            <p:cNvSpPr>
              <a:spLocks noEditPoints="1"/>
            </p:cNvSpPr>
            <p:nvPr/>
          </p:nvSpPr>
          <p:spPr bwMode="auto">
            <a:xfrm>
              <a:off x="2182" y="3219"/>
              <a:ext cx="384" cy="59"/>
            </a:xfrm>
            <a:custGeom>
              <a:avLst/>
              <a:gdLst>
                <a:gd name="T0" fmla="*/ 4 w 384"/>
                <a:gd name="T1" fmla="*/ 26 h 59"/>
                <a:gd name="T2" fmla="*/ 335 w 384"/>
                <a:gd name="T3" fmla="*/ 26 h 59"/>
                <a:gd name="T4" fmla="*/ 337 w 384"/>
                <a:gd name="T5" fmla="*/ 26 h 59"/>
                <a:gd name="T6" fmla="*/ 338 w 384"/>
                <a:gd name="T7" fmla="*/ 26 h 59"/>
                <a:gd name="T8" fmla="*/ 339 w 384"/>
                <a:gd name="T9" fmla="*/ 27 h 59"/>
                <a:gd name="T10" fmla="*/ 339 w 384"/>
                <a:gd name="T11" fmla="*/ 30 h 59"/>
                <a:gd name="T12" fmla="*/ 339 w 384"/>
                <a:gd name="T13" fmla="*/ 31 h 59"/>
                <a:gd name="T14" fmla="*/ 338 w 384"/>
                <a:gd name="T15" fmla="*/ 32 h 59"/>
                <a:gd name="T16" fmla="*/ 337 w 384"/>
                <a:gd name="T17" fmla="*/ 33 h 59"/>
                <a:gd name="T18" fmla="*/ 335 w 384"/>
                <a:gd name="T19" fmla="*/ 33 h 59"/>
                <a:gd name="T20" fmla="*/ 4 w 384"/>
                <a:gd name="T21" fmla="*/ 33 h 59"/>
                <a:gd name="T22" fmla="*/ 3 w 384"/>
                <a:gd name="T23" fmla="*/ 33 h 59"/>
                <a:gd name="T24" fmla="*/ 2 w 384"/>
                <a:gd name="T25" fmla="*/ 32 h 59"/>
                <a:gd name="T26" fmla="*/ 2 w 384"/>
                <a:gd name="T27" fmla="*/ 31 h 59"/>
                <a:gd name="T28" fmla="*/ 0 w 384"/>
                <a:gd name="T29" fmla="*/ 30 h 59"/>
                <a:gd name="T30" fmla="*/ 2 w 384"/>
                <a:gd name="T31" fmla="*/ 27 h 59"/>
                <a:gd name="T32" fmla="*/ 2 w 384"/>
                <a:gd name="T33" fmla="*/ 26 h 59"/>
                <a:gd name="T34" fmla="*/ 3 w 384"/>
                <a:gd name="T35" fmla="*/ 26 h 59"/>
                <a:gd name="T36" fmla="*/ 4 w 384"/>
                <a:gd name="T37" fmla="*/ 26 h 59"/>
                <a:gd name="T38" fmla="*/ 4 w 384"/>
                <a:gd name="T39" fmla="*/ 26 h 59"/>
                <a:gd name="T40" fmla="*/ 326 w 384"/>
                <a:gd name="T41" fmla="*/ 0 h 59"/>
                <a:gd name="T42" fmla="*/ 384 w 384"/>
                <a:gd name="T43" fmla="*/ 30 h 59"/>
                <a:gd name="T44" fmla="*/ 326 w 384"/>
                <a:gd name="T45" fmla="*/ 59 h 59"/>
                <a:gd name="T46" fmla="*/ 326 w 384"/>
                <a:gd name="T47" fmla="*/ 0 h 5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4"/>
                <a:gd name="T73" fmla="*/ 0 h 59"/>
                <a:gd name="T74" fmla="*/ 384 w 384"/>
                <a:gd name="T75" fmla="*/ 59 h 5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4" h="59">
                  <a:moveTo>
                    <a:pt x="4" y="26"/>
                  </a:moveTo>
                  <a:lnTo>
                    <a:pt x="335" y="26"/>
                  </a:lnTo>
                  <a:lnTo>
                    <a:pt x="337" y="26"/>
                  </a:lnTo>
                  <a:lnTo>
                    <a:pt x="338" y="26"/>
                  </a:lnTo>
                  <a:lnTo>
                    <a:pt x="339" y="27"/>
                  </a:lnTo>
                  <a:lnTo>
                    <a:pt x="339" y="30"/>
                  </a:lnTo>
                  <a:lnTo>
                    <a:pt x="339" y="31"/>
                  </a:lnTo>
                  <a:lnTo>
                    <a:pt x="338" y="32"/>
                  </a:lnTo>
                  <a:lnTo>
                    <a:pt x="337" y="33"/>
                  </a:lnTo>
                  <a:lnTo>
                    <a:pt x="335" y="33"/>
                  </a:lnTo>
                  <a:lnTo>
                    <a:pt x="4" y="33"/>
                  </a:lnTo>
                  <a:lnTo>
                    <a:pt x="3" y="33"/>
                  </a:lnTo>
                  <a:lnTo>
                    <a:pt x="2" y="32"/>
                  </a:lnTo>
                  <a:lnTo>
                    <a:pt x="2" y="31"/>
                  </a:lnTo>
                  <a:lnTo>
                    <a:pt x="0" y="30"/>
                  </a:lnTo>
                  <a:lnTo>
                    <a:pt x="2" y="27"/>
                  </a:lnTo>
                  <a:lnTo>
                    <a:pt x="2" y="26"/>
                  </a:lnTo>
                  <a:lnTo>
                    <a:pt x="3" y="26"/>
                  </a:lnTo>
                  <a:lnTo>
                    <a:pt x="4" y="26"/>
                  </a:lnTo>
                  <a:close/>
                  <a:moveTo>
                    <a:pt x="326" y="0"/>
                  </a:moveTo>
                  <a:lnTo>
                    <a:pt x="384" y="30"/>
                  </a:lnTo>
                  <a:lnTo>
                    <a:pt x="326" y="59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511" name="Freeform 359"/>
            <p:cNvSpPr>
              <a:spLocks noEditPoints="1"/>
            </p:cNvSpPr>
            <p:nvPr/>
          </p:nvSpPr>
          <p:spPr bwMode="auto">
            <a:xfrm>
              <a:off x="887" y="3219"/>
              <a:ext cx="384" cy="59"/>
            </a:xfrm>
            <a:custGeom>
              <a:avLst/>
              <a:gdLst>
                <a:gd name="T0" fmla="*/ 381 w 384"/>
                <a:gd name="T1" fmla="*/ 33 h 59"/>
                <a:gd name="T2" fmla="*/ 49 w 384"/>
                <a:gd name="T3" fmla="*/ 33 h 59"/>
                <a:gd name="T4" fmla="*/ 48 w 384"/>
                <a:gd name="T5" fmla="*/ 33 h 59"/>
                <a:gd name="T6" fmla="*/ 47 w 384"/>
                <a:gd name="T7" fmla="*/ 32 h 59"/>
                <a:gd name="T8" fmla="*/ 46 w 384"/>
                <a:gd name="T9" fmla="*/ 31 h 59"/>
                <a:gd name="T10" fmla="*/ 46 w 384"/>
                <a:gd name="T11" fmla="*/ 30 h 59"/>
                <a:gd name="T12" fmla="*/ 46 w 384"/>
                <a:gd name="T13" fmla="*/ 28 h 59"/>
                <a:gd name="T14" fmla="*/ 47 w 384"/>
                <a:gd name="T15" fmla="*/ 27 h 59"/>
                <a:gd name="T16" fmla="*/ 48 w 384"/>
                <a:gd name="T17" fmla="*/ 26 h 59"/>
                <a:gd name="T18" fmla="*/ 49 w 384"/>
                <a:gd name="T19" fmla="*/ 26 h 59"/>
                <a:gd name="T20" fmla="*/ 381 w 384"/>
                <a:gd name="T21" fmla="*/ 26 h 59"/>
                <a:gd name="T22" fmla="*/ 382 w 384"/>
                <a:gd name="T23" fmla="*/ 26 h 59"/>
                <a:gd name="T24" fmla="*/ 383 w 384"/>
                <a:gd name="T25" fmla="*/ 26 h 59"/>
                <a:gd name="T26" fmla="*/ 384 w 384"/>
                <a:gd name="T27" fmla="*/ 27 h 59"/>
                <a:gd name="T28" fmla="*/ 384 w 384"/>
                <a:gd name="T29" fmla="*/ 30 h 59"/>
                <a:gd name="T30" fmla="*/ 384 w 384"/>
                <a:gd name="T31" fmla="*/ 31 h 59"/>
                <a:gd name="T32" fmla="*/ 383 w 384"/>
                <a:gd name="T33" fmla="*/ 32 h 59"/>
                <a:gd name="T34" fmla="*/ 382 w 384"/>
                <a:gd name="T35" fmla="*/ 33 h 59"/>
                <a:gd name="T36" fmla="*/ 381 w 384"/>
                <a:gd name="T37" fmla="*/ 33 h 59"/>
                <a:gd name="T38" fmla="*/ 381 w 384"/>
                <a:gd name="T39" fmla="*/ 33 h 59"/>
                <a:gd name="T40" fmla="*/ 59 w 384"/>
                <a:gd name="T41" fmla="*/ 59 h 59"/>
                <a:gd name="T42" fmla="*/ 0 w 384"/>
                <a:gd name="T43" fmla="*/ 30 h 59"/>
                <a:gd name="T44" fmla="*/ 59 w 384"/>
                <a:gd name="T45" fmla="*/ 0 h 59"/>
                <a:gd name="T46" fmla="*/ 59 w 384"/>
                <a:gd name="T47" fmla="*/ 59 h 5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4"/>
                <a:gd name="T73" fmla="*/ 0 h 59"/>
                <a:gd name="T74" fmla="*/ 384 w 384"/>
                <a:gd name="T75" fmla="*/ 59 h 5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4" h="59">
                  <a:moveTo>
                    <a:pt x="381" y="33"/>
                  </a:moveTo>
                  <a:lnTo>
                    <a:pt x="49" y="33"/>
                  </a:lnTo>
                  <a:lnTo>
                    <a:pt x="48" y="33"/>
                  </a:lnTo>
                  <a:lnTo>
                    <a:pt x="47" y="32"/>
                  </a:lnTo>
                  <a:lnTo>
                    <a:pt x="46" y="31"/>
                  </a:lnTo>
                  <a:lnTo>
                    <a:pt x="46" y="30"/>
                  </a:lnTo>
                  <a:lnTo>
                    <a:pt x="46" y="28"/>
                  </a:lnTo>
                  <a:lnTo>
                    <a:pt x="47" y="27"/>
                  </a:lnTo>
                  <a:lnTo>
                    <a:pt x="48" y="26"/>
                  </a:lnTo>
                  <a:lnTo>
                    <a:pt x="49" y="26"/>
                  </a:lnTo>
                  <a:lnTo>
                    <a:pt x="381" y="26"/>
                  </a:lnTo>
                  <a:lnTo>
                    <a:pt x="382" y="26"/>
                  </a:lnTo>
                  <a:lnTo>
                    <a:pt x="383" y="26"/>
                  </a:lnTo>
                  <a:lnTo>
                    <a:pt x="384" y="27"/>
                  </a:lnTo>
                  <a:lnTo>
                    <a:pt x="384" y="30"/>
                  </a:lnTo>
                  <a:lnTo>
                    <a:pt x="384" y="31"/>
                  </a:lnTo>
                  <a:lnTo>
                    <a:pt x="383" y="32"/>
                  </a:lnTo>
                  <a:lnTo>
                    <a:pt x="382" y="33"/>
                  </a:lnTo>
                  <a:lnTo>
                    <a:pt x="381" y="33"/>
                  </a:lnTo>
                  <a:close/>
                  <a:moveTo>
                    <a:pt x="59" y="59"/>
                  </a:moveTo>
                  <a:lnTo>
                    <a:pt x="0" y="30"/>
                  </a:lnTo>
                  <a:lnTo>
                    <a:pt x="59" y="0"/>
                  </a:lnTo>
                  <a:lnTo>
                    <a:pt x="59" y="5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512" name="Freeform 360"/>
            <p:cNvSpPr>
              <a:spLocks noEditPoints="1"/>
            </p:cNvSpPr>
            <p:nvPr/>
          </p:nvSpPr>
          <p:spPr bwMode="auto">
            <a:xfrm>
              <a:off x="4056" y="3219"/>
              <a:ext cx="384" cy="59"/>
            </a:xfrm>
            <a:custGeom>
              <a:avLst/>
              <a:gdLst>
                <a:gd name="T0" fmla="*/ 4 w 384"/>
                <a:gd name="T1" fmla="*/ 26 h 59"/>
                <a:gd name="T2" fmla="*/ 335 w 384"/>
                <a:gd name="T3" fmla="*/ 26 h 59"/>
                <a:gd name="T4" fmla="*/ 336 w 384"/>
                <a:gd name="T5" fmla="*/ 26 h 59"/>
                <a:gd name="T6" fmla="*/ 337 w 384"/>
                <a:gd name="T7" fmla="*/ 27 h 59"/>
                <a:gd name="T8" fmla="*/ 338 w 384"/>
                <a:gd name="T9" fmla="*/ 28 h 59"/>
                <a:gd name="T10" fmla="*/ 338 w 384"/>
                <a:gd name="T11" fmla="*/ 30 h 59"/>
                <a:gd name="T12" fmla="*/ 338 w 384"/>
                <a:gd name="T13" fmla="*/ 31 h 59"/>
                <a:gd name="T14" fmla="*/ 337 w 384"/>
                <a:gd name="T15" fmla="*/ 32 h 59"/>
                <a:gd name="T16" fmla="*/ 336 w 384"/>
                <a:gd name="T17" fmla="*/ 33 h 59"/>
                <a:gd name="T18" fmla="*/ 335 w 384"/>
                <a:gd name="T19" fmla="*/ 33 h 59"/>
                <a:gd name="T20" fmla="*/ 4 w 384"/>
                <a:gd name="T21" fmla="*/ 33 h 59"/>
                <a:gd name="T22" fmla="*/ 2 w 384"/>
                <a:gd name="T23" fmla="*/ 33 h 59"/>
                <a:gd name="T24" fmla="*/ 1 w 384"/>
                <a:gd name="T25" fmla="*/ 32 h 59"/>
                <a:gd name="T26" fmla="*/ 0 w 384"/>
                <a:gd name="T27" fmla="*/ 31 h 59"/>
                <a:gd name="T28" fmla="*/ 0 w 384"/>
                <a:gd name="T29" fmla="*/ 30 h 59"/>
                <a:gd name="T30" fmla="*/ 0 w 384"/>
                <a:gd name="T31" fmla="*/ 27 h 59"/>
                <a:gd name="T32" fmla="*/ 1 w 384"/>
                <a:gd name="T33" fmla="*/ 26 h 59"/>
                <a:gd name="T34" fmla="*/ 2 w 384"/>
                <a:gd name="T35" fmla="*/ 26 h 59"/>
                <a:gd name="T36" fmla="*/ 4 w 384"/>
                <a:gd name="T37" fmla="*/ 26 h 59"/>
                <a:gd name="T38" fmla="*/ 4 w 384"/>
                <a:gd name="T39" fmla="*/ 26 h 59"/>
                <a:gd name="T40" fmla="*/ 326 w 384"/>
                <a:gd name="T41" fmla="*/ 0 h 59"/>
                <a:gd name="T42" fmla="*/ 384 w 384"/>
                <a:gd name="T43" fmla="*/ 30 h 59"/>
                <a:gd name="T44" fmla="*/ 326 w 384"/>
                <a:gd name="T45" fmla="*/ 59 h 59"/>
                <a:gd name="T46" fmla="*/ 326 w 384"/>
                <a:gd name="T47" fmla="*/ 0 h 5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4"/>
                <a:gd name="T73" fmla="*/ 0 h 59"/>
                <a:gd name="T74" fmla="*/ 384 w 384"/>
                <a:gd name="T75" fmla="*/ 59 h 5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4" h="59">
                  <a:moveTo>
                    <a:pt x="4" y="26"/>
                  </a:moveTo>
                  <a:lnTo>
                    <a:pt x="335" y="26"/>
                  </a:lnTo>
                  <a:lnTo>
                    <a:pt x="336" y="26"/>
                  </a:lnTo>
                  <a:lnTo>
                    <a:pt x="337" y="27"/>
                  </a:lnTo>
                  <a:lnTo>
                    <a:pt x="338" y="28"/>
                  </a:lnTo>
                  <a:lnTo>
                    <a:pt x="338" y="30"/>
                  </a:lnTo>
                  <a:lnTo>
                    <a:pt x="338" y="31"/>
                  </a:lnTo>
                  <a:lnTo>
                    <a:pt x="337" y="32"/>
                  </a:lnTo>
                  <a:lnTo>
                    <a:pt x="336" y="33"/>
                  </a:lnTo>
                  <a:lnTo>
                    <a:pt x="335" y="33"/>
                  </a:lnTo>
                  <a:lnTo>
                    <a:pt x="4" y="33"/>
                  </a:lnTo>
                  <a:lnTo>
                    <a:pt x="2" y="33"/>
                  </a:lnTo>
                  <a:lnTo>
                    <a:pt x="1" y="32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1" y="26"/>
                  </a:lnTo>
                  <a:lnTo>
                    <a:pt x="2" y="26"/>
                  </a:lnTo>
                  <a:lnTo>
                    <a:pt x="4" y="26"/>
                  </a:lnTo>
                  <a:close/>
                  <a:moveTo>
                    <a:pt x="326" y="0"/>
                  </a:moveTo>
                  <a:lnTo>
                    <a:pt x="384" y="30"/>
                  </a:lnTo>
                  <a:lnTo>
                    <a:pt x="326" y="59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513" name="Freeform 361"/>
            <p:cNvSpPr>
              <a:spLocks noEditPoints="1"/>
            </p:cNvSpPr>
            <p:nvPr/>
          </p:nvSpPr>
          <p:spPr bwMode="auto">
            <a:xfrm>
              <a:off x="2843" y="3219"/>
              <a:ext cx="524" cy="59"/>
            </a:xfrm>
            <a:custGeom>
              <a:avLst/>
              <a:gdLst>
                <a:gd name="T0" fmla="*/ 2 w 671"/>
                <a:gd name="T1" fmla="*/ 33 h 59"/>
                <a:gd name="T2" fmla="*/ 2 w 671"/>
                <a:gd name="T3" fmla="*/ 33 h 59"/>
                <a:gd name="T4" fmla="*/ 2 w 671"/>
                <a:gd name="T5" fmla="*/ 33 h 59"/>
                <a:gd name="T6" fmla="*/ 2 w 671"/>
                <a:gd name="T7" fmla="*/ 32 h 59"/>
                <a:gd name="T8" fmla="*/ 2 w 671"/>
                <a:gd name="T9" fmla="*/ 31 h 59"/>
                <a:gd name="T10" fmla="*/ 2 w 671"/>
                <a:gd name="T11" fmla="*/ 30 h 59"/>
                <a:gd name="T12" fmla="*/ 2 w 671"/>
                <a:gd name="T13" fmla="*/ 28 h 59"/>
                <a:gd name="T14" fmla="*/ 2 w 671"/>
                <a:gd name="T15" fmla="*/ 27 h 59"/>
                <a:gd name="T16" fmla="*/ 2 w 671"/>
                <a:gd name="T17" fmla="*/ 26 h 59"/>
                <a:gd name="T18" fmla="*/ 2 w 671"/>
                <a:gd name="T19" fmla="*/ 26 h 59"/>
                <a:gd name="T20" fmla="*/ 2 w 671"/>
                <a:gd name="T21" fmla="*/ 26 h 59"/>
                <a:gd name="T22" fmla="*/ 2 w 671"/>
                <a:gd name="T23" fmla="*/ 26 h 59"/>
                <a:gd name="T24" fmla="*/ 2 w 671"/>
                <a:gd name="T25" fmla="*/ 26 h 59"/>
                <a:gd name="T26" fmla="*/ 2 w 671"/>
                <a:gd name="T27" fmla="*/ 27 h 59"/>
                <a:gd name="T28" fmla="*/ 2 w 671"/>
                <a:gd name="T29" fmla="*/ 30 h 59"/>
                <a:gd name="T30" fmla="*/ 2 w 671"/>
                <a:gd name="T31" fmla="*/ 31 h 59"/>
                <a:gd name="T32" fmla="*/ 2 w 671"/>
                <a:gd name="T33" fmla="*/ 32 h 59"/>
                <a:gd name="T34" fmla="*/ 2 w 671"/>
                <a:gd name="T35" fmla="*/ 33 h 59"/>
                <a:gd name="T36" fmla="*/ 2 w 671"/>
                <a:gd name="T37" fmla="*/ 33 h 59"/>
                <a:gd name="T38" fmla="*/ 2 w 671"/>
                <a:gd name="T39" fmla="*/ 33 h 59"/>
                <a:gd name="T40" fmla="*/ 2 w 671"/>
                <a:gd name="T41" fmla="*/ 59 h 59"/>
                <a:gd name="T42" fmla="*/ 0 w 671"/>
                <a:gd name="T43" fmla="*/ 30 h 59"/>
                <a:gd name="T44" fmla="*/ 2 w 671"/>
                <a:gd name="T45" fmla="*/ 0 h 59"/>
                <a:gd name="T46" fmla="*/ 2 w 671"/>
                <a:gd name="T47" fmla="*/ 59 h 5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71"/>
                <a:gd name="T73" fmla="*/ 0 h 59"/>
                <a:gd name="T74" fmla="*/ 671 w 671"/>
                <a:gd name="T75" fmla="*/ 59 h 5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71" h="59">
                  <a:moveTo>
                    <a:pt x="668" y="33"/>
                  </a:moveTo>
                  <a:lnTo>
                    <a:pt x="49" y="33"/>
                  </a:lnTo>
                  <a:lnTo>
                    <a:pt x="48" y="33"/>
                  </a:lnTo>
                  <a:lnTo>
                    <a:pt x="47" y="32"/>
                  </a:lnTo>
                  <a:lnTo>
                    <a:pt x="45" y="31"/>
                  </a:lnTo>
                  <a:lnTo>
                    <a:pt x="45" y="30"/>
                  </a:lnTo>
                  <a:lnTo>
                    <a:pt x="45" y="28"/>
                  </a:lnTo>
                  <a:lnTo>
                    <a:pt x="47" y="27"/>
                  </a:lnTo>
                  <a:lnTo>
                    <a:pt x="48" y="26"/>
                  </a:lnTo>
                  <a:lnTo>
                    <a:pt x="49" y="26"/>
                  </a:lnTo>
                  <a:lnTo>
                    <a:pt x="668" y="26"/>
                  </a:lnTo>
                  <a:lnTo>
                    <a:pt x="669" y="26"/>
                  </a:lnTo>
                  <a:lnTo>
                    <a:pt x="670" y="26"/>
                  </a:lnTo>
                  <a:lnTo>
                    <a:pt x="671" y="27"/>
                  </a:lnTo>
                  <a:lnTo>
                    <a:pt x="671" y="30"/>
                  </a:lnTo>
                  <a:lnTo>
                    <a:pt x="671" y="31"/>
                  </a:lnTo>
                  <a:lnTo>
                    <a:pt x="670" y="32"/>
                  </a:lnTo>
                  <a:lnTo>
                    <a:pt x="669" y="33"/>
                  </a:lnTo>
                  <a:lnTo>
                    <a:pt x="668" y="33"/>
                  </a:lnTo>
                  <a:close/>
                  <a:moveTo>
                    <a:pt x="58" y="59"/>
                  </a:moveTo>
                  <a:lnTo>
                    <a:pt x="0" y="30"/>
                  </a:lnTo>
                  <a:lnTo>
                    <a:pt x="58" y="0"/>
                  </a:lnTo>
                  <a:lnTo>
                    <a:pt x="58" y="5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802" name="Text Box 365"/>
            <p:cNvSpPr txBox="1">
              <a:spLocks noChangeArrowheads="1"/>
            </p:cNvSpPr>
            <p:nvPr/>
          </p:nvSpPr>
          <p:spPr bwMode="auto">
            <a:xfrm>
              <a:off x="1223" y="3061"/>
              <a:ext cx="105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n-lt"/>
                </a:rPr>
                <a:t>mạng đã được quản trị</a:t>
              </a:r>
            </a:p>
          </p:txBody>
        </p:sp>
        <p:sp>
          <p:nvSpPr>
            <p:cNvPr id="232803" name="Text Box 366"/>
            <p:cNvSpPr txBox="1">
              <a:spLocks noChangeArrowheads="1"/>
            </p:cNvSpPr>
            <p:nvPr/>
          </p:nvSpPr>
          <p:spPr bwMode="auto">
            <a:xfrm>
              <a:off x="3286" y="3039"/>
              <a:ext cx="87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n-lt"/>
                </a:rPr>
                <a:t>Internet công cộng</a:t>
              </a:r>
            </a:p>
          </p:txBody>
        </p:sp>
      </p:grpSp>
      <p:sp>
        <p:nvSpPr>
          <p:cNvPr id="220176" name="Text Box 367"/>
          <p:cNvSpPr txBox="1">
            <a:spLocks noChangeArrowheads="1"/>
          </p:cNvSpPr>
          <p:nvPr/>
        </p:nvSpPr>
        <p:spPr bwMode="auto">
          <a:xfrm>
            <a:off x="3844925" y="5664200"/>
            <a:ext cx="996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xmlns="" val="336004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180975"/>
            <a:ext cx="7256463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Firewall: Tại sao phải dùng?</a:t>
            </a:r>
            <a:endParaRPr lang="en-US" smtClean="0"/>
          </a:p>
        </p:txBody>
      </p:sp>
      <p:sp>
        <p:nvSpPr>
          <p:cNvPr id="655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6B6BE-11C8-4DCB-A22E-793B76FBBC4A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23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5541" name="Rectangle 6"/>
          <p:cNvSpPr>
            <a:spLocks noChangeArrowheads="1"/>
          </p:cNvSpPr>
          <p:nvPr/>
        </p:nvSpPr>
        <p:spPr bwMode="auto">
          <a:xfrm>
            <a:off x="990600" y="1357313"/>
            <a:ext cx="748030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Ø"/>
              <a:defRPr/>
            </a:pPr>
            <a:r>
              <a:rPr lang="en-US" sz="2400">
                <a:solidFill>
                  <a:srgbClr val="FF0000"/>
                </a:solidFill>
                <a:latin typeface="+mn-lt"/>
              </a:rPr>
              <a:t>Ngăn chặn các cuộc tấn công từ chối dịch vụ Denial Of Service (DoS):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/>
            </a:pPr>
            <a:r>
              <a:rPr lang="en-US" sz="2000">
                <a:latin typeface="+mn-lt"/>
              </a:rPr>
              <a:t>SYN flooding: kẻ tấn công thiết lập nhiều kết nối TCP “ảo”, không còn tài nguyên cho các kết nối “thật”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Ø"/>
              <a:defRPr/>
            </a:pPr>
            <a:r>
              <a:rPr lang="en-US" sz="2400">
                <a:solidFill>
                  <a:srgbClr val="FF0000"/>
                </a:solidFill>
                <a:latin typeface="+mn-lt"/>
              </a:rPr>
              <a:t>Ngăn chặn việc sửa đổi/truy cập bất hợp pháp các dữ liệu nội bộ.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/>
            </a:pPr>
            <a:r>
              <a:rPr lang="en-US" sz="2000">
                <a:latin typeface="+mn-lt"/>
              </a:rPr>
              <a:t>Ví dụ: kẻ tấn công thay thế trang chủ của CIA bằng trang nào đó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Ø"/>
              <a:defRPr/>
            </a:pPr>
            <a:r>
              <a:rPr lang="en-US" sz="2400">
                <a:solidFill>
                  <a:srgbClr val="FF0000"/>
                </a:solidFill>
                <a:latin typeface="+mn-lt"/>
              </a:rPr>
              <a:t>Chỉ cho phép các truy cập hợp pháp vào bên trong mạng </a:t>
            </a:r>
            <a:r>
              <a:rPr lang="en-US" sz="2400">
                <a:latin typeface="+mn-lt"/>
              </a:rPr>
              <a:t>(tập hợp các host/user được chứng thực)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Ø"/>
              <a:defRPr/>
            </a:pPr>
            <a:r>
              <a:rPr lang="en-US" sz="2400">
                <a:solidFill>
                  <a:srgbClr val="FF0000"/>
                </a:solidFill>
                <a:latin typeface="+mn-lt"/>
              </a:rPr>
              <a:t>2 kiểu firewall: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/>
            </a:pPr>
            <a:r>
              <a:rPr lang="en-US" sz="2000">
                <a:latin typeface="+mn-lt"/>
              </a:rPr>
              <a:t>mức ứng dụng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/>
            </a:pPr>
            <a:r>
              <a:rPr lang="en-US" sz="2000">
                <a:latin typeface="+mn-lt"/>
              </a:rPr>
              <a:t>lọc gói tin</a:t>
            </a:r>
          </a:p>
        </p:txBody>
      </p:sp>
    </p:spTree>
    <p:extLst>
      <p:ext uri="{BB962C8B-B14F-4D97-AF65-F5344CB8AC3E}">
        <p14:creationId xmlns:p14="http://schemas.microsoft.com/office/powerpoint/2010/main" xmlns="" val="37430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Lọc gói tin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90600" y="3562350"/>
            <a:ext cx="7696200" cy="2879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mạng nội bộ kết nối với Internet thông qua</a:t>
            </a:r>
            <a:r>
              <a:rPr lang="en-US" sz="2400" smtClean="0">
                <a:solidFill>
                  <a:srgbClr val="FF0000"/>
                </a:solidFill>
              </a:rPr>
              <a:t> router firewall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router </a:t>
            </a:r>
            <a:r>
              <a:rPr lang="en-US" sz="2400" smtClean="0">
                <a:solidFill>
                  <a:srgbClr val="FF0000"/>
                </a:solidFill>
              </a:rPr>
              <a:t>lọc từng gói một, </a:t>
            </a:r>
            <a:r>
              <a:rPr lang="en-US" sz="2400" smtClean="0"/>
              <a:t>xác định chuyển tiếp hoặc bỏ các gói dựa trên: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địa chỉ IP nguồn, địa chỉ IP đích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các số hiệu port TCP/UDP nguồn và đích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kiểu thông điệp ICMP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các bit TCP SYN và ACK</a:t>
            </a:r>
          </a:p>
        </p:txBody>
      </p:sp>
      <p:sp>
        <p:nvSpPr>
          <p:cNvPr id="665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A3977-A5EB-4115-8539-12C7BFE37393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24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2213" name="Oval 355"/>
          <p:cNvSpPr>
            <a:spLocks noChangeArrowheads="1"/>
          </p:cNvSpPr>
          <p:nvPr/>
        </p:nvSpPr>
        <p:spPr bwMode="auto">
          <a:xfrm>
            <a:off x="3994150" y="1503363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22214" name="Oval 354"/>
          <p:cNvSpPr>
            <a:spLocks noChangeArrowheads="1"/>
          </p:cNvSpPr>
          <p:nvPr/>
        </p:nvSpPr>
        <p:spPr bwMode="auto">
          <a:xfrm>
            <a:off x="4403725" y="323850"/>
            <a:ext cx="2897188" cy="14049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grpSp>
        <p:nvGrpSpPr>
          <p:cNvPr id="222215" name="Group 348"/>
          <p:cNvGrpSpPr>
            <a:grpSpLocks/>
          </p:cNvGrpSpPr>
          <p:nvPr/>
        </p:nvGrpSpPr>
        <p:grpSpPr bwMode="auto">
          <a:xfrm>
            <a:off x="1620838" y="1517650"/>
            <a:ext cx="5087937" cy="1747838"/>
            <a:chOff x="1021" y="956"/>
            <a:chExt cx="2771" cy="977"/>
          </a:xfrm>
        </p:grpSpPr>
        <p:sp>
          <p:nvSpPr>
            <p:cNvPr id="222223" name="Freeform 9"/>
            <p:cNvSpPr>
              <a:spLocks/>
            </p:cNvSpPr>
            <p:nvPr/>
          </p:nvSpPr>
          <p:spPr bwMode="auto">
            <a:xfrm>
              <a:off x="1021" y="956"/>
              <a:ext cx="1672" cy="977"/>
            </a:xfrm>
            <a:custGeom>
              <a:avLst/>
              <a:gdLst>
                <a:gd name="T0" fmla="*/ 77 w 1672"/>
                <a:gd name="T1" fmla="*/ 3 h 977"/>
                <a:gd name="T2" fmla="*/ 127 w 1672"/>
                <a:gd name="T3" fmla="*/ 1 h 977"/>
                <a:gd name="T4" fmla="*/ 187 w 1672"/>
                <a:gd name="T5" fmla="*/ 17 h 977"/>
                <a:gd name="T6" fmla="*/ 281 w 1672"/>
                <a:gd name="T7" fmla="*/ 54 h 977"/>
                <a:gd name="T8" fmla="*/ 380 w 1672"/>
                <a:gd name="T9" fmla="*/ 90 h 977"/>
                <a:gd name="T10" fmla="*/ 451 w 1672"/>
                <a:gd name="T11" fmla="*/ 104 h 977"/>
                <a:gd name="T12" fmla="*/ 518 w 1672"/>
                <a:gd name="T13" fmla="*/ 104 h 977"/>
                <a:gd name="T14" fmla="*/ 641 w 1672"/>
                <a:gd name="T15" fmla="*/ 90 h 977"/>
                <a:gd name="T16" fmla="*/ 774 w 1672"/>
                <a:gd name="T17" fmla="*/ 76 h 977"/>
                <a:gd name="T18" fmla="*/ 853 w 1672"/>
                <a:gd name="T19" fmla="*/ 76 h 977"/>
                <a:gd name="T20" fmla="*/ 942 w 1672"/>
                <a:gd name="T21" fmla="*/ 88 h 977"/>
                <a:gd name="T22" fmla="*/ 1046 w 1672"/>
                <a:gd name="T23" fmla="*/ 106 h 977"/>
                <a:gd name="T24" fmla="*/ 1190 w 1672"/>
                <a:gd name="T25" fmla="*/ 134 h 977"/>
                <a:gd name="T26" fmla="*/ 1361 w 1672"/>
                <a:gd name="T27" fmla="*/ 180 h 977"/>
                <a:gd name="T28" fmla="*/ 1471 w 1672"/>
                <a:gd name="T29" fmla="*/ 220 h 977"/>
                <a:gd name="T30" fmla="*/ 1543 w 1672"/>
                <a:gd name="T31" fmla="*/ 258 h 977"/>
                <a:gd name="T32" fmla="*/ 1579 w 1672"/>
                <a:gd name="T33" fmla="*/ 284 h 977"/>
                <a:gd name="T34" fmla="*/ 1616 w 1672"/>
                <a:gd name="T35" fmla="*/ 326 h 977"/>
                <a:gd name="T36" fmla="*/ 1651 w 1672"/>
                <a:gd name="T37" fmla="*/ 403 h 977"/>
                <a:gd name="T38" fmla="*/ 1669 w 1672"/>
                <a:gd name="T39" fmla="*/ 493 h 977"/>
                <a:gd name="T40" fmla="*/ 1671 w 1672"/>
                <a:gd name="T41" fmla="*/ 588 h 977"/>
                <a:gd name="T42" fmla="*/ 1660 w 1672"/>
                <a:gd name="T43" fmla="*/ 680 h 977"/>
                <a:gd name="T44" fmla="*/ 1637 w 1672"/>
                <a:gd name="T45" fmla="*/ 762 h 977"/>
                <a:gd name="T46" fmla="*/ 1607 w 1672"/>
                <a:gd name="T47" fmla="*/ 825 h 977"/>
                <a:gd name="T48" fmla="*/ 1564 w 1672"/>
                <a:gd name="T49" fmla="*/ 867 h 977"/>
                <a:gd name="T50" fmla="*/ 1506 w 1672"/>
                <a:gd name="T51" fmla="*/ 895 h 977"/>
                <a:gd name="T52" fmla="*/ 1436 w 1672"/>
                <a:gd name="T53" fmla="*/ 912 h 977"/>
                <a:gd name="T54" fmla="*/ 1293 w 1672"/>
                <a:gd name="T55" fmla="*/ 930 h 977"/>
                <a:gd name="T56" fmla="*/ 1146 w 1672"/>
                <a:gd name="T57" fmla="*/ 946 h 977"/>
                <a:gd name="T58" fmla="*/ 1059 w 1672"/>
                <a:gd name="T59" fmla="*/ 956 h 977"/>
                <a:gd name="T60" fmla="*/ 907 w 1672"/>
                <a:gd name="T61" fmla="*/ 969 h 977"/>
                <a:gd name="T62" fmla="*/ 754 w 1672"/>
                <a:gd name="T63" fmla="*/ 974 h 977"/>
                <a:gd name="T64" fmla="*/ 668 w 1672"/>
                <a:gd name="T65" fmla="*/ 977 h 977"/>
                <a:gd name="T66" fmla="*/ 593 w 1672"/>
                <a:gd name="T67" fmla="*/ 977 h 977"/>
                <a:gd name="T68" fmla="*/ 532 w 1672"/>
                <a:gd name="T69" fmla="*/ 974 h 977"/>
                <a:gd name="T70" fmla="*/ 483 w 1672"/>
                <a:gd name="T71" fmla="*/ 971 h 977"/>
                <a:gd name="T72" fmla="*/ 417 w 1672"/>
                <a:gd name="T73" fmla="*/ 960 h 977"/>
                <a:gd name="T74" fmla="*/ 326 w 1672"/>
                <a:gd name="T75" fmla="*/ 937 h 977"/>
                <a:gd name="T76" fmla="*/ 236 w 1672"/>
                <a:gd name="T77" fmla="*/ 914 h 977"/>
                <a:gd name="T78" fmla="*/ 142 w 1672"/>
                <a:gd name="T79" fmla="*/ 886 h 977"/>
                <a:gd name="T80" fmla="*/ 78 w 1672"/>
                <a:gd name="T81" fmla="*/ 852 h 977"/>
                <a:gd name="T82" fmla="*/ 47 w 1672"/>
                <a:gd name="T83" fmla="*/ 822 h 977"/>
                <a:gd name="T84" fmla="*/ 26 w 1672"/>
                <a:gd name="T85" fmla="*/ 786 h 977"/>
                <a:gd name="T86" fmla="*/ 7 w 1672"/>
                <a:gd name="T87" fmla="*/ 716 h 977"/>
                <a:gd name="T88" fmla="*/ 0 w 1672"/>
                <a:gd name="T89" fmla="*/ 611 h 977"/>
                <a:gd name="T90" fmla="*/ 2 w 1672"/>
                <a:gd name="T91" fmla="*/ 491 h 977"/>
                <a:gd name="T92" fmla="*/ 1 w 1672"/>
                <a:gd name="T93" fmla="*/ 418 h 977"/>
                <a:gd name="T94" fmla="*/ 0 w 1672"/>
                <a:gd name="T95" fmla="*/ 333 h 977"/>
                <a:gd name="T96" fmla="*/ 2 w 1672"/>
                <a:gd name="T97" fmla="*/ 189 h 977"/>
                <a:gd name="T98" fmla="*/ 12 w 1672"/>
                <a:gd name="T99" fmla="*/ 110 h 977"/>
                <a:gd name="T100" fmla="*/ 29 w 1672"/>
                <a:gd name="T101" fmla="*/ 48 h 977"/>
                <a:gd name="T102" fmla="*/ 47 w 1672"/>
                <a:gd name="T103" fmla="*/ 22 h 9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72"/>
                <a:gd name="T157" fmla="*/ 0 h 977"/>
                <a:gd name="T158" fmla="*/ 1672 w 1672"/>
                <a:gd name="T159" fmla="*/ 977 h 9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72" h="977">
                  <a:moveTo>
                    <a:pt x="54" y="16"/>
                  </a:moveTo>
                  <a:lnTo>
                    <a:pt x="57" y="14"/>
                  </a:lnTo>
                  <a:lnTo>
                    <a:pt x="61" y="10"/>
                  </a:lnTo>
                  <a:lnTo>
                    <a:pt x="69" y="7"/>
                  </a:lnTo>
                  <a:lnTo>
                    <a:pt x="77" y="3"/>
                  </a:lnTo>
                  <a:lnTo>
                    <a:pt x="86" y="1"/>
                  </a:lnTo>
                  <a:lnTo>
                    <a:pt x="96" y="0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8" y="3"/>
                  </a:lnTo>
                  <a:lnTo>
                    <a:pt x="149" y="6"/>
                  </a:lnTo>
                  <a:lnTo>
                    <a:pt x="161" y="9"/>
                  </a:lnTo>
                  <a:lnTo>
                    <a:pt x="174" y="13"/>
                  </a:lnTo>
                  <a:lnTo>
                    <a:pt x="187" y="17"/>
                  </a:lnTo>
                  <a:lnTo>
                    <a:pt x="200" y="22"/>
                  </a:lnTo>
                  <a:lnTo>
                    <a:pt x="212" y="27"/>
                  </a:lnTo>
                  <a:lnTo>
                    <a:pt x="225" y="31"/>
                  </a:lnTo>
                  <a:lnTo>
                    <a:pt x="253" y="43"/>
                  </a:lnTo>
                  <a:lnTo>
                    <a:pt x="281" y="54"/>
                  </a:lnTo>
                  <a:lnTo>
                    <a:pt x="309" y="65"/>
                  </a:lnTo>
                  <a:lnTo>
                    <a:pt x="338" y="76"/>
                  </a:lnTo>
                  <a:lnTo>
                    <a:pt x="352" y="82"/>
                  </a:lnTo>
                  <a:lnTo>
                    <a:pt x="366" y="86"/>
                  </a:lnTo>
                  <a:lnTo>
                    <a:pt x="380" y="90"/>
                  </a:lnTo>
                  <a:lnTo>
                    <a:pt x="394" y="95"/>
                  </a:lnTo>
                  <a:lnTo>
                    <a:pt x="408" y="97"/>
                  </a:lnTo>
                  <a:lnTo>
                    <a:pt x="422" y="100"/>
                  </a:lnTo>
                  <a:lnTo>
                    <a:pt x="436" y="103"/>
                  </a:lnTo>
                  <a:lnTo>
                    <a:pt x="451" y="104"/>
                  </a:lnTo>
                  <a:lnTo>
                    <a:pt x="465" y="105"/>
                  </a:lnTo>
                  <a:lnTo>
                    <a:pt x="477" y="105"/>
                  </a:lnTo>
                  <a:lnTo>
                    <a:pt x="491" y="105"/>
                  </a:lnTo>
                  <a:lnTo>
                    <a:pt x="504" y="105"/>
                  </a:lnTo>
                  <a:lnTo>
                    <a:pt x="518" y="104"/>
                  </a:lnTo>
                  <a:lnTo>
                    <a:pt x="532" y="104"/>
                  </a:lnTo>
                  <a:lnTo>
                    <a:pt x="559" y="100"/>
                  </a:lnTo>
                  <a:lnTo>
                    <a:pt x="586" y="98"/>
                  </a:lnTo>
                  <a:lnTo>
                    <a:pt x="614" y="95"/>
                  </a:lnTo>
                  <a:lnTo>
                    <a:pt x="641" y="90"/>
                  </a:lnTo>
                  <a:lnTo>
                    <a:pt x="670" y="86"/>
                  </a:lnTo>
                  <a:lnTo>
                    <a:pt x="698" y="83"/>
                  </a:lnTo>
                  <a:lnTo>
                    <a:pt x="727" y="79"/>
                  </a:lnTo>
                  <a:lnTo>
                    <a:pt x="757" y="77"/>
                  </a:lnTo>
                  <a:lnTo>
                    <a:pt x="774" y="76"/>
                  </a:lnTo>
                  <a:lnTo>
                    <a:pt x="789" y="75"/>
                  </a:lnTo>
                  <a:lnTo>
                    <a:pt x="804" y="75"/>
                  </a:lnTo>
                  <a:lnTo>
                    <a:pt x="820" y="75"/>
                  </a:lnTo>
                  <a:lnTo>
                    <a:pt x="837" y="76"/>
                  </a:lnTo>
                  <a:lnTo>
                    <a:pt x="853" y="76"/>
                  </a:lnTo>
                  <a:lnTo>
                    <a:pt x="871" y="77"/>
                  </a:lnTo>
                  <a:lnTo>
                    <a:pt x="888" y="79"/>
                  </a:lnTo>
                  <a:lnTo>
                    <a:pt x="906" y="82"/>
                  </a:lnTo>
                  <a:lnTo>
                    <a:pt x="923" y="84"/>
                  </a:lnTo>
                  <a:lnTo>
                    <a:pt x="942" y="88"/>
                  </a:lnTo>
                  <a:lnTo>
                    <a:pt x="961" y="91"/>
                  </a:lnTo>
                  <a:lnTo>
                    <a:pt x="980" y="95"/>
                  </a:lnTo>
                  <a:lnTo>
                    <a:pt x="1003" y="98"/>
                  </a:lnTo>
                  <a:lnTo>
                    <a:pt x="1024" y="102"/>
                  </a:lnTo>
                  <a:lnTo>
                    <a:pt x="1046" y="106"/>
                  </a:lnTo>
                  <a:lnTo>
                    <a:pt x="1069" y="110"/>
                  </a:lnTo>
                  <a:lnTo>
                    <a:pt x="1092" y="114"/>
                  </a:lnTo>
                  <a:lnTo>
                    <a:pt x="1117" y="119"/>
                  </a:lnTo>
                  <a:lnTo>
                    <a:pt x="1141" y="124"/>
                  </a:lnTo>
                  <a:lnTo>
                    <a:pt x="1190" y="134"/>
                  </a:lnTo>
                  <a:lnTo>
                    <a:pt x="1239" y="146"/>
                  </a:lnTo>
                  <a:lnTo>
                    <a:pt x="1288" y="159"/>
                  </a:lnTo>
                  <a:lnTo>
                    <a:pt x="1313" y="166"/>
                  </a:lnTo>
                  <a:lnTo>
                    <a:pt x="1337" y="173"/>
                  </a:lnTo>
                  <a:lnTo>
                    <a:pt x="1361" y="180"/>
                  </a:lnTo>
                  <a:lnTo>
                    <a:pt x="1384" y="187"/>
                  </a:lnTo>
                  <a:lnTo>
                    <a:pt x="1406" y="195"/>
                  </a:lnTo>
                  <a:lnTo>
                    <a:pt x="1429" y="203"/>
                  </a:lnTo>
                  <a:lnTo>
                    <a:pt x="1450" y="211"/>
                  </a:lnTo>
                  <a:lnTo>
                    <a:pt x="1471" y="220"/>
                  </a:lnTo>
                  <a:lnTo>
                    <a:pt x="1490" y="229"/>
                  </a:lnTo>
                  <a:lnTo>
                    <a:pt x="1509" y="238"/>
                  </a:lnTo>
                  <a:lnTo>
                    <a:pt x="1527" y="248"/>
                  </a:lnTo>
                  <a:lnTo>
                    <a:pt x="1535" y="252"/>
                  </a:lnTo>
                  <a:lnTo>
                    <a:pt x="1543" y="258"/>
                  </a:lnTo>
                  <a:lnTo>
                    <a:pt x="1551" y="263"/>
                  </a:lnTo>
                  <a:lnTo>
                    <a:pt x="1558" y="267"/>
                  </a:lnTo>
                  <a:lnTo>
                    <a:pt x="1565" y="273"/>
                  </a:lnTo>
                  <a:lnTo>
                    <a:pt x="1572" y="279"/>
                  </a:lnTo>
                  <a:lnTo>
                    <a:pt x="1579" y="284"/>
                  </a:lnTo>
                  <a:lnTo>
                    <a:pt x="1585" y="290"/>
                  </a:lnTo>
                  <a:lnTo>
                    <a:pt x="1591" y="296"/>
                  </a:lnTo>
                  <a:lnTo>
                    <a:pt x="1597" y="301"/>
                  </a:lnTo>
                  <a:lnTo>
                    <a:pt x="1607" y="313"/>
                  </a:lnTo>
                  <a:lnTo>
                    <a:pt x="1616" y="326"/>
                  </a:lnTo>
                  <a:lnTo>
                    <a:pt x="1625" y="340"/>
                  </a:lnTo>
                  <a:lnTo>
                    <a:pt x="1633" y="355"/>
                  </a:lnTo>
                  <a:lnTo>
                    <a:pt x="1640" y="370"/>
                  </a:lnTo>
                  <a:lnTo>
                    <a:pt x="1647" y="385"/>
                  </a:lnTo>
                  <a:lnTo>
                    <a:pt x="1651" y="403"/>
                  </a:lnTo>
                  <a:lnTo>
                    <a:pt x="1656" y="419"/>
                  </a:lnTo>
                  <a:lnTo>
                    <a:pt x="1661" y="438"/>
                  </a:lnTo>
                  <a:lnTo>
                    <a:pt x="1664" y="456"/>
                  </a:lnTo>
                  <a:lnTo>
                    <a:pt x="1667" y="474"/>
                  </a:lnTo>
                  <a:lnTo>
                    <a:pt x="1669" y="493"/>
                  </a:lnTo>
                  <a:lnTo>
                    <a:pt x="1671" y="512"/>
                  </a:lnTo>
                  <a:lnTo>
                    <a:pt x="1671" y="530"/>
                  </a:lnTo>
                  <a:lnTo>
                    <a:pt x="1672" y="550"/>
                  </a:lnTo>
                  <a:lnTo>
                    <a:pt x="1671" y="569"/>
                  </a:lnTo>
                  <a:lnTo>
                    <a:pt x="1671" y="588"/>
                  </a:lnTo>
                  <a:lnTo>
                    <a:pt x="1670" y="607"/>
                  </a:lnTo>
                  <a:lnTo>
                    <a:pt x="1668" y="626"/>
                  </a:lnTo>
                  <a:lnTo>
                    <a:pt x="1665" y="645"/>
                  </a:lnTo>
                  <a:lnTo>
                    <a:pt x="1663" y="662"/>
                  </a:lnTo>
                  <a:lnTo>
                    <a:pt x="1660" y="680"/>
                  </a:lnTo>
                  <a:lnTo>
                    <a:pt x="1656" y="697"/>
                  </a:lnTo>
                  <a:lnTo>
                    <a:pt x="1651" y="715"/>
                  </a:lnTo>
                  <a:lnTo>
                    <a:pt x="1648" y="731"/>
                  </a:lnTo>
                  <a:lnTo>
                    <a:pt x="1643" y="747"/>
                  </a:lnTo>
                  <a:lnTo>
                    <a:pt x="1637" y="762"/>
                  </a:lnTo>
                  <a:lnTo>
                    <a:pt x="1632" y="776"/>
                  </a:lnTo>
                  <a:lnTo>
                    <a:pt x="1626" y="790"/>
                  </a:lnTo>
                  <a:lnTo>
                    <a:pt x="1620" y="803"/>
                  </a:lnTo>
                  <a:lnTo>
                    <a:pt x="1614" y="814"/>
                  </a:lnTo>
                  <a:lnTo>
                    <a:pt x="1607" y="825"/>
                  </a:lnTo>
                  <a:lnTo>
                    <a:pt x="1600" y="834"/>
                  </a:lnTo>
                  <a:lnTo>
                    <a:pt x="1592" y="843"/>
                  </a:lnTo>
                  <a:lnTo>
                    <a:pt x="1584" y="852"/>
                  </a:lnTo>
                  <a:lnTo>
                    <a:pt x="1574" y="859"/>
                  </a:lnTo>
                  <a:lnTo>
                    <a:pt x="1564" y="867"/>
                  </a:lnTo>
                  <a:lnTo>
                    <a:pt x="1553" y="873"/>
                  </a:lnTo>
                  <a:lnTo>
                    <a:pt x="1543" y="879"/>
                  </a:lnTo>
                  <a:lnTo>
                    <a:pt x="1531" y="884"/>
                  </a:lnTo>
                  <a:lnTo>
                    <a:pt x="1518" y="890"/>
                  </a:lnTo>
                  <a:lnTo>
                    <a:pt x="1506" y="895"/>
                  </a:lnTo>
                  <a:lnTo>
                    <a:pt x="1493" y="898"/>
                  </a:lnTo>
                  <a:lnTo>
                    <a:pt x="1479" y="902"/>
                  </a:lnTo>
                  <a:lnTo>
                    <a:pt x="1465" y="905"/>
                  </a:lnTo>
                  <a:lnTo>
                    <a:pt x="1451" y="909"/>
                  </a:lnTo>
                  <a:lnTo>
                    <a:pt x="1436" y="912"/>
                  </a:lnTo>
                  <a:lnTo>
                    <a:pt x="1420" y="915"/>
                  </a:lnTo>
                  <a:lnTo>
                    <a:pt x="1390" y="919"/>
                  </a:lnTo>
                  <a:lnTo>
                    <a:pt x="1358" y="923"/>
                  </a:lnTo>
                  <a:lnTo>
                    <a:pt x="1326" y="926"/>
                  </a:lnTo>
                  <a:lnTo>
                    <a:pt x="1293" y="930"/>
                  </a:lnTo>
                  <a:lnTo>
                    <a:pt x="1259" y="932"/>
                  </a:lnTo>
                  <a:lnTo>
                    <a:pt x="1227" y="936"/>
                  </a:lnTo>
                  <a:lnTo>
                    <a:pt x="1194" y="939"/>
                  </a:lnTo>
                  <a:lnTo>
                    <a:pt x="1162" y="944"/>
                  </a:lnTo>
                  <a:lnTo>
                    <a:pt x="1146" y="946"/>
                  </a:lnTo>
                  <a:lnTo>
                    <a:pt x="1130" y="949"/>
                  </a:lnTo>
                  <a:lnTo>
                    <a:pt x="1112" y="950"/>
                  </a:lnTo>
                  <a:lnTo>
                    <a:pt x="1095" y="952"/>
                  </a:lnTo>
                  <a:lnTo>
                    <a:pt x="1077" y="954"/>
                  </a:lnTo>
                  <a:lnTo>
                    <a:pt x="1059" y="956"/>
                  </a:lnTo>
                  <a:lnTo>
                    <a:pt x="1041" y="958"/>
                  </a:lnTo>
                  <a:lnTo>
                    <a:pt x="1022" y="959"/>
                  </a:lnTo>
                  <a:lnTo>
                    <a:pt x="984" y="963"/>
                  </a:lnTo>
                  <a:lnTo>
                    <a:pt x="945" y="966"/>
                  </a:lnTo>
                  <a:lnTo>
                    <a:pt x="907" y="969"/>
                  </a:lnTo>
                  <a:lnTo>
                    <a:pt x="867" y="970"/>
                  </a:lnTo>
                  <a:lnTo>
                    <a:pt x="829" y="972"/>
                  </a:lnTo>
                  <a:lnTo>
                    <a:pt x="791" y="973"/>
                  </a:lnTo>
                  <a:lnTo>
                    <a:pt x="773" y="974"/>
                  </a:lnTo>
                  <a:lnTo>
                    <a:pt x="754" y="974"/>
                  </a:lnTo>
                  <a:lnTo>
                    <a:pt x="736" y="976"/>
                  </a:lnTo>
                  <a:lnTo>
                    <a:pt x="718" y="976"/>
                  </a:lnTo>
                  <a:lnTo>
                    <a:pt x="701" y="976"/>
                  </a:lnTo>
                  <a:lnTo>
                    <a:pt x="684" y="977"/>
                  </a:lnTo>
                  <a:lnTo>
                    <a:pt x="668" y="977"/>
                  </a:lnTo>
                  <a:lnTo>
                    <a:pt x="651" y="977"/>
                  </a:lnTo>
                  <a:lnTo>
                    <a:pt x="636" y="977"/>
                  </a:lnTo>
                  <a:lnTo>
                    <a:pt x="621" y="977"/>
                  </a:lnTo>
                  <a:lnTo>
                    <a:pt x="607" y="977"/>
                  </a:lnTo>
                  <a:lnTo>
                    <a:pt x="593" y="977"/>
                  </a:lnTo>
                  <a:lnTo>
                    <a:pt x="580" y="976"/>
                  </a:lnTo>
                  <a:lnTo>
                    <a:pt x="567" y="976"/>
                  </a:lnTo>
                  <a:lnTo>
                    <a:pt x="556" y="976"/>
                  </a:lnTo>
                  <a:lnTo>
                    <a:pt x="544" y="974"/>
                  </a:lnTo>
                  <a:lnTo>
                    <a:pt x="532" y="974"/>
                  </a:lnTo>
                  <a:lnTo>
                    <a:pt x="522" y="974"/>
                  </a:lnTo>
                  <a:lnTo>
                    <a:pt x="511" y="973"/>
                  </a:lnTo>
                  <a:lnTo>
                    <a:pt x="502" y="972"/>
                  </a:lnTo>
                  <a:lnTo>
                    <a:pt x="493" y="972"/>
                  </a:lnTo>
                  <a:lnTo>
                    <a:pt x="483" y="971"/>
                  </a:lnTo>
                  <a:lnTo>
                    <a:pt x="474" y="970"/>
                  </a:lnTo>
                  <a:lnTo>
                    <a:pt x="465" y="969"/>
                  </a:lnTo>
                  <a:lnTo>
                    <a:pt x="448" y="966"/>
                  </a:lnTo>
                  <a:lnTo>
                    <a:pt x="432" y="964"/>
                  </a:lnTo>
                  <a:lnTo>
                    <a:pt x="417" y="960"/>
                  </a:lnTo>
                  <a:lnTo>
                    <a:pt x="401" y="958"/>
                  </a:lnTo>
                  <a:lnTo>
                    <a:pt x="372" y="950"/>
                  </a:lnTo>
                  <a:lnTo>
                    <a:pt x="357" y="946"/>
                  </a:lnTo>
                  <a:lnTo>
                    <a:pt x="342" y="942"/>
                  </a:lnTo>
                  <a:lnTo>
                    <a:pt x="326" y="937"/>
                  </a:lnTo>
                  <a:lnTo>
                    <a:pt x="308" y="932"/>
                  </a:lnTo>
                  <a:lnTo>
                    <a:pt x="291" y="928"/>
                  </a:lnTo>
                  <a:lnTo>
                    <a:pt x="273" y="923"/>
                  </a:lnTo>
                  <a:lnTo>
                    <a:pt x="254" y="918"/>
                  </a:lnTo>
                  <a:lnTo>
                    <a:pt x="236" y="914"/>
                  </a:lnTo>
                  <a:lnTo>
                    <a:pt x="216" y="908"/>
                  </a:lnTo>
                  <a:lnTo>
                    <a:pt x="197" y="903"/>
                  </a:lnTo>
                  <a:lnTo>
                    <a:pt x="179" y="897"/>
                  </a:lnTo>
                  <a:lnTo>
                    <a:pt x="160" y="891"/>
                  </a:lnTo>
                  <a:lnTo>
                    <a:pt x="142" y="886"/>
                  </a:lnTo>
                  <a:lnTo>
                    <a:pt x="125" y="877"/>
                  </a:lnTo>
                  <a:lnTo>
                    <a:pt x="109" y="870"/>
                  </a:lnTo>
                  <a:lnTo>
                    <a:pt x="92" y="861"/>
                  </a:lnTo>
                  <a:lnTo>
                    <a:pt x="85" y="856"/>
                  </a:lnTo>
                  <a:lnTo>
                    <a:pt x="78" y="852"/>
                  </a:lnTo>
                  <a:lnTo>
                    <a:pt x="71" y="846"/>
                  </a:lnTo>
                  <a:lnTo>
                    <a:pt x="64" y="841"/>
                  </a:lnTo>
                  <a:lnTo>
                    <a:pt x="58" y="835"/>
                  </a:lnTo>
                  <a:lnTo>
                    <a:pt x="53" y="828"/>
                  </a:lnTo>
                  <a:lnTo>
                    <a:pt x="47" y="822"/>
                  </a:lnTo>
                  <a:lnTo>
                    <a:pt x="42" y="815"/>
                  </a:lnTo>
                  <a:lnTo>
                    <a:pt x="37" y="808"/>
                  </a:lnTo>
                  <a:lnTo>
                    <a:pt x="34" y="801"/>
                  </a:lnTo>
                  <a:lnTo>
                    <a:pt x="29" y="793"/>
                  </a:lnTo>
                  <a:lnTo>
                    <a:pt x="26" y="786"/>
                  </a:lnTo>
                  <a:lnTo>
                    <a:pt x="22" y="778"/>
                  </a:lnTo>
                  <a:lnTo>
                    <a:pt x="20" y="770"/>
                  </a:lnTo>
                  <a:lnTo>
                    <a:pt x="14" y="752"/>
                  </a:lnTo>
                  <a:lnTo>
                    <a:pt x="9" y="735"/>
                  </a:lnTo>
                  <a:lnTo>
                    <a:pt x="7" y="716"/>
                  </a:lnTo>
                  <a:lnTo>
                    <a:pt x="5" y="696"/>
                  </a:lnTo>
                  <a:lnTo>
                    <a:pt x="2" y="675"/>
                  </a:lnTo>
                  <a:lnTo>
                    <a:pt x="1" y="654"/>
                  </a:lnTo>
                  <a:lnTo>
                    <a:pt x="1" y="633"/>
                  </a:lnTo>
                  <a:lnTo>
                    <a:pt x="0" y="611"/>
                  </a:lnTo>
                  <a:lnTo>
                    <a:pt x="0" y="588"/>
                  </a:lnTo>
                  <a:lnTo>
                    <a:pt x="1" y="564"/>
                  </a:lnTo>
                  <a:lnTo>
                    <a:pt x="1" y="540"/>
                  </a:lnTo>
                  <a:lnTo>
                    <a:pt x="2" y="515"/>
                  </a:lnTo>
                  <a:lnTo>
                    <a:pt x="2" y="491"/>
                  </a:lnTo>
                  <a:lnTo>
                    <a:pt x="2" y="478"/>
                  </a:lnTo>
                  <a:lnTo>
                    <a:pt x="2" y="464"/>
                  </a:lnTo>
                  <a:lnTo>
                    <a:pt x="2" y="450"/>
                  </a:lnTo>
                  <a:lnTo>
                    <a:pt x="2" y="435"/>
                  </a:lnTo>
                  <a:lnTo>
                    <a:pt x="1" y="418"/>
                  </a:lnTo>
                  <a:lnTo>
                    <a:pt x="1" y="402"/>
                  </a:lnTo>
                  <a:lnTo>
                    <a:pt x="1" y="385"/>
                  </a:lnTo>
                  <a:lnTo>
                    <a:pt x="0" y="368"/>
                  </a:lnTo>
                  <a:lnTo>
                    <a:pt x="0" y="350"/>
                  </a:lnTo>
                  <a:lnTo>
                    <a:pt x="0" y="333"/>
                  </a:lnTo>
                  <a:lnTo>
                    <a:pt x="0" y="297"/>
                  </a:lnTo>
                  <a:lnTo>
                    <a:pt x="0" y="260"/>
                  </a:lnTo>
                  <a:lnTo>
                    <a:pt x="0" y="224"/>
                  </a:lnTo>
                  <a:lnTo>
                    <a:pt x="1" y="207"/>
                  </a:lnTo>
                  <a:lnTo>
                    <a:pt x="2" y="189"/>
                  </a:lnTo>
                  <a:lnTo>
                    <a:pt x="4" y="173"/>
                  </a:lnTo>
                  <a:lnTo>
                    <a:pt x="5" y="156"/>
                  </a:lnTo>
                  <a:lnTo>
                    <a:pt x="7" y="140"/>
                  </a:lnTo>
                  <a:lnTo>
                    <a:pt x="8" y="125"/>
                  </a:lnTo>
                  <a:lnTo>
                    <a:pt x="12" y="110"/>
                  </a:lnTo>
                  <a:lnTo>
                    <a:pt x="14" y="96"/>
                  </a:lnTo>
                  <a:lnTo>
                    <a:pt x="18" y="82"/>
                  </a:lnTo>
                  <a:lnTo>
                    <a:pt x="21" y="70"/>
                  </a:lnTo>
                  <a:lnTo>
                    <a:pt x="26" y="58"/>
                  </a:lnTo>
                  <a:lnTo>
                    <a:pt x="29" y="48"/>
                  </a:lnTo>
                  <a:lnTo>
                    <a:pt x="35" y="37"/>
                  </a:lnTo>
                  <a:lnTo>
                    <a:pt x="37" y="34"/>
                  </a:lnTo>
                  <a:lnTo>
                    <a:pt x="41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0" y="19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24" name="Rectangle 11"/>
            <p:cNvSpPr>
              <a:spLocks noChangeArrowheads="1"/>
            </p:cNvSpPr>
            <p:nvPr/>
          </p:nvSpPr>
          <p:spPr bwMode="auto">
            <a:xfrm>
              <a:off x="1868" y="1600"/>
              <a:ext cx="52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2225" name="Rectangle 12"/>
            <p:cNvSpPr>
              <a:spLocks noChangeArrowheads="1"/>
            </p:cNvSpPr>
            <p:nvPr/>
          </p:nvSpPr>
          <p:spPr bwMode="auto">
            <a:xfrm>
              <a:off x="1812" y="1667"/>
              <a:ext cx="71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2226" name="Rectangle 13"/>
            <p:cNvSpPr>
              <a:spLocks noChangeArrowheads="1"/>
            </p:cNvSpPr>
            <p:nvPr/>
          </p:nvSpPr>
          <p:spPr bwMode="auto">
            <a:xfrm>
              <a:off x="1812" y="1667"/>
              <a:ext cx="71" cy="23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2227" name="Freeform 14"/>
            <p:cNvSpPr>
              <a:spLocks/>
            </p:cNvSpPr>
            <p:nvPr/>
          </p:nvSpPr>
          <p:spPr bwMode="auto">
            <a:xfrm>
              <a:off x="1811" y="1597"/>
              <a:ext cx="112" cy="72"/>
            </a:xfrm>
            <a:custGeom>
              <a:avLst/>
              <a:gdLst>
                <a:gd name="T0" fmla="*/ 43 w 112"/>
                <a:gd name="T1" fmla="*/ 0 h 72"/>
                <a:gd name="T2" fmla="*/ 0 w 112"/>
                <a:gd name="T3" fmla="*/ 72 h 72"/>
                <a:gd name="T4" fmla="*/ 69 w 112"/>
                <a:gd name="T5" fmla="*/ 72 h 72"/>
                <a:gd name="T6" fmla="*/ 112 w 112"/>
                <a:gd name="T7" fmla="*/ 0 h 72"/>
                <a:gd name="T8" fmla="*/ 43 w 112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72"/>
                <a:gd name="T17" fmla="*/ 112 w 112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28" name="Freeform 15"/>
            <p:cNvSpPr>
              <a:spLocks/>
            </p:cNvSpPr>
            <p:nvPr/>
          </p:nvSpPr>
          <p:spPr bwMode="auto">
            <a:xfrm>
              <a:off x="1811" y="1597"/>
              <a:ext cx="112" cy="72"/>
            </a:xfrm>
            <a:custGeom>
              <a:avLst/>
              <a:gdLst>
                <a:gd name="T0" fmla="*/ 43 w 112"/>
                <a:gd name="T1" fmla="*/ 0 h 72"/>
                <a:gd name="T2" fmla="*/ 0 w 112"/>
                <a:gd name="T3" fmla="*/ 72 h 72"/>
                <a:gd name="T4" fmla="*/ 69 w 112"/>
                <a:gd name="T5" fmla="*/ 72 h 72"/>
                <a:gd name="T6" fmla="*/ 112 w 112"/>
                <a:gd name="T7" fmla="*/ 0 h 72"/>
                <a:gd name="T8" fmla="*/ 43 w 112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72"/>
                <a:gd name="T17" fmla="*/ 112 w 112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29" name="Line 16"/>
            <p:cNvSpPr>
              <a:spLocks noChangeShapeType="1"/>
            </p:cNvSpPr>
            <p:nvPr/>
          </p:nvSpPr>
          <p:spPr bwMode="auto">
            <a:xfrm>
              <a:off x="1923" y="1603"/>
              <a:ext cx="1" cy="23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30" name="Rectangle 18"/>
            <p:cNvSpPr>
              <a:spLocks noChangeArrowheads="1"/>
            </p:cNvSpPr>
            <p:nvPr/>
          </p:nvSpPr>
          <p:spPr bwMode="auto">
            <a:xfrm>
              <a:off x="1822" y="1698"/>
              <a:ext cx="46" cy="135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2231" name="Rectangle 19"/>
            <p:cNvSpPr>
              <a:spLocks noChangeArrowheads="1"/>
            </p:cNvSpPr>
            <p:nvPr/>
          </p:nvSpPr>
          <p:spPr bwMode="auto">
            <a:xfrm>
              <a:off x="1822" y="1698"/>
              <a:ext cx="46" cy="135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2232" name="Rectangle 20"/>
            <p:cNvSpPr>
              <a:spLocks noChangeArrowheads="1"/>
            </p:cNvSpPr>
            <p:nvPr/>
          </p:nvSpPr>
          <p:spPr bwMode="auto">
            <a:xfrm>
              <a:off x="1829" y="1739"/>
              <a:ext cx="35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2233" name="Freeform 21"/>
            <p:cNvSpPr>
              <a:spLocks/>
            </p:cNvSpPr>
            <p:nvPr/>
          </p:nvSpPr>
          <p:spPr bwMode="auto">
            <a:xfrm>
              <a:off x="1107" y="1601"/>
              <a:ext cx="249" cy="208"/>
            </a:xfrm>
            <a:custGeom>
              <a:avLst/>
              <a:gdLst>
                <a:gd name="T0" fmla="*/ 70 w 249"/>
                <a:gd name="T1" fmla="*/ 14 h 208"/>
                <a:gd name="T2" fmla="*/ 70 w 249"/>
                <a:gd name="T3" fmla="*/ 14 h 208"/>
                <a:gd name="T4" fmla="*/ 73 w 249"/>
                <a:gd name="T5" fmla="*/ 14 h 208"/>
                <a:gd name="T6" fmla="*/ 75 w 249"/>
                <a:gd name="T7" fmla="*/ 13 h 208"/>
                <a:gd name="T8" fmla="*/ 79 w 249"/>
                <a:gd name="T9" fmla="*/ 12 h 208"/>
                <a:gd name="T10" fmla="*/ 83 w 249"/>
                <a:gd name="T11" fmla="*/ 10 h 208"/>
                <a:gd name="T12" fmla="*/ 88 w 249"/>
                <a:gd name="T13" fmla="*/ 9 h 208"/>
                <a:gd name="T14" fmla="*/ 95 w 249"/>
                <a:gd name="T15" fmla="*/ 8 h 208"/>
                <a:gd name="T16" fmla="*/ 103 w 249"/>
                <a:gd name="T17" fmla="*/ 6 h 208"/>
                <a:gd name="T18" fmla="*/ 111 w 249"/>
                <a:gd name="T19" fmla="*/ 5 h 208"/>
                <a:gd name="T20" fmla="*/ 121 w 249"/>
                <a:gd name="T21" fmla="*/ 3 h 208"/>
                <a:gd name="T22" fmla="*/ 132 w 249"/>
                <a:gd name="T23" fmla="*/ 2 h 208"/>
                <a:gd name="T24" fmla="*/ 144 w 249"/>
                <a:gd name="T25" fmla="*/ 1 h 208"/>
                <a:gd name="T26" fmla="*/ 157 w 249"/>
                <a:gd name="T27" fmla="*/ 0 h 208"/>
                <a:gd name="T28" fmla="*/ 170 w 249"/>
                <a:gd name="T29" fmla="*/ 0 h 208"/>
                <a:gd name="T30" fmla="*/ 185 w 249"/>
                <a:gd name="T31" fmla="*/ 0 h 208"/>
                <a:gd name="T32" fmla="*/ 201 w 249"/>
                <a:gd name="T33" fmla="*/ 0 h 208"/>
                <a:gd name="T34" fmla="*/ 208 w 249"/>
                <a:gd name="T35" fmla="*/ 28 h 208"/>
                <a:gd name="T36" fmla="*/ 210 w 249"/>
                <a:gd name="T37" fmla="*/ 29 h 208"/>
                <a:gd name="T38" fmla="*/ 216 w 249"/>
                <a:gd name="T39" fmla="*/ 33 h 208"/>
                <a:gd name="T40" fmla="*/ 222 w 249"/>
                <a:gd name="T41" fmla="*/ 40 h 208"/>
                <a:gd name="T42" fmla="*/ 226 w 249"/>
                <a:gd name="T43" fmla="*/ 50 h 208"/>
                <a:gd name="T44" fmla="*/ 240 w 249"/>
                <a:gd name="T45" fmla="*/ 116 h 208"/>
                <a:gd name="T46" fmla="*/ 247 w 249"/>
                <a:gd name="T47" fmla="*/ 144 h 208"/>
                <a:gd name="T48" fmla="*/ 247 w 249"/>
                <a:gd name="T49" fmla="*/ 146 h 208"/>
                <a:gd name="T50" fmla="*/ 248 w 249"/>
                <a:gd name="T51" fmla="*/ 151 h 208"/>
                <a:gd name="T52" fmla="*/ 248 w 249"/>
                <a:gd name="T53" fmla="*/ 159 h 208"/>
                <a:gd name="T54" fmla="*/ 244 w 249"/>
                <a:gd name="T55" fmla="*/ 169 h 208"/>
                <a:gd name="T56" fmla="*/ 0 w 249"/>
                <a:gd name="T57" fmla="*/ 162 h 208"/>
                <a:gd name="T58" fmla="*/ 25 w 249"/>
                <a:gd name="T59" fmla="*/ 149 h 208"/>
                <a:gd name="T60" fmla="*/ 25 w 249"/>
                <a:gd name="T61" fmla="*/ 28 h 208"/>
                <a:gd name="T62" fmla="*/ 26 w 249"/>
                <a:gd name="T63" fmla="*/ 27 h 208"/>
                <a:gd name="T64" fmla="*/ 28 w 249"/>
                <a:gd name="T65" fmla="*/ 26 h 208"/>
                <a:gd name="T66" fmla="*/ 32 w 249"/>
                <a:gd name="T67" fmla="*/ 24 h 208"/>
                <a:gd name="T68" fmla="*/ 37 w 249"/>
                <a:gd name="T69" fmla="*/ 22 h 208"/>
                <a:gd name="T70" fmla="*/ 42 w 249"/>
                <a:gd name="T71" fmla="*/ 22 h 208"/>
                <a:gd name="T72" fmla="*/ 49 w 249"/>
                <a:gd name="T73" fmla="*/ 22 h 208"/>
                <a:gd name="T74" fmla="*/ 58 w 249"/>
                <a:gd name="T75" fmla="*/ 23 h 208"/>
                <a:gd name="T76" fmla="*/ 68 w 249"/>
                <a:gd name="T77" fmla="*/ 27 h 20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8"/>
                <a:gd name="T119" fmla="*/ 249 w 249"/>
                <a:gd name="T120" fmla="*/ 208 h 20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8">
                  <a:moveTo>
                    <a:pt x="68" y="27"/>
                  </a:move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3" y="10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7" y="6"/>
                  </a:lnTo>
                  <a:lnTo>
                    <a:pt x="111" y="5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5"/>
                  </a:lnTo>
                  <a:lnTo>
                    <a:pt x="208" y="28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3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8"/>
                  </a:lnTo>
                  <a:lnTo>
                    <a:pt x="240" y="116"/>
                  </a:lnTo>
                  <a:lnTo>
                    <a:pt x="208" y="132"/>
                  </a:lnTo>
                  <a:lnTo>
                    <a:pt x="247" y="144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1"/>
                  </a:lnTo>
                  <a:lnTo>
                    <a:pt x="249" y="154"/>
                  </a:lnTo>
                  <a:lnTo>
                    <a:pt x="248" y="159"/>
                  </a:lnTo>
                  <a:lnTo>
                    <a:pt x="247" y="163"/>
                  </a:lnTo>
                  <a:lnTo>
                    <a:pt x="244" y="169"/>
                  </a:lnTo>
                  <a:lnTo>
                    <a:pt x="144" y="208"/>
                  </a:lnTo>
                  <a:lnTo>
                    <a:pt x="0" y="162"/>
                  </a:lnTo>
                  <a:lnTo>
                    <a:pt x="3" y="158"/>
                  </a:lnTo>
                  <a:lnTo>
                    <a:pt x="25" y="149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6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34" name="Freeform 22"/>
            <p:cNvSpPr>
              <a:spLocks/>
            </p:cNvSpPr>
            <p:nvPr/>
          </p:nvSpPr>
          <p:spPr bwMode="auto">
            <a:xfrm>
              <a:off x="1194" y="1616"/>
              <a:ext cx="79" cy="91"/>
            </a:xfrm>
            <a:custGeom>
              <a:avLst/>
              <a:gdLst>
                <a:gd name="T0" fmla="*/ 78 w 79"/>
                <a:gd name="T1" fmla="*/ 4 h 91"/>
                <a:gd name="T2" fmla="*/ 78 w 79"/>
                <a:gd name="T3" fmla="*/ 4 h 91"/>
                <a:gd name="T4" fmla="*/ 77 w 79"/>
                <a:gd name="T5" fmla="*/ 4 h 91"/>
                <a:gd name="T6" fmla="*/ 74 w 79"/>
                <a:gd name="T7" fmla="*/ 2 h 91"/>
                <a:gd name="T8" fmla="*/ 72 w 79"/>
                <a:gd name="T9" fmla="*/ 2 h 91"/>
                <a:gd name="T10" fmla="*/ 69 w 79"/>
                <a:gd name="T11" fmla="*/ 1 h 91"/>
                <a:gd name="T12" fmla="*/ 65 w 79"/>
                <a:gd name="T13" fmla="*/ 1 h 91"/>
                <a:gd name="T14" fmla="*/ 60 w 79"/>
                <a:gd name="T15" fmla="*/ 1 h 91"/>
                <a:gd name="T16" fmla="*/ 56 w 79"/>
                <a:gd name="T17" fmla="*/ 0 h 91"/>
                <a:gd name="T18" fmla="*/ 50 w 79"/>
                <a:gd name="T19" fmla="*/ 0 h 91"/>
                <a:gd name="T20" fmla="*/ 44 w 79"/>
                <a:gd name="T21" fmla="*/ 0 h 91"/>
                <a:gd name="T22" fmla="*/ 38 w 79"/>
                <a:gd name="T23" fmla="*/ 1 h 91"/>
                <a:gd name="T24" fmla="*/ 31 w 79"/>
                <a:gd name="T25" fmla="*/ 2 h 91"/>
                <a:gd name="T26" fmla="*/ 25 w 79"/>
                <a:gd name="T27" fmla="*/ 4 h 91"/>
                <a:gd name="T28" fmla="*/ 18 w 79"/>
                <a:gd name="T29" fmla="*/ 6 h 91"/>
                <a:gd name="T30" fmla="*/ 11 w 79"/>
                <a:gd name="T31" fmla="*/ 8 h 91"/>
                <a:gd name="T32" fmla="*/ 4 w 79"/>
                <a:gd name="T33" fmla="*/ 11 h 91"/>
                <a:gd name="T34" fmla="*/ 4 w 79"/>
                <a:gd name="T35" fmla="*/ 13 h 91"/>
                <a:gd name="T36" fmla="*/ 3 w 79"/>
                <a:gd name="T37" fmla="*/ 18 h 91"/>
                <a:gd name="T38" fmla="*/ 1 w 79"/>
                <a:gd name="T39" fmla="*/ 26 h 91"/>
                <a:gd name="T40" fmla="*/ 0 w 79"/>
                <a:gd name="T41" fmla="*/ 35 h 91"/>
                <a:gd name="T42" fmla="*/ 0 w 79"/>
                <a:gd name="T43" fmla="*/ 47 h 91"/>
                <a:gd name="T44" fmla="*/ 0 w 79"/>
                <a:gd name="T45" fmla="*/ 60 h 91"/>
                <a:gd name="T46" fmla="*/ 2 w 79"/>
                <a:gd name="T47" fmla="*/ 74 h 91"/>
                <a:gd name="T48" fmla="*/ 6 w 79"/>
                <a:gd name="T49" fmla="*/ 89 h 91"/>
                <a:gd name="T50" fmla="*/ 7 w 79"/>
                <a:gd name="T51" fmla="*/ 89 h 91"/>
                <a:gd name="T52" fmla="*/ 8 w 79"/>
                <a:gd name="T53" fmla="*/ 89 h 91"/>
                <a:gd name="T54" fmla="*/ 9 w 79"/>
                <a:gd name="T55" fmla="*/ 88 h 91"/>
                <a:gd name="T56" fmla="*/ 11 w 79"/>
                <a:gd name="T57" fmla="*/ 88 h 91"/>
                <a:gd name="T58" fmla="*/ 15 w 79"/>
                <a:gd name="T59" fmla="*/ 88 h 91"/>
                <a:gd name="T60" fmla="*/ 18 w 79"/>
                <a:gd name="T61" fmla="*/ 88 h 91"/>
                <a:gd name="T62" fmla="*/ 22 w 79"/>
                <a:gd name="T63" fmla="*/ 88 h 91"/>
                <a:gd name="T64" fmla="*/ 27 w 79"/>
                <a:gd name="T65" fmla="*/ 88 h 91"/>
                <a:gd name="T66" fmla="*/ 32 w 79"/>
                <a:gd name="T67" fmla="*/ 87 h 91"/>
                <a:gd name="T68" fmla="*/ 38 w 79"/>
                <a:gd name="T69" fmla="*/ 88 h 91"/>
                <a:gd name="T70" fmla="*/ 44 w 79"/>
                <a:gd name="T71" fmla="*/ 88 h 91"/>
                <a:gd name="T72" fmla="*/ 50 w 79"/>
                <a:gd name="T73" fmla="*/ 88 h 91"/>
                <a:gd name="T74" fmla="*/ 57 w 79"/>
                <a:gd name="T75" fmla="*/ 88 h 91"/>
                <a:gd name="T76" fmla="*/ 64 w 79"/>
                <a:gd name="T77" fmla="*/ 89 h 91"/>
                <a:gd name="T78" fmla="*/ 71 w 79"/>
                <a:gd name="T79" fmla="*/ 90 h 91"/>
                <a:gd name="T80" fmla="*/ 79 w 79"/>
                <a:gd name="T81" fmla="*/ 91 h 91"/>
                <a:gd name="T82" fmla="*/ 79 w 79"/>
                <a:gd name="T83" fmla="*/ 88 h 91"/>
                <a:gd name="T84" fmla="*/ 78 w 79"/>
                <a:gd name="T85" fmla="*/ 81 h 91"/>
                <a:gd name="T86" fmla="*/ 77 w 79"/>
                <a:gd name="T87" fmla="*/ 70 h 91"/>
                <a:gd name="T88" fmla="*/ 76 w 79"/>
                <a:gd name="T89" fmla="*/ 57 h 91"/>
                <a:gd name="T90" fmla="*/ 76 w 79"/>
                <a:gd name="T91" fmla="*/ 43 h 91"/>
                <a:gd name="T92" fmla="*/ 76 w 79"/>
                <a:gd name="T93" fmla="*/ 28 h 91"/>
                <a:gd name="T94" fmla="*/ 77 w 79"/>
                <a:gd name="T95" fmla="*/ 15 h 91"/>
                <a:gd name="T96" fmla="*/ 78 w 79"/>
                <a:gd name="T97" fmla="*/ 4 h 9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9"/>
                <a:gd name="T148" fmla="*/ 0 h 91"/>
                <a:gd name="T149" fmla="*/ 79 w 79"/>
                <a:gd name="T150" fmla="*/ 91 h 9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9" h="91">
                  <a:moveTo>
                    <a:pt x="78" y="4"/>
                  </a:moveTo>
                  <a:lnTo>
                    <a:pt x="78" y="4"/>
                  </a:lnTo>
                  <a:lnTo>
                    <a:pt x="77" y="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4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3" y="18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2" y="74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8"/>
                  </a:lnTo>
                  <a:lnTo>
                    <a:pt x="11" y="88"/>
                  </a:lnTo>
                  <a:lnTo>
                    <a:pt x="15" y="88"/>
                  </a:lnTo>
                  <a:lnTo>
                    <a:pt x="18" y="88"/>
                  </a:lnTo>
                  <a:lnTo>
                    <a:pt x="22" y="88"/>
                  </a:lnTo>
                  <a:lnTo>
                    <a:pt x="27" y="88"/>
                  </a:lnTo>
                  <a:lnTo>
                    <a:pt x="32" y="87"/>
                  </a:lnTo>
                  <a:lnTo>
                    <a:pt x="38" y="88"/>
                  </a:lnTo>
                  <a:lnTo>
                    <a:pt x="44" y="88"/>
                  </a:lnTo>
                  <a:lnTo>
                    <a:pt x="50" y="88"/>
                  </a:lnTo>
                  <a:lnTo>
                    <a:pt x="57" y="88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8"/>
                  </a:lnTo>
                  <a:lnTo>
                    <a:pt x="78" y="81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8"/>
                  </a:lnTo>
                  <a:lnTo>
                    <a:pt x="77" y="15"/>
                  </a:lnTo>
                  <a:lnTo>
                    <a:pt x="78" y="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35" name="Freeform 23"/>
            <p:cNvSpPr>
              <a:spLocks/>
            </p:cNvSpPr>
            <p:nvPr/>
          </p:nvSpPr>
          <p:spPr bwMode="auto">
            <a:xfrm>
              <a:off x="1202" y="1641"/>
              <a:ext cx="132" cy="90"/>
            </a:xfrm>
            <a:custGeom>
              <a:avLst/>
              <a:gdLst>
                <a:gd name="T0" fmla="*/ 1 w 132"/>
                <a:gd name="T1" fmla="*/ 67 h 90"/>
                <a:gd name="T2" fmla="*/ 0 w 132"/>
                <a:gd name="T3" fmla="*/ 79 h 90"/>
                <a:gd name="T4" fmla="*/ 86 w 132"/>
                <a:gd name="T5" fmla="*/ 90 h 90"/>
                <a:gd name="T6" fmla="*/ 86 w 132"/>
                <a:gd name="T7" fmla="*/ 90 h 90"/>
                <a:gd name="T8" fmla="*/ 89 w 132"/>
                <a:gd name="T9" fmla="*/ 88 h 90"/>
                <a:gd name="T10" fmla="*/ 91 w 132"/>
                <a:gd name="T11" fmla="*/ 87 h 90"/>
                <a:gd name="T12" fmla="*/ 94 w 132"/>
                <a:gd name="T13" fmla="*/ 85 h 90"/>
                <a:gd name="T14" fmla="*/ 98 w 132"/>
                <a:gd name="T15" fmla="*/ 83 h 90"/>
                <a:gd name="T16" fmla="*/ 103 w 132"/>
                <a:gd name="T17" fmla="*/ 79 h 90"/>
                <a:gd name="T18" fmla="*/ 107 w 132"/>
                <a:gd name="T19" fmla="*/ 76 h 90"/>
                <a:gd name="T20" fmla="*/ 112 w 132"/>
                <a:gd name="T21" fmla="*/ 71 h 90"/>
                <a:gd name="T22" fmla="*/ 117 w 132"/>
                <a:gd name="T23" fmla="*/ 66 h 90"/>
                <a:gd name="T24" fmla="*/ 121 w 132"/>
                <a:gd name="T25" fmla="*/ 60 h 90"/>
                <a:gd name="T26" fmla="*/ 125 w 132"/>
                <a:gd name="T27" fmla="*/ 55 h 90"/>
                <a:gd name="T28" fmla="*/ 128 w 132"/>
                <a:gd name="T29" fmla="*/ 47 h 90"/>
                <a:gd name="T30" fmla="*/ 131 w 132"/>
                <a:gd name="T31" fmla="*/ 39 h 90"/>
                <a:gd name="T32" fmla="*/ 132 w 132"/>
                <a:gd name="T33" fmla="*/ 31 h 90"/>
                <a:gd name="T34" fmla="*/ 132 w 132"/>
                <a:gd name="T35" fmla="*/ 23 h 90"/>
                <a:gd name="T36" fmla="*/ 129 w 132"/>
                <a:gd name="T37" fmla="*/ 14 h 90"/>
                <a:gd name="T38" fmla="*/ 129 w 132"/>
                <a:gd name="T39" fmla="*/ 12 h 90"/>
                <a:gd name="T40" fmla="*/ 128 w 132"/>
                <a:gd name="T41" fmla="*/ 11 h 90"/>
                <a:gd name="T42" fmla="*/ 127 w 132"/>
                <a:gd name="T43" fmla="*/ 9 h 90"/>
                <a:gd name="T44" fmla="*/ 126 w 132"/>
                <a:gd name="T45" fmla="*/ 7 h 90"/>
                <a:gd name="T46" fmla="*/ 124 w 132"/>
                <a:gd name="T47" fmla="*/ 4 h 90"/>
                <a:gd name="T48" fmla="*/ 120 w 132"/>
                <a:gd name="T49" fmla="*/ 2 h 90"/>
                <a:gd name="T50" fmla="*/ 117 w 132"/>
                <a:gd name="T51" fmla="*/ 1 h 90"/>
                <a:gd name="T52" fmla="*/ 113 w 132"/>
                <a:gd name="T53" fmla="*/ 0 h 90"/>
                <a:gd name="T54" fmla="*/ 113 w 132"/>
                <a:gd name="T55" fmla="*/ 2 h 90"/>
                <a:gd name="T56" fmla="*/ 114 w 132"/>
                <a:gd name="T57" fmla="*/ 5 h 90"/>
                <a:gd name="T58" fmla="*/ 117 w 132"/>
                <a:gd name="T59" fmla="*/ 11 h 90"/>
                <a:gd name="T60" fmla="*/ 118 w 132"/>
                <a:gd name="T61" fmla="*/ 19 h 90"/>
                <a:gd name="T62" fmla="*/ 118 w 132"/>
                <a:gd name="T63" fmla="*/ 29 h 90"/>
                <a:gd name="T64" fmla="*/ 117 w 132"/>
                <a:gd name="T65" fmla="*/ 39 h 90"/>
                <a:gd name="T66" fmla="*/ 114 w 132"/>
                <a:gd name="T67" fmla="*/ 51 h 90"/>
                <a:gd name="T68" fmla="*/ 108 w 132"/>
                <a:gd name="T69" fmla="*/ 64 h 90"/>
                <a:gd name="T70" fmla="*/ 108 w 132"/>
                <a:gd name="T71" fmla="*/ 64 h 90"/>
                <a:gd name="T72" fmla="*/ 108 w 132"/>
                <a:gd name="T73" fmla="*/ 64 h 90"/>
                <a:gd name="T74" fmla="*/ 107 w 132"/>
                <a:gd name="T75" fmla="*/ 65 h 90"/>
                <a:gd name="T76" fmla="*/ 106 w 132"/>
                <a:gd name="T77" fmla="*/ 66 h 90"/>
                <a:gd name="T78" fmla="*/ 105 w 132"/>
                <a:gd name="T79" fmla="*/ 66 h 90"/>
                <a:gd name="T80" fmla="*/ 103 w 132"/>
                <a:gd name="T81" fmla="*/ 67 h 90"/>
                <a:gd name="T82" fmla="*/ 100 w 132"/>
                <a:gd name="T83" fmla="*/ 69 h 90"/>
                <a:gd name="T84" fmla="*/ 98 w 132"/>
                <a:gd name="T85" fmla="*/ 70 h 90"/>
                <a:gd name="T86" fmla="*/ 96 w 132"/>
                <a:gd name="T87" fmla="*/ 71 h 90"/>
                <a:gd name="T88" fmla="*/ 92 w 132"/>
                <a:gd name="T89" fmla="*/ 72 h 90"/>
                <a:gd name="T90" fmla="*/ 90 w 132"/>
                <a:gd name="T91" fmla="*/ 72 h 90"/>
                <a:gd name="T92" fmla="*/ 85 w 132"/>
                <a:gd name="T93" fmla="*/ 73 h 90"/>
                <a:gd name="T94" fmla="*/ 82 w 132"/>
                <a:gd name="T95" fmla="*/ 73 h 90"/>
                <a:gd name="T96" fmla="*/ 78 w 132"/>
                <a:gd name="T97" fmla="*/ 73 h 90"/>
                <a:gd name="T98" fmla="*/ 73 w 132"/>
                <a:gd name="T99" fmla="*/ 72 h 90"/>
                <a:gd name="T100" fmla="*/ 69 w 132"/>
                <a:gd name="T101" fmla="*/ 72 h 90"/>
                <a:gd name="T102" fmla="*/ 69 w 132"/>
                <a:gd name="T103" fmla="*/ 84 h 90"/>
                <a:gd name="T104" fmla="*/ 3 w 132"/>
                <a:gd name="T105" fmla="*/ 77 h 90"/>
                <a:gd name="T106" fmla="*/ 1 w 132"/>
                <a:gd name="T107" fmla="*/ 67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2"/>
                <a:gd name="T163" fmla="*/ 0 h 90"/>
                <a:gd name="T164" fmla="*/ 132 w 132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2" h="90">
                  <a:moveTo>
                    <a:pt x="1" y="67"/>
                  </a:moveTo>
                  <a:lnTo>
                    <a:pt x="0" y="79"/>
                  </a:lnTo>
                  <a:lnTo>
                    <a:pt x="86" y="90"/>
                  </a:lnTo>
                  <a:lnTo>
                    <a:pt x="89" y="88"/>
                  </a:lnTo>
                  <a:lnTo>
                    <a:pt x="91" y="87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3" y="79"/>
                  </a:lnTo>
                  <a:lnTo>
                    <a:pt x="107" y="76"/>
                  </a:lnTo>
                  <a:lnTo>
                    <a:pt x="112" y="71"/>
                  </a:lnTo>
                  <a:lnTo>
                    <a:pt x="117" y="66"/>
                  </a:lnTo>
                  <a:lnTo>
                    <a:pt x="121" y="60"/>
                  </a:lnTo>
                  <a:lnTo>
                    <a:pt x="125" y="55"/>
                  </a:lnTo>
                  <a:lnTo>
                    <a:pt x="128" y="47"/>
                  </a:lnTo>
                  <a:lnTo>
                    <a:pt x="131" y="39"/>
                  </a:lnTo>
                  <a:lnTo>
                    <a:pt x="132" y="31"/>
                  </a:lnTo>
                  <a:lnTo>
                    <a:pt x="132" y="23"/>
                  </a:lnTo>
                  <a:lnTo>
                    <a:pt x="129" y="14"/>
                  </a:lnTo>
                  <a:lnTo>
                    <a:pt x="129" y="12"/>
                  </a:lnTo>
                  <a:lnTo>
                    <a:pt x="128" y="11"/>
                  </a:lnTo>
                  <a:lnTo>
                    <a:pt x="127" y="9"/>
                  </a:lnTo>
                  <a:lnTo>
                    <a:pt x="126" y="7"/>
                  </a:lnTo>
                  <a:lnTo>
                    <a:pt x="124" y="4"/>
                  </a:lnTo>
                  <a:lnTo>
                    <a:pt x="120" y="2"/>
                  </a:lnTo>
                  <a:lnTo>
                    <a:pt x="117" y="1"/>
                  </a:lnTo>
                  <a:lnTo>
                    <a:pt x="113" y="0"/>
                  </a:lnTo>
                  <a:lnTo>
                    <a:pt x="113" y="2"/>
                  </a:lnTo>
                  <a:lnTo>
                    <a:pt x="114" y="5"/>
                  </a:lnTo>
                  <a:lnTo>
                    <a:pt x="117" y="11"/>
                  </a:lnTo>
                  <a:lnTo>
                    <a:pt x="118" y="19"/>
                  </a:lnTo>
                  <a:lnTo>
                    <a:pt x="118" y="29"/>
                  </a:lnTo>
                  <a:lnTo>
                    <a:pt x="117" y="39"/>
                  </a:lnTo>
                  <a:lnTo>
                    <a:pt x="114" y="51"/>
                  </a:lnTo>
                  <a:lnTo>
                    <a:pt x="108" y="64"/>
                  </a:lnTo>
                  <a:lnTo>
                    <a:pt x="107" y="65"/>
                  </a:lnTo>
                  <a:lnTo>
                    <a:pt x="106" y="66"/>
                  </a:lnTo>
                  <a:lnTo>
                    <a:pt x="105" y="66"/>
                  </a:lnTo>
                  <a:lnTo>
                    <a:pt x="103" y="67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1"/>
                  </a:lnTo>
                  <a:lnTo>
                    <a:pt x="92" y="72"/>
                  </a:lnTo>
                  <a:lnTo>
                    <a:pt x="90" y="72"/>
                  </a:lnTo>
                  <a:lnTo>
                    <a:pt x="85" y="73"/>
                  </a:lnTo>
                  <a:lnTo>
                    <a:pt x="82" y="73"/>
                  </a:lnTo>
                  <a:lnTo>
                    <a:pt x="78" y="73"/>
                  </a:lnTo>
                  <a:lnTo>
                    <a:pt x="73" y="72"/>
                  </a:lnTo>
                  <a:lnTo>
                    <a:pt x="69" y="72"/>
                  </a:lnTo>
                  <a:lnTo>
                    <a:pt x="69" y="84"/>
                  </a:lnTo>
                  <a:lnTo>
                    <a:pt x="3" y="77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36" name="Freeform 24"/>
            <p:cNvSpPr>
              <a:spLocks/>
            </p:cNvSpPr>
            <p:nvPr/>
          </p:nvSpPr>
          <p:spPr bwMode="auto">
            <a:xfrm>
              <a:off x="1186" y="1729"/>
              <a:ext cx="96" cy="32"/>
            </a:xfrm>
            <a:custGeom>
              <a:avLst/>
              <a:gdLst>
                <a:gd name="T0" fmla="*/ 96 w 96"/>
                <a:gd name="T1" fmla="*/ 12 h 32"/>
                <a:gd name="T2" fmla="*/ 1 w 96"/>
                <a:gd name="T3" fmla="*/ 0 h 32"/>
                <a:gd name="T4" fmla="*/ 0 w 96"/>
                <a:gd name="T5" fmla="*/ 12 h 32"/>
                <a:gd name="T6" fmla="*/ 93 w 96"/>
                <a:gd name="T7" fmla="*/ 32 h 32"/>
                <a:gd name="T8" fmla="*/ 96 w 96"/>
                <a:gd name="T9" fmla="*/ 1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32"/>
                <a:gd name="T17" fmla="*/ 96 w 96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32">
                  <a:moveTo>
                    <a:pt x="96" y="12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93" y="3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37" name="Freeform 25"/>
            <p:cNvSpPr>
              <a:spLocks/>
            </p:cNvSpPr>
            <p:nvPr/>
          </p:nvSpPr>
          <p:spPr bwMode="auto">
            <a:xfrm>
              <a:off x="1233" y="1740"/>
              <a:ext cx="42" cy="14"/>
            </a:xfrm>
            <a:custGeom>
              <a:avLst/>
              <a:gdLst>
                <a:gd name="T0" fmla="*/ 42 w 42"/>
                <a:gd name="T1" fmla="*/ 6 h 14"/>
                <a:gd name="T2" fmla="*/ 2 w 42"/>
                <a:gd name="T3" fmla="*/ 0 h 14"/>
                <a:gd name="T4" fmla="*/ 0 w 42"/>
                <a:gd name="T5" fmla="*/ 6 h 14"/>
                <a:gd name="T6" fmla="*/ 40 w 42"/>
                <a:gd name="T7" fmla="*/ 14 h 14"/>
                <a:gd name="T8" fmla="*/ 42 w 42"/>
                <a:gd name="T9" fmla="*/ 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38" name="Freeform 26"/>
            <p:cNvSpPr>
              <a:spLocks/>
            </p:cNvSpPr>
            <p:nvPr/>
          </p:nvSpPr>
          <p:spPr bwMode="auto">
            <a:xfrm>
              <a:off x="1191" y="1733"/>
              <a:ext cx="28" cy="10"/>
            </a:xfrm>
            <a:custGeom>
              <a:avLst/>
              <a:gdLst>
                <a:gd name="T0" fmla="*/ 28 w 28"/>
                <a:gd name="T1" fmla="*/ 5 h 10"/>
                <a:gd name="T2" fmla="*/ 0 w 28"/>
                <a:gd name="T3" fmla="*/ 0 h 10"/>
                <a:gd name="T4" fmla="*/ 0 w 28"/>
                <a:gd name="T5" fmla="*/ 5 h 10"/>
                <a:gd name="T6" fmla="*/ 27 w 28"/>
                <a:gd name="T7" fmla="*/ 10 h 10"/>
                <a:gd name="T8" fmla="*/ 28 w 28"/>
                <a:gd name="T9" fmla="*/ 5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0"/>
                <a:gd name="T17" fmla="*/ 28 w 2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0">
                  <a:moveTo>
                    <a:pt x="28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27" y="10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39" name="Freeform 27"/>
            <p:cNvSpPr>
              <a:spLocks/>
            </p:cNvSpPr>
            <p:nvPr/>
          </p:nvSpPr>
          <p:spPr bwMode="auto">
            <a:xfrm>
              <a:off x="1123" y="1742"/>
              <a:ext cx="162" cy="55"/>
            </a:xfrm>
            <a:custGeom>
              <a:avLst/>
              <a:gdLst>
                <a:gd name="T0" fmla="*/ 0 w 162"/>
                <a:gd name="T1" fmla="*/ 17 h 55"/>
                <a:gd name="T2" fmla="*/ 0 w 162"/>
                <a:gd name="T3" fmla="*/ 17 h 55"/>
                <a:gd name="T4" fmla="*/ 1 w 162"/>
                <a:gd name="T5" fmla="*/ 17 h 55"/>
                <a:gd name="T6" fmla="*/ 2 w 162"/>
                <a:gd name="T7" fmla="*/ 17 h 55"/>
                <a:gd name="T8" fmla="*/ 4 w 162"/>
                <a:gd name="T9" fmla="*/ 15 h 55"/>
                <a:gd name="T10" fmla="*/ 7 w 162"/>
                <a:gd name="T11" fmla="*/ 15 h 55"/>
                <a:gd name="T12" fmla="*/ 10 w 162"/>
                <a:gd name="T13" fmla="*/ 15 h 55"/>
                <a:gd name="T14" fmla="*/ 14 w 162"/>
                <a:gd name="T15" fmla="*/ 14 h 55"/>
                <a:gd name="T16" fmla="*/ 17 w 162"/>
                <a:gd name="T17" fmla="*/ 13 h 55"/>
                <a:gd name="T18" fmla="*/ 21 w 162"/>
                <a:gd name="T19" fmla="*/ 12 h 55"/>
                <a:gd name="T20" fmla="*/ 24 w 162"/>
                <a:gd name="T21" fmla="*/ 11 h 55"/>
                <a:gd name="T22" fmla="*/ 28 w 162"/>
                <a:gd name="T23" fmla="*/ 10 h 55"/>
                <a:gd name="T24" fmla="*/ 31 w 162"/>
                <a:gd name="T25" fmla="*/ 8 h 55"/>
                <a:gd name="T26" fmla="*/ 35 w 162"/>
                <a:gd name="T27" fmla="*/ 6 h 55"/>
                <a:gd name="T28" fmla="*/ 37 w 162"/>
                <a:gd name="T29" fmla="*/ 5 h 55"/>
                <a:gd name="T30" fmla="*/ 40 w 162"/>
                <a:gd name="T31" fmla="*/ 3 h 55"/>
                <a:gd name="T32" fmla="*/ 43 w 162"/>
                <a:gd name="T33" fmla="*/ 0 h 55"/>
                <a:gd name="T34" fmla="*/ 162 w 162"/>
                <a:gd name="T35" fmla="*/ 28 h 55"/>
                <a:gd name="T36" fmla="*/ 162 w 162"/>
                <a:gd name="T37" fmla="*/ 28 h 55"/>
                <a:gd name="T38" fmla="*/ 161 w 162"/>
                <a:gd name="T39" fmla="*/ 29 h 55"/>
                <a:gd name="T40" fmla="*/ 159 w 162"/>
                <a:gd name="T41" fmla="*/ 31 h 55"/>
                <a:gd name="T42" fmla="*/ 158 w 162"/>
                <a:gd name="T43" fmla="*/ 32 h 55"/>
                <a:gd name="T44" fmla="*/ 157 w 162"/>
                <a:gd name="T45" fmla="*/ 33 h 55"/>
                <a:gd name="T46" fmla="*/ 155 w 162"/>
                <a:gd name="T47" fmla="*/ 35 h 55"/>
                <a:gd name="T48" fmla="*/ 152 w 162"/>
                <a:gd name="T49" fmla="*/ 36 h 55"/>
                <a:gd name="T50" fmla="*/ 150 w 162"/>
                <a:gd name="T51" fmla="*/ 39 h 55"/>
                <a:gd name="T52" fmla="*/ 147 w 162"/>
                <a:gd name="T53" fmla="*/ 41 h 55"/>
                <a:gd name="T54" fmla="*/ 144 w 162"/>
                <a:gd name="T55" fmla="*/ 43 h 55"/>
                <a:gd name="T56" fmla="*/ 141 w 162"/>
                <a:gd name="T57" fmla="*/ 46 h 55"/>
                <a:gd name="T58" fmla="*/ 137 w 162"/>
                <a:gd name="T59" fmla="*/ 48 h 55"/>
                <a:gd name="T60" fmla="*/ 135 w 162"/>
                <a:gd name="T61" fmla="*/ 50 h 55"/>
                <a:gd name="T62" fmla="*/ 131 w 162"/>
                <a:gd name="T63" fmla="*/ 52 h 55"/>
                <a:gd name="T64" fmla="*/ 128 w 162"/>
                <a:gd name="T65" fmla="*/ 53 h 55"/>
                <a:gd name="T66" fmla="*/ 126 w 162"/>
                <a:gd name="T67" fmla="*/ 55 h 55"/>
                <a:gd name="T68" fmla="*/ 0 w 162"/>
                <a:gd name="T69" fmla="*/ 17 h 5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5"/>
                <a:gd name="T107" fmla="*/ 162 w 162"/>
                <a:gd name="T108" fmla="*/ 55 h 5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5">
                  <a:moveTo>
                    <a:pt x="0" y="17"/>
                  </a:moveTo>
                  <a:lnTo>
                    <a:pt x="0" y="17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10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3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9"/>
                  </a:lnTo>
                  <a:lnTo>
                    <a:pt x="159" y="31"/>
                  </a:lnTo>
                  <a:lnTo>
                    <a:pt x="158" y="32"/>
                  </a:lnTo>
                  <a:lnTo>
                    <a:pt x="157" y="33"/>
                  </a:lnTo>
                  <a:lnTo>
                    <a:pt x="155" y="35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50"/>
                  </a:lnTo>
                  <a:lnTo>
                    <a:pt x="131" y="52"/>
                  </a:lnTo>
                  <a:lnTo>
                    <a:pt x="128" y="53"/>
                  </a:lnTo>
                  <a:lnTo>
                    <a:pt x="126" y="5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40" name="Freeform 28"/>
            <p:cNvSpPr>
              <a:spLocks/>
            </p:cNvSpPr>
            <p:nvPr/>
          </p:nvSpPr>
          <p:spPr bwMode="auto">
            <a:xfrm>
              <a:off x="1285" y="1736"/>
              <a:ext cx="57" cy="26"/>
            </a:xfrm>
            <a:custGeom>
              <a:avLst/>
              <a:gdLst>
                <a:gd name="T0" fmla="*/ 6 w 57"/>
                <a:gd name="T1" fmla="*/ 26 h 26"/>
                <a:gd name="T2" fmla="*/ 57 w 57"/>
                <a:gd name="T3" fmla="*/ 11 h 26"/>
                <a:gd name="T4" fmla="*/ 25 w 57"/>
                <a:gd name="T5" fmla="*/ 0 h 26"/>
                <a:gd name="T6" fmla="*/ 0 w 57"/>
                <a:gd name="T7" fmla="*/ 4 h 26"/>
                <a:gd name="T8" fmla="*/ 0 w 57"/>
                <a:gd name="T9" fmla="*/ 25 h 26"/>
                <a:gd name="T10" fmla="*/ 6 w 57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26"/>
                <a:gd name="T20" fmla="*/ 57 w 57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41" name="Freeform 29"/>
            <p:cNvSpPr>
              <a:spLocks/>
            </p:cNvSpPr>
            <p:nvPr/>
          </p:nvSpPr>
          <p:spPr bwMode="auto">
            <a:xfrm>
              <a:off x="1134" y="1627"/>
              <a:ext cx="32" cy="122"/>
            </a:xfrm>
            <a:custGeom>
              <a:avLst/>
              <a:gdLst>
                <a:gd name="T0" fmla="*/ 32 w 32"/>
                <a:gd name="T1" fmla="*/ 2 h 122"/>
                <a:gd name="T2" fmla="*/ 32 w 32"/>
                <a:gd name="T3" fmla="*/ 2 h 122"/>
                <a:gd name="T4" fmla="*/ 31 w 32"/>
                <a:gd name="T5" fmla="*/ 2 h 122"/>
                <a:gd name="T6" fmla="*/ 31 w 32"/>
                <a:gd name="T7" fmla="*/ 2 h 122"/>
                <a:gd name="T8" fmla="*/ 29 w 32"/>
                <a:gd name="T9" fmla="*/ 1 h 122"/>
                <a:gd name="T10" fmla="*/ 27 w 32"/>
                <a:gd name="T11" fmla="*/ 1 h 122"/>
                <a:gd name="T12" fmla="*/ 26 w 32"/>
                <a:gd name="T13" fmla="*/ 1 h 122"/>
                <a:gd name="T14" fmla="*/ 24 w 32"/>
                <a:gd name="T15" fmla="*/ 0 h 122"/>
                <a:gd name="T16" fmla="*/ 22 w 32"/>
                <a:gd name="T17" fmla="*/ 0 h 122"/>
                <a:gd name="T18" fmla="*/ 20 w 32"/>
                <a:gd name="T19" fmla="*/ 0 h 122"/>
                <a:gd name="T20" fmla="*/ 18 w 32"/>
                <a:gd name="T21" fmla="*/ 0 h 122"/>
                <a:gd name="T22" fmla="*/ 14 w 32"/>
                <a:gd name="T23" fmla="*/ 0 h 122"/>
                <a:gd name="T24" fmla="*/ 12 w 32"/>
                <a:gd name="T25" fmla="*/ 0 h 122"/>
                <a:gd name="T26" fmla="*/ 10 w 32"/>
                <a:gd name="T27" fmla="*/ 1 h 122"/>
                <a:gd name="T28" fmla="*/ 6 w 32"/>
                <a:gd name="T29" fmla="*/ 2 h 122"/>
                <a:gd name="T30" fmla="*/ 4 w 32"/>
                <a:gd name="T31" fmla="*/ 3 h 122"/>
                <a:gd name="T32" fmla="*/ 0 w 32"/>
                <a:gd name="T33" fmla="*/ 5 h 122"/>
                <a:gd name="T34" fmla="*/ 0 w 32"/>
                <a:gd name="T35" fmla="*/ 122 h 122"/>
                <a:gd name="T36" fmla="*/ 1 w 32"/>
                <a:gd name="T37" fmla="*/ 122 h 122"/>
                <a:gd name="T38" fmla="*/ 1 w 32"/>
                <a:gd name="T39" fmla="*/ 122 h 122"/>
                <a:gd name="T40" fmla="*/ 3 w 32"/>
                <a:gd name="T41" fmla="*/ 122 h 122"/>
                <a:gd name="T42" fmla="*/ 4 w 32"/>
                <a:gd name="T43" fmla="*/ 122 h 122"/>
                <a:gd name="T44" fmla="*/ 5 w 32"/>
                <a:gd name="T45" fmla="*/ 122 h 122"/>
                <a:gd name="T46" fmla="*/ 7 w 32"/>
                <a:gd name="T47" fmla="*/ 121 h 122"/>
                <a:gd name="T48" fmla="*/ 8 w 32"/>
                <a:gd name="T49" fmla="*/ 121 h 122"/>
                <a:gd name="T50" fmla="*/ 11 w 32"/>
                <a:gd name="T51" fmla="*/ 121 h 122"/>
                <a:gd name="T52" fmla="*/ 13 w 32"/>
                <a:gd name="T53" fmla="*/ 120 h 122"/>
                <a:gd name="T54" fmla="*/ 15 w 32"/>
                <a:gd name="T55" fmla="*/ 119 h 122"/>
                <a:gd name="T56" fmla="*/ 18 w 32"/>
                <a:gd name="T57" fmla="*/ 119 h 122"/>
                <a:gd name="T58" fmla="*/ 21 w 32"/>
                <a:gd name="T59" fmla="*/ 118 h 122"/>
                <a:gd name="T60" fmla="*/ 24 w 32"/>
                <a:gd name="T61" fmla="*/ 115 h 122"/>
                <a:gd name="T62" fmla="*/ 26 w 32"/>
                <a:gd name="T63" fmla="*/ 114 h 122"/>
                <a:gd name="T64" fmla="*/ 29 w 32"/>
                <a:gd name="T65" fmla="*/ 113 h 122"/>
                <a:gd name="T66" fmla="*/ 32 w 32"/>
                <a:gd name="T67" fmla="*/ 111 h 122"/>
                <a:gd name="T68" fmla="*/ 32 w 32"/>
                <a:gd name="T69" fmla="*/ 2 h 12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122"/>
                <a:gd name="T107" fmla="*/ 32 w 32"/>
                <a:gd name="T108" fmla="*/ 122 h 12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122">
                  <a:moveTo>
                    <a:pt x="32" y="2"/>
                  </a:moveTo>
                  <a:lnTo>
                    <a:pt x="32" y="2"/>
                  </a:lnTo>
                  <a:lnTo>
                    <a:pt x="31" y="2"/>
                  </a:lnTo>
                  <a:lnTo>
                    <a:pt x="29" y="1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122"/>
                  </a:lnTo>
                  <a:lnTo>
                    <a:pt x="1" y="122"/>
                  </a:lnTo>
                  <a:lnTo>
                    <a:pt x="3" y="122"/>
                  </a:lnTo>
                  <a:lnTo>
                    <a:pt x="4" y="122"/>
                  </a:lnTo>
                  <a:lnTo>
                    <a:pt x="5" y="122"/>
                  </a:lnTo>
                  <a:lnTo>
                    <a:pt x="7" y="121"/>
                  </a:lnTo>
                  <a:lnTo>
                    <a:pt x="8" y="121"/>
                  </a:lnTo>
                  <a:lnTo>
                    <a:pt x="11" y="121"/>
                  </a:lnTo>
                  <a:lnTo>
                    <a:pt x="13" y="120"/>
                  </a:lnTo>
                  <a:lnTo>
                    <a:pt x="15" y="119"/>
                  </a:lnTo>
                  <a:lnTo>
                    <a:pt x="18" y="119"/>
                  </a:lnTo>
                  <a:lnTo>
                    <a:pt x="21" y="118"/>
                  </a:lnTo>
                  <a:lnTo>
                    <a:pt x="24" y="115"/>
                  </a:lnTo>
                  <a:lnTo>
                    <a:pt x="26" y="114"/>
                  </a:lnTo>
                  <a:lnTo>
                    <a:pt x="29" y="113"/>
                  </a:lnTo>
                  <a:lnTo>
                    <a:pt x="32" y="111"/>
                  </a:lnTo>
                  <a:lnTo>
                    <a:pt x="32" y="2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42" name="Freeform 30"/>
            <p:cNvSpPr>
              <a:spLocks/>
            </p:cNvSpPr>
            <p:nvPr/>
          </p:nvSpPr>
          <p:spPr bwMode="auto">
            <a:xfrm>
              <a:off x="1135" y="1628"/>
              <a:ext cx="27" cy="104"/>
            </a:xfrm>
            <a:custGeom>
              <a:avLst/>
              <a:gdLst>
                <a:gd name="T0" fmla="*/ 27 w 27"/>
                <a:gd name="T1" fmla="*/ 2 h 104"/>
                <a:gd name="T2" fmla="*/ 27 w 27"/>
                <a:gd name="T3" fmla="*/ 2 h 104"/>
                <a:gd name="T4" fmla="*/ 26 w 27"/>
                <a:gd name="T5" fmla="*/ 2 h 104"/>
                <a:gd name="T6" fmla="*/ 26 w 27"/>
                <a:gd name="T7" fmla="*/ 1 h 104"/>
                <a:gd name="T8" fmla="*/ 25 w 27"/>
                <a:gd name="T9" fmla="*/ 1 h 104"/>
                <a:gd name="T10" fmla="*/ 24 w 27"/>
                <a:gd name="T11" fmla="*/ 1 h 104"/>
                <a:gd name="T12" fmla="*/ 23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7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10 w 27"/>
                <a:gd name="T25" fmla="*/ 0 h 104"/>
                <a:gd name="T26" fmla="*/ 9 w 27"/>
                <a:gd name="T27" fmla="*/ 1 h 104"/>
                <a:gd name="T28" fmla="*/ 5 w 27"/>
                <a:gd name="T29" fmla="*/ 2 h 104"/>
                <a:gd name="T30" fmla="*/ 3 w 27"/>
                <a:gd name="T31" fmla="*/ 3 h 104"/>
                <a:gd name="T32" fmla="*/ 0 w 27"/>
                <a:gd name="T33" fmla="*/ 4 h 104"/>
                <a:gd name="T34" fmla="*/ 0 w 27"/>
                <a:gd name="T35" fmla="*/ 104 h 104"/>
                <a:gd name="T36" fmla="*/ 0 w 27"/>
                <a:gd name="T37" fmla="*/ 104 h 104"/>
                <a:gd name="T38" fmla="*/ 2 w 27"/>
                <a:gd name="T39" fmla="*/ 104 h 104"/>
                <a:gd name="T40" fmla="*/ 2 w 27"/>
                <a:gd name="T41" fmla="*/ 103 h 104"/>
                <a:gd name="T42" fmla="*/ 3 w 27"/>
                <a:gd name="T43" fmla="*/ 103 h 104"/>
                <a:gd name="T44" fmla="*/ 4 w 27"/>
                <a:gd name="T45" fmla="*/ 103 h 104"/>
                <a:gd name="T46" fmla="*/ 6 w 27"/>
                <a:gd name="T47" fmla="*/ 103 h 104"/>
                <a:gd name="T48" fmla="*/ 7 w 27"/>
                <a:gd name="T49" fmla="*/ 103 h 104"/>
                <a:gd name="T50" fmla="*/ 10 w 27"/>
                <a:gd name="T51" fmla="*/ 101 h 104"/>
                <a:gd name="T52" fmla="*/ 11 w 27"/>
                <a:gd name="T53" fmla="*/ 101 h 104"/>
                <a:gd name="T54" fmla="*/ 13 w 27"/>
                <a:gd name="T55" fmla="*/ 100 h 104"/>
                <a:gd name="T56" fmla="*/ 16 w 27"/>
                <a:gd name="T57" fmla="*/ 99 h 104"/>
                <a:gd name="T58" fmla="*/ 18 w 27"/>
                <a:gd name="T59" fmla="*/ 99 h 104"/>
                <a:gd name="T60" fmla="*/ 20 w 27"/>
                <a:gd name="T61" fmla="*/ 98 h 104"/>
                <a:gd name="T62" fmla="*/ 23 w 27"/>
                <a:gd name="T63" fmla="*/ 97 h 104"/>
                <a:gd name="T64" fmla="*/ 25 w 27"/>
                <a:gd name="T65" fmla="*/ 94 h 104"/>
                <a:gd name="T66" fmla="*/ 27 w 27"/>
                <a:gd name="T67" fmla="*/ 93 h 104"/>
                <a:gd name="T68" fmla="*/ 27 w 27"/>
                <a:gd name="T69" fmla="*/ 2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3"/>
                  </a:lnTo>
                  <a:lnTo>
                    <a:pt x="3" y="103"/>
                  </a:lnTo>
                  <a:lnTo>
                    <a:pt x="4" y="103"/>
                  </a:lnTo>
                  <a:lnTo>
                    <a:pt x="6" y="103"/>
                  </a:lnTo>
                  <a:lnTo>
                    <a:pt x="7" y="103"/>
                  </a:lnTo>
                  <a:lnTo>
                    <a:pt x="10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7"/>
                  </a:lnTo>
                  <a:lnTo>
                    <a:pt x="25" y="94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43" name="Freeform 31"/>
            <p:cNvSpPr>
              <a:spLocks/>
            </p:cNvSpPr>
            <p:nvPr/>
          </p:nvSpPr>
          <p:spPr bwMode="auto">
            <a:xfrm>
              <a:off x="1137" y="1629"/>
              <a:ext cx="22" cy="84"/>
            </a:xfrm>
            <a:custGeom>
              <a:avLst/>
              <a:gdLst>
                <a:gd name="T0" fmla="*/ 22 w 22"/>
                <a:gd name="T1" fmla="*/ 1 h 84"/>
                <a:gd name="T2" fmla="*/ 22 w 22"/>
                <a:gd name="T3" fmla="*/ 1 h 84"/>
                <a:gd name="T4" fmla="*/ 21 w 22"/>
                <a:gd name="T5" fmla="*/ 1 h 84"/>
                <a:gd name="T6" fmla="*/ 21 w 22"/>
                <a:gd name="T7" fmla="*/ 1 h 84"/>
                <a:gd name="T8" fmla="*/ 19 w 22"/>
                <a:gd name="T9" fmla="*/ 1 h 84"/>
                <a:gd name="T10" fmla="*/ 18 w 22"/>
                <a:gd name="T11" fmla="*/ 0 h 84"/>
                <a:gd name="T12" fmla="*/ 17 w 22"/>
                <a:gd name="T13" fmla="*/ 0 h 84"/>
                <a:gd name="T14" fmla="*/ 16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1 w 22"/>
                <a:gd name="T21" fmla="*/ 0 h 84"/>
                <a:gd name="T22" fmla="*/ 9 w 22"/>
                <a:gd name="T23" fmla="*/ 0 h 84"/>
                <a:gd name="T24" fmla="*/ 8 w 22"/>
                <a:gd name="T25" fmla="*/ 0 h 84"/>
                <a:gd name="T26" fmla="*/ 5 w 22"/>
                <a:gd name="T27" fmla="*/ 0 h 84"/>
                <a:gd name="T28" fmla="*/ 3 w 22"/>
                <a:gd name="T29" fmla="*/ 1 h 84"/>
                <a:gd name="T30" fmla="*/ 2 w 22"/>
                <a:gd name="T31" fmla="*/ 2 h 84"/>
                <a:gd name="T32" fmla="*/ 0 w 22"/>
                <a:gd name="T33" fmla="*/ 3 h 84"/>
                <a:gd name="T34" fmla="*/ 0 w 22"/>
                <a:gd name="T35" fmla="*/ 84 h 84"/>
                <a:gd name="T36" fmla="*/ 0 w 22"/>
                <a:gd name="T37" fmla="*/ 84 h 84"/>
                <a:gd name="T38" fmla="*/ 0 w 22"/>
                <a:gd name="T39" fmla="*/ 84 h 84"/>
                <a:gd name="T40" fmla="*/ 1 w 22"/>
                <a:gd name="T41" fmla="*/ 84 h 84"/>
                <a:gd name="T42" fmla="*/ 2 w 22"/>
                <a:gd name="T43" fmla="*/ 84 h 84"/>
                <a:gd name="T44" fmla="*/ 3 w 22"/>
                <a:gd name="T45" fmla="*/ 84 h 84"/>
                <a:gd name="T46" fmla="*/ 4 w 22"/>
                <a:gd name="T47" fmla="*/ 83 h 84"/>
                <a:gd name="T48" fmla="*/ 5 w 22"/>
                <a:gd name="T49" fmla="*/ 83 h 84"/>
                <a:gd name="T50" fmla="*/ 7 w 22"/>
                <a:gd name="T51" fmla="*/ 83 h 84"/>
                <a:gd name="T52" fmla="*/ 9 w 22"/>
                <a:gd name="T53" fmla="*/ 82 h 84"/>
                <a:gd name="T54" fmla="*/ 10 w 22"/>
                <a:gd name="T55" fmla="*/ 82 h 84"/>
                <a:gd name="T56" fmla="*/ 12 w 22"/>
                <a:gd name="T57" fmla="*/ 81 h 84"/>
                <a:gd name="T58" fmla="*/ 14 w 22"/>
                <a:gd name="T59" fmla="*/ 81 h 84"/>
                <a:gd name="T60" fmla="*/ 16 w 22"/>
                <a:gd name="T61" fmla="*/ 79 h 84"/>
                <a:gd name="T62" fmla="*/ 18 w 22"/>
                <a:gd name="T63" fmla="*/ 78 h 84"/>
                <a:gd name="T64" fmla="*/ 19 w 22"/>
                <a:gd name="T65" fmla="*/ 77 h 84"/>
                <a:gd name="T66" fmla="*/ 22 w 22"/>
                <a:gd name="T67" fmla="*/ 76 h 84"/>
                <a:gd name="T68" fmla="*/ 22 w 22"/>
                <a:gd name="T69" fmla="*/ 1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1"/>
                  </a:moveTo>
                  <a:lnTo>
                    <a:pt x="22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2"/>
                  </a:lnTo>
                  <a:lnTo>
                    <a:pt x="10" y="82"/>
                  </a:lnTo>
                  <a:lnTo>
                    <a:pt x="12" y="81"/>
                  </a:lnTo>
                  <a:lnTo>
                    <a:pt x="14" y="81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A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44" name="Freeform 32"/>
            <p:cNvSpPr>
              <a:spLocks/>
            </p:cNvSpPr>
            <p:nvPr/>
          </p:nvSpPr>
          <p:spPr bwMode="auto">
            <a:xfrm>
              <a:off x="1138" y="1629"/>
              <a:ext cx="17" cy="65"/>
            </a:xfrm>
            <a:custGeom>
              <a:avLst/>
              <a:gdLst>
                <a:gd name="T0" fmla="*/ 17 w 17"/>
                <a:gd name="T1" fmla="*/ 2 h 65"/>
                <a:gd name="T2" fmla="*/ 17 w 17"/>
                <a:gd name="T3" fmla="*/ 2 h 65"/>
                <a:gd name="T4" fmla="*/ 16 w 17"/>
                <a:gd name="T5" fmla="*/ 1 h 65"/>
                <a:gd name="T6" fmla="*/ 14 w 17"/>
                <a:gd name="T7" fmla="*/ 1 h 65"/>
                <a:gd name="T8" fmla="*/ 11 w 17"/>
                <a:gd name="T9" fmla="*/ 1 h 65"/>
                <a:gd name="T10" fmla="*/ 9 w 17"/>
                <a:gd name="T11" fmla="*/ 0 h 65"/>
                <a:gd name="T12" fmla="*/ 6 w 17"/>
                <a:gd name="T13" fmla="*/ 1 h 65"/>
                <a:gd name="T14" fmla="*/ 2 w 17"/>
                <a:gd name="T15" fmla="*/ 2 h 65"/>
                <a:gd name="T16" fmla="*/ 0 w 17"/>
                <a:gd name="T17" fmla="*/ 3 h 65"/>
                <a:gd name="T18" fmla="*/ 0 w 17"/>
                <a:gd name="T19" fmla="*/ 65 h 65"/>
                <a:gd name="T20" fmla="*/ 0 w 17"/>
                <a:gd name="T21" fmla="*/ 65 h 65"/>
                <a:gd name="T22" fmla="*/ 1 w 17"/>
                <a:gd name="T23" fmla="*/ 65 h 65"/>
                <a:gd name="T24" fmla="*/ 3 w 17"/>
                <a:gd name="T25" fmla="*/ 65 h 65"/>
                <a:gd name="T26" fmla="*/ 6 w 17"/>
                <a:gd name="T27" fmla="*/ 64 h 65"/>
                <a:gd name="T28" fmla="*/ 8 w 17"/>
                <a:gd name="T29" fmla="*/ 64 h 65"/>
                <a:gd name="T30" fmla="*/ 11 w 17"/>
                <a:gd name="T31" fmla="*/ 63 h 65"/>
                <a:gd name="T32" fmla="*/ 14 w 17"/>
                <a:gd name="T33" fmla="*/ 61 h 65"/>
                <a:gd name="T34" fmla="*/ 17 w 17"/>
                <a:gd name="T35" fmla="*/ 58 h 65"/>
                <a:gd name="T36" fmla="*/ 17 w 17"/>
                <a:gd name="T37" fmla="*/ 2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65"/>
                <a:gd name="T59" fmla="*/ 17 w 17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65">
                  <a:moveTo>
                    <a:pt x="17" y="2"/>
                  </a:moveTo>
                  <a:lnTo>
                    <a:pt x="17" y="2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5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1" y="63"/>
                  </a:lnTo>
                  <a:lnTo>
                    <a:pt x="14" y="61"/>
                  </a:lnTo>
                  <a:lnTo>
                    <a:pt x="17" y="58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B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45" name="Freeform 33"/>
            <p:cNvSpPr>
              <a:spLocks/>
            </p:cNvSpPr>
            <p:nvPr/>
          </p:nvSpPr>
          <p:spPr bwMode="auto">
            <a:xfrm>
              <a:off x="1138" y="1630"/>
              <a:ext cx="14" cy="47"/>
            </a:xfrm>
            <a:custGeom>
              <a:avLst/>
              <a:gdLst>
                <a:gd name="T0" fmla="*/ 14 w 14"/>
                <a:gd name="T1" fmla="*/ 1 h 47"/>
                <a:gd name="T2" fmla="*/ 14 w 14"/>
                <a:gd name="T3" fmla="*/ 1 h 47"/>
                <a:gd name="T4" fmla="*/ 13 w 14"/>
                <a:gd name="T5" fmla="*/ 1 h 47"/>
                <a:gd name="T6" fmla="*/ 11 w 14"/>
                <a:gd name="T7" fmla="*/ 1 h 47"/>
                <a:gd name="T8" fmla="*/ 9 w 14"/>
                <a:gd name="T9" fmla="*/ 0 h 47"/>
                <a:gd name="T10" fmla="*/ 8 w 14"/>
                <a:gd name="T11" fmla="*/ 0 h 47"/>
                <a:gd name="T12" fmla="*/ 6 w 14"/>
                <a:gd name="T13" fmla="*/ 1 h 47"/>
                <a:gd name="T14" fmla="*/ 2 w 14"/>
                <a:gd name="T15" fmla="*/ 1 h 47"/>
                <a:gd name="T16" fmla="*/ 0 w 14"/>
                <a:gd name="T17" fmla="*/ 4 h 47"/>
                <a:gd name="T18" fmla="*/ 0 w 14"/>
                <a:gd name="T19" fmla="*/ 47 h 47"/>
                <a:gd name="T20" fmla="*/ 1 w 14"/>
                <a:gd name="T21" fmla="*/ 47 h 47"/>
                <a:gd name="T22" fmla="*/ 1 w 14"/>
                <a:gd name="T23" fmla="*/ 46 h 47"/>
                <a:gd name="T24" fmla="*/ 3 w 14"/>
                <a:gd name="T25" fmla="*/ 46 h 47"/>
                <a:gd name="T26" fmla="*/ 4 w 14"/>
                <a:gd name="T27" fmla="*/ 46 h 47"/>
                <a:gd name="T28" fmla="*/ 7 w 14"/>
                <a:gd name="T29" fmla="*/ 44 h 47"/>
                <a:gd name="T30" fmla="*/ 9 w 14"/>
                <a:gd name="T31" fmla="*/ 44 h 47"/>
                <a:gd name="T32" fmla="*/ 11 w 14"/>
                <a:gd name="T33" fmla="*/ 43 h 47"/>
                <a:gd name="T34" fmla="*/ 14 w 14"/>
                <a:gd name="T35" fmla="*/ 41 h 47"/>
                <a:gd name="T36" fmla="*/ 14 w 14"/>
                <a:gd name="T37" fmla="*/ 1 h 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7"/>
                <a:gd name="T59" fmla="*/ 14 w 14"/>
                <a:gd name="T60" fmla="*/ 47 h 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7">
                  <a:moveTo>
                    <a:pt x="14" y="1"/>
                  </a:move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4" y="46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11" y="43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46" name="Freeform 34"/>
            <p:cNvSpPr>
              <a:spLocks/>
            </p:cNvSpPr>
            <p:nvPr/>
          </p:nvSpPr>
          <p:spPr bwMode="auto">
            <a:xfrm>
              <a:off x="1139" y="1631"/>
              <a:ext cx="9" cy="27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6 w 9"/>
                <a:gd name="T9" fmla="*/ 0 h 27"/>
                <a:gd name="T10" fmla="*/ 5 w 9"/>
                <a:gd name="T11" fmla="*/ 0 h 27"/>
                <a:gd name="T12" fmla="*/ 3 w 9"/>
                <a:gd name="T13" fmla="*/ 0 h 27"/>
                <a:gd name="T14" fmla="*/ 1 w 9"/>
                <a:gd name="T15" fmla="*/ 1 h 27"/>
                <a:gd name="T16" fmla="*/ 0 w 9"/>
                <a:gd name="T17" fmla="*/ 3 h 27"/>
                <a:gd name="T18" fmla="*/ 0 w 9"/>
                <a:gd name="T19" fmla="*/ 27 h 27"/>
                <a:gd name="T20" fmla="*/ 0 w 9"/>
                <a:gd name="T21" fmla="*/ 27 h 27"/>
                <a:gd name="T22" fmla="*/ 1 w 9"/>
                <a:gd name="T23" fmla="*/ 27 h 27"/>
                <a:gd name="T24" fmla="*/ 2 w 9"/>
                <a:gd name="T25" fmla="*/ 27 h 27"/>
                <a:gd name="T26" fmla="*/ 3 w 9"/>
                <a:gd name="T27" fmla="*/ 27 h 27"/>
                <a:gd name="T28" fmla="*/ 5 w 9"/>
                <a:gd name="T29" fmla="*/ 26 h 27"/>
                <a:gd name="T30" fmla="*/ 6 w 9"/>
                <a:gd name="T31" fmla="*/ 26 h 27"/>
                <a:gd name="T32" fmla="*/ 8 w 9"/>
                <a:gd name="T33" fmla="*/ 25 h 27"/>
                <a:gd name="T34" fmla="*/ 9 w 9"/>
                <a:gd name="T35" fmla="*/ 24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47" name="Freeform 35"/>
            <p:cNvSpPr>
              <a:spLocks/>
            </p:cNvSpPr>
            <p:nvPr/>
          </p:nvSpPr>
          <p:spPr bwMode="auto">
            <a:xfrm>
              <a:off x="1250" y="1708"/>
              <a:ext cx="14" cy="13"/>
            </a:xfrm>
            <a:custGeom>
              <a:avLst/>
              <a:gdLst>
                <a:gd name="T0" fmla="*/ 7 w 14"/>
                <a:gd name="T1" fmla="*/ 13 h 13"/>
                <a:gd name="T2" fmla="*/ 8 w 14"/>
                <a:gd name="T3" fmla="*/ 13 h 13"/>
                <a:gd name="T4" fmla="*/ 9 w 14"/>
                <a:gd name="T5" fmla="*/ 13 h 13"/>
                <a:gd name="T6" fmla="*/ 10 w 14"/>
                <a:gd name="T7" fmla="*/ 12 h 13"/>
                <a:gd name="T8" fmla="*/ 11 w 14"/>
                <a:gd name="T9" fmla="*/ 11 h 13"/>
                <a:gd name="T10" fmla="*/ 13 w 14"/>
                <a:gd name="T11" fmla="*/ 11 h 13"/>
                <a:gd name="T12" fmla="*/ 13 w 14"/>
                <a:gd name="T13" fmla="*/ 10 h 13"/>
                <a:gd name="T14" fmla="*/ 14 w 14"/>
                <a:gd name="T15" fmla="*/ 7 h 13"/>
                <a:gd name="T16" fmla="*/ 14 w 14"/>
                <a:gd name="T17" fmla="*/ 6 h 13"/>
                <a:gd name="T18" fmla="*/ 14 w 14"/>
                <a:gd name="T19" fmla="*/ 5 h 13"/>
                <a:gd name="T20" fmla="*/ 13 w 14"/>
                <a:gd name="T21" fmla="*/ 4 h 13"/>
                <a:gd name="T22" fmla="*/ 13 w 14"/>
                <a:gd name="T23" fmla="*/ 3 h 13"/>
                <a:gd name="T24" fmla="*/ 11 w 14"/>
                <a:gd name="T25" fmla="*/ 2 h 13"/>
                <a:gd name="T26" fmla="*/ 10 w 14"/>
                <a:gd name="T27" fmla="*/ 0 h 13"/>
                <a:gd name="T28" fmla="*/ 9 w 14"/>
                <a:gd name="T29" fmla="*/ 0 h 13"/>
                <a:gd name="T30" fmla="*/ 8 w 14"/>
                <a:gd name="T31" fmla="*/ 0 h 13"/>
                <a:gd name="T32" fmla="*/ 7 w 14"/>
                <a:gd name="T33" fmla="*/ 0 h 13"/>
                <a:gd name="T34" fmla="*/ 6 w 14"/>
                <a:gd name="T35" fmla="*/ 0 h 13"/>
                <a:gd name="T36" fmla="*/ 4 w 14"/>
                <a:gd name="T37" fmla="*/ 0 h 13"/>
                <a:gd name="T38" fmla="*/ 3 w 14"/>
                <a:gd name="T39" fmla="*/ 0 h 13"/>
                <a:gd name="T40" fmla="*/ 2 w 14"/>
                <a:gd name="T41" fmla="*/ 2 h 13"/>
                <a:gd name="T42" fmla="*/ 1 w 14"/>
                <a:gd name="T43" fmla="*/ 3 h 13"/>
                <a:gd name="T44" fmla="*/ 1 w 14"/>
                <a:gd name="T45" fmla="*/ 4 h 13"/>
                <a:gd name="T46" fmla="*/ 0 w 14"/>
                <a:gd name="T47" fmla="*/ 5 h 13"/>
                <a:gd name="T48" fmla="*/ 0 w 14"/>
                <a:gd name="T49" fmla="*/ 6 h 13"/>
                <a:gd name="T50" fmla="*/ 0 w 14"/>
                <a:gd name="T51" fmla="*/ 7 h 13"/>
                <a:gd name="T52" fmla="*/ 1 w 14"/>
                <a:gd name="T53" fmla="*/ 10 h 13"/>
                <a:gd name="T54" fmla="*/ 1 w 14"/>
                <a:gd name="T55" fmla="*/ 11 h 13"/>
                <a:gd name="T56" fmla="*/ 2 w 14"/>
                <a:gd name="T57" fmla="*/ 11 h 13"/>
                <a:gd name="T58" fmla="*/ 3 w 14"/>
                <a:gd name="T59" fmla="*/ 12 h 13"/>
                <a:gd name="T60" fmla="*/ 4 w 14"/>
                <a:gd name="T61" fmla="*/ 13 h 13"/>
                <a:gd name="T62" fmla="*/ 6 w 14"/>
                <a:gd name="T63" fmla="*/ 13 h 13"/>
                <a:gd name="T64" fmla="*/ 7 w 14"/>
                <a:gd name="T65" fmla="*/ 13 h 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3"/>
                <a:gd name="T101" fmla="*/ 14 w 14"/>
                <a:gd name="T102" fmla="*/ 13 h 1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3">
                  <a:moveTo>
                    <a:pt x="7" y="13"/>
                  </a:moveTo>
                  <a:lnTo>
                    <a:pt x="8" y="13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1" y="2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48" name="Freeform 36"/>
            <p:cNvSpPr>
              <a:spLocks/>
            </p:cNvSpPr>
            <p:nvPr/>
          </p:nvSpPr>
          <p:spPr bwMode="auto">
            <a:xfrm>
              <a:off x="1209" y="1708"/>
              <a:ext cx="7" cy="7"/>
            </a:xfrm>
            <a:custGeom>
              <a:avLst/>
              <a:gdLst>
                <a:gd name="T0" fmla="*/ 3 w 7"/>
                <a:gd name="T1" fmla="*/ 7 h 7"/>
                <a:gd name="T2" fmla="*/ 5 w 7"/>
                <a:gd name="T3" fmla="*/ 6 h 7"/>
                <a:gd name="T4" fmla="*/ 6 w 7"/>
                <a:gd name="T5" fmla="*/ 6 h 7"/>
                <a:gd name="T6" fmla="*/ 6 w 7"/>
                <a:gd name="T7" fmla="*/ 5 h 7"/>
                <a:gd name="T8" fmla="*/ 7 w 7"/>
                <a:gd name="T9" fmla="*/ 4 h 7"/>
                <a:gd name="T10" fmla="*/ 6 w 7"/>
                <a:gd name="T11" fmla="*/ 2 h 7"/>
                <a:gd name="T12" fmla="*/ 6 w 7"/>
                <a:gd name="T13" fmla="*/ 2 h 7"/>
                <a:gd name="T14" fmla="*/ 5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2 h 7"/>
                <a:gd name="T22" fmla="*/ 0 w 7"/>
                <a:gd name="T23" fmla="*/ 2 h 7"/>
                <a:gd name="T24" fmla="*/ 0 w 7"/>
                <a:gd name="T25" fmla="*/ 4 h 7"/>
                <a:gd name="T26" fmla="*/ 0 w 7"/>
                <a:gd name="T27" fmla="*/ 5 h 7"/>
                <a:gd name="T28" fmla="*/ 1 w 7"/>
                <a:gd name="T29" fmla="*/ 6 h 7"/>
                <a:gd name="T30" fmla="*/ 2 w 7"/>
                <a:gd name="T31" fmla="*/ 6 h 7"/>
                <a:gd name="T32" fmla="*/ 3 w 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5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49" name="Freeform 37"/>
            <p:cNvSpPr>
              <a:spLocks/>
            </p:cNvSpPr>
            <p:nvPr/>
          </p:nvSpPr>
          <p:spPr bwMode="auto">
            <a:xfrm>
              <a:off x="1221" y="1708"/>
              <a:ext cx="5" cy="7"/>
            </a:xfrm>
            <a:custGeom>
              <a:avLst/>
              <a:gdLst>
                <a:gd name="T0" fmla="*/ 3 w 5"/>
                <a:gd name="T1" fmla="*/ 7 h 7"/>
                <a:gd name="T2" fmla="*/ 4 w 5"/>
                <a:gd name="T3" fmla="*/ 7 h 7"/>
                <a:gd name="T4" fmla="*/ 5 w 5"/>
                <a:gd name="T5" fmla="*/ 6 h 7"/>
                <a:gd name="T6" fmla="*/ 5 w 5"/>
                <a:gd name="T7" fmla="*/ 5 h 7"/>
                <a:gd name="T8" fmla="*/ 5 w 5"/>
                <a:gd name="T9" fmla="*/ 4 h 7"/>
                <a:gd name="T10" fmla="*/ 5 w 5"/>
                <a:gd name="T11" fmla="*/ 3 h 7"/>
                <a:gd name="T12" fmla="*/ 5 w 5"/>
                <a:gd name="T13" fmla="*/ 2 h 7"/>
                <a:gd name="T14" fmla="*/ 4 w 5"/>
                <a:gd name="T15" fmla="*/ 0 h 7"/>
                <a:gd name="T16" fmla="*/ 3 w 5"/>
                <a:gd name="T17" fmla="*/ 0 h 7"/>
                <a:gd name="T18" fmla="*/ 2 w 5"/>
                <a:gd name="T19" fmla="*/ 0 h 7"/>
                <a:gd name="T20" fmla="*/ 1 w 5"/>
                <a:gd name="T21" fmla="*/ 2 h 7"/>
                <a:gd name="T22" fmla="*/ 0 w 5"/>
                <a:gd name="T23" fmla="*/ 3 h 7"/>
                <a:gd name="T24" fmla="*/ 0 w 5"/>
                <a:gd name="T25" fmla="*/ 4 h 7"/>
                <a:gd name="T26" fmla="*/ 0 w 5"/>
                <a:gd name="T27" fmla="*/ 5 h 7"/>
                <a:gd name="T28" fmla="*/ 1 w 5"/>
                <a:gd name="T29" fmla="*/ 6 h 7"/>
                <a:gd name="T30" fmla="*/ 2 w 5"/>
                <a:gd name="T31" fmla="*/ 7 h 7"/>
                <a:gd name="T32" fmla="*/ 3 w 5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7"/>
                <a:gd name="T53" fmla="*/ 5 w 5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50" name="Freeform 38"/>
            <p:cNvSpPr>
              <a:spLocks/>
            </p:cNvSpPr>
            <p:nvPr/>
          </p:nvSpPr>
          <p:spPr bwMode="auto">
            <a:xfrm>
              <a:off x="1175" y="1616"/>
              <a:ext cx="19" cy="92"/>
            </a:xfrm>
            <a:custGeom>
              <a:avLst/>
              <a:gdLst>
                <a:gd name="T0" fmla="*/ 6 w 19"/>
                <a:gd name="T1" fmla="*/ 1 h 92"/>
                <a:gd name="T2" fmla="*/ 6 w 19"/>
                <a:gd name="T3" fmla="*/ 4 h 92"/>
                <a:gd name="T4" fmla="*/ 4 w 19"/>
                <a:gd name="T5" fmla="*/ 8 h 92"/>
                <a:gd name="T6" fmla="*/ 2 w 19"/>
                <a:gd name="T7" fmla="*/ 16 h 92"/>
                <a:gd name="T8" fmla="*/ 1 w 19"/>
                <a:gd name="T9" fmla="*/ 28 h 92"/>
                <a:gd name="T10" fmla="*/ 0 w 19"/>
                <a:gd name="T11" fmla="*/ 41 h 92"/>
                <a:gd name="T12" fmla="*/ 0 w 19"/>
                <a:gd name="T13" fmla="*/ 56 h 92"/>
                <a:gd name="T14" fmla="*/ 1 w 19"/>
                <a:gd name="T15" fmla="*/ 74 h 92"/>
                <a:gd name="T16" fmla="*/ 5 w 19"/>
                <a:gd name="T17" fmla="*/ 92 h 92"/>
                <a:gd name="T18" fmla="*/ 19 w 19"/>
                <a:gd name="T19" fmla="*/ 91 h 92"/>
                <a:gd name="T20" fmla="*/ 18 w 19"/>
                <a:gd name="T21" fmla="*/ 89 h 92"/>
                <a:gd name="T22" fmla="*/ 16 w 19"/>
                <a:gd name="T23" fmla="*/ 81 h 92"/>
                <a:gd name="T24" fmla="*/ 15 w 19"/>
                <a:gd name="T25" fmla="*/ 70 h 92"/>
                <a:gd name="T26" fmla="*/ 14 w 19"/>
                <a:gd name="T27" fmla="*/ 56 h 92"/>
                <a:gd name="T28" fmla="*/ 13 w 19"/>
                <a:gd name="T29" fmla="*/ 42 h 92"/>
                <a:gd name="T30" fmla="*/ 13 w 19"/>
                <a:gd name="T31" fmla="*/ 27 h 92"/>
                <a:gd name="T32" fmla="*/ 15 w 19"/>
                <a:gd name="T33" fmla="*/ 13 h 92"/>
                <a:gd name="T34" fmla="*/ 19 w 19"/>
                <a:gd name="T35" fmla="*/ 1 h 92"/>
                <a:gd name="T36" fmla="*/ 19 w 19"/>
                <a:gd name="T37" fmla="*/ 0 h 92"/>
                <a:gd name="T38" fmla="*/ 19 w 19"/>
                <a:gd name="T39" fmla="*/ 0 h 92"/>
                <a:gd name="T40" fmla="*/ 19 w 19"/>
                <a:gd name="T41" fmla="*/ 0 h 92"/>
                <a:gd name="T42" fmla="*/ 18 w 19"/>
                <a:gd name="T43" fmla="*/ 0 h 92"/>
                <a:gd name="T44" fmla="*/ 16 w 19"/>
                <a:gd name="T45" fmla="*/ 0 h 92"/>
                <a:gd name="T46" fmla="*/ 14 w 19"/>
                <a:gd name="T47" fmla="*/ 0 h 92"/>
                <a:gd name="T48" fmla="*/ 11 w 19"/>
                <a:gd name="T49" fmla="*/ 0 h 92"/>
                <a:gd name="T50" fmla="*/ 6 w 19"/>
                <a:gd name="T51" fmla="*/ 1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"/>
                <a:gd name="T79" fmla="*/ 0 h 92"/>
                <a:gd name="T80" fmla="*/ 19 w 19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" h="92">
                  <a:moveTo>
                    <a:pt x="6" y="1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" y="74"/>
                  </a:lnTo>
                  <a:lnTo>
                    <a:pt x="5" y="92"/>
                  </a:lnTo>
                  <a:lnTo>
                    <a:pt x="19" y="91"/>
                  </a:lnTo>
                  <a:lnTo>
                    <a:pt x="18" y="89"/>
                  </a:lnTo>
                  <a:lnTo>
                    <a:pt x="16" y="81"/>
                  </a:lnTo>
                  <a:lnTo>
                    <a:pt x="15" y="70"/>
                  </a:lnTo>
                  <a:lnTo>
                    <a:pt x="14" y="56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51" name="Freeform 39"/>
            <p:cNvSpPr>
              <a:spLocks/>
            </p:cNvSpPr>
            <p:nvPr/>
          </p:nvSpPr>
          <p:spPr bwMode="auto">
            <a:xfrm>
              <a:off x="1273" y="1604"/>
              <a:ext cx="27" cy="103"/>
            </a:xfrm>
            <a:custGeom>
              <a:avLst/>
              <a:gdLst>
                <a:gd name="T0" fmla="*/ 27 w 27"/>
                <a:gd name="T1" fmla="*/ 0 h 103"/>
                <a:gd name="T2" fmla="*/ 26 w 27"/>
                <a:gd name="T3" fmla="*/ 2 h 103"/>
                <a:gd name="T4" fmla="*/ 25 w 27"/>
                <a:gd name="T5" fmla="*/ 4 h 103"/>
                <a:gd name="T6" fmla="*/ 22 w 27"/>
                <a:gd name="T7" fmla="*/ 10 h 103"/>
                <a:gd name="T8" fmla="*/ 20 w 27"/>
                <a:gd name="T9" fmla="*/ 18 h 103"/>
                <a:gd name="T10" fmla="*/ 18 w 27"/>
                <a:gd name="T11" fmla="*/ 32 h 103"/>
                <a:gd name="T12" fmla="*/ 16 w 27"/>
                <a:gd name="T13" fmla="*/ 49 h 103"/>
                <a:gd name="T14" fmla="*/ 18 w 27"/>
                <a:gd name="T15" fmla="*/ 73 h 103"/>
                <a:gd name="T16" fmla="*/ 20 w 27"/>
                <a:gd name="T17" fmla="*/ 103 h 103"/>
                <a:gd name="T18" fmla="*/ 5 w 27"/>
                <a:gd name="T19" fmla="*/ 103 h 103"/>
                <a:gd name="T20" fmla="*/ 5 w 27"/>
                <a:gd name="T21" fmla="*/ 101 h 103"/>
                <a:gd name="T22" fmla="*/ 4 w 27"/>
                <a:gd name="T23" fmla="*/ 92 h 103"/>
                <a:gd name="T24" fmla="*/ 2 w 27"/>
                <a:gd name="T25" fmla="*/ 80 h 103"/>
                <a:gd name="T26" fmla="*/ 1 w 27"/>
                <a:gd name="T27" fmla="*/ 65 h 103"/>
                <a:gd name="T28" fmla="*/ 0 w 27"/>
                <a:gd name="T29" fmla="*/ 47 h 103"/>
                <a:gd name="T30" fmla="*/ 1 w 27"/>
                <a:gd name="T31" fmla="*/ 31 h 103"/>
                <a:gd name="T32" fmla="*/ 4 w 27"/>
                <a:gd name="T33" fmla="*/ 14 h 103"/>
                <a:gd name="T34" fmla="*/ 9 w 27"/>
                <a:gd name="T35" fmla="*/ 0 h 103"/>
                <a:gd name="T36" fmla="*/ 27 w 27"/>
                <a:gd name="T37" fmla="*/ 0 h 1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3"/>
                <a:gd name="T59" fmla="*/ 27 w 27"/>
                <a:gd name="T60" fmla="*/ 103 h 10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3">
                  <a:moveTo>
                    <a:pt x="27" y="0"/>
                  </a:moveTo>
                  <a:lnTo>
                    <a:pt x="26" y="2"/>
                  </a:lnTo>
                  <a:lnTo>
                    <a:pt x="25" y="4"/>
                  </a:lnTo>
                  <a:lnTo>
                    <a:pt x="22" y="10"/>
                  </a:lnTo>
                  <a:lnTo>
                    <a:pt x="20" y="18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3"/>
                  </a:lnTo>
                  <a:lnTo>
                    <a:pt x="20" y="103"/>
                  </a:lnTo>
                  <a:lnTo>
                    <a:pt x="5" y="103"/>
                  </a:lnTo>
                  <a:lnTo>
                    <a:pt x="5" y="101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1" y="65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52" name="Freeform 40"/>
            <p:cNvSpPr>
              <a:spLocks/>
            </p:cNvSpPr>
            <p:nvPr/>
          </p:nvSpPr>
          <p:spPr bwMode="auto">
            <a:xfrm>
              <a:off x="1175" y="1621"/>
              <a:ext cx="18" cy="80"/>
            </a:xfrm>
            <a:custGeom>
              <a:avLst/>
              <a:gdLst>
                <a:gd name="T0" fmla="*/ 6 w 18"/>
                <a:gd name="T1" fmla="*/ 2 h 80"/>
                <a:gd name="T2" fmla="*/ 6 w 18"/>
                <a:gd name="T3" fmla="*/ 3 h 80"/>
                <a:gd name="T4" fmla="*/ 5 w 18"/>
                <a:gd name="T5" fmla="*/ 8 h 80"/>
                <a:gd name="T6" fmla="*/ 2 w 18"/>
                <a:gd name="T7" fmla="*/ 15 h 80"/>
                <a:gd name="T8" fmla="*/ 1 w 18"/>
                <a:gd name="T9" fmla="*/ 24 h 80"/>
                <a:gd name="T10" fmla="*/ 0 w 18"/>
                <a:gd name="T11" fmla="*/ 36 h 80"/>
                <a:gd name="T12" fmla="*/ 1 w 18"/>
                <a:gd name="T13" fmla="*/ 50 h 80"/>
                <a:gd name="T14" fmla="*/ 2 w 18"/>
                <a:gd name="T15" fmla="*/ 65 h 80"/>
                <a:gd name="T16" fmla="*/ 5 w 18"/>
                <a:gd name="T17" fmla="*/ 80 h 80"/>
                <a:gd name="T18" fmla="*/ 16 w 18"/>
                <a:gd name="T19" fmla="*/ 80 h 80"/>
                <a:gd name="T20" fmla="*/ 16 w 18"/>
                <a:gd name="T21" fmla="*/ 78 h 80"/>
                <a:gd name="T22" fmla="*/ 15 w 18"/>
                <a:gd name="T23" fmla="*/ 71 h 80"/>
                <a:gd name="T24" fmla="*/ 14 w 18"/>
                <a:gd name="T25" fmla="*/ 62 h 80"/>
                <a:gd name="T26" fmla="*/ 13 w 18"/>
                <a:gd name="T27" fmla="*/ 50 h 80"/>
                <a:gd name="T28" fmla="*/ 12 w 18"/>
                <a:gd name="T29" fmla="*/ 37 h 80"/>
                <a:gd name="T30" fmla="*/ 12 w 18"/>
                <a:gd name="T31" fmla="*/ 24 h 80"/>
                <a:gd name="T32" fmla="*/ 14 w 18"/>
                <a:gd name="T33" fmla="*/ 11 h 80"/>
                <a:gd name="T34" fmla="*/ 18 w 18"/>
                <a:gd name="T35" fmla="*/ 1 h 80"/>
                <a:gd name="T36" fmla="*/ 18 w 18"/>
                <a:gd name="T37" fmla="*/ 1 h 80"/>
                <a:gd name="T38" fmla="*/ 18 w 18"/>
                <a:gd name="T39" fmla="*/ 1 h 80"/>
                <a:gd name="T40" fmla="*/ 18 w 18"/>
                <a:gd name="T41" fmla="*/ 1 h 80"/>
                <a:gd name="T42" fmla="*/ 16 w 18"/>
                <a:gd name="T43" fmla="*/ 0 h 80"/>
                <a:gd name="T44" fmla="*/ 15 w 18"/>
                <a:gd name="T45" fmla="*/ 0 h 80"/>
                <a:gd name="T46" fmla="*/ 13 w 18"/>
                <a:gd name="T47" fmla="*/ 0 h 80"/>
                <a:gd name="T48" fmla="*/ 9 w 18"/>
                <a:gd name="T49" fmla="*/ 1 h 80"/>
                <a:gd name="T50" fmla="*/ 6 w 18"/>
                <a:gd name="T51" fmla="*/ 2 h 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80"/>
                <a:gd name="T80" fmla="*/ 18 w 18"/>
                <a:gd name="T81" fmla="*/ 80 h 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80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4"/>
                  </a:lnTo>
                  <a:lnTo>
                    <a:pt x="0" y="36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1"/>
                  </a:lnTo>
                  <a:lnTo>
                    <a:pt x="14" y="62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53" name="Freeform 41"/>
            <p:cNvSpPr>
              <a:spLocks/>
            </p:cNvSpPr>
            <p:nvPr/>
          </p:nvSpPr>
          <p:spPr bwMode="auto">
            <a:xfrm>
              <a:off x="1176" y="1627"/>
              <a:ext cx="14" cy="69"/>
            </a:xfrm>
            <a:custGeom>
              <a:avLst/>
              <a:gdLst>
                <a:gd name="T0" fmla="*/ 5 w 14"/>
                <a:gd name="T1" fmla="*/ 1 h 69"/>
                <a:gd name="T2" fmla="*/ 5 w 14"/>
                <a:gd name="T3" fmla="*/ 2 h 69"/>
                <a:gd name="T4" fmla="*/ 4 w 14"/>
                <a:gd name="T5" fmla="*/ 7 h 69"/>
                <a:gd name="T6" fmla="*/ 3 w 14"/>
                <a:gd name="T7" fmla="*/ 12 h 69"/>
                <a:gd name="T8" fmla="*/ 1 w 14"/>
                <a:gd name="T9" fmla="*/ 21 h 69"/>
                <a:gd name="T10" fmla="*/ 0 w 14"/>
                <a:gd name="T11" fmla="*/ 30 h 69"/>
                <a:gd name="T12" fmla="*/ 0 w 14"/>
                <a:gd name="T13" fmla="*/ 42 h 69"/>
                <a:gd name="T14" fmla="*/ 1 w 14"/>
                <a:gd name="T15" fmla="*/ 54 h 69"/>
                <a:gd name="T16" fmla="*/ 4 w 14"/>
                <a:gd name="T17" fmla="*/ 69 h 69"/>
                <a:gd name="T18" fmla="*/ 14 w 14"/>
                <a:gd name="T19" fmla="*/ 67 h 69"/>
                <a:gd name="T20" fmla="*/ 13 w 14"/>
                <a:gd name="T21" fmla="*/ 66 h 69"/>
                <a:gd name="T22" fmla="*/ 13 w 14"/>
                <a:gd name="T23" fmla="*/ 60 h 69"/>
                <a:gd name="T24" fmla="*/ 12 w 14"/>
                <a:gd name="T25" fmla="*/ 52 h 69"/>
                <a:gd name="T26" fmla="*/ 11 w 14"/>
                <a:gd name="T27" fmla="*/ 42 h 69"/>
                <a:gd name="T28" fmla="*/ 10 w 14"/>
                <a:gd name="T29" fmla="*/ 31 h 69"/>
                <a:gd name="T30" fmla="*/ 10 w 14"/>
                <a:gd name="T31" fmla="*/ 19 h 69"/>
                <a:gd name="T32" fmla="*/ 12 w 14"/>
                <a:gd name="T33" fmla="*/ 9 h 69"/>
                <a:gd name="T34" fmla="*/ 14 w 14"/>
                <a:gd name="T35" fmla="*/ 1 h 69"/>
                <a:gd name="T36" fmla="*/ 14 w 14"/>
                <a:gd name="T37" fmla="*/ 1 h 69"/>
                <a:gd name="T38" fmla="*/ 14 w 14"/>
                <a:gd name="T39" fmla="*/ 0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1 w 14"/>
                <a:gd name="T47" fmla="*/ 0 h 69"/>
                <a:gd name="T48" fmla="*/ 8 w 14"/>
                <a:gd name="T49" fmla="*/ 0 h 69"/>
                <a:gd name="T50" fmla="*/ 5 w 14"/>
                <a:gd name="T51" fmla="*/ 1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1"/>
                  </a:moveTo>
                  <a:lnTo>
                    <a:pt x="5" y="2"/>
                  </a:lnTo>
                  <a:lnTo>
                    <a:pt x="4" y="7"/>
                  </a:lnTo>
                  <a:lnTo>
                    <a:pt x="3" y="12"/>
                  </a:lnTo>
                  <a:lnTo>
                    <a:pt x="1" y="21"/>
                  </a:lnTo>
                  <a:lnTo>
                    <a:pt x="0" y="30"/>
                  </a:lnTo>
                  <a:lnTo>
                    <a:pt x="0" y="42"/>
                  </a:lnTo>
                  <a:lnTo>
                    <a:pt x="1" y="54"/>
                  </a:lnTo>
                  <a:lnTo>
                    <a:pt x="4" y="69"/>
                  </a:lnTo>
                  <a:lnTo>
                    <a:pt x="14" y="67"/>
                  </a:lnTo>
                  <a:lnTo>
                    <a:pt x="13" y="66"/>
                  </a:lnTo>
                  <a:lnTo>
                    <a:pt x="13" y="60"/>
                  </a:lnTo>
                  <a:lnTo>
                    <a:pt x="12" y="52"/>
                  </a:lnTo>
                  <a:lnTo>
                    <a:pt x="11" y="42"/>
                  </a:lnTo>
                  <a:lnTo>
                    <a:pt x="10" y="31"/>
                  </a:lnTo>
                  <a:lnTo>
                    <a:pt x="10" y="19"/>
                  </a:lnTo>
                  <a:lnTo>
                    <a:pt x="12" y="9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54" name="Freeform 42"/>
            <p:cNvSpPr>
              <a:spLocks/>
            </p:cNvSpPr>
            <p:nvPr/>
          </p:nvSpPr>
          <p:spPr bwMode="auto">
            <a:xfrm>
              <a:off x="1177" y="1632"/>
              <a:ext cx="12" cy="56"/>
            </a:xfrm>
            <a:custGeom>
              <a:avLst/>
              <a:gdLst>
                <a:gd name="T0" fmla="*/ 4 w 12"/>
                <a:gd name="T1" fmla="*/ 2 h 56"/>
                <a:gd name="T2" fmla="*/ 3 w 12"/>
                <a:gd name="T3" fmla="*/ 2 h 56"/>
                <a:gd name="T4" fmla="*/ 3 w 12"/>
                <a:gd name="T5" fmla="*/ 5 h 56"/>
                <a:gd name="T6" fmla="*/ 2 w 12"/>
                <a:gd name="T7" fmla="*/ 11 h 56"/>
                <a:gd name="T8" fmla="*/ 0 w 12"/>
                <a:gd name="T9" fmla="*/ 17 h 56"/>
                <a:gd name="T10" fmla="*/ 0 w 12"/>
                <a:gd name="T11" fmla="*/ 25 h 56"/>
                <a:gd name="T12" fmla="*/ 0 w 12"/>
                <a:gd name="T13" fmla="*/ 35 h 56"/>
                <a:gd name="T14" fmla="*/ 2 w 12"/>
                <a:gd name="T15" fmla="*/ 46 h 56"/>
                <a:gd name="T16" fmla="*/ 3 w 12"/>
                <a:gd name="T17" fmla="*/ 56 h 56"/>
                <a:gd name="T18" fmla="*/ 11 w 12"/>
                <a:gd name="T19" fmla="*/ 56 h 56"/>
                <a:gd name="T20" fmla="*/ 11 w 12"/>
                <a:gd name="T21" fmla="*/ 55 h 56"/>
                <a:gd name="T22" fmla="*/ 10 w 12"/>
                <a:gd name="T23" fmla="*/ 51 h 56"/>
                <a:gd name="T24" fmla="*/ 10 w 12"/>
                <a:gd name="T25" fmla="*/ 44 h 56"/>
                <a:gd name="T26" fmla="*/ 9 w 12"/>
                <a:gd name="T27" fmla="*/ 35 h 56"/>
                <a:gd name="T28" fmla="*/ 7 w 12"/>
                <a:gd name="T29" fmla="*/ 26 h 56"/>
                <a:gd name="T30" fmla="*/ 9 w 12"/>
                <a:gd name="T31" fmla="*/ 17 h 56"/>
                <a:gd name="T32" fmla="*/ 10 w 12"/>
                <a:gd name="T33" fmla="*/ 7 h 56"/>
                <a:gd name="T34" fmla="*/ 12 w 12"/>
                <a:gd name="T35" fmla="*/ 0 h 56"/>
                <a:gd name="T36" fmla="*/ 12 w 12"/>
                <a:gd name="T37" fmla="*/ 0 h 56"/>
                <a:gd name="T38" fmla="*/ 12 w 12"/>
                <a:gd name="T39" fmla="*/ 0 h 56"/>
                <a:gd name="T40" fmla="*/ 12 w 12"/>
                <a:gd name="T41" fmla="*/ 0 h 56"/>
                <a:gd name="T42" fmla="*/ 11 w 12"/>
                <a:gd name="T43" fmla="*/ 0 h 56"/>
                <a:gd name="T44" fmla="*/ 10 w 12"/>
                <a:gd name="T45" fmla="*/ 0 h 56"/>
                <a:gd name="T46" fmla="*/ 9 w 12"/>
                <a:gd name="T47" fmla="*/ 0 h 56"/>
                <a:gd name="T48" fmla="*/ 6 w 12"/>
                <a:gd name="T49" fmla="*/ 0 h 56"/>
                <a:gd name="T50" fmla="*/ 4 w 12"/>
                <a:gd name="T51" fmla="*/ 2 h 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6"/>
                <a:gd name="T80" fmla="*/ 12 w 12"/>
                <a:gd name="T81" fmla="*/ 56 h 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6">
                  <a:moveTo>
                    <a:pt x="4" y="2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6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1"/>
                  </a:lnTo>
                  <a:lnTo>
                    <a:pt x="10" y="44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7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55" name="Freeform 43"/>
            <p:cNvSpPr>
              <a:spLocks/>
            </p:cNvSpPr>
            <p:nvPr/>
          </p:nvSpPr>
          <p:spPr bwMode="auto">
            <a:xfrm>
              <a:off x="1177" y="1637"/>
              <a:ext cx="10" cy="46"/>
            </a:xfrm>
            <a:custGeom>
              <a:avLst/>
              <a:gdLst>
                <a:gd name="T0" fmla="*/ 4 w 10"/>
                <a:gd name="T1" fmla="*/ 1 h 46"/>
                <a:gd name="T2" fmla="*/ 3 w 10"/>
                <a:gd name="T3" fmla="*/ 2 h 46"/>
                <a:gd name="T4" fmla="*/ 3 w 10"/>
                <a:gd name="T5" fmla="*/ 5 h 46"/>
                <a:gd name="T6" fmla="*/ 2 w 10"/>
                <a:gd name="T7" fmla="*/ 8 h 46"/>
                <a:gd name="T8" fmla="*/ 2 w 10"/>
                <a:gd name="T9" fmla="*/ 14 h 46"/>
                <a:gd name="T10" fmla="*/ 0 w 10"/>
                <a:gd name="T11" fmla="*/ 21 h 46"/>
                <a:gd name="T12" fmla="*/ 0 w 10"/>
                <a:gd name="T13" fmla="*/ 28 h 46"/>
                <a:gd name="T14" fmla="*/ 2 w 10"/>
                <a:gd name="T15" fmla="*/ 36 h 46"/>
                <a:gd name="T16" fmla="*/ 3 w 10"/>
                <a:gd name="T17" fmla="*/ 46 h 46"/>
                <a:gd name="T18" fmla="*/ 10 w 10"/>
                <a:gd name="T19" fmla="*/ 46 h 46"/>
                <a:gd name="T20" fmla="*/ 10 w 10"/>
                <a:gd name="T21" fmla="*/ 43 h 46"/>
                <a:gd name="T22" fmla="*/ 9 w 10"/>
                <a:gd name="T23" fmla="*/ 40 h 46"/>
                <a:gd name="T24" fmla="*/ 7 w 10"/>
                <a:gd name="T25" fmla="*/ 35 h 46"/>
                <a:gd name="T26" fmla="*/ 7 w 10"/>
                <a:gd name="T27" fmla="*/ 28 h 46"/>
                <a:gd name="T28" fmla="*/ 6 w 10"/>
                <a:gd name="T29" fmla="*/ 21 h 46"/>
                <a:gd name="T30" fmla="*/ 7 w 10"/>
                <a:gd name="T31" fmla="*/ 14 h 46"/>
                <a:gd name="T32" fmla="*/ 7 w 10"/>
                <a:gd name="T33" fmla="*/ 7 h 46"/>
                <a:gd name="T34" fmla="*/ 10 w 10"/>
                <a:gd name="T35" fmla="*/ 1 h 46"/>
                <a:gd name="T36" fmla="*/ 10 w 10"/>
                <a:gd name="T37" fmla="*/ 1 h 46"/>
                <a:gd name="T38" fmla="*/ 10 w 10"/>
                <a:gd name="T39" fmla="*/ 1 h 46"/>
                <a:gd name="T40" fmla="*/ 10 w 10"/>
                <a:gd name="T41" fmla="*/ 0 h 46"/>
                <a:gd name="T42" fmla="*/ 10 w 10"/>
                <a:gd name="T43" fmla="*/ 0 h 46"/>
                <a:gd name="T44" fmla="*/ 9 w 10"/>
                <a:gd name="T45" fmla="*/ 0 h 46"/>
                <a:gd name="T46" fmla="*/ 7 w 10"/>
                <a:gd name="T47" fmla="*/ 0 h 46"/>
                <a:gd name="T48" fmla="*/ 6 w 10"/>
                <a:gd name="T49" fmla="*/ 1 h 46"/>
                <a:gd name="T50" fmla="*/ 4 w 10"/>
                <a:gd name="T51" fmla="*/ 1 h 4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"/>
                <a:gd name="T79" fmla="*/ 0 h 46"/>
                <a:gd name="T80" fmla="*/ 10 w 10"/>
                <a:gd name="T81" fmla="*/ 46 h 4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" h="46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3" y="46"/>
                  </a:lnTo>
                  <a:lnTo>
                    <a:pt x="10" y="46"/>
                  </a:lnTo>
                  <a:lnTo>
                    <a:pt x="10" y="43"/>
                  </a:lnTo>
                  <a:lnTo>
                    <a:pt x="9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56" name="Freeform 44"/>
            <p:cNvSpPr>
              <a:spLocks/>
            </p:cNvSpPr>
            <p:nvPr/>
          </p:nvSpPr>
          <p:spPr bwMode="auto">
            <a:xfrm>
              <a:off x="1179" y="1643"/>
              <a:ext cx="7" cy="33"/>
            </a:xfrm>
            <a:custGeom>
              <a:avLst/>
              <a:gdLst>
                <a:gd name="T0" fmla="*/ 2 w 7"/>
                <a:gd name="T1" fmla="*/ 1 h 33"/>
                <a:gd name="T2" fmla="*/ 1 w 7"/>
                <a:gd name="T3" fmla="*/ 1 h 33"/>
                <a:gd name="T4" fmla="*/ 1 w 7"/>
                <a:gd name="T5" fmla="*/ 3 h 33"/>
                <a:gd name="T6" fmla="*/ 0 w 7"/>
                <a:gd name="T7" fmla="*/ 6 h 33"/>
                <a:gd name="T8" fmla="*/ 0 w 7"/>
                <a:gd name="T9" fmla="*/ 10 h 33"/>
                <a:gd name="T10" fmla="*/ 0 w 7"/>
                <a:gd name="T11" fmla="*/ 15 h 33"/>
                <a:gd name="T12" fmla="*/ 0 w 7"/>
                <a:gd name="T13" fmla="*/ 20 h 33"/>
                <a:gd name="T14" fmla="*/ 0 w 7"/>
                <a:gd name="T15" fmla="*/ 27 h 33"/>
                <a:gd name="T16" fmla="*/ 1 w 7"/>
                <a:gd name="T17" fmla="*/ 33 h 33"/>
                <a:gd name="T18" fmla="*/ 5 w 7"/>
                <a:gd name="T19" fmla="*/ 33 h 33"/>
                <a:gd name="T20" fmla="*/ 5 w 7"/>
                <a:gd name="T21" fmla="*/ 31 h 33"/>
                <a:gd name="T22" fmla="*/ 5 w 7"/>
                <a:gd name="T23" fmla="*/ 29 h 33"/>
                <a:gd name="T24" fmla="*/ 4 w 7"/>
                <a:gd name="T25" fmla="*/ 26 h 33"/>
                <a:gd name="T26" fmla="*/ 4 w 7"/>
                <a:gd name="T27" fmla="*/ 20 h 33"/>
                <a:gd name="T28" fmla="*/ 4 w 7"/>
                <a:gd name="T29" fmla="*/ 15 h 33"/>
                <a:gd name="T30" fmla="*/ 4 w 7"/>
                <a:gd name="T31" fmla="*/ 9 h 33"/>
                <a:gd name="T32" fmla="*/ 4 w 7"/>
                <a:gd name="T33" fmla="*/ 5 h 33"/>
                <a:gd name="T34" fmla="*/ 7 w 7"/>
                <a:gd name="T35" fmla="*/ 0 h 33"/>
                <a:gd name="T36" fmla="*/ 7 w 7"/>
                <a:gd name="T37" fmla="*/ 0 h 33"/>
                <a:gd name="T38" fmla="*/ 7 w 7"/>
                <a:gd name="T39" fmla="*/ 0 h 33"/>
                <a:gd name="T40" fmla="*/ 5 w 7"/>
                <a:gd name="T41" fmla="*/ 0 h 33"/>
                <a:gd name="T42" fmla="*/ 5 w 7"/>
                <a:gd name="T43" fmla="*/ 0 h 33"/>
                <a:gd name="T44" fmla="*/ 5 w 7"/>
                <a:gd name="T45" fmla="*/ 0 h 33"/>
                <a:gd name="T46" fmla="*/ 4 w 7"/>
                <a:gd name="T47" fmla="*/ 0 h 33"/>
                <a:gd name="T48" fmla="*/ 3 w 7"/>
                <a:gd name="T49" fmla="*/ 0 h 33"/>
                <a:gd name="T50" fmla="*/ 2 w 7"/>
                <a:gd name="T51" fmla="*/ 1 h 3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3"/>
                <a:gd name="T80" fmla="*/ 7 w 7"/>
                <a:gd name="T81" fmla="*/ 33 h 3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3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" y="33"/>
                  </a:lnTo>
                  <a:lnTo>
                    <a:pt x="5" y="33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6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5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57" name="Freeform 45"/>
            <p:cNvSpPr>
              <a:spLocks/>
            </p:cNvSpPr>
            <p:nvPr/>
          </p:nvSpPr>
          <p:spPr bwMode="auto">
            <a:xfrm>
              <a:off x="1274" y="1610"/>
              <a:ext cx="24" cy="90"/>
            </a:xfrm>
            <a:custGeom>
              <a:avLst/>
              <a:gdLst>
                <a:gd name="T0" fmla="*/ 24 w 24"/>
                <a:gd name="T1" fmla="*/ 1 h 90"/>
                <a:gd name="T2" fmla="*/ 22 w 24"/>
                <a:gd name="T3" fmla="*/ 1 h 90"/>
                <a:gd name="T4" fmla="*/ 21 w 24"/>
                <a:gd name="T5" fmla="*/ 4 h 90"/>
                <a:gd name="T6" fmla="*/ 19 w 24"/>
                <a:gd name="T7" fmla="*/ 8 h 90"/>
                <a:gd name="T8" fmla="*/ 17 w 24"/>
                <a:gd name="T9" fmla="*/ 17 h 90"/>
                <a:gd name="T10" fmla="*/ 15 w 24"/>
                <a:gd name="T11" fmla="*/ 28 h 90"/>
                <a:gd name="T12" fmla="*/ 14 w 24"/>
                <a:gd name="T13" fmla="*/ 43 h 90"/>
                <a:gd name="T14" fmla="*/ 15 w 24"/>
                <a:gd name="T15" fmla="*/ 64 h 90"/>
                <a:gd name="T16" fmla="*/ 18 w 24"/>
                <a:gd name="T17" fmla="*/ 90 h 90"/>
                <a:gd name="T18" fmla="*/ 5 w 24"/>
                <a:gd name="T19" fmla="*/ 90 h 90"/>
                <a:gd name="T20" fmla="*/ 4 w 24"/>
                <a:gd name="T21" fmla="*/ 88 h 90"/>
                <a:gd name="T22" fmla="*/ 3 w 24"/>
                <a:gd name="T23" fmla="*/ 81 h 90"/>
                <a:gd name="T24" fmla="*/ 1 w 24"/>
                <a:gd name="T25" fmla="*/ 69 h 90"/>
                <a:gd name="T26" fmla="*/ 0 w 24"/>
                <a:gd name="T27" fmla="*/ 56 h 90"/>
                <a:gd name="T28" fmla="*/ 0 w 24"/>
                <a:gd name="T29" fmla="*/ 41 h 90"/>
                <a:gd name="T30" fmla="*/ 1 w 24"/>
                <a:gd name="T31" fmla="*/ 27 h 90"/>
                <a:gd name="T32" fmla="*/ 4 w 24"/>
                <a:gd name="T33" fmla="*/ 13 h 90"/>
                <a:gd name="T34" fmla="*/ 7 w 24"/>
                <a:gd name="T35" fmla="*/ 0 h 90"/>
                <a:gd name="T36" fmla="*/ 24 w 24"/>
                <a:gd name="T37" fmla="*/ 1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90"/>
                <a:gd name="T59" fmla="*/ 24 w 24"/>
                <a:gd name="T60" fmla="*/ 90 h 9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90">
                  <a:moveTo>
                    <a:pt x="24" y="1"/>
                  </a:moveTo>
                  <a:lnTo>
                    <a:pt x="22" y="1"/>
                  </a:lnTo>
                  <a:lnTo>
                    <a:pt x="21" y="4"/>
                  </a:lnTo>
                  <a:lnTo>
                    <a:pt x="19" y="8"/>
                  </a:lnTo>
                  <a:lnTo>
                    <a:pt x="17" y="17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0"/>
                  </a:lnTo>
                  <a:lnTo>
                    <a:pt x="5" y="90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69"/>
                  </a:lnTo>
                  <a:lnTo>
                    <a:pt x="0" y="56"/>
                  </a:lnTo>
                  <a:lnTo>
                    <a:pt x="0" y="41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58" name="Freeform 46"/>
            <p:cNvSpPr>
              <a:spLocks/>
            </p:cNvSpPr>
            <p:nvPr/>
          </p:nvSpPr>
          <p:spPr bwMode="auto">
            <a:xfrm>
              <a:off x="1275" y="1617"/>
              <a:ext cx="19" cy="76"/>
            </a:xfrm>
            <a:custGeom>
              <a:avLst/>
              <a:gdLst>
                <a:gd name="T0" fmla="*/ 19 w 19"/>
                <a:gd name="T1" fmla="*/ 0 h 76"/>
                <a:gd name="T2" fmla="*/ 19 w 19"/>
                <a:gd name="T3" fmla="*/ 0 h 76"/>
                <a:gd name="T4" fmla="*/ 18 w 19"/>
                <a:gd name="T5" fmla="*/ 3 h 76"/>
                <a:gd name="T6" fmla="*/ 17 w 19"/>
                <a:gd name="T7" fmla="*/ 7 h 76"/>
                <a:gd name="T8" fmla="*/ 14 w 19"/>
                <a:gd name="T9" fmla="*/ 13 h 76"/>
                <a:gd name="T10" fmla="*/ 13 w 19"/>
                <a:gd name="T11" fmla="*/ 22 h 76"/>
                <a:gd name="T12" fmla="*/ 12 w 19"/>
                <a:gd name="T13" fmla="*/ 36 h 76"/>
                <a:gd name="T14" fmla="*/ 13 w 19"/>
                <a:gd name="T15" fmla="*/ 54 h 76"/>
                <a:gd name="T16" fmla="*/ 14 w 19"/>
                <a:gd name="T17" fmla="*/ 76 h 76"/>
                <a:gd name="T18" fmla="*/ 4 w 19"/>
                <a:gd name="T19" fmla="*/ 76 h 76"/>
                <a:gd name="T20" fmla="*/ 4 w 19"/>
                <a:gd name="T21" fmla="*/ 74 h 76"/>
                <a:gd name="T22" fmla="*/ 3 w 19"/>
                <a:gd name="T23" fmla="*/ 68 h 76"/>
                <a:gd name="T24" fmla="*/ 2 w 19"/>
                <a:gd name="T25" fmla="*/ 59 h 76"/>
                <a:gd name="T26" fmla="*/ 0 w 19"/>
                <a:gd name="T27" fmla="*/ 47 h 76"/>
                <a:gd name="T28" fmla="*/ 0 w 19"/>
                <a:gd name="T29" fmla="*/ 35 h 76"/>
                <a:gd name="T30" fmla="*/ 0 w 19"/>
                <a:gd name="T31" fmla="*/ 22 h 76"/>
                <a:gd name="T32" fmla="*/ 3 w 19"/>
                <a:gd name="T33" fmla="*/ 10 h 76"/>
                <a:gd name="T34" fmla="*/ 6 w 19"/>
                <a:gd name="T35" fmla="*/ 0 h 76"/>
                <a:gd name="T36" fmla="*/ 19 w 19"/>
                <a:gd name="T37" fmla="*/ 0 h 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6"/>
                <a:gd name="T59" fmla="*/ 19 w 19"/>
                <a:gd name="T60" fmla="*/ 76 h 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6">
                  <a:moveTo>
                    <a:pt x="19" y="0"/>
                  </a:moveTo>
                  <a:lnTo>
                    <a:pt x="19" y="0"/>
                  </a:lnTo>
                  <a:lnTo>
                    <a:pt x="18" y="3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2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6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3" y="68"/>
                  </a:lnTo>
                  <a:lnTo>
                    <a:pt x="2" y="59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10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59" name="Freeform 47"/>
            <p:cNvSpPr>
              <a:spLocks/>
            </p:cNvSpPr>
            <p:nvPr/>
          </p:nvSpPr>
          <p:spPr bwMode="auto">
            <a:xfrm>
              <a:off x="1277" y="1623"/>
              <a:ext cx="15" cy="63"/>
            </a:xfrm>
            <a:custGeom>
              <a:avLst/>
              <a:gdLst>
                <a:gd name="T0" fmla="*/ 15 w 15"/>
                <a:gd name="T1" fmla="*/ 0 h 63"/>
                <a:gd name="T2" fmla="*/ 15 w 15"/>
                <a:gd name="T3" fmla="*/ 1 h 63"/>
                <a:gd name="T4" fmla="*/ 14 w 15"/>
                <a:gd name="T5" fmla="*/ 2 h 63"/>
                <a:gd name="T6" fmla="*/ 12 w 15"/>
                <a:gd name="T7" fmla="*/ 6 h 63"/>
                <a:gd name="T8" fmla="*/ 11 w 15"/>
                <a:gd name="T9" fmla="*/ 12 h 63"/>
                <a:gd name="T10" fmla="*/ 10 w 15"/>
                <a:gd name="T11" fmla="*/ 19 h 63"/>
                <a:gd name="T12" fmla="*/ 9 w 15"/>
                <a:gd name="T13" fmla="*/ 30 h 63"/>
                <a:gd name="T14" fmla="*/ 10 w 15"/>
                <a:gd name="T15" fmla="*/ 44 h 63"/>
                <a:gd name="T16" fmla="*/ 11 w 15"/>
                <a:gd name="T17" fmla="*/ 63 h 63"/>
                <a:gd name="T18" fmla="*/ 2 w 15"/>
                <a:gd name="T19" fmla="*/ 63 h 63"/>
                <a:gd name="T20" fmla="*/ 2 w 15"/>
                <a:gd name="T21" fmla="*/ 62 h 63"/>
                <a:gd name="T22" fmla="*/ 1 w 15"/>
                <a:gd name="T23" fmla="*/ 56 h 63"/>
                <a:gd name="T24" fmla="*/ 0 w 15"/>
                <a:gd name="T25" fmla="*/ 49 h 63"/>
                <a:gd name="T26" fmla="*/ 0 w 15"/>
                <a:gd name="T27" fmla="*/ 40 h 63"/>
                <a:gd name="T28" fmla="*/ 0 w 15"/>
                <a:gd name="T29" fmla="*/ 29 h 63"/>
                <a:gd name="T30" fmla="*/ 0 w 15"/>
                <a:gd name="T31" fmla="*/ 19 h 63"/>
                <a:gd name="T32" fmla="*/ 1 w 15"/>
                <a:gd name="T33" fmla="*/ 8 h 63"/>
                <a:gd name="T34" fmla="*/ 4 w 15"/>
                <a:gd name="T35" fmla="*/ 0 h 63"/>
                <a:gd name="T36" fmla="*/ 15 w 15"/>
                <a:gd name="T37" fmla="*/ 0 h 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3"/>
                <a:gd name="T59" fmla="*/ 15 w 15"/>
                <a:gd name="T60" fmla="*/ 63 h 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3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19"/>
                  </a:lnTo>
                  <a:lnTo>
                    <a:pt x="9" y="30"/>
                  </a:lnTo>
                  <a:lnTo>
                    <a:pt x="10" y="44"/>
                  </a:lnTo>
                  <a:lnTo>
                    <a:pt x="11" y="63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60" name="Freeform 48"/>
            <p:cNvSpPr>
              <a:spLocks/>
            </p:cNvSpPr>
            <p:nvPr/>
          </p:nvSpPr>
          <p:spPr bwMode="auto">
            <a:xfrm>
              <a:off x="1277" y="1629"/>
              <a:ext cx="12" cy="50"/>
            </a:xfrm>
            <a:custGeom>
              <a:avLst/>
              <a:gdLst>
                <a:gd name="T0" fmla="*/ 12 w 12"/>
                <a:gd name="T1" fmla="*/ 1 h 50"/>
                <a:gd name="T2" fmla="*/ 12 w 12"/>
                <a:gd name="T3" fmla="*/ 1 h 50"/>
                <a:gd name="T4" fmla="*/ 11 w 12"/>
                <a:gd name="T5" fmla="*/ 2 h 50"/>
                <a:gd name="T6" fmla="*/ 10 w 12"/>
                <a:gd name="T7" fmla="*/ 5 h 50"/>
                <a:gd name="T8" fmla="*/ 9 w 12"/>
                <a:gd name="T9" fmla="*/ 9 h 50"/>
                <a:gd name="T10" fmla="*/ 9 w 12"/>
                <a:gd name="T11" fmla="*/ 15 h 50"/>
                <a:gd name="T12" fmla="*/ 8 w 12"/>
                <a:gd name="T13" fmla="*/ 24 h 50"/>
                <a:gd name="T14" fmla="*/ 8 w 12"/>
                <a:gd name="T15" fmla="*/ 36 h 50"/>
                <a:gd name="T16" fmla="*/ 9 w 12"/>
                <a:gd name="T17" fmla="*/ 50 h 50"/>
                <a:gd name="T18" fmla="*/ 2 w 12"/>
                <a:gd name="T19" fmla="*/ 50 h 50"/>
                <a:gd name="T20" fmla="*/ 2 w 12"/>
                <a:gd name="T21" fmla="*/ 49 h 50"/>
                <a:gd name="T22" fmla="*/ 2 w 12"/>
                <a:gd name="T23" fmla="*/ 45 h 50"/>
                <a:gd name="T24" fmla="*/ 1 w 12"/>
                <a:gd name="T25" fmla="*/ 38 h 50"/>
                <a:gd name="T26" fmla="*/ 1 w 12"/>
                <a:gd name="T27" fmla="*/ 31 h 50"/>
                <a:gd name="T28" fmla="*/ 0 w 12"/>
                <a:gd name="T29" fmla="*/ 23 h 50"/>
                <a:gd name="T30" fmla="*/ 1 w 12"/>
                <a:gd name="T31" fmla="*/ 15 h 50"/>
                <a:gd name="T32" fmla="*/ 2 w 12"/>
                <a:gd name="T33" fmla="*/ 7 h 50"/>
                <a:gd name="T34" fmla="*/ 4 w 12"/>
                <a:gd name="T35" fmla="*/ 0 h 50"/>
                <a:gd name="T36" fmla="*/ 12 w 12"/>
                <a:gd name="T37" fmla="*/ 1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"/>
                <a:gd name="T58" fmla="*/ 0 h 50"/>
                <a:gd name="T59" fmla="*/ 12 w 12"/>
                <a:gd name="T60" fmla="*/ 50 h 5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" h="50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9" y="9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61" name="Freeform 49"/>
            <p:cNvSpPr>
              <a:spLocks/>
            </p:cNvSpPr>
            <p:nvPr/>
          </p:nvSpPr>
          <p:spPr bwMode="auto">
            <a:xfrm>
              <a:off x="1278" y="1636"/>
              <a:ext cx="9" cy="36"/>
            </a:xfrm>
            <a:custGeom>
              <a:avLst/>
              <a:gdLst>
                <a:gd name="T0" fmla="*/ 9 w 9"/>
                <a:gd name="T1" fmla="*/ 0 h 36"/>
                <a:gd name="T2" fmla="*/ 9 w 9"/>
                <a:gd name="T3" fmla="*/ 0 h 36"/>
                <a:gd name="T4" fmla="*/ 8 w 9"/>
                <a:gd name="T5" fmla="*/ 1 h 36"/>
                <a:gd name="T6" fmla="*/ 8 w 9"/>
                <a:gd name="T7" fmla="*/ 3 h 36"/>
                <a:gd name="T8" fmla="*/ 7 w 9"/>
                <a:gd name="T9" fmla="*/ 6 h 36"/>
                <a:gd name="T10" fmla="*/ 6 w 9"/>
                <a:gd name="T11" fmla="*/ 10 h 36"/>
                <a:gd name="T12" fmla="*/ 6 w 9"/>
                <a:gd name="T13" fmla="*/ 17 h 36"/>
                <a:gd name="T14" fmla="*/ 6 w 9"/>
                <a:gd name="T15" fmla="*/ 26 h 36"/>
                <a:gd name="T16" fmla="*/ 7 w 9"/>
                <a:gd name="T17" fmla="*/ 36 h 36"/>
                <a:gd name="T18" fmla="*/ 2 w 9"/>
                <a:gd name="T19" fmla="*/ 36 h 36"/>
                <a:gd name="T20" fmla="*/ 1 w 9"/>
                <a:gd name="T21" fmla="*/ 36 h 36"/>
                <a:gd name="T22" fmla="*/ 1 w 9"/>
                <a:gd name="T23" fmla="*/ 33 h 36"/>
                <a:gd name="T24" fmla="*/ 1 w 9"/>
                <a:gd name="T25" fmla="*/ 28 h 36"/>
                <a:gd name="T26" fmla="*/ 0 w 9"/>
                <a:gd name="T27" fmla="*/ 22 h 36"/>
                <a:gd name="T28" fmla="*/ 0 w 9"/>
                <a:gd name="T29" fmla="*/ 16 h 36"/>
                <a:gd name="T30" fmla="*/ 0 w 9"/>
                <a:gd name="T31" fmla="*/ 10 h 36"/>
                <a:gd name="T32" fmla="*/ 1 w 9"/>
                <a:gd name="T33" fmla="*/ 5 h 36"/>
                <a:gd name="T34" fmla="*/ 3 w 9"/>
                <a:gd name="T35" fmla="*/ 0 h 36"/>
                <a:gd name="T36" fmla="*/ 9 w 9"/>
                <a:gd name="T37" fmla="*/ 0 h 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36"/>
                <a:gd name="T59" fmla="*/ 9 w 9"/>
                <a:gd name="T60" fmla="*/ 36 h 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36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6"/>
                  </a:lnTo>
                  <a:lnTo>
                    <a:pt x="7" y="36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5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62" name="Rectangle 50"/>
            <p:cNvSpPr>
              <a:spLocks noChangeArrowheads="1"/>
            </p:cNvSpPr>
            <p:nvPr/>
          </p:nvSpPr>
          <p:spPr bwMode="auto">
            <a:xfrm>
              <a:off x="1155" y="1627"/>
              <a:ext cx="4" cy="1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2263" name="Freeform 51"/>
            <p:cNvSpPr>
              <a:spLocks/>
            </p:cNvSpPr>
            <p:nvPr/>
          </p:nvSpPr>
          <p:spPr bwMode="auto">
            <a:xfrm>
              <a:off x="1197" y="1624"/>
              <a:ext cx="46" cy="55"/>
            </a:xfrm>
            <a:custGeom>
              <a:avLst/>
              <a:gdLst>
                <a:gd name="T0" fmla="*/ 4 w 46"/>
                <a:gd name="T1" fmla="*/ 6 h 55"/>
                <a:gd name="T2" fmla="*/ 4 w 46"/>
                <a:gd name="T3" fmla="*/ 7 h 55"/>
                <a:gd name="T4" fmla="*/ 3 w 46"/>
                <a:gd name="T5" fmla="*/ 10 h 55"/>
                <a:gd name="T6" fmla="*/ 1 w 46"/>
                <a:gd name="T7" fmla="*/ 14 h 55"/>
                <a:gd name="T8" fmla="*/ 0 w 46"/>
                <a:gd name="T9" fmla="*/ 20 h 55"/>
                <a:gd name="T10" fmla="*/ 0 w 46"/>
                <a:gd name="T11" fmla="*/ 28 h 55"/>
                <a:gd name="T12" fmla="*/ 0 w 46"/>
                <a:gd name="T13" fmla="*/ 36 h 55"/>
                <a:gd name="T14" fmla="*/ 0 w 46"/>
                <a:gd name="T15" fmla="*/ 46 h 55"/>
                <a:gd name="T16" fmla="*/ 3 w 46"/>
                <a:gd name="T17" fmla="*/ 55 h 55"/>
                <a:gd name="T18" fmla="*/ 3 w 46"/>
                <a:gd name="T19" fmla="*/ 54 h 55"/>
                <a:gd name="T20" fmla="*/ 3 w 46"/>
                <a:gd name="T21" fmla="*/ 53 h 55"/>
                <a:gd name="T22" fmla="*/ 3 w 46"/>
                <a:gd name="T23" fmla="*/ 52 h 55"/>
                <a:gd name="T24" fmla="*/ 3 w 46"/>
                <a:gd name="T25" fmla="*/ 49 h 55"/>
                <a:gd name="T26" fmla="*/ 3 w 46"/>
                <a:gd name="T27" fmla="*/ 46 h 55"/>
                <a:gd name="T28" fmla="*/ 4 w 46"/>
                <a:gd name="T29" fmla="*/ 42 h 55"/>
                <a:gd name="T30" fmla="*/ 4 w 46"/>
                <a:gd name="T31" fmla="*/ 39 h 55"/>
                <a:gd name="T32" fmla="*/ 5 w 46"/>
                <a:gd name="T33" fmla="*/ 35 h 55"/>
                <a:gd name="T34" fmla="*/ 6 w 46"/>
                <a:gd name="T35" fmla="*/ 32 h 55"/>
                <a:gd name="T36" fmla="*/ 7 w 46"/>
                <a:gd name="T37" fmla="*/ 28 h 55"/>
                <a:gd name="T38" fmla="*/ 8 w 46"/>
                <a:gd name="T39" fmla="*/ 25 h 55"/>
                <a:gd name="T40" fmla="*/ 11 w 46"/>
                <a:gd name="T41" fmla="*/ 21 h 55"/>
                <a:gd name="T42" fmla="*/ 14 w 46"/>
                <a:gd name="T43" fmla="*/ 19 h 55"/>
                <a:gd name="T44" fmla="*/ 17 w 46"/>
                <a:gd name="T45" fmla="*/ 17 h 55"/>
                <a:gd name="T46" fmla="*/ 21 w 46"/>
                <a:gd name="T47" fmla="*/ 14 h 55"/>
                <a:gd name="T48" fmla="*/ 26 w 46"/>
                <a:gd name="T49" fmla="*/ 14 h 55"/>
                <a:gd name="T50" fmla="*/ 26 w 46"/>
                <a:gd name="T51" fmla="*/ 13 h 55"/>
                <a:gd name="T52" fmla="*/ 26 w 46"/>
                <a:gd name="T53" fmla="*/ 13 h 55"/>
                <a:gd name="T54" fmla="*/ 28 w 46"/>
                <a:gd name="T55" fmla="*/ 12 h 55"/>
                <a:gd name="T56" fmla="*/ 29 w 46"/>
                <a:gd name="T57" fmla="*/ 11 h 55"/>
                <a:gd name="T58" fmla="*/ 33 w 46"/>
                <a:gd name="T59" fmla="*/ 10 h 55"/>
                <a:gd name="T60" fmla="*/ 36 w 46"/>
                <a:gd name="T61" fmla="*/ 7 h 55"/>
                <a:gd name="T62" fmla="*/ 41 w 46"/>
                <a:gd name="T63" fmla="*/ 5 h 55"/>
                <a:gd name="T64" fmla="*/ 46 w 46"/>
                <a:gd name="T65" fmla="*/ 3 h 55"/>
                <a:gd name="T66" fmla="*/ 46 w 46"/>
                <a:gd name="T67" fmla="*/ 3 h 55"/>
                <a:gd name="T68" fmla="*/ 45 w 46"/>
                <a:gd name="T69" fmla="*/ 3 h 55"/>
                <a:gd name="T70" fmla="*/ 43 w 46"/>
                <a:gd name="T71" fmla="*/ 3 h 55"/>
                <a:gd name="T72" fmla="*/ 42 w 46"/>
                <a:gd name="T73" fmla="*/ 1 h 55"/>
                <a:gd name="T74" fmla="*/ 40 w 46"/>
                <a:gd name="T75" fmla="*/ 1 h 55"/>
                <a:gd name="T76" fmla="*/ 38 w 46"/>
                <a:gd name="T77" fmla="*/ 1 h 55"/>
                <a:gd name="T78" fmla="*/ 35 w 46"/>
                <a:gd name="T79" fmla="*/ 1 h 55"/>
                <a:gd name="T80" fmla="*/ 32 w 46"/>
                <a:gd name="T81" fmla="*/ 0 h 55"/>
                <a:gd name="T82" fmla="*/ 28 w 46"/>
                <a:gd name="T83" fmla="*/ 0 h 55"/>
                <a:gd name="T84" fmla="*/ 26 w 46"/>
                <a:gd name="T85" fmla="*/ 0 h 55"/>
                <a:gd name="T86" fmla="*/ 22 w 46"/>
                <a:gd name="T87" fmla="*/ 1 h 55"/>
                <a:gd name="T88" fmla="*/ 19 w 46"/>
                <a:gd name="T89" fmla="*/ 1 h 55"/>
                <a:gd name="T90" fmla="*/ 14 w 46"/>
                <a:gd name="T91" fmla="*/ 1 h 55"/>
                <a:gd name="T92" fmla="*/ 11 w 46"/>
                <a:gd name="T93" fmla="*/ 3 h 55"/>
                <a:gd name="T94" fmla="*/ 7 w 46"/>
                <a:gd name="T95" fmla="*/ 4 h 55"/>
                <a:gd name="T96" fmla="*/ 4 w 46"/>
                <a:gd name="T97" fmla="*/ 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6"/>
                <a:gd name="T148" fmla="*/ 0 h 55"/>
                <a:gd name="T149" fmla="*/ 46 w 46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10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3" y="52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7"/>
                  </a:lnTo>
                  <a:lnTo>
                    <a:pt x="21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10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1"/>
                  </a:lnTo>
                  <a:lnTo>
                    <a:pt x="11" y="3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64" name="Freeform 52"/>
            <p:cNvSpPr>
              <a:spLocks/>
            </p:cNvSpPr>
            <p:nvPr/>
          </p:nvSpPr>
          <p:spPr bwMode="auto">
            <a:xfrm>
              <a:off x="1133" y="1665"/>
              <a:ext cx="37" cy="9"/>
            </a:xfrm>
            <a:custGeom>
              <a:avLst/>
              <a:gdLst>
                <a:gd name="T0" fmla="*/ 0 w 37"/>
                <a:gd name="T1" fmla="*/ 6 h 9"/>
                <a:gd name="T2" fmla="*/ 0 w 37"/>
                <a:gd name="T3" fmla="*/ 6 h 9"/>
                <a:gd name="T4" fmla="*/ 0 w 37"/>
                <a:gd name="T5" fmla="*/ 6 h 9"/>
                <a:gd name="T6" fmla="*/ 1 w 37"/>
                <a:gd name="T7" fmla="*/ 5 h 9"/>
                <a:gd name="T8" fmla="*/ 1 w 37"/>
                <a:gd name="T9" fmla="*/ 5 h 9"/>
                <a:gd name="T10" fmla="*/ 2 w 37"/>
                <a:gd name="T11" fmla="*/ 4 h 9"/>
                <a:gd name="T12" fmla="*/ 4 w 37"/>
                <a:gd name="T13" fmla="*/ 2 h 9"/>
                <a:gd name="T14" fmla="*/ 5 w 37"/>
                <a:gd name="T15" fmla="*/ 2 h 9"/>
                <a:gd name="T16" fmla="*/ 7 w 37"/>
                <a:gd name="T17" fmla="*/ 1 h 9"/>
                <a:gd name="T18" fmla="*/ 9 w 37"/>
                <a:gd name="T19" fmla="*/ 0 h 9"/>
                <a:gd name="T20" fmla="*/ 12 w 37"/>
                <a:gd name="T21" fmla="*/ 0 h 9"/>
                <a:gd name="T22" fmla="*/ 15 w 37"/>
                <a:gd name="T23" fmla="*/ 0 h 9"/>
                <a:gd name="T24" fmla="*/ 19 w 37"/>
                <a:gd name="T25" fmla="*/ 0 h 9"/>
                <a:gd name="T26" fmla="*/ 22 w 37"/>
                <a:gd name="T27" fmla="*/ 0 h 9"/>
                <a:gd name="T28" fmla="*/ 27 w 37"/>
                <a:gd name="T29" fmla="*/ 1 h 9"/>
                <a:gd name="T30" fmla="*/ 32 w 37"/>
                <a:gd name="T31" fmla="*/ 1 h 9"/>
                <a:gd name="T32" fmla="*/ 37 w 37"/>
                <a:gd name="T33" fmla="*/ 4 h 9"/>
                <a:gd name="T34" fmla="*/ 37 w 37"/>
                <a:gd name="T35" fmla="*/ 6 h 9"/>
                <a:gd name="T36" fmla="*/ 36 w 37"/>
                <a:gd name="T37" fmla="*/ 6 h 9"/>
                <a:gd name="T38" fmla="*/ 36 w 37"/>
                <a:gd name="T39" fmla="*/ 5 h 9"/>
                <a:gd name="T40" fmla="*/ 34 w 37"/>
                <a:gd name="T41" fmla="*/ 5 h 9"/>
                <a:gd name="T42" fmla="*/ 33 w 37"/>
                <a:gd name="T43" fmla="*/ 5 h 9"/>
                <a:gd name="T44" fmla="*/ 30 w 37"/>
                <a:gd name="T45" fmla="*/ 4 h 9"/>
                <a:gd name="T46" fmla="*/ 28 w 37"/>
                <a:gd name="T47" fmla="*/ 4 h 9"/>
                <a:gd name="T48" fmla="*/ 25 w 37"/>
                <a:gd name="T49" fmla="*/ 2 h 9"/>
                <a:gd name="T50" fmla="*/ 22 w 37"/>
                <a:gd name="T51" fmla="*/ 2 h 9"/>
                <a:gd name="T52" fmla="*/ 19 w 37"/>
                <a:gd name="T53" fmla="*/ 2 h 9"/>
                <a:gd name="T54" fmla="*/ 15 w 37"/>
                <a:gd name="T55" fmla="*/ 2 h 9"/>
                <a:gd name="T56" fmla="*/ 13 w 37"/>
                <a:gd name="T57" fmla="*/ 2 h 9"/>
                <a:gd name="T58" fmla="*/ 9 w 37"/>
                <a:gd name="T59" fmla="*/ 4 h 9"/>
                <a:gd name="T60" fmla="*/ 7 w 37"/>
                <a:gd name="T61" fmla="*/ 5 h 9"/>
                <a:gd name="T62" fmla="*/ 5 w 37"/>
                <a:gd name="T63" fmla="*/ 6 h 9"/>
                <a:gd name="T64" fmla="*/ 2 w 37"/>
                <a:gd name="T65" fmla="*/ 7 h 9"/>
                <a:gd name="T66" fmla="*/ 0 w 37"/>
                <a:gd name="T67" fmla="*/ 9 h 9"/>
                <a:gd name="T68" fmla="*/ 0 w 37"/>
                <a:gd name="T69" fmla="*/ 6 h 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9"/>
                <a:gd name="T107" fmla="*/ 37 w 37"/>
                <a:gd name="T108" fmla="*/ 9 h 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9">
                  <a:moveTo>
                    <a:pt x="0" y="6"/>
                  </a:moveTo>
                  <a:lnTo>
                    <a:pt x="0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2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65" name="Freeform 53"/>
            <p:cNvSpPr>
              <a:spLocks/>
            </p:cNvSpPr>
            <p:nvPr/>
          </p:nvSpPr>
          <p:spPr bwMode="auto">
            <a:xfrm>
              <a:off x="1133" y="1641"/>
              <a:ext cx="37" cy="10"/>
            </a:xfrm>
            <a:custGeom>
              <a:avLst/>
              <a:gdLst>
                <a:gd name="T0" fmla="*/ 0 w 37"/>
                <a:gd name="T1" fmla="*/ 5 h 10"/>
                <a:gd name="T2" fmla="*/ 0 w 37"/>
                <a:gd name="T3" fmla="*/ 5 h 10"/>
                <a:gd name="T4" fmla="*/ 0 w 37"/>
                <a:gd name="T5" fmla="*/ 5 h 10"/>
                <a:gd name="T6" fmla="*/ 1 w 37"/>
                <a:gd name="T7" fmla="*/ 5 h 10"/>
                <a:gd name="T8" fmla="*/ 1 w 37"/>
                <a:gd name="T9" fmla="*/ 4 h 10"/>
                <a:gd name="T10" fmla="*/ 2 w 37"/>
                <a:gd name="T11" fmla="*/ 3 h 10"/>
                <a:gd name="T12" fmla="*/ 4 w 37"/>
                <a:gd name="T13" fmla="*/ 3 h 10"/>
                <a:gd name="T14" fmla="*/ 5 w 37"/>
                <a:gd name="T15" fmla="*/ 2 h 10"/>
                <a:gd name="T16" fmla="*/ 7 w 37"/>
                <a:gd name="T17" fmla="*/ 1 h 10"/>
                <a:gd name="T18" fmla="*/ 9 w 37"/>
                <a:gd name="T19" fmla="*/ 1 h 10"/>
                <a:gd name="T20" fmla="*/ 12 w 37"/>
                <a:gd name="T21" fmla="*/ 0 h 10"/>
                <a:gd name="T22" fmla="*/ 15 w 37"/>
                <a:gd name="T23" fmla="*/ 0 h 10"/>
                <a:gd name="T24" fmla="*/ 19 w 37"/>
                <a:gd name="T25" fmla="*/ 0 h 10"/>
                <a:gd name="T26" fmla="*/ 22 w 37"/>
                <a:gd name="T27" fmla="*/ 0 h 10"/>
                <a:gd name="T28" fmla="*/ 27 w 37"/>
                <a:gd name="T29" fmla="*/ 1 h 10"/>
                <a:gd name="T30" fmla="*/ 32 w 37"/>
                <a:gd name="T31" fmla="*/ 2 h 10"/>
                <a:gd name="T32" fmla="*/ 37 w 37"/>
                <a:gd name="T33" fmla="*/ 3 h 10"/>
                <a:gd name="T34" fmla="*/ 37 w 37"/>
                <a:gd name="T35" fmla="*/ 5 h 10"/>
                <a:gd name="T36" fmla="*/ 36 w 37"/>
                <a:gd name="T37" fmla="*/ 5 h 10"/>
                <a:gd name="T38" fmla="*/ 36 w 37"/>
                <a:gd name="T39" fmla="*/ 4 h 10"/>
                <a:gd name="T40" fmla="*/ 34 w 37"/>
                <a:gd name="T41" fmla="*/ 4 h 10"/>
                <a:gd name="T42" fmla="*/ 33 w 37"/>
                <a:gd name="T43" fmla="*/ 4 h 10"/>
                <a:gd name="T44" fmla="*/ 30 w 37"/>
                <a:gd name="T45" fmla="*/ 3 h 10"/>
                <a:gd name="T46" fmla="*/ 28 w 37"/>
                <a:gd name="T47" fmla="*/ 3 h 10"/>
                <a:gd name="T48" fmla="*/ 25 w 37"/>
                <a:gd name="T49" fmla="*/ 3 h 10"/>
                <a:gd name="T50" fmla="*/ 22 w 37"/>
                <a:gd name="T51" fmla="*/ 2 h 10"/>
                <a:gd name="T52" fmla="*/ 19 w 37"/>
                <a:gd name="T53" fmla="*/ 2 h 10"/>
                <a:gd name="T54" fmla="*/ 15 w 37"/>
                <a:gd name="T55" fmla="*/ 2 h 10"/>
                <a:gd name="T56" fmla="*/ 13 w 37"/>
                <a:gd name="T57" fmla="*/ 2 h 10"/>
                <a:gd name="T58" fmla="*/ 9 w 37"/>
                <a:gd name="T59" fmla="*/ 3 h 10"/>
                <a:gd name="T60" fmla="*/ 7 w 37"/>
                <a:gd name="T61" fmla="*/ 4 h 10"/>
                <a:gd name="T62" fmla="*/ 5 w 37"/>
                <a:gd name="T63" fmla="*/ 5 h 10"/>
                <a:gd name="T64" fmla="*/ 2 w 37"/>
                <a:gd name="T65" fmla="*/ 8 h 10"/>
                <a:gd name="T66" fmla="*/ 0 w 37"/>
                <a:gd name="T67" fmla="*/ 10 h 10"/>
                <a:gd name="T68" fmla="*/ 0 w 37"/>
                <a:gd name="T69" fmla="*/ 5 h 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0"/>
                <a:gd name="T107" fmla="*/ 37 w 37"/>
                <a:gd name="T108" fmla="*/ 10 h 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0">
                  <a:moveTo>
                    <a:pt x="0" y="5"/>
                  </a:move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33" y="4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66" name="Freeform 54"/>
            <p:cNvSpPr>
              <a:spLocks/>
            </p:cNvSpPr>
            <p:nvPr/>
          </p:nvSpPr>
          <p:spPr bwMode="auto">
            <a:xfrm>
              <a:off x="1168" y="1629"/>
              <a:ext cx="61" cy="112"/>
            </a:xfrm>
            <a:custGeom>
              <a:avLst/>
              <a:gdLst>
                <a:gd name="T0" fmla="*/ 0 w 61"/>
                <a:gd name="T1" fmla="*/ 0 h 112"/>
                <a:gd name="T2" fmla="*/ 0 w 61"/>
                <a:gd name="T3" fmla="*/ 109 h 112"/>
                <a:gd name="T4" fmla="*/ 19 w 61"/>
                <a:gd name="T5" fmla="*/ 112 h 112"/>
                <a:gd name="T6" fmla="*/ 18 w 61"/>
                <a:gd name="T7" fmla="*/ 98 h 112"/>
                <a:gd name="T8" fmla="*/ 61 w 61"/>
                <a:gd name="T9" fmla="*/ 104 h 112"/>
                <a:gd name="T10" fmla="*/ 61 w 61"/>
                <a:gd name="T11" fmla="*/ 98 h 112"/>
                <a:gd name="T12" fmla="*/ 30 w 61"/>
                <a:gd name="T13" fmla="*/ 95 h 112"/>
                <a:gd name="T14" fmla="*/ 29 w 61"/>
                <a:gd name="T15" fmla="*/ 82 h 112"/>
                <a:gd name="T16" fmla="*/ 9 w 61"/>
                <a:gd name="T17" fmla="*/ 82 h 112"/>
                <a:gd name="T18" fmla="*/ 8 w 61"/>
                <a:gd name="T19" fmla="*/ 81 h 112"/>
                <a:gd name="T20" fmla="*/ 7 w 61"/>
                <a:gd name="T21" fmla="*/ 76 h 112"/>
                <a:gd name="T22" fmla="*/ 6 w 61"/>
                <a:gd name="T23" fmla="*/ 69 h 112"/>
                <a:gd name="T24" fmla="*/ 4 w 61"/>
                <a:gd name="T25" fmla="*/ 58 h 112"/>
                <a:gd name="T26" fmla="*/ 2 w 61"/>
                <a:gd name="T27" fmla="*/ 47 h 112"/>
                <a:gd name="T28" fmla="*/ 1 w 61"/>
                <a:gd name="T29" fmla="*/ 34 h 112"/>
                <a:gd name="T30" fmla="*/ 2 w 61"/>
                <a:gd name="T31" fmla="*/ 19 h 112"/>
                <a:gd name="T32" fmla="*/ 6 w 61"/>
                <a:gd name="T33" fmla="*/ 3 h 112"/>
                <a:gd name="T34" fmla="*/ 0 w 61"/>
                <a:gd name="T35" fmla="*/ 0 h 1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1"/>
                <a:gd name="T55" fmla="*/ 0 h 112"/>
                <a:gd name="T56" fmla="*/ 61 w 61"/>
                <a:gd name="T57" fmla="*/ 112 h 11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1" h="112">
                  <a:moveTo>
                    <a:pt x="0" y="0"/>
                  </a:moveTo>
                  <a:lnTo>
                    <a:pt x="0" y="109"/>
                  </a:lnTo>
                  <a:lnTo>
                    <a:pt x="19" y="112"/>
                  </a:lnTo>
                  <a:lnTo>
                    <a:pt x="18" y="98"/>
                  </a:lnTo>
                  <a:lnTo>
                    <a:pt x="61" y="104"/>
                  </a:lnTo>
                  <a:lnTo>
                    <a:pt x="61" y="98"/>
                  </a:lnTo>
                  <a:lnTo>
                    <a:pt x="30" y="95"/>
                  </a:lnTo>
                  <a:lnTo>
                    <a:pt x="29" y="82"/>
                  </a:lnTo>
                  <a:lnTo>
                    <a:pt x="9" y="82"/>
                  </a:lnTo>
                  <a:lnTo>
                    <a:pt x="8" y="81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8"/>
                  </a:lnTo>
                  <a:lnTo>
                    <a:pt x="2" y="47"/>
                  </a:lnTo>
                  <a:lnTo>
                    <a:pt x="1" y="34"/>
                  </a:lnTo>
                  <a:lnTo>
                    <a:pt x="2" y="19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67" name="Freeform 55"/>
            <p:cNvSpPr>
              <a:spLocks/>
            </p:cNvSpPr>
            <p:nvPr/>
          </p:nvSpPr>
          <p:spPr bwMode="auto">
            <a:xfrm>
              <a:off x="1198" y="1603"/>
              <a:ext cx="79" cy="15"/>
            </a:xfrm>
            <a:custGeom>
              <a:avLst/>
              <a:gdLst>
                <a:gd name="T0" fmla="*/ 0 w 79"/>
                <a:gd name="T1" fmla="*/ 15 h 15"/>
                <a:gd name="T2" fmla="*/ 0 w 79"/>
                <a:gd name="T3" fmla="*/ 15 h 15"/>
                <a:gd name="T4" fmla="*/ 3 w 79"/>
                <a:gd name="T5" fmla="*/ 14 h 15"/>
                <a:gd name="T6" fmla="*/ 4 w 79"/>
                <a:gd name="T7" fmla="*/ 14 h 15"/>
                <a:gd name="T8" fmla="*/ 7 w 79"/>
                <a:gd name="T9" fmla="*/ 13 h 15"/>
                <a:gd name="T10" fmla="*/ 11 w 79"/>
                <a:gd name="T11" fmla="*/ 12 h 15"/>
                <a:gd name="T12" fmla="*/ 14 w 79"/>
                <a:gd name="T13" fmla="*/ 11 h 15"/>
                <a:gd name="T14" fmla="*/ 19 w 79"/>
                <a:gd name="T15" fmla="*/ 10 h 15"/>
                <a:gd name="T16" fmla="*/ 24 w 79"/>
                <a:gd name="T17" fmla="*/ 8 h 15"/>
                <a:gd name="T18" fmla="*/ 30 w 79"/>
                <a:gd name="T19" fmla="*/ 8 h 15"/>
                <a:gd name="T20" fmla="*/ 35 w 79"/>
                <a:gd name="T21" fmla="*/ 7 h 15"/>
                <a:gd name="T22" fmla="*/ 42 w 79"/>
                <a:gd name="T23" fmla="*/ 7 h 15"/>
                <a:gd name="T24" fmla="*/ 48 w 79"/>
                <a:gd name="T25" fmla="*/ 6 h 15"/>
                <a:gd name="T26" fmla="*/ 55 w 79"/>
                <a:gd name="T27" fmla="*/ 7 h 15"/>
                <a:gd name="T28" fmla="*/ 62 w 79"/>
                <a:gd name="T29" fmla="*/ 7 h 15"/>
                <a:gd name="T30" fmla="*/ 69 w 79"/>
                <a:gd name="T31" fmla="*/ 8 h 15"/>
                <a:gd name="T32" fmla="*/ 76 w 79"/>
                <a:gd name="T33" fmla="*/ 10 h 15"/>
                <a:gd name="T34" fmla="*/ 79 w 79"/>
                <a:gd name="T35" fmla="*/ 0 h 15"/>
                <a:gd name="T36" fmla="*/ 79 w 79"/>
                <a:gd name="T37" fmla="*/ 0 h 15"/>
                <a:gd name="T38" fmla="*/ 76 w 79"/>
                <a:gd name="T39" fmla="*/ 0 h 15"/>
                <a:gd name="T40" fmla="*/ 74 w 79"/>
                <a:gd name="T41" fmla="*/ 0 h 15"/>
                <a:gd name="T42" fmla="*/ 70 w 79"/>
                <a:gd name="T43" fmla="*/ 0 h 15"/>
                <a:gd name="T44" fmla="*/ 66 w 79"/>
                <a:gd name="T45" fmla="*/ 0 h 15"/>
                <a:gd name="T46" fmla="*/ 61 w 79"/>
                <a:gd name="T47" fmla="*/ 0 h 15"/>
                <a:gd name="T48" fmla="*/ 56 w 79"/>
                <a:gd name="T49" fmla="*/ 0 h 15"/>
                <a:gd name="T50" fmla="*/ 51 w 79"/>
                <a:gd name="T51" fmla="*/ 1 h 15"/>
                <a:gd name="T52" fmla="*/ 44 w 79"/>
                <a:gd name="T53" fmla="*/ 1 h 15"/>
                <a:gd name="T54" fmla="*/ 38 w 79"/>
                <a:gd name="T55" fmla="*/ 1 h 15"/>
                <a:gd name="T56" fmla="*/ 31 w 79"/>
                <a:gd name="T57" fmla="*/ 3 h 15"/>
                <a:gd name="T58" fmla="*/ 25 w 79"/>
                <a:gd name="T59" fmla="*/ 4 h 15"/>
                <a:gd name="T60" fmla="*/ 18 w 79"/>
                <a:gd name="T61" fmla="*/ 5 h 15"/>
                <a:gd name="T62" fmla="*/ 12 w 79"/>
                <a:gd name="T63" fmla="*/ 6 h 15"/>
                <a:gd name="T64" fmla="*/ 6 w 79"/>
                <a:gd name="T65" fmla="*/ 7 h 15"/>
                <a:gd name="T66" fmla="*/ 0 w 79"/>
                <a:gd name="T67" fmla="*/ 8 h 15"/>
                <a:gd name="T68" fmla="*/ 0 w 79"/>
                <a:gd name="T69" fmla="*/ 15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"/>
                <a:gd name="T106" fmla="*/ 0 h 15"/>
                <a:gd name="T107" fmla="*/ 79 w 79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9" y="10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1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3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68" name="Freeform 56"/>
            <p:cNvSpPr>
              <a:spLocks/>
            </p:cNvSpPr>
            <p:nvPr/>
          </p:nvSpPr>
          <p:spPr bwMode="auto">
            <a:xfrm>
              <a:off x="1153" y="1743"/>
              <a:ext cx="132" cy="45"/>
            </a:xfrm>
            <a:custGeom>
              <a:avLst/>
              <a:gdLst>
                <a:gd name="T0" fmla="*/ 55 w 132"/>
                <a:gd name="T1" fmla="*/ 44 h 45"/>
                <a:gd name="T2" fmla="*/ 56 w 132"/>
                <a:gd name="T3" fmla="*/ 44 h 45"/>
                <a:gd name="T4" fmla="*/ 56 w 132"/>
                <a:gd name="T5" fmla="*/ 42 h 45"/>
                <a:gd name="T6" fmla="*/ 57 w 132"/>
                <a:gd name="T7" fmla="*/ 42 h 45"/>
                <a:gd name="T8" fmla="*/ 59 w 132"/>
                <a:gd name="T9" fmla="*/ 41 h 45"/>
                <a:gd name="T10" fmla="*/ 61 w 132"/>
                <a:gd name="T11" fmla="*/ 41 h 45"/>
                <a:gd name="T12" fmla="*/ 63 w 132"/>
                <a:gd name="T13" fmla="*/ 40 h 45"/>
                <a:gd name="T14" fmla="*/ 65 w 132"/>
                <a:gd name="T15" fmla="*/ 39 h 45"/>
                <a:gd name="T16" fmla="*/ 68 w 132"/>
                <a:gd name="T17" fmla="*/ 38 h 45"/>
                <a:gd name="T18" fmla="*/ 71 w 132"/>
                <a:gd name="T19" fmla="*/ 37 h 45"/>
                <a:gd name="T20" fmla="*/ 73 w 132"/>
                <a:gd name="T21" fmla="*/ 34 h 45"/>
                <a:gd name="T22" fmla="*/ 76 w 132"/>
                <a:gd name="T23" fmla="*/ 33 h 45"/>
                <a:gd name="T24" fmla="*/ 78 w 132"/>
                <a:gd name="T25" fmla="*/ 32 h 45"/>
                <a:gd name="T26" fmla="*/ 80 w 132"/>
                <a:gd name="T27" fmla="*/ 30 h 45"/>
                <a:gd name="T28" fmla="*/ 82 w 132"/>
                <a:gd name="T29" fmla="*/ 28 h 45"/>
                <a:gd name="T30" fmla="*/ 84 w 132"/>
                <a:gd name="T31" fmla="*/ 26 h 45"/>
                <a:gd name="T32" fmla="*/ 85 w 132"/>
                <a:gd name="T33" fmla="*/ 24 h 45"/>
                <a:gd name="T34" fmla="*/ 0 w 132"/>
                <a:gd name="T35" fmla="*/ 3 h 45"/>
                <a:gd name="T36" fmla="*/ 6 w 132"/>
                <a:gd name="T37" fmla="*/ 0 h 45"/>
                <a:gd name="T38" fmla="*/ 132 w 132"/>
                <a:gd name="T39" fmla="*/ 32 h 45"/>
                <a:gd name="T40" fmla="*/ 126 w 132"/>
                <a:gd name="T41" fmla="*/ 34 h 45"/>
                <a:gd name="T42" fmla="*/ 90 w 132"/>
                <a:gd name="T43" fmla="*/ 25 h 45"/>
                <a:gd name="T44" fmla="*/ 90 w 132"/>
                <a:gd name="T45" fmla="*/ 25 h 45"/>
                <a:gd name="T46" fmla="*/ 90 w 132"/>
                <a:gd name="T47" fmla="*/ 26 h 45"/>
                <a:gd name="T48" fmla="*/ 89 w 132"/>
                <a:gd name="T49" fmla="*/ 26 h 45"/>
                <a:gd name="T50" fmla="*/ 89 w 132"/>
                <a:gd name="T51" fmla="*/ 27 h 45"/>
                <a:gd name="T52" fmla="*/ 87 w 132"/>
                <a:gd name="T53" fmla="*/ 28 h 45"/>
                <a:gd name="T54" fmla="*/ 86 w 132"/>
                <a:gd name="T55" fmla="*/ 30 h 45"/>
                <a:gd name="T56" fmla="*/ 85 w 132"/>
                <a:gd name="T57" fmla="*/ 31 h 45"/>
                <a:gd name="T58" fmla="*/ 83 w 132"/>
                <a:gd name="T59" fmla="*/ 32 h 45"/>
                <a:gd name="T60" fmla="*/ 80 w 132"/>
                <a:gd name="T61" fmla="*/ 33 h 45"/>
                <a:gd name="T62" fmla="*/ 78 w 132"/>
                <a:gd name="T63" fmla="*/ 35 h 45"/>
                <a:gd name="T64" fmla="*/ 76 w 132"/>
                <a:gd name="T65" fmla="*/ 37 h 45"/>
                <a:gd name="T66" fmla="*/ 72 w 132"/>
                <a:gd name="T67" fmla="*/ 38 h 45"/>
                <a:gd name="T68" fmla="*/ 70 w 132"/>
                <a:gd name="T69" fmla="*/ 40 h 45"/>
                <a:gd name="T70" fmla="*/ 65 w 132"/>
                <a:gd name="T71" fmla="*/ 41 h 45"/>
                <a:gd name="T72" fmla="*/ 62 w 132"/>
                <a:gd name="T73" fmla="*/ 44 h 45"/>
                <a:gd name="T74" fmla="*/ 57 w 132"/>
                <a:gd name="T75" fmla="*/ 45 h 45"/>
                <a:gd name="T76" fmla="*/ 55 w 132"/>
                <a:gd name="T77" fmla="*/ 44 h 4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45"/>
                <a:gd name="T119" fmla="*/ 132 w 132"/>
                <a:gd name="T120" fmla="*/ 45 h 4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45">
                  <a:moveTo>
                    <a:pt x="55" y="44"/>
                  </a:moveTo>
                  <a:lnTo>
                    <a:pt x="56" y="44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7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5"/>
                  </a:lnTo>
                  <a:lnTo>
                    <a:pt x="76" y="37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4"/>
                  </a:lnTo>
                  <a:lnTo>
                    <a:pt x="57" y="45"/>
                  </a:lnTo>
                  <a:lnTo>
                    <a:pt x="55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69" name="Freeform 57"/>
            <p:cNvSpPr>
              <a:spLocks/>
            </p:cNvSpPr>
            <p:nvPr/>
          </p:nvSpPr>
          <p:spPr bwMode="auto">
            <a:xfrm>
              <a:off x="1125" y="1755"/>
              <a:ext cx="135" cy="40"/>
            </a:xfrm>
            <a:custGeom>
              <a:avLst/>
              <a:gdLst>
                <a:gd name="T0" fmla="*/ 0 w 135"/>
                <a:gd name="T1" fmla="*/ 0 h 40"/>
                <a:gd name="T2" fmla="*/ 132 w 135"/>
                <a:gd name="T3" fmla="*/ 40 h 40"/>
                <a:gd name="T4" fmla="*/ 135 w 135"/>
                <a:gd name="T5" fmla="*/ 40 h 40"/>
                <a:gd name="T6" fmla="*/ 5 w 135"/>
                <a:gd name="T7" fmla="*/ 0 h 40"/>
                <a:gd name="T8" fmla="*/ 0 w 13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0"/>
                <a:gd name="T17" fmla="*/ 135 w 13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70" name="Freeform 58"/>
            <p:cNvSpPr>
              <a:spLocks/>
            </p:cNvSpPr>
            <p:nvPr/>
          </p:nvSpPr>
          <p:spPr bwMode="auto">
            <a:xfrm>
              <a:off x="1148" y="1750"/>
              <a:ext cx="132" cy="35"/>
            </a:xfrm>
            <a:custGeom>
              <a:avLst/>
              <a:gdLst>
                <a:gd name="T0" fmla="*/ 0 w 132"/>
                <a:gd name="T1" fmla="*/ 0 h 35"/>
                <a:gd name="T2" fmla="*/ 130 w 132"/>
                <a:gd name="T3" fmla="*/ 35 h 35"/>
                <a:gd name="T4" fmla="*/ 132 w 132"/>
                <a:gd name="T5" fmla="*/ 35 h 35"/>
                <a:gd name="T6" fmla="*/ 4 w 132"/>
                <a:gd name="T7" fmla="*/ 0 h 35"/>
                <a:gd name="T8" fmla="*/ 0 w 132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5"/>
                <a:gd name="T17" fmla="*/ 132 w 1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5">
                  <a:moveTo>
                    <a:pt x="0" y="0"/>
                  </a:moveTo>
                  <a:lnTo>
                    <a:pt x="130" y="35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71" name="Freeform 59"/>
            <p:cNvSpPr>
              <a:spLocks/>
            </p:cNvSpPr>
            <p:nvPr/>
          </p:nvSpPr>
          <p:spPr bwMode="auto">
            <a:xfrm>
              <a:off x="1138" y="1752"/>
              <a:ext cx="133" cy="38"/>
            </a:xfrm>
            <a:custGeom>
              <a:avLst/>
              <a:gdLst>
                <a:gd name="T0" fmla="*/ 0 w 133"/>
                <a:gd name="T1" fmla="*/ 0 h 38"/>
                <a:gd name="T2" fmla="*/ 130 w 133"/>
                <a:gd name="T3" fmla="*/ 38 h 38"/>
                <a:gd name="T4" fmla="*/ 133 w 133"/>
                <a:gd name="T5" fmla="*/ 38 h 38"/>
                <a:gd name="T6" fmla="*/ 3 w 133"/>
                <a:gd name="T7" fmla="*/ 0 h 38"/>
                <a:gd name="T8" fmla="*/ 0 w 1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8"/>
                <a:gd name="T17" fmla="*/ 133 w 1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8">
                  <a:moveTo>
                    <a:pt x="0" y="0"/>
                  </a:moveTo>
                  <a:lnTo>
                    <a:pt x="130" y="38"/>
                  </a:lnTo>
                  <a:lnTo>
                    <a:pt x="133" y="38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72" name="Freeform 60"/>
            <p:cNvSpPr>
              <a:spLocks/>
            </p:cNvSpPr>
            <p:nvPr/>
          </p:nvSpPr>
          <p:spPr bwMode="auto">
            <a:xfrm>
              <a:off x="1623" y="1435"/>
              <a:ext cx="326" cy="65"/>
            </a:xfrm>
            <a:custGeom>
              <a:avLst/>
              <a:gdLst>
                <a:gd name="T0" fmla="*/ 146 w 326"/>
                <a:gd name="T1" fmla="*/ 0 h 65"/>
                <a:gd name="T2" fmla="*/ 115 w 326"/>
                <a:gd name="T3" fmla="*/ 1 h 65"/>
                <a:gd name="T4" fmla="*/ 85 w 326"/>
                <a:gd name="T5" fmla="*/ 3 h 65"/>
                <a:gd name="T6" fmla="*/ 60 w 326"/>
                <a:gd name="T7" fmla="*/ 7 h 65"/>
                <a:gd name="T8" fmla="*/ 38 w 326"/>
                <a:gd name="T9" fmla="*/ 12 h 65"/>
                <a:gd name="T10" fmla="*/ 28 w 326"/>
                <a:gd name="T11" fmla="*/ 14 h 65"/>
                <a:gd name="T12" fmla="*/ 20 w 326"/>
                <a:gd name="T13" fmla="*/ 17 h 65"/>
                <a:gd name="T14" fmla="*/ 13 w 326"/>
                <a:gd name="T15" fmla="*/ 20 h 65"/>
                <a:gd name="T16" fmla="*/ 7 w 326"/>
                <a:gd name="T17" fmla="*/ 23 h 65"/>
                <a:gd name="T18" fmla="*/ 4 w 326"/>
                <a:gd name="T19" fmla="*/ 26 h 65"/>
                <a:gd name="T20" fmla="*/ 0 w 326"/>
                <a:gd name="T21" fmla="*/ 29 h 65"/>
                <a:gd name="T22" fmla="*/ 0 w 326"/>
                <a:gd name="T23" fmla="*/ 33 h 65"/>
                <a:gd name="T24" fmla="*/ 0 w 326"/>
                <a:gd name="T25" fmla="*/ 36 h 65"/>
                <a:gd name="T26" fmla="*/ 4 w 326"/>
                <a:gd name="T27" fmla="*/ 40 h 65"/>
                <a:gd name="T28" fmla="*/ 7 w 326"/>
                <a:gd name="T29" fmla="*/ 43 h 65"/>
                <a:gd name="T30" fmla="*/ 13 w 326"/>
                <a:gd name="T31" fmla="*/ 46 h 65"/>
                <a:gd name="T32" fmla="*/ 20 w 326"/>
                <a:gd name="T33" fmla="*/ 49 h 65"/>
                <a:gd name="T34" fmla="*/ 28 w 326"/>
                <a:gd name="T35" fmla="*/ 51 h 65"/>
                <a:gd name="T36" fmla="*/ 38 w 326"/>
                <a:gd name="T37" fmla="*/ 54 h 65"/>
                <a:gd name="T38" fmla="*/ 60 w 326"/>
                <a:gd name="T39" fmla="*/ 58 h 65"/>
                <a:gd name="T40" fmla="*/ 85 w 326"/>
                <a:gd name="T41" fmla="*/ 62 h 65"/>
                <a:gd name="T42" fmla="*/ 115 w 326"/>
                <a:gd name="T43" fmla="*/ 64 h 65"/>
                <a:gd name="T44" fmla="*/ 146 w 326"/>
                <a:gd name="T45" fmla="*/ 65 h 65"/>
                <a:gd name="T46" fmla="*/ 180 w 326"/>
                <a:gd name="T47" fmla="*/ 65 h 65"/>
                <a:gd name="T48" fmla="*/ 211 w 326"/>
                <a:gd name="T49" fmla="*/ 64 h 65"/>
                <a:gd name="T50" fmla="*/ 241 w 326"/>
                <a:gd name="T51" fmla="*/ 62 h 65"/>
                <a:gd name="T52" fmla="*/ 266 w 326"/>
                <a:gd name="T53" fmla="*/ 58 h 65"/>
                <a:gd name="T54" fmla="*/ 288 w 326"/>
                <a:gd name="T55" fmla="*/ 54 h 65"/>
                <a:gd name="T56" fmla="*/ 298 w 326"/>
                <a:gd name="T57" fmla="*/ 51 h 65"/>
                <a:gd name="T58" fmla="*/ 306 w 326"/>
                <a:gd name="T59" fmla="*/ 49 h 65"/>
                <a:gd name="T60" fmla="*/ 313 w 326"/>
                <a:gd name="T61" fmla="*/ 46 h 65"/>
                <a:gd name="T62" fmla="*/ 319 w 326"/>
                <a:gd name="T63" fmla="*/ 43 h 65"/>
                <a:gd name="T64" fmla="*/ 322 w 326"/>
                <a:gd name="T65" fmla="*/ 40 h 65"/>
                <a:gd name="T66" fmla="*/ 325 w 326"/>
                <a:gd name="T67" fmla="*/ 36 h 65"/>
                <a:gd name="T68" fmla="*/ 326 w 326"/>
                <a:gd name="T69" fmla="*/ 33 h 65"/>
                <a:gd name="T70" fmla="*/ 325 w 326"/>
                <a:gd name="T71" fmla="*/ 29 h 65"/>
                <a:gd name="T72" fmla="*/ 322 w 326"/>
                <a:gd name="T73" fmla="*/ 26 h 65"/>
                <a:gd name="T74" fmla="*/ 319 w 326"/>
                <a:gd name="T75" fmla="*/ 23 h 65"/>
                <a:gd name="T76" fmla="*/ 313 w 326"/>
                <a:gd name="T77" fmla="*/ 20 h 65"/>
                <a:gd name="T78" fmla="*/ 306 w 326"/>
                <a:gd name="T79" fmla="*/ 17 h 65"/>
                <a:gd name="T80" fmla="*/ 298 w 326"/>
                <a:gd name="T81" fmla="*/ 14 h 65"/>
                <a:gd name="T82" fmla="*/ 288 w 326"/>
                <a:gd name="T83" fmla="*/ 12 h 65"/>
                <a:gd name="T84" fmla="*/ 266 w 326"/>
                <a:gd name="T85" fmla="*/ 7 h 65"/>
                <a:gd name="T86" fmla="*/ 241 w 326"/>
                <a:gd name="T87" fmla="*/ 3 h 65"/>
                <a:gd name="T88" fmla="*/ 211 w 326"/>
                <a:gd name="T89" fmla="*/ 1 h 65"/>
                <a:gd name="T90" fmla="*/ 180 w 326"/>
                <a:gd name="T91" fmla="*/ 0 h 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6"/>
                <a:gd name="T139" fmla="*/ 0 h 65"/>
                <a:gd name="T140" fmla="*/ 326 w 326"/>
                <a:gd name="T141" fmla="*/ 65 h 6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6" h="65">
                  <a:moveTo>
                    <a:pt x="162" y="0"/>
                  </a:moveTo>
                  <a:lnTo>
                    <a:pt x="146" y="0"/>
                  </a:lnTo>
                  <a:lnTo>
                    <a:pt x="130" y="0"/>
                  </a:lnTo>
                  <a:lnTo>
                    <a:pt x="115" y="1"/>
                  </a:lnTo>
                  <a:lnTo>
                    <a:pt x="99" y="2"/>
                  </a:lnTo>
                  <a:lnTo>
                    <a:pt x="85" y="3"/>
                  </a:lnTo>
                  <a:lnTo>
                    <a:pt x="71" y="6"/>
                  </a:lnTo>
                  <a:lnTo>
                    <a:pt x="60" y="7"/>
                  </a:lnTo>
                  <a:lnTo>
                    <a:pt x="48" y="9"/>
                  </a:lnTo>
                  <a:lnTo>
                    <a:pt x="38" y="12"/>
                  </a:lnTo>
                  <a:lnTo>
                    <a:pt x="32" y="13"/>
                  </a:lnTo>
                  <a:lnTo>
                    <a:pt x="28" y="14"/>
                  </a:lnTo>
                  <a:lnTo>
                    <a:pt x="24" y="15"/>
                  </a:lnTo>
                  <a:lnTo>
                    <a:pt x="20" y="17"/>
                  </a:lnTo>
                  <a:lnTo>
                    <a:pt x="15" y="19"/>
                  </a:lnTo>
                  <a:lnTo>
                    <a:pt x="13" y="20"/>
                  </a:lnTo>
                  <a:lnTo>
                    <a:pt x="10" y="21"/>
                  </a:lnTo>
                  <a:lnTo>
                    <a:pt x="7" y="23"/>
                  </a:lnTo>
                  <a:lnTo>
                    <a:pt x="5" y="24"/>
                  </a:lnTo>
                  <a:lnTo>
                    <a:pt x="4" y="26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4" y="40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0" y="44"/>
                  </a:lnTo>
                  <a:lnTo>
                    <a:pt x="13" y="46"/>
                  </a:lnTo>
                  <a:lnTo>
                    <a:pt x="15" y="47"/>
                  </a:lnTo>
                  <a:lnTo>
                    <a:pt x="20" y="49"/>
                  </a:lnTo>
                  <a:lnTo>
                    <a:pt x="24" y="50"/>
                  </a:lnTo>
                  <a:lnTo>
                    <a:pt x="28" y="51"/>
                  </a:lnTo>
                  <a:lnTo>
                    <a:pt x="32" y="53"/>
                  </a:lnTo>
                  <a:lnTo>
                    <a:pt x="38" y="54"/>
                  </a:lnTo>
                  <a:lnTo>
                    <a:pt x="48" y="56"/>
                  </a:lnTo>
                  <a:lnTo>
                    <a:pt x="60" y="58"/>
                  </a:lnTo>
                  <a:lnTo>
                    <a:pt x="71" y="61"/>
                  </a:lnTo>
                  <a:lnTo>
                    <a:pt x="85" y="62"/>
                  </a:lnTo>
                  <a:lnTo>
                    <a:pt x="99" y="63"/>
                  </a:lnTo>
                  <a:lnTo>
                    <a:pt x="115" y="64"/>
                  </a:lnTo>
                  <a:lnTo>
                    <a:pt x="130" y="65"/>
                  </a:lnTo>
                  <a:lnTo>
                    <a:pt x="146" y="65"/>
                  </a:lnTo>
                  <a:lnTo>
                    <a:pt x="162" y="65"/>
                  </a:lnTo>
                  <a:lnTo>
                    <a:pt x="180" y="65"/>
                  </a:lnTo>
                  <a:lnTo>
                    <a:pt x="195" y="65"/>
                  </a:lnTo>
                  <a:lnTo>
                    <a:pt x="211" y="64"/>
                  </a:lnTo>
                  <a:lnTo>
                    <a:pt x="227" y="63"/>
                  </a:lnTo>
                  <a:lnTo>
                    <a:pt x="241" y="62"/>
                  </a:lnTo>
                  <a:lnTo>
                    <a:pt x="253" y="61"/>
                  </a:lnTo>
                  <a:lnTo>
                    <a:pt x="266" y="58"/>
                  </a:lnTo>
                  <a:lnTo>
                    <a:pt x="278" y="56"/>
                  </a:lnTo>
                  <a:lnTo>
                    <a:pt x="288" y="54"/>
                  </a:lnTo>
                  <a:lnTo>
                    <a:pt x="293" y="53"/>
                  </a:lnTo>
                  <a:lnTo>
                    <a:pt x="298" y="51"/>
                  </a:lnTo>
                  <a:lnTo>
                    <a:pt x="302" y="50"/>
                  </a:lnTo>
                  <a:lnTo>
                    <a:pt x="306" y="49"/>
                  </a:lnTo>
                  <a:lnTo>
                    <a:pt x="309" y="47"/>
                  </a:lnTo>
                  <a:lnTo>
                    <a:pt x="313" y="46"/>
                  </a:lnTo>
                  <a:lnTo>
                    <a:pt x="315" y="44"/>
                  </a:lnTo>
                  <a:lnTo>
                    <a:pt x="319" y="43"/>
                  </a:lnTo>
                  <a:lnTo>
                    <a:pt x="321" y="41"/>
                  </a:lnTo>
                  <a:lnTo>
                    <a:pt x="322" y="40"/>
                  </a:lnTo>
                  <a:lnTo>
                    <a:pt x="324" y="37"/>
                  </a:lnTo>
                  <a:lnTo>
                    <a:pt x="325" y="36"/>
                  </a:lnTo>
                  <a:lnTo>
                    <a:pt x="326" y="35"/>
                  </a:lnTo>
                  <a:lnTo>
                    <a:pt x="326" y="33"/>
                  </a:lnTo>
                  <a:lnTo>
                    <a:pt x="326" y="31"/>
                  </a:lnTo>
                  <a:lnTo>
                    <a:pt x="325" y="29"/>
                  </a:lnTo>
                  <a:lnTo>
                    <a:pt x="324" y="28"/>
                  </a:lnTo>
                  <a:lnTo>
                    <a:pt x="322" y="26"/>
                  </a:lnTo>
                  <a:lnTo>
                    <a:pt x="321" y="24"/>
                  </a:lnTo>
                  <a:lnTo>
                    <a:pt x="319" y="23"/>
                  </a:lnTo>
                  <a:lnTo>
                    <a:pt x="315" y="21"/>
                  </a:lnTo>
                  <a:lnTo>
                    <a:pt x="313" y="20"/>
                  </a:lnTo>
                  <a:lnTo>
                    <a:pt x="309" y="19"/>
                  </a:lnTo>
                  <a:lnTo>
                    <a:pt x="306" y="17"/>
                  </a:lnTo>
                  <a:lnTo>
                    <a:pt x="302" y="15"/>
                  </a:lnTo>
                  <a:lnTo>
                    <a:pt x="298" y="14"/>
                  </a:lnTo>
                  <a:lnTo>
                    <a:pt x="293" y="13"/>
                  </a:lnTo>
                  <a:lnTo>
                    <a:pt x="288" y="12"/>
                  </a:lnTo>
                  <a:lnTo>
                    <a:pt x="278" y="9"/>
                  </a:lnTo>
                  <a:lnTo>
                    <a:pt x="266" y="7"/>
                  </a:lnTo>
                  <a:lnTo>
                    <a:pt x="253" y="6"/>
                  </a:lnTo>
                  <a:lnTo>
                    <a:pt x="241" y="3"/>
                  </a:lnTo>
                  <a:lnTo>
                    <a:pt x="227" y="2"/>
                  </a:lnTo>
                  <a:lnTo>
                    <a:pt x="211" y="1"/>
                  </a:lnTo>
                  <a:lnTo>
                    <a:pt x="195" y="0"/>
                  </a:lnTo>
                  <a:lnTo>
                    <a:pt x="180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73" name="Freeform 61"/>
            <p:cNvSpPr>
              <a:spLocks/>
            </p:cNvSpPr>
            <p:nvPr/>
          </p:nvSpPr>
          <p:spPr bwMode="auto">
            <a:xfrm>
              <a:off x="1623" y="1435"/>
              <a:ext cx="326" cy="65"/>
            </a:xfrm>
            <a:custGeom>
              <a:avLst/>
              <a:gdLst>
                <a:gd name="T0" fmla="*/ 146 w 326"/>
                <a:gd name="T1" fmla="*/ 0 h 65"/>
                <a:gd name="T2" fmla="*/ 115 w 326"/>
                <a:gd name="T3" fmla="*/ 1 h 65"/>
                <a:gd name="T4" fmla="*/ 85 w 326"/>
                <a:gd name="T5" fmla="*/ 3 h 65"/>
                <a:gd name="T6" fmla="*/ 60 w 326"/>
                <a:gd name="T7" fmla="*/ 7 h 65"/>
                <a:gd name="T8" fmla="*/ 38 w 326"/>
                <a:gd name="T9" fmla="*/ 12 h 65"/>
                <a:gd name="T10" fmla="*/ 28 w 326"/>
                <a:gd name="T11" fmla="*/ 14 h 65"/>
                <a:gd name="T12" fmla="*/ 20 w 326"/>
                <a:gd name="T13" fmla="*/ 17 h 65"/>
                <a:gd name="T14" fmla="*/ 13 w 326"/>
                <a:gd name="T15" fmla="*/ 20 h 65"/>
                <a:gd name="T16" fmla="*/ 7 w 326"/>
                <a:gd name="T17" fmla="*/ 23 h 65"/>
                <a:gd name="T18" fmla="*/ 4 w 326"/>
                <a:gd name="T19" fmla="*/ 26 h 65"/>
                <a:gd name="T20" fmla="*/ 0 w 326"/>
                <a:gd name="T21" fmla="*/ 29 h 65"/>
                <a:gd name="T22" fmla="*/ 0 w 326"/>
                <a:gd name="T23" fmla="*/ 33 h 65"/>
                <a:gd name="T24" fmla="*/ 0 w 326"/>
                <a:gd name="T25" fmla="*/ 36 h 65"/>
                <a:gd name="T26" fmla="*/ 4 w 326"/>
                <a:gd name="T27" fmla="*/ 40 h 65"/>
                <a:gd name="T28" fmla="*/ 7 w 326"/>
                <a:gd name="T29" fmla="*/ 43 h 65"/>
                <a:gd name="T30" fmla="*/ 13 w 326"/>
                <a:gd name="T31" fmla="*/ 46 h 65"/>
                <a:gd name="T32" fmla="*/ 20 w 326"/>
                <a:gd name="T33" fmla="*/ 49 h 65"/>
                <a:gd name="T34" fmla="*/ 28 w 326"/>
                <a:gd name="T35" fmla="*/ 51 h 65"/>
                <a:gd name="T36" fmla="*/ 38 w 326"/>
                <a:gd name="T37" fmla="*/ 54 h 65"/>
                <a:gd name="T38" fmla="*/ 60 w 326"/>
                <a:gd name="T39" fmla="*/ 58 h 65"/>
                <a:gd name="T40" fmla="*/ 85 w 326"/>
                <a:gd name="T41" fmla="*/ 62 h 65"/>
                <a:gd name="T42" fmla="*/ 115 w 326"/>
                <a:gd name="T43" fmla="*/ 64 h 65"/>
                <a:gd name="T44" fmla="*/ 146 w 326"/>
                <a:gd name="T45" fmla="*/ 65 h 65"/>
                <a:gd name="T46" fmla="*/ 180 w 326"/>
                <a:gd name="T47" fmla="*/ 65 h 65"/>
                <a:gd name="T48" fmla="*/ 211 w 326"/>
                <a:gd name="T49" fmla="*/ 64 h 65"/>
                <a:gd name="T50" fmla="*/ 241 w 326"/>
                <a:gd name="T51" fmla="*/ 62 h 65"/>
                <a:gd name="T52" fmla="*/ 266 w 326"/>
                <a:gd name="T53" fmla="*/ 58 h 65"/>
                <a:gd name="T54" fmla="*/ 288 w 326"/>
                <a:gd name="T55" fmla="*/ 54 h 65"/>
                <a:gd name="T56" fmla="*/ 298 w 326"/>
                <a:gd name="T57" fmla="*/ 51 h 65"/>
                <a:gd name="T58" fmla="*/ 306 w 326"/>
                <a:gd name="T59" fmla="*/ 49 h 65"/>
                <a:gd name="T60" fmla="*/ 313 w 326"/>
                <a:gd name="T61" fmla="*/ 46 h 65"/>
                <a:gd name="T62" fmla="*/ 319 w 326"/>
                <a:gd name="T63" fmla="*/ 43 h 65"/>
                <a:gd name="T64" fmla="*/ 322 w 326"/>
                <a:gd name="T65" fmla="*/ 40 h 65"/>
                <a:gd name="T66" fmla="*/ 325 w 326"/>
                <a:gd name="T67" fmla="*/ 36 h 65"/>
                <a:gd name="T68" fmla="*/ 326 w 326"/>
                <a:gd name="T69" fmla="*/ 33 h 65"/>
                <a:gd name="T70" fmla="*/ 325 w 326"/>
                <a:gd name="T71" fmla="*/ 29 h 65"/>
                <a:gd name="T72" fmla="*/ 322 w 326"/>
                <a:gd name="T73" fmla="*/ 26 h 65"/>
                <a:gd name="T74" fmla="*/ 319 w 326"/>
                <a:gd name="T75" fmla="*/ 23 h 65"/>
                <a:gd name="T76" fmla="*/ 313 w 326"/>
                <a:gd name="T77" fmla="*/ 20 h 65"/>
                <a:gd name="T78" fmla="*/ 306 w 326"/>
                <a:gd name="T79" fmla="*/ 17 h 65"/>
                <a:gd name="T80" fmla="*/ 298 w 326"/>
                <a:gd name="T81" fmla="*/ 14 h 65"/>
                <a:gd name="T82" fmla="*/ 288 w 326"/>
                <a:gd name="T83" fmla="*/ 12 h 65"/>
                <a:gd name="T84" fmla="*/ 266 w 326"/>
                <a:gd name="T85" fmla="*/ 7 h 65"/>
                <a:gd name="T86" fmla="*/ 241 w 326"/>
                <a:gd name="T87" fmla="*/ 3 h 65"/>
                <a:gd name="T88" fmla="*/ 211 w 326"/>
                <a:gd name="T89" fmla="*/ 1 h 65"/>
                <a:gd name="T90" fmla="*/ 180 w 326"/>
                <a:gd name="T91" fmla="*/ 0 h 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6"/>
                <a:gd name="T139" fmla="*/ 0 h 65"/>
                <a:gd name="T140" fmla="*/ 326 w 326"/>
                <a:gd name="T141" fmla="*/ 65 h 6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6" h="65">
                  <a:moveTo>
                    <a:pt x="162" y="0"/>
                  </a:moveTo>
                  <a:lnTo>
                    <a:pt x="146" y="0"/>
                  </a:lnTo>
                  <a:lnTo>
                    <a:pt x="130" y="0"/>
                  </a:lnTo>
                  <a:lnTo>
                    <a:pt x="115" y="1"/>
                  </a:lnTo>
                  <a:lnTo>
                    <a:pt x="99" y="2"/>
                  </a:lnTo>
                  <a:lnTo>
                    <a:pt x="85" y="3"/>
                  </a:lnTo>
                  <a:lnTo>
                    <a:pt x="71" y="6"/>
                  </a:lnTo>
                  <a:lnTo>
                    <a:pt x="60" y="7"/>
                  </a:lnTo>
                  <a:lnTo>
                    <a:pt x="48" y="9"/>
                  </a:lnTo>
                  <a:lnTo>
                    <a:pt x="38" y="12"/>
                  </a:lnTo>
                  <a:lnTo>
                    <a:pt x="32" y="13"/>
                  </a:lnTo>
                  <a:lnTo>
                    <a:pt x="28" y="14"/>
                  </a:lnTo>
                  <a:lnTo>
                    <a:pt x="24" y="15"/>
                  </a:lnTo>
                  <a:lnTo>
                    <a:pt x="20" y="17"/>
                  </a:lnTo>
                  <a:lnTo>
                    <a:pt x="15" y="19"/>
                  </a:lnTo>
                  <a:lnTo>
                    <a:pt x="13" y="20"/>
                  </a:lnTo>
                  <a:lnTo>
                    <a:pt x="10" y="21"/>
                  </a:lnTo>
                  <a:lnTo>
                    <a:pt x="7" y="23"/>
                  </a:lnTo>
                  <a:lnTo>
                    <a:pt x="5" y="24"/>
                  </a:lnTo>
                  <a:lnTo>
                    <a:pt x="4" y="26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4" y="40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0" y="44"/>
                  </a:lnTo>
                  <a:lnTo>
                    <a:pt x="13" y="46"/>
                  </a:lnTo>
                  <a:lnTo>
                    <a:pt x="15" y="47"/>
                  </a:lnTo>
                  <a:lnTo>
                    <a:pt x="20" y="49"/>
                  </a:lnTo>
                  <a:lnTo>
                    <a:pt x="24" y="50"/>
                  </a:lnTo>
                  <a:lnTo>
                    <a:pt x="28" y="51"/>
                  </a:lnTo>
                  <a:lnTo>
                    <a:pt x="32" y="53"/>
                  </a:lnTo>
                  <a:lnTo>
                    <a:pt x="38" y="54"/>
                  </a:lnTo>
                  <a:lnTo>
                    <a:pt x="48" y="56"/>
                  </a:lnTo>
                  <a:lnTo>
                    <a:pt x="60" y="58"/>
                  </a:lnTo>
                  <a:lnTo>
                    <a:pt x="71" y="61"/>
                  </a:lnTo>
                  <a:lnTo>
                    <a:pt x="85" y="62"/>
                  </a:lnTo>
                  <a:lnTo>
                    <a:pt x="99" y="63"/>
                  </a:lnTo>
                  <a:lnTo>
                    <a:pt x="115" y="64"/>
                  </a:lnTo>
                  <a:lnTo>
                    <a:pt x="130" y="65"/>
                  </a:lnTo>
                  <a:lnTo>
                    <a:pt x="146" y="65"/>
                  </a:lnTo>
                  <a:lnTo>
                    <a:pt x="162" y="65"/>
                  </a:lnTo>
                  <a:lnTo>
                    <a:pt x="180" y="65"/>
                  </a:lnTo>
                  <a:lnTo>
                    <a:pt x="195" y="65"/>
                  </a:lnTo>
                  <a:lnTo>
                    <a:pt x="211" y="64"/>
                  </a:lnTo>
                  <a:lnTo>
                    <a:pt x="227" y="63"/>
                  </a:lnTo>
                  <a:lnTo>
                    <a:pt x="241" y="62"/>
                  </a:lnTo>
                  <a:lnTo>
                    <a:pt x="253" y="61"/>
                  </a:lnTo>
                  <a:lnTo>
                    <a:pt x="266" y="58"/>
                  </a:lnTo>
                  <a:lnTo>
                    <a:pt x="278" y="56"/>
                  </a:lnTo>
                  <a:lnTo>
                    <a:pt x="288" y="54"/>
                  </a:lnTo>
                  <a:lnTo>
                    <a:pt x="293" y="53"/>
                  </a:lnTo>
                  <a:lnTo>
                    <a:pt x="298" y="51"/>
                  </a:lnTo>
                  <a:lnTo>
                    <a:pt x="302" y="50"/>
                  </a:lnTo>
                  <a:lnTo>
                    <a:pt x="306" y="49"/>
                  </a:lnTo>
                  <a:lnTo>
                    <a:pt x="309" y="47"/>
                  </a:lnTo>
                  <a:lnTo>
                    <a:pt x="313" y="46"/>
                  </a:lnTo>
                  <a:lnTo>
                    <a:pt x="315" y="44"/>
                  </a:lnTo>
                  <a:lnTo>
                    <a:pt x="319" y="43"/>
                  </a:lnTo>
                  <a:lnTo>
                    <a:pt x="321" y="41"/>
                  </a:lnTo>
                  <a:lnTo>
                    <a:pt x="322" y="40"/>
                  </a:lnTo>
                  <a:lnTo>
                    <a:pt x="324" y="37"/>
                  </a:lnTo>
                  <a:lnTo>
                    <a:pt x="325" y="36"/>
                  </a:lnTo>
                  <a:lnTo>
                    <a:pt x="326" y="35"/>
                  </a:lnTo>
                  <a:lnTo>
                    <a:pt x="326" y="33"/>
                  </a:lnTo>
                  <a:lnTo>
                    <a:pt x="326" y="31"/>
                  </a:lnTo>
                  <a:lnTo>
                    <a:pt x="325" y="29"/>
                  </a:lnTo>
                  <a:lnTo>
                    <a:pt x="324" y="28"/>
                  </a:lnTo>
                  <a:lnTo>
                    <a:pt x="322" y="26"/>
                  </a:lnTo>
                  <a:lnTo>
                    <a:pt x="321" y="24"/>
                  </a:lnTo>
                  <a:lnTo>
                    <a:pt x="319" y="23"/>
                  </a:lnTo>
                  <a:lnTo>
                    <a:pt x="315" y="21"/>
                  </a:lnTo>
                  <a:lnTo>
                    <a:pt x="313" y="20"/>
                  </a:lnTo>
                  <a:lnTo>
                    <a:pt x="309" y="19"/>
                  </a:lnTo>
                  <a:lnTo>
                    <a:pt x="306" y="17"/>
                  </a:lnTo>
                  <a:lnTo>
                    <a:pt x="302" y="15"/>
                  </a:lnTo>
                  <a:lnTo>
                    <a:pt x="298" y="14"/>
                  </a:lnTo>
                  <a:lnTo>
                    <a:pt x="293" y="13"/>
                  </a:lnTo>
                  <a:lnTo>
                    <a:pt x="288" y="12"/>
                  </a:lnTo>
                  <a:lnTo>
                    <a:pt x="278" y="9"/>
                  </a:lnTo>
                  <a:lnTo>
                    <a:pt x="266" y="7"/>
                  </a:lnTo>
                  <a:lnTo>
                    <a:pt x="253" y="6"/>
                  </a:lnTo>
                  <a:lnTo>
                    <a:pt x="241" y="3"/>
                  </a:lnTo>
                  <a:lnTo>
                    <a:pt x="227" y="2"/>
                  </a:lnTo>
                  <a:lnTo>
                    <a:pt x="211" y="1"/>
                  </a:lnTo>
                  <a:lnTo>
                    <a:pt x="195" y="0"/>
                  </a:lnTo>
                  <a:lnTo>
                    <a:pt x="180" y="0"/>
                  </a:lnTo>
                  <a:lnTo>
                    <a:pt x="16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74" name="Line 62"/>
            <p:cNvSpPr>
              <a:spLocks noChangeShapeType="1"/>
            </p:cNvSpPr>
            <p:nvPr/>
          </p:nvSpPr>
          <p:spPr bwMode="auto">
            <a:xfrm>
              <a:off x="1623" y="1429"/>
              <a:ext cx="1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75" name="Line 63"/>
            <p:cNvSpPr>
              <a:spLocks noChangeShapeType="1"/>
            </p:cNvSpPr>
            <p:nvPr/>
          </p:nvSpPr>
          <p:spPr bwMode="auto">
            <a:xfrm>
              <a:off x="1949" y="1429"/>
              <a:ext cx="1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76" name="Rectangle 64"/>
            <p:cNvSpPr>
              <a:spLocks noChangeArrowheads="1"/>
            </p:cNvSpPr>
            <p:nvPr/>
          </p:nvSpPr>
          <p:spPr bwMode="auto">
            <a:xfrm>
              <a:off x="1623" y="1429"/>
              <a:ext cx="322" cy="4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2277" name="Rectangle 65"/>
            <p:cNvSpPr>
              <a:spLocks noChangeArrowheads="1"/>
            </p:cNvSpPr>
            <p:nvPr/>
          </p:nvSpPr>
          <p:spPr bwMode="auto">
            <a:xfrm>
              <a:off x="1809" y="1446"/>
              <a:ext cx="22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22278" name="Freeform 66"/>
            <p:cNvSpPr>
              <a:spLocks/>
            </p:cNvSpPr>
            <p:nvPr/>
          </p:nvSpPr>
          <p:spPr bwMode="auto">
            <a:xfrm>
              <a:off x="1620" y="1381"/>
              <a:ext cx="325" cy="77"/>
            </a:xfrm>
            <a:custGeom>
              <a:avLst/>
              <a:gdLst>
                <a:gd name="T0" fmla="*/ 147 w 325"/>
                <a:gd name="T1" fmla="*/ 0 h 77"/>
                <a:gd name="T2" fmla="*/ 114 w 325"/>
                <a:gd name="T3" fmla="*/ 1 h 77"/>
                <a:gd name="T4" fmla="*/ 85 w 325"/>
                <a:gd name="T5" fmla="*/ 5 h 77"/>
                <a:gd name="T6" fmla="*/ 59 w 325"/>
                <a:gd name="T7" fmla="*/ 10 h 77"/>
                <a:gd name="T8" fmla="*/ 37 w 325"/>
                <a:gd name="T9" fmla="*/ 14 h 77"/>
                <a:gd name="T10" fmla="*/ 28 w 325"/>
                <a:gd name="T11" fmla="*/ 18 h 77"/>
                <a:gd name="T12" fmla="*/ 20 w 325"/>
                <a:gd name="T13" fmla="*/ 20 h 77"/>
                <a:gd name="T14" fmla="*/ 13 w 325"/>
                <a:gd name="T15" fmla="*/ 24 h 77"/>
                <a:gd name="T16" fmla="*/ 8 w 325"/>
                <a:gd name="T17" fmla="*/ 27 h 77"/>
                <a:gd name="T18" fmla="*/ 3 w 325"/>
                <a:gd name="T19" fmla="*/ 31 h 77"/>
                <a:gd name="T20" fmla="*/ 1 w 325"/>
                <a:gd name="T21" fmla="*/ 35 h 77"/>
                <a:gd name="T22" fmla="*/ 0 w 325"/>
                <a:gd name="T23" fmla="*/ 39 h 77"/>
                <a:gd name="T24" fmla="*/ 1 w 325"/>
                <a:gd name="T25" fmla="*/ 42 h 77"/>
                <a:gd name="T26" fmla="*/ 3 w 325"/>
                <a:gd name="T27" fmla="*/ 47 h 77"/>
                <a:gd name="T28" fmla="*/ 8 w 325"/>
                <a:gd name="T29" fmla="*/ 50 h 77"/>
                <a:gd name="T30" fmla="*/ 13 w 325"/>
                <a:gd name="T31" fmla="*/ 54 h 77"/>
                <a:gd name="T32" fmla="*/ 20 w 325"/>
                <a:gd name="T33" fmla="*/ 57 h 77"/>
                <a:gd name="T34" fmla="*/ 28 w 325"/>
                <a:gd name="T35" fmla="*/ 61 h 77"/>
                <a:gd name="T36" fmla="*/ 37 w 325"/>
                <a:gd name="T37" fmla="*/ 63 h 77"/>
                <a:gd name="T38" fmla="*/ 59 w 325"/>
                <a:gd name="T39" fmla="*/ 69 h 77"/>
                <a:gd name="T40" fmla="*/ 85 w 325"/>
                <a:gd name="T41" fmla="*/ 73 h 77"/>
                <a:gd name="T42" fmla="*/ 114 w 325"/>
                <a:gd name="T43" fmla="*/ 76 h 77"/>
                <a:gd name="T44" fmla="*/ 146 w 325"/>
                <a:gd name="T45" fmla="*/ 77 h 77"/>
                <a:gd name="T46" fmla="*/ 179 w 325"/>
                <a:gd name="T47" fmla="*/ 77 h 77"/>
                <a:gd name="T48" fmla="*/ 211 w 325"/>
                <a:gd name="T49" fmla="*/ 76 h 77"/>
                <a:gd name="T50" fmla="*/ 240 w 325"/>
                <a:gd name="T51" fmla="*/ 73 h 77"/>
                <a:gd name="T52" fmla="*/ 267 w 325"/>
                <a:gd name="T53" fmla="*/ 69 h 77"/>
                <a:gd name="T54" fmla="*/ 289 w 325"/>
                <a:gd name="T55" fmla="*/ 63 h 77"/>
                <a:gd name="T56" fmla="*/ 298 w 325"/>
                <a:gd name="T57" fmla="*/ 61 h 77"/>
                <a:gd name="T58" fmla="*/ 307 w 325"/>
                <a:gd name="T59" fmla="*/ 57 h 77"/>
                <a:gd name="T60" fmla="*/ 312 w 325"/>
                <a:gd name="T61" fmla="*/ 54 h 77"/>
                <a:gd name="T62" fmla="*/ 318 w 325"/>
                <a:gd name="T63" fmla="*/ 50 h 77"/>
                <a:gd name="T64" fmla="*/ 323 w 325"/>
                <a:gd name="T65" fmla="*/ 47 h 77"/>
                <a:gd name="T66" fmla="*/ 325 w 325"/>
                <a:gd name="T67" fmla="*/ 42 h 77"/>
                <a:gd name="T68" fmla="*/ 325 w 325"/>
                <a:gd name="T69" fmla="*/ 39 h 77"/>
                <a:gd name="T70" fmla="*/ 325 w 325"/>
                <a:gd name="T71" fmla="*/ 35 h 77"/>
                <a:gd name="T72" fmla="*/ 323 w 325"/>
                <a:gd name="T73" fmla="*/ 31 h 77"/>
                <a:gd name="T74" fmla="*/ 318 w 325"/>
                <a:gd name="T75" fmla="*/ 27 h 77"/>
                <a:gd name="T76" fmla="*/ 312 w 325"/>
                <a:gd name="T77" fmla="*/ 24 h 77"/>
                <a:gd name="T78" fmla="*/ 307 w 325"/>
                <a:gd name="T79" fmla="*/ 20 h 77"/>
                <a:gd name="T80" fmla="*/ 298 w 325"/>
                <a:gd name="T81" fmla="*/ 18 h 77"/>
                <a:gd name="T82" fmla="*/ 289 w 325"/>
                <a:gd name="T83" fmla="*/ 14 h 77"/>
                <a:gd name="T84" fmla="*/ 267 w 325"/>
                <a:gd name="T85" fmla="*/ 10 h 77"/>
                <a:gd name="T86" fmla="*/ 240 w 325"/>
                <a:gd name="T87" fmla="*/ 5 h 77"/>
                <a:gd name="T88" fmla="*/ 211 w 325"/>
                <a:gd name="T89" fmla="*/ 1 h 77"/>
                <a:gd name="T90" fmla="*/ 179 w 325"/>
                <a:gd name="T91" fmla="*/ 0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5"/>
                <a:gd name="T139" fmla="*/ 0 h 77"/>
                <a:gd name="T140" fmla="*/ 325 w 325"/>
                <a:gd name="T141" fmla="*/ 77 h 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5" h="77">
                  <a:moveTo>
                    <a:pt x="163" y="0"/>
                  </a:moveTo>
                  <a:lnTo>
                    <a:pt x="147" y="0"/>
                  </a:lnTo>
                  <a:lnTo>
                    <a:pt x="130" y="1"/>
                  </a:lnTo>
                  <a:lnTo>
                    <a:pt x="114" y="1"/>
                  </a:lnTo>
                  <a:lnTo>
                    <a:pt x="99" y="4"/>
                  </a:lnTo>
                  <a:lnTo>
                    <a:pt x="85" y="5"/>
                  </a:lnTo>
                  <a:lnTo>
                    <a:pt x="72" y="7"/>
                  </a:lnTo>
                  <a:lnTo>
                    <a:pt x="59" y="10"/>
                  </a:lnTo>
                  <a:lnTo>
                    <a:pt x="48" y="12"/>
                  </a:lnTo>
                  <a:lnTo>
                    <a:pt x="37" y="14"/>
                  </a:lnTo>
                  <a:lnTo>
                    <a:pt x="32" y="15"/>
                  </a:lnTo>
                  <a:lnTo>
                    <a:pt x="28" y="18"/>
                  </a:lnTo>
                  <a:lnTo>
                    <a:pt x="23" y="19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10" y="26"/>
                  </a:lnTo>
                  <a:lnTo>
                    <a:pt x="8" y="27"/>
                  </a:lnTo>
                  <a:lnTo>
                    <a:pt x="6" y="29"/>
                  </a:lnTo>
                  <a:lnTo>
                    <a:pt x="3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3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3" y="54"/>
                  </a:lnTo>
                  <a:lnTo>
                    <a:pt x="16" y="55"/>
                  </a:lnTo>
                  <a:lnTo>
                    <a:pt x="20" y="57"/>
                  </a:lnTo>
                  <a:lnTo>
                    <a:pt x="23" y="59"/>
                  </a:lnTo>
                  <a:lnTo>
                    <a:pt x="28" y="61"/>
                  </a:lnTo>
                  <a:lnTo>
                    <a:pt x="32" y="62"/>
                  </a:lnTo>
                  <a:lnTo>
                    <a:pt x="37" y="63"/>
                  </a:lnTo>
                  <a:lnTo>
                    <a:pt x="48" y="67"/>
                  </a:lnTo>
                  <a:lnTo>
                    <a:pt x="59" y="69"/>
                  </a:lnTo>
                  <a:lnTo>
                    <a:pt x="72" y="71"/>
                  </a:lnTo>
                  <a:lnTo>
                    <a:pt x="85" y="73"/>
                  </a:lnTo>
                  <a:lnTo>
                    <a:pt x="99" y="75"/>
                  </a:lnTo>
                  <a:lnTo>
                    <a:pt x="114" y="76"/>
                  </a:lnTo>
                  <a:lnTo>
                    <a:pt x="130" y="77"/>
                  </a:lnTo>
                  <a:lnTo>
                    <a:pt x="146" y="77"/>
                  </a:lnTo>
                  <a:lnTo>
                    <a:pt x="163" y="77"/>
                  </a:lnTo>
                  <a:lnTo>
                    <a:pt x="179" y="77"/>
                  </a:lnTo>
                  <a:lnTo>
                    <a:pt x="196" y="77"/>
                  </a:lnTo>
                  <a:lnTo>
                    <a:pt x="211" y="76"/>
                  </a:lnTo>
                  <a:lnTo>
                    <a:pt x="226" y="75"/>
                  </a:lnTo>
                  <a:lnTo>
                    <a:pt x="240" y="73"/>
                  </a:lnTo>
                  <a:lnTo>
                    <a:pt x="254" y="71"/>
                  </a:lnTo>
                  <a:lnTo>
                    <a:pt x="267" y="69"/>
                  </a:lnTo>
                  <a:lnTo>
                    <a:pt x="279" y="67"/>
                  </a:lnTo>
                  <a:lnTo>
                    <a:pt x="289" y="63"/>
                  </a:lnTo>
                  <a:lnTo>
                    <a:pt x="294" y="62"/>
                  </a:lnTo>
                  <a:lnTo>
                    <a:pt x="298" y="61"/>
                  </a:lnTo>
                  <a:lnTo>
                    <a:pt x="302" y="59"/>
                  </a:lnTo>
                  <a:lnTo>
                    <a:pt x="307" y="57"/>
                  </a:lnTo>
                  <a:lnTo>
                    <a:pt x="310" y="55"/>
                  </a:lnTo>
                  <a:lnTo>
                    <a:pt x="312" y="54"/>
                  </a:lnTo>
                  <a:lnTo>
                    <a:pt x="316" y="52"/>
                  </a:lnTo>
                  <a:lnTo>
                    <a:pt x="318" y="50"/>
                  </a:lnTo>
                  <a:lnTo>
                    <a:pt x="321" y="48"/>
                  </a:lnTo>
                  <a:lnTo>
                    <a:pt x="323" y="47"/>
                  </a:lnTo>
                  <a:lnTo>
                    <a:pt x="324" y="45"/>
                  </a:lnTo>
                  <a:lnTo>
                    <a:pt x="325" y="42"/>
                  </a:lnTo>
                  <a:lnTo>
                    <a:pt x="325" y="41"/>
                  </a:lnTo>
                  <a:lnTo>
                    <a:pt x="325" y="39"/>
                  </a:lnTo>
                  <a:lnTo>
                    <a:pt x="325" y="36"/>
                  </a:lnTo>
                  <a:lnTo>
                    <a:pt x="325" y="35"/>
                  </a:lnTo>
                  <a:lnTo>
                    <a:pt x="324" y="33"/>
                  </a:lnTo>
                  <a:lnTo>
                    <a:pt x="323" y="31"/>
                  </a:lnTo>
                  <a:lnTo>
                    <a:pt x="321" y="29"/>
                  </a:lnTo>
                  <a:lnTo>
                    <a:pt x="318" y="27"/>
                  </a:lnTo>
                  <a:lnTo>
                    <a:pt x="316" y="26"/>
                  </a:lnTo>
                  <a:lnTo>
                    <a:pt x="312" y="24"/>
                  </a:lnTo>
                  <a:lnTo>
                    <a:pt x="310" y="22"/>
                  </a:lnTo>
                  <a:lnTo>
                    <a:pt x="307" y="20"/>
                  </a:lnTo>
                  <a:lnTo>
                    <a:pt x="302" y="19"/>
                  </a:lnTo>
                  <a:lnTo>
                    <a:pt x="298" y="18"/>
                  </a:lnTo>
                  <a:lnTo>
                    <a:pt x="294" y="15"/>
                  </a:lnTo>
                  <a:lnTo>
                    <a:pt x="289" y="14"/>
                  </a:lnTo>
                  <a:lnTo>
                    <a:pt x="279" y="12"/>
                  </a:lnTo>
                  <a:lnTo>
                    <a:pt x="267" y="10"/>
                  </a:lnTo>
                  <a:lnTo>
                    <a:pt x="254" y="7"/>
                  </a:lnTo>
                  <a:lnTo>
                    <a:pt x="240" y="5"/>
                  </a:lnTo>
                  <a:lnTo>
                    <a:pt x="226" y="4"/>
                  </a:lnTo>
                  <a:lnTo>
                    <a:pt x="211" y="1"/>
                  </a:lnTo>
                  <a:lnTo>
                    <a:pt x="196" y="1"/>
                  </a:lnTo>
                  <a:lnTo>
                    <a:pt x="179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79" name="Freeform 67"/>
            <p:cNvSpPr>
              <a:spLocks/>
            </p:cNvSpPr>
            <p:nvPr/>
          </p:nvSpPr>
          <p:spPr bwMode="auto">
            <a:xfrm>
              <a:off x="1620" y="1381"/>
              <a:ext cx="325" cy="77"/>
            </a:xfrm>
            <a:custGeom>
              <a:avLst/>
              <a:gdLst>
                <a:gd name="T0" fmla="*/ 147 w 325"/>
                <a:gd name="T1" fmla="*/ 0 h 77"/>
                <a:gd name="T2" fmla="*/ 114 w 325"/>
                <a:gd name="T3" fmla="*/ 1 h 77"/>
                <a:gd name="T4" fmla="*/ 85 w 325"/>
                <a:gd name="T5" fmla="*/ 5 h 77"/>
                <a:gd name="T6" fmla="*/ 59 w 325"/>
                <a:gd name="T7" fmla="*/ 10 h 77"/>
                <a:gd name="T8" fmla="*/ 37 w 325"/>
                <a:gd name="T9" fmla="*/ 14 h 77"/>
                <a:gd name="T10" fmla="*/ 28 w 325"/>
                <a:gd name="T11" fmla="*/ 18 h 77"/>
                <a:gd name="T12" fmla="*/ 20 w 325"/>
                <a:gd name="T13" fmla="*/ 20 h 77"/>
                <a:gd name="T14" fmla="*/ 13 w 325"/>
                <a:gd name="T15" fmla="*/ 24 h 77"/>
                <a:gd name="T16" fmla="*/ 8 w 325"/>
                <a:gd name="T17" fmla="*/ 27 h 77"/>
                <a:gd name="T18" fmla="*/ 3 w 325"/>
                <a:gd name="T19" fmla="*/ 31 h 77"/>
                <a:gd name="T20" fmla="*/ 1 w 325"/>
                <a:gd name="T21" fmla="*/ 35 h 77"/>
                <a:gd name="T22" fmla="*/ 0 w 325"/>
                <a:gd name="T23" fmla="*/ 39 h 77"/>
                <a:gd name="T24" fmla="*/ 1 w 325"/>
                <a:gd name="T25" fmla="*/ 42 h 77"/>
                <a:gd name="T26" fmla="*/ 3 w 325"/>
                <a:gd name="T27" fmla="*/ 47 h 77"/>
                <a:gd name="T28" fmla="*/ 8 w 325"/>
                <a:gd name="T29" fmla="*/ 50 h 77"/>
                <a:gd name="T30" fmla="*/ 13 w 325"/>
                <a:gd name="T31" fmla="*/ 54 h 77"/>
                <a:gd name="T32" fmla="*/ 20 w 325"/>
                <a:gd name="T33" fmla="*/ 57 h 77"/>
                <a:gd name="T34" fmla="*/ 28 w 325"/>
                <a:gd name="T35" fmla="*/ 61 h 77"/>
                <a:gd name="T36" fmla="*/ 37 w 325"/>
                <a:gd name="T37" fmla="*/ 63 h 77"/>
                <a:gd name="T38" fmla="*/ 59 w 325"/>
                <a:gd name="T39" fmla="*/ 69 h 77"/>
                <a:gd name="T40" fmla="*/ 85 w 325"/>
                <a:gd name="T41" fmla="*/ 73 h 77"/>
                <a:gd name="T42" fmla="*/ 114 w 325"/>
                <a:gd name="T43" fmla="*/ 76 h 77"/>
                <a:gd name="T44" fmla="*/ 146 w 325"/>
                <a:gd name="T45" fmla="*/ 77 h 77"/>
                <a:gd name="T46" fmla="*/ 179 w 325"/>
                <a:gd name="T47" fmla="*/ 77 h 77"/>
                <a:gd name="T48" fmla="*/ 211 w 325"/>
                <a:gd name="T49" fmla="*/ 76 h 77"/>
                <a:gd name="T50" fmla="*/ 240 w 325"/>
                <a:gd name="T51" fmla="*/ 73 h 77"/>
                <a:gd name="T52" fmla="*/ 267 w 325"/>
                <a:gd name="T53" fmla="*/ 69 h 77"/>
                <a:gd name="T54" fmla="*/ 289 w 325"/>
                <a:gd name="T55" fmla="*/ 63 h 77"/>
                <a:gd name="T56" fmla="*/ 298 w 325"/>
                <a:gd name="T57" fmla="*/ 61 h 77"/>
                <a:gd name="T58" fmla="*/ 307 w 325"/>
                <a:gd name="T59" fmla="*/ 57 h 77"/>
                <a:gd name="T60" fmla="*/ 312 w 325"/>
                <a:gd name="T61" fmla="*/ 54 h 77"/>
                <a:gd name="T62" fmla="*/ 318 w 325"/>
                <a:gd name="T63" fmla="*/ 50 h 77"/>
                <a:gd name="T64" fmla="*/ 323 w 325"/>
                <a:gd name="T65" fmla="*/ 47 h 77"/>
                <a:gd name="T66" fmla="*/ 325 w 325"/>
                <a:gd name="T67" fmla="*/ 42 h 77"/>
                <a:gd name="T68" fmla="*/ 325 w 325"/>
                <a:gd name="T69" fmla="*/ 39 h 77"/>
                <a:gd name="T70" fmla="*/ 325 w 325"/>
                <a:gd name="T71" fmla="*/ 35 h 77"/>
                <a:gd name="T72" fmla="*/ 323 w 325"/>
                <a:gd name="T73" fmla="*/ 31 h 77"/>
                <a:gd name="T74" fmla="*/ 318 w 325"/>
                <a:gd name="T75" fmla="*/ 27 h 77"/>
                <a:gd name="T76" fmla="*/ 312 w 325"/>
                <a:gd name="T77" fmla="*/ 24 h 77"/>
                <a:gd name="T78" fmla="*/ 307 w 325"/>
                <a:gd name="T79" fmla="*/ 20 h 77"/>
                <a:gd name="T80" fmla="*/ 298 w 325"/>
                <a:gd name="T81" fmla="*/ 18 h 77"/>
                <a:gd name="T82" fmla="*/ 289 w 325"/>
                <a:gd name="T83" fmla="*/ 14 h 77"/>
                <a:gd name="T84" fmla="*/ 267 w 325"/>
                <a:gd name="T85" fmla="*/ 10 h 77"/>
                <a:gd name="T86" fmla="*/ 240 w 325"/>
                <a:gd name="T87" fmla="*/ 5 h 77"/>
                <a:gd name="T88" fmla="*/ 211 w 325"/>
                <a:gd name="T89" fmla="*/ 1 h 77"/>
                <a:gd name="T90" fmla="*/ 179 w 325"/>
                <a:gd name="T91" fmla="*/ 0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5"/>
                <a:gd name="T139" fmla="*/ 0 h 77"/>
                <a:gd name="T140" fmla="*/ 325 w 325"/>
                <a:gd name="T141" fmla="*/ 77 h 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5" h="77">
                  <a:moveTo>
                    <a:pt x="163" y="0"/>
                  </a:moveTo>
                  <a:lnTo>
                    <a:pt x="147" y="0"/>
                  </a:lnTo>
                  <a:lnTo>
                    <a:pt x="130" y="1"/>
                  </a:lnTo>
                  <a:lnTo>
                    <a:pt x="114" y="1"/>
                  </a:lnTo>
                  <a:lnTo>
                    <a:pt x="99" y="4"/>
                  </a:lnTo>
                  <a:lnTo>
                    <a:pt x="85" y="5"/>
                  </a:lnTo>
                  <a:lnTo>
                    <a:pt x="72" y="7"/>
                  </a:lnTo>
                  <a:lnTo>
                    <a:pt x="59" y="10"/>
                  </a:lnTo>
                  <a:lnTo>
                    <a:pt x="48" y="12"/>
                  </a:lnTo>
                  <a:lnTo>
                    <a:pt x="37" y="14"/>
                  </a:lnTo>
                  <a:lnTo>
                    <a:pt x="32" y="15"/>
                  </a:lnTo>
                  <a:lnTo>
                    <a:pt x="28" y="18"/>
                  </a:lnTo>
                  <a:lnTo>
                    <a:pt x="23" y="19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10" y="26"/>
                  </a:lnTo>
                  <a:lnTo>
                    <a:pt x="8" y="27"/>
                  </a:lnTo>
                  <a:lnTo>
                    <a:pt x="6" y="29"/>
                  </a:lnTo>
                  <a:lnTo>
                    <a:pt x="3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3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3" y="54"/>
                  </a:lnTo>
                  <a:lnTo>
                    <a:pt x="16" y="55"/>
                  </a:lnTo>
                  <a:lnTo>
                    <a:pt x="20" y="57"/>
                  </a:lnTo>
                  <a:lnTo>
                    <a:pt x="23" y="59"/>
                  </a:lnTo>
                  <a:lnTo>
                    <a:pt x="28" y="61"/>
                  </a:lnTo>
                  <a:lnTo>
                    <a:pt x="32" y="62"/>
                  </a:lnTo>
                  <a:lnTo>
                    <a:pt x="37" y="63"/>
                  </a:lnTo>
                  <a:lnTo>
                    <a:pt x="48" y="67"/>
                  </a:lnTo>
                  <a:lnTo>
                    <a:pt x="59" y="69"/>
                  </a:lnTo>
                  <a:lnTo>
                    <a:pt x="72" y="71"/>
                  </a:lnTo>
                  <a:lnTo>
                    <a:pt x="85" y="73"/>
                  </a:lnTo>
                  <a:lnTo>
                    <a:pt x="99" y="75"/>
                  </a:lnTo>
                  <a:lnTo>
                    <a:pt x="114" y="76"/>
                  </a:lnTo>
                  <a:lnTo>
                    <a:pt x="130" y="77"/>
                  </a:lnTo>
                  <a:lnTo>
                    <a:pt x="146" y="77"/>
                  </a:lnTo>
                  <a:lnTo>
                    <a:pt x="163" y="77"/>
                  </a:lnTo>
                  <a:lnTo>
                    <a:pt x="179" y="77"/>
                  </a:lnTo>
                  <a:lnTo>
                    <a:pt x="196" y="77"/>
                  </a:lnTo>
                  <a:lnTo>
                    <a:pt x="211" y="76"/>
                  </a:lnTo>
                  <a:lnTo>
                    <a:pt x="226" y="75"/>
                  </a:lnTo>
                  <a:lnTo>
                    <a:pt x="240" y="73"/>
                  </a:lnTo>
                  <a:lnTo>
                    <a:pt x="254" y="71"/>
                  </a:lnTo>
                  <a:lnTo>
                    <a:pt x="267" y="69"/>
                  </a:lnTo>
                  <a:lnTo>
                    <a:pt x="279" y="67"/>
                  </a:lnTo>
                  <a:lnTo>
                    <a:pt x="289" y="63"/>
                  </a:lnTo>
                  <a:lnTo>
                    <a:pt x="294" y="62"/>
                  </a:lnTo>
                  <a:lnTo>
                    <a:pt x="298" y="61"/>
                  </a:lnTo>
                  <a:lnTo>
                    <a:pt x="302" y="59"/>
                  </a:lnTo>
                  <a:lnTo>
                    <a:pt x="307" y="57"/>
                  </a:lnTo>
                  <a:lnTo>
                    <a:pt x="310" y="55"/>
                  </a:lnTo>
                  <a:lnTo>
                    <a:pt x="312" y="54"/>
                  </a:lnTo>
                  <a:lnTo>
                    <a:pt x="316" y="52"/>
                  </a:lnTo>
                  <a:lnTo>
                    <a:pt x="318" y="50"/>
                  </a:lnTo>
                  <a:lnTo>
                    <a:pt x="321" y="48"/>
                  </a:lnTo>
                  <a:lnTo>
                    <a:pt x="323" y="47"/>
                  </a:lnTo>
                  <a:lnTo>
                    <a:pt x="324" y="45"/>
                  </a:lnTo>
                  <a:lnTo>
                    <a:pt x="325" y="42"/>
                  </a:lnTo>
                  <a:lnTo>
                    <a:pt x="325" y="41"/>
                  </a:lnTo>
                  <a:lnTo>
                    <a:pt x="325" y="39"/>
                  </a:lnTo>
                  <a:lnTo>
                    <a:pt x="325" y="36"/>
                  </a:lnTo>
                  <a:lnTo>
                    <a:pt x="325" y="35"/>
                  </a:lnTo>
                  <a:lnTo>
                    <a:pt x="324" y="33"/>
                  </a:lnTo>
                  <a:lnTo>
                    <a:pt x="323" y="31"/>
                  </a:lnTo>
                  <a:lnTo>
                    <a:pt x="321" y="29"/>
                  </a:lnTo>
                  <a:lnTo>
                    <a:pt x="318" y="27"/>
                  </a:lnTo>
                  <a:lnTo>
                    <a:pt x="316" y="26"/>
                  </a:lnTo>
                  <a:lnTo>
                    <a:pt x="312" y="24"/>
                  </a:lnTo>
                  <a:lnTo>
                    <a:pt x="310" y="22"/>
                  </a:lnTo>
                  <a:lnTo>
                    <a:pt x="307" y="20"/>
                  </a:lnTo>
                  <a:lnTo>
                    <a:pt x="302" y="19"/>
                  </a:lnTo>
                  <a:lnTo>
                    <a:pt x="298" y="18"/>
                  </a:lnTo>
                  <a:lnTo>
                    <a:pt x="294" y="15"/>
                  </a:lnTo>
                  <a:lnTo>
                    <a:pt x="289" y="14"/>
                  </a:lnTo>
                  <a:lnTo>
                    <a:pt x="279" y="12"/>
                  </a:lnTo>
                  <a:lnTo>
                    <a:pt x="267" y="10"/>
                  </a:lnTo>
                  <a:lnTo>
                    <a:pt x="254" y="7"/>
                  </a:lnTo>
                  <a:lnTo>
                    <a:pt x="240" y="5"/>
                  </a:lnTo>
                  <a:lnTo>
                    <a:pt x="226" y="4"/>
                  </a:lnTo>
                  <a:lnTo>
                    <a:pt x="211" y="1"/>
                  </a:lnTo>
                  <a:lnTo>
                    <a:pt x="196" y="1"/>
                  </a:lnTo>
                  <a:lnTo>
                    <a:pt x="179" y="0"/>
                  </a:lnTo>
                  <a:lnTo>
                    <a:pt x="163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80" name="Line 68"/>
            <p:cNvSpPr>
              <a:spLocks noChangeShapeType="1"/>
            </p:cNvSpPr>
            <p:nvPr/>
          </p:nvSpPr>
          <p:spPr bwMode="auto">
            <a:xfrm>
              <a:off x="1698" y="1399"/>
              <a:ext cx="5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81" name="Line 69"/>
            <p:cNvSpPr>
              <a:spLocks noChangeShapeType="1"/>
            </p:cNvSpPr>
            <p:nvPr/>
          </p:nvSpPr>
          <p:spPr bwMode="auto">
            <a:xfrm>
              <a:off x="1809" y="1443"/>
              <a:ext cx="5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82" name="Line 70"/>
            <p:cNvSpPr>
              <a:spLocks noChangeShapeType="1"/>
            </p:cNvSpPr>
            <p:nvPr/>
          </p:nvSpPr>
          <p:spPr bwMode="auto">
            <a:xfrm>
              <a:off x="1752" y="1399"/>
              <a:ext cx="59" cy="4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83" name="Line 71"/>
            <p:cNvSpPr>
              <a:spLocks noChangeShapeType="1"/>
            </p:cNvSpPr>
            <p:nvPr/>
          </p:nvSpPr>
          <p:spPr bwMode="auto">
            <a:xfrm>
              <a:off x="1698" y="1442"/>
              <a:ext cx="5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84" name="Line 72"/>
            <p:cNvSpPr>
              <a:spLocks noChangeShapeType="1"/>
            </p:cNvSpPr>
            <p:nvPr/>
          </p:nvSpPr>
          <p:spPr bwMode="auto">
            <a:xfrm>
              <a:off x="1809" y="1398"/>
              <a:ext cx="5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85" name="Line 73"/>
            <p:cNvSpPr>
              <a:spLocks noChangeShapeType="1"/>
            </p:cNvSpPr>
            <p:nvPr/>
          </p:nvSpPr>
          <p:spPr bwMode="auto">
            <a:xfrm flipV="1">
              <a:off x="1752" y="1398"/>
              <a:ext cx="59" cy="4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86" name="Freeform 184"/>
            <p:cNvSpPr>
              <a:spLocks/>
            </p:cNvSpPr>
            <p:nvPr/>
          </p:nvSpPr>
          <p:spPr bwMode="auto">
            <a:xfrm>
              <a:off x="2332" y="1541"/>
              <a:ext cx="403" cy="77"/>
            </a:xfrm>
            <a:custGeom>
              <a:avLst/>
              <a:gdLst>
                <a:gd name="T0" fmla="*/ 181 w 403"/>
                <a:gd name="T1" fmla="*/ 0 h 77"/>
                <a:gd name="T2" fmla="*/ 142 w 403"/>
                <a:gd name="T3" fmla="*/ 1 h 77"/>
                <a:gd name="T4" fmla="*/ 106 w 403"/>
                <a:gd name="T5" fmla="*/ 5 h 77"/>
                <a:gd name="T6" fmla="*/ 81 w 403"/>
                <a:gd name="T7" fmla="*/ 7 h 77"/>
                <a:gd name="T8" fmla="*/ 66 w 403"/>
                <a:gd name="T9" fmla="*/ 10 h 77"/>
                <a:gd name="T10" fmla="*/ 52 w 403"/>
                <a:gd name="T11" fmla="*/ 13 h 77"/>
                <a:gd name="T12" fmla="*/ 40 w 403"/>
                <a:gd name="T13" fmla="*/ 15 h 77"/>
                <a:gd name="T14" fmla="*/ 29 w 403"/>
                <a:gd name="T15" fmla="*/ 19 h 77"/>
                <a:gd name="T16" fmla="*/ 19 w 403"/>
                <a:gd name="T17" fmla="*/ 22 h 77"/>
                <a:gd name="T18" fmla="*/ 12 w 403"/>
                <a:gd name="T19" fmla="*/ 26 h 77"/>
                <a:gd name="T20" fmla="*/ 7 w 403"/>
                <a:gd name="T21" fmla="*/ 29 h 77"/>
                <a:gd name="T22" fmla="*/ 2 w 403"/>
                <a:gd name="T23" fmla="*/ 33 h 77"/>
                <a:gd name="T24" fmla="*/ 0 w 403"/>
                <a:gd name="T25" fmla="*/ 36 h 77"/>
                <a:gd name="T26" fmla="*/ 0 w 403"/>
                <a:gd name="T27" fmla="*/ 41 h 77"/>
                <a:gd name="T28" fmla="*/ 2 w 403"/>
                <a:gd name="T29" fmla="*/ 45 h 77"/>
                <a:gd name="T30" fmla="*/ 7 w 403"/>
                <a:gd name="T31" fmla="*/ 48 h 77"/>
                <a:gd name="T32" fmla="*/ 12 w 403"/>
                <a:gd name="T33" fmla="*/ 52 h 77"/>
                <a:gd name="T34" fmla="*/ 19 w 403"/>
                <a:gd name="T35" fmla="*/ 55 h 77"/>
                <a:gd name="T36" fmla="*/ 29 w 403"/>
                <a:gd name="T37" fmla="*/ 59 h 77"/>
                <a:gd name="T38" fmla="*/ 40 w 403"/>
                <a:gd name="T39" fmla="*/ 62 h 77"/>
                <a:gd name="T40" fmla="*/ 52 w 403"/>
                <a:gd name="T41" fmla="*/ 65 h 77"/>
                <a:gd name="T42" fmla="*/ 66 w 403"/>
                <a:gd name="T43" fmla="*/ 68 h 77"/>
                <a:gd name="T44" fmla="*/ 81 w 403"/>
                <a:gd name="T45" fmla="*/ 70 h 77"/>
                <a:gd name="T46" fmla="*/ 106 w 403"/>
                <a:gd name="T47" fmla="*/ 73 h 77"/>
                <a:gd name="T48" fmla="*/ 142 w 403"/>
                <a:gd name="T49" fmla="*/ 76 h 77"/>
                <a:gd name="T50" fmla="*/ 181 w 403"/>
                <a:gd name="T51" fmla="*/ 77 h 77"/>
                <a:gd name="T52" fmla="*/ 223 w 403"/>
                <a:gd name="T53" fmla="*/ 77 h 77"/>
                <a:gd name="T54" fmla="*/ 261 w 403"/>
                <a:gd name="T55" fmla="*/ 76 h 77"/>
                <a:gd name="T56" fmla="*/ 297 w 403"/>
                <a:gd name="T57" fmla="*/ 73 h 77"/>
                <a:gd name="T58" fmla="*/ 322 w 403"/>
                <a:gd name="T59" fmla="*/ 70 h 77"/>
                <a:gd name="T60" fmla="*/ 337 w 403"/>
                <a:gd name="T61" fmla="*/ 68 h 77"/>
                <a:gd name="T62" fmla="*/ 351 w 403"/>
                <a:gd name="T63" fmla="*/ 65 h 77"/>
                <a:gd name="T64" fmla="*/ 363 w 403"/>
                <a:gd name="T65" fmla="*/ 62 h 77"/>
                <a:gd name="T66" fmla="*/ 374 w 403"/>
                <a:gd name="T67" fmla="*/ 59 h 77"/>
                <a:gd name="T68" fmla="*/ 384 w 403"/>
                <a:gd name="T69" fmla="*/ 55 h 77"/>
                <a:gd name="T70" fmla="*/ 391 w 403"/>
                <a:gd name="T71" fmla="*/ 52 h 77"/>
                <a:gd name="T72" fmla="*/ 396 w 403"/>
                <a:gd name="T73" fmla="*/ 48 h 77"/>
                <a:gd name="T74" fmla="*/ 401 w 403"/>
                <a:gd name="T75" fmla="*/ 45 h 77"/>
                <a:gd name="T76" fmla="*/ 402 w 403"/>
                <a:gd name="T77" fmla="*/ 41 h 77"/>
                <a:gd name="T78" fmla="*/ 402 w 403"/>
                <a:gd name="T79" fmla="*/ 36 h 77"/>
                <a:gd name="T80" fmla="*/ 401 w 403"/>
                <a:gd name="T81" fmla="*/ 33 h 77"/>
                <a:gd name="T82" fmla="*/ 396 w 403"/>
                <a:gd name="T83" fmla="*/ 29 h 77"/>
                <a:gd name="T84" fmla="*/ 391 w 403"/>
                <a:gd name="T85" fmla="*/ 26 h 77"/>
                <a:gd name="T86" fmla="*/ 384 w 403"/>
                <a:gd name="T87" fmla="*/ 22 h 77"/>
                <a:gd name="T88" fmla="*/ 374 w 403"/>
                <a:gd name="T89" fmla="*/ 19 h 77"/>
                <a:gd name="T90" fmla="*/ 363 w 403"/>
                <a:gd name="T91" fmla="*/ 15 h 77"/>
                <a:gd name="T92" fmla="*/ 351 w 403"/>
                <a:gd name="T93" fmla="*/ 13 h 77"/>
                <a:gd name="T94" fmla="*/ 337 w 403"/>
                <a:gd name="T95" fmla="*/ 10 h 77"/>
                <a:gd name="T96" fmla="*/ 322 w 403"/>
                <a:gd name="T97" fmla="*/ 7 h 77"/>
                <a:gd name="T98" fmla="*/ 297 w 403"/>
                <a:gd name="T99" fmla="*/ 5 h 77"/>
                <a:gd name="T100" fmla="*/ 261 w 403"/>
                <a:gd name="T101" fmla="*/ 1 h 77"/>
                <a:gd name="T102" fmla="*/ 223 w 403"/>
                <a:gd name="T103" fmla="*/ 0 h 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3"/>
                <a:gd name="T157" fmla="*/ 0 h 77"/>
                <a:gd name="T158" fmla="*/ 403 w 403"/>
                <a:gd name="T159" fmla="*/ 77 h 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3" h="77">
                  <a:moveTo>
                    <a:pt x="202" y="0"/>
                  </a:moveTo>
                  <a:lnTo>
                    <a:pt x="181" y="0"/>
                  </a:lnTo>
                  <a:lnTo>
                    <a:pt x="161" y="0"/>
                  </a:lnTo>
                  <a:lnTo>
                    <a:pt x="142" y="1"/>
                  </a:lnTo>
                  <a:lnTo>
                    <a:pt x="123" y="3"/>
                  </a:lnTo>
                  <a:lnTo>
                    <a:pt x="106" y="5"/>
                  </a:lnTo>
                  <a:lnTo>
                    <a:pt x="88" y="6"/>
                  </a:lnTo>
                  <a:lnTo>
                    <a:pt x="81" y="7"/>
                  </a:lnTo>
                  <a:lnTo>
                    <a:pt x="73" y="8"/>
                  </a:lnTo>
                  <a:lnTo>
                    <a:pt x="66" y="10"/>
                  </a:lnTo>
                  <a:lnTo>
                    <a:pt x="59" y="11"/>
                  </a:lnTo>
                  <a:lnTo>
                    <a:pt x="52" y="13"/>
                  </a:lnTo>
                  <a:lnTo>
                    <a:pt x="46" y="14"/>
                  </a:lnTo>
                  <a:lnTo>
                    <a:pt x="40" y="15"/>
                  </a:lnTo>
                  <a:lnTo>
                    <a:pt x="35" y="17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4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7" y="48"/>
                  </a:lnTo>
                  <a:lnTo>
                    <a:pt x="9" y="51"/>
                  </a:lnTo>
                  <a:lnTo>
                    <a:pt x="12" y="52"/>
                  </a:lnTo>
                  <a:lnTo>
                    <a:pt x="16" y="54"/>
                  </a:lnTo>
                  <a:lnTo>
                    <a:pt x="19" y="55"/>
                  </a:lnTo>
                  <a:lnTo>
                    <a:pt x="24" y="58"/>
                  </a:lnTo>
                  <a:lnTo>
                    <a:pt x="29" y="59"/>
                  </a:lnTo>
                  <a:lnTo>
                    <a:pt x="35" y="61"/>
                  </a:lnTo>
                  <a:lnTo>
                    <a:pt x="40" y="62"/>
                  </a:lnTo>
                  <a:lnTo>
                    <a:pt x="46" y="63"/>
                  </a:lnTo>
                  <a:lnTo>
                    <a:pt x="52" y="65"/>
                  </a:lnTo>
                  <a:lnTo>
                    <a:pt x="59" y="67"/>
                  </a:lnTo>
                  <a:lnTo>
                    <a:pt x="66" y="68"/>
                  </a:lnTo>
                  <a:lnTo>
                    <a:pt x="73" y="69"/>
                  </a:lnTo>
                  <a:lnTo>
                    <a:pt x="81" y="70"/>
                  </a:lnTo>
                  <a:lnTo>
                    <a:pt x="88" y="72"/>
                  </a:lnTo>
                  <a:lnTo>
                    <a:pt x="106" y="73"/>
                  </a:lnTo>
                  <a:lnTo>
                    <a:pt x="123" y="75"/>
                  </a:lnTo>
                  <a:lnTo>
                    <a:pt x="142" y="76"/>
                  </a:lnTo>
                  <a:lnTo>
                    <a:pt x="161" y="77"/>
                  </a:lnTo>
                  <a:lnTo>
                    <a:pt x="181" y="77"/>
                  </a:lnTo>
                  <a:lnTo>
                    <a:pt x="202" y="77"/>
                  </a:lnTo>
                  <a:lnTo>
                    <a:pt x="223" y="77"/>
                  </a:lnTo>
                  <a:lnTo>
                    <a:pt x="242" y="77"/>
                  </a:lnTo>
                  <a:lnTo>
                    <a:pt x="261" y="76"/>
                  </a:lnTo>
                  <a:lnTo>
                    <a:pt x="280" y="75"/>
                  </a:lnTo>
                  <a:lnTo>
                    <a:pt x="297" y="73"/>
                  </a:lnTo>
                  <a:lnTo>
                    <a:pt x="315" y="72"/>
                  </a:lnTo>
                  <a:lnTo>
                    <a:pt x="322" y="70"/>
                  </a:lnTo>
                  <a:lnTo>
                    <a:pt x="330" y="69"/>
                  </a:lnTo>
                  <a:lnTo>
                    <a:pt x="337" y="68"/>
                  </a:lnTo>
                  <a:lnTo>
                    <a:pt x="344" y="67"/>
                  </a:lnTo>
                  <a:lnTo>
                    <a:pt x="351" y="65"/>
                  </a:lnTo>
                  <a:lnTo>
                    <a:pt x="357" y="63"/>
                  </a:lnTo>
                  <a:lnTo>
                    <a:pt x="363" y="62"/>
                  </a:lnTo>
                  <a:lnTo>
                    <a:pt x="368" y="61"/>
                  </a:lnTo>
                  <a:lnTo>
                    <a:pt x="374" y="59"/>
                  </a:lnTo>
                  <a:lnTo>
                    <a:pt x="379" y="58"/>
                  </a:lnTo>
                  <a:lnTo>
                    <a:pt x="384" y="55"/>
                  </a:lnTo>
                  <a:lnTo>
                    <a:pt x="387" y="54"/>
                  </a:lnTo>
                  <a:lnTo>
                    <a:pt x="391" y="52"/>
                  </a:lnTo>
                  <a:lnTo>
                    <a:pt x="394" y="51"/>
                  </a:lnTo>
                  <a:lnTo>
                    <a:pt x="396" y="48"/>
                  </a:lnTo>
                  <a:lnTo>
                    <a:pt x="399" y="47"/>
                  </a:lnTo>
                  <a:lnTo>
                    <a:pt x="401" y="45"/>
                  </a:lnTo>
                  <a:lnTo>
                    <a:pt x="402" y="42"/>
                  </a:lnTo>
                  <a:lnTo>
                    <a:pt x="402" y="41"/>
                  </a:lnTo>
                  <a:lnTo>
                    <a:pt x="403" y="39"/>
                  </a:lnTo>
                  <a:lnTo>
                    <a:pt x="402" y="36"/>
                  </a:lnTo>
                  <a:lnTo>
                    <a:pt x="402" y="35"/>
                  </a:lnTo>
                  <a:lnTo>
                    <a:pt x="401" y="33"/>
                  </a:lnTo>
                  <a:lnTo>
                    <a:pt x="399" y="31"/>
                  </a:lnTo>
                  <a:lnTo>
                    <a:pt x="396" y="29"/>
                  </a:lnTo>
                  <a:lnTo>
                    <a:pt x="394" y="27"/>
                  </a:lnTo>
                  <a:lnTo>
                    <a:pt x="391" y="26"/>
                  </a:lnTo>
                  <a:lnTo>
                    <a:pt x="387" y="24"/>
                  </a:lnTo>
                  <a:lnTo>
                    <a:pt x="384" y="22"/>
                  </a:lnTo>
                  <a:lnTo>
                    <a:pt x="379" y="20"/>
                  </a:lnTo>
                  <a:lnTo>
                    <a:pt x="374" y="19"/>
                  </a:lnTo>
                  <a:lnTo>
                    <a:pt x="368" y="17"/>
                  </a:lnTo>
                  <a:lnTo>
                    <a:pt x="363" y="15"/>
                  </a:lnTo>
                  <a:lnTo>
                    <a:pt x="357" y="14"/>
                  </a:lnTo>
                  <a:lnTo>
                    <a:pt x="351" y="13"/>
                  </a:lnTo>
                  <a:lnTo>
                    <a:pt x="344" y="11"/>
                  </a:lnTo>
                  <a:lnTo>
                    <a:pt x="337" y="10"/>
                  </a:lnTo>
                  <a:lnTo>
                    <a:pt x="330" y="8"/>
                  </a:lnTo>
                  <a:lnTo>
                    <a:pt x="322" y="7"/>
                  </a:lnTo>
                  <a:lnTo>
                    <a:pt x="315" y="6"/>
                  </a:lnTo>
                  <a:lnTo>
                    <a:pt x="297" y="5"/>
                  </a:lnTo>
                  <a:lnTo>
                    <a:pt x="280" y="3"/>
                  </a:lnTo>
                  <a:lnTo>
                    <a:pt x="261" y="1"/>
                  </a:lnTo>
                  <a:lnTo>
                    <a:pt x="242" y="0"/>
                  </a:lnTo>
                  <a:lnTo>
                    <a:pt x="223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87" name="Freeform 185"/>
            <p:cNvSpPr>
              <a:spLocks/>
            </p:cNvSpPr>
            <p:nvPr/>
          </p:nvSpPr>
          <p:spPr bwMode="auto">
            <a:xfrm>
              <a:off x="2332" y="1541"/>
              <a:ext cx="403" cy="77"/>
            </a:xfrm>
            <a:custGeom>
              <a:avLst/>
              <a:gdLst>
                <a:gd name="T0" fmla="*/ 181 w 403"/>
                <a:gd name="T1" fmla="*/ 0 h 77"/>
                <a:gd name="T2" fmla="*/ 142 w 403"/>
                <a:gd name="T3" fmla="*/ 1 h 77"/>
                <a:gd name="T4" fmla="*/ 106 w 403"/>
                <a:gd name="T5" fmla="*/ 5 h 77"/>
                <a:gd name="T6" fmla="*/ 81 w 403"/>
                <a:gd name="T7" fmla="*/ 7 h 77"/>
                <a:gd name="T8" fmla="*/ 66 w 403"/>
                <a:gd name="T9" fmla="*/ 10 h 77"/>
                <a:gd name="T10" fmla="*/ 52 w 403"/>
                <a:gd name="T11" fmla="*/ 13 h 77"/>
                <a:gd name="T12" fmla="*/ 40 w 403"/>
                <a:gd name="T13" fmla="*/ 15 h 77"/>
                <a:gd name="T14" fmla="*/ 29 w 403"/>
                <a:gd name="T15" fmla="*/ 19 h 77"/>
                <a:gd name="T16" fmla="*/ 19 w 403"/>
                <a:gd name="T17" fmla="*/ 22 h 77"/>
                <a:gd name="T18" fmla="*/ 12 w 403"/>
                <a:gd name="T19" fmla="*/ 26 h 77"/>
                <a:gd name="T20" fmla="*/ 7 w 403"/>
                <a:gd name="T21" fmla="*/ 29 h 77"/>
                <a:gd name="T22" fmla="*/ 2 w 403"/>
                <a:gd name="T23" fmla="*/ 33 h 77"/>
                <a:gd name="T24" fmla="*/ 0 w 403"/>
                <a:gd name="T25" fmla="*/ 36 h 77"/>
                <a:gd name="T26" fmla="*/ 0 w 403"/>
                <a:gd name="T27" fmla="*/ 41 h 77"/>
                <a:gd name="T28" fmla="*/ 2 w 403"/>
                <a:gd name="T29" fmla="*/ 45 h 77"/>
                <a:gd name="T30" fmla="*/ 7 w 403"/>
                <a:gd name="T31" fmla="*/ 48 h 77"/>
                <a:gd name="T32" fmla="*/ 12 w 403"/>
                <a:gd name="T33" fmla="*/ 52 h 77"/>
                <a:gd name="T34" fmla="*/ 19 w 403"/>
                <a:gd name="T35" fmla="*/ 55 h 77"/>
                <a:gd name="T36" fmla="*/ 29 w 403"/>
                <a:gd name="T37" fmla="*/ 59 h 77"/>
                <a:gd name="T38" fmla="*/ 40 w 403"/>
                <a:gd name="T39" fmla="*/ 62 h 77"/>
                <a:gd name="T40" fmla="*/ 52 w 403"/>
                <a:gd name="T41" fmla="*/ 65 h 77"/>
                <a:gd name="T42" fmla="*/ 66 w 403"/>
                <a:gd name="T43" fmla="*/ 68 h 77"/>
                <a:gd name="T44" fmla="*/ 81 w 403"/>
                <a:gd name="T45" fmla="*/ 70 h 77"/>
                <a:gd name="T46" fmla="*/ 106 w 403"/>
                <a:gd name="T47" fmla="*/ 73 h 77"/>
                <a:gd name="T48" fmla="*/ 142 w 403"/>
                <a:gd name="T49" fmla="*/ 76 h 77"/>
                <a:gd name="T50" fmla="*/ 181 w 403"/>
                <a:gd name="T51" fmla="*/ 77 h 77"/>
                <a:gd name="T52" fmla="*/ 223 w 403"/>
                <a:gd name="T53" fmla="*/ 77 h 77"/>
                <a:gd name="T54" fmla="*/ 261 w 403"/>
                <a:gd name="T55" fmla="*/ 76 h 77"/>
                <a:gd name="T56" fmla="*/ 297 w 403"/>
                <a:gd name="T57" fmla="*/ 73 h 77"/>
                <a:gd name="T58" fmla="*/ 322 w 403"/>
                <a:gd name="T59" fmla="*/ 70 h 77"/>
                <a:gd name="T60" fmla="*/ 337 w 403"/>
                <a:gd name="T61" fmla="*/ 68 h 77"/>
                <a:gd name="T62" fmla="*/ 351 w 403"/>
                <a:gd name="T63" fmla="*/ 65 h 77"/>
                <a:gd name="T64" fmla="*/ 363 w 403"/>
                <a:gd name="T65" fmla="*/ 62 h 77"/>
                <a:gd name="T66" fmla="*/ 374 w 403"/>
                <a:gd name="T67" fmla="*/ 59 h 77"/>
                <a:gd name="T68" fmla="*/ 384 w 403"/>
                <a:gd name="T69" fmla="*/ 55 h 77"/>
                <a:gd name="T70" fmla="*/ 391 w 403"/>
                <a:gd name="T71" fmla="*/ 52 h 77"/>
                <a:gd name="T72" fmla="*/ 396 w 403"/>
                <a:gd name="T73" fmla="*/ 48 h 77"/>
                <a:gd name="T74" fmla="*/ 401 w 403"/>
                <a:gd name="T75" fmla="*/ 45 h 77"/>
                <a:gd name="T76" fmla="*/ 402 w 403"/>
                <a:gd name="T77" fmla="*/ 41 h 77"/>
                <a:gd name="T78" fmla="*/ 402 w 403"/>
                <a:gd name="T79" fmla="*/ 36 h 77"/>
                <a:gd name="T80" fmla="*/ 401 w 403"/>
                <a:gd name="T81" fmla="*/ 33 h 77"/>
                <a:gd name="T82" fmla="*/ 396 w 403"/>
                <a:gd name="T83" fmla="*/ 29 h 77"/>
                <a:gd name="T84" fmla="*/ 391 w 403"/>
                <a:gd name="T85" fmla="*/ 26 h 77"/>
                <a:gd name="T86" fmla="*/ 384 w 403"/>
                <a:gd name="T87" fmla="*/ 22 h 77"/>
                <a:gd name="T88" fmla="*/ 374 w 403"/>
                <a:gd name="T89" fmla="*/ 19 h 77"/>
                <a:gd name="T90" fmla="*/ 363 w 403"/>
                <a:gd name="T91" fmla="*/ 15 h 77"/>
                <a:gd name="T92" fmla="*/ 351 w 403"/>
                <a:gd name="T93" fmla="*/ 13 h 77"/>
                <a:gd name="T94" fmla="*/ 337 w 403"/>
                <a:gd name="T95" fmla="*/ 10 h 77"/>
                <a:gd name="T96" fmla="*/ 322 w 403"/>
                <a:gd name="T97" fmla="*/ 7 h 77"/>
                <a:gd name="T98" fmla="*/ 297 w 403"/>
                <a:gd name="T99" fmla="*/ 5 h 77"/>
                <a:gd name="T100" fmla="*/ 261 w 403"/>
                <a:gd name="T101" fmla="*/ 1 h 77"/>
                <a:gd name="T102" fmla="*/ 223 w 403"/>
                <a:gd name="T103" fmla="*/ 0 h 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3"/>
                <a:gd name="T157" fmla="*/ 0 h 77"/>
                <a:gd name="T158" fmla="*/ 403 w 403"/>
                <a:gd name="T159" fmla="*/ 77 h 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3" h="77">
                  <a:moveTo>
                    <a:pt x="202" y="0"/>
                  </a:moveTo>
                  <a:lnTo>
                    <a:pt x="181" y="0"/>
                  </a:lnTo>
                  <a:lnTo>
                    <a:pt x="161" y="0"/>
                  </a:lnTo>
                  <a:lnTo>
                    <a:pt x="142" y="1"/>
                  </a:lnTo>
                  <a:lnTo>
                    <a:pt x="123" y="3"/>
                  </a:lnTo>
                  <a:lnTo>
                    <a:pt x="106" y="5"/>
                  </a:lnTo>
                  <a:lnTo>
                    <a:pt x="88" y="6"/>
                  </a:lnTo>
                  <a:lnTo>
                    <a:pt x="81" y="7"/>
                  </a:lnTo>
                  <a:lnTo>
                    <a:pt x="73" y="8"/>
                  </a:lnTo>
                  <a:lnTo>
                    <a:pt x="66" y="10"/>
                  </a:lnTo>
                  <a:lnTo>
                    <a:pt x="59" y="11"/>
                  </a:lnTo>
                  <a:lnTo>
                    <a:pt x="52" y="13"/>
                  </a:lnTo>
                  <a:lnTo>
                    <a:pt x="46" y="14"/>
                  </a:lnTo>
                  <a:lnTo>
                    <a:pt x="40" y="15"/>
                  </a:lnTo>
                  <a:lnTo>
                    <a:pt x="35" y="17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4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7" y="48"/>
                  </a:lnTo>
                  <a:lnTo>
                    <a:pt x="9" y="51"/>
                  </a:lnTo>
                  <a:lnTo>
                    <a:pt x="12" y="52"/>
                  </a:lnTo>
                  <a:lnTo>
                    <a:pt x="16" y="54"/>
                  </a:lnTo>
                  <a:lnTo>
                    <a:pt x="19" y="55"/>
                  </a:lnTo>
                  <a:lnTo>
                    <a:pt x="24" y="58"/>
                  </a:lnTo>
                  <a:lnTo>
                    <a:pt x="29" y="59"/>
                  </a:lnTo>
                  <a:lnTo>
                    <a:pt x="35" y="61"/>
                  </a:lnTo>
                  <a:lnTo>
                    <a:pt x="40" y="62"/>
                  </a:lnTo>
                  <a:lnTo>
                    <a:pt x="46" y="63"/>
                  </a:lnTo>
                  <a:lnTo>
                    <a:pt x="52" y="65"/>
                  </a:lnTo>
                  <a:lnTo>
                    <a:pt x="59" y="67"/>
                  </a:lnTo>
                  <a:lnTo>
                    <a:pt x="66" y="68"/>
                  </a:lnTo>
                  <a:lnTo>
                    <a:pt x="73" y="69"/>
                  </a:lnTo>
                  <a:lnTo>
                    <a:pt x="81" y="70"/>
                  </a:lnTo>
                  <a:lnTo>
                    <a:pt x="88" y="72"/>
                  </a:lnTo>
                  <a:lnTo>
                    <a:pt x="106" y="73"/>
                  </a:lnTo>
                  <a:lnTo>
                    <a:pt x="123" y="75"/>
                  </a:lnTo>
                  <a:lnTo>
                    <a:pt x="142" y="76"/>
                  </a:lnTo>
                  <a:lnTo>
                    <a:pt x="161" y="77"/>
                  </a:lnTo>
                  <a:lnTo>
                    <a:pt x="181" y="77"/>
                  </a:lnTo>
                  <a:lnTo>
                    <a:pt x="202" y="77"/>
                  </a:lnTo>
                  <a:lnTo>
                    <a:pt x="223" y="77"/>
                  </a:lnTo>
                  <a:lnTo>
                    <a:pt x="242" y="77"/>
                  </a:lnTo>
                  <a:lnTo>
                    <a:pt x="261" y="76"/>
                  </a:lnTo>
                  <a:lnTo>
                    <a:pt x="280" y="75"/>
                  </a:lnTo>
                  <a:lnTo>
                    <a:pt x="297" y="73"/>
                  </a:lnTo>
                  <a:lnTo>
                    <a:pt x="315" y="72"/>
                  </a:lnTo>
                  <a:lnTo>
                    <a:pt x="322" y="70"/>
                  </a:lnTo>
                  <a:lnTo>
                    <a:pt x="330" y="69"/>
                  </a:lnTo>
                  <a:lnTo>
                    <a:pt x="337" y="68"/>
                  </a:lnTo>
                  <a:lnTo>
                    <a:pt x="344" y="67"/>
                  </a:lnTo>
                  <a:lnTo>
                    <a:pt x="351" y="65"/>
                  </a:lnTo>
                  <a:lnTo>
                    <a:pt x="357" y="63"/>
                  </a:lnTo>
                  <a:lnTo>
                    <a:pt x="363" y="62"/>
                  </a:lnTo>
                  <a:lnTo>
                    <a:pt x="368" y="61"/>
                  </a:lnTo>
                  <a:lnTo>
                    <a:pt x="374" y="59"/>
                  </a:lnTo>
                  <a:lnTo>
                    <a:pt x="379" y="58"/>
                  </a:lnTo>
                  <a:lnTo>
                    <a:pt x="384" y="55"/>
                  </a:lnTo>
                  <a:lnTo>
                    <a:pt x="387" y="54"/>
                  </a:lnTo>
                  <a:lnTo>
                    <a:pt x="391" y="52"/>
                  </a:lnTo>
                  <a:lnTo>
                    <a:pt x="394" y="51"/>
                  </a:lnTo>
                  <a:lnTo>
                    <a:pt x="396" y="48"/>
                  </a:lnTo>
                  <a:lnTo>
                    <a:pt x="399" y="47"/>
                  </a:lnTo>
                  <a:lnTo>
                    <a:pt x="401" y="45"/>
                  </a:lnTo>
                  <a:lnTo>
                    <a:pt x="402" y="42"/>
                  </a:lnTo>
                  <a:lnTo>
                    <a:pt x="402" y="41"/>
                  </a:lnTo>
                  <a:lnTo>
                    <a:pt x="403" y="39"/>
                  </a:lnTo>
                  <a:lnTo>
                    <a:pt x="402" y="36"/>
                  </a:lnTo>
                  <a:lnTo>
                    <a:pt x="402" y="35"/>
                  </a:lnTo>
                  <a:lnTo>
                    <a:pt x="401" y="33"/>
                  </a:lnTo>
                  <a:lnTo>
                    <a:pt x="399" y="31"/>
                  </a:lnTo>
                  <a:lnTo>
                    <a:pt x="396" y="29"/>
                  </a:lnTo>
                  <a:lnTo>
                    <a:pt x="394" y="27"/>
                  </a:lnTo>
                  <a:lnTo>
                    <a:pt x="391" y="26"/>
                  </a:lnTo>
                  <a:lnTo>
                    <a:pt x="387" y="24"/>
                  </a:lnTo>
                  <a:lnTo>
                    <a:pt x="384" y="22"/>
                  </a:lnTo>
                  <a:lnTo>
                    <a:pt x="379" y="20"/>
                  </a:lnTo>
                  <a:lnTo>
                    <a:pt x="374" y="19"/>
                  </a:lnTo>
                  <a:lnTo>
                    <a:pt x="368" y="17"/>
                  </a:lnTo>
                  <a:lnTo>
                    <a:pt x="363" y="15"/>
                  </a:lnTo>
                  <a:lnTo>
                    <a:pt x="357" y="14"/>
                  </a:lnTo>
                  <a:lnTo>
                    <a:pt x="351" y="13"/>
                  </a:lnTo>
                  <a:lnTo>
                    <a:pt x="344" y="11"/>
                  </a:lnTo>
                  <a:lnTo>
                    <a:pt x="337" y="10"/>
                  </a:lnTo>
                  <a:lnTo>
                    <a:pt x="330" y="8"/>
                  </a:lnTo>
                  <a:lnTo>
                    <a:pt x="322" y="7"/>
                  </a:lnTo>
                  <a:lnTo>
                    <a:pt x="315" y="6"/>
                  </a:lnTo>
                  <a:lnTo>
                    <a:pt x="297" y="5"/>
                  </a:lnTo>
                  <a:lnTo>
                    <a:pt x="280" y="3"/>
                  </a:lnTo>
                  <a:lnTo>
                    <a:pt x="261" y="1"/>
                  </a:lnTo>
                  <a:lnTo>
                    <a:pt x="242" y="0"/>
                  </a:lnTo>
                  <a:lnTo>
                    <a:pt x="223" y="0"/>
                  </a:lnTo>
                  <a:lnTo>
                    <a:pt x="20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88" name="Line 186"/>
            <p:cNvSpPr>
              <a:spLocks noChangeShapeType="1"/>
            </p:cNvSpPr>
            <p:nvPr/>
          </p:nvSpPr>
          <p:spPr bwMode="auto">
            <a:xfrm>
              <a:off x="2332" y="1534"/>
              <a:ext cx="1" cy="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89" name="Line 187"/>
            <p:cNvSpPr>
              <a:spLocks noChangeShapeType="1"/>
            </p:cNvSpPr>
            <p:nvPr/>
          </p:nvSpPr>
          <p:spPr bwMode="auto">
            <a:xfrm>
              <a:off x="2735" y="1534"/>
              <a:ext cx="1" cy="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90" name="Rectangle 188"/>
            <p:cNvSpPr>
              <a:spLocks noChangeArrowheads="1"/>
            </p:cNvSpPr>
            <p:nvPr/>
          </p:nvSpPr>
          <p:spPr bwMode="auto">
            <a:xfrm>
              <a:off x="2332" y="1534"/>
              <a:ext cx="400" cy="4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2291" name="Rectangle 189"/>
            <p:cNvSpPr>
              <a:spLocks noChangeArrowheads="1"/>
            </p:cNvSpPr>
            <p:nvPr/>
          </p:nvSpPr>
          <p:spPr bwMode="auto">
            <a:xfrm>
              <a:off x="2556" y="1552"/>
              <a:ext cx="22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22292" name="Freeform 190"/>
            <p:cNvSpPr>
              <a:spLocks/>
            </p:cNvSpPr>
            <p:nvPr/>
          </p:nvSpPr>
          <p:spPr bwMode="auto">
            <a:xfrm>
              <a:off x="2328" y="1478"/>
              <a:ext cx="404" cy="91"/>
            </a:xfrm>
            <a:custGeom>
              <a:avLst/>
              <a:gdLst>
                <a:gd name="T0" fmla="*/ 181 w 404"/>
                <a:gd name="T1" fmla="*/ 0 h 91"/>
                <a:gd name="T2" fmla="*/ 143 w 404"/>
                <a:gd name="T3" fmla="*/ 3 h 91"/>
                <a:gd name="T4" fmla="*/ 106 w 404"/>
                <a:gd name="T5" fmla="*/ 6 h 91"/>
                <a:gd name="T6" fmla="*/ 82 w 404"/>
                <a:gd name="T7" fmla="*/ 10 h 91"/>
                <a:gd name="T8" fmla="*/ 67 w 404"/>
                <a:gd name="T9" fmla="*/ 12 h 91"/>
                <a:gd name="T10" fmla="*/ 53 w 404"/>
                <a:gd name="T11" fmla="*/ 15 h 91"/>
                <a:gd name="T12" fmla="*/ 41 w 404"/>
                <a:gd name="T13" fmla="*/ 19 h 91"/>
                <a:gd name="T14" fmla="*/ 29 w 404"/>
                <a:gd name="T15" fmla="*/ 22 h 91"/>
                <a:gd name="T16" fmla="*/ 20 w 404"/>
                <a:gd name="T17" fmla="*/ 26 h 91"/>
                <a:gd name="T18" fmla="*/ 13 w 404"/>
                <a:gd name="T19" fmla="*/ 29 h 91"/>
                <a:gd name="T20" fmla="*/ 7 w 404"/>
                <a:gd name="T21" fmla="*/ 34 h 91"/>
                <a:gd name="T22" fmla="*/ 2 w 404"/>
                <a:gd name="T23" fmla="*/ 39 h 91"/>
                <a:gd name="T24" fmla="*/ 0 w 404"/>
                <a:gd name="T25" fmla="*/ 43 h 91"/>
                <a:gd name="T26" fmla="*/ 0 w 404"/>
                <a:gd name="T27" fmla="*/ 48 h 91"/>
                <a:gd name="T28" fmla="*/ 2 w 404"/>
                <a:gd name="T29" fmla="*/ 53 h 91"/>
                <a:gd name="T30" fmla="*/ 7 w 404"/>
                <a:gd name="T31" fmla="*/ 57 h 91"/>
                <a:gd name="T32" fmla="*/ 13 w 404"/>
                <a:gd name="T33" fmla="*/ 61 h 91"/>
                <a:gd name="T34" fmla="*/ 20 w 404"/>
                <a:gd name="T35" fmla="*/ 66 h 91"/>
                <a:gd name="T36" fmla="*/ 29 w 404"/>
                <a:gd name="T37" fmla="*/ 69 h 91"/>
                <a:gd name="T38" fmla="*/ 41 w 404"/>
                <a:gd name="T39" fmla="*/ 73 h 91"/>
                <a:gd name="T40" fmla="*/ 53 w 404"/>
                <a:gd name="T41" fmla="*/ 76 h 91"/>
                <a:gd name="T42" fmla="*/ 67 w 404"/>
                <a:gd name="T43" fmla="*/ 80 h 91"/>
                <a:gd name="T44" fmla="*/ 82 w 404"/>
                <a:gd name="T45" fmla="*/ 82 h 91"/>
                <a:gd name="T46" fmla="*/ 106 w 404"/>
                <a:gd name="T47" fmla="*/ 85 h 91"/>
                <a:gd name="T48" fmla="*/ 143 w 404"/>
                <a:gd name="T49" fmla="*/ 89 h 91"/>
                <a:gd name="T50" fmla="*/ 181 w 404"/>
                <a:gd name="T51" fmla="*/ 91 h 91"/>
                <a:gd name="T52" fmla="*/ 223 w 404"/>
                <a:gd name="T53" fmla="*/ 91 h 91"/>
                <a:gd name="T54" fmla="*/ 262 w 404"/>
                <a:gd name="T55" fmla="*/ 89 h 91"/>
                <a:gd name="T56" fmla="*/ 298 w 404"/>
                <a:gd name="T57" fmla="*/ 85 h 91"/>
                <a:gd name="T58" fmla="*/ 322 w 404"/>
                <a:gd name="T59" fmla="*/ 82 h 91"/>
                <a:gd name="T60" fmla="*/ 337 w 404"/>
                <a:gd name="T61" fmla="*/ 80 h 91"/>
                <a:gd name="T62" fmla="*/ 351 w 404"/>
                <a:gd name="T63" fmla="*/ 76 h 91"/>
                <a:gd name="T64" fmla="*/ 363 w 404"/>
                <a:gd name="T65" fmla="*/ 73 h 91"/>
                <a:gd name="T66" fmla="*/ 375 w 404"/>
                <a:gd name="T67" fmla="*/ 69 h 91"/>
                <a:gd name="T68" fmla="*/ 384 w 404"/>
                <a:gd name="T69" fmla="*/ 66 h 91"/>
                <a:gd name="T70" fmla="*/ 391 w 404"/>
                <a:gd name="T71" fmla="*/ 61 h 91"/>
                <a:gd name="T72" fmla="*/ 397 w 404"/>
                <a:gd name="T73" fmla="*/ 57 h 91"/>
                <a:gd name="T74" fmla="*/ 402 w 404"/>
                <a:gd name="T75" fmla="*/ 53 h 91"/>
                <a:gd name="T76" fmla="*/ 404 w 404"/>
                <a:gd name="T77" fmla="*/ 48 h 91"/>
                <a:gd name="T78" fmla="*/ 404 w 404"/>
                <a:gd name="T79" fmla="*/ 43 h 91"/>
                <a:gd name="T80" fmla="*/ 402 w 404"/>
                <a:gd name="T81" fmla="*/ 39 h 91"/>
                <a:gd name="T82" fmla="*/ 397 w 404"/>
                <a:gd name="T83" fmla="*/ 34 h 91"/>
                <a:gd name="T84" fmla="*/ 391 w 404"/>
                <a:gd name="T85" fmla="*/ 29 h 91"/>
                <a:gd name="T86" fmla="*/ 384 w 404"/>
                <a:gd name="T87" fmla="*/ 26 h 91"/>
                <a:gd name="T88" fmla="*/ 375 w 404"/>
                <a:gd name="T89" fmla="*/ 22 h 91"/>
                <a:gd name="T90" fmla="*/ 363 w 404"/>
                <a:gd name="T91" fmla="*/ 19 h 91"/>
                <a:gd name="T92" fmla="*/ 351 w 404"/>
                <a:gd name="T93" fmla="*/ 15 h 91"/>
                <a:gd name="T94" fmla="*/ 337 w 404"/>
                <a:gd name="T95" fmla="*/ 12 h 91"/>
                <a:gd name="T96" fmla="*/ 322 w 404"/>
                <a:gd name="T97" fmla="*/ 10 h 91"/>
                <a:gd name="T98" fmla="*/ 298 w 404"/>
                <a:gd name="T99" fmla="*/ 6 h 91"/>
                <a:gd name="T100" fmla="*/ 262 w 404"/>
                <a:gd name="T101" fmla="*/ 3 h 91"/>
                <a:gd name="T102" fmla="*/ 223 w 404"/>
                <a:gd name="T103" fmla="*/ 0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4"/>
                <a:gd name="T157" fmla="*/ 0 h 91"/>
                <a:gd name="T158" fmla="*/ 404 w 404"/>
                <a:gd name="T159" fmla="*/ 91 h 9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4" h="91">
                  <a:moveTo>
                    <a:pt x="202" y="0"/>
                  </a:moveTo>
                  <a:lnTo>
                    <a:pt x="181" y="0"/>
                  </a:lnTo>
                  <a:lnTo>
                    <a:pt x="161" y="1"/>
                  </a:lnTo>
                  <a:lnTo>
                    <a:pt x="143" y="3"/>
                  </a:lnTo>
                  <a:lnTo>
                    <a:pt x="124" y="4"/>
                  </a:lnTo>
                  <a:lnTo>
                    <a:pt x="106" y="6"/>
                  </a:lnTo>
                  <a:lnTo>
                    <a:pt x="89" y="8"/>
                  </a:lnTo>
                  <a:lnTo>
                    <a:pt x="82" y="10"/>
                  </a:lnTo>
                  <a:lnTo>
                    <a:pt x="74" y="11"/>
                  </a:lnTo>
                  <a:lnTo>
                    <a:pt x="67" y="12"/>
                  </a:lnTo>
                  <a:lnTo>
                    <a:pt x="60" y="13"/>
                  </a:lnTo>
                  <a:lnTo>
                    <a:pt x="53" y="15"/>
                  </a:lnTo>
                  <a:lnTo>
                    <a:pt x="47" y="17"/>
                  </a:lnTo>
                  <a:lnTo>
                    <a:pt x="41" y="19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0" y="26"/>
                  </a:lnTo>
                  <a:lnTo>
                    <a:pt x="16" y="28"/>
                  </a:lnTo>
                  <a:lnTo>
                    <a:pt x="13" y="29"/>
                  </a:lnTo>
                  <a:lnTo>
                    <a:pt x="9" y="32"/>
                  </a:lnTo>
                  <a:lnTo>
                    <a:pt x="7" y="34"/>
                  </a:lnTo>
                  <a:lnTo>
                    <a:pt x="5" y="36"/>
                  </a:lnTo>
                  <a:lnTo>
                    <a:pt x="2" y="39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3" y="61"/>
                  </a:lnTo>
                  <a:lnTo>
                    <a:pt x="16" y="63"/>
                  </a:lnTo>
                  <a:lnTo>
                    <a:pt x="20" y="66"/>
                  </a:lnTo>
                  <a:lnTo>
                    <a:pt x="25" y="67"/>
                  </a:lnTo>
                  <a:lnTo>
                    <a:pt x="29" y="69"/>
                  </a:lnTo>
                  <a:lnTo>
                    <a:pt x="35" y="71"/>
                  </a:lnTo>
                  <a:lnTo>
                    <a:pt x="41" y="73"/>
                  </a:lnTo>
                  <a:lnTo>
                    <a:pt x="47" y="75"/>
                  </a:lnTo>
                  <a:lnTo>
                    <a:pt x="53" y="76"/>
                  </a:lnTo>
                  <a:lnTo>
                    <a:pt x="60" y="77"/>
                  </a:lnTo>
                  <a:lnTo>
                    <a:pt x="67" y="80"/>
                  </a:lnTo>
                  <a:lnTo>
                    <a:pt x="74" y="81"/>
                  </a:lnTo>
                  <a:lnTo>
                    <a:pt x="82" y="82"/>
                  </a:lnTo>
                  <a:lnTo>
                    <a:pt x="89" y="83"/>
                  </a:lnTo>
                  <a:lnTo>
                    <a:pt x="106" y="85"/>
                  </a:lnTo>
                  <a:lnTo>
                    <a:pt x="124" y="88"/>
                  </a:lnTo>
                  <a:lnTo>
                    <a:pt x="143" y="89"/>
                  </a:lnTo>
                  <a:lnTo>
                    <a:pt x="161" y="90"/>
                  </a:lnTo>
                  <a:lnTo>
                    <a:pt x="181" y="91"/>
                  </a:lnTo>
                  <a:lnTo>
                    <a:pt x="202" y="91"/>
                  </a:lnTo>
                  <a:lnTo>
                    <a:pt x="223" y="91"/>
                  </a:lnTo>
                  <a:lnTo>
                    <a:pt x="243" y="90"/>
                  </a:lnTo>
                  <a:lnTo>
                    <a:pt x="262" y="89"/>
                  </a:lnTo>
                  <a:lnTo>
                    <a:pt x="280" y="88"/>
                  </a:lnTo>
                  <a:lnTo>
                    <a:pt x="298" y="85"/>
                  </a:lnTo>
                  <a:lnTo>
                    <a:pt x="315" y="83"/>
                  </a:lnTo>
                  <a:lnTo>
                    <a:pt x="322" y="82"/>
                  </a:lnTo>
                  <a:lnTo>
                    <a:pt x="330" y="81"/>
                  </a:lnTo>
                  <a:lnTo>
                    <a:pt x="337" y="80"/>
                  </a:lnTo>
                  <a:lnTo>
                    <a:pt x="344" y="77"/>
                  </a:lnTo>
                  <a:lnTo>
                    <a:pt x="351" y="76"/>
                  </a:lnTo>
                  <a:lnTo>
                    <a:pt x="357" y="75"/>
                  </a:lnTo>
                  <a:lnTo>
                    <a:pt x="363" y="73"/>
                  </a:lnTo>
                  <a:lnTo>
                    <a:pt x="369" y="71"/>
                  </a:lnTo>
                  <a:lnTo>
                    <a:pt x="375" y="69"/>
                  </a:lnTo>
                  <a:lnTo>
                    <a:pt x="379" y="67"/>
                  </a:lnTo>
                  <a:lnTo>
                    <a:pt x="384" y="66"/>
                  </a:lnTo>
                  <a:lnTo>
                    <a:pt x="388" y="63"/>
                  </a:lnTo>
                  <a:lnTo>
                    <a:pt x="391" y="61"/>
                  </a:lnTo>
                  <a:lnTo>
                    <a:pt x="395" y="59"/>
                  </a:lnTo>
                  <a:lnTo>
                    <a:pt x="397" y="57"/>
                  </a:lnTo>
                  <a:lnTo>
                    <a:pt x="399" y="55"/>
                  </a:lnTo>
                  <a:lnTo>
                    <a:pt x="402" y="53"/>
                  </a:lnTo>
                  <a:lnTo>
                    <a:pt x="403" y="50"/>
                  </a:lnTo>
                  <a:lnTo>
                    <a:pt x="404" y="48"/>
                  </a:lnTo>
                  <a:lnTo>
                    <a:pt x="404" y="46"/>
                  </a:lnTo>
                  <a:lnTo>
                    <a:pt x="404" y="43"/>
                  </a:lnTo>
                  <a:lnTo>
                    <a:pt x="403" y="41"/>
                  </a:lnTo>
                  <a:lnTo>
                    <a:pt x="402" y="39"/>
                  </a:lnTo>
                  <a:lnTo>
                    <a:pt x="399" y="36"/>
                  </a:lnTo>
                  <a:lnTo>
                    <a:pt x="397" y="34"/>
                  </a:lnTo>
                  <a:lnTo>
                    <a:pt x="395" y="32"/>
                  </a:lnTo>
                  <a:lnTo>
                    <a:pt x="391" y="29"/>
                  </a:lnTo>
                  <a:lnTo>
                    <a:pt x="388" y="28"/>
                  </a:lnTo>
                  <a:lnTo>
                    <a:pt x="384" y="26"/>
                  </a:lnTo>
                  <a:lnTo>
                    <a:pt x="379" y="24"/>
                  </a:lnTo>
                  <a:lnTo>
                    <a:pt x="375" y="22"/>
                  </a:lnTo>
                  <a:lnTo>
                    <a:pt x="369" y="20"/>
                  </a:lnTo>
                  <a:lnTo>
                    <a:pt x="363" y="19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4" y="13"/>
                  </a:lnTo>
                  <a:lnTo>
                    <a:pt x="337" y="12"/>
                  </a:lnTo>
                  <a:lnTo>
                    <a:pt x="330" y="11"/>
                  </a:lnTo>
                  <a:lnTo>
                    <a:pt x="322" y="10"/>
                  </a:lnTo>
                  <a:lnTo>
                    <a:pt x="315" y="8"/>
                  </a:lnTo>
                  <a:lnTo>
                    <a:pt x="298" y="6"/>
                  </a:lnTo>
                  <a:lnTo>
                    <a:pt x="280" y="4"/>
                  </a:lnTo>
                  <a:lnTo>
                    <a:pt x="262" y="3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93" name="Freeform 191"/>
            <p:cNvSpPr>
              <a:spLocks/>
            </p:cNvSpPr>
            <p:nvPr/>
          </p:nvSpPr>
          <p:spPr bwMode="auto">
            <a:xfrm>
              <a:off x="2328" y="1478"/>
              <a:ext cx="404" cy="91"/>
            </a:xfrm>
            <a:custGeom>
              <a:avLst/>
              <a:gdLst>
                <a:gd name="T0" fmla="*/ 181 w 404"/>
                <a:gd name="T1" fmla="*/ 0 h 91"/>
                <a:gd name="T2" fmla="*/ 143 w 404"/>
                <a:gd name="T3" fmla="*/ 3 h 91"/>
                <a:gd name="T4" fmla="*/ 106 w 404"/>
                <a:gd name="T5" fmla="*/ 6 h 91"/>
                <a:gd name="T6" fmla="*/ 82 w 404"/>
                <a:gd name="T7" fmla="*/ 10 h 91"/>
                <a:gd name="T8" fmla="*/ 67 w 404"/>
                <a:gd name="T9" fmla="*/ 12 h 91"/>
                <a:gd name="T10" fmla="*/ 53 w 404"/>
                <a:gd name="T11" fmla="*/ 15 h 91"/>
                <a:gd name="T12" fmla="*/ 41 w 404"/>
                <a:gd name="T13" fmla="*/ 19 h 91"/>
                <a:gd name="T14" fmla="*/ 29 w 404"/>
                <a:gd name="T15" fmla="*/ 22 h 91"/>
                <a:gd name="T16" fmla="*/ 20 w 404"/>
                <a:gd name="T17" fmla="*/ 26 h 91"/>
                <a:gd name="T18" fmla="*/ 13 w 404"/>
                <a:gd name="T19" fmla="*/ 29 h 91"/>
                <a:gd name="T20" fmla="*/ 7 w 404"/>
                <a:gd name="T21" fmla="*/ 34 h 91"/>
                <a:gd name="T22" fmla="*/ 2 w 404"/>
                <a:gd name="T23" fmla="*/ 39 h 91"/>
                <a:gd name="T24" fmla="*/ 0 w 404"/>
                <a:gd name="T25" fmla="*/ 43 h 91"/>
                <a:gd name="T26" fmla="*/ 0 w 404"/>
                <a:gd name="T27" fmla="*/ 48 h 91"/>
                <a:gd name="T28" fmla="*/ 2 w 404"/>
                <a:gd name="T29" fmla="*/ 53 h 91"/>
                <a:gd name="T30" fmla="*/ 7 w 404"/>
                <a:gd name="T31" fmla="*/ 57 h 91"/>
                <a:gd name="T32" fmla="*/ 13 w 404"/>
                <a:gd name="T33" fmla="*/ 61 h 91"/>
                <a:gd name="T34" fmla="*/ 20 w 404"/>
                <a:gd name="T35" fmla="*/ 66 h 91"/>
                <a:gd name="T36" fmla="*/ 29 w 404"/>
                <a:gd name="T37" fmla="*/ 69 h 91"/>
                <a:gd name="T38" fmla="*/ 41 w 404"/>
                <a:gd name="T39" fmla="*/ 73 h 91"/>
                <a:gd name="T40" fmla="*/ 53 w 404"/>
                <a:gd name="T41" fmla="*/ 76 h 91"/>
                <a:gd name="T42" fmla="*/ 67 w 404"/>
                <a:gd name="T43" fmla="*/ 80 h 91"/>
                <a:gd name="T44" fmla="*/ 82 w 404"/>
                <a:gd name="T45" fmla="*/ 82 h 91"/>
                <a:gd name="T46" fmla="*/ 106 w 404"/>
                <a:gd name="T47" fmla="*/ 85 h 91"/>
                <a:gd name="T48" fmla="*/ 143 w 404"/>
                <a:gd name="T49" fmla="*/ 89 h 91"/>
                <a:gd name="T50" fmla="*/ 181 w 404"/>
                <a:gd name="T51" fmla="*/ 91 h 91"/>
                <a:gd name="T52" fmla="*/ 223 w 404"/>
                <a:gd name="T53" fmla="*/ 91 h 91"/>
                <a:gd name="T54" fmla="*/ 262 w 404"/>
                <a:gd name="T55" fmla="*/ 89 h 91"/>
                <a:gd name="T56" fmla="*/ 298 w 404"/>
                <a:gd name="T57" fmla="*/ 85 h 91"/>
                <a:gd name="T58" fmla="*/ 322 w 404"/>
                <a:gd name="T59" fmla="*/ 82 h 91"/>
                <a:gd name="T60" fmla="*/ 337 w 404"/>
                <a:gd name="T61" fmla="*/ 80 h 91"/>
                <a:gd name="T62" fmla="*/ 351 w 404"/>
                <a:gd name="T63" fmla="*/ 76 h 91"/>
                <a:gd name="T64" fmla="*/ 363 w 404"/>
                <a:gd name="T65" fmla="*/ 73 h 91"/>
                <a:gd name="T66" fmla="*/ 375 w 404"/>
                <a:gd name="T67" fmla="*/ 69 h 91"/>
                <a:gd name="T68" fmla="*/ 384 w 404"/>
                <a:gd name="T69" fmla="*/ 66 h 91"/>
                <a:gd name="T70" fmla="*/ 391 w 404"/>
                <a:gd name="T71" fmla="*/ 61 h 91"/>
                <a:gd name="T72" fmla="*/ 397 w 404"/>
                <a:gd name="T73" fmla="*/ 57 h 91"/>
                <a:gd name="T74" fmla="*/ 402 w 404"/>
                <a:gd name="T75" fmla="*/ 53 h 91"/>
                <a:gd name="T76" fmla="*/ 404 w 404"/>
                <a:gd name="T77" fmla="*/ 48 h 91"/>
                <a:gd name="T78" fmla="*/ 404 w 404"/>
                <a:gd name="T79" fmla="*/ 43 h 91"/>
                <a:gd name="T80" fmla="*/ 402 w 404"/>
                <a:gd name="T81" fmla="*/ 39 h 91"/>
                <a:gd name="T82" fmla="*/ 397 w 404"/>
                <a:gd name="T83" fmla="*/ 34 h 91"/>
                <a:gd name="T84" fmla="*/ 391 w 404"/>
                <a:gd name="T85" fmla="*/ 29 h 91"/>
                <a:gd name="T86" fmla="*/ 384 w 404"/>
                <a:gd name="T87" fmla="*/ 26 h 91"/>
                <a:gd name="T88" fmla="*/ 375 w 404"/>
                <a:gd name="T89" fmla="*/ 22 h 91"/>
                <a:gd name="T90" fmla="*/ 363 w 404"/>
                <a:gd name="T91" fmla="*/ 19 h 91"/>
                <a:gd name="T92" fmla="*/ 351 w 404"/>
                <a:gd name="T93" fmla="*/ 15 h 91"/>
                <a:gd name="T94" fmla="*/ 337 w 404"/>
                <a:gd name="T95" fmla="*/ 12 h 91"/>
                <a:gd name="T96" fmla="*/ 322 w 404"/>
                <a:gd name="T97" fmla="*/ 10 h 91"/>
                <a:gd name="T98" fmla="*/ 298 w 404"/>
                <a:gd name="T99" fmla="*/ 6 h 91"/>
                <a:gd name="T100" fmla="*/ 262 w 404"/>
                <a:gd name="T101" fmla="*/ 3 h 91"/>
                <a:gd name="T102" fmla="*/ 223 w 404"/>
                <a:gd name="T103" fmla="*/ 0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4"/>
                <a:gd name="T157" fmla="*/ 0 h 91"/>
                <a:gd name="T158" fmla="*/ 404 w 404"/>
                <a:gd name="T159" fmla="*/ 91 h 9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4" h="91">
                  <a:moveTo>
                    <a:pt x="202" y="0"/>
                  </a:moveTo>
                  <a:lnTo>
                    <a:pt x="181" y="0"/>
                  </a:lnTo>
                  <a:lnTo>
                    <a:pt x="161" y="1"/>
                  </a:lnTo>
                  <a:lnTo>
                    <a:pt x="143" y="3"/>
                  </a:lnTo>
                  <a:lnTo>
                    <a:pt x="124" y="4"/>
                  </a:lnTo>
                  <a:lnTo>
                    <a:pt x="106" y="6"/>
                  </a:lnTo>
                  <a:lnTo>
                    <a:pt x="89" y="8"/>
                  </a:lnTo>
                  <a:lnTo>
                    <a:pt x="82" y="10"/>
                  </a:lnTo>
                  <a:lnTo>
                    <a:pt x="74" y="11"/>
                  </a:lnTo>
                  <a:lnTo>
                    <a:pt x="67" y="12"/>
                  </a:lnTo>
                  <a:lnTo>
                    <a:pt x="60" y="13"/>
                  </a:lnTo>
                  <a:lnTo>
                    <a:pt x="53" y="15"/>
                  </a:lnTo>
                  <a:lnTo>
                    <a:pt x="47" y="17"/>
                  </a:lnTo>
                  <a:lnTo>
                    <a:pt x="41" y="19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0" y="26"/>
                  </a:lnTo>
                  <a:lnTo>
                    <a:pt x="16" y="28"/>
                  </a:lnTo>
                  <a:lnTo>
                    <a:pt x="13" y="29"/>
                  </a:lnTo>
                  <a:lnTo>
                    <a:pt x="9" y="32"/>
                  </a:lnTo>
                  <a:lnTo>
                    <a:pt x="7" y="34"/>
                  </a:lnTo>
                  <a:lnTo>
                    <a:pt x="5" y="36"/>
                  </a:lnTo>
                  <a:lnTo>
                    <a:pt x="2" y="39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3" y="61"/>
                  </a:lnTo>
                  <a:lnTo>
                    <a:pt x="16" y="63"/>
                  </a:lnTo>
                  <a:lnTo>
                    <a:pt x="20" y="66"/>
                  </a:lnTo>
                  <a:lnTo>
                    <a:pt x="25" y="67"/>
                  </a:lnTo>
                  <a:lnTo>
                    <a:pt x="29" y="69"/>
                  </a:lnTo>
                  <a:lnTo>
                    <a:pt x="35" y="71"/>
                  </a:lnTo>
                  <a:lnTo>
                    <a:pt x="41" y="73"/>
                  </a:lnTo>
                  <a:lnTo>
                    <a:pt x="47" y="75"/>
                  </a:lnTo>
                  <a:lnTo>
                    <a:pt x="53" y="76"/>
                  </a:lnTo>
                  <a:lnTo>
                    <a:pt x="60" y="77"/>
                  </a:lnTo>
                  <a:lnTo>
                    <a:pt x="67" y="80"/>
                  </a:lnTo>
                  <a:lnTo>
                    <a:pt x="74" y="81"/>
                  </a:lnTo>
                  <a:lnTo>
                    <a:pt x="82" y="82"/>
                  </a:lnTo>
                  <a:lnTo>
                    <a:pt x="89" y="83"/>
                  </a:lnTo>
                  <a:lnTo>
                    <a:pt x="106" y="85"/>
                  </a:lnTo>
                  <a:lnTo>
                    <a:pt x="124" y="88"/>
                  </a:lnTo>
                  <a:lnTo>
                    <a:pt x="143" y="89"/>
                  </a:lnTo>
                  <a:lnTo>
                    <a:pt x="161" y="90"/>
                  </a:lnTo>
                  <a:lnTo>
                    <a:pt x="181" y="91"/>
                  </a:lnTo>
                  <a:lnTo>
                    <a:pt x="202" y="91"/>
                  </a:lnTo>
                  <a:lnTo>
                    <a:pt x="223" y="91"/>
                  </a:lnTo>
                  <a:lnTo>
                    <a:pt x="243" y="90"/>
                  </a:lnTo>
                  <a:lnTo>
                    <a:pt x="262" y="89"/>
                  </a:lnTo>
                  <a:lnTo>
                    <a:pt x="280" y="88"/>
                  </a:lnTo>
                  <a:lnTo>
                    <a:pt x="298" y="85"/>
                  </a:lnTo>
                  <a:lnTo>
                    <a:pt x="315" y="83"/>
                  </a:lnTo>
                  <a:lnTo>
                    <a:pt x="322" y="82"/>
                  </a:lnTo>
                  <a:lnTo>
                    <a:pt x="330" y="81"/>
                  </a:lnTo>
                  <a:lnTo>
                    <a:pt x="337" y="80"/>
                  </a:lnTo>
                  <a:lnTo>
                    <a:pt x="344" y="77"/>
                  </a:lnTo>
                  <a:lnTo>
                    <a:pt x="351" y="76"/>
                  </a:lnTo>
                  <a:lnTo>
                    <a:pt x="357" y="75"/>
                  </a:lnTo>
                  <a:lnTo>
                    <a:pt x="363" y="73"/>
                  </a:lnTo>
                  <a:lnTo>
                    <a:pt x="369" y="71"/>
                  </a:lnTo>
                  <a:lnTo>
                    <a:pt x="375" y="69"/>
                  </a:lnTo>
                  <a:lnTo>
                    <a:pt x="379" y="67"/>
                  </a:lnTo>
                  <a:lnTo>
                    <a:pt x="384" y="66"/>
                  </a:lnTo>
                  <a:lnTo>
                    <a:pt x="388" y="63"/>
                  </a:lnTo>
                  <a:lnTo>
                    <a:pt x="391" y="61"/>
                  </a:lnTo>
                  <a:lnTo>
                    <a:pt x="395" y="59"/>
                  </a:lnTo>
                  <a:lnTo>
                    <a:pt x="397" y="57"/>
                  </a:lnTo>
                  <a:lnTo>
                    <a:pt x="399" y="55"/>
                  </a:lnTo>
                  <a:lnTo>
                    <a:pt x="402" y="53"/>
                  </a:lnTo>
                  <a:lnTo>
                    <a:pt x="403" y="50"/>
                  </a:lnTo>
                  <a:lnTo>
                    <a:pt x="404" y="48"/>
                  </a:lnTo>
                  <a:lnTo>
                    <a:pt x="404" y="46"/>
                  </a:lnTo>
                  <a:lnTo>
                    <a:pt x="404" y="43"/>
                  </a:lnTo>
                  <a:lnTo>
                    <a:pt x="403" y="41"/>
                  </a:lnTo>
                  <a:lnTo>
                    <a:pt x="402" y="39"/>
                  </a:lnTo>
                  <a:lnTo>
                    <a:pt x="399" y="36"/>
                  </a:lnTo>
                  <a:lnTo>
                    <a:pt x="397" y="34"/>
                  </a:lnTo>
                  <a:lnTo>
                    <a:pt x="395" y="32"/>
                  </a:lnTo>
                  <a:lnTo>
                    <a:pt x="391" y="29"/>
                  </a:lnTo>
                  <a:lnTo>
                    <a:pt x="388" y="28"/>
                  </a:lnTo>
                  <a:lnTo>
                    <a:pt x="384" y="26"/>
                  </a:lnTo>
                  <a:lnTo>
                    <a:pt x="379" y="24"/>
                  </a:lnTo>
                  <a:lnTo>
                    <a:pt x="375" y="22"/>
                  </a:lnTo>
                  <a:lnTo>
                    <a:pt x="369" y="20"/>
                  </a:lnTo>
                  <a:lnTo>
                    <a:pt x="363" y="19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4" y="13"/>
                  </a:lnTo>
                  <a:lnTo>
                    <a:pt x="337" y="12"/>
                  </a:lnTo>
                  <a:lnTo>
                    <a:pt x="330" y="11"/>
                  </a:lnTo>
                  <a:lnTo>
                    <a:pt x="322" y="10"/>
                  </a:lnTo>
                  <a:lnTo>
                    <a:pt x="315" y="8"/>
                  </a:lnTo>
                  <a:lnTo>
                    <a:pt x="298" y="6"/>
                  </a:lnTo>
                  <a:lnTo>
                    <a:pt x="280" y="4"/>
                  </a:lnTo>
                  <a:lnTo>
                    <a:pt x="262" y="3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94" name="Line 192"/>
            <p:cNvSpPr>
              <a:spLocks noChangeShapeType="1"/>
            </p:cNvSpPr>
            <p:nvPr/>
          </p:nvSpPr>
          <p:spPr bwMode="auto">
            <a:xfrm flipV="1">
              <a:off x="2426" y="1498"/>
              <a:ext cx="7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95" name="Line 193"/>
            <p:cNvSpPr>
              <a:spLocks noChangeShapeType="1"/>
            </p:cNvSpPr>
            <p:nvPr/>
          </p:nvSpPr>
          <p:spPr bwMode="auto">
            <a:xfrm>
              <a:off x="2563" y="1551"/>
              <a:ext cx="63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96" name="Line 194"/>
            <p:cNvSpPr>
              <a:spLocks noChangeShapeType="1"/>
            </p:cNvSpPr>
            <p:nvPr/>
          </p:nvSpPr>
          <p:spPr bwMode="auto">
            <a:xfrm>
              <a:off x="2492" y="1499"/>
              <a:ext cx="74" cy="5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97" name="Line 195"/>
            <p:cNvSpPr>
              <a:spLocks noChangeShapeType="1"/>
            </p:cNvSpPr>
            <p:nvPr/>
          </p:nvSpPr>
          <p:spPr bwMode="auto">
            <a:xfrm>
              <a:off x="2426" y="1549"/>
              <a:ext cx="71" cy="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98" name="Line 196"/>
            <p:cNvSpPr>
              <a:spLocks noChangeShapeType="1"/>
            </p:cNvSpPr>
            <p:nvPr/>
          </p:nvSpPr>
          <p:spPr bwMode="auto">
            <a:xfrm>
              <a:off x="2563" y="1498"/>
              <a:ext cx="63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99" name="Line 197"/>
            <p:cNvSpPr>
              <a:spLocks noChangeShapeType="1"/>
            </p:cNvSpPr>
            <p:nvPr/>
          </p:nvSpPr>
          <p:spPr bwMode="auto">
            <a:xfrm flipV="1">
              <a:off x="2492" y="1498"/>
              <a:ext cx="74" cy="5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00" name="Line 198"/>
            <p:cNvSpPr>
              <a:spLocks noChangeShapeType="1"/>
            </p:cNvSpPr>
            <p:nvPr/>
          </p:nvSpPr>
          <p:spPr bwMode="auto">
            <a:xfrm>
              <a:off x="1504" y="1144"/>
              <a:ext cx="1" cy="54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01" name="Line 199"/>
            <p:cNvSpPr>
              <a:spLocks noChangeShapeType="1"/>
            </p:cNvSpPr>
            <p:nvPr/>
          </p:nvSpPr>
          <p:spPr bwMode="auto">
            <a:xfrm>
              <a:off x="1359" y="1144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02" name="Line 200"/>
            <p:cNvSpPr>
              <a:spLocks noChangeShapeType="1"/>
            </p:cNvSpPr>
            <p:nvPr/>
          </p:nvSpPr>
          <p:spPr bwMode="auto">
            <a:xfrm>
              <a:off x="1359" y="1465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03" name="Line 201"/>
            <p:cNvSpPr>
              <a:spLocks noChangeShapeType="1"/>
            </p:cNvSpPr>
            <p:nvPr/>
          </p:nvSpPr>
          <p:spPr bwMode="auto">
            <a:xfrm>
              <a:off x="1359" y="1688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04" name="Line 202"/>
            <p:cNvSpPr>
              <a:spLocks noChangeShapeType="1"/>
            </p:cNvSpPr>
            <p:nvPr/>
          </p:nvSpPr>
          <p:spPr bwMode="auto">
            <a:xfrm>
              <a:off x="1504" y="1431"/>
              <a:ext cx="11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05" name="Line 203"/>
            <p:cNvSpPr>
              <a:spLocks noChangeShapeType="1"/>
            </p:cNvSpPr>
            <p:nvPr/>
          </p:nvSpPr>
          <p:spPr bwMode="auto">
            <a:xfrm>
              <a:off x="1949" y="1443"/>
              <a:ext cx="11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06" name="Line 204"/>
            <p:cNvSpPr>
              <a:spLocks noChangeShapeType="1"/>
            </p:cNvSpPr>
            <p:nvPr/>
          </p:nvSpPr>
          <p:spPr bwMode="auto">
            <a:xfrm>
              <a:off x="2066" y="1201"/>
              <a:ext cx="1" cy="49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07" name="Line 205"/>
            <p:cNvSpPr>
              <a:spLocks noChangeShapeType="1"/>
            </p:cNvSpPr>
            <p:nvPr/>
          </p:nvSpPr>
          <p:spPr bwMode="auto">
            <a:xfrm>
              <a:off x="1920" y="1201"/>
              <a:ext cx="14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08" name="Line 206"/>
            <p:cNvSpPr>
              <a:spLocks noChangeShapeType="1"/>
            </p:cNvSpPr>
            <p:nvPr/>
          </p:nvSpPr>
          <p:spPr bwMode="auto">
            <a:xfrm>
              <a:off x="1920" y="1691"/>
              <a:ext cx="14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09" name="Freeform 207"/>
            <p:cNvSpPr>
              <a:spLocks/>
            </p:cNvSpPr>
            <p:nvPr/>
          </p:nvSpPr>
          <p:spPr bwMode="auto">
            <a:xfrm>
              <a:off x="1107" y="1352"/>
              <a:ext cx="249" cy="208"/>
            </a:xfrm>
            <a:custGeom>
              <a:avLst/>
              <a:gdLst>
                <a:gd name="T0" fmla="*/ 70 w 249"/>
                <a:gd name="T1" fmla="*/ 14 h 208"/>
                <a:gd name="T2" fmla="*/ 70 w 249"/>
                <a:gd name="T3" fmla="*/ 14 h 208"/>
                <a:gd name="T4" fmla="*/ 73 w 249"/>
                <a:gd name="T5" fmla="*/ 14 h 208"/>
                <a:gd name="T6" fmla="*/ 75 w 249"/>
                <a:gd name="T7" fmla="*/ 12 h 208"/>
                <a:gd name="T8" fmla="*/ 79 w 249"/>
                <a:gd name="T9" fmla="*/ 11 h 208"/>
                <a:gd name="T10" fmla="*/ 83 w 249"/>
                <a:gd name="T11" fmla="*/ 10 h 208"/>
                <a:gd name="T12" fmla="*/ 88 w 249"/>
                <a:gd name="T13" fmla="*/ 9 h 208"/>
                <a:gd name="T14" fmla="*/ 95 w 249"/>
                <a:gd name="T15" fmla="*/ 8 h 208"/>
                <a:gd name="T16" fmla="*/ 103 w 249"/>
                <a:gd name="T17" fmla="*/ 5 h 208"/>
                <a:gd name="T18" fmla="*/ 111 w 249"/>
                <a:gd name="T19" fmla="*/ 4 h 208"/>
                <a:gd name="T20" fmla="*/ 121 w 249"/>
                <a:gd name="T21" fmla="*/ 3 h 208"/>
                <a:gd name="T22" fmla="*/ 132 w 249"/>
                <a:gd name="T23" fmla="*/ 2 h 208"/>
                <a:gd name="T24" fmla="*/ 144 w 249"/>
                <a:gd name="T25" fmla="*/ 1 h 208"/>
                <a:gd name="T26" fmla="*/ 157 w 249"/>
                <a:gd name="T27" fmla="*/ 0 h 208"/>
                <a:gd name="T28" fmla="*/ 170 w 249"/>
                <a:gd name="T29" fmla="*/ 0 h 208"/>
                <a:gd name="T30" fmla="*/ 185 w 249"/>
                <a:gd name="T31" fmla="*/ 0 h 208"/>
                <a:gd name="T32" fmla="*/ 201 w 249"/>
                <a:gd name="T33" fmla="*/ 0 h 208"/>
                <a:gd name="T34" fmla="*/ 208 w 249"/>
                <a:gd name="T35" fmla="*/ 28 h 208"/>
                <a:gd name="T36" fmla="*/ 210 w 249"/>
                <a:gd name="T37" fmla="*/ 29 h 208"/>
                <a:gd name="T38" fmla="*/ 216 w 249"/>
                <a:gd name="T39" fmla="*/ 32 h 208"/>
                <a:gd name="T40" fmla="*/ 222 w 249"/>
                <a:gd name="T41" fmla="*/ 39 h 208"/>
                <a:gd name="T42" fmla="*/ 226 w 249"/>
                <a:gd name="T43" fmla="*/ 50 h 208"/>
                <a:gd name="T44" fmla="*/ 240 w 249"/>
                <a:gd name="T45" fmla="*/ 115 h 208"/>
                <a:gd name="T46" fmla="*/ 247 w 249"/>
                <a:gd name="T47" fmla="*/ 143 h 208"/>
                <a:gd name="T48" fmla="*/ 247 w 249"/>
                <a:gd name="T49" fmla="*/ 146 h 208"/>
                <a:gd name="T50" fmla="*/ 248 w 249"/>
                <a:gd name="T51" fmla="*/ 150 h 208"/>
                <a:gd name="T52" fmla="*/ 248 w 249"/>
                <a:gd name="T53" fmla="*/ 159 h 208"/>
                <a:gd name="T54" fmla="*/ 244 w 249"/>
                <a:gd name="T55" fmla="*/ 169 h 208"/>
                <a:gd name="T56" fmla="*/ 0 w 249"/>
                <a:gd name="T57" fmla="*/ 162 h 208"/>
                <a:gd name="T58" fmla="*/ 25 w 249"/>
                <a:gd name="T59" fmla="*/ 149 h 208"/>
                <a:gd name="T60" fmla="*/ 25 w 249"/>
                <a:gd name="T61" fmla="*/ 28 h 208"/>
                <a:gd name="T62" fmla="*/ 26 w 249"/>
                <a:gd name="T63" fmla="*/ 27 h 208"/>
                <a:gd name="T64" fmla="*/ 28 w 249"/>
                <a:gd name="T65" fmla="*/ 25 h 208"/>
                <a:gd name="T66" fmla="*/ 32 w 249"/>
                <a:gd name="T67" fmla="*/ 24 h 208"/>
                <a:gd name="T68" fmla="*/ 37 w 249"/>
                <a:gd name="T69" fmla="*/ 22 h 208"/>
                <a:gd name="T70" fmla="*/ 42 w 249"/>
                <a:gd name="T71" fmla="*/ 22 h 208"/>
                <a:gd name="T72" fmla="*/ 49 w 249"/>
                <a:gd name="T73" fmla="*/ 22 h 208"/>
                <a:gd name="T74" fmla="*/ 58 w 249"/>
                <a:gd name="T75" fmla="*/ 23 h 208"/>
                <a:gd name="T76" fmla="*/ 68 w 249"/>
                <a:gd name="T77" fmla="*/ 27 h 20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8"/>
                <a:gd name="T119" fmla="*/ 249 w 249"/>
                <a:gd name="T120" fmla="*/ 208 h 20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8">
                  <a:moveTo>
                    <a:pt x="68" y="27"/>
                  </a:move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2"/>
                  </a:lnTo>
                  <a:lnTo>
                    <a:pt x="75" y="12"/>
                  </a:lnTo>
                  <a:lnTo>
                    <a:pt x="76" y="12"/>
                  </a:lnTo>
                  <a:lnTo>
                    <a:pt x="79" y="11"/>
                  </a:lnTo>
                  <a:lnTo>
                    <a:pt x="81" y="11"/>
                  </a:lnTo>
                  <a:lnTo>
                    <a:pt x="83" y="10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5"/>
                  </a:lnTo>
                  <a:lnTo>
                    <a:pt x="107" y="5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4"/>
                  </a:lnTo>
                  <a:lnTo>
                    <a:pt x="208" y="28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2"/>
                  </a:lnTo>
                  <a:lnTo>
                    <a:pt x="220" y="36"/>
                  </a:lnTo>
                  <a:lnTo>
                    <a:pt x="222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7"/>
                  </a:lnTo>
                  <a:lnTo>
                    <a:pt x="240" y="115"/>
                  </a:lnTo>
                  <a:lnTo>
                    <a:pt x="208" y="132"/>
                  </a:lnTo>
                  <a:lnTo>
                    <a:pt x="247" y="143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0"/>
                  </a:lnTo>
                  <a:lnTo>
                    <a:pt x="249" y="154"/>
                  </a:lnTo>
                  <a:lnTo>
                    <a:pt x="248" y="159"/>
                  </a:lnTo>
                  <a:lnTo>
                    <a:pt x="247" y="163"/>
                  </a:lnTo>
                  <a:lnTo>
                    <a:pt x="244" y="169"/>
                  </a:lnTo>
                  <a:lnTo>
                    <a:pt x="144" y="208"/>
                  </a:lnTo>
                  <a:lnTo>
                    <a:pt x="0" y="162"/>
                  </a:lnTo>
                  <a:lnTo>
                    <a:pt x="3" y="157"/>
                  </a:lnTo>
                  <a:lnTo>
                    <a:pt x="25" y="149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5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10" name="Freeform 208"/>
            <p:cNvSpPr>
              <a:spLocks/>
            </p:cNvSpPr>
            <p:nvPr/>
          </p:nvSpPr>
          <p:spPr bwMode="auto">
            <a:xfrm>
              <a:off x="1194" y="1367"/>
              <a:ext cx="79" cy="91"/>
            </a:xfrm>
            <a:custGeom>
              <a:avLst/>
              <a:gdLst>
                <a:gd name="T0" fmla="*/ 78 w 79"/>
                <a:gd name="T1" fmla="*/ 3 h 91"/>
                <a:gd name="T2" fmla="*/ 78 w 79"/>
                <a:gd name="T3" fmla="*/ 3 h 91"/>
                <a:gd name="T4" fmla="*/ 77 w 79"/>
                <a:gd name="T5" fmla="*/ 3 h 91"/>
                <a:gd name="T6" fmla="*/ 74 w 79"/>
                <a:gd name="T7" fmla="*/ 2 h 91"/>
                <a:gd name="T8" fmla="*/ 72 w 79"/>
                <a:gd name="T9" fmla="*/ 2 h 91"/>
                <a:gd name="T10" fmla="*/ 69 w 79"/>
                <a:gd name="T11" fmla="*/ 1 h 91"/>
                <a:gd name="T12" fmla="*/ 65 w 79"/>
                <a:gd name="T13" fmla="*/ 1 h 91"/>
                <a:gd name="T14" fmla="*/ 60 w 79"/>
                <a:gd name="T15" fmla="*/ 1 h 91"/>
                <a:gd name="T16" fmla="*/ 56 w 79"/>
                <a:gd name="T17" fmla="*/ 0 h 91"/>
                <a:gd name="T18" fmla="*/ 50 w 79"/>
                <a:gd name="T19" fmla="*/ 0 h 91"/>
                <a:gd name="T20" fmla="*/ 44 w 79"/>
                <a:gd name="T21" fmla="*/ 0 h 91"/>
                <a:gd name="T22" fmla="*/ 38 w 79"/>
                <a:gd name="T23" fmla="*/ 1 h 91"/>
                <a:gd name="T24" fmla="*/ 31 w 79"/>
                <a:gd name="T25" fmla="*/ 2 h 91"/>
                <a:gd name="T26" fmla="*/ 25 w 79"/>
                <a:gd name="T27" fmla="*/ 3 h 91"/>
                <a:gd name="T28" fmla="*/ 18 w 79"/>
                <a:gd name="T29" fmla="*/ 6 h 91"/>
                <a:gd name="T30" fmla="*/ 11 w 79"/>
                <a:gd name="T31" fmla="*/ 8 h 91"/>
                <a:gd name="T32" fmla="*/ 4 w 79"/>
                <a:gd name="T33" fmla="*/ 10 h 91"/>
                <a:gd name="T34" fmla="*/ 4 w 79"/>
                <a:gd name="T35" fmla="*/ 13 h 91"/>
                <a:gd name="T36" fmla="*/ 3 w 79"/>
                <a:gd name="T37" fmla="*/ 17 h 91"/>
                <a:gd name="T38" fmla="*/ 1 w 79"/>
                <a:gd name="T39" fmla="*/ 26 h 91"/>
                <a:gd name="T40" fmla="*/ 0 w 79"/>
                <a:gd name="T41" fmla="*/ 35 h 91"/>
                <a:gd name="T42" fmla="*/ 0 w 79"/>
                <a:gd name="T43" fmla="*/ 47 h 91"/>
                <a:gd name="T44" fmla="*/ 0 w 79"/>
                <a:gd name="T45" fmla="*/ 59 h 91"/>
                <a:gd name="T46" fmla="*/ 2 w 79"/>
                <a:gd name="T47" fmla="*/ 73 h 91"/>
                <a:gd name="T48" fmla="*/ 6 w 79"/>
                <a:gd name="T49" fmla="*/ 89 h 91"/>
                <a:gd name="T50" fmla="*/ 7 w 79"/>
                <a:gd name="T51" fmla="*/ 89 h 91"/>
                <a:gd name="T52" fmla="*/ 8 w 79"/>
                <a:gd name="T53" fmla="*/ 89 h 91"/>
                <a:gd name="T54" fmla="*/ 9 w 79"/>
                <a:gd name="T55" fmla="*/ 87 h 91"/>
                <a:gd name="T56" fmla="*/ 11 w 79"/>
                <a:gd name="T57" fmla="*/ 87 h 91"/>
                <a:gd name="T58" fmla="*/ 15 w 79"/>
                <a:gd name="T59" fmla="*/ 87 h 91"/>
                <a:gd name="T60" fmla="*/ 18 w 79"/>
                <a:gd name="T61" fmla="*/ 87 h 91"/>
                <a:gd name="T62" fmla="*/ 22 w 79"/>
                <a:gd name="T63" fmla="*/ 87 h 91"/>
                <a:gd name="T64" fmla="*/ 27 w 79"/>
                <a:gd name="T65" fmla="*/ 87 h 91"/>
                <a:gd name="T66" fmla="*/ 32 w 79"/>
                <a:gd name="T67" fmla="*/ 86 h 91"/>
                <a:gd name="T68" fmla="*/ 38 w 79"/>
                <a:gd name="T69" fmla="*/ 87 h 91"/>
                <a:gd name="T70" fmla="*/ 44 w 79"/>
                <a:gd name="T71" fmla="*/ 87 h 91"/>
                <a:gd name="T72" fmla="*/ 50 w 79"/>
                <a:gd name="T73" fmla="*/ 87 h 91"/>
                <a:gd name="T74" fmla="*/ 57 w 79"/>
                <a:gd name="T75" fmla="*/ 87 h 91"/>
                <a:gd name="T76" fmla="*/ 64 w 79"/>
                <a:gd name="T77" fmla="*/ 89 h 91"/>
                <a:gd name="T78" fmla="*/ 71 w 79"/>
                <a:gd name="T79" fmla="*/ 90 h 91"/>
                <a:gd name="T80" fmla="*/ 79 w 79"/>
                <a:gd name="T81" fmla="*/ 91 h 91"/>
                <a:gd name="T82" fmla="*/ 79 w 79"/>
                <a:gd name="T83" fmla="*/ 87 h 91"/>
                <a:gd name="T84" fmla="*/ 78 w 79"/>
                <a:gd name="T85" fmla="*/ 80 h 91"/>
                <a:gd name="T86" fmla="*/ 77 w 79"/>
                <a:gd name="T87" fmla="*/ 70 h 91"/>
                <a:gd name="T88" fmla="*/ 76 w 79"/>
                <a:gd name="T89" fmla="*/ 57 h 91"/>
                <a:gd name="T90" fmla="*/ 76 w 79"/>
                <a:gd name="T91" fmla="*/ 43 h 91"/>
                <a:gd name="T92" fmla="*/ 76 w 79"/>
                <a:gd name="T93" fmla="*/ 28 h 91"/>
                <a:gd name="T94" fmla="*/ 77 w 79"/>
                <a:gd name="T95" fmla="*/ 15 h 91"/>
                <a:gd name="T96" fmla="*/ 78 w 79"/>
                <a:gd name="T97" fmla="*/ 3 h 9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9"/>
                <a:gd name="T148" fmla="*/ 0 h 91"/>
                <a:gd name="T149" fmla="*/ 79 w 79"/>
                <a:gd name="T150" fmla="*/ 91 h 9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9" h="91">
                  <a:moveTo>
                    <a:pt x="78" y="3"/>
                  </a:moveTo>
                  <a:lnTo>
                    <a:pt x="78" y="3"/>
                  </a:lnTo>
                  <a:lnTo>
                    <a:pt x="77" y="3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0"/>
                  </a:lnTo>
                  <a:lnTo>
                    <a:pt x="4" y="13"/>
                  </a:lnTo>
                  <a:lnTo>
                    <a:pt x="3" y="17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59"/>
                  </a:lnTo>
                  <a:lnTo>
                    <a:pt x="2" y="73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7"/>
                  </a:lnTo>
                  <a:lnTo>
                    <a:pt x="11" y="87"/>
                  </a:lnTo>
                  <a:lnTo>
                    <a:pt x="15" y="87"/>
                  </a:lnTo>
                  <a:lnTo>
                    <a:pt x="18" y="87"/>
                  </a:lnTo>
                  <a:lnTo>
                    <a:pt x="22" y="87"/>
                  </a:lnTo>
                  <a:lnTo>
                    <a:pt x="27" y="87"/>
                  </a:lnTo>
                  <a:lnTo>
                    <a:pt x="32" y="86"/>
                  </a:lnTo>
                  <a:lnTo>
                    <a:pt x="38" y="87"/>
                  </a:lnTo>
                  <a:lnTo>
                    <a:pt x="44" y="87"/>
                  </a:lnTo>
                  <a:lnTo>
                    <a:pt x="50" y="87"/>
                  </a:lnTo>
                  <a:lnTo>
                    <a:pt x="57" y="87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7"/>
                  </a:lnTo>
                  <a:lnTo>
                    <a:pt x="78" y="80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8"/>
                  </a:lnTo>
                  <a:lnTo>
                    <a:pt x="77" y="15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11" name="Freeform 209"/>
            <p:cNvSpPr>
              <a:spLocks/>
            </p:cNvSpPr>
            <p:nvPr/>
          </p:nvSpPr>
          <p:spPr bwMode="auto">
            <a:xfrm>
              <a:off x="1202" y="1391"/>
              <a:ext cx="132" cy="90"/>
            </a:xfrm>
            <a:custGeom>
              <a:avLst/>
              <a:gdLst>
                <a:gd name="T0" fmla="*/ 1 w 132"/>
                <a:gd name="T1" fmla="*/ 68 h 90"/>
                <a:gd name="T2" fmla="*/ 0 w 132"/>
                <a:gd name="T3" fmla="*/ 80 h 90"/>
                <a:gd name="T4" fmla="*/ 86 w 132"/>
                <a:gd name="T5" fmla="*/ 90 h 90"/>
                <a:gd name="T6" fmla="*/ 86 w 132"/>
                <a:gd name="T7" fmla="*/ 90 h 90"/>
                <a:gd name="T8" fmla="*/ 89 w 132"/>
                <a:gd name="T9" fmla="*/ 89 h 90"/>
                <a:gd name="T10" fmla="*/ 91 w 132"/>
                <a:gd name="T11" fmla="*/ 88 h 90"/>
                <a:gd name="T12" fmla="*/ 94 w 132"/>
                <a:gd name="T13" fmla="*/ 86 h 90"/>
                <a:gd name="T14" fmla="*/ 98 w 132"/>
                <a:gd name="T15" fmla="*/ 83 h 90"/>
                <a:gd name="T16" fmla="*/ 103 w 132"/>
                <a:gd name="T17" fmla="*/ 80 h 90"/>
                <a:gd name="T18" fmla="*/ 107 w 132"/>
                <a:gd name="T19" fmla="*/ 76 h 90"/>
                <a:gd name="T20" fmla="*/ 112 w 132"/>
                <a:gd name="T21" fmla="*/ 72 h 90"/>
                <a:gd name="T22" fmla="*/ 117 w 132"/>
                <a:gd name="T23" fmla="*/ 67 h 90"/>
                <a:gd name="T24" fmla="*/ 121 w 132"/>
                <a:gd name="T25" fmla="*/ 61 h 90"/>
                <a:gd name="T26" fmla="*/ 125 w 132"/>
                <a:gd name="T27" fmla="*/ 55 h 90"/>
                <a:gd name="T28" fmla="*/ 128 w 132"/>
                <a:gd name="T29" fmla="*/ 48 h 90"/>
                <a:gd name="T30" fmla="*/ 131 w 132"/>
                <a:gd name="T31" fmla="*/ 40 h 90"/>
                <a:gd name="T32" fmla="*/ 132 w 132"/>
                <a:gd name="T33" fmla="*/ 32 h 90"/>
                <a:gd name="T34" fmla="*/ 132 w 132"/>
                <a:gd name="T35" fmla="*/ 24 h 90"/>
                <a:gd name="T36" fmla="*/ 129 w 132"/>
                <a:gd name="T37" fmla="*/ 14 h 90"/>
                <a:gd name="T38" fmla="*/ 129 w 132"/>
                <a:gd name="T39" fmla="*/ 13 h 90"/>
                <a:gd name="T40" fmla="*/ 128 w 132"/>
                <a:gd name="T41" fmla="*/ 12 h 90"/>
                <a:gd name="T42" fmla="*/ 127 w 132"/>
                <a:gd name="T43" fmla="*/ 10 h 90"/>
                <a:gd name="T44" fmla="*/ 126 w 132"/>
                <a:gd name="T45" fmla="*/ 7 h 90"/>
                <a:gd name="T46" fmla="*/ 124 w 132"/>
                <a:gd name="T47" fmla="*/ 5 h 90"/>
                <a:gd name="T48" fmla="*/ 120 w 132"/>
                <a:gd name="T49" fmla="*/ 3 h 90"/>
                <a:gd name="T50" fmla="*/ 117 w 132"/>
                <a:gd name="T51" fmla="*/ 2 h 90"/>
                <a:gd name="T52" fmla="*/ 113 w 132"/>
                <a:gd name="T53" fmla="*/ 0 h 90"/>
                <a:gd name="T54" fmla="*/ 113 w 132"/>
                <a:gd name="T55" fmla="*/ 3 h 90"/>
                <a:gd name="T56" fmla="*/ 114 w 132"/>
                <a:gd name="T57" fmla="*/ 6 h 90"/>
                <a:gd name="T58" fmla="*/ 117 w 132"/>
                <a:gd name="T59" fmla="*/ 12 h 90"/>
                <a:gd name="T60" fmla="*/ 118 w 132"/>
                <a:gd name="T61" fmla="*/ 20 h 90"/>
                <a:gd name="T62" fmla="*/ 118 w 132"/>
                <a:gd name="T63" fmla="*/ 30 h 90"/>
                <a:gd name="T64" fmla="*/ 117 w 132"/>
                <a:gd name="T65" fmla="*/ 40 h 90"/>
                <a:gd name="T66" fmla="*/ 114 w 132"/>
                <a:gd name="T67" fmla="*/ 52 h 90"/>
                <a:gd name="T68" fmla="*/ 108 w 132"/>
                <a:gd name="T69" fmla="*/ 65 h 90"/>
                <a:gd name="T70" fmla="*/ 108 w 132"/>
                <a:gd name="T71" fmla="*/ 65 h 90"/>
                <a:gd name="T72" fmla="*/ 108 w 132"/>
                <a:gd name="T73" fmla="*/ 65 h 90"/>
                <a:gd name="T74" fmla="*/ 107 w 132"/>
                <a:gd name="T75" fmla="*/ 66 h 90"/>
                <a:gd name="T76" fmla="*/ 106 w 132"/>
                <a:gd name="T77" fmla="*/ 67 h 90"/>
                <a:gd name="T78" fmla="*/ 105 w 132"/>
                <a:gd name="T79" fmla="*/ 67 h 90"/>
                <a:gd name="T80" fmla="*/ 103 w 132"/>
                <a:gd name="T81" fmla="*/ 68 h 90"/>
                <a:gd name="T82" fmla="*/ 100 w 132"/>
                <a:gd name="T83" fmla="*/ 69 h 90"/>
                <a:gd name="T84" fmla="*/ 98 w 132"/>
                <a:gd name="T85" fmla="*/ 70 h 90"/>
                <a:gd name="T86" fmla="*/ 96 w 132"/>
                <a:gd name="T87" fmla="*/ 72 h 90"/>
                <a:gd name="T88" fmla="*/ 92 w 132"/>
                <a:gd name="T89" fmla="*/ 73 h 90"/>
                <a:gd name="T90" fmla="*/ 90 w 132"/>
                <a:gd name="T91" fmla="*/ 73 h 90"/>
                <a:gd name="T92" fmla="*/ 85 w 132"/>
                <a:gd name="T93" fmla="*/ 74 h 90"/>
                <a:gd name="T94" fmla="*/ 82 w 132"/>
                <a:gd name="T95" fmla="*/ 74 h 90"/>
                <a:gd name="T96" fmla="*/ 78 w 132"/>
                <a:gd name="T97" fmla="*/ 74 h 90"/>
                <a:gd name="T98" fmla="*/ 73 w 132"/>
                <a:gd name="T99" fmla="*/ 73 h 90"/>
                <a:gd name="T100" fmla="*/ 69 w 132"/>
                <a:gd name="T101" fmla="*/ 73 h 90"/>
                <a:gd name="T102" fmla="*/ 69 w 132"/>
                <a:gd name="T103" fmla="*/ 84 h 90"/>
                <a:gd name="T104" fmla="*/ 3 w 132"/>
                <a:gd name="T105" fmla="*/ 77 h 90"/>
                <a:gd name="T106" fmla="*/ 1 w 132"/>
                <a:gd name="T107" fmla="*/ 68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2"/>
                <a:gd name="T163" fmla="*/ 0 h 90"/>
                <a:gd name="T164" fmla="*/ 132 w 132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2" h="90">
                  <a:moveTo>
                    <a:pt x="1" y="68"/>
                  </a:moveTo>
                  <a:lnTo>
                    <a:pt x="0" y="80"/>
                  </a:lnTo>
                  <a:lnTo>
                    <a:pt x="86" y="90"/>
                  </a:lnTo>
                  <a:lnTo>
                    <a:pt x="89" y="89"/>
                  </a:lnTo>
                  <a:lnTo>
                    <a:pt x="91" y="88"/>
                  </a:lnTo>
                  <a:lnTo>
                    <a:pt x="94" y="86"/>
                  </a:lnTo>
                  <a:lnTo>
                    <a:pt x="98" y="83"/>
                  </a:lnTo>
                  <a:lnTo>
                    <a:pt x="103" y="80"/>
                  </a:lnTo>
                  <a:lnTo>
                    <a:pt x="107" y="76"/>
                  </a:lnTo>
                  <a:lnTo>
                    <a:pt x="112" y="72"/>
                  </a:lnTo>
                  <a:lnTo>
                    <a:pt x="117" y="67"/>
                  </a:lnTo>
                  <a:lnTo>
                    <a:pt x="121" y="61"/>
                  </a:lnTo>
                  <a:lnTo>
                    <a:pt x="125" y="55"/>
                  </a:lnTo>
                  <a:lnTo>
                    <a:pt x="128" y="48"/>
                  </a:lnTo>
                  <a:lnTo>
                    <a:pt x="131" y="40"/>
                  </a:lnTo>
                  <a:lnTo>
                    <a:pt x="132" y="32"/>
                  </a:lnTo>
                  <a:lnTo>
                    <a:pt x="132" y="24"/>
                  </a:lnTo>
                  <a:lnTo>
                    <a:pt x="129" y="14"/>
                  </a:lnTo>
                  <a:lnTo>
                    <a:pt x="129" y="13"/>
                  </a:lnTo>
                  <a:lnTo>
                    <a:pt x="128" y="12"/>
                  </a:lnTo>
                  <a:lnTo>
                    <a:pt x="127" y="10"/>
                  </a:lnTo>
                  <a:lnTo>
                    <a:pt x="126" y="7"/>
                  </a:lnTo>
                  <a:lnTo>
                    <a:pt x="124" y="5"/>
                  </a:lnTo>
                  <a:lnTo>
                    <a:pt x="120" y="3"/>
                  </a:lnTo>
                  <a:lnTo>
                    <a:pt x="117" y="2"/>
                  </a:lnTo>
                  <a:lnTo>
                    <a:pt x="113" y="0"/>
                  </a:lnTo>
                  <a:lnTo>
                    <a:pt x="113" y="3"/>
                  </a:lnTo>
                  <a:lnTo>
                    <a:pt x="114" y="6"/>
                  </a:lnTo>
                  <a:lnTo>
                    <a:pt x="117" y="12"/>
                  </a:lnTo>
                  <a:lnTo>
                    <a:pt x="118" y="20"/>
                  </a:lnTo>
                  <a:lnTo>
                    <a:pt x="118" y="30"/>
                  </a:lnTo>
                  <a:lnTo>
                    <a:pt x="117" y="40"/>
                  </a:lnTo>
                  <a:lnTo>
                    <a:pt x="114" y="52"/>
                  </a:lnTo>
                  <a:lnTo>
                    <a:pt x="108" y="65"/>
                  </a:lnTo>
                  <a:lnTo>
                    <a:pt x="107" y="66"/>
                  </a:lnTo>
                  <a:lnTo>
                    <a:pt x="106" y="67"/>
                  </a:lnTo>
                  <a:lnTo>
                    <a:pt x="105" y="67"/>
                  </a:lnTo>
                  <a:lnTo>
                    <a:pt x="103" y="68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2"/>
                  </a:lnTo>
                  <a:lnTo>
                    <a:pt x="92" y="73"/>
                  </a:lnTo>
                  <a:lnTo>
                    <a:pt x="90" y="73"/>
                  </a:lnTo>
                  <a:lnTo>
                    <a:pt x="85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3" y="73"/>
                  </a:lnTo>
                  <a:lnTo>
                    <a:pt x="69" y="73"/>
                  </a:lnTo>
                  <a:lnTo>
                    <a:pt x="69" y="84"/>
                  </a:lnTo>
                  <a:lnTo>
                    <a:pt x="3" y="77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12" name="Freeform 210"/>
            <p:cNvSpPr>
              <a:spLocks/>
            </p:cNvSpPr>
            <p:nvPr/>
          </p:nvSpPr>
          <p:spPr bwMode="auto">
            <a:xfrm>
              <a:off x="1186" y="1480"/>
              <a:ext cx="96" cy="32"/>
            </a:xfrm>
            <a:custGeom>
              <a:avLst/>
              <a:gdLst>
                <a:gd name="T0" fmla="*/ 96 w 96"/>
                <a:gd name="T1" fmla="*/ 12 h 32"/>
                <a:gd name="T2" fmla="*/ 1 w 96"/>
                <a:gd name="T3" fmla="*/ 0 h 32"/>
                <a:gd name="T4" fmla="*/ 0 w 96"/>
                <a:gd name="T5" fmla="*/ 12 h 32"/>
                <a:gd name="T6" fmla="*/ 93 w 96"/>
                <a:gd name="T7" fmla="*/ 32 h 32"/>
                <a:gd name="T8" fmla="*/ 96 w 96"/>
                <a:gd name="T9" fmla="*/ 1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32"/>
                <a:gd name="T17" fmla="*/ 96 w 96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32">
                  <a:moveTo>
                    <a:pt x="96" y="12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93" y="3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13" name="Freeform 211"/>
            <p:cNvSpPr>
              <a:spLocks/>
            </p:cNvSpPr>
            <p:nvPr/>
          </p:nvSpPr>
          <p:spPr bwMode="auto">
            <a:xfrm>
              <a:off x="1233" y="1491"/>
              <a:ext cx="42" cy="14"/>
            </a:xfrm>
            <a:custGeom>
              <a:avLst/>
              <a:gdLst>
                <a:gd name="T0" fmla="*/ 42 w 42"/>
                <a:gd name="T1" fmla="*/ 6 h 14"/>
                <a:gd name="T2" fmla="*/ 2 w 42"/>
                <a:gd name="T3" fmla="*/ 0 h 14"/>
                <a:gd name="T4" fmla="*/ 0 w 42"/>
                <a:gd name="T5" fmla="*/ 6 h 14"/>
                <a:gd name="T6" fmla="*/ 40 w 42"/>
                <a:gd name="T7" fmla="*/ 14 h 14"/>
                <a:gd name="T8" fmla="*/ 42 w 42"/>
                <a:gd name="T9" fmla="*/ 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14" name="Freeform 212"/>
            <p:cNvSpPr>
              <a:spLocks/>
            </p:cNvSpPr>
            <p:nvPr/>
          </p:nvSpPr>
          <p:spPr bwMode="auto">
            <a:xfrm>
              <a:off x="1191" y="1484"/>
              <a:ext cx="28" cy="10"/>
            </a:xfrm>
            <a:custGeom>
              <a:avLst/>
              <a:gdLst>
                <a:gd name="T0" fmla="*/ 28 w 28"/>
                <a:gd name="T1" fmla="*/ 4 h 10"/>
                <a:gd name="T2" fmla="*/ 0 w 28"/>
                <a:gd name="T3" fmla="*/ 0 h 10"/>
                <a:gd name="T4" fmla="*/ 0 w 28"/>
                <a:gd name="T5" fmla="*/ 4 h 10"/>
                <a:gd name="T6" fmla="*/ 27 w 28"/>
                <a:gd name="T7" fmla="*/ 10 h 10"/>
                <a:gd name="T8" fmla="*/ 28 w 28"/>
                <a:gd name="T9" fmla="*/ 4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0"/>
                <a:gd name="T17" fmla="*/ 28 w 2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0">
                  <a:moveTo>
                    <a:pt x="28" y="4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7" y="1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15" name="Freeform 213"/>
            <p:cNvSpPr>
              <a:spLocks/>
            </p:cNvSpPr>
            <p:nvPr/>
          </p:nvSpPr>
          <p:spPr bwMode="auto">
            <a:xfrm>
              <a:off x="1123" y="1493"/>
              <a:ext cx="162" cy="55"/>
            </a:xfrm>
            <a:custGeom>
              <a:avLst/>
              <a:gdLst>
                <a:gd name="T0" fmla="*/ 0 w 162"/>
                <a:gd name="T1" fmla="*/ 16 h 55"/>
                <a:gd name="T2" fmla="*/ 0 w 162"/>
                <a:gd name="T3" fmla="*/ 16 h 55"/>
                <a:gd name="T4" fmla="*/ 1 w 162"/>
                <a:gd name="T5" fmla="*/ 16 h 55"/>
                <a:gd name="T6" fmla="*/ 2 w 162"/>
                <a:gd name="T7" fmla="*/ 16 h 55"/>
                <a:gd name="T8" fmla="*/ 4 w 162"/>
                <a:gd name="T9" fmla="*/ 15 h 55"/>
                <a:gd name="T10" fmla="*/ 7 w 162"/>
                <a:gd name="T11" fmla="*/ 15 h 55"/>
                <a:gd name="T12" fmla="*/ 10 w 162"/>
                <a:gd name="T13" fmla="*/ 15 h 55"/>
                <a:gd name="T14" fmla="*/ 14 w 162"/>
                <a:gd name="T15" fmla="*/ 14 h 55"/>
                <a:gd name="T16" fmla="*/ 17 w 162"/>
                <a:gd name="T17" fmla="*/ 13 h 55"/>
                <a:gd name="T18" fmla="*/ 21 w 162"/>
                <a:gd name="T19" fmla="*/ 12 h 55"/>
                <a:gd name="T20" fmla="*/ 24 w 162"/>
                <a:gd name="T21" fmla="*/ 11 h 55"/>
                <a:gd name="T22" fmla="*/ 28 w 162"/>
                <a:gd name="T23" fmla="*/ 9 h 55"/>
                <a:gd name="T24" fmla="*/ 31 w 162"/>
                <a:gd name="T25" fmla="*/ 8 h 55"/>
                <a:gd name="T26" fmla="*/ 35 w 162"/>
                <a:gd name="T27" fmla="*/ 6 h 55"/>
                <a:gd name="T28" fmla="*/ 37 w 162"/>
                <a:gd name="T29" fmla="*/ 5 h 55"/>
                <a:gd name="T30" fmla="*/ 40 w 162"/>
                <a:gd name="T31" fmla="*/ 2 h 55"/>
                <a:gd name="T32" fmla="*/ 43 w 162"/>
                <a:gd name="T33" fmla="*/ 0 h 55"/>
                <a:gd name="T34" fmla="*/ 162 w 162"/>
                <a:gd name="T35" fmla="*/ 28 h 55"/>
                <a:gd name="T36" fmla="*/ 162 w 162"/>
                <a:gd name="T37" fmla="*/ 28 h 55"/>
                <a:gd name="T38" fmla="*/ 161 w 162"/>
                <a:gd name="T39" fmla="*/ 29 h 55"/>
                <a:gd name="T40" fmla="*/ 159 w 162"/>
                <a:gd name="T41" fmla="*/ 30 h 55"/>
                <a:gd name="T42" fmla="*/ 158 w 162"/>
                <a:gd name="T43" fmla="*/ 32 h 55"/>
                <a:gd name="T44" fmla="*/ 157 w 162"/>
                <a:gd name="T45" fmla="*/ 33 h 55"/>
                <a:gd name="T46" fmla="*/ 155 w 162"/>
                <a:gd name="T47" fmla="*/ 35 h 55"/>
                <a:gd name="T48" fmla="*/ 152 w 162"/>
                <a:gd name="T49" fmla="*/ 36 h 55"/>
                <a:gd name="T50" fmla="*/ 150 w 162"/>
                <a:gd name="T51" fmla="*/ 39 h 55"/>
                <a:gd name="T52" fmla="*/ 147 w 162"/>
                <a:gd name="T53" fmla="*/ 41 h 55"/>
                <a:gd name="T54" fmla="*/ 144 w 162"/>
                <a:gd name="T55" fmla="*/ 43 h 55"/>
                <a:gd name="T56" fmla="*/ 141 w 162"/>
                <a:gd name="T57" fmla="*/ 46 h 55"/>
                <a:gd name="T58" fmla="*/ 137 w 162"/>
                <a:gd name="T59" fmla="*/ 48 h 55"/>
                <a:gd name="T60" fmla="*/ 135 w 162"/>
                <a:gd name="T61" fmla="*/ 50 h 55"/>
                <a:gd name="T62" fmla="*/ 131 w 162"/>
                <a:gd name="T63" fmla="*/ 51 h 55"/>
                <a:gd name="T64" fmla="*/ 128 w 162"/>
                <a:gd name="T65" fmla="*/ 53 h 55"/>
                <a:gd name="T66" fmla="*/ 126 w 162"/>
                <a:gd name="T67" fmla="*/ 55 h 55"/>
                <a:gd name="T68" fmla="*/ 0 w 162"/>
                <a:gd name="T69" fmla="*/ 16 h 5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5"/>
                <a:gd name="T107" fmla="*/ 162 w 162"/>
                <a:gd name="T108" fmla="*/ 55 h 5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5">
                  <a:moveTo>
                    <a:pt x="0" y="16"/>
                  </a:moveTo>
                  <a:lnTo>
                    <a:pt x="0" y="16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9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2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9"/>
                  </a:lnTo>
                  <a:lnTo>
                    <a:pt x="159" y="30"/>
                  </a:lnTo>
                  <a:lnTo>
                    <a:pt x="158" y="32"/>
                  </a:lnTo>
                  <a:lnTo>
                    <a:pt x="157" y="33"/>
                  </a:lnTo>
                  <a:lnTo>
                    <a:pt x="155" y="35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50"/>
                  </a:lnTo>
                  <a:lnTo>
                    <a:pt x="131" y="51"/>
                  </a:lnTo>
                  <a:lnTo>
                    <a:pt x="128" y="53"/>
                  </a:lnTo>
                  <a:lnTo>
                    <a:pt x="126" y="55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16" name="Freeform 214"/>
            <p:cNvSpPr>
              <a:spLocks/>
            </p:cNvSpPr>
            <p:nvPr/>
          </p:nvSpPr>
          <p:spPr bwMode="auto">
            <a:xfrm>
              <a:off x="1285" y="1487"/>
              <a:ext cx="57" cy="26"/>
            </a:xfrm>
            <a:custGeom>
              <a:avLst/>
              <a:gdLst>
                <a:gd name="T0" fmla="*/ 6 w 57"/>
                <a:gd name="T1" fmla="*/ 26 h 26"/>
                <a:gd name="T2" fmla="*/ 57 w 57"/>
                <a:gd name="T3" fmla="*/ 11 h 26"/>
                <a:gd name="T4" fmla="*/ 25 w 57"/>
                <a:gd name="T5" fmla="*/ 0 h 26"/>
                <a:gd name="T6" fmla="*/ 0 w 57"/>
                <a:gd name="T7" fmla="*/ 4 h 26"/>
                <a:gd name="T8" fmla="*/ 0 w 57"/>
                <a:gd name="T9" fmla="*/ 25 h 26"/>
                <a:gd name="T10" fmla="*/ 6 w 57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26"/>
                <a:gd name="T20" fmla="*/ 57 w 57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17" name="Freeform 215"/>
            <p:cNvSpPr>
              <a:spLocks/>
            </p:cNvSpPr>
            <p:nvPr/>
          </p:nvSpPr>
          <p:spPr bwMode="auto">
            <a:xfrm>
              <a:off x="1134" y="1377"/>
              <a:ext cx="32" cy="123"/>
            </a:xfrm>
            <a:custGeom>
              <a:avLst/>
              <a:gdLst>
                <a:gd name="T0" fmla="*/ 32 w 32"/>
                <a:gd name="T1" fmla="*/ 3 h 123"/>
                <a:gd name="T2" fmla="*/ 32 w 32"/>
                <a:gd name="T3" fmla="*/ 3 h 123"/>
                <a:gd name="T4" fmla="*/ 31 w 32"/>
                <a:gd name="T5" fmla="*/ 3 h 123"/>
                <a:gd name="T6" fmla="*/ 31 w 32"/>
                <a:gd name="T7" fmla="*/ 3 h 123"/>
                <a:gd name="T8" fmla="*/ 29 w 32"/>
                <a:gd name="T9" fmla="*/ 2 h 123"/>
                <a:gd name="T10" fmla="*/ 27 w 32"/>
                <a:gd name="T11" fmla="*/ 2 h 123"/>
                <a:gd name="T12" fmla="*/ 26 w 32"/>
                <a:gd name="T13" fmla="*/ 2 h 123"/>
                <a:gd name="T14" fmla="*/ 24 w 32"/>
                <a:gd name="T15" fmla="*/ 0 h 123"/>
                <a:gd name="T16" fmla="*/ 22 w 32"/>
                <a:gd name="T17" fmla="*/ 0 h 123"/>
                <a:gd name="T18" fmla="*/ 20 w 32"/>
                <a:gd name="T19" fmla="*/ 0 h 123"/>
                <a:gd name="T20" fmla="*/ 18 w 32"/>
                <a:gd name="T21" fmla="*/ 0 h 123"/>
                <a:gd name="T22" fmla="*/ 14 w 32"/>
                <a:gd name="T23" fmla="*/ 0 h 123"/>
                <a:gd name="T24" fmla="*/ 12 w 32"/>
                <a:gd name="T25" fmla="*/ 0 h 123"/>
                <a:gd name="T26" fmla="*/ 10 w 32"/>
                <a:gd name="T27" fmla="*/ 2 h 123"/>
                <a:gd name="T28" fmla="*/ 6 w 32"/>
                <a:gd name="T29" fmla="*/ 3 h 123"/>
                <a:gd name="T30" fmla="*/ 4 w 32"/>
                <a:gd name="T31" fmla="*/ 4 h 123"/>
                <a:gd name="T32" fmla="*/ 0 w 32"/>
                <a:gd name="T33" fmla="*/ 6 h 123"/>
                <a:gd name="T34" fmla="*/ 0 w 32"/>
                <a:gd name="T35" fmla="*/ 123 h 123"/>
                <a:gd name="T36" fmla="*/ 1 w 32"/>
                <a:gd name="T37" fmla="*/ 123 h 123"/>
                <a:gd name="T38" fmla="*/ 1 w 32"/>
                <a:gd name="T39" fmla="*/ 123 h 123"/>
                <a:gd name="T40" fmla="*/ 3 w 32"/>
                <a:gd name="T41" fmla="*/ 123 h 123"/>
                <a:gd name="T42" fmla="*/ 4 w 32"/>
                <a:gd name="T43" fmla="*/ 123 h 123"/>
                <a:gd name="T44" fmla="*/ 5 w 32"/>
                <a:gd name="T45" fmla="*/ 123 h 123"/>
                <a:gd name="T46" fmla="*/ 7 w 32"/>
                <a:gd name="T47" fmla="*/ 122 h 123"/>
                <a:gd name="T48" fmla="*/ 8 w 32"/>
                <a:gd name="T49" fmla="*/ 122 h 123"/>
                <a:gd name="T50" fmla="*/ 11 w 32"/>
                <a:gd name="T51" fmla="*/ 122 h 123"/>
                <a:gd name="T52" fmla="*/ 13 w 32"/>
                <a:gd name="T53" fmla="*/ 121 h 123"/>
                <a:gd name="T54" fmla="*/ 15 w 32"/>
                <a:gd name="T55" fmla="*/ 120 h 123"/>
                <a:gd name="T56" fmla="*/ 18 w 32"/>
                <a:gd name="T57" fmla="*/ 120 h 123"/>
                <a:gd name="T58" fmla="*/ 21 w 32"/>
                <a:gd name="T59" fmla="*/ 118 h 123"/>
                <a:gd name="T60" fmla="*/ 24 w 32"/>
                <a:gd name="T61" fmla="*/ 116 h 123"/>
                <a:gd name="T62" fmla="*/ 26 w 32"/>
                <a:gd name="T63" fmla="*/ 115 h 123"/>
                <a:gd name="T64" fmla="*/ 29 w 32"/>
                <a:gd name="T65" fmla="*/ 114 h 123"/>
                <a:gd name="T66" fmla="*/ 32 w 32"/>
                <a:gd name="T67" fmla="*/ 111 h 123"/>
                <a:gd name="T68" fmla="*/ 32 w 32"/>
                <a:gd name="T69" fmla="*/ 3 h 12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123"/>
                <a:gd name="T107" fmla="*/ 32 w 32"/>
                <a:gd name="T108" fmla="*/ 123 h 12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123">
                  <a:moveTo>
                    <a:pt x="32" y="3"/>
                  </a:moveTo>
                  <a:lnTo>
                    <a:pt x="32" y="3"/>
                  </a:lnTo>
                  <a:lnTo>
                    <a:pt x="31" y="3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23"/>
                  </a:lnTo>
                  <a:lnTo>
                    <a:pt x="1" y="123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5" y="123"/>
                  </a:lnTo>
                  <a:lnTo>
                    <a:pt x="7" y="122"/>
                  </a:lnTo>
                  <a:lnTo>
                    <a:pt x="8" y="122"/>
                  </a:lnTo>
                  <a:lnTo>
                    <a:pt x="11" y="122"/>
                  </a:lnTo>
                  <a:lnTo>
                    <a:pt x="13" y="121"/>
                  </a:lnTo>
                  <a:lnTo>
                    <a:pt x="15" y="120"/>
                  </a:lnTo>
                  <a:lnTo>
                    <a:pt x="18" y="120"/>
                  </a:lnTo>
                  <a:lnTo>
                    <a:pt x="21" y="118"/>
                  </a:lnTo>
                  <a:lnTo>
                    <a:pt x="24" y="116"/>
                  </a:lnTo>
                  <a:lnTo>
                    <a:pt x="26" y="115"/>
                  </a:lnTo>
                  <a:lnTo>
                    <a:pt x="29" y="114"/>
                  </a:lnTo>
                  <a:lnTo>
                    <a:pt x="32" y="111"/>
                  </a:lnTo>
                  <a:lnTo>
                    <a:pt x="32" y="3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18" name="Freeform 216"/>
            <p:cNvSpPr>
              <a:spLocks/>
            </p:cNvSpPr>
            <p:nvPr/>
          </p:nvSpPr>
          <p:spPr bwMode="auto">
            <a:xfrm>
              <a:off x="1135" y="1379"/>
              <a:ext cx="27" cy="104"/>
            </a:xfrm>
            <a:custGeom>
              <a:avLst/>
              <a:gdLst>
                <a:gd name="T0" fmla="*/ 27 w 27"/>
                <a:gd name="T1" fmla="*/ 2 h 104"/>
                <a:gd name="T2" fmla="*/ 27 w 27"/>
                <a:gd name="T3" fmla="*/ 2 h 104"/>
                <a:gd name="T4" fmla="*/ 26 w 27"/>
                <a:gd name="T5" fmla="*/ 2 h 104"/>
                <a:gd name="T6" fmla="*/ 26 w 27"/>
                <a:gd name="T7" fmla="*/ 1 h 104"/>
                <a:gd name="T8" fmla="*/ 25 w 27"/>
                <a:gd name="T9" fmla="*/ 1 h 104"/>
                <a:gd name="T10" fmla="*/ 24 w 27"/>
                <a:gd name="T11" fmla="*/ 1 h 104"/>
                <a:gd name="T12" fmla="*/ 23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7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10 w 27"/>
                <a:gd name="T25" fmla="*/ 0 h 104"/>
                <a:gd name="T26" fmla="*/ 9 w 27"/>
                <a:gd name="T27" fmla="*/ 1 h 104"/>
                <a:gd name="T28" fmla="*/ 5 w 27"/>
                <a:gd name="T29" fmla="*/ 2 h 104"/>
                <a:gd name="T30" fmla="*/ 3 w 27"/>
                <a:gd name="T31" fmla="*/ 3 h 104"/>
                <a:gd name="T32" fmla="*/ 0 w 27"/>
                <a:gd name="T33" fmla="*/ 4 h 104"/>
                <a:gd name="T34" fmla="*/ 0 w 27"/>
                <a:gd name="T35" fmla="*/ 104 h 104"/>
                <a:gd name="T36" fmla="*/ 0 w 27"/>
                <a:gd name="T37" fmla="*/ 104 h 104"/>
                <a:gd name="T38" fmla="*/ 2 w 27"/>
                <a:gd name="T39" fmla="*/ 104 h 104"/>
                <a:gd name="T40" fmla="*/ 2 w 27"/>
                <a:gd name="T41" fmla="*/ 102 h 104"/>
                <a:gd name="T42" fmla="*/ 3 w 27"/>
                <a:gd name="T43" fmla="*/ 102 h 104"/>
                <a:gd name="T44" fmla="*/ 4 w 27"/>
                <a:gd name="T45" fmla="*/ 102 h 104"/>
                <a:gd name="T46" fmla="*/ 6 w 27"/>
                <a:gd name="T47" fmla="*/ 102 h 104"/>
                <a:gd name="T48" fmla="*/ 7 w 27"/>
                <a:gd name="T49" fmla="*/ 102 h 104"/>
                <a:gd name="T50" fmla="*/ 10 w 27"/>
                <a:gd name="T51" fmla="*/ 101 h 104"/>
                <a:gd name="T52" fmla="*/ 11 w 27"/>
                <a:gd name="T53" fmla="*/ 101 h 104"/>
                <a:gd name="T54" fmla="*/ 13 w 27"/>
                <a:gd name="T55" fmla="*/ 100 h 104"/>
                <a:gd name="T56" fmla="*/ 16 w 27"/>
                <a:gd name="T57" fmla="*/ 99 h 104"/>
                <a:gd name="T58" fmla="*/ 18 w 27"/>
                <a:gd name="T59" fmla="*/ 99 h 104"/>
                <a:gd name="T60" fmla="*/ 20 w 27"/>
                <a:gd name="T61" fmla="*/ 98 h 104"/>
                <a:gd name="T62" fmla="*/ 23 w 27"/>
                <a:gd name="T63" fmla="*/ 96 h 104"/>
                <a:gd name="T64" fmla="*/ 25 w 27"/>
                <a:gd name="T65" fmla="*/ 94 h 104"/>
                <a:gd name="T66" fmla="*/ 27 w 27"/>
                <a:gd name="T67" fmla="*/ 93 h 104"/>
                <a:gd name="T68" fmla="*/ 27 w 27"/>
                <a:gd name="T69" fmla="*/ 2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2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7" y="102"/>
                  </a:lnTo>
                  <a:lnTo>
                    <a:pt x="10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6"/>
                  </a:lnTo>
                  <a:lnTo>
                    <a:pt x="25" y="94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19" name="Freeform 217"/>
            <p:cNvSpPr>
              <a:spLocks/>
            </p:cNvSpPr>
            <p:nvPr/>
          </p:nvSpPr>
          <p:spPr bwMode="auto">
            <a:xfrm>
              <a:off x="1137" y="1380"/>
              <a:ext cx="22" cy="84"/>
            </a:xfrm>
            <a:custGeom>
              <a:avLst/>
              <a:gdLst>
                <a:gd name="T0" fmla="*/ 22 w 22"/>
                <a:gd name="T1" fmla="*/ 1 h 84"/>
                <a:gd name="T2" fmla="*/ 22 w 22"/>
                <a:gd name="T3" fmla="*/ 1 h 84"/>
                <a:gd name="T4" fmla="*/ 21 w 22"/>
                <a:gd name="T5" fmla="*/ 1 h 84"/>
                <a:gd name="T6" fmla="*/ 21 w 22"/>
                <a:gd name="T7" fmla="*/ 1 h 84"/>
                <a:gd name="T8" fmla="*/ 19 w 22"/>
                <a:gd name="T9" fmla="*/ 1 h 84"/>
                <a:gd name="T10" fmla="*/ 18 w 22"/>
                <a:gd name="T11" fmla="*/ 0 h 84"/>
                <a:gd name="T12" fmla="*/ 17 w 22"/>
                <a:gd name="T13" fmla="*/ 0 h 84"/>
                <a:gd name="T14" fmla="*/ 16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1 w 22"/>
                <a:gd name="T21" fmla="*/ 0 h 84"/>
                <a:gd name="T22" fmla="*/ 9 w 22"/>
                <a:gd name="T23" fmla="*/ 0 h 84"/>
                <a:gd name="T24" fmla="*/ 8 w 22"/>
                <a:gd name="T25" fmla="*/ 0 h 84"/>
                <a:gd name="T26" fmla="*/ 5 w 22"/>
                <a:gd name="T27" fmla="*/ 0 h 84"/>
                <a:gd name="T28" fmla="*/ 3 w 22"/>
                <a:gd name="T29" fmla="*/ 1 h 84"/>
                <a:gd name="T30" fmla="*/ 2 w 22"/>
                <a:gd name="T31" fmla="*/ 2 h 84"/>
                <a:gd name="T32" fmla="*/ 0 w 22"/>
                <a:gd name="T33" fmla="*/ 3 h 84"/>
                <a:gd name="T34" fmla="*/ 0 w 22"/>
                <a:gd name="T35" fmla="*/ 84 h 84"/>
                <a:gd name="T36" fmla="*/ 0 w 22"/>
                <a:gd name="T37" fmla="*/ 84 h 84"/>
                <a:gd name="T38" fmla="*/ 0 w 22"/>
                <a:gd name="T39" fmla="*/ 84 h 84"/>
                <a:gd name="T40" fmla="*/ 1 w 22"/>
                <a:gd name="T41" fmla="*/ 84 h 84"/>
                <a:gd name="T42" fmla="*/ 2 w 22"/>
                <a:gd name="T43" fmla="*/ 84 h 84"/>
                <a:gd name="T44" fmla="*/ 3 w 22"/>
                <a:gd name="T45" fmla="*/ 84 h 84"/>
                <a:gd name="T46" fmla="*/ 4 w 22"/>
                <a:gd name="T47" fmla="*/ 83 h 84"/>
                <a:gd name="T48" fmla="*/ 5 w 22"/>
                <a:gd name="T49" fmla="*/ 83 h 84"/>
                <a:gd name="T50" fmla="*/ 7 w 22"/>
                <a:gd name="T51" fmla="*/ 83 h 84"/>
                <a:gd name="T52" fmla="*/ 9 w 22"/>
                <a:gd name="T53" fmla="*/ 81 h 84"/>
                <a:gd name="T54" fmla="*/ 10 w 22"/>
                <a:gd name="T55" fmla="*/ 81 h 84"/>
                <a:gd name="T56" fmla="*/ 12 w 22"/>
                <a:gd name="T57" fmla="*/ 80 h 84"/>
                <a:gd name="T58" fmla="*/ 14 w 22"/>
                <a:gd name="T59" fmla="*/ 80 h 84"/>
                <a:gd name="T60" fmla="*/ 16 w 22"/>
                <a:gd name="T61" fmla="*/ 79 h 84"/>
                <a:gd name="T62" fmla="*/ 18 w 22"/>
                <a:gd name="T63" fmla="*/ 78 h 84"/>
                <a:gd name="T64" fmla="*/ 19 w 22"/>
                <a:gd name="T65" fmla="*/ 77 h 84"/>
                <a:gd name="T66" fmla="*/ 22 w 22"/>
                <a:gd name="T67" fmla="*/ 76 h 84"/>
                <a:gd name="T68" fmla="*/ 22 w 22"/>
                <a:gd name="T69" fmla="*/ 1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1"/>
                  </a:moveTo>
                  <a:lnTo>
                    <a:pt x="22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1"/>
                  </a:lnTo>
                  <a:lnTo>
                    <a:pt x="10" y="81"/>
                  </a:lnTo>
                  <a:lnTo>
                    <a:pt x="12" y="80"/>
                  </a:lnTo>
                  <a:lnTo>
                    <a:pt x="14" y="80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A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20" name="Freeform 218"/>
            <p:cNvSpPr>
              <a:spLocks/>
            </p:cNvSpPr>
            <p:nvPr/>
          </p:nvSpPr>
          <p:spPr bwMode="auto">
            <a:xfrm>
              <a:off x="1138" y="1380"/>
              <a:ext cx="17" cy="65"/>
            </a:xfrm>
            <a:custGeom>
              <a:avLst/>
              <a:gdLst>
                <a:gd name="T0" fmla="*/ 17 w 17"/>
                <a:gd name="T1" fmla="*/ 2 h 65"/>
                <a:gd name="T2" fmla="*/ 17 w 17"/>
                <a:gd name="T3" fmla="*/ 2 h 65"/>
                <a:gd name="T4" fmla="*/ 16 w 17"/>
                <a:gd name="T5" fmla="*/ 1 h 65"/>
                <a:gd name="T6" fmla="*/ 14 w 17"/>
                <a:gd name="T7" fmla="*/ 1 h 65"/>
                <a:gd name="T8" fmla="*/ 11 w 17"/>
                <a:gd name="T9" fmla="*/ 1 h 65"/>
                <a:gd name="T10" fmla="*/ 9 w 17"/>
                <a:gd name="T11" fmla="*/ 0 h 65"/>
                <a:gd name="T12" fmla="*/ 6 w 17"/>
                <a:gd name="T13" fmla="*/ 1 h 65"/>
                <a:gd name="T14" fmla="*/ 2 w 17"/>
                <a:gd name="T15" fmla="*/ 2 h 65"/>
                <a:gd name="T16" fmla="*/ 0 w 17"/>
                <a:gd name="T17" fmla="*/ 3 h 65"/>
                <a:gd name="T18" fmla="*/ 0 w 17"/>
                <a:gd name="T19" fmla="*/ 65 h 65"/>
                <a:gd name="T20" fmla="*/ 0 w 17"/>
                <a:gd name="T21" fmla="*/ 65 h 65"/>
                <a:gd name="T22" fmla="*/ 1 w 17"/>
                <a:gd name="T23" fmla="*/ 65 h 65"/>
                <a:gd name="T24" fmla="*/ 3 w 17"/>
                <a:gd name="T25" fmla="*/ 65 h 65"/>
                <a:gd name="T26" fmla="*/ 6 w 17"/>
                <a:gd name="T27" fmla="*/ 64 h 65"/>
                <a:gd name="T28" fmla="*/ 8 w 17"/>
                <a:gd name="T29" fmla="*/ 64 h 65"/>
                <a:gd name="T30" fmla="*/ 11 w 17"/>
                <a:gd name="T31" fmla="*/ 63 h 65"/>
                <a:gd name="T32" fmla="*/ 14 w 17"/>
                <a:gd name="T33" fmla="*/ 60 h 65"/>
                <a:gd name="T34" fmla="*/ 17 w 17"/>
                <a:gd name="T35" fmla="*/ 58 h 65"/>
                <a:gd name="T36" fmla="*/ 17 w 17"/>
                <a:gd name="T37" fmla="*/ 2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65"/>
                <a:gd name="T59" fmla="*/ 17 w 17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65">
                  <a:moveTo>
                    <a:pt x="17" y="2"/>
                  </a:moveTo>
                  <a:lnTo>
                    <a:pt x="17" y="2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5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1" y="63"/>
                  </a:lnTo>
                  <a:lnTo>
                    <a:pt x="14" y="60"/>
                  </a:lnTo>
                  <a:lnTo>
                    <a:pt x="17" y="58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B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21" name="Freeform 219"/>
            <p:cNvSpPr>
              <a:spLocks/>
            </p:cNvSpPr>
            <p:nvPr/>
          </p:nvSpPr>
          <p:spPr bwMode="auto">
            <a:xfrm>
              <a:off x="1138" y="1381"/>
              <a:ext cx="14" cy="47"/>
            </a:xfrm>
            <a:custGeom>
              <a:avLst/>
              <a:gdLst>
                <a:gd name="T0" fmla="*/ 14 w 14"/>
                <a:gd name="T1" fmla="*/ 1 h 47"/>
                <a:gd name="T2" fmla="*/ 14 w 14"/>
                <a:gd name="T3" fmla="*/ 1 h 47"/>
                <a:gd name="T4" fmla="*/ 13 w 14"/>
                <a:gd name="T5" fmla="*/ 1 h 47"/>
                <a:gd name="T6" fmla="*/ 11 w 14"/>
                <a:gd name="T7" fmla="*/ 1 h 47"/>
                <a:gd name="T8" fmla="*/ 9 w 14"/>
                <a:gd name="T9" fmla="*/ 0 h 47"/>
                <a:gd name="T10" fmla="*/ 8 w 14"/>
                <a:gd name="T11" fmla="*/ 0 h 47"/>
                <a:gd name="T12" fmla="*/ 6 w 14"/>
                <a:gd name="T13" fmla="*/ 1 h 47"/>
                <a:gd name="T14" fmla="*/ 2 w 14"/>
                <a:gd name="T15" fmla="*/ 1 h 47"/>
                <a:gd name="T16" fmla="*/ 0 w 14"/>
                <a:gd name="T17" fmla="*/ 3 h 47"/>
                <a:gd name="T18" fmla="*/ 0 w 14"/>
                <a:gd name="T19" fmla="*/ 47 h 47"/>
                <a:gd name="T20" fmla="*/ 1 w 14"/>
                <a:gd name="T21" fmla="*/ 47 h 47"/>
                <a:gd name="T22" fmla="*/ 1 w 14"/>
                <a:gd name="T23" fmla="*/ 45 h 47"/>
                <a:gd name="T24" fmla="*/ 3 w 14"/>
                <a:gd name="T25" fmla="*/ 45 h 47"/>
                <a:gd name="T26" fmla="*/ 4 w 14"/>
                <a:gd name="T27" fmla="*/ 45 h 47"/>
                <a:gd name="T28" fmla="*/ 7 w 14"/>
                <a:gd name="T29" fmla="*/ 44 h 47"/>
                <a:gd name="T30" fmla="*/ 9 w 14"/>
                <a:gd name="T31" fmla="*/ 44 h 47"/>
                <a:gd name="T32" fmla="*/ 11 w 14"/>
                <a:gd name="T33" fmla="*/ 43 h 47"/>
                <a:gd name="T34" fmla="*/ 14 w 14"/>
                <a:gd name="T35" fmla="*/ 41 h 47"/>
                <a:gd name="T36" fmla="*/ 14 w 14"/>
                <a:gd name="T37" fmla="*/ 1 h 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7"/>
                <a:gd name="T59" fmla="*/ 14 w 14"/>
                <a:gd name="T60" fmla="*/ 47 h 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7">
                  <a:moveTo>
                    <a:pt x="14" y="1"/>
                  </a:move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5"/>
                  </a:lnTo>
                  <a:lnTo>
                    <a:pt x="3" y="45"/>
                  </a:lnTo>
                  <a:lnTo>
                    <a:pt x="4" y="45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11" y="43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22" name="Freeform 220"/>
            <p:cNvSpPr>
              <a:spLocks/>
            </p:cNvSpPr>
            <p:nvPr/>
          </p:nvSpPr>
          <p:spPr bwMode="auto">
            <a:xfrm>
              <a:off x="1139" y="1382"/>
              <a:ext cx="9" cy="27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6 w 9"/>
                <a:gd name="T9" fmla="*/ 0 h 27"/>
                <a:gd name="T10" fmla="*/ 5 w 9"/>
                <a:gd name="T11" fmla="*/ 0 h 27"/>
                <a:gd name="T12" fmla="*/ 3 w 9"/>
                <a:gd name="T13" fmla="*/ 0 h 27"/>
                <a:gd name="T14" fmla="*/ 1 w 9"/>
                <a:gd name="T15" fmla="*/ 1 h 27"/>
                <a:gd name="T16" fmla="*/ 0 w 9"/>
                <a:gd name="T17" fmla="*/ 2 h 27"/>
                <a:gd name="T18" fmla="*/ 0 w 9"/>
                <a:gd name="T19" fmla="*/ 27 h 27"/>
                <a:gd name="T20" fmla="*/ 0 w 9"/>
                <a:gd name="T21" fmla="*/ 27 h 27"/>
                <a:gd name="T22" fmla="*/ 1 w 9"/>
                <a:gd name="T23" fmla="*/ 27 h 27"/>
                <a:gd name="T24" fmla="*/ 2 w 9"/>
                <a:gd name="T25" fmla="*/ 27 h 27"/>
                <a:gd name="T26" fmla="*/ 3 w 9"/>
                <a:gd name="T27" fmla="*/ 27 h 27"/>
                <a:gd name="T28" fmla="*/ 5 w 9"/>
                <a:gd name="T29" fmla="*/ 26 h 27"/>
                <a:gd name="T30" fmla="*/ 6 w 9"/>
                <a:gd name="T31" fmla="*/ 26 h 27"/>
                <a:gd name="T32" fmla="*/ 8 w 9"/>
                <a:gd name="T33" fmla="*/ 25 h 27"/>
                <a:gd name="T34" fmla="*/ 9 w 9"/>
                <a:gd name="T35" fmla="*/ 23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23" name="Freeform 221"/>
            <p:cNvSpPr>
              <a:spLocks/>
            </p:cNvSpPr>
            <p:nvPr/>
          </p:nvSpPr>
          <p:spPr bwMode="auto">
            <a:xfrm>
              <a:off x="1250" y="1459"/>
              <a:ext cx="14" cy="13"/>
            </a:xfrm>
            <a:custGeom>
              <a:avLst/>
              <a:gdLst>
                <a:gd name="T0" fmla="*/ 7 w 14"/>
                <a:gd name="T1" fmla="*/ 13 h 13"/>
                <a:gd name="T2" fmla="*/ 8 w 14"/>
                <a:gd name="T3" fmla="*/ 13 h 13"/>
                <a:gd name="T4" fmla="*/ 9 w 14"/>
                <a:gd name="T5" fmla="*/ 13 h 13"/>
                <a:gd name="T6" fmla="*/ 10 w 14"/>
                <a:gd name="T7" fmla="*/ 12 h 13"/>
                <a:gd name="T8" fmla="*/ 11 w 14"/>
                <a:gd name="T9" fmla="*/ 11 h 13"/>
                <a:gd name="T10" fmla="*/ 13 w 14"/>
                <a:gd name="T11" fmla="*/ 11 h 13"/>
                <a:gd name="T12" fmla="*/ 13 w 14"/>
                <a:gd name="T13" fmla="*/ 9 h 13"/>
                <a:gd name="T14" fmla="*/ 14 w 14"/>
                <a:gd name="T15" fmla="*/ 7 h 13"/>
                <a:gd name="T16" fmla="*/ 14 w 14"/>
                <a:gd name="T17" fmla="*/ 6 h 13"/>
                <a:gd name="T18" fmla="*/ 14 w 14"/>
                <a:gd name="T19" fmla="*/ 5 h 13"/>
                <a:gd name="T20" fmla="*/ 13 w 14"/>
                <a:gd name="T21" fmla="*/ 4 h 13"/>
                <a:gd name="T22" fmla="*/ 13 w 14"/>
                <a:gd name="T23" fmla="*/ 2 h 13"/>
                <a:gd name="T24" fmla="*/ 11 w 14"/>
                <a:gd name="T25" fmla="*/ 1 h 13"/>
                <a:gd name="T26" fmla="*/ 10 w 14"/>
                <a:gd name="T27" fmla="*/ 0 h 13"/>
                <a:gd name="T28" fmla="*/ 9 w 14"/>
                <a:gd name="T29" fmla="*/ 0 h 13"/>
                <a:gd name="T30" fmla="*/ 8 w 14"/>
                <a:gd name="T31" fmla="*/ 0 h 13"/>
                <a:gd name="T32" fmla="*/ 7 w 14"/>
                <a:gd name="T33" fmla="*/ 0 h 13"/>
                <a:gd name="T34" fmla="*/ 6 w 14"/>
                <a:gd name="T35" fmla="*/ 0 h 13"/>
                <a:gd name="T36" fmla="*/ 4 w 14"/>
                <a:gd name="T37" fmla="*/ 0 h 13"/>
                <a:gd name="T38" fmla="*/ 3 w 14"/>
                <a:gd name="T39" fmla="*/ 0 h 13"/>
                <a:gd name="T40" fmla="*/ 2 w 14"/>
                <a:gd name="T41" fmla="*/ 1 h 13"/>
                <a:gd name="T42" fmla="*/ 1 w 14"/>
                <a:gd name="T43" fmla="*/ 2 h 13"/>
                <a:gd name="T44" fmla="*/ 1 w 14"/>
                <a:gd name="T45" fmla="*/ 4 h 13"/>
                <a:gd name="T46" fmla="*/ 0 w 14"/>
                <a:gd name="T47" fmla="*/ 5 h 13"/>
                <a:gd name="T48" fmla="*/ 0 w 14"/>
                <a:gd name="T49" fmla="*/ 6 h 13"/>
                <a:gd name="T50" fmla="*/ 0 w 14"/>
                <a:gd name="T51" fmla="*/ 7 h 13"/>
                <a:gd name="T52" fmla="*/ 1 w 14"/>
                <a:gd name="T53" fmla="*/ 9 h 13"/>
                <a:gd name="T54" fmla="*/ 1 w 14"/>
                <a:gd name="T55" fmla="*/ 11 h 13"/>
                <a:gd name="T56" fmla="*/ 2 w 14"/>
                <a:gd name="T57" fmla="*/ 11 h 13"/>
                <a:gd name="T58" fmla="*/ 3 w 14"/>
                <a:gd name="T59" fmla="*/ 12 h 13"/>
                <a:gd name="T60" fmla="*/ 4 w 14"/>
                <a:gd name="T61" fmla="*/ 13 h 13"/>
                <a:gd name="T62" fmla="*/ 6 w 14"/>
                <a:gd name="T63" fmla="*/ 13 h 13"/>
                <a:gd name="T64" fmla="*/ 7 w 14"/>
                <a:gd name="T65" fmla="*/ 13 h 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3"/>
                <a:gd name="T101" fmla="*/ 14 w 14"/>
                <a:gd name="T102" fmla="*/ 13 h 1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3">
                  <a:moveTo>
                    <a:pt x="7" y="13"/>
                  </a:moveTo>
                  <a:lnTo>
                    <a:pt x="8" y="13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9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9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24" name="Freeform 222"/>
            <p:cNvSpPr>
              <a:spLocks/>
            </p:cNvSpPr>
            <p:nvPr/>
          </p:nvSpPr>
          <p:spPr bwMode="auto">
            <a:xfrm>
              <a:off x="1209" y="1459"/>
              <a:ext cx="7" cy="7"/>
            </a:xfrm>
            <a:custGeom>
              <a:avLst/>
              <a:gdLst>
                <a:gd name="T0" fmla="*/ 3 w 7"/>
                <a:gd name="T1" fmla="*/ 7 h 7"/>
                <a:gd name="T2" fmla="*/ 5 w 7"/>
                <a:gd name="T3" fmla="*/ 6 h 7"/>
                <a:gd name="T4" fmla="*/ 6 w 7"/>
                <a:gd name="T5" fmla="*/ 6 h 7"/>
                <a:gd name="T6" fmla="*/ 6 w 7"/>
                <a:gd name="T7" fmla="*/ 5 h 7"/>
                <a:gd name="T8" fmla="*/ 7 w 7"/>
                <a:gd name="T9" fmla="*/ 4 h 7"/>
                <a:gd name="T10" fmla="*/ 6 w 7"/>
                <a:gd name="T11" fmla="*/ 1 h 7"/>
                <a:gd name="T12" fmla="*/ 6 w 7"/>
                <a:gd name="T13" fmla="*/ 1 h 7"/>
                <a:gd name="T14" fmla="*/ 5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1 h 7"/>
                <a:gd name="T22" fmla="*/ 0 w 7"/>
                <a:gd name="T23" fmla="*/ 1 h 7"/>
                <a:gd name="T24" fmla="*/ 0 w 7"/>
                <a:gd name="T25" fmla="*/ 4 h 7"/>
                <a:gd name="T26" fmla="*/ 0 w 7"/>
                <a:gd name="T27" fmla="*/ 5 h 7"/>
                <a:gd name="T28" fmla="*/ 1 w 7"/>
                <a:gd name="T29" fmla="*/ 6 h 7"/>
                <a:gd name="T30" fmla="*/ 2 w 7"/>
                <a:gd name="T31" fmla="*/ 6 h 7"/>
                <a:gd name="T32" fmla="*/ 3 w 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5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25" name="Freeform 223"/>
            <p:cNvSpPr>
              <a:spLocks/>
            </p:cNvSpPr>
            <p:nvPr/>
          </p:nvSpPr>
          <p:spPr bwMode="auto">
            <a:xfrm>
              <a:off x="1221" y="1459"/>
              <a:ext cx="5" cy="7"/>
            </a:xfrm>
            <a:custGeom>
              <a:avLst/>
              <a:gdLst>
                <a:gd name="T0" fmla="*/ 3 w 5"/>
                <a:gd name="T1" fmla="*/ 7 h 7"/>
                <a:gd name="T2" fmla="*/ 4 w 5"/>
                <a:gd name="T3" fmla="*/ 7 h 7"/>
                <a:gd name="T4" fmla="*/ 5 w 5"/>
                <a:gd name="T5" fmla="*/ 6 h 7"/>
                <a:gd name="T6" fmla="*/ 5 w 5"/>
                <a:gd name="T7" fmla="*/ 5 h 7"/>
                <a:gd name="T8" fmla="*/ 5 w 5"/>
                <a:gd name="T9" fmla="*/ 4 h 7"/>
                <a:gd name="T10" fmla="*/ 5 w 5"/>
                <a:gd name="T11" fmla="*/ 2 h 7"/>
                <a:gd name="T12" fmla="*/ 5 w 5"/>
                <a:gd name="T13" fmla="*/ 1 h 7"/>
                <a:gd name="T14" fmla="*/ 4 w 5"/>
                <a:gd name="T15" fmla="*/ 0 h 7"/>
                <a:gd name="T16" fmla="*/ 3 w 5"/>
                <a:gd name="T17" fmla="*/ 0 h 7"/>
                <a:gd name="T18" fmla="*/ 2 w 5"/>
                <a:gd name="T19" fmla="*/ 0 h 7"/>
                <a:gd name="T20" fmla="*/ 1 w 5"/>
                <a:gd name="T21" fmla="*/ 1 h 7"/>
                <a:gd name="T22" fmla="*/ 0 w 5"/>
                <a:gd name="T23" fmla="*/ 2 h 7"/>
                <a:gd name="T24" fmla="*/ 0 w 5"/>
                <a:gd name="T25" fmla="*/ 4 h 7"/>
                <a:gd name="T26" fmla="*/ 0 w 5"/>
                <a:gd name="T27" fmla="*/ 5 h 7"/>
                <a:gd name="T28" fmla="*/ 1 w 5"/>
                <a:gd name="T29" fmla="*/ 6 h 7"/>
                <a:gd name="T30" fmla="*/ 2 w 5"/>
                <a:gd name="T31" fmla="*/ 7 h 7"/>
                <a:gd name="T32" fmla="*/ 3 w 5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7"/>
                <a:gd name="T53" fmla="*/ 5 w 5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26" name="Freeform 224"/>
            <p:cNvSpPr>
              <a:spLocks/>
            </p:cNvSpPr>
            <p:nvPr/>
          </p:nvSpPr>
          <p:spPr bwMode="auto">
            <a:xfrm>
              <a:off x="1175" y="1367"/>
              <a:ext cx="19" cy="92"/>
            </a:xfrm>
            <a:custGeom>
              <a:avLst/>
              <a:gdLst>
                <a:gd name="T0" fmla="*/ 6 w 19"/>
                <a:gd name="T1" fmla="*/ 1 h 92"/>
                <a:gd name="T2" fmla="*/ 6 w 19"/>
                <a:gd name="T3" fmla="*/ 3 h 92"/>
                <a:gd name="T4" fmla="*/ 4 w 19"/>
                <a:gd name="T5" fmla="*/ 8 h 92"/>
                <a:gd name="T6" fmla="*/ 2 w 19"/>
                <a:gd name="T7" fmla="*/ 16 h 92"/>
                <a:gd name="T8" fmla="*/ 1 w 19"/>
                <a:gd name="T9" fmla="*/ 28 h 92"/>
                <a:gd name="T10" fmla="*/ 0 w 19"/>
                <a:gd name="T11" fmla="*/ 41 h 92"/>
                <a:gd name="T12" fmla="*/ 0 w 19"/>
                <a:gd name="T13" fmla="*/ 56 h 92"/>
                <a:gd name="T14" fmla="*/ 1 w 19"/>
                <a:gd name="T15" fmla="*/ 73 h 92"/>
                <a:gd name="T16" fmla="*/ 5 w 19"/>
                <a:gd name="T17" fmla="*/ 92 h 92"/>
                <a:gd name="T18" fmla="*/ 19 w 19"/>
                <a:gd name="T19" fmla="*/ 91 h 92"/>
                <a:gd name="T20" fmla="*/ 18 w 19"/>
                <a:gd name="T21" fmla="*/ 89 h 92"/>
                <a:gd name="T22" fmla="*/ 16 w 19"/>
                <a:gd name="T23" fmla="*/ 80 h 92"/>
                <a:gd name="T24" fmla="*/ 15 w 19"/>
                <a:gd name="T25" fmla="*/ 70 h 92"/>
                <a:gd name="T26" fmla="*/ 14 w 19"/>
                <a:gd name="T27" fmla="*/ 56 h 92"/>
                <a:gd name="T28" fmla="*/ 13 w 19"/>
                <a:gd name="T29" fmla="*/ 42 h 92"/>
                <a:gd name="T30" fmla="*/ 13 w 19"/>
                <a:gd name="T31" fmla="*/ 27 h 92"/>
                <a:gd name="T32" fmla="*/ 15 w 19"/>
                <a:gd name="T33" fmla="*/ 13 h 92"/>
                <a:gd name="T34" fmla="*/ 19 w 19"/>
                <a:gd name="T35" fmla="*/ 1 h 92"/>
                <a:gd name="T36" fmla="*/ 19 w 19"/>
                <a:gd name="T37" fmla="*/ 0 h 92"/>
                <a:gd name="T38" fmla="*/ 19 w 19"/>
                <a:gd name="T39" fmla="*/ 0 h 92"/>
                <a:gd name="T40" fmla="*/ 19 w 19"/>
                <a:gd name="T41" fmla="*/ 0 h 92"/>
                <a:gd name="T42" fmla="*/ 18 w 19"/>
                <a:gd name="T43" fmla="*/ 0 h 92"/>
                <a:gd name="T44" fmla="*/ 16 w 19"/>
                <a:gd name="T45" fmla="*/ 0 h 92"/>
                <a:gd name="T46" fmla="*/ 14 w 19"/>
                <a:gd name="T47" fmla="*/ 0 h 92"/>
                <a:gd name="T48" fmla="*/ 11 w 19"/>
                <a:gd name="T49" fmla="*/ 0 h 92"/>
                <a:gd name="T50" fmla="*/ 6 w 19"/>
                <a:gd name="T51" fmla="*/ 1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"/>
                <a:gd name="T79" fmla="*/ 0 h 92"/>
                <a:gd name="T80" fmla="*/ 19 w 19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" h="92">
                  <a:moveTo>
                    <a:pt x="6" y="1"/>
                  </a:moveTo>
                  <a:lnTo>
                    <a:pt x="6" y="3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" y="73"/>
                  </a:lnTo>
                  <a:lnTo>
                    <a:pt x="5" y="92"/>
                  </a:lnTo>
                  <a:lnTo>
                    <a:pt x="19" y="91"/>
                  </a:lnTo>
                  <a:lnTo>
                    <a:pt x="18" y="89"/>
                  </a:lnTo>
                  <a:lnTo>
                    <a:pt x="16" y="80"/>
                  </a:lnTo>
                  <a:lnTo>
                    <a:pt x="15" y="70"/>
                  </a:lnTo>
                  <a:lnTo>
                    <a:pt x="14" y="56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27" name="Freeform 225"/>
            <p:cNvSpPr>
              <a:spLocks/>
            </p:cNvSpPr>
            <p:nvPr/>
          </p:nvSpPr>
          <p:spPr bwMode="auto">
            <a:xfrm>
              <a:off x="1273" y="1355"/>
              <a:ext cx="27" cy="103"/>
            </a:xfrm>
            <a:custGeom>
              <a:avLst/>
              <a:gdLst>
                <a:gd name="T0" fmla="*/ 27 w 27"/>
                <a:gd name="T1" fmla="*/ 0 h 103"/>
                <a:gd name="T2" fmla="*/ 26 w 27"/>
                <a:gd name="T3" fmla="*/ 1 h 103"/>
                <a:gd name="T4" fmla="*/ 25 w 27"/>
                <a:gd name="T5" fmla="*/ 4 h 103"/>
                <a:gd name="T6" fmla="*/ 22 w 27"/>
                <a:gd name="T7" fmla="*/ 9 h 103"/>
                <a:gd name="T8" fmla="*/ 20 w 27"/>
                <a:gd name="T9" fmla="*/ 18 h 103"/>
                <a:gd name="T10" fmla="*/ 18 w 27"/>
                <a:gd name="T11" fmla="*/ 32 h 103"/>
                <a:gd name="T12" fmla="*/ 16 w 27"/>
                <a:gd name="T13" fmla="*/ 49 h 103"/>
                <a:gd name="T14" fmla="*/ 18 w 27"/>
                <a:gd name="T15" fmla="*/ 73 h 103"/>
                <a:gd name="T16" fmla="*/ 20 w 27"/>
                <a:gd name="T17" fmla="*/ 103 h 103"/>
                <a:gd name="T18" fmla="*/ 5 w 27"/>
                <a:gd name="T19" fmla="*/ 103 h 103"/>
                <a:gd name="T20" fmla="*/ 5 w 27"/>
                <a:gd name="T21" fmla="*/ 101 h 103"/>
                <a:gd name="T22" fmla="*/ 4 w 27"/>
                <a:gd name="T23" fmla="*/ 91 h 103"/>
                <a:gd name="T24" fmla="*/ 2 w 27"/>
                <a:gd name="T25" fmla="*/ 80 h 103"/>
                <a:gd name="T26" fmla="*/ 1 w 27"/>
                <a:gd name="T27" fmla="*/ 64 h 103"/>
                <a:gd name="T28" fmla="*/ 0 w 27"/>
                <a:gd name="T29" fmla="*/ 47 h 103"/>
                <a:gd name="T30" fmla="*/ 1 w 27"/>
                <a:gd name="T31" fmla="*/ 31 h 103"/>
                <a:gd name="T32" fmla="*/ 4 w 27"/>
                <a:gd name="T33" fmla="*/ 14 h 103"/>
                <a:gd name="T34" fmla="*/ 9 w 27"/>
                <a:gd name="T35" fmla="*/ 0 h 103"/>
                <a:gd name="T36" fmla="*/ 27 w 27"/>
                <a:gd name="T37" fmla="*/ 0 h 1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3"/>
                <a:gd name="T59" fmla="*/ 27 w 27"/>
                <a:gd name="T60" fmla="*/ 103 h 10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3">
                  <a:moveTo>
                    <a:pt x="27" y="0"/>
                  </a:moveTo>
                  <a:lnTo>
                    <a:pt x="26" y="1"/>
                  </a:lnTo>
                  <a:lnTo>
                    <a:pt x="25" y="4"/>
                  </a:lnTo>
                  <a:lnTo>
                    <a:pt x="22" y="9"/>
                  </a:lnTo>
                  <a:lnTo>
                    <a:pt x="20" y="18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3"/>
                  </a:lnTo>
                  <a:lnTo>
                    <a:pt x="20" y="103"/>
                  </a:lnTo>
                  <a:lnTo>
                    <a:pt x="5" y="103"/>
                  </a:lnTo>
                  <a:lnTo>
                    <a:pt x="5" y="101"/>
                  </a:lnTo>
                  <a:lnTo>
                    <a:pt x="4" y="91"/>
                  </a:lnTo>
                  <a:lnTo>
                    <a:pt x="2" y="80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28" name="Freeform 226"/>
            <p:cNvSpPr>
              <a:spLocks/>
            </p:cNvSpPr>
            <p:nvPr/>
          </p:nvSpPr>
          <p:spPr bwMode="auto">
            <a:xfrm>
              <a:off x="1175" y="1372"/>
              <a:ext cx="18" cy="80"/>
            </a:xfrm>
            <a:custGeom>
              <a:avLst/>
              <a:gdLst>
                <a:gd name="T0" fmla="*/ 6 w 18"/>
                <a:gd name="T1" fmla="*/ 2 h 80"/>
                <a:gd name="T2" fmla="*/ 6 w 18"/>
                <a:gd name="T3" fmla="*/ 3 h 80"/>
                <a:gd name="T4" fmla="*/ 5 w 18"/>
                <a:gd name="T5" fmla="*/ 8 h 80"/>
                <a:gd name="T6" fmla="*/ 2 w 18"/>
                <a:gd name="T7" fmla="*/ 15 h 80"/>
                <a:gd name="T8" fmla="*/ 1 w 18"/>
                <a:gd name="T9" fmla="*/ 24 h 80"/>
                <a:gd name="T10" fmla="*/ 0 w 18"/>
                <a:gd name="T11" fmla="*/ 36 h 80"/>
                <a:gd name="T12" fmla="*/ 1 w 18"/>
                <a:gd name="T13" fmla="*/ 50 h 80"/>
                <a:gd name="T14" fmla="*/ 2 w 18"/>
                <a:gd name="T15" fmla="*/ 65 h 80"/>
                <a:gd name="T16" fmla="*/ 5 w 18"/>
                <a:gd name="T17" fmla="*/ 80 h 80"/>
                <a:gd name="T18" fmla="*/ 16 w 18"/>
                <a:gd name="T19" fmla="*/ 80 h 80"/>
                <a:gd name="T20" fmla="*/ 16 w 18"/>
                <a:gd name="T21" fmla="*/ 78 h 80"/>
                <a:gd name="T22" fmla="*/ 15 w 18"/>
                <a:gd name="T23" fmla="*/ 71 h 80"/>
                <a:gd name="T24" fmla="*/ 14 w 18"/>
                <a:gd name="T25" fmla="*/ 61 h 80"/>
                <a:gd name="T26" fmla="*/ 13 w 18"/>
                <a:gd name="T27" fmla="*/ 50 h 80"/>
                <a:gd name="T28" fmla="*/ 12 w 18"/>
                <a:gd name="T29" fmla="*/ 37 h 80"/>
                <a:gd name="T30" fmla="*/ 12 w 18"/>
                <a:gd name="T31" fmla="*/ 24 h 80"/>
                <a:gd name="T32" fmla="*/ 14 w 18"/>
                <a:gd name="T33" fmla="*/ 11 h 80"/>
                <a:gd name="T34" fmla="*/ 18 w 18"/>
                <a:gd name="T35" fmla="*/ 1 h 80"/>
                <a:gd name="T36" fmla="*/ 18 w 18"/>
                <a:gd name="T37" fmla="*/ 1 h 80"/>
                <a:gd name="T38" fmla="*/ 18 w 18"/>
                <a:gd name="T39" fmla="*/ 1 h 80"/>
                <a:gd name="T40" fmla="*/ 18 w 18"/>
                <a:gd name="T41" fmla="*/ 1 h 80"/>
                <a:gd name="T42" fmla="*/ 16 w 18"/>
                <a:gd name="T43" fmla="*/ 0 h 80"/>
                <a:gd name="T44" fmla="*/ 15 w 18"/>
                <a:gd name="T45" fmla="*/ 0 h 80"/>
                <a:gd name="T46" fmla="*/ 13 w 18"/>
                <a:gd name="T47" fmla="*/ 0 h 80"/>
                <a:gd name="T48" fmla="*/ 9 w 18"/>
                <a:gd name="T49" fmla="*/ 1 h 80"/>
                <a:gd name="T50" fmla="*/ 6 w 18"/>
                <a:gd name="T51" fmla="*/ 2 h 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80"/>
                <a:gd name="T80" fmla="*/ 18 w 18"/>
                <a:gd name="T81" fmla="*/ 80 h 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80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4"/>
                  </a:lnTo>
                  <a:lnTo>
                    <a:pt x="0" y="36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1"/>
                  </a:lnTo>
                  <a:lnTo>
                    <a:pt x="14" y="61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29" name="Freeform 227"/>
            <p:cNvSpPr>
              <a:spLocks/>
            </p:cNvSpPr>
            <p:nvPr/>
          </p:nvSpPr>
          <p:spPr bwMode="auto">
            <a:xfrm>
              <a:off x="1176" y="1377"/>
              <a:ext cx="14" cy="69"/>
            </a:xfrm>
            <a:custGeom>
              <a:avLst/>
              <a:gdLst>
                <a:gd name="T0" fmla="*/ 5 w 14"/>
                <a:gd name="T1" fmla="*/ 2 h 69"/>
                <a:gd name="T2" fmla="*/ 5 w 14"/>
                <a:gd name="T3" fmla="*/ 3 h 69"/>
                <a:gd name="T4" fmla="*/ 4 w 14"/>
                <a:gd name="T5" fmla="*/ 7 h 69"/>
                <a:gd name="T6" fmla="*/ 3 w 14"/>
                <a:gd name="T7" fmla="*/ 13 h 69"/>
                <a:gd name="T8" fmla="*/ 1 w 14"/>
                <a:gd name="T9" fmla="*/ 21 h 69"/>
                <a:gd name="T10" fmla="*/ 0 w 14"/>
                <a:gd name="T11" fmla="*/ 31 h 69"/>
                <a:gd name="T12" fmla="*/ 0 w 14"/>
                <a:gd name="T13" fmla="*/ 42 h 69"/>
                <a:gd name="T14" fmla="*/ 1 w 14"/>
                <a:gd name="T15" fmla="*/ 55 h 69"/>
                <a:gd name="T16" fmla="*/ 4 w 14"/>
                <a:gd name="T17" fmla="*/ 69 h 69"/>
                <a:gd name="T18" fmla="*/ 14 w 14"/>
                <a:gd name="T19" fmla="*/ 68 h 69"/>
                <a:gd name="T20" fmla="*/ 13 w 14"/>
                <a:gd name="T21" fmla="*/ 67 h 69"/>
                <a:gd name="T22" fmla="*/ 13 w 14"/>
                <a:gd name="T23" fmla="*/ 61 h 69"/>
                <a:gd name="T24" fmla="*/ 12 w 14"/>
                <a:gd name="T25" fmla="*/ 53 h 69"/>
                <a:gd name="T26" fmla="*/ 11 w 14"/>
                <a:gd name="T27" fmla="*/ 42 h 69"/>
                <a:gd name="T28" fmla="*/ 10 w 14"/>
                <a:gd name="T29" fmla="*/ 32 h 69"/>
                <a:gd name="T30" fmla="*/ 10 w 14"/>
                <a:gd name="T31" fmla="*/ 20 h 69"/>
                <a:gd name="T32" fmla="*/ 12 w 14"/>
                <a:gd name="T33" fmla="*/ 10 h 69"/>
                <a:gd name="T34" fmla="*/ 14 w 14"/>
                <a:gd name="T35" fmla="*/ 2 h 69"/>
                <a:gd name="T36" fmla="*/ 14 w 14"/>
                <a:gd name="T37" fmla="*/ 2 h 69"/>
                <a:gd name="T38" fmla="*/ 14 w 14"/>
                <a:gd name="T39" fmla="*/ 0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1 w 14"/>
                <a:gd name="T47" fmla="*/ 0 h 69"/>
                <a:gd name="T48" fmla="*/ 8 w 14"/>
                <a:gd name="T49" fmla="*/ 0 h 69"/>
                <a:gd name="T50" fmla="*/ 5 w 14"/>
                <a:gd name="T51" fmla="*/ 2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2"/>
                  </a:moveTo>
                  <a:lnTo>
                    <a:pt x="5" y="3"/>
                  </a:lnTo>
                  <a:lnTo>
                    <a:pt x="4" y="7"/>
                  </a:lnTo>
                  <a:lnTo>
                    <a:pt x="3" y="13"/>
                  </a:lnTo>
                  <a:lnTo>
                    <a:pt x="1" y="21"/>
                  </a:lnTo>
                  <a:lnTo>
                    <a:pt x="0" y="31"/>
                  </a:lnTo>
                  <a:lnTo>
                    <a:pt x="0" y="42"/>
                  </a:lnTo>
                  <a:lnTo>
                    <a:pt x="1" y="55"/>
                  </a:lnTo>
                  <a:lnTo>
                    <a:pt x="4" y="69"/>
                  </a:lnTo>
                  <a:lnTo>
                    <a:pt x="14" y="68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1" y="42"/>
                  </a:lnTo>
                  <a:lnTo>
                    <a:pt x="10" y="32"/>
                  </a:lnTo>
                  <a:lnTo>
                    <a:pt x="10" y="20"/>
                  </a:lnTo>
                  <a:lnTo>
                    <a:pt x="12" y="10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30" name="Freeform 228"/>
            <p:cNvSpPr>
              <a:spLocks/>
            </p:cNvSpPr>
            <p:nvPr/>
          </p:nvSpPr>
          <p:spPr bwMode="auto">
            <a:xfrm>
              <a:off x="1177" y="1383"/>
              <a:ext cx="12" cy="56"/>
            </a:xfrm>
            <a:custGeom>
              <a:avLst/>
              <a:gdLst>
                <a:gd name="T0" fmla="*/ 4 w 12"/>
                <a:gd name="T1" fmla="*/ 1 h 56"/>
                <a:gd name="T2" fmla="*/ 3 w 12"/>
                <a:gd name="T3" fmla="*/ 1 h 56"/>
                <a:gd name="T4" fmla="*/ 3 w 12"/>
                <a:gd name="T5" fmla="*/ 5 h 56"/>
                <a:gd name="T6" fmla="*/ 2 w 12"/>
                <a:gd name="T7" fmla="*/ 11 h 56"/>
                <a:gd name="T8" fmla="*/ 0 w 12"/>
                <a:gd name="T9" fmla="*/ 17 h 56"/>
                <a:gd name="T10" fmla="*/ 0 w 12"/>
                <a:gd name="T11" fmla="*/ 25 h 56"/>
                <a:gd name="T12" fmla="*/ 0 w 12"/>
                <a:gd name="T13" fmla="*/ 35 h 56"/>
                <a:gd name="T14" fmla="*/ 2 w 12"/>
                <a:gd name="T15" fmla="*/ 46 h 56"/>
                <a:gd name="T16" fmla="*/ 3 w 12"/>
                <a:gd name="T17" fmla="*/ 56 h 56"/>
                <a:gd name="T18" fmla="*/ 11 w 12"/>
                <a:gd name="T19" fmla="*/ 56 h 56"/>
                <a:gd name="T20" fmla="*/ 11 w 12"/>
                <a:gd name="T21" fmla="*/ 55 h 56"/>
                <a:gd name="T22" fmla="*/ 10 w 12"/>
                <a:gd name="T23" fmla="*/ 50 h 56"/>
                <a:gd name="T24" fmla="*/ 10 w 12"/>
                <a:gd name="T25" fmla="*/ 43 h 56"/>
                <a:gd name="T26" fmla="*/ 9 w 12"/>
                <a:gd name="T27" fmla="*/ 35 h 56"/>
                <a:gd name="T28" fmla="*/ 7 w 12"/>
                <a:gd name="T29" fmla="*/ 26 h 56"/>
                <a:gd name="T30" fmla="*/ 9 w 12"/>
                <a:gd name="T31" fmla="*/ 17 h 56"/>
                <a:gd name="T32" fmla="*/ 10 w 12"/>
                <a:gd name="T33" fmla="*/ 7 h 56"/>
                <a:gd name="T34" fmla="*/ 12 w 12"/>
                <a:gd name="T35" fmla="*/ 0 h 56"/>
                <a:gd name="T36" fmla="*/ 12 w 12"/>
                <a:gd name="T37" fmla="*/ 0 h 56"/>
                <a:gd name="T38" fmla="*/ 12 w 12"/>
                <a:gd name="T39" fmla="*/ 0 h 56"/>
                <a:gd name="T40" fmla="*/ 12 w 12"/>
                <a:gd name="T41" fmla="*/ 0 h 56"/>
                <a:gd name="T42" fmla="*/ 11 w 12"/>
                <a:gd name="T43" fmla="*/ 0 h 56"/>
                <a:gd name="T44" fmla="*/ 10 w 12"/>
                <a:gd name="T45" fmla="*/ 0 h 56"/>
                <a:gd name="T46" fmla="*/ 9 w 12"/>
                <a:gd name="T47" fmla="*/ 0 h 56"/>
                <a:gd name="T48" fmla="*/ 6 w 12"/>
                <a:gd name="T49" fmla="*/ 0 h 56"/>
                <a:gd name="T50" fmla="*/ 4 w 12"/>
                <a:gd name="T51" fmla="*/ 1 h 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6"/>
                <a:gd name="T80" fmla="*/ 12 w 12"/>
                <a:gd name="T81" fmla="*/ 56 h 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6">
                  <a:moveTo>
                    <a:pt x="4" y="1"/>
                  </a:moveTo>
                  <a:lnTo>
                    <a:pt x="3" y="1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6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0" y="43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7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31" name="Freeform 229"/>
            <p:cNvSpPr>
              <a:spLocks/>
            </p:cNvSpPr>
            <p:nvPr/>
          </p:nvSpPr>
          <p:spPr bwMode="auto">
            <a:xfrm>
              <a:off x="1177" y="1388"/>
              <a:ext cx="10" cy="45"/>
            </a:xfrm>
            <a:custGeom>
              <a:avLst/>
              <a:gdLst>
                <a:gd name="T0" fmla="*/ 4 w 10"/>
                <a:gd name="T1" fmla="*/ 1 h 45"/>
                <a:gd name="T2" fmla="*/ 3 w 10"/>
                <a:gd name="T3" fmla="*/ 2 h 45"/>
                <a:gd name="T4" fmla="*/ 3 w 10"/>
                <a:gd name="T5" fmla="*/ 5 h 45"/>
                <a:gd name="T6" fmla="*/ 2 w 10"/>
                <a:gd name="T7" fmla="*/ 8 h 45"/>
                <a:gd name="T8" fmla="*/ 2 w 10"/>
                <a:gd name="T9" fmla="*/ 14 h 45"/>
                <a:gd name="T10" fmla="*/ 0 w 10"/>
                <a:gd name="T11" fmla="*/ 21 h 45"/>
                <a:gd name="T12" fmla="*/ 0 w 10"/>
                <a:gd name="T13" fmla="*/ 28 h 45"/>
                <a:gd name="T14" fmla="*/ 2 w 10"/>
                <a:gd name="T15" fmla="*/ 36 h 45"/>
                <a:gd name="T16" fmla="*/ 3 w 10"/>
                <a:gd name="T17" fmla="*/ 45 h 45"/>
                <a:gd name="T18" fmla="*/ 10 w 10"/>
                <a:gd name="T19" fmla="*/ 45 h 45"/>
                <a:gd name="T20" fmla="*/ 10 w 10"/>
                <a:gd name="T21" fmla="*/ 43 h 45"/>
                <a:gd name="T22" fmla="*/ 9 w 10"/>
                <a:gd name="T23" fmla="*/ 40 h 45"/>
                <a:gd name="T24" fmla="*/ 7 w 10"/>
                <a:gd name="T25" fmla="*/ 35 h 45"/>
                <a:gd name="T26" fmla="*/ 7 w 10"/>
                <a:gd name="T27" fmla="*/ 28 h 45"/>
                <a:gd name="T28" fmla="*/ 6 w 10"/>
                <a:gd name="T29" fmla="*/ 21 h 45"/>
                <a:gd name="T30" fmla="*/ 7 w 10"/>
                <a:gd name="T31" fmla="*/ 14 h 45"/>
                <a:gd name="T32" fmla="*/ 7 w 10"/>
                <a:gd name="T33" fmla="*/ 7 h 45"/>
                <a:gd name="T34" fmla="*/ 10 w 10"/>
                <a:gd name="T35" fmla="*/ 1 h 45"/>
                <a:gd name="T36" fmla="*/ 10 w 10"/>
                <a:gd name="T37" fmla="*/ 1 h 45"/>
                <a:gd name="T38" fmla="*/ 10 w 10"/>
                <a:gd name="T39" fmla="*/ 1 h 45"/>
                <a:gd name="T40" fmla="*/ 10 w 10"/>
                <a:gd name="T41" fmla="*/ 0 h 45"/>
                <a:gd name="T42" fmla="*/ 10 w 10"/>
                <a:gd name="T43" fmla="*/ 0 h 45"/>
                <a:gd name="T44" fmla="*/ 9 w 10"/>
                <a:gd name="T45" fmla="*/ 0 h 45"/>
                <a:gd name="T46" fmla="*/ 7 w 10"/>
                <a:gd name="T47" fmla="*/ 0 h 45"/>
                <a:gd name="T48" fmla="*/ 6 w 10"/>
                <a:gd name="T49" fmla="*/ 1 h 45"/>
                <a:gd name="T50" fmla="*/ 4 w 10"/>
                <a:gd name="T51" fmla="*/ 1 h 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"/>
                <a:gd name="T79" fmla="*/ 0 h 45"/>
                <a:gd name="T80" fmla="*/ 10 w 10"/>
                <a:gd name="T81" fmla="*/ 45 h 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" h="45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3" y="45"/>
                  </a:lnTo>
                  <a:lnTo>
                    <a:pt x="10" y="45"/>
                  </a:lnTo>
                  <a:lnTo>
                    <a:pt x="10" y="43"/>
                  </a:lnTo>
                  <a:lnTo>
                    <a:pt x="9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32" name="Freeform 230"/>
            <p:cNvSpPr>
              <a:spLocks/>
            </p:cNvSpPr>
            <p:nvPr/>
          </p:nvSpPr>
          <p:spPr bwMode="auto">
            <a:xfrm>
              <a:off x="1179" y="1394"/>
              <a:ext cx="7" cy="32"/>
            </a:xfrm>
            <a:custGeom>
              <a:avLst/>
              <a:gdLst>
                <a:gd name="T0" fmla="*/ 2 w 7"/>
                <a:gd name="T1" fmla="*/ 1 h 32"/>
                <a:gd name="T2" fmla="*/ 1 w 7"/>
                <a:gd name="T3" fmla="*/ 1 h 32"/>
                <a:gd name="T4" fmla="*/ 1 w 7"/>
                <a:gd name="T5" fmla="*/ 3 h 32"/>
                <a:gd name="T6" fmla="*/ 0 w 7"/>
                <a:gd name="T7" fmla="*/ 6 h 32"/>
                <a:gd name="T8" fmla="*/ 0 w 7"/>
                <a:gd name="T9" fmla="*/ 10 h 32"/>
                <a:gd name="T10" fmla="*/ 0 w 7"/>
                <a:gd name="T11" fmla="*/ 15 h 32"/>
                <a:gd name="T12" fmla="*/ 0 w 7"/>
                <a:gd name="T13" fmla="*/ 20 h 32"/>
                <a:gd name="T14" fmla="*/ 0 w 7"/>
                <a:gd name="T15" fmla="*/ 27 h 32"/>
                <a:gd name="T16" fmla="*/ 1 w 7"/>
                <a:gd name="T17" fmla="*/ 32 h 32"/>
                <a:gd name="T18" fmla="*/ 5 w 7"/>
                <a:gd name="T19" fmla="*/ 32 h 32"/>
                <a:gd name="T20" fmla="*/ 5 w 7"/>
                <a:gd name="T21" fmla="*/ 31 h 32"/>
                <a:gd name="T22" fmla="*/ 5 w 7"/>
                <a:gd name="T23" fmla="*/ 29 h 32"/>
                <a:gd name="T24" fmla="*/ 4 w 7"/>
                <a:gd name="T25" fmla="*/ 25 h 32"/>
                <a:gd name="T26" fmla="*/ 4 w 7"/>
                <a:gd name="T27" fmla="*/ 20 h 32"/>
                <a:gd name="T28" fmla="*/ 4 w 7"/>
                <a:gd name="T29" fmla="*/ 15 h 32"/>
                <a:gd name="T30" fmla="*/ 4 w 7"/>
                <a:gd name="T31" fmla="*/ 9 h 32"/>
                <a:gd name="T32" fmla="*/ 4 w 7"/>
                <a:gd name="T33" fmla="*/ 4 h 32"/>
                <a:gd name="T34" fmla="*/ 7 w 7"/>
                <a:gd name="T35" fmla="*/ 0 h 32"/>
                <a:gd name="T36" fmla="*/ 7 w 7"/>
                <a:gd name="T37" fmla="*/ 0 h 32"/>
                <a:gd name="T38" fmla="*/ 7 w 7"/>
                <a:gd name="T39" fmla="*/ 0 h 32"/>
                <a:gd name="T40" fmla="*/ 5 w 7"/>
                <a:gd name="T41" fmla="*/ 0 h 32"/>
                <a:gd name="T42" fmla="*/ 5 w 7"/>
                <a:gd name="T43" fmla="*/ 0 h 32"/>
                <a:gd name="T44" fmla="*/ 5 w 7"/>
                <a:gd name="T45" fmla="*/ 0 h 32"/>
                <a:gd name="T46" fmla="*/ 4 w 7"/>
                <a:gd name="T47" fmla="*/ 0 h 32"/>
                <a:gd name="T48" fmla="*/ 3 w 7"/>
                <a:gd name="T49" fmla="*/ 0 h 32"/>
                <a:gd name="T50" fmla="*/ 2 w 7"/>
                <a:gd name="T51" fmla="*/ 1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2"/>
                <a:gd name="T80" fmla="*/ 7 w 7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2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5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4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33" name="Freeform 231"/>
            <p:cNvSpPr>
              <a:spLocks/>
            </p:cNvSpPr>
            <p:nvPr/>
          </p:nvSpPr>
          <p:spPr bwMode="auto">
            <a:xfrm>
              <a:off x="1274" y="1361"/>
              <a:ext cx="24" cy="90"/>
            </a:xfrm>
            <a:custGeom>
              <a:avLst/>
              <a:gdLst>
                <a:gd name="T0" fmla="*/ 24 w 24"/>
                <a:gd name="T1" fmla="*/ 1 h 90"/>
                <a:gd name="T2" fmla="*/ 22 w 24"/>
                <a:gd name="T3" fmla="*/ 1 h 90"/>
                <a:gd name="T4" fmla="*/ 21 w 24"/>
                <a:gd name="T5" fmla="*/ 3 h 90"/>
                <a:gd name="T6" fmla="*/ 19 w 24"/>
                <a:gd name="T7" fmla="*/ 8 h 90"/>
                <a:gd name="T8" fmla="*/ 17 w 24"/>
                <a:gd name="T9" fmla="*/ 16 h 90"/>
                <a:gd name="T10" fmla="*/ 15 w 24"/>
                <a:gd name="T11" fmla="*/ 28 h 90"/>
                <a:gd name="T12" fmla="*/ 14 w 24"/>
                <a:gd name="T13" fmla="*/ 43 h 90"/>
                <a:gd name="T14" fmla="*/ 15 w 24"/>
                <a:gd name="T15" fmla="*/ 64 h 90"/>
                <a:gd name="T16" fmla="*/ 18 w 24"/>
                <a:gd name="T17" fmla="*/ 90 h 90"/>
                <a:gd name="T18" fmla="*/ 5 w 24"/>
                <a:gd name="T19" fmla="*/ 90 h 90"/>
                <a:gd name="T20" fmla="*/ 4 w 24"/>
                <a:gd name="T21" fmla="*/ 88 h 90"/>
                <a:gd name="T22" fmla="*/ 3 w 24"/>
                <a:gd name="T23" fmla="*/ 81 h 90"/>
                <a:gd name="T24" fmla="*/ 1 w 24"/>
                <a:gd name="T25" fmla="*/ 69 h 90"/>
                <a:gd name="T26" fmla="*/ 0 w 24"/>
                <a:gd name="T27" fmla="*/ 56 h 90"/>
                <a:gd name="T28" fmla="*/ 0 w 24"/>
                <a:gd name="T29" fmla="*/ 41 h 90"/>
                <a:gd name="T30" fmla="*/ 1 w 24"/>
                <a:gd name="T31" fmla="*/ 27 h 90"/>
                <a:gd name="T32" fmla="*/ 4 w 24"/>
                <a:gd name="T33" fmla="*/ 13 h 90"/>
                <a:gd name="T34" fmla="*/ 7 w 24"/>
                <a:gd name="T35" fmla="*/ 0 h 90"/>
                <a:gd name="T36" fmla="*/ 24 w 24"/>
                <a:gd name="T37" fmla="*/ 1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90"/>
                <a:gd name="T59" fmla="*/ 24 w 24"/>
                <a:gd name="T60" fmla="*/ 90 h 9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90">
                  <a:moveTo>
                    <a:pt x="24" y="1"/>
                  </a:moveTo>
                  <a:lnTo>
                    <a:pt x="22" y="1"/>
                  </a:lnTo>
                  <a:lnTo>
                    <a:pt x="21" y="3"/>
                  </a:lnTo>
                  <a:lnTo>
                    <a:pt x="19" y="8"/>
                  </a:lnTo>
                  <a:lnTo>
                    <a:pt x="17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0"/>
                  </a:lnTo>
                  <a:lnTo>
                    <a:pt x="5" y="90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69"/>
                  </a:lnTo>
                  <a:lnTo>
                    <a:pt x="0" y="56"/>
                  </a:lnTo>
                  <a:lnTo>
                    <a:pt x="0" y="41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34" name="Freeform 232"/>
            <p:cNvSpPr>
              <a:spLocks/>
            </p:cNvSpPr>
            <p:nvPr/>
          </p:nvSpPr>
          <p:spPr bwMode="auto">
            <a:xfrm>
              <a:off x="1275" y="1368"/>
              <a:ext cx="19" cy="76"/>
            </a:xfrm>
            <a:custGeom>
              <a:avLst/>
              <a:gdLst>
                <a:gd name="T0" fmla="*/ 19 w 19"/>
                <a:gd name="T1" fmla="*/ 0 h 76"/>
                <a:gd name="T2" fmla="*/ 19 w 19"/>
                <a:gd name="T3" fmla="*/ 0 h 76"/>
                <a:gd name="T4" fmla="*/ 18 w 19"/>
                <a:gd name="T5" fmla="*/ 2 h 76"/>
                <a:gd name="T6" fmla="*/ 17 w 19"/>
                <a:gd name="T7" fmla="*/ 7 h 76"/>
                <a:gd name="T8" fmla="*/ 14 w 19"/>
                <a:gd name="T9" fmla="*/ 13 h 76"/>
                <a:gd name="T10" fmla="*/ 13 w 19"/>
                <a:gd name="T11" fmla="*/ 22 h 76"/>
                <a:gd name="T12" fmla="*/ 12 w 19"/>
                <a:gd name="T13" fmla="*/ 36 h 76"/>
                <a:gd name="T14" fmla="*/ 13 w 19"/>
                <a:gd name="T15" fmla="*/ 54 h 76"/>
                <a:gd name="T16" fmla="*/ 14 w 19"/>
                <a:gd name="T17" fmla="*/ 76 h 76"/>
                <a:gd name="T18" fmla="*/ 4 w 19"/>
                <a:gd name="T19" fmla="*/ 76 h 76"/>
                <a:gd name="T20" fmla="*/ 4 w 19"/>
                <a:gd name="T21" fmla="*/ 74 h 76"/>
                <a:gd name="T22" fmla="*/ 3 w 19"/>
                <a:gd name="T23" fmla="*/ 68 h 76"/>
                <a:gd name="T24" fmla="*/ 2 w 19"/>
                <a:gd name="T25" fmla="*/ 58 h 76"/>
                <a:gd name="T26" fmla="*/ 0 w 19"/>
                <a:gd name="T27" fmla="*/ 47 h 76"/>
                <a:gd name="T28" fmla="*/ 0 w 19"/>
                <a:gd name="T29" fmla="*/ 35 h 76"/>
                <a:gd name="T30" fmla="*/ 0 w 19"/>
                <a:gd name="T31" fmla="*/ 22 h 76"/>
                <a:gd name="T32" fmla="*/ 3 w 19"/>
                <a:gd name="T33" fmla="*/ 9 h 76"/>
                <a:gd name="T34" fmla="*/ 6 w 19"/>
                <a:gd name="T35" fmla="*/ 0 h 76"/>
                <a:gd name="T36" fmla="*/ 19 w 19"/>
                <a:gd name="T37" fmla="*/ 0 h 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6"/>
                <a:gd name="T59" fmla="*/ 19 w 19"/>
                <a:gd name="T60" fmla="*/ 76 h 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6">
                  <a:moveTo>
                    <a:pt x="19" y="0"/>
                  </a:moveTo>
                  <a:lnTo>
                    <a:pt x="19" y="0"/>
                  </a:lnTo>
                  <a:lnTo>
                    <a:pt x="18" y="2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2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6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3" y="68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9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35" name="Freeform 233"/>
            <p:cNvSpPr>
              <a:spLocks/>
            </p:cNvSpPr>
            <p:nvPr/>
          </p:nvSpPr>
          <p:spPr bwMode="auto">
            <a:xfrm>
              <a:off x="1277" y="1374"/>
              <a:ext cx="15" cy="63"/>
            </a:xfrm>
            <a:custGeom>
              <a:avLst/>
              <a:gdLst>
                <a:gd name="T0" fmla="*/ 15 w 15"/>
                <a:gd name="T1" fmla="*/ 0 h 63"/>
                <a:gd name="T2" fmla="*/ 15 w 15"/>
                <a:gd name="T3" fmla="*/ 1 h 63"/>
                <a:gd name="T4" fmla="*/ 14 w 15"/>
                <a:gd name="T5" fmla="*/ 2 h 63"/>
                <a:gd name="T6" fmla="*/ 12 w 15"/>
                <a:gd name="T7" fmla="*/ 6 h 63"/>
                <a:gd name="T8" fmla="*/ 11 w 15"/>
                <a:gd name="T9" fmla="*/ 12 h 63"/>
                <a:gd name="T10" fmla="*/ 10 w 15"/>
                <a:gd name="T11" fmla="*/ 19 h 63"/>
                <a:gd name="T12" fmla="*/ 9 w 15"/>
                <a:gd name="T13" fmla="*/ 30 h 63"/>
                <a:gd name="T14" fmla="*/ 10 w 15"/>
                <a:gd name="T15" fmla="*/ 44 h 63"/>
                <a:gd name="T16" fmla="*/ 11 w 15"/>
                <a:gd name="T17" fmla="*/ 63 h 63"/>
                <a:gd name="T18" fmla="*/ 2 w 15"/>
                <a:gd name="T19" fmla="*/ 63 h 63"/>
                <a:gd name="T20" fmla="*/ 2 w 15"/>
                <a:gd name="T21" fmla="*/ 62 h 63"/>
                <a:gd name="T22" fmla="*/ 1 w 15"/>
                <a:gd name="T23" fmla="*/ 56 h 63"/>
                <a:gd name="T24" fmla="*/ 0 w 15"/>
                <a:gd name="T25" fmla="*/ 49 h 63"/>
                <a:gd name="T26" fmla="*/ 0 w 15"/>
                <a:gd name="T27" fmla="*/ 40 h 63"/>
                <a:gd name="T28" fmla="*/ 0 w 15"/>
                <a:gd name="T29" fmla="*/ 29 h 63"/>
                <a:gd name="T30" fmla="*/ 0 w 15"/>
                <a:gd name="T31" fmla="*/ 19 h 63"/>
                <a:gd name="T32" fmla="*/ 1 w 15"/>
                <a:gd name="T33" fmla="*/ 8 h 63"/>
                <a:gd name="T34" fmla="*/ 4 w 15"/>
                <a:gd name="T35" fmla="*/ 0 h 63"/>
                <a:gd name="T36" fmla="*/ 15 w 15"/>
                <a:gd name="T37" fmla="*/ 0 h 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3"/>
                <a:gd name="T59" fmla="*/ 15 w 15"/>
                <a:gd name="T60" fmla="*/ 63 h 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3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19"/>
                  </a:lnTo>
                  <a:lnTo>
                    <a:pt x="9" y="30"/>
                  </a:lnTo>
                  <a:lnTo>
                    <a:pt x="10" y="44"/>
                  </a:lnTo>
                  <a:lnTo>
                    <a:pt x="11" y="63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36" name="Freeform 234"/>
            <p:cNvSpPr>
              <a:spLocks/>
            </p:cNvSpPr>
            <p:nvPr/>
          </p:nvSpPr>
          <p:spPr bwMode="auto">
            <a:xfrm>
              <a:off x="1277" y="1380"/>
              <a:ext cx="12" cy="50"/>
            </a:xfrm>
            <a:custGeom>
              <a:avLst/>
              <a:gdLst>
                <a:gd name="T0" fmla="*/ 12 w 12"/>
                <a:gd name="T1" fmla="*/ 1 h 50"/>
                <a:gd name="T2" fmla="*/ 12 w 12"/>
                <a:gd name="T3" fmla="*/ 1 h 50"/>
                <a:gd name="T4" fmla="*/ 11 w 12"/>
                <a:gd name="T5" fmla="*/ 2 h 50"/>
                <a:gd name="T6" fmla="*/ 10 w 12"/>
                <a:gd name="T7" fmla="*/ 4 h 50"/>
                <a:gd name="T8" fmla="*/ 9 w 12"/>
                <a:gd name="T9" fmla="*/ 9 h 50"/>
                <a:gd name="T10" fmla="*/ 9 w 12"/>
                <a:gd name="T11" fmla="*/ 15 h 50"/>
                <a:gd name="T12" fmla="*/ 8 w 12"/>
                <a:gd name="T13" fmla="*/ 24 h 50"/>
                <a:gd name="T14" fmla="*/ 8 w 12"/>
                <a:gd name="T15" fmla="*/ 36 h 50"/>
                <a:gd name="T16" fmla="*/ 9 w 12"/>
                <a:gd name="T17" fmla="*/ 50 h 50"/>
                <a:gd name="T18" fmla="*/ 2 w 12"/>
                <a:gd name="T19" fmla="*/ 50 h 50"/>
                <a:gd name="T20" fmla="*/ 2 w 12"/>
                <a:gd name="T21" fmla="*/ 49 h 50"/>
                <a:gd name="T22" fmla="*/ 2 w 12"/>
                <a:gd name="T23" fmla="*/ 45 h 50"/>
                <a:gd name="T24" fmla="*/ 1 w 12"/>
                <a:gd name="T25" fmla="*/ 38 h 50"/>
                <a:gd name="T26" fmla="*/ 1 w 12"/>
                <a:gd name="T27" fmla="*/ 31 h 50"/>
                <a:gd name="T28" fmla="*/ 0 w 12"/>
                <a:gd name="T29" fmla="*/ 23 h 50"/>
                <a:gd name="T30" fmla="*/ 1 w 12"/>
                <a:gd name="T31" fmla="*/ 15 h 50"/>
                <a:gd name="T32" fmla="*/ 2 w 12"/>
                <a:gd name="T33" fmla="*/ 7 h 50"/>
                <a:gd name="T34" fmla="*/ 4 w 12"/>
                <a:gd name="T35" fmla="*/ 0 h 50"/>
                <a:gd name="T36" fmla="*/ 12 w 12"/>
                <a:gd name="T37" fmla="*/ 1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"/>
                <a:gd name="T58" fmla="*/ 0 h 50"/>
                <a:gd name="T59" fmla="*/ 12 w 12"/>
                <a:gd name="T60" fmla="*/ 50 h 5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" h="50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9" y="9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37" name="Freeform 235"/>
            <p:cNvSpPr>
              <a:spLocks/>
            </p:cNvSpPr>
            <p:nvPr/>
          </p:nvSpPr>
          <p:spPr bwMode="auto">
            <a:xfrm>
              <a:off x="1278" y="1387"/>
              <a:ext cx="9" cy="36"/>
            </a:xfrm>
            <a:custGeom>
              <a:avLst/>
              <a:gdLst>
                <a:gd name="T0" fmla="*/ 9 w 9"/>
                <a:gd name="T1" fmla="*/ 0 h 36"/>
                <a:gd name="T2" fmla="*/ 9 w 9"/>
                <a:gd name="T3" fmla="*/ 0 h 36"/>
                <a:gd name="T4" fmla="*/ 8 w 9"/>
                <a:gd name="T5" fmla="*/ 1 h 36"/>
                <a:gd name="T6" fmla="*/ 8 w 9"/>
                <a:gd name="T7" fmla="*/ 3 h 36"/>
                <a:gd name="T8" fmla="*/ 7 w 9"/>
                <a:gd name="T9" fmla="*/ 6 h 36"/>
                <a:gd name="T10" fmla="*/ 6 w 9"/>
                <a:gd name="T11" fmla="*/ 10 h 36"/>
                <a:gd name="T12" fmla="*/ 6 w 9"/>
                <a:gd name="T13" fmla="*/ 17 h 36"/>
                <a:gd name="T14" fmla="*/ 6 w 9"/>
                <a:gd name="T15" fmla="*/ 25 h 36"/>
                <a:gd name="T16" fmla="*/ 7 w 9"/>
                <a:gd name="T17" fmla="*/ 36 h 36"/>
                <a:gd name="T18" fmla="*/ 2 w 9"/>
                <a:gd name="T19" fmla="*/ 36 h 36"/>
                <a:gd name="T20" fmla="*/ 1 w 9"/>
                <a:gd name="T21" fmla="*/ 36 h 36"/>
                <a:gd name="T22" fmla="*/ 1 w 9"/>
                <a:gd name="T23" fmla="*/ 32 h 36"/>
                <a:gd name="T24" fmla="*/ 1 w 9"/>
                <a:gd name="T25" fmla="*/ 28 h 36"/>
                <a:gd name="T26" fmla="*/ 0 w 9"/>
                <a:gd name="T27" fmla="*/ 22 h 36"/>
                <a:gd name="T28" fmla="*/ 0 w 9"/>
                <a:gd name="T29" fmla="*/ 16 h 36"/>
                <a:gd name="T30" fmla="*/ 0 w 9"/>
                <a:gd name="T31" fmla="*/ 10 h 36"/>
                <a:gd name="T32" fmla="*/ 1 w 9"/>
                <a:gd name="T33" fmla="*/ 4 h 36"/>
                <a:gd name="T34" fmla="*/ 3 w 9"/>
                <a:gd name="T35" fmla="*/ 0 h 36"/>
                <a:gd name="T36" fmla="*/ 9 w 9"/>
                <a:gd name="T37" fmla="*/ 0 h 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36"/>
                <a:gd name="T59" fmla="*/ 9 w 9"/>
                <a:gd name="T60" fmla="*/ 36 h 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36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7" y="36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4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38" name="Rectangle 236"/>
            <p:cNvSpPr>
              <a:spLocks noChangeArrowheads="1"/>
            </p:cNvSpPr>
            <p:nvPr/>
          </p:nvSpPr>
          <p:spPr bwMode="auto">
            <a:xfrm>
              <a:off x="1155" y="1377"/>
              <a:ext cx="4" cy="1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2339" name="Freeform 237"/>
            <p:cNvSpPr>
              <a:spLocks/>
            </p:cNvSpPr>
            <p:nvPr/>
          </p:nvSpPr>
          <p:spPr bwMode="auto">
            <a:xfrm>
              <a:off x="1197" y="1375"/>
              <a:ext cx="46" cy="55"/>
            </a:xfrm>
            <a:custGeom>
              <a:avLst/>
              <a:gdLst>
                <a:gd name="T0" fmla="*/ 4 w 46"/>
                <a:gd name="T1" fmla="*/ 6 h 55"/>
                <a:gd name="T2" fmla="*/ 4 w 46"/>
                <a:gd name="T3" fmla="*/ 7 h 55"/>
                <a:gd name="T4" fmla="*/ 3 w 46"/>
                <a:gd name="T5" fmla="*/ 9 h 55"/>
                <a:gd name="T6" fmla="*/ 1 w 46"/>
                <a:gd name="T7" fmla="*/ 14 h 55"/>
                <a:gd name="T8" fmla="*/ 0 w 46"/>
                <a:gd name="T9" fmla="*/ 20 h 55"/>
                <a:gd name="T10" fmla="*/ 0 w 46"/>
                <a:gd name="T11" fmla="*/ 28 h 55"/>
                <a:gd name="T12" fmla="*/ 0 w 46"/>
                <a:gd name="T13" fmla="*/ 36 h 55"/>
                <a:gd name="T14" fmla="*/ 0 w 46"/>
                <a:gd name="T15" fmla="*/ 46 h 55"/>
                <a:gd name="T16" fmla="*/ 3 w 46"/>
                <a:gd name="T17" fmla="*/ 55 h 55"/>
                <a:gd name="T18" fmla="*/ 3 w 46"/>
                <a:gd name="T19" fmla="*/ 54 h 55"/>
                <a:gd name="T20" fmla="*/ 3 w 46"/>
                <a:gd name="T21" fmla="*/ 53 h 55"/>
                <a:gd name="T22" fmla="*/ 3 w 46"/>
                <a:gd name="T23" fmla="*/ 51 h 55"/>
                <a:gd name="T24" fmla="*/ 3 w 46"/>
                <a:gd name="T25" fmla="*/ 49 h 55"/>
                <a:gd name="T26" fmla="*/ 3 w 46"/>
                <a:gd name="T27" fmla="*/ 46 h 55"/>
                <a:gd name="T28" fmla="*/ 4 w 46"/>
                <a:gd name="T29" fmla="*/ 42 h 55"/>
                <a:gd name="T30" fmla="*/ 4 w 46"/>
                <a:gd name="T31" fmla="*/ 39 h 55"/>
                <a:gd name="T32" fmla="*/ 5 w 46"/>
                <a:gd name="T33" fmla="*/ 35 h 55"/>
                <a:gd name="T34" fmla="*/ 6 w 46"/>
                <a:gd name="T35" fmla="*/ 32 h 55"/>
                <a:gd name="T36" fmla="*/ 7 w 46"/>
                <a:gd name="T37" fmla="*/ 28 h 55"/>
                <a:gd name="T38" fmla="*/ 8 w 46"/>
                <a:gd name="T39" fmla="*/ 25 h 55"/>
                <a:gd name="T40" fmla="*/ 11 w 46"/>
                <a:gd name="T41" fmla="*/ 21 h 55"/>
                <a:gd name="T42" fmla="*/ 14 w 46"/>
                <a:gd name="T43" fmla="*/ 19 h 55"/>
                <a:gd name="T44" fmla="*/ 17 w 46"/>
                <a:gd name="T45" fmla="*/ 16 h 55"/>
                <a:gd name="T46" fmla="*/ 21 w 46"/>
                <a:gd name="T47" fmla="*/ 14 h 55"/>
                <a:gd name="T48" fmla="*/ 26 w 46"/>
                <a:gd name="T49" fmla="*/ 14 h 55"/>
                <a:gd name="T50" fmla="*/ 26 w 46"/>
                <a:gd name="T51" fmla="*/ 13 h 55"/>
                <a:gd name="T52" fmla="*/ 26 w 46"/>
                <a:gd name="T53" fmla="*/ 13 h 55"/>
                <a:gd name="T54" fmla="*/ 28 w 46"/>
                <a:gd name="T55" fmla="*/ 12 h 55"/>
                <a:gd name="T56" fmla="*/ 29 w 46"/>
                <a:gd name="T57" fmla="*/ 11 h 55"/>
                <a:gd name="T58" fmla="*/ 33 w 46"/>
                <a:gd name="T59" fmla="*/ 9 h 55"/>
                <a:gd name="T60" fmla="*/ 36 w 46"/>
                <a:gd name="T61" fmla="*/ 7 h 55"/>
                <a:gd name="T62" fmla="*/ 41 w 46"/>
                <a:gd name="T63" fmla="*/ 5 h 55"/>
                <a:gd name="T64" fmla="*/ 46 w 46"/>
                <a:gd name="T65" fmla="*/ 2 h 55"/>
                <a:gd name="T66" fmla="*/ 46 w 46"/>
                <a:gd name="T67" fmla="*/ 2 h 55"/>
                <a:gd name="T68" fmla="*/ 45 w 46"/>
                <a:gd name="T69" fmla="*/ 2 h 55"/>
                <a:gd name="T70" fmla="*/ 43 w 46"/>
                <a:gd name="T71" fmla="*/ 2 h 55"/>
                <a:gd name="T72" fmla="*/ 42 w 46"/>
                <a:gd name="T73" fmla="*/ 1 h 55"/>
                <a:gd name="T74" fmla="*/ 40 w 46"/>
                <a:gd name="T75" fmla="*/ 1 h 55"/>
                <a:gd name="T76" fmla="*/ 38 w 46"/>
                <a:gd name="T77" fmla="*/ 1 h 55"/>
                <a:gd name="T78" fmla="*/ 35 w 46"/>
                <a:gd name="T79" fmla="*/ 1 h 55"/>
                <a:gd name="T80" fmla="*/ 32 w 46"/>
                <a:gd name="T81" fmla="*/ 0 h 55"/>
                <a:gd name="T82" fmla="*/ 28 w 46"/>
                <a:gd name="T83" fmla="*/ 0 h 55"/>
                <a:gd name="T84" fmla="*/ 26 w 46"/>
                <a:gd name="T85" fmla="*/ 0 h 55"/>
                <a:gd name="T86" fmla="*/ 22 w 46"/>
                <a:gd name="T87" fmla="*/ 1 h 55"/>
                <a:gd name="T88" fmla="*/ 19 w 46"/>
                <a:gd name="T89" fmla="*/ 1 h 55"/>
                <a:gd name="T90" fmla="*/ 14 w 46"/>
                <a:gd name="T91" fmla="*/ 1 h 55"/>
                <a:gd name="T92" fmla="*/ 11 w 46"/>
                <a:gd name="T93" fmla="*/ 2 h 55"/>
                <a:gd name="T94" fmla="*/ 7 w 46"/>
                <a:gd name="T95" fmla="*/ 4 h 55"/>
                <a:gd name="T96" fmla="*/ 4 w 46"/>
                <a:gd name="T97" fmla="*/ 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6"/>
                <a:gd name="T148" fmla="*/ 0 h 55"/>
                <a:gd name="T149" fmla="*/ 46 w 46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9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40" name="Freeform 238"/>
            <p:cNvSpPr>
              <a:spLocks/>
            </p:cNvSpPr>
            <p:nvPr/>
          </p:nvSpPr>
          <p:spPr bwMode="auto">
            <a:xfrm>
              <a:off x="1133" y="1416"/>
              <a:ext cx="37" cy="9"/>
            </a:xfrm>
            <a:custGeom>
              <a:avLst/>
              <a:gdLst>
                <a:gd name="T0" fmla="*/ 0 w 37"/>
                <a:gd name="T1" fmla="*/ 6 h 9"/>
                <a:gd name="T2" fmla="*/ 0 w 37"/>
                <a:gd name="T3" fmla="*/ 6 h 9"/>
                <a:gd name="T4" fmla="*/ 0 w 37"/>
                <a:gd name="T5" fmla="*/ 6 h 9"/>
                <a:gd name="T6" fmla="*/ 1 w 37"/>
                <a:gd name="T7" fmla="*/ 5 h 9"/>
                <a:gd name="T8" fmla="*/ 1 w 37"/>
                <a:gd name="T9" fmla="*/ 5 h 9"/>
                <a:gd name="T10" fmla="*/ 2 w 37"/>
                <a:gd name="T11" fmla="*/ 3 h 9"/>
                <a:gd name="T12" fmla="*/ 4 w 37"/>
                <a:gd name="T13" fmla="*/ 2 h 9"/>
                <a:gd name="T14" fmla="*/ 5 w 37"/>
                <a:gd name="T15" fmla="*/ 2 h 9"/>
                <a:gd name="T16" fmla="*/ 7 w 37"/>
                <a:gd name="T17" fmla="*/ 1 h 9"/>
                <a:gd name="T18" fmla="*/ 9 w 37"/>
                <a:gd name="T19" fmla="*/ 0 h 9"/>
                <a:gd name="T20" fmla="*/ 12 w 37"/>
                <a:gd name="T21" fmla="*/ 0 h 9"/>
                <a:gd name="T22" fmla="*/ 15 w 37"/>
                <a:gd name="T23" fmla="*/ 0 h 9"/>
                <a:gd name="T24" fmla="*/ 19 w 37"/>
                <a:gd name="T25" fmla="*/ 0 h 9"/>
                <a:gd name="T26" fmla="*/ 22 w 37"/>
                <a:gd name="T27" fmla="*/ 0 h 9"/>
                <a:gd name="T28" fmla="*/ 27 w 37"/>
                <a:gd name="T29" fmla="*/ 1 h 9"/>
                <a:gd name="T30" fmla="*/ 32 w 37"/>
                <a:gd name="T31" fmla="*/ 1 h 9"/>
                <a:gd name="T32" fmla="*/ 37 w 37"/>
                <a:gd name="T33" fmla="*/ 3 h 9"/>
                <a:gd name="T34" fmla="*/ 37 w 37"/>
                <a:gd name="T35" fmla="*/ 6 h 9"/>
                <a:gd name="T36" fmla="*/ 36 w 37"/>
                <a:gd name="T37" fmla="*/ 6 h 9"/>
                <a:gd name="T38" fmla="*/ 36 w 37"/>
                <a:gd name="T39" fmla="*/ 5 h 9"/>
                <a:gd name="T40" fmla="*/ 34 w 37"/>
                <a:gd name="T41" fmla="*/ 5 h 9"/>
                <a:gd name="T42" fmla="*/ 33 w 37"/>
                <a:gd name="T43" fmla="*/ 5 h 9"/>
                <a:gd name="T44" fmla="*/ 30 w 37"/>
                <a:gd name="T45" fmla="*/ 3 h 9"/>
                <a:gd name="T46" fmla="*/ 28 w 37"/>
                <a:gd name="T47" fmla="*/ 3 h 9"/>
                <a:gd name="T48" fmla="*/ 25 w 37"/>
                <a:gd name="T49" fmla="*/ 2 h 9"/>
                <a:gd name="T50" fmla="*/ 22 w 37"/>
                <a:gd name="T51" fmla="*/ 2 h 9"/>
                <a:gd name="T52" fmla="*/ 19 w 37"/>
                <a:gd name="T53" fmla="*/ 2 h 9"/>
                <a:gd name="T54" fmla="*/ 15 w 37"/>
                <a:gd name="T55" fmla="*/ 2 h 9"/>
                <a:gd name="T56" fmla="*/ 13 w 37"/>
                <a:gd name="T57" fmla="*/ 2 h 9"/>
                <a:gd name="T58" fmla="*/ 9 w 37"/>
                <a:gd name="T59" fmla="*/ 3 h 9"/>
                <a:gd name="T60" fmla="*/ 7 w 37"/>
                <a:gd name="T61" fmla="*/ 5 h 9"/>
                <a:gd name="T62" fmla="*/ 5 w 37"/>
                <a:gd name="T63" fmla="*/ 6 h 9"/>
                <a:gd name="T64" fmla="*/ 2 w 37"/>
                <a:gd name="T65" fmla="*/ 7 h 9"/>
                <a:gd name="T66" fmla="*/ 0 w 37"/>
                <a:gd name="T67" fmla="*/ 9 h 9"/>
                <a:gd name="T68" fmla="*/ 0 w 37"/>
                <a:gd name="T69" fmla="*/ 6 h 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9"/>
                <a:gd name="T107" fmla="*/ 37 w 37"/>
                <a:gd name="T108" fmla="*/ 9 h 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9">
                  <a:moveTo>
                    <a:pt x="0" y="6"/>
                  </a:moveTo>
                  <a:lnTo>
                    <a:pt x="0" y="6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41" name="Freeform 239"/>
            <p:cNvSpPr>
              <a:spLocks/>
            </p:cNvSpPr>
            <p:nvPr/>
          </p:nvSpPr>
          <p:spPr bwMode="auto">
            <a:xfrm>
              <a:off x="1133" y="1391"/>
              <a:ext cx="37" cy="11"/>
            </a:xfrm>
            <a:custGeom>
              <a:avLst/>
              <a:gdLst>
                <a:gd name="T0" fmla="*/ 0 w 37"/>
                <a:gd name="T1" fmla="*/ 6 h 11"/>
                <a:gd name="T2" fmla="*/ 0 w 37"/>
                <a:gd name="T3" fmla="*/ 6 h 11"/>
                <a:gd name="T4" fmla="*/ 0 w 37"/>
                <a:gd name="T5" fmla="*/ 6 h 11"/>
                <a:gd name="T6" fmla="*/ 1 w 37"/>
                <a:gd name="T7" fmla="*/ 6 h 11"/>
                <a:gd name="T8" fmla="*/ 1 w 37"/>
                <a:gd name="T9" fmla="*/ 5 h 11"/>
                <a:gd name="T10" fmla="*/ 2 w 37"/>
                <a:gd name="T11" fmla="*/ 4 h 11"/>
                <a:gd name="T12" fmla="*/ 4 w 37"/>
                <a:gd name="T13" fmla="*/ 4 h 11"/>
                <a:gd name="T14" fmla="*/ 5 w 37"/>
                <a:gd name="T15" fmla="*/ 3 h 11"/>
                <a:gd name="T16" fmla="*/ 7 w 37"/>
                <a:gd name="T17" fmla="*/ 2 h 11"/>
                <a:gd name="T18" fmla="*/ 9 w 37"/>
                <a:gd name="T19" fmla="*/ 2 h 11"/>
                <a:gd name="T20" fmla="*/ 12 w 37"/>
                <a:gd name="T21" fmla="*/ 0 h 11"/>
                <a:gd name="T22" fmla="*/ 15 w 37"/>
                <a:gd name="T23" fmla="*/ 0 h 11"/>
                <a:gd name="T24" fmla="*/ 19 w 37"/>
                <a:gd name="T25" fmla="*/ 0 h 11"/>
                <a:gd name="T26" fmla="*/ 22 w 37"/>
                <a:gd name="T27" fmla="*/ 0 h 11"/>
                <a:gd name="T28" fmla="*/ 27 w 37"/>
                <a:gd name="T29" fmla="*/ 2 h 11"/>
                <a:gd name="T30" fmla="*/ 32 w 37"/>
                <a:gd name="T31" fmla="*/ 3 h 11"/>
                <a:gd name="T32" fmla="*/ 37 w 37"/>
                <a:gd name="T33" fmla="*/ 4 h 11"/>
                <a:gd name="T34" fmla="*/ 37 w 37"/>
                <a:gd name="T35" fmla="*/ 6 h 11"/>
                <a:gd name="T36" fmla="*/ 36 w 37"/>
                <a:gd name="T37" fmla="*/ 6 h 11"/>
                <a:gd name="T38" fmla="*/ 36 w 37"/>
                <a:gd name="T39" fmla="*/ 5 h 11"/>
                <a:gd name="T40" fmla="*/ 34 w 37"/>
                <a:gd name="T41" fmla="*/ 5 h 11"/>
                <a:gd name="T42" fmla="*/ 33 w 37"/>
                <a:gd name="T43" fmla="*/ 5 h 11"/>
                <a:gd name="T44" fmla="*/ 30 w 37"/>
                <a:gd name="T45" fmla="*/ 4 h 11"/>
                <a:gd name="T46" fmla="*/ 28 w 37"/>
                <a:gd name="T47" fmla="*/ 4 h 11"/>
                <a:gd name="T48" fmla="*/ 25 w 37"/>
                <a:gd name="T49" fmla="*/ 4 h 11"/>
                <a:gd name="T50" fmla="*/ 22 w 37"/>
                <a:gd name="T51" fmla="*/ 3 h 11"/>
                <a:gd name="T52" fmla="*/ 19 w 37"/>
                <a:gd name="T53" fmla="*/ 3 h 11"/>
                <a:gd name="T54" fmla="*/ 15 w 37"/>
                <a:gd name="T55" fmla="*/ 3 h 11"/>
                <a:gd name="T56" fmla="*/ 13 w 37"/>
                <a:gd name="T57" fmla="*/ 3 h 11"/>
                <a:gd name="T58" fmla="*/ 9 w 37"/>
                <a:gd name="T59" fmla="*/ 4 h 11"/>
                <a:gd name="T60" fmla="*/ 7 w 37"/>
                <a:gd name="T61" fmla="*/ 5 h 11"/>
                <a:gd name="T62" fmla="*/ 5 w 37"/>
                <a:gd name="T63" fmla="*/ 6 h 11"/>
                <a:gd name="T64" fmla="*/ 2 w 37"/>
                <a:gd name="T65" fmla="*/ 9 h 11"/>
                <a:gd name="T66" fmla="*/ 0 w 37"/>
                <a:gd name="T67" fmla="*/ 11 h 11"/>
                <a:gd name="T68" fmla="*/ 0 w 37"/>
                <a:gd name="T69" fmla="*/ 6 h 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1"/>
                <a:gd name="T107" fmla="*/ 37 w 37"/>
                <a:gd name="T108" fmla="*/ 11 h 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1">
                  <a:moveTo>
                    <a:pt x="0" y="6"/>
                  </a:move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2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42" name="Freeform 240"/>
            <p:cNvSpPr>
              <a:spLocks/>
            </p:cNvSpPr>
            <p:nvPr/>
          </p:nvSpPr>
          <p:spPr bwMode="auto">
            <a:xfrm>
              <a:off x="1168" y="1380"/>
              <a:ext cx="61" cy="112"/>
            </a:xfrm>
            <a:custGeom>
              <a:avLst/>
              <a:gdLst>
                <a:gd name="T0" fmla="*/ 0 w 61"/>
                <a:gd name="T1" fmla="*/ 0 h 112"/>
                <a:gd name="T2" fmla="*/ 0 w 61"/>
                <a:gd name="T3" fmla="*/ 108 h 112"/>
                <a:gd name="T4" fmla="*/ 19 w 61"/>
                <a:gd name="T5" fmla="*/ 112 h 112"/>
                <a:gd name="T6" fmla="*/ 18 w 61"/>
                <a:gd name="T7" fmla="*/ 98 h 112"/>
                <a:gd name="T8" fmla="*/ 61 w 61"/>
                <a:gd name="T9" fmla="*/ 104 h 112"/>
                <a:gd name="T10" fmla="*/ 61 w 61"/>
                <a:gd name="T11" fmla="*/ 98 h 112"/>
                <a:gd name="T12" fmla="*/ 30 w 61"/>
                <a:gd name="T13" fmla="*/ 94 h 112"/>
                <a:gd name="T14" fmla="*/ 29 w 61"/>
                <a:gd name="T15" fmla="*/ 81 h 112"/>
                <a:gd name="T16" fmla="*/ 9 w 61"/>
                <a:gd name="T17" fmla="*/ 81 h 112"/>
                <a:gd name="T18" fmla="*/ 8 w 61"/>
                <a:gd name="T19" fmla="*/ 80 h 112"/>
                <a:gd name="T20" fmla="*/ 7 w 61"/>
                <a:gd name="T21" fmla="*/ 76 h 112"/>
                <a:gd name="T22" fmla="*/ 6 w 61"/>
                <a:gd name="T23" fmla="*/ 69 h 112"/>
                <a:gd name="T24" fmla="*/ 4 w 61"/>
                <a:gd name="T25" fmla="*/ 58 h 112"/>
                <a:gd name="T26" fmla="*/ 2 w 61"/>
                <a:gd name="T27" fmla="*/ 46 h 112"/>
                <a:gd name="T28" fmla="*/ 1 w 61"/>
                <a:gd name="T29" fmla="*/ 34 h 112"/>
                <a:gd name="T30" fmla="*/ 2 w 61"/>
                <a:gd name="T31" fmla="*/ 18 h 112"/>
                <a:gd name="T32" fmla="*/ 6 w 61"/>
                <a:gd name="T33" fmla="*/ 3 h 112"/>
                <a:gd name="T34" fmla="*/ 0 w 61"/>
                <a:gd name="T35" fmla="*/ 0 h 1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1"/>
                <a:gd name="T55" fmla="*/ 0 h 112"/>
                <a:gd name="T56" fmla="*/ 61 w 61"/>
                <a:gd name="T57" fmla="*/ 112 h 11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1" h="112">
                  <a:moveTo>
                    <a:pt x="0" y="0"/>
                  </a:moveTo>
                  <a:lnTo>
                    <a:pt x="0" y="108"/>
                  </a:lnTo>
                  <a:lnTo>
                    <a:pt x="19" y="112"/>
                  </a:lnTo>
                  <a:lnTo>
                    <a:pt x="18" y="98"/>
                  </a:lnTo>
                  <a:lnTo>
                    <a:pt x="61" y="104"/>
                  </a:lnTo>
                  <a:lnTo>
                    <a:pt x="61" y="98"/>
                  </a:lnTo>
                  <a:lnTo>
                    <a:pt x="30" y="94"/>
                  </a:lnTo>
                  <a:lnTo>
                    <a:pt x="29" y="81"/>
                  </a:lnTo>
                  <a:lnTo>
                    <a:pt x="9" y="81"/>
                  </a:lnTo>
                  <a:lnTo>
                    <a:pt x="8" y="80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8"/>
                  </a:lnTo>
                  <a:lnTo>
                    <a:pt x="2" y="46"/>
                  </a:lnTo>
                  <a:lnTo>
                    <a:pt x="1" y="34"/>
                  </a:lnTo>
                  <a:lnTo>
                    <a:pt x="2" y="18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43" name="Freeform 241"/>
            <p:cNvSpPr>
              <a:spLocks/>
            </p:cNvSpPr>
            <p:nvPr/>
          </p:nvSpPr>
          <p:spPr bwMode="auto">
            <a:xfrm>
              <a:off x="1198" y="1354"/>
              <a:ext cx="79" cy="15"/>
            </a:xfrm>
            <a:custGeom>
              <a:avLst/>
              <a:gdLst>
                <a:gd name="T0" fmla="*/ 0 w 79"/>
                <a:gd name="T1" fmla="*/ 15 h 15"/>
                <a:gd name="T2" fmla="*/ 0 w 79"/>
                <a:gd name="T3" fmla="*/ 15 h 15"/>
                <a:gd name="T4" fmla="*/ 3 w 79"/>
                <a:gd name="T5" fmla="*/ 14 h 15"/>
                <a:gd name="T6" fmla="*/ 4 w 79"/>
                <a:gd name="T7" fmla="*/ 14 h 15"/>
                <a:gd name="T8" fmla="*/ 7 w 79"/>
                <a:gd name="T9" fmla="*/ 13 h 15"/>
                <a:gd name="T10" fmla="*/ 11 w 79"/>
                <a:gd name="T11" fmla="*/ 12 h 15"/>
                <a:gd name="T12" fmla="*/ 14 w 79"/>
                <a:gd name="T13" fmla="*/ 10 h 15"/>
                <a:gd name="T14" fmla="*/ 19 w 79"/>
                <a:gd name="T15" fmla="*/ 9 h 15"/>
                <a:gd name="T16" fmla="*/ 24 w 79"/>
                <a:gd name="T17" fmla="*/ 8 h 15"/>
                <a:gd name="T18" fmla="*/ 30 w 79"/>
                <a:gd name="T19" fmla="*/ 8 h 15"/>
                <a:gd name="T20" fmla="*/ 35 w 79"/>
                <a:gd name="T21" fmla="*/ 7 h 15"/>
                <a:gd name="T22" fmla="*/ 42 w 79"/>
                <a:gd name="T23" fmla="*/ 7 h 15"/>
                <a:gd name="T24" fmla="*/ 48 w 79"/>
                <a:gd name="T25" fmla="*/ 6 h 15"/>
                <a:gd name="T26" fmla="*/ 55 w 79"/>
                <a:gd name="T27" fmla="*/ 7 h 15"/>
                <a:gd name="T28" fmla="*/ 62 w 79"/>
                <a:gd name="T29" fmla="*/ 7 h 15"/>
                <a:gd name="T30" fmla="*/ 69 w 79"/>
                <a:gd name="T31" fmla="*/ 8 h 15"/>
                <a:gd name="T32" fmla="*/ 76 w 79"/>
                <a:gd name="T33" fmla="*/ 9 h 15"/>
                <a:gd name="T34" fmla="*/ 79 w 79"/>
                <a:gd name="T35" fmla="*/ 0 h 15"/>
                <a:gd name="T36" fmla="*/ 79 w 79"/>
                <a:gd name="T37" fmla="*/ 0 h 15"/>
                <a:gd name="T38" fmla="*/ 76 w 79"/>
                <a:gd name="T39" fmla="*/ 0 h 15"/>
                <a:gd name="T40" fmla="*/ 74 w 79"/>
                <a:gd name="T41" fmla="*/ 0 h 15"/>
                <a:gd name="T42" fmla="*/ 70 w 79"/>
                <a:gd name="T43" fmla="*/ 0 h 15"/>
                <a:gd name="T44" fmla="*/ 66 w 79"/>
                <a:gd name="T45" fmla="*/ 0 h 15"/>
                <a:gd name="T46" fmla="*/ 61 w 79"/>
                <a:gd name="T47" fmla="*/ 0 h 15"/>
                <a:gd name="T48" fmla="*/ 56 w 79"/>
                <a:gd name="T49" fmla="*/ 0 h 15"/>
                <a:gd name="T50" fmla="*/ 51 w 79"/>
                <a:gd name="T51" fmla="*/ 1 h 15"/>
                <a:gd name="T52" fmla="*/ 44 w 79"/>
                <a:gd name="T53" fmla="*/ 1 h 15"/>
                <a:gd name="T54" fmla="*/ 38 w 79"/>
                <a:gd name="T55" fmla="*/ 1 h 15"/>
                <a:gd name="T56" fmla="*/ 31 w 79"/>
                <a:gd name="T57" fmla="*/ 2 h 15"/>
                <a:gd name="T58" fmla="*/ 25 w 79"/>
                <a:gd name="T59" fmla="*/ 3 h 15"/>
                <a:gd name="T60" fmla="*/ 18 w 79"/>
                <a:gd name="T61" fmla="*/ 5 h 15"/>
                <a:gd name="T62" fmla="*/ 12 w 79"/>
                <a:gd name="T63" fmla="*/ 6 h 15"/>
                <a:gd name="T64" fmla="*/ 6 w 79"/>
                <a:gd name="T65" fmla="*/ 7 h 15"/>
                <a:gd name="T66" fmla="*/ 0 w 79"/>
                <a:gd name="T67" fmla="*/ 8 h 15"/>
                <a:gd name="T68" fmla="*/ 0 w 79"/>
                <a:gd name="T69" fmla="*/ 15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"/>
                <a:gd name="T106" fmla="*/ 0 h 15"/>
                <a:gd name="T107" fmla="*/ 79 w 79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0"/>
                  </a:lnTo>
                  <a:lnTo>
                    <a:pt x="19" y="9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44" name="Freeform 242"/>
            <p:cNvSpPr>
              <a:spLocks/>
            </p:cNvSpPr>
            <p:nvPr/>
          </p:nvSpPr>
          <p:spPr bwMode="auto">
            <a:xfrm>
              <a:off x="1153" y="1494"/>
              <a:ext cx="132" cy="45"/>
            </a:xfrm>
            <a:custGeom>
              <a:avLst/>
              <a:gdLst>
                <a:gd name="T0" fmla="*/ 55 w 132"/>
                <a:gd name="T1" fmla="*/ 43 h 45"/>
                <a:gd name="T2" fmla="*/ 56 w 132"/>
                <a:gd name="T3" fmla="*/ 43 h 45"/>
                <a:gd name="T4" fmla="*/ 56 w 132"/>
                <a:gd name="T5" fmla="*/ 42 h 45"/>
                <a:gd name="T6" fmla="*/ 57 w 132"/>
                <a:gd name="T7" fmla="*/ 42 h 45"/>
                <a:gd name="T8" fmla="*/ 59 w 132"/>
                <a:gd name="T9" fmla="*/ 41 h 45"/>
                <a:gd name="T10" fmla="*/ 61 w 132"/>
                <a:gd name="T11" fmla="*/ 41 h 45"/>
                <a:gd name="T12" fmla="*/ 63 w 132"/>
                <a:gd name="T13" fmla="*/ 40 h 45"/>
                <a:gd name="T14" fmla="*/ 65 w 132"/>
                <a:gd name="T15" fmla="*/ 39 h 45"/>
                <a:gd name="T16" fmla="*/ 68 w 132"/>
                <a:gd name="T17" fmla="*/ 38 h 45"/>
                <a:gd name="T18" fmla="*/ 71 w 132"/>
                <a:gd name="T19" fmla="*/ 36 h 45"/>
                <a:gd name="T20" fmla="*/ 73 w 132"/>
                <a:gd name="T21" fmla="*/ 34 h 45"/>
                <a:gd name="T22" fmla="*/ 76 w 132"/>
                <a:gd name="T23" fmla="*/ 33 h 45"/>
                <a:gd name="T24" fmla="*/ 78 w 132"/>
                <a:gd name="T25" fmla="*/ 32 h 45"/>
                <a:gd name="T26" fmla="*/ 80 w 132"/>
                <a:gd name="T27" fmla="*/ 29 h 45"/>
                <a:gd name="T28" fmla="*/ 82 w 132"/>
                <a:gd name="T29" fmla="*/ 28 h 45"/>
                <a:gd name="T30" fmla="*/ 84 w 132"/>
                <a:gd name="T31" fmla="*/ 26 h 45"/>
                <a:gd name="T32" fmla="*/ 85 w 132"/>
                <a:gd name="T33" fmla="*/ 24 h 45"/>
                <a:gd name="T34" fmla="*/ 0 w 132"/>
                <a:gd name="T35" fmla="*/ 3 h 45"/>
                <a:gd name="T36" fmla="*/ 6 w 132"/>
                <a:gd name="T37" fmla="*/ 0 h 45"/>
                <a:gd name="T38" fmla="*/ 132 w 132"/>
                <a:gd name="T39" fmla="*/ 32 h 45"/>
                <a:gd name="T40" fmla="*/ 126 w 132"/>
                <a:gd name="T41" fmla="*/ 34 h 45"/>
                <a:gd name="T42" fmla="*/ 90 w 132"/>
                <a:gd name="T43" fmla="*/ 25 h 45"/>
                <a:gd name="T44" fmla="*/ 90 w 132"/>
                <a:gd name="T45" fmla="*/ 25 h 45"/>
                <a:gd name="T46" fmla="*/ 90 w 132"/>
                <a:gd name="T47" fmla="*/ 26 h 45"/>
                <a:gd name="T48" fmla="*/ 89 w 132"/>
                <a:gd name="T49" fmla="*/ 26 h 45"/>
                <a:gd name="T50" fmla="*/ 89 w 132"/>
                <a:gd name="T51" fmla="*/ 27 h 45"/>
                <a:gd name="T52" fmla="*/ 87 w 132"/>
                <a:gd name="T53" fmla="*/ 28 h 45"/>
                <a:gd name="T54" fmla="*/ 86 w 132"/>
                <a:gd name="T55" fmla="*/ 29 h 45"/>
                <a:gd name="T56" fmla="*/ 85 w 132"/>
                <a:gd name="T57" fmla="*/ 31 h 45"/>
                <a:gd name="T58" fmla="*/ 83 w 132"/>
                <a:gd name="T59" fmla="*/ 32 h 45"/>
                <a:gd name="T60" fmla="*/ 80 w 132"/>
                <a:gd name="T61" fmla="*/ 33 h 45"/>
                <a:gd name="T62" fmla="*/ 78 w 132"/>
                <a:gd name="T63" fmla="*/ 35 h 45"/>
                <a:gd name="T64" fmla="*/ 76 w 132"/>
                <a:gd name="T65" fmla="*/ 36 h 45"/>
                <a:gd name="T66" fmla="*/ 72 w 132"/>
                <a:gd name="T67" fmla="*/ 38 h 45"/>
                <a:gd name="T68" fmla="*/ 70 w 132"/>
                <a:gd name="T69" fmla="*/ 40 h 45"/>
                <a:gd name="T70" fmla="*/ 65 w 132"/>
                <a:gd name="T71" fmla="*/ 41 h 45"/>
                <a:gd name="T72" fmla="*/ 62 w 132"/>
                <a:gd name="T73" fmla="*/ 43 h 45"/>
                <a:gd name="T74" fmla="*/ 57 w 132"/>
                <a:gd name="T75" fmla="*/ 45 h 45"/>
                <a:gd name="T76" fmla="*/ 55 w 132"/>
                <a:gd name="T77" fmla="*/ 43 h 4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45"/>
                <a:gd name="T119" fmla="*/ 132 w 132"/>
                <a:gd name="T120" fmla="*/ 45 h 4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45">
                  <a:moveTo>
                    <a:pt x="55" y="43"/>
                  </a:moveTo>
                  <a:lnTo>
                    <a:pt x="56" y="43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6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2"/>
                  </a:lnTo>
                  <a:lnTo>
                    <a:pt x="80" y="29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29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5"/>
                  </a:lnTo>
                  <a:lnTo>
                    <a:pt x="76" y="36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3"/>
                  </a:lnTo>
                  <a:lnTo>
                    <a:pt x="57" y="45"/>
                  </a:lnTo>
                  <a:lnTo>
                    <a:pt x="55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45" name="Freeform 243"/>
            <p:cNvSpPr>
              <a:spLocks/>
            </p:cNvSpPr>
            <p:nvPr/>
          </p:nvSpPr>
          <p:spPr bwMode="auto">
            <a:xfrm>
              <a:off x="1125" y="1506"/>
              <a:ext cx="135" cy="40"/>
            </a:xfrm>
            <a:custGeom>
              <a:avLst/>
              <a:gdLst>
                <a:gd name="T0" fmla="*/ 0 w 135"/>
                <a:gd name="T1" fmla="*/ 0 h 40"/>
                <a:gd name="T2" fmla="*/ 132 w 135"/>
                <a:gd name="T3" fmla="*/ 40 h 40"/>
                <a:gd name="T4" fmla="*/ 135 w 135"/>
                <a:gd name="T5" fmla="*/ 40 h 40"/>
                <a:gd name="T6" fmla="*/ 5 w 135"/>
                <a:gd name="T7" fmla="*/ 0 h 40"/>
                <a:gd name="T8" fmla="*/ 0 w 13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0"/>
                <a:gd name="T17" fmla="*/ 135 w 13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46" name="Freeform 244"/>
            <p:cNvSpPr>
              <a:spLocks/>
            </p:cNvSpPr>
            <p:nvPr/>
          </p:nvSpPr>
          <p:spPr bwMode="auto">
            <a:xfrm>
              <a:off x="1148" y="1501"/>
              <a:ext cx="132" cy="35"/>
            </a:xfrm>
            <a:custGeom>
              <a:avLst/>
              <a:gdLst>
                <a:gd name="T0" fmla="*/ 0 w 132"/>
                <a:gd name="T1" fmla="*/ 0 h 35"/>
                <a:gd name="T2" fmla="*/ 130 w 132"/>
                <a:gd name="T3" fmla="*/ 35 h 35"/>
                <a:gd name="T4" fmla="*/ 132 w 132"/>
                <a:gd name="T5" fmla="*/ 35 h 35"/>
                <a:gd name="T6" fmla="*/ 4 w 132"/>
                <a:gd name="T7" fmla="*/ 0 h 35"/>
                <a:gd name="T8" fmla="*/ 0 w 132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5"/>
                <a:gd name="T17" fmla="*/ 132 w 1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5">
                  <a:moveTo>
                    <a:pt x="0" y="0"/>
                  </a:moveTo>
                  <a:lnTo>
                    <a:pt x="130" y="35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47" name="Freeform 245"/>
            <p:cNvSpPr>
              <a:spLocks/>
            </p:cNvSpPr>
            <p:nvPr/>
          </p:nvSpPr>
          <p:spPr bwMode="auto">
            <a:xfrm>
              <a:off x="1138" y="1502"/>
              <a:ext cx="133" cy="39"/>
            </a:xfrm>
            <a:custGeom>
              <a:avLst/>
              <a:gdLst>
                <a:gd name="T0" fmla="*/ 0 w 133"/>
                <a:gd name="T1" fmla="*/ 0 h 39"/>
                <a:gd name="T2" fmla="*/ 130 w 133"/>
                <a:gd name="T3" fmla="*/ 39 h 39"/>
                <a:gd name="T4" fmla="*/ 133 w 133"/>
                <a:gd name="T5" fmla="*/ 39 h 39"/>
                <a:gd name="T6" fmla="*/ 3 w 133"/>
                <a:gd name="T7" fmla="*/ 0 h 39"/>
                <a:gd name="T8" fmla="*/ 0 w 133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9"/>
                <a:gd name="T17" fmla="*/ 133 w 133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9">
                  <a:moveTo>
                    <a:pt x="0" y="0"/>
                  </a:moveTo>
                  <a:lnTo>
                    <a:pt x="130" y="39"/>
                  </a:lnTo>
                  <a:lnTo>
                    <a:pt x="133" y="39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48" name="Freeform 246"/>
            <p:cNvSpPr>
              <a:spLocks/>
            </p:cNvSpPr>
            <p:nvPr/>
          </p:nvSpPr>
          <p:spPr bwMode="auto">
            <a:xfrm>
              <a:off x="1107" y="1040"/>
              <a:ext cx="249" cy="209"/>
            </a:xfrm>
            <a:custGeom>
              <a:avLst/>
              <a:gdLst>
                <a:gd name="T0" fmla="*/ 70 w 249"/>
                <a:gd name="T1" fmla="*/ 14 h 209"/>
                <a:gd name="T2" fmla="*/ 70 w 249"/>
                <a:gd name="T3" fmla="*/ 14 h 209"/>
                <a:gd name="T4" fmla="*/ 73 w 249"/>
                <a:gd name="T5" fmla="*/ 14 h 209"/>
                <a:gd name="T6" fmla="*/ 75 w 249"/>
                <a:gd name="T7" fmla="*/ 13 h 209"/>
                <a:gd name="T8" fmla="*/ 79 w 249"/>
                <a:gd name="T9" fmla="*/ 11 h 209"/>
                <a:gd name="T10" fmla="*/ 83 w 249"/>
                <a:gd name="T11" fmla="*/ 10 h 209"/>
                <a:gd name="T12" fmla="*/ 88 w 249"/>
                <a:gd name="T13" fmla="*/ 9 h 209"/>
                <a:gd name="T14" fmla="*/ 95 w 249"/>
                <a:gd name="T15" fmla="*/ 8 h 209"/>
                <a:gd name="T16" fmla="*/ 103 w 249"/>
                <a:gd name="T17" fmla="*/ 6 h 209"/>
                <a:gd name="T18" fmla="*/ 111 w 249"/>
                <a:gd name="T19" fmla="*/ 4 h 209"/>
                <a:gd name="T20" fmla="*/ 121 w 249"/>
                <a:gd name="T21" fmla="*/ 3 h 209"/>
                <a:gd name="T22" fmla="*/ 132 w 249"/>
                <a:gd name="T23" fmla="*/ 2 h 209"/>
                <a:gd name="T24" fmla="*/ 144 w 249"/>
                <a:gd name="T25" fmla="*/ 1 h 209"/>
                <a:gd name="T26" fmla="*/ 157 w 249"/>
                <a:gd name="T27" fmla="*/ 0 h 209"/>
                <a:gd name="T28" fmla="*/ 170 w 249"/>
                <a:gd name="T29" fmla="*/ 0 h 209"/>
                <a:gd name="T30" fmla="*/ 185 w 249"/>
                <a:gd name="T31" fmla="*/ 0 h 209"/>
                <a:gd name="T32" fmla="*/ 201 w 249"/>
                <a:gd name="T33" fmla="*/ 0 h 209"/>
                <a:gd name="T34" fmla="*/ 208 w 249"/>
                <a:gd name="T35" fmla="*/ 28 h 209"/>
                <a:gd name="T36" fmla="*/ 210 w 249"/>
                <a:gd name="T37" fmla="*/ 29 h 209"/>
                <a:gd name="T38" fmla="*/ 216 w 249"/>
                <a:gd name="T39" fmla="*/ 34 h 209"/>
                <a:gd name="T40" fmla="*/ 222 w 249"/>
                <a:gd name="T41" fmla="*/ 39 h 209"/>
                <a:gd name="T42" fmla="*/ 226 w 249"/>
                <a:gd name="T43" fmla="*/ 50 h 209"/>
                <a:gd name="T44" fmla="*/ 240 w 249"/>
                <a:gd name="T45" fmla="*/ 117 h 209"/>
                <a:gd name="T46" fmla="*/ 247 w 249"/>
                <a:gd name="T47" fmla="*/ 145 h 209"/>
                <a:gd name="T48" fmla="*/ 247 w 249"/>
                <a:gd name="T49" fmla="*/ 146 h 209"/>
                <a:gd name="T50" fmla="*/ 248 w 249"/>
                <a:gd name="T51" fmla="*/ 152 h 209"/>
                <a:gd name="T52" fmla="*/ 248 w 249"/>
                <a:gd name="T53" fmla="*/ 160 h 209"/>
                <a:gd name="T54" fmla="*/ 244 w 249"/>
                <a:gd name="T55" fmla="*/ 170 h 209"/>
                <a:gd name="T56" fmla="*/ 0 w 249"/>
                <a:gd name="T57" fmla="*/ 163 h 209"/>
                <a:gd name="T58" fmla="*/ 25 w 249"/>
                <a:gd name="T59" fmla="*/ 150 h 209"/>
                <a:gd name="T60" fmla="*/ 25 w 249"/>
                <a:gd name="T61" fmla="*/ 28 h 209"/>
                <a:gd name="T62" fmla="*/ 26 w 249"/>
                <a:gd name="T63" fmla="*/ 27 h 209"/>
                <a:gd name="T64" fmla="*/ 28 w 249"/>
                <a:gd name="T65" fmla="*/ 25 h 209"/>
                <a:gd name="T66" fmla="*/ 32 w 249"/>
                <a:gd name="T67" fmla="*/ 24 h 209"/>
                <a:gd name="T68" fmla="*/ 37 w 249"/>
                <a:gd name="T69" fmla="*/ 23 h 209"/>
                <a:gd name="T70" fmla="*/ 42 w 249"/>
                <a:gd name="T71" fmla="*/ 22 h 209"/>
                <a:gd name="T72" fmla="*/ 49 w 249"/>
                <a:gd name="T73" fmla="*/ 22 h 209"/>
                <a:gd name="T74" fmla="*/ 58 w 249"/>
                <a:gd name="T75" fmla="*/ 23 h 209"/>
                <a:gd name="T76" fmla="*/ 68 w 249"/>
                <a:gd name="T77" fmla="*/ 27 h 20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9"/>
                <a:gd name="T119" fmla="*/ 249 w 249"/>
                <a:gd name="T120" fmla="*/ 209 h 20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9">
                  <a:moveTo>
                    <a:pt x="68" y="27"/>
                  </a:move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9" y="11"/>
                  </a:lnTo>
                  <a:lnTo>
                    <a:pt x="81" y="11"/>
                  </a:lnTo>
                  <a:lnTo>
                    <a:pt x="83" y="10"/>
                  </a:lnTo>
                  <a:lnTo>
                    <a:pt x="86" y="10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7" y="6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4"/>
                  </a:lnTo>
                  <a:lnTo>
                    <a:pt x="208" y="28"/>
                  </a:lnTo>
                  <a:lnTo>
                    <a:pt x="208" y="29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4"/>
                  </a:lnTo>
                  <a:lnTo>
                    <a:pt x="220" y="36"/>
                  </a:lnTo>
                  <a:lnTo>
                    <a:pt x="222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9"/>
                  </a:lnTo>
                  <a:lnTo>
                    <a:pt x="240" y="117"/>
                  </a:lnTo>
                  <a:lnTo>
                    <a:pt x="208" y="133"/>
                  </a:lnTo>
                  <a:lnTo>
                    <a:pt x="247" y="145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2"/>
                  </a:lnTo>
                  <a:lnTo>
                    <a:pt x="249" y="155"/>
                  </a:lnTo>
                  <a:lnTo>
                    <a:pt x="248" y="160"/>
                  </a:lnTo>
                  <a:lnTo>
                    <a:pt x="247" y="164"/>
                  </a:lnTo>
                  <a:lnTo>
                    <a:pt x="244" y="170"/>
                  </a:lnTo>
                  <a:lnTo>
                    <a:pt x="144" y="209"/>
                  </a:lnTo>
                  <a:lnTo>
                    <a:pt x="0" y="163"/>
                  </a:lnTo>
                  <a:lnTo>
                    <a:pt x="3" y="159"/>
                  </a:lnTo>
                  <a:lnTo>
                    <a:pt x="25" y="150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5"/>
                  </a:lnTo>
                  <a:lnTo>
                    <a:pt x="31" y="25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3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49" name="Freeform 247"/>
            <p:cNvSpPr>
              <a:spLocks/>
            </p:cNvSpPr>
            <p:nvPr/>
          </p:nvSpPr>
          <p:spPr bwMode="auto">
            <a:xfrm>
              <a:off x="1194" y="1055"/>
              <a:ext cx="79" cy="91"/>
            </a:xfrm>
            <a:custGeom>
              <a:avLst/>
              <a:gdLst>
                <a:gd name="T0" fmla="*/ 78 w 79"/>
                <a:gd name="T1" fmla="*/ 3 h 91"/>
                <a:gd name="T2" fmla="*/ 78 w 79"/>
                <a:gd name="T3" fmla="*/ 3 h 91"/>
                <a:gd name="T4" fmla="*/ 77 w 79"/>
                <a:gd name="T5" fmla="*/ 3 h 91"/>
                <a:gd name="T6" fmla="*/ 74 w 79"/>
                <a:gd name="T7" fmla="*/ 2 h 91"/>
                <a:gd name="T8" fmla="*/ 72 w 79"/>
                <a:gd name="T9" fmla="*/ 2 h 91"/>
                <a:gd name="T10" fmla="*/ 69 w 79"/>
                <a:gd name="T11" fmla="*/ 1 h 91"/>
                <a:gd name="T12" fmla="*/ 65 w 79"/>
                <a:gd name="T13" fmla="*/ 1 h 91"/>
                <a:gd name="T14" fmla="*/ 60 w 79"/>
                <a:gd name="T15" fmla="*/ 1 h 91"/>
                <a:gd name="T16" fmla="*/ 56 w 79"/>
                <a:gd name="T17" fmla="*/ 0 h 91"/>
                <a:gd name="T18" fmla="*/ 50 w 79"/>
                <a:gd name="T19" fmla="*/ 0 h 91"/>
                <a:gd name="T20" fmla="*/ 44 w 79"/>
                <a:gd name="T21" fmla="*/ 1 h 91"/>
                <a:gd name="T22" fmla="*/ 38 w 79"/>
                <a:gd name="T23" fmla="*/ 1 h 91"/>
                <a:gd name="T24" fmla="*/ 31 w 79"/>
                <a:gd name="T25" fmla="*/ 2 h 91"/>
                <a:gd name="T26" fmla="*/ 25 w 79"/>
                <a:gd name="T27" fmla="*/ 3 h 91"/>
                <a:gd name="T28" fmla="*/ 18 w 79"/>
                <a:gd name="T29" fmla="*/ 6 h 91"/>
                <a:gd name="T30" fmla="*/ 11 w 79"/>
                <a:gd name="T31" fmla="*/ 8 h 91"/>
                <a:gd name="T32" fmla="*/ 4 w 79"/>
                <a:gd name="T33" fmla="*/ 12 h 91"/>
                <a:gd name="T34" fmla="*/ 4 w 79"/>
                <a:gd name="T35" fmla="*/ 13 h 91"/>
                <a:gd name="T36" fmla="*/ 3 w 79"/>
                <a:gd name="T37" fmla="*/ 17 h 91"/>
                <a:gd name="T38" fmla="*/ 1 w 79"/>
                <a:gd name="T39" fmla="*/ 26 h 91"/>
                <a:gd name="T40" fmla="*/ 0 w 79"/>
                <a:gd name="T41" fmla="*/ 35 h 91"/>
                <a:gd name="T42" fmla="*/ 0 w 79"/>
                <a:gd name="T43" fmla="*/ 47 h 91"/>
                <a:gd name="T44" fmla="*/ 0 w 79"/>
                <a:gd name="T45" fmla="*/ 61 h 91"/>
                <a:gd name="T46" fmla="*/ 2 w 79"/>
                <a:gd name="T47" fmla="*/ 75 h 91"/>
                <a:gd name="T48" fmla="*/ 6 w 79"/>
                <a:gd name="T49" fmla="*/ 89 h 91"/>
                <a:gd name="T50" fmla="*/ 7 w 79"/>
                <a:gd name="T51" fmla="*/ 89 h 91"/>
                <a:gd name="T52" fmla="*/ 8 w 79"/>
                <a:gd name="T53" fmla="*/ 89 h 91"/>
                <a:gd name="T54" fmla="*/ 9 w 79"/>
                <a:gd name="T55" fmla="*/ 89 h 91"/>
                <a:gd name="T56" fmla="*/ 11 w 79"/>
                <a:gd name="T57" fmla="*/ 89 h 91"/>
                <a:gd name="T58" fmla="*/ 15 w 79"/>
                <a:gd name="T59" fmla="*/ 88 h 91"/>
                <a:gd name="T60" fmla="*/ 18 w 79"/>
                <a:gd name="T61" fmla="*/ 88 h 91"/>
                <a:gd name="T62" fmla="*/ 22 w 79"/>
                <a:gd name="T63" fmla="*/ 88 h 91"/>
                <a:gd name="T64" fmla="*/ 27 w 79"/>
                <a:gd name="T65" fmla="*/ 88 h 91"/>
                <a:gd name="T66" fmla="*/ 32 w 79"/>
                <a:gd name="T67" fmla="*/ 88 h 91"/>
                <a:gd name="T68" fmla="*/ 38 w 79"/>
                <a:gd name="T69" fmla="*/ 88 h 91"/>
                <a:gd name="T70" fmla="*/ 44 w 79"/>
                <a:gd name="T71" fmla="*/ 88 h 91"/>
                <a:gd name="T72" fmla="*/ 50 w 79"/>
                <a:gd name="T73" fmla="*/ 88 h 91"/>
                <a:gd name="T74" fmla="*/ 57 w 79"/>
                <a:gd name="T75" fmla="*/ 89 h 91"/>
                <a:gd name="T76" fmla="*/ 64 w 79"/>
                <a:gd name="T77" fmla="*/ 89 h 91"/>
                <a:gd name="T78" fmla="*/ 71 w 79"/>
                <a:gd name="T79" fmla="*/ 90 h 91"/>
                <a:gd name="T80" fmla="*/ 79 w 79"/>
                <a:gd name="T81" fmla="*/ 91 h 91"/>
                <a:gd name="T82" fmla="*/ 79 w 79"/>
                <a:gd name="T83" fmla="*/ 89 h 91"/>
                <a:gd name="T84" fmla="*/ 78 w 79"/>
                <a:gd name="T85" fmla="*/ 82 h 91"/>
                <a:gd name="T86" fmla="*/ 77 w 79"/>
                <a:gd name="T87" fmla="*/ 70 h 91"/>
                <a:gd name="T88" fmla="*/ 76 w 79"/>
                <a:gd name="T89" fmla="*/ 57 h 91"/>
                <a:gd name="T90" fmla="*/ 76 w 79"/>
                <a:gd name="T91" fmla="*/ 43 h 91"/>
                <a:gd name="T92" fmla="*/ 76 w 79"/>
                <a:gd name="T93" fmla="*/ 29 h 91"/>
                <a:gd name="T94" fmla="*/ 77 w 79"/>
                <a:gd name="T95" fmla="*/ 15 h 91"/>
                <a:gd name="T96" fmla="*/ 78 w 79"/>
                <a:gd name="T97" fmla="*/ 3 h 9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9"/>
                <a:gd name="T148" fmla="*/ 0 h 91"/>
                <a:gd name="T149" fmla="*/ 79 w 79"/>
                <a:gd name="T150" fmla="*/ 91 h 9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9" h="91">
                  <a:moveTo>
                    <a:pt x="78" y="3"/>
                  </a:moveTo>
                  <a:lnTo>
                    <a:pt x="78" y="3"/>
                  </a:lnTo>
                  <a:lnTo>
                    <a:pt x="77" y="3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3" y="17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2" y="75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9"/>
                  </a:lnTo>
                  <a:lnTo>
                    <a:pt x="11" y="89"/>
                  </a:lnTo>
                  <a:lnTo>
                    <a:pt x="15" y="88"/>
                  </a:lnTo>
                  <a:lnTo>
                    <a:pt x="18" y="88"/>
                  </a:lnTo>
                  <a:lnTo>
                    <a:pt x="22" y="88"/>
                  </a:lnTo>
                  <a:lnTo>
                    <a:pt x="27" y="88"/>
                  </a:lnTo>
                  <a:lnTo>
                    <a:pt x="32" y="88"/>
                  </a:lnTo>
                  <a:lnTo>
                    <a:pt x="38" y="88"/>
                  </a:lnTo>
                  <a:lnTo>
                    <a:pt x="44" y="88"/>
                  </a:lnTo>
                  <a:lnTo>
                    <a:pt x="50" y="88"/>
                  </a:lnTo>
                  <a:lnTo>
                    <a:pt x="57" y="89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9"/>
                  </a:lnTo>
                  <a:lnTo>
                    <a:pt x="78" y="82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9"/>
                  </a:lnTo>
                  <a:lnTo>
                    <a:pt x="77" y="15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50" name="Freeform 248"/>
            <p:cNvSpPr>
              <a:spLocks/>
            </p:cNvSpPr>
            <p:nvPr/>
          </p:nvSpPr>
          <p:spPr bwMode="auto">
            <a:xfrm>
              <a:off x="1202" y="1081"/>
              <a:ext cx="132" cy="90"/>
            </a:xfrm>
            <a:custGeom>
              <a:avLst/>
              <a:gdLst>
                <a:gd name="T0" fmla="*/ 1 w 132"/>
                <a:gd name="T1" fmla="*/ 67 h 90"/>
                <a:gd name="T2" fmla="*/ 0 w 132"/>
                <a:gd name="T3" fmla="*/ 78 h 90"/>
                <a:gd name="T4" fmla="*/ 86 w 132"/>
                <a:gd name="T5" fmla="*/ 90 h 90"/>
                <a:gd name="T6" fmla="*/ 86 w 132"/>
                <a:gd name="T7" fmla="*/ 90 h 90"/>
                <a:gd name="T8" fmla="*/ 89 w 132"/>
                <a:gd name="T9" fmla="*/ 88 h 90"/>
                <a:gd name="T10" fmla="*/ 91 w 132"/>
                <a:gd name="T11" fmla="*/ 87 h 90"/>
                <a:gd name="T12" fmla="*/ 94 w 132"/>
                <a:gd name="T13" fmla="*/ 85 h 90"/>
                <a:gd name="T14" fmla="*/ 98 w 132"/>
                <a:gd name="T15" fmla="*/ 83 h 90"/>
                <a:gd name="T16" fmla="*/ 103 w 132"/>
                <a:gd name="T17" fmla="*/ 79 h 90"/>
                <a:gd name="T18" fmla="*/ 107 w 132"/>
                <a:gd name="T19" fmla="*/ 74 h 90"/>
                <a:gd name="T20" fmla="*/ 112 w 132"/>
                <a:gd name="T21" fmla="*/ 71 h 90"/>
                <a:gd name="T22" fmla="*/ 117 w 132"/>
                <a:gd name="T23" fmla="*/ 65 h 90"/>
                <a:gd name="T24" fmla="*/ 121 w 132"/>
                <a:gd name="T25" fmla="*/ 59 h 90"/>
                <a:gd name="T26" fmla="*/ 125 w 132"/>
                <a:gd name="T27" fmla="*/ 53 h 90"/>
                <a:gd name="T28" fmla="*/ 128 w 132"/>
                <a:gd name="T29" fmla="*/ 46 h 90"/>
                <a:gd name="T30" fmla="*/ 131 w 132"/>
                <a:gd name="T31" fmla="*/ 39 h 90"/>
                <a:gd name="T32" fmla="*/ 132 w 132"/>
                <a:gd name="T33" fmla="*/ 31 h 90"/>
                <a:gd name="T34" fmla="*/ 132 w 132"/>
                <a:gd name="T35" fmla="*/ 22 h 90"/>
                <a:gd name="T36" fmla="*/ 129 w 132"/>
                <a:gd name="T37" fmla="*/ 12 h 90"/>
                <a:gd name="T38" fmla="*/ 129 w 132"/>
                <a:gd name="T39" fmla="*/ 12 h 90"/>
                <a:gd name="T40" fmla="*/ 128 w 132"/>
                <a:gd name="T41" fmla="*/ 10 h 90"/>
                <a:gd name="T42" fmla="*/ 127 w 132"/>
                <a:gd name="T43" fmla="*/ 9 h 90"/>
                <a:gd name="T44" fmla="*/ 126 w 132"/>
                <a:gd name="T45" fmla="*/ 7 h 90"/>
                <a:gd name="T46" fmla="*/ 124 w 132"/>
                <a:gd name="T47" fmla="*/ 3 h 90"/>
                <a:gd name="T48" fmla="*/ 120 w 132"/>
                <a:gd name="T49" fmla="*/ 2 h 90"/>
                <a:gd name="T50" fmla="*/ 117 w 132"/>
                <a:gd name="T51" fmla="*/ 0 h 90"/>
                <a:gd name="T52" fmla="*/ 113 w 132"/>
                <a:gd name="T53" fmla="*/ 0 h 90"/>
                <a:gd name="T54" fmla="*/ 113 w 132"/>
                <a:gd name="T55" fmla="*/ 1 h 90"/>
                <a:gd name="T56" fmla="*/ 114 w 132"/>
                <a:gd name="T57" fmla="*/ 4 h 90"/>
                <a:gd name="T58" fmla="*/ 117 w 132"/>
                <a:gd name="T59" fmla="*/ 11 h 90"/>
                <a:gd name="T60" fmla="*/ 118 w 132"/>
                <a:gd name="T61" fmla="*/ 18 h 90"/>
                <a:gd name="T62" fmla="*/ 118 w 132"/>
                <a:gd name="T63" fmla="*/ 29 h 90"/>
                <a:gd name="T64" fmla="*/ 117 w 132"/>
                <a:gd name="T65" fmla="*/ 39 h 90"/>
                <a:gd name="T66" fmla="*/ 114 w 132"/>
                <a:gd name="T67" fmla="*/ 51 h 90"/>
                <a:gd name="T68" fmla="*/ 108 w 132"/>
                <a:gd name="T69" fmla="*/ 63 h 90"/>
                <a:gd name="T70" fmla="*/ 108 w 132"/>
                <a:gd name="T71" fmla="*/ 63 h 90"/>
                <a:gd name="T72" fmla="*/ 108 w 132"/>
                <a:gd name="T73" fmla="*/ 64 h 90"/>
                <a:gd name="T74" fmla="*/ 107 w 132"/>
                <a:gd name="T75" fmla="*/ 64 h 90"/>
                <a:gd name="T76" fmla="*/ 106 w 132"/>
                <a:gd name="T77" fmla="*/ 65 h 90"/>
                <a:gd name="T78" fmla="*/ 105 w 132"/>
                <a:gd name="T79" fmla="*/ 66 h 90"/>
                <a:gd name="T80" fmla="*/ 103 w 132"/>
                <a:gd name="T81" fmla="*/ 67 h 90"/>
                <a:gd name="T82" fmla="*/ 100 w 132"/>
                <a:gd name="T83" fmla="*/ 69 h 90"/>
                <a:gd name="T84" fmla="*/ 98 w 132"/>
                <a:gd name="T85" fmla="*/ 70 h 90"/>
                <a:gd name="T86" fmla="*/ 96 w 132"/>
                <a:gd name="T87" fmla="*/ 70 h 90"/>
                <a:gd name="T88" fmla="*/ 92 w 132"/>
                <a:gd name="T89" fmla="*/ 71 h 90"/>
                <a:gd name="T90" fmla="*/ 90 w 132"/>
                <a:gd name="T91" fmla="*/ 72 h 90"/>
                <a:gd name="T92" fmla="*/ 85 w 132"/>
                <a:gd name="T93" fmla="*/ 72 h 90"/>
                <a:gd name="T94" fmla="*/ 82 w 132"/>
                <a:gd name="T95" fmla="*/ 72 h 90"/>
                <a:gd name="T96" fmla="*/ 78 w 132"/>
                <a:gd name="T97" fmla="*/ 72 h 90"/>
                <a:gd name="T98" fmla="*/ 73 w 132"/>
                <a:gd name="T99" fmla="*/ 72 h 90"/>
                <a:gd name="T100" fmla="*/ 69 w 132"/>
                <a:gd name="T101" fmla="*/ 71 h 90"/>
                <a:gd name="T102" fmla="*/ 69 w 132"/>
                <a:gd name="T103" fmla="*/ 83 h 90"/>
                <a:gd name="T104" fmla="*/ 3 w 132"/>
                <a:gd name="T105" fmla="*/ 76 h 90"/>
                <a:gd name="T106" fmla="*/ 1 w 132"/>
                <a:gd name="T107" fmla="*/ 67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2"/>
                <a:gd name="T163" fmla="*/ 0 h 90"/>
                <a:gd name="T164" fmla="*/ 132 w 132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2" h="90">
                  <a:moveTo>
                    <a:pt x="1" y="67"/>
                  </a:moveTo>
                  <a:lnTo>
                    <a:pt x="0" y="78"/>
                  </a:lnTo>
                  <a:lnTo>
                    <a:pt x="86" y="90"/>
                  </a:lnTo>
                  <a:lnTo>
                    <a:pt x="89" y="88"/>
                  </a:lnTo>
                  <a:lnTo>
                    <a:pt x="91" y="87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3" y="79"/>
                  </a:lnTo>
                  <a:lnTo>
                    <a:pt x="107" y="74"/>
                  </a:lnTo>
                  <a:lnTo>
                    <a:pt x="112" y="71"/>
                  </a:lnTo>
                  <a:lnTo>
                    <a:pt x="117" y="65"/>
                  </a:lnTo>
                  <a:lnTo>
                    <a:pt x="121" y="59"/>
                  </a:lnTo>
                  <a:lnTo>
                    <a:pt x="125" y="53"/>
                  </a:lnTo>
                  <a:lnTo>
                    <a:pt x="128" y="46"/>
                  </a:lnTo>
                  <a:lnTo>
                    <a:pt x="131" y="39"/>
                  </a:lnTo>
                  <a:lnTo>
                    <a:pt x="132" y="31"/>
                  </a:lnTo>
                  <a:lnTo>
                    <a:pt x="132" y="22"/>
                  </a:lnTo>
                  <a:lnTo>
                    <a:pt x="129" y="12"/>
                  </a:lnTo>
                  <a:lnTo>
                    <a:pt x="128" y="10"/>
                  </a:lnTo>
                  <a:lnTo>
                    <a:pt x="127" y="9"/>
                  </a:lnTo>
                  <a:lnTo>
                    <a:pt x="126" y="7"/>
                  </a:lnTo>
                  <a:lnTo>
                    <a:pt x="124" y="3"/>
                  </a:lnTo>
                  <a:lnTo>
                    <a:pt x="120" y="2"/>
                  </a:lnTo>
                  <a:lnTo>
                    <a:pt x="117" y="0"/>
                  </a:lnTo>
                  <a:lnTo>
                    <a:pt x="113" y="0"/>
                  </a:lnTo>
                  <a:lnTo>
                    <a:pt x="113" y="1"/>
                  </a:lnTo>
                  <a:lnTo>
                    <a:pt x="114" y="4"/>
                  </a:lnTo>
                  <a:lnTo>
                    <a:pt x="117" y="11"/>
                  </a:lnTo>
                  <a:lnTo>
                    <a:pt x="118" y="18"/>
                  </a:lnTo>
                  <a:lnTo>
                    <a:pt x="118" y="29"/>
                  </a:lnTo>
                  <a:lnTo>
                    <a:pt x="117" y="39"/>
                  </a:lnTo>
                  <a:lnTo>
                    <a:pt x="114" y="51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6" y="65"/>
                  </a:lnTo>
                  <a:lnTo>
                    <a:pt x="105" y="66"/>
                  </a:lnTo>
                  <a:lnTo>
                    <a:pt x="103" y="67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0"/>
                  </a:lnTo>
                  <a:lnTo>
                    <a:pt x="92" y="71"/>
                  </a:lnTo>
                  <a:lnTo>
                    <a:pt x="90" y="72"/>
                  </a:lnTo>
                  <a:lnTo>
                    <a:pt x="85" y="72"/>
                  </a:lnTo>
                  <a:lnTo>
                    <a:pt x="82" y="72"/>
                  </a:lnTo>
                  <a:lnTo>
                    <a:pt x="78" y="72"/>
                  </a:lnTo>
                  <a:lnTo>
                    <a:pt x="73" y="72"/>
                  </a:lnTo>
                  <a:lnTo>
                    <a:pt x="69" y="71"/>
                  </a:lnTo>
                  <a:lnTo>
                    <a:pt x="69" y="83"/>
                  </a:lnTo>
                  <a:lnTo>
                    <a:pt x="3" y="76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51" name="Freeform 249"/>
            <p:cNvSpPr>
              <a:spLocks/>
            </p:cNvSpPr>
            <p:nvPr/>
          </p:nvSpPr>
          <p:spPr bwMode="auto">
            <a:xfrm>
              <a:off x="1186" y="1169"/>
              <a:ext cx="96" cy="31"/>
            </a:xfrm>
            <a:custGeom>
              <a:avLst/>
              <a:gdLst>
                <a:gd name="T0" fmla="*/ 96 w 96"/>
                <a:gd name="T1" fmla="*/ 11 h 31"/>
                <a:gd name="T2" fmla="*/ 1 w 96"/>
                <a:gd name="T3" fmla="*/ 0 h 31"/>
                <a:gd name="T4" fmla="*/ 0 w 96"/>
                <a:gd name="T5" fmla="*/ 11 h 31"/>
                <a:gd name="T6" fmla="*/ 93 w 96"/>
                <a:gd name="T7" fmla="*/ 31 h 31"/>
                <a:gd name="T8" fmla="*/ 96 w 96"/>
                <a:gd name="T9" fmla="*/ 11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31"/>
                <a:gd name="T17" fmla="*/ 96 w 96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31">
                  <a:moveTo>
                    <a:pt x="96" y="11"/>
                  </a:moveTo>
                  <a:lnTo>
                    <a:pt x="1" y="0"/>
                  </a:lnTo>
                  <a:lnTo>
                    <a:pt x="0" y="11"/>
                  </a:lnTo>
                  <a:lnTo>
                    <a:pt x="93" y="31"/>
                  </a:lnTo>
                  <a:lnTo>
                    <a:pt x="9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52" name="Freeform 250"/>
            <p:cNvSpPr>
              <a:spLocks/>
            </p:cNvSpPr>
            <p:nvPr/>
          </p:nvSpPr>
          <p:spPr bwMode="auto">
            <a:xfrm>
              <a:off x="1233" y="1179"/>
              <a:ext cx="42" cy="14"/>
            </a:xfrm>
            <a:custGeom>
              <a:avLst/>
              <a:gdLst>
                <a:gd name="T0" fmla="*/ 42 w 42"/>
                <a:gd name="T1" fmla="*/ 6 h 14"/>
                <a:gd name="T2" fmla="*/ 2 w 42"/>
                <a:gd name="T3" fmla="*/ 0 h 14"/>
                <a:gd name="T4" fmla="*/ 0 w 42"/>
                <a:gd name="T5" fmla="*/ 6 h 14"/>
                <a:gd name="T6" fmla="*/ 40 w 42"/>
                <a:gd name="T7" fmla="*/ 14 h 14"/>
                <a:gd name="T8" fmla="*/ 42 w 42"/>
                <a:gd name="T9" fmla="*/ 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53" name="Freeform 251"/>
            <p:cNvSpPr>
              <a:spLocks/>
            </p:cNvSpPr>
            <p:nvPr/>
          </p:nvSpPr>
          <p:spPr bwMode="auto">
            <a:xfrm>
              <a:off x="1191" y="1172"/>
              <a:ext cx="28" cy="10"/>
            </a:xfrm>
            <a:custGeom>
              <a:avLst/>
              <a:gdLst>
                <a:gd name="T0" fmla="*/ 28 w 28"/>
                <a:gd name="T1" fmla="*/ 4 h 10"/>
                <a:gd name="T2" fmla="*/ 0 w 28"/>
                <a:gd name="T3" fmla="*/ 0 h 10"/>
                <a:gd name="T4" fmla="*/ 0 w 28"/>
                <a:gd name="T5" fmla="*/ 6 h 10"/>
                <a:gd name="T6" fmla="*/ 27 w 28"/>
                <a:gd name="T7" fmla="*/ 10 h 10"/>
                <a:gd name="T8" fmla="*/ 28 w 28"/>
                <a:gd name="T9" fmla="*/ 4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0"/>
                <a:gd name="T17" fmla="*/ 28 w 2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0">
                  <a:moveTo>
                    <a:pt x="28" y="4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7" y="1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54" name="Freeform 252"/>
            <p:cNvSpPr>
              <a:spLocks/>
            </p:cNvSpPr>
            <p:nvPr/>
          </p:nvSpPr>
          <p:spPr bwMode="auto">
            <a:xfrm>
              <a:off x="1123" y="1182"/>
              <a:ext cx="162" cy="54"/>
            </a:xfrm>
            <a:custGeom>
              <a:avLst/>
              <a:gdLst>
                <a:gd name="T0" fmla="*/ 0 w 162"/>
                <a:gd name="T1" fmla="*/ 17 h 54"/>
                <a:gd name="T2" fmla="*/ 0 w 162"/>
                <a:gd name="T3" fmla="*/ 17 h 54"/>
                <a:gd name="T4" fmla="*/ 1 w 162"/>
                <a:gd name="T5" fmla="*/ 17 h 54"/>
                <a:gd name="T6" fmla="*/ 2 w 162"/>
                <a:gd name="T7" fmla="*/ 17 h 54"/>
                <a:gd name="T8" fmla="*/ 4 w 162"/>
                <a:gd name="T9" fmla="*/ 15 h 54"/>
                <a:gd name="T10" fmla="*/ 7 w 162"/>
                <a:gd name="T11" fmla="*/ 15 h 54"/>
                <a:gd name="T12" fmla="*/ 10 w 162"/>
                <a:gd name="T13" fmla="*/ 14 h 54"/>
                <a:gd name="T14" fmla="*/ 14 w 162"/>
                <a:gd name="T15" fmla="*/ 14 h 54"/>
                <a:gd name="T16" fmla="*/ 17 w 162"/>
                <a:gd name="T17" fmla="*/ 13 h 54"/>
                <a:gd name="T18" fmla="*/ 21 w 162"/>
                <a:gd name="T19" fmla="*/ 12 h 54"/>
                <a:gd name="T20" fmla="*/ 24 w 162"/>
                <a:gd name="T21" fmla="*/ 11 h 54"/>
                <a:gd name="T22" fmla="*/ 28 w 162"/>
                <a:gd name="T23" fmla="*/ 10 h 54"/>
                <a:gd name="T24" fmla="*/ 31 w 162"/>
                <a:gd name="T25" fmla="*/ 8 h 54"/>
                <a:gd name="T26" fmla="*/ 35 w 162"/>
                <a:gd name="T27" fmla="*/ 6 h 54"/>
                <a:gd name="T28" fmla="*/ 37 w 162"/>
                <a:gd name="T29" fmla="*/ 5 h 54"/>
                <a:gd name="T30" fmla="*/ 40 w 162"/>
                <a:gd name="T31" fmla="*/ 3 h 54"/>
                <a:gd name="T32" fmla="*/ 43 w 162"/>
                <a:gd name="T33" fmla="*/ 0 h 54"/>
                <a:gd name="T34" fmla="*/ 162 w 162"/>
                <a:gd name="T35" fmla="*/ 28 h 54"/>
                <a:gd name="T36" fmla="*/ 162 w 162"/>
                <a:gd name="T37" fmla="*/ 28 h 54"/>
                <a:gd name="T38" fmla="*/ 161 w 162"/>
                <a:gd name="T39" fmla="*/ 28 h 54"/>
                <a:gd name="T40" fmla="*/ 159 w 162"/>
                <a:gd name="T41" fmla="*/ 29 h 54"/>
                <a:gd name="T42" fmla="*/ 158 w 162"/>
                <a:gd name="T43" fmla="*/ 31 h 54"/>
                <a:gd name="T44" fmla="*/ 157 w 162"/>
                <a:gd name="T45" fmla="*/ 33 h 54"/>
                <a:gd name="T46" fmla="*/ 155 w 162"/>
                <a:gd name="T47" fmla="*/ 34 h 54"/>
                <a:gd name="T48" fmla="*/ 152 w 162"/>
                <a:gd name="T49" fmla="*/ 36 h 54"/>
                <a:gd name="T50" fmla="*/ 150 w 162"/>
                <a:gd name="T51" fmla="*/ 39 h 54"/>
                <a:gd name="T52" fmla="*/ 147 w 162"/>
                <a:gd name="T53" fmla="*/ 41 h 54"/>
                <a:gd name="T54" fmla="*/ 144 w 162"/>
                <a:gd name="T55" fmla="*/ 43 h 54"/>
                <a:gd name="T56" fmla="*/ 141 w 162"/>
                <a:gd name="T57" fmla="*/ 46 h 54"/>
                <a:gd name="T58" fmla="*/ 137 w 162"/>
                <a:gd name="T59" fmla="*/ 48 h 54"/>
                <a:gd name="T60" fmla="*/ 135 w 162"/>
                <a:gd name="T61" fmla="*/ 49 h 54"/>
                <a:gd name="T62" fmla="*/ 131 w 162"/>
                <a:gd name="T63" fmla="*/ 52 h 54"/>
                <a:gd name="T64" fmla="*/ 128 w 162"/>
                <a:gd name="T65" fmla="*/ 53 h 54"/>
                <a:gd name="T66" fmla="*/ 126 w 162"/>
                <a:gd name="T67" fmla="*/ 54 h 54"/>
                <a:gd name="T68" fmla="*/ 0 w 162"/>
                <a:gd name="T69" fmla="*/ 17 h 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4"/>
                <a:gd name="T107" fmla="*/ 162 w 162"/>
                <a:gd name="T108" fmla="*/ 54 h 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4">
                  <a:moveTo>
                    <a:pt x="0" y="17"/>
                  </a:moveTo>
                  <a:lnTo>
                    <a:pt x="0" y="17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4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10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3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8"/>
                  </a:lnTo>
                  <a:lnTo>
                    <a:pt x="159" y="29"/>
                  </a:lnTo>
                  <a:lnTo>
                    <a:pt x="158" y="31"/>
                  </a:lnTo>
                  <a:lnTo>
                    <a:pt x="157" y="33"/>
                  </a:lnTo>
                  <a:lnTo>
                    <a:pt x="155" y="34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1" y="52"/>
                  </a:lnTo>
                  <a:lnTo>
                    <a:pt x="128" y="53"/>
                  </a:lnTo>
                  <a:lnTo>
                    <a:pt x="126" y="54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55" name="Freeform 253"/>
            <p:cNvSpPr>
              <a:spLocks/>
            </p:cNvSpPr>
            <p:nvPr/>
          </p:nvSpPr>
          <p:spPr bwMode="auto">
            <a:xfrm>
              <a:off x="1285" y="1176"/>
              <a:ext cx="57" cy="26"/>
            </a:xfrm>
            <a:custGeom>
              <a:avLst/>
              <a:gdLst>
                <a:gd name="T0" fmla="*/ 6 w 57"/>
                <a:gd name="T1" fmla="*/ 26 h 26"/>
                <a:gd name="T2" fmla="*/ 57 w 57"/>
                <a:gd name="T3" fmla="*/ 11 h 26"/>
                <a:gd name="T4" fmla="*/ 25 w 57"/>
                <a:gd name="T5" fmla="*/ 0 h 26"/>
                <a:gd name="T6" fmla="*/ 0 w 57"/>
                <a:gd name="T7" fmla="*/ 4 h 26"/>
                <a:gd name="T8" fmla="*/ 0 w 57"/>
                <a:gd name="T9" fmla="*/ 25 h 26"/>
                <a:gd name="T10" fmla="*/ 6 w 57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26"/>
                <a:gd name="T20" fmla="*/ 57 w 57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56" name="Freeform 254"/>
            <p:cNvSpPr>
              <a:spLocks/>
            </p:cNvSpPr>
            <p:nvPr/>
          </p:nvSpPr>
          <p:spPr bwMode="auto">
            <a:xfrm>
              <a:off x="1134" y="1065"/>
              <a:ext cx="32" cy="124"/>
            </a:xfrm>
            <a:custGeom>
              <a:avLst/>
              <a:gdLst>
                <a:gd name="T0" fmla="*/ 32 w 32"/>
                <a:gd name="T1" fmla="*/ 4 h 124"/>
                <a:gd name="T2" fmla="*/ 32 w 32"/>
                <a:gd name="T3" fmla="*/ 3 h 124"/>
                <a:gd name="T4" fmla="*/ 31 w 32"/>
                <a:gd name="T5" fmla="*/ 3 h 124"/>
                <a:gd name="T6" fmla="*/ 31 w 32"/>
                <a:gd name="T7" fmla="*/ 3 h 124"/>
                <a:gd name="T8" fmla="*/ 29 w 32"/>
                <a:gd name="T9" fmla="*/ 3 h 124"/>
                <a:gd name="T10" fmla="*/ 27 w 32"/>
                <a:gd name="T11" fmla="*/ 2 h 124"/>
                <a:gd name="T12" fmla="*/ 26 w 32"/>
                <a:gd name="T13" fmla="*/ 2 h 124"/>
                <a:gd name="T14" fmla="*/ 24 w 32"/>
                <a:gd name="T15" fmla="*/ 0 h 124"/>
                <a:gd name="T16" fmla="*/ 22 w 32"/>
                <a:gd name="T17" fmla="*/ 0 h 124"/>
                <a:gd name="T18" fmla="*/ 20 w 32"/>
                <a:gd name="T19" fmla="*/ 0 h 124"/>
                <a:gd name="T20" fmla="*/ 18 w 32"/>
                <a:gd name="T21" fmla="*/ 0 h 124"/>
                <a:gd name="T22" fmla="*/ 14 w 32"/>
                <a:gd name="T23" fmla="*/ 0 h 124"/>
                <a:gd name="T24" fmla="*/ 12 w 32"/>
                <a:gd name="T25" fmla="*/ 2 h 124"/>
                <a:gd name="T26" fmla="*/ 10 w 32"/>
                <a:gd name="T27" fmla="*/ 2 h 124"/>
                <a:gd name="T28" fmla="*/ 6 w 32"/>
                <a:gd name="T29" fmla="*/ 3 h 124"/>
                <a:gd name="T30" fmla="*/ 4 w 32"/>
                <a:gd name="T31" fmla="*/ 4 h 124"/>
                <a:gd name="T32" fmla="*/ 0 w 32"/>
                <a:gd name="T33" fmla="*/ 6 h 124"/>
                <a:gd name="T34" fmla="*/ 0 w 32"/>
                <a:gd name="T35" fmla="*/ 124 h 124"/>
                <a:gd name="T36" fmla="*/ 1 w 32"/>
                <a:gd name="T37" fmla="*/ 124 h 124"/>
                <a:gd name="T38" fmla="*/ 1 w 32"/>
                <a:gd name="T39" fmla="*/ 124 h 124"/>
                <a:gd name="T40" fmla="*/ 3 w 32"/>
                <a:gd name="T41" fmla="*/ 124 h 124"/>
                <a:gd name="T42" fmla="*/ 4 w 32"/>
                <a:gd name="T43" fmla="*/ 124 h 124"/>
                <a:gd name="T44" fmla="*/ 5 w 32"/>
                <a:gd name="T45" fmla="*/ 123 h 124"/>
                <a:gd name="T46" fmla="*/ 7 w 32"/>
                <a:gd name="T47" fmla="*/ 123 h 124"/>
                <a:gd name="T48" fmla="*/ 8 w 32"/>
                <a:gd name="T49" fmla="*/ 123 h 124"/>
                <a:gd name="T50" fmla="*/ 11 w 32"/>
                <a:gd name="T51" fmla="*/ 122 h 124"/>
                <a:gd name="T52" fmla="*/ 13 w 32"/>
                <a:gd name="T53" fmla="*/ 122 h 124"/>
                <a:gd name="T54" fmla="*/ 15 w 32"/>
                <a:gd name="T55" fmla="*/ 121 h 124"/>
                <a:gd name="T56" fmla="*/ 18 w 32"/>
                <a:gd name="T57" fmla="*/ 120 h 124"/>
                <a:gd name="T58" fmla="*/ 21 w 32"/>
                <a:gd name="T59" fmla="*/ 118 h 124"/>
                <a:gd name="T60" fmla="*/ 24 w 32"/>
                <a:gd name="T61" fmla="*/ 117 h 124"/>
                <a:gd name="T62" fmla="*/ 26 w 32"/>
                <a:gd name="T63" fmla="*/ 116 h 124"/>
                <a:gd name="T64" fmla="*/ 29 w 32"/>
                <a:gd name="T65" fmla="*/ 114 h 124"/>
                <a:gd name="T66" fmla="*/ 32 w 32"/>
                <a:gd name="T67" fmla="*/ 113 h 124"/>
                <a:gd name="T68" fmla="*/ 32 w 32"/>
                <a:gd name="T69" fmla="*/ 4 h 1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124"/>
                <a:gd name="T107" fmla="*/ 32 w 32"/>
                <a:gd name="T108" fmla="*/ 124 h 1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124">
                  <a:moveTo>
                    <a:pt x="32" y="4"/>
                  </a:moveTo>
                  <a:lnTo>
                    <a:pt x="32" y="3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1" y="124"/>
                  </a:lnTo>
                  <a:lnTo>
                    <a:pt x="3" y="124"/>
                  </a:lnTo>
                  <a:lnTo>
                    <a:pt x="4" y="124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8" y="123"/>
                  </a:lnTo>
                  <a:lnTo>
                    <a:pt x="11" y="122"/>
                  </a:lnTo>
                  <a:lnTo>
                    <a:pt x="13" y="122"/>
                  </a:lnTo>
                  <a:lnTo>
                    <a:pt x="15" y="121"/>
                  </a:lnTo>
                  <a:lnTo>
                    <a:pt x="18" y="120"/>
                  </a:lnTo>
                  <a:lnTo>
                    <a:pt x="21" y="118"/>
                  </a:lnTo>
                  <a:lnTo>
                    <a:pt x="24" y="117"/>
                  </a:lnTo>
                  <a:lnTo>
                    <a:pt x="26" y="116"/>
                  </a:lnTo>
                  <a:lnTo>
                    <a:pt x="29" y="114"/>
                  </a:lnTo>
                  <a:lnTo>
                    <a:pt x="32" y="113"/>
                  </a:lnTo>
                  <a:lnTo>
                    <a:pt x="32" y="4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57" name="Freeform 255"/>
            <p:cNvSpPr>
              <a:spLocks/>
            </p:cNvSpPr>
            <p:nvPr/>
          </p:nvSpPr>
          <p:spPr bwMode="auto">
            <a:xfrm>
              <a:off x="1135" y="1067"/>
              <a:ext cx="27" cy="104"/>
            </a:xfrm>
            <a:custGeom>
              <a:avLst/>
              <a:gdLst>
                <a:gd name="T0" fmla="*/ 27 w 27"/>
                <a:gd name="T1" fmla="*/ 2 h 104"/>
                <a:gd name="T2" fmla="*/ 27 w 27"/>
                <a:gd name="T3" fmla="*/ 2 h 104"/>
                <a:gd name="T4" fmla="*/ 26 w 27"/>
                <a:gd name="T5" fmla="*/ 2 h 104"/>
                <a:gd name="T6" fmla="*/ 26 w 27"/>
                <a:gd name="T7" fmla="*/ 2 h 104"/>
                <a:gd name="T8" fmla="*/ 25 w 27"/>
                <a:gd name="T9" fmla="*/ 1 h 104"/>
                <a:gd name="T10" fmla="*/ 24 w 27"/>
                <a:gd name="T11" fmla="*/ 1 h 104"/>
                <a:gd name="T12" fmla="*/ 23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7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10 w 27"/>
                <a:gd name="T25" fmla="*/ 0 h 104"/>
                <a:gd name="T26" fmla="*/ 9 w 27"/>
                <a:gd name="T27" fmla="*/ 1 h 104"/>
                <a:gd name="T28" fmla="*/ 5 w 27"/>
                <a:gd name="T29" fmla="*/ 2 h 104"/>
                <a:gd name="T30" fmla="*/ 3 w 27"/>
                <a:gd name="T31" fmla="*/ 3 h 104"/>
                <a:gd name="T32" fmla="*/ 0 w 27"/>
                <a:gd name="T33" fmla="*/ 4 h 104"/>
                <a:gd name="T34" fmla="*/ 0 w 27"/>
                <a:gd name="T35" fmla="*/ 104 h 104"/>
                <a:gd name="T36" fmla="*/ 0 w 27"/>
                <a:gd name="T37" fmla="*/ 104 h 104"/>
                <a:gd name="T38" fmla="*/ 2 w 27"/>
                <a:gd name="T39" fmla="*/ 104 h 104"/>
                <a:gd name="T40" fmla="*/ 2 w 27"/>
                <a:gd name="T41" fmla="*/ 104 h 104"/>
                <a:gd name="T42" fmla="*/ 3 w 27"/>
                <a:gd name="T43" fmla="*/ 104 h 104"/>
                <a:gd name="T44" fmla="*/ 4 w 27"/>
                <a:gd name="T45" fmla="*/ 104 h 104"/>
                <a:gd name="T46" fmla="*/ 6 w 27"/>
                <a:gd name="T47" fmla="*/ 104 h 104"/>
                <a:gd name="T48" fmla="*/ 7 w 27"/>
                <a:gd name="T49" fmla="*/ 102 h 104"/>
                <a:gd name="T50" fmla="*/ 10 w 27"/>
                <a:gd name="T51" fmla="*/ 102 h 104"/>
                <a:gd name="T52" fmla="*/ 11 w 27"/>
                <a:gd name="T53" fmla="*/ 101 h 104"/>
                <a:gd name="T54" fmla="*/ 13 w 27"/>
                <a:gd name="T55" fmla="*/ 101 h 104"/>
                <a:gd name="T56" fmla="*/ 16 w 27"/>
                <a:gd name="T57" fmla="*/ 100 h 104"/>
                <a:gd name="T58" fmla="*/ 18 w 27"/>
                <a:gd name="T59" fmla="*/ 99 h 104"/>
                <a:gd name="T60" fmla="*/ 20 w 27"/>
                <a:gd name="T61" fmla="*/ 98 h 104"/>
                <a:gd name="T62" fmla="*/ 23 w 27"/>
                <a:gd name="T63" fmla="*/ 97 h 104"/>
                <a:gd name="T64" fmla="*/ 25 w 27"/>
                <a:gd name="T65" fmla="*/ 95 h 104"/>
                <a:gd name="T66" fmla="*/ 27 w 27"/>
                <a:gd name="T67" fmla="*/ 93 h 104"/>
                <a:gd name="T68" fmla="*/ 27 w 27"/>
                <a:gd name="T69" fmla="*/ 2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3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2"/>
                  </a:lnTo>
                  <a:lnTo>
                    <a:pt x="10" y="102"/>
                  </a:lnTo>
                  <a:lnTo>
                    <a:pt x="11" y="101"/>
                  </a:lnTo>
                  <a:lnTo>
                    <a:pt x="13" y="101"/>
                  </a:lnTo>
                  <a:lnTo>
                    <a:pt x="16" y="100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7"/>
                  </a:lnTo>
                  <a:lnTo>
                    <a:pt x="25" y="95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58" name="Freeform 256"/>
            <p:cNvSpPr>
              <a:spLocks/>
            </p:cNvSpPr>
            <p:nvPr/>
          </p:nvSpPr>
          <p:spPr bwMode="auto">
            <a:xfrm>
              <a:off x="1137" y="1068"/>
              <a:ext cx="22" cy="84"/>
            </a:xfrm>
            <a:custGeom>
              <a:avLst/>
              <a:gdLst>
                <a:gd name="T0" fmla="*/ 22 w 22"/>
                <a:gd name="T1" fmla="*/ 2 h 84"/>
                <a:gd name="T2" fmla="*/ 22 w 22"/>
                <a:gd name="T3" fmla="*/ 2 h 84"/>
                <a:gd name="T4" fmla="*/ 21 w 22"/>
                <a:gd name="T5" fmla="*/ 1 h 84"/>
                <a:gd name="T6" fmla="*/ 21 w 22"/>
                <a:gd name="T7" fmla="*/ 1 h 84"/>
                <a:gd name="T8" fmla="*/ 19 w 22"/>
                <a:gd name="T9" fmla="*/ 1 h 84"/>
                <a:gd name="T10" fmla="*/ 18 w 22"/>
                <a:gd name="T11" fmla="*/ 1 h 84"/>
                <a:gd name="T12" fmla="*/ 17 w 22"/>
                <a:gd name="T13" fmla="*/ 0 h 84"/>
                <a:gd name="T14" fmla="*/ 16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1 w 22"/>
                <a:gd name="T21" fmla="*/ 0 h 84"/>
                <a:gd name="T22" fmla="*/ 9 w 22"/>
                <a:gd name="T23" fmla="*/ 0 h 84"/>
                <a:gd name="T24" fmla="*/ 8 w 22"/>
                <a:gd name="T25" fmla="*/ 0 h 84"/>
                <a:gd name="T26" fmla="*/ 5 w 22"/>
                <a:gd name="T27" fmla="*/ 1 h 84"/>
                <a:gd name="T28" fmla="*/ 3 w 22"/>
                <a:gd name="T29" fmla="*/ 1 h 84"/>
                <a:gd name="T30" fmla="*/ 2 w 22"/>
                <a:gd name="T31" fmla="*/ 2 h 84"/>
                <a:gd name="T32" fmla="*/ 0 w 22"/>
                <a:gd name="T33" fmla="*/ 3 h 84"/>
                <a:gd name="T34" fmla="*/ 0 w 22"/>
                <a:gd name="T35" fmla="*/ 84 h 84"/>
                <a:gd name="T36" fmla="*/ 0 w 22"/>
                <a:gd name="T37" fmla="*/ 84 h 84"/>
                <a:gd name="T38" fmla="*/ 0 w 22"/>
                <a:gd name="T39" fmla="*/ 84 h 84"/>
                <a:gd name="T40" fmla="*/ 1 w 22"/>
                <a:gd name="T41" fmla="*/ 84 h 84"/>
                <a:gd name="T42" fmla="*/ 2 w 22"/>
                <a:gd name="T43" fmla="*/ 84 h 84"/>
                <a:gd name="T44" fmla="*/ 3 w 22"/>
                <a:gd name="T45" fmla="*/ 84 h 84"/>
                <a:gd name="T46" fmla="*/ 4 w 22"/>
                <a:gd name="T47" fmla="*/ 84 h 84"/>
                <a:gd name="T48" fmla="*/ 5 w 22"/>
                <a:gd name="T49" fmla="*/ 84 h 84"/>
                <a:gd name="T50" fmla="*/ 7 w 22"/>
                <a:gd name="T51" fmla="*/ 83 h 84"/>
                <a:gd name="T52" fmla="*/ 9 w 22"/>
                <a:gd name="T53" fmla="*/ 83 h 84"/>
                <a:gd name="T54" fmla="*/ 10 w 22"/>
                <a:gd name="T55" fmla="*/ 82 h 84"/>
                <a:gd name="T56" fmla="*/ 12 w 22"/>
                <a:gd name="T57" fmla="*/ 82 h 84"/>
                <a:gd name="T58" fmla="*/ 14 w 22"/>
                <a:gd name="T59" fmla="*/ 80 h 84"/>
                <a:gd name="T60" fmla="*/ 16 w 22"/>
                <a:gd name="T61" fmla="*/ 79 h 84"/>
                <a:gd name="T62" fmla="*/ 18 w 22"/>
                <a:gd name="T63" fmla="*/ 78 h 84"/>
                <a:gd name="T64" fmla="*/ 19 w 22"/>
                <a:gd name="T65" fmla="*/ 77 h 84"/>
                <a:gd name="T66" fmla="*/ 22 w 22"/>
                <a:gd name="T67" fmla="*/ 76 h 84"/>
                <a:gd name="T68" fmla="*/ 22 w 22"/>
                <a:gd name="T69" fmla="*/ 2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2"/>
                  </a:moveTo>
                  <a:lnTo>
                    <a:pt x="22" y="2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7" y="83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2" y="82"/>
                  </a:lnTo>
                  <a:lnTo>
                    <a:pt x="14" y="80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A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59" name="Freeform 257"/>
            <p:cNvSpPr>
              <a:spLocks/>
            </p:cNvSpPr>
            <p:nvPr/>
          </p:nvSpPr>
          <p:spPr bwMode="auto">
            <a:xfrm>
              <a:off x="1138" y="1069"/>
              <a:ext cx="17" cy="65"/>
            </a:xfrm>
            <a:custGeom>
              <a:avLst/>
              <a:gdLst>
                <a:gd name="T0" fmla="*/ 17 w 17"/>
                <a:gd name="T1" fmla="*/ 1 h 65"/>
                <a:gd name="T2" fmla="*/ 17 w 17"/>
                <a:gd name="T3" fmla="*/ 1 h 65"/>
                <a:gd name="T4" fmla="*/ 16 w 17"/>
                <a:gd name="T5" fmla="*/ 1 h 65"/>
                <a:gd name="T6" fmla="*/ 14 w 17"/>
                <a:gd name="T7" fmla="*/ 0 h 65"/>
                <a:gd name="T8" fmla="*/ 11 w 17"/>
                <a:gd name="T9" fmla="*/ 0 h 65"/>
                <a:gd name="T10" fmla="*/ 9 w 17"/>
                <a:gd name="T11" fmla="*/ 0 h 65"/>
                <a:gd name="T12" fmla="*/ 6 w 17"/>
                <a:gd name="T13" fmla="*/ 0 h 65"/>
                <a:gd name="T14" fmla="*/ 2 w 17"/>
                <a:gd name="T15" fmla="*/ 1 h 65"/>
                <a:gd name="T16" fmla="*/ 0 w 17"/>
                <a:gd name="T17" fmla="*/ 2 h 65"/>
                <a:gd name="T18" fmla="*/ 0 w 17"/>
                <a:gd name="T19" fmla="*/ 65 h 65"/>
                <a:gd name="T20" fmla="*/ 0 w 17"/>
                <a:gd name="T21" fmla="*/ 65 h 65"/>
                <a:gd name="T22" fmla="*/ 1 w 17"/>
                <a:gd name="T23" fmla="*/ 65 h 65"/>
                <a:gd name="T24" fmla="*/ 3 w 17"/>
                <a:gd name="T25" fmla="*/ 64 h 65"/>
                <a:gd name="T26" fmla="*/ 6 w 17"/>
                <a:gd name="T27" fmla="*/ 64 h 65"/>
                <a:gd name="T28" fmla="*/ 8 w 17"/>
                <a:gd name="T29" fmla="*/ 63 h 65"/>
                <a:gd name="T30" fmla="*/ 11 w 17"/>
                <a:gd name="T31" fmla="*/ 62 h 65"/>
                <a:gd name="T32" fmla="*/ 14 w 17"/>
                <a:gd name="T33" fmla="*/ 61 h 65"/>
                <a:gd name="T34" fmla="*/ 17 w 17"/>
                <a:gd name="T35" fmla="*/ 58 h 65"/>
                <a:gd name="T36" fmla="*/ 17 w 17"/>
                <a:gd name="T37" fmla="*/ 1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65"/>
                <a:gd name="T59" fmla="*/ 17 w 17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65">
                  <a:moveTo>
                    <a:pt x="17" y="1"/>
                  </a:moveTo>
                  <a:lnTo>
                    <a:pt x="17" y="1"/>
                  </a:lnTo>
                  <a:lnTo>
                    <a:pt x="16" y="1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4"/>
                  </a:lnTo>
                  <a:lnTo>
                    <a:pt x="6" y="64"/>
                  </a:lnTo>
                  <a:lnTo>
                    <a:pt x="8" y="63"/>
                  </a:lnTo>
                  <a:lnTo>
                    <a:pt x="11" y="62"/>
                  </a:lnTo>
                  <a:lnTo>
                    <a:pt x="14" y="61"/>
                  </a:lnTo>
                  <a:lnTo>
                    <a:pt x="17" y="58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B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60" name="Freeform 258"/>
            <p:cNvSpPr>
              <a:spLocks/>
            </p:cNvSpPr>
            <p:nvPr/>
          </p:nvSpPr>
          <p:spPr bwMode="auto">
            <a:xfrm>
              <a:off x="1138" y="1070"/>
              <a:ext cx="14" cy="46"/>
            </a:xfrm>
            <a:custGeom>
              <a:avLst/>
              <a:gdLst>
                <a:gd name="T0" fmla="*/ 14 w 14"/>
                <a:gd name="T1" fmla="*/ 1 h 46"/>
                <a:gd name="T2" fmla="*/ 14 w 14"/>
                <a:gd name="T3" fmla="*/ 0 h 46"/>
                <a:gd name="T4" fmla="*/ 13 w 14"/>
                <a:gd name="T5" fmla="*/ 0 h 46"/>
                <a:gd name="T6" fmla="*/ 11 w 14"/>
                <a:gd name="T7" fmla="*/ 0 h 46"/>
                <a:gd name="T8" fmla="*/ 9 w 14"/>
                <a:gd name="T9" fmla="*/ 0 h 46"/>
                <a:gd name="T10" fmla="*/ 8 w 14"/>
                <a:gd name="T11" fmla="*/ 0 h 46"/>
                <a:gd name="T12" fmla="*/ 6 w 14"/>
                <a:gd name="T13" fmla="*/ 0 h 46"/>
                <a:gd name="T14" fmla="*/ 2 w 14"/>
                <a:gd name="T15" fmla="*/ 0 h 46"/>
                <a:gd name="T16" fmla="*/ 0 w 14"/>
                <a:gd name="T17" fmla="*/ 2 h 46"/>
                <a:gd name="T18" fmla="*/ 0 w 14"/>
                <a:gd name="T19" fmla="*/ 46 h 46"/>
                <a:gd name="T20" fmla="*/ 1 w 14"/>
                <a:gd name="T21" fmla="*/ 46 h 46"/>
                <a:gd name="T22" fmla="*/ 1 w 14"/>
                <a:gd name="T23" fmla="*/ 46 h 46"/>
                <a:gd name="T24" fmla="*/ 3 w 14"/>
                <a:gd name="T25" fmla="*/ 46 h 46"/>
                <a:gd name="T26" fmla="*/ 4 w 14"/>
                <a:gd name="T27" fmla="*/ 44 h 46"/>
                <a:gd name="T28" fmla="*/ 7 w 14"/>
                <a:gd name="T29" fmla="*/ 44 h 46"/>
                <a:gd name="T30" fmla="*/ 9 w 14"/>
                <a:gd name="T31" fmla="*/ 43 h 46"/>
                <a:gd name="T32" fmla="*/ 11 w 14"/>
                <a:gd name="T33" fmla="*/ 42 h 46"/>
                <a:gd name="T34" fmla="*/ 14 w 14"/>
                <a:gd name="T35" fmla="*/ 41 h 46"/>
                <a:gd name="T36" fmla="*/ 14 w 14"/>
                <a:gd name="T37" fmla="*/ 1 h 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6"/>
                <a:gd name="T59" fmla="*/ 14 w 14"/>
                <a:gd name="T60" fmla="*/ 46 h 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6">
                  <a:moveTo>
                    <a:pt x="14" y="1"/>
                  </a:move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6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4" y="44"/>
                  </a:lnTo>
                  <a:lnTo>
                    <a:pt x="7" y="44"/>
                  </a:lnTo>
                  <a:lnTo>
                    <a:pt x="9" y="43"/>
                  </a:lnTo>
                  <a:lnTo>
                    <a:pt x="11" y="42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61" name="Freeform 259"/>
            <p:cNvSpPr>
              <a:spLocks/>
            </p:cNvSpPr>
            <p:nvPr/>
          </p:nvSpPr>
          <p:spPr bwMode="auto">
            <a:xfrm>
              <a:off x="1139" y="1070"/>
              <a:ext cx="9" cy="27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6 w 9"/>
                <a:gd name="T9" fmla="*/ 0 h 27"/>
                <a:gd name="T10" fmla="*/ 5 w 9"/>
                <a:gd name="T11" fmla="*/ 0 h 27"/>
                <a:gd name="T12" fmla="*/ 3 w 9"/>
                <a:gd name="T13" fmla="*/ 1 h 27"/>
                <a:gd name="T14" fmla="*/ 1 w 9"/>
                <a:gd name="T15" fmla="*/ 1 h 27"/>
                <a:gd name="T16" fmla="*/ 0 w 9"/>
                <a:gd name="T17" fmla="*/ 2 h 27"/>
                <a:gd name="T18" fmla="*/ 0 w 9"/>
                <a:gd name="T19" fmla="*/ 27 h 27"/>
                <a:gd name="T20" fmla="*/ 0 w 9"/>
                <a:gd name="T21" fmla="*/ 27 h 27"/>
                <a:gd name="T22" fmla="*/ 1 w 9"/>
                <a:gd name="T23" fmla="*/ 27 h 27"/>
                <a:gd name="T24" fmla="*/ 2 w 9"/>
                <a:gd name="T25" fmla="*/ 27 h 27"/>
                <a:gd name="T26" fmla="*/ 3 w 9"/>
                <a:gd name="T27" fmla="*/ 27 h 27"/>
                <a:gd name="T28" fmla="*/ 5 w 9"/>
                <a:gd name="T29" fmla="*/ 27 h 27"/>
                <a:gd name="T30" fmla="*/ 6 w 9"/>
                <a:gd name="T31" fmla="*/ 26 h 27"/>
                <a:gd name="T32" fmla="*/ 8 w 9"/>
                <a:gd name="T33" fmla="*/ 25 h 27"/>
                <a:gd name="T34" fmla="*/ 9 w 9"/>
                <a:gd name="T35" fmla="*/ 23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7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62" name="Freeform 260"/>
            <p:cNvSpPr>
              <a:spLocks/>
            </p:cNvSpPr>
            <p:nvPr/>
          </p:nvSpPr>
          <p:spPr bwMode="auto">
            <a:xfrm>
              <a:off x="1250" y="1147"/>
              <a:ext cx="14" cy="14"/>
            </a:xfrm>
            <a:custGeom>
              <a:avLst/>
              <a:gdLst>
                <a:gd name="T0" fmla="*/ 7 w 14"/>
                <a:gd name="T1" fmla="*/ 14 h 14"/>
                <a:gd name="T2" fmla="*/ 8 w 14"/>
                <a:gd name="T3" fmla="*/ 14 h 14"/>
                <a:gd name="T4" fmla="*/ 9 w 14"/>
                <a:gd name="T5" fmla="*/ 13 h 14"/>
                <a:gd name="T6" fmla="*/ 10 w 14"/>
                <a:gd name="T7" fmla="*/ 13 h 14"/>
                <a:gd name="T8" fmla="*/ 11 w 14"/>
                <a:gd name="T9" fmla="*/ 12 h 14"/>
                <a:gd name="T10" fmla="*/ 13 w 14"/>
                <a:gd name="T11" fmla="*/ 11 h 14"/>
                <a:gd name="T12" fmla="*/ 13 w 14"/>
                <a:gd name="T13" fmla="*/ 10 h 14"/>
                <a:gd name="T14" fmla="*/ 14 w 14"/>
                <a:gd name="T15" fmla="*/ 8 h 14"/>
                <a:gd name="T16" fmla="*/ 14 w 14"/>
                <a:gd name="T17" fmla="*/ 7 h 14"/>
                <a:gd name="T18" fmla="*/ 14 w 14"/>
                <a:gd name="T19" fmla="*/ 6 h 14"/>
                <a:gd name="T20" fmla="*/ 13 w 14"/>
                <a:gd name="T21" fmla="*/ 5 h 14"/>
                <a:gd name="T22" fmla="*/ 13 w 14"/>
                <a:gd name="T23" fmla="*/ 4 h 14"/>
                <a:gd name="T24" fmla="*/ 11 w 14"/>
                <a:gd name="T25" fmla="*/ 3 h 14"/>
                <a:gd name="T26" fmla="*/ 10 w 14"/>
                <a:gd name="T27" fmla="*/ 1 h 14"/>
                <a:gd name="T28" fmla="*/ 9 w 14"/>
                <a:gd name="T29" fmla="*/ 0 h 14"/>
                <a:gd name="T30" fmla="*/ 8 w 14"/>
                <a:gd name="T31" fmla="*/ 0 h 14"/>
                <a:gd name="T32" fmla="*/ 7 w 14"/>
                <a:gd name="T33" fmla="*/ 0 h 14"/>
                <a:gd name="T34" fmla="*/ 6 w 14"/>
                <a:gd name="T35" fmla="*/ 0 h 14"/>
                <a:gd name="T36" fmla="*/ 4 w 14"/>
                <a:gd name="T37" fmla="*/ 0 h 14"/>
                <a:gd name="T38" fmla="*/ 3 w 14"/>
                <a:gd name="T39" fmla="*/ 1 h 14"/>
                <a:gd name="T40" fmla="*/ 2 w 14"/>
                <a:gd name="T41" fmla="*/ 3 h 14"/>
                <a:gd name="T42" fmla="*/ 1 w 14"/>
                <a:gd name="T43" fmla="*/ 4 h 14"/>
                <a:gd name="T44" fmla="*/ 1 w 14"/>
                <a:gd name="T45" fmla="*/ 5 h 14"/>
                <a:gd name="T46" fmla="*/ 0 w 14"/>
                <a:gd name="T47" fmla="*/ 6 h 14"/>
                <a:gd name="T48" fmla="*/ 0 w 14"/>
                <a:gd name="T49" fmla="*/ 7 h 14"/>
                <a:gd name="T50" fmla="*/ 0 w 14"/>
                <a:gd name="T51" fmla="*/ 8 h 14"/>
                <a:gd name="T52" fmla="*/ 1 w 14"/>
                <a:gd name="T53" fmla="*/ 10 h 14"/>
                <a:gd name="T54" fmla="*/ 1 w 14"/>
                <a:gd name="T55" fmla="*/ 11 h 14"/>
                <a:gd name="T56" fmla="*/ 2 w 14"/>
                <a:gd name="T57" fmla="*/ 12 h 14"/>
                <a:gd name="T58" fmla="*/ 3 w 14"/>
                <a:gd name="T59" fmla="*/ 13 h 14"/>
                <a:gd name="T60" fmla="*/ 4 w 14"/>
                <a:gd name="T61" fmla="*/ 13 h 14"/>
                <a:gd name="T62" fmla="*/ 6 w 14"/>
                <a:gd name="T63" fmla="*/ 14 h 14"/>
                <a:gd name="T64" fmla="*/ 7 w 14"/>
                <a:gd name="T65" fmla="*/ 14 h 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4"/>
                <a:gd name="T101" fmla="*/ 14 w 14"/>
                <a:gd name="T102" fmla="*/ 14 h 1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4">
                  <a:moveTo>
                    <a:pt x="7" y="14"/>
                  </a:moveTo>
                  <a:lnTo>
                    <a:pt x="8" y="14"/>
                  </a:lnTo>
                  <a:lnTo>
                    <a:pt x="9" y="13"/>
                  </a:lnTo>
                  <a:lnTo>
                    <a:pt x="10" y="13"/>
                  </a:lnTo>
                  <a:lnTo>
                    <a:pt x="11" y="12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6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63" name="Freeform 261"/>
            <p:cNvSpPr>
              <a:spLocks/>
            </p:cNvSpPr>
            <p:nvPr/>
          </p:nvSpPr>
          <p:spPr bwMode="auto">
            <a:xfrm>
              <a:off x="1209" y="1147"/>
              <a:ext cx="7" cy="7"/>
            </a:xfrm>
            <a:custGeom>
              <a:avLst/>
              <a:gdLst>
                <a:gd name="T0" fmla="*/ 3 w 7"/>
                <a:gd name="T1" fmla="*/ 7 h 7"/>
                <a:gd name="T2" fmla="*/ 5 w 7"/>
                <a:gd name="T3" fmla="*/ 7 h 7"/>
                <a:gd name="T4" fmla="*/ 6 w 7"/>
                <a:gd name="T5" fmla="*/ 6 h 7"/>
                <a:gd name="T6" fmla="*/ 6 w 7"/>
                <a:gd name="T7" fmla="*/ 5 h 7"/>
                <a:gd name="T8" fmla="*/ 7 w 7"/>
                <a:gd name="T9" fmla="*/ 4 h 7"/>
                <a:gd name="T10" fmla="*/ 6 w 7"/>
                <a:gd name="T11" fmla="*/ 3 h 7"/>
                <a:gd name="T12" fmla="*/ 6 w 7"/>
                <a:gd name="T13" fmla="*/ 1 h 7"/>
                <a:gd name="T14" fmla="*/ 5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1 h 7"/>
                <a:gd name="T22" fmla="*/ 0 w 7"/>
                <a:gd name="T23" fmla="*/ 3 h 7"/>
                <a:gd name="T24" fmla="*/ 0 w 7"/>
                <a:gd name="T25" fmla="*/ 4 h 7"/>
                <a:gd name="T26" fmla="*/ 0 w 7"/>
                <a:gd name="T27" fmla="*/ 5 h 7"/>
                <a:gd name="T28" fmla="*/ 1 w 7"/>
                <a:gd name="T29" fmla="*/ 6 h 7"/>
                <a:gd name="T30" fmla="*/ 2 w 7"/>
                <a:gd name="T31" fmla="*/ 7 h 7"/>
                <a:gd name="T32" fmla="*/ 3 w 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5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3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64" name="Freeform 262"/>
            <p:cNvSpPr>
              <a:spLocks/>
            </p:cNvSpPr>
            <p:nvPr/>
          </p:nvSpPr>
          <p:spPr bwMode="auto">
            <a:xfrm>
              <a:off x="1221" y="1147"/>
              <a:ext cx="5" cy="7"/>
            </a:xfrm>
            <a:custGeom>
              <a:avLst/>
              <a:gdLst>
                <a:gd name="T0" fmla="*/ 3 w 5"/>
                <a:gd name="T1" fmla="*/ 7 h 7"/>
                <a:gd name="T2" fmla="*/ 4 w 5"/>
                <a:gd name="T3" fmla="*/ 7 h 7"/>
                <a:gd name="T4" fmla="*/ 5 w 5"/>
                <a:gd name="T5" fmla="*/ 7 h 7"/>
                <a:gd name="T6" fmla="*/ 5 w 5"/>
                <a:gd name="T7" fmla="*/ 6 h 7"/>
                <a:gd name="T8" fmla="*/ 5 w 5"/>
                <a:gd name="T9" fmla="*/ 4 h 7"/>
                <a:gd name="T10" fmla="*/ 5 w 5"/>
                <a:gd name="T11" fmla="*/ 3 h 7"/>
                <a:gd name="T12" fmla="*/ 5 w 5"/>
                <a:gd name="T13" fmla="*/ 1 h 7"/>
                <a:gd name="T14" fmla="*/ 4 w 5"/>
                <a:gd name="T15" fmla="*/ 1 h 7"/>
                <a:gd name="T16" fmla="*/ 3 w 5"/>
                <a:gd name="T17" fmla="*/ 0 h 7"/>
                <a:gd name="T18" fmla="*/ 2 w 5"/>
                <a:gd name="T19" fmla="*/ 1 h 7"/>
                <a:gd name="T20" fmla="*/ 1 w 5"/>
                <a:gd name="T21" fmla="*/ 1 h 7"/>
                <a:gd name="T22" fmla="*/ 0 w 5"/>
                <a:gd name="T23" fmla="*/ 3 h 7"/>
                <a:gd name="T24" fmla="*/ 0 w 5"/>
                <a:gd name="T25" fmla="*/ 4 h 7"/>
                <a:gd name="T26" fmla="*/ 0 w 5"/>
                <a:gd name="T27" fmla="*/ 6 h 7"/>
                <a:gd name="T28" fmla="*/ 1 w 5"/>
                <a:gd name="T29" fmla="*/ 7 h 7"/>
                <a:gd name="T30" fmla="*/ 2 w 5"/>
                <a:gd name="T31" fmla="*/ 7 h 7"/>
                <a:gd name="T32" fmla="*/ 3 w 5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7"/>
                <a:gd name="T53" fmla="*/ 5 w 5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65" name="Freeform 263"/>
            <p:cNvSpPr>
              <a:spLocks/>
            </p:cNvSpPr>
            <p:nvPr/>
          </p:nvSpPr>
          <p:spPr bwMode="auto">
            <a:xfrm>
              <a:off x="1175" y="1055"/>
              <a:ext cx="19" cy="92"/>
            </a:xfrm>
            <a:custGeom>
              <a:avLst/>
              <a:gdLst>
                <a:gd name="T0" fmla="*/ 6 w 19"/>
                <a:gd name="T1" fmla="*/ 1 h 92"/>
                <a:gd name="T2" fmla="*/ 6 w 19"/>
                <a:gd name="T3" fmla="*/ 3 h 92"/>
                <a:gd name="T4" fmla="*/ 4 w 19"/>
                <a:gd name="T5" fmla="*/ 8 h 92"/>
                <a:gd name="T6" fmla="*/ 2 w 19"/>
                <a:gd name="T7" fmla="*/ 16 h 92"/>
                <a:gd name="T8" fmla="*/ 1 w 19"/>
                <a:gd name="T9" fmla="*/ 28 h 92"/>
                <a:gd name="T10" fmla="*/ 0 w 19"/>
                <a:gd name="T11" fmla="*/ 41 h 92"/>
                <a:gd name="T12" fmla="*/ 0 w 19"/>
                <a:gd name="T13" fmla="*/ 57 h 92"/>
                <a:gd name="T14" fmla="*/ 1 w 19"/>
                <a:gd name="T15" fmla="*/ 73 h 92"/>
                <a:gd name="T16" fmla="*/ 5 w 19"/>
                <a:gd name="T17" fmla="*/ 92 h 92"/>
                <a:gd name="T18" fmla="*/ 19 w 19"/>
                <a:gd name="T19" fmla="*/ 92 h 92"/>
                <a:gd name="T20" fmla="*/ 18 w 19"/>
                <a:gd name="T21" fmla="*/ 89 h 92"/>
                <a:gd name="T22" fmla="*/ 16 w 19"/>
                <a:gd name="T23" fmla="*/ 82 h 92"/>
                <a:gd name="T24" fmla="*/ 15 w 19"/>
                <a:gd name="T25" fmla="*/ 70 h 92"/>
                <a:gd name="T26" fmla="*/ 14 w 19"/>
                <a:gd name="T27" fmla="*/ 57 h 92"/>
                <a:gd name="T28" fmla="*/ 13 w 19"/>
                <a:gd name="T29" fmla="*/ 42 h 92"/>
                <a:gd name="T30" fmla="*/ 13 w 19"/>
                <a:gd name="T31" fmla="*/ 27 h 92"/>
                <a:gd name="T32" fmla="*/ 15 w 19"/>
                <a:gd name="T33" fmla="*/ 13 h 92"/>
                <a:gd name="T34" fmla="*/ 19 w 19"/>
                <a:gd name="T35" fmla="*/ 1 h 92"/>
                <a:gd name="T36" fmla="*/ 19 w 19"/>
                <a:gd name="T37" fmla="*/ 1 h 92"/>
                <a:gd name="T38" fmla="*/ 19 w 19"/>
                <a:gd name="T39" fmla="*/ 0 h 92"/>
                <a:gd name="T40" fmla="*/ 19 w 19"/>
                <a:gd name="T41" fmla="*/ 0 h 92"/>
                <a:gd name="T42" fmla="*/ 18 w 19"/>
                <a:gd name="T43" fmla="*/ 0 h 92"/>
                <a:gd name="T44" fmla="*/ 16 w 19"/>
                <a:gd name="T45" fmla="*/ 0 h 92"/>
                <a:gd name="T46" fmla="*/ 14 w 19"/>
                <a:gd name="T47" fmla="*/ 0 h 92"/>
                <a:gd name="T48" fmla="*/ 11 w 19"/>
                <a:gd name="T49" fmla="*/ 0 h 92"/>
                <a:gd name="T50" fmla="*/ 6 w 19"/>
                <a:gd name="T51" fmla="*/ 1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"/>
                <a:gd name="T79" fmla="*/ 0 h 92"/>
                <a:gd name="T80" fmla="*/ 19 w 19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" h="92">
                  <a:moveTo>
                    <a:pt x="6" y="1"/>
                  </a:moveTo>
                  <a:lnTo>
                    <a:pt x="6" y="3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7"/>
                  </a:lnTo>
                  <a:lnTo>
                    <a:pt x="1" y="73"/>
                  </a:lnTo>
                  <a:lnTo>
                    <a:pt x="5" y="92"/>
                  </a:lnTo>
                  <a:lnTo>
                    <a:pt x="19" y="92"/>
                  </a:lnTo>
                  <a:lnTo>
                    <a:pt x="18" y="89"/>
                  </a:lnTo>
                  <a:lnTo>
                    <a:pt x="16" y="82"/>
                  </a:lnTo>
                  <a:lnTo>
                    <a:pt x="15" y="70"/>
                  </a:lnTo>
                  <a:lnTo>
                    <a:pt x="14" y="57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66" name="Freeform 264"/>
            <p:cNvSpPr>
              <a:spLocks/>
            </p:cNvSpPr>
            <p:nvPr/>
          </p:nvSpPr>
          <p:spPr bwMode="auto">
            <a:xfrm>
              <a:off x="1273" y="1043"/>
              <a:ext cx="27" cy="104"/>
            </a:xfrm>
            <a:custGeom>
              <a:avLst/>
              <a:gdLst>
                <a:gd name="T0" fmla="*/ 27 w 27"/>
                <a:gd name="T1" fmla="*/ 0 h 104"/>
                <a:gd name="T2" fmla="*/ 26 w 27"/>
                <a:gd name="T3" fmla="*/ 1 h 104"/>
                <a:gd name="T4" fmla="*/ 25 w 27"/>
                <a:gd name="T5" fmla="*/ 4 h 104"/>
                <a:gd name="T6" fmla="*/ 22 w 27"/>
                <a:gd name="T7" fmla="*/ 10 h 104"/>
                <a:gd name="T8" fmla="*/ 20 w 27"/>
                <a:gd name="T9" fmla="*/ 19 h 104"/>
                <a:gd name="T10" fmla="*/ 18 w 27"/>
                <a:gd name="T11" fmla="*/ 32 h 104"/>
                <a:gd name="T12" fmla="*/ 16 w 27"/>
                <a:gd name="T13" fmla="*/ 49 h 104"/>
                <a:gd name="T14" fmla="*/ 18 w 27"/>
                <a:gd name="T15" fmla="*/ 74 h 104"/>
                <a:gd name="T16" fmla="*/ 20 w 27"/>
                <a:gd name="T17" fmla="*/ 104 h 104"/>
                <a:gd name="T18" fmla="*/ 5 w 27"/>
                <a:gd name="T19" fmla="*/ 104 h 104"/>
                <a:gd name="T20" fmla="*/ 5 w 27"/>
                <a:gd name="T21" fmla="*/ 101 h 104"/>
                <a:gd name="T22" fmla="*/ 4 w 27"/>
                <a:gd name="T23" fmla="*/ 92 h 104"/>
                <a:gd name="T24" fmla="*/ 2 w 27"/>
                <a:gd name="T25" fmla="*/ 80 h 104"/>
                <a:gd name="T26" fmla="*/ 1 w 27"/>
                <a:gd name="T27" fmla="*/ 64 h 104"/>
                <a:gd name="T28" fmla="*/ 0 w 27"/>
                <a:gd name="T29" fmla="*/ 47 h 104"/>
                <a:gd name="T30" fmla="*/ 1 w 27"/>
                <a:gd name="T31" fmla="*/ 31 h 104"/>
                <a:gd name="T32" fmla="*/ 4 w 27"/>
                <a:gd name="T33" fmla="*/ 14 h 104"/>
                <a:gd name="T34" fmla="*/ 9 w 27"/>
                <a:gd name="T35" fmla="*/ 0 h 104"/>
                <a:gd name="T36" fmla="*/ 27 w 27"/>
                <a:gd name="T37" fmla="*/ 0 h 1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4"/>
                <a:gd name="T59" fmla="*/ 27 w 27"/>
                <a:gd name="T60" fmla="*/ 104 h 10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4">
                  <a:moveTo>
                    <a:pt x="27" y="0"/>
                  </a:moveTo>
                  <a:lnTo>
                    <a:pt x="26" y="1"/>
                  </a:lnTo>
                  <a:lnTo>
                    <a:pt x="25" y="4"/>
                  </a:lnTo>
                  <a:lnTo>
                    <a:pt x="22" y="10"/>
                  </a:lnTo>
                  <a:lnTo>
                    <a:pt x="20" y="19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4"/>
                  </a:lnTo>
                  <a:lnTo>
                    <a:pt x="20" y="104"/>
                  </a:lnTo>
                  <a:lnTo>
                    <a:pt x="5" y="104"/>
                  </a:lnTo>
                  <a:lnTo>
                    <a:pt x="5" y="101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67" name="Freeform 265"/>
            <p:cNvSpPr>
              <a:spLocks/>
            </p:cNvSpPr>
            <p:nvPr/>
          </p:nvSpPr>
          <p:spPr bwMode="auto">
            <a:xfrm>
              <a:off x="1175" y="1060"/>
              <a:ext cx="18" cy="81"/>
            </a:xfrm>
            <a:custGeom>
              <a:avLst/>
              <a:gdLst>
                <a:gd name="T0" fmla="*/ 6 w 18"/>
                <a:gd name="T1" fmla="*/ 2 h 81"/>
                <a:gd name="T2" fmla="*/ 6 w 18"/>
                <a:gd name="T3" fmla="*/ 3 h 81"/>
                <a:gd name="T4" fmla="*/ 5 w 18"/>
                <a:gd name="T5" fmla="*/ 8 h 81"/>
                <a:gd name="T6" fmla="*/ 2 w 18"/>
                <a:gd name="T7" fmla="*/ 15 h 81"/>
                <a:gd name="T8" fmla="*/ 1 w 18"/>
                <a:gd name="T9" fmla="*/ 25 h 81"/>
                <a:gd name="T10" fmla="*/ 0 w 18"/>
                <a:gd name="T11" fmla="*/ 37 h 81"/>
                <a:gd name="T12" fmla="*/ 1 w 18"/>
                <a:gd name="T13" fmla="*/ 50 h 81"/>
                <a:gd name="T14" fmla="*/ 2 w 18"/>
                <a:gd name="T15" fmla="*/ 65 h 81"/>
                <a:gd name="T16" fmla="*/ 5 w 18"/>
                <a:gd name="T17" fmla="*/ 81 h 81"/>
                <a:gd name="T18" fmla="*/ 16 w 18"/>
                <a:gd name="T19" fmla="*/ 80 h 81"/>
                <a:gd name="T20" fmla="*/ 16 w 18"/>
                <a:gd name="T21" fmla="*/ 78 h 81"/>
                <a:gd name="T22" fmla="*/ 15 w 18"/>
                <a:gd name="T23" fmla="*/ 72 h 81"/>
                <a:gd name="T24" fmla="*/ 14 w 18"/>
                <a:gd name="T25" fmla="*/ 61 h 81"/>
                <a:gd name="T26" fmla="*/ 13 w 18"/>
                <a:gd name="T27" fmla="*/ 50 h 81"/>
                <a:gd name="T28" fmla="*/ 12 w 18"/>
                <a:gd name="T29" fmla="*/ 37 h 81"/>
                <a:gd name="T30" fmla="*/ 12 w 18"/>
                <a:gd name="T31" fmla="*/ 24 h 81"/>
                <a:gd name="T32" fmla="*/ 14 w 18"/>
                <a:gd name="T33" fmla="*/ 11 h 81"/>
                <a:gd name="T34" fmla="*/ 18 w 18"/>
                <a:gd name="T35" fmla="*/ 1 h 81"/>
                <a:gd name="T36" fmla="*/ 18 w 18"/>
                <a:gd name="T37" fmla="*/ 1 h 81"/>
                <a:gd name="T38" fmla="*/ 18 w 18"/>
                <a:gd name="T39" fmla="*/ 1 h 81"/>
                <a:gd name="T40" fmla="*/ 18 w 18"/>
                <a:gd name="T41" fmla="*/ 1 h 81"/>
                <a:gd name="T42" fmla="*/ 16 w 18"/>
                <a:gd name="T43" fmla="*/ 0 h 81"/>
                <a:gd name="T44" fmla="*/ 15 w 18"/>
                <a:gd name="T45" fmla="*/ 0 h 81"/>
                <a:gd name="T46" fmla="*/ 13 w 18"/>
                <a:gd name="T47" fmla="*/ 1 h 81"/>
                <a:gd name="T48" fmla="*/ 9 w 18"/>
                <a:gd name="T49" fmla="*/ 1 h 81"/>
                <a:gd name="T50" fmla="*/ 6 w 18"/>
                <a:gd name="T51" fmla="*/ 2 h 8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81"/>
                <a:gd name="T80" fmla="*/ 18 w 18"/>
                <a:gd name="T81" fmla="*/ 81 h 8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81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5"/>
                  </a:lnTo>
                  <a:lnTo>
                    <a:pt x="0" y="37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1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2"/>
                  </a:lnTo>
                  <a:lnTo>
                    <a:pt x="14" y="61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68" name="Freeform 266"/>
            <p:cNvSpPr>
              <a:spLocks/>
            </p:cNvSpPr>
            <p:nvPr/>
          </p:nvSpPr>
          <p:spPr bwMode="auto">
            <a:xfrm>
              <a:off x="1176" y="1065"/>
              <a:ext cx="14" cy="69"/>
            </a:xfrm>
            <a:custGeom>
              <a:avLst/>
              <a:gdLst>
                <a:gd name="T0" fmla="*/ 5 w 14"/>
                <a:gd name="T1" fmla="*/ 2 h 69"/>
                <a:gd name="T2" fmla="*/ 5 w 14"/>
                <a:gd name="T3" fmla="*/ 3 h 69"/>
                <a:gd name="T4" fmla="*/ 4 w 14"/>
                <a:gd name="T5" fmla="*/ 7 h 69"/>
                <a:gd name="T6" fmla="*/ 3 w 14"/>
                <a:gd name="T7" fmla="*/ 13 h 69"/>
                <a:gd name="T8" fmla="*/ 1 w 14"/>
                <a:gd name="T9" fmla="*/ 21 h 69"/>
                <a:gd name="T10" fmla="*/ 0 w 14"/>
                <a:gd name="T11" fmla="*/ 32 h 69"/>
                <a:gd name="T12" fmla="*/ 0 w 14"/>
                <a:gd name="T13" fmla="*/ 44 h 69"/>
                <a:gd name="T14" fmla="*/ 1 w 14"/>
                <a:gd name="T15" fmla="*/ 56 h 69"/>
                <a:gd name="T16" fmla="*/ 4 w 14"/>
                <a:gd name="T17" fmla="*/ 69 h 69"/>
                <a:gd name="T18" fmla="*/ 14 w 14"/>
                <a:gd name="T19" fmla="*/ 69 h 69"/>
                <a:gd name="T20" fmla="*/ 13 w 14"/>
                <a:gd name="T21" fmla="*/ 67 h 69"/>
                <a:gd name="T22" fmla="*/ 13 w 14"/>
                <a:gd name="T23" fmla="*/ 61 h 69"/>
                <a:gd name="T24" fmla="*/ 12 w 14"/>
                <a:gd name="T25" fmla="*/ 53 h 69"/>
                <a:gd name="T26" fmla="*/ 11 w 14"/>
                <a:gd name="T27" fmla="*/ 44 h 69"/>
                <a:gd name="T28" fmla="*/ 10 w 14"/>
                <a:gd name="T29" fmla="*/ 32 h 69"/>
                <a:gd name="T30" fmla="*/ 10 w 14"/>
                <a:gd name="T31" fmla="*/ 20 h 69"/>
                <a:gd name="T32" fmla="*/ 12 w 14"/>
                <a:gd name="T33" fmla="*/ 10 h 69"/>
                <a:gd name="T34" fmla="*/ 14 w 14"/>
                <a:gd name="T35" fmla="*/ 2 h 69"/>
                <a:gd name="T36" fmla="*/ 14 w 14"/>
                <a:gd name="T37" fmla="*/ 2 h 69"/>
                <a:gd name="T38" fmla="*/ 14 w 14"/>
                <a:gd name="T39" fmla="*/ 2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1 w 14"/>
                <a:gd name="T47" fmla="*/ 0 h 69"/>
                <a:gd name="T48" fmla="*/ 8 w 14"/>
                <a:gd name="T49" fmla="*/ 2 h 69"/>
                <a:gd name="T50" fmla="*/ 5 w 14"/>
                <a:gd name="T51" fmla="*/ 2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2"/>
                  </a:moveTo>
                  <a:lnTo>
                    <a:pt x="5" y="3"/>
                  </a:lnTo>
                  <a:lnTo>
                    <a:pt x="4" y="7"/>
                  </a:lnTo>
                  <a:lnTo>
                    <a:pt x="3" y="13"/>
                  </a:lnTo>
                  <a:lnTo>
                    <a:pt x="1" y="21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1" y="56"/>
                  </a:lnTo>
                  <a:lnTo>
                    <a:pt x="4" y="69"/>
                  </a:lnTo>
                  <a:lnTo>
                    <a:pt x="14" y="69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1" y="44"/>
                  </a:lnTo>
                  <a:lnTo>
                    <a:pt x="10" y="32"/>
                  </a:lnTo>
                  <a:lnTo>
                    <a:pt x="10" y="20"/>
                  </a:lnTo>
                  <a:lnTo>
                    <a:pt x="12" y="10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69" name="Freeform 267"/>
            <p:cNvSpPr>
              <a:spLocks/>
            </p:cNvSpPr>
            <p:nvPr/>
          </p:nvSpPr>
          <p:spPr bwMode="auto">
            <a:xfrm>
              <a:off x="1177" y="1071"/>
              <a:ext cx="12" cy="57"/>
            </a:xfrm>
            <a:custGeom>
              <a:avLst/>
              <a:gdLst>
                <a:gd name="T0" fmla="*/ 4 w 12"/>
                <a:gd name="T1" fmla="*/ 1 h 57"/>
                <a:gd name="T2" fmla="*/ 3 w 12"/>
                <a:gd name="T3" fmla="*/ 3 h 57"/>
                <a:gd name="T4" fmla="*/ 3 w 12"/>
                <a:gd name="T5" fmla="*/ 5 h 57"/>
                <a:gd name="T6" fmla="*/ 2 w 12"/>
                <a:gd name="T7" fmla="*/ 11 h 57"/>
                <a:gd name="T8" fmla="*/ 0 w 12"/>
                <a:gd name="T9" fmla="*/ 18 h 57"/>
                <a:gd name="T10" fmla="*/ 0 w 12"/>
                <a:gd name="T11" fmla="*/ 26 h 57"/>
                <a:gd name="T12" fmla="*/ 0 w 12"/>
                <a:gd name="T13" fmla="*/ 35 h 57"/>
                <a:gd name="T14" fmla="*/ 2 w 12"/>
                <a:gd name="T15" fmla="*/ 46 h 57"/>
                <a:gd name="T16" fmla="*/ 3 w 12"/>
                <a:gd name="T17" fmla="*/ 57 h 57"/>
                <a:gd name="T18" fmla="*/ 11 w 12"/>
                <a:gd name="T19" fmla="*/ 56 h 57"/>
                <a:gd name="T20" fmla="*/ 11 w 12"/>
                <a:gd name="T21" fmla="*/ 55 h 57"/>
                <a:gd name="T22" fmla="*/ 10 w 12"/>
                <a:gd name="T23" fmla="*/ 50 h 57"/>
                <a:gd name="T24" fmla="*/ 10 w 12"/>
                <a:gd name="T25" fmla="*/ 43 h 57"/>
                <a:gd name="T26" fmla="*/ 9 w 12"/>
                <a:gd name="T27" fmla="*/ 35 h 57"/>
                <a:gd name="T28" fmla="*/ 7 w 12"/>
                <a:gd name="T29" fmla="*/ 26 h 57"/>
                <a:gd name="T30" fmla="*/ 9 w 12"/>
                <a:gd name="T31" fmla="*/ 17 h 57"/>
                <a:gd name="T32" fmla="*/ 10 w 12"/>
                <a:gd name="T33" fmla="*/ 8 h 57"/>
                <a:gd name="T34" fmla="*/ 12 w 12"/>
                <a:gd name="T35" fmla="*/ 0 h 57"/>
                <a:gd name="T36" fmla="*/ 12 w 12"/>
                <a:gd name="T37" fmla="*/ 0 h 57"/>
                <a:gd name="T38" fmla="*/ 12 w 12"/>
                <a:gd name="T39" fmla="*/ 0 h 57"/>
                <a:gd name="T40" fmla="*/ 12 w 12"/>
                <a:gd name="T41" fmla="*/ 0 h 57"/>
                <a:gd name="T42" fmla="*/ 11 w 12"/>
                <a:gd name="T43" fmla="*/ 0 h 57"/>
                <a:gd name="T44" fmla="*/ 10 w 12"/>
                <a:gd name="T45" fmla="*/ 0 h 57"/>
                <a:gd name="T46" fmla="*/ 9 w 12"/>
                <a:gd name="T47" fmla="*/ 0 h 57"/>
                <a:gd name="T48" fmla="*/ 6 w 12"/>
                <a:gd name="T49" fmla="*/ 0 h 57"/>
                <a:gd name="T50" fmla="*/ 4 w 12"/>
                <a:gd name="T51" fmla="*/ 1 h 5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7"/>
                <a:gd name="T80" fmla="*/ 12 w 12"/>
                <a:gd name="T81" fmla="*/ 57 h 5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7">
                  <a:moveTo>
                    <a:pt x="4" y="1"/>
                  </a:moveTo>
                  <a:lnTo>
                    <a:pt x="3" y="3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7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0" y="43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8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70" name="Freeform 268"/>
            <p:cNvSpPr>
              <a:spLocks/>
            </p:cNvSpPr>
            <p:nvPr/>
          </p:nvSpPr>
          <p:spPr bwMode="auto">
            <a:xfrm>
              <a:off x="1177" y="1076"/>
              <a:ext cx="10" cy="45"/>
            </a:xfrm>
            <a:custGeom>
              <a:avLst/>
              <a:gdLst>
                <a:gd name="T0" fmla="*/ 4 w 10"/>
                <a:gd name="T1" fmla="*/ 1 h 45"/>
                <a:gd name="T2" fmla="*/ 3 w 10"/>
                <a:gd name="T3" fmla="*/ 2 h 45"/>
                <a:gd name="T4" fmla="*/ 3 w 10"/>
                <a:gd name="T5" fmla="*/ 5 h 45"/>
                <a:gd name="T6" fmla="*/ 2 w 10"/>
                <a:gd name="T7" fmla="*/ 9 h 45"/>
                <a:gd name="T8" fmla="*/ 2 w 10"/>
                <a:gd name="T9" fmla="*/ 14 h 45"/>
                <a:gd name="T10" fmla="*/ 0 w 10"/>
                <a:gd name="T11" fmla="*/ 21 h 45"/>
                <a:gd name="T12" fmla="*/ 0 w 10"/>
                <a:gd name="T13" fmla="*/ 28 h 45"/>
                <a:gd name="T14" fmla="*/ 2 w 10"/>
                <a:gd name="T15" fmla="*/ 37 h 45"/>
                <a:gd name="T16" fmla="*/ 3 w 10"/>
                <a:gd name="T17" fmla="*/ 45 h 45"/>
                <a:gd name="T18" fmla="*/ 10 w 10"/>
                <a:gd name="T19" fmla="*/ 45 h 45"/>
                <a:gd name="T20" fmla="*/ 10 w 10"/>
                <a:gd name="T21" fmla="*/ 44 h 45"/>
                <a:gd name="T22" fmla="*/ 9 w 10"/>
                <a:gd name="T23" fmla="*/ 41 h 45"/>
                <a:gd name="T24" fmla="*/ 7 w 10"/>
                <a:gd name="T25" fmla="*/ 35 h 45"/>
                <a:gd name="T26" fmla="*/ 7 w 10"/>
                <a:gd name="T27" fmla="*/ 28 h 45"/>
                <a:gd name="T28" fmla="*/ 6 w 10"/>
                <a:gd name="T29" fmla="*/ 21 h 45"/>
                <a:gd name="T30" fmla="*/ 7 w 10"/>
                <a:gd name="T31" fmla="*/ 14 h 45"/>
                <a:gd name="T32" fmla="*/ 7 w 10"/>
                <a:gd name="T33" fmla="*/ 7 h 45"/>
                <a:gd name="T34" fmla="*/ 10 w 10"/>
                <a:gd name="T35" fmla="*/ 1 h 45"/>
                <a:gd name="T36" fmla="*/ 10 w 10"/>
                <a:gd name="T37" fmla="*/ 1 h 45"/>
                <a:gd name="T38" fmla="*/ 10 w 10"/>
                <a:gd name="T39" fmla="*/ 1 h 45"/>
                <a:gd name="T40" fmla="*/ 10 w 10"/>
                <a:gd name="T41" fmla="*/ 1 h 45"/>
                <a:gd name="T42" fmla="*/ 10 w 10"/>
                <a:gd name="T43" fmla="*/ 0 h 45"/>
                <a:gd name="T44" fmla="*/ 9 w 10"/>
                <a:gd name="T45" fmla="*/ 0 h 45"/>
                <a:gd name="T46" fmla="*/ 7 w 10"/>
                <a:gd name="T47" fmla="*/ 1 h 45"/>
                <a:gd name="T48" fmla="*/ 6 w 10"/>
                <a:gd name="T49" fmla="*/ 1 h 45"/>
                <a:gd name="T50" fmla="*/ 4 w 10"/>
                <a:gd name="T51" fmla="*/ 1 h 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"/>
                <a:gd name="T79" fmla="*/ 0 h 45"/>
                <a:gd name="T80" fmla="*/ 10 w 10"/>
                <a:gd name="T81" fmla="*/ 45 h 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" h="45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9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7"/>
                  </a:lnTo>
                  <a:lnTo>
                    <a:pt x="3" y="45"/>
                  </a:lnTo>
                  <a:lnTo>
                    <a:pt x="10" y="45"/>
                  </a:lnTo>
                  <a:lnTo>
                    <a:pt x="10" y="44"/>
                  </a:lnTo>
                  <a:lnTo>
                    <a:pt x="9" y="41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71" name="Freeform 269"/>
            <p:cNvSpPr>
              <a:spLocks/>
            </p:cNvSpPr>
            <p:nvPr/>
          </p:nvSpPr>
          <p:spPr bwMode="auto">
            <a:xfrm>
              <a:off x="1179" y="1082"/>
              <a:ext cx="7" cy="34"/>
            </a:xfrm>
            <a:custGeom>
              <a:avLst/>
              <a:gdLst>
                <a:gd name="T0" fmla="*/ 2 w 7"/>
                <a:gd name="T1" fmla="*/ 1 h 34"/>
                <a:gd name="T2" fmla="*/ 1 w 7"/>
                <a:gd name="T3" fmla="*/ 1 h 34"/>
                <a:gd name="T4" fmla="*/ 1 w 7"/>
                <a:gd name="T5" fmla="*/ 3 h 34"/>
                <a:gd name="T6" fmla="*/ 0 w 7"/>
                <a:gd name="T7" fmla="*/ 6 h 34"/>
                <a:gd name="T8" fmla="*/ 0 w 7"/>
                <a:gd name="T9" fmla="*/ 10 h 34"/>
                <a:gd name="T10" fmla="*/ 0 w 7"/>
                <a:gd name="T11" fmla="*/ 15 h 34"/>
                <a:gd name="T12" fmla="*/ 0 w 7"/>
                <a:gd name="T13" fmla="*/ 21 h 34"/>
                <a:gd name="T14" fmla="*/ 0 w 7"/>
                <a:gd name="T15" fmla="*/ 27 h 34"/>
                <a:gd name="T16" fmla="*/ 1 w 7"/>
                <a:gd name="T17" fmla="*/ 34 h 34"/>
                <a:gd name="T18" fmla="*/ 5 w 7"/>
                <a:gd name="T19" fmla="*/ 34 h 34"/>
                <a:gd name="T20" fmla="*/ 5 w 7"/>
                <a:gd name="T21" fmla="*/ 32 h 34"/>
                <a:gd name="T22" fmla="*/ 5 w 7"/>
                <a:gd name="T23" fmla="*/ 29 h 34"/>
                <a:gd name="T24" fmla="*/ 4 w 7"/>
                <a:gd name="T25" fmla="*/ 25 h 34"/>
                <a:gd name="T26" fmla="*/ 4 w 7"/>
                <a:gd name="T27" fmla="*/ 21 h 34"/>
                <a:gd name="T28" fmla="*/ 4 w 7"/>
                <a:gd name="T29" fmla="*/ 15 h 34"/>
                <a:gd name="T30" fmla="*/ 4 w 7"/>
                <a:gd name="T31" fmla="*/ 10 h 34"/>
                <a:gd name="T32" fmla="*/ 4 w 7"/>
                <a:gd name="T33" fmla="*/ 4 h 34"/>
                <a:gd name="T34" fmla="*/ 7 w 7"/>
                <a:gd name="T35" fmla="*/ 1 h 34"/>
                <a:gd name="T36" fmla="*/ 7 w 7"/>
                <a:gd name="T37" fmla="*/ 1 h 34"/>
                <a:gd name="T38" fmla="*/ 7 w 7"/>
                <a:gd name="T39" fmla="*/ 0 h 34"/>
                <a:gd name="T40" fmla="*/ 5 w 7"/>
                <a:gd name="T41" fmla="*/ 0 h 34"/>
                <a:gd name="T42" fmla="*/ 5 w 7"/>
                <a:gd name="T43" fmla="*/ 0 h 34"/>
                <a:gd name="T44" fmla="*/ 5 w 7"/>
                <a:gd name="T45" fmla="*/ 0 h 34"/>
                <a:gd name="T46" fmla="*/ 4 w 7"/>
                <a:gd name="T47" fmla="*/ 0 h 34"/>
                <a:gd name="T48" fmla="*/ 3 w 7"/>
                <a:gd name="T49" fmla="*/ 0 h 34"/>
                <a:gd name="T50" fmla="*/ 2 w 7"/>
                <a:gd name="T51" fmla="*/ 1 h 3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4"/>
                <a:gd name="T80" fmla="*/ 7 w 7"/>
                <a:gd name="T81" fmla="*/ 34 h 3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4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5" y="34"/>
                  </a:lnTo>
                  <a:lnTo>
                    <a:pt x="5" y="32"/>
                  </a:lnTo>
                  <a:lnTo>
                    <a:pt x="5" y="29"/>
                  </a:lnTo>
                  <a:lnTo>
                    <a:pt x="4" y="25"/>
                  </a:lnTo>
                  <a:lnTo>
                    <a:pt x="4" y="21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4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72" name="Freeform 270"/>
            <p:cNvSpPr>
              <a:spLocks/>
            </p:cNvSpPr>
            <p:nvPr/>
          </p:nvSpPr>
          <p:spPr bwMode="auto">
            <a:xfrm>
              <a:off x="1274" y="1049"/>
              <a:ext cx="24" cy="91"/>
            </a:xfrm>
            <a:custGeom>
              <a:avLst/>
              <a:gdLst>
                <a:gd name="T0" fmla="*/ 24 w 24"/>
                <a:gd name="T1" fmla="*/ 1 h 91"/>
                <a:gd name="T2" fmla="*/ 22 w 24"/>
                <a:gd name="T3" fmla="*/ 1 h 91"/>
                <a:gd name="T4" fmla="*/ 21 w 24"/>
                <a:gd name="T5" fmla="*/ 4 h 91"/>
                <a:gd name="T6" fmla="*/ 19 w 24"/>
                <a:gd name="T7" fmla="*/ 8 h 91"/>
                <a:gd name="T8" fmla="*/ 17 w 24"/>
                <a:gd name="T9" fmla="*/ 16 h 91"/>
                <a:gd name="T10" fmla="*/ 15 w 24"/>
                <a:gd name="T11" fmla="*/ 28 h 91"/>
                <a:gd name="T12" fmla="*/ 14 w 24"/>
                <a:gd name="T13" fmla="*/ 43 h 91"/>
                <a:gd name="T14" fmla="*/ 15 w 24"/>
                <a:gd name="T15" fmla="*/ 64 h 91"/>
                <a:gd name="T16" fmla="*/ 18 w 24"/>
                <a:gd name="T17" fmla="*/ 91 h 91"/>
                <a:gd name="T18" fmla="*/ 5 w 24"/>
                <a:gd name="T19" fmla="*/ 91 h 91"/>
                <a:gd name="T20" fmla="*/ 4 w 24"/>
                <a:gd name="T21" fmla="*/ 88 h 91"/>
                <a:gd name="T22" fmla="*/ 3 w 24"/>
                <a:gd name="T23" fmla="*/ 81 h 91"/>
                <a:gd name="T24" fmla="*/ 1 w 24"/>
                <a:gd name="T25" fmla="*/ 70 h 91"/>
                <a:gd name="T26" fmla="*/ 0 w 24"/>
                <a:gd name="T27" fmla="*/ 56 h 91"/>
                <a:gd name="T28" fmla="*/ 0 w 24"/>
                <a:gd name="T29" fmla="*/ 42 h 91"/>
                <a:gd name="T30" fmla="*/ 1 w 24"/>
                <a:gd name="T31" fmla="*/ 27 h 91"/>
                <a:gd name="T32" fmla="*/ 4 w 24"/>
                <a:gd name="T33" fmla="*/ 13 h 91"/>
                <a:gd name="T34" fmla="*/ 7 w 24"/>
                <a:gd name="T35" fmla="*/ 0 h 91"/>
                <a:gd name="T36" fmla="*/ 24 w 24"/>
                <a:gd name="T37" fmla="*/ 1 h 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91"/>
                <a:gd name="T59" fmla="*/ 24 w 24"/>
                <a:gd name="T60" fmla="*/ 91 h 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91">
                  <a:moveTo>
                    <a:pt x="24" y="1"/>
                  </a:moveTo>
                  <a:lnTo>
                    <a:pt x="22" y="1"/>
                  </a:lnTo>
                  <a:lnTo>
                    <a:pt x="21" y="4"/>
                  </a:lnTo>
                  <a:lnTo>
                    <a:pt x="19" y="8"/>
                  </a:lnTo>
                  <a:lnTo>
                    <a:pt x="17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1"/>
                  </a:lnTo>
                  <a:lnTo>
                    <a:pt x="5" y="91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73" name="Freeform 271"/>
            <p:cNvSpPr>
              <a:spLocks/>
            </p:cNvSpPr>
            <p:nvPr/>
          </p:nvSpPr>
          <p:spPr bwMode="auto">
            <a:xfrm>
              <a:off x="1275" y="1056"/>
              <a:ext cx="19" cy="77"/>
            </a:xfrm>
            <a:custGeom>
              <a:avLst/>
              <a:gdLst>
                <a:gd name="T0" fmla="*/ 19 w 19"/>
                <a:gd name="T1" fmla="*/ 0 h 77"/>
                <a:gd name="T2" fmla="*/ 19 w 19"/>
                <a:gd name="T3" fmla="*/ 1 h 77"/>
                <a:gd name="T4" fmla="*/ 18 w 19"/>
                <a:gd name="T5" fmla="*/ 2 h 77"/>
                <a:gd name="T6" fmla="*/ 17 w 19"/>
                <a:gd name="T7" fmla="*/ 7 h 77"/>
                <a:gd name="T8" fmla="*/ 14 w 19"/>
                <a:gd name="T9" fmla="*/ 13 h 77"/>
                <a:gd name="T10" fmla="*/ 13 w 19"/>
                <a:gd name="T11" fmla="*/ 23 h 77"/>
                <a:gd name="T12" fmla="*/ 12 w 19"/>
                <a:gd name="T13" fmla="*/ 36 h 77"/>
                <a:gd name="T14" fmla="*/ 13 w 19"/>
                <a:gd name="T15" fmla="*/ 54 h 77"/>
                <a:gd name="T16" fmla="*/ 14 w 19"/>
                <a:gd name="T17" fmla="*/ 77 h 77"/>
                <a:gd name="T18" fmla="*/ 4 w 19"/>
                <a:gd name="T19" fmla="*/ 77 h 77"/>
                <a:gd name="T20" fmla="*/ 4 w 19"/>
                <a:gd name="T21" fmla="*/ 75 h 77"/>
                <a:gd name="T22" fmla="*/ 3 w 19"/>
                <a:gd name="T23" fmla="*/ 69 h 77"/>
                <a:gd name="T24" fmla="*/ 2 w 19"/>
                <a:gd name="T25" fmla="*/ 60 h 77"/>
                <a:gd name="T26" fmla="*/ 0 w 19"/>
                <a:gd name="T27" fmla="*/ 48 h 77"/>
                <a:gd name="T28" fmla="*/ 0 w 19"/>
                <a:gd name="T29" fmla="*/ 35 h 77"/>
                <a:gd name="T30" fmla="*/ 0 w 19"/>
                <a:gd name="T31" fmla="*/ 22 h 77"/>
                <a:gd name="T32" fmla="*/ 3 w 19"/>
                <a:gd name="T33" fmla="*/ 11 h 77"/>
                <a:gd name="T34" fmla="*/ 6 w 19"/>
                <a:gd name="T35" fmla="*/ 0 h 77"/>
                <a:gd name="T36" fmla="*/ 19 w 19"/>
                <a:gd name="T37" fmla="*/ 0 h 7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7"/>
                <a:gd name="T59" fmla="*/ 19 w 19"/>
                <a:gd name="T60" fmla="*/ 77 h 7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7">
                  <a:moveTo>
                    <a:pt x="19" y="0"/>
                  </a:moveTo>
                  <a:lnTo>
                    <a:pt x="19" y="1"/>
                  </a:lnTo>
                  <a:lnTo>
                    <a:pt x="18" y="2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3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7"/>
                  </a:lnTo>
                  <a:lnTo>
                    <a:pt x="4" y="77"/>
                  </a:lnTo>
                  <a:lnTo>
                    <a:pt x="4" y="75"/>
                  </a:lnTo>
                  <a:lnTo>
                    <a:pt x="3" y="69"/>
                  </a:lnTo>
                  <a:lnTo>
                    <a:pt x="2" y="60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11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74" name="Freeform 272"/>
            <p:cNvSpPr>
              <a:spLocks/>
            </p:cNvSpPr>
            <p:nvPr/>
          </p:nvSpPr>
          <p:spPr bwMode="auto">
            <a:xfrm>
              <a:off x="1277" y="1062"/>
              <a:ext cx="15" cy="64"/>
            </a:xfrm>
            <a:custGeom>
              <a:avLst/>
              <a:gdLst>
                <a:gd name="T0" fmla="*/ 15 w 15"/>
                <a:gd name="T1" fmla="*/ 0 h 64"/>
                <a:gd name="T2" fmla="*/ 15 w 15"/>
                <a:gd name="T3" fmla="*/ 1 h 64"/>
                <a:gd name="T4" fmla="*/ 14 w 15"/>
                <a:gd name="T5" fmla="*/ 2 h 64"/>
                <a:gd name="T6" fmla="*/ 12 w 15"/>
                <a:gd name="T7" fmla="*/ 6 h 64"/>
                <a:gd name="T8" fmla="*/ 11 w 15"/>
                <a:gd name="T9" fmla="*/ 12 h 64"/>
                <a:gd name="T10" fmla="*/ 10 w 15"/>
                <a:gd name="T11" fmla="*/ 20 h 64"/>
                <a:gd name="T12" fmla="*/ 9 w 15"/>
                <a:gd name="T13" fmla="*/ 30 h 64"/>
                <a:gd name="T14" fmla="*/ 10 w 15"/>
                <a:gd name="T15" fmla="*/ 45 h 64"/>
                <a:gd name="T16" fmla="*/ 11 w 15"/>
                <a:gd name="T17" fmla="*/ 64 h 64"/>
                <a:gd name="T18" fmla="*/ 2 w 15"/>
                <a:gd name="T19" fmla="*/ 64 h 64"/>
                <a:gd name="T20" fmla="*/ 2 w 15"/>
                <a:gd name="T21" fmla="*/ 62 h 64"/>
                <a:gd name="T22" fmla="*/ 1 w 15"/>
                <a:gd name="T23" fmla="*/ 57 h 64"/>
                <a:gd name="T24" fmla="*/ 0 w 15"/>
                <a:gd name="T25" fmla="*/ 49 h 64"/>
                <a:gd name="T26" fmla="*/ 0 w 15"/>
                <a:gd name="T27" fmla="*/ 40 h 64"/>
                <a:gd name="T28" fmla="*/ 0 w 15"/>
                <a:gd name="T29" fmla="*/ 29 h 64"/>
                <a:gd name="T30" fmla="*/ 0 w 15"/>
                <a:gd name="T31" fmla="*/ 19 h 64"/>
                <a:gd name="T32" fmla="*/ 1 w 15"/>
                <a:gd name="T33" fmla="*/ 8 h 64"/>
                <a:gd name="T34" fmla="*/ 4 w 15"/>
                <a:gd name="T35" fmla="*/ 0 h 64"/>
                <a:gd name="T36" fmla="*/ 15 w 15"/>
                <a:gd name="T37" fmla="*/ 0 h 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4"/>
                <a:gd name="T59" fmla="*/ 15 w 15"/>
                <a:gd name="T60" fmla="*/ 64 h 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4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20"/>
                  </a:lnTo>
                  <a:lnTo>
                    <a:pt x="9" y="30"/>
                  </a:lnTo>
                  <a:lnTo>
                    <a:pt x="10" y="45"/>
                  </a:lnTo>
                  <a:lnTo>
                    <a:pt x="11" y="64"/>
                  </a:lnTo>
                  <a:lnTo>
                    <a:pt x="2" y="64"/>
                  </a:lnTo>
                  <a:lnTo>
                    <a:pt x="2" y="62"/>
                  </a:lnTo>
                  <a:lnTo>
                    <a:pt x="1" y="57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75" name="Freeform 273"/>
            <p:cNvSpPr>
              <a:spLocks/>
            </p:cNvSpPr>
            <p:nvPr/>
          </p:nvSpPr>
          <p:spPr bwMode="auto">
            <a:xfrm>
              <a:off x="1277" y="1068"/>
              <a:ext cx="12" cy="51"/>
            </a:xfrm>
            <a:custGeom>
              <a:avLst/>
              <a:gdLst>
                <a:gd name="T0" fmla="*/ 12 w 12"/>
                <a:gd name="T1" fmla="*/ 1 h 51"/>
                <a:gd name="T2" fmla="*/ 12 w 12"/>
                <a:gd name="T3" fmla="*/ 1 h 51"/>
                <a:gd name="T4" fmla="*/ 11 w 12"/>
                <a:gd name="T5" fmla="*/ 2 h 51"/>
                <a:gd name="T6" fmla="*/ 10 w 12"/>
                <a:gd name="T7" fmla="*/ 4 h 51"/>
                <a:gd name="T8" fmla="*/ 9 w 12"/>
                <a:gd name="T9" fmla="*/ 9 h 51"/>
                <a:gd name="T10" fmla="*/ 9 w 12"/>
                <a:gd name="T11" fmla="*/ 16 h 51"/>
                <a:gd name="T12" fmla="*/ 8 w 12"/>
                <a:gd name="T13" fmla="*/ 24 h 51"/>
                <a:gd name="T14" fmla="*/ 8 w 12"/>
                <a:gd name="T15" fmla="*/ 36 h 51"/>
                <a:gd name="T16" fmla="*/ 9 w 12"/>
                <a:gd name="T17" fmla="*/ 51 h 51"/>
                <a:gd name="T18" fmla="*/ 2 w 12"/>
                <a:gd name="T19" fmla="*/ 51 h 51"/>
                <a:gd name="T20" fmla="*/ 2 w 12"/>
                <a:gd name="T21" fmla="*/ 50 h 51"/>
                <a:gd name="T22" fmla="*/ 2 w 12"/>
                <a:gd name="T23" fmla="*/ 45 h 51"/>
                <a:gd name="T24" fmla="*/ 1 w 12"/>
                <a:gd name="T25" fmla="*/ 39 h 51"/>
                <a:gd name="T26" fmla="*/ 1 w 12"/>
                <a:gd name="T27" fmla="*/ 31 h 51"/>
                <a:gd name="T28" fmla="*/ 0 w 12"/>
                <a:gd name="T29" fmla="*/ 23 h 51"/>
                <a:gd name="T30" fmla="*/ 1 w 12"/>
                <a:gd name="T31" fmla="*/ 15 h 51"/>
                <a:gd name="T32" fmla="*/ 2 w 12"/>
                <a:gd name="T33" fmla="*/ 7 h 51"/>
                <a:gd name="T34" fmla="*/ 4 w 12"/>
                <a:gd name="T35" fmla="*/ 0 h 51"/>
                <a:gd name="T36" fmla="*/ 12 w 12"/>
                <a:gd name="T37" fmla="*/ 1 h 5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"/>
                <a:gd name="T58" fmla="*/ 0 h 51"/>
                <a:gd name="T59" fmla="*/ 12 w 12"/>
                <a:gd name="T60" fmla="*/ 51 h 5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" h="51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9" y="9"/>
                  </a:lnTo>
                  <a:lnTo>
                    <a:pt x="9" y="16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1"/>
                  </a:lnTo>
                  <a:lnTo>
                    <a:pt x="2" y="51"/>
                  </a:lnTo>
                  <a:lnTo>
                    <a:pt x="2" y="50"/>
                  </a:lnTo>
                  <a:lnTo>
                    <a:pt x="2" y="45"/>
                  </a:lnTo>
                  <a:lnTo>
                    <a:pt x="1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76" name="Freeform 274"/>
            <p:cNvSpPr>
              <a:spLocks/>
            </p:cNvSpPr>
            <p:nvPr/>
          </p:nvSpPr>
          <p:spPr bwMode="auto">
            <a:xfrm>
              <a:off x="1278" y="1075"/>
              <a:ext cx="9" cy="37"/>
            </a:xfrm>
            <a:custGeom>
              <a:avLst/>
              <a:gdLst>
                <a:gd name="T0" fmla="*/ 9 w 9"/>
                <a:gd name="T1" fmla="*/ 0 h 37"/>
                <a:gd name="T2" fmla="*/ 9 w 9"/>
                <a:gd name="T3" fmla="*/ 0 h 37"/>
                <a:gd name="T4" fmla="*/ 8 w 9"/>
                <a:gd name="T5" fmla="*/ 1 h 37"/>
                <a:gd name="T6" fmla="*/ 8 w 9"/>
                <a:gd name="T7" fmla="*/ 3 h 37"/>
                <a:gd name="T8" fmla="*/ 7 w 9"/>
                <a:gd name="T9" fmla="*/ 6 h 37"/>
                <a:gd name="T10" fmla="*/ 6 w 9"/>
                <a:gd name="T11" fmla="*/ 10 h 37"/>
                <a:gd name="T12" fmla="*/ 6 w 9"/>
                <a:gd name="T13" fmla="*/ 17 h 37"/>
                <a:gd name="T14" fmla="*/ 6 w 9"/>
                <a:gd name="T15" fmla="*/ 25 h 37"/>
                <a:gd name="T16" fmla="*/ 7 w 9"/>
                <a:gd name="T17" fmla="*/ 37 h 37"/>
                <a:gd name="T18" fmla="*/ 2 w 9"/>
                <a:gd name="T19" fmla="*/ 37 h 37"/>
                <a:gd name="T20" fmla="*/ 1 w 9"/>
                <a:gd name="T21" fmla="*/ 36 h 37"/>
                <a:gd name="T22" fmla="*/ 1 w 9"/>
                <a:gd name="T23" fmla="*/ 32 h 37"/>
                <a:gd name="T24" fmla="*/ 1 w 9"/>
                <a:gd name="T25" fmla="*/ 28 h 37"/>
                <a:gd name="T26" fmla="*/ 0 w 9"/>
                <a:gd name="T27" fmla="*/ 23 h 37"/>
                <a:gd name="T28" fmla="*/ 0 w 9"/>
                <a:gd name="T29" fmla="*/ 16 h 37"/>
                <a:gd name="T30" fmla="*/ 0 w 9"/>
                <a:gd name="T31" fmla="*/ 10 h 37"/>
                <a:gd name="T32" fmla="*/ 1 w 9"/>
                <a:gd name="T33" fmla="*/ 4 h 37"/>
                <a:gd name="T34" fmla="*/ 3 w 9"/>
                <a:gd name="T35" fmla="*/ 0 h 37"/>
                <a:gd name="T36" fmla="*/ 9 w 9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37"/>
                <a:gd name="T59" fmla="*/ 9 w 9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37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7" y="37"/>
                  </a:lnTo>
                  <a:lnTo>
                    <a:pt x="2" y="37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4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77" name="Rectangle 275"/>
            <p:cNvSpPr>
              <a:spLocks noChangeArrowheads="1"/>
            </p:cNvSpPr>
            <p:nvPr/>
          </p:nvSpPr>
          <p:spPr bwMode="auto">
            <a:xfrm>
              <a:off x="1155" y="1065"/>
              <a:ext cx="4" cy="1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2378" name="Freeform 276"/>
            <p:cNvSpPr>
              <a:spLocks/>
            </p:cNvSpPr>
            <p:nvPr/>
          </p:nvSpPr>
          <p:spPr bwMode="auto">
            <a:xfrm>
              <a:off x="1197" y="1063"/>
              <a:ext cx="46" cy="55"/>
            </a:xfrm>
            <a:custGeom>
              <a:avLst/>
              <a:gdLst>
                <a:gd name="T0" fmla="*/ 4 w 46"/>
                <a:gd name="T1" fmla="*/ 6 h 55"/>
                <a:gd name="T2" fmla="*/ 4 w 46"/>
                <a:gd name="T3" fmla="*/ 7 h 55"/>
                <a:gd name="T4" fmla="*/ 3 w 46"/>
                <a:gd name="T5" fmla="*/ 9 h 55"/>
                <a:gd name="T6" fmla="*/ 1 w 46"/>
                <a:gd name="T7" fmla="*/ 14 h 55"/>
                <a:gd name="T8" fmla="*/ 0 w 46"/>
                <a:gd name="T9" fmla="*/ 21 h 55"/>
                <a:gd name="T10" fmla="*/ 0 w 46"/>
                <a:gd name="T11" fmla="*/ 28 h 55"/>
                <a:gd name="T12" fmla="*/ 0 w 46"/>
                <a:gd name="T13" fmla="*/ 36 h 55"/>
                <a:gd name="T14" fmla="*/ 0 w 46"/>
                <a:gd name="T15" fmla="*/ 46 h 55"/>
                <a:gd name="T16" fmla="*/ 3 w 46"/>
                <a:gd name="T17" fmla="*/ 55 h 55"/>
                <a:gd name="T18" fmla="*/ 3 w 46"/>
                <a:gd name="T19" fmla="*/ 55 h 55"/>
                <a:gd name="T20" fmla="*/ 3 w 46"/>
                <a:gd name="T21" fmla="*/ 54 h 55"/>
                <a:gd name="T22" fmla="*/ 3 w 46"/>
                <a:gd name="T23" fmla="*/ 51 h 55"/>
                <a:gd name="T24" fmla="*/ 3 w 46"/>
                <a:gd name="T25" fmla="*/ 49 h 55"/>
                <a:gd name="T26" fmla="*/ 3 w 46"/>
                <a:gd name="T27" fmla="*/ 46 h 55"/>
                <a:gd name="T28" fmla="*/ 4 w 46"/>
                <a:gd name="T29" fmla="*/ 43 h 55"/>
                <a:gd name="T30" fmla="*/ 4 w 46"/>
                <a:gd name="T31" fmla="*/ 39 h 55"/>
                <a:gd name="T32" fmla="*/ 5 w 46"/>
                <a:gd name="T33" fmla="*/ 35 h 55"/>
                <a:gd name="T34" fmla="*/ 6 w 46"/>
                <a:gd name="T35" fmla="*/ 32 h 55"/>
                <a:gd name="T36" fmla="*/ 7 w 46"/>
                <a:gd name="T37" fmla="*/ 28 h 55"/>
                <a:gd name="T38" fmla="*/ 8 w 46"/>
                <a:gd name="T39" fmla="*/ 25 h 55"/>
                <a:gd name="T40" fmla="*/ 11 w 46"/>
                <a:gd name="T41" fmla="*/ 21 h 55"/>
                <a:gd name="T42" fmla="*/ 14 w 46"/>
                <a:gd name="T43" fmla="*/ 19 h 55"/>
                <a:gd name="T44" fmla="*/ 17 w 46"/>
                <a:gd name="T45" fmla="*/ 16 h 55"/>
                <a:gd name="T46" fmla="*/ 21 w 46"/>
                <a:gd name="T47" fmla="*/ 15 h 55"/>
                <a:gd name="T48" fmla="*/ 26 w 46"/>
                <a:gd name="T49" fmla="*/ 14 h 55"/>
                <a:gd name="T50" fmla="*/ 26 w 46"/>
                <a:gd name="T51" fmla="*/ 13 h 55"/>
                <a:gd name="T52" fmla="*/ 26 w 46"/>
                <a:gd name="T53" fmla="*/ 13 h 55"/>
                <a:gd name="T54" fmla="*/ 28 w 46"/>
                <a:gd name="T55" fmla="*/ 12 h 55"/>
                <a:gd name="T56" fmla="*/ 29 w 46"/>
                <a:gd name="T57" fmla="*/ 11 h 55"/>
                <a:gd name="T58" fmla="*/ 33 w 46"/>
                <a:gd name="T59" fmla="*/ 9 h 55"/>
                <a:gd name="T60" fmla="*/ 36 w 46"/>
                <a:gd name="T61" fmla="*/ 7 h 55"/>
                <a:gd name="T62" fmla="*/ 41 w 46"/>
                <a:gd name="T63" fmla="*/ 5 h 55"/>
                <a:gd name="T64" fmla="*/ 46 w 46"/>
                <a:gd name="T65" fmla="*/ 2 h 55"/>
                <a:gd name="T66" fmla="*/ 46 w 46"/>
                <a:gd name="T67" fmla="*/ 2 h 55"/>
                <a:gd name="T68" fmla="*/ 45 w 46"/>
                <a:gd name="T69" fmla="*/ 2 h 55"/>
                <a:gd name="T70" fmla="*/ 43 w 46"/>
                <a:gd name="T71" fmla="*/ 2 h 55"/>
                <a:gd name="T72" fmla="*/ 42 w 46"/>
                <a:gd name="T73" fmla="*/ 2 h 55"/>
                <a:gd name="T74" fmla="*/ 40 w 46"/>
                <a:gd name="T75" fmla="*/ 1 h 55"/>
                <a:gd name="T76" fmla="*/ 38 w 46"/>
                <a:gd name="T77" fmla="*/ 1 h 55"/>
                <a:gd name="T78" fmla="*/ 35 w 46"/>
                <a:gd name="T79" fmla="*/ 1 h 55"/>
                <a:gd name="T80" fmla="*/ 32 w 46"/>
                <a:gd name="T81" fmla="*/ 1 h 55"/>
                <a:gd name="T82" fmla="*/ 28 w 46"/>
                <a:gd name="T83" fmla="*/ 0 h 55"/>
                <a:gd name="T84" fmla="*/ 26 w 46"/>
                <a:gd name="T85" fmla="*/ 1 h 55"/>
                <a:gd name="T86" fmla="*/ 22 w 46"/>
                <a:gd name="T87" fmla="*/ 1 h 55"/>
                <a:gd name="T88" fmla="*/ 19 w 46"/>
                <a:gd name="T89" fmla="*/ 1 h 55"/>
                <a:gd name="T90" fmla="*/ 14 w 46"/>
                <a:gd name="T91" fmla="*/ 2 h 55"/>
                <a:gd name="T92" fmla="*/ 11 w 46"/>
                <a:gd name="T93" fmla="*/ 2 h 55"/>
                <a:gd name="T94" fmla="*/ 7 w 46"/>
                <a:gd name="T95" fmla="*/ 4 h 55"/>
                <a:gd name="T96" fmla="*/ 4 w 46"/>
                <a:gd name="T97" fmla="*/ 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6"/>
                <a:gd name="T148" fmla="*/ 0 h 55"/>
                <a:gd name="T149" fmla="*/ 46 w 46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3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1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2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79" name="Freeform 277"/>
            <p:cNvSpPr>
              <a:spLocks/>
            </p:cNvSpPr>
            <p:nvPr/>
          </p:nvSpPr>
          <p:spPr bwMode="auto">
            <a:xfrm>
              <a:off x="1133" y="1104"/>
              <a:ext cx="37" cy="10"/>
            </a:xfrm>
            <a:custGeom>
              <a:avLst/>
              <a:gdLst>
                <a:gd name="T0" fmla="*/ 0 w 37"/>
                <a:gd name="T1" fmla="*/ 7 h 10"/>
                <a:gd name="T2" fmla="*/ 0 w 37"/>
                <a:gd name="T3" fmla="*/ 7 h 10"/>
                <a:gd name="T4" fmla="*/ 0 w 37"/>
                <a:gd name="T5" fmla="*/ 6 h 10"/>
                <a:gd name="T6" fmla="*/ 1 w 37"/>
                <a:gd name="T7" fmla="*/ 6 h 10"/>
                <a:gd name="T8" fmla="*/ 1 w 37"/>
                <a:gd name="T9" fmla="*/ 5 h 10"/>
                <a:gd name="T10" fmla="*/ 2 w 37"/>
                <a:gd name="T11" fmla="*/ 3 h 10"/>
                <a:gd name="T12" fmla="*/ 4 w 37"/>
                <a:gd name="T13" fmla="*/ 3 h 10"/>
                <a:gd name="T14" fmla="*/ 5 w 37"/>
                <a:gd name="T15" fmla="*/ 2 h 10"/>
                <a:gd name="T16" fmla="*/ 7 w 37"/>
                <a:gd name="T17" fmla="*/ 1 h 10"/>
                <a:gd name="T18" fmla="*/ 9 w 37"/>
                <a:gd name="T19" fmla="*/ 1 h 10"/>
                <a:gd name="T20" fmla="*/ 12 w 37"/>
                <a:gd name="T21" fmla="*/ 0 h 10"/>
                <a:gd name="T22" fmla="*/ 15 w 37"/>
                <a:gd name="T23" fmla="*/ 0 h 10"/>
                <a:gd name="T24" fmla="*/ 19 w 37"/>
                <a:gd name="T25" fmla="*/ 0 h 10"/>
                <a:gd name="T26" fmla="*/ 22 w 37"/>
                <a:gd name="T27" fmla="*/ 0 h 10"/>
                <a:gd name="T28" fmla="*/ 27 w 37"/>
                <a:gd name="T29" fmla="*/ 1 h 10"/>
                <a:gd name="T30" fmla="*/ 32 w 37"/>
                <a:gd name="T31" fmla="*/ 2 h 10"/>
                <a:gd name="T32" fmla="*/ 37 w 37"/>
                <a:gd name="T33" fmla="*/ 3 h 10"/>
                <a:gd name="T34" fmla="*/ 37 w 37"/>
                <a:gd name="T35" fmla="*/ 6 h 10"/>
                <a:gd name="T36" fmla="*/ 36 w 37"/>
                <a:gd name="T37" fmla="*/ 6 h 10"/>
                <a:gd name="T38" fmla="*/ 36 w 37"/>
                <a:gd name="T39" fmla="*/ 6 h 10"/>
                <a:gd name="T40" fmla="*/ 34 w 37"/>
                <a:gd name="T41" fmla="*/ 5 h 10"/>
                <a:gd name="T42" fmla="*/ 33 w 37"/>
                <a:gd name="T43" fmla="*/ 5 h 10"/>
                <a:gd name="T44" fmla="*/ 30 w 37"/>
                <a:gd name="T45" fmla="*/ 3 h 10"/>
                <a:gd name="T46" fmla="*/ 28 w 37"/>
                <a:gd name="T47" fmla="*/ 3 h 10"/>
                <a:gd name="T48" fmla="*/ 25 w 37"/>
                <a:gd name="T49" fmla="*/ 3 h 10"/>
                <a:gd name="T50" fmla="*/ 22 w 37"/>
                <a:gd name="T51" fmla="*/ 2 h 10"/>
                <a:gd name="T52" fmla="*/ 19 w 37"/>
                <a:gd name="T53" fmla="*/ 2 h 10"/>
                <a:gd name="T54" fmla="*/ 15 w 37"/>
                <a:gd name="T55" fmla="*/ 2 h 10"/>
                <a:gd name="T56" fmla="*/ 13 w 37"/>
                <a:gd name="T57" fmla="*/ 3 h 10"/>
                <a:gd name="T58" fmla="*/ 9 w 37"/>
                <a:gd name="T59" fmla="*/ 3 h 10"/>
                <a:gd name="T60" fmla="*/ 7 w 37"/>
                <a:gd name="T61" fmla="*/ 5 h 10"/>
                <a:gd name="T62" fmla="*/ 5 w 37"/>
                <a:gd name="T63" fmla="*/ 6 h 10"/>
                <a:gd name="T64" fmla="*/ 2 w 37"/>
                <a:gd name="T65" fmla="*/ 8 h 10"/>
                <a:gd name="T66" fmla="*/ 0 w 37"/>
                <a:gd name="T67" fmla="*/ 10 h 10"/>
                <a:gd name="T68" fmla="*/ 0 w 37"/>
                <a:gd name="T69" fmla="*/ 7 h 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0"/>
                <a:gd name="T107" fmla="*/ 37 w 37"/>
                <a:gd name="T108" fmla="*/ 10 h 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0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80" name="Freeform 278"/>
            <p:cNvSpPr>
              <a:spLocks/>
            </p:cNvSpPr>
            <p:nvPr/>
          </p:nvSpPr>
          <p:spPr bwMode="auto">
            <a:xfrm>
              <a:off x="1133" y="1079"/>
              <a:ext cx="37" cy="11"/>
            </a:xfrm>
            <a:custGeom>
              <a:avLst/>
              <a:gdLst>
                <a:gd name="T0" fmla="*/ 0 w 37"/>
                <a:gd name="T1" fmla="*/ 7 h 11"/>
                <a:gd name="T2" fmla="*/ 0 w 37"/>
                <a:gd name="T3" fmla="*/ 7 h 11"/>
                <a:gd name="T4" fmla="*/ 0 w 37"/>
                <a:gd name="T5" fmla="*/ 6 h 11"/>
                <a:gd name="T6" fmla="*/ 1 w 37"/>
                <a:gd name="T7" fmla="*/ 6 h 11"/>
                <a:gd name="T8" fmla="*/ 1 w 37"/>
                <a:gd name="T9" fmla="*/ 5 h 11"/>
                <a:gd name="T10" fmla="*/ 2 w 37"/>
                <a:gd name="T11" fmla="*/ 4 h 11"/>
                <a:gd name="T12" fmla="*/ 4 w 37"/>
                <a:gd name="T13" fmla="*/ 4 h 11"/>
                <a:gd name="T14" fmla="*/ 5 w 37"/>
                <a:gd name="T15" fmla="*/ 3 h 11"/>
                <a:gd name="T16" fmla="*/ 7 w 37"/>
                <a:gd name="T17" fmla="*/ 2 h 11"/>
                <a:gd name="T18" fmla="*/ 9 w 37"/>
                <a:gd name="T19" fmla="*/ 2 h 11"/>
                <a:gd name="T20" fmla="*/ 12 w 37"/>
                <a:gd name="T21" fmla="*/ 0 h 11"/>
                <a:gd name="T22" fmla="*/ 15 w 37"/>
                <a:gd name="T23" fmla="*/ 0 h 11"/>
                <a:gd name="T24" fmla="*/ 19 w 37"/>
                <a:gd name="T25" fmla="*/ 0 h 11"/>
                <a:gd name="T26" fmla="*/ 22 w 37"/>
                <a:gd name="T27" fmla="*/ 0 h 11"/>
                <a:gd name="T28" fmla="*/ 27 w 37"/>
                <a:gd name="T29" fmla="*/ 2 h 11"/>
                <a:gd name="T30" fmla="*/ 32 w 37"/>
                <a:gd name="T31" fmla="*/ 3 h 11"/>
                <a:gd name="T32" fmla="*/ 37 w 37"/>
                <a:gd name="T33" fmla="*/ 4 h 11"/>
                <a:gd name="T34" fmla="*/ 37 w 37"/>
                <a:gd name="T35" fmla="*/ 6 h 11"/>
                <a:gd name="T36" fmla="*/ 36 w 37"/>
                <a:gd name="T37" fmla="*/ 6 h 11"/>
                <a:gd name="T38" fmla="*/ 36 w 37"/>
                <a:gd name="T39" fmla="*/ 6 h 11"/>
                <a:gd name="T40" fmla="*/ 34 w 37"/>
                <a:gd name="T41" fmla="*/ 5 h 11"/>
                <a:gd name="T42" fmla="*/ 33 w 37"/>
                <a:gd name="T43" fmla="*/ 5 h 11"/>
                <a:gd name="T44" fmla="*/ 30 w 37"/>
                <a:gd name="T45" fmla="*/ 5 h 11"/>
                <a:gd name="T46" fmla="*/ 28 w 37"/>
                <a:gd name="T47" fmla="*/ 4 h 11"/>
                <a:gd name="T48" fmla="*/ 25 w 37"/>
                <a:gd name="T49" fmla="*/ 4 h 11"/>
                <a:gd name="T50" fmla="*/ 22 w 37"/>
                <a:gd name="T51" fmla="*/ 3 h 11"/>
                <a:gd name="T52" fmla="*/ 19 w 37"/>
                <a:gd name="T53" fmla="*/ 3 h 11"/>
                <a:gd name="T54" fmla="*/ 15 w 37"/>
                <a:gd name="T55" fmla="*/ 3 h 11"/>
                <a:gd name="T56" fmla="*/ 13 w 37"/>
                <a:gd name="T57" fmla="*/ 4 h 11"/>
                <a:gd name="T58" fmla="*/ 9 w 37"/>
                <a:gd name="T59" fmla="*/ 4 h 11"/>
                <a:gd name="T60" fmla="*/ 7 w 37"/>
                <a:gd name="T61" fmla="*/ 5 h 11"/>
                <a:gd name="T62" fmla="*/ 5 w 37"/>
                <a:gd name="T63" fmla="*/ 6 h 11"/>
                <a:gd name="T64" fmla="*/ 2 w 37"/>
                <a:gd name="T65" fmla="*/ 9 h 11"/>
                <a:gd name="T66" fmla="*/ 0 w 37"/>
                <a:gd name="T67" fmla="*/ 11 h 11"/>
                <a:gd name="T68" fmla="*/ 0 w 37"/>
                <a:gd name="T69" fmla="*/ 7 h 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1"/>
                <a:gd name="T107" fmla="*/ 37 w 37"/>
                <a:gd name="T108" fmla="*/ 11 h 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1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2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3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81" name="Freeform 279"/>
            <p:cNvSpPr>
              <a:spLocks/>
            </p:cNvSpPr>
            <p:nvPr/>
          </p:nvSpPr>
          <p:spPr bwMode="auto">
            <a:xfrm>
              <a:off x="1168" y="1068"/>
              <a:ext cx="61" cy="113"/>
            </a:xfrm>
            <a:custGeom>
              <a:avLst/>
              <a:gdLst>
                <a:gd name="T0" fmla="*/ 0 w 61"/>
                <a:gd name="T1" fmla="*/ 0 h 113"/>
                <a:gd name="T2" fmla="*/ 0 w 61"/>
                <a:gd name="T3" fmla="*/ 110 h 113"/>
                <a:gd name="T4" fmla="*/ 19 w 61"/>
                <a:gd name="T5" fmla="*/ 113 h 113"/>
                <a:gd name="T6" fmla="*/ 18 w 61"/>
                <a:gd name="T7" fmla="*/ 98 h 113"/>
                <a:gd name="T8" fmla="*/ 61 w 61"/>
                <a:gd name="T9" fmla="*/ 105 h 113"/>
                <a:gd name="T10" fmla="*/ 61 w 61"/>
                <a:gd name="T11" fmla="*/ 99 h 113"/>
                <a:gd name="T12" fmla="*/ 30 w 61"/>
                <a:gd name="T13" fmla="*/ 96 h 113"/>
                <a:gd name="T14" fmla="*/ 29 w 61"/>
                <a:gd name="T15" fmla="*/ 83 h 113"/>
                <a:gd name="T16" fmla="*/ 9 w 61"/>
                <a:gd name="T17" fmla="*/ 83 h 113"/>
                <a:gd name="T18" fmla="*/ 8 w 61"/>
                <a:gd name="T19" fmla="*/ 80 h 113"/>
                <a:gd name="T20" fmla="*/ 7 w 61"/>
                <a:gd name="T21" fmla="*/ 76 h 113"/>
                <a:gd name="T22" fmla="*/ 6 w 61"/>
                <a:gd name="T23" fmla="*/ 69 h 113"/>
                <a:gd name="T24" fmla="*/ 4 w 61"/>
                <a:gd name="T25" fmla="*/ 59 h 113"/>
                <a:gd name="T26" fmla="*/ 2 w 61"/>
                <a:gd name="T27" fmla="*/ 48 h 113"/>
                <a:gd name="T28" fmla="*/ 1 w 61"/>
                <a:gd name="T29" fmla="*/ 34 h 113"/>
                <a:gd name="T30" fmla="*/ 2 w 61"/>
                <a:gd name="T31" fmla="*/ 20 h 113"/>
                <a:gd name="T32" fmla="*/ 6 w 61"/>
                <a:gd name="T33" fmla="*/ 3 h 113"/>
                <a:gd name="T34" fmla="*/ 0 w 61"/>
                <a:gd name="T35" fmla="*/ 0 h 11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1"/>
                <a:gd name="T55" fmla="*/ 0 h 113"/>
                <a:gd name="T56" fmla="*/ 61 w 61"/>
                <a:gd name="T57" fmla="*/ 113 h 11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1" h="113">
                  <a:moveTo>
                    <a:pt x="0" y="0"/>
                  </a:moveTo>
                  <a:lnTo>
                    <a:pt x="0" y="110"/>
                  </a:lnTo>
                  <a:lnTo>
                    <a:pt x="19" y="113"/>
                  </a:lnTo>
                  <a:lnTo>
                    <a:pt x="18" y="98"/>
                  </a:lnTo>
                  <a:lnTo>
                    <a:pt x="61" y="105"/>
                  </a:lnTo>
                  <a:lnTo>
                    <a:pt x="61" y="99"/>
                  </a:lnTo>
                  <a:lnTo>
                    <a:pt x="30" y="96"/>
                  </a:lnTo>
                  <a:lnTo>
                    <a:pt x="29" y="83"/>
                  </a:lnTo>
                  <a:lnTo>
                    <a:pt x="9" y="83"/>
                  </a:lnTo>
                  <a:lnTo>
                    <a:pt x="8" y="80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9"/>
                  </a:lnTo>
                  <a:lnTo>
                    <a:pt x="2" y="48"/>
                  </a:lnTo>
                  <a:lnTo>
                    <a:pt x="1" y="34"/>
                  </a:lnTo>
                  <a:lnTo>
                    <a:pt x="2" y="20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82" name="Freeform 280"/>
            <p:cNvSpPr>
              <a:spLocks/>
            </p:cNvSpPr>
            <p:nvPr/>
          </p:nvSpPr>
          <p:spPr bwMode="auto">
            <a:xfrm>
              <a:off x="1198" y="1042"/>
              <a:ext cx="79" cy="15"/>
            </a:xfrm>
            <a:custGeom>
              <a:avLst/>
              <a:gdLst>
                <a:gd name="T0" fmla="*/ 0 w 79"/>
                <a:gd name="T1" fmla="*/ 15 h 15"/>
                <a:gd name="T2" fmla="*/ 0 w 79"/>
                <a:gd name="T3" fmla="*/ 15 h 15"/>
                <a:gd name="T4" fmla="*/ 3 w 79"/>
                <a:gd name="T5" fmla="*/ 14 h 15"/>
                <a:gd name="T6" fmla="*/ 4 w 79"/>
                <a:gd name="T7" fmla="*/ 14 h 15"/>
                <a:gd name="T8" fmla="*/ 7 w 79"/>
                <a:gd name="T9" fmla="*/ 13 h 15"/>
                <a:gd name="T10" fmla="*/ 11 w 79"/>
                <a:gd name="T11" fmla="*/ 12 h 15"/>
                <a:gd name="T12" fmla="*/ 14 w 79"/>
                <a:gd name="T13" fmla="*/ 11 h 15"/>
                <a:gd name="T14" fmla="*/ 19 w 79"/>
                <a:gd name="T15" fmla="*/ 9 h 15"/>
                <a:gd name="T16" fmla="*/ 24 w 79"/>
                <a:gd name="T17" fmla="*/ 8 h 15"/>
                <a:gd name="T18" fmla="*/ 30 w 79"/>
                <a:gd name="T19" fmla="*/ 8 h 15"/>
                <a:gd name="T20" fmla="*/ 35 w 79"/>
                <a:gd name="T21" fmla="*/ 7 h 15"/>
                <a:gd name="T22" fmla="*/ 42 w 79"/>
                <a:gd name="T23" fmla="*/ 7 h 15"/>
                <a:gd name="T24" fmla="*/ 48 w 79"/>
                <a:gd name="T25" fmla="*/ 6 h 15"/>
                <a:gd name="T26" fmla="*/ 55 w 79"/>
                <a:gd name="T27" fmla="*/ 7 h 15"/>
                <a:gd name="T28" fmla="*/ 62 w 79"/>
                <a:gd name="T29" fmla="*/ 7 h 15"/>
                <a:gd name="T30" fmla="*/ 69 w 79"/>
                <a:gd name="T31" fmla="*/ 8 h 15"/>
                <a:gd name="T32" fmla="*/ 76 w 79"/>
                <a:gd name="T33" fmla="*/ 9 h 15"/>
                <a:gd name="T34" fmla="*/ 79 w 79"/>
                <a:gd name="T35" fmla="*/ 0 h 15"/>
                <a:gd name="T36" fmla="*/ 79 w 79"/>
                <a:gd name="T37" fmla="*/ 0 h 15"/>
                <a:gd name="T38" fmla="*/ 76 w 79"/>
                <a:gd name="T39" fmla="*/ 0 h 15"/>
                <a:gd name="T40" fmla="*/ 74 w 79"/>
                <a:gd name="T41" fmla="*/ 0 h 15"/>
                <a:gd name="T42" fmla="*/ 70 w 79"/>
                <a:gd name="T43" fmla="*/ 0 h 15"/>
                <a:gd name="T44" fmla="*/ 66 w 79"/>
                <a:gd name="T45" fmla="*/ 0 h 15"/>
                <a:gd name="T46" fmla="*/ 61 w 79"/>
                <a:gd name="T47" fmla="*/ 0 h 15"/>
                <a:gd name="T48" fmla="*/ 56 w 79"/>
                <a:gd name="T49" fmla="*/ 0 h 15"/>
                <a:gd name="T50" fmla="*/ 51 w 79"/>
                <a:gd name="T51" fmla="*/ 1 h 15"/>
                <a:gd name="T52" fmla="*/ 44 w 79"/>
                <a:gd name="T53" fmla="*/ 1 h 15"/>
                <a:gd name="T54" fmla="*/ 38 w 79"/>
                <a:gd name="T55" fmla="*/ 1 h 15"/>
                <a:gd name="T56" fmla="*/ 31 w 79"/>
                <a:gd name="T57" fmla="*/ 2 h 15"/>
                <a:gd name="T58" fmla="*/ 25 w 79"/>
                <a:gd name="T59" fmla="*/ 4 h 15"/>
                <a:gd name="T60" fmla="*/ 18 w 79"/>
                <a:gd name="T61" fmla="*/ 5 h 15"/>
                <a:gd name="T62" fmla="*/ 12 w 79"/>
                <a:gd name="T63" fmla="*/ 6 h 15"/>
                <a:gd name="T64" fmla="*/ 6 w 79"/>
                <a:gd name="T65" fmla="*/ 7 h 15"/>
                <a:gd name="T66" fmla="*/ 0 w 79"/>
                <a:gd name="T67" fmla="*/ 8 h 15"/>
                <a:gd name="T68" fmla="*/ 0 w 79"/>
                <a:gd name="T69" fmla="*/ 15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"/>
                <a:gd name="T106" fmla="*/ 0 h 15"/>
                <a:gd name="T107" fmla="*/ 79 w 79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9" y="9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83" name="Freeform 281"/>
            <p:cNvSpPr>
              <a:spLocks/>
            </p:cNvSpPr>
            <p:nvPr/>
          </p:nvSpPr>
          <p:spPr bwMode="auto">
            <a:xfrm>
              <a:off x="1153" y="1183"/>
              <a:ext cx="132" cy="45"/>
            </a:xfrm>
            <a:custGeom>
              <a:avLst/>
              <a:gdLst>
                <a:gd name="T0" fmla="*/ 55 w 132"/>
                <a:gd name="T1" fmla="*/ 44 h 45"/>
                <a:gd name="T2" fmla="*/ 56 w 132"/>
                <a:gd name="T3" fmla="*/ 42 h 45"/>
                <a:gd name="T4" fmla="*/ 56 w 132"/>
                <a:gd name="T5" fmla="*/ 42 h 45"/>
                <a:gd name="T6" fmla="*/ 57 w 132"/>
                <a:gd name="T7" fmla="*/ 42 h 45"/>
                <a:gd name="T8" fmla="*/ 59 w 132"/>
                <a:gd name="T9" fmla="*/ 41 h 45"/>
                <a:gd name="T10" fmla="*/ 61 w 132"/>
                <a:gd name="T11" fmla="*/ 41 h 45"/>
                <a:gd name="T12" fmla="*/ 63 w 132"/>
                <a:gd name="T13" fmla="*/ 40 h 45"/>
                <a:gd name="T14" fmla="*/ 65 w 132"/>
                <a:gd name="T15" fmla="*/ 39 h 45"/>
                <a:gd name="T16" fmla="*/ 68 w 132"/>
                <a:gd name="T17" fmla="*/ 38 h 45"/>
                <a:gd name="T18" fmla="*/ 71 w 132"/>
                <a:gd name="T19" fmla="*/ 37 h 45"/>
                <a:gd name="T20" fmla="*/ 73 w 132"/>
                <a:gd name="T21" fmla="*/ 34 h 45"/>
                <a:gd name="T22" fmla="*/ 76 w 132"/>
                <a:gd name="T23" fmla="*/ 33 h 45"/>
                <a:gd name="T24" fmla="*/ 78 w 132"/>
                <a:gd name="T25" fmla="*/ 31 h 45"/>
                <a:gd name="T26" fmla="*/ 80 w 132"/>
                <a:gd name="T27" fmla="*/ 30 h 45"/>
                <a:gd name="T28" fmla="*/ 82 w 132"/>
                <a:gd name="T29" fmla="*/ 27 h 45"/>
                <a:gd name="T30" fmla="*/ 84 w 132"/>
                <a:gd name="T31" fmla="*/ 26 h 45"/>
                <a:gd name="T32" fmla="*/ 85 w 132"/>
                <a:gd name="T33" fmla="*/ 24 h 45"/>
                <a:gd name="T34" fmla="*/ 0 w 132"/>
                <a:gd name="T35" fmla="*/ 3 h 45"/>
                <a:gd name="T36" fmla="*/ 6 w 132"/>
                <a:gd name="T37" fmla="*/ 0 h 45"/>
                <a:gd name="T38" fmla="*/ 132 w 132"/>
                <a:gd name="T39" fmla="*/ 32 h 45"/>
                <a:gd name="T40" fmla="*/ 126 w 132"/>
                <a:gd name="T41" fmla="*/ 34 h 45"/>
                <a:gd name="T42" fmla="*/ 90 w 132"/>
                <a:gd name="T43" fmla="*/ 25 h 45"/>
                <a:gd name="T44" fmla="*/ 90 w 132"/>
                <a:gd name="T45" fmla="*/ 25 h 45"/>
                <a:gd name="T46" fmla="*/ 90 w 132"/>
                <a:gd name="T47" fmla="*/ 26 h 45"/>
                <a:gd name="T48" fmla="*/ 89 w 132"/>
                <a:gd name="T49" fmla="*/ 26 h 45"/>
                <a:gd name="T50" fmla="*/ 89 w 132"/>
                <a:gd name="T51" fmla="*/ 27 h 45"/>
                <a:gd name="T52" fmla="*/ 87 w 132"/>
                <a:gd name="T53" fmla="*/ 28 h 45"/>
                <a:gd name="T54" fmla="*/ 86 w 132"/>
                <a:gd name="T55" fmla="*/ 30 h 45"/>
                <a:gd name="T56" fmla="*/ 85 w 132"/>
                <a:gd name="T57" fmla="*/ 31 h 45"/>
                <a:gd name="T58" fmla="*/ 83 w 132"/>
                <a:gd name="T59" fmla="*/ 32 h 45"/>
                <a:gd name="T60" fmla="*/ 80 w 132"/>
                <a:gd name="T61" fmla="*/ 33 h 45"/>
                <a:gd name="T62" fmla="*/ 78 w 132"/>
                <a:gd name="T63" fmla="*/ 34 h 45"/>
                <a:gd name="T64" fmla="*/ 76 w 132"/>
                <a:gd name="T65" fmla="*/ 37 h 45"/>
                <a:gd name="T66" fmla="*/ 72 w 132"/>
                <a:gd name="T67" fmla="*/ 38 h 45"/>
                <a:gd name="T68" fmla="*/ 70 w 132"/>
                <a:gd name="T69" fmla="*/ 40 h 45"/>
                <a:gd name="T70" fmla="*/ 65 w 132"/>
                <a:gd name="T71" fmla="*/ 41 h 45"/>
                <a:gd name="T72" fmla="*/ 62 w 132"/>
                <a:gd name="T73" fmla="*/ 42 h 45"/>
                <a:gd name="T74" fmla="*/ 57 w 132"/>
                <a:gd name="T75" fmla="*/ 45 h 45"/>
                <a:gd name="T76" fmla="*/ 55 w 132"/>
                <a:gd name="T77" fmla="*/ 44 h 4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45"/>
                <a:gd name="T119" fmla="*/ 132 w 132"/>
                <a:gd name="T120" fmla="*/ 45 h 4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45">
                  <a:moveTo>
                    <a:pt x="55" y="44"/>
                  </a:move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7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1"/>
                  </a:lnTo>
                  <a:lnTo>
                    <a:pt x="80" y="30"/>
                  </a:lnTo>
                  <a:lnTo>
                    <a:pt x="82" y="27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4"/>
                  </a:lnTo>
                  <a:lnTo>
                    <a:pt x="76" y="37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2"/>
                  </a:lnTo>
                  <a:lnTo>
                    <a:pt x="57" y="45"/>
                  </a:lnTo>
                  <a:lnTo>
                    <a:pt x="55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84" name="Freeform 282"/>
            <p:cNvSpPr>
              <a:spLocks/>
            </p:cNvSpPr>
            <p:nvPr/>
          </p:nvSpPr>
          <p:spPr bwMode="auto">
            <a:xfrm>
              <a:off x="1125" y="1195"/>
              <a:ext cx="135" cy="40"/>
            </a:xfrm>
            <a:custGeom>
              <a:avLst/>
              <a:gdLst>
                <a:gd name="T0" fmla="*/ 0 w 135"/>
                <a:gd name="T1" fmla="*/ 0 h 40"/>
                <a:gd name="T2" fmla="*/ 132 w 135"/>
                <a:gd name="T3" fmla="*/ 40 h 40"/>
                <a:gd name="T4" fmla="*/ 135 w 135"/>
                <a:gd name="T5" fmla="*/ 40 h 40"/>
                <a:gd name="T6" fmla="*/ 5 w 135"/>
                <a:gd name="T7" fmla="*/ 0 h 40"/>
                <a:gd name="T8" fmla="*/ 0 w 13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0"/>
                <a:gd name="T17" fmla="*/ 135 w 13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85" name="Freeform 283"/>
            <p:cNvSpPr>
              <a:spLocks/>
            </p:cNvSpPr>
            <p:nvPr/>
          </p:nvSpPr>
          <p:spPr bwMode="auto">
            <a:xfrm>
              <a:off x="1148" y="1189"/>
              <a:ext cx="132" cy="36"/>
            </a:xfrm>
            <a:custGeom>
              <a:avLst/>
              <a:gdLst>
                <a:gd name="T0" fmla="*/ 0 w 132"/>
                <a:gd name="T1" fmla="*/ 0 h 36"/>
                <a:gd name="T2" fmla="*/ 130 w 132"/>
                <a:gd name="T3" fmla="*/ 36 h 36"/>
                <a:gd name="T4" fmla="*/ 132 w 132"/>
                <a:gd name="T5" fmla="*/ 35 h 36"/>
                <a:gd name="T6" fmla="*/ 4 w 132"/>
                <a:gd name="T7" fmla="*/ 0 h 36"/>
                <a:gd name="T8" fmla="*/ 0 w 132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6"/>
                <a:gd name="T17" fmla="*/ 132 w 13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6">
                  <a:moveTo>
                    <a:pt x="0" y="0"/>
                  </a:moveTo>
                  <a:lnTo>
                    <a:pt x="130" y="36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86" name="Freeform 284"/>
            <p:cNvSpPr>
              <a:spLocks/>
            </p:cNvSpPr>
            <p:nvPr/>
          </p:nvSpPr>
          <p:spPr bwMode="auto">
            <a:xfrm>
              <a:off x="1138" y="1192"/>
              <a:ext cx="133" cy="38"/>
            </a:xfrm>
            <a:custGeom>
              <a:avLst/>
              <a:gdLst>
                <a:gd name="T0" fmla="*/ 0 w 133"/>
                <a:gd name="T1" fmla="*/ 0 h 38"/>
                <a:gd name="T2" fmla="*/ 130 w 133"/>
                <a:gd name="T3" fmla="*/ 38 h 38"/>
                <a:gd name="T4" fmla="*/ 133 w 133"/>
                <a:gd name="T5" fmla="*/ 38 h 38"/>
                <a:gd name="T6" fmla="*/ 3 w 133"/>
                <a:gd name="T7" fmla="*/ 0 h 38"/>
                <a:gd name="T8" fmla="*/ 0 w 1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8"/>
                <a:gd name="T17" fmla="*/ 133 w 1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8">
                  <a:moveTo>
                    <a:pt x="0" y="0"/>
                  </a:moveTo>
                  <a:lnTo>
                    <a:pt x="130" y="38"/>
                  </a:lnTo>
                  <a:lnTo>
                    <a:pt x="133" y="38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87" name="Freeform 285"/>
            <p:cNvSpPr>
              <a:spLocks/>
            </p:cNvSpPr>
            <p:nvPr/>
          </p:nvSpPr>
          <p:spPr bwMode="auto">
            <a:xfrm>
              <a:off x="1699" y="1106"/>
              <a:ext cx="249" cy="209"/>
            </a:xfrm>
            <a:custGeom>
              <a:avLst/>
              <a:gdLst>
                <a:gd name="T0" fmla="*/ 70 w 249"/>
                <a:gd name="T1" fmla="*/ 14 h 209"/>
                <a:gd name="T2" fmla="*/ 70 w 249"/>
                <a:gd name="T3" fmla="*/ 14 h 209"/>
                <a:gd name="T4" fmla="*/ 72 w 249"/>
                <a:gd name="T5" fmla="*/ 14 h 209"/>
                <a:gd name="T6" fmla="*/ 75 w 249"/>
                <a:gd name="T7" fmla="*/ 13 h 209"/>
                <a:gd name="T8" fmla="*/ 78 w 249"/>
                <a:gd name="T9" fmla="*/ 12 h 209"/>
                <a:gd name="T10" fmla="*/ 83 w 249"/>
                <a:gd name="T11" fmla="*/ 11 h 209"/>
                <a:gd name="T12" fmla="*/ 88 w 249"/>
                <a:gd name="T13" fmla="*/ 10 h 209"/>
                <a:gd name="T14" fmla="*/ 95 w 249"/>
                <a:gd name="T15" fmla="*/ 8 h 209"/>
                <a:gd name="T16" fmla="*/ 103 w 249"/>
                <a:gd name="T17" fmla="*/ 6 h 209"/>
                <a:gd name="T18" fmla="*/ 111 w 249"/>
                <a:gd name="T19" fmla="*/ 5 h 209"/>
                <a:gd name="T20" fmla="*/ 120 w 249"/>
                <a:gd name="T21" fmla="*/ 4 h 209"/>
                <a:gd name="T22" fmla="*/ 132 w 249"/>
                <a:gd name="T23" fmla="*/ 3 h 209"/>
                <a:gd name="T24" fmla="*/ 144 w 249"/>
                <a:gd name="T25" fmla="*/ 1 h 209"/>
                <a:gd name="T26" fmla="*/ 156 w 249"/>
                <a:gd name="T27" fmla="*/ 0 h 209"/>
                <a:gd name="T28" fmla="*/ 169 w 249"/>
                <a:gd name="T29" fmla="*/ 0 h 209"/>
                <a:gd name="T30" fmla="*/ 184 w 249"/>
                <a:gd name="T31" fmla="*/ 0 h 209"/>
                <a:gd name="T32" fmla="*/ 201 w 249"/>
                <a:gd name="T33" fmla="*/ 0 h 209"/>
                <a:gd name="T34" fmla="*/ 208 w 249"/>
                <a:gd name="T35" fmla="*/ 28 h 209"/>
                <a:gd name="T36" fmla="*/ 210 w 249"/>
                <a:gd name="T37" fmla="*/ 29 h 209"/>
                <a:gd name="T38" fmla="*/ 216 w 249"/>
                <a:gd name="T39" fmla="*/ 34 h 209"/>
                <a:gd name="T40" fmla="*/ 222 w 249"/>
                <a:gd name="T41" fmla="*/ 40 h 209"/>
                <a:gd name="T42" fmla="*/ 225 w 249"/>
                <a:gd name="T43" fmla="*/ 51 h 209"/>
                <a:gd name="T44" fmla="*/ 239 w 249"/>
                <a:gd name="T45" fmla="*/ 117 h 209"/>
                <a:gd name="T46" fmla="*/ 246 w 249"/>
                <a:gd name="T47" fmla="*/ 145 h 209"/>
                <a:gd name="T48" fmla="*/ 246 w 249"/>
                <a:gd name="T49" fmla="*/ 146 h 209"/>
                <a:gd name="T50" fmla="*/ 248 w 249"/>
                <a:gd name="T51" fmla="*/ 152 h 209"/>
                <a:gd name="T52" fmla="*/ 248 w 249"/>
                <a:gd name="T53" fmla="*/ 160 h 209"/>
                <a:gd name="T54" fmla="*/ 244 w 249"/>
                <a:gd name="T55" fmla="*/ 171 h 209"/>
                <a:gd name="T56" fmla="*/ 0 w 249"/>
                <a:gd name="T57" fmla="*/ 164 h 209"/>
                <a:gd name="T58" fmla="*/ 25 w 249"/>
                <a:gd name="T59" fmla="*/ 151 h 209"/>
                <a:gd name="T60" fmla="*/ 25 w 249"/>
                <a:gd name="T61" fmla="*/ 28 h 209"/>
                <a:gd name="T62" fmla="*/ 26 w 249"/>
                <a:gd name="T63" fmla="*/ 27 h 209"/>
                <a:gd name="T64" fmla="*/ 28 w 249"/>
                <a:gd name="T65" fmla="*/ 26 h 209"/>
                <a:gd name="T66" fmla="*/ 32 w 249"/>
                <a:gd name="T67" fmla="*/ 25 h 209"/>
                <a:gd name="T68" fmla="*/ 36 w 249"/>
                <a:gd name="T69" fmla="*/ 24 h 209"/>
                <a:gd name="T70" fmla="*/ 42 w 249"/>
                <a:gd name="T71" fmla="*/ 22 h 209"/>
                <a:gd name="T72" fmla="*/ 49 w 249"/>
                <a:gd name="T73" fmla="*/ 22 h 209"/>
                <a:gd name="T74" fmla="*/ 57 w 249"/>
                <a:gd name="T75" fmla="*/ 24 h 209"/>
                <a:gd name="T76" fmla="*/ 68 w 249"/>
                <a:gd name="T77" fmla="*/ 27 h 20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9"/>
                <a:gd name="T119" fmla="*/ 249 w 249"/>
                <a:gd name="T120" fmla="*/ 209 h 20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9">
                  <a:moveTo>
                    <a:pt x="68" y="27"/>
                  </a:moveTo>
                  <a:lnTo>
                    <a:pt x="70" y="14"/>
                  </a:lnTo>
                  <a:lnTo>
                    <a:pt x="71" y="14"/>
                  </a:lnTo>
                  <a:lnTo>
                    <a:pt x="72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8" y="12"/>
                  </a:lnTo>
                  <a:lnTo>
                    <a:pt x="81" y="12"/>
                  </a:lnTo>
                  <a:lnTo>
                    <a:pt x="83" y="11"/>
                  </a:lnTo>
                  <a:lnTo>
                    <a:pt x="85" y="11"/>
                  </a:lnTo>
                  <a:lnTo>
                    <a:pt x="88" y="10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6" y="6"/>
                  </a:lnTo>
                  <a:lnTo>
                    <a:pt x="111" y="5"/>
                  </a:lnTo>
                  <a:lnTo>
                    <a:pt x="116" y="5"/>
                  </a:lnTo>
                  <a:lnTo>
                    <a:pt x="120" y="4"/>
                  </a:lnTo>
                  <a:lnTo>
                    <a:pt x="126" y="3"/>
                  </a:lnTo>
                  <a:lnTo>
                    <a:pt x="132" y="3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49" y="1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9" y="0"/>
                  </a:lnTo>
                  <a:lnTo>
                    <a:pt x="177" y="0"/>
                  </a:lnTo>
                  <a:lnTo>
                    <a:pt x="184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5"/>
                  </a:lnTo>
                  <a:lnTo>
                    <a:pt x="208" y="28"/>
                  </a:lnTo>
                  <a:lnTo>
                    <a:pt x="208" y="29"/>
                  </a:lnTo>
                  <a:lnTo>
                    <a:pt x="210" y="29"/>
                  </a:lnTo>
                  <a:lnTo>
                    <a:pt x="212" y="32"/>
                  </a:lnTo>
                  <a:lnTo>
                    <a:pt x="216" y="34"/>
                  </a:lnTo>
                  <a:lnTo>
                    <a:pt x="219" y="37"/>
                  </a:lnTo>
                  <a:lnTo>
                    <a:pt x="222" y="40"/>
                  </a:lnTo>
                  <a:lnTo>
                    <a:pt x="224" y="45"/>
                  </a:lnTo>
                  <a:lnTo>
                    <a:pt x="225" y="51"/>
                  </a:lnTo>
                  <a:lnTo>
                    <a:pt x="245" y="69"/>
                  </a:lnTo>
                  <a:lnTo>
                    <a:pt x="239" y="117"/>
                  </a:lnTo>
                  <a:lnTo>
                    <a:pt x="208" y="133"/>
                  </a:lnTo>
                  <a:lnTo>
                    <a:pt x="246" y="145"/>
                  </a:lnTo>
                  <a:lnTo>
                    <a:pt x="246" y="146"/>
                  </a:lnTo>
                  <a:lnTo>
                    <a:pt x="248" y="149"/>
                  </a:lnTo>
                  <a:lnTo>
                    <a:pt x="248" y="152"/>
                  </a:lnTo>
                  <a:lnTo>
                    <a:pt x="249" y="156"/>
                  </a:lnTo>
                  <a:lnTo>
                    <a:pt x="248" y="160"/>
                  </a:lnTo>
                  <a:lnTo>
                    <a:pt x="246" y="165"/>
                  </a:lnTo>
                  <a:lnTo>
                    <a:pt x="244" y="171"/>
                  </a:lnTo>
                  <a:lnTo>
                    <a:pt x="144" y="209"/>
                  </a:lnTo>
                  <a:lnTo>
                    <a:pt x="0" y="164"/>
                  </a:lnTo>
                  <a:lnTo>
                    <a:pt x="2" y="159"/>
                  </a:lnTo>
                  <a:lnTo>
                    <a:pt x="25" y="151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6"/>
                  </a:lnTo>
                  <a:lnTo>
                    <a:pt x="30" y="26"/>
                  </a:lnTo>
                  <a:lnTo>
                    <a:pt x="32" y="25"/>
                  </a:lnTo>
                  <a:lnTo>
                    <a:pt x="34" y="24"/>
                  </a:lnTo>
                  <a:lnTo>
                    <a:pt x="36" y="24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7" y="24"/>
                  </a:lnTo>
                  <a:lnTo>
                    <a:pt x="61" y="25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88" name="Freeform 286"/>
            <p:cNvSpPr>
              <a:spLocks/>
            </p:cNvSpPr>
            <p:nvPr/>
          </p:nvSpPr>
          <p:spPr bwMode="auto">
            <a:xfrm>
              <a:off x="1785" y="1121"/>
              <a:ext cx="80" cy="92"/>
            </a:xfrm>
            <a:custGeom>
              <a:avLst/>
              <a:gdLst>
                <a:gd name="T0" fmla="*/ 79 w 80"/>
                <a:gd name="T1" fmla="*/ 4 h 92"/>
                <a:gd name="T2" fmla="*/ 79 w 80"/>
                <a:gd name="T3" fmla="*/ 4 h 92"/>
                <a:gd name="T4" fmla="*/ 77 w 80"/>
                <a:gd name="T5" fmla="*/ 4 h 92"/>
                <a:gd name="T6" fmla="*/ 75 w 80"/>
                <a:gd name="T7" fmla="*/ 3 h 92"/>
                <a:gd name="T8" fmla="*/ 73 w 80"/>
                <a:gd name="T9" fmla="*/ 3 h 92"/>
                <a:gd name="T10" fmla="*/ 69 w 80"/>
                <a:gd name="T11" fmla="*/ 2 h 92"/>
                <a:gd name="T12" fmla="*/ 66 w 80"/>
                <a:gd name="T13" fmla="*/ 2 h 92"/>
                <a:gd name="T14" fmla="*/ 61 w 80"/>
                <a:gd name="T15" fmla="*/ 2 h 92"/>
                <a:gd name="T16" fmla="*/ 56 w 80"/>
                <a:gd name="T17" fmla="*/ 0 h 92"/>
                <a:gd name="T18" fmla="*/ 51 w 80"/>
                <a:gd name="T19" fmla="*/ 0 h 92"/>
                <a:gd name="T20" fmla="*/ 45 w 80"/>
                <a:gd name="T21" fmla="*/ 2 h 92"/>
                <a:gd name="T22" fmla="*/ 39 w 80"/>
                <a:gd name="T23" fmla="*/ 2 h 92"/>
                <a:gd name="T24" fmla="*/ 32 w 80"/>
                <a:gd name="T25" fmla="*/ 3 h 92"/>
                <a:gd name="T26" fmla="*/ 26 w 80"/>
                <a:gd name="T27" fmla="*/ 4 h 92"/>
                <a:gd name="T28" fmla="*/ 19 w 80"/>
                <a:gd name="T29" fmla="*/ 6 h 92"/>
                <a:gd name="T30" fmla="*/ 12 w 80"/>
                <a:gd name="T31" fmla="*/ 9 h 92"/>
                <a:gd name="T32" fmla="*/ 5 w 80"/>
                <a:gd name="T33" fmla="*/ 12 h 92"/>
                <a:gd name="T34" fmla="*/ 5 w 80"/>
                <a:gd name="T35" fmla="*/ 13 h 92"/>
                <a:gd name="T36" fmla="*/ 4 w 80"/>
                <a:gd name="T37" fmla="*/ 18 h 92"/>
                <a:gd name="T38" fmla="*/ 2 w 80"/>
                <a:gd name="T39" fmla="*/ 26 h 92"/>
                <a:gd name="T40" fmla="*/ 0 w 80"/>
                <a:gd name="T41" fmla="*/ 36 h 92"/>
                <a:gd name="T42" fmla="*/ 0 w 80"/>
                <a:gd name="T43" fmla="*/ 47 h 92"/>
                <a:gd name="T44" fmla="*/ 0 w 80"/>
                <a:gd name="T45" fmla="*/ 61 h 92"/>
                <a:gd name="T46" fmla="*/ 3 w 80"/>
                <a:gd name="T47" fmla="*/ 75 h 92"/>
                <a:gd name="T48" fmla="*/ 6 w 80"/>
                <a:gd name="T49" fmla="*/ 89 h 92"/>
                <a:gd name="T50" fmla="*/ 7 w 80"/>
                <a:gd name="T51" fmla="*/ 89 h 92"/>
                <a:gd name="T52" fmla="*/ 9 w 80"/>
                <a:gd name="T53" fmla="*/ 89 h 92"/>
                <a:gd name="T54" fmla="*/ 10 w 80"/>
                <a:gd name="T55" fmla="*/ 89 h 92"/>
                <a:gd name="T56" fmla="*/ 12 w 80"/>
                <a:gd name="T57" fmla="*/ 89 h 92"/>
                <a:gd name="T58" fmla="*/ 16 w 80"/>
                <a:gd name="T59" fmla="*/ 88 h 92"/>
                <a:gd name="T60" fmla="*/ 19 w 80"/>
                <a:gd name="T61" fmla="*/ 88 h 92"/>
                <a:gd name="T62" fmla="*/ 23 w 80"/>
                <a:gd name="T63" fmla="*/ 88 h 92"/>
                <a:gd name="T64" fmla="*/ 27 w 80"/>
                <a:gd name="T65" fmla="*/ 88 h 92"/>
                <a:gd name="T66" fmla="*/ 33 w 80"/>
                <a:gd name="T67" fmla="*/ 88 h 92"/>
                <a:gd name="T68" fmla="*/ 39 w 80"/>
                <a:gd name="T69" fmla="*/ 88 h 92"/>
                <a:gd name="T70" fmla="*/ 45 w 80"/>
                <a:gd name="T71" fmla="*/ 88 h 92"/>
                <a:gd name="T72" fmla="*/ 51 w 80"/>
                <a:gd name="T73" fmla="*/ 88 h 92"/>
                <a:gd name="T74" fmla="*/ 58 w 80"/>
                <a:gd name="T75" fmla="*/ 89 h 92"/>
                <a:gd name="T76" fmla="*/ 65 w 80"/>
                <a:gd name="T77" fmla="*/ 89 h 92"/>
                <a:gd name="T78" fmla="*/ 72 w 80"/>
                <a:gd name="T79" fmla="*/ 90 h 92"/>
                <a:gd name="T80" fmla="*/ 80 w 80"/>
                <a:gd name="T81" fmla="*/ 92 h 92"/>
                <a:gd name="T82" fmla="*/ 80 w 80"/>
                <a:gd name="T83" fmla="*/ 89 h 92"/>
                <a:gd name="T84" fmla="*/ 79 w 80"/>
                <a:gd name="T85" fmla="*/ 82 h 92"/>
                <a:gd name="T86" fmla="*/ 77 w 80"/>
                <a:gd name="T87" fmla="*/ 71 h 92"/>
                <a:gd name="T88" fmla="*/ 76 w 80"/>
                <a:gd name="T89" fmla="*/ 58 h 92"/>
                <a:gd name="T90" fmla="*/ 76 w 80"/>
                <a:gd name="T91" fmla="*/ 44 h 92"/>
                <a:gd name="T92" fmla="*/ 76 w 80"/>
                <a:gd name="T93" fmla="*/ 30 h 92"/>
                <a:gd name="T94" fmla="*/ 77 w 80"/>
                <a:gd name="T95" fmla="*/ 16 h 92"/>
                <a:gd name="T96" fmla="*/ 79 w 80"/>
                <a:gd name="T97" fmla="*/ 4 h 9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0"/>
                <a:gd name="T148" fmla="*/ 0 h 92"/>
                <a:gd name="T149" fmla="*/ 80 w 80"/>
                <a:gd name="T150" fmla="*/ 92 h 9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0" h="92">
                  <a:moveTo>
                    <a:pt x="79" y="4"/>
                  </a:moveTo>
                  <a:lnTo>
                    <a:pt x="79" y="4"/>
                  </a:lnTo>
                  <a:lnTo>
                    <a:pt x="77" y="4"/>
                  </a:lnTo>
                  <a:lnTo>
                    <a:pt x="75" y="3"/>
                  </a:lnTo>
                  <a:lnTo>
                    <a:pt x="73" y="3"/>
                  </a:lnTo>
                  <a:lnTo>
                    <a:pt x="69" y="2"/>
                  </a:lnTo>
                  <a:lnTo>
                    <a:pt x="66" y="2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2"/>
                  </a:lnTo>
                  <a:lnTo>
                    <a:pt x="39" y="2"/>
                  </a:lnTo>
                  <a:lnTo>
                    <a:pt x="32" y="3"/>
                  </a:lnTo>
                  <a:lnTo>
                    <a:pt x="26" y="4"/>
                  </a:lnTo>
                  <a:lnTo>
                    <a:pt x="19" y="6"/>
                  </a:lnTo>
                  <a:lnTo>
                    <a:pt x="12" y="9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4" y="18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3" y="75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9" y="89"/>
                  </a:lnTo>
                  <a:lnTo>
                    <a:pt x="10" y="89"/>
                  </a:lnTo>
                  <a:lnTo>
                    <a:pt x="12" y="89"/>
                  </a:lnTo>
                  <a:lnTo>
                    <a:pt x="16" y="88"/>
                  </a:lnTo>
                  <a:lnTo>
                    <a:pt x="19" y="88"/>
                  </a:lnTo>
                  <a:lnTo>
                    <a:pt x="23" y="88"/>
                  </a:lnTo>
                  <a:lnTo>
                    <a:pt x="27" y="88"/>
                  </a:lnTo>
                  <a:lnTo>
                    <a:pt x="33" y="88"/>
                  </a:lnTo>
                  <a:lnTo>
                    <a:pt x="39" y="88"/>
                  </a:lnTo>
                  <a:lnTo>
                    <a:pt x="45" y="88"/>
                  </a:lnTo>
                  <a:lnTo>
                    <a:pt x="51" y="88"/>
                  </a:lnTo>
                  <a:lnTo>
                    <a:pt x="58" y="89"/>
                  </a:lnTo>
                  <a:lnTo>
                    <a:pt x="65" y="89"/>
                  </a:lnTo>
                  <a:lnTo>
                    <a:pt x="72" y="90"/>
                  </a:lnTo>
                  <a:lnTo>
                    <a:pt x="80" y="92"/>
                  </a:lnTo>
                  <a:lnTo>
                    <a:pt x="80" y="89"/>
                  </a:lnTo>
                  <a:lnTo>
                    <a:pt x="79" y="82"/>
                  </a:lnTo>
                  <a:lnTo>
                    <a:pt x="77" y="71"/>
                  </a:lnTo>
                  <a:lnTo>
                    <a:pt x="76" y="58"/>
                  </a:lnTo>
                  <a:lnTo>
                    <a:pt x="76" y="44"/>
                  </a:lnTo>
                  <a:lnTo>
                    <a:pt x="76" y="30"/>
                  </a:lnTo>
                  <a:lnTo>
                    <a:pt x="77" y="16"/>
                  </a:lnTo>
                  <a:lnTo>
                    <a:pt x="79" y="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89" name="Freeform 287"/>
            <p:cNvSpPr>
              <a:spLocks/>
            </p:cNvSpPr>
            <p:nvPr/>
          </p:nvSpPr>
          <p:spPr bwMode="auto">
            <a:xfrm>
              <a:off x="1794" y="1147"/>
              <a:ext cx="131" cy="90"/>
            </a:xfrm>
            <a:custGeom>
              <a:avLst/>
              <a:gdLst>
                <a:gd name="T0" fmla="*/ 1 w 131"/>
                <a:gd name="T1" fmla="*/ 68 h 90"/>
                <a:gd name="T2" fmla="*/ 0 w 131"/>
                <a:gd name="T3" fmla="*/ 78 h 90"/>
                <a:gd name="T4" fmla="*/ 86 w 131"/>
                <a:gd name="T5" fmla="*/ 90 h 90"/>
                <a:gd name="T6" fmla="*/ 86 w 131"/>
                <a:gd name="T7" fmla="*/ 90 h 90"/>
                <a:gd name="T8" fmla="*/ 88 w 131"/>
                <a:gd name="T9" fmla="*/ 89 h 90"/>
                <a:gd name="T10" fmla="*/ 91 w 131"/>
                <a:gd name="T11" fmla="*/ 88 h 90"/>
                <a:gd name="T12" fmla="*/ 94 w 131"/>
                <a:gd name="T13" fmla="*/ 85 h 90"/>
                <a:gd name="T14" fmla="*/ 98 w 131"/>
                <a:gd name="T15" fmla="*/ 83 h 90"/>
                <a:gd name="T16" fmla="*/ 102 w 131"/>
                <a:gd name="T17" fmla="*/ 80 h 90"/>
                <a:gd name="T18" fmla="*/ 107 w 131"/>
                <a:gd name="T19" fmla="*/ 75 h 90"/>
                <a:gd name="T20" fmla="*/ 112 w 131"/>
                <a:gd name="T21" fmla="*/ 71 h 90"/>
                <a:gd name="T22" fmla="*/ 116 w 131"/>
                <a:gd name="T23" fmla="*/ 66 h 90"/>
                <a:gd name="T24" fmla="*/ 121 w 131"/>
                <a:gd name="T25" fmla="*/ 60 h 90"/>
                <a:gd name="T26" fmla="*/ 124 w 131"/>
                <a:gd name="T27" fmla="*/ 54 h 90"/>
                <a:gd name="T28" fmla="*/ 128 w 131"/>
                <a:gd name="T29" fmla="*/ 47 h 90"/>
                <a:gd name="T30" fmla="*/ 130 w 131"/>
                <a:gd name="T31" fmla="*/ 40 h 90"/>
                <a:gd name="T32" fmla="*/ 131 w 131"/>
                <a:gd name="T33" fmla="*/ 32 h 90"/>
                <a:gd name="T34" fmla="*/ 131 w 131"/>
                <a:gd name="T35" fmla="*/ 22 h 90"/>
                <a:gd name="T36" fmla="*/ 129 w 131"/>
                <a:gd name="T37" fmla="*/ 13 h 90"/>
                <a:gd name="T38" fmla="*/ 129 w 131"/>
                <a:gd name="T39" fmla="*/ 13 h 90"/>
                <a:gd name="T40" fmla="*/ 128 w 131"/>
                <a:gd name="T41" fmla="*/ 11 h 90"/>
                <a:gd name="T42" fmla="*/ 127 w 131"/>
                <a:gd name="T43" fmla="*/ 10 h 90"/>
                <a:gd name="T44" fmla="*/ 126 w 131"/>
                <a:gd name="T45" fmla="*/ 7 h 90"/>
                <a:gd name="T46" fmla="*/ 123 w 131"/>
                <a:gd name="T47" fmla="*/ 4 h 90"/>
                <a:gd name="T48" fmla="*/ 120 w 131"/>
                <a:gd name="T49" fmla="*/ 3 h 90"/>
                <a:gd name="T50" fmla="*/ 116 w 131"/>
                <a:gd name="T51" fmla="*/ 0 h 90"/>
                <a:gd name="T52" fmla="*/ 113 w 131"/>
                <a:gd name="T53" fmla="*/ 0 h 90"/>
                <a:gd name="T54" fmla="*/ 113 w 131"/>
                <a:gd name="T55" fmla="*/ 1 h 90"/>
                <a:gd name="T56" fmla="*/ 114 w 131"/>
                <a:gd name="T57" fmla="*/ 5 h 90"/>
                <a:gd name="T58" fmla="*/ 116 w 131"/>
                <a:gd name="T59" fmla="*/ 12 h 90"/>
                <a:gd name="T60" fmla="*/ 117 w 131"/>
                <a:gd name="T61" fmla="*/ 19 h 90"/>
                <a:gd name="T62" fmla="*/ 117 w 131"/>
                <a:gd name="T63" fmla="*/ 29 h 90"/>
                <a:gd name="T64" fmla="*/ 116 w 131"/>
                <a:gd name="T65" fmla="*/ 40 h 90"/>
                <a:gd name="T66" fmla="*/ 114 w 131"/>
                <a:gd name="T67" fmla="*/ 52 h 90"/>
                <a:gd name="T68" fmla="*/ 108 w 131"/>
                <a:gd name="T69" fmla="*/ 63 h 90"/>
                <a:gd name="T70" fmla="*/ 108 w 131"/>
                <a:gd name="T71" fmla="*/ 63 h 90"/>
                <a:gd name="T72" fmla="*/ 108 w 131"/>
                <a:gd name="T73" fmla="*/ 64 h 90"/>
                <a:gd name="T74" fmla="*/ 107 w 131"/>
                <a:gd name="T75" fmla="*/ 64 h 90"/>
                <a:gd name="T76" fmla="*/ 106 w 131"/>
                <a:gd name="T77" fmla="*/ 66 h 90"/>
                <a:gd name="T78" fmla="*/ 105 w 131"/>
                <a:gd name="T79" fmla="*/ 67 h 90"/>
                <a:gd name="T80" fmla="*/ 102 w 131"/>
                <a:gd name="T81" fmla="*/ 68 h 90"/>
                <a:gd name="T82" fmla="*/ 100 w 131"/>
                <a:gd name="T83" fmla="*/ 69 h 90"/>
                <a:gd name="T84" fmla="*/ 98 w 131"/>
                <a:gd name="T85" fmla="*/ 70 h 90"/>
                <a:gd name="T86" fmla="*/ 95 w 131"/>
                <a:gd name="T87" fmla="*/ 70 h 90"/>
                <a:gd name="T88" fmla="*/ 92 w 131"/>
                <a:gd name="T89" fmla="*/ 71 h 90"/>
                <a:gd name="T90" fmla="*/ 89 w 131"/>
                <a:gd name="T91" fmla="*/ 73 h 90"/>
                <a:gd name="T92" fmla="*/ 85 w 131"/>
                <a:gd name="T93" fmla="*/ 73 h 90"/>
                <a:gd name="T94" fmla="*/ 81 w 131"/>
                <a:gd name="T95" fmla="*/ 73 h 90"/>
                <a:gd name="T96" fmla="*/ 78 w 131"/>
                <a:gd name="T97" fmla="*/ 73 h 90"/>
                <a:gd name="T98" fmla="*/ 73 w 131"/>
                <a:gd name="T99" fmla="*/ 73 h 90"/>
                <a:gd name="T100" fmla="*/ 68 w 131"/>
                <a:gd name="T101" fmla="*/ 71 h 90"/>
                <a:gd name="T102" fmla="*/ 68 w 131"/>
                <a:gd name="T103" fmla="*/ 83 h 90"/>
                <a:gd name="T104" fmla="*/ 3 w 131"/>
                <a:gd name="T105" fmla="*/ 76 h 90"/>
                <a:gd name="T106" fmla="*/ 1 w 131"/>
                <a:gd name="T107" fmla="*/ 68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1"/>
                <a:gd name="T163" fmla="*/ 0 h 90"/>
                <a:gd name="T164" fmla="*/ 131 w 131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1" h="90">
                  <a:moveTo>
                    <a:pt x="1" y="68"/>
                  </a:moveTo>
                  <a:lnTo>
                    <a:pt x="0" y="78"/>
                  </a:lnTo>
                  <a:lnTo>
                    <a:pt x="86" y="90"/>
                  </a:lnTo>
                  <a:lnTo>
                    <a:pt x="88" y="89"/>
                  </a:lnTo>
                  <a:lnTo>
                    <a:pt x="91" y="88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2" y="80"/>
                  </a:lnTo>
                  <a:lnTo>
                    <a:pt x="107" y="75"/>
                  </a:lnTo>
                  <a:lnTo>
                    <a:pt x="112" y="71"/>
                  </a:lnTo>
                  <a:lnTo>
                    <a:pt x="116" y="66"/>
                  </a:lnTo>
                  <a:lnTo>
                    <a:pt x="121" y="60"/>
                  </a:lnTo>
                  <a:lnTo>
                    <a:pt x="124" y="54"/>
                  </a:lnTo>
                  <a:lnTo>
                    <a:pt x="128" y="47"/>
                  </a:lnTo>
                  <a:lnTo>
                    <a:pt x="130" y="40"/>
                  </a:lnTo>
                  <a:lnTo>
                    <a:pt x="131" y="32"/>
                  </a:lnTo>
                  <a:lnTo>
                    <a:pt x="131" y="22"/>
                  </a:lnTo>
                  <a:lnTo>
                    <a:pt x="129" y="13"/>
                  </a:lnTo>
                  <a:lnTo>
                    <a:pt x="128" y="11"/>
                  </a:lnTo>
                  <a:lnTo>
                    <a:pt x="127" y="10"/>
                  </a:lnTo>
                  <a:lnTo>
                    <a:pt x="126" y="7"/>
                  </a:lnTo>
                  <a:lnTo>
                    <a:pt x="123" y="4"/>
                  </a:lnTo>
                  <a:lnTo>
                    <a:pt x="120" y="3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13" y="1"/>
                  </a:lnTo>
                  <a:lnTo>
                    <a:pt x="114" y="5"/>
                  </a:lnTo>
                  <a:lnTo>
                    <a:pt x="116" y="12"/>
                  </a:lnTo>
                  <a:lnTo>
                    <a:pt x="117" y="19"/>
                  </a:lnTo>
                  <a:lnTo>
                    <a:pt x="117" y="29"/>
                  </a:lnTo>
                  <a:lnTo>
                    <a:pt x="116" y="40"/>
                  </a:lnTo>
                  <a:lnTo>
                    <a:pt x="114" y="52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6" y="66"/>
                  </a:lnTo>
                  <a:lnTo>
                    <a:pt x="105" y="67"/>
                  </a:lnTo>
                  <a:lnTo>
                    <a:pt x="102" y="68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5" y="70"/>
                  </a:lnTo>
                  <a:lnTo>
                    <a:pt x="92" y="71"/>
                  </a:lnTo>
                  <a:lnTo>
                    <a:pt x="89" y="73"/>
                  </a:lnTo>
                  <a:lnTo>
                    <a:pt x="85" y="73"/>
                  </a:lnTo>
                  <a:lnTo>
                    <a:pt x="81" y="73"/>
                  </a:lnTo>
                  <a:lnTo>
                    <a:pt x="78" y="73"/>
                  </a:lnTo>
                  <a:lnTo>
                    <a:pt x="73" y="73"/>
                  </a:lnTo>
                  <a:lnTo>
                    <a:pt x="68" y="71"/>
                  </a:lnTo>
                  <a:lnTo>
                    <a:pt x="68" y="83"/>
                  </a:lnTo>
                  <a:lnTo>
                    <a:pt x="3" y="76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90" name="Freeform 288"/>
            <p:cNvSpPr>
              <a:spLocks/>
            </p:cNvSpPr>
            <p:nvPr/>
          </p:nvSpPr>
          <p:spPr bwMode="auto">
            <a:xfrm>
              <a:off x="1777" y="1236"/>
              <a:ext cx="97" cy="30"/>
            </a:xfrm>
            <a:custGeom>
              <a:avLst/>
              <a:gdLst>
                <a:gd name="T0" fmla="*/ 97 w 97"/>
                <a:gd name="T1" fmla="*/ 10 h 30"/>
                <a:gd name="T2" fmla="*/ 1 w 97"/>
                <a:gd name="T3" fmla="*/ 0 h 30"/>
                <a:gd name="T4" fmla="*/ 0 w 97"/>
                <a:gd name="T5" fmla="*/ 10 h 30"/>
                <a:gd name="T6" fmla="*/ 94 w 97"/>
                <a:gd name="T7" fmla="*/ 30 h 30"/>
                <a:gd name="T8" fmla="*/ 97 w 97"/>
                <a:gd name="T9" fmla="*/ 1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"/>
                <a:gd name="T16" fmla="*/ 0 h 30"/>
                <a:gd name="T17" fmla="*/ 97 w 97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" h="30">
                  <a:moveTo>
                    <a:pt x="97" y="10"/>
                  </a:moveTo>
                  <a:lnTo>
                    <a:pt x="1" y="0"/>
                  </a:lnTo>
                  <a:lnTo>
                    <a:pt x="0" y="10"/>
                  </a:lnTo>
                  <a:lnTo>
                    <a:pt x="94" y="30"/>
                  </a:lnTo>
                  <a:lnTo>
                    <a:pt x="97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91" name="Freeform 289"/>
            <p:cNvSpPr>
              <a:spLocks/>
            </p:cNvSpPr>
            <p:nvPr/>
          </p:nvSpPr>
          <p:spPr bwMode="auto">
            <a:xfrm>
              <a:off x="1825" y="1245"/>
              <a:ext cx="42" cy="14"/>
            </a:xfrm>
            <a:custGeom>
              <a:avLst/>
              <a:gdLst>
                <a:gd name="T0" fmla="*/ 42 w 42"/>
                <a:gd name="T1" fmla="*/ 6 h 14"/>
                <a:gd name="T2" fmla="*/ 1 w 42"/>
                <a:gd name="T3" fmla="*/ 0 h 14"/>
                <a:gd name="T4" fmla="*/ 0 w 42"/>
                <a:gd name="T5" fmla="*/ 6 h 14"/>
                <a:gd name="T6" fmla="*/ 40 w 42"/>
                <a:gd name="T7" fmla="*/ 14 h 14"/>
                <a:gd name="T8" fmla="*/ 42 w 42"/>
                <a:gd name="T9" fmla="*/ 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1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92" name="Freeform 290"/>
            <p:cNvSpPr>
              <a:spLocks/>
            </p:cNvSpPr>
            <p:nvPr/>
          </p:nvSpPr>
          <p:spPr bwMode="auto">
            <a:xfrm>
              <a:off x="1783" y="1238"/>
              <a:ext cx="28" cy="11"/>
            </a:xfrm>
            <a:custGeom>
              <a:avLst/>
              <a:gdLst>
                <a:gd name="T0" fmla="*/ 28 w 28"/>
                <a:gd name="T1" fmla="*/ 5 h 11"/>
                <a:gd name="T2" fmla="*/ 0 w 28"/>
                <a:gd name="T3" fmla="*/ 0 h 11"/>
                <a:gd name="T4" fmla="*/ 0 w 28"/>
                <a:gd name="T5" fmla="*/ 6 h 11"/>
                <a:gd name="T6" fmla="*/ 27 w 28"/>
                <a:gd name="T7" fmla="*/ 11 h 11"/>
                <a:gd name="T8" fmla="*/ 28 w 28"/>
                <a:gd name="T9" fmla="*/ 5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1"/>
                <a:gd name="T17" fmla="*/ 28 w 28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1">
                  <a:moveTo>
                    <a:pt x="28" y="5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7" y="11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93" name="Freeform 291"/>
            <p:cNvSpPr>
              <a:spLocks/>
            </p:cNvSpPr>
            <p:nvPr/>
          </p:nvSpPr>
          <p:spPr bwMode="auto">
            <a:xfrm>
              <a:off x="1714" y="1249"/>
              <a:ext cx="162" cy="54"/>
            </a:xfrm>
            <a:custGeom>
              <a:avLst/>
              <a:gdLst>
                <a:gd name="T0" fmla="*/ 0 w 162"/>
                <a:gd name="T1" fmla="*/ 16 h 54"/>
                <a:gd name="T2" fmla="*/ 0 w 162"/>
                <a:gd name="T3" fmla="*/ 16 h 54"/>
                <a:gd name="T4" fmla="*/ 1 w 162"/>
                <a:gd name="T5" fmla="*/ 16 h 54"/>
                <a:gd name="T6" fmla="*/ 3 w 162"/>
                <a:gd name="T7" fmla="*/ 16 h 54"/>
                <a:gd name="T8" fmla="*/ 5 w 162"/>
                <a:gd name="T9" fmla="*/ 15 h 54"/>
                <a:gd name="T10" fmla="*/ 7 w 162"/>
                <a:gd name="T11" fmla="*/ 15 h 54"/>
                <a:gd name="T12" fmla="*/ 11 w 162"/>
                <a:gd name="T13" fmla="*/ 14 h 54"/>
                <a:gd name="T14" fmla="*/ 14 w 162"/>
                <a:gd name="T15" fmla="*/ 14 h 54"/>
                <a:gd name="T16" fmla="*/ 18 w 162"/>
                <a:gd name="T17" fmla="*/ 13 h 54"/>
                <a:gd name="T18" fmla="*/ 21 w 162"/>
                <a:gd name="T19" fmla="*/ 12 h 54"/>
                <a:gd name="T20" fmla="*/ 25 w 162"/>
                <a:gd name="T21" fmla="*/ 10 h 54"/>
                <a:gd name="T22" fmla="*/ 28 w 162"/>
                <a:gd name="T23" fmla="*/ 9 h 54"/>
                <a:gd name="T24" fmla="*/ 32 w 162"/>
                <a:gd name="T25" fmla="*/ 8 h 54"/>
                <a:gd name="T26" fmla="*/ 35 w 162"/>
                <a:gd name="T27" fmla="*/ 6 h 54"/>
                <a:gd name="T28" fmla="*/ 38 w 162"/>
                <a:gd name="T29" fmla="*/ 4 h 54"/>
                <a:gd name="T30" fmla="*/ 41 w 162"/>
                <a:gd name="T31" fmla="*/ 2 h 54"/>
                <a:gd name="T32" fmla="*/ 43 w 162"/>
                <a:gd name="T33" fmla="*/ 0 h 54"/>
                <a:gd name="T34" fmla="*/ 162 w 162"/>
                <a:gd name="T35" fmla="*/ 28 h 54"/>
                <a:gd name="T36" fmla="*/ 162 w 162"/>
                <a:gd name="T37" fmla="*/ 28 h 54"/>
                <a:gd name="T38" fmla="*/ 161 w 162"/>
                <a:gd name="T39" fmla="*/ 28 h 54"/>
                <a:gd name="T40" fmla="*/ 160 w 162"/>
                <a:gd name="T41" fmla="*/ 29 h 54"/>
                <a:gd name="T42" fmla="*/ 159 w 162"/>
                <a:gd name="T43" fmla="*/ 30 h 54"/>
                <a:gd name="T44" fmla="*/ 158 w 162"/>
                <a:gd name="T45" fmla="*/ 33 h 54"/>
                <a:gd name="T46" fmla="*/ 155 w 162"/>
                <a:gd name="T47" fmla="*/ 34 h 54"/>
                <a:gd name="T48" fmla="*/ 153 w 162"/>
                <a:gd name="T49" fmla="*/ 36 h 54"/>
                <a:gd name="T50" fmla="*/ 151 w 162"/>
                <a:gd name="T51" fmla="*/ 38 h 54"/>
                <a:gd name="T52" fmla="*/ 147 w 162"/>
                <a:gd name="T53" fmla="*/ 41 h 54"/>
                <a:gd name="T54" fmla="*/ 145 w 162"/>
                <a:gd name="T55" fmla="*/ 43 h 54"/>
                <a:gd name="T56" fmla="*/ 141 w 162"/>
                <a:gd name="T57" fmla="*/ 45 h 54"/>
                <a:gd name="T58" fmla="*/ 138 w 162"/>
                <a:gd name="T59" fmla="*/ 48 h 54"/>
                <a:gd name="T60" fmla="*/ 136 w 162"/>
                <a:gd name="T61" fmla="*/ 49 h 54"/>
                <a:gd name="T62" fmla="*/ 132 w 162"/>
                <a:gd name="T63" fmla="*/ 51 h 54"/>
                <a:gd name="T64" fmla="*/ 129 w 162"/>
                <a:gd name="T65" fmla="*/ 52 h 54"/>
                <a:gd name="T66" fmla="*/ 126 w 162"/>
                <a:gd name="T67" fmla="*/ 54 h 54"/>
                <a:gd name="T68" fmla="*/ 0 w 162"/>
                <a:gd name="T69" fmla="*/ 16 h 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4"/>
                <a:gd name="T107" fmla="*/ 162 w 162"/>
                <a:gd name="T108" fmla="*/ 54 h 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4">
                  <a:moveTo>
                    <a:pt x="0" y="16"/>
                  </a:moveTo>
                  <a:lnTo>
                    <a:pt x="0" y="16"/>
                  </a:lnTo>
                  <a:lnTo>
                    <a:pt x="1" y="16"/>
                  </a:lnTo>
                  <a:lnTo>
                    <a:pt x="3" y="16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1" y="14"/>
                  </a:lnTo>
                  <a:lnTo>
                    <a:pt x="14" y="14"/>
                  </a:lnTo>
                  <a:lnTo>
                    <a:pt x="18" y="13"/>
                  </a:lnTo>
                  <a:lnTo>
                    <a:pt x="21" y="12"/>
                  </a:lnTo>
                  <a:lnTo>
                    <a:pt x="25" y="10"/>
                  </a:lnTo>
                  <a:lnTo>
                    <a:pt x="28" y="9"/>
                  </a:lnTo>
                  <a:lnTo>
                    <a:pt x="32" y="8"/>
                  </a:lnTo>
                  <a:lnTo>
                    <a:pt x="35" y="6"/>
                  </a:lnTo>
                  <a:lnTo>
                    <a:pt x="38" y="4"/>
                  </a:lnTo>
                  <a:lnTo>
                    <a:pt x="41" y="2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8"/>
                  </a:lnTo>
                  <a:lnTo>
                    <a:pt x="160" y="29"/>
                  </a:lnTo>
                  <a:lnTo>
                    <a:pt x="159" y="30"/>
                  </a:lnTo>
                  <a:lnTo>
                    <a:pt x="158" y="33"/>
                  </a:lnTo>
                  <a:lnTo>
                    <a:pt x="155" y="34"/>
                  </a:lnTo>
                  <a:lnTo>
                    <a:pt x="153" y="36"/>
                  </a:lnTo>
                  <a:lnTo>
                    <a:pt x="151" y="38"/>
                  </a:lnTo>
                  <a:lnTo>
                    <a:pt x="147" y="41"/>
                  </a:lnTo>
                  <a:lnTo>
                    <a:pt x="145" y="43"/>
                  </a:lnTo>
                  <a:lnTo>
                    <a:pt x="141" y="45"/>
                  </a:lnTo>
                  <a:lnTo>
                    <a:pt x="138" y="48"/>
                  </a:lnTo>
                  <a:lnTo>
                    <a:pt x="136" y="49"/>
                  </a:lnTo>
                  <a:lnTo>
                    <a:pt x="132" y="51"/>
                  </a:lnTo>
                  <a:lnTo>
                    <a:pt x="129" y="52"/>
                  </a:lnTo>
                  <a:lnTo>
                    <a:pt x="126" y="5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94" name="Freeform 292"/>
            <p:cNvSpPr>
              <a:spLocks/>
            </p:cNvSpPr>
            <p:nvPr/>
          </p:nvSpPr>
          <p:spPr bwMode="auto">
            <a:xfrm>
              <a:off x="1876" y="1243"/>
              <a:ext cx="58" cy="26"/>
            </a:xfrm>
            <a:custGeom>
              <a:avLst/>
              <a:gdLst>
                <a:gd name="T0" fmla="*/ 6 w 58"/>
                <a:gd name="T1" fmla="*/ 26 h 26"/>
                <a:gd name="T2" fmla="*/ 58 w 58"/>
                <a:gd name="T3" fmla="*/ 10 h 26"/>
                <a:gd name="T4" fmla="*/ 26 w 58"/>
                <a:gd name="T5" fmla="*/ 0 h 26"/>
                <a:gd name="T6" fmla="*/ 0 w 58"/>
                <a:gd name="T7" fmla="*/ 3 h 26"/>
                <a:gd name="T8" fmla="*/ 0 w 58"/>
                <a:gd name="T9" fmla="*/ 25 h 26"/>
                <a:gd name="T10" fmla="*/ 6 w 58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"/>
                <a:gd name="T19" fmla="*/ 0 h 26"/>
                <a:gd name="T20" fmla="*/ 58 w 58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" h="26">
                  <a:moveTo>
                    <a:pt x="6" y="26"/>
                  </a:moveTo>
                  <a:lnTo>
                    <a:pt x="58" y="10"/>
                  </a:lnTo>
                  <a:lnTo>
                    <a:pt x="26" y="0"/>
                  </a:lnTo>
                  <a:lnTo>
                    <a:pt x="0" y="3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95" name="Freeform 293"/>
            <p:cNvSpPr>
              <a:spLocks/>
            </p:cNvSpPr>
            <p:nvPr/>
          </p:nvSpPr>
          <p:spPr bwMode="auto">
            <a:xfrm>
              <a:off x="1726" y="1132"/>
              <a:ext cx="31" cy="124"/>
            </a:xfrm>
            <a:custGeom>
              <a:avLst/>
              <a:gdLst>
                <a:gd name="T0" fmla="*/ 31 w 31"/>
                <a:gd name="T1" fmla="*/ 3 h 124"/>
                <a:gd name="T2" fmla="*/ 31 w 31"/>
                <a:gd name="T3" fmla="*/ 2 h 124"/>
                <a:gd name="T4" fmla="*/ 30 w 31"/>
                <a:gd name="T5" fmla="*/ 2 h 124"/>
                <a:gd name="T6" fmla="*/ 30 w 31"/>
                <a:gd name="T7" fmla="*/ 2 h 124"/>
                <a:gd name="T8" fmla="*/ 29 w 31"/>
                <a:gd name="T9" fmla="*/ 2 h 124"/>
                <a:gd name="T10" fmla="*/ 27 w 31"/>
                <a:gd name="T11" fmla="*/ 1 h 124"/>
                <a:gd name="T12" fmla="*/ 26 w 31"/>
                <a:gd name="T13" fmla="*/ 1 h 124"/>
                <a:gd name="T14" fmla="*/ 23 w 31"/>
                <a:gd name="T15" fmla="*/ 0 h 124"/>
                <a:gd name="T16" fmla="*/ 22 w 31"/>
                <a:gd name="T17" fmla="*/ 0 h 124"/>
                <a:gd name="T18" fmla="*/ 20 w 31"/>
                <a:gd name="T19" fmla="*/ 0 h 124"/>
                <a:gd name="T20" fmla="*/ 17 w 31"/>
                <a:gd name="T21" fmla="*/ 0 h 124"/>
                <a:gd name="T22" fmla="*/ 14 w 31"/>
                <a:gd name="T23" fmla="*/ 0 h 124"/>
                <a:gd name="T24" fmla="*/ 12 w 31"/>
                <a:gd name="T25" fmla="*/ 1 h 124"/>
                <a:gd name="T26" fmla="*/ 9 w 31"/>
                <a:gd name="T27" fmla="*/ 1 h 124"/>
                <a:gd name="T28" fmla="*/ 6 w 31"/>
                <a:gd name="T29" fmla="*/ 2 h 124"/>
                <a:gd name="T30" fmla="*/ 3 w 31"/>
                <a:gd name="T31" fmla="*/ 3 h 124"/>
                <a:gd name="T32" fmla="*/ 0 w 31"/>
                <a:gd name="T33" fmla="*/ 6 h 124"/>
                <a:gd name="T34" fmla="*/ 0 w 31"/>
                <a:gd name="T35" fmla="*/ 124 h 124"/>
                <a:gd name="T36" fmla="*/ 1 w 31"/>
                <a:gd name="T37" fmla="*/ 124 h 124"/>
                <a:gd name="T38" fmla="*/ 1 w 31"/>
                <a:gd name="T39" fmla="*/ 124 h 124"/>
                <a:gd name="T40" fmla="*/ 2 w 31"/>
                <a:gd name="T41" fmla="*/ 124 h 124"/>
                <a:gd name="T42" fmla="*/ 3 w 31"/>
                <a:gd name="T43" fmla="*/ 124 h 124"/>
                <a:gd name="T44" fmla="*/ 5 w 31"/>
                <a:gd name="T45" fmla="*/ 123 h 124"/>
                <a:gd name="T46" fmla="*/ 7 w 31"/>
                <a:gd name="T47" fmla="*/ 123 h 124"/>
                <a:gd name="T48" fmla="*/ 8 w 31"/>
                <a:gd name="T49" fmla="*/ 123 h 124"/>
                <a:gd name="T50" fmla="*/ 10 w 31"/>
                <a:gd name="T51" fmla="*/ 121 h 124"/>
                <a:gd name="T52" fmla="*/ 13 w 31"/>
                <a:gd name="T53" fmla="*/ 121 h 124"/>
                <a:gd name="T54" fmla="*/ 15 w 31"/>
                <a:gd name="T55" fmla="*/ 120 h 124"/>
                <a:gd name="T56" fmla="*/ 17 w 31"/>
                <a:gd name="T57" fmla="*/ 119 h 124"/>
                <a:gd name="T58" fmla="*/ 21 w 31"/>
                <a:gd name="T59" fmla="*/ 118 h 124"/>
                <a:gd name="T60" fmla="*/ 23 w 31"/>
                <a:gd name="T61" fmla="*/ 117 h 124"/>
                <a:gd name="T62" fmla="*/ 26 w 31"/>
                <a:gd name="T63" fmla="*/ 116 h 124"/>
                <a:gd name="T64" fmla="*/ 29 w 31"/>
                <a:gd name="T65" fmla="*/ 113 h 124"/>
                <a:gd name="T66" fmla="*/ 31 w 31"/>
                <a:gd name="T67" fmla="*/ 112 h 124"/>
                <a:gd name="T68" fmla="*/ 31 w 31"/>
                <a:gd name="T69" fmla="*/ 3 h 1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1"/>
                <a:gd name="T106" fmla="*/ 0 h 124"/>
                <a:gd name="T107" fmla="*/ 31 w 31"/>
                <a:gd name="T108" fmla="*/ 124 h 1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1" h="124">
                  <a:moveTo>
                    <a:pt x="31" y="3"/>
                  </a:moveTo>
                  <a:lnTo>
                    <a:pt x="31" y="2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6" y="2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1" y="124"/>
                  </a:lnTo>
                  <a:lnTo>
                    <a:pt x="2" y="124"/>
                  </a:lnTo>
                  <a:lnTo>
                    <a:pt x="3" y="124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8" y="123"/>
                  </a:lnTo>
                  <a:lnTo>
                    <a:pt x="10" y="121"/>
                  </a:lnTo>
                  <a:lnTo>
                    <a:pt x="13" y="121"/>
                  </a:lnTo>
                  <a:lnTo>
                    <a:pt x="15" y="120"/>
                  </a:lnTo>
                  <a:lnTo>
                    <a:pt x="17" y="119"/>
                  </a:lnTo>
                  <a:lnTo>
                    <a:pt x="21" y="118"/>
                  </a:lnTo>
                  <a:lnTo>
                    <a:pt x="23" y="117"/>
                  </a:lnTo>
                  <a:lnTo>
                    <a:pt x="26" y="116"/>
                  </a:lnTo>
                  <a:lnTo>
                    <a:pt x="29" y="113"/>
                  </a:lnTo>
                  <a:lnTo>
                    <a:pt x="31" y="112"/>
                  </a:lnTo>
                  <a:lnTo>
                    <a:pt x="31" y="3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96" name="Freeform 294"/>
            <p:cNvSpPr>
              <a:spLocks/>
            </p:cNvSpPr>
            <p:nvPr/>
          </p:nvSpPr>
          <p:spPr bwMode="auto">
            <a:xfrm>
              <a:off x="1727" y="1133"/>
              <a:ext cx="27" cy="104"/>
            </a:xfrm>
            <a:custGeom>
              <a:avLst/>
              <a:gdLst>
                <a:gd name="T0" fmla="*/ 27 w 27"/>
                <a:gd name="T1" fmla="*/ 2 h 104"/>
                <a:gd name="T2" fmla="*/ 27 w 27"/>
                <a:gd name="T3" fmla="*/ 2 h 104"/>
                <a:gd name="T4" fmla="*/ 26 w 27"/>
                <a:gd name="T5" fmla="*/ 2 h 104"/>
                <a:gd name="T6" fmla="*/ 26 w 27"/>
                <a:gd name="T7" fmla="*/ 2 h 104"/>
                <a:gd name="T8" fmla="*/ 25 w 27"/>
                <a:gd name="T9" fmla="*/ 1 h 104"/>
                <a:gd name="T10" fmla="*/ 23 w 27"/>
                <a:gd name="T11" fmla="*/ 1 h 104"/>
                <a:gd name="T12" fmla="*/ 22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6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9 w 27"/>
                <a:gd name="T25" fmla="*/ 0 h 104"/>
                <a:gd name="T26" fmla="*/ 8 w 27"/>
                <a:gd name="T27" fmla="*/ 1 h 104"/>
                <a:gd name="T28" fmla="*/ 5 w 27"/>
                <a:gd name="T29" fmla="*/ 2 h 104"/>
                <a:gd name="T30" fmla="*/ 2 w 27"/>
                <a:gd name="T31" fmla="*/ 4 h 104"/>
                <a:gd name="T32" fmla="*/ 0 w 27"/>
                <a:gd name="T33" fmla="*/ 5 h 104"/>
                <a:gd name="T34" fmla="*/ 0 w 27"/>
                <a:gd name="T35" fmla="*/ 104 h 104"/>
                <a:gd name="T36" fmla="*/ 0 w 27"/>
                <a:gd name="T37" fmla="*/ 104 h 104"/>
                <a:gd name="T38" fmla="*/ 1 w 27"/>
                <a:gd name="T39" fmla="*/ 104 h 104"/>
                <a:gd name="T40" fmla="*/ 1 w 27"/>
                <a:gd name="T41" fmla="*/ 104 h 104"/>
                <a:gd name="T42" fmla="*/ 2 w 27"/>
                <a:gd name="T43" fmla="*/ 104 h 104"/>
                <a:gd name="T44" fmla="*/ 4 w 27"/>
                <a:gd name="T45" fmla="*/ 104 h 104"/>
                <a:gd name="T46" fmla="*/ 6 w 27"/>
                <a:gd name="T47" fmla="*/ 104 h 104"/>
                <a:gd name="T48" fmla="*/ 7 w 27"/>
                <a:gd name="T49" fmla="*/ 103 h 104"/>
                <a:gd name="T50" fmla="*/ 9 w 27"/>
                <a:gd name="T51" fmla="*/ 103 h 104"/>
                <a:gd name="T52" fmla="*/ 11 w 27"/>
                <a:gd name="T53" fmla="*/ 102 h 104"/>
                <a:gd name="T54" fmla="*/ 13 w 27"/>
                <a:gd name="T55" fmla="*/ 102 h 104"/>
                <a:gd name="T56" fmla="*/ 15 w 27"/>
                <a:gd name="T57" fmla="*/ 101 h 104"/>
                <a:gd name="T58" fmla="*/ 18 w 27"/>
                <a:gd name="T59" fmla="*/ 99 h 104"/>
                <a:gd name="T60" fmla="*/ 20 w 27"/>
                <a:gd name="T61" fmla="*/ 98 h 104"/>
                <a:gd name="T62" fmla="*/ 22 w 27"/>
                <a:gd name="T63" fmla="*/ 97 h 104"/>
                <a:gd name="T64" fmla="*/ 25 w 27"/>
                <a:gd name="T65" fmla="*/ 96 h 104"/>
                <a:gd name="T66" fmla="*/ 27 w 27"/>
                <a:gd name="T67" fmla="*/ 94 h 104"/>
                <a:gd name="T68" fmla="*/ 27 w 27"/>
                <a:gd name="T69" fmla="*/ 2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104"/>
                  </a:lnTo>
                  <a:lnTo>
                    <a:pt x="1" y="104"/>
                  </a:lnTo>
                  <a:lnTo>
                    <a:pt x="2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3"/>
                  </a:lnTo>
                  <a:lnTo>
                    <a:pt x="9" y="103"/>
                  </a:lnTo>
                  <a:lnTo>
                    <a:pt x="11" y="102"/>
                  </a:lnTo>
                  <a:lnTo>
                    <a:pt x="13" y="102"/>
                  </a:lnTo>
                  <a:lnTo>
                    <a:pt x="15" y="101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2" y="97"/>
                  </a:lnTo>
                  <a:lnTo>
                    <a:pt x="25" y="96"/>
                  </a:lnTo>
                  <a:lnTo>
                    <a:pt x="27" y="94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97" name="Freeform 295"/>
            <p:cNvSpPr>
              <a:spLocks/>
            </p:cNvSpPr>
            <p:nvPr/>
          </p:nvSpPr>
          <p:spPr bwMode="auto">
            <a:xfrm>
              <a:off x="1728" y="1134"/>
              <a:ext cx="22" cy="84"/>
            </a:xfrm>
            <a:custGeom>
              <a:avLst/>
              <a:gdLst>
                <a:gd name="T0" fmla="*/ 22 w 22"/>
                <a:gd name="T1" fmla="*/ 3 h 84"/>
                <a:gd name="T2" fmla="*/ 22 w 22"/>
                <a:gd name="T3" fmla="*/ 3 h 84"/>
                <a:gd name="T4" fmla="*/ 21 w 22"/>
                <a:gd name="T5" fmla="*/ 1 h 84"/>
                <a:gd name="T6" fmla="*/ 21 w 22"/>
                <a:gd name="T7" fmla="*/ 1 h 84"/>
                <a:gd name="T8" fmla="*/ 20 w 22"/>
                <a:gd name="T9" fmla="*/ 1 h 84"/>
                <a:gd name="T10" fmla="*/ 19 w 22"/>
                <a:gd name="T11" fmla="*/ 1 h 84"/>
                <a:gd name="T12" fmla="*/ 18 w 22"/>
                <a:gd name="T13" fmla="*/ 0 h 84"/>
                <a:gd name="T14" fmla="*/ 17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2 w 22"/>
                <a:gd name="T21" fmla="*/ 0 h 84"/>
                <a:gd name="T22" fmla="*/ 10 w 22"/>
                <a:gd name="T23" fmla="*/ 0 h 84"/>
                <a:gd name="T24" fmla="*/ 8 w 22"/>
                <a:gd name="T25" fmla="*/ 0 h 84"/>
                <a:gd name="T26" fmla="*/ 6 w 22"/>
                <a:gd name="T27" fmla="*/ 1 h 84"/>
                <a:gd name="T28" fmla="*/ 4 w 22"/>
                <a:gd name="T29" fmla="*/ 1 h 84"/>
                <a:gd name="T30" fmla="*/ 3 w 22"/>
                <a:gd name="T31" fmla="*/ 3 h 84"/>
                <a:gd name="T32" fmla="*/ 0 w 22"/>
                <a:gd name="T33" fmla="*/ 4 h 84"/>
                <a:gd name="T34" fmla="*/ 0 w 22"/>
                <a:gd name="T35" fmla="*/ 84 h 84"/>
                <a:gd name="T36" fmla="*/ 0 w 22"/>
                <a:gd name="T37" fmla="*/ 84 h 84"/>
                <a:gd name="T38" fmla="*/ 0 w 22"/>
                <a:gd name="T39" fmla="*/ 84 h 84"/>
                <a:gd name="T40" fmla="*/ 1 w 22"/>
                <a:gd name="T41" fmla="*/ 84 h 84"/>
                <a:gd name="T42" fmla="*/ 3 w 22"/>
                <a:gd name="T43" fmla="*/ 84 h 84"/>
                <a:gd name="T44" fmla="*/ 4 w 22"/>
                <a:gd name="T45" fmla="*/ 84 h 84"/>
                <a:gd name="T46" fmla="*/ 5 w 22"/>
                <a:gd name="T47" fmla="*/ 84 h 84"/>
                <a:gd name="T48" fmla="*/ 6 w 22"/>
                <a:gd name="T49" fmla="*/ 84 h 84"/>
                <a:gd name="T50" fmla="*/ 7 w 22"/>
                <a:gd name="T51" fmla="*/ 83 h 84"/>
                <a:gd name="T52" fmla="*/ 10 w 22"/>
                <a:gd name="T53" fmla="*/ 83 h 84"/>
                <a:gd name="T54" fmla="*/ 11 w 22"/>
                <a:gd name="T55" fmla="*/ 82 h 84"/>
                <a:gd name="T56" fmla="*/ 13 w 22"/>
                <a:gd name="T57" fmla="*/ 82 h 84"/>
                <a:gd name="T58" fmla="*/ 14 w 22"/>
                <a:gd name="T59" fmla="*/ 81 h 84"/>
                <a:gd name="T60" fmla="*/ 17 w 22"/>
                <a:gd name="T61" fmla="*/ 80 h 84"/>
                <a:gd name="T62" fmla="*/ 19 w 22"/>
                <a:gd name="T63" fmla="*/ 79 h 84"/>
                <a:gd name="T64" fmla="*/ 20 w 22"/>
                <a:gd name="T65" fmla="*/ 77 h 84"/>
                <a:gd name="T66" fmla="*/ 22 w 22"/>
                <a:gd name="T67" fmla="*/ 76 h 84"/>
                <a:gd name="T68" fmla="*/ 22 w 22"/>
                <a:gd name="T69" fmla="*/ 3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3"/>
                  </a:moveTo>
                  <a:lnTo>
                    <a:pt x="22" y="3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4" y="1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6" y="84"/>
                  </a:lnTo>
                  <a:lnTo>
                    <a:pt x="7" y="83"/>
                  </a:lnTo>
                  <a:lnTo>
                    <a:pt x="10" y="83"/>
                  </a:lnTo>
                  <a:lnTo>
                    <a:pt x="11" y="82"/>
                  </a:lnTo>
                  <a:lnTo>
                    <a:pt x="13" y="82"/>
                  </a:lnTo>
                  <a:lnTo>
                    <a:pt x="14" y="81"/>
                  </a:lnTo>
                  <a:lnTo>
                    <a:pt x="17" y="80"/>
                  </a:lnTo>
                  <a:lnTo>
                    <a:pt x="19" y="79"/>
                  </a:lnTo>
                  <a:lnTo>
                    <a:pt x="20" y="77"/>
                  </a:lnTo>
                  <a:lnTo>
                    <a:pt x="22" y="76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A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98" name="Freeform 296"/>
            <p:cNvSpPr>
              <a:spLocks/>
            </p:cNvSpPr>
            <p:nvPr/>
          </p:nvSpPr>
          <p:spPr bwMode="auto">
            <a:xfrm>
              <a:off x="1729" y="1135"/>
              <a:ext cx="18" cy="66"/>
            </a:xfrm>
            <a:custGeom>
              <a:avLst/>
              <a:gdLst>
                <a:gd name="T0" fmla="*/ 18 w 18"/>
                <a:gd name="T1" fmla="*/ 2 h 66"/>
                <a:gd name="T2" fmla="*/ 18 w 18"/>
                <a:gd name="T3" fmla="*/ 2 h 66"/>
                <a:gd name="T4" fmla="*/ 17 w 18"/>
                <a:gd name="T5" fmla="*/ 2 h 66"/>
                <a:gd name="T6" fmla="*/ 14 w 18"/>
                <a:gd name="T7" fmla="*/ 0 h 66"/>
                <a:gd name="T8" fmla="*/ 12 w 18"/>
                <a:gd name="T9" fmla="*/ 0 h 66"/>
                <a:gd name="T10" fmla="*/ 10 w 18"/>
                <a:gd name="T11" fmla="*/ 0 h 66"/>
                <a:gd name="T12" fmla="*/ 6 w 18"/>
                <a:gd name="T13" fmla="*/ 0 h 66"/>
                <a:gd name="T14" fmla="*/ 3 w 18"/>
                <a:gd name="T15" fmla="*/ 2 h 66"/>
                <a:gd name="T16" fmla="*/ 0 w 18"/>
                <a:gd name="T17" fmla="*/ 3 h 66"/>
                <a:gd name="T18" fmla="*/ 0 w 18"/>
                <a:gd name="T19" fmla="*/ 66 h 66"/>
                <a:gd name="T20" fmla="*/ 0 w 18"/>
                <a:gd name="T21" fmla="*/ 66 h 66"/>
                <a:gd name="T22" fmla="*/ 2 w 18"/>
                <a:gd name="T23" fmla="*/ 66 h 66"/>
                <a:gd name="T24" fmla="*/ 4 w 18"/>
                <a:gd name="T25" fmla="*/ 65 h 66"/>
                <a:gd name="T26" fmla="*/ 6 w 18"/>
                <a:gd name="T27" fmla="*/ 65 h 66"/>
                <a:gd name="T28" fmla="*/ 9 w 18"/>
                <a:gd name="T29" fmla="*/ 64 h 66"/>
                <a:gd name="T30" fmla="*/ 12 w 18"/>
                <a:gd name="T31" fmla="*/ 62 h 66"/>
                <a:gd name="T32" fmla="*/ 14 w 18"/>
                <a:gd name="T33" fmla="*/ 61 h 66"/>
                <a:gd name="T34" fmla="*/ 18 w 18"/>
                <a:gd name="T35" fmla="*/ 59 h 66"/>
                <a:gd name="T36" fmla="*/ 18 w 18"/>
                <a:gd name="T37" fmla="*/ 2 h 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"/>
                <a:gd name="T58" fmla="*/ 0 h 66"/>
                <a:gd name="T59" fmla="*/ 18 w 18"/>
                <a:gd name="T60" fmla="*/ 66 h 6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" h="66">
                  <a:moveTo>
                    <a:pt x="18" y="2"/>
                  </a:moveTo>
                  <a:lnTo>
                    <a:pt x="18" y="2"/>
                  </a:lnTo>
                  <a:lnTo>
                    <a:pt x="17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3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4" y="65"/>
                  </a:lnTo>
                  <a:lnTo>
                    <a:pt x="6" y="65"/>
                  </a:lnTo>
                  <a:lnTo>
                    <a:pt x="9" y="64"/>
                  </a:lnTo>
                  <a:lnTo>
                    <a:pt x="12" y="62"/>
                  </a:lnTo>
                  <a:lnTo>
                    <a:pt x="14" y="61"/>
                  </a:lnTo>
                  <a:lnTo>
                    <a:pt x="18" y="59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B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99" name="Freeform 297"/>
            <p:cNvSpPr>
              <a:spLocks/>
            </p:cNvSpPr>
            <p:nvPr/>
          </p:nvSpPr>
          <p:spPr bwMode="auto">
            <a:xfrm>
              <a:off x="1729" y="1137"/>
              <a:ext cx="14" cy="45"/>
            </a:xfrm>
            <a:custGeom>
              <a:avLst/>
              <a:gdLst>
                <a:gd name="T0" fmla="*/ 14 w 14"/>
                <a:gd name="T1" fmla="*/ 1 h 45"/>
                <a:gd name="T2" fmla="*/ 14 w 14"/>
                <a:gd name="T3" fmla="*/ 0 h 45"/>
                <a:gd name="T4" fmla="*/ 13 w 14"/>
                <a:gd name="T5" fmla="*/ 0 h 45"/>
                <a:gd name="T6" fmla="*/ 12 w 14"/>
                <a:gd name="T7" fmla="*/ 0 h 45"/>
                <a:gd name="T8" fmla="*/ 10 w 14"/>
                <a:gd name="T9" fmla="*/ 0 h 45"/>
                <a:gd name="T10" fmla="*/ 9 w 14"/>
                <a:gd name="T11" fmla="*/ 0 h 45"/>
                <a:gd name="T12" fmla="*/ 6 w 14"/>
                <a:gd name="T13" fmla="*/ 0 h 45"/>
                <a:gd name="T14" fmla="*/ 3 w 14"/>
                <a:gd name="T15" fmla="*/ 0 h 45"/>
                <a:gd name="T16" fmla="*/ 0 w 14"/>
                <a:gd name="T17" fmla="*/ 2 h 45"/>
                <a:gd name="T18" fmla="*/ 0 w 14"/>
                <a:gd name="T19" fmla="*/ 45 h 45"/>
                <a:gd name="T20" fmla="*/ 2 w 14"/>
                <a:gd name="T21" fmla="*/ 45 h 45"/>
                <a:gd name="T22" fmla="*/ 2 w 14"/>
                <a:gd name="T23" fmla="*/ 45 h 45"/>
                <a:gd name="T24" fmla="*/ 4 w 14"/>
                <a:gd name="T25" fmla="*/ 45 h 45"/>
                <a:gd name="T26" fmla="*/ 5 w 14"/>
                <a:gd name="T27" fmla="*/ 44 h 45"/>
                <a:gd name="T28" fmla="*/ 7 w 14"/>
                <a:gd name="T29" fmla="*/ 44 h 45"/>
                <a:gd name="T30" fmla="*/ 10 w 14"/>
                <a:gd name="T31" fmla="*/ 43 h 45"/>
                <a:gd name="T32" fmla="*/ 12 w 14"/>
                <a:gd name="T33" fmla="*/ 42 h 45"/>
                <a:gd name="T34" fmla="*/ 14 w 14"/>
                <a:gd name="T35" fmla="*/ 41 h 45"/>
                <a:gd name="T36" fmla="*/ 14 w 14"/>
                <a:gd name="T37" fmla="*/ 1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5"/>
                <a:gd name="T59" fmla="*/ 14 w 14"/>
                <a:gd name="T60" fmla="*/ 45 h 4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5">
                  <a:moveTo>
                    <a:pt x="14" y="1"/>
                  </a:move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4" y="45"/>
                  </a:lnTo>
                  <a:lnTo>
                    <a:pt x="5" y="44"/>
                  </a:lnTo>
                  <a:lnTo>
                    <a:pt x="7" y="44"/>
                  </a:lnTo>
                  <a:lnTo>
                    <a:pt x="10" y="43"/>
                  </a:lnTo>
                  <a:lnTo>
                    <a:pt x="12" y="42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00" name="Freeform 298"/>
            <p:cNvSpPr>
              <a:spLocks/>
            </p:cNvSpPr>
            <p:nvPr/>
          </p:nvSpPr>
          <p:spPr bwMode="auto">
            <a:xfrm>
              <a:off x="1731" y="1137"/>
              <a:ext cx="9" cy="27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5 w 9"/>
                <a:gd name="T9" fmla="*/ 0 h 27"/>
                <a:gd name="T10" fmla="*/ 4 w 9"/>
                <a:gd name="T11" fmla="*/ 0 h 27"/>
                <a:gd name="T12" fmla="*/ 3 w 9"/>
                <a:gd name="T13" fmla="*/ 1 h 27"/>
                <a:gd name="T14" fmla="*/ 1 w 9"/>
                <a:gd name="T15" fmla="*/ 1 h 27"/>
                <a:gd name="T16" fmla="*/ 0 w 9"/>
                <a:gd name="T17" fmla="*/ 2 h 27"/>
                <a:gd name="T18" fmla="*/ 0 w 9"/>
                <a:gd name="T19" fmla="*/ 27 h 27"/>
                <a:gd name="T20" fmla="*/ 0 w 9"/>
                <a:gd name="T21" fmla="*/ 27 h 27"/>
                <a:gd name="T22" fmla="*/ 1 w 9"/>
                <a:gd name="T23" fmla="*/ 27 h 27"/>
                <a:gd name="T24" fmla="*/ 2 w 9"/>
                <a:gd name="T25" fmla="*/ 27 h 27"/>
                <a:gd name="T26" fmla="*/ 3 w 9"/>
                <a:gd name="T27" fmla="*/ 27 h 27"/>
                <a:gd name="T28" fmla="*/ 4 w 9"/>
                <a:gd name="T29" fmla="*/ 27 h 27"/>
                <a:gd name="T30" fmla="*/ 5 w 9"/>
                <a:gd name="T31" fmla="*/ 25 h 27"/>
                <a:gd name="T32" fmla="*/ 8 w 9"/>
                <a:gd name="T33" fmla="*/ 24 h 27"/>
                <a:gd name="T34" fmla="*/ 9 w 9"/>
                <a:gd name="T35" fmla="*/ 23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4" y="27"/>
                  </a:lnTo>
                  <a:lnTo>
                    <a:pt x="5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01" name="Freeform 299"/>
            <p:cNvSpPr>
              <a:spLocks/>
            </p:cNvSpPr>
            <p:nvPr/>
          </p:nvSpPr>
          <p:spPr bwMode="auto">
            <a:xfrm>
              <a:off x="1841" y="1214"/>
              <a:ext cx="14" cy="14"/>
            </a:xfrm>
            <a:custGeom>
              <a:avLst/>
              <a:gdLst>
                <a:gd name="T0" fmla="*/ 7 w 14"/>
                <a:gd name="T1" fmla="*/ 14 h 14"/>
                <a:gd name="T2" fmla="*/ 9 w 14"/>
                <a:gd name="T3" fmla="*/ 14 h 14"/>
                <a:gd name="T4" fmla="*/ 10 w 14"/>
                <a:gd name="T5" fmla="*/ 13 h 14"/>
                <a:gd name="T6" fmla="*/ 11 w 14"/>
                <a:gd name="T7" fmla="*/ 13 h 14"/>
                <a:gd name="T8" fmla="*/ 12 w 14"/>
                <a:gd name="T9" fmla="*/ 11 h 14"/>
                <a:gd name="T10" fmla="*/ 13 w 14"/>
                <a:gd name="T11" fmla="*/ 10 h 14"/>
                <a:gd name="T12" fmla="*/ 13 w 14"/>
                <a:gd name="T13" fmla="*/ 9 h 14"/>
                <a:gd name="T14" fmla="*/ 14 w 14"/>
                <a:gd name="T15" fmla="*/ 8 h 14"/>
                <a:gd name="T16" fmla="*/ 14 w 14"/>
                <a:gd name="T17" fmla="*/ 7 h 14"/>
                <a:gd name="T18" fmla="*/ 14 w 14"/>
                <a:gd name="T19" fmla="*/ 6 h 14"/>
                <a:gd name="T20" fmla="*/ 13 w 14"/>
                <a:gd name="T21" fmla="*/ 4 h 14"/>
                <a:gd name="T22" fmla="*/ 13 w 14"/>
                <a:gd name="T23" fmla="*/ 3 h 14"/>
                <a:gd name="T24" fmla="*/ 12 w 14"/>
                <a:gd name="T25" fmla="*/ 2 h 14"/>
                <a:gd name="T26" fmla="*/ 11 w 14"/>
                <a:gd name="T27" fmla="*/ 1 h 14"/>
                <a:gd name="T28" fmla="*/ 10 w 14"/>
                <a:gd name="T29" fmla="*/ 0 h 14"/>
                <a:gd name="T30" fmla="*/ 9 w 14"/>
                <a:gd name="T31" fmla="*/ 0 h 14"/>
                <a:gd name="T32" fmla="*/ 7 w 14"/>
                <a:gd name="T33" fmla="*/ 0 h 14"/>
                <a:gd name="T34" fmla="*/ 6 w 14"/>
                <a:gd name="T35" fmla="*/ 0 h 14"/>
                <a:gd name="T36" fmla="*/ 5 w 14"/>
                <a:gd name="T37" fmla="*/ 0 h 14"/>
                <a:gd name="T38" fmla="*/ 4 w 14"/>
                <a:gd name="T39" fmla="*/ 1 h 14"/>
                <a:gd name="T40" fmla="*/ 3 w 14"/>
                <a:gd name="T41" fmla="*/ 2 h 14"/>
                <a:gd name="T42" fmla="*/ 2 w 14"/>
                <a:gd name="T43" fmla="*/ 3 h 14"/>
                <a:gd name="T44" fmla="*/ 2 w 14"/>
                <a:gd name="T45" fmla="*/ 4 h 14"/>
                <a:gd name="T46" fmla="*/ 0 w 14"/>
                <a:gd name="T47" fmla="*/ 6 h 14"/>
                <a:gd name="T48" fmla="*/ 0 w 14"/>
                <a:gd name="T49" fmla="*/ 7 h 14"/>
                <a:gd name="T50" fmla="*/ 0 w 14"/>
                <a:gd name="T51" fmla="*/ 8 h 14"/>
                <a:gd name="T52" fmla="*/ 2 w 14"/>
                <a:gd name="T53" fmla="*/ 9 h 14"/>
                <a:gd name="T54" fmla="*/ 2 w 14"/>
                <a:gd name="T55" fmla="*/ 10 h 14"/>
                <a:gd name="T56" fmla="*/ 3 w 14"/>
                <a:gd name="T57" fmla="*/ 11 h 14"/>
                <a:gd name="T58" fmla="*/ 4 w 14"/>
                <a:gd name="T59" fmla="*/ 13 h 14"/>
                <a:gd name="T60" fmla="*/ 5 w 14"/>
                <a:gd name="T61" fmla="*/ 13 h 14"/>
                <a:gd name="T62" fmla="*/ 6 w 14"/>
                <a:gd name="T63" fmla="*/ 14 h 14"/>
                <a:gd name="T64" fmla="*/ 7 w 14"/>
                <a:gd name="T65" fmla="*/ 14 h 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4"/>
                <a:gd name="T101" fmla="*/ 14 w 14"/>
                <a:gd name="T102" fmla="*/ 14 h 1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4">
                  <a:moveTo>
                    <a:pt x="7" y="14"/>
                  </a:moveTo>
                  <a:lnTo>
                    <a:pt x="9" y="14"/>
                  </a:lnTo>
                  <a:lnTo>
                    <a:pt x="10" y="13"/>
                  </a:lnTo>
                  <a:lnTo>
                    <a:pt x="11" y="13"/>
                  </a:lnTo>
                  <a:lnTo>
                    <a:pt x="12" y="11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3" y="11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6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02" name="Freeform 300"/>
            <p:cNvSpPr>
              <a:spLocks/>
            </p:cNvSpPr>
            <p:nvPr/>
          </p:nvSpPr>
          <p:spPr bwMode="auto">
            <a:xfrm>
              <a:off x="1801" y="1214"/>
              <a:ext cx="7" cy="7"/>
            </a:xfrm>
            <a:custGeom>
              <a:avLst/>
              <a:gdLst>
                <a:gd name="T0" fmla="*/ 3 w 7"/>
                <a:gd name="T1" fmla="*/ 7 h 7"/>
                <a:gd name="T2" fmla="*/ 4 w 7"/>
                <a:gd name="T3" fmla="*/ 7 h 7"/>
                <a:gd name="T4" fmla="*/ 5 w 7"/>
                <a:gd name="T5" fmla="*/ 6 h 7"/>
                <a:gd name="T6" fmla="*/ 5 w 7"/>
                <a:gd name="T7" fmla="*/ 4 h 7"/>
                <a:gd name="T8" fmla="*/ 7 w 7"/>
                <a:gd name="T9" fmla="*/ 3 h 7"/>
                <a:gd name="T10" fmla="*/ 5 w 7"/>
                <a:gd name="T11" fmla="*/ 2 h 7"/>
                <a:gd name="T12" fmla="*/ 5 w 7"/>
                <a:gd name="T13" fmla="*/ 1 h 7"/>
                <a:gd name="T14" fmla="*/ 4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1 h 7"/>
                <a:gd name="T22" fmla="*/ 0 w 7"/>
                <a:gd name="T23" fmla="*/ 2 h 7"/>
                <a:gd name="T24" fmla="*/ 0 w 7"/>
                <a:gd name="T25" fmla="*/ 3 h 7"/>
                <a:gd name="T26" fmla="*/ 0 w 7"/>
                <a:gd name="T27" fmla="*/ 4 h 7"/>
                <a:gd name="T28" fmla="*/ 1 w 7"/>
                <a:gd name="T29" fmla="*/ 6 h 7"/>
                <a:gd name="T30" fmla="*/ 2 w 7"/>
                <a:gd name="T31" fmla="*/ 7 h 7"/>
                <a:gd name="T32" fmla="*/ 3 w 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7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03" name="Freeform 301"/>
            <p:cNvSpPr>
              <a:spLocks/>
            </p:cNvSpPr>
            <p:nvPr/>
          </p:nvSpPr>
          <p:spPr bwMode="auto">
            <a:xfrm>
              <a:off x="1812" y="1214"/>
              <a:ext cx="6" cy="7"/>
            </a:xfrm>
            <a:custGeom>
              <a:avLst/>
              <a:gdLst>
                <a:gd name="T0" fmla="*/ 4 w 6"/>
                <a:gd name="T1" fmla="*/ 7 h 7"/>
                <a:gd name="T2" fmla="*/ 5 w 6"/>
                <a:gd name="T3" fmla="*/ 7 h 7"/>
                <a:gd name="T4" fmla="*/ 6 w 6"/>
                <a:gd name="T5" fmla="*/ 7 h 7"/>
                <a:gd name="T6" fmla="*/ 6 w 6"/>
                <a:gd name="T7" fmla="*/ 6 h 7"/>
                <a:gd name="T8" fmla="*/ 6 w 6"/>
                <a:gd name="T9" fmla="*/ 3 h 7"/>
                <a:gd name="T10" fmla="*/ 6 w 6"/>
                <a:gd name="T11" fmla="*/ 2 h 7"/>
                <a:gd name="T12" fmla="*/ 6 w 6"/>
                <a:gd name="T13" fmla="*/ 1 h 7"/>
                <a:gd name="T14" fmla="*/ 5 w 6"/>
                <a:gd name="T15" fmla="*/ 1 h 7"/>
                <a:gd name="T16" fmla="*/ 4 w 6"/>
                <a:gd name="T17" fmla="*/ 0 h 7"/>
                <a:gd name="T18" fmla="*/ 3 w 6"/>
                <a:gd name="T19" fmla="*/ 1 h 7"/>
                <a:gd name="T20" fmla="*/ 1 w 6"/>
                <a:gd name="T21" fmla="*/ 1 h 7"/>
                <a:gd name="T22" fmla="*/ 0 w 6"/>
                <a:gd name="T23" fmla="*/ 2 h 7"/>
                <a:gd name="T24" fmla="*/ 0 w 6"/>
                <a:gd name="T25" fmla="*/ 3 h 7"/>
                <a:gd name="T26" fmla="*/ 0 w 6"/>
                <a:gd name="T27" fmla="*/ 6 h 7"/>
                <a:gd name="T28" fmla="*/ 1 w 6"/>
                <a:gd name="T29" fmla="*/ 7 h 7"/>
                <a:gd name="T30" fmla="*/ 3 w 6"/>
                <a:gd name="T31" fmla="*/ 7 h 7"/>
                <a:gd name="T32" fmla="*/ 4 w 6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"/>
                <a:gd name="T52" fmla="*/ 0 h 7"/>
                <a:gd name="T53" fmla="*/ 6 w 6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" h="7">
                  <a:moveTo>
                    <a:pt x="4" y="7"/>
                  </a:moveTo>
                  <a:lnTo>
                    <a:pt x="5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7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04" name="Freeform 302"/>
            <p:cNvSpPr>
              <a:spLocks/>
            </p:cNvSpPr>
            <p:nvPr/>
          </p:nvSpPr>
          <p:spPr bwMode="auto">
            <a:xfrm>
              <a:off x="1767" y="1121"/>
              <a:ext cx="18" cy="93"/>
            </a:xfrm>
            <a:custGeom>
              <a:avLst/>
              <a:gdLst>
                <a:gd name="T0" fmla="*/ 6 w 18"/>
                <a:gd name="T1" fmla="*/ 2 h 93"/>
                <a:gd name="T2" fmla="*/ 6 w 18"/>
                <a:gd name="T3" fmla="*/ 4 h 93"/>
                <a:gd name="T4" fmla="*/ 3 w 18"/>
                <a:gd name="T5" fmla="*/ 9 h 93"/>
                <a:gd name="T6" fmla="*/ 2 w 18"/>
                <a:gd name="T7" fmla="*/ 17 h 93"/>
                <a:gd name="T8" fmla="*/ 1 w 18"/>
                <a:gd name="T9" fmla="*/ 29 h 93"/>
                <a:gd name="T10" fmla="*/ 0 w 18"/>
                <a:gd name="T11" fmla="*/ 41 h 93"/>
                <a:gd name="T12" fmla="*/ 0 w 18"/>
                <a:gd name="T13" fmla="*/ 58 h 93"/>
                <a:gd name="T14" fmla="*/ 1 w 18"/>
                <a:gd name="T15" fmla="*/ 74 h 93"/>
                <a:gd name="T16" fmla="*/ 4 w 18"/>
                <a:gd name="T17" fmla="*/ 93 h 93"/>
                <a:gd name="T18" fmla="*/ 18 w 18"/>
                <a:gd name="T19" fmla="*/ 93 h 93"/>
                <a:gd name="T20" fmla="*/ 17 w 18"/>
                <a:gd name="T21" fmla="*/ 89 h 93"/>
                <a:gd name="T22" fmla="*/ 16 w 18"/>
                <a:gd name="T23" fmla="*/ 82 h 93"/>
                <a:gd name="T24" fmla="*/ 15 w 18"/>
                <a:gd name="T25" fmla="*/ 71 h 93"/>
                <a:gd name="T26" fmla="*/ 14 w 18"/>
                <a:gd name="T27" fmla="*/ 58 h 93"/>
                <a:gd name="T28" fmla="*/ 13 w 18"/>
                <a:gd name="T29" fmla="*/ 43 h 93"/>
                <a:gd name="T30" fmla="*/ 13 w 18"/>
                <a:gd name="T31" fmla="*/ 27 h 93"/>
                <a:gd name="T32" fmla="*/ 15 w 18"/>
                <a:gd name="T33" fmla="*/ 13 h 93"/>
                <a:gd name="T34" fmla="*/ 18 w 18"/>
                <a:gd name="T35" fmla="*/ 2 h 93"/>
                <a:gd name="T36" fmla="*/ 18 w 18"/>
                <a:gd name="T37" fmla="*/ 2 h 93"/>
                <a:gd name="T38" fmla="*/ 18 w 18"/>
                <a:gd name="T39" fmla="*/ 0 h 93"/>
                <a:gd name="T40" fmla="*/ 18 w 18"/>
                <a:gd name="T41" fmla="*/ 0 h 93"/>
                <a:gd name="T42" fmla="*/ 17 w 18"/>
                <a:gd name="T43" fmla="*/ 0 h 93"/>
                <a:gd name="T44" fmla="*/ 16 w 18"/>
                <a:gd name="T45" fmla="*/ 0 h 93"/>
                <a:gd name="T46" fmla="*/ 14 w 18"/>
                <a:gd name="T47" fmla="*/ 0 h 93"/>
                <a:gd name="T48" fmla="*/ 10 w 18"/>
                <a:gd name="T49" fmla="*/ 0 h 93"/>
                <a:gd name="T50" fmla="*/ 6 w 18"/>
                <a:gd name="T51" fmla="*/ 2 h 9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93"/>
                <a:gd name="T80" fmla="*/ 18 w 18"/>
                <a:gd name="T81" fmla="*/ 93 h 9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93">
                  <a:moveTo>
                    <a:pt x="6" y="2"/>
                  </a:moveTo>
                  <a:lnTo>
                    <a:pt x="6" y="4"/>
                  </a:lnTo>
                  <a:lnTo>
                    <a:pt x="3" y="9"/>
                  </a:lnTo>
                  <a:lnTo>
                    <a:pt x="2" y="17"/>
                  </a:lnTo>
                  <a:lnTo>
                    <a:pt x="1" y="29"/>
                  </a:lnTo>
                  <a:lnTo>
                    <a:pt x="0" y="41"/>
                  </a:lnTo>
                  <a:lnTo>
                    <a:pt x="0" y="58"/>
                  </a:lnTo>
                  <a:lnTo>
                    <a:pt x="1" y="74"/>
                  </a:lnTo>
                  <a:lnTo>
                    <a:pt x="4" y="93"/>
                  </a:lnTo>
                  <a:lnTo>
                    <a:pt x="18" y="93"/>
                  </a:lnTo>
                  <a:lnTo>
                    <a:pt x="17" y="89"/>
                  </a:lnTo>
                  <a:lnTo>
                    <a:pt x="16" y="82"/>
                  </a:lnTo>
                  <a:lnTo>
                    <a:pt x="15" y="71"/>
                  </a:lnTo>
                  <a:lnTo>
                    <a:pt x="14" y="58"/>
                  </a:lnTo>
                  <a:lnTo>
                    <a:pt x="13" y="43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05" name="Freeform 303"/>
            <p:cNvSpPr>
              <a:spLocks/>
            </p:cNvSpPr>
            <p:nvPr/>
          </p:nvSpPr>
          <p:spPr bwMode="auto">
            <a:xfrm>
              <a:off x="1865" y="1110"/>
              <a:ext cx="27" cy="104"/>
            </a:xfrm>
            <a:custGeom>
              <a:avLst/>
              <a:gdLst>
                <a:gd name="T0" fmla="*/ 27 w 27"/>
                <a:gd name="T1" fmla="*/ 0 h 104"/>
                <a:gd name="T2" fmla="*/ 25 w 27"/>
                <a:gd name="T3" fmla="*/ 1 h 104"/>
                <a:gd name="T4" fmla="*/ 24 w 27"/>
                <a:gd name="T5" fmla="*/ 3 h 104"/>
                <a:gd name="T6" fmla="*/ 22 w 27"/>
                <a:gd name="T7" fmla="*/ 9 h 104"/>
                <a:gd name="T8" fmla="*/ 20 w 27"/>
                <a:gd name="T9" fmla="*/ 18 h 104"/>
                <a:gd name="T10" fmla="*/ 17 w 27"/>
                <a:gd name="T11" fmla="*/ 31 h 104"/>
                <a:gd name="T12" fmla="*/ 16 w 27"/>
                <a:gd name="T13" fmla="*/ 49 h 104"/>
                <a:gd name="T14" fmla="*/ 17 w 27"/>
                <a:gd name="T15" fmla="*/ 73 h 104"/>
                <a:gd name="T16" fmla="*/ 20 w 27"/>
                <a:gd name="T17" fmla="*/ 104 h 104"/>
                <a:gd name="T18" fmla="*/ 4 w 27"/>
                <a:gd name="T19" fmla="*/ 104 h 104"/>
                <a:gd name="T20" fmla="*/ 4 w 27"/>
                <a:gd name="T21" fmla="*/ 100 h 104"/>
                <a:gd name="T22" fmla="*/ 3 w 27"/>
                <a:gd name="T23" fmla="*/ 92 h 104"/>
                <a:gd name="T24" fmla="*/ 2 w 27"/>
                <a:gd name="T25" fmla="*/ 79 h 104"/>
                <a:gd name="T26" fmla="*/ 1 w 27"/>
                <a:gd name="T27" fmla="*/ 64 h 104"/>
                <a:gd name="T28" fmla="*/ 0 w 27"/>
                <a:gd name="T29" fmla="*/ 47 h 104"/>
                <a:gd name="T30" fmla="*/ 1 w 27"/>
                <a:gd name="T31" fmla="*/ 30 h 104"/>
                <a:gd name="T32" fmla="*/ 3 w 27"/>
                <a:gd name="T33" fmla="*/ 14 h 104"/>
                <a:gd name="T34" fmla="*/ 9 w 27"/>
                <a:gd name="T35" fmla="*/ 0 h 104"/>
                <a:gd name="T36" fmla="*/ 27 w 27"/>
                <a:gd name="T37" fmla="*/ 0 h 1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4"/>
                <a:gd name="T59" fmla="*/ 27 w 27"/>
                <a:gd name="T60" fmla="*/ 104 h 10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4">
                  <a:moveTo>
                    <a:pt x="27" y="0"/>
                  </a:moveTo>
                  <a:lnTo>
                    <a:pt x="25" y="1"/>
                  </a:lnTo>
                  <a:lnTo>
                    <a:pt x="24" y="3"/>
                  </a:lnTo>
                  <a:lnTo>
                    <a:pt x="22" y="9"/>
                  </a:lnTo>
                  <a:lnTo>
                    <a:pt x="20" y="18"/>
                  </a:lnTo>
                  <a:lnTo>
                    <a:pt x="17" y="31"/>
                  </a:lnTo>
                  <a:lnTo>
                    <a:pt x="16" y="49"/>
                  </a:lnTo>
                  <a:lnTo>
                    <a:pt x="17" y="73"/>
                  </a:lnTo>
                  <a:lnTo>
                    <a:pt x="20" y="104"/>
                  </a:lnTo>
                  <a:lnTo>
                    <a:pt x="4" y="104"/>
                  </a:lnTo>
                  <a:lnTo>
                    <a:pt x="4" y="100"/>
                  </a:lnTo>
                  <a:lnTo>
                    <a:pt x="3" y="92"/>
                  </a:lnTo>
                  <a:lnTo>
                    <a:pt x="2" y="79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0"/>
                  </a:lnTo>
                  <a:lnTo>
                    <a:pt x="3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06" name="Freeform 304"/>
            <p:cNvSpPr>
              <a:spLocks/>
            </p:cNvSpPr>
            <p:nvPr/>
          </p:nvSpPr>
          <p:spPr bwMode="auto">
            <a:xfrm>
              <a:off x="1767" y="1126"/>
              <a:ext cx="17" cy="82"/>
            </a:xfrm>
            <a:custGeom>
              <a:avLst/>
              <a:gdLst>
                <a:gd name="T0" fmla="*/ 6 w 17"/>
                <a:gd name="T1" fmla="*/ 2 h 82"/>
                <a:gd name="T2" fmla="*/ 6 w 17"/>
                <a:gd name="T3" fmla="*/ 4 h 82"/>
                <a:gd name="T4" fmla="*/ 4 w 17"/>
                <a:gd name="T5" fmla="*/ 8 h 82"/>
                <a:gd name="T6" fmla="*/ 2 w 17"/>
                <a:gd name="T7" fmla="*/ 15 h 82"/>
                <a:gd name="T8" fmla="*/ 1 w 17"/>
                <a:gd name="T9" fmla="*/ 26 h 82"/>
                <a:gd name="T10" fmla="*/ 0 w 17"/>
                <a:gd name="T11" fmla="*/ 38 h 82"/>
                <a:gd name="T12" fmla="*/ 1 w 17"/>
                <a:gd name="T13" fmla="*/ 50 h 82"/>
                <a:gd name="T14" fmla="*/ 2 w 17"/>
                <a:gd name="T15" fmla="*/ 66 h 82"/>
                <a:gd name="T16" fmla="*/ 4 w 17"/>
                <a:gd name="T17" fmla="*/ 82 h 82"/>
                <a:gd name="T18" fmla="*/ 16 w 17"/>
                <a:gd name="T19" fmla="*/ 81 h 82"/>
                <a:gd name="T20" fmla="*/ 16 w 17"/>
                <a:gd name="T21" fmla="*/ 78 h 82"/>
                <a:gd name="T22" fmla="*/ 15 w 17"/>
                <a:gd name="T23" fmla="*/ 73 h 82"/>
                <a:gd name="T24" fmla="*/ 14 w 17"/>
                <a:gd name="T25" fmla="*/ 62 h 82"/>
                <a:gd name="T26" fmla="*/ 13 w 17"/>
                <a:gd name="T27" fmla="*/ 50 h 82"/>
                <a:gd name="T28" fmla="*/ 11 w 17"/>
                <a:gd name="T29" fmla="*/ 38 h 82"/>
                <a:gd name="T30" fmla="*/ 11 w 17"/>
                <a:gd name="T31" fmla="*/ 25 h 82"/>
                <a:gd name="T32" fmla="*/ 14 w 17"/>
                <a:gd name="T33" fmla="*/ 12 h 82"/>
                <a:gd name="T34" fmla="*/ 17 w 17"/>
                <a:gd name="T35" fmla="*/ 1 h 82"/>
                <a:gd name="T36" fmla="*/ 17 w 17"/>
                <a:gd name="T37" fmla="*/ 1 h 82"/>
                <a:gd name="T38" fmla="*/ 17 w 17"/>
                <a:gd name="T39" fmla="*/ 1 h 82"/>
                <a:gd name="T40" fmla="*/ 17 w 17"/>
                <a:gd name="T41" fmla="*/ 1 h 82"/>
                <a:gd name="T42" fmla="*/ 16 w 17"/>
                <a:gd name="T43" fmla="*/ 0 h 82"/>
                <a:gd name="T44" fmla="*/ 15 w 17"/>
                <a:gd name="T45" fmla="*/ 0 h 82"/>
                <a:gd name="T46" fmla="*/ 13 w 17"/>
                <a:gd name="T47" fmla="*/ 1 h 82"/>
                <a:gd name="T48" fmla="*/ 9 w 17"/>
                <a:gd name="T49" fmla="*/ 1 h 82"/>
                <a:gd name="T50" fmla="*/ 6 w 17"/>
                <a:gd name="T51" fmla="*/ 2 h 8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"/>
                <a:gd name="T79" fmla="*/ 0 h 82"/>
                <a:gd name="T80" fmla="*/ 17 w 17"/>
                <a:gd name="T81" fmla="*/ 82 h 8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" h="82">
                  <a:moveTo>
                    <a:pt x="6" y="2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2" y="15"/>
                  </a:lnTo>
                  <a:lnTo>
                    <a:pt x="1" y="26"/>
                  </a:lnTo>
                  <a:lnTo>
                    <a:pt x="0" y="38"/>
                  </a:lnTo>
                  <a:lnTo>
                    <a:pt x="1" y="50"/>
                  </a:lnTo>
                  <a:lnTo>
                    <a:pt x="2" y="66"/>
                  </a:lnTo>
                  <a:lnTo>
                    <a:pt x="4" y="82"/>
                  </a:lnTo>
                  <a:lnTo>
                    <a:pt x="16" y="81"/>
                  </a:lnTo>
                  <a:lnTo>
                    <a:pt x="16" y="78"/>
                  </a:lnTo>
                  <a:lnTo>
                    <a:pt x="15" y="73"/>
                  </a:lnTo>
                  <a:lnTo>
                    <a:pt x="14" y="62"/>
                  </a:lnTo>
                  <a:lnTo>
                    <a:pt x="13" y="50"/>
                  </a:lnTo>
                  <a:lnTo>
                    <a:pt x="11" y="38"/>
                  </a:lnTo>
                  <a:lnTo>
                    <a:pt x="11" y="25"/>
                  </a:lnTo>
                  <a:lnTo>
                    <a:pt x="14" y="12"/>
                  </a:lnTo>
                  <a:lnTo>
                    <a:pt x="17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07" name="Freeform 305"/>
            <p:cNvSpPr>
              <a:spLocks/>
            </p:cNvSpPr>
            <p:nvPr/>
          </p:nvSpPr>
          <p:spPr bwMode="auto">
            <a:xfrm>
              <a:off x="1768" y="1132"/>
              <a:ext cx="14" cy="69"/>
            </a:xfrm>
            <a:custGeom>
              <a:avLst/>
              <a:gdLst>
                <a:gd name="T0" fmla="*/ 5 w 14"/>
                <a:gd name="T1" fmla="*/ 1 h 69"/>
                <a:gd name="T2" fmla="*/ 5 w 14"/>
                <a:gd name="T3" fmla="*/ 2 h 69"/>
                <a:gd name="T4" fmla="*/ 3 w 14"/>
                <a:gd name="T5" fmla="*/ 7 h 69"/>
                <a:gd name="T6" fmla="*/ 2 w 14"/>
                <a:gd name="T7" fmla="*/ 13 h 69"/>
                <a:gd name="T8" fmla="*/ 1 w 14"/>
                <a:gd name="T9" fmla="*/ 21 h 69"/>
                <a:gd name="T10" fmla="*/ 0 w 14"/>
                <a:gd name="T11" fmla="*/ 32 h 69"/>
                <a:gd name="T12" fmla="*/ 0 w 14"/>
                <a:gd name="T13" fmla="*/ 43 h 69"/>
                <a:gd name="T14" fmla="*/ 1 w 14"/>
                <a:gd name="T15" fmla="*/ 56 h 69"/>
                <a:gd name="T16" fmla="*/ 3 w 14"/>
                <a:gd name="T17" fmla="*/ 69 h 69"/>
                <a:gd name="T18" fmla="*/ 14 w 14"/>
                <a:gd name="T19" fmla="*/ 69 h 69"/>
                <a:gd name="T20" fmla="*/ 13 w 14"/>
                <a:gd name="T21" fmla="*/ 67 h 69"/>
                <a:gd name="T22" fmla="*/ 13 w 14"/>
                <a:gd name="T23" fmla="*/ 61 h 69"/>
                <a:gd name="T24" fmla="*/ 12 w 14"/>
                <a:gd name="T25" fmla="*/ 53 h 69"/>
                <a:gd name="T26" fmla="*/ 10 w 14"/>
                <a:gd name="T27" fmla="*/ 43 h 69"/>
                <a:gd name="T28" fmla="*/ 9 w 14"/>
                <a:gd name="T29" fmla="*/ 32 h 69"/>
                <a:gd name="T30" fmla="*/ 9 w 14"/>
                <a:gd name="T31" fmla="*/ 20 h 69"/>
                <a:gd name="T32" fmla="*/ 12 w 14"/>
                <a:gd name="T33" fmla="*/ 9 h 69"/>
                <a:gd name="T34" fmla="*/ 14 w 14"/>
                <a:gd name="T35" fmla="*/ 1 h 69"/>
                <a:gd name="T36" fmla="*/ 14 w 14"/>
                <a:gd name="T37" fmla="*/ 1 h 69"/>
                <a:gd name="T38" fmla="*/ 14 w 14"/>
                <a:gd name="T39" fmla="*/ 1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0 w 14"/>
                <a:gd name="T47" fmla="*/ 0 h 69"/>
                <a:gd name="T48" fmla="*/ 8 w 14"/>
                <a:gd name="T49" fmla="*/ 1 h 69"/>
                <a:gd name="T50" fmla="*/ 5 w 14"/>
                <a:gd name="T51" fmla="*/ 1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1"/>
                  </a:moveTo>
                  <a:lnTo>
                    <a:pt x="5" y="2"/>
                  </a:lnTo>
                  <a:lnTo>
                    <a:pt x="3" y="7"/>
                  </a:lnTo>
                  <a:lnTo>
                    <a:pt x="2" y="13"/>
                  </a:lnTo>
                  <a:lnTo>
                    <a:pt x="1" y="21"/>
                  </a:lnTo>
                  <a:lnTo>
                    <a:pt x="0" y="32"/>
                  </a:lnTo>
                  <a:lnTo>
                    <a:pt x="0" y="43"/>
                  </a:lnTo>
                  <a:lnTo>
                    <a:pt x="1" y="56"/>
                  </a:lnTo>
                  <a:lnTo>
                    <a:pt x="3" y="69"/>
                  </a:lnTo>
                  <a:lnTo>
                    <a:pt x="14" y="69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0" y="43"/>
                  </a:lnTo>
                  <a:lnTo>
                    <a:pt x="9" y="32"/>
                  </a:lnTo>
                  <a:lnTo>
                    <a:pt x="9" y="20"/>
                  </a:lnTo>
                  <a:lnTo>
                    <a:pt x="12" y="9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08" name="Freeform 306"/>
            <p:cNvSpPr>
              <a:spLocks/>
            </p:cNvSpPr>
            <p:nvPr/>
          </p:nvSpPr>
          <p:spPr bwMode="auto">
            <a:xfrm>
              <a:off x="1769" y="1138"/>
              <a:ext cx="12" cy="57"/>
            </a:xfrm>
            <a:custGeom>
              <a:avLst/>
              <a:gdLst>
                <a:gd name="T0" fmla="*/ 4 w 12"/>
                <a:gd name="T1" fmla="*/ 1 h 57"/>
                <a:gd name="T2" fmla="*/ 2 w 12"/>
                <a:gd name="T3" fmla="*/ 2 h 57"/>
                <a:gd name="T4" fmla="*/ 2 w 12"/>
                <a:gd name="T5" fmla="*/ 5 h 57"/>
                <a:gd name="T6" fmla="*/ 1 w 12"/>
                <a:gd name="T7" fmla="*/ 10 h 57"/>
                <a:gd name="T8" fmla="*/ 0 w 12"/>
                <a:gd name="T9" fmla="*/ 17 h 57"/>
                <a:gd name="T10" fmla="*/ 0 w 12"/>
                <a:gd name="T11" fmla="*/ 26 h 57"/>
                <a:gd name="T12" fmla="*/ 0 w 12"/>
                <a:gd name="T13" fmla="*/ 35 h 57"/>
                <a:gd name="T14" fmla="*/ 1 w 12"/>
                <a:gd name="T15" fmla="*/ 45 h 57"/>
                <a:gd name="T16" fmla="*/ 2 w 12"/>
                <a:gd name="T17" fmla="*/ 57 h 57"/>
                <a:gd name="T18" fmla="*/ 11 w 12"/>
                <a:gd name="T19" fmla="*/ 56 h 57"/>
                <a:gd name="T20" fmla="*/ 11 w 12"/>
                <a:gd name="T21" fmla="*/ 55 h 57"/>
                <a:gd name="T22" fmla="*/ 9 w 12"/>
                <a:gd name="T23" fmla="*/ 50 h 57"/>
                <a:gd name="T24" fmla="*/ 9 w 12"/>
                <a:gd name="T25" fmla="*/ 43 h 57"/>
                <a:gd name="T26" fmla="*/ 8 w 12"/>
                <a:gd name="T27" fmla="*/ 35 h 57"/>
                <a:gd name="T28" fmla="*/ 7 w 12"/>
                <a:gd name="T29" fmla="*/ 26 h 57"/>
                <a:gd name="T30" fmla="*/ 8 w 12"/>
                <a:gd name="T31" fmla="*/ 16 h 57"/>
                <a:gd name="T32" fmla="*/ 9 w 12"/>
                <a:gd name="T33" fmla="*/ 8 h 57"/>
                <a:gd name="T34" fmla="*/ 12 w 12"/>
                <a:gd name="T35" fmla="*/ 0 h 57"/>
                <a:gd name="T36" fmla="*/ 12 w 12"/>
                <a:gd name="T37" fmla="*/ 0 h 57"/>
                <a:gd name="T38" fmla="*/ 12 w 12"/>
                <a:gd name="T39" fmla="*/ 0 h 57"/>
                <a:gd name="T40" fmla="*/ 12 w 12"/>
                <a:gd name="T41" fmla="*/ 0 h 57"/>
                <a:gd name="T42" fmla="*/ 11 w 12"/>
                <a:gd name="T43" fmla="*/ 0 h 57"/>
                <a:gd name="T44" fmla="*/ 9 w 12"/>
                <a:gd name="T45" fmla="*/ 0 h 57"/>
                <a:gd name="T46" fmla="*/ 8 w 12"/>
                <a:gd name="T47" fmla="*/ 0 h 57"/>
                <a:gd name="T48" fmla="*/ 6 w 12"/>
                <a:gd name="T49" fmla="*/ 0 h 57"/>
                <a:gd name="T50" fmla="*/ 4 w 12"/>
                <a:gd name="T51" fmla="*/ 1 h 5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7"/>
                <a:gd name="T80" fmla="*/ 12 w 12"/>
                <a:gd name="T81" fmla="*/ 57 h 5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7">
                  <a:moveTo>
                    <a:pt x="4" y="1"/>
                  </a:moveTo>
                  <a:lnTo>
                    <a:pt x="2" y="2"/>
                  </a:lnTo>
                  <a:lnTo>
                    <a:pt x="2" y="5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1" y="45"/>
                  </a:lnTo>
                  <a:lnTo>
                    <a:pt x="2" y="57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9" y="50"/>
                  </a:lnTo>
                  <a:lnTo>
                    <a:pt x="9" y="43"/>
                  </a:lnTo>
                  <a:lnTo>
                    <a:pt x="8" y="35"/>
                  </a:lnTo>
                  <a:lnTo>
                    <a:pt x="7" y="26"/>
                  </a:lnTo>
                  <a:lnTo>
                    <a:pt x="8" y="16"/>
                  </a:lnTo>
                  <a:lnTo>
                    <a:pt x="9" y="8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09" name="Freeform 307"/>
            <p:cNvSpPr>
              <a:spLocks/>
            </p:cNvSpPr>
            <p:nvPr/>
          </p:nvSpPr>
          <p:spPr bwMode="auto">
            <a:xfrm>
              <a:off x="1769" y="1143"/>
              <a:ext cx="9" cy="45"/>
            </a:xfrm>
            <a:custGeom>
              <a:avLst/>
              <a:gdLst>
                <a:gd name="T0" fmla="*/ 4 w 9"/>
                <a:gd name="T1" fmla="*/ 1 h 45"/>
                <a:gd name="T2" fmla="*/ 2 w 9"/>
                <a:gd name="T3" fmla="*/ 2 h 45"/>
                <a:gd name="T4" fmla="*/ 2 w 9"/>
                <a:gd name="T5" fmla="*/ 4 h 45"/>
                <a:gd name="T6" fmla="*/ 1 w 9"/>
                <a:gd name="T7" fmla="*/ 9 h 45"/>
                <a:gd name="T8" fmla="*/ 1 w 9"/>
                <a:gd name="T9" fmla="*/ 14 h 45"/>
                <a:gd name="T10" fmla="*/ 0 w 9"/>
                <a:gd name="T11" fmla="*/ 21 h 45"/>
                <a:gd name="T12" fmla="*/ 0 w 9"/>
                <a:gd name="T13" fmla="*/ 28 h 45"/>
                <a:gd name="T14" fmla="*/ 1 w 9"/>
                <a:gd name="T15" fmla="*/ 37 h 45"/>
                <a:gd name="T16" fmla="*/ 2 w 9"/>
                <a:gd name="T17" fmla="*/ 45 h 45"/>
                <a:gd name="T18" fmla="*/ 9 w 9"/>
                <a:gd name="T19" fmla="*/ 45 h 45"/>
                <a:gd name="T20" fmla="*/ 9 w 9"/>
                <a:gd name="T21" fmla="*/ 44 h 45"/>
                <a:gd name="T22" fmla="*/ 8 w 9"/>
                <a:gd name="T23" fmla="*/ 40 h 45"/>
                <a:gd name="T24" fmla="*/ 7 w 9"/>
                <a:gd name="T25" fmla="*/ 35 h 45"/>
                <a:gd name="T26" fmla="*/ 7 w 9"/>
                <a:gd name="T27" fmla="*/ 28 h 45"/>
                <a:gd name="T28" fmla="*/ 6 w 9"/>
                <a:gd name="T29" fmla="*/ 21 h 45"/>
                <a:gd name="T30" fmla="*/ 7 w 9"/>
                <a:gd name="T31" fmla="*/ 14 h 45"/>
                <a:gd name="T32" fmla="*/ 7 w 9"/>
                <a:gd name="T33" fmla="*/ 7 h 45"/>
                <a:gd name="T34" fmla="*/ 9 w 9"/>
                <a:gd name="T35" fmla="*/ 1 h 45"/>
                <a:gd name="T36" fmla="*/ 9 w 9"/>
                <a:gd name="T37" fmla="*/ 1 h 45"/>
                <a:gd name="T38" fmla="*/ 9 w 9"/>
                <a:gd name="T39" fmla="*/ 1 h 45"/>
                <a:gd name="T40" fmla="*/ 9 w 9"/>
                <a:gd name="T41" fmla="*/ 1 h 45"/>
                <a:gd name="T42" fmla="*/ 9 w 9"/>
                <a:gd name="T43" fmla="*/ 0 h 45"/>
                <a:gd name="T44" fmla="*/ 8 w 9"/>
                <a:gd name="T45" fmla="*/ 0 h 45"/>
                <a:gd name="T46" fmla="*/ 7 w 9"/>
                <a:gd name="T47" fmla="*/ 1 h 45"/>
                <a:gd name="T48" fmla="*/ 6 w 9"/>
                <a:gd name="T49" fmla="*/ 1 h 45"/>
                <a:gd name="T50" fmla="*/ 4 w 9"/>
                <a:gd name="T51" fmla="*/ 1 h 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"/>
                <a:gd name="T79" fmla="*/ 0 h 45"/>
                <a:gd name="T80" fmla="*/ 9 w 9"/>
                <a:gd name="T81" fmla="*/ 45 h 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" h="45">
                  <a:moveTo>
                    <a:pt x="4" y="1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1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1" y="37"/>
                  </a:lnTo>
                  <a:lnTo>
                    <a:pt x="2" y="45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8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10" name="Freeform 308"/>
            <p:cNvSpPr>
              <a:spLocks/>
            </p:cNvSpPr>
            <p:nvPr/>
          </p:nvSpPr>
          <p:spPr bwMode="auto">
            <a:xfrm>
              <a:off x="1770" y="1148"/>
              <a:ext cx="7" cy="34"/>
            </a:xfrm>
            <a:custGeom>
              <a:avLst/>
              <a:gdLst>
                <a:gd name="T0" fmla="*/ 3 w 7"/>
                <a:gd name="T1" fmla="*/ 2 h 34"/>
                <a:gd name="T2" fmla="*/ 1 w 7"/>
                <a:gd name="T3" fmla="*/ 2 h 34"/>
                <a:gd name="T4" fmla="*/ 1 w 7"/>
                <a:gd name="T5" fmla="*/ 4 h 34"/>
                <a:gd name="T6" fmla="*/ 0 w 7"/>
                <a:gd name="T7" fmla="*/ 6 h 34"/>
                <a:gd name="T8" fmla="*/ 0 w 7"/>
                <a:gd name="T9" fmla="*/ 11 h 34"/>
                <a:gd name="T10" fmla="*/ 0 w 7"/>
                <a:gd name="T11" fmla="*/ 16 h 34"/>
                <a:gd name="T12" fmla="*/ 0 w 7"/>
                <a:gd name="T13" fmla="*/ 21 h 34"/>
                <a:gd name="T14" fmla="*/ 0 w 7"/>
                <a:gd name="T15" fmla="*/ 27 h 34"/>
                <a:gd name="T16" fmla="*/ 1 w 7"/>
                <a:gd name="T17" fmla="*/ 34 h 34"/>
                <a:gd name="T18" fmla="*/ 6 w 7"/>
                <a:gd name="T19" fmla="*/ 34 h 34"/>
                <a:gd name="T20" fmla="*/ 6 w 7"/>
                <a:gd name="T21" fmla="*/ 33 h 34"/>
                <a:gd name="T22" fmla="*/ 6 w 7"/>
                <a:gd name="T23" fmla="*/ 30 h 34"/>
                <a:gd name="T24" fmla="*/ 5 w 7"/>
                <a:gd name="T25" fmla="*/ 26 h 34"/>
                <a:gd name="T26" fmla="*/ 5 w 7"/>
                <a:gd name="T27" fmla="*/ 21 h 34"/>
                <a:gd name="T28" fmla="*/ 5 w 7"/>
                <a:gd name="T29" fmla="*/ 16 h 34"/>
                <a:gd name="T30" fmla="*/ 5 w 7"/>
                <a:gd name="T31" fmla="*/ 11 h 34"/>
                <a:gd name="T32" fmla="*/ 5 w 7"/>
                <a:gd name="T33" fmla="*/ 5 h 34"/>
                <a:gd name="T34" fmla="*/ 7 w 7"/>
                <a:gd name="T35" fmla="*/ 2 h 34"/>
                <a:gd name="T36" fmla="*/ 7 w 7"/>
                <a:gd name="T37" fmla="*/ 2 h 34"/>
                <a:gd name="T38" fmla="*/ 7 w 7"/>
                <a:gd name="T39" fmla="*/ 0 h 34"/>
                <a:gd name="T40" fmla="*/ 6 w 7"/>
                <a:gd name="T41" fmla="*/ 0 h 34"/>
                <a:gd name="T42" fmla="*/ 6 w 7"/>
                <a:gd name="T43" fmla="*/ 0 h 34"/>
                <a:gd name="T44" fmla="*/ 6 w 7"/>
                <a:gd name="T45" fmla="*/ 0 h 34"/>
                <a:gd name="T46" fmla="*/ 5 w 7"/>
                <a:gd name="T47" fmla="*/ 0 h 34"/>
                <a:gd name="T48" fmla="*/ 4 w 7"/>
                <a:gd name="T49" fmla="*/ 0 h 34"/>
                <a:gd name="T50" fmla="*/ 3 w 7"/>
                <a:gd name="T51" fmla="*/ 2 h 3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4"/>
                <a:gd name="T80" fmla="*/ 7 w 7"/>
                <a:gd name="T81" fmla="*/ 34 h 3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4">
                  <a:moveTo>
                    <a:pt x="3" y="2"/>
                  </a:moveTo>
                  <a:lnTo>
                    <a:pt x="1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6" y="30"/>
                  </a:lnTo>
                  <a:lnTo>
                    <a:pt x="5" y="26"/>
                  </a:lnTo>
                  <a:lnTo>
                    <a:pt x="5" y="21"/>
                  </a:ln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7" y="2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11" name="Freeform 309"/>
            <p:cNvSpPr>
              <a:spLocks/>
            </p:cNvSpPr>
            <p:nvPr/>
          </p:nvSpPr>
          <p:spPr bwMode="auto">
            <a:xfrm>
              <a:off x="1866" y="1116"/>
              <a:ext cx="23" cy="91"/>
            </a:xfrm>
            <a:custGeom>
              <a:avLst/>
              <a:gdLst>
                <a:gd name="T0" fmla="*/ 23 w 23"/>
                <a:gd name="T1" fmla="*/ 1 h 91"/>
                <a:gd name="T2" fmla="*/ 22 w 23"/>
                <a:gd name="T3" fmla="*/ 1 h 91"/>
                <a:gd name="T4" fmla="*/ 21 w 23"/>
                <a:gd name="T5" fmla="*/ 3 h 91"/>
                <a:gd name="T6" fmla="*/ 19 w 23"/>
                <a:gd name="T7" fmla="*/ 8 h 91"/>
                <a:gd name="T8" fmla="*/ 16 w 23"/>
                <a:gd name="T9" fmla="*/ 16 h 91"/>
                <a:gd name="T10" fmla="*/ 15 w 23"/>
                <a:gd name="T11" fmla="*/ 28 h 91"/>
                <a:gd name="T12" fmla="*/ 14 w 23"/>
                <a:gd name="T13" fmla="*/ 43 h 91"/>
                <a:gd name="T14" fmla="*/ 15 w 23"/>
                <a:gd name="T15" fmla="*/ 64 h 91"/>
                <a:gd name="T16" fmla="*/ 17 w 23"/>
                <a:gd name="T17" fmla="*/ 91 h 91"/>
                <a:gd name="T18" fmla="*/ 5 w 23"/>
                <a:gd name="T19" fmla="*/ 91 h 91"/>
                <a:gd name="T20" fmla="*/ 3 w 23"/>
                <a:gd name="T21" fmla="*/ 87 h 91"/>
                <a:gd name="T22" fmla="*/ 2 w 23"/>
                <a:gd name="T23" fmla="*/ 80 h 91"/>
                <a:gd name="T24" fmla="*/ 1 w 23"/>
                <a:gd name="T25" fmla="*/ 70 h 91"/>
                <a:gd name="T26" fmla="*/ 0 w 23"/>
                <a:gd name="T27" fmla="*/ 56 h 91"/>
                <a:gd name="T28" fmla="*/ 0 w 23"/>
                <a:gd name="T29" fmla="*/ 42 h 91"/>
                <a:gd name="T30" fmla="*/ 1 w 23"/>
                <a:gd name="T31" fmla="*/ 27 h 91"/>
                <a:gd name="T32" fmla="*/ 3 w 23"/>
                <a:gd name="T33" fmla="*/ 12 h 91"/>
                <a:gd name="T34" fmla="*/ 7 w 23"/>
                <a:gd name="T35" fmla="*/ 0 h 91"/>
                <a:gd name="T36" fmla="*/ 23 w 23"/>
                <a:gd name="T37" fmla="*/ 1 h 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"/>
                <a:gd name="T58" fmla="*/ 0 h 91"/>
                <a:gd name="T59" fmla="*/ 23 w 23"/>
                <a:gd name="T60" fmla="*/ 91 h 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" h="91">
                  <a:moveTo>
                    <a:pt x="23" y="1"/>
                  </a:moveTo>
                  <a:lnTo>
                    <a:pt x="22" y="1"/>
                  </a:lnTo>
                  <a:lnTo>
                    <a:pt x="21" y="3"/>
                  </a:lnTo>
                  <a:lnTo>
                    <a:pt x="19" y="8"/>
                  </a:lnTo>
                  <a:lnTo>
                    <a:pt x="16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7" y="91"/>
                  </a:lnTo>
                  <a:lnTo>
                    <a:pt x="5" y="91"/>
                  </a:lnTo>
                  <a:lnTo>
                    <a:pt x="3" y="87"/>
                  </a:lnTo>
                  <a:lnTo>
                    <a:pt x="2" y="80"/>
                  </a:lnTo>
                  <a:lnTo>
                    <a:pt x="1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3" y="12"/>
                  </a:lnTo>
                  <a:lnTo>
                    <a:pt x="7" y="0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12" name="Freeform 310"/>
            <p:cNvSpPr>
              <a:spLocks/>
            </p:cNvSpPr>
            <p:nvPr/>
          </p:nvSpPr>
          <p:spPr bwMode="auto">
            <a:xfrm>
              <a:off x="1867" y="1123"/>
              <a:ext cx="19" cy="77"/>
            </a:xfrm>
            <a:custGeom>
              <a:avLst/>
              <a:gdLst>
                <a:gd name="T0" fmla="*/ 19 w 19"/>
                <a:gd name="T1" fmla="*/ 0 h 77"/>
                <a:gd name="T2" fmla="*/ 19 w 19"/>
                <a:gd name="T3" fmla="*/ 1 h 77"/>
                <a:gd name="T4" fmla="*/ 18 w 19"/>
                <a:gd name="T5" fmla="*/ 2 h 77"/>
                <a:gd name="T6" fmla="*/ 16 w 19"/>
                <a:gd name="T7" fmla="*/ 7 h 77"/>
                <a:gd name="T8" fmla="*/ 14 w 19"/>
                <a:gd name="T9" fmla="*/ 12 h 77"/>
                <a:gd name="T10" fmla="*/ 13 w 19"/>
                <a:gd name="T11" fmla="*/ 23 h 77"/>
                <a:gd name="T12" fmla="*/ 12 w 19"/>
                <a:gd name="T13" fmla="*/ 36 h 77"/>
                <a:gd name="T14" fmla="*/ 13 w 19"/>
                <a:gd name="T15" fmla="*/ 53 h 77"/>
                <a:gd name="T16" fmla="*/ 14 w 19"/>
                <a:gd name="T17" fmla="*/ 77 h 77"/>
                <a:gd name="T18" fmla="*/ 4 w 19"/>
                <a:gd name="T19" fmla="*/ 77 h 77"/>
                <a:gd name="T20" fmla="*/ 4 w 19"/>
                <a:gd name="T21" fmla="*/ 74 h 77"/>
                <a:gd name="T22" fmla="*/ 2 w 19"/>
                <a:gd name="T23" fmla="*/ 69 h 77"/>
                <a:gd name="T24" fmla="*/ 1 w 19"/>
                <a:gd name="T25" fmla="*/ 59 h 77"/>
                <a:gd name="T26" fmla="*/ 0 w 19"/>
                <a:gd name="T27" fmla="*/ 48 h 77"/>
                <a:gd name="T28" fmla="*/ 0 w 19"/>
                <a:gd name="T29" fmla="*/ 35 h 77"/>
                <a:gd name="T30" fmla="*/ 0 w 19"/>
                <a:gd name="T31" fmla="*/ 22 h 77"/>
                <a:gd name="T32" fmla="*/ 2 w 19"/>
                <a:gd name="T33" fmla="*/ 10 h 77"/>
                <a:gd name="T34" fmla="*/ 6 w 19"/>
                <a:gd name="T35" fmla="*/ 0 h 77"/>
                <a:gd name="T36" fmla="*/ 19 w 19"/>
                <a:gd name="T37" fmla="*/ 0 h 7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7"/>
                <a:gd name="T59" fmla="*/ 19 w 19"/>
                <a:gd name="T60" fmla="*/ 77 h 7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7">
                  <a:moveTo>
                    <a:pt x="19" y="0"/>
                  </a:moveTo>
                  <a:lnTo>
                    <a:pt x="19" y="1"/>
                  </a:lnTo>
                  <a:lnTo>
                    <a:pt x="18" y="2"/>
                  </a:lnTo>
                  <a:lnTo>
                    <a:pt x="16" y="7"/>
                  </a:lnTo>
                  <a:lnTo>
                    <a:pt x="14" y="12"/>
                  </a:lnTo>
                  <a:lnTo>
                    <a:pt x="13" y="23"/>
                  </a:lnTo>
                  <a:lnTo>
                    <a:pt x="12" y="36"/>
                  </a:lnTo>
                  <a:lnTo>
                    <a:pt x="13" y="53"/>
                  </a:lnTo>
                  <a:lnTo>
                    <a:pt x="14" y="77"/>
                  </a:lnTo>
                  <a:lnTo>
                    <a:pt x="4" y="77"/>
                  </a:lnTo>
                  <a:lnTo>
                    <a:pt x="4" y="74"/>
                  </a:lnTo>
                  <a:lnTo>
                    <a:pt x="2" y="69"/>
                  </a:lnTo>
                  <a:lnTo>
                    <a:pt x="1" y="59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13" name="Freeform 311"/>
            <p:cNvSpPr>
              <a:spLocks/>
            </p:cNvSpPr>
            <p:nvPr/>
          </p:nvSpPr>
          <p:spPr bwMode="auto">
            <a:xfrm>
              <a:off x="1868" y="1128"/>
              <a:ext cx="15" cy="65"/>
            </a:xfrm>
            <a:custGeom>
              <a:avLst/>
              <a:gdLst>
                <a:gd name="T0" fmla="*/ 15 w 15"/>
                <a:gd name="T1" fmla="*/ 0 h 65"/>
                <a:gd name="T2" fmla="*/ 15 w 15"/>
                <a:gd name="T3" fmla="*/ 2 h 65"/>
                <a:gd name="T4" fmla="*/ 14 w 15"/>
                <a:gd name="T5" fmla="*/ 3 h 65"/>
                <a:gd name="T6" fmla="*/ 13 w 15"/>
                <a:gd name="T7" fmla="*/ 6 h 65"/>
                <a:gd name="T8" fmla="*/ 12 w 15"/>
                <a:gd name="T9" fmla="*/ 12 h 65"/>
                <a:gd name="T10" fmla="*/ 11 w 15"/>
                <a:gd name="T11" fmla="*/ 20 h 65"/>
                <a:gd name="T12" fmla="*/ 10 w 15"/>
                <a:gd name="T13" fmla="*/ 31 h 65"/>
                <a:gd name="T14" fmla="*/ 11 w 15"/>
                <a:gd name="T15" fmla="*/ 46 h 65"/>
                <a:gd name="T16" fmla="*/ 12 w 15"/>
                <a:gd name="T17" fmla="*/ 65 h 65"/>
                <a:gd name="T18" fmla="*/ 3 w 15"/>
                <a:gd name="T19" fmla="*/ 65 h 65"/>
                <a:gd name="T20" fmla="*/ 3 w 15"/>
                <a:gd name="T21" fmla="*/ 62 h 65"/>
                <a:gd name="T22" fmla="*/ 1 w 15"/>
                <a:gd name="T23" fmla="*/ 58 h 65"/>
                <a:gd name="T24" fmla="*/ 0 w 15"/>
                <a:gd name="T25" fmla="*/ 50 h 65"/>
                <a:gd name="T26" fmla="*/ 0 w 15"/>
                <a:gd name="T27" fmla="*/ 40 h 65"/>
                <a:gd name="T28" fmla="*/ 0 w 15"/>
                <a:gd name="T29" fmla="*/ 30 h 65"/>
                <a:gd name="T30" fmla="*/ 0 w 15"/>
                <a:gd name="T31" fmla="*/ 19 h 65"/>
                <a:gd name="T32" fmla="*/ 1 w 15"/>
                <a:gd name="T33" fmla="*/ 9 h 65"/>
                <a:gd name="T34" fmla="*/ 5 w 15"/>
                <a:gd name="T35" fmla="*/ 0 h 65"/>
                <a:gd name="T36" fmla="*/ 15 w 15"/>
                <a:gd name="T37" fmla="*/ 0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5"/>
                <a:gd name="T59" fmla="*/ 15 w 15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5">
                  <a:moveTo>
                    <a:pt x="15" y="0"/>
                  </a:moveTo>
                  <a:lnTo>
                    <a:pt x="15" y="2"/>
                  </a:lnTo>
                  <a:lnTo>
                    <a:pt x="14" y="3"/>
                  </a:lnTo>
                  <a:lnTo>
                    <a:pt x="13" y="6"/>
                  </a:lnTo>
                  <a:lnTo>
                    <a:pt x="12" y="12"/>
                  </a:lnTo>
                  <a:lnTo>
                    <a:pt x="11" y="20"/>
                  </a:lnTo>
                  <a:lnTo>
                    <a:pt x="10" y="31"/>
                  </a:lnTo>
                  <a:lnTo>
                    <a:pt x="11" y="46"/>
                  </a:lnTo>
                  <a:lnTo>
                    <a:pt x="12" y="65"/>
                  </a:lnTo>
                  <a:lnTo>
                    <a:pt x="3" y="65"/>
                  </a:lnTo>
                  <a:lnTo>
                    <a:pt x="3" y="62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" y="9"/>
                  </a:lnTo>
                  <a:lnTo>
                    <a:pt x="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14" name="Freeform 312"/>
            <p:cNvSpPr>
              <a:spLocks/>
            </p:cNvSpPr>
            <p:nvPr/>
          </p:nvSpPr>
          <p:spPr bwMode="auto">
            <a:xfrm>
              <a:off x="1868" y="1134"/>
              <a:ext cx="13" cy="52"/>
            </a:xfrm>
            <a:custGeom>
              <a:avLst/>
              <a:gdLst>
                <a:gd name="T0" fmla="*/ 13 w 13"/>
                <a:gd name="T1" fmla="*/ 1 h 52"/>
                <a:gd name="T2" fmla="*/ 13 w 13"/>
                <a:gd name="T3" fmla="*/ 1 h 52"/>
                <a:gd name="T4" fmla="*/ 12 w 13"/>
                <a:gd name="T5" fmla="*/ 3 h 52"/>
                <a:gd name="T6" fmla="*/ 11 w 13"/>
                <a:gd name="T7" fmla="*/ 5 h 52"/>
                <a:gd name="T8" fmla="*/ 10 w 13"/>
                <a:gd name="T9" fmla="*/ 10 h 52"/>
                <a:gd name="T10" fmla="*/ 10 w 13"/>
                <a:gd name="T11" fmla="*/ 17 h 52"/>
                <a:gd name="T12" fmla="*/ 8 w 13"/>
                <a:gd name="T13" fmla="*/ 25 h 52"/>
                <a:gd name="T14" fmla="*/ 8 w 13"/>
                <a:gd name="T15" fmla="*/ 37 h 52"/>
                <a:gd name="T16" fmla="*/ 10 w 13"/>
                <a:gd name="T17" fmla="*/ 52 h 52"/>
                <a:gd name="T18" fmla="*/ 3 w 13"/>
                <a:gd name="T19" fmla="*/ 52 h 52"/>
                <a:gd name="T20" fmla="*/ 3 w 13"/>
                <a:gd name="T21" fmla="*/ 51 h 52"/>
                <a:gd name="T22" fmla="*/ 3 w 13"/>
                <a:gd name="T23" fmla="*/ 46 h 52"/>
                <a:gd name="T24" fmla="*/ 1 w 13"/>
                <a:gd name="T25" fmla="*/ 40 h 52"/>
                <a:gd name="T26" fmla="*/ 1 w 13"/>
                <a:gd name="T27" fmla="*/ 32 h 52"/>
                <a:gd name="T28" fmla="*/ 0 w 13"/>
                <a:gd name="T29" fmla="*/ 24 h 52"/>
                <a:gd name="T30" fmla="*/ 1 w 13"/>
                <a:gd name="T31" fmla="*/ 16 h 52"/>
                <a:gd name="T32" fmla="*/ 3 w 13"/>
                <a:gd name="T33" fmla="*/ 7 h 52"/>
                <a:gd name="T34" fmla="*/ 5 w 13"/>
                <a:gd name="T35" fmla="*/ 0 h 52"/>
                <a:gd name="T36" fmla="*/ 13 w 13"/>
                <a:gd name="T37" fmla="*/ 1 h 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"/>
                <a:gd name="T58" fmla="*/ 0 h 52"/>
                <a:gd name="T59" fmla="*/ 13 w 13"/>
                <a:gd name="T60" fmla="*/ 52 h 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" h="52">
                  <a:moveTo>
                    <a:pt x="13" y="1"/>
                  </a:moveTo>
                  <a:lnTo>
                    <a:pt x="13" y="1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10" y="10"/>
                  </a:lnTo>
                  <a:lnTo>
                    <a:pt x="10" y="17"/>
                  </a:lnTo>
                  <a:lnTo>
                    <a:pt x="8" y="25"/>
                  </a:lnTo>
                  <a:lnTo>
                    <a:pt x="8" y="37"/>
                  </a:lnTo>
                  <a:lnTo>
                    <a:pt x="10" y="52"/>
                  </a:lnTo>
                  <a:lnTo>
                    <a:pt x="3" y="52"/>
                  </a:lnTo>
                  <a:lnTo>
                    <a:pt x="3" y="51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6"/>
                  </a:lnTo>
                  <a:lnTo>
                    <a:pt x="3" y="7"/>
                  </a:lnTo>
                  <a:lnTo>
                    <a:pt x="5" y="0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15" name="Freeform 313"/>
            <p:cNvSpPr>
              <a:spLocks/>
            </p:cNvSpPr>
            <p:nvPr/>
          </p:nvSpPr>
          <p:spPr bwMode="auto">
            <a:xfrm>
              <a:off x="1869" y="1141"/>
              <a:ext cx="10" cy="38"/>
            </a:xfrm>
            <a:custGeom>
              <a:avLst/>
              <a:gdLst>
                <a:gd name="T0" fmla="*/ 10 w 10"/>
                <a:gd name="T1" fmla="*/ 0 h 38"/>
                <a:gd name="T2" fmla="*/ 10 w 10"/>
                <a:gd name="T3" fmla="*/ 0 h 38"/>
                <a:gd name="T4" fmla="*/ 9 w 10"/>
                <a:gd name="T5" fmla="*/ 2 h 38"/>
                <a:gd name="T6" fmla="*/ 9 w 10"/>
                <a:gd name="T7" fmla="*/ 4 h 38"/>
                <a:gd name="T8" fmla="*/ 7 w 10"/>
                <a:gd name="T9" fmla="*/ 6 h 38"/>
                <a:gd name="T10" fmla="*/ 6 w 10"/>
                <a:gd name="T11" fmla="*/ 11 h 38"/>
                <a:gd name="T12" fmla="*/ 6 w 10"/>
                <a:gd name="T13" fmla="*/ 18 h 38"/>
                <a:gd name="T14" fmla="*/ 6 w 10"/>
                <a:gd name="T15" fmla="*/ 26 h 38"/>
                <a:gd name="T16" fmla="*/ 7 w 10"/>
                <a:gd name="T17" fmla="*/ 38 h 38"/>
                <a:gd name="T18" fmla="*/ 3 w 10"/>
                <a:gd name="T19" fmla="*/ 38 h 38"/>
                <a:gd name="T20" fmla="*/ 2 w 10"/>
                <a:gd name="T21" fmla="*/ 37 h 38"/>
                <a:gd name="T22" fmla="*/ 2 w 10"/>
                <a:gd name="T23" fmla="*/ 33 h 38"/>
                <a:gd name="T24" fmla="*/ 2 w 10"/>
                <a:gd name="T25" fmla="*/ 28 h 38"/>
                <a:gd name="T26" fmla="*/ 0 w 10"/>
                <a:gd name="T27" fmla="*/ 24 h 38"/>
                <a:gd name="T28" fmla="*/ 0 w 10"/>
                <a:gd name="T29" fmla="*/ 17 h 38"/>
                <a:gd name="T30" fmla="*/ 0 w 10"/>
                <a:gd name="T31" fmla="*/ 11 h 38"/>
                <a:gd name="T32" fmla="*/ 2 w 10"/>
                <a:gd name="T33" fmla="*/ 5 h 38"/>
                <a:gd name="T34" fmla="*/ 4 w 10"/>
                <a:gd name="T35" fmla="*/ 0 h 38"/>
                <a:gd name="T36" fmla="*/ 10 w 10"/>
                <a:gd name="T37" fmla="*/ 0 h 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"/>
                <a:gd name="T58" fmla="*/ 0 h 38"/>
                <a:gd name="T59" fmla="*/ 10 w 10"/>
                <a:gd name="T60" fmla="*/ 38 h 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" h="38">
                  <a:moveTo>
                    <a:pt x="10" y="0"/>
                  </a:moveTo>
                  <a:lnTo>
                    <a:pt x="10" y="0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6"/>
                  </a:lnTo>
                  <a:lnTo>
                    <a:pt x="6" y="11"/>
                  </a:lnTo>
                  <a:lnTo>
                    <a:pt x="6" y="18"/>
                  </a:lnTo>
                  <a:lnTo>
                    <a:pt x="6" y="26"/>
                  </a:lnTo>
                  <a:lnTo>
                    <a:pt x="7" y="38"/>
                  </a:lnTo>
                  <a:lnTo>
                    <a:pt x="3" y="38"/>
                  </a:lnTo>
                  <a:lnTo>
                    <a:pt x="2" y="37"/>
                  </a:lnTo>
                  <a:lnTo>
                    <a:pt x="2" y="33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16" name="Freeform 314"/>
            <p:cNvSpPr>
              <a:spLocks/>
            </p:cNvSpPr>
            <p:nvPr/>
          </p:nvSpPr>
          <p:spPr bwMode="auto">
            <a:xfrm>
              <a:off x="1789" y="1130"/>
              <a:ext cx="45" cy="55"/>
            </a:xfrm>
            <a:custGeom>
              <a:avLst/>
              <a:gdLst>
                <a:gd name="T0" fmla="*/ 3 w 45"/>
                <a:gd name="T1" fmla="*/ 5 h 55"/>
                <a:gd name="T2" fmla="*/ 3 w 45"/>
                <a:gd name="T3" fmla="*/ 7 h 55"/>
                <a:gd name="T4" fmla="*/ 2 w 45"/>
                <a:gd name="T5" fmla="*/ 9 h 55"/>
                <a:gd name="T6" fmla="*/ 1 w 45"/>
                <a:gd name="T7" fmla="*/ 14 h 55"/>
                <a:gd name="T8" fmla="*/ 0 w 45"/>
                <a:gd name="T9" fmla="*/ 21 h 55"/>
                <a:gd name="T10" fmla="*/ 0 w 45"/>
                <a:gd name="T11" fmla="*/ 28 h 55"/>
                <a:gd name="T12" fmla="*/ 0 w 45"/>
                <a:gd name="T13" fmla="*/ 36 h 55"/>
                <a:gd name="T14" fmla="*/ 0 w 45"/>
                <a:gd name="T15" fmla="*/ 45 h 55"/>
                <a:gd name="T16" fmla="*/ 2 w 45"/>
                <a:gd name="T17" fmla="*/ 55 h 55"/>
                <a:gd name="T18" fmla="*/ 2 w 45"/>
                <a:gd name="T19" fmla="*/ 55 h 55"/>
                <a:gd name="T20" fmla="*/ 2 w 45"/>
                <a:gd name="T21" fmla="*/ 53 h 55"/>
                <a:gd name="T22" fmla="*/ 2 w 45"/>
                <a:gd name="T23" fmla="*/ 51 h 55"/>
                <a:gd name="T24" fmla="*/ 2 w 45"/>
                <a:gd name="T25" fmla="*/ 49 h 55"/>
                <a:gd name="T26" fmla="*/ 2 w 45"/>
                <a:gd name="T27" fmla="*/ 45 h 55"/>
                <a:gd name="T28" fmla="*/ 3 w 45"/>
                <a:gd name="T29" fmla="*/ 43 h 55"/>
                <a:gd name="T30" fmla="*/ 3 w 45"/>
                <a:gd name="T31" fmla="*/ 38 h 55"/>
                <a:gd name="T32" fmla="*/ 5 w 45"/>
                <a:gd name="T33" fmla="*/ 35 h 55"/>
                <a:gd name="T34" fmla="*/ 6 w 45"/>
                <a:gd name="T35" fmla="*/ 31 h 55"/>
                <a:gd name="T36" fmla="*/ 7 w 45"/>
                <a:gd name="T37" fmla="*/ 28 h 55"/>
                <a:gd name="T38" fmla="*/ 8 w 45"/>
                <a:gd name="T39" fmla="*/ 24 h 55"/>
                <a:gd name="T40" fmla="*/ 10 w 45"/>
                <a:gd name="T41" fmla="*/ 21 h 55"/>
                <a:gd name="T42" fmla="*/ 14 w 45"/>
                <a:gd name="T43" fmla="*/ 18 h 55"/>
                <a:gd name="T44" fmla="*/ 16 w 45"/>
                <a:gd name="T45" fmla="*/ 16 h 55"/>
                <a:gd name="T46" fmla="*/ 21 w 45"/>
                <a:gd name="T47" fmla="*/ 15 h 55"/>
                <a:gd name="T48" fmla="*/ 26 w 45"/>
                <a:gd name="T49" fmla="*/ 14 h 55"/>
                <a:gd name="T50" fmla="*/ 26 w 45"/>
                <a:gd name="T51" fmla="*/ 13 h 55"/>
                <a:gd name="T52" fmla="*/ 26 w 45"/>
                <a:gd name="T53" fmla="*/ 13 h 55"/>
                <a:gd name="T54" fmla="*/ 28 w 45"/>
                <a:gd name="T55" fmla="*/ 11 h 55"/>
                <a:gd name="T56" fmla="*/ 29 w 45"/>
                <a:gd name="T57" fmla="*/ 10 h 55"/>
                <a:gd name="T58" fmla="*/ 33 w 45"/>
                <a:gd name="T59" fmla="*/ 9 h 55"/>
                <a:gd name="T60" fmla="*/ 36 w 45"/>
                <a:gd name="T61" fmla="*/ 7 h 55"/>
                <a:gd name="T62" fmla="*/ 41 w 45"/>
                <a:gd name="T63" fmla="*/ 4 h 55"/>
                <a:gd name="T64" fmla="*/ 45 w 45"/>
                <a:gd name="T65" fmla="*/ 2 h 55"/>
                <a:gd name="T66" fmla="*/ 45 w 45"/>
                <a:gd name="T67" fmla="*/ 2 h 55"/>
                <a:gd name="T68" fmla="*/ 44 w 45"/>
                <a:gd name="T69" fmla="*/ 2 h 55"/>
                <a:gd name="T70" fmla="*/ 43 w 45"/>
                <a:gd name="T71" fmla="*/ 2 h 55"/>
                <a:gd name="T72" fmla="*/ 42 w 45"/>
                <a:gd name="T73" fmla="*/ 2 h 55"/>
                <a:gd name="T74" fmla="*/ 40 w 45"/>
                <a:gd name="T75" fmla="*/ 1 h 55"/>
                <a:gd name="T76" fmla="*/ 37 w 45"/>
                <a:gd name="T77" fmla="*/ 1 h 55"/>
                <a:gd name="T78" fmla="*/ 35 w 45"/>
                <a:gd name="T79" fmla="*/ 1 h 55"/>
                <a:gd name="T80" fmla="*/ 31 w 45"/>
                <a:gd name="T81" fmla="*/ 1 h 55"/>
                <a:gd name="T82" fmla="*/ 28 w 45"/>
                <a:gd name="T83" fmla="*/ 0 h 55"/>
                <a:gd name="T84" fmla="*/ 26 w 45"/>
                <a:gd name="T85" fmla="*/ 1 h 55"/>
                <a:gd name="T86" fmla="*/ 22 w 45"/>
                <a:gd name="T87" fmla="*/ 1 h 55"/>
                <a:gd name="T88" fmla="*/ 19 w 45"/>
                <a:gd name="T89" fmla="*/ 1 h 55"/>
                <a:gd name="T90" fmla="*/ 14 w 45"/>
                <a:gd name="T91" fmla="*/ 2 h 55"/>
                <a:gd name="T92" fmla="*/ 10 w 45"/>
                <a:gd name="T93" fmla="*/ 2 h 55"/>
                <a:gd name="T94" fmla="*/ 7 w 45"/>
                <a:gd name="T95" fmla="*/ 3 h 55"/>
                <a:gd name="T96" fmla="*/ 3 w 45"/>
                <a:gd name="T97" fmla="*/ 5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"/>
                <a:gd name="T148" fmla="*/ 0 h 55"/>
                <a:gd name="T149" fmla="*/ 45 w 45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" h="55">
                  <a:moveTo>
                    <a:pt x="3" y="5"/>
                  </a:moveTo>
                  <a:lnTo>
                    <a:pt x="3" y="7"/>
                  </a:lnTo>
                  <a:lnTo>
                    <a:pt x="2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2" y="51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3" y="38"/>
                  </a:lnTo>
                  <a:lnTo>
                    <a:pt x="5" y="35"/>
                  </a:lnTo>
                  <a:lnTo>
                    <a:pt x="6" y="31"/>
                  </a:lnTo>
                  <a:lnTo>
                    <a:pt x="7" y="28"/>
                  </a:lnTo>
                  <a:lnTo>
                    <a:pt x="8" y="24"/>
                  </a:lnTo>
                  <a:lnTo>
                    <a:pt x="10" y="21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21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1"/>
                  </a:lnTo>
                  <a:lnTo>
                    <a:pt x="29" y="10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4"/>
                  </a:lnTo>
                  <a:lnTo>
                    <a:pt x="45" y="2"/>
                  </a:lnTo>
                  <a:lnTo>
                    <a:pt x="44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7" y="1"/>
                  </a:lnTo>
                  <a:lnTo>
                    <a:pt x="35" y="1"/>
                  </a:lnTo>
                  <a:lnTo>
                    <a:pt x="31" y="1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7" y="3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17" name="Freeform 315"/>
            <p:cNvSpPr>
              <a:spLocks/>
            </p:cNvSpPr>
            <p:nvPr/>
          </p:nvSpPr>
          <p:spPr bwMode="auto">
            <a:xfrm>
              <a:off x="1725" y="1171"/>
              <a:ext cx="37" cy="10"/>
            </a:xfrm>
            <a:custGeom>
              <a:avLst/>
              <a:gdLst>
                <a:gd name="T0" fmla="*/ 0 w 37"/>
                <a:gd name="T1" fmla="*/ 7 h 10"/>
                <a:gd name="T2" fmla="*/ 0 w 37"/>
                <a:gd name="T3" fmla="*/ 7 h 10"/>
                <a:gd name="T4" fmla="*/ 0 w 37"/>
                <a:gd name="T5" fmla="*/ 5 h 10"/>
                <a:gd name="T6" fmla="*/ 1 w 37"/>
                <a:gd name="T7" fmla="*/ 5 h 10"/>
                <a:gd name="T8" fmla="*/ 1 w 37"/>
                <a:gd name="T9" fmla="*/ 4 h 10"/>
                <a:gd name="T10" fmla="*/ 2 w 37"/>
                <a:gd name="T11" fmla="*/ 3 h 10"/>
                <a:gd name="T12" fmla="*/ 3 w 37"/>
                <a:gd name="T13" fmla="*/ 3 h 10"/>
                <a:gd name="T14" fmla="*/ 4 w 37"/>
                <a:gd name="T15" fmla="*/ 2 h 10"/>
                <a:gd name="T16" fmla="*/ 7 w 37"/>
                <a:gd name="T17" fmla="*/ 1 h 10"/>
                <a:gd name="T18" fmla="*/ 9 w 37"/>
                <a:gd name="T19" fmla="*/ 1 h 10"/>
                <a:gd name="T20" fmla="*/ 11 w 37"/>
                <a:gd name="T21" fmla="*/ 0 h 10"/>
                <a:gd name="T22" fmla="*/ 15 w 37"/>
                <a:gd name="T23" fmla="*/ 0 h 10"/>
                <a:gd name="T24" fmla="*/ 18 w 37"/>
                <a:gd name="T25" fmla="*/ 0 h 10"/>
                <a:gd name="T26" fmla="*/ 22 w 37"/>
                <a:gd name="T27" fmla="*/ 0 h 10"/>
                <a:gd name="T28" fmla="*/ 27 w 37"/>
                <a:gd name="T29" fmla="*/ 1 h 10"/>
                <a:gd name="T30" fmla="*/ 31 w 37"/>
                <a:gd name="T31" fmla="*/ 2 h 10"/>
                <a:gd name="T32" fmla="*/ 37 w 37"/>
                <a:gd name="T33" fmla="*/ 3 h 10"/>
                <a:gd name="T34" fmla="*/ 37 w 37"/>
                <a:gd name="T35" fmla="*/ 5 h 10"/>
                <a:gd name="T36" fmla="*/ 36 w 37"/>
                <a:gd name="T37" fmla="*/ 5 h 10"/>
                <a:gd name="T38" fmla="*/ 36 w 37"/>
                <a:gd name="T39" fmla="*/ 5 h 10"/>
                <a:gd name="T40" fmla="*/ 34 w 37"/>
                <a:gd name="T41" fmla="*/ 4 h 10"/>
                <a:gd name="T42" fmla="*/ 32 w 37"/>
                <a:gd name="T43" fmla="*/ 4 h 10"/>
                <a:gd name="T44" fmla="*/ 30 w 37"/>
                <a:gd name="T45" fmla="*/ 3 h 10"/>
                <a:gd name="T46" fmla="*/ 28 w 37"/>
                <a:gd name="T47" fmla="*/ 3 h 10"/>
                <a:gd name="T48" fmla="*/ 24 w 37"/>
                <a:gd name="T49" fmla="*/ 3 h 10"/>
                <a:gd name="T50" fmla="*/ 22 w 37"/>
                <a:gd name="T51" fmla="*/ 2 h 10"/>
                <a:gd name="T52" fmla="*/ 18 w 37"/>
                <a:gd name="T53" fmla="*/ 2 h 10"/>
                <a:gd name="T54" fmla="*/ 15 w 37"/>
                <a:gd name="T55" fmla="*/ 2 h 10"/>
                <a:gd name="T56" fmla="*/ 13 w 37"/>
                <a:gd name="T57" fmla="*/ 3 h 10"/>
                <a:gd name="T58" fmla="*/ 9 w 37"/>
                <a:gd name="T59" fmla="*/ 3 h 10"/>
                <a:gd name="T60" fmla="*/ 7 w 37"/>
                <a:gd name="T61" fmla="*/ 4 h 10"/>
                <a:gd name="T62" fmla="*/ 4 w 37"/>
                <a:gd name="T63" fmla="*/ 5 h 10"/>
                <a:gd name="T64" fmla="*/ 2 w 37"/>
                <a:gd name="T65" fmla="*/ 8 h 10"/>
                <a:gd name="T66" fmla="*/ 0 w 37"/>
                <a:gd name="T67" fmla="*/ 10 h 10"/>
                <a:gd name="T68" fmla="*/ 0 w 37"/>
                <a:gd name="T69" fmla="*/ 7 h 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0"/>
                <a:gd name="T107" fmla="*/ 37 w 37"/>
                <a:gd name="T108" fmla="*/ 10 h 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0">
                  <a:moveTo>
                    <a:pt x="0" y="7"/>
                  </a:moveTo>
                  <a:lnTo>
                    <a:pt x="0" y="7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3" y="3"/>
                  </a:lnTo>
                  <a:lnTo>
                    <a:pt x="4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1" y="2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9" y="3"/>
                  </a:lnTo>
                  <a:lnTo>
                    <a:pt x="7" y="4"/>
                  </a:lnTo>
                  <a:lnTo>
                    <a:pt x="4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18" name="Freeform 316"/>
            <p:cNvSpPr>
              <a:spLocks/>
            </p:cNvSpPr>
            <p:nvPr/>
          </p:nvSpPr>
          <p:spPr bwMode="auto">
            <a:xfrm>
              <a:off x="1725" y="1146"/>
              <a:ext cx="37" cy="11"/>
            </a:xfrm>
            <a:custGeom>
              <a:avLst/>
              <a:gdLst>
                <a:gd name="T0" fmla="*/ 0 w 37"/>
                <a:gd name="T1" fmla="*/ 7 h 11"/>
                <a:gd name="T2" fmla="*/ 0 w 37"/>
                <a:gd name="T3" fmla="*/ 7 h 11"/>
                <a:gd name="T4" fmla="*/ 0 w 37"/>
                <a:gd name="T5" fmla="*/ 6 h 11"/>
                <a:gd name="T6" fmla="*/ 1 w 37"/>
                <a:gd name="T7" fmla="*/ 6 h 11"/>
                <a:gd name="T8" fmla="*/ 1 w 37"/>
                <a:gd name="T9" fmla="*/ 5 h 11"/>
                <a:gd name="T10" fmla="*/ 2 w 37"/>
                <a:gd name="T11" fmla="*/ 4 h 11"/>
                <a:gd name="T12" fmla="*/ 3 w 37"/>
                <a:gd name="T13" fmla="*/ 4 h 11"/>
                <a:gd name="T14" fmla="*/ 4 w 37"/>
                <a:gd name="T15" fmla="*/ 2 h 11"/>
                <a:gd name="T16" fmla="*/ 7 w 37"/>
                <a:gd name="T17" fmla="*/ 1 h 11"/>
                <a:gd name="T18" fmla="*/ 9 w 37"/>
                <a:gd name="T19" fmla="*/ 1 h 11"/>
                <a:gd name="T20" fmla="*/ 11 w 37"/>
                <a:gd name="T21" fmla="*/ 0 h 11"/>
                <a:gd name="T22" fmla="*/ 15 w 37"/>
                <a:gd name="T23" fmla="*/ 0 h 11"/>
                <a:gd name="T24" fmla="*/ 18 w 37"/>
                <a:gd name="T25" fmla="*/ 0 h 11"/>
                <a:gd name="T26" fmla="*/ 22 w 37"/>
                <a:gd name="T27" fmla="*/ 0 h 11"/>
                <a:gd name="T28" fmla="*/ 27 w 37"/>
                <a:gd name="T29" fmla="*/ 1 h 11"/>
                <a:gd name="T30" fmla="*/ 31 w 37"/>
                <a:gd name="T31" fmla="*/ 2 h 11"/>
                <a:gd name="T32" fmla="*/ 37 w 37"/>
                <a:gd name="T33" fmla="*/ 4 h 11"/>
                <a:gd name="T34" fmla="*/ 37 w 37"/>
                <a:gd name="T35" fmla="*/ 6 h 11"/>
                <a:gd name="T36" fmla="*/ 36 w 37"/>
                <a:gd name="T37" fmla="*/ 6 h 11"/>
                <a:gd name="T38" fmla="*/ 36 w 37"/>
                <a:gd name="T39" fmla="*/ 6 h 11"/>
                <a:gd name="T40" fmla="*/ 34 w 37"/>
                <a:gd name="T41" fmla="*/ 5 h 11"/>
                <a:gd name="T42" fmla="*/ 32 w 37"/>
                <a:gd name="T43" fmla="*/ 5 h 11"/>
                <a:gd name="T44" fmla="*/ 30 w 37"/>
                <a:gd name="T45" fmla="*/ 5 h 11"/>
                <a:gd name="T46" fmla="*/ 28 w 37"/>
                <a:gd name="T47" fmla="*/ 4 h 11"/>
                <a:gd name="T48" fmla="*/ 24 w 37"/>
                <a:gd name="T49" fmla="*/ 4 h 11"/>
                <a:gd name="T50" fmla="*/ 22 w 37"/>
                <a:gd name="T51" fmla="*/ 2 h 11"/>
                <a:gd name="T52" fmla="*/ 18 w 37"/>
                <a:gd name="T53" fmla="*/ 2 h 11"/>
                <a:gd name="T54" fmla="*/ 15 w 37"/>
                <a:gd name="T55" fmla="*/ 2 h 11"/>
                <a:gd name="T56" fmla="*/ 13 w 37"/>
                <a:gd name="T57" fmla="*/ 4 h 11"/>
                <a:gd name="T58" fmla="*/ 9 w 37"/>
                <a:gd name="T59" fmla="*/ 4 h 11"/>
                <a:gd name="T60" fmla="*/ 7 w 37"/>
                <a:gd name="T61" fmla="*/ 5 h 11"/>
                <a:gd name="T62" fmla="*/ 4 w 37"/>
                <a:gd name="T63" fmla="*/ 6 h 11"/>
                <a:gd name="T64" fmla="*/ 2 w 37"/>
                <a:gd name="T65" fmla="*/ 8 h 11"/>
                <a:gd name="T66" fmla="*/ 0 w 37"/>
                <a:gd name="T67" fmla="*/ 11 h 11"/>
                <a:gd name="T68" fmla="*/ 0 w 37"/>
                <a:gd name="T69" fmla="*/ 7 h 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1"/>
                <a:gd name="T107" fmla="*/ 37 w 37"/>
                <a:gd name="T108" fmla="*/ 11 h 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1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3" y="4"/>
                  </a:lnTo>
                  <a:lnTo>
                    <a:pt x="4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1" y="2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2" y="5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3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4" y="6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19" name="Freeform 317"/>
            <p:cNvSpPr>
              <a:spLocks/>
            </p:cNvSpPr>
            <p:nvPr/>
          </p:nvSpPr>
          <p:spPr bwMode="auto">
            <a:xfrm>
              <a:off x="1760" y="1134"/>
              <a:ext cx="60" cy="114"/>
            </a:xfrm>
            <a:custGeom>
              <a:avLst/>
              <a:gdLst>
                <a:gd name="T0" fmla="*/ 0 w 60"/>
                <a:gd name="T1" fmla="*/ 0 h 114"/>
                <a:gd name="T2" fmla="*/ 0 w 60"/>
                <a:gd name="T3" fmla="*/ 110 h 114"/>
                <a:gd name="T4" fmla="*/ 18 w 60"/>
                <a:gd name="T5" fmla="*/ 114 h 114"/>
                <a:gd name="T6" fmla="*/ 17 w 60"/>
                <a:gd name="T7" fmla="*/ 98 h 114"/>
                <a:gd name="T8" fmla="*/ 60 w 60"/>
                <a:gd name="T9" fmla="*/ 105 h 114"/>
                <a:gd name="T10" fmla="*/ 60 w 60"/>
                <a:gd name="T11" fmla="*/ 100 h 114"/>
                <a:gd name="T12" fmla="*/ 30 w 60"/>
                <a:gd name="T13" fmla="*/ 96 h 114"/>
                <a:gd name="T14" fmla="*/ 29 w 60"/>
                <a:gd name="T15" fmla="*/ 83 h 114"/>
                <a:gd name="T16" fmla="*/ 9 w 60"/>
                <a:gd name="T17" fmla="*/ 83 h 114"/>
                <a:gd name="T18" fmla="*/ 8 w 60"/>
                <a:gd name="T19" fmla="*/ 81 h 114"/>
                <a:gd name="T20" fmla="*/ 7 w 60"/>
                <a:gd name="T21" fmla="*/ 76 h 114"/>
                <a:gd name="T22" fmla="*/ 6 w 60"/>
                <a:gd name="T23" fmla="*/ 69 h 114"/>
                <a:gd name="T24" fmla="*/ 3 w 60"/>
                <a:gd name="T25" fmla="*/ 60 h 114"/>
                <a:gd name="T26" fmla="*/ 2 w 60"/>
                <a:gd name="T27" fmla="*/ 48 h 114"/>
                <a:gd name="T28" fmla="*/ 1 w 60"/>
                <a:gd name="T29" fmla="*/ 34 h 114"/>
                <a:gd name="T30" fmla="*/ 2 w 60"/>
                <a:gd name="T31" fmla="*/ 20 h 114"/>
                <a:gd name="T32" fmla="*/ 6 w 60"/>
                <a:gd name="T33" fmla="*/ 4 h 114"/>
                <a:gd name="T34" fmla="*/ 0 w 60"/>
                <a:gd name="T35" fmla="*/ 0 h 1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0"/>
                <a:gd name="T55" fmla="*/ 0 h 114"/>
                <a:gd name="T56" fmla="*/ 60 w 60"/>
                <a:gd name="T57" fmla="*/ 114 h 11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0" h="114">
                  <a:moveTo>
                    <a:pt x="0" y="0"/>
                  </a:moveTo>
                  <a:lnTo>
                    <a:pt x="0" y="110"/>
                  </a:lnTo>
                  <a:lnTo>
                    <a:pt x="18" y="114"/>
                  </a:lnTo>
                  <a:lnTo>
                    <a:pt x="17" y="98"/>
                  </a:lnTo>
                  <a:lnTo>
                    <a:pt x="60" y="105"/>
                  </a:lnTo>
                  <a:lnTo>
                    <a:pt x="60" y="100"/>
                  </a:lnTo>
                  <a:lnTo>
                    <a:pt x="30" y="96"/>
                  </a:lnTo>
                  <a:lnTo>
                    <a:pt x="29" y="83"/>
                  </a:lnTo>
                  <a:lnTo>
                    <a:pt x="9" y="83"/>
                  </a:lnTo>
                  <a:lnTo>
                    <a:pt x="8" y="81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3" y="60"/>
                  </a:lnTo>
                  <a:lnTo>
                    <a:pt x="2" y="48"/>
                  </a:lnTo>
                  <a:lnTo>
                    <a:pt x="1" y="34"/>
                  </a:lnTo>
                  <a:lnTo>
                    <a:pt x="2" y="20"/>
                  </a:lnTo>
                  <a:lnTo>
                    <a:pt x="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20" name="Freeform 318"/>
            <p:cNvSpPr>
              <a:spLocks/>
            </p:cNvSpPr>
            <p:nvPr/>
          </p:nvSpPr>
          <p:spPr bwMode="auto">
            <a:xfrm>
              <a:off x="1790" y="1109"/>
              <a:ext cx="78" cy="15"/>
            </a:xfrm>
            <a:custGeom>
              <a:avLst/>
              <a:gdLst>
                <a:gd name="T0" fmla="*/ 0 w 78"/>
                <a:gd name="T1" fmla="*/ 15 h 15"/>
                <a:gd name="T2" fmla="*/ 0 w 78"/>
                <a:gd name="T3" fmla="*/ 15 h 15"/>
                <a:gd name="T4" fmla="*/ 2 w 78"/>
                <a:gd name="T5" fmla="*/ 14 h 15"/>
                <a:gd name="T6" fmla="*/ 4 w 78"/>
                <a:gd name="T7" fmla="*/ 14 h 15"/>
                <a:gd name="T8" fmla="*/ 7 w 78"/>
                <a:gd name="T9" fmla="*/ 12 h 15"/>
                <a:gd name="T10" fmla="*/ 11 w 78"/>
                <a:gd name="T11" fmla="*/ 11 h 15"/>
                <a:gd name="T12" fmla="*/ 14 w 78"/>
                <a:gd name="T13" fmla="*/ 10 h 15"/>
                <a:gd name="T14" fmla="*/ 19 w 78"/>
                <a:gd name="T15" fmla="*/ 9 h 15"/>
                <a:gd name="T16" fmla="*/ 23 w 78"/>
                <a:gd name="T17" fmla="*/ 8 h 15"/>
                <a:gd name="T18" fmla="*/ 29 w 78"/>
                <a:gd name="T19" fmla="*/ 8 h 15"/>
                <a:gd name="T20" fmla="*/ 35 w 78"/>
                <a:gd name="T21" fmla="*/ 7 h 15"/>
                <a:gd name="T22" fmla="*/ 42 w 78"/>
                <a:gd name="T23" fmla="*/ 7 h 15"/>
                <a:gd name="T24" fmla="*/ 48 w 78"/>
                <a:gd name="T25" fmla="*/ 5 h 15"/>
                <a:gd name="T26" fmla="*/ 55 w 78"/>
                <a:gd name="T27" fmla="*/ 7 h 15"/>
                <a:gd name="T28" fmla="*/ 62 w 78"/>
                <a:gd name="T29" fmla="*/ 7 h 15"/>
                <a:gd name="T30" fmla="*/ 69 w 78"/>
                <a:gd name="T31" fmla="*/ 8 h 15"/>
                <a:gd name="T32" fmla="*/ 76 w 78"/>
                <a:gd name="T33" fmla="*/ 9 h 15"/>
                <a:gd name="T34" fmla="*/ 78 w 78"/>
                <a:gd name="T35" fmla="*/ 0 h 15"/>
                <a:gd name="T36" fmla="*/ 78 w 78"/>
                <a:gd name="T37" fmla="*/ 0 h 15"/>
                <a:gd name="T38" fmla="*/ 76 w 78"/>
                <a:gd name="T39" fmla="*/ 0 h 15"/>
                <a:gd name="T40" fmla="*/ 74 w 78"/>
                <a:gd name="T41" fmla="*/ 0 h 15"/>
                <a:gd name="T42" fmla="*/ 70 w 78"/>
                <a:gd name="T43" fmla="*/ 0 h 15"/>
                <a:gd name="T44" fmla="*/ 65 w 78"/>
                <a:gd name="T45" fmla="*/ 0 h 15"/>
                <a:gd name="T46" fmla="*/ 61 w 78"/>
                <a:gd name="T47" fmla="*/ 0 h 15"/>
                <a:gd name="T48" fmla="*/ 56 w 78"/>
                <a:gd name="T49" fmla="*/ 0 h 15"/>
                <a:gd name="T50" fmla="*/ 50 w 78"/>
                <a:gd name="T51" fmla="*/ 1 h 15"/>
                <a:gd name="T52" fmla="*/ 43 w 78"/>
                <a:gd name="T53" fmla="*/ 1 h 15"/>
                <a:gd name="T54" fmla="*/ 37 w 78"/>
                <a:gd name="T55" fmla="*/ 1 h 15"/>
                <a:gd name="T56" fmla="*/ 30 w 78"/>
                <a:gd name="T57" fmla="*/ 2 h 15"/>
                <a:gd name="T58" fmla="*/ 25 w 78"/>
                <a:gd name="T59" fmla="*/ 3 h 15"/>
                <a:gd name="T60" fmla="*/ 18 w 78"/>
                <a:gd name="T61" fmla="*/ 4 h 15"/>
                <a:gd name="T62" fmla="*/ 12 w 78"/>
                <a:gd name="T63" fmla="*/ 5 h 15"/>
                <a:gd name="T64" fmla="*/ 6 w 78"/>
                <a:gd name="T65" fmla="*/ 7 h 15"/>
                <a:gd name="T66" fmla="*/ 0 w 78"/>
                <a:gd name="T67" fmla="*/ 8 h 15"/>
                <a:gd name="T68" fmla="*/ 0 w 78"/>
                <a:gd name="T69" fmla="*/ 15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8"/>
                <a:gd name="T106" fmla="*/ 0 h 15"/>
                <a:gd name="T107" fmla="*/ 78 w 78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8" h="15">
                  <a:moveTo>
                    <a:pt x="0" y="15"/>
                  </a:moveTo>
                  <a:lnTo>
                    <a:pt x="0" y="15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7" y="12"/>
                  </a:lnTo>
                  <a:lnTo>
                    <a:pt x="11" y="11"/>
                  </a:lnTo>
                  <a:lnTo>
                    <a:pt x="14" y="10"/>
                  </a:lnTo>
                  <a:lnTo>
                    <a:pt x="19" y="9"/>
                  </a:lnTo>
                  <a:lnTo>
                    <a:pt x="23" y="8"/>
                  </a:lnTo>
                  <a:lnTo>
                    <a:pt x="29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5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0" y="1"/>
                  </a:lnTo>
                  <a:lnTo>
                    <a:pt x="43" y="1"/>
                  </a:lnTo>
                  <a:lnTo>
                    <a:pt x="37" y="1"/>
                  </a:lnTo>
                  <a:lnTo>
                    <a:pt x="30" y="2"/>
                  </a:lnTo>
                  <a:lnTo>
                    <a:pt x="25" y="3"/>
                  </a:lnTo>
                  <a:lnTo>
                    <a:pt x="18" y="4"/>
                  </a:lnTo>
                  <a:lnTo>
                    <a:pt x="12" y="5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21" name="Freeform 319"/>
            <p:cNvSpPr>
              <a:spLocks/>
            </p:cNvSpPr>
            <p:nvPr/>
          </p:nvSpPr>
          <p:spPr bwMode="auto">
            <a:xfrm>
              <a:off x="1745" y="1250"/>
              <a:ext cx="131" cy="44"/>
            </a:xfrm>
            <a:custGeom>
              <a:avLst/>
              <a:gdLst>
                <a:gd name="T0" fmla="*/ 54 w 131"/>
                <a:gd name="T1" fmla="*/ 43 h 44"/>
                <a:gd name="T2" fmla="*/ 56 w 131"/>
                <a:gd name="T3" fmla="*/ 42 h 44"/>
                <a:gd name="T4" fmla="*/ 56 w 131"/>
                <a:gd name="T5" fmla="*/ 42 h 44"/>
                <a:gd name="T6" fmla="*/ 57 w 131"/>
                <a:gd name="T7" fmla="*/ 42 h 44"/>
                <a:gd name="T8" fmla="*/ 59 w 131"/>
                <a:gd name="T9" fmla="*/ 41 h 44"/>
                <a:gd name="T10" fmla="*/ 60 w 131"/>
                <a:gd name="T11" fmla="*/ 41 h 44"/>
                <a:gd name="T12" fmla="*/ 63 w 131"/>
                <a:gd name="T13" fmla="*/ 40 h 44"/>
                <a:gd name="T14" fmla="*/ 65 w 131"/>
                <a:gd name="T15" fmla="*/ 39 h 44"/>
                <a:gd name="T16" fmla="*/ 67 w 131"/>
                <a:gd name="T17" fmla="*/ 37 h 44"/>
                <a:gd name="T18" fmla="*/ 71 w 131"/>
                <a:gd name="T19" fmla="*/ 36 h 44"/>
                <a:gd name="T20" fmla="*/ 73 w 131"/>
                <a:gd name="T21" fmla="*/ 34 h 44"/>
                <a:gd name="T22" fmla="*/ 75 w 131"/>
                <a:gd name="T23" fmla="*/ 33 h 44"/>
                <a:gd name="T24" fmla="*/ 78 w 131"/>
                <a:gd name="T25" fmla="*/ 30 h 44"/>
                <a:gd name="T26" fmla="*/ 80 w 131"/>
                <a:gd name="T27" fmla="*/ 29 h 44"/>
                <a:gd name="T28" fmla="*/ 81 w 131"/>
                <a:gd name="T29" fmla="*/ 27 h 44"/>
                <a:gd name="T30" fmla="*/ 84 w 131"/>
                <a:gd name="T31" fmla="*/ 26 h 44"/>
                <a:gd name="T32" fmla="*/ 85 w 131"/>
                <a:gd name="T33" fmla="*/ 23 h 44"/>
                <a:gd name="T34" fmla="*/ 0 w 131"/>
                <a:gd name="T35" fmla="*/ 2 h 44"/>
                <a:gd name="T36" fmla="*/ 5 w 131"/>
                <a:gd name="T37" fmla="*/ 0 h 44"/>
                <a:gd name="T38" fmla="*/ 131 w 131"/>
                <a:gd name="T39" fmla="*/ 32 h 44"/>
                <a:gd name="T40" fmla="*/ 126 w 131"/>
                <a:gd name="T41" fmla="*/ 34 h 44"/>
                <a:gd name="T42" fmla="*/ 89 w 131"/>
                <a:gd name="T43" fmla="*/ 25 h 44"/>
                <a:gd name="T44" fmla="*/ 89 w 131"/>
                <a:gd name="T45" fmla="*/ 25 h 44"/>
                <a:gd name="T46" fmla="*/ 89 w 131"/>
                <a:gd name="T47" fmla="*/ 26 h 44"/>
                <a:gd name="T48" fmla="*/ 88 w 131"/>
                <a:gd name="T49" fmla="*/ 26 h 44"/>
                <a:gd name="T50" fmla="*/ 88 w 131"/>
                <a:gd name="T51" fmla="*/ 27 h 44"/>
                <a:gd name="T52" fmla="*/ 87 w 131"/>
                <a:gd name="T53" fmla="*/ 28 h 44"/>
                <a:gd name="T54" fmla="*/ 86 w 131"/>
                <a:gd name="T55" fmla="*/ 29 h 44"/>
                <a:gd name="T56" fmla="*/ 85 w 131"/>
                <a:gd name="T57" fmla="*/ 30 h 44"/>
                <a:gd name="T58" fmla="*/ 82 w 131"/>
                <a:gd name="T59" fmla="*/ 32 h 44"/>
                <a:gd name="T60" fmla="*/ 80 w 131"/>
                <a:gd name="T61" fmla="*/ 33 h 44"/>
                <a:gd name="T62" fmla="*/ 78 w 131"/>
                <a:gd name="T63" fmla="*/ 34 h 44"/>
                <a:gd name="T64" fmla="*/ 75 w 131"/>
                <a:gd name="T65" fmla="*/ 36 h 44"/>
                <a:gd name="T66" fmla="*/ 72 w 131"/>
                <a:gd name="T67" fmla="*/ 37 h 44"/>
                <a:gd name="T68" fmla="*/ 70 w 131"/>
                <a:gd name="T69" fmla="*/ 40 h 44"/>
                <a:gd name="T70" fmla="*/ 65 w 131"/>
                <a:gd name="T71" fmla="*/ 41 h 44"/>
                <a:gd name="T72" fmla="*/ 61 w 131"/>
                <a:gd name="T73" fmla="*/ 42 h 44"/>
                <a:gd name="T74" fmla="*/ 57 w 131"/>
                <a:gd name="T75" fmla="*/ 44 h 44"/>
                <a:gd name="T76" fmla="*/ 54 w 131"/>
                <a:gd name="T77" fmla="*/ 43 h 4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1"/>
                <a:gd name="T118" fmla="*/ 0 h 44"/>
                <a:gd name="T119" fmla="*/ 131 w 131"/>
                <a:gd name="T120" fmla="*/ 44 h 4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1" h="44">
                  <a:moveTo>
                    <a:pt x="54" y="43"/>
                  </a:move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0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7" y="37"/>
                  </a:lnTo>
                  <a:lnTo>
                    <a:pt x="71" y="36"/>
                  </a:lnTo>
                  <a:lnTo>
                    <a:pt x="73" y="34"/>
                  </a:lnTo>
                  <a:lnTo>
                    <a:pt x="75" y="33"/>
                  </a:lnTo>
                  <a:lnTo>
                    <a:pt x="78" y="30"/>
                  </a:lnTo>
                  <a:lnTo>
                    <a:pt x="80" y="29"/>
                  </a:lnTo>
                  <a:lnTo>
                    <a:pt x="81" y="27"/>
                  </a:lnTo>
                  <a:lnTo>
                    <a:pt x="84" y="26"/>
                  </a:lnTo>
                  <a:lnTo>
                    <a:pt x="85" y="23"/>
                  </a:lnTo>
                  <a:lnTo>
                    <a:pt x="0" y="2"/>
                  </a:lnTo>
                  <a:lnTo>
                    <a:pt x="5" y="0"/>
                  </a:lnTo>
                  <a:lnTo>
                    <a:pt x="131" y="32"/>
                  </a:lnTo>
                  <a:lnTo>
                    <a:pt x="126" y="34"/>
                  </a:lnTo>
                  <a:lnTo>
                    <a:pt x="89" y="25"/>
                  </a:lnTo>
                  <a:lnTo>
                    <a:pt x="89" y="26"/>
                  </a:lnTo>
                  <a:lnTo>
                    <a:pt x="88" y="26"/>
                  </a:lnTo>
                  <a:lnTo>
                    <a:pt x="88" y="27"/>
                  </a:lnTo>
                  <a:lnTo>
                    <a:pt x="87" y="28"/>
                  </a:lnTo>
                  <a:lnTo>
                    <a:pt x="86" y="29"/>
                  </a:lnTo>
                  <a:lnTo>
                    <a:pt x="85" y="30"/>
                  </a:lnTo>
                  <a:lnTo>
                    <a:pt x="82" y="32"/>
                  </a:lnTo>
                  <a:lnTo>
                    <a:pt x="80" y="33"/>
                  </a:lnTo>
                  <a:lnTo>
                    <a:pt x="78" y="34"/>
                  </a:lnTo>
                  <a:lnTo>
                    <a:pt x="75" y="36"/>
                  </a:lnTo>
                  <a:lnTo>
                    <a:pt x="72" y="37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1" y="42"/>
                  </a:lnTo>
                  <a:lnTo>
                    <a:pt x="57" y="44"/>
                  </a:lnTo>
                  <a:lnTo>
                    <a:pt x="54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22" name="Freeform 320"/>
            <p:cNvSpPr>
              <a:spLocks/>
            </p:cNvSpPr>
            <p:nvPr/>
          </p:nvSpPr>
          <p:spPr bwMode="auto">
            <a:xfrm>
              <a:off x="1717" y="1262"/>
              <a:ext cx="135" cy="39"/>
            </a:xfrm>
            <a:custGeom>
              <a:avLst/>
              <a:gdLst>
                <a:gd name="T0" fmla="*/ 0 w 135"/>
                <a:gd name="T1" fmla="*/ 0 h 39"/>
                <a:gd name="T2" fmla="*/ 131 w 135"/>
                <a:gd name="T3" fmla="*/ 39 h 39"/>
                <a:gd name="T4" fmla="*/ 135 w 135"/>
                <a:gd name="T5" fmla="*/ 39 h 39"/>
                <a:gd name="T6" fmla="*/ 4 w 135"/>
                <a:gd name="T7" fmla="*/ 0 h 39"/>
                <a:gd name="T8" fmla="*/ 0 w 135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39"/>
                <a:gd name="T17" fmla="*/ 135 w 135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39">
                  <a:moveTo>
                    <a:pt x="0" y="0"/>
                  </a:moveTo>
                  <a:lnTo>
                    <a:pt x="131" y="39"/>
                  </a:lnTo>
                  <a:lnTo>
                    <a:pt x="135" y="39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23" name="Freeform 321"/>
            <p:cNvSpPr>
              <a:spLocks/>
            </p:cNvSpPr>
            <p:nvPr/>
          </p:nvSpPr>
          <p:spPr bwMode="auto">
            <a:xfrm>
              <a:off x="1740" y="1256"/>
              <a:ext cx="132" cy="36"/>
            </a:xfrm>
            <a:custGeom>
              <a:avLst/>
              <a:gdLst>
                <a:gd name="T0" fmla="*/ 0 w 132"/>
                <a:gd name="T1" fmla="*/ 0 h 36"/>
                <a:gd name="T2" fmla="*/ 129 w 132"/>
                <a:gd name="T3" fmla="*/ 36 h 36"/>
                <a:gd name="T4" fmla="*/ 132 w 132"/>
                <a:gd name="T5" fmla="*/ 35 h 36"/>
                <a:gd name="T6" fmla="*/ 3 w 132"/>
                <a:gd name="T7" fmla="*/ 0 h 36"/>
                <a:gd name="T8" fmla="*/ 0 w 132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6"/>
                <a:gd name="T17" fmla="*/ 132 w 13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6">
                  <a:moveTo>
                    <a:pt x="0" y="0"/>
                  </a:moveTo>
                  <a:lnTo>
                    <a:pt x="129" y="36"/>
                  </a:lnTo>
                  <a:lnTo>
                    <a:pt x="132" y="35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24" name="Freeform 322"/>
            <p:cNvSpPr>
              <a:spLocks/>
            </p:cNvSpPr>
            <p:nvPr/>
          </p:nvSpPr>
          <p:spPr bwMode="auto">
            <a:xfrm>
              <a:off x="1729" y="1258"/>
              <a:ext cx="133" cy="39"/>
            </a:xfrm>
            <a:custGeom>
              <a:avLst/>
              <a:gdLst>
                <a:gd name="T0" fmla="*/ 0 w 133"/>
                <a:gd name="T1" fmla="*/ 0 h 39"/>
                <a:gd name="T2" fmla="*/ 131 w 133"/>
                <a:gd name="T3" fmla="*/ 39 h 39"/>
                <a:gd name="T4" fmla="*/ 133 w 133"/>
                <a:gd name="T5" fmla="*/ 39 h 39"/>
                <a:gd name="T6" fmla="*/ 4 w 133"/>
                <a:gd name="T7" fmla="*/ 0 h 39"/>
                <a:gd name="T8" fmla="*/ 0 w 133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9"/>
                <a:gd name="T17" fmla="*/ 133 w 133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9">
                  <a:moveTo>
                    <a:pt x="0" y="0"/>
                  </a:moveTo>
                  <a:lnTo>
                    <a:pt x="131" y="39"/>
                  </a:lnTo>
                  <a:lnTo>
                    <a:pt x="133" y="39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25" name="Line 323"/>
            <p:cNvSpPr>
              <a:spLocks noChangeShapeType="1"/>
            </p:cNvSpPr>
            <p:nvPr/>
          </p:nvSpPr>
          <p:spPr bwMode="auto">
            <a:xfrm>
              <a:off x="2066" y="1569"/>
              <a:ext cx="2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26" name="Freeform 335"/>
            <p:cNvSpPr>
              <a:spLocks/>
            </p:cNvSpPr>
            <p:nvPr/>
          </p:nvSpPr>
          <p:spPr bwMode="auto">
            <a:xfrm>
              <a:off x="3046" y="1176"/>
              <a:ext cx="746" cy="719"/>
            </a:xfrm>
            <a:custGeom>
              <a:avLst/>
              <a:gdLst>
                <a:gd name="T0" fmla="*/ 1 w 1198"/>
                <a:gd name="T1" fmla="*/ 3 h 719"/>
                <a:gd name="T2" fmla="*/ 1 w 1198"/>
                <a:gd name="T3" fmla="*/ 0 h 719"/>
                <a:gd name="T4" fmla="*/ 1 w 1198"/>
                <a:gd name="T5" fmla="*/ 7 h 719"/>
                <a:gd name="T6" fmla="*/ 1 w 1198"/>
                <a:gd name="T7" fmla="*/ 24 h 719"/>
                <a:gd name="T8" fmla="*/ 1 w 1198"/>
                <a:gd name="T9" fmla="*/ 56 h 719"/>
                <a:gd name="T10" fmla="*/ 1 w 1198"/>
                <a:gd name="T11" fmla="*/ 73 h 719"/>
                <a:gd name="T12" fmla="*/ 1 w 1198"/>
                <a:gd name="T13" fmla="*/ 77 h 719"/>
                <a:gd name="T14" fmla="*/ 1 w 1198"/>
                <a:gd name="T15" fmla="*/ 75 h 719"/>
                <a:gd name="T16" fmla="*/ 1 w 1198"/>
                <a:gd name="T17" fmla="*/ 65 h 719"/>
                <a:gd name="T18" fmla="*/ 1 w 1198"/>
                <a:gd name="T19" fmla="*/ 56 h 719"/>
                <a:gd name="T20" fmla="*/ 1 w 1198"/>
                <a:gd name="T21" fmla="*/ 58 h 719"/>
                <a:gd name="T22" fmla="*/ 1 w 1198"/>
                <a:gd name="T23" fmla="*/ 65 h 719"/>
                <a:gd name="T24" fmla="*/ 1 w 1198"/>
                <a:gd name="T25" fmla="*/ 76 h 719"/>
                <a:gd name="T26" fmla="*/ 1 w 1198"/>
                <a:gd name="T27" fmla="*/ 89 h 719"/>
                <a:gd name="T28" fmla="*/ 1 w 1198"/>
                <a:gd name="T29" fmla="*/ 117 h 719"/>
                <a:gd name="T30" fmla="*/ 1 w 1198"/>
                <a:gd name="T31" fmla="*/ 144 h 719"/>
                <a:gd name="T32" fmla="*/ 1 w 1198"/>
                <a:gd name="T33" fmla="*/ 169 h 719"/>
                <a:gd name="T34" fmla="*/ 1 w 1198"/>
                <a:gd name="T35" fmla="*/ 198 h 719"/>
                <a:gd name="T36" fmla="*/ 1 w 1198"/>
                <a:gd name="T37" fmla="*/ 232 h 719"/>
                <a:gd name="T38" fmla="*/ 1 w 1198"/>
                <a:gd name="T39" fmla="*/ 273 h 719"/>
                <a:gd name="T40" fmla="*/ 1 w 1198"/>
                <a:gd name="T41" fmla="*/ 323 h 719"/>
                <a:gd name="T42" fmla="*/ 1 w 1198"/>
                <a:gd name="T43" fmla="*/ 378 h 719"/>
                <a:gd name="T44" fmla="*/ 0 w 1198"/>
                <a:gd name="T45" fmla="*/ 434 h 719"/>
                <a:gd name="T46" fmla="*/ 1 w 1198"/>
                <a:gd name="T47" fmla="*/ 489 h 719"/>
                <a:gd name="T48" fmla="*/ 1 w 1198"/>
                <a:gd name="T49" fmla="*/ 539 h 719"/>
                <a:gd name="T50" fmla="*/ 1 w 1198"/>
                <a:gd name="T51" fmla="*/ 582 h 719"/>
                <a:gd name="T52" fmla="*/ 1 w 1198"/>
                <a:gd name="T53" fmla="*/ 615 h 719"/>
                <a:gd name="T54" fmla="*/ 1 w 1198"/>
                <a:gd name="T55" fmla="*/ 638 h 719"/>
                <a:gd name="T56" fmla="*/ 1 w 1198"/>
                <a:gd name="T57" fmla="*/ 656 h 719"/>
                <a:gd name="T58" fmla="*/ 1 w 1198"/>
                <a:gd name="T59" fmla="*/ 670 h 719"/>
                <a:gd name="T60" fmla="*/ 1 w 1198"/>
                <a:gd name="T61" fmla="*/ 683 h 719"/>
                <a:gd name="T62" fmla="*/ 1 w 1198"/>
                <a:gd name="T63" fmla="*/ 692 h 719"/>
                <a:gd name="T64" fmla="*/ 1 w 1198"/>
                <a:gd name="T65" fmla="*/ 700 h 719"/>
                <a:gd name="T66" fmla="*/ 1 w 1198"/>
                <a:gd name="T67" fmla="*/ 710 h 719"/>
                <a:gd name="T68" fmla="*/ 1 w 1198"/>
                <a:gd name="T69" fmla="*/ 717 h 719"/>
                <a:gd name="T70" fmla="*/ 1 w 1198"/>
                <a:gd name="T71" fmla="*/ 719 h 719"/>
                <a:gd name="T72" fmla="*/ 1 w 1198"/>
                <a:gd name="T73" fmla="*/ 719 h 719"/>
                <a:gd name="T74" fmla="*/ 1 w 1198"/>
                <a:gd name="T75" fmla="*/ 719 h 719"/>
                <a:gd name="T76" fmla="*/ 1 w 1198"/>
                <a:gd name="T77" fmla="*/ 718 h 719"/>
                <a:gd name="T78" fmla="*/ 1 w 1198"/>
                <a:gd name="T79" fmla="*/ 712 h 719"/>
                <a:gd name="T80" fmla="*/ 1 w 1198"/>
                <a:gd name="T81" fmla="*/ 700 h 719"/>
                <a:gd name="T82" fmla="*/ 1 w 1198"/>
                <a:gd name="T83" fmla="*/ 687 h 719"/>
                <a:gd name="T84" fmla="*/ 1 w 1198"/>
                <a:gd name="T85" fmla="*/ 672 h 719"/>
                <a:gd name="T86" fmla="*/ 1 w 1198"/>
                <a:gd name="T87" fmla="*/ 652 h 719"/>
                <a:gd name="T88" fmla="*/ 1 w 1198"/>
                <a:gd name="T89" fmla="*/ 627 h 719"/>
                <a:gd name="T90" fmla="*/ 1 w 1198"/>
                <a:gd name="T91" fmla="*/ 601 h 719"/>
                <a:gd name="T92" fmla="*/ 1 w 1198"/>
                <a:gd name="T93" fmla="*/ 554 h 719"/>
                <a:gd name="T94" fmla="*/ 1 w 1198"/>
                <a:gd name="T95" fmla="*/ 498 h 719"/>
                <a:gd name="T96" fmla="*/ 1 w 1198"/>
                <a:gd name="T97" fmla="*/ 433 h 719"/>
                <a:gd name="T98" fmla="*/ 1 w 1198"/>
                <a:gd name="T99" fmla="*/ 361 h 719"/>
                <a:gd name="T100" fmla="*/ 1 w 1198"/>
                <a:gd name="T101" fmla="*/ 321 h 719"/>
                <a:gd name="T102" fmla="*/ 1 w 1198"/>
                <a:gd name="T103" fmla="*/ 271 h 719"/>
                <a:gd name="T104" fmla="*/ 1 w 1198"/>
                <a:gd name="T105" fmla="*/ 166 h 719"/>
                <a:gd name="T106" fmla="*/ 1 w 1198"/>
                <a:gd name="T107" fmla="*/ 103 h 719"/>
                <a:gd name="T108" fmla="*/ 1 w 1198"/>
                <a:gd name="T109" fmla="*/ 61 h 719"/>
                <a:gd name="T110" fmla="*/ 1 w 1198"/>
                <a:gd name="T111" fmla="*/ 28 h 7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98"/>
                <a:gd name="T169" fmla="*/ 0 h 719"/>
                <a:gd name="T170" fmla="*/ 1198 w 1198"/>
                <a:gd name="T171" fmla="*/ 719 h 71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98" h="719">
                  <a:moveTo>
                    <a:pt x="1160" y="13"/>
                  </a:moveTo>
                  <a:lnTo>
                    <a:pt x="1154" y="9"/>
                  </a:lnTo>
                  <a:lnTo>
                    <a:pt x="1149" y="5"/>
                  </a:lnTo>
                  <a:lnTo>
                    <a:pt x="1142" y="3"/>
                  </a:lnTo>
                  <a:lnTo>
                    <a:pt x="1137" y="2"/>
                  </a:lnTo>
                  <a:lnTo>
                    <a:pt x="1130" y="0"/>
                  </a:lnTo>
                  <a:lnTo>
                    <a:pt x="1123" y="0"/>
                  </a:lnTo>
                  <a:lnTo>
                    <a:pt x="1116" y="0"/>
                  </a:lnTo>
                  <a:lnTo>
                    <a:pt x="1107" y="2"/>
                  </a:lnTo>
                  <a:lnTo>
                    <a:pt x="1099" y="3"/>
                  </a:lnTo>
                  <a:lnTo>
                    <a:pt x="1091" y="5"/>
                  </a:lnTo>
                  <a:lnTo>
                    <a:pt x="1082" y="7"/>
                  </a:lnTo>
                  <a:lnTo>
                    <a:pt x="1074" y="10"/>
                  </a:lnTo>
                  <a:lnTo>
                    <a:pt x="1064" y="13"/>
                  </a:lnTo>
                  <a:lnTo>
                    <a:pt x="1055" y="17"/>
                  </a:lnTo>
                  <a:lnTo>
                    <a:pt x="1036" y="24"/>
                  </a:lnTo>
                  <a:lnTo>
                    <a:pt x="1016" y="32"/>
                  </a:lnTo>
                  <a:lnTo>
                    <a:pt x="997" y="40"/>
                  </a:lnTo>
                  <a:lnTo>
                    <a:pt x="977" y="49"/>
                  </a:lnTo>
                  <a:lnTo>
                    <a:pt x="956" y="56"/>
                  </a:lnTo>
                  <a:lnTo>
                    <a:pt x="936" y="65"/>
                  </a:lnTo>
                  <a:lnTo>
                    <a:pt x="925" y="67"/>
                  </a:lnTo>
                  <a:lnTo>
                    <a:pt x="915" y="70"/>
                  </a:lnTo>
                  <a:lnTo>
                    <a:pt x="904" y="73"/>
                  </a:lnTo>
                  <a:lnTo>
                    <a:pt x="895" y="75"/>
                  </a:lnTo>
                  <a:lnTo>
                    <a:pt x="885" y="76"/>
                  </a:lnTo>
                  <a:lnTo>
                    <a:pt x="875" y="77"/>
                  </a:lnTo>
                  <a:lnTo>
                    <a:pt x="866" y="77"/>
                  </a:lnTo>
                  <a:lnTo>
                    <a:pt x="855" y="79"/>
                  </a:lnTo>
                  <a:lnTo>
                    <a:pt x="837" y="77"/>
                  </a:lnTo>
                  <a:lnTo>
                    <a:pt x="817" y="76"/>
                  </a:lnTo>
                  <a:lnTo>
                    <a:pt x="798" y="75"/>
                  </a:lnTo>
                  <a:lnTo>
                    <a:pt x="778" y="73"/>
                  </a:lnTo>
                  <a:lnTo>
                    <a:pt x="758" y="70"/>
                  </a:lnTo>
                  <a:lnTo>
                    <a:pt x="739" y="67"/>
                  </a:lnTo>
                  <a:lnTo>
                    <a:pt x="719" y="65"/>
                  </a:lnTo>
                  <a:lnTo>
                    <a:pt x="698" y="61"/>
                  </a:lnTo>
                  <a:lnTo>
                    <a:pt x="677" y="59"/>
                  </a:lnTo>
                  <a:lnTo>
                    <a:pt x="655" y="58"/>
                  </a:lnTo>
                  <a:lnTo>
                    <a:pt x="632" y="56"/>
                  </a:lnTo>
                  <a:lnTo>
                    <a:pt x="610" y="56"/>
                  </a:lnTo>
                  <a:lnTo>
                    <a:pt x="599" y="56"/>
                  </a:lnTo>
                  <a:lnTo>
                    <a:pt x="586" y="56"/>
                  </a:lnTo>
                  <a:lnTo>
                    <a:pt x="574" y="58"/>
                  </a:lnTo>
                  <a:lnTo>
                    <a:pt x="562" y="59"/>
                  </a:lnTo>
                  <a:lnTo>
                    <a:pt x="550" y="61"/>
                  </a:lnTo>
                  <a:lnTo>
                    <a:pt x="537" y="63"/>
                  </a:lnTo>
                  <a:lnTo>
                    <a:pt x="524" y="65"/>
                  </a:lnTo>
                  <a:lnTo>
                    <a:pt x="510" y="68"/>
                  </a:lnTo>
                  <a:lnTo>
                    <a:pt x="495" y="70"/>
                  </a:lnTo>
                  <a:lnTo>
                    <a:pt x="480" y="73"/>
                  </a:lnTo>
                  <a:lnTo>
                    <a:pt x="464" y="76"/>
                  </a:lnTo>
                  <a:lnTo>
                    <a:pt x="448" y="79"/>
                  </a:lnTo>
                  <a:lnTo>
                    <a:pt x="432" y="82"/>
                  </a:lnTo>
                  <a:lnTo>
                    <a:pt x="415" y="86"/>
                  </a:lnTo>
                  <a:lnTo>
                    <a:pt x="398" y="89"/>
                  </a:lnTo>
                  <a:lnTo>
                    <a:pt x="380" y="93"/>
                  </a:lnTo>
                  <a:lnTo>
                    <a:pt x="345" y="100"/>
                  </a:lnTo>
                  <a:lnTo>
                    <a:pt x="310" y="108"/>
                  </a:lnTo>
                  <a:lnTo>
                    <a:pt x="274" y="117"/>
                  </a:lnTo>
                  <a:lnTo>
                    <a:pt x="240" y="128"/>
                  </a:lnTo>
                  <a:lnTo>
                    <a:pt x="223" y="132"/>
                  </a:lnTo>
                  <a:lnTo>
                    <a:pt x="206" y="138"/>
                  </a:lnTo>
                  <a:lnTo>
                    <a:pt x="190" y="144"/>
                  </a:lnTo>
                  <a:lnTo>
                    <a:pt x="175" y="150"/>
                  </a:lnTo>
                  <a:lnTo>
                    <a:pt x="159" y="156"/>
                  </a:lnTo>
                  <a:lnTo>
                    <a:pt x="145" y="163"/>
                  </a:lnTo>
                  <a:lnTo>
                    <a:pt x="131" y="169"/>
                  </a:lnTo>
                  <a:lnTo>
                    <a:pt x="117" y="176"/>
                  </a:lnTo>
                  <a:lnTo>
                    <a:pt x="104" y="183"/>
                  </a:lnTo>
                  <a:lnTo>
                    <a:pt x="92" y="191"/>
                  </a:lnTo>
                  <a:lnTo>
                    <a:pt x="82" y="198"/>
                  </a:lnTo>
                  <a:lnTo>
                    <a:pt x="71" y="206"/>
                  </a:lnTo>
                  <a:lnTo>
                    <a:pt x="62" y="214"/>
                  </a:lnTo>
                  <a:lnTo>
                    <a:pt x="54" y="222"/>
                  </a:lnTo>
                  <a:lnTo>
                    <a:pt x="47" y="232"/>
                  </a:lnTo>
                  <a:lnTo>
                    <a:pt x="40" y="241"/>
                  </a:lnTo>
                  <a:lnTo>
                    <a:pt x="34" y="250"/>
                  </a:lnTo>
                  <a:lnTo>
                    <a:pt x="28" y="262"/>
                  </a:lnTo>
                  <a:lnTo>
                    <a:pt x="23" y="273"/>
                  </a:lnTo>
                  <a:lnTo>
                    <a:pt x="19" y="284"/>
                  </a:lnTo>
                  <a:lnTo>
                    <a:pt x="14" y="297"/>
                  </a:lnTo>
                  <a:lnTo>
                    <a:pt x="10" y="310"/>
                  </a:lnTo>
                  <a:lnTo>
                    <a:pt x="8" y="323"/>
                  </a:lnTo>
                  <a:lnTo>
                    <a:pt x="6" y="336"/>
                  </a:lnTo>
                  <a:lnTo>
                    <a:pt x="3" y="350"/>
                  </a:lnTo>
                  <a:lnTo>
                    <a:pt x="2" y="364"/>
                  </a:lnTo>
                  <a:lnTo>
                    <a:pt x="1" y="378"/>
                  </a:lnTo>
                  <a:lnTo>
                    <a:pt x="0" y="391"/>
                  </a:lnTo>
                  <a:lnTo>
                    <a:pt x="0" y="406"/>
                  </a:lnTo>
                  <a:lnTo>
                    <a:pt x="0" y="420"/>
                  </a:lnTo>
                  <a:lnTo>
                    <a:pt x="0" y="434"/>
                  </a:lnTo>
                  <a:lnTo>
                    <a:pt x="1" y="448"/>
                  </a:lnTo>
                  <a:lnTo>
                    <a:pt x="2" y="461"/>
                  </a:lnTo>
                  <a:lnTo>
                    <a:pt x="5" y="475"/>
                  </a:lnTo>
                  <a:lnTo>
                    <a:pt x="6" y="489"/>
                  </a:lnTo>
                  <a:lnTo>
                    <a:pt x="8" y="502"/>
                  </a:lnTo>
                  <a:lnTo>
                    <a:pt x="12" y="514"/>
                  </a:lnTo>
                  <a:lnTo>
                    <a:pt x="14" y="526"/>
                  </a:lnTo>
                  <a:lnTo>
                    <a:pt x="17" y="539"/>
                  </a:lnTo>
                  <a:lnTo>
                    <a:pt x="21" y="551"/>
                  </a:lnTo>
                  <a:lnTo>
                    <a:pt x="24" y="561"/>
                  </a:lnTo>
                  <a:lnTo>
                    <a:pt x="28" y="572"/>
                  </a:lnTo>
                  <a:lnTo>
                    <a:pt x="33" y="582"/>
                  </a:lnTo>
                  <a:lnTo>
                    <a:pt x="37" y="590"/>
                  </a:lnTo>
                  <a:lnTo>
                    <a:pt x="42" y="600"/>
                  </a:lnTo>
                  <a:lnTo>
                    <a:pt x="47" y="607"/>
                  </a:lnTo>
                  <a:lnTo>
                    <a:pt x="51" y="615"/>
                  </a:lnTo>
                  <a:lnTo>
                    <a:pt x="57" y="621"/>
                  </a:lnTo>
                  <a:lnTo>
                    <a:pt x="63" y="627"/>
                  </a:lnTo>
                  <a:lnTo>
                    <a:pt x="70" y="632"/>
                  </a:lnTo>
                  <a:lnTo>
                    <a:pt x="77" y="638"/>
                  </a:lnTo>
                  <a:lnTo>
                    <a:pt x="85" y="643"/>
                  </a:lnTo>
                  <a:lnTo>
                    <a:pt x="92" y="648"/>
                  </a:lnTo>
                  <a:lnTo>
                    <a:pt x="101" y="651"/>
                  </a:lnTo>
                  <a:lnTo>
                    <a:pt x="110" y="656"/>
                  </a:lnTo>
                  <a:lnTo>
                    <a:pt x="119" y="659"/>
                  </a:lnTo>
                  <a:lnTo>
                    <a:pt x="128" y="662"/>
                  </a:lnTo>
                  <a:lnTo>
                    <a:pt x="138" y="665"/>
                  </a:lnTo>
                  <a:lnTo>
                    <a:pt x="159" y="670"/>
                  </a:lnTo>
                  <a:lnTo>
                    <a:pt x="180" y="673"/>
                  </a:lnTo>
                  <a:lnTo>
                    <a:pt x="202" y="677"/>
                  </a:lnTo>
                  <a:lnTo>
                    <a:pt x="225" y="680"/>
                  </a:lnTo>
                  <a:lnTo>
                    <a:pt x="248" y="683"/>
                  </a:lnTo>
                  <a:lnTo>
                    <a:pt x="272" y="685"/>
                  </a:lnTo>
                  <a:lnTo>
                    <a:pt x="295" y="686"/>
                  </a:lnTo>
                  <a:lnTo>
                    <a:pt x="319" y="689"/>
                  </a:lnTo>
                  <a:lnTo>
                    <a:pt x="342" y="692"/>
                  </a:lnTo>
                  <a:lnTo>
                    <a:pt x="365" y="696"/>
                  </a:lnTo>
                  <a:lnTo>
                    <a:pt x="377" y="697"/>
                  </a:lnTo>
                  <a:lnTo>
                    <a:pt x="389" y="698"/>
                  </a:lnTo>
                  <a:lnTo>
                    <a:pt x="401" y="700"/>
                  </a:lnTo>
                  <a:lnTo>
                    <a:pt x="413" y="701"/>
                  </a:lnTo>
                  <a:lnTo>
                    <a:pt x="439" y="704"/>
                  </a:lnTo>
                  <a:lnTo>
                    <a:pt x="466" y="707"/>
                  </a:lnTo>
                  <a:lnTo>
                    <a:pt x="492" y="710"/>
                  </a:lnTo>
                  <a:lnTo>
                    <a:pt x="520" y="711"/>
                  </a:lnTo>
                  <a:lnTo>
                    <a:pt x="576" y="714"/>
                  </a:lnTo>
                  <a:lnTo>
                    <a:pt x="604" y="715"/>
                  </a:lnTo>
                  <a:lnTo>
                    <a:pt x="631" y="717"/>
                  </a:lnTo>
                  <a:lnTo>
                    <a:pt x="658" y="718"/>
                  </a:lnTo>
                  <a:lnTo>
                    <a:pt x="684" y="719"/>
                  </a:lnTo>
                  <a:lnTo>
                    <a:pt x="695" y="719"/>
                  </a:lnTo>
                  <a:lnTo>
                    <a:pt x="708" y="719"/>
                  </a:lnTo>
                  <a:lnTo>
                    <a:pt x="720" y="719"/>
                  </a:lnTo>
                  <a:lnTo>
                    <a:pt x="732" y="719"/>
                  </a:lnTo>
                  <a:lnTo>
                    <a:pt x="742" y="719"/>
                  </a:lnTo>
                  <a:lnTo>
                    <a:pt x="753" y="719"/>
                  </a:lnTo>
                  <a:lnTo>
                    <a:pt x="763" y="719"/>
                  </a:lnTo>
                  <a:lnTo>
                    <a:pt x="773" y="719"/>
                  </a:lnTo>
                  <a:lnTo>
                    <a:pt x="782" y="719"/>
                  </a:lnTo>
                  <a:lnTo>
                    <a:pt x="791" y="719"/>
                  </a:lnTo>
                  <a:lnTo>
                    <a:pt x="801" y="719"/>
                  </a:lnTo>
                  <a:lnTo>
                    <a:pt x="809" y="718"/>
                  </a:lnTo>
                  <a:lnTo>
                    <a:pt x="816" y="718"/>
                  </a:lnTo>
                  <a:lnTo>
                    <a:pt x="824" y="718"/>
                  </a:lnTo>
                  <a:lnTo>
                    <a:pt x="839" y="717"/>
                  </a:lnTo>
                  <a:lnTo>
                    <a:pt x="852" y="715"/>
                  </a:lnTo>
                  <a:lnTo>
                    <a:pt x="865" y="713"/>
                  </a:lnTo>
                  <a:lnTo>
                    <a:pt x="876" y="712"/>
                  </a:lnTo>
                  <a:lnTo>
                    <a:pt x="888" y="710"/>
                  </a:lnTo>
                  <a:lnTo>
                    <a:pt x="900" y="707"/>
                  </a:lnTo>
                  <a:lnTo>
                    <a:pt x="910" y="705"/>
                  </a:lnTo>
                  <a:lnTo>
                    <a:pt x="931" y="700"/>
                  </a:lnTo>
                  <a:lnTo>
                    <a:pt x="943" y="697"/>
                  </a:lnTo>
                  <a:lnTo>
                    <a:pt x="953" y="693"/>
                  </a:lnTo>
                  <a:lnTo>
                    <a:pt x="965" y="691"/>
                  </a:lnTo>
                  <a:lnTo>
                    <a:pt x="977" y="687"/>
                  </a:lnTo>
                  <a:lnTo>
                    <a:pt x="990" y="683"/>
                  </a:lnTo>
                  <a:lnTo>
                    <a:pt x="1002" y="679"/>
                  </a:lnTo>
                  <a:lnTo>
                    <a:pt x="1015" y="676"/>
                  </a:lnTo>
                  <a:lnTo>
                    <a:pt x="1029" y="672"/>
                  </a:lnTo>
                  <a:lnTo>
                    <a:pt x="1056" y="665"/>
                  </a:lnTo>
                  <a:lnTo>
                    <a:pt x="1070" y="662"/>
                  </a:lnTo>
                  <a:lnTo>
                    <a:pt x="1083" y="657"/>
                  </a:lnTo>
                  <a:lnTo>
                    <a:pt x="1096" y="652"/>
                  </a:lnTo>
                  <a:lnTo>
                    <a:pt x="1109" y="647"/>
                  </a:lnTo>
                  <a:lnTo>
                    <a:pt x="1120" y="641"/>
                  </a:lnTo>
                  <a:lnTo>
                    <a:pt x="1132" y="635"/>
                  </a:lnTo>
                  <a:lnTo>
                    <a:pt x="1142" y="627"/>
                  </a:lnTo>
                  <a:lnTo>
                    <a:pt x="1152" y="620"/>
                  </a:lnTo>
                  <a:lnTo>
                    <a:pt x="1160" y="610"/>
                  </a:lnTo>
                  <a:lnTo>
                    <a:pt x="1165" y="606"/>
                  </a:lnTo>
                  <a:lnTo>
                    <a:pt x="1168" y="601"/>
                  </a:lnTo>
                  <a:lnTo>
                    <a:pt x="1174" y="590"/>
                  </a:lnTo>
                  <a:lnTo>
                    <a:pt x="1180" y="579"/>
                  </a:lnTo>
                  <a:lnTo>
                    <a:pt x="1184" y="567"/>
                  </a:lnTo>
                  <a:lnTo>
                    <a:pt x="1188" y="554"/>
                  </a:lnTo>
                  <a:lnTo>
                    <a:pt x="1191" y="541"/>
                  </a:lnTo>
                  <a:lnTo>
                    <a:pt x="1194" y="527"/>
                  </a:lnTo>
                  <a:lnTo>
                    <a:pt x="1195" y="513"/>
                  </a:lnTo>
                  <a:lnTo>
                    <a:pt x="1196" y="498"/>
                  </a:lnTo>
                  <a:lnTo>
                    <a:pt x="1197" y="483"/>
                  </a:lnTo>
                  <a:lnTo>
                    <a:pt x="1197" y="467"/>
                  </a:lnTo>
                  <a:lnTo>
                    <a:pt x="1197" y="450"/>
                  </a:lnTo>
                  <a:lnTo>
                    <a:pt x="1197" y="433"/>
                  </a:lnTo>
                  <a:lnTo>
                    <a:pt x="1197" y="415"/>
                  </a:lnTo>
                  <a:lnTo>
                    <a:pt x="1197" y="398"/>
                  </a:lnTo>
                  <a:lnTo>
                    <a:pt x="1197" y="380"/>
                  </a:lnTo>
                  <a:lnTo>
                    <a:pt x="1196" y="361"/>
                  </a:lnTo>
                  <a:lnTo>
                    <a:pt x="1196" y="352"/>
                  </a:lnTo>
                  <a:lnTo>
                    <a:pt x="1196" y="343"/>
                  </a:lnTo>
                  <a:lnTo>
                    <a:pt x="1196" y="331"/>
                  </a:lnTo>
                  <a:lnTo>
                    <a:pt x="1196" y="321"/>
                  </a:lnTo>
                  <a:lnTo>
                    <a:pt x="1197" y="309"/>
                  </a:lnTo>
                  <a:lnTo>
                    <a:pt x="1197" y="297"/>
                  </a:lnTo>
                  <a:lnTo>
                    <a:pt x="1197" y="284"/>
                  </a:lnTo>
                  <a:lnTo>
                    <a:pt x="1197" y="271"/>
                  </a:lnTo>
                  <a:lnTo>
                    <a:pt x="1198" y="246"/>
                  </a:lnTo>
                  <a:lnTo>
                    <a:pt x="1198" y="219"/>
                  </a:lnTo>
                  <a:lnTo>
                    <a:pt x="1198" y="192"/>
                  </a:lnTo>
                  <a:lnTo>
                    <a:pt x="1197" y="166"/>
                  </a:lnTo>
                  <a:lnTo>
                    <a:pt x="1196" y="141"/>
                  </a:lnTo>
                  <a:lnTo>
                    <a:pt x="1196" y="128"/>
                  </a:lnTo>
                  <a:lnTo>
                    <a:pt x="1195" y="116"/>
                  </a:lnTo>
                  <a:lnTo>
                    <a:pt x="1194" y="103"/>
                  </a:lnTo>
                  <a:lnTo>
                    <a:pt x="1191" y="93"/>
                  </a:lnTo>
                  <a:lnTo>
                    <a:pt x="1190" y="81"/>
                  </a:lnTo>
                  <a:lnTo>
                    <a:pt x="1188" y="70"/>
                  </a:lnTo>
                  <a:lnTo>
                    <a:pt x="1186" y="61"/>
                  </a:lnTo>
                  <a:lnTo>
                    <a:pt x="1183" y="52"/>
                  </a:lnTo>
                  <a:lnTo>
                    <a:pt x="1180" y="44"/>
                  </a:lnTo>
                  <a:lnTo>
                    <a:pt x="1176" y="35"/>
                  </a:lnTo>
                  <a:lnTo>
                    <a:pt x="1173" y="28"/>
                  </a:lnTo>
                  <a:lnTo>
                    <a:pt x="1169" y="23"/>
                  </a:lnTo>
                  <a:lnTo>
                    <a:pt x="1165" y="17"/>
                  </a:lnTo>
                  <a:lnTo>
                    <a:pt x="1160" y="13"/>
                  </a:lnTo>
                  <a:close/>
                </a:path>
              </a:pathLst>
            </a:custGeom>
            <a:gradFill rotWithShape="1">
              <a:gsLst>
                <a:gs pos="0">
                  <a:srgbClr val="00FF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27" name="Line 336"/>
            <p:cNvSpPr>
              <a:spLocks noChangeShapeType="1"/>
            </p:cNvSpPr>
            <p:nvPr/>
          </p:nvSpPr>
          <p:spPr bwMode="auto">
            <a:xfrm flipV="1">
              <a:off x="2735" y="1558"/>
              <a:ext cx="30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2216" name="Rectangle 349"/>
          <p:cNvSpPr>
            <a:spLocks noChangeArrowheads="1"/>
          </p:cNvSpPr>
          <p:nvPr/>
        </p:nvSpPr>
        <p:spPr bwMode="auto">
          <a:xfrm>
            <a:off x="4908550" y="2462213"/>
            <a:ext cx="493713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22217" name="Line 350"/>
          <p:cNvSpPr>
            <a:spLocks noChangeShapeType="1"/>
          </p:cNvSpPr>
          <p:nvPr/>
        </p:nvSpPr>
        <p:spPr bwMode="auto">
          <a:xfrm flipH="1">
            <a:off x="4711700" y="2378075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18" name="Rectangle 351"/>
          <p:cNvSpPr>
            <a:spLocks noChangeArrowheads="1"/>
          </p:cNvSpPr>
          <p:nvPr/>
        </p:nvSpPr>
        <p:spPr bwMode="auto">
          <a:xfrm>
            <a:off x="3554413" y="2754313"/>
            <a:ext cx="493712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22219" name="Line 352"/>
          <p:cNvSpPr>
            <a:spLocks noChangeShapeType="1"/>
          </p:cNvSpPr>
          <p:nvPr/>
        </p:nvSpPr>
        <p:spPr bwMode="auto">
          <a:xfrm flipH="1">
            <a:off x="3709988" y="2911475"/>
            <a:ext cx="506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508" name="Text Box 353"/>
          <p:cNvSpPr txBox="1">
            <a:spLocks noChangeArrowheads="1"/>
          </p:cNvSpPr>
          <p:nvPr/>
        </p:nvSpPr>
        <p:spPr bwMode="auto">
          <a:xfrm>
            <a:off x="4876800" y="533400"/>
            <a:ext cx="21336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</a:rPr>
              <a:t>Các gói đến sẽ được phép vào? Các gói chuẩn bị ra có được phép không?</a:t>
            </a:r>
          </a:p>
        </p:txBody>
      </p:sp>
      <p:sp>
        <p:nvSpPr>
          <p:cNvPr id="222221" name="Oval 356"/>
          <p:cNvSpPr>
            <a:spLocks noChangeArrowheads="1"/>
          </p:cNvSpPr>
          <p:nvPr/>
        </p:nvSpPr>
        <p:spPr bwMode="auto">
          <a:xfrm>
            <a:off x="4116388" y="1908175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22222" name="Oval 357"/>
          <p:cNvSpPr>
            <a:spLocks noChangeArrowheads="1"/>
          </p:cNvSpPr>
          <p:nvPr/>
        </p:nvSpPr>
        <p:spPr bwMode="auto">
          <a:xfrm>
            <a:off x="4338638" y="2160588"/>
            <a:ext cx="350837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6099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944562"/>
          </a:xfrm>
        </p:spPr>
        <p:txBody>
          <a:bodyPr/>
          <a:lstStyle/>
          <a:p>
            <a:pPr eaLnBrk="1" hangingPunct="1"/>
            <a:r>
              <a:rPr lang="en-US" sz="3600" smtClean="0"/>
              <a:t>Lọc gói tin</a:t>
            </a:r>
          </a:p>
        </p:txBody>
      </p:sp>
      <p:sp>
        <p:nvSpPr>
          <p:cNvPr id="223235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673100" y="1306513"/>
            <a:ext cx="7566025" cy="4183062"/>
          </a:xfrm>
        </p:spPr>
        <p:txBody>
          <a:bodyPr/>
          <a:lstStyle/>
          <a:p>
            <a:pPr eaLnBrk="1" hangingPunct="1"/>
            <a:r>
              <a:rPr lang="en-US" sz="2400" smtClean="0">
                <a:solidFill>
                  <a:srgbClr val="FF0000"/>
                </a:solidFill>
              </a:rPr>
              <a:t>Ví dụ 1: chặn các datagram đến và đi với trường giao thức IP = 17 và port nguồn hoặc đích = 23.</a:t>
            </a:r>
            <a:endParaRPr lang="en-US" sz="2400" smtClean="0"/>
          </a:p>
          <a:p>
            <a:pPr lvl="1" eaLnBrk="1" hangingPunct="1"/>
            <a:r>
              <a:rPr lang="en-US" smtClean="0"/>
              <a:t>Tất cả các dòng UDP đến/đi và các kết nối telnet đều bị chặn lại.</a:t>
            </a:r>
          </a:p>
          <a:p>
            <a:pPr eaLnBrk="1" hangingPunct="1"/>
            <a:r>
              <a:rPr lang="en-US" sz="2400" smtClean="0">
                <a:solidFill>
                  <a:srgbClr val="FF0000"/>
                </a:solidFill>
              </a:rPr>
              <a:t>Ví dụ 2: chặn các đoạn Block TCP với ACK=0.</a:t>
            </a:r>
          </a:p>
          <a:p>
            <a:pPr lvl="1" eaLnBrk="1" hangingPunct="1"/>
            <a:r>
              <a:rPr lang="en-US" smtClean="0"/>
              <a:t>Ngăn chặn các client bên ngoài tạo các kết nối TCP với các client bên trong, nhưng cho phép các client bên trong kết nối ra ngoài.</a:t>
            </a:r>
          </a:p>
        </p:txBody>
      </p:sp>
      <p:sp>
        <p:nvSpPr>
          <p:cNvPr id="6758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087952-23C1-4F3E-8DD6-CCB9517E703B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25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34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5257800" cy="944562"/>
          </a:xfrm>
        </p:spPr>
        <p:txBody>
          <a:bodyPr/>
          <a:lstStyle/>
          <a:p>
            <a:pPr eaLnBrk="1" hangingPunct="1"/>
            <a:r>
              <a:rPr lang="en-US" sz="3600" smtClean="0"/>
              <a:t>Các ứng dụng gateway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5613" y="1555750"/>
            <a:ext cx="4298950" cy="2376488"/>
          </a:xfrm>
        </p:spPr>
        <p:txBody>
          <a:bodyPr/>
          <a:lstStyle/>
          <a:p>
            <a:pPr eaLnBrk="1" hangingPunct="1"/>
            <a:r>
              <a:rPr lang="en-US" sz="2400" smtClean="0"/>
              <a:t>Lọc các gói trên dữ liệu ứng dụng cũng như các trường IP/TCP/UDP.</a:t>
            </a:r>
          </a:p>
          <a:p>
            <a:pPr eaLnBrk="1" hangingPunct="1"/>
            <a:r>
              <a:rPr lang="en-US" sz="2400" u="sng" smtClean="0">
                <a:solidFill>
                  <a:srgbClr val="FF0000"/>
                </a:solidFill>
              </a:rPr>
              <a:t>Ví dụ:</a:t>
            </a:r>
            <a:r>
              <a:rPr lang="en-US" sz="2400" smtClean="0"/>
              <a:t> cho phép chọn các user bên trong được telnet ra ngoài.</a:t>
            </a:r>
            <a:endParaRPr lang="en-US" sz="2000" smtClean="0"/>
          </a:p>
        </p:txBody>
      </p:sp>
      <p:sp>
        <p:nvSpPr>
          <p:cNvPr id="10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3354E-5BDC-4872-B2D5-E27E3DBB5E00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26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261" name="Freeform 5"/>
          <p:cNvSpPr>
            <a:spLocks/>
          </p:cNvSpPr>
          <p:nvPr/>
        </p:nvSpPr>
        <p:spPr bwMode="auto">
          <a:xfrm>
            <a:off x="4829175" y="1511300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4262" name="Object 6"/>
          <p:cNvGraphicFramePr>
            <a:graphicFrameLocks noChangeAspect="1"/>
          </p:cNvGraphicFramePr>
          <p:nvPr/>
        </p:nvGraphicFramePr>
        <p:xfrm>
          <a:off x="4943475" y="1658938"/>
          <a:ext cx="415925" cy="330200"/>
        </p:xfrm>
        <a:graphic>
          <a:graphicData uri="http://schemas.openxmlformats.org/presentationml/2006/ole">
            <p:oleObj spid="_x0000_s1032" name="Clip" r:id="rId3" imgW="1307263" imgH="1084139" progId="">
              <p:embed/>
            </p:oleObj>
          </a:graphicData>
        </a:graphic>
      </p:graphicFrame>
      <p:sp>
        <p:nvSpPr>
          <p:cNvPr id="224263" name="Line 7"/>
          <p:cNvSpPr>
            <a:spLocks noChangeShapeType="1"/>
          </p:cNvSpPr>
          <p:nvPr/>
        </p:nvSpPr>
        <p:spPr bwMode="auto">
          <a:xfrm flipV="1">
            <a:off x="5349875" y="1905000"/>
            <a:ext cx="73025" cy="7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4264" name="Object 8"/>
          <p:cNvGraphicFramePr>
            <a:graphicFrameLocks noChangeAspect="1"/>
          </p:cNvGraphicFramePr>
          <p:nvPr/>
        </p:nvGraphicFramePr>
        <p:xfrm>
          <a:off x="4943475" y="2254250"/>
          <a:ext cx="415925" cy="330200"/>
        </p:xfrm>
        <a:graphic>
          <a:graphicData uri="http://schemas.openxmlformats.org/presentationml/2006/ole">
            <p:oleObj spid="_x0000_s1033" name="Clip" r:id="rId4" imgW="1307263" imgH="1084139" progId="">
              <p:embed/>
            </p:oleObj>
          </a:graphicData>
        </a:graphic>
      </p:graphicFrame>
      <p:sp>
        <p:nvSpPr>
          <p:cNvPr id="224265" name="Line 9"/>
          <p:cNvSpPr>
            <a:spLocks noChangeShapeType="1"/>
          </p:cNvSpPr>
          <p:nvPr/>
        </p:nvSpPr>
        <p:spPr bwMode="auto">
          <a:xfrm flipV="1">
            <a:off x="5349875" y="2505075"/>
            <a:ext cx="730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>
            <a:off x="5416550" y="1903413"/>
            <a:ext cx="0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4267" name="Object 11"/>
          <p:cNvGraphicFramePr>
            <a:graphicFrameLocks noChangeAspect="1"/>
          </p:cNvGraphicFramePr>
          <p:nvPr/>
        </p:nvGraphicFramePr>
        <p:xfrm>
          <a:off x="5811838" y="2668588"/>
          <a:ext cx="417512" cy="331787"/>
        </p:xfrm>
        <a:graphic>
          <a:graphicData uri="http://schemas.openxmlformats.org/presentationml/2006/ole">
            <p:oleObj spid="_x0000_s1034" name="Clip" r:id="rId5" imgW="1307263" imgH="1084139" progId="">
              <p:embed/>
            </p:oleObj>
          </a:graphicData>
        </a:graphic>
      </p:graphicFrame>
      <p:graphicFrame>
        <p:nvGraphicFramePr>
          <p:cNvPr id="224268" name="Object 12"/>
          <p:cNvGraphicFramePr>
            <a:graphicFrameLocks noChangeAspect="1"/>
          </p:cNvGraphicFramePr>
          <p:nvPr/>
        </p:nvGraphicFramePr>
        <p:xfrm>
          <a:off x="5197475" y="2657475"/>
          <a:ext cx="415925" cy="330200"/>
        </p:xfrm>
        <a:graphic>
          <a:graphicData uri="http://schemas.openxmlformats.org/presentationml/2006/ole">
            <p:oleObj spid="_x0000_s1035" name="Clip" r:id="rId6" imgW="1307263" imgH="1084139" progId="">
              <p:embed/>
            </p:oleObj>
          </a:graphicData>
        </a:graphic>
      </p:graphicFrame>
      <p:sp>
        <p:nvSpPr>
          <p:cNvPr id="224269" name="Line 13"/>
          <p:cNvSpPr>
            <a:spLocks noChangeShapeType="1"/>
          </p:cNvSpPr>
          <p:nvPr/>
        </p:nvSpPr>
        <p:spPr bwMode="auto">
          <a:xfrm rot="-5400000">
            <a:off x="6036469" y="264398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70" name="Line 14"/>
          <p:cNvSpPr>
            <a:spLocks noChangeShapeType="1"/>
          </p:cNvSpPr>
          <p:nvPr/>
        </p:nvSpPr>
        <p:spPr bwMode="auto">
          <a:xfrm rot="5400000" flipH="1">
            <a:off x="5410200" y="263525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71" name="Line 15"/>
          <p:cNvSpPr>
            <a:spLocks noChangeShapeType="1"/>
          </p:cNvSpPr>
          <p:nvPr/>
        </p:nvSpPr>
        <p:spPr bwMode="auto">
          <a:xfrm rot="16200000" flipV="1">
            <a:off x="5757069" y="229631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72" name="Line 16"/>
          <p:cNvSpPr>
            <a:spLocks noChangeShapeType="1"/>
          </p:cNvSpPr>
          <p:nvPr/>
        </p:nvSpPr>
        <p:spPr bwMode="auto">
          <a:xfrm flipV="1">
            <a:off x="5422900" y="2235200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73" name="Line 17"/>
          <p:cNvSpPr>
            <a:spLocks noChangeShapeType="1"/>
          </p:cNvSpPr>
          <p:nvPr/>
        </p:nvSpPr>
        <p:spPr bwMode="auto">
          <a:xfrm>
            <a:off x="5897563" y="2363788"/>
            <a:ext cx="430212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74" name="Line 18"/>
          <p:cNvSpPr>
            <a:spLocks noChangeShapeType="1"/>
          </p:cNvSpPr>
          <p:nvPr/>
        </p:nvSpPr>
        <p:spPr bwMode="auto">
          <a:xfrm flipH="1">
            <a:off x="6819900" y="2278063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75" name="Line 19"/>
          <p:cNvSpPr>
            <a:spLocks noChangeShapeType="1"/>
          </p:cNvSpPr>
          <p:nvPr/>
        </p:nvSpPr>
        <p:spPr bwMode="auto">
          <a:xfrm>
            <a:off x="6602413" y="2768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4276" name="Group 20"/>
          <p:cNvGrpSpPr>
            <a:grpSpLocks/>
          </p:cNvGrpSpPr>
          <p:nvPr/>
        </p:nvGrpSpPr>
        <p:grpSpPr bwMode="auto">
          <a:xfrm>
            <a:off x="6456363" y="1492250"/>
            <a:ext cx="303212" cy="571500"/>
            <a:chOff x="4180" y="783"/>
            <a:chExt cx="150" cy="307"/>
          </a:xfrm>
        </p:grpSpPr>
        <p:sp>
          <p:nvSpPr>
            <p:cNvPr id="224359" name="AutoShape 2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4360" name="Rectangle 2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4361" name="Rectangle 2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4362" name="AutoShape 2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4363" name="Line 2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64" name="Line 2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65" name="Rectangle 2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4366" name="Rectangle 2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224277" name="Group 29"/>
          <p:cNvGrpSpPr>
            <a:grpSpLocks/>
          </p:cNvGrpSpPr>
          <p:nvPr/>
        </p:nvGrpSpPr>
        <p:grpSpPr bwMode="auto">
          <a:xfrm>
            <a:off x="7386638" y="2627313"/>
            <a:ext cx="207962" cy="409575"/>
            <a:chOff x="4180" y="783"/>
            <a:chExt cx="150" cy="307"/>
          </a:xfrm>
        </p:grpSpPr>
        <p:sp>
          <p:nvSpPr>
            <p:cNvPr id="224351" name="AutoShape 3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4352" name="Rectangle 3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4353" name="Rectangle 3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4354" name="AutoShape 3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4355" name="Line 3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56" name="Line 3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57" name="Rectangle 3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4358" name="Rectangle 3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224278" name="Line 38"/>
          <p:cNvSpPr>
            <a:spLocks noChangeShapeType="1"/>
          </p:cNvSpPr>
          <p:nvPr/>
        </p:nvSpPr>
        <p:spPr bwMode="auto">
          <a:xfrm rot="5400000" flipH="1">
            <a:off x="6719887" y="2097088"/>
            <a:ext cx="22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79" name="Line 39"/>
          <p:cNvSpPr>
            <a:spLocks noChangeShapeType="1"/>
          </p:cNvSpPr>
          <p:nvPr/>
        </p:nvSpPr>
        <p:spPr bwMode="auto">
          <a:xfrm rot="-5400000">
            <a:off x="6754019" y="1945481"/>
            <a:ext cx="6350" cy="160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80" name="Line 40"/>
          <p:cNvSpPr>
            <a:spLocks noChangeShapeType="1"/>
          </p:cNvSpPr>
          <p:nvPr/>
        </p:nvSpPr>
        <p:spPr bwMode="auto">
          <a:xfrm rot="-5400000">
            <a:off x="6889750" y="211137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81" name="Line 41"/>
          <p:cNvSpPr>
            <a:spLocks noChangeShapeType="1"/>
          </p:cNvSpPr>
          <p:nvPr/>
        </p:nvSpPr>
        <p:spPr bwMode="auto">
          <a:xfrm flipH="1">
            <a:off x="7205663" y="1690688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4282" name="Group 42"/>
          <p:cNvGrpSpPr>
            <a:grpSpLocks/>
          </p:cNvGrpSpPr>
          <p:nvPr/>
        </p:nvGrpSpPr>
        <p:grpSpPr bwMode="auto">
          <a:xfrm>
            <a:off x="7262813" y="1454150"/>
            <a:ext cx="501650" cy="233363"/>
            <a:chOff x="3600" y="219"/>
            <a:chExt cx="360" cy="175"/>
          </a:xfrm>
        </p:grpSpPr>
        <p:sp>
          <p:nvSpPr>
            <p:cNvPr id="224338" name="Oval 4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4339" name="Line 4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40" name="Line 4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41" name="Rectangle 4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4342" name="Oval 4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24343" name="Group 4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4348" name="Line 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349" name="Line 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350" name="Line 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4344" name="Group 5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4345" name="Line 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346" name="Line 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347" name="Line 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4283" name="Group 56"/>
          <p:cNvGrpSpPr>
            <a:grpSpLocks/>
          </p:cNvGrpSpPr>
          <p:nvPr/>
        </p:nvGrpSpPr>
        <p:grpSpPr bwMode="auto">
          <a:xfrm>
            <a:off x="6929438" y="2038350"/>
            <a:ext cx="501650" cy="234950"/>
            <a:chOff x="3600" y="219"/>
            <a:chExt cx="360" cy="175"/>
          </a:xfrm>
        </p:grpSpPr>
        <p:sp>
          <p:nvSpPr>
            <p:cNvPr id="224325" name="Oval 5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4326" name="Line 5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27" name="Line 5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28" name="Rectangle 6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4329" name="Oval 6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24330" name="Group 6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4335" name="Line 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336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337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4331" name="Group 6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4332" name="Line 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333" name="Line 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334" name="Line 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4284" name="Group 70"/>
          <p:cNvGrpSpPr>
            <a:grpSpLocks/>
          </p:cNvGrpSpPr>
          <p:nvPr/>
        </p:nvGrpSpPr>
        <p:grpSpPr bwMode="auto">
          <a:xfrm>
            <a:off x="6319838" y="2527300"/>
            <a:ext cx="500062" cy="233363"/>
            <a:chOff x="3600" y="219"/>
            <a:chExt cx="360" cy="175"/>
          </a:xfrm>
        </p:grpSpPr>
        <p:sp>
          <p:nvSpPr>
            <p:cNvPr id="224312" name="Oval 7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4313" name="Line 7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14" name="Line 7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15" name="Rectangle 7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4316" name="Oval 7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24317" name="Group 7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4322" name="Line 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323" name="Line 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324" name="Line 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4318" name="Group 8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4319" name="Line 8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320" name="Line 8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321" name="Line 8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4285" name="Group 84"/>
          <p:cNvGrpSpPr>
            <a:grpSpLocks/>
          </p:cNvGrpSpPr>
          <p:nvPr/>
        </p:nvGrpSpPr>
        <p:grpSpPr bwMode="auto">
          <a:xfrm>
            <a:off x="5516563" y="2151063"/>
            <a:ext cx="501650" cy="233362"/>
            <a:chOff x="3600" y="219"/>
            <a:chExt cx="360" cy="175"/>
          </a:xfrm>
        </p:grpSpPr>
        <p:sp>
          <p:nvSpPr>
            <p:cNvPr id="224299" name="Oval 8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4300" name="Line 8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01" name="Line 8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02" name="Rectangle 8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4303" name="Oval 8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24304" name="Group 9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4309" name="Line 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310" name="Line 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311" name="Line 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4305" name="Group 9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4306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307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308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24286" name="Line 98"/>
          <p:cNvSpPr>
            <a:spLocks noChangeShapeType="1"/>
          </p:cNvSpPr>
          <p:nvPr/>
        </p:nvSpPr>
        <p:spPr bwMode="auto">
          <a:xfrm>
            <a:off x="5745163" y="240665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4287" name="Object 99"/>
          <p:cNvGraphicFramePr>
            <a:graphicFrameLocks noChangeAspect="1"/>
          </p:cNvGraphicFramePr>
          <p:nvPr/>
        </p:nvGraphicFramePr>
        <p:xfrm>
          <a:off x="6945313" y="3030538"/>
          <a:ext cx="417512" cy="331787"/>
        </p:xfrm>
        <a:graphic>
          <a:graphicData uri="http://schemas.openxmlformats.org/presentationml/2006/ole">
            <p:oleObj spid="_x0000_s1036" name="Clip" r:id="rId7" imgW="1307263" imgH="1084139" progId="">
              <p:embed/>
            </p:oleObj>
          </a:graphicData>
        </a:graphic>
      </p:graphicFrame>
      <p:graphicFrame>
        <p:nvGraphicFramePr>
          <p:cNvPr id="224288" name="Object 100"/>
          <p:cNvGraphicFramePr>
            <a:graphicFrameLocks noChangeAspect="1"/>
          </p:cNvGraphicFramePr>
          <p:nvPr/>
        </p:nvGraphicFramePr>
        <p:xfrm>
          <a:off x="6330950" y="3019425"/>
          <a:ext cx="415925" cy="330200"/>
        </p:xfrm>
        <a:graphic>
          <a:graphicData uri="http://schemas.openxmlformats.org/presentationml/2006/ole">
            <p:oleObj spid="_x0000_s1037" name="Clip" r:id="rId8" imgW="1307263" imgH="1084139" progId="">
              <p:embed/>
            </p:oleObj>
          </a:graphicData>
        </a:graphic>
      </p:graphicFrame>
      <p:sp>
        <p:nvSpPr>
          <p:cNvPr id="224289" name="Line 101"/>
          <p:cNvSpPr>
            <a:spLocks noChangeShapeType="1"/>
          </p:cNvSpPr>
          <p:nvPr/>
        </p:nvSpPr>
        <p:spPr bwMode="auto">
          <a:xfrm rot="-5400000">
            <a:off x="7169944" y="300593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90" name="Line 102"/>
          <p:cNvSpPr>
            <a:spLocks noChangeShapeType="1"/>
          </p:cNvSpPr>
          <p:nvPr/>
        </p:nvSpPr>
        <p:spPr bwMode="auto">
          <a:xfrm rot="5400000" flipH="1">
            <a:off x="6543675" y="299720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91" name="Line 103"/>
          <p:cNvSpPr>
            <a:spLocks noChangeShapeType="1"/>
          </p:cNvSpPr>
          <p:nvPr/>
        </p:nvSpPr>
        <p:spPr bwMode="auto">
          <a:xfrm rot="16200000" flipV="1">
            <a:off x="6890544" y="265826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92" name="Freeform 104"/>
          <p:cNvSpPr>
            <a:spLocks/>
          </p:cNvSpPr>
          <p:nvPr/>
        </p:nvSpPr>
        <p:spPr bwMode="auto">
          <a:xfrm>
            <a:off x="5429250" y="1536700"/>
            <a:ext cx="1009650" cy="228600"/>
          </a:xfrm>
          <a:custGeom>
            <a:avLst/>
            <a:gdLst>
              <a:gd name="T0" fmla="*/ 0 w 636"/>
              <a:gd name="T1" fmla="*/ 2147483647 h 144"/>
              <a:gd name="T2" fmla="*/ 2147483647 w 636"/>
              <a:gd name="T3" fmla="*/ 2147483647 h 144"/>
              <a:gd name="T4" fmla="*/ 0 60000 65536"/>
              <a:gd name="T5" fmla="*/ 0 60000 65536"/>
              <a:gd name="T6" fmla="*/ 0 w 636"/>
              <a:gd name="T7" fmla="*/ 0 h 144"/>
              <a:gd name="T8" fmla="*/ 636 w 636"/>
              <a:gd name="T9" fmla="*/ 144 h 1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36" h="144">
                <a:moveTo>
                  <a:pt x="0" y="144"/>
                </a:moveTo>
                <a:cubicBezTo>
                  <a:pt x="180" y="6"/>
                  <a:pt x="450" y="0"/>
                  <a:pt x="636" y="114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93" name="Freeform 105"/>
          <p:cNvSpPr>
            <a:spLocks/>
          </p:cNvSpPr>
          <p:nvPr/>
        </p:nvSpPr>
        <p:spPr bwMode="auto">
          <a:xfrm>
            <a:off x="6781800" y="1146175"/>
            <a:ext cx="771525" cy="939800"/>
          </a:xfrm>
          <a:custGeom>
            <a:avLst/>
            <a:gdLst>
              <a:gd name="T0" fmla="*/ 0 w 486"/>
              <a:gd name="T1" fmla="*/ 2147483647 h 592"/>
              <a:gd name="T2" fmla="*/ 2147483647 w 486"/>
              <a:gd name="T3" fmla="*/ 2147483647 h 592"/>
              <a:gd name="T4" fmla="*/ 2147483647 w 486"/>
              <a:gd name="T5" fmla="*/ 0 h 592"/>
              <a:gd name="T6" fmla="*/ 0 60000 65536"/>
              <a:gd name="T7" fmla="*/ 0 60000 65536"/>
              <a:gd name="T8" fmla="*/ 0 60000 65536"/>
              <a:gd name="T9" fmla="*/ 0 w 486"/>
              <a:gd name="T10" fmla="*/ 0 h 592"/>
              <a:gd name="T11" fmla="*/ 486 w 486"/>
              <a:gd name="T12" fmla="*/ 592 h 5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6" h="592">
                <a:moveTo>
                  <a:pt x="0" y="492"/>
                </a:moveTo>
                <a:cubicBezTo>
                  <a:pt x="25" y="472"/>
                  <a:pt x="81" y="592"/>
                  <a:pt x="162" y="510"/>
                </a:cubicBezTo>
                <a:cubicBezTo>
                  <a:pt x="243" y="428"/>
                  <a:pt x="419" y="106"/>
                  <a:pt x="486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94" name="Text Box 106"/>
          <p:cNvSpPr txBox="1">
            <a:spLocks noChangeArrowheads="1"/>
          </p:cNvSpPr>
          <p:nvPr/>
        </p:nvSpPr>
        <p:spPr bwMode="auto">
          <a:xfrm>
            <a:off x="4946650" y="1112838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>
                <a:latin typeface="Comic Sans MS" pitchFamily="66" charset="0"/>
              </a:rPr>
              <a:t>phiên</a:t>
            </a: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 telnet từ </a:t>
            </a:r>
            <a:endParaRPr lang="en-US">
              <a:latin typeface="Comic Sans MS" pitchFamily="66" charset="0"/>
            </a:endParaRPr>
          </a:p>
          <a:p>
            <a:pPr eaLnBrk="1" hangingPunct="1"/>
            <a:r>
              <a:rPr lang="en-US" sz="1400">
                <a:latin typeface="Comic Sans MS" pitchFamily="66" charset="0"/>
              </a:rPr>
              <a:t>host đến gateway</a:t>
            </a:r>
          </a:p>
        </p:txBody>
      </p:sp>
      <p:sp>
        <p:nvSpPr>
          <p:cNvPr id="224295" name="Text Box 107"/>
          <p:cNvSpPr txBox="1">
            <a:spLocks noChangeArrowheads="1"/>
          </p:cNvSpPr>
          <p:nvPr/>
        </p:nvSpPr>
        <p:spPr bwMode="auto">
          <a:xfrm>
            <a:off x="6813550" y="722313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>
                <a:latin typeface="Comic Sans MS" pitchFamily="66" charset="0"/>
              </a:rPr>
              <a:t>phiên</a:t>
            </a: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 telnet từ </a:t>
            </a:r>
            <a:endParaRPr lang="en-US">
              <a:latin typeface="Comic Sans MS" pitchFamily="66" charset="0"/>
            </a:endParaRPr>
          </a:p>
          <a:p>
            <a:pPr eaLnBrk="1" hangingPunct="1"/>
            <a:r>
              <a:rPr lang="en-US" sz="1400">
                <a:latin typeface="Comic Sans MS" pitchFamily="66" charset="0"/>
              </a:rPr>
              <a:t>gateway đến host</a:t>
            </a:r>
          </a:p>
        </p:txBody>
      </p:sp>
      <p:sp>
        <p:nvSpPr>
          <p:cNvPr id="224296" name="Text Box 108"/>
          <p:cNvSpPr txBox="1">
            <a:spLocks noChangeArrowheads="1"/>
          </p:cNvSpPr>
          <p:nvPr/>
        </p:nvSpPr>
        <p:spPr bwMode="auto">
          <a:xfrm>
            <a:off x="5926138" y="1987550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200">
                <a:latin typeface="Comic Sans MS" pitchFamily="66" charset="0"/>
              </a:rPr>
              <a:t>application</a:t>
            </a:r>
          </a:p>
          <a:p>
            <a:pPr eaLnBrk="1" hangingPunct="1"/>
            <a:r>
              <a:rPr lang="en-US" sz="1200">
                <a:latin typeface="Comic Sans MS" pitchFamily="66" charset="0"/>
              </a:rPr>
              <a:t>gateway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24297" name="Text Box 109"/>
          <p:cNvSpPr txBox="1">
            <a:spLocks noChangeArrowheads="1"/>
          </p:cNvSpPr>
          <p:nvPr/>
        </p:nvSpPr>
        <p:spPr bwMode="auto">
          <a:xfrm>
            <a:off x="7366000" y="2012950"/>
            <a:ext cx="10937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200">
                <a:latin typeface="Comic Sans MS" pitchFamily="66" charset="0"/>
              </a:rPr>
              <a:t>router và lọc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067" name="Rectangle 110"/>
          <p:cNvSpPr>
            <a:spLocks noChangeArrowheads="1"/>
          </p:cNvSpPr>
          <p:nvPr/>
        </p:nvSpPr>
        <p:spPr bwMode="auto">
          <a:xfrm>
            <a:off x="990600" y="4084638"/>
            <a:ext cx="7450138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pPr>
            <a:r>
              <a:rPr lang="en-US" sz="2000">
                <a:solidFill>
                  <a:srgbClr val="FF0000"/>
                </a:solidFill>
                <a:latin typeface="+mn-lt"/>
              </a:rPr>
              <a:t>1.</a:t>
            </a:r>
            <a:r>
              <a:rPr lang="en-US" sz="2000">
                <a:latin typeface="+mn-lt"/>
              </a:rPr>
              <a:t>  yêu cầu tất cả các user phải telnet thông qua gateway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pPr>
            <a:r>
              <a:rPr lang="en-US" sz="2000">
                <a:solidFill>
                  <a:srgbClr val="FF0000"/>
                </a:solidFill>
                <a:latin typeface="+mn-lt"/>
              </a:rPr>
              <a:t>2.</a:t>
            </a:r>
            <a:r>
              <a:rPr lang="en-US" sz="2000">
                <a:latin typeface="+mn-lt"/>
              </a:rPr>
              <a:t> với các user đã được cấp phép, gateway thiết lập kết nối với host đích. gateway tiếp vận dữ liệu giữa 2 kết nối.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pPr>
            <a:r>
              <a:rPr lang="en-US" sz="2000">
                <a:solidFill>
                  <a:srgbClr val="FF0000"/>
                </a:solidFill>
                <a:latin typeface="+mn-lt"/>
              </a:rPr>
              <a:t>3.</a:t>
            </a:r>
            <a:r>
              <a:rPr lang="en-US" sz="2000">
                <a:latin typeface="+mn-lt"/>
              </a:rPr>
              <a:t> Router lọc và chặn tất cả các kết nối telnet không xuất phát từ gateway.</a:t>
            </a:r>
          </a:p>
        </p:txBody>
      </p:sp>
    </p:spTree>
    <p:extLst>
      <p:ext uri="{BB962C8B-B14F-4D97-AF65-F5344CB8AC3E}">
        <p14:creationId xmlns:p14="http://schemas.microsoft.com/office/powerpoint/2010/main" xmlns="" val="93477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Các hạn chế của các firewall và gateway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68350" y="1400175"/>
            <a:ext cx="3879850" cy="4922838"/>
          </a:xfrm>
        </p:spPr>
        <p:txBody>
          <a:bodyPr/>
          <a:lstStyle/>
          <a:p>
            <a:pPr eaLnBrk="1" hangingPunct="1"/>
            <a:r>
              <a:rPr lang="en-US" sz="2400" u="sng" smtClean="0">
                <a:solidFill>
                  <a:srgbClr val="FF0000"/>
                </a:solidFill>
              </a:rPr>
              <a:t>giả mạo IP:</a:t>
            </a:r>
            <a:r>
              <a:rPr lang="en-US" sz="2400" smtClean="0"/>
              <a:t> router không thể biết dữ liệu có thực sự đến từ nguồn tin cậy hay không</a:t>
            </a:r>
          </a:p>
          <a:p>
            <a:pPr eaLnBrk="1" hangingPunct="1"/>
            <a:r>
              <a:rPr lang="en-US" sz="2400" smtClean="0"/>
              <a:t>nếu nhiều ứng dụng cần đối xử đặc biệt, mỗi cái sở hữu gateway riêng…</a:t>
            </a:r>
          </a:p>
          <a:p>
            <a:pPr eaLnBrk="1" hangingPunct="1"/>
            <a:r>
              <a:rPr lang="en-US" sz="2400" smtClean="0"/>
              <a:t>phần mềm client phải biết cách tiếp xúc với gateway.</a:t>
            </a:r>
          </a:p>
          <a:p>
            <a:pPr lvl="1" eaLnBrk="1" hangingPunct="1"/>
            <a:r>
              <a:rPr lang="en-US" sz="2000" smtClean="0"/>
              <a:t>ví dụ: phải thiết lập địa chỉ IP của proxy trong trình duyệt Web </a:t>
            </a:r>
          </a:p>
        </p:txBody>
      </p:sp>
      <p:sp>
        <p:nvSpPr>
          <p:cNvPr id="22528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37088" y="1435100"/>
            <a:ext cx="3810000" cy="4648200"/>
          </a:xfrm>
        </p:spPr>
        <p:txBody>
          <a:bodyPr/>
          <a:lstStyle/>
          <a:p>
            <a:pPr eaLnBrk="1" hangingPunct="1"/>
            <a:r>
              <a:rPr lang="en-US" sz="2400" smtClean="0"/>
              <a:t>các lọc thường dùng tất cả hoặc không có chính sách nào dành cho UDP</a:t>
            </a:r>
          </a:p>
          <a:p>
            <a:pPr eaLnBrk="1" hangingPunct="1"/>
            <a:r>
              <a:rPr lang="en-US" sz="2400" smtClean="0"/>
              <a:t>sự cân bằng:  </a:t>
            </a:r>
            <a:r>
              <a:rPr lang="en-US" sz="2400" smtClean="0">
                <a:solidFill>
                  <a:srgbClr val="FF0000"/>
                </a:solidFill>
              </a:rPr>
              <a:t>mức độ truyền thông với bên ngoài và sự an toàn</a:t>
            </a:r>
            <a:endParaRPr lang="en-US" sz="2400" smtClean="0"/>
          </a:p>
          <a:p>
            <a:pPr eaLnBrk="1" hangingPunct="1"/>
            <a:r>
              <a:rPr lang="en-US" sz="2400" smtClean="0"/>
              <a:t>nhiều site bảo vệ mức cao vẫn phải chịu đựng sự tấn công</a:t>
            </a:r>
            <a:endParaRPr lang="en-US" sz="2000" smtClean="0">
              <a:solidFill>
                <a:srgbClr val="FF0000"/>
              </a:solidFill>
            </a:endParaRPr>
          </a:p>
        </p:txBody>
      </p:sp>
      <p:sp>
        <p:nvSpPr>
          <p:cNvPr id="686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43915-85A5-4850-8026-EEF83B063229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27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843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Các loại tấn công và cách phòng chống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u="sng" smtClean="0">
                <a:solidFill>
                  <a:srgbClr val="FF0000"/>
                </a:solidFill>
              </a:rPr>
              <a:t>Phương thức:</a:t>
            </a:r>
            <a:r>
              <a:rPr lang="en-US" smtClean="0"/>
              <a:t>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Trước khi tấn công: hacker tìm hiểu các dịch vụ đã hiện thực/hoạt động trên mạng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Dùng </a:t>
            </a:r>
            <a:r>
              <a:rPr lang="en-US" smtClean="0">
                <a:latin typeface="Courier New" pitchFamily="49" charset="0"/>
              </a:rPr>
              <a:t>ping</a:t>
            </a:r>
            <a:r>
              <a:rPr lang="en-US" smtClean="0"/>
              <a:t> để xác định các host nào có địa chỉ trên mạng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Quét port: liên tục thử thiết lập các kết nối TCP với mỗi port (xem thử chuyện gì xảy ra)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mtClean="0"/>
          </a:p>
          <a:p>
            <a:pPr eaLnBrk="1" fontAlgn="auto" hangingPunct="1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smtClean="0">
                <a:solidFill>
                  <a:srgbClr val="0000FF"/>
                </a:solidFill>
              </a:rPr>
              <a:t>Biện pháp đối phó?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Ghi nhận lưu thông vào mạng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Quan tâm các hành vi nghi ngờ (các địa chỉ IP, port bị quét liên tục)</a:t>
            </a:r>
          </a:p>
          <a:p>
            <a:pPr eaLnBrk="1" fontAlgn="auto" hangingPunct="1">
              <a:spcAft>
                <a:spcPts val="0"/>
              </a:spcAft>
              <a:buFont typeface="ZapfDingbats" pitchFamily="82" charset="2"/>
              <a:buNone/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25EF3-F8AD-42A5-A8F8-94E5AD06C6EB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621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868362"/>
          </a:xfrm>
        </p:spPr>
        <p:txBody>
          <a:bodyPr/>
          <a:lstStyle/>
          <a:p>
            <a:pPr eaLnBrk="1" hangingPunct="1"/>
            <a:r>
              <a:rPr lang="en-US" sz="3600" smtClean="0"/>
              <a:t>Các mối đe dọa bảo mật Internet</a:t>
            </a:r>
            <a:endParaRPr lang="en-US" smtClean="0"/>
          </a:p>
        </p:txBody>
      </p:sp>
      <p:sp>
        <p:nvSpPr>
          <p:cNvPr id="205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19200"/>
            <a:ext cx="7769225" cy="2593975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u="sng" smtClean="0">
                <a:solidFill>
                  <a:srgbClr val="FF0000"/>
                </a:solidFill>
              </a:rPr>
              <a:t>Packet sniffing: Nghe ngóng gói</a:t>
            </a:r>
            <a:endParaRPr lang="en-US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NIC promiscuous (hỗn tạp) đọc tất cả các gói chuyển qua nó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Có thể đọc tất cả các dữ liệu được mã hóa (như mật khẩu)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Ví dụ: C </a:t>
            </a:r>
            <a:r>
              <a:rPr lang="en-US" u="sng" smtClean="0">
                <a:solidFill>
                  <a:srgbClr val="FF0000"/>
                </a:solidFill>
              </a:rPr>
              <a:t>nghe ngóng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mtClean="0"/>
              <a:t>các gói của B</a:t>
            </a:r>
          </a:p>
        </p:txBody>
      </p:sp>
      <p:sp>
        <p:nvSpPr>
          <p:cNvPr id="20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0F081C-D7C8-4262-BFC2-2C65668CBC8F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29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27333" name="Object 4"/>
          <p:cNvGraphicFramePr>
            <a:graphicFrameLocks noChangeAspect="1"/>
          </p:cNvGraphicFramePr>
          <p:nvPr/>
        </p:nvGraphicFramePr>
        <p:xfrm>
          <a:off x="7515225" y="5700713"/>
          <a:ext cx="668338" cy="530225"/>
        </p:xfrm>
        <a:graphic>
          <a:graphicData uri="http://schemas.openxmlformats.org/presentationml/2006/ole">
            <p:oleObj spid="_x0000_s2052" name="ClipArt" r:id="rId3" imgW="1307263" imgH="1084139" progId="">
              <p:embed/>
            </p:oleObj>
          </a:graphicData>
        </a:graphic>
      </p:graphicFrame>
      <p:grpSp>
        <p:nvGrpSpPr>
          <p:cNvPr id="227334" name="Group 5"/>
          <p:cNvGrpSpPr>
            <a:grpSpLocks/>
          </p:cNvGrpSpPr>
          <p:nvPr/>
        </p:nvGrpSpPr>
        <p:grpSpPr bwMode="auto">
          <a:xfrm>
            <a:off x="3125788" y="4270375"/>
            <a:ext cx="384175" cy="723900"/>
            <a:chOff x="4180" y="783"/>
            <a:chExt cx="150" cy="307"/>
          </a:xfrm>
        </p:grpSpPr>
        <p:sp>
          <p:nvSpPr>
            <p:cNvPr id="227365" name="AutoShape 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7366" name="Rectangle 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7367" name="Rectangle 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7368" name="AutoShape 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7369" name="Line 1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70" name="Line 1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71" name="Rectangle 1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7372" name="Rectangle 1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227335" name="Group 14"/>
          <p:cNvGrpSpPr>
            <a:grpSpLocks/>
          </p:cNvGrpSpPr>
          <p:nvPr/>
        </p:nvGrpSpPr>
        <p:grpSpPr bwMode="auto">
          <a:xfrm>
            <a:off x="4079875" y="5761038"/>
            <a:ext cx="642938" cy="328612"/>
            <a:chOff x="3600" y="219"/>
            <a:chExt cx="360" cy="175"/>
          </a:xfrm>
        </p:grpSpPr>
        <p:sp>
          <p:nvSpPr>
            <p:cNvPr id="227352" name="Oval 1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7353" name="Line 1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54" name="Line 1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55" name="Rectangle 1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7356" name="Oval 1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27357" name="Group 2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7362" name="Line 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363" name="Line 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364" name="Line 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7358" name="Group 2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7359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360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361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227336" name="Object 28"/>
          <p:cNvGraphicFramePr>
            <a:graphicFrameLocks noChangeAspect="1"/>
          </p:cNvGraphicFramePr>
          <p:nvPr/>
        </p:nvGraphicFramePr>
        <p:xfrm>
          <a:off x="5657850" y="4332288"/>
          <a:ext cx="668338" cy="530225"/>
        </p:xfrm>
        <a:graphic>
          <a:graphicData uri="http://schemas.openxmlformats.org/presentationml/2006/ole">
            <p:oleObj spid="_x0000_s2053" name="ClipArt" r:id="rId4" imgW="1307263" imgH="1084139" progId="">
              <p:embed/>
            </p:oleObj>
          </a:graphicData>
        </a:graphic>
      </p:graphicFrame>
      <p:sp>
        <p:nvSpPr>
          <p:cNvPr id="227337" name="Freeform 29"/>
          <p:cNvSpPr>
            <a:spLocks/>
          </p:cNvSpPr>
          <p:nvPr/>
        </p:nvSpPr>
        <p:spPr bwMode="auto">
          <a:xfrm>
            <a:off x="3225800" y="4995863"/>
            <a:ext cx="4587875" cy="728662"/>
          </a:xfrm>
          <a:custGeom>
            <a:avLst/>
            <a:gdLst>
              <a:gd name="T0" fmla="*/ 2147483647 w 2620"/>
              <a:gd name="T1" fmla="*/ 0 h 459"/>
              <a:gd name="T2" fmla="*/ 0 w 2620"/>
              <a:gd name="T3" fmla="*/ 2147483647 h 459"/>
              <a:gd name="T4" fmla="*/ 2147483647 w 2620"/>
              <a:gd name="T5" fmla="*/ 2147483647 h 459"/>
              <a:gd name="T6" fmla="*/ 2147483647 w 2620"/>
              <a:gd name="T7" fmla="*/ 2147483647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2620"/>
              <a:gd name="T13" fmla="*/ 0 h 459"/>
              <a:gd name="T14" fmla="*/ 2620 w 2620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338" name="Freeform 30"/>
          <p:cNvSpPr>
            <a:spLocks/>
          </p:cNvSpPr>
          <p:nvPr/>
        </p:nvSpPr>
        <p:spPr bwMode="auto">
          <a:xfrm>
            <a:off x="6057900" y="4865688"/>
            <a:ext cx="4763" cy="522287"/>
          </a:xfrm>
          <a:custGeom>
            <a:avLst/>
            <a:gdLst>
              <a:gd name="T0" fmla="*/ 0 w 3"/>
              <a:gd name="T1" fmla="*/ 2147483647 h 329"/>
              <a:gd name="T2" fmla="*/ 2147483647 w 3"/>
              <a:gd name="T3" fmla="*/ 0 h 329"/>
              <a:gd name="T4" fmla="*/ 0 60000 65536"/>
              <a:gd name="T5" fmla="*/ 0 60000 65536"/>
              <a:gd name="T6" fmla="*/ 0 w 3"/>
              <a:gd name="T7" fmla="*/ 0 h 329"/>
              <a:gd name="T8" fmla="*/ 3 w 3"/>
              <a:gd name="T9" fmla="*/ 329 h 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339" name="Line 31"/>
          <p:cNvSpPr>
            <a:spLocks noChangeShapeType="1"/>
          </p:cNvSpPr>
          <p:nvPr/>
        </p:nvSpPr>
        <p:spPr bwMode="auto">
          <a:xfrm flipV="1">
            <a:off x="4400550" y="5387975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340" name="Line 32"/>
          <p:cNvSpPr>
            <a:spLocks noChangeShapeType="1"/>
          </p:cNvSpPr>
          <p:nvPr/>
        </p:nvSpPr>
        <p:spPr bwMode="auto">
          <a:xfrm flipV="1">
            <a:off x="4419600" y="6099175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341" name="Text Box 33"/>
          <p:cNvSpPr txBox="1">
            <a:spLocks noChangeArrowheads="1"/>
          </p:cNvSpPr>
          <p:nvPr/>
        </p:nvSpPr>
        <p:spPr bwMode="auto">
          <a:xfrm>
            <a:off x="2673350" y="4284663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A</a:t>
            </a:r>
            <a:endParaRPr lang="en-US"/>
          </a:p>
        </p:txBody>
      </p:sp>
      <p:sp>
        <p:nvSpPr>
          <p:cNvPr id="227342" name="Text Box 34"/>
          <p:cNvSpPr txBox="1">
            <a:spLocks noChangeArrowheads="1"/>
          </p:cNvSpPr>
          <p:nvPr/>
        </p:nvSpPr>
        <p:spPr bwMode="auto">
          <a:xfrm>
            <a:off x="8158163" y="5748338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B</a:t>
            </a:r>
            <a:endParaRPr lang="en-US"/>
          </a:p>
        </p:txBody>
      </p:sp>
      <p:sp>
        <p:nvSpPr>
          <p:cNvPr id="227343" name="Text Box 35"/>
          <p:cNvSpPr txBox="1">
            <a:spLocks noChangeArrowheads="1"/>
          </p:cNvSpPr>
          <p:nvPr/>
        </p:nvSpPr>
        <p:spPr bwMode="auto">
          <a:xfrm>
            <a:off x="6267450" y="4262438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C</a:t>
            </a:r>
            <a:endParaRPr lang="en-US"/>
          </a:p>
        </p:txBody>
      </p:sp>
      <p:grpSp>
        <p:nvGrpSpPr>
          <p:cNvPr id="227344" name="Group 36"/>
          <p:cNvGrpSpPr>
            <a:grpSpLocks/>
          </p:cNvGrpSpPr>
          <p:nvPr/>
        </p:nvGrpSpPr>
        <p:grpSpPr bwMode="auto">
          <a:xfrm>
            <a:off x="5054600" y="5514975"/>
            <a:ext cx="2295525" cy="336550"/>
            <a:chOff x="2418" y="3342"/>
            <a:chExt cx="1446" cy="212"/>
          </a:xfrm>
        </p:grpSpPr>
        <p:sp>
          <p:nvSpPr>
            <p:cNvPr id="227347" name="Rectangle 37"/>
            <p:cNvSpPr>
              <a:spLocks noChangeArrowheads="1"/>
            </p:cNvSpPr>
            <p:nvPr/>
          </p:nvSpPr>
          <p:spPr bwMode="auto">
            <a:xfrm>
              <a:off x="2463" y="3366"/>
              <a:ext cx="1356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7348" name="Line 38"/>
            <p:cNvSpPr>
              <a:spLocks noChangeShapeType="1"/>
            </p:cNvSpPr>
            <p:nvPr/>
          </p:nvSpPr>
          <p:spPr bwMode="auto">
            <a:xfrm>
              <a:off x="2784" y="3372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49" name="Line 39"/>
            <p:cNvSpPr>
              <a:spLocks noChangeShapeType="1"/>
            </p:cNvSpPr>
            <p:nvPr/>
          </p:nvSpPr>
          <p:spPr bwMode="auto">
            <a:xfrm>
              <a:off x="3186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50" name="Line 40"/>
            <p:cNvSpPr>
              <a:spLocks noChangeShapeType="1"/>
            </p:cNvSpPr>
            <p:nvPr/>
          </p:nvSpPr>
          <p:spPr bwMode="auto">
            <a:xfrm>
              <a:off x="3321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51" name="Text Box 41"/>
            <p:cNvSpPr txBox="1">
              <a:spLocks noChangeArrowheads="1"/>
            </p:cNvSpPr>
            <p:nvPr/>
          </p:nvSpPr>
          <p:spPr bwMode="auto">
            <a:xfrm>
              <a:off x="2418" y="3342"/>
              <a:ext cx="14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charset="0"/>
                </a:rPr>
                <a:t>src:B dest:A     payload</a:t>
              </a:r>
              <a:endParaRPr lang="en-US" sz="1600"/>
            </a:p>
          </p:txBody>
        </p:sp>
      </p:grpSp>
      <p:sp>
        <p:nvSpPr>
          <p:cNvPr id="227345" name="Freeform 42"/>
          <p:cNvSpPr>
            <a:spLocks/>
          </p:cNvSpPr>
          <p:nvPr/>
        </p:nvSpPr>
        <p:spPr bwMode="auto">
          <a:xfrm>
            <a:off x="5022850" y="5470525"/>
            <a:ext cx="2635250" cy="241300"/>
          </a:xfrm>
          <a:custGeom>
            <a:avLst/>
            <a:gdLst>
              <a:gd name="T0" fmla="*/ 2147483647 w 1660"/>
              <a:gd name="T1" fmla="*/ 2147483647 h 152"/>
              <a:gd name="T2" fmla="*/ 2147483647 w 1660"/>
              <a:gd name="T3" fmla="*/ 0 h 152"/>
              <a:gd name="T4" fmla="*/ 0 w 1660"/>
              <a:gd name="T5" fmla="*/ 2147483647 h 152"/>
              <a:gd name="T6" fmla="*/ 0 60000 65536"/>
              <a:gd name="T7" fmla="*/ 0 60000 65536"/>
              <a:gd name="T8" fmla="*/ 0 60000 65536"/>
              <a:gd name="T9" fmla="*/ 0 w 1660"/>
              <a:gd name="T10" fmla="*/ 0 h 152"/>
              <a:gd name="T11" fmla="*/ 1660 w 1660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0" h="152">
                <a:moveTo>
                  <a:pt x="1660" y="152"/>
                </a:moveTo>
                <a:lnTo>
                  <a:pt x="1660" y="0"/>
                </a:lnTo>
                <a:lnTo>
                  <a:pt x="0" y="4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346" name="Line 43"/>
          <p:cNvSpPr>
            <a:spLocks noChangeShapeType="1"/>
          </p:cNvSpPr>
          <p:nvPr/>
        </p:nvSpPr>
        <p:spPr bwMode="auto">
          <a:xfrm flipV="1">
            <a:off x="6165850" y="4867275"/>
            <a:ext cx="0" cy="6032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90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/>
          <a:lstStyle/>
          <a:p>
            <a:pPr eaLnBrk="1" hangingPunct="1"/>
            <a:r>
              <a:rPr lang="en-US" smtClean="0"/>
              <a:t>Các đối tượng cần bảo mật</a:t>
            </a:r>
          </a:p>
        </p:txBody>
      </p:sp>
      <p:sp>
        <p:nvSpPr>
          <p:cNvPr id="200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Trình duyệt Web/server cho các giao dịch điện tử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Client/Server ngân hàng trực tuyến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DNS servers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Các router trao đổi thông tin cập nhật bảng routing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.v.v.</a:t>
            </a:r>
          </a:p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94F63-12F6-4724-B875-89E6EB2DEB50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23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Các mối đe dọa bảo mật Internet</a:t>
            </a:r>
            <a:endParaRPr lang="en-US" smtClean="0"/>
          </a:p>
        </p:txBody>
      </p:sp>
      <p:sp>
        <p:nvSpPr>
          <p:cNvPr id="307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71600"/>
            <a:ext cx="7772400" cy="2182813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u="sng" smtClean="0">
                <a:solidFill>
                  <a:srgbClr val="FF0000"/>
                </a:solidFill>
              </a:rPr>
              <a:t>Packet sniffing: </a:t>
            </a:r>
            <a:r>
              <a:rPr lang="vi-VN" u="sng" smtClean="0">
                <a:solidFill>
                  <a:srgbClr val="FF0000"/>
                </a:solidFill>
              </a:rPr>
              <a:t>Biện pháp đối phó</a:t>
            </a:r>
            <a:endParaRPr lang="en-US" smtClean="0"/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Tất cả các host trong tổ chức chạy phần mềm kiểm tra định kỳ xem host có ở chế độ promiscuous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1 host mỗi đoạn của phương tiện truyền thông</a:t>
            </a:r>
          </a:p>
        </p:txBody>
      </p:sp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33BBCB-F778-42A5-AC7A-8E4EC5879B70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30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28357" name="Object 4"/>
          <p:cNvGraphicFramePr>
            <a:graphicFrameLocks noChangeAspect="1"/>
          </p:cNvGraphicFramePr>
          <p:nvPr/>
        </p:nvGraphicFramePr>
        <p:xfrm>
          <a:off x="6640513" y="5360988"/>
          <a:ext cx="668337" cy="530225"/>
        </p:xfrm>
        <a:graphic>
          <a:graphicData uri="http://schemas.openxmlformats.org/presentationml/2006/ole">
            <p:oleObj spid="_x0000_s3076" name="ClipArt" r:id="rId3" imgW="1307263" imgH="1084139" progId="">
              <p:embed/>
            </p:oleObj>
          </a:graphicData>
        </a:graphic>
      </p:graphicFrame>
      <p:grpSp>
        <p:nvGrpSpPr>
          <p:cNvPr id="228358" name="Group 5"/>
          <p:cNvGrpSpPr>
            <a:grpSpLocks/>
          </p:cNvGrpSpPr>
          <p:nvPr/>
        </p:nvGrpSpPr>
        <p:grpSpPr bwMode="auto">
          <a:xfrm>
            <a:off x="2251075" y="3930650"/>
            <a:ext cx="384175" cy="723900"/>
            <a:chOff x="4180" y="783"/>
            <a:chExt cx="150" cy="307"/>
          </a:xfrm>
        </p:grpSpPr>
        <p:sp>
          <p:nvSpPr>
            <p:cNvPr id="228389" name="AutoShape 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8390" name="Rectangle 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8391" name="Rectangle 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8392" name="AutoShape 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8393" name="Line 1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394" name="Line 1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395" name="Rectangle 1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8396" name="Rectangle 1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228359" name="Group 14"/>
          <p:cNvGrpSpPr>
            <a:grpSpLocks/>
          </p:cNvGrpSpPr>
          <p:nvPr/>
        </p:nvGrpSpPr>
        <p:grpSpPr bwMode="auto">
          <a:xfrm>
            <a:off x="3205163" y="5421313"/>
            <a:ext cx="642937" cy="328612"/>
            <a:chOff x="3600" y="219"/>
            <a:chExt cx="360" cy="175"/>
          </a:xfrm>
        </p:grpSpPr>
        <p:sp>
          <p:nvSpPr>
            <p:cNvPr id="228376" name="Oval 1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8377" name="Line 1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378" name="Line 1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379" name="Rectangle 1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8380" name="Oval 1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28381" name="Group 2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8386" name="Line 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387" name="Line 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388" name="Line 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8382" name="Group 2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8383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384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385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228360" name="Object 28"/>
          <p:cNvGraphicFramePr>
            <a:graphicFrameLocks noChangeAspect="1"/>
          </p:cNvGraphicFramePr>
          <p:nvPr/>
        </p:nvGraphicFramePr>
        <p:xfrm>
          <a:off x="4783138" y="3992563"/>
          <a:ext cx="668337" cy="530225"/>
        </p:xfrm>
        <a:graphic>
          <a:graphicData uri="http://schemas.openxmlformats.org/presentationml/2006/ole">
            <p:oleObj spid="_x0000_s3077" name="ClipArt" r:id="rId4" imgW="1307263" imgH="1084139" progId="">
              <p:embed/>
            </p:oleObj>
          </a:graphicData>
        </a:graphic>
      </p:graphicFrame>
      <p:sp>
        <p:nvSpPr>
          <p:cNvPr id="228361" name="Freeform 29"/>
          <p:cNvSpPr>
            <a:spLocks/>
          </p:cNvSpPr>
          <p:nvPr/>
        </p:nvSpPr>
        <p:spPr bwMode="auto">
          <a:xfrm>
            <a:off x="2351088" y="4656138"/>
            <a:ext cx="4587875" cy="728662"/>
          </a:xfrm>
          <a:custGeom>
            <a:avLst/>
            <a:gdLst>
              <a:gd name="T0" fmla="*/ 2147483647 w 2620"/>
              <a:gd name="T1" fmla="*/ 0 h 459"/>
              <a:gd name="T2" fmla="*/ 0 w 2620"/>
              <a:gd name="T3" fmla="*/ 2147483647 h 459"/>
              <a:gd name="T4" fmla="*/ 2147483647 w 2620"/>
              <a:gd name="T5" fmla="*/ 2147483647 h 459"/>
              <a:gd name="T6" fmla="*/ 2147483647 w 2620"/>
              <a:gd name="T7" fmla="*/ 2147483647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2620"/>
              <a:gd name="T13" fmla="*/ 0 h 459"/>
              <a:gd name="T14" fmla="*/ 2620 w 2620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62" name="Freeform 30"/>
          <p:cNvSpPr>
            <a:spLocks/>
          </p:cNvSpPr>
          <p:nvPr/>
        </p:nvSpPr>
        <p:spPr bwMode="auto">
          <a:xfrm>
            <a:off x="5183188" y="4525963"/>
            <a:ext cx="4762" cy="522287"/>
          </a:xfrm>
          <a:custGeom>
            <a:avLst/>
            <a:gdLst>
              <a:gd name="T0" fmla="*/ 0 w 3"/>
              <a:gd name="T1" fmla="*/ 2147483647 h 329"/>
              <a:gd name="T2" fmla="*/ 2147483647 w 3"/>
              <a:gd name="T3" fmla="*/ 0 h 329"/>
              <a:gd name="T4" fmla="*/ 0 60000 65536"/>
              <a:gd name="T5" fmla="*/ 0 60000 65536"/>
              <a:gd name="T6" fmla="*/ 0 w 3"/>
              <a:gd name="T7" fmla="*/ 0 h 329"/>
              <a:gd name="T8" fmla="*/ 3 w 3"/>
              <a:gd name="T9" fmla="*/ 329 h 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63" name="Line 31"/>
          <p:cNvSpPr>
            <a:spLocks noChangeShapeType="1"/>
          </p:cNvSpPr>
          <p:nvPr/>
        </p:nvSpPr>
        <p:spPr bwMode="auto">
          <a:xfrm flipV="1">
            <a:off x="3525838" y="5048250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64" name="Line 32"/>
          <p:cNvSpPr>
            <a:spLocks noChangeShapeType="1"/>
          </p:cNvSpPr>
          <p:nvPr/>
        </p:nvSpPr>
        <p:spPr bwMode="auto">
          <a:xfrm flipV="1">
            <a:off x="3544888" y="5759450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65" name="Text Box 33"/>
          <p:cNvSpPr txBox="1">
            <a:spLocks noChangeArrowheads="1"/>
          </p:cNvSpPr>
          <p:nvPr/>
        </p:nvSpPr>
        <p:spPr bwMode="auto">
          <a:xfrm>
            <a:off x="1798638" y="3944938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A</a:t>
            </a:r>
            <a:endParaRPr lang="en-US"/>
          </a:p>
        </p:txBody>
      </p:sp>
      <p:sp>
        <p:nvSpPr>
          <p:cNvPr id="228366" name="Text Box 34"/>
          <p:cNvSpPr txBox="1">
            <a:spLocks noChangeArrowheads="1"/>
          </p:cNvSpPr>
          <p:nvPr/>
        </p:nvSpPr>
        <p:spPr bwMode="auto">
          <a:xfrm>
            <a:off x="7283450" y="5408613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B</a:t>
            </a:r>
            <a:endParaRPr lang="en-US"/>
          </a:p>
        </p:txBody>
      </p:sp>
      <p:sp>
        <p:nvSpPr>
          <p:cNvPr id="228367" name="Text Box 35"/>
          <p:cNvSpPr txBox="1">
            <a:spLocks noChangeArrowheads="1"/>
          </p:cNvSpPr>
          <p:nvPr/>
        </p:nvSpPr>
        <p:spPr bwMode="auto">
          <a:xfrm>
            <a:off x="5392738" y="3922713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C</a:t>
            </a:r>
            <a:endParaRPr lang="en-US"/>
          </a:p>
        </p:txBody>
      </p:sp>
      <p:grpSp>
        <p:nvGrpSpPr>
          <p:cNvPr id="228368" name="Group 36"/>
          <p:cNvGrpSpPr>
            <a:grpSpLocks/>
          </p:cNvGrpSpPr>
          <p:nvPr/>
        </p:nvGrpSpPr>
        <p:grpSpPr bwMode="auto">
          <a:xfrm>
            <a:off x="4179888" y="5175250"/>
            <a:ext cx="2295525" cy="336550"/>
            <a:chOff x="2418" y="3342"/>
            <a:chExt cx="1446" cy="212"/>
          </a:xfrm>
        </p:grpSpPr>
        <p:sp>
          <p:nvSpPr>
            <p:cNvPr id="228371" name="Rectangle 37"/>
            <p:cNvSpPr>
              <a:spLocks noChangeArrowheads="1"/>
            </p:cNvSpPr>
            <p:nvPr/>
          </p:nvSpPr>
          <p:spPr bwMode="auto">
            <a:xfrm>
              <a:off x="2463" y="3366"/>
              <a:ext cx="1356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8372" name="Line 38"/>
            <p:cNvSpPr>
              <a:spLocks noChangeShapeType="1"/>
            </p:cNvSpPr>
            <p:nvPr/>
          </p:nvSpPr>
          <p:spPr bwMode="auto">
            <a:xfrm>
              <a:off x="2784" y="3372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373" name="Line 39"/>
            <p:cNvSpPr>
              <a:spLocks noChangeShapeType="1"/>
            </p:cNvSpPr>
            <p:nvPr/>
          </p:nvSpPr>
          <p:spPr bwMode="auto">
            <a:xfrm>
              <a:off x="3186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374" name="Line 40"/>
            <p:cNvSpPr>
              <a:spLocks noChangeShapeType="1"/>
            </p:cNvSpPr>
            <p:nvPr/>
          </p:nvSpPr>
          <p:spPr bwMode="auto">
            <a:xfrm>
              <a:off x="3321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375" name="Text Box 41"/>
            <p:cNvSpPr txBox="1">
              <a:spLocks noChangeArrowheads="1"/>
            </p:cNvSpPr>
            <p:nvPr/>
          </p:nvSpPr>
          <p:spPr bwMode="auto">
            <a:xfrm>
              <a:off x="2418" y="3342"/>
              <a:ext cx="14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charset="0"/>
                </a:rPr>
                <a:t>src:B dest:A     payload</a:t>
              </a:r>
              <a:endParaRPr lang="en-US" sz="1600"/>
            </a:p>
          </p:txBody>
        </p:sp>
      </p:grpSp>
      <p:sp>
        <p:nvSpPr>
          <p:cNvPr id="228369" name="Freeform 42"/>
          <p:cNvSpPr>
            <a:spLocks/>
          </p:cNvSpPr>
          <p:nvPr/>
        </p:nvSpPr>
        <p:spPr bwMode="auto">
          <a:xfrm>
            <a:off x="4148138" y="5130800"/>
            <a:ext cx="2635250" cy="241300"/>
          </a:xfrm>
          <a:custGeom>
            <a:avLst/>
            <a:gdLst>
              <a:gd name="T0" fmla="*/ 2147483647 w 1660"/>
              <a:gd name="T1" fmla="*/ 2147483647 h 152"/>
              <a:gd name="T2" fmla="*/ 2147483647 w 1660"/>
              <a:gd name="T3" fmla="*/ 0 h 152"/>
              <a:gd name="T4" fmla="*/ 0 w 1660"/>
              <a:gd name="T5" fmla="*/ 2147483647 h 152"/>
              <a:gd name="T6" fmla="*/ 0 60000 65536"/>
              <a:gd name="T7" fmla="*/ 0 60000 65536"/>
              <a:gd name="T8" fmla="*/ 0 60000 65536"/>
              <a:gd name="T9" fmla="*/ 0 w 1660"/>
              <a:gd name="T10" fmla="*/ 0 h 152"/>
              <a:gd name="T11" fmla="*/ 1660 w 1660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0" h="152">
                <a:moveTo>
                  <a:pt x="1660" y="152"/>
                </a:moveTo>
                <a:lnTo>
                  <a:pt x="1660" y="0"/>
                </a:lnTo>
                <a:lnTo>
                  <a:pt x="0" y="4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70" name="Line 43"/>
          <p:cNvSpPr>
            <a:spLocks noChangeShapeType="1"/>
          </p:cNvSpPr>
          <p:nvPr/>
        </p:nvSpPr>
        <p:spPr bwMode="auto">
          <a:xfrm flipV="1">
            <a:off x="5291138" y="4527550"/>
            <a:ext cx="0" cy="6032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78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49935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Các mối đe dọa bảo mật Internet</a:t>
            </a:r>
            <a:endParaRPr lang="en-US" smtClean="0"/>
          </a:p>
        </p:txBody>
      </p:sp>
      <p:sp>
        <p:nvSpPr>
          <p:cNvPr id="410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95400"/>
            <a:ext cx="7772400" cy="2581275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u="sng" smtClean="0">
                <a:solidFill>
                  <a:srgbClr val="FF0000"/>
                </a:solidFill>
              </a:rPr>
              <a:t>IP Spoofing (giả mạo IP):</a:t>
            </a:r>
            <a:r>
              <a:rPr lang="en-US" smtClean="0"/>
              <a:t>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Có thể sinh ra các gói IP “thô” trực tiếp từ ứng dụng, gán giá trị bất kỳ vào trường địa chỉ IP nguồn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Bên nhận không thể xác định nguồn bị giả mạo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Ví dụ: C giả mạo là B</a:t>
            </a: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3B4A60-744D-4355-91AA-760A078409CA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31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29381" name="Object 4"/>
          <p:cNvGraphicFramePr>
            <a:graphicFrameLocks noChangeAspect="1"/>
          </p:cNvGraphicFramePr>
          <p:nvPr/>
        </p:nvGraphicFramePr>
        <p:xfrm>
          <a:off x="6745288" y="5549900"/>
          <a:ext cx="668337" cy="530225"/>
        </p:xfrm>
        <a:graphic>
          <a:graphicData uri="http://schemas.openxmlformats.org/presentationml/2006/ole">
            <p:oleObj spid="_x0000_s4100" name="ClipArt" r:id="rId3" imgW="1307263" imgH="1084139" progId="">
              <p:embed/>
            </p:oleObj>
          </a:graphicData>
        </a:graphic>
      </p:graphicFrame>
      <p:grpSp>
        <p:nvGrpSpPr>
          <p:cNvPr id="229382" name="Group 5"/>
          <p:cNvGrpSpPr>
            <a:grpSpLocks/>
          </p:cNvGrpSpPr>
          <p:nvPr/>
        </p:nvGrpSpPr>
        <p:grpSpPr bwMode="auto">
          <a:xfrm>
            <a:off x="2355850" y="4119563"/>
            <a:ext cx="384175" cy="723900"/>
            <a:chOff x="4180" y="783"/>
            <a:chExt cx="150" cy="307"/>
          </a:xfrm>
        </p:grpSpPr>
        <p:sp>
          <p:nvSpPr>
            <p:cNvPr id="229412" name="AutoShape 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9413" name="Rectangle 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9414" name="Rectangle 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9415" name="AutoShape 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9416" name="Line 1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417" name="Line 1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418" name="Rectangle 1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9419" name="Rectangle 1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229383" name="Group 14"/>
          <p:cNvGrpSpPr>
            <a:grpSpLocks/>
          </p:cNvGrpSpPr>
          <p:nvPr/>
        </p:nvGrpSpPr>
        <p:grpSpPr bwMode="auto">
          <a:xfrm>
            <a:off x="3309938" y="5610225"/>
            <a:ext cx="642937" cy="328613"/>
            <a:chOff x="3600" y="219"/>
            <a:chExt cx="360" cy="175"/>
          </a:xfrm>
        </p:grpSpPr>
        <p:sp>
          <p:nvSpPr>
            <p:cNvPr id="229399" name="Oval 1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9400" name="Line 1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401" name="Line 1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402" name="Rectangle 1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9403" name="Oval 1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29404" name="Group 2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9409" name="Line 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10" name="Line 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11" name="Line 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9405" name="Group 2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9406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07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08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229384" name="Object 28"/>
          <p:cNvGraphicFramePr>
            <a:graphicFrameLocks noChangeAspect="1"/>
          </p:cNvGraphicFramePr>
          <p:nvPr/>
        </p:nvGraphicFramePr>
        <p:xfrm>
          <a:off x="4887913" y="4181475"/>
          <a:ext cx="668337" cy="530225"/>
        </p:xfrm>
        <a:graphic>
          <a:graphicData uri="http://schemas.openxmlformats.org/presentationml/2006/ole">
            <p:oleObj spid="_x0000_s4101" name="ClipArt" r:id="rId4" imgW="1307263" imgH="1084139" progId="">
              <p:embed/>
            </p:oleObj>
          </a:graphicData>
        </a:graphic>
      </p:graphicFrame>
      <p:sp>
        <p:nvSpPr>
          <p:cNvPr id="229385" name="Freeform 29"/>
          <p:cNvSpPr>
            <a:spLocks/>
          </p:cNvSpPr>
          <p:nvPr/>
        </p:nvSpPr>
        <p:spPr bwMode="auto">
          <a:xfrm>
            <a:off x="2455863" y="4845050"/>
            <a:ext cx="4587875" cy="728663"/>
          </a:xfrm>
          <a:custGeom>
            <a:avLst/>
            <a:gdLst>
              <a:gd name="T0" fmla="*/ 2147483647 w 2620"/>
              <a:gd name="T1" fmla="*/ 0 h 459"/>
              <a:gd name="T2" fmla="*/ 0 w 2620"/>
              <a:gd name="T3" fmla="*/ 2147483647 h 459"/>
              <a:gd name="T4" fmla="*/ 2147483647 w 2620"/>
              <a:gd name="T5" fmla="*/ 2147483647 h 459"/>
              <a:gd name="T6" fmla="*/ 2147483647 w 2620"/>
              <a:gd name="T7" fmla="*/ 2147483647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2620"/>
              <a:gd name="T13" fmla="*/ 0 h 459"/>
              <a:gd name="T14" fmla="*/ 2620 w 2620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386" name="Freeform 30"/>
          <p:cNvSpPr>
            <a:spLocks/>
          </p:cNvSpPr>
          <p:nvPr/>
        </p:nvSpPr>
        <p:spPr bwMode="auto">
          <a:xfrm>
            <a:off x="5287963" y="4714875"/>
            <a:ext cx="4762" cy="522288"/>
          </a:xfrm>
          <a:custGeom>
            <a:avLst/>
            <a:gdLst>
              <a:gd name="T0" fmla="*/ 0 w 3"/>
              <a:gd name="T1" fmla="*/ 2147483647 h 329"/>
              <a:gd name="T2" fmla="*/ 2147483647 w 3"/>
              <a:gd name="T3" fmla="*/ 0 h 329"/>
              <a:gd name="T4" fmla="*/ 0 60000 65536"/>
              <a:gd name="T5" fmla="*/ 0 60000 65536"/>
              <a:gd name="T6" fmla="*/ 0 w 3"/>
              <a:gd name="T7" fmla="*/ 0 h 329"/>
              <a:gd name="T8" fmla="*/ 3 w 3"/>
              <a:gd name="T9" fmla="*/ 329 h 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387" name="Line 31"/>
          <p:cNvSpPr>
            <a:spLocks noChangeShapeType="1"/>
          </p:cNvSpPr>
          <p:nvPr/>
        </p:nvSpPr>
        <p:spPr bwMode="auto">
          <a:xfrm flipV="1">
            <a:off x="3630613" y="5237163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388" name="Line 32"/>
          <p:cNvSpPr>
            <a:spLocks noChangeShapeType="1"/>
          </p:cNvSpPr>
          <p:nvPr/>
        </p:nvSpPr>
        <p:spPr bwMode="auto">
          <a:xfrm flipV="1">
            <a:off x="3649663" y="5948363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389" name="Text Box 33"/>
          <p:cNvSpPr txBox="1">
            <a:spLocks noChangeArrowheads="1"/>
          </p:cNvSpPr>
          <p:nvPr/>
        </p:nvSpPr>
        <p:spPr bwMode="auto">
          <a:xfrm>
            <a:off x="1903413" y="4133850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A</a:t>
            </a:r>
            <a:endParaRPr lang="en-US"/>
          </a:p>
        </p:txBody>
      </p:sp>
      <p:sp>
        <p:nvSpPr>
          <p:cNvPr id="229390" name="Text Box 34"/>
          <p:cNvSpPr txBox="1">
            <a:spLocks noChangeArrowheads="1"/>
          </p:cNvSpPr>
          <p:nvPr/>
        </p:nvSpPr>
        <p:spPr bwMode="auto">
          <a:xfrm>
            <a:off x="7388225" y="5597525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B</a:t>
            </a:r>
            <a:endParaRPr lang="en-US"/>
          </a:p>
        </p:txBody>
      </p:sp>
      <p:sp>
        <p:nvSpPr>
          <p:cNvPr id="229391" name="Text Box 35"/>
          <p:cNvSpPr txBox="1">
            <a:spLocks noChangeArrowheads="1"/>
          </p:cNvSpPr>
          <p:nvPr/>
        </p:nvSpPr>
        <p:spPr bwMode="auto">
          <a:xfrm>
            <a:off x="5497513" y="4111625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C</a:t>
            </a:r>
            <a:endParaRPr lang="en-US"/>
          </a:p>
        </p:txBody>
      </p:sp>
      <p:sp>
        <p:nvSpPr>
          <p:cNvPr id="229392" name="Freeform 36"/>
          <p:cNvSpPr>
            <a:spLocks/>
          </p:cNvSpPr>
          <p:nvPr/>
        </p:nvSpPr>
        <p:spPr bwMode="auto">
          <a:xfrm>
            <a:off x="2465388" y="4692650"/>
            <a:ext cx="2967037" cy="704850"/>
          </a:xfrm>
          <a:custGeom>
            <a:avLst/>
            <a:gdLst>
              <a:gd name="T0" fmla="*/ 2147483647 w 1869"/>
              <a:gd name="T1" fmla="*/ 0 h 444"/>
              <a:gd name="T2" fmla="*/ 2147483647 w 1869"/>
              <a:gd name="T3" fmla="*/ 2147483647 h 444"/>
              <a:gd name="T4" fmla="*/ 0 w 1869"/>
              <a:gd name="T5" fmla="*/ 2147483647 h 444"/>
              <a:gd name="T6" fmla="*/ 0 60000 65536"/>
              <a:gd name="T7" fmla="*/ 0 60000 65536"/>
              <a:gd name="T8" fmla="*/ 0 60000 65536"/>
              <a:gd name="T9" fmla="*/ 0 w 1869"/>
              <a:gd name="T10" fmla="*/ 0 h 444"/>
              <a:gd name="T11" fmla="*/ 1869 w 1869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9" h="444">
                <a:moveTo>
                  <a:pt x="1869" y="0"/>
                </a:moveTo>
                <a:lnTo>
                  <a:pt x="1869" y="444"/>
                </a:lnTo>
                <a:lnTo>
                  <a:pt x="0" y="444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9393" name="Group 37"/>
          <p:cNvGrpSpPr>
            <a:grpSpLocks/>
          </p:cNvGrpSpPr>
          <p:nvPr/>
        </p:nvGrpSpPr>
        <p:grpSpPr bwMode="auto">
          <a:xfrm>
            <a:off x="2932113" y="5175250"/>
            <a:ext cx="2295525" cy="336550"/>
            <a:chOff x="2418" y="3342"/>
            <a:chExt cx="1446" cy="212"/>
          </a:xfrm>
        </p:grpSpPr>
        <p:sp>
          <p:nvSpPr>
            <p:cNvPr id="229394" name="Rectangle 38"/>
            <p:cNvSpPr>
              <a:spLocks noChangeArrowheads="1"/>
            </p:cNvSpPr>
            <p:nvPr/>
          </p:nvSpPr>
          <p:spPr bwMode="auto">
            <a:xfrm>
              <a:off x="2463" y="3366"/>
              <a:ext cx="1356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9395" name="Line 39"/>
            <p:cNvSpPr>
              <a:spLocks noChangeShapeType="1"/>
            </p:cNvSpPr>
            <p:nvPr/>
          </p:nvSpPr>
          <p:spPr bwMode="auto">
            <a:xfrm>
              <a:off x="2784" y="3372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396" name="Line 40"/>
            <p:cNvSpPr>
              <a:spLocks noChangeShapeType="1"/>
            </p:cNvSpPr>
            <p:nvPr/>
          </p:nvSpPr>
          <p:spPr bwMode="auto">
            <a:xfrm>
              <a:off x="3186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397" name="Line 41"/>
            <p:cNvSpPr>
              <a:spLocks noChangeShapeType="1"/>
            </p:cNvSpPr>
            <p:nvPr/>
          </p:nvSpPr>
          <p:spPr bwMode="auto">
            <a:xfrm>
              <a:off x="3321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398" name="Text Box 42"/>
            <p:cNvSpPr txBox="1">
              <a:spLocks noChangeArrowheads="1"/>
            </p:cNvSpPr>
            <p:nvPr/>
          </p:nvSpPr>
          <p:spPr bwMode="auto">
            <a:xfrm>
              <a:off x="2418" y="3342"/>
              <a:ext cx="14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src:B</a:t>
              </a:r>
              <a:r>
                <a:rPr lang="en-US" sz="1600">
                  <a:latin typeface="Arial" charset="0"/>
                </a:rPr>
                <a:t> dest:A     payload</a:t>
              </a:r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xmlns="" val="114649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49935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Các mối đe dọa bảo mật Internet</a:t>
            </a:r>
            <a:endParaRPr lang="en-US" smtClean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95400"/>
            <a:ext cx="7772400" cy="269875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ZapfDingbats" pitchFamily="82" charset="2"/>
              <a:buNone/>
            </a:pPr>
            <a:r>
              <a:rPr lang="en-US" u="sng" smtClean="0">
                <a:solidFill>
                  <a:srgbClr val="FF0000"/>
                </a:solidFill>
              </a:rPr>
              <a:t>IP Spoofing: lọc quyền vào</a:t>
            </a:r>
            <a:endParaRPr lang="en-US" smtClean="0"/>
          </a:p>
          <a:p>
            <a:pPr lvl="1" eaLnBrk="1" hangingPunct="1"/>
            <a:r>
              <a:rPr lang="en-US" smtClean="0"/>
              <a:t>Router sẽ không chuyển tiếp các gói đi với trường hợp các địa chỉ nguồn không hợp lệ</a:t>
            </a:r>
          </a:p>
          <a:p>
            <a:pPr lvl="1" eaLnBrk="1" hangingPunct="1"/>
            <a:r>
              <a:rPr lang="en-US" smtClean="0"/>
              <a:t>Tuyệt vời, nhưng lọc như thế không thể áp dụng cho tất cả các mạng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E1D450-751F-4B46-9E1C-1703FB44B1FF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32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30405" name="Object 4"/>
          <p:cNvGraphicFramePr>
            <a:graphicFrameLocks noChangeAspect="1"/>
          </p:cNvGraphicFramePr>
          <p:nvPr/>
        </p:nvGraphicFramePr>
        <p:xfrm>
          <a:off x="6745288" y="5549900"/>
          <a:ext cx="668337" cy="530225"/>
        </p:xfrm>
        <a:graphic>
          <a:graphicData uri="http://schemas.openxmlformats.org/presentationml/2006/ole">
            <p:oleObj spid="_x0000_s5124" name="ClipArt" r:id="rId3" imgW="1307263" imgH="1084139" progId="">
              <p:embed/>
            </p:oleObj>
          </a:graphicData>
        </a:graphic>
      </p:graphicFrame>
      <p:grpSp>
        <p:nvGrpSpPr>
          <p:cNvPr id="230406" name="Group 5"/>
          <p:cNvGrpSpPr>
            <a:grpSpLocks/>
          </p:cNvGrpSpPr>
          <p:nvPr/>
        </p:nvGrpSpPr>
        <p:grpSpPr bwMode="auto">
          <a:xfrm>
            <a:off x="2355850" y="4119563"/>
            <a:ext cx="384175" cy="723900"/>
            <a:chOff x="4180" y="783"/>
            <a:chExt cx="150" cy="307"/>
          </a:xfrm>
        </p:grpSpPr>
        <p:sp>
          <p:nvSpPr>
            <p:cNvPr id="230436" name="AutoShape 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0437" name="Rectangle 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0438" name="Rectangle 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0439" name="AutoShape 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0440" name="Line 1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41" name="Line 1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42" name="Rectangle 1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0443" name="Rectangle 1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230407" name="Group 14"/>
          <p:cNvGrpSpPr>
            <a:grpSpLocks/>
          </p:cNvGrpSpPr>
          <p:nvPr/>
        </p:nvGrpSpPr>
        <p:grpSpPr bwMode="auto">
          <a:xfrm>
            <a:off x="3309938" y="5610225"/>
            <a:ext cx="642937" cy="328613"/>
            <a:chOff x="3600" y="219"/>
            <a:chExt cx="360" cy="175"/>
          </a:xfrm>
        </p:grpSpPr>
        <p:sp>
          <p:nvSpPr>
            <p:cNvPr id="230423" name="Oval 1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0424" name="Line 1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25" name="Line 1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26" name="Rectangle 1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0427" name="Oval 1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30428" name="Group 2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0433" name="Line 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34" name="Line 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35" name="Line 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0429" name="Group 2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0430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31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32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230408" name="Object 28"/>
          <p:cNvGraphicFramePr>
            <a:graphicFrameLocks noChangeAspect="1"/>
          </p:cNvGraphicFramePr>
          <p:nvPr/>
        </p:nvGraphicFramePr>
        <p:xfrm>
          <a:off x="4887913" y="4181475"/>
          <a:ext cx="668337" cy="530225"/>
        </p:xfrm>
        <a:graphic>
          <a:graphicData uri="http://schemas.openxmlformats.org/presentationml/2006/ole">
            <p:oleObj spid="_x0000_s5125" name="ClipArt" r:id="rId4" imgW="1307263" imgH="1084139" progId="">
              <p:embed/>
            </p:oleObj>
          </a:graphicData>
        </a:graphic>
      </p:graphicFrame>
      <p:sp>
        <p:nvSpPr>
          <p:cNvPr id="230409" name="Freeform 29"/>
          <p:cNvSpPr>
            <a:spLocks/>
          </p:cNvSpPr>
          <p:nvPr/>
        </p:nvSpPr>
        <p:spPr bwMode="auto">
          <a:xfrm>
            <a:off x="2455863" y="4845050"/>
            <a:ext cx="4587875" cy="728663"/>
          </a:xfrm>
          <a:custGeom>
            <a:avLst/>
            <a:gdLst>
              <a:gd name="T0" fmla="*/ 2147483647 w 2620"/>
              <a:gd name="T1" fmla="*/ 0 h 459"/>
              <a:gd name="T2" fmla="*/ 0 w 2620"/>
              <a:gd name="T3" fmla="*/ 2147483647 h 459"/>
              <a:gd name="T4" fmla="*/ 2147483647 w 2620"/>
              <a:gd name="T5" fmla="*/ 2147483647 h 459"/>
              <a:gd name="T6" fmla="*/ 2147483647 w 2620"/>
              <a:gd name="T7" fmla="*/ 2147483647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2620"/>
              <a:gd name="T13" fmla="*/ 0 h 459"/>
              <a:gd name="T14" fmla="*/ 2620 w 2620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0410" name="Freeform 30"/>
          <p:cNvSpPr>
            <a:spLocks/>
          </p:cNvSpPr>
          <p:nvPr/>
        </p:nvSpPr>
        <p:spPr bwMode="auto">
          <a:xfrm>
            <a:off x="5287963" y="4714875"/>
            <a:ext cx="4762" cy="522288"/>
          </a:xfrm>
          <a:custGeom>
            <a:avLst/>
            <a:gdLst>
              <a:gd name="T0" fmla="*/ 0 w 3"/>
              <a:gd name="T1" fmla="*/ 2147483647 h 329"/>
              <a:gd name="T2" fmla="*/ 2147483647 w 3"/>
              <a:gd name="T3" fmla="*/ 0 h 329"/>
              <a:gd name="T4" fmla="*/ 0 60000 65536"/>
              <a:gd name="T5" fmla="*/ 0 60000 65536"/>
              <a:gd name="T6" fmla="*/ 0 w 3"/>
              <a:gd name="T7" fmla="*/ 0 h 329"/>
              <a:gd name="T8" fmla="*/ 3 w 3"/>
              <a:gd name="T9" fmla="*/ 329 h 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0411" name="Line 31"/>
          <p:cNvSpPr>
            <a:spLocks noChangeShapeType="1"/>
          </p:cNvSpPr>
          <p:nvPr/>
        </p:nvSpPr>
        <p:spPr bwMode="auto">
          <a:xfrm flipV="1">
            <a:off x="3630613" y="5237163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0412" name="Line 32"/>
          <p:cNvSpPr>
            <a:spLocks noChangeShapeType="1"/>
          </p:cNvSpPr>
          <p:nvPr/>
        </p:nvSpPr>
        <p:spPr bwMode="auto">
          <a:xfrm flipV="1">
            <a:off x="3649663" y="5948363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0413" name="Text Box 33"/>
          <p:cNvSpPr txBox="1">
            <a:spLocks noChangeArrowheads="1"/>
          </p:cNvSpPr>
          <p:nvPr/>
        </p:nvSpPr>
        <p:spPr bwMode="auto">
          <a:xfrm>
            <a:off x="1903413" y="4133850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A</a:t>
            </a:r>
            <a:endParaRPr lang="en-US"/>
          </a:p>
        </p:txBody>
      </p:sp>
      <p:sp>
        <p:nvSpPr>
          <p:cNvPr id="230414" name="Text Box 34"/>
          <p:cNvSpPr txBox="1">
            <a:spLocks noChangeArrowheads="1"/>
          </p:cNvSpPr>
          <p:nvPr/>
        </p:nvSpPr>
        <p:spPr bwMode="auto">
          <a:xfrm>
            <a:off x="7388225" y="5597525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B</a:t>
            </a:r>
            <a:endParaRPr lang="en-US"/>
          </a:p>
        </p:txBody>
      </p:sp>
      <p:sp>
        <p:nvSpPr>
          <p:cNvPr id="230415" name="Text Box 35"/>
          <p:cNvSpPr txBox="1">
            <a:spLocks noChangeArrowheads="1"/>
          </p:cNvSpPr>
          <p:nvPr/>
        </p:nvSpPr>
        <p:spPr bwMode="auto">
          <a:xfrm>
            <a:off x="5497513" y="4111625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C</a:t>
            </a:r>
            <a:endParaRPr lang="en-US"/>
          </a:p>
        </p:txBody>
      </p:sp>
      <p:sp>
        <p:nvSpPr>
          <p:cNvPr id="230416" name="Freeform 36"/>
          <p:cNvSpPr>
            <a:spLocks/>
          </p:cNvSpPr>
          <p:nvPr/>
        </p:nvSpPr>
        <p:spPr bwMode="auto">
          <a:xfrm>
            <a:off x="2465388" y="4692650"/>
            <a:ext cx="2967037" cy="704850"/>
          </a:xfrm>
          <a:custGeom>
            <a:avLst/>
            <a:gdLst>
              <a:gd name="T0" fmla="*/ 2147483647 w 1869"/>
              <a:gd name="T1" fmla="*/ 0 h 444"/>
              <a:gd name="T2" fmla="*/ 2147483647 w 1869"/>
              <a:gd name="T3" fmla="*/ 2147483647 h 444"/>
              <a:gd name="T4" fmla="*/ 0 w 1869"/>
              <a:gd name="T5" fmla="*/ 2147483647 h 444"/>
              <a:gd name="T6" fmla="*/ 0 60000 65536"/>
              <a:gd name="T7" fmla="*/ 0 60000 65536"/>
              <a:gd name="T8" fmla="*/ 0 60000 65536"/>
              <a:gd name="T9" fmla="*/ 0 w 1869"/>
              <a:gd name="T10" fmla="*/ 0 h 444"/>
              <a:gd name="T11" fmla="*/ 1869 w 1869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9" h="444">
                <a:moveTo>
                  <a:pt x="1869" y="0"/>
                </a:moveTo>
                <a:lnTo>
                  <a:pt x="1869" y="444"/>
                </a:lnTo>
                <a:lnTo>
                  <a:pt x="0" y="444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0417" name="Group 37"/>
          <p:cNvGrpSpPr>
            <a:grpSpLocks/>
          </p:cNvGrpSpPr>
          <p:nvPr/>
        </p:nvGrpSpPr>
        <p:grpSpPr bwMode="auto">
          <a:xfrm>
            <a:off x="2932113" y="5175250"/>
            <a:ext cx="2295525" cy="336550"/>
            <a:chOff x="2418" y="3342"/>
            <a:chExt cx="1446" cy="212"/>
          </a:xfrm>
        </p:grpSpPr>
        <p:sp>
          <p:nvSpPr>
            <p:cNvPr id="230418" name="Rectangle 38"/>
            <p:cNvSpPr>
              <a:spLocks noChangeArrowheads="1"/>
            </p:cNvSpPr>
            <p:nvPr/>
          </p:nvSpPr>
          <p:spPr bwMode="auto">
            <a:xfrm>
              <a:off x="2463" y="3366"/>
              <a:ext cx="1356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0419" name="Line 39"/>
            <p:cNvSpPr>
              <a:spLocks noChangeShapeType="1"/>
            </p:cNvSpPr>
            <p:nvPr/>
          </p:nvSpPr>
          <p:spPr bwMode="auto">
            <a:xfrm>
              <a:off x="2784" y="3372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20" name="Line 40"/>
            <p:cNvSpPr>
              <a:spLocks noChangeShapeType="1"/>
            </p:cNvSpPr>
            <p:nvPr/>
          </p:nvSpPr>
          <p:spPr bwMode="auto">
            <a:xfrm>
              <a:off x="3186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21" name="Line 41"/>
            <p:cNvSpPr>
              <a:spLocks noChangeShapeType="1"/>
            </p:cNvSpPr>
            <p:nvPr/>
          </p:nvSpPr>
          <p:spPr bwMode="auto">
            <a:xfrm>
              <a:off x="3321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22" name="Text Box 42"/>
            <p:cNvSpPr txBox="1">
              <a:spLocks noChangeArrowheads="1"/>
            </p:cNvSpPr>
            <p:nvPr/>
          </p:nvSpPr>
          <p:spPr bwMode="auto">
            <a:xfrm>
              <a:off x="2418" y="3342"/>
              <a:ext cx="14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src:B</a:t>
              </a:r>
              <a:r>
                <a:rPr lang="en-US" sz="1600">
                  <a:latin typeface="Arial" charset="0"/>
                </a:rPr>
                <a:t> dest:A     payload</a:t>
              </a:r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xmlns="" val="117135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Các mối đe dọa bảo mật Internet</a:t>
            </a:r>
            <a:endParaRPr lang="en-US" smtClean="0"/>
          </a:p>
        </p:txBody>
      </p:sp>
      <p:sp>
        <p:nvSpPr>
          <p:cNvPr id="615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95400"/>
            <a:ext cx="7772400" cy="26463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u="sng" smtClean="0">
                <a:solidFill>
                  <a:srgbClr val="FF0000"/>
                </a:solidFill>
              </a:rPr>
              <a:t>Denial of Service (DoS):</a:t>
            </a:r>
            <a:r>
              <a:rPr lang="en-US" smtClean="0"/>
              <a:t>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Gây ra “ngập lụt” bằng các gói sinh ra bởi ý đồ xấu cho bên nhận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Distributed DOS (DDoS): nhiều nguồn phối hợp làm “ngập lụt” bên nhận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Ví dụ: C và các host ở xa tấn công SYN A</a:t>
            </a: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FFD319-3084-4CC9-9114-73FA405A87C6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33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31429" name="Object 4"/>
          <p:cNvGraphicFramePr>
            <a:graphicFrameLocks noChangeAspect="1"/>
          </p:cNvGraphicFramePr>
          <p:nvPr/>
        </p:nvGraphicFramePr>
        <p:xfrm>
          <a:off x="6745288" y="5432425"/>
          <a:ext cx="668337" cy="530225"/>
        </p:xfrm>
        <a:graphic>
          <a:graphicData uri="http://schemas.openxmlformats.org/presentationml/2006/ole">
            <p:oleObj spid="_x0000_s6148" name="ClipArt" r:id="rId3" imgW="1307263" imgH="1084139" progId="">
              <p:embed/>
            </p:oleObj>
          </a:graphicData>
        </a:graphic>
      </p:graphicFrame>
      <p:grpSp>
        <p:nvGrpSpPr>
          <p:cNvPr id="231430" name="Group 5"/>
          <p:cNvGrpSpPr>
            <a:grpSpLocks/>
          </p:cNvGrpSpPr>
          <p:nvPr/>
        </p:nvGrpSpPr>
        <p:grpSpPr bwMode="auto">
          <a:xfrm>
            <a:off x="2355850" y="4002088"/>
            <a:ext cx="384175" cy="723900"/>
            <a:chOff x="4180" y="783"/>
            <a:chExt cx="150" cy="307"/>
          </a:xfrm>
        </p:grpSpPr>
        <p:sp>
          <p:nvSpPr>
            <p:cNvPr id="231476" name="AutoShape 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1477" name="Rectangle 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1478" name="Rectangle 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1479" name="AutoShape 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1480" name="Line 1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81" name="Line 1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82" name="Rectangle 1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1483" name="Rectangle 1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231431" name="Group 14"/>
          <p:cNvGrpSpPr>
            <a:grpSpLocks/>
          </p:cNvGrpSpPr>
          <p:nvPr/>
        </p:nvGrpSpPr>
        <p:grpSpPr bwMode="auto">
          <a:xfrm>
            <a:off x="3309938" y="5492750"/>
            <a:ext cx="642937" cy="328613"/>
            <a:chOff x="3600" y="219"/>
            <a:chExt cx="360" cy="175"/>
          </a:xfrm>
        </p:grpSpPr>
        <p:sp>
          <p:nvSpPr>
            <p:cNvPr id="231463" name="Oval 1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1464" name="Line 1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65" name="Line 1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66" name="Rectangle 1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1467" name="Oval 1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31468" name="Group 2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1473" name="Line 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474" name="Line 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475" name="Line 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1469" name="Group 2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1470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471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472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231432" name="Object 28"/>
          <p:cNvGraphicFramePr>
            <a:graphicFrameLocks noChangeAspect="1"/>
          </p:cNvGraphicFramePr>
          <p:nvPr/>
        </p:nvGraphicFramePr>
        <p:xfrm>
          <a:off x="4887913" y="4064000"/>
          <a:ext cx="668337" cy="530225"/>
        </p:xfrm>
        <a:graphic>
          <a:graphicData uri="http://schemas.openxmlformats.org/presentationml/2006/ole">
            <p:oleObj spid="_x0000_s6149" name="ClipArt" r:id="rId4" imgW="1307263" imgH="1084139" progId="">
              <p:embed/>
            </p:oleObj>
          </a:graphicData>
        </a:graphic>
      </p:graphicFrame>
      <p:sp>
        <p:nvSpPr>
          <p:cNvPr id="231433" name="Freeform 29"/>
          <p:cNvSpPr>
            <a:spLocks/>
          </p:cNvSpPr>
          <p:nvPr/>
        </p:nvSpPr>
        <p:spPr bwMode="auto">
          <a:xfrm>
            <a:off x="2455863" y="4727575"/>
            <a:ext cx="4587875" cy="728663"/>
          </a:xfrm>
          <a:custGeom>
            <a:avLst/>
            <a:gdLst>
              <a:gd name="T0" fmla="*/ 2147483647 w 2620"/>
              <a:gd name="T1" fmla="*/ 0 h 459"/>
              <a:gd name="T2" fmla="*/ 0 w 2620"/>
              <a:gd name="T3" fmla="*/ 2147483647 h 459"/>
              <a:gd name="T4" fmla="*/ 2147483647 w 2620"/>
              <a:gd name="T5" fmla="*/ 2147483647 h 459"/>
              <a:gd name="T6" fmla="*/ 2147483647 w 2620"/>
              <a:gd name="T7" fmla="*/ 2147483647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2620"/>
              <a:gd name="T13" fmla="*/ 0 h 459"/>
              <a:gd name="T14" fmla="*/ 2620 w 2620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34" name="Freeform 30"/>
          <p:cNvSpPr>
            <a:spLocks/>
          </p:cNvSpPr>
          <p:nvPr/>
        </p:nvSpPr>
        <p:spPr bwMode="auto">
          <a:xfrm>
            <a:off x="5287963" y="4597400"/>
            <a:ext cx="4762" cy="522288"/>
          </a:xfrm>
          <a:custGeom>
            <a:avLst/>
            <a:gdLst>
              <a:gd name="T0" fmla="*/ 0 w 3"/>
              <a:gd name="T1" fmla="*/ 2147483647 h 329"/>
              <a:gd name="T2" fmla="*/ 2147483647 w 3"/>
              <a:gd name="T3" fmla="*/ 0 h 329"/>
              <a:gd name="T4" fmla="*/ 0 60000 65536"/>
              <a:gd name="T5" fmla="*/ 0 60000 65536"/>
              <a:gd name="T6" fmla="*/ 0 w 3"/>
              <a:gd name="T7" fmla="*/ 0 h 329"/>
              <a:gd name="T8" fmla="*/ 3 w 3"/>
              <a:gd name="T9" fmla="*/ 329 h 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35" name="Line 31"/>
          <p:cNvSpPr>
            <a:spLocks noChangeShapeType="1"/>
          </p:cNvSpPr>
          <p:nvPr/>
        </p:nvSpPr>
        <p:spPr bwMode="auto">
          <a:xfrm flipV="1">
            <a:off x="3630613" y="5119688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36" name="Line 32"/>
          <p:cNvSpPr>
            <a:spLocks noChangeShapeType="1"/>
          </p:cNvSpPr>
          <p:nvPr/>
        </p:nvSpPr>
        <p:spPr bwMode="auto">
          <a:xfrm flipV="1">
            <a:off x="3649663" y="5830888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37" name="Text Box 33"/>
          <p:cNvSpPr txBox="1">
            <a:spLocks noChangeArrowheads="1"/>
          </p:cNvSpPr>
          <p:nvPr/>
        </p:nvSpPr>
        <p:spPr bwMode="auto">
          <a:xfrm>
            <a:off x="1903413" y="4016375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A</a:t>
            </a:r>
            <a:endParaRPr lang="en-US"/>
          </a:p>
        </p:txBody>
      </p:sp>
      <p:sp>
        <p:nvSpPr>
          <p:cNvPr id="231438" name="Text Box 34"/>
          <p:cNvSpPr txBox="1">
            <a:spLocks noChangeArrowheads="1"/>
          </p:cNvSpPr>
          <p:nvPr/>
        </p:nvSpPr>
        <p:spPr bwMode="auto">
          <a:xfrm>
            <a:off x="7388225" y="5480050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B</a:t>
            </a:r>
            <a:endParaRPr lang="en-US"/>
          </a:p>
        </p:txBody>
      </p:sp>
      <p:sp>
        <p:nvSpPr>
          <p:cNvPr id="231439" name="Text Box 35"/>
          <p:cNvSpPr txBox="1">
            <a:spLocks noChangeArrowheads="1"/>
          </p:cNvSpPr>
          <p:nvPr/>
        </p:nvSpPr>
        <p:spPr bwMode="auto">
          <a:xfrm>
            <a:off x="5497513" y="3994150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C</a:t>
            </a:r>
            <a:endParaRPr lang="en-US"/>
          </a:p>
        </p:txBody>
      </p:sp>
      <p:sp>
        <p:nvSpPr>
          <p:cNvPr id="231440" name="Freeform 36"/>
          <p:cNvSpPr>
            <a:spLocks/>
          </p:cNvSpPr>
          <p:nvPr/>
        </p:nvSpPr>
        <p:spPr bwMode="auto">
          <a:xfrm>
            <a:off x="2325688" y="4575175"/>
            <a:ext cx="3106737" cy="704850"/>
          </a:xfrm>
          <a:custGeom>
            <a:avLst/>
            <a:gdLst>
              <a:gd name="T0" fmla="*/ 2147483647 w 1957"/>
              <a:gd name="T1" fmla="*/ 0 h 444"/>
              <a:gd name="T2" fmla="*/ 2147483647 w 1957"/>
              <a:gd name="T3" fmla="*/ 2147483647 h 444"/>
              <a:gd name="T4" fmla="*/ 0 w 1957"/>
              <a:gd name="T5" fmla="*/ 2147483647 h 444"/>
              <a:gd name="T6" fmla="*/ 0 w 1957"/>
              <a:gd name="T7" fmla="*/ 2147483647 h 444"/>
              <a:gd name="T8" fmla="*/ 0 60000 65536"/>
              <a:gd name="T9" fmla="*/ 0 60000 65536"/>
              <a:gd name="T10" fmla="*/ 0 60000 65536"/>
              <a:gd name="T11" fmla="*/ 0 60000 65536"/>
              <a:gd name="T12" fmla="*/ 0 w 1957"/>
              <a:gd name="T13" fmla="*/ 0 h 444"/>
              <a:gd name="T14" fmla="*/ 1957 w 1957"/>
              <a:gd name="T15" fmla="*/ 444 h 4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7" h="444">
                <a:moveTo>
                  <a:pt x="1957" y="0"/>
                </a:moveTo>
                <a:lnTo>
                  <a:pt x="1957" y="444"/>
                </a:lnTo>
                <a:lnTo>
                  <a:pt x="0" y="435"/>
                </a:lnTo>
                <a:lnTo>
                  <a:pt x="0" y="12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1441" name="Group 37"/>
          <p:cNvGrpSpPr>
            <a:grpSpLocks/>
          </p:cNvGrpSpPr>
          <p:nvPr/>
        </p:nvGrpSpPr>
        <p:grpSpPr bwMode="auto">
          <a:xfrm>
            <a:off x="5151438" y="4643438"/>
            <a:ext cx="652462" cy="336550"/>
            <a:chOff x="1744" y="2680"/>
            <a:chExt cx="411" cy="212"/>
          </a:xfrm>
        </p:grpSpPr>
        <p:sp>
          <p:nvSpPr>
            <p:cNvPr id="231461" name="Rectangle 38"/>
            <p:cNvSpPr>
              <a:spLocks noChangeArrowheads="1"/>
            </p:cNvSpPr>
            <p:nvPr/>
          </p:nvSpPr>
          <p:spPr bwMode="auto">
            <a:xfrm>
              <a:off x="1774" y="2698"/>
              <a:ext cx="345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1462" name="Text Box 39"/>
            <p:cNvSpPr txBox="1">
              <a:spLocks noChangeArrowheads="1"/>
            </p:cNvSpPr>
            <p:nvPr/>
          </p:nvSpPr>
          <p:spPr bwMode="auto">
            <a:xfrm>
              <a:off x="1744" y="2680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charset="0"/>
                </a:rPr>
                <a:t>SYN</a:t>
              </a:r>
              <a:endParaRPr lang="en-US" sz="1600"/>
            </a:p>
          </p:txBody>
        </p:sp>
      </p:grpSp>
      <p:grpSp>
        <p:nvGrpSpPr>
          <p:cNvPr id="231442" name="Group 40"/>
          <p:cNvGrpSpPr>
            <a:grpSpLocks/>
          </p:cNvGrpSpPr>
          <p:nvPr/>
        </p:nvGrpSpPr>
        <p:grpSpPr bwMode="auto">
          <a:xfrm>
            <a:off x="4746625" y="5143500"/>
            <a:ext cx="652463" cy="336550"/>
            <a:chOff x="1744" y="2680"/>
            <a:chExt cx="411" cy="212"/>
          </a:xfrm>
        </p:grpSpPr>
        <p:sp>
          <p:nvSpPr>
            <p:cNvPr id="231459" name="Rectangle 41"/>
            <p:cNvSpPr>
              <a:spLocks noChangeArrowheads="1"/>
            </p:cNvSpPr>
            <p:nvPr/>
          </p:nvSpPr>
          <p:spPr bwMode="auto">
            <a:xfrm>
              <a:off x="1774" y="2698"/>
              <a:ext cx="345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1460" name="Text Box 42"/>
            <p:cNvSpPr txBox="1">
              <a:spLocks noChangeArrowheads="1"/>
            </p:cNvSpPr>
            <p:nvPr/>
          </p:nvSpPr>
          <p:spPr bwMode="auto">
            <a:xfrm>
              <a:off x="1744" y="2680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charset="0"/>
                </a:rPr>
                <a:t>SYN</a:t>
              </a:r>
              <a:endParaRPr lang="en-US" sz="1600"/>
            </a:p>
          </p:txBody>
        </p:sp>
      </p:grpSp>
      <p:grpSp>
        <p:nvGrpSpPr>
          <p:cNvPr id="231443" name="Group 43"/>
          <p:cNvGrpSpPr>
            <a:grpSpLocks/>
          </p:cNvGrpSpPr>
          <p:nvPr/>
        </p:nvGrpSpPr>
        <p:grpSpPr bwMode="auto">
          <a:xfrm>
            <a:off x="3856038" y="5143500"/>
            <a:ext cx="652462" cy="336550"/>
            <a:chOff x="1744" y="2680"/>
            <a:chExt cx="411" cy="212"/>
          </a:xfrm>
        </p:grpSpPr>
        <p:sp>
          <p:nvSpPr>
            <p:cNvPr id="231457" name="Rectangle 44"/>
            <p:cNvSpPr>
              <a:spLocks noChangeArrowheads="1"/>
            </p:cNvSpPr>
            <p:nvPr/>
          </p:nvSpPr>
          <p:spPr bwMode="auto">
            <a:xfrm>
              <a:off x="1774" y="2698"/>
              <a:ext cx="345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1458" name="Text Box 45"/>
            <p:cNvSpPr txBox="1">
              <a:spLocks noChangeArrowheads="1"/>
            </p:cNvSpPr>
            <p:nvPr/>
          </p:nvSpPr>
          <p:spPr bwMode="auto">
            <a:xfrm>
              <a:off x="1744" y="2680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charset="0"/>
                </a:rPr>
                <a:t>SYN</a:t>
              </a:r>
              <a:endParaRPr lang="en-US" sz="1600"/>
            </a:p>
          </p:txBody>
        </p:sp>
      </p:grpSp>
      <p:grpSp>
        <p:nvGrpSpPr>
          <p:cNvPr id="231444" name="Group 46"/>
          <p:cNvGrpSpPr>
            <a:grpSpLocks/>
          </p:cNvGrpSpPr>
          <p:nvPr/>
        </p:nvGrpSpPr>
        <p:grpSpPr bwMode="auto">
          <a:xfrm>
            <a:off x="2965450" y="5143500"/>
            <a:ext cx="652463" cy="336550"/>
            <a:chOff x="1744" y="2680"/>
            <a:chExt cx="411" cy="212"/>
          </a:xfrm>
        </p:grpSpPr>
        <p:sp>
          <p:nvSpPr>
            <p:cNvPr id="231455" name="Rectangle 47"/>
            <p:cNvSpPr>
              <a:spLocks noChangeArrowheads="1"/>
            </p:cNvSpPr>
            <p:nvPr/>
          </p:nvSpPr>
          <p:spPr bwMode="auto">
            <a:xfrm>
              <a:off x="1774" y="2698"/>
              <a:ext cx="345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1456" name="Text Box 48"/>
            <p:cNvSpPr txBox="1">
              <a:spLocks noChangeArrowheads="1"/>
            </p:cNvSpPr>
            <p:nvPr/>
          </p:nvSpPr>
          <p:spPr bwMode="auto">
            <a:xfrm>
              <a:off x="1744" y="2680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charset="0"/>
                </a:rPr>
                <a:t>SYN</a:t>
              </a:r>
              <a:endParaRPr lang="en-US" sz="1600"/>
            </a:p>
          </p:txBody>
        </p:sp>
      </p:grpSp>
      <p:sp>
        <p:nvSpPr>
          <p:cNvPr id="231445" name="Freeform 49"/>
          <p:cNvSpPr>
            <a:spLocks/>
          </p:cNvSpPr>
          <p:nvPr/>
        </p:nvSpPr>
        <p:spPr bwMode="auto">
          <a:xfrm>
            <a:off x="2535238" y="4784725"/>
            <a:ext cx="1271587" cy="1838325"/>
          </a:xfrm>
          <a:custGeom>
            <a:avLst/>
            <a:gdLst>
              <a:gd name="T0" fmla="*/ 2147483647 w 801"/>
              <a:gd name="T1" fmla="*/ 2147483647 h 1158"/>
              <a:gd name="T2" fmla="*/ 2147483647 w 801"/>
              <a:gd name="T3" fmla="*/ 2147483647 h 1158"/>
              <a:gd name="T4" fmla="*/ 2147483647 w 801"/>
              <a:gd name="T5" fmla="*/ 2147483647 h 1158"/>
              <a:gd name="T6" fmla="*/ 0 w 801"/>
              <a:gd name="T7" fmla="*/ 0 h 1158"/>
              <a:gd name="T8" fmla="*/ 0 60000 65536"/>
              <a:gd name="T9" fmla="*/ 0 60000 65536"/>
              <a:gd name="T10" fmla="*/ 0 60000 65536"/>
              <a:gd name="T11" fmla="*/ 0 60000 65536"/>
              <a:gd name="T12" fmla="*/ 0 w 801"/>
              <a:gd name="T13" fmla="*/ 0 h 1158"/>
              <a:gd name="T14" fmla="*/ 801 w 801"/>
              <a:gd name="T15" fmla="*/ 1158 h 11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1" h="1158">
                <a:moveTo>
                  <a:pt x="801" y="1158"/>
                </a:moveTo>
                <a:lnTo>
                  <a:pt x="798" y="165"/>
                </a:lnTo>
                <a:lnTo>
                  <a:pt x="3" y="168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1446" name="Group 50"/>
          <p:cNvGrpSpPr>
            <a:grpSpLocks/>
          </p:cNvGrpSpPr>
          <p:nvPr/>
        </p:nvGrpSpPr>
        <p:grpSpPr bwMode="auto">
          <a:xfrm>
            <a:off x="3675063" y="6215063"/>
            <a:ext cx="652462" cy="336550"/>
            <a:chOff x="1744" y="2680"/>
            <a:chExt cx="411" cy="212"/>
          </a:xfrm>
        </p:grpSpPr>
        <p:sp>
          <p:nvSpPr>
            <p:cNvPr id="231453" name="Rectangle 51"/>
            <p:cNvSpPr>
              <a:spLocks noChangeArrowheads="1"/>
            </p:cNvSpPr>
            <p:nvPr/>
          </p:nvSpPr>
          <p:spPr bwMode="auto">
            <a:xfrm>
              <a:off x="1774" y="2698"/>
              <a:ext cx="345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1454" name="Text Box 52"/>
            <p:cNvSpPr txBox="1">
              <a:spLocks noChangeArrowheads="1"/>
            </p:cNvSpPr>
            <p:nvPr/>
          </p:nvSpPr>
          <p:spPr bwMode="auto">
            <a:xfrm>
              <a:off x="1744" y="2680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charset="0"/>
                </a:rPr>
                <a:t>SYN</a:t>
              </a:r>
              <a:endParaRPr lang="en-US" sz="1600"/>
            </a:p>
          </p:txBody>
        </p:sp>
      </p:grpSp>
      <p:grpSp>
        <p:nvGrpSpPr>
          <p:cNvPr id="231447" name="Group 53"/>
          <p:cNvGrpSpPr>
            <a:grpSpLocks/>
          </p:cNvGrpSpPr>
          <p:nvPr/>
        </p:nvGrpSpPr>
        <p:grpSpPr bwMode="auto">
          <a:xfrm>
            <a:off x="3660775" y="5895975"/>
            <a:ext cx="652463" cy="336550"/>
            <a:chOff x="1744" y="2680"/>
            <a:chExt cx="411" cy="212"/>
          </a:xfrm>
        </p:grpSpPr>
        <p:sp>
          <p:nvSpPr>
            <p:cNvPr id="231451" name="Rectangle 54"/>
            <p:cNvSpPr>
              <a:spLocks noChangeArrowheads="1"/>
            </p:cNvSpPr>
            <p:nvPr/>
          </p:nvSpPr>
          <p:spPr bwMode="auto">
            <a:xfrm>
              <a:off x="1774" y="2698"/>
              <a:ext cx="345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1452" name="Text Box 55"/>
            <p:cNvSpPr txBox="1">
              <a:spLocks noChangeArrowheads="1"/>
            </p:cNvSpPr>
            <p:nvPr/>
          </p:nvSpPr>
          <p:spPr bwMode="auto">
            <a:xfrm>
              <a:off x="1744" y="2680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charset="0"/>
                </a:rPr>
                <a:t>SYN</a:t>
              </a:r>
              <a:endParaRPr lang="en-US" sz="1600"/>
            </a:p>
          </p:txBody>
        </p:sp>
      </p:grpSp>
      <p:grpSp>
        <p:nvGrpSpPr>
          <p:cNvPr id="231448" name="Group 56"/>
          <p:cNvGrpSpPr>
            <a:grpSpLocks/>
          </p:cNvGrpSpPr>
          <p:nvPr/>
        </p:nvGrpSpPr>
        <p:grpSpPr bwMode="auto">
          <a:xfrm>
            <a:off x="2670175" y="4767263"/>
            <a:ext cx="652463" cy="336550"/>
            <a:chOff x="1744" y="2680"/>
            <a:chExt cx="411" cy="212"/>
          </a:xfrm>
        </p:grpSpPr>
        <p:sp>
          <p:nvSpPr>
            <p:cNvPr id="231449" name="Rectangle 57"/>
            <p:cNvSpPr>
              <a:spLocks noChangeArrowheads="1"/>
            </p:cNvSpPr>
            <p:nvPr/>
          </p:nvSpPr>
          <p:spPr bwMode="auto">
            <a:xfrm>
              <a:off x="1774" y="2698"/>
              <a:ext cx="345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1450" name="Text Box 58"/>
            <p:cNvSpPr txBox="1">
              <a:spLocks noChangeArrowheads="1"/>
            </p:cNvSpPr>
            <p:nvPr/>
          </p:nvSpPr>
          <p:spPr bwMode="auto">
            <a:xfrm>
              <a:off x="1744" y="2680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charset="0"/>
                </a:rPr>
                <a:t>SYN</a:t>
              </a:r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xmlns="" val="209918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Các mối đe dọa bảo mật Internet</a:t>
            </a:r>
            <a:endParaRPr lang="en-US" smtClean="0"/>
          </a:p>
        </p:txBody>
      </p:sp>
      <p:sp>
        <p:nvSpPr>
          <p:cNvPr id="717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95400"/>
            <a:ext cx="7772400" cy="2136775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u="sng" smtClean="0">
                <a:solidFill>
                  <a:srgbClr val="FF0000"/>
                </a:solidFill>
              </a:rPr>
              <a:t>Denial of Service (DoS): </a:t>
            </a:r>
            <a:r>
              <a:rPr lang="vi-VN" u="sng" smtClean="0">
                <a:solidFill>
                  <a:srgbClr val="FF0000"/>
                </a:solidFill>
              </a:rPr>
              <a:t>Biện pháp đối phó?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>
                <a:solidFill>
                  <a:schemeClr val="accent2"/>
                </a:solidFill>
              </a:rPr>
              <a:t>Lọc ra trước </a:t>
            </a:r>
            <a:r>
              <a:rPr lang="en-US" smtClean="0"/>
              <a:t>các gói dùng làm “ngập lụt” (ví dụ: SYN)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>
                <a:solidFill>
                  <a:schemeClr val="accent2"/>
                </a:solidFill>
              </a:rPr>
              <a:t>Theo dõi ngược lại </a:t>
            </a:r>
            <a:r>
              <a:rPr lang="en-US" smtClean="0"/>
              <a:t>nguồn gây ra “ngập lụt” (cơ chế giống máy phát hiện nói dối của Mỹ)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mtClean="0"/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0D5FB0-FAFB-4D23-9AA5-6773C15CBAD2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34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32453" name="Object 4"/>
          <p:cNvGraphicFramePr>
            <a:graphicFrameLocks noChangeAspect="1"/>
          </p:cNvGraphicFramePr>
          <p:nvPr/>
        </p:nvGraphicFramePr>
        <p:xfrm>
          <a:off x="6745288" y="5432425"/>
          <a:ext cx="668337" cy="530225"/>
        </p:xfrm>
        <a:graphic>
          <a:graphicData uri="http://schemas.openxmlformats.org/presentationml/2006/ole">
            <p:oleObj spid="_x0000_s7172" name="ClipArt" r:id="rId3" imgW="1307263" imgH="1084139" progId="">
              <p:embed/>
            </p:oleObj>
          </a:graphicData>
        </a:graphic>
      </p:graphicFrame>
      <p:grpSp>
        <p:nvGrpSpPr>
          <p:cNvPr id="232454" name="Group 5"/>
          <p:cNvGrpSpPr>
            <a:grpSpLocks/>
          </p:cNvGrpSpPr>
          <p:nvPr/>
        </p:nvGrpSpPr>
        <p:grpSpPr bwMode="auto">
          <a:xfrm>
            <a:off x="2355850" y="4002088"/>
            <a:ext cx="384175" cy="723900"/>
            <a:chOff x="4180" y="783"/>
            <a:chExt cx="150" cy="307"/>
          </a:xfrm>
        </p:grpSpPr>
        <p:sp>
          <p:nvSpPr>
            <p:cNvPr id="232500" name="AutoShape 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2501" name="Rectangle 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2502" name="Rectangle 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2503" name="AutoShape 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2504" name="Line 1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505" name="Line 1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506" name="Rectangle 1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2507" name="Rectangle 1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232455" name="Group 14"/>
          <p:cNvGrpSpPr>
            <a:grpSpLocks/>
          </p:cNvGrpSpPr>
          <p:nvPr/>
        </p:nvGrpSpPr>
        <p:grpSpPr bwMode="auto">
          <a:xfrm>
            <a:off x="3309938" y="5492750"/>
            <a:ext cx="642937" cy="328613"/>
            <a:chOff x="3600" y="219"/>
            <a:chExt cx="360" cy="175"/>
          </a:xfrm>
        </p:grpSpPr>
        <p:sp>
          <p:nvSpPr>
            <p:cNvPr id="232487" name="Oval 1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2488" name="Line 1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89" name="Line 1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90" name="Rectangle 1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2491" name="Oval 1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32492" name="Group 2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2497" name="Line 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498" name="Line 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499" name="Line 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2493" name="Group 2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2494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495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496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232456" name="Object 28"/>
          <p:cNvGraphicFramePr>
            <a:graphicFrameLocks noChangeAspect="1"/>
          </p:cNvGraphicFramePr>
          <p:nvPr/>
        </p:nvGraphicFramePr>
        <p:xfrm>
          <a:off x="4887913" y="4064000"/>
          <a:ext cx="668337" cy="530225"/>
        </p:xfrm>
        <a:graphic>
          <a:graphicData uri="http://schemas.openxmlformats.org/presentationml/2006/ole">
            <p:oleObj spid="_x0000_s7173" name="ClipArt" r:id="rId4" imgW="1307263" imgH="1084139" progId="">
              <p:embed/>
            </p:oleObj>
          </a:graphicData>
        </a:graphic>
      </p:graphicFrame>
      <p:sp>
        <p:nvSpPr>
          <p:cNvPr id="232457" name="Freeform 29"/>
          <p:cNvSpPr>
            <a:spLocks/>
          </p:cNvSpPr>
          <p:nvPr/>
        </p:nvSpPr>
        <p:spPr bwMode="auto">
          <a:xfrm>
            <a:off x="2455863" y="4727575"/>
            <a:ext cx="4587875" cy="728663"/>
          </a:xfrm>
          <a:custGeom>
            <a:avLst/>
            <a:gdLst>
              <a:gd name="T0" fmla="*/ 2147483647 w 2620"/>
              <a:gd name="T1" fmla="*/ 0 h 459"/>
              <a:gd name="T2" fmla="*/ 0 w 2620"/>
              <a:gd name="T3" fmla="*/ 2147483647 h 459"/>
              <a:gd name="T4" fmla="*/ 2147483647 w 2620"/>
              <a:gd name="T5" fmla="*/ 2147483647 h 459"/>
              <a:gd name="T6" fmla="*/ 2147483647 w 2620"/>
              <a:gd name="T7" fmla="*/ 2147483647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2620"/>
              <a:gd name="T13" fmla="*/ 0 h 459"/>
              <a:gd name="T14" fmla="*/ 2620 w 2620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58" name="Freeform 30"/>
          <p:cNvSpPr>
            <a:spLocks/>
          </p:cNvSpPr>
          <p:nvPr/>
        </p:nvSpPr>
        <p:spPr bwMode="auto">
          <a:xfrm>
            <a:off x="5287963" y="4597400"/>
            <a:ext cx="4762" cy="522288"/>
          </a:xfrm>
          <a:custGeom>
            <a:avLst/>
            <a:gdLst>
              <a:gd name="T0" fmla="*/ 0 w 3"/>
              <a:gd name="T1" fmla="*/ 2147483647 h 329"/>
              <a:gd name="T2" fmla="*/ 2147483647 w 3"/>
              <a:gd name="T3" fmla="*/ 0 h 329"/>
              <a:gd name="T4" fmla="*/ 0 60000 65536"/>
              <a:gd name="T5" fmla="*/ 0 60000 65536"/>
              <a:gd name="T6" fmla="*/ 0 w 3"/>
              <a:gd name="T7" fmla="*/ 0 h 329"/>
              <a:gd name="T8" fmla="*/ 3 w 3"/>
              <a:gd name="T9" fmla="*/ 329 h 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59" name="Line 31"/>
          <p:cNvSpPr>
            <a:spLocks noChangeShapeType="1"/>
          </p:cNvSpPr>
          <p:nvPr/>
        </p:nvSpPr>
        <p:spPr bwMode="auto">
          <a:xfrm flipV="1">
            <a:off x="3630613" y="5119688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60" name="Line 32"/>
          <p:cNvSpPr>
            <a:spLocks noChangeShapeType="1"/>
          </p:cNvSpPr>
          <p:nvPr/>
        </p:nvSpPr>
        <p:spPr bwMode="auto">
          <a:xfrm flipV="1">
            <a:off x="3649663" y="5830888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61" name="Text Box 33"/>
          <p:cNvSpPr txBox="1">
            <a:spLocks noChangeArrowheads="1"/>
          </p:cNvSpPr>
          <p:nvPr/>
        </p:nvSpPr>
        <p:spPr bwMode="auto">
          <a:xfrm>
            <a:off x="1903413" y="4016375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A</a:t>
            </a:r>
            <a:endParaRPr lang="en-US"/>
          </a:p>
        </p:txBody>
      </p:sp>
      <p:sp>
        <p:nvSpPr>
          <p:cNvPr id="232462" name="Text Box 34"/>
          <p:cNvSpPr txBox="1">
            <a:spLocks noChangeArrowheads="1"/>
          </p:cNvSpPr>
          <p:nvPr/>
        </p:nvSpPr>
        <p:spPr bwMode="auto">
          <a:xfrm>
            <a:off x="7388225" y="5480050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B</a:t>
            </a:r>
            <a:endParaRPr lang="en-US"/>
          </a:p>
        </p:txBody>
      </p:sp>
      <p:sp>
        <p:nvSpPr>
          <p:cNvPr id="232463" name="Text Box 35"/>
          <p:cNvSpPr txBox="1">
            <a:spLocks noChangeArrowheads="1"/>
          </p:cNvSpPr>
          <p:nvPr/>
        </p:nvSpPr>
        <p:spPr bwMode="auto">
          <a:xfrm>
            <a:off x="5497513" y="3994150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C</a:t>
            </a:r>
            <a:endParaRPr lang="en-US"/>
          </a:p>
        </p:txBody>
      </p:sp>
      <p:sp>
        <p:nvSpPr>
          <p:cNvPr id="232464" name="Freeform 36"/>
          <p:cNvSpPr>
            <a:spLocks/>
          </p:cNvSpPr>
          <p:nvPr/>
        </p:nvSpPr>
        <p:spPr bwMode="auto">
          <a:xfrm>
            <a:off x="2325688" y="4575175"/>
            <a:ext cx="3106737" cy="704850"/>
          </a:xfrm>
          <a:custGeom>
            <a:avLst/>
            <a:gdLst>
              <a:gd name="T0" fmla="*/ 2147483647 w 1957"/>
              <a:gd name="T1" fmla="*/ 0 h 444"/>
              <a:gd name="T2" fmla="*/ 2147483647 w 1957"/>
              <a:gd name="T3" fmla="*/ 2147483647 h 444"/>
              <a:gd name="T4" fmla="*/ 0 w 1957"/>
              <a:gd name="T5" fmla="*/ 2147483647 h 444"/>
              <a:gd name="T6" fmla="*/ 0 w 1957"/>
              <a:gd name="T7" fmla="*/ 2147483647 h 444"/>
              <a:gd name="T8" fmla="*/ 0 60000 65536"/>
              <a:gd name="T9" fmla="*/ 0 60000 65536"/>
              <a:gd name="T10" fmla="*/ 0 60000 65536"/>
              <a:gd name="T11" fmla="*/ 0 60000 65536"/>
              <a:gd name="T12" fmla="*/ 0 w 1957"/>
              <a:gd name="T13" fmla="*/ 0 h 444"/>
              <a:gd name="T14" fmla="*/ 1957 w 1957"/>
              <a:gd name="T15" fmla="*/ 444 h 4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7" h="444">
                <a:moveTo>
                  <a:pt x="1957" y="0"/>
                </a:moveTo>
                <a:lnTo>
                  <a:pt x="1957" y="444"/>
                </a:lnTo>
                <a:lnTo>
                  <a:pt x="0" y="435"/>
                </a:lnTo>
                <a:lnTo>
                  <a:pt x="0" y="12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2465" name="Group 37"/>
          <p:cNvGrpSpPr>
            <a:grpSpLocks/>
          </p:cNvGrpSpPr>
          <p:nvPr/>
        </p:nvGrpSpPr>
        <p:grpSpPr bwMode="auto">
          <a:xfrm>
            <a:off x="5151438" y="4643438"/>
            <a:ext cx="652462" cy="336550"/>
            <a:chOff x="1744" y="2680"/>
            <a:chExt cx="411" cy="212"/>
          </a:xfrm>
        </p:grpSpPr>
        <p:sp>
          <p:nvSpPr>
            <p:cNvPr id="232485" name="Rectangle 38"/>
            <p:cNvSpPr>
              <a:spLocks noChangeArrowheads="1"/>
            </p:cNvSpPr>
            <p:nvPr/>
          </p:nvSpPr>
          <p:spPr bwMode="auto">
            <a:xfrm>
              <a:off x="1774" y="2698"/>
              <a:ext cx="345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2486" name="Text Box 39"/>
            <p:cNvSpPr txBox="1">
              <a:spLocks noChangeArrowheads="1"/>
            </p:cNvSpPr>
            <p:nvPr/>
          </p:nvSpPr>
          <p:spPr bwMode="auto">
            <a:xfrm>
              <a:off x="1744" y="2680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charset="0"/>
                </a:rPr>
                <a:t>SYN</a:t>
              </a:r>
              <a:endParaRPr lang="en-US" sz="1600"/>
            </a:p>
          </p:txBody>
        </p:sp>
      </p:grpSp>
      <p:grpSp>
        <p:nvGrpSpPr>
          <p:cNvPr id="232466" name="Group 40"/>
          <p:cNvGrpSpPr>
            <a:grpSpLocks/>
          </p:cNvGrpSpPr>
          <p:nvPr/>
        </p:nvGrpSpPr>
        <p:grpSpPr bwMode="auto">
          <a:xfrm>
            <a:off x="4746625" y="5143500"/>
            <a:ext cx="652463" cy="336550"/>
            <a:chOff x="1744" y="2680"/>
            <a:chExt cx="411" cy="212"/>
          </a:xfrm>
        </p:grpSpPr>
        <p:sp>
          <p:nvSpPr>
            <p:cNvPr id="232483" name="Rectangle 41"/>
            <p:cNvSpPr>
              <a:spLocks noChangeArrowheads="1"/>
            </p:cNvSpPr>
            <p:nvPr/>
          </p:nvSpPr>
          <p:spPr bwMode="auto">
            <a:xfrm>
              <a:off x="1774" y="2698"/>
              <a:ext cx="345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2484" name="Text Box 42"/>
            <p:cNvSpPr txBox="1">
              <a:spLocks noChangeArrowheads="1"/>
            </p:cNvSpPr>
            <p:nvPr/>
          </p:nvSpPr>
          <p:spPr bwMode="auto">
            <a:xfrm>
              <a:off x="1744" y="2680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charset="0"/>
                </a:rPr>
                <a:t>SYN</a:t>
              </a:r>
              <a:endParaRPr lang="en-US" sz="1600"/>
            </a:p>
          </p:txBody>
        </p:sp>
      </p:grpSp>
      <p:grpSp>
        <p:nvGrpSpPr>
          <p:cNvPr id="232467" name="Group 43"/>
          <p:cNvGrpSpPr>
            <a:grpSpLocks/>
          </p:cNvGrpSpPr>
          <p:nvPr/>
        </p:nvGrpSpPr>
        <p:grpSpPr bwMode="auto">
          <a:xfrm>
            <a:off x="3856038" y="5143500"/>
            <a:ext cx="652462" cy="336550"/>
            <a:chOff x="1744" y="2680"/>
            <a:chExt cx="411" cy="212"/>
          </a:xfrm>
        </p:grpSpPr>
        <p:sp>
          <p:nvSpPr>
            <p:cNvPr id="232481" name="Rectangle 44"/>
            <p:cNvSpPr>
              <a:spLocks noChangeArrowheads="1"/>
            </p:cNvSpPr>
            <p:nvPr/>
          </p:nvSpPr>
          <p:spPr bwMode="auto">
            <a:xfrm>
              <a:off x="1774" y="2698"/>
              <a:ext cx="345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2482" name="Text Box 45"/>
            <p:cNvSpPr txBox="1">
              <a:spLocks noChangeArrowheads="1"/>
            </p:cNvSpPr>
            <p:nvPr/>
          </p:nvSpPr>
          <p:spPr bwMode="auto">
            <a:xfrm>
              <a:off x="1744" y="2680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charset="0"/>
                </a:rPr>
                <a:t>SYN</a:t>
              </a:r>
              <a:endParaRPr lang="en-US" sz="1600"/>
            </a:p>
          </p:txBody>
        </p:sp>
      </p:grpSp>
      <p:grpSp>
        <p:nvGrpSpPr>
          <p:cNvPr id="232468" name="Group 46"/>
          <p:cNvGrpSpPr>
            <a:grpSpLocks/>
          </p:cNvGrpSpPr>
          <p:nvPr/>
        </p:nvGrpSpPr>
        <p:grpSpPr bwMode="auto">
          <a:xfrm>
            <a:off x="2965450" y="5143500"/>
            <a:ext cx="652463" cy="336550"/>
            <a:chOff x="1744" y="2680"/>
            <a:chExt cx="411" cy="212"/>
          </a:xfrm>
        </p:grpSpPr>
        <p:sp>
          <p:nvSpPr>
            <p:cNvPr id="232479" name="Rectangle 47"/>
            <p:cNvSpPr>
              <a:spLocks noChangeArrowheads="1"/>
            </p:cNvSpPr>
            <p:nvPr/>
          </p:nvSpPr>
          <p:spPr bwMode="auto">
            <a:xfrm>
              <a:off x="1774" y="2698"/>
              <a:ext cx="345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2480" name="Text Box 48"/>
            <p:cNvSpPr txBox="1">
              <a:spLocks noChangeArrowheads="1"/>
            </p:cNvSpPr>
            <p:nvPr/>
          </p:nvSpPr>
          <p:spPr bwMode="auto">
            <a:xfrm>
              <a:off x="1744" y="2680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charset="0"/>
                </a:rPr>
                <a:t>SYN</a:t>
              </a:r>
              <a:endParaRPr lang="en-US" sz="1600"/>
            </a:p>
          </p:txBody>
        </p:sp>
      </p:grpSp>
      <p:sp>
        <p:nvSpPr>
          <p:cNvPr id="232469" name="Freeform 49"/>
          <p:cNvSpPr>
            <a:spLocks/>
          </p:cNvSpPr>
          <p:nvPr/>
        </p:nvSpPr>
        <p:spPr bwMode="auto">
          <a:xfrm>
            <a:off x="2535238" y="4784725"/>
            <a:ext cx="1271587" cy="1838325"/>
          </a:xfrm>
          <a:custGeom>
            <a:avLst/>
            <a:gdLst>
              <a:gd name="T0" fmla="*/ 2147483647 w 801"/>
              <a:gd name="T1" fmla="*/ 2147483647 h 1158"/>
              <a:gd name="T2" fmla="*/ 2147483647 w 801"/>
              <a:gd name="T3" fmla="*/ 2147483647 h 1158"/>
              <a:gd name="T4" fmla="*/ 2147483647 w 801"/>
              <a:gd name="T5" fmla="*/ 2147483647 h 1158"/>
              <a:gd name="T6" fmla="*/ 0 w 801"/>
              <a:gd name="T7" fmla="*/ 0 h 1158"/>
              <a:gd name="T8" fmla="*/ 0 60000 65536"/>
              <a:gd name="T9" fmla="*/ 0 60000 65536"/>
              <a:gd name="T10" fmla="*/ 0 60000 65536"/>
              <a:gd name="T11" fmla="*/ 0 60000 65536"/>
              <a:gd name="T12" fmla="*/ 0 w 801"/>
              <a:gd name="T13" fmla="*/ 0 h 1158"/>
              <a:gd name="T14" fmla="*/ 801 w 801"/>
              <a:gd name="T15" fmla="*/ 1158 h 11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1" h="1158">
                <a:moveTo>
                  <a:pt x="801" y="1158"/>
                </a:moveTo>
                <a:lnTo>
                  <a:pt x="798" y="165"/>
                </a:lnTo>
                <a:lnTo>
                  <a:pt x="3" y="168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2470" name="Group 50"/>
          <p:cNvGrpSpPr>
            <a:grpSpLocks/>
          </p:cNvGrpSpPr>
          <p:nvPr/>
        </p:nvGrpSpPr>
        <p:grpSpPr bwMode="auto">
          <a:xfrm>
            <a:off x="3675063" y="6215063"/>
            <a:ext cx="652462" cy="336550"/>
            <a:chOff x="1744" y="2680"/>
            <a:chExt cx="411" cy="212"/>
          </a:xfrm>
        </p:grpSpPr>
        <p:sp>
          <p:nvSpPr>
            <p:cNvPr id="232477" name="Rectangle 51"/>
            <p:cNvSpPr>
              <a:spLocks noChangeArrowheads="1"/>
            </p:cNvSpPr>
            <p:nvPr/>
          </p:nvSpPr>
          <p:spPr bwMode="auto">
            <a:xfrm>
              <a:off x="1774" y="2698"/>
              <a:ext cx="345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2478" name="Text Box 52"/>
            <p:cNvSpPr txBox="1">
              <a:spLocks noChangeArrowheads="1"/>
            </p:cNvSpPr>
            <p:nvPr/>
          </p:nvSpPr>
          <p:spPr bwMode="auto">
            <a:xfrm>
              <a:off x="1744" y="2680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charset="0"/>
                </a:rPr>
                <a:t>SYN</a:t>
              </a:r>
              <a:endParaRPr lang="en-US" sz="1600"/>
            </a:p>
          </p:txBody>
        </p:sp>
      </p:grpSp>
      <p:grpSp>
        <p:nvGrpSpPr>
          <p:cNvPr id="232471" name="Group 53"/>
          <p:cNvGrpSpPr>
            <a:grpSpLocks/>
          </p:cNvGrpSpPr>
          <p:nvPr/>
        </p:nvGrpSpPr>
        <p:grpSpPr bwMode="auto">
          <a:xfrm>
            <a:off x="3660775" y="5895975"/>
            <a:ext cx="652463" cy="336550"/>
            <a:chOff x="1744" y="2680"/>
            <a:chExt cx="411" cy="212"/>
          </a:xfrm>
        </p:grpSpPr>
        <p:sp>
          <p:nvSpPr>
            <p:cNvPr id="232475" name="Rectangle 54"/>
            <p:cNvSpPr>
              <a:spLocks noChangeArrowheads="1"/>
            </p:cNvSpPr>
            <p:nvPr/>
          </p:nvSpPr>
          <p:spPr bwMode="auto">
            <a:xfrm>
              <a:off x="1774" y="2698"/>
              <a:ext cx="345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2476" name="Text Box 55"/>
            <p:cNvSpPr txBox="1">
              <a:spLocks noChangeArrowheads="1"/>
            </p:cNvSpPr>
            <p:nvPr/>
          </p:nvSpPr>
          <p:spPr bwMode="auto">
            <a:xfrm>
              <a:off x="1744" y="2680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charset="0"/>
                </a:rPr>
                <a:t>SYN</a:t>
              </a:r>
              <a:endParaRPr lang="en-US" sz="1600"/>
            </a:p>
          </p:txBody>
        </p:sp>
      </p:grpSp>
      <p:grpSp>
        <p:nvGrpSpPr>
          <p:cNvPr id="232472" name="Group 56"/>
          <p:cNvGrpSpPr>
            <a:grpSpLocks/>
          </p:cNvGrpSpPr>
          <p:nvPr/>
        </p:nvGrpSpPr>
        <p:grpSpPr bwMode="auto">
          <a:xfrm>
            <a:off x="2670175" y="4767263"/>
            <a:ext cx="652463" cy="336550"/>
            <a:chOff x="1744" y="2680"/>
            <a:chExt cx="411" cy="212"/>
          </a:xfrm>
        </p:grpSpPr>
        <p:sp>
          <p:nvSpPr>
            <p:cNvPr id="232473" name="Rectangle 57"/>
            <p:cNvSpPr>
              <a:spLocks noChangeArrowheads="1"/>
            </p:cNvSpPr>
            <p:nvPr/>
          </p:nvSpPr>
          <p:spPr bwMode="auto">
            <a:xfrm>
              <a:off x="1774" y="2698"/>
              <a:ext cx="345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2474" name="Text Box 58"/>
            <p:cNvSpPr txBox="1">
              <a:spLocks noChangeArrowheads="1"/>
            </p:cNvSpPr>
            <p:nvPr/>
          </p:nvSpPr>
          <p:spPr bwMode="auto">
            <a:xfrm>
              <a:off x="1744" y="2680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charset="0"/>
                </a:rPr>
                <a:t>SYN</a:t>
              </a:r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xmlns="" val="394630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Bảo mật e-mail</a:t>
            </a:r>
            <a:r>
              <a:rPr lang="en-US" sz="2800" smtClean="0"/>
              <a:t> </a:t>
            </a:r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A7031-0D66-4E1B-98B6-8018843146B9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35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3733" name="Text Box 4"/>
          <p:cNvSpPr txBox="1">
            <a:spLocks noChangeArrowheads="1"/>
          </p:cNvSpPr>
          <p:nvPr/>
        </p:nvSpPr>
        <p:spPr bwMode="auto">
          <a:xfrm>
            <a:off x="228600" y="4495800"/>
            <a:ext cx="4114800" cy="2216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+mn-lt"/>
              </a:rPr>
              <a:t>Alice:</a:t>
            </a:r>
          </a:p>
          <a:p>
            <a:pPr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000">
                <a:latin typeface="+mn-lt"/>
              </a:rPr>
              <a:t> sinh ra khóa riêng </a:t>
            </a:r>
            <a:r>
              <a:rPr lang="vi-VN" sz="2000">
                <a:latin typeface="+mn-lt"/>
              </a:rPr>
              <a:t>đối xứng</a:t>
            </a:r>
            <a:r>
              <a:rPr lang="en-US" sz="2000">
                <a:latin typeface="+mn-lt"/>
              </a:rPr>
              <a:t> ngẫu nhiên, K</a:t>
            </a:r>
            <a:r>
              <a:rPr lang="en-US" sz="2000" baseline="-25000">
                <a:latin typeface="+mn-lt"/>
              </a:rPr>
              <a:t>S</a:t>
            </a:r>
            <a:r>
              <a:rPr lang="en-US" sz="2000">
                <a:latin typeface="+mn-lt"/>
              </a:rPr>
              <a:t>.</a:t>
            </a:r>
          </a:p>
          <a:p>
            <a:pPr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000">
                <a:latin typeface="+mn-lt"/>
              </a:rPr>
              <a:t> mã hóa thông điệp với K</a:t>
            </a:r>
            <a:r>
              <a:rPr lang="en-US" sz="2000" baseline="-25000">
                <a:latin typeface="+mn-lt"/>
              </a:rPr>
              <a:t>S  </a:t>
            </a:r>
            <a:endParaRPr lang="en-US" sz="2000">
              <a:latin typeface="+mn-lt"/>
            </a:endParaRPr>
          </a:p>
          <a:p>
            <a:pPr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000">
                <a:latin typeface="+mn-lt"/>
              </a:rPr>
              <a:t> cũng mã hóa K</a:t>
            </a:r>
            <a:r>
              <a:rPr lang="en-US" sz="2000" baseline="-25000">
                <a:latin typeface="+mn-lt"/>
              </a:rPr>
              <a:t>S</a:t>
            </a:r>
            <a:r>
              <a:rPr lang="en-US" sz="2000">
                <a:latin typeface="+mn-lt"/>
              </a:rPr>
              <a:t> với khóa công cộng của Bob.</a:t>
            </a:r>
          </a:p>
          <a:p>
            <a:pPr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000">
                <a:latin typeface="+mn-lt"/>
              </a:rPr>
              <a:t> gửi cả K</a:t>
            </a:r>
            <a:r>
              <a:rPr lang="en-US" sz="2000" baseline="-25000">
                <a:latin typeface="+mn-lt"/>
              </a:rPr>
              <a:t>S</a:t>
            </a:r>
            <a:r>
              <a:rPr lang="en-US" sz="2000">
                <a:latin typeface="+mn-lt"/>
              </a:rPr>
              <a:t>(m) và K</a:t>
            </a:r>
            <a:r>
              <a:rPr lang="en-US" sz="2000" baseline="-25000">
                <a:latin typeface="+mn-lt"/>
              </a:rPr>
              <a:t>B</a:t>
            </a:r>
            <a:r>
              <a:rPr lang="en-US" sz="2000">
                <a:latin typeface="+mn-lt"/>
              </a:rPr>
              <a:t>(K</a:t>
            </a:r>
            <a:r>
              <a:rPr lang="en-US" sz="2000" baseline="-25000">
                <a:latin typeface="+mn-lt"/>
              </a:rPr>
              <a:t>S</a:t>
            </a:r>
            <a:r>
              <a:rPr lang="en-US" sz="2000">
                <a:latin typeface="+mn-lt"/>
              </a:rPr>
              <a:t>) cho Bob.</a:t>
            </a:r>
          </a:p>
        </p:txBody>
      </p:sp>
      <p:sp>
        <p:nvSpPr>
          <p:cNvPr id="73734" name="Text Box 5"/>
          <p:cNvSpPr txBox="1">
            <a:spLocks noChangeArrowheads="1"/>
          </p:cNvSpPr>
          <p:nvPr/>
        </p:nvSpPr>
        <p:spPr bwMode="auto">
          <a:xfrm>
            <a:off x="990600" y="1219200"/>
            <a:ext cx="65357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800">
                <a:latin typeface="+mn-lt"/>
              </a:rPr>
              <a:t> </a:t>
            </a:r>
            <a:r>
              <a:rPr lang="en-US" sz="2400"/>
              <a:t>Alice </a:t>
            </a:r>
            <a:r>
              <a:rPr lang="en-US" sz="2400">
                <a:latin typeface="+mn-lt"/>
              </a:rPr>
              <a:t>muốn gửi 1 e-mail bí mật, m, đến Bob.</a:t>
            </a:r>
          </a:p>
        </p:txBody>
      </p:sp>
      <p:grpSp>
        <p:nvGrpSpPr>
          <p:cNvPr id="233478" name="Group 7"/>
          <p:cNvGrpSpPr>
            <a:grpSpLocks/>
          </p:cNvGrpSpPr>
          <p:nvPr/>
        </p:nvGrpSpPr>
        <p:grpSpPr bwMode="auto">
          <a:xfrm>
            <a:off x="517525" y="1676400"/>
            <a:ext cx="8112125" cy="2884488"/>
            <a:chOff x="289" y="1749"/>
            <a:chExt cx="5110" cy="1817"/>
          </a:xfrm>
        </p:grpSpPr>
        <p:sp>
          <p:nvSpPr>
            <p:cNvPr id="233480" name="Freeform 8"/>
            <p:cNvSpPr>
              <a:spLocks/>
            </p:cNvSpPr>
            <p:nvPr/>
          </p:nvSpPr>
          <p:spPr bwMode="auto">
            <a:xfrm>
              <a:off x="2457" y="2479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0 w 2135"/>
                <a:gd name="T5" fmla="*/ 0 h 1662"/>
                <a:gd name="T6" fmla="*/ 0 w 2135"/>
                <a:gd name="T7" fmla="*/ 0 h 1662"/>
                <a:gd name="T8" fmla="*/ 0 w 2135"/>
                <a:gd name="T9" fmla="*/ 0 h 1662"/>
                <a:gd name="T10" fmla="*/ 0 w 2135"/>
                <a:gd name="T11" fmla="*/ 0 h 1662"/>
                <a:gd name="T12" fmla="*/ 0 w 2135"/>
                <a:gd name="T13" fmla="*/ 0 h 1662"/>
                <a:gd name="T14" fmla="*/ 0 w 2135"/>
                <a:gd name="T15" fmla="*/ 0 h 1662"/>
                <a:gd name="T16" fmla="*/ 0 w 2135"/>
                <a:gd name="T17" fmla="*/ 0 h 1662"/>
                <a:gd name="T18" fmla="*/ 0 w 2135"/>
                <a:gd name="T19" fmla="*/ 0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81" name="Line 9"/>
            <p:cNvSpPr>
              <a:spLocks noChangeShapeType="1"/>
            </p:cNvSpPr>
            <p:nvPr/>
          </p:nvSpPr>
          <p:spPr bwMode="auto">
            <a:xfrm>
              <a:off x="637" y="2280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33482" name="Picture 10" descr="BS00768_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19" y="1818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483" name="Picture 11" descr="BS00592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" y="2428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3484" name="Group 12"/>
            <p:cNvGrpSpPr>
              <a:grpSpLocks/>
            </p:cNvGrpSpPr>
            <p:nvPr/>
          </p:nvGrpSpPr>
          <p:grpSpPr bwMode="auto">
            <a:xfrm>
              <a:off x="950" y="1974"/>
              <a:ext cx="475" cy="466"/>
              <a:chOff x="1645" y="256"/>
              <a:chExt cx="475" cy="466"/>
            </a:xfrm>
          </p:grpSpPr>
          <p:sp>
            <p:nvSpPr>
              <p:cNvPr id="233543" name="Rectangle 13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33544" name="Text Box 14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4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S</a:t>
                </a:r>
                <a:r>
                  <a:rPr lang="en-US">
                    <a:latin typeface="Comic Sans MS" pitchFamily="66" charset="0"/>
                  </a:rPr>
                  <a:t>( )</a:t>
                </a:r>
              </a:p>
            </p:txBody>
          </p:sp>
          <p:sp>
            <p:nvSpPr>
              <p:cNvPr id="233545" name="Text Box 15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4000"/>
                  <a:t>.</a:t>
                </a:r>
              </a:p>
            </p:txBody>
          </p:sp>
        </p:grpSp>
        <p:grpSp>
          <p:nvGrpSpPr>
            <p:cNvPr id="233485" name="Group 16"/>
            <p:cNvGrpSpPr>
              <a:grpSpLocks/>
            </p:cNvGrpSpPr>
            <p:nvPr/>
          </p:nvGrpSpPr>
          <p:grpSpPr bwMode="auto">
            <a:xfrm>
              <a:off x="965" y="2730"/>
              <a:ext cx="475" cy="466"/>
              <a:chOff x="2144" y="3214"/>
              <a:chExt cx="475" cy="466"/>
            </a:xfrm>
          </p:grpSpPr>
          <p:sp>
            <p:nvSpPr>
              <p:cNvPr id="233539" name="Rectangle 17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33540" name="Text Box 18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B</a:t>
                </a:r>
                <a:r>
                  <a:rPr lang="en-US">
                    <a:latin typeface="Comic Sans MS" pitchFamily="66" charset="0"/>
                  </a:rPr>
                  <a:t>( )</a:t>
                </a:r>
              </a:p>
            </p:txBody>
          </p:sp>
          <p:sp>
            <p:nvSpPr>
              <p:cNvPr id="233541" name="Text Box 19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4000"/>
                  <a:t>.</a:t>
                </a:r>
              </a:p>
            </p:txBody>
          </p:sp>
          <p:sp>
            <p:nvSpPr>
              <p:cNvPr id="233542" name="Text Box 20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1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Comic Sans MS" pitchFamily="66" charset="0"/>
                  </a:rPr>
                  <a:t>+</a:t>
                </a:r>
              </a:p>
            </p:txBody>
          </p:sp>
        </p:grpSp>
        <p:grpSp>
          <p:nvGrpSpPr>
            <p:cNvPr id="233486" name="Group 21"/>
            <p:cNvGrpSpPr>
              <a:grpSpLocks/>
            </p:cNvGrpSpPr>
            <p:nvPr/>
          </p:nvGrpSpPr>
          <p:grpSpPr bwMode="auto">
            <a:xfrm>
              <a:off x="1719" y="2496"/>
              <a:ext cx="402" cy="327"/>
              <a:chOff x="2862" y="1573"/>
              <a:chExt cx="402" cy="327"/>
            </a:xfrm>
          </p:grpSpPr>
          <p:sp>
            <p:nvSpPr>
              <p:cNvPr id="233537" name="Oval 22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33538" name="Text Box 23"/>
              <p:cNvSpPr txBox="1">
                <a:spLocks noChangeArrowheads="1"/>
              </p:cNvSpPr>
              <p:nvPr/>
            </p:nvSpPr>
            <p:spPr bwMode="auto">
              <a:xfrm>
                <a:off x="2862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800">
                    <a:latin typeface="Comic Sans MS" pitchFamily="66" charset="0"/>
                  </a:rPr>
                  <a:t>+</a:t>
                </a:r>
              </a:p>
            </p:txBody>
          </p:sp>
        </p:grpSp>
        <p:grpSp>
          <p:nvGrpSpPr>
            <p:cNvPr id="233487" name="Group 24"/>
            <p:cNvGrpSpPr>
              <a:grpSpLocks/>
            </p:cNvGrpSpPr>
            <p:nvPr/>
          </p:nvGrpSpPr>
          <p:grpSpPr bwMode="auto">
            <a:xfrm>
              <a:off x="3615" y="2482"/>
              <a:ext cx="402" cy="327"/>
              <a:chOff x="2862" y="1573"/>
              <a:chExt cx="402" cy="327"/>
            </a:xfrm>
          </p:grpSpPr>
          <p:sp>
            <p:nvSpPr>
              <p:cNvPr id="233535" name="Oval 25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33536" name="Text Box 26"/>
              <p:cNvSpPr txBox="1">
                <a:spLocks noChangeArrowheads="1"/>
              </p:cNvSpPr>
              <p:nvPr/>
            </p:nvSpPr>
            <p:spPr bwMode="auto">
              <a:xfrm>
                <a:off x="2862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800">
                    <a:latin typeface="Comic Sans MS" pitchFamily="66" charset="0"/>
                  </a:rPr>
                  <a:t>-</a:t>
                </a:r>
              </a:p>
            </p:txBody>
          </p:sp>
        </p:grpSp>
        <p:sp>
          <p:nvSpPr>
            <p:cNvPr id="233488" name="Line 27"/>
            <p:cNvSpPr>
              <a:spLocks noChangeShapeType="1"/>
            </p:cNvSpPr>
            <p:nvPr/>
          </p:nvSpPr>
          <p:spPr bwMode="auto">
            <a:xfrm>
              <a:off x="669" y="3053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9" name="Text Box 28"/>
            <p:cNvSpPr txBox="1">
              <a:spLocks noChangeArrowheads="1"/>
            </p:cNvSpPr>
            <p:nvPr/>
          </p:nvSpPr>
          <p:spPr bwMode="auto">
            <a:xfrm>
              <a:off x="1419" y="204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itchFamily="66" charset="0"/>
                </a:rPr>
                <a:t>K</a:t>
              </a:r>
              <a:r>
                <a:rPr lang="en-US" baseline="-25000">
                  <a:latin typeface="Comic Sans MS" pitchFamily="66" charset="0"/>
                </a:rPr>
                <a:t>S</a:t>
              </a:r>
              <a:r>
                <a:rPr lang="en-US">
                  <a:latin typeface="Comic Sans MS" pitchFamily="66" charset="0"/>
                </a:rPr>
                <a:t>(m )</a:t>
              </a:r>
            </a:p>
          </p:txBody>
        </p:sp>
        <p:grpSp>
          <p:nvGrpSpPr>
            <p:cNvPr id="233490" name="Group 29"/>
            <p:cNvGrpSpPr>
              <a:grpSpLocks/>
            </p:cNvGrpSpPr>
            <p:nvPr/>
          </p:nvGrpSpPr>
          <p:grpSpPr bwMode="auto">
            <a:xfrm>
              <a:off x="1435" y="2979"/>
              <a:ext cx="611" cy="332"/>
              <a:chOff x="3501" y="648"/>
              <a:chExt cx="611" cy="332"/>
            </a:xfrm>
          </p:grpSpPr>
          <p:sp>
            <p:nvSpPr>
              <p:cNvPr id="233533" name="Text Box 3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B</a:t>
                </a:r>
                <a:r>
                  <a:rPr lang="en-US">
                    <a:latin typeface="Comic Sans MS" pitchFamily="66" charset="0"/>
                  </a:rPr>
                  <a:t>(K</a:t>
                </a:r>
                <a:r>
                  <a:rPr lang="en-US" baseline="-25000">
                    <a:latin typeface="Comic Sans MS" pitchFamily="66" charset="0"/>
                  </a:rPr>
                  <a:t>S</a:t>
                </a:r>
                <a:r>
                  <a:rPr lang="en-US">
                    <a:latin typeface="Comic Sans MS" pitchFamily="66" charset="0"/>
                  </a:rPr>
                  <a:t> )</a:t>
                </a:r>
              </a:p>
            </p:txBody>
          </p:sp>
          <p:sp>
            <p:nvSpPr>
              <p:cNvPr id="233534" name="Text Box 3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1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Comic Sans MS" pitchFamily="66" charset="0"/>
                  </a:rPr>
                  <a:t>+</a:t>
                </a:r>
              </a:p>
            </p:txBody>
          </p:sp>
        </p:grpSp>
        <p:sp>
          <p:nvSpPr>
            <p:cNvPr id="233491" name="Freeform 32"/>
            <p:cNvSpPr>
              <a:spLocks/>
            </p:cNvSpPr>
            <p:nvPr/>
          </p:nvSpPr>
          <p:spPr bwMode="auto">
            <a:xfrm>
              <a:off x="1426" y="2285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92" name="Freeform 33"/>
            <p:cNvSpPr>
              <a:spLocks/>
            </p:cNvSpPr>
            <p:nvPr/>
          </p:nvSpPr>
          <p:spPr bwMode="auto">
            <a:xfrm flipV="1">
              <a:off x="1440" y="2802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93" name="Text Box 34"/>
            <p:cNvSpPr txBox="1">
              <a:spLocks noChangeArrowheads="1"/>
            </p:cNvSpPr>
            <p:nvPr/>
          </p:nvSpPr>
          <p:spPr bwMode="auto">
            <a:xfrm>
              <a:off x="400" y="2141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omic Sans MS" pitchFamily="66" charset="0"/>
                </a:rPr>
                <a:t>m</a:t>
              </a:r>
            </a:p>
          </p:txBody>
        </p:sp>
        <p:sp>
          <p:nvSpPr>
            <p:cNvPr id="233494" name="Text Box 35"/>
            <p:cNvSpPr txBox="1">
              <a:spLocks noChangeArrowheads="1"/>
            </p:cNvSpPr>
            <p:nvPr/>
          </p:nvSpPr>
          <p:spPr bwMode="auto">
            <a:xfrm>
              <a:off x="4325" y="256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omic Sans MS" pitchFamily="66" charset="0"/>
                </a:rPr>
                <a:t>K</a:t>
              </a:r>
              <a:r>
                <a:rPr lang="en-US" baseline="-25000">
                  <a:latin typeface="Comic Sans MS" pitchFamily="66" charset="0"/>
                </a:rPr>
                <a:t>S</a:t>
              </a:r>
            </a:p>
          </p:txBody>
        </p:sp>
        <p:sp>
          <p:nvSpPr>
            <p:cNvPr id="233495" name="Text Box 36"/>
            <p:cNvSpPr txBox="1">
              <a:spLocks noChangeArrowheads="1"/>
            </p:cNvSpPr>
            <p:nvPr/>
          </p:nvSpPr>
          <p:spPr bwMode="auto">
            <a:xfrm>
              <a:off x="947" y="1749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omic Sans MS" pitchFamily="66" charset="0"/>
                </a:rPr>
                <a:t>K</a:t>
              </a:r>
              <a:r>
                <a:rPr lang="en-US" baseline="-25000">
                  <a:latin typeface="Comic Sans MS" pitchFamily="66" charset="0"/>
                </a:rPr>
                <a:t>S</a:t>
              </a:r>
            </a:p>
          </p:txBody>
        </p:sp>
        <p:sp>
          <p:nvSpPr>
            <p:cNvPr id="233496" name="Line 37"/>
            <p:cNvSpPr>
              <a:spLocks noChangeShapeType="1"/>
            </p:cNvSpPr>
            <p:nvPr/>
          </p:nvSpPr>
          <p:spPr bwMode="auto">
            <a:xfrm>
              <a:off x="1207" y="192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3497" name="Group 38"/>
            <p:cNvGrpSpPr>
              <a:grpSpLocks/>
            </p:cNvGrpSpPr>
            <p:nvPr/>
          </p:nvGrpSpPr>
          <p:grpSpPr bwMode="auto">
            <a:xfrm>
              <a:off x="943" y="3231"/>
              <a:ext cx="285" cy="335"/>
              <a:chOff x="2643" y="716"/>
              <a:chExt cx="285" cy="335"/>
            </a:xfrm>
          </p:grpSpPr>
          <p:sp>
            <p:nvSpPr>
              <p:cNvPr id="233531" name="Text Box 39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B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33532" name="Text Box 40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1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Comic Sans MS" pitchFamily="66" charset="0"/>
                  </a:rPr>
                  <a:t>+</a:t>
                </a:r>
              </a:p>
            </p:txBody>
          </p:sp>
        </p:grpSp>
        <p:sp>
          <p:nvSpPr>
            <p:cNvPr id="233498" name="Line 41"/>
            <p:cNvSpPr>
              <a:spLocks noChangeShapeType="1"/>
            </p:cNvSpPr>
            <p:nvPr/>
          </p:nvSpPr>
          <p:spPr bwMode="auto">
            <a:xfrm>
              <a:off x="1194" y="321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33499" name="Picture 42" descr="BS00768_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50" y="3386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500" name="Picture 43" descr="Alic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" y="2471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3501" name="Line 44"/>
            <p:cNvSpPr>
              <a:spLocks noChangeShapeType="1"/>
            </p:cNvSpPr>
            <p:nvPr/>
          </p:nvSpPr>
          <p:spPr bwMode="auto">
            <a:xfrm flipV="1">
              <a:off x="2058" y="2660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502" name="Line 45"/>
            <p:cNvSpPr>
              <a:spLocks noChangeShapeType="1"/>
            </p:cNvSpPr>
            <p:nvPr/>
          </p:nvSpPr>
          <p:spPr bwMode="auto">
            <a:xfrm flipV="1">
              <a:off x="3242" y="2655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33503" name="Picture 46" descr="BS00592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2414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3504" name="Text Box 47"/>
            <p:cNvSpPr txBox="1">
              <a:spLocks noChangeArrowheads="1"/>
            </p:cNvSpPr>
            <p:nvPr/>
          </p:nvSpPr>
          <p:spPr bwMode="auto">
            <a:xfrm>
              <a:off x="2528" y="2632"/>
              <a:ext cx="7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itchFamily="66" charset="0"/>
                </a:rPr>
                <a:t>Internet</a:t>
              </a:r>
            </a:p>
          </p:txBody>
        </p:sp>
        <p:sp>
          <p:nvSpPr>
            <p:cNvPr id="233505" name="Freeform 48"/>
            <p:cNvSpPr>
              <a:spLocks/>
            </p:cNvSpPr>
            <p:nvPr/>
          </p:nvSpPr>
          <p:spPr bwMode="auto">
            <a:xfrm flipH="1">
              <a:off x="3799" y="2281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3506" name="Group 49"/>
            <p:cNvGrpSpPr>
              <a:grpSpLocks/>
            </p:cNvGrpSpPr>
            <p:nvPr/>
          </p:nvGrpSpPr>
          <p:grpSpPr bwMode="auto">
            <a:xfrm>
              <a:off x="4255" y="1961"/>
              <a:ext cx="475" cy="466"/>
              <a:chOff x="1645" y="256"/>
              <a:chExt cx="475" cy="466"/>
            </a:xfrm>
          </p:grpSpPr>
          <p:sp>
            <p:nvSpPr>
              <p:cNvPr id="233528" name="Rectangle 50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33529" name="Text Box 51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4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S</a:t>
                </a:r>
                <a:r>
                  <a:rPr lang="en-US">
                    <a:latin typeface="Comic Sans MS" pitchFamily="66" charset="0"/>
                  </a:rPr>
                  <a:t>( )</a:t>
                </a:r>
              </a:p>
            </p:txBody>
          </p:sp>
          <p:sp>
            <p:nvSpPr>
              <p:cNvPr id="233530" name="Text Box 52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4000"/>
                  <a:t>.</a:t>
                </a:r>
              </a:p>
            </p:txBody>
          </p:sp>
        </p:grpSp>
        <p:sp>
          <p:nvSpPr>
            <p:cNvPr id="233507" name="Freeform 53"/>
            <p:cNvSpPr>
              <a:spLocks/>
            </p:cNvSpPr>
            <p:nvPr/>
          </p:nvSpPr>
          <p:spPr bwMode="auto">
            <a:xfrm flipH="1" flipV="1">
              <a:off x="3813" y="2807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3508" name="Group 54"/>
            <p:cNvGrpSpPr>
              <a:grpSpLocks/>
            </p:cNvGrpSpPr>
            <p:nvPr/>
          </p:nvGrpSpPr>
          <p:grpSpPr bwMode="auto">
            <a:xfrm>
              <a:off x="4270" y="2725"/>
              <a:ext cx="475" cy="466"/>
              <a:chOff x="2144" y="3214"/>
              <a:chExt cx="475" cy="466"/>
            </a:xfrm>
          </p:grpSpPr>
          <p:sp>
            <p:nvSpPr>
              <p:cNvPr id="233524" name="Rectangle 55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33525" name="Text Box 56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B</a:t>
                </a:r>
                <a:r>
                  <a:rPr lang="en-US">
                    <a:latin typeface="Comic Sans MS" pitchFamily="66" charset="0"/>
                  </a:rPr>
                  <a:t>( )</a:t>
                </a:r>
              </a:p>
            </p:txBody>
          </p:sp>
          <p:sp>
            <p:nvSpPr>
              <p:cNvPr id="233526" name="Text Box 57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4000"/>
                  <a:t>.</a:t>
                </a:r>
              </a:p>
            </p:txBody>
          </p:sp>
          <p:sp>
            <p:nvSpPr>
              <p:cNvPr id="233527" name="Text Box 58"/>
              <p:cNvSpPr txBox="1">
                <a:spLocks noChangeArrowheads="1"/>
              </p:cNvSpPr>
              <p:nvPr/>
            </p:nvSpPr>
            <p:spPr bwMode="auto">
              <a:xfrm>
                <a:off x="2239" y="3331"/>
                <a:ext cx="1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Comic Sans MS" pitchFamily="66" charset="0"/>
                  </a:rPr>
                  <a:t>-</a:t>
                </a:r>
              </a:p>
            </p:txBody>
          </p:sp>
        </p:grpSp>
        <p:sp>
          <p:nvSpPr>
            <p:cNvPr id="233509" name="Line 59"/>
            <p:cNvSpPr>
              <a:spLocks noChangeShapeType="1"/>
            </p:cNvSpPr>
            <p:nvPr/>
          </p:nvSpPr>
          <p:spPr bwMode="auto">
            <a:xfrm>
              <a:off x="4353" y="2450"/>
              <a:ext cx="1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33510" name="Picture 60" descr="BS00768_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583" y="2633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3511" name="Group 61"/>
            <p:cNvGrpSpPr>
              <a:grpSpLocks/>
            </p:cNvGrpSpPr>
            <p:nvPr/>
          </p:nvGrpSpPr>
          <p:grpSpPr bwMode="auto">
            <a:xfrm>
              <a:off x="4119" y="3226"/>
              <a:ext cx="285" cy="335"/>
              <a:chOff x="2643" y="716"/>
              <a:chExt cx="285" cy="335"/>
            </a:xfrm>
          </p:grpSpPr>
          <p:sp>
            <p:nvSpPr>
              <p:cNvPr id="233522" name="Text Box 62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B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33523" name="Text Box 63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Comic Sans MS" pitchFamily="66" charset="0"/>
                  </a:rPr>
                  <a:t>-</a:t>
                </a:r>
              </a:p>
            </p:txBody>
          </p:sp>
        </p:grpSp>
        <p:sp>
          <p:nvSpPr>
            <p:cNvPr id="233512" name="Line 64"/>
            <p:cNvSpPr>
              <a:spLocks noChangeShapeType="1"/>
            </p:cNvSpPr>
            <p:nvPr/>
          </p:nvSpPr>
          <p:spPr bwMode="auto">
            <a:xfrm>
              <a:off x="4370" y="320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33513" name="Picture 65" descr="BS00768_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426" y="338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3514" name="Text Box 66"/>
            <p:cNvSpPr txBox="1">
              <a:spLocks noChangeArrowheads="1"/>
            </p:cNvSpPr>
            <p:nvPr/>
          </p:nvSpPr>
          <p:spPr bwMode="auto">
            <a:xfrm>
              <a:off x="425" y="293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omic Sans MS" pitchFamily="66" charset="0"/>
                </a:rPr>
                <a:t>K</a:t>
              </a:r>
              <a:r>
                <a:rPr lang="en-US" baseline="-25000">
                  <a:latin typeface="Comic Sans MS" pitchFamily="66" charset="0"/>
                </a:rPr>
                <a:t>S</a:t>
              </a:r>
            </a:p>
          </p:txBody>
        </p:sp>
        <p:sp>
          <p:nvSpPr>
            <p:cNvPr id="233515" name="Line 67"/>
            <p:cNvSpPr>
              <a:spLocks noChangeShapeType="1"/>
            </p:cNvSpPr>
            <p:nvPr/>
          </p:nvSpPr>
          <p:spPr bwMode="auto">
            <a:xfrm>
              <a:off x="4737" y="228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516" name="Text Box 68"/>
            <p:cNvSpPr txBox="1">
              <a:spLocks noChangeArrowheads="1"/>
            </p:cNvSpPr>
            <p:nvPr/>
          </p:nvSpPr>
          <p:spPr bwMode="auto">
            <a:xfrm>
              <a:off x="5048" y="215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omic Sans MS" pitchFamily="66" charset="0"/>
                </a:rPr>
                <a:t>m</a:t>
              </a:r>
            </a:p>
          </p:txBody>
        </p:sp>
        <p:pic>
          <p:nvPicPr>
            <p:cNvPr id="233517" name="Picture 69" descr="Bob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" y="2560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3518" name="Text Box 70"/>
            <p:cNvSpPr txBox="1">
              <a:spLocks noChangeArrowheads="1"/>
            </p:cNvSpPr>
            <p:nvPr/>
          </p:nvSpPr>
          <p:spPr bwMode="auto">
            <a:xfrm>
              <a:off x="3664" y="2036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itchFamily="66" charset="0"/>
                </a:rPr>
                <a:t>K</a:t>
              </a:r>
              <a:r>
                <a:rPr lang="en-US" baseline="-25000">
                  <a:latin typeface="Comic Sans MS" pitchFamily="66" charset="0"/>
                </a:rPr>
                <a:t>S</a:t>
              </a:r>
              <a:r>
                <a:rPr lang="en-US">
                  <a:latin typeface="Comic Sans MS" pitchFamily="66" charset="0"/>
                </a:rPr>
                <a:t>(m )</a:t>
              </a:r>
            </a:p>
          </p:txBody>
        </p:sp>
        <p:grpSp>
          <p:nvGrpSpPr>
            <p:cNvPr id="233519" name="Group 71"/>
            <p:cNvGrpSpPr>
              <a:grpSpLocks/>
            </p:cNvGrpSpPr>
            <p:nvPr/>
          </p:nvGrpSpPr>
          <p:grpSpPr bwMode="auto">
            <a:xfrm>
              <a:off x="3533" y="2965"/>
              <a:ext cx="611" cy="332"/>
              <a:chOff x="3501" y="648"/>
              <a:chExt cx="611" cy="332"/>
            </a:xfrm>
          </p:grpSpPr>
          <p:sp>
            <p:nvSpPr>
              <p:cNvPr id="233520" name="Text Box 72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B</a:t>
                </a:r>
                <a:r>
                  <a:rPr lang="en-US">
                    <a:latin typeface="Comic Sans MS" pitchFamily="66" charset="0"/>
                  </a:rPr>
                  <a:t>(K</a:t>
                </a:r>
                <a:r>
                  <a:rPr lang="en-US" baseline="-25000">
                    <a:latin typeface="Comic Sans MS" pitchFamily="66" charset="0"/>
                  </a:rPr>
                  <a:t>S</a:t>
                </a:r>
                <a:r>
                  <a:rPr lang="en-US">
                    <a:latin typeface="Comic Sans MS" pitchFamily="66" charset="0"/>
                  </a:rPr>
                  <a:t> )</a:t>
                </a:r>
              </a:p>
            </p:txBody>
          </p:sp>
          <p:sp>
            <p:nvSpPr>
              <p:cNvPr id="233521" name="Text Box 73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1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Comic Sans MS" pitchFamily="66" charset="0"/>
                  </a:rPr>
                  <a:t>+</a:t>
                </a:r>
              </a:p>
            </p:txBody>
          </p:sp>
        </p:grpSp>
      </p:grpSp>
      <p:sp>
        <p:nvSpPr>
          <p:cNvPr id="238599" name="Text Box 3"/>
          <p:cNvSpPr txBox="1">
            <a:spLocks noChangeArrowheads="1"/>
          </p:cNvSpPr>
          <p:nvPr/>
        </p:nvSpPr>
        <p:spPr bwMode="auto">
          <a:xfrm>
            <a:off x="4495800" y="4495800"/>
            <a:ext cx="4343400" cy="1600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+mn-lt"/>
              </a:rPr>
              <a:t>Bob:</a:t>
            </a:r>
          </a:p>
          <a:p>
            <a:pPr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000">
                <a:latin typeface="+mn-lt"/>
              </a:rPr>
              <a:t>  dùng khóa riêng của anh ấy để giải mã và phục hồi K</a:t>
            </a:r>
            <a:r>
              <a:rPr lang="en-US" baseline="-25000">
                <a:latin typeface="+mn-lt"/>
              </a:rPr>
              <a:t>S</a:t>
            </a:r>
          </a:p>
          <a:p>
            <a:pPr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000">
                <a:latin typeface="+mn-lt"/>
              </a:rPr>
              <a:t>  dùng K</a:t>
            </a:r>
            <a:r>
              <a:rPr lang="en-US" baseline="-25000">
                <a:latin typeface="+mn-lt"/>
              </a:rPr>
              <a:t>S</a:t>
            </a:r>
            <a:r>
              <a:rPr lang="en-US" sz="2000">
                <a:latin typeface="+mn-lt"/>
              </a:rPr>
              <a:t> để giải mã K</a:t>
            </a:r>
            <a:r>
              <a:rPr lang="en-US" baseline="-25000">
                <a:latin typeface="+mn-lt"/>
              </a:rPr>
              <a:t>S</a:t>
            </a:r>
            <a:r>
              <a:rPr lang="en-US" sz="2000">
                <a:latin typeface="+mn-lt"/>
              </a:rPr>
              <a:t>(m) và phục hồi m</a:t>
            </a:r>
          </a:p>
        </p:txBody>
      </p:sp>
    </p:spTree>
    <p:extLst>
      <p:ext uri="{BB962C8B-B14F-4D97-AF65-F5344CB8AC3E}">
        <p14:creationId xmlns:p14="http://schemas.microsoft.com/office/powerpoint/2010/main" xmlns="" val="387970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944562"/>
          </a:xfrm>
        </p:spPr>
        <p:txBody>
          <a:bodyPr/>
          <a:lstStyle/>
          <a:p>
            <a:pPr eaLnBrk="1" hangingPunct="1"/>
            <a:r>
              <a:rPr lang="en-US" sz="3600" smtClean="0"/>
              <a:t>Bảo mật e-mail</a:t>
            </a:r>
            <a:r>
              <a:rPr lang="en-US" sz="2800" smtClean="0"/>
              <a:t> </a:t>
            </a:r>
          </a:p>
        </p:txBody>
      </p:sp>
      <p:sp>
        <p:nvSpPr>
          <p:cNvPr id="7577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CBDEA-E3C8-46A7-8D52-A991F9803B08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36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1090613" y="1358900"/>
            <a:ext cx="74437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sz="2400">
                <a:latin typeface="Gill Sans MT" pitchFamily="34" charset="0"/>
              </a:rPr>
              <a:t> </a:t>
            </a:r>
            <a:r>
              <a:rPr lang="en-US" sz="2400"/>
              <a:t>Alice </a:t>
            </a:r>
            <a:r>
              <a:rPr lang="vi-VN" sz="2400">
                <a:latin typeface="Gill Sans MT" pitchFamily="34" charset="0"/>
              </a:rPr>
              <a:t>muốn cung cấp sự toàn vẹn thông </a:t>
            </a:r>
            <a:r>
              <a:rPr lang="en-US" sz="2400">
                <a:latin typeface="Gill Sans MT" pitchFamily="34" charset="0"/>
              </a:rPr>
              <a:t>điệp </a:t>
            </a:r>
            <a:r>
              <a:rPr lang="vi-VN" sz="2400">
                <a:latin typeface="Gill Sans MT" pitchFamily="34" charset="0"/>
              </a:rPr>
              <a:t>chứng thực người gửi. </a:t>
            </a:r>
            <a:endParaRPr lang="en-US" sz="2800">
              <a:latin typeface="Gill Sans MT" pitchFamily="34" charset="0"/>
            </a:endParaRPr>
          </a:p>
        </p:txBody>
      </p:sp>
      <p:sp>
        <p:nvSpPr>
          <p:cNvPr id="75782" name="Text Box 5"/>
          <p:cNvSpPr txBox="1">
            <a:spLocks noChangeArrowheads="1"/>
          </p:cNvSpPr>
          <p:nvPr/>
        </p:nvSpPr>
        <p:spPr bwMode="auto">
          <a:xfrm>
            <a:off x="1046163" y="5183188"/>
            <a:ext cx="69342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sz="2800">
                <a:latin typeface="+mn-lt"/>
              </a:rPr>
              <a:t> </a:t>
            </a:r>
            <a:r>
              <a:rPr lang="en-US" sz="2400"/>
              <a:t>Alice</a:t>
            </a:r>
            <a:r>
              <a:rPr lang="en-US" sz="2400">
                <a:latin typeface="+mn-lt"/>
              </a:rPr>
              <a:t> ký số trên thông điệp.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400">
                <a:latin typeface="+mn-lt"/>
              </a:rPr>
              <a:t>  gửi cả thông điệp (dạng rõ ràng) và chữ ký số.</a:t>
            </a:r>
            <a:endParaRPr lang="en-US" sz="2800">
              <a:latin typeface="+mn-lt"/>
            </a:endParaRPr>
          </a:p>
        </p:txBody>
      </p:sp>
      <p:grpSp>
        <p:nvGrpSpPr>
          <p:cNvPr id="234502" name="Group 7"/>
          <p:cNvGrpSpPr>
            <a:grpSpLocks/>
          </p:cNvGrpSpPr>
          <p:nvPr/>
        </p:nvGrpSpPr>
        <p:grpSpPr bwMode="auto">
          <a:xfrm>
            <a:off x="385763" y="2420938"/>
            <a:ext cx="8575675" cy="2506662"/>
            <a:chOff x="161" y="2202"/>
            <a:chExt cx="5402" cy="1579"/>
          </a:xfrm>
        </p:grpSpPr>
        <p:sp>
          <p:nvSpPr>
            <p:cNvPr id="234503" name="Freeform 8"/>
            <p:cNvSpPr>
              <a:spLocks/>
            </p:cNvSpPr>
            <p:nvPr/>
          </p:nvSpPr>
          <p:spPr bwMode="auto">
            <a:xfrm>
              <a:off x="1151" y="2769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10052407 w 476"/>
                <a:gd name="T3" fmla="*/ 0 h 247"/>
                <a:gd name="T4" fmla="*/ 10052407 w 476"/>
                <a:gd name="T5" fmla="*/ 925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504" name="Freeform 9"/>
            <p:cNvSpPr>
              <a:spLocks/>
            </p:cNvSpPr>
            <p:nvPr/>
          </p:nvSpPr>
          <p:spPr bwMode="auto">
            <a:xfrm>
              <a:off x="2329" y="2972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0 w 2135"/>
                <a:gd name="T5" fmla="*/ 0 h 1662"/>
                <a:gd name="T6" fmla="*/ 0 w 2135"/>
                <a:gd name="T7" fmla="*/ 0 h 1662"/>
                <a:gd name="T8" fmla="*/ 0 w 2135"/>
                <a:gd name="T9" fmla="*/ 0 h 1662"/>
                <a:gd name="T10" fmla="*/ 0 w 2135"/>
                <a:gd name="T11" fmla="*/ 0 h 1662"/>
                <a:gd name="T12" fmla="*/ 0 w 2135"/>
                <a:gd name="T13" fmla="*/ 0 h 1662"/>
                <a:gd name="T14" fmla="*/ 0 w 2135"/>
                <a:gd name="T15" fmla="*/ 0 h 1662"/>
                <a:gd name="T16" fmla="*/ 0 w 2135"/>
                <a:gd name="T17" fmla="*/ 0 h 1662"/>
                <a:gd name="T18" fmla="*/ 0 w 2135"/>
                <a:gd name="T19" fmla="*/ 0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505" name="Line 10"/>
            <p:cNvSpPr>
              <a:spLocks noChangeShapeType="1"/>
            </p:cNvSpPr>
            <p:nvPr/>
          </p:nvSpPr>
          <p:spPr bwMode="auto">
            <a:xfrm flipV="1">
              <a:off x="473" y="2772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34506" name="Picture 11" descr="BS00592_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4" y="2921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4507" name="Group 12"/>
            <p:cNvGrpSpPr>
              <a:grpSpLocks/>
            </p:cNvGrpSpPr>
            <p:nvPr/>
          </p:nvGrpSpPr>
          <p:grpSpPr bwMode="auto">
            <a:xfrm>
              <a:off x="694" y="2457"/>
              <a:ext cx="475" cy="457"/>
              <a:chOff x="694" y="2457"/>
              <a:chExt cx="475" cy="457"/>
            </a:xfrm>
          </p:grpSpPr>
          <p:sp>
            <p:nvSpPr>
              <p:cNvPr id="234561" name="Rectangle 13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34562" name="Text Box 14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H( )</a:t>
                </a:r>
              </a:p>
            </p:txBody>
          </p:sp>
          <p:sp>
            <p:nvSpPr>
              <p:cNvPr id="234563" name="Text Box 15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4000"/>
                  <a:t>.</a:t>
                </a:r>
              </a:p>
            </p:txBody>
          </p:sp>
        </p:grpSp>
        <p:grpSp>
          <p:nvGrpSpPr>
            <p:cNvPr id="234508" name="Group 16"/>
            <p:cNvGrpSpPr>
              <a:grpSpLocks/>
            </p:cNvGrpSpPr>
            <p:nvPr/>
          </p:nvGrpSpPr>
          <p:grpSpPr bwMode="auto">
            <a:xfrm>
              <a:off x="1240" y="2437"/>
              <a:ext cx="477" cy="466"/>
              <a:chOff x="1541" y="1971"/>
              <a:chExt cx="477" cy="466"/>
            </a:xfrm>
          </p:grpSpPr>
          <p:sp>
            <p:nvSpPr>
              <p:cNvPr id="234557" name="Rectangle 17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34558" name="Text Box 18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A</a:t>
                </a:r>
                <a:r>
                  <a:rPr lang="en-US">
                    <a:latin typeface="Comic Sans MS" pitchFamily="66" charset="0"/>
                  </a:rPr>
                  <a:t>( )</a:t>
                </a:r>
              </a:p>
            </p:txBody>
          </p:sp>
          <p:sp>
            <p:nvSpPr>
              <p:cNvPr id="234559" name="Text Box 19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4000"/>
                  <a:t>.</a:t>
                </a:r>
              </a:p>
            </p:txBody>
          </p:sp>
          <p:sp>
            <p:nvSpPr>
              <p:cNvPr id="234560" name="Text Box 20"/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Comic Sans MS" pitchFamily="66" charset="0"/>
                  </a:rPr>
                  <a:t>-</a:t>
                </a:r>
              </a:p>
            </p:txBody>
          </p:sp>
        </p:grpSp>
        <p:grpSp>
          <p:nvGrpSpPr>
            <p:cNvPr id="234509" name="Group 21"/>
            <p:cNvGrpSpPr>
              <a:grpSpLocks/>
            </p:cNvGrpSpPr>
            <p:nvPr/>
          </p:nvGrpSpPr>
          <p:grpSpPr bwMode="auto">
            <a:xfrm>
              <a:off x="1664" y="2989"/>
              <a:ext cx="414" cy="327"/>
              <a:chOff x="2935" y="1573"/>
              <a:chExt cx="414" cy="327"/>
            </a:xfrm>
          </p:grpSpPr>
          <p:sp>
            <p:nvSpPr>
              <p:cNvPr id="234555" name="Oval 22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34556" name="Text Box 23"/>
              <p:cNvSpPr txBox="1">
                <a:spLocks noChangeArrowheads="1"/>
              </p:cNvSpPr>
              <p:nvPr/>
            </p:nvSpPr>
            <p:spPr bwMode="auto">
              <a:xfrm>
                <a:off x="2947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800">
                    <a:latin typeface="Comic Sans MS" pitchFamily="66" charset="0"/>
                  </a:rPr>
                  <a:t>+</a:t>
                </a:r>
              </a:p>
            </p:txBody>
          </p:sp>
        </p:grpSp>
        <p:grpSp>
          <p:nvGrpSpPr>
            <p:cNvPr id="234510" name="Group 24"/>
            <p:cNvGrpSpPr>
              <a:grpSpLocks/>
            </p:cNvGrpSpPr>
            <p:nvPr/>
          </p:nvGrpSpPr>
          <p:grpSpPr bwMode="auto">
            <a:xfrm>
              <a:off x="3487" y="2975"/>
              <a:ext cx="402" cy="327"/>
              <a:chOff x="2862" y="1573"/>
              <a:chExt cx="402" cy="327"/>
            </a:xfrm>
          </p:grpSpPr>
          <p:sp>
            <p:nvSpPr>
              <p:cNvPr id="234553" name="Oval 25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34554" name="Text Box 26"/>
              <p:cNvSpPr txBox="1">
                <a:spLocks noChangeArrowheads="1"/>
              </p:cNvSpPr>
              <p:nvPr/>
            </p:nvSpPr>
            <p:spPr bwMode="auto">
              <a:xfrm>
                <a:off x="2862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800">
                    <a:latin typeface="Comic Sans MS" pitchFamily="66" charset="0"/>
                  </a:rPr>
                  <a:t>-</a:t>
                </a:r>
              </a:p>
            </p:txBody>
          </p:sp>
        </p:grpSp>
        <p:sp>
          <p:nvSpPr>
            <p:cNvPr id="234511" name="Text Box 27"/>
            <p:cNvSpPr txBox="1">
              <a:spLocks noChangeArrowheads="1"/>
            </p:cNvSpPr>
            <p:nvPr/>
          </p:nvSpPr>
          <p:spPr bwMode="auto">
            <a:xfrm>
              <a:off x="4776" y="2598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itchFamily="66" charset="0"/>
                </a:rPr>
                <a:t>H(m )</a:t>
              </a:r>
            </a:p>
          </p:txBody>
        </p:sp>
        <p:grpSp>
          <p:nvGrpSpPr>
            <p:cNvPr id="234512" name="Group 28"/>
            <p:cNvGrpSpPr>
              <a:grpSpLocks/>
            </p:cNvGrpSpPr>
            <p:nvPr/>
          </p:nvGrpSpPr>
          <p:grpSpPr bwMode="auto">
            <a:xfrm>
              <a:off x="1705" y="2439"/>
              <a:ext cx="733" cy="333"/>
              <a:chOff x="1778" y="2485"/>
              <a:chExt cx="733" cy="333"/>
            </a:xfrm>
          </p:grpSpPr>
          <p:sp>
            <p:nvSpPr>
              <p:cNvPr id="234551" name="Text Box 29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3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A</a:t>
                </a:r>
                <a:r>
                  <a:rPr lang="en-US">
                    <a:latin typeface="Comic Sans MS" pitchFamily="66" charset="0"/>
                  </a:rPr>
                  <a:t>(H(m))</a:t>
                </a:r>
              </a:p>
            </p:txBody>
          </p:sp>
          <p:sp>
            <p:nvSpPr>
              <p:cNvPr id="234552" name="Text Box 30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Comic Sans MS" pitchFamily="66" charset="0"/>
                  </a:rPr>
                  <a:t>-</a:t>
                </a:r>
              </a:p>
            </p:txBody>
          </p:sp>
        </p:grpSp>
        <p:sp>
          <p:nvSpPr>
            <p:cNvPr id="234513" name="Freeform 31"/>
            <p:cNvSpPr>
              <a:spLocks/>
            </p:cNvSpPr>
            <p:nvPr/>
          </p:nvSpPr>
          <p:spPr bwMode="auto">
            <a:xfrm flipV="1">
              <a:off x="554" y="3295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2147483647 w 476"/>
                <a:gd name="T3" fmla="*/ 0 h 247"/>
                <a:gd name="T4" fmla="*/ 2147483647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514" name="Text Box 32"/>
            <p:cNvSpPr txBox="1">
              <a:spLocks noChangeArrowheads="1"/>
            </p:cNvSpPr>
            <p:nvPr/>
          </p:nvSpPr>
          <p:spPr bwMode="auto">
            <a:xfrm>
              <a:off x="272" y="263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omic Sans MS" pitchFamily="66" charset="0"/>
                </a:rPr>
                <a:t>m</a:t>
              </a:r>
            </a:p>
          </p:txBody>
        </p:sp>
        <p:grpSp>
          <p:nvGrpSpPr>
            <p:cNvPr id="234515" name="Group 33"/>
            <p:cNvGrpSpPr>
              <a:grpSpLocks/>
            </p:cNvGrpSpPr>
            <p:nvPr/>
          </p:nvGrpSpPr>
          <p:grpSpPr bwMode="auto">
            <a:xfrm>
              <a:off x="1193" y="2216"/>
              <a:ext cx="298" cy="335"/>
              <a:chOff x="2637" y="716"/>
              <a:chExt cx="298" cy="335"/>
            </a:xfrm>
          </p:grpSpPr>
          <p:sp>
            <p:nvSpPr>
              <p:cNvPr id="234549" name="Text Box 34"/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9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A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34550" name="Text Box 35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Comic Sans MS" pitchFamily="66" charset="0"/>
                  </a:rPr>
                  <a:t>-</a:t>
                </a:r>
              </a:p>
            </p:txBody>
          </p:sp>
        </p:grpSp>
        <p:sp>
          <p:nvSpPr>
            <p:cNvPr id="234516" name="Line 36"/>
            <p:cNvSpPr>
              <a:spLocks noChangeShapeType="1"/>
            </p:cNvSpPr>
            <p:nvPr/>
          </p:nvSpPr>
          <p:spPr bwMode="auto">
            <a:xfrm>
              <a:off x="1477" y="238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34517" name="Picture 37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004" y="2353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4518" name="Picture 38" descr="Alic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" y="2964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4519" name="Line 39"/>
            <p:cNvSpPr>
              <a:spLocks noChangeShapeType="1"/>
            </p:cNvSpPr>
            <p:nvPr/>
          </p:nvSpPr>
          <p:spPr bwMode="auto">
            <a:xfrm flipV="1">
              <a:off x="1930" y="3153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520" name="Line 40"/>
            <p:cNvSpPr>
              <a:spLocks noChangeShapeType="1"/>
            </p:cNvSpPr>
            <p:nvPr/>
          </p:nvSpPr>
          <p:spPr bwMode="auto">
            <a:xfrm flipV="1">
              <a:off x="3114" y="3148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34521" name="Picture 41" descr="BS00592_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6" y="2907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4522" name="Text Box 42"/>
            <p:cNvSpPr txBox="1">
              <a:spLocks noChangeArrowheads="1"/>
            </p:cNvSpPr>
            <p:nvPr/>
          </p:nvSpPr>
          <p:spPr bwMode="auto">
            <a:xfrm>
              <a:off x="2400" y="3125"/>
              <a:ext cx="7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itchFamily="66" charset="0"/>
                </a:rPr>
                <a:t>Internet</a:t>
              </a:r>
            </a:p>
          </p:txBody>
        </p:sp>
        <p:sp>
          <p:nvSpPr>
            <p:cNvPr id="234523" name="Freeform 43"/>
            <p:cNvSpPr>
              <a:spLocks/>
            </p:cNvSpPr>
            <p:nvPr/>
          </p:nvSpPr>
          <p:spPr bwMode="auto">
            <a:xfrm flipH="1">
              <a:off x="3671" y="2774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524" name="Freeform 44"/>
            <p:cNvSpPr>
              <a:spLocks/>
            </p:cNvSpPr>
            <p:nvPr/>
          </p:nvSpPr>
          <p:spPr bwMode="auto">
            <a:xfrm flipH="1" flipV="1">
              <a:off x="3685" y="3300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34525" name="Picture 45" descr="Bob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8" y="2916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4526" name="Text Box 46"/>
            <p:cNvSpPr txBox="1">
              <a:spLocks noChangeArrowheads="1"/>
            </p:cNvSpPr>
            <p:nvPr/>
          </p:nvSpPr>
          <p:spPr bwMode="auto">
            <a:xfrm>
              <a:off x="323" y="3435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omic Sans MS" pitchFamily="66" charset="0"/>
                </a:rPr>
                <a:t>m</a:t>
              </a:r>
            </a:p>
          </p:txBody>
        </p:sp>
        <p:grpSp>
          <p:nvGrpSpPr>
            <p:cNvPr id="234527" name="Group 47"/>
            <p:cNvGrpSpPr>
              <a:grpSpLocks/>
            </p:cNvGrpSpPr>
            <p:nvPr/>
          </p:nvGrpSpPr>
          <p:grpSpPr bwMode="auto">
            <a:xfrm>
              <a:off x="4152" y="2424"/>
              <a:ext cx="477" cy="466"/>
              <a:chOff x="1541" y="1971"/>
              <a:chExt cx="477" cy="466"/>
            </a:xfrm>
          </p:grpSpPr>
          <p:sp>
            <p:nvSpPr>
              <p:cNvPr id="234545" name="Rectangle 48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34546" name="Text Box 49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A</a:t>
                </a:r>
                <a:r>
                  <a:rPr lang="en-US">
                    <a:latin typeface="Comic Sans MS" pitchFamily="66" charset="0"/>
                  </a:rPr>
                  <a:t>( )</a:t>
                </a:r>
              </a:p>
            </p:txBody>
          </p:sp>
          <p:sp>
            <p:nvSpPr>
              <p:cNvPr id="234547" name="Text Box 50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4000"/>
                  <a:t>.</a:t>
                </a:r>
              </a:p>
            </p:txBody>
          </p:sp>
          <p:sp>
            <p:nvSpPr>
              <p:cNvPr id="234548" name="Text Box 51"/>
              <p:cNvSpPr txBox="1">
                <a:spLocks noChangeArrowheads="1"/>
              </p:cNvSpPr>
              <p:nvPr/>
            </p:nvSpPr>
            <p:spPr bwMode="auto">
              <a:xfrm>
                <a:off x="1633" y="2088"/>
                <a:ext cx="1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Comic Sans MS" pitchFamily="66" charset="0"/>
                  </a:rPr>
                  <a:t>+</a:t>
                </a:r>
              </a:p>
            </p:txBody>
          </p:sp>
        </p:grpSp>
        <p:sp>
          <p:nvSpPr>
            <p:cNvPr id="234528" name="Line 52"/>
            <p:cNvSpPr>
              <a:spLocks noChangeShapeType="1"/>
            </p:cNvSpPr>
            <p:nvPr/>
          </p:nvSpPr>
          <p:spPr bwMode="auto">
            <a:xfrm>
              <a:off x="4562" y="2375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34529" name="Picture 53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10" y="232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4530" name="Group 54"/>
            <p:cNvGrpSpPr>
              <a:grpSpLocks/>
            </p:cNvGrpSpPr>
            <p:nvPr/>
          </p:nvGrpSpPr>
          <p:grpSpPr bwMode="auto">
            <a:xfrm>
              <a:off x="4279" y="2202"/>
              <a:ext cx="298" cy="335"/>
              <a:chOff x="2637" y="716"/>
              <a:chExt cx="298" cy="335"/>
            </a:xfrm>
          </p:grpSpPr>
          <p:sp>
            <p:nvSpPr>
              <p:cNvPr id="234543" name="Text Box 55"/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9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A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34544" name="Text Box 56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1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Comic Sans MS" pitchFamily="66" charset="0"/>
                  </a:rPr>
                  <a:t>+</a:t>
                </a:r>
              </a:p>
            </p:txBody>
          </p:sp>
        </p:grpSp>
        <p:grpSp>
          <p:nvGrpSpPr>
            <p:cNvPr id="234531" name="Group 57"/>
            <p:cNvGrpSpPr>
              <a:grpSpLocks/>
            </p:cNvGrpSpPr>
            <p:nvPr/>
          </p:nvGrpSpPr>
          <p:grpSpPr bwMode="auto">
            <a:xfrm>
              <a:off x="3419" y="2434"/>
              <a:ext cx="733" cy="333"/>
              <a:chOff x="1778" y="2485"/>
              <a:chExt cx="733" cy="333"/>
            </a:xfrm>
          </p:grpSpPr>
          <p:sp>
            <p:nvSpPr>
              <p:cNvPr id="234541" name="Text Box 58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3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A</a:t>
                </a:r>
                <a:r>
                  <a:rPr lang="en-US">
                    <a:latin typeface="Comic Sans MS" pitchFamily="66" charset="0"/>
                  </a:rPr>
                  <a:t>(H(m))</a:t>
                </a:r>
              </a:p>
            </p:txBody>
          </p:sp>
          <p:sp>
            <p:nvSpPr>
              <p:cNvPr id="234542" name="Text Box 59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Comic Sans MS" pitchFamily="66" charset="0"/>
                  </a:rPr>
                  <a:t>-</a:t>
                </a:r>
              </a:p>
            </p:txBody>
          </p:sp>
        </p:grpSp>
        <p:sp>
          <p:nvSpPr>
            <p:cNvPr id="234532" name="Text Box 60"/>
            <p:cNvSpPr txBox="1">
              <a:spLocks noChangeArrowheads="1"/>
            </p:cNvSpPr>
            <p:nvPr/>
          </p:nvSpPr>
          <p:spPr bwMode="auto">
            <a:xfrm>
              <a:off x="3664" y="3531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omic Sans MS" pitchFamily="66" charset="0"/>
                </a:rPr>
                <a:t>m</a:t>
              </a:r>
            </a:p>
          </p:txBody>
        </p:sp>
        <p:grpSp>
          <p:nvGrpSpPr>
            <p:cNvPr id="234533" name="Group 61"/>
            <p:cNvGrpSpPr>
              <a:grpSpLocks/>
            </p:cNvGrpSpPr>
            <p:nvPr/>
          </p:nvGrpSpPr>
          <p:grpSpPr bwMode="auto">
            <a:xfrm>
              <a:off x="4165" y="3202"/>
              <a:ext cx="475" cy="457"/>
              <a:chOff x="694" y="2457"/>
              <a:chExt cx="475" cy="457"/>
            </a:xfrm>
          </p:grpSpPr>
          <p:sp>
            <p:nvSpPr>
              <p:cNvPr id="234538" name="Rectangle 62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34539" name="Text Box 63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H( )</a:t>
                </a:r>
              </a:p>
            </p:txBody>
          </p:sp>
          <p:sp>
            <p:nvSpPr>
              <p:cNvPr id="234540" name="Text Box 64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4000"/>
                  <a:t>.</a:t>
                </a:r>
              </a:p>
            </p:txBody>
          </p:sp>
        </p:grpSp>
        <p:sp>
          <p:nvSpPr>
            <p:cNvPr id="234534" name="Freeform 65"/>
            <p:cNvSpPr>
              <a:spLocks/>
            </p:cNvSpPr>
            <p:nvPr/>
          </p:nvSpPr>
          <p:spPr bwMode="auto">
            <a:xfrm flipV="1">
              <a:off x="4657" y="3295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0 w 476"/>
                <a:gd name="T3" fmla="*/ 0 h 247"/>
                <a:gd name="T4" fmla="*/ 0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535" name="Freeform 66"/>
            <p:cNvSpPr>
              <a:spLocks/>
            </p:cNvSpPr>
            <p:nvPr/>
          </p:nvSpPr>
          <p:spPr bwMode="auto">
            <a:xfrm>
              <a:off x="4644" y="2743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0 w 476"/>
                <a:gd name="T3" fmla="*/ 0 h 247"/>
                <a:gd name="T4" fmla="*/ 0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536" name="Text Box 67"/>
            <p:cNvSpPr txBox="1">
              <a:spLocks noChangeArrowheads="1"/>
            </p:cNvSpPr>
            <p:nvPr/>
          </p:nvSpPr>
          <p:spPr bwMode="auto">
            <a:xfrm>
              <a:off x="4809" y="347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itchFamily="66" charset="0"/>
                </a:rPr>
                <a:t>H(m )</a:t>
              </a:r>
            </a:p>
          </p:txBody>
        </p:sp>
        <p:sp>
          <p:nvSpPr>
            <p:cNvPr id="234537" name="Text Box 68"/>
            <p:cNvSpPr txBox="1">
              <a:spLocks noChangeArrowheads="1"/>
            </p:cNvSpPr>
            <p:nvPr/>
          </p:nvSpPr>
          <p:spPr bwMode="auto">
            <a:xfrm>
              <a:off x="4383" y="3019"/>
              <a:ext cx="8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compare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65564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Bảo mật e-mail</a:t>
            </a:r>
            <a:r>
              <a:rPr lang="en-US" sz="2800" smtClean="0"/>
              <a:t> </a:t>
            </a:r>
            <a:endParaRPr lang="en-US" sz="3600" smtClean="0"/>
          </a:p>
        </p:txBody>
      </p:sp>
      <p:sp>
        <p:nvSpPr>
          <p:cNvPr id="7680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2C0E8-458E-4965-9885-D8D58DB5D9B8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37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6805" name="Text Box 4"/>
          <p:cNvSpPr txBox="1">
            <a:spLocks noChangeArrowheads="1"/>
          </p:cNvSpPr>
          <p:nvPr/>
        </p:nvSpPr>
        <p:spPr bwMode="auto">
          <a:xfrm>
            <a:off x="1066800" y="1219200"/>
            <a:ext cx="76962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n-US" sz="2800">
                <a:latin typeface="+mn-lt"/>
              </a:rPr>
              <a:t> </a:t>
            </a:r>
            <a:r>
              <a:rPr lang="en-US" sz="2400"/>
              <a:t>Alice</a:t>
            </a:r>
            <a:r>
              <a:rPr lang="en-US" sz="2400">
                <a:latin typeface="+mn-lt"/>
              </a:rPr>
              <a:t> muốn cung cấp sự toàn vẹn thông điệp chứng thực người gửi </a:t>
            </a:r>
            <a:r>
              <a:rPr lang="en-US" sz="2400">
                <a:latin typeface="+mn-lt"/>
                <a:sym typeface="Wingdings" pitchFamily="2" charset="2"/>
              </a:rPr>
              <a:t></a:t>
            </a:r>
            <a:r>
              <a:rPr lang="en-US" sz="2400">
                <a:latin typeface="+mn-lt"/>
              </a:rPr>
              <a:t> sự bí mật</a:t>
            </a:r>
            <a:endParaRPr lang="en-US" sz="2800">
              <a:latin typeface="+mn-lt"/>
            </a:endParaRPr>
          </a:p>
        </p:txBody>
      </p:sp>
      <p:sp>
        <p:nvSpPr>
          <p:cNvPr id="76806" name="Text Box 5"/>
          <p:cNvSpPr txBox="1">
            <a:spLocks noChangeArrowheads="1"/>
          </p:cNvSpPr>
          <p:nvPr/>
        </p:nvSpPr>
        <p:spPr bwMode="auto">
          <a:xfrm>
            <a:off x="1066800" y="5508625"/>
            <a:ext cx="7696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solidFill>
                  <a:schemeClr val="accent2"/>
                </a:solidFill>
                <a:latin typeface="+mn-lt"/>
              </a:rPr>
              <a:t>Alice dùng 3 khóa:</a:t>
            </a:r>
            <a:r>
              <a:rPr lang="en-US" sz="2400">
                <a:latin typeface="+mn-lt"/>
              </a:rPr>
              <a:t> khóa riêng của cô ấy, khóa công cộng của Bob, khóa </a:t>
            </a:r>
            <a:r>
              <a:rPr lang="vi-VN" sz="2400">
                <a:latin typeface="+mn-lt"/>
              </a:rPr>
              <a:t>đối xứng</a:t>
            </a:r>
            <a:r>
              <a:rPr lang="en-US" sz="2400">
                <a:latin typeface="+mn-lt"/>
              </a:rPr>
              <a:t> vừa mới tạo</a:t>
            </a:r>
            <a:endParaRPr lang="en-US" sz="2800">
              <a:latin typeface="+mn-lt"/>
            </a:endParaRPr>
          </a:p>
        </p:txBody>
      </p:sp>
      <p:grpSp>
        <p:nvGrpSpPr>
          <p:cNvPr id="235526" name="Group 141"/>
          <p:cNvGrpSpPr>
            <a:grpSpLocks/>
          </p:cNvGrpSpPr>
          <p:nvPr/>
        </p:nvGrpSpPr>
        <p:grpSpPr bwMode="auto">
          <a:xfrm>
            <a:off x="1023938" y="1978025"/>
            <a:ext cx="6983412" cy="3514725"/>
            <a:chOff x="819" y="1530"/>
            <a:chExt cx="4399" cy="2214"/>
          </a:xfrm>
        </p:grpSpPr>
        <p:sp>
          <p:nvSpPr>
            <p:cNvPr id="235527" name="Freeform 142"/>
            <p:cNvSpPr>
              <a:spLocks/>
            </p:cNvSpPr>
            <p:nvPr/>
          </p:nvSpPr>
          <p:spPr bwMode="auto">
            <a:xfrm>
              <a:off x="1809" y="2083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10052407 w 476"/>
                <a:gd name="T3" fmla="*/ 0 h 247"/>
                <a:gd name="T4" fmla="*/ 10052407 w 476"/>
                <a:gd name="T5" fmla="*/ 925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28" name="Line 143"/>
            <p:cNvSpPr>
              <a:spLocks noChangeShapeType="1"/>
            </p:cNvSpPr>
            <p:nvPr/>
          </p:nvSpPr>
          <p:spPr bwMode="auto">
            <a:xfrm flipV="1">
              <a:off x="1131" y="2086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5529" name="Group 144"/>
            <p:cNvGrpSpPr>
              <a:grpSpLocks/>
            </p:cNvGrpSpPr>
            <p:nvPr/>
          </p:nvGrpSpPr>
          <p:grpSpPr bwMode="auto">
            <a:xfrm>
              <a:off x="1352" y="1771"/>
              <a:ext cx="475" cy="457"/>
              <a:chOff x="694" y="2457"/>
              <a:chExt cx="475" cy="457"/>
            </a:xfrm>
          </p:grpSpPr>
          <p:sp>
            <p:nvSpPr>
              <p:cNvPr id="235582" name="Rectangle 145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35583" name="Text Box 146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H( )</a:t>
                </a:r>
              </a:p>
            </p:txBody>
          </p:sp>
          <p:sp>
            <p:nvSpPr>
              <p:cNvPr id="235584" name="Text Box 147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4000"/>
                  <a:t>.</a:t>
                </a:r>
              </a:p>
            </p:txBody>
          </p:sp>
        </p:grpSp>
        <p:grpSp>
          <p:nvGrpSpPr>
            <p:cNvPr id="235530" name="Group 148"/>
            <p:cNvGrpSpPr>
              <a:grpSpLocks/>
            </p:cNvGrpSpPr>
            <p:nvPr/>
          </p:nvGrpSpPr>
          <p:grpSpPr bwMode="auto">
            <a:xfrm>
              <a:off x="1898" y="1751"/>
              <a:ext cx="477" cy="466"/>
              <a:chOff x="1541" y="1971"/>
              <a:chExt cx="477" cy="466"/>
            </a:xfrm>
          </p:grpSpPr>
          <p:sp>
            <p:nvSpPr>
              <p:cNvPr id="235578" name="Rectangle 149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35579" name="Text Box 150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A</a:t>
                </a:r>
                <a:r>
                  <a:rPr lang="en-US">
                    <a:latin typeface="Comic Sans MS" pitchFamily="66" charset="0"/>
                  </a:rPr>
                  <a:t>( )</a:t>
                </a:r>
              </a:p>
            </p:txBody>
          </p:sp>
          <p:sp>
            <p:nvSpPr>
              <p:cNvPr id="235580" name="Text Box 151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4000"/>
                  <a:t>.</a:t>
                </a:r>
              </a:p>
            </p:txBody>
          </p:sp>
          <p:sp>
            <p:nvSpPr>
              <p:cNvPr id="235581" name="Text Box 152"/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Comic Sans MS" pitchFamily="66" charset="0"/>
                  </a:rPr>
                  <a:t>-</a:t>
                </a:r>
              </a:p>
            </p:txBody>
          </p:sp>
        </p:grpSp>
        <p:grpSp>
          <p:nvGrpSpPr>
            <p:cNvPr id="235531" name="Group 153"/>
            <p:cNvGrpSpPr>
              <a:grpSpLocks/>
            </p:cNvGrpSpPr>
            <p:nvPr/>
          </p:nvGrpSpPr>
          <p:grpSpPr bwMode="auto">
            <a:xfrm>
              <a:off x="2249" y="2303"/>
              <a:ext cx="402" cy="327"/>
              <a:chOff x="2862" y="1573"/>
              <a:chExt cx="402" cy="327"/>
            </a:xfrm>
          </p:grpSpPr>
          <p:sp>
            <p:nvSpPr>
              <p:cNvPr id="235576" name="Oval 154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35577" name="Text Box 155"/>
              <p:cNvSpPr txBox="1">
                <a:spLocks noChangeArrowheads="1"/>
              </p:cNvSpPr>
              <p:nvPr/>
            </p:nvSpPr>
            <p:spPr bwMode="auto">
              <a:xfrm>
                <a:off x="2862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800">
                    <a:latin typeface="Comic Sans MS" pitchFamily="66" charset="0"/>
                  </a:rPr>
                  <a:t>+</a:t>
                </a:r>
              </a:p>
            </p:txBody>
          </p:sp>
        </p:grpSp>
        <p:grpSp>
          <p:nvGrpSpPr>
            <p:cNvPr id="235532" name="Group 156"/>
            <p:cNvGrpSpPr>
              <a:grpSpLocks/>
            </p:cNvGrpSpPr>
            <p:nvPr/>
          </p:nvGrpSpPr>
          <p:grpSpPr bwMode="auto">
            <a:xfrm>
              <a:off x="2363" y="1753"/>
              <a:ext cx="733" cy="333"/>
              <a:chOff x="1778" y="2485"/>
              <a:chExt cx="733" cy="333"/>
            </a:xfrm>
          </p:grpSpPr>
          <p:sp>
            <p:nvSpPr>
              <p:cNvPr id="235574" name="Text Box 157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3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A</a:t>
                </a:r>
                <a:r>
                  <a:rPr lang="en-US">
                    <a:latin typeface="Comic Sans MS" pitchFamily="66" charset="0"/>
                  </a:rPr>
                  <a:t>(H(m))</a:t>
                </a:r>
              </a:p>
            </p:txBody>
          </p:sp>
          <p:sp>
            <p:nvSpPr>
              <p:cNvPr id="235575" name="Text Box 158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Comic Sans MS" pitchFamily="66" charset="0"/>
                  </a:rPr>
                  <a:t>-</a:t>
                </a:r>
              </a:p>
            </p:txBody>
          </p:sp>
        </p:grpSp>
        <p:sp>
          <p:nvSpPr>
            <p:cNvPr id="235533" name="Freeform 159"/>
            <p:cNvSpPr>
              <a:spLocks/>
            </p:cNvSpPr>
            <p:nvPr/>
          </p:nvSpPr>
          <p:spPr bwMode="auto">
            <a:xfrm flipV="1">
              <a:off x="1212" y="2609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2147483647 w 476"/>
                <a:gd name="T3" fmla="*/ 0 h 247"/>
                <a:gd name="T4" fmla="*/ 2147483647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34" name="Text Box 160"/>
            <p:cNvSpPr txBox="1">
              <a:spLocks noChangeArrowheads="1"/>
            </p:cNvSpPr>
            <p:nvPr/>
          </p:nvSpPr>
          <p:spPr bwMode="auto">
            <a:xfrm>
              <a:off x="930" y="194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omic Sans MS" pitchFamily="66" charset="0"/>
                </a:rPr>
                <a:t>m</a:t>
              </a:r>
            </a:p>
          </p:txBody>
        </p:sp>
        <p:grpSp>
          <p:nvGrpSpPr>
            <p:cNvPr id="235535" name="Group 161"/>
            <p:cNvGrpSpPr>
              <a:grpSpLocks/>
            </p:cNvGrpSpPr>
            <p:nvPr/>
          </p:nvGrpSpPr>
          <p:grpSpPr bwMode="auto">
            <a:xfrm>
              <a:off x="1851" y="1530"/>
              <a:ext cx="298" cy="335"/>
              <a:chOff x="2637" y="716"/>
              <a:chExt cx="298" cy="335"/>
            </a:xfrm>
          </p:grpSpPr>
          <p:sp>
            <p:nvSpPr>
              <p:cNvPr id="235572" name="Text Box 162"/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9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A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35573" name="Text Box 163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Comic Sans MS" pitchFamily="66" charset="0"/>
                  </a:rPr>
                  <a:t>-</a:t>
                </a:r>
              </a:p>
            </p:txBody>
          </p:sp>
        </p:grpSp>
        <p:sp>
          <p:nvSpPr>
            <p:cNvPr id="235536" name="Line 164"/>
            <p:cNvSpPr>
              <a:spLocks noChangeShapeType="1"/>
            </p:cNvSpPr>
            <p:nvPr/>
          </p:nvSpPr>
          <p:spPr bwMode="auto">
            <a:xfrm>
              <a:off x="2135" y="170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35537" name="Picture 165" descr="BS00768_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662" y="1667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538" name="Picture 166" descr="Alic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" y="2278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39" name="Text Box 167"/>
            <p:cNvSpPr txBox="1">
              <a:spLocks noChangeArrowheads="1"/>
            </p:cNvSpPr>
            <p:nvPr/>
          </p:nvSpPr>
          <p:spPr bwMode="auto">
            <a:xfrm>
              <a:off x="981" y="2749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omic Sans MS" pitchFamily="66" charset="0"/>
                </a:rPr>
                <a:t>m</a:t>
              </a:r>
            </a:p>
          </p:txBody>
        </p:sp>
        <p:sp>
          <p:nvSpPr>
            <p:cNvPr id="235540" name="Freeform 168"/>
            <p:cNvSpPr>
              <a:spLocks/>
            </p:cNvSpPr>
            <p:nvPr/>
          </p:nvSpPr>
          <p:spPr bwMode="auto">
            <a:xfrm>
              <a:off x="4377" y="2657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0 w 2135"/>
                <a:gd name="T5" fmla="*/ 0 h 1662"/>
                <a:gd name="T6" fmla="*/ 0 w 2135"/>
                <a:gd name="T7" fmla="*/ 0 h 1662"/>
                <a:gd name="T8" fmla="*/ 0 w 2135"/>
                <a:gd name="T9" fmla="*/ 0 h 1662"/>
                <a:gd name="T10" fmla="*/ 0 w 2135"/>
                <a:gd name="T11" fmla="*/ 0 h 1662"/>
                <a:gd name="T12" fmla="*/ 0 w 2135"/>
                <a:gd name="T13" fmla="*/ 0 h 1662"/>
                <a:gd name="T14" fmla="*/ 0 w 2135"/>
                <a:gd name="T15" fmla="*/ 0 h 1662"/>
                <a:gd name="T16" fmla="*/ 0 w 2135"/>
                <a:gd name="T17" fmla="*/ 0 h 1662"/>
                <a:gd name="T18" fmla="*/ 0 w 2135"/>
                <a:gd name="T19" fmla="*/ 0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41" name="Line 169"/>
            <p:cNvSpPr>
              <a:spLocks noChangeShapeType="1"/>
            </p:cNvSpPr>
            <p:nvPr/>
          </p:nvSpPr>
          <p:spPr bwMode="auto">
            <a:xfrm>
              <a:off x="2557" y="2458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35542" name="Picture 170" descr="BS00768_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505" y="1977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543" name="Picture 171" descr="BS00592_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2" y="2606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5544" name="Group 172"/>
            <p:cNvGrpSpPr>
              <a:grpSpLocks/>
            </p:cNvGrpSpPr>
            <p:nvPr/>
          </p:nvGrpSpPr>
          <p:grpSpPr bwMode="auto">
            <a:xfrm>
              <a:off x="2870" y="2152"/>
              <a:ext cx="475" cy="466"/>
              <a:chOff x="1645" y="256"/>
              <a:chExt cx="475" cy="466"/>
            </a:xfrm>
          </p:grpSpPr>
          <p:sp>
            <p:nvSpPr>
              <p:cNvPr id="235569" name="Rectangle 173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35570" name="Text Box 174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4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S</a:t>
                </a:r>
                <a:r>
                  <a:rPr lang="en-US">
                    <a:latin typeface="Comic Sans MS" pitchFamily="66" charset="0"/>
                  </a:rPr>
                  <a:t>( )</a:t>
                </a:r>
              </a:p>
            </p:txBody>
          </p:sp>
          <p:sp>
            <p:nvSpPr>
              <p:cNvPr id="235571" name="Text Box 175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4000"/>
                  <a:t>.</a:t>
                </a:r>
              </a:p>
            </p:txBody>
          </p:sp>
        </p:grpSp>
        <p:grpSp>
          <p:nvGrpSpPr>
            <p:cNvPr id="235545" name="Group 176"/>
            <p:cNvGrpSpPr>
              <a:grpSpLocks/>
            </p:cNvGrpSpPr>
            <p:nvPr/>
          </p:nvGrpSpPr>
          <p:grpSpPr bwMode="auto">
            <a:xfrm>
              <a:off x="2885" y="2908"/>
              <a:ext cx="475" cy="466"/>
              <a:chOff x="2144" y="3214"/>
              <a:chExt cx="475" cy="466"/>
            </a:xfrm>
          </p:grpSpPr>
          <p:sp>
            <p:nvSpPr>
              <p:cNvPr id="235565" name="Rectangle 177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35566" name="Text Box 178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B</a:t>
                </a:r>
                <a:r>
                  <a:rPr lang="en-US">
                    <a:latin typeface="Comic Sans MS" pitchFamily="66" charset="0"/>
                  </a:rPr>
                  <a:t>( )</a:t>
                </a:r>
              </a:p>
            </p:txBody>
          </p:sp>
          <p:sp>
            <p:nvSpPr>
              <p:cNvPr id="235567" name="Text Box 179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4000"/>
                  <a:t>.</a:t>
                </a:r>
              </a:p>
            </p:txBody>
          </p:sp>
          <p:sp>
            <p:nvSpPr>
              <p:cNvPr id="235568" name="Text Box 180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1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Comic Sans MS" pitchFamily="66" charset="0"/>
                  </a:rPr>
                  <a:t>+</a:t>
                </a:r>
              </a:p>
            </p:txBody>
          </p:sp>
        </p:grpSp>
        <p:grpSp>
          <p:nvGrpSpPr>
            <p:cNvPr id="235546" name="Group 181"/>
            <p:cNvGrpSpPr>
              <a:grpSpLocks/>
            </p:cNvGrpSpPr>
            <p:nvPr/>
          </p:nvGrpSpPr>
          <p:grpSpPr bwMode="auto">
            <a:xfrm>
              <a:off x="3639" y="2674"/>
              <a:ext cx="402" cy="327"/>
              <a:chOff x="2862" y="1573"/>
              <a:chExt cx="402" cy="327"/>
            </a:xfrm>
          </p:grpSpPr>
          <p:sp>
            <p:nvSpPr>
              <p:cNvPr id="235563" name="Oval 182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35564" name="Text Box 183"/>
              <p:cNvSpPr txBox="1">
                <a:spLocks noChangeArrowheads="1"/>
              </p:cNvSpPr>
              <p:nvPr/>
            </p:nvSpPr>
            <p:spPr bwMode="auto">
              <a:xfrm>
                <a:off x="2862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800">
                    <a:latin typeface="Comic Sans MS" pitchFamily="66" charset="0"/>
                  </a:rPr>
                  <a:t>+</a:t>
                </a:r>
              </a:p>
            </p:txBody>
          </p:sp>
        </p:grpSp>
        <p:sp>
          <p:nvSpPr>
            <p:cNvPr id="235547" name="Line 184"/>
            <p:cNvSpPr>
              <a:spLocks noChangeShapeType="1"/>
            </p:cNvSpPr>
            <p:nvPr/>
          </p:nvSpPr>
          <p:spPr bwMode="auto">
            <a:xfrm>
              <a:off x="2589" y="3231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5548" name="Group 185"/>
            <p:cNvGrpSpPr>
              <a:grpSpLocks/>
            </p:cNvGrpSpPr>
            <p:nvPr/>
          </p:nvGrpSpPr>
          <p:grpSpPr bwMode="auto">
            <a:xfrm>
              <a:off x="3355" y="3157"/>
              <a:ext cx="611" cy="332"/>
              <a:chOff x="3501" y="648"/>
              <a:chExt cx="611" cy="332"/>
            </a:xfrm>
          </p:grpSpPr>
          <p:sp>
            <p:nvSpPr>
              <p:cNvPr id="235561" name="Text Box 186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B</a:t>
                </a:r>
                <a:r>
                  <a:rPr lang="en-US">
                    <a:latin typeface="Comic Sans MS" pitchFamily="66" charset="0"/>
                  </a:rPr>
                  <a:t>(K</a:t>
                </a:r>
                <a:r>
                  <a:rPr lang="en-US" baseline="-25000">
                    <a:latin typeface="Comic Sans MS" pitchFamily="66" charset="0"/>
                  </a:rPr>
                  <a:t>S</a:t>
                </a:r>
                <a:r>
                  <a:rPr lang="en-US">
                    <a:latin typeface="Comic Sans MS" pitchFamily="66" charset="0"/>
                  </a:rPr>
                  <a:t> )</a:t>
                </a:r>
              </a:p>
            </p:txBody>
          </p:sp>
          <p:sp>
            <p:nvSpPr>
              <p:cNvPr id="235562" name="Text Box 187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1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Comic Sans MS" pitchFamily="66" charset="0"/>
                  </a:rPr>
                  <a:t>+</a:t>
                </a:r>
              </a:p>
            </p:txBody>
          </p:sp>
        </p:grpSp>
        <p:sp>
          <p:nvSpPr>
            <p:cNvPr id="235549" name="Freeform 188"/>
            <p:cNvSpPr>
              <a:spLocks/>
            </p:cNvSpPr>
            <p:nvPr/>
          </p:nvSpPr>
          <p:spPr bwMode="auto">
            <a:xfrm>
              <a:off x="3346" y="2463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50" name="Freeform 189"/>
            <p:cNvSpPr>
              <a:spLocks/>
            </p:cNvSpPr>
            <p:nvPr/>
          </p:nvSpPr>
          <p:spPr bwMode="auto">
            <a:xfrm flipV="1">
              <a:off x="3360" y="2980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51" name="Text Box 190"/>
            <p:cNvSpPr txBox="1">
              <a:spLocks noChangeArrowheads="1"/>
            </p:cNvSpPr>
            <p:nvPr/>
          </p:nvSpPr>
          <p:spPr bwMode="auto">
            <a:xfrm>
              <a:off x="3233" y="193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omic Sans MS" pitchFamily="66" charset="0"/>
                </a:rPr>
                <a:t>K</a:t>
              </a:r>
              <a:r>
                <a:rPr lang="en-US" baseline="-25000">
                  <a:latin typeface="Comic Sans MS" pitchFamily="66" charset="0"/>
                </a:rPr>
                <a:t>S</a:t>
              </a:r>
            </a:p>
          </p:txBody>
        </p:sp>
        <p:sp>
          <p:nvSpPr>
            <p:cNvPr id="235552" name="Line 191"/>
            <p:cNvSpPr>
              <a:spLocks noChangeShapeType="1"/>
            </p:cNvSpPr>
            <p:nvPr/>
          </p:nvSpPr>
          <p:spPr bwMode="auto">
            <a:xfrm>
              <a:off x="3264" y="2107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5553" name="Group 192"/>
            <p:cNvGrpSpPr>
              <a:grpSpLocks/>
            </p:cNvGrpSpPr>
            <p:nvPr/>
          </p:nvGrpSpPr>
          <p:grpSpPr bwMode="auto">
            <a:xfrm>
              <a:off x="2863" y="3409"/>
              <a:ext cx="285" cy="335"/>
              <a:chOff x="2643" y="716"/>
              <a:chExt cx="285" cy="335"/>
            </a:xfrm>
          </p:grpSpPr>
          <p:sp>
            <p:nvSpPr>
              <p:cNvPr id="235559" name="Text Box 193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B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35560" name="Text Box 194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1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Comic Sans MS" pitchFamily="66" charset="0"/>
                  </a:rPr>
                  <a:t>+</a:t>
                </a:r>
              </a:p>
            </p:txBody>
          </p:sp>
        </p:grpSp>
        <p:sp>
          <p:nvSpPr>
            <p:cNvPr id="235554" name="Line 195"/>
            <p:cNvSpPr>
              <a:spLocks noChangeShapeType="1"/>
            </p:cNvSpPr>
            <p:nvPr/>
          </p:nvSpPr>
          <p:spPr bwMode="auto">
            <a:xfrm>
              <a:off x="3114" y="3391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35555" name="Picture 196" descr="BS00768_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170" y="3564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56" name="Line 197"/>
            <p:cNvSpPr>
              <a:spLocks noChangeShapeType="1"/>
            </p:cNvSpPr>
            <p:nvPr/>
          </p:nvSpPr>
          <p:spPr bwMode="auto">
            <a:xfrm flipV="1">
              <a:off x="3978" y="2838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57" name="Text Box 198"/>
            <p:cNvSpPr txBox="1">
              <a:spLocks noChangeArrowheads="1"/>
            </p:cNvSpPr>
            <p:nvPr/>
          </p:nvSpPr>
          <p:spPr bwMode="auto">
            <a:xfrm>
              <a:off x="4448" y="2810"/>
              <a:ext cx="7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itchFamily="66" charset="0"/>
                </a:rPr>
                <a:t>Internet</a:t>
              </a:r>
            </a:p>
          </p:txBody>
        </p:sp>
        <p:sp>
          <p:nvSpPr>
            <p:cNvPr id="235558" name="Text Box 199"/>
            <p:cNvSpPr txBox="1">
              <a:spLocks noChangeArrowheads="1"/>
            </p:cNvSpPr>
            <p:nvPr/>
          </p:nvSpPr>
          <p:spPr bwMode="auto">
            <a:xfrm>
              <a:off x="2345" y="311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omic Sans MS" pitchFamily="66" charset="0"/>
                </a:rPr>
                <a:t>K</a:t>
              </a:r>
              <a:r>
                <a:rPr lang="en-US" baseline="-25000">
                  <a:latin typeface="Comic Sans MS" pitchFamily="66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20110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Pretty good privacy (PGP)</a:t>
            </a:r>
            <a:endParaRPr lang="en-US" sz="2800" smtClean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14400" y="1371600"/>
            <a:ext cx="3657600" cy="4664075"/>
          </a:xfrm>
        </p:spPr>
        <p:txBody>
          <a:bodyPr/>
          <a:lstStyle/>
          <a:p>
            <a:pPr eaLnBrk="1" hangingPunct="1"/>
            <a:r>
              <a:rPr lang="en-US" sz="2000" smtClean="0"/>
              <a:t>Chuẩn trên thực tế để mã hóa email Internet.</a:t>
            </a:r>
          </a:p>
          <a:p>
            <a:pPr eaLnBrk="1" hangingPunct="1"/>
            <a:r>
              <a:rPr lang="en-US" sz="2000" smtClean="0"/>
              <a:t>Dùng mã hóa khóa đối xứng, khóa công cộng, hàm băm và chữ ký số như đã trình bày ở trước.</a:t>
            </a:r>
          </a:p>
          <a:p>
            <a:pPr eaLnBrk="1" hangingPunct="1"/>
            <a:r>
              <a:rPr lang="en-US" sz="2000" smtClean="0"/>
              <a:t>Hỗ trợ đồng nhất, chứng thực người gửi, bí mật</a:t>
            </a:r>
          </a:p>
          <a:p>
            <a:pPr eaLnBrk="1" hangingPunct="1"/>
            <a:r>
              <a:rPr lang="en-US" sz="2000" smtClean="0"/>
              <a:t>Người phát minh: Phil Zimmerman.</a:t>
            </a:r>
          </a:p>
        </p:txBody>
      </p:sp>
      <p:sp>
        <p:nvSpPr>
          <p:cNvPr id="23654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0" y="2057400"/>
            <a:ext cx="4205288" cy="3605213"/>
          </a:xfrm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Font typeface="ZapfDingbats" pitchFamily="82" charset="2"/>
              <a:buNone/>
            </a:pPr>
            <a:r>
              <a:rPr lang="en-US" sz="1600" smtClean="0">
                <a:latin typeface="Courier New" pitchFamily="49" charset="0"/>
              </a:rPr>
              <a:t>---BEGIN PGP SIGNED MESSAGE---</a:t>
            </a:r>
          </a:p>
          <a:p>
            <a:pPr eaLnBrk="1" hangingPunct="1">
              <a:spcBef>
                <a:spcPct val="0"/>
              </a:spcBef>
              <a:buFont typeface="ZapfDingbats" pitchFamily="82" charset="2"/>
              <a:buNone/>
            </a:pPr>
            <a:r>
              <a:rPr lang="en-US" sz="1600" smtClean="0">
                <a:latin typeface="Courier New" pitchFamily="49" charset="0"/>
              </a:rPr>
              <a:t>Hash: SHA1</a:t>
            </a:r>
          </a:p>
          <a:p>
            <a:pPr eaLnBrk="1" hangingPunct="1">
              <a:spcBef>
                <a:spcPct val="0"/>
              </a:spcBef>
              <a:buFont typeface="ZapfDingbats" pitchFamily="82" charset="2"/>
              <a:buNone/>
            </a:pPr>
            <a:endParaRPr lang="en-US" sz="1600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ZapfDingbats" pitchFamily="82" charset="2"/>
              <a:buNone/>
            </a:pPr>
            <a:r>
              <a:rPr lang="en-US" sz="1600" smtClean="0">
                <a:latin typeface="Courier New" pitchFamily="49" charset="0"/>
              </a:rPr>
              <a:t>Bob:My husband is out of town tonight.Passionately yours, A</a:t>
            </a:r>
          </a:p>
          <a:p>
            <a:pPr eaLnBrk="1" hangingPunct="1">
              <a:spcBef>
                <a:spcPct val="0"/>
              </a:spcBef>
              <a:buFont typeface="ZapfDingbats" pitchFamily="82" charset="2"/>
              <a:buNone/>
            </a:pPr>
            <a:endParaRPr lang="en-US" sz="1600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ZapfDingbats" pitchFamily="82" charset="2"/>
              <a:buNone/>
            </a:pPr>
            <a:r>
              <a:rPr lang="en-US" sz="1600" smtClean="0">
                <a:latin typeface="Courier New" pitchFamily="49" charset="0"/>
              </a:rPr>
              <a:t>---BEGIN PGP SIGNATURE---</a:t>
            </a:r>
          </a:p>
          <a:p>
            <a:pPr eaLnBrk="1" hangingPunct="1">
              <a:spcBef>
                <a:spcPct val="0"/>
              </a:spcBef>
              <a:buFont typeface="ZapfDingbats" pitchFamily="82" charset="2"/>
              <a:buNone/>
            </a:pPr>
            <a:r>
              <a:rPr lang="en-US" sz="1600" smtClean="0">
                <a:latin typeface="Courier New" pitchFamily="49" charset="0"/>
              </a:rPr>
              <a:t>Version: PGP 5.0</a:t>
            </a:r>
          </a:p>
          <a:p>
            <a:pPr eaLnBrk="1" hangingPunct="1">
              <a:spcBef>
                <a:spcPct val="0"/>
              </a:spcBef>
              <a:buFont typeface="ZapfDingbats" pitchFamily="82" charset="2"/>
              <a:buNone/>
            </a:pPr>
            <a:r>
              <a:rPr lang="en-US" sz="1600" smtClean="0">
                <a:latin typeface="Courier New" pitchFamily="49" charset="0"/>
              </a:rPr>
              <a:t>Charset: noconv</a:t>
            </a:r>
          </a:p>
          <a:p>
            <a:pPr eaLnBrk="1" hangingPunct="1">
              <a:spcBef>
                <a:spcPct val="0"/>
              </a:spcBef>
              <a:buFont typeface="ZapfDingbats" pitchFamily="82" charset="2"/>
              <a:buNone/>
            </a:pPr>
            <a:r>
              <a:rPr lang="en-US" sz="1600" smtClean="0">
                <a:latin typeface="Courier New" pitchFamily="49" charset="0"/>
              </a:rPr>
              <a:t>yhHJRHhGJGhgg/12EpJ+lo8gE4vB3mqJhFEvZP9t6n7G6m5Gw2</a:t>
            </a:r>
          </a:p>
          <a:p>
            <a:pPr eaLnBrk="1" hangingPunct="1">
              <a:spcBef>
                <a:spcPct val="0"/>
              </a:spcBef>
              <a:buFont typeface="ZapfDingbats" pitchFamily="82" charset="2"/>
              <a:buNone/>
            </a:pPr>
            <a:r>
              <a:rPr lang="en-US" sz="1600" smtClean="0">
                <a:latin typeface="Courier New" pitchFamily="49" charset="0"/>
              </a:rPr>
              <a:t>---END PGP SIGNATURE---</a:t>
            </a:r>
            <a:endParaRPr lang="en-US" sz="2400" smtClean="0">
              <a:latin typeface="Courier New" pitchFamily="49" charset="0"/>
            </a:endParaRPr>
          </a:p>
          <a:p>
            <a:pPr eaLnBrk="1" hangingPunct="1">
              <a:buFont typeface="ZapfDingbats" pitchFamily="82" charset="2"/>
              <a:buNone/>
            </a:pPr>
            <a:endParaRPr lang="en-US" sz="2400" smtClean="0"/>
          </a:p>
        </p:txBody>
      </p:sp>
      <p:sp>
        <p:nvSpPr>
          <p:cNvPr id="778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0526EB-8E11-4D17-BE31-B09580613FF9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38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7831" name="Text Box 5"/>
          <p:cNvSpPr txBox="1">
            <a:spLocks noChangeArrowheads="1"/>
          </p:cNvSpPr>
          <p:nvPr/>
        </p:nvSpPr>
        <p:spPr bwMode="auto">
          <a:xfrm>
            <a:off x="4495800" y="1447800"/>
            <a:ext cx="44973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latin typeface="+mn-lt"/>
              </a:rPr>
              <a:t>Một thông điệp đã được ký bằng PGP</a:t>
            </a:r>
          </a:p>
        </p:txBody>
      </p:sp>
    </p:spTree>
    <p:extLst>
      <p:ext uri="{BB962C8B-B14F-4D97-AF65-F5344CB8AC3E}">
        <p14:creationId xmlns:p14="http://schemas.microsoft.com/office/powerpoint/2010/main" xmlns="" val="40169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Secure sockets layer (SSL)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14400" y="1524000"/>
            <a:ext cx="3810000" cy="4648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smtClean="0">
                <a:solidFill>
                  <a:srgbClr val="FF0000"/>
                </a:solidFill>
              </a:rPr>
              <a:t>Bảo mật lớp transport với bất kỳ ứng dụng nào dựa trên TCP dùng các dịch vụ SSL</a:t>
            </a:r>
          </a:p>
          <a:p>
            <a:pPr eaLnBrk="1" hangingPunct="1"/>
            <a:r>
              <a:rPr lang="en-US" sz="2400" smtClean="0"/>
              <a:t>Dùng giữa trình duyệt Web, các server trong thương mại điện tử</a:t>
            </a:r>
          </a:p>
          <a:p>
            <a:pPr eaLnBrk="1" hangingPunct="1"/>
            <a:r>
              <a:rPr lang="en-US" sz="2400" smtClean="0"/>
              <a:t>Các dịch vụ bảo mật:</a:t>
            </a:r>
          </a:p>
          <a:p>
            <a:pPr lvl="1" eaLnBrk="1" hangingPunct="1"/>
            <a:r>
              <a:rPr lang="en-US" sz="2000" smtClean="0"/>
              <a:t>Chứng thực server </a:t>
            </a:r>
          </a:p>
          <a:p>
            <a:pPr lvl="1" eaLnBrk="1" hangingPunct="1"/>
            <a:r>
              <a:rPr lang="en-US" sz="2000" smtClean="0"/>
              <a:t>Mã hóa dữ liệu </a:t>
            </a:r>
          </a:p>
          <a:p>
            <a:pPr lvl="1" eaLnBrk="1" hangingPunct="1"/>
            <a:r>
              <a:rPr lang="en-US" sz="2000" smtClean="0"/>
              <a:t>Chứng thực client (tùy chọn)</a:t>
            </a:r>
            <a:endParaRPr lang="en-US" sz="2000" smtClean="0">
              <a:solidFill>
                <a:srgbClr val="FF0000"/>
              </a:solidFill>
            </a:endParaRPr>
          </a:p>
        </p:txBody>
      </p:sp>
      <p:sp>
        <p:nvSpPr>
          <p:cNvPr id="23757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029200" y="1524000"/>
            <a:ext cx="3657600" cy="46640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0000"/>
                </a:solidFill>
              </a:rPr>
              <a:t>Chứng thực server</a:t>
            </a:r>
            <a:r>
              <a:rPr lang="en-US" sz="240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Trình duyệt cho phép SSL chứa các khóa công cộng cho các CA được tin cậy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Trình duyệt yêu cầu chứng chỉ server, phát ra bởi CA được tin cậy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Trình duyệt dùng khóa công cộng của CA để trích ra khóa công cộng của server từ chứng chỉ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Kiểm tra trong trình duyệt của bạn để thấy các CA được tin cậy</a:t>
            </a:r>
          </a:p>
        </p:txBody>
      </p:sp>
      <p:sp>
        <p:nvSpPr>
          <p:cNvPr id="788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CC6371-7438-4FEA-9FCA-F25BE2D47B63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39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079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Kẻ xấu có thể làm những việc gì?</a:t>
            </a:r>
          </a:p>
        </p:txBody>
      </p:sp>
      <p:sp>
        <p:nvSpPr>
          <p:cNvPr id="201731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i="1" dirty="0" err="1" smtClean="0">
                <a:solidFill>
                  <a:srgbClr val="FF0000"/>
                </a:solidFill>
              </a:rPr>
              <a:t>nghe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lén</a:t>
            </a:r>
            <a:r>
              <a:rPr lang="en-US" i="1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chèn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 err="1" smtClean="0">
                <a:solidFill>
                  <a:srgbClr val="FF0000"/>
                </a:solidFill>
              </a:rPr>
              <a:t>giả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danh</a:t>
            </a:r>
            <a:r>
              <a:rPr lang="en-US" i="1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mạo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(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 err="1" smtClean="0">
                <a:solidFill>
                  <a:srgbClr val="FF0000"/>
                </a:solidFill>
              </a:rPr>
              <a:t>cướp</a:t>
            </a:r>
            <a:r>
              <a:rPr lang="en-US" i="1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“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”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kẻ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i="1" dirty="0" err="1" smtClean="0">
                <a:solidFill>
                  <a:srgbClr val="FF0000"/>
                </a:solidFill>
              </a:rPr>
              <a:t>từ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chối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dịch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vụ</a:t>
            </a:r>
            <a:r>
              <a:rPr lang="en-US" i="1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cản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(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)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.v.v.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44209-0027-4519-B0C3-CF4F50989471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698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96850"/>
            <a:ext cx="7281863" cy="889000"/>
          </a:xfrm>
        </p:spPr>
        <p:txBody>
          <a:bodyPr/>
          <a:lstStyle/>
          <a:p>
            <a:pPr eaLnBrk="1" hangingPunct="1"/>
            <a:r>
              <a:rPr lang="en-US" sz="3600" smtClean="0"/>
              <a:t>SSL (tt)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14400" y="1143000"/>
            <a:ext cx="4187825" cy="5202238"/>
          </a:xfrm>
        </p:spPr>
        <p:txBody>
          <a:bodyPr>
            <a:normAutofit lnSpcReduction="10000"/>
          </a:bodyPr>
          <a:lstStyle/>
          <a:p>
            <a:pPr eaLnBrk="1" hangingPunct="1"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Mã hóa phiên làm việc SSL :</a:t>
            </a:r>
            <a:endParaRPr lang="en-US" sz="2000" smtClean="0"/>
          </a:p>
          <a:p>
            <a:pPr eaLnBrk="1" hangingPunct="1"/>
            <a:r>
              <a:rPr lang="en-US" sz="2400" smtClean="0"/>
              <a:t>Trình duyệt sinh ra </a:t>
            </a:r>
            <a:r>
              <a:rPr lang="en-US" sz="2400" i="1" smtClean="0">
                <a:solidFill>
                  <a:srgbClr val="FF0000"/>
                </a:solidFill>
              </a:rPr>
              <a:t>khóa phiên đối xứng</a:t>
            </a:r>
            <a:r>
              <a:rPr lang="en-US" sz="2400" smtClean="0"/>
              <a:t>, mã hóa nó với khóa công cộng của server, gửi khóa (đã mã hóa) cho server.</a:t>
            </a:r>
          </a:p>
          <a:p>
            <a:pPr eaLnBrk="1" hangingPunct="1"/>
            <a:r>
              <a:rPr lang="en-US" sz="2400" smtClean="0"/>
              <a:t>Dùng khóa riêng, server giải mã khóa phiên</a:t>
            </a:r>
          </a:p>
          <a:p>
            <a:pPr eaLnBrk="1" hangingPunct="1"/>
            <a:r>
              <a:rPr lang="en-US" sz="2400" smtClean="0"/>
              <a:t>Trình duyệt, server biết khóa phiên</a:t>
            </a:r>
          </a:p>
          <a:p>
            <a:pPr lvl="1" eaLnBrk="1" hangingPunct="1"/>
            <a:r>
              <a:rPr lang="en-US" sz="2000" smtClean="0"/>
              <a:t>Tất cả dữ liệu gửi vào trong TCP socket (do client hoặc server) được mã hóa bởi khóa phiên.</a:t>
            </a:r>
          </a:p>
        </p:txBody>
      </p:sp>
      <p:sp>
        <p:nvSpPr>
          <p:cNvPr id="23859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975225" y="1163638"/>
            <a:ext cx="3810000" cy="4648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smtClean="0"/>
              <a:t>SSL: cơ sở của IETF Transport Layer Security (TLS).</a:t>
            </a:r>
          </a:p>
          <a:p>
            <a:pPr eaLnBrk="1" hangingPunct="1"/>
            <a:r>
              <a:rPr lang="en-US" sz="2400" smtClean="0"/>
              <a:t>SSL có thể dùng cho các ứng dụng không Web, như IMAP.</a:t>
            </a:r>
          </a:p>
          <a:p>
            <a:pPr eaLnBrk="1" hangingPunct="1"/>
            <a:r>
              <a:rPr lang="en-US" sz="2400" smtClean="0"/>
              <a:t>Chứng thực client có thể hoàn thành với các chứng chỉ client</a:t>
            </a:r>
          </a:p>
        </p:txBody>
      </p:sp>
      <p:sp>
        <p:nvSpPr>
          <p:cNvPr id="7987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2258BB-54BC-4007-9A56-862B5B10E5DF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40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21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IPSec: bảo mật lớp Network</a:t>
            </a:r>
            <a:endParaRPr lang="en-US" sz="2800" smtClean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1371600"/>
            <a:ext cx="4083050" cy="4648200"/>
          </a:xfrm>
        </p:spPr>
        <p:txBody>
          <a:bodyPr/>
          <a:lstStyle/>
          <a:p>
            <a:pPr eaLnBrk="1" hangingPunct="1"/>
            <a:r>
              <a:rPr lang="en-US" sz="2000" smtClean="0">
                <a:solidFill>
                  <a:srgbClr val="FF0000"/>
                </a:solidFill>
              </a:rPr>
              <a:t>Bảo mật lớp Network:</a:t>
            </a:r>
            <a:r>
              <a:rPr lang="en-US" sz="2000" smtClean="0"/>
              <a:t> </a:t>
            </a:r>
          </a:p>
          <a:p>
            <a:pPr lvl="1" eaLnBrk="1" hangingPunct="1"/>
            <a:r>
              <a:rPr lang="en-US" sz="2000" smtClean="0"/>
              <a:t>host gửi mã hóa dữ liệu trong IP datagram</a:t>
            </a:r>
          </a:p>
          <a:p>
            <a:pPr lvl="1" eaLnBrk="1" hangingPunct="1"/>
            <a:r>
              <a:rPr lang="en-US" sz="2000" smtClean="0"/>
              <a:t>các đoạn TCP &amp; UDP; các thông điệp ICMP &amp; SNMP.</a:t>
            </a:r>
          </a:p>
          <a:p>
            <a:pPr eaLnBrk="1" hangingPunct="1"/>
            <a:r>
              <a:rPr lang="en-US" sz="2000" smtClean="0">
                <a:solidFill>
                  <a:srgbClr val="FF0000"/>
                </a:solidFill>
              </a:rPr>
              <a:t>Chứng thực lớp Network:</a:t>
            </a:r>
            <a:r>
              <a:rPr lang="en-US" sz="2000" smtClean="0"/>
              <a:t> </a:t>
            </a:r>
          </a:p>
          <a:p>
            <a:pPr lvl="1" eaLnBrk="1" hangingPunct="1"/>
            <a:r>
              <a:rPr lang="en-US" sz="2000" smtClean="0"/>
              <a:t>host đích có thể chứng thực địa chỉ IP nguồn</a:t>
            </a:r>
          </a:p>
          <a:p>
            <a:pPr eaLnBrk="1" hangingPunct="1"/>
            <a:r>
              <a:rPr lang="en-US" sz="2000" smtClean="0">
                <a:solidFill>
                  <a:srgbClr val="FF0000"/>
                </a:solidFill>
              </a:rPr>
              <a:t>2 giao thức cơ bản:</a:t>
            </a:r>
            <a:endParaRPr lang="en-US" sz="2000" smtClean="0"/>
          </a:p>
          <a:p>
            <a:pPr lvl="1" eaLnBrk="1" hangingPunct="1"/>
            <a:r>
              <a:rPr lang="en-US" sz="2000" smtClean="0"/>
              <a:t>authentication header (AH)</a:t>
            </a:r>
          </a:p>
          <a:p>
            <a:pPr lvl="1" eaLnBrk="1" hangingPunct="1"/>
            <a:r>
              <a:rPr lang="en-US" sz="2000" smtClean="0"/>
              <a:t>encapsulation security payload (ESP)</a:t>
            </a:r>
            <a:endParaRPr lang="en-US" sz="1800" smtClean="0"/>
          </a:p>
        </p:txBody>
      </p:sp>
      <p:sp>
        <p:nvSpPr>
          <p:cNvPr id="23962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835525" y="1371600"/>
            <a:ext cx="4079875" cy="4648200"/>
          </a:xfrm>
        </p:spPr>
        <p:txBody>
          <a:bodyPr/>
          <a:lstStyle/>
          <a:p>
            <a:pPr eaLnBrk="1" hangingPunct="1"/>
            <a:r>
              <a:rPr lang="en-US" sz="2000" smtClean="0">
                <a:solidFill>
                  <a:srgbClr val="FF0000"/>
                </a:solidFill>
              </a:rPr>
              <a:t>Với cả AH và ESP,  nguồn – đích bắt tay nhau:</a:t>
            </a:r>
            <a:endParaRPr lang="en-US" sz="2000" smtClean="0"/>
          </a:p>
          <a:p>
            <a:pPr lvl="1" eaLnBrk="1" hangingPunct="1"/>
            <a:r>
              <a:rPr lang="en-US" sz="2000" smtClean="0"/>
              <a:t>tạo kênh logic lớp network gọi là một security association (SA)</a:t>
            </a:r>
          </a:p>
          <a:p>
            <a:pPr eaLnBrk="1" hangingPunct="1"/>
            <a:r>
              <a:rPr lang="en-US" sz="2000" smtClean="0">
                <a:solidFill>
                  <a:srgbClr val="FF0000"/>
                </a:solidFill>
              </a:rPr>
              <a:t>Mỗi SA theo 1 chiều duy nhất</a:t>
            </a:r>
          </a:p>
          <a:p>
            <a:pPr eaLnBrk="1" hangingPunct="1"/>
            <a:r>
              <a:rPr lang="en-US" sz="2000" smtClean="0">
                <a:solidFill>
                  <a:srgbClr val="FF0000"/>
                </a:solidFill>
              </a:rPr>
              <a:t>duy nhất xác định bởi:</a:t>
            </a:r>
            <a:endParaRPr lang="en-US" sz="2000" smtClean="0"/>
          </a:p>
          <a:p>
            <a:pPr lvl="1" eaLnBrk="1" hangingPunct="1"/>
            <a:r>
              <a:rPr lang="en-US" sz="2000" smtClean="0"/>
              <a:t>giao thức bảo mật (AH hoặc ESP)</a:t>
            </a:r>
          </a:p>
          <a:p>
            <a:pPr lvl="1" eaLnBrk="1" hangingPunct="1"/>
            <a:r>
              <a:rPr lang="en-US" sz="2000" smtClean="0"/>
              <a:t>địa chỉ IP nguồn </a:t>
            </a:r>
          </a:p>
          <a:p>
            <a:pPr lvl="1" eaLnBrk="1" hangingPunct="1"/>
            <a:r>
              <a:rPr lang="en-US" sz="2000" smtClean="0"/>
              <a:t>ID của kết nối 32-bit</a:t>
            </a:r>
          </a:p>
        </p:txBody>
      </p:sp>
      <p:sp>
        <p:nvSpPr>
          <p:cNvPr id="8089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1989-9327-45A3-8D84-5FAEE329FB0D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41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777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315200" cy="808038"/>
          </a:xfrm>
        </p:spPr>
        <p:txBody>
          <a:bodyPr/>
          <a:lstStyle/>
          <a:p>
            <a:pPr eaLnBrk="1" hangingPunct="1"/>
            <a:r>
              <a:rPr lang="en-US" sz="3200" smtClean="0"/>
              <a:t>Giao thức AH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84200" y="1201738"/>
            <a:ext cx="3997325" cy="4337050"/>
          </a:xfrm>
        </p:spPr>
        <p:txBody>
          <a:bodyPr/>
          <a:lstStyle/>
          <a:p>
            <a:pPr eaLnBrk="1" hangingPunct="1"/>
            <a:r>
              <a:rPr lang="en-US" sz="2400" smtClean="0"/>
              <a:t>Hỗ trợ chứng thực nguồn, toàn vẹn dữ liệu, không tin cậy</a:t>
            </a:r>
          </a:p>
          <a:p>
            <a:pPr eaLnBrk="1" hangingPunct="1"/>
            <a:r>
              <a:rPr lang="en-US" sz="2400" smtClean="0"/>
              <a:t>AH header được chèn vào giữa IP header, trường dữ liệu.</a:t>
            </a:r>
          </a:p>
          <a:p>
            <a:pPr eaLnBrk="1" hangingPunct="1"/>
            <a:r>
              <a:rPr lang="en-US" sz="2400" smtClean="0"/>
              <a:t>Trường giao thức: 51</a:t>
            </a:r>
          </a:p>
          <a:p>
            <a:pPr eaLnBrk="1" hangingPunct="1"/>
            <a:r>
              <a:rPr lang="en-US" sz="2400" smtClean="0"/>
              <a:t>Trung gian xử lý các datagram như bình thường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22788" y="1185863"/>
            <a:ext cx="4240212" cy="4071937"/>
          </a:xfrm>
        </p:spPr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AH header chứa</a:t>
            </a:r>
            <a:r>
              <a:rPr lang="en-US" sz="2400" smtClean="0"/>
              <a:t>:</a:t>
            </a:r>
          </a:p>
          <a:p>
            <a:pPr eaLnBrk="1" hangingPunct="1"/>
            <a:r>
              <a:rPr lang="en-US" sz="2400" smtClean="0"/>
              <a:t>Nhân dạng kết nối</a:t>
            </a:r>
          </a:p>
          <a:p>
            <a:pPr eaLnBrk="1" hangingPunct="1"/>
            <a:r>
              <a:rPr lang="en-US" sz="2400" smtClean="0"/>
              <a:t>Dữ liệu chứng thực: thông điệp đã được ký từ nguồn được tính toán dựa trên IP datagram gốc</a:t>
            </a:r>
          </a:p>
          <a:p>
            <a:pPr eaLnBrk="1" hangingPunct="1"/>
            <a:r>
              <a:rPr lang="en-US" sz="2400" smtClean="0"/>
              <a:t>Trường header kế tiếp: xác định kiểu của dữ liệu (vd: TCP, UDP,</a:t>
            </a:r>
            <a:r>
              <a:rPr lang="en-US" sz="2000" smtClean="0"/>
              <a:t> ICMP)</a:t>
            </a:r>
          </a:p>
          <a:p>
            <a:pPr lvl="1" eaLnBrk="1" hangingPunct="1"/>
            <a:endParaRPr lang="en-US" sz="1800" smtClean="0"/>
          </a:p>
        </p:txBody>
      </p:sp>
      <p:sp>
        <p:nvSpPr>
          <p:cNvPr id="819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2A665-FD97-4FF6-9087-EDBEC4B327B2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42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0646" name="Group 15"/>
          <p:cNvGrpSpPr>
            <a:grpSpLocks/>
          </p:cNvGrpSpPr>
          <p:nvPr/>
        </p:nvGrpSpPr>
        <p:grpSpPr bwMode="auto">
          <a:xfrm>
            <a:off x="1176338" y="5670550"/>
            <a:ext cx="7112000" cy="527050"/>
            <a:chOff x="741" y="3572"/>
            <a:chExt cx="4480" cy="332"/>
          </a:xfrm>
        </p:grpSpPr>
        <p:sp>
          <p:nvSpPr>
            <p:cNvPr id="240647" name="Rectangle 11"/>
            <p:cNvSpPr>
              <a:spLocks noChangeArrowheads="1"/>
            </p:cNvSpPr>
            <p:nvPr/>
          </p:nvSpPr>
          <p:spPr bwMode="auto">
            <a:xfrm>
              <a:off x="741" y="3572"/>
              <a:ext cx="4480" cy="32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40648" name="Text Box 7"/>
            <p:cNvSpPr txBox="1">
              <a:spLocks noChangeArrowheads="1"/>
            </p:cNvSpPr>
            <p:nvPr/>
          </p:nvSpPr>
          <p:spPr bwMode="auto">
            <a:xfrm>
              <a:off x="790" y="3604"/>
              <a:ext cx="8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omic Sans MS" pitchFamily="66" charset="0"/>
                </a:rPr>
                <a:t>IP header</a:t>
              </a:r>
            </a:p>
          </p:txBody>
        </p:sp>
        <p:sp>
          <p:nvSpPr>
            <p:cNvPr id="240649" name="Text Box 9"/>
            <p:cNvSpPr txBox="1">
              <a:spLocks noChangeArrowheads="1"/>
            </p:cNvSpPr>
            <p:nvPr/>
          </p:nvSpPr>
          <p:spPr bwMode="auto">
            <a:xfrm>
              <a:off x="2800" y="3604"/>
              <a:ext cx="22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omic Sans MS" pitchFamily="66" charset="0"/>
                </a:rPr>
                <a:t>dữ liệu (vd: TCP, UDP, ICMP)</a:t>
              </a:r>
            </a:p>
          </p:txBody>
        </p:sp>
        <p:sp>
          <p:nvSpPr>
            <p:cNvPr id="240650" name="Line 12"/>
            <p:cNvSpPr>
              <a:spLocks noChangeShapeType="1"/>
            </p:cNvSpPr>
            <p:nvPr/>
          </p:nvSpPr>
          <p:spPr bwMode="auto">
            <a:xfrm>
              <a:off x="1673" y="3575"/>
              <a:ext cx="0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651" name="Line 13"/>
            <p:cNvSpPr>
              <a:spLocks noChangeShapeType="1"/>
            </p:cNvSpPr>
            <p:nvPr/>
          </p:nvSpPr>
          <p:spPr bwMode="auto">
            <a:xfrm>
              <a:off x="2726" y="3581"/>
              <a:ext cx="0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652" name="Rectangle 14"/>
            <p:cNvSpPr>
              <a:spLocks noChangeArrowheads="1"/>
            </p:cNvSpPr>
            <p:nvPr/>
          </p:nvSpPr>
          <p:spPr bwMode="auto">
            <a:xfrm>
              <a:off x="1677" y="3573"/>
              <a:ext cx="1047" cy="32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40653" name="Text Box 8"/>
            <p:cNvSpPr txBox="1">
              <a:spLocks noChangeArrowheads="1"/>
            </p:cNvSpPr>
            <p:nvPr/>
          </p:nvSpPr>
          <p:spPr bwMode="auto">
            <a:xfrm>
              <a:off x="1738" y="3611"/>
              <a:ext cx="9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bg1"/>
                  </a:solidFill>
                  <a:latin typeface="Comic Sans MS" pitchFamily="66" charset="0"/>
                </a:rPr>
                <a:t>AH header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31125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944562"/>
          </a:xfrm>
        </p:spPr>
        <p:txBody>
          <a:bodyPr/>
          <a:lstStyle/>
          <a:p>
            <a:pPr eaLnBrk="1" hangingPunct="1"/>
            <a:r>
              <a:rPr lang="en-US" sz="3600" smtClean="0"/>
              <a:t>Giao thức ESP</a:t>
            </a:r>
            <a:endParaRPr lang="en-US" sz="2800" smtClean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90600" y="1520825"/>
            <a:ext cx="4016375" cy="278923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smtClean="0"/>
              <a:t>Hỗ trợ toàn vẹn dữ liệu, chứng thực host, tính bí mật</a:t>
            </a:r>
          </a:p>
          <a:p>
            <a:pPr eaLnBrk="1" hangingPunct="1"/>
            <a:r>
              <a:rPr lang="en-US" sz="2400" smtClean="0"/>
              <a:t>Mã hóa dữ liệu, ESP trailer </a:t>
            </a:r>
          </a:p>
          <a:p>
            <a:pPr eaLnBrk="1" hangingPunct="1"/>
            <a:r>
              <a:rPr lang="en-US" sz="2400" smtClean="0"/>
              <a:t>Trường header kế tiếp nằm trong ESP trailer.</a:t>
            </a:r>
            <a:endParaRPr lang="en-US" sz="2000" smtClean="0"/>
          </a:p>
        </p:txBody>
      </p:sp>
      <p:sp>
        <p:nvSpPr>
          <p:cNvPr id="24166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060950" y="1590675"/>
            <a:ext cx="3810000" cy="246221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smtClean="0"/>
              <a:t>Trường chứng thực ESP tương tự như của AH</a:t>
            </a:r>
          </a:p>
          <a:p>
            <a:pPr eaLnBrk="1" hangingPunct="1"/>
            <a:r>
              <a:rPr lang="en-US" sz="2400" smtClean="0"/>
              <a:t>Protocol = 50. </a:t>
            </a:r>
          </a:p>
        </p:txBody>
      </p:sp>
      <p:sp>
        <p:nvSpPr>
          <p:cNvPr id="829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6150F-95DB-4C0F-A930-6CE4897D0FD6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43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1670" name="Rectangle 8"/>
          <p:cNvSpPr>
            <a:spLocks noChangeArrowheads="1"/>
          </p:cNvSpPr>
          <p:nvPr/>
        </p:nvSpPr>
        <p:spPr bwMode="auto">
          <a:xfrm>
            <a:off x="1176338" y="5078413"/>
            <a:ext cx="71120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41671" name="Text Box 9"/>
          <p:cNvSpPr txBox="1">
            <a:spLocks noChangeArrowheads="1"/>
          </p:cNvSpPr>
          <p:nvPr/>
        </p:nvSpPr>
        <p:spPr bwMode="auto">
          <a:xfrm>
            <a:off x="1254125" y="5241925"/>
            <a:ext cx="1357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>
                <a:latin typeface="Comic Sans MS" pitchFamily="66" charset="0"/>
              </a:rPr>
              <a:t>IP header</a:t>
            </a:r>
          </a:p>
        </p:txBody>
      </p:sp>
      <p:sp>
        <p:nvSpPr>
          <p:cNvPr id="241672" name="Text Box 10"/>
          <p:cNvSpPr txBox="1">
            <a:spLocks noChangeArrowheads="1"/>
          </p:cNvSpPr>
          <p:nvPr/>
        </p:nvSpPr>
        <p:spPr bwMode="auto">
          <a:xfrm>
            <a:off x="3714750" y="5270500"/>
            <a:ext cx="233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>
                <a:latin typeface="Comic Sans MS" pitchFamily="66" charset="0"/>
              </a:rPr>
              <a:t>TCP/UDP segment</a:t>
            </a:r>
          </a:p>
        </p:txBody>
      </p:sp>
      <p:sp>
        <p:nvSpPr>
          <p:cNvPr id="241673" name="Line 11"/>
          <p:cNvSpPr>
            <a:spLocks noChangeShapeType="1"/>
          </p:cNvSpPr>
          <p:nvPr/>
        </p:nvSpPr>
        <p:spPr bwMode="auto">
          <a:xfrm>
            <a:off x="2655888" y="5083175"/>
            <a:ext cx="0" cy="512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674" name="Rectangle 13"/>
          <p:cNvSpPr>
            <a:spLocks noChangeArrowheads="1"/>
          </p:cNvSpPr>
          <p:nvPr/>
        </p:nvSpPr>
        <p:spPr bwMode="auto">
          <a:xfrm>
            <a:off x="2647950" y="5092700"/>
            <a:ext cx="1001713" cy="744538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41675" name="Text Box 14"/>
          <p:cNvSpPr txBox="1">
            <a:spLocks noChangeArrowheads="1"/>
          </p:cNvSpPr>
          <p:nvPr/>
        </p:nvSpPr>
        <p:spPr bwMode="auto">
          <a:xfrm>
            <a:off x="2651125" y="5111750"/>
            <a:ext cx="10112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ESP</a:t>
            </a:r>
          </a:p>
          <a:p>
            <a:pPr eaLnBrk="1" hangingPunct="1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header</a:t>
            </a:r>
          </a:p>
        </p:txBody>
      </p:sp>
      <p:grpSp>
        <p:nvGrpSpPr>
          <p:cNvPr id="241676" name="Group 18"/>
          <p:cNvGrpSpPr>
            <a:grpSpLocks/>
          </p:cNvGrpSpPr>
          <p:nvPr/>
        </p:nvGrpSpPr>
        <p:grpSpPr bwMode="auto">
          <a:xfrm>
            <a:off x="6021388" y="5094288"/>
            <a:ext cx="1001712" cy="754062"/>
            <a:chOff x="1676" y="3148"/>
            <a:chExt cx="631" cy="475"/>
          </a:xfrm>
        </p:grpSpPr>
        <p:sp>
          <p:nvSpPr>
            <p:cNvPr id="241691" name="Line 15"/>
            <p:cNvSpPr>
              <a:spLocks noChangeShapeType="1"/>
            </p:cNvSpPr>
            <p:nvPr/>
          </p:nvSpPr>
          <p:spPr bwMode="auto">
            <a:xfrm>
              <a:off x="1681" y="3148"/>
              <a:ext cx="1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692" name="Rectangle 16"/>
            <p:cNvSpPr>
              <a:spLocks noChangeArrowheads="1"/>
            </p:cNvSpPr>
            <p:nvPr/>
          </p:nvSpPr>
          <p:spPr bwMode="auto">
            <a:xfrm>
              <a:off x="1676" y="3154"/>
              <a:ext cx="631" cy="469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41693" name="Text Box 17"/>
            <p:cNvSpPr txBox="1">
              <a:spLocks noChangeArrowheads="1"/>
            </p:cNvSpPr>
            <p:nvPr/>
          </p:nvSpPr>
          <p:spPr bwMode="auto">
            <a:xfrm>
              <a:off x="1695" y="3166"/>
              <a:ext cx="60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bg1"/>
                  </a:solidFill>
                  <a:latin typeface="Comic Sans MS" pitchFamily="66" charset="0"/>
                </a:rPr>
                <a:t>ESP</a:t>
              </a:r>
            </a:p>
            <a:p>
              <a:pPr eaLnBrk="1" hangingPunct="1"/>
              <a:r>
                <a:rPr lang="en-US" sz="2000">
                  <a:solidFill>
                    <a:schemeClr val="bg1"/>
                  </a:solidFill>
                  <a:latin typeface="Comic Sans MS" pitchFamily="66" charset="0"/>
                </a:rPr>
                <a:t>trailer</a:t>
              </a:r>
            </a:p>
          </p:txBody>
        </p:sp>
      </p:grpSp>
      <p:grpSp>
        <p:nvGrpSpPr>
          <p:cNvPr id="241677" name="Group 19"/>
          <p:cNvGrpSpPr>
            <a:grpSpLocks/>
          </p:cNvGrpSpPr>
          <p:nvPr/>
        </p:nvGrpSpPr>
        <p:grpSpPr bwMode="auto">
          <a:xfrm>
            <a:off x="7016750" y="5092700"/>
            <a:ext cx="1270000" cy="754063"/>
            <a:chOff x="1676" y="3148"/>
            <a:chExt cx="631" cy="475"/>
          </a:xfrm>
        </p:grpSpPr>
        <p:sp>
          <p:nvSpPr>
            <p:cNvPr id="241688" name="Line 20"/>
            <p:cNvSpPr>
              <a:spLocks noChangeShapeType="1"/>
            </p:cNvSpPr>
            <p:nvPr/>
          </p:nvSpPr>
          <p:spPr bwMode="auto">
            <a:xfrm>
              <a:off x="1681" y="3148"/>
              <a:ext cx="1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689" name="Rectangle 21"/>
            <p:cNvSpPr>
              <a:spLocks noChangeArrowheads="1"/>
            </p:cNvSpPr>
            <p:nvPr/>
          </p:nvSpPr>
          <p:spPr bwMode="auto">
            <a:xfrm>
              <a:off x="1676" y="3154"/>
              <a:ext cx="631" cy="469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41690" name="Text Box 22"/>
            <p:cNvSpPr txBox="1">
              <a:spLocks noChangeArrowheads="1"/>
            </p:cNvSpPr>
            <p:nvPr/>
          </p:nvSpPr>
          <p:spPr bwMode="auto">
            <a:xfrm>
              <a:off x="1695" y="3166"/>
              <a:ext cx="60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bg1"/>
                  </a:solidFill>
                  <a:latin typeface="Comic Sans MS" pitchFamily="66" charset="0"/>
                </a:rPr>
                <a:t>ESP</a:t>
              </a:r>
            </a:p>
            <a:p>
              <a:pPr eaLnBrk="1" hangingPunct="1"/>
              <a:r>
                <a:rPr lang="en-US" sz="2000">
                  <a:solidFill>
                    <a:schemeClr val="bg1"/>
                  </a:solidFill>
                  <a:latin typeface="Comic Sans MS" pitchFamily="66" charset="0"/>
                </a:rPr>
                <a:t>authent.</a:t>
              </a:r>
            </a:p>
          </p:txBody>
        </p:sp>
      </p:grpSp>
      <p:sp>
        <p:nvSpPr>
          <p:cNvPr id="241678" name="Line 23"/>
          <p:cNvSpPr>
            <a:spLocks noChangeShapeType="1"/>
          </p:cNvSpPr>
          <p:nvPr/>
        </p:nvSpPr>
        <p:spPr bwMode="auto">
          <a:xfrm>
            <a:off x="7032625" y="5076825"/>
            <a:ext cx="12700" cy="74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679" name="Text Box 24"/>
          <p:cNvSpPr txBox="1">
            <a:spLocks noChangeArrowheads="1"/>
          </p:cNvSpPr>
          <p:nvPr/>
        </p:nvSpPr>
        <p:spPr bwMode="auto">
          <a:xfrm>
            <a:off x="4700588" y="4635500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>
                <a:latin typeface="Comic Sans MS" pitchFamily="66" charset="0"/>
              </a:rPr>
              <a:t>đã mã hóa</a:t>
            </a:r>
          </a:p>
        </p:txBody>
      </p:sp>
      <p:sp>
        <p:nvSpPr>
          <p:cNvPr id="241680" name="Line 25"/>
          <p:cNvSpPr>
            <a:spLocks noChangeShapeType="1"/>
          </p:cNvSpPr>
          <p:nvPr/>
        </p:nvSpPr>
        <p:spPr bwMode="auto">
          <a:xfrm>
            <a:off x="6048375" y="4824413"/>
            <a:ext cx="969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681" name="Line 26"/>
          <p:cNvSpPr>
            <a:spLocks noChangeShapeType="1"/>
          </p:cNvSpPr>
          <p:nvPr/>
        </p:nvSpPr>
        <p:spPr bwMode="auto">
          <a:xfrm>
            <a:off x="3709988" y="4851400"/>
            <a:ext cx="969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682" name="Text Box 27"/>
          <p:cNvSpPr txBox="1">
            <a:spLocks noChangeArrowheads="1"/>
          </p:cNvSpPr>
          <p:nvPr/>
        </p:nvSpPr>
        <p:spPr bwMode="auto">
          <a:xfrm>
            <a:off x="3600450" y="4295775"/>
            <a:ext cx="1851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>
                <a:latin typeface="Comic Sans MS" pitchFamily="66" charset="0"/>
              </a:rPr>
              <a:t>đã chứng thực</a:t>
            </a:r>
          </a:p>
        </p:txBody>
      </p:sp>
      <p:sp>
        <p:nvSpPr>
          <p:cNvPr id="241683" name="Line 28"/>
          <p:cNvSpPr>
            <a:spLocks noChangeShapeType="1"/>
          </p:cNvSpPr>
          <p:nvPr/>
        </p:nvSpPr>
        <p:spPr bwMode="auto">
          <a:xfrm>
            <a:off x="2667000" y="4510088"/>
            <a:ext cx="969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684" name="Line 29"/>
          <p:cNvSpPr>
            <a:spLocks noChangeShapeType="1"/>
          </p:cNvSpPr>
          <p:nvPr/>
        </p:nvSpPr>
        <p:spPr bwMode="auto">
          <a:xfrm flipV="1">
            <a:off x="5408613" y="4508500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685" name="Line 30"/>
          <p:cNvSpPr>
            <a:spLocks noChangeShapeType="1"/>
          </p:cNvSpPr>
          <p:nvPr/>
        </p:nvSpPr>
        <p:spPr bwMode="auto">
          <a:xfrm>
            <a:off x="2628900" y="4332288"/>
            <a:ext cx="0" cy="7445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686" name="Line 31"/>
          <p:cNvSpPr>
            <a:spLocks noChangeShapeType="1"/>
          </p:cNvSpPr>
          <p:nvPr/>
        </p:nvSpPr>
        <p:spPr bwMode="auto">
          <a:xfrm>
            <a:off x="7029450" y="4316413"/>
            <a:ext cx="0" cy="7445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687" name="Line 32"/>
          <p:cNvSpPr>
            <a:spLocks noChangeShapeType="1"/>
          </p:cNvSpPr>
          <p:nvPr/>
        </p:nvSpPr>
        <p:spPr bwMode="auto">
          <a:xfrm>
            <a:off x="3636963" y="4665663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490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Bảo mật IEEE 802.11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7826375" cy="46482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i="1" smtClean="0">
                <a:solidFill>
                  <a:srgbClr val="FF0000"/>
                </a:solidFill>
              </a:rPr>
              <a:t>Khảo sát:</a:t>
            </a:r>
            <a:endParaRPr lang="en-US" sz="280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85% việc sử dụng mà không có mã hóa/chứng thực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Dễ dàng bị phát hiện/nghe ngóng và nhiều loại tấn công khác!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smtClean="0">
                <a:solidFill>
                  <a:srgbClr val="FF0000"/>
                </a:solidFill>
              </a:rPr>
              <a:t>Bảo mật 802.11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Mã hóa, chứng thực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Thử nghiệm bảo mật 802.11 đầu tiên là Wired Equivalent Privacy (WEP): có thiếu sót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Thử nghiệm hiện tại: 802.11i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mtClean="0"/>
          </a:p>
        </p:txBody>
      </p:sp>
      <p:sp>
        <p:nvSpPr>
          <p:cNvPr id="839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2034E6-3015-4E69-BE84-7C241310AAD8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44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928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Wired Equivalent Privacy (WEP): 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7826375" cy="4648200"/>
          </a:xfrm>
        </p:spPr>
        <p:txBody>
          <a:bodyPr/>
          <a:lstStyle/>
          <a:p>
            <a:pPr eaLnBrk="1" hangingPunct="1"/>
            <a:r>
              <a:rPr lang="en-US" sz="2400" smtClean="0"/>
              <a:t>Chứng thực như trong giao thức </a:t>
            </a:r>
            <a:r>
              <a:rPr lang="en-US" sz="2400" i="1" smtClean="0"/>
              <a:t>ap4.0</a:t>
            </a:r>
          </a:p>
          <a:p>
            <a:pPr lvl="1" eaLnBrk="1" hangingPunct="1"/>
            <a:r>
              <a:rPr lang="en-US" sz="2400" smtClean="0"/>
              <a:t>host yêu cầu chứng thực từ access point</a:t>
            </a:r>
          </a:p>
          <a:p>
            <a:pPr lvl="1" eaLnBrk="1" hangingPunct="1"/>
            <a:r>
              <a:rPr lang="en-US" sz="2400" smtClean="0"/>
              <a:t>access point gửi 128 bit </a:t>
            </a:r>
          </a:p>
          <a:p>
            <a:pPr lvl="1" eaLnBrk="1" hangingPunct="1"/>
            <a:r>
              <a:rPr lang="en-US" sz="2400" smtClean="0"/>
              <a:t>host mã hóa dùng khóa đối xứng chia sẻ</a:t>
            </a:r>
          </a:p>
          <a:p>
            <a:pPr lvl="1" eaLnBrk="1" hangingPunct="1"/>
            <a:r>
              <a:rPr lang="en-US" sz="2400" smtClean="0"/>
              <a:t>access point giải mã, chứng thực host</a:t>
            </a:r>
          </a:p>
          <a:p>
            <a:pPr eaLnBrk="1" hangingPunct="1"/>
            <a:r>
              <a:rPr lang="en-US" sz="2400" smtClean="0"/>
              <a:t>Không có cơ chế phân bố khóa</a:t>
            </a:r>
          </a:p>
          <a:p>
            <a:pPr eaLnBrk="1" hangingPunct="1"/>
            <a:r>
              <a:rPr lang="en-US" sz="2400" smtClean="0"/>
              <a:t>Chứng thực: chỉ cần biết khóa chia sẻ</a:t>
            </a:r>
          </a:p>
          <a:p>
            <a:pPr lvl="1" eaLnBrk="1" hangingPunct="1"/>
            <a:endParaRPr lang="en-US" smtClean="0"/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8B135A-7FDE-4E35-9867-C5F71424E8A4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45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568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391400" cy="944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Wi-Fi Protected Access (WPA)</a:t>
            </a:r>
          </a:p>
        </p:txBody>
      </p:sp>
      <p:sp>
        <p:nvSpPr>
          <p:cNvPr id="244739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vi-VN" smtClean="0">
                <a:latin typeface="Gill Sans MT" pitchFamily="34" charset="0"/>
              </a:rPr>
              <a:t>Hai </a:t>
            </a:r>
            <a:r>
              <a:rPr lang="en-US" smtClean="0"/>
              <a:t>s</a:t>
            </a:r>
            <a:r>
              <a:rPr lang="vi-VN" smtClean="0">
                <a:latin typeface="Gill Sans MT" pitchFamily="34" charset="0"/>
              </a:rPr>
              <a:t>ự </a:t>
            </a:r>
            <a:r>
              <a:rPr lang="en-US" smtClean="0"/>
              <a:t>c</a:t>
            </a:r>
            <a:r>
              <a:rPr lang="vi-VN" smtClean="0">
                <a:latin typeface="Gill Sans MT" pitchFamily="34" charset="0"/>
              </a:rPr>
              <a:t>ải </a:t>
            </a:r>
            <a:r>
              <a:rPr lang="en-US" smtClean="0"/>
              <a:t>t</a:t>
            </a:r>
            <a:r>
              <a:rPr lang="vi-VN" smtClean="0">
                <a:latin typeface="Gill Sans MT" pitchFamily="34" charset="0"/>
              </a:rPr>
              <a:t>iến </a:t>
            </a:r>
            <a:r>
              <a:rPr lang="en-US" smtClean="0"/>
              <a:t>c</a:t>
            </a:r>
            <a:r>
              <a:rPr lang="vi-VN" smtClean="0">
                <a:latin typeface="Gill Sans MT" pitchFamily="34" charset="0"/>
              </a:rPr>
              <a:t>hính </a:t>
            </a:r>
            <a:r>
              <a:rPr lang="en-US" smtClean="0"/>
              <a:t>so </a:t>
            </a:r>
            <a:r>
              <a:rPr lang="vi-VN" smtClean="0">
                <a:latin typeface="Gill Sans MT" pitchFamily="34" charset="0"/>
              </a:rPr>
              <a:t>với WEP: </a:t>
            </a:r>
            <a:endParaRPr lang="en-US" smtClean="0"/>
          </a:p>
          <a:p>
            <a:pPr lvl="1" eaLnBrk="1" hangingPunct="1"/>
            <a:r>
              <a:rPr lang="vi-VN" smtClean="0">
                <a:latin typeface="Gill Sans MT" pitchFamily="34" charset="0"/>
              </a:rPr>
              <a:t>Mã hóa dữ liệu cải tiến thông qua giao thức Temporal Key Integrity Protocol (TKIP). TKIP scrambles key </a:t>
            </a:r>
            <a:r>
              <a:rPr lang="en-US" smtClean="0"/>
              <a:t>s</a:t>
            </a:r>
            <a:r>
              <a:rPr lang="vi-VN" smtClean="0">
                <a:latin typeface="Gill Sans MT" pitchFamily="34" charset="0"/>
              </a:rPr>
              <a:t>ử dụng thuật toán hashing và bằng đặc tính kiểm tra số nguyên, đảm bảo rằng Key sẽ không bị giả mạo.</a:t>
            </a:r>
            <a:endParaRPr lang="en-US" smtClean="0"/>
          </a:p>
          <a:p>
            <a:pPr lvl="1" eaLnBrk="1" hangingPunct="1"/>
            <a:r>
              <a:rPr lang="vi-VN" smtClean="0">
                <a:latin typeface="Gill Sans MT" pitchFamily="34" charset="0"/>
              </a:rPr>
              <a:t>Chứng thực người dùng, thông </a:t>
            </a:r>
            <a:r>
              <a:rPr lang="en-US" smtClean="0"/>
              <a:t>qua </a:t>
            </a:r>
            <a:r>
              <a:rPr lang="vi-VN" smtClean="0">
                <a:latin typeface="Gill Sans MT" pitchFamily="34" charset="0"/>
              </a:rPr>
              <a:t>EAP. </a:t>
            </a:r>
            <a:endParaRPr lang="en-US" smtClean="0"/>
          </a:p>
          <a:p>
            <a:pPr eaLnBrk="1" hangingPunct="1"/>
            <a:r>
              <a:rPr lang="vi-VN" smtClean="0">
                <a:latin typeface="Gill Sans MT" pitchFamily="34" charset="0"/>
              </a:rPr>
              <a:t>WPA là tiêu chuẩn tạm thời mà sẽ được thay thế với chuẩn IEEE</a:t>
            </a:r>
            <a:r>
              <a:rPr lang="en-US" smtClean="0"/>
              <a:t> 802.11i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8483E-DCEC-4AED-9377-9F5A129F346D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11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01613"/>
            <a:ext cx="7058025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 802.11i: cải tiến sự bảo mật</a:t>
            </a:r>
          </a:p>
        </p:txBody>
      </p:sp>
      <p:sp>
        <p:nvSpPr>
          <p:cNvPr id="24576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Rất nhiều (và chắc chắn hơn) dạng mã hóa có thể </a:t>
            </a:r>
          </a:p>
          <a:p>
            <a:pPr eaLnBrk="1" hangingPunct="1"/>
            <a:r>
              <a:rPr lang="en-US" smtClean="0"/>
              <a:t>Hỗ trợ phân bố khóa</a:t>
            </a:r>
          </a:p>
          <a:p>
            <a:pPr eaLnBrk="1" hangingPunct="1"/>
            <a:r>
              <a:rPr lang="en-US" smtClean="0"/>
              <a:t>Dùng chứng thực server tách riêng khỏi AP</a:t>
            </a:r>
          </a:p>
        </p:txBody>
      </p:sp>
      <p:sp>
        <p:nvSpPr>
          <p:cNvPr id="880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7B0D0-0CE6-4D81-AE1F-684FCF818098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47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122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6"/>
          <p:cNvSpPr>
            <a:spLocks noGrp="1" noChangeArrowheads="1"/>
          </p:cNvSpPr>
          <p:nvPr>
            <p:ph type="title"/>
          </p:nvPr>
        </p:nvSpPr>
        <p:spPr>
          <a:xfrm>
            <a:off x="990600" y="201613"/>
            <a:ext cx="7699375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EAP: </a:t>
            </a:r>
            <a:r>
              <a:rPr lang="en-US" sz="3200" smtClean="0"/>
              <a:t>Extensible Authentication Protocol</a:t>
            </a:r>
          </a:p>
        </p:txBody>
      </p:sp>
      <p:sp>
        <p:nvSpPr>
          <p:cNvPr id="246787" name="Rectangle 77"/>
          <p:cNvSpPr>
            <a:spLocks noGrp="1" noChangeArrowheads="1"/>
          </p:cNvSpPr>
          <p:nvPr>
            <p:ph idx="1"/>
          </p:nvPr>
        </p:nvSpPr>
        <p:spPr>
          <a:xfrm>
            <a:off x="563563" y="1295400"/>
            <a:ext cx="8259762" cy="5249863"/>
          </a:xfrm>
        </p:spPr>
        <p:txBody>
          <a:bodyPr/>
          <a:lstStyle/>
          <a:p>
            <a:pPr eaLnBrk="1" hangingPunct="1"/>
            <a:r>
              <a:rPr lang="en-US" smtClean="0"/>
              <a:t>EAP được gửi trên các “link” riêng biệt</a:t>
            </a:r>
          </a:p>
          <a:p>
            <a:pPr lvl="1" eaLnBrk="1" hangingPunct="1"/>
            <a:r>
              <a:rPr lang="en-US" smtClean="0"/>
              <a:t>mobile-đến-AP (EAP trên LAN)</a:t>
            </a:r>
          </a:p>
          <a:p>
            <a:pPr lvl="1" eaLnBrk="1" hangingPunct="1"/>
            <a:r>
              <a:rPr lang="en-US" smtClean="0"/>
              <a:t>AP đến server chứng thực (RADIUS trên UDP)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2267C-EFD0-40FE-AD36-3AB5E8356A7E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48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6789" name="Group 2"/>
          <p:cNvGrpSpPr>
            <a:grpSpLocks/>
          </p:cNvGrpSpPr>
          <p:nvPr/>
        </p:nvGrpSpPr>
        <p:grpSpPr bwMode="auto">
          <a:xfrm>
            <a:off x="4638675" y="5727700"/>
            <a:ext cx="2828925" cy="668338"/>
            <a:chOff x="567" y="1481"/>
            <a:chExt cx="1810" cy="421"/>
          </a:xfrm>
        </p:grpSpPr>
        <p:sp>
          <p:nvSpPr>
            <p:cNvPr id="246857" name="Rectangle 3"/>
            <p:cNvSpPr>
              <a:spLocks noChangeArrowheads="1"/>
            </p:cNvSpPr>
            <p:nvPr/>
          </p:nvSpPr>
          <p:spPr bwMode="auto">
            <a:xfrm>
              <a:off x="567" y="1481"/>
              <a:ext cx="1810" cy="4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46858" name="Line 4"/>
            <p:cNvSpPr>
              <a:spLocks noChangeShapeType="1"/>
            </p:cNvSpPr>
            <p:nvPr/>
          </p:nvSpPr>
          <p:spPr bwMode="auto">
            <a:xfrm>
              <a:off x="590" y="1687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790" name="Group 5"/>
          <p:cNvGrpSpPr>
            <a:grpSpLocks/>
          </p:cNvGrpSpPr>
          <p:nvPr/>
        </p:nvGrpSpPr>
        <p:grpSpPr bwMode="auto">
          <a:xfrm>
            <a:off x="1509713" y="5734050"/>
            <a:ext cx="2873375" cy="668338"/>
            <a:chOff x="567" y="1481"/>
            <a:chExt cx="1810" cy="421"/>
          </a:xfrm>
        </p:grpSpPr>
        <p:sp>
          <p:nvSpPr>
            <p:cNvPr id="246855" name="Rectangle 6"/>
            <p:cNvSpPr>
              <a:spLocks noChangeArrowheads="1"/>
            </p:cNvSpPr>
            <p:nvPr/>
          </p:nvSpPr>
          <p:spPr bwMode="auto">
            <a:xfrm>
              <a:off x="567" y="1481"/>
              <a:ext cx="1810" cy="4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46856" name="Line 7"/>
            <p:cNvSpPr>
              <a:spLocks noChangeShapeType="1"/>
            </p:cNvSpPr>
            <p:nvPr/>
          </p:nvSpPr>
          <p:spPr bwMode="auto">
            <a:xfrm>
              <a:off x="590" y="1687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791" name="Group 8"/>
          <p:cNvGrpSpPr>
            <a:grpSpLocks/>
          </p:cNvGrpSpPr>
          <p:nvPr/>
        </p:nvGrpSpPr>
        <p:grpSpPr bwMode="auto">
          <a:xfrm>
            <a:off x="1308100" y="3937000"/>
            <a:ext cx="822325" cy="727075"/>
            <a:chOff x="2870" y="1518"/>
            <a:chExt cx="292" cy="320"/>
          </a:xfrm>
        </p:grpSpPr>
        <p:graphicFrame>
          <p:nvGraphicFramePr>
            <p:cNvPr id="246853" name="Object 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8196" r:id="rId3" imgW="826829" imgH="840406" progId="">
                <p:embed/>
              </p:oleObj>
            </a:graphicData>
          </a:graphic>
        </p:graphicFrame>
        <p:graphicFrame>
          <p:nvGraphicFramePr>
            <p:cNvPr id="246854" name="Object 1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8197" r:id="rId4" imgW="1268295" imgH="1199426" progId="">
                <p:embed/>
              </p:oleObj>
            </a:graphicData>
          </a:graphic>
        </p:graphicFrame>
      </p:grpSp>
      <p:grpSp>
        <p:nvGrpSpPr>
          <p:cNvPr id="246792" name="Group 11"/>
          <p:cNvGrpSpPr>
            <a:grpSpLocks/>
          </p:cNvGrpSpPr>
          <p:nvPr/>
        </p:nvGrpSpPr>
        <p:grpSpPr bwMode="auto">
          <a:xfrm flipH="1">
            <a:off x="3984625" y="3875088"/>
            <a:ext cx="633413" cy="412750"/>
            <a:chOff x="2700" y="926"/>
            <a:chExt cx="435" cy="406"/>
          </a:xfrm>
        </p:grpSpPr>
        <p:sp>
          <p:nvSpPr>
            <p:cNvPr id="246835" name="Freeform 12"/>
            <p:cNvSpPr>
              <a:spLocks noEditPoints="1"/>
            </p:cNvSpPr>
            <p:nvPr/>
          </p:nvSpPr>
          <p:spPr bwMode="auto">
            <a:xfrm>
              <a:off x="2700" y="926"/>
              <a:ext cx="435" cy="374"/>
            </a:xfrm>
            <a:custGeom>
              <a:avLst/>
              <a:gdLst>
                <a:gd name="T0" fmla="*/ 0 w 2742"/>
                <a:gd name="T1" fmla="*/ 0 h 2869"/>
                <a:gd name="T2" fmla="*/ 0 w 2742"/>
                <a:gd name="T3" fmla="*/ 0 h 2869"/>
                <a:gd name="T4" fmla="*/ 0 w 2742"/>
                <a:gd name="T5" fmla="*/ 0 h 2869"/>
                <a:gd name="T6" fmla="*/ 0 w 2742"/>
                <a:gd name="T7" fmla="*/ 0 h 2869"/>
                <a:gd name="T8" fmla="*/ 0 w 2742"/>
                <a:gd name="T9" fmla="*/ 0 h 2869"/>
                <a:gd name="T10" fmla="*/ 0 w 2742"/>
                <a:gd name="T11" fmla="*/ 0 h 2869"/>
                <a:gd name="T12" fmla="*/ 0 w 2742"/>
                <a:gd name="T13" fmla="*/ 0 h 2869"/>
                <a:gd name="T14" fmla="*/ 0 w 2742"/>
                <a:gd name="T15" fmla="*/ 0 h 2869"/>
                <a:gd name="T16" fmla="*/ 0 w 2742"/>
                <a:gd name="T17" fmla="*/ 0 h 2869"/>
                <a:gd name="T18" fmla="*/ 0 w 2742"/>
                <a:gd name="T19" fmla="*/ 0 h 2869"/>
                <a:gd name="T20" fmla="*/ 0 w 2742"/>
                <a:gd name="T21" fmla="*/ 0 h 2869"/>
                <a:gd name="T22" fmla="*/ 0 w 2742"/>
                <a:gd name="T23" fmla="*/ 0 h 2869"/>
                <a:gd name="T24" fmla="*/ 0 w 2742"/>
                <a:gd name="T25" fmla="*/ 0 h 2869"/>
                <a:gd name="T26" fmla="*/ 0 w 2742"/>
                <a:gd name="T27" fmla="*/ 0 h 2869"/>
                <a:gd name="T28" fmla="*/ 0 w 2742"/>
                <a:gd name="T29" fmla="*/ 0 h 2869"/>
                <a:gd name="T30" fmla="*/ 0 w 2742"/>
                <a:gd name="T31" fmla="*/ 0 h 2869"/>
                <a:gd name="T32" fmla="*/ 0 w 2742"/>
                <a:gd name="T33" fmla="*/ 0 h 2869"/>
                <a:gd name="T34" fmla="*/ 0 w 2742"/>
                <a:gd name="T35" fmla="*/ 0 h 2869"/>
                <a:gd name="T36" fmla="*/ 0 w 2742"/>
                <a:gd name="T37" fmla="*/ 0 h 2869"/>
                <a:gd name="T38" fmla="*/ 0 w 2742"/>
                <a:gd name="T39" fmla="*/ 0 h 2869"/>
                <a:gd name="T40" fmla="*/ 0 w 2742"/>
                <a:gd name="T41" fmla="*/ 0 h 2869"/>
                <a:gd name="T42" fmla="*/ 0 w 2742"/>
                <a:gd name="T43" fmla="*/ 0 h 2869"/>
                <a:gd name="T44" fmla="*/ 0 w 2742"/>
                <a:gd name="T45" fmla="*/ 0 h 2869"/>
                <a:gd name="T46" fmla="*/ 0 w 2742"/>
                <a:gd name="T47" fmla="*/ 0 h 2869"/>
                <a:gd name="T48" fmla="*/ 0 w 2742"/>
                <a:gd name="T49" fmla="*/ 0 h 2869"/>
                <a:gd name="T50" fmla="*/ 0 w 2742"/>
                <a:gd name="T51" fmla="*/ 0 h 2869"/>
                <a:gd name="T52" fmla="*/ 0 w 2742"/>
                <a:gd name="T53" fmla="*/ 0 h 2869"/>
                <a:gd name="T54" fmla="*/ 0 w 2742"/>
                <a:gd name="T55" fmla="*/ 0 h 2869"/>
                <a:gd name="T56" fmla="*/ 0 w 2742"/>
                <a:gd name="T57" fmla="*/ 0 h 2869"/>
                <a:gd name="T58" fmla="*/ 0 w 2742"/>
                <a:gd name="T59" fmla="*/ 0 h 2869"/>
                <a:gd name="T60" fmla="*/ 0 w 2742"/>
                <a:gd name="T61" fmla="*/ 0 h 2869"/>
                <a:gd name="T62" fmla="*/ 0 w 2742"/>
                <a:gd name="T63" fmla="*/ 0 h 2869"/>
                <a:gd name="T64" fmla="*/ 0 w 2742"/>
                <a:gd name="T65" fmla="*/ 0 h 2869"/>
                <a:gd name="T66" fmla="*/ 0 w 2742"/>
                <a:gd name="T67" fmla="*/ 0 h 2869"/>
                <a:gd name="T68" fmla="*/ 0 w 2742"/>
                <a:gd name="T69" fmla="*/ 0 h 2869"/>
                <a:gd name="T70" fmla="*/ 0 w 2742"/>
                <a:gd name="T71" fmla="*/ 0 h 2869"/>
                <a:gd name="T72" fmla="*/ 0 w 2742"/>
                <a:gd name="T73" fmla="*/ 0 h 2869"/>
                <a:gd name="T74" fmla="*/ 0 w 2742"/>
                <a:gd name="T75" fmla="*/ 0 h 2869"/>
                <a:gd name="T76" fmla="*/ 0 w 2742"/>
                <a:gd name="T77" fmla="*/ 0 h 2869"/>
                <a:gd name="T78" fmla="*/ 0 w 2742"/>
                <a:gd name="T79" fmla="*/ 0 h 2869"/>
                <a:gd name="T80" fmla="*/ 0 w 2742"/>
                <a:gd name="T81" fmla="*/ 0 h 2869"/>
                <a:gd name="T82" fmla="*/ 0 w 2742"/>
                <a:gd name="T83" fmla="*/ 0 h 2869"/>
                <a:gd name="T84" fmla="*/ 0 w 2742"/>
                <a:gd name="T85" fmla="*/ 0 h 28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742"/>
                <a:gd name="T130" fmla="*/ 0 h 2869"/>
                <a:gd name="T131" fmla="*/ 2742 w 2742"/>
                <a:gd name="T132" fmla="*/ 2869 h 28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742" h="2869">
                  <a:moveTo>
                    <a:pt x="1945" y="0"/>
                  </a:moveTo>
                  <a:lnTo>
                    <a:pt x="2028" y="3"/>
                  </a:lnTo>
                  <a:lnTo>
                    <a:pt x="2110" y="13"/>
                  </a:lnTo>
                  <a:lnTo>
                    <a:pt x="2187" y="30"/>
                  </a:lnTo>
                  <a:lnTo>
                    <a:pt x="2261" y="54"/>
                  </a:lnTo>
                  <a:lnTo>
                    <a:pt x="2328" y="83"/>
                  </a:lnTo>
                  <a:lnTo>
                    <a:pt x="2393" y="119"/>
                  </a:lnTo>
                  <a:lnTo>
                    <a:pt x="2451" y="160"/>
                  </a:lnTo>
                  <a:lnTo>
                    <a:pt x="2506" y="208"/>
                  </a:lnTo>
                  <a:lnTo>
                    <a:pt x="2560" y="266"/>
                  </a:lnTo>
                  <a:lnTo>
                    <a:pt x="2611" y="331"/>
                  </a:lnTo>
                  <a:lnTo>
                    <a:pt x="2653" y="402"/>
                  </a:lnTo>
                  <a:lnTo>
                    <a:pt x="2689" y="482"/>
                  </a:lnTo>
                  <a:lnTo>
                    <a:pt x="2715" y="570"/>
                  </a:lnTo>
                  <a:lnTo>
                    <a:pt x="2735" y="670"/>
                  </a:lnTo>
                  <a:lnTo>
                    <a:pt x="2742" y="781"/>
                  </a:lnTo>
                  <a:lnTo>
                    <a:pt x="2742" y="907"/>
                  </a:lnTo>
                  <a:lnTo>
                    <a:pt x="2726" y="1042"/>
                  </a:lnTo>
                  <a:lnTo>
                    <a:pt x="2695" y="1188"/>
                  </a:lnTo>
                  <a:lnTo>
                    <a:pt x="2648" y="1339"/>
                  </a:lnTo>
                  <a:lnTo>
                    <a:pt x="2587" y="1496"/>
                  </a:lnTo>
                  <a:lnTo>
                    <a:pt x="2510" y="1653"/>
                  </a:lnTo>
                  <a:lnTo>
                    <a:pt x="2420" y="1810"/>
                  </a:lnTo>
                  <a:lnTo>
                    <a:pt x="2315" y="1963"/>
                  </a:lnTo>
                  <a:lnTo>
                    <a:pt x="2200" y="2111"/>
                  </a:lnTo>
                  <a:lnTo>
                    <a:pt x="2045" y="2274"/>
                  </a:lnTo>
                  <a:lnTo>
                    <a:pt x="1879" y="2423"/>
                  </a:lnTo>
                  <a:lnTo>
                    <a:pt x="1703" y="2554"/>
                  </a:lnTo>
                  <a:lnTo>
                    <a:pt x="1521" y="2666"/>
                  </a:lnTo>
                  <a:lnTo>
                    <a:pt x="1333" y="2755"/>
                  </a:lnTo>
                  <a:lnTo>
                    <a:pt x="1142" y="2821"/>
                  </a:lnTo>
                  <a:lnTo>
                    <a:pt x="949" y="2858"/>
                  </a:lnTo>
                  <a:lnTo>
                    <a:pt x="761" y="2869"/>
                  </a:lnTo>
                  <a:lnTo>
                    <a:pt x="583" y="2846"/>
                  </a:lnTo>
                  <a:lnTo>
                    <a:pt x="430" y="2796"/>
                  </a:lnTo>
                  <a:lnTo>
                    <a:pt x="300" y="2720"/>
                  </a:lnTo>
                  <a:lnTo>
                    <a:pt x="194" y="2623"/>
                  </a:lnTo>
                  <a:lnTo>
                    <a:pt x="110" y="2505"/>
                  </a:lnTo>
                  <a:lnTo>
                    <a:pt x="51" y="2368"/>
                  </a:lnTo>
                  <a:lnTo>
                    <a:pt x="13" y="2216"/>
                  </a:lnTo>
                  <a:lnTo>
                    <a:pt x="0" y="2052"/>
                  </a:lnTo>
                  <a:lnTo>
                    <a:pt x="6" y="1906"/>
                  </a:lnTo>
                  <a:lnTo>
                    <a:pt x="30" y="1756"/>
                  </a:lnTo>
                  <a:lnTo>
                    <a:pt x="68" y="1602"/>
                  </a:lnTo>
                  <a:lnTo>
                    <a:pt x="122" y="1450"/>
                  </a:lnTo>
                  <a:lnTo>
                    <a:pt x="186" y="1298"/>
                  </a:lnTo>
                  <a:lnTo>
                    <a:pt x="264" y="1152"/>
                  </a:lnTo>
                  <a:lnTo>
                    <a:pt x="349" y="1011"/>
                  </a:lnTo>
                  <a:lnTo>
                    <a:pt x="442" y="881"/>
                  </a:lnTo>
                  <a:lnTo>
                    <a:pt x="537" y="761"/>
                  </a:lnTo>
                  <a:lnTo>
                    <a:pt x="633" y="653"/>
                  </a:lnTo>
                  <a:lnTo>
                    <a:pt x="730" y="557"/>
                  </a:lnTo>
                  <a:lnTo>
                    <a:pt x="827" y="471"/>
                  </a:lnTo>
                  <a:lnTo>
                    <a:pt x="922" y="393"/>
                  </a:lnTo>
                  <a:lnTo>
                    <a:pt x="1020" y="324"/>
                  </a:lnTo>
                  <a:lnTo>
                    <a:pt x="1118" y="261"/>
                  </a:lnTo>
                  <a:lnTo>
                    <a:pt x="1219" y="206"/>
                  </a:lnTo>
                  <a:lnTo>
                    <a:pt x="1308" y="158"/>
                  </a:lnTo>
                  <a:lnTo>
                    <a:pt x="1400" y="118"/>
                  </a:lnTo>
                  <a:lnTo>
                    <a:pt x="1491" y="82"/>
                  </a:lnTo>
                  <a:lnTo>
                    <a:pt x="1584" y="53"/>
                  </a:lnTo>
                  <a:lnTo>
                    <a:pt x="1675" y="29"/>
                  </a:lnTo>
                  <a:lnTo>
                    <a:pt x="1766" y="13"/>
                  </a:lnTo>
                  <a:lnTo>
                    <a:pt x="1855" y="3"/>
                  </a:lnTo>
                  <a:lnTo>
                    <a:pt x="1945" y="0"/>
                  </a:lnTo>
                  <a:close/>
                  <a:moveTo>
                    <a:pt x="1928" y="39"/>
                  </a:moveTo>
                  <a:lnTo>
                    <a:pt x="1843" y="42"/>
                  </a:lnTo>
                  <a:lnTo>
                    <a:pt x="1757" y="52"/>
                  </a:lnTo>
                  <a:lnTo>
                    <a:pt x="1671" y="67"/>
                  </a:lnTo>
                  <a:lnTo>
                    <a:pt x="1584" y="91"/>
                  </a:lnTo>
                  <a:lnTo>
                    <a:pt x="1497" y="119"/>
                  </a:lnTo>
                  <a:lnTo>
                    <a:pt x="1409" y="154"/>
                  </a:lnTo>
                  <a:lnTo>
                    <a:pt x="1321" y="193"/>
                  </a:lnTo>
                  <a:lnTo>
                    <a:pt x="1236" y="239"/>
                  </a:lnTo>
                  <a:lnTo>
                    <a:pt x="1140" y="293"/>
                  </a:lnTo>
                  <a:lnTo>
                    <a:pt x="1047" y="353"/>
                  </a:lnTo>
                  <a:lnTo>
                    <a:pt x="954" y="420"/>
                  </a:lnTo>
                  <a:lnTo>
                    <a:pt x="865" y="495"/>
                  </a:lnTo>
                  <a:lnTo>
                    <a:pt x="774" y="576"/>
                  </a:lnTo>
                  <a:lnTo>
                    <a:pt x="685" y="668"/>
                  </a:lnTo>
                  <a:lnTo>
                    <a:pt x="597" y="768"/>
                  </a:lnTo>
                  <a:lnTo>
                    <a:pt x="509" y="882"/>
                  </a:lnTo>
                  <a:lnTo>
                    <a:pt x="424" y="1005"/>
                  </a:lnTo>
                  <a:lnTo>
                    <a:pt x="348" y="1135"/>
                  </a:lnTo>
                  <a:lnTo>
                    <a:pt x="279" y="1271"/>
                  </a:lnTo>
                  <a:lnTo>
                    <a:pt x="224" y="1411"/>
                  </a:lnTo>
                  <a:lnTo>
                    <a:pt x="177" y="1551"/>
                  </a:lnTo>
                  <a:lnTo>
                    <a:pt x="145" y="1691"/>
                  </a:lnTo>
                  <a:lnTo>
                    <a:pt x="127" y="1827"/>
                  </a:lnTo>
                  <a:lnTo>
                    <a:pt x="126" y="1960"/>
                  </a:lnTo>
                  <a:lnTo>
                    <a:pt x="141" y="2106"/>
                  </a:lnTo>
                  <a:lnTo>
                    <a:pt x="179" y="2241"/>
                  </a:lnTo>
                  <a:lnTo>
                    <a:pt x="237" y="2361"/>
                  </a:lnTo>
                  <a:lnTo>
                    <a:pt x="315" y="2467"/>
                  </a:lnTo>
                  <a:lnTo>
                    <a:pt x="414" y="2554"/>
                  </a:lnTo>
                  <a:lnTo>
                    <a:pt x="535" y="2620"/>
                  </a:lnTo>
                  <a:lnTo>
                    <a:pt x="674" y="2664"/>
                  </a:lnTo>
                  <a:lnTo>
                    <a:pt x="836" y="2684"/>
                  </a:lnTo>
                  <a:lnTo>
                    <a:pt x="1007" y="2675"/>
                  </a:lnTo>
                  <a:lnTo>
                    <a:pt x="1182" y="2642"/>
                  </a:lnTo>
                  <a:lnTo>
                    <a:pt x="1355" y="2583"/>
                  </a:lnTo>
                  <a:lnTo>
                    <a:pt x="1526" y="2505"/>
                  </a:lnTo>
                  <a:lnTo>
                    <a:pt x="1692" y="2405"/>
                  </a:lnTo>
                  <a:lnTo>
                    <a:pt x="1853" y="2289"/>
                  </a:lnTo>
                  <a:lnTo>
                    <a:pt x="2005" y="2156"/>
                  </a:lnTo>
                  <a:lnTo>
                    <a:pt x="2149" y="2012"/>
                  </a:lnTo>
                  <a:lnTo>
                    <a:pt x="2257" y="1877"/>
                  </a:lnTo>
                  <a:lnTo>
                    <a:pt x="2355" y="1738"/>
                  </a:lnTo>
                  <a:lnTo>
                    <a:pt x="2440" y="1595"/>
                  </a:lnTo>
                  <a:lnTo>
                    <a:pt x="2514" y="1451"/>
                  </a:lnTo>
                  <a:lnTo>
                    <a:pt x="2573" y="1307"/>
                  </a:lnTo>
                  <a:lnTo>
                    <a:pt x="2620" y="1167"/>
                  </a:lnTo>
                  <a:lnTo>
                    <a:pt x="2652" y="1033"/>
                  </a:lnTo>
                  <a:lnTo>
                    <a:pt x="2670" y="907"/>
                  </a:lnTo>
                  <a:lnTo>
                    <a:pt x="2673" y="789"/>
                  </a:lnTo>
                  <a:lnTo>
                    <a:pt x="2666" y="684"/>
                  </a:lnTo>
                  <a:lnTo>
                    <a:pt x="2651" y="589"/>
                  </a:lnTo>
                  <a:lnTo>
                    <a:pt x="2627" y="505"/>
                  </a:lnTo>
                  <a:lnTo>
                    <a:pt x="2595" y="428"/>
                  </a:lnTo>
                  <a:lnTo>
                    <a:pt x="2558" y="360"/>
                  </a:lnTo>
                  <a:lnTo>
                    <a:pt x="2511" y="298"/>
                  </a:lnTo>
                  <a:lnTo>
                    <a:pt x="2462" y="244"/>
                  </a:lnTo>
                  <a:lnTo>
                    <a:pt x="2409" y="196"/>
                  </a:lnTo>
                  <a:lnTo>
                    <a:pt x="2354" y="156"/>
                  </a:lnTo>
                  <a:lnTo>
                    <a:pt x="2293" y="122"/>
                  </a:lnTo>
                  <a:lnTo>
                    <a:pt x="2229" y="93"/>
                  </a:lnTo>
                  <a:lnTo>
                    <a:pt x="2159" y="69"/>
                  </a:lnTo>
                  <a:lnTo>
                    <a:pt x="2085" y="52"/>
                  </a:lnTo>
                  <a:lnTo>
                    <a:pt x="2008" y="42"/>
                  </a:lnTo>
                  <a:lnTo>
                    <a:pt x="1928" y="39"/>
                  </a:ln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36" name="Freeform 13"/>
            <p:cNvSpPr>
              <a:spLocks noEditPoints="1"/>
            </p:cNvSpPr>
            <p:nvPr/>
          </p:nvSpPr>
          <p:spPr bwMode="auto">
            <a:xfrm>
              <a:off x="2738" y="931"/>
              <a:ext cx="378" cy="325"/>
            </a:xfrm>
            <a:custGeom>
              <a:avLst/>
              <a:gdLst>
                <a:gd name="T0" fmla="*/ 0 w 2384"/>
                <a:gd name="T1" fmla="*/ 0 h 2490"/>
                <a:gd name="T2" fmla="*/ 0 w 2384"/>
                <a:gd name="T3" fmla="*/ 0 h 2490"/>
                <a:gd name="T4" fmla="*/ 0 w 2384"/>
                <a:gd name="T5" fmla="*/ 0 h 2490"/>
                <a:gd name="T6" fmla="*/ 0 w 2384"/>
                <a:gd name="T7" fmla="*/ 0 h 2490"/>
                <a:gd name="T8" fmla="*/ 0 w 2384"/>
                <a:gd name="T9" fmla="*/ 0 h 2490"/>
                <a:gd name="T10" fmla="*/ 0 w 2384"/>
                <a:gd name="T11" fmla="*/ 0 h 2490"/>
                <a:gd name="T12" fmla="*/ 0 w 2384"/>
                <a:gd name="T13" fmla="*/ 0 h 2490"/>
                <a:gd name="T14" fmla="*/ 0 w 2384"/>
                <a:gd name="T15" fmla="*/ 0 h 2490"/>
                <a:gd name="T16" fmla="*/ 0 w 2384"/>
                <a:gd name="T17" fmla="*/ 0 h 2490"/>
                <a:gd name="T18" fmla="*/ 0 w 2384"/>
                <a:gd name="T19" fmla="*/ 0 h 2490"/>
                <a:gd name="T20" fmla="*/ 0 w 2384"/>
                <a:gd name="T21" fmla="*/ 0 h 2490"/>
                <a:gd name="T22" fmla="*/ 0 w 2384"/>
                <a:gd name="T23" fmla="*/ 0 h 2490"/>
                <a:gd name="T24" fmla="*/ 0 w 2384"/>
                <a:gd name="T25" fmla="*/ 0 h 2490"/>
                <a:gd name="T26" fmla="*/ 0 w 2384"/>
                <a:gd name="T27" fmla="*/ 0 h 2490"/>
                <a:gd name="T28" fmla="*/ 0 w 2384"/>
                <a:gd name="T29" fmla="*/ 0 h 2490"/>
                <a:gd name="T30" fmla="*/ 0 w 2384"/>
                <a:gd name="T31" fmla="*/ 0 h 2490"/>
                <a:gd name="T32" fmla="*/ 0 w 2384"/>
                <a:gd name="T33" fmla="*/ 0 h 2490"/>
                <a:gd name="T34" fmla="*/ 0 w 2384"/>
                <a:gd name="T35" fmla="*/ 0 h 2490"/>
                <a:gd name="T36" fmla="*/ 0 w 2384"/>
                <a:gd name="T37" fmla="*/ 0 h 2490"/>
                <a:gd name="T38" fmla="*/ 0 w 2384"/>
                <a:gd name="T39" fmla="*/ 0 h 2490"/>
                <a:gd name="T40" fmla="*/ 0 w 2384"/>
                <a:gd name="T41" fmla="*/ 0 h 2490"/>
                <a:gd name="T42" fmla="*/ 0 w 2384"/>
                <a:gd name="T43" fmla="*/ 0 h 2490"/>
                <a:gd name="T44" fmla="*/ 0 w 2384"/>
                <a:gd name="T45" fmla="*/ 0 h 2490"/>
                <a:gd name="T46" fmla="*/ 0 w 2384"/>
                <a:gd name="T47" fmla="*/ 0 h 2490"/>
                <a:gd name="T48" fmla="*/ 0 w 2384"/>
                <a:gd name="T49" fmla="*/ 0 h 2490"/>
                <a:gd name="T50" fmla="*/ 0 w 2384"/>
                <a:gd name="T51" fmla="*/ 0 h 2490"/>
                <a:gd name="T52" fmla="*/ 0 w 2384"/>
                <a:gd name="T53" fmla="*/ 0 h 2490"/>
                <a:gd name="T54" fmla="*/ 0 w 2384"/>
                <a:gd name="T55" fmla="*/ 0 h 2490"/>
                <a:gd name="T56" fmla="*/ 0 w 2384"/>
                <a:gd name="T57" fmla="*/ 0 h 2490"/>
                <a:gd name="T58" fmla="*/ 0 w 2384"/>
                <a:gd name="T59" fmla="*/ 0 h 2490"/>
                <a:gd name="T60" fmla="*/ 0 w 2384"/>
                <a:gd name="T61" fmla="*/ 0 h 2490"/>
                <a:gd name="T62" fmla="*/ 0 w 2384"/>
                <a:gd name="T63" fmla="*/ 0 h 2490"/>
                <a:gd name="T64" fmla="*/ 0 w 2384"/>
                <a:gd name="T65" fmla="*/ 0 h 2490"/>
                <a:gd name="T66" fmla="*/ 0 w 2384"/>
                <a:gd name="T67" fmla="*/ 0 h 2490"/>
                <a:gd name="T68" fmla="*/ 0 w 2384"/>
                <a:gd name="T69" fmla="*/ 0 h 2490"/>
                <a:gd name="T70" fmla="*/ 0 w 2384"/>
                <a:gd name="T71" fmla="*/ 0 h 2490"/>
                <a:gd name="T72" fmla="*/ 0 w 2384"/>
                <a:gd name="T73" fmla="*/ 0 h 2490"/>
                <a:gd name="T74" fmla="*/ 0 w 2384"/>
                <a:gd name="T75" fmla="*/ 0 h 2490"/>
                <a:gd name="T76" fmla="*/ 0 w 2384"/>
                <a:gd name="T77" fmla="*/ 0 h 2490"/>
                <a:gd name="T78" fmla="*/ 0 w 2384"/>
                <a:gd name="T79" fmla="*/ 0 h 2490"/>
                <a:gd name="T80" fmla="*/ 0 w 2384"/>
                <a:gd name="T81" fmla="*/ 0 h 2490"/>
                <a:gd name="T82" fmla="*/ 0 w 2384"/>
                <a:gd name="T83" fmla="*/ 0 h 2490"/>
                <a:gd name="T84" fmla="*/ 0 w 2384"/>
                <a:gd name="T85" fmla="*/ 0 h 24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84"/>
                <a:gd name="T130" fmla="*/ 0 h 2490"/>
                <a:gd name="T131" fmla="*/ 2384 w 2384"/>
                <a:gd name="T132" fmla="*/ 2490 h 249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84" h="2490">
                  <a:moveTo>
                    <a:pt x="1689" y="0"/>
                  </a:moveTo>
                  <a:lnTo>
                    <a:pt x="1762" y="3"/>
                  </a:lnTo>
                  <a:lnTo>
                    <a:pt x="1833" y="12"/>
                  </a:lnTo>
                  <a:lnTo>
                    <a:pt x="1900" y="26"/>
                  </a:lnTo>
                  <a:lnTo>
                    <a:pt x="1966" y="48"/>
                  </a:lnTo>
                  <a:lnTo>
                    <a:pt x="2025" y="74"/>
                  </a:lnTo>
                  <a:lnTo>
                    <a:pt x="2081" y="105"/>
                  </a:lnTo>
                  <a:lnTo>
                    <a:pt x="2133" y="142"/>
                  </a:lnTo>
                  <a:lnTo>
                    <a:pt x="2182" y="185"/>
                  </a:lnTo>
                  <a:lnTo>
                    <a:pt x="2228" y="235"/>
                  </a:lnTo>
                  <a:lnTo>
                    <a:pt x="2271" y="291"/>
                  </a:lnTo>
                  <a:lnTo>
                    <a:pt x="2308" y="353"/>
                  </a:lnTo>
                  <a:lnTo>
                    <a:pt x="2339" y="422"/>
                  </a:lnTo>
                  <a:lnTo>
                    <a:pt x="2362" y="500"/>
                  </a:lnTo>
                  <a:lnTo>
                    <a:pt x="2378" y="586"/>
                  </a:lnTo>
                  <a:lnTo>
                    <a:pt x="2384" y="683"/>
                  </a:lnTo>
                  <a:lnTo>
                    <a:pt x="2384" y="793"/>
                  </a:lnTo>
                  <a:lnTo>
                    <a:pt x="2369" y="910"/>
                  </a:lnTo>
                  <a:lnTo>
                    <a:pt x="2342" y="1037"/>
                  </a:lnTo>
                  <a:lnTo>
                    <a:pt x="2299" y="1168"/>
                  </a:lnTo>
                  <a:lnTo>
                    <a:pt x="2246" y="1304"/>
                  </a:lnTo>
                  <a:lnTo>
                    <a:pt x="2179" y="1440"/>
                  </a:lnTo>
                  <a:lnTo>
                    <a:pt x="2102" y="1575"/>
                  </a:lnTo>
                  <a:lnTo>
                    <a:pt x="2011" y="1707"/>
                  </a:lnTo>
                  <a:lnTo>
                    <a:pt x="1911" y="1835"/>
                  </a:lnTo>
                  <a:lnTo>
                    <a:pt x="1775" y="1975"/>
                  </a:lnTo>
                  <a:lnTo>
                    <a:pt x="1632" y="2104"/>
                  </a:lnTo>
                  <a:lnTo>
                    <a:pt x="1478" y="2218"/>
                  </a:lnTo>
                  <a:lnTo>
                    <a:pt x="1321" y="2315"/>
                  </a:lnTo>
                  <a:lnTo>
                    <a:pt x="1157" y="2392"/>
                  </a:lnTo>
                  <a:lnTo>
                    <a:pt x="991" y="2449"/>
                  </a:lnTo>
                  <a:lnTo>
                    <a:pt x="826" y="2481"/>
                  </a:lnTo>
                  <a:lnTo>
                    <a:pt x="662" y="2490"/>
                  </a:lnTo>
                  <a:lnTo>
                    <a:pt x="507" y="2471"/>
                  </a:lnTo>
                  <a:lnTo>
                    <a:pt x="376" y="2428"/>
                  </a:lnTo>
                  <a:lnTo>
                    <a:pt x="263" y="2363"/>
                  </a:lnTo>
                  <a:lnTo>
                    <a:pt x="170" y="2279"/>
                  </a:lnTo>
                  <a:lnTo>
                    <a:pt x="97" y="2175"/>
                  </a:lnTo>
                  <a:lnTo>
                    <a:pt x="45" y="2058"/>
                  </a:lnTo>
                  <a:lnTo>
                    <a:pt x="12" y="1926"/>
                  </a:lnTo>
                  <a:lnTo>
                    <a:pt x="0" y="1784"/>
                  </a:lnTo>
                  <a:lnTo>
                    <a:pt x="4" y="1658"/>
                  </a:lnTo>
                  <a:lnTo>
                    <a:pt x="24" y="1529"/>
                  </a:lnTo>
                  <a:lnTo>
                    <a:pt x="58" y="1397"/>
                  </a:lnTo>
                  <a:lnTo>
                    <a:pt x="103" y="1265"/>
                  </a:lnTo>
                  <a:lnTo>
                    <a:pt x="159" y="1134"/>
                  </a:lnTo>
                  <a:lnTo>
                    <a:pt x="225" y="1006"/>
                  </a:lnTo>
                  <a:lnTo>
                    <a:pt x="297" y="884"/>
                  </a:lnTo>
                  <a:lnTo>
                    <a:pt x="378" y="771"/>
                  </a:lnTo>
                  <a:lnTo>
                    <a:pt x="460" y="665"/>
                  </a:lnTo>
                  <a:lnTo>
                    <a:pt x="543" y="572"/>
                  </a:lnTo>
                  <a:lnTo>
                    <a:pt x="626" y="487"/>
                  </a:lnTo>
                  <a:lnTo>
                    <a:pt x="711" y="413"/>
                  </a:lnTo>
                  <a:lnTo>
                    <a:pt x="795" y="345"/>
                  </a:lnTo>
                  <a:lnTo>
                    <a:pt x="880" y="284"/>
                  </a:lnTo>
                  <a:lnTo>
                    <a:pt x="966" y="230"/>
                  </a:lnTo>
                  <a:lnTo>
                    <a:pt x="1055" y="181"/>
                  </a:lnTo>
                  <a:lnTo>
                    <a:pt x="1132" y="138"/>
                  </a:lnTo>
                  <a:lnTo>
                    <a:pt x="1213" y="103"/>
                  </a:lnTo>
                  <a:lnTo>
                    <a:pt x="1293" y="71"/>
                  </a:lnTo>
                  <a:lnTo>
                    <a:pt x="1375" y="47"/>
                  </a:lnTo>
                  <a:lnTo>
                    <a:pt x="1454" y="26"/>
                  </a:lnTo>
                  <a:lnTo>
                    <a:pt x="1534" y="12"/>
                  </a:lnTo>
                  <a:lnTo>
                    <a:pt x="1611" y="3"/>
                  </a:lnTo>
                  <a:lnTo>
                    <a:pt x="1689" y="0"/>
                  </a:lnTo>
                  <a:close/>
                  <a:moveTo>
                    <a:pt x="1676" y="35"/>
                  </a:moveTo>
                  <a:lnTo>
                    <a:pt x="1601" y="38"/>
                  </a:lnTo>
                  <a:lnTo>
                    <a:pt x="1526" y="45"/>
                  </a:lnTo>
                  <a:lnTo>
                    <a:pt x="1450" y="60"/>
                  </a:lnTo>
                  <a:lnTo>
                    <a:pt x="1374" y="80"/>
                  </a:lnTo>
                  <a:lnTo>
                    <a:pt x="1296" y="105"/>
                  </a:lnTo>
                  <a:lnTo>
                    <a:pt x="1220" y="136"/>
                  </a:lnTo>
                  <a:lnTo>
                    <a:pt x="1142" y="171"/>
                  </a:lnTo>
                  <a:lnTo>
                    <a:pt x="1069" y="211"/>
                  </a:lnTo>
                  <a:lnTo>
                    <a:pt x="985" y="257"/>
                  </a:lnTo>
                  <a:lnTo>
                    <a:pt x="905" y="310"/>
                  </a:lnTo>
                  <a:lnTo>
                    <a:pt x="824" y="367"/>
                  </a:lnTo>
                  <a:lnTo>
                    <a:pt x="746" y="433"/>
                  </a:lnTo>
                  <a:lnTo>
                    <a:pt x="667" y="504"/>
                  </a:lnTo>
                  <a:lnTo>
                    <a:pt x="590" y="585"/>
                  </a:lnTo>
                  <a:lnTo>
                    <a:pt x="512" y="673"/>
                  </a:lnTo>
                  <a:lnTo>
                    <a:pt x="438" y="772"/>
                  </a:lnTo>
                  <a:lnTo>
                    <a:pt x="363" y="878"/>
                  </a:lnTo>
                  <a:lnTo>
                    <a:pt x="297" y="992"/>
                  </a:lnTo>
                  <a:lnTo>
                    <a:pt x="239" y="1109"/>
                  </a:lnTo>
                  <a:lnTo>
                    <a:pt x="191" y="1230"/>
                  </a:lnTo>
                  <a:lnTo>
                    <a:pt x="151" y="1350"/>
                  </a:lnTo>
                  <a:lnTo>
                    <a:pt x="124" y="1472"/>
                  </a:lnTo>
                  <a:lnTo>
                    <a:pt x="108" y="1591"/>
                  </a:lnTo>
                  <a:lnTo>
                    <a:pt x="108" y="1706"/>
                  </a:lnTo>
                  <a:lnTo>
                    <a:pt x="123" y="1832"/>
                  </a:lnTo>
                  <a:lnTo>
                    <a:pt x="155" y="1948"/>
                  </a:lnTo>
                  <a:lnTo>
                    <a:pt x="205" y="2053"/>
                  </a:lnTo>
                  <a:lnTo>
                    <a:pt x="275" y="2144"/>
                  </a:lnTo>
                  <a:lnTo>
                    <a:pt x="360" y="2218"/>
                  </a:lnTo>
                  <a:lnTo>
                    <a:pt x="465" y="2276"/>
                  </a:lnTo>
                  <a:lnTo>
                    <a:pt x="586" y="2314"/>
                  </a:lnTo>
                  <a:lnTo>
                    <a:pt x="727" y="2330"/>
                  </a:lnTo>
                  <a:lnTo>
                    <a:pt x="875" y="2323"/>
                  </a:lnTo>
                  <a:lnTo>
                    <a:pt x="1026" y="2294"/>
                  </a:lnTo>
                  <a:lnTo>
                    <a:pt x="1176" y="2245"/>
                  </a:lnTo>
                  <a:lnTo>
                    <a:pt x="1324" y="2177"/>
                  </a:lnTo>
                  <a:lnTo>
                    <a:pt x="1469" y="2090"/>
                  </a:lnTo>
                  <a:lnTo>
                    <a:pt x="1608" y="1990"/>
                  </a:lnTo>
                  <a:lnTo>
                    <a:pt x="1740" y="1875"/>
                  </a:lnTo>
                  <a:lnTo>
                    <a:pt x="1865" y="1749"/>
                  </a:lnTo>
                  <a:lnTo>
                    <a:pt x="1960" y="1633"/>
                  </a:lnTo>
                  <a:lnTo>
                    <a:pt x="2046" y="1513"/>
                  </a:lnTo>
                  <a:lnTo>
                    <a:pt x="2120" y="1389"/>
                  </a:lnTo>
                  <a:lnTo>
                    <a:pt x="2184" y="1265"/>
                  </a:lnTo>
                  <a:lnTo>
                    <a:pt x="2236" y="1140"/>
                  </a:lnTo>
                  <a:lnTo>
                    <a:pt x="2276" y="1019"/>
                  </a:lnTo>
                  <a:lnTo>
                    <a:pt x="2303" y="901"/>
                  </a:lnTo>
                  <a:lnTo>
                    <a:pt x="2320" y="792"/>
                  </a:lnTo>
                  <a:lnTo>
                    <a:pt x="2322" y="690"/>
                  </a:lnTo>
                  <a:lnTo>
                    <a:pt x="2318" y="598"/>
                  </a:lnTo>
                  <a:lnTo>
                    <a:pt x="2304" y="515"/>
                  </a:lnTo>
                  <a:lnTo>
                    <a:pt x="2285" y="442"/>
                  </a:lnTo>
                  <a:lnTo>
                    <a:pt x="2257" y="375"/>
                  </a:lnTo>
                  <a:lnTo>
                    <a:pt x="2223" y="315"/>
                  </a:lnTo>
                  <a:lnTo>
                    <a:pt x="2183" y="261"/>
                  </a:lnTo>
                  <a:lnTo>
                    <a:pt x="2140" y="213"/>
                  </a:lnTo>
                  <a:lnTo>
                    <a:pt x="2095" y="173"/>
                  </a:lnTo>
                  <a:lnTo>
                    <a:pt x="2047" y="138"/>
                  </a:lnTo>
                  <a:lnTo>
                    <a:pt x="1994" y="107"/>
                  </a:lnTo>
                  <a:lnTo>
                    <a:pt x="1938" y="83"/>
                  </a:lnTo>
                  <a:lnTo>
                    <a:pt x="1877" y="61"/>
                  </a:lnTo>
                  <a:lnTo>
                    <a:pt x="1812" y="47"/>
                  </a:lnTo>
                  <a:lnTo>
                    <a:pt x="1745" y="38"/>
                  </a:lnTo>
                  <a:lnTo>
                    <a:pt x="1676" y="35"/>
                  </a:ln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37" name="Freeform 14"/>
            <p:cNvSpPr>
              <a:spLocks noEditPoints="1"/>
            </p:cNvSpPr>
            <p:nvPr/>
          </p:nvSpPr>
          <p:spPr bwMode="auto">
            <a:xfrm>
              <a:off x="2776" y="937"/>
              <a:ext cx="321" cy="275"/>
            </a:xfrm>
            <a:custGeom>
              <a:avLst/>
              <a:gdLst>
                <a:gd name="T0" fmla="*/ 0 w 2027"/>
                <a:gd name="T1" fmla="*/ 0 h 2112"/>
                <a:gd name="T2" fmla="*/ 0 w 2027"/>
                <a:gd name="T3" fmla="*/ 0 h 2112"/>
                <a:gd name="T4" fmla="*/ 0 w 2027"/>
                <a:gd name="T5" fmla="*/ 0 h 2112"/>
                <a:gd name="T6" fmla="*/ 0 w 2027"/>
                <a:gd name="T7" fmla="*/ 0 h 2112"/>
                <a:gd name="T8" fmla="*/ 0 w 2027"/>
                <a:gd name="T9" fmla="*/ 0 h 2112"/>
                <a:gd name="T10" fmla="*/ 0 w 2027"/>
                <a:gd name="T11" fmla="*/ 0 h 2112"/>
                <a:gd name="T12" fmla="*/ 0 w 2027"/>
                <a:gd name="T13" fmla="*/ 0 h 2112"/>
                <a:gd name="T14" fmla="*/ 0 w 2027"/>
                <a:gd name="T15" fmla="*/ 0 h 2112"/>
                <a:gd name="T16" fmla="*/ 0 w 2027"/>
                <a:gd name="T17" fmla="*/ 0 h 2112"/>
                <a:gd name="T18" fmla="*/ 0 w 2027"/>
                <a:gd name="T19" fmla="*/ 0 h 2112"/>
                <a:gd name="T20" fmla="*/ 0 w 2027"/>
                <a:gd name="T21" fmla="*/ 0 h 2112"/>
                <a:gd name="T22" fmla="*/ 0 w 2027"/>
                <a:gd name="T23" fmla="*/ 0 h 2112"/>
                <a:gd name="T24" fmla="*/ 0 w 2027"/>
                <a:gd name="T25" fmla="*/ 0 h 2112"/>
                <a:gd name="T26" fmla="*/ 0 w 2027"/>
                <a:gd name="T27" fmla="*/ 0 h 2112"/>
                <a:gd name="T28" fmla="*/ 0 w 2027"/>
                <a:gd name="T29" fmla="*/ 0 h 2112"/>
                <a:gd name="T30" fmla="*/ 0 w 2027"/>
                <a:gd name="T31" fmla="*/ 0 h 2112"/>
                <a:gd name="T32" fmla="*/ 0 w 2027"/>
                <a:gd name="T33" fmla="*/ 0 h 2112"/>
                <a:gd name="T34" fmla="*/ 0 w 2027"/>
                <a:gd name="T35" fmla="*/ 0 h 2112"/>
                <a:gd name="T36" fmla="*/ 0 w 2027"/>
                <a:gd name="T37" fmla="*/ 0 h 2112"/>
                <a:gd name="T38" fmla="*/ 0 w 2027"/>
                <a:gd name="T39" fmla="*/ 0 h 2112"/>
                <a:gd name="T40" fmla="*/ 0 w 2027"/>
                <a:gd name="T41" fmla="*/ 0 h 2112"/>
                <a:gd name="T42" fmla="*/ 0 w 2027"/>
                <a:gd name="T43" fmla="*/ 0 h 2112"/>
                <a:gd name="T44" fmla="*/ 0 w 2027"/>
                <a:gd name="T45" fmla="*/ 0 h 2112"/>
                <a:gd name="T46" fmla="*/ 0 w 2027"/>
                <a:gd name="T47" fmla="*/ 0 h 2112"/>
                <a:gd name="T48" fmla="*/ 0 w 2027"/>
                <a:gd name="T49" fmla="*/ 0 h 2112"/>
                <a:gd name="T50" fmla="*/ 0 w 2027"/>
                <a:gd name="T51" fmla="*/ 0 h 2112"/>
                <a:gd name="T52" fmla="*/ 0 w 2027"/>
                <a:gd name="T53" fmla="*/ 0 h 2112"/>
                <a:gd name="T54" fmla="*/ 0 w 2027"/>
                <a:gd name="T55" fmla="*/ 0 h 2112"/>
                <a:gd name="T56" fmla="*/ 0 w 2027"/>
                <a:gd name="T57" fmla="*/ 0 h 2112"/>
                <a:gd name="T58" fmla="*/ 0 w 2027"/>
                <a:gd name="T59" fmla="*/ 0 h 2112"/>
                <a:gd name="T60" fmla="*/ 0 w 2027"/>
                <a:gd name="T61" fmla="*/ 0 h 2112"/>
                <a:gd name="T62" fmla="*/ 0 w 2027"/>
                <a:gd name="T63" fmla="*/ 0 h 2112"/>
                <a:gd name="T64" fmla="*/ 0 w 2027"/>
                <a:gd name="T65" fmla="*/ 0 h 2112"/>
                <a:gd name="T66" fmla="*/ 0 w 2027"/>
                <a:gd name="T67" fmla="*/ 0 h 2112"/>
                <a:gd name="T68" fmla="*/ 0 w 2027"/>
                <a:gd name="T69" fmla="*/ 0 h 2112"/>
                <a:gd name="T70" fmla="*/ 0 w 2027"/>
                <a:gd name="T71" fmla="*/ 0 h 2112"/>
                <a:gd name="T72" fmla="*/ 0 w 2027"/>
                <a:gd name="T73" fmla="*/ 0 h 2112"/>
                <a:gd name="T74" fmla="*/ 0 w 2027"/>
                <a:gd name="T75" fmla="*/ 0 h 2112"/>
                <a:gd name="T76" fmla="*/ 0 w 2027"/>
                <a:gd name="T77" fmla="*/ 0 h 2112"/>
                <a:gd name="T78" fmla="*/ 0 w 2027"/>
                <a:gd name="T79" fmla="*/ 0 h 2112"/>
                <a:gd name="T80" fmla="*/ 0 w 2027"/>
                <a:gd name="T81" fmla="*/ 0 h 2112"/>
                <a:gd name="T82" fmla="*/ 0 w 2027"/>
                <a:gd name="T83" fmla="*/ 0 h 2112"/>
                <a:gd name="T84" fmla="*/ 0 w 2027"/>
                <a:gd name="T85" fmla="*/ 0 h 211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027"/>
                <a:gd name="T130" fmla="*/ 0 h 2112"/>
                <a:gd name="T131" fmla="*/ 2027 w 2027"/>
                <a:gd name="T132" fmla="*/ 2112 h 211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027" h="2112">
                  <a:moveTo>
                    <a:pt x="1435" y="0"/>
                  </a:moveTo>
                  <a:lnTo>
                    <a:pt x="1497" y="1"/>
                  </a:lnTo>
                  <a:lnTo>
                    <a:pt x="1559" y="10"/>
                  </a:lnTo>
                  <a:lnTo>
                    <a:pt x="1617" y="22"/>
                  </a:lnTo>
                  <a:lnTo>
                    <a:pt x="1672" y="41"/>
                  </a:lnTo>
                  <a:lnTo>
                    <a:pt x="1723" y="63"/>
                  </a:lnTo>
                  <a:lnTo>
                    <a:pt x="1772" y="90"/>
                  </a:lnTo>
                  <a:lnTo>
                    <a:pt x="1816" y="123"/>
                  </a:lnTo>
                  <a:lnTo>
                    <a:pt x="1857" y="159"/>
                  </a:lnTo>
                  <a:lnTo>
                    <a:pt x="1897" y="201"/>
                  </a:lnTo>
                  <a:lnTo>
                    <a:pt x="1933" y="249"/>
                  </a:lnTo>
                  <a:lnTo>
                    <a:pt x="1963" y="302"/>
                  </a:lnTo>
                  <a:lnTo>
                    <a:pt x="1990" y="363"/>
                  </a:lnTo>
                  <a:lnTo>
                    <a:pt x="2009" y="429"/>
                  </a:lnTo>
                  <a:lnTo>
                    <a:pt x="2022" y="504"/>
                  </a:lnTo>
                  <a:lnTo>
                    <a:pt x="2027" y="586"/>
                  </a:lnTo>
                  <a:lnTo>
                    <a:pt x="2026" y="679"/>
                  </a:lnTo>
                  <a:lnTo>
                    <a:pt x="2013" y="778"/>
                  </a:lnTo>
                  <a:lnTo>
                    <a:pt x="1989" y="886"/>
                  </a:lnTo>
                  <a:lnTo>
                    <a:pt x="1954" y="997"/>
                  </a:lnTo>
                  <a:lnTo>
                    <a:pt x="1908" y="1112"/>
                  </a:lnTo>
                  <a:lnTo>
                    <a:pt x="1850" y="1226"/>
                  </a:lnTo>
                  <a:lnTo>
                    <a:pt x="1783" y="1341"/>
                  </a:lnTo>
                  <a:lnTo>
                    <a:pt x="1706" y="1452"/>
                  </a:lnTo>
                  <a:lnTo>
                    <a:pt x="1621" y="1561"/>
                  </a:lnTo>
                  <a:lnTo>
                    <a:pt x="1506" y="1680"/>
                  </a:lnTo>
                  <a:lnTo>
                    <a:pt x="1384" y="1788"/>
                  </a:lnTo>
                  <a:lnTo>
                    <a:pt x="1254" y="1882"/>
                  </a:lnTo>
                  <a:lnTo>
                    <a:pt x="1121" y="1965"/>
                  </a:lnTo>
                  <a:lnTo>
                    <a:pt x="982" y="2029"/>
                  </a:lnTo>
                  <a:lnTo>
                    <a:pt x="842" y="2077"/>
                  </a:lnTo>
                  <a:lnTo>
                    <a:pt x="701" y="2104"/>
                  </a:lnTo>
                  <a:lnTo>
                    <a:pt x="563" y="2112"/>
                  </a:lnTo>
                  <a:lnTo>
                    <a:pt x="433" y="2095"/>
                  </a:lnTo>
                  <a:lnTo>
                    <a:pt x="321" y="2060"/>
                  </a:lnTo>
                  <a:lnTo>
                    <a:pt x="224" y="2005"/>
                  </a:lnTo>
                  <a:lnTo>
                    <a:pt x="146" y="1935"/>
                  </a:lnTo>
                  <a:lnTo>
                    <a:pt x="83" y="1847"/>
                  </a:lnTo>
                  <a:lnTo>
                    <a:pt x="39" y="1749"/>
                  </a:lnTo>
                  <a:lnTo>
                    <a:pt x="11" y="1637"/>
                  </a:lnTo>
                  <a:lnTo>
                    <a:pt x="0" y="1518"/>
                  </a:lnTo>
                  <a:lnTo>
                    <a:pt x="3" y="1411"/>
                  </a:lnTo>
                  <a:lnTo>
                    <a:pt x="19" y="1303"/>
                  </a:lnTo>
                  <a:lnTo>
                    <a:pt x="46" y="1190"/>
                  </a:lnTo>
                  <a:lnTo>
                    <a:pt x="84" y="1079"/>
                  </a:lnTo>
                  <a:lnTo>
                    <a:pt x="130" y="967"/>
                  </a:lnTo>
                  <a:lnTo>
                    <a:pt x="185" y="860"/>
                  </a:lnTo>
                  <a:lnTo>
                    <a:pt x="246" y="757"/>
                  </a:lnTo>
                  <a:lnTo>
                    <a:pt x="315" y="661"/>
                  </a:lnTo>
                  <a:lnTo>
                    <a:pt x="385" y="571"/>
                  </a:lnTo>
                  <a:lnTo>
                    <a:pt x="455" y="491"/>
                  </a:lnTo>
                  <a:lnTo>
                    <a:pt x="526" y="418"/>
                  </a:lnTo>
                  <a:lnTo>
                    <a:pt x="597" y="355"/>
                  </a:lnTo>
                  <a:lnTo>
                    <a:pt x="668" y="296"/>
                  </a:lnTo>
                  <a:lnTo>
                    <a:pt x="740" y="245"/>
                  </a:lnTo>
                  <a:lnTo>
                    <a:pt x="814" y="198"/>
                  </a:lnTo>
                  <a:lnTo>
                    <a:pt x="889" y="156"/>
                  </a:lnTo>
                  <a:lnTo>
                    <a:pt x="956" y="120"/>
                  </a:lnTo>
                  <a:lnTo>
                    <a:pt x="1025" y="89"/>
                  </a:lnTo>
                  <a:lnTo>
                    <a:pt x="1094" y="62"/>
                  </a:lnTo>
                  <a:lnTo>
                    <a:pt x="1164" y="41"/>
                  </a:lnTo>
                  <a:lnTo>
                    <a:pt x="1232" y="22"/>
                  </a:lnTo>
                  <a:lnTo>
                    <a:pt x="1300" y="10"/>
                  </a:lnTo>
                  <a:lnTo>
                    <a:pt x="1368" y="1"/>
                  </a:lnTo>
                  <a:lnTo>
                    <a:pt x="1435" y="0"/>
                  </a:lnTo>
                  <a:close/>
                  <a:moveTo>
                    <a:pt x="1422" y="32"/>
                  </a:moveTo>
                  <a:lnTo>
                    <a:pt x="1357" y="34"/>
                  </a:lnTo>
                  <a:lnTo>
                    <a:pt x="1294" y="41"/>
                  </a:lnTo>
                  <a:lnTo>
                    <a:pt x="1228" y="53"/>
                  </a:lnTo>
                  <a:lnTo>
                    <a:pt x="1164" y="70"/>
                  </a:lnTo>
                  <a:lnTo>
                    <a:pt x="1098" y="90"/>
                  </a:lnTo>
                  <a:lnTo>
                    <a:pt x="1032" y="118"/>
                  </a:lnTo>
                  <a:lnTo>
                    <a:pt x="966" y="147"/>
                  </a:lnTo>
                  <a:lnTo>
                    <a:pt x="903" y="182"/>
                  </a:lnTo>
                  <a:lnTo>
                    <a:pt x="832" y="222"/>
                  </a:lnTo>
                  <a:lnTo>
                    <a:pt x="762" y="267"/>
                  </a:lnTo>
                  <a:lnTo>
                    <a:pt x="694" y="316"/>
                  </a:lnTo>
                  <a:lnTo>
                    <a:pt x="627" y="372"/>
                  </a:lnTo>
                  <a:lnTo>
                    <a:pt x="559" y="433"/>
                  </a:lnTo>
                  <a:lnTo>
                    <a:pt x="494" y="501"/>
                  </a:lnTo>
                  <a:lnTo>
                    <a:pt x="428" y="576"/>
                  </a:lnTo>
                  <a:lnTo>
                    <a:pt x="365" y="661"/>
                  </a:lnTo>
                  <a:lnTo>
                    <a:pt x="303" y="750"/>
                  </a:lnTo>
                  <a:lnTo>
                    <a:pt x="247" y="847"/>
                  </a:lnTo>
                  <a:lnTo>
                    <a:pt x="198" y="946"/>
                  </a:lnTo>
                  <a:lnTo>
                    <a:pt x="158" y="1050"/>
                  </a:lnTo>
                  <a:lnTo>
                    <a:pt x="124" y="1152"/>
                  </a:lnTo>
                  <a:lnTo>
                    <a:pt x="102" y="1255"/>
                  </a:lnTo>
                  <a:lnTo>
                    <a:pt x="91" y="1356"/>
                  </a:lnTo>
                  <a:lnTo>
                    <a:pt x="91" y="1452"/>
                  </a:lnTo>
                  <a:lnTo>
                    <a:pt x="104" y="1558"/>
                  </a:lnTo>
                  <a:lnTo>
                    <a:pt x="132" y="1658"/>
                  </a:lnTo>
                  <a:lnTo>
                    <a:pt x="175" y="1745"/>
                  </a:lnTo>
                  <a:lnTo>
                    <a:pt x="234" y="1822"/>
                  </a:lnTo>
                  <a:lnTo>
                    <a:pt x="308" y="1884"/>
                  </a:lnTo>
                  <a:lnTo>
                    <a:pt x="397" y="1931"/>
                  </a:lnTo>
                  <a:lnTo>
                    <a:pt x="500" y="1962"/>
                  </a:lnTo>
                  <a:lnTo>
                    <a:pt x="619" y="1978"/>
                  </a:lnTo>
                  <a:lnTo>
                    <a:pt x="744" y="1971"/>
                  </a:lnTo>
                  <a:lnTo>
                    <a:pt x="872" y="1947"/>
                  </a:lnTo>
                  <a:lnTo>
                    <a:pt x="998" y="1904"/>
                  </a:lnTo>
                  <a:lnTo>
                    <a:pt x="1125" y="1847"/>
                  </a:lnTo>
                  <a:lnTo>
                    <a:pt x="1246" y="1774"/>
                  </a:lnTo>
                  <a:lnTo>
                    <a:pt x="1365" y="1690"/>
                  </a:lnTo>
                  <a:lnTo>
                    <a:pt x="1477" y="1593"/>
                  </a:lnTo>
                  <a:lnTo>
                    <a:pt x="1582" y="1489"/>
                  </a:lnTo>
                  <a:lnTo>
                    <a:pt x="1662" y="1390"/>
                  </a:lnTo>
                  <a:lnTo>
                    <a:pt x="1736" y="1288"/>
                  </a:lnTo>
                  <a:lnTo>
                    <a:pt x="1799" y="1184"/>
                  </a:lnTo>
                  <a:lnTo>
                    <a:pt x="1854" y="1079"/>
                  </a:lnTo>
                  <a:lnTo>
                    <a:pt x="1898" y="973"/>
                  </a:lnTo>
                  <a:lnTo>
                    <a:pt x="1934" y="871"/>
                  </a:lnTo>
                  <a:lnTo>
                    <a:pt x="1958" y="771"/>
                  </a:lnTo>
                  <a:lnTo>
                    <a:pt x="1973" y="679"/>
                  </a:lnTo>
                  <a:lnTo>
                    <a:pt x="1976" y="591"/>
                  </a:lnTo>
                  <a:lnTo>
                    <a:pt x="1972" y="514"/>
                  </a:lnTo>
                  <a:lnTo>
                    <a:pt x="1961" y="443"/>
                  </a:lnTo>
                  <a:lnTo>
                    <a:pt x="1945" y="381"/>
                  </a:lnTo>
                  <a:lnTo>
                    <a:pt x="1920" y="323"/>
                  </a:lnTo>
                  <a:lnTo>
                    <a:pt x="1893" y="272"/>
                  </a:lnTo>
                  <a:lnTo>
                    <a:pt x="1859" y="226"/>
                  </a:lnTo>
                  <a:lnTo>
                    <a:pt x="1822" y="185"/>
                  </a:lnTo>
                  <a:lnTo>
                    <a:pt x="1783" y="150"/>
                  </a:lnTo>
                  <a:lnTo>
                    <a:pt x="1742" y="119"/>
                  </a:lnTo>
                  <a:lnTo>
                    <a:pt x="1695" y="93"/>
                  </a:lnTo>
                  <a:lnTo>
                    <a:pt x="1648" y="71"/>
                  </a:lnTo>
                  <a:lnTo>
                    <a:pt x="1595" y="53"/>
                  </a:lnTo>
                  <a:lnTo>
                    <a:pt x="1541" y="41"/>
                  </a:lnTo>
                  <a:lnTo>
                    <a:pt x="1481" y="34"/>
                  </a:lnTo>
                  <a:lnTo>
                    <a:pt x="1422" y="32"/>
                  </a:ln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38" name="Freeform 15"/>
            <p:cNvSpPr>
              <a:spLocks noEditPoints="1"/>
            </p:cNvSpPr>
            <p:nvPr/>
          </p:nvSpPr>
          <p:spPr bwMode="auto">
            <a:xfrm>
              <a:off x="2813" y="943"/>
              <a:ext cx="265" cy="226"/>
            </a:xfrm>
            <a:custGeom>
              <a:avLst/>
              <a:gdLst>
                <a:gd name="T0" fmla="*/ 0 w 1670"/>
                <a:gd name="T1" fmla="*/ 0 h 1734"/>
                <a:gd name="T2" fmla="*/ 0 w 1670"/>
                <a:gd name="T3" fmla="*/ 0 h 1734"/>
                <a:gd name="T4" fmla="*/ 0 w 1670"/>
                <a:gd name="T5" fmla="*/ 0 h 1734"/>
                <a:gd name="T6" fmla="*/ 0 w 1670"/>
                <a:gd name="T7" fmla="*/ 0 h 1734"/>
                <a:gd name="T8" fmla="*/ 0 w 1670"/>
                <a:gd name="T9" fmla="*/ 0 h 1734"/>
                <a:gd name="T10" fmla="*/ 0 w 1670"/>
                <a:gd name="T11" fmla="*/ 0 h 1734"/>
                <a:gd name="T12" fmla="*/ 0 w 1670"/>
                <a:gd name="T13" fmla="*/ 0 h 1734"/>
                <a:gd name="T14" fmla="*/ 0 w 1670"/>
                <a:gd name="T15" fmla="*/ 0 h 1734"/>
                <a:gd name="T16" fmla="*/ 0 w 1670"/>
                <a:gd name="T17" fmla="*/ 0 h 1734"/>
                <a:gd name="T18" fmla="*/ 0 w 1670"/>
                <a:gd name="T19" fmla="*/ 0 h 1734"/>
                <a:gd name="T20" fmla="*/ 0 w 1670"/>
                <a:gd name="T21" fmla="*/ 0 h 1734"/>
                <a:gd name="T22" fmla="*/ 0 w 1670"/>
                <a:gd name="T23" fmla="*/ 0 h 1734"/>
                <a:gd name="T24" fmla="*/ 0 w 1670"/>
                <a:gd name="T25" fmla="*/ 0 h 1734"/>
                <a:gd name="T26" fmla="*/ 0 w 1670"/>
                <a:gd name="T27" fmla="*/ 0 h 1734"/>
                <a:gd name="T28" fmla="*/ 0 w 1670"/>
                <a:gd name="T29" fmla="*/ 0 h 1734"/>
                <a:gd name="T30" fmla="*/ 0 w 1670"/>
                <a:gd name="T31" fmla="*/ 0 h 1734"/>
                <a:gd name="T32" fmla="*/ 0 w 1670"/>
                <a:gd name="T33" fmla="*/ 0 h 1734"/>
                <a:gd name="T34" fmla="*/ 0 w 1670"/>
                <a:gd name="T35" fmla="*/ 0 h 1734"/>
                <a:gd name="T36" fmla="*/ 0 w 1670"/>
                <a:gd name="T37" fmla="*/ 0 h 1734"/>
                <a:gd name="T38" fmla="*/ 0 w 1670"/>
                <a:gd name="T39" fmla="*/ 0 h 1734"/>
                <a:gd name="T40" fmla="*/ 0 w 1670"/>
                <a:gd name="T41" fmla="*/ 0 h 1734"/>
                <a:gd name="T42" fmla="*/ 0 w 1670"/>
                <a:gd name="T43" fmla="*/ 0 h 1734"/>
                <a:gd name="T44" fmla="*/ 0 w 1670"/>
                <a:gd name="T45" fmla="*/ 0 h 1734"/>
                <a:gd name="T46" fmla="*/ 0 w 1670"/>
                <a:gd name="T47" fmla="*/ 0 h 1734"/>
                <a:gd name="T48" fmla="*/ 0 w 1670"/>
                <a:gd name="T49" fmla="*/ 0 h 1734"/>
                <a:gd name="T50" fmla="*/ 0 w 1670"/>
                <a:gd name="T51" fmla="*/ 0 h 1734"/>
                <a:gd name="T52" fmla="*/ 0 w 1670"/>
                <a:gd name="T53" fmla="*/ 0 h 1734"/>
                <a:gd name="T54" fmla="*/ 0 w 1670"/>
                <a:gd name="T55" fmla="*/ 0 h 1734"/>
                <a:gd name="T56" fmla="*/ 0 w 1670"/>
                <a:gd name="T57" fmla="*/ 0 h 1734"/>
                <a:gd name="T58" fmla="*/ 0 w 1670"/>
                <a:gd name="T59" fmla="*/ 0 h 1734"/>
                <a:gd name="T60" fmla="*/ 0 w 1670"/>
                <a:gd name="T61" fmla="*/ 0 h 1734"/>
                <a:gd name="T62" fmla="*/ 0 w 1670"/>
                <a:gd name="T63" fmla="*/ 0 h 1734"/>
                <a:gd name="T64" fmla="*/ 0 w 1670"/>
                <a:gd name="T65" fmla="*/ 0 h 1734"/>
                <a:gd name="T66" fmla="*/ 0 w 1670"/>
                <a:gd name="T67" fmla="*/ 0 h 1734"/>
                <a:gd name="T68" fmla="*/ 0 w 1670"/>
                <a:gd name="T69" fmla="*/ 0 h 1734"/>
                <a:gd name="T70" fmla="*/ 0 w 1670"/>
                <a:gd name="T71" fmla="*/ 0 h 1734"/>
                <a:gd name="T72" fmla="*/ 0 w 1670"/>
                <a:gd name="T73" fmla="*/ 0 h 1734"/>
                <a:gd name="T74" fmla="*/ 0 w 1670"/>
                <a:gd name="T75" fmla="*/ 0 h 1734"/>
                <a:gd name="T76" fmla="*/ 0 w 1670"/>
                <a:gd name="T77" fmla="*/ 0 h 1734"/>
                <a:gd name="T78" fmla="*/ 0 w 1670"/>
                <a:gd name="T79" fmla="*/ 0 h 1734"/>
                <a:gd name="T80" fmla="*/ 0 w 1670"/>
                <a:gd name="T81" fmla="*/ 0 h 1734"/>
                <a:gd name="T82" fmla="*/ 0 w 1670"/>
                <a:gd name="T83" fmla="*/ 0 h 1734"/>
                <a:gd name="T84" fmla="*/ 0 w 1670"/>
                <a:gd name="T85" fmla="*/ 0 h 173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70"/>
                <a:gd name="T130" fmla="*/ 0 h 1734"/>
                <a:gd name="T131" fmla="*/ 1670 w 1670"/>
                <a:gd name="T132" fmla="*/ 1734 h 173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70" h="1734">
                  <a:moveTo>
                    <a:pt x="1181" y="0"/>
                  </a:moveTo>
                  <a:lnTo>
                    <a:pt x="1234" y="2"/>
                  </a:lnTo>
                  <a:lnTo>
                    <a:pt x="1284" y="8"/>
                  </a:lnTo>
                  <a:lnTo>
                    <a:pt x="1332" y="20"/>
                  </a:lnTo>
                  <a:lnTo>
                    <a:pt x="1378" y="35"/>
                  </a:lnTo>
                  <a:lnTo>
                    <a:pt x="1421" y="53"/>
                  </a:lnTo>
                  <a:lnTo>
                    <a:pt x="1461" y="75"/>
                  </a:lnTo>
                  <a:lnTo>
                    <a:pt x="1497" y="101"/>
                  </a:lnTo>
                  <a:lnTo>
                    <a:pt x="1532" y="132"/>
                  </a:lnTo>
                  <a:lnTo>
                    <a:pt x="1564" y="168"/>
                  </a:lnTo>
                  <a:lnTo>
                    <a:pt x="1594" y="208"/>
                  </a:lnTo>
                  <a:lnTo>
                    <a:pt x="1620" y="253"/>
                  </a:lnTo>
                  <a:lnTo>
                    <a:pt x="1642" y="304"/>
                  </a:lnTo>
                  <a:lnTo>
                    <a:pt x="1656" y="358"/>
                  </a:lnTo>
                  <a:lnTo>
                    <a:pt x="1666" y="420"/>
                  </a:lnTo>
                  <a:lnTo>
                    <a:pt x="1670" y="487"/>
                  </a:lnTo>
                  <a:lnTo>
                    <a:pt x="1669" y="564"/>
                  </a:lnTo>
                  <a:lnTo>
                    <a:pt x="1657" y="646"/>
                  </a:lnTo>
                  <a:lnTo>
                    <a:pt x="1637" y="733"/>
                  </a:lnTo>
                  <a:lnTo>
                    <a:pt x="1607" y="824"/>
                  </a:lnTo>
                  <a:lnTo>
                    <a:pt x="1570" y="919"/>
                  </a:lnTo>
                  <a:lnTo>
                    <a:pt x="1520" y="1012"/>
                  </a:lnTo>
                  <a:lnTo>
                    <a:pt x="1466" y="1107"/>
                  </a:lnTo>
                  <a:lnTo>
                    <a:pt x="1402" y="1198"/>
                  </a:lnTo>
                  <a:lnTo>
                    <a:pt x="1332" y="1286"/>
                  </a:lnTo>
                  <a:lnTo>
                    <a:pt x="1238" y="1382"/>
                  </a:lnTo>
                  <a:lnTo>
                    <a:pt x="1137" y="1469"/>
                  </a:lnTo>
                  <a:lnTo>
                    <a:pt x="1031" y="1547"/>
                  </a:lnTo>
                  <a:lnTo>
                    <a:pt x="921" y="1614"/>
                  </a:lnTo>
                  <a:lnTo>
                    <a:pt x="808" y="1666"/>
                  </a:lnTo>
                  <a:lnTo>
                    <a:pt x="694" y="1704"/>
                  </a:lnTo>
                  <a:lnTo>
                    <a:pt x="579" y="1726"/>
                  </a:lnTo>
                  <a:lnTo>
                    <a:pt x="466" y="1734"/>
                  </a:lnTo>
                  <a:lnTo>
                    <a:pt x="359" y="1720"/>
                  </a:lnTo>
                  <a:lnTo>
                    <a:pt x="266" y="1690"/>
                  </a:lnTo>
                  <a:lnTo>
                    <a:pt x="187" y="1646"/>
                  </a:lnTo>
                  <a:lnTo>
                    <a:pt x="122" y="1589"/>
                  </a:lnTo>
                  <a:lnTo>
                    <a:pt x="71" y="1518"/>
                  </a:lnTo>
                  <a:lnTo>
                    <a:pt x="33" y="1437"/>
                  </a:lnTo>
                  <a:lnTo>
                    <a:pt x="9" y="1348"/>
                  </a:lnTo>
                  <a:lnTo>
                    <a:pt x="0" y="1251"/>
                  </a:lnTo>
                  <a:lnTo>
                    <a:pt x="1" y="1163"/>
                  </a:lnTo>
                  <a:lnTo>
                    <a:pt x="13" y="1074"/>
                  </a:lnTo>
                  <a:lnTo>
                    <a:pt x="35" y="983"/>
                  </a:lnTo>
                  <a:lnTo>
                    <a:pt x="66" y="892"/>
                  </a:lnTo>
                  <a:lnTo>
                    <a:pt x="102" y="801"/>
                  </a:lnTo>
                  <a:lnTo>
                    <a:pt x="147" y="713"/>
                  </a:lnTo>
                  <a:lnTo>
                    <a:pt x="196" y="628"/>
                  </a:lnTo>
                  <a:lnTo>
                    <a:pt x="251" y="549"/>
                  </a:lnTo>
                  <a:lnTo>
                    <a:pt x="308" y="474"/>
                  </a:lnTo>
                  <a:lnTo>
                    <a:pt x="366" y="408"/>
                  </a:lnTo>
                  <a:lnTo>
                    <a:pt x="424" y="349"/>
                  </a:lnTo>
                  <a:lnTo>
                    <a:pt x="484" y="296"/>
                  </a:lnTo>
                  <a:lnTo>
                    <a:pt x="542" y="247"/>
                  </a:lnTo>
                  <a:lnTo>
                    <a:pt x="603" y="204"/>
                  </a:lnTo>
                  <a:lnTo>
                    <a:pt x="663" y="165"/>
                  </a:lnTo>
                  <a:lnTo>
                    <a:pt x="725" y="131"/>
                  </a:lnTo>
                  <a:lnTo>
                    <a:pt x="781" y="100"/>
                  </a:lnTo>
                  <a:lnTo>
                    <a:pt x="839" y="74"/>
                  </a:lnTo>
                  <a:lnTo>
                    <a:pt x="896" y="52"/>
                  </a:lnTo>
                  <a:lnTo>
                    <a:pt x="954" y="34"/>
                  </a:lnTo>
                  <a:lnTo>
                    <a:pt x="1011" y="18"/>
                  </a:lnTo>
                  <a:lnTo>
                    <a:pt x="1069" y="8"/>
                  </a:lnTo>
                  <a:lnTo>
                    <a:pt x="1124" y="2"/>
                  </a:lnTo>
                  <a:lnTo>
                    <a:pt x="1181" y="0"/>
                  </a:lnTo>
                  <a:close/>
                  <a:moveTo>
                    <a:pt x="1169" y="26"/>
                  </a:moveTo>
                  <a:lnTo>
                    <a:pt x="1115" y="27"/>
                  </a:lnTo>
                  <a:lnTo>
                    <a:pt x="1062" y="34"/>
                  </a:lnTo>
                  <a:lnTo>
                    <a:pt x="1008" y="44"/>
                  </a:lnTo>
                  <a:lnTo>
                    <a:pt x="955" y="58"/>
                  </a:lnTo>
                  <a:lnTo>
                    <a:pt x="900" y="75"/>
                  </a:lnTo>
                  <a:lnTo>
                    <a:pt x="844" y="97"/>
                  </a:lnTo>
                  <a:lnTo>
                    <a:pt x="790" y="122"/>
                  </a:lnTo>
                  <a:lnTo>
                    <a:pt x="737" y="151"/>
                  </a:lnTo>
                  <a:lnTo>
                    <a:pt x="677" y="185"/>
                  </a:lnTo>
                  <a:lnTo>
                    <a:pt x="621" y="224"/>
                  </a:lnTo>
                  <a:lnTo>
                    <a:pt x="563" y="265"/>
                  </a:lnTo>
                  <a:lnTo>
                    <a:pt x="508" y="311"/>
                  </a:lnTo>
                  <a:lnTo>
                    <a:pt x="453" y="362"/>
                  </a:lnTo>
                  <a:lnTo>
                    <a:pt x="399" y="418"/>
                  </a:lnTo>
                  <a:lnTo>
                    <a:pt x="346" y="479"/>
                  </a:lnTo>
                  <a:lnTo>
                    <a:pt x="294" y="549"/>
                  </a:lnTo>
                  <a:lnTo>
                    <a:pt x="244" y="622"/>
                  </a:lnTo>
                  <a:lnTo>
                    <a:pt x="199" y="703"/>
                  </a:lnTo>
                  <a:lnTo>
                    <a:pt x="159" y="784"/>
                  </a:lnTo>
                  <a:lnTo>
                    <a:pt x="128" y="869"/>
                  </a:lnTo>
                  <a:lnTo>
                    <a:pt x="100" y="953"/>
                  </a:lnTo>
                  <a:lnTo>
                    <a:pt x="84" y="1037"/>
                  </a:lnTo>
                  <a:lnTo>
                    <a:pt x="73" y="1117"/>
                  </a:lnTo>
                  <a:lnTo>
                    <a:pt x="75" y="1197"/>
                  </a:lnTo>
                  <a:lnTo>
                    <a:pt x="86" y="1283"/>
                  </a:lnTo>
                  <a:lnTo>
                    <a:pt x="109" y="1363"/>
                  </a:lnTo>
                  <a:lnTo>
                    <a:pt x="146" y="1434"/>
                  </a:lnTo>
                  <a:lnTo>
                    <a:pt x="195" y="1498"/>
                  </a:lnTo>
                  <a:lnTo>
                    <a:pt x="255" y="1548"/>
                  </a:lnTo>
                  <a:lnTo>
                    <a:pt x="328" y="1587"/>
                  </a:lnTo>
                  <a:lnTo>
                    <a:pt x="413" y="1613"/>
                  </a:lnTo>
                  <a:lnTo>
                    <a:pt x="511" y="1624"/>
                  </a:lnTo>
                  <a:lnTo>
                    <a:pt x="614" y="1618"/>
                  </a:lnTo>
                  <a:lnTo>
                    <a:pt x="717" y="1598"/>
                  </a:lnTo>
                  <a:lnTo>
                    <a:pt x="821" y="1564"/>
                  </a:lnTo>
                  <a:lnTo>
                    <a:pt x="925" y="1518"/>
                  </a:lnTo>
                  <a:lnTo>
                    <a:pt x="1026" y="1459"/>
                  </a:lnTo>
                  <a:lnTo>
                    <a:pt x="1123" y="1389"/>
                  </a:lnTo>
                  <a:lnTo>
                    <a:pt x="1215" y="1311"/>
                  </a:lnTo>
                  <a:lnTo>
                    <a:pt x="1301" y="1225"/>
                  </a:lnTo>
                  <a:lnTo>
                    <a:pt x="1367" y="1145"/>
                  </a:lnTo>
                  <a:lnTo>
                    <a:pt x="1426" y="1063"/>
                  </a:lnTo>
                  <a:lnTo>
                    <a:pt x="1479" y="977"/>
                  </a:lnTo>
                  <a:lnTo>
                    <a:pt x="1526" y="892"/>
                  </a:lnTo>
                  <a:lnTo>
                    <a:pt x="1562" y="806"/>
                  </a:lnTo>
                  <a:lnTo>
                    <a:pt x="1591" y="722"/>
                  </a:lnTo>
                  <a:lnTo>
                    <a:pt x="1612" y="641"/>
                  </a:lnTo>
                  <a:lnTo>
                    <a:pt x="1625" y="564"/>
                  </a:lnTo>
                  <a:lnTo>
                    <a:pt x="1628" y="492"/>
                  </a:lnTo>
                  <a:lnTo>
                    <a:pt x="1625" y="428"/>
                  </a:lnTo>
                  <a:lnTo>
                    <a:pt x="1616" y="368"/>
                  </a:lnTo>
                  <a:lnTo>
                    <a:pt x="1603" y="318"/>
                  </a:lnTo>
                  <a:lnTo>
                    <a:pt x="1584" y="270"/>
                  </a:lnTo>
                  <a:lnTo>
                    <a:pt x="1560" y="227"/>
                  </a:lnTo>
                  <a:lnTo>
                    <a:pt x="1533" y="189"/>
                  </a:lnTo>
                  <a:lnTo>
                    <a:pt x="1504" y="154"/>
                  </a:lnTo>
                  <a:lnTo>
                    <a:pt x="1471" y="124"/>
                  </a:lnTo>
                  <a:lnTo>
                    <a:pt x="1437" y="98"/>
                  </a:lnTo>
                  <a:lnTo>
                    <a:pt x="1398" y="76"/>
                  </a:lnTo>
                  <a:lnTo>
                    <a:pt x="1358" y="58"/>
                  </a:lnTo>
                  <a:lnTo>
                    <a:pt x="1314" y="44"/>
                  </a:lnTo>
                  <a:lnTo>
                    <a:pt x="1269" y="34"/>
                  </a:lnTo>
                  <a:lnTo>
                    <a:pt x="1220" y="27"/>
                  </a:lnTo>
                  <a:lnTo>
                    <a:pt x="1169" y="26"/>
                  </a:ln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39" name="Freeform 16"/>
            <p:cNvSpPr>
              <a:spLocks noEditPoints="1"/>
            </p:cNvSpPr>
            <p:nvPr/>
          </p:nvSpPr>
          <p:spPr bwMode="auto">
            <a:xfrm>
              <a:off x="2851" y="949"/>
              <a:ext cx="208" cy="176"/>
            </a:xfrm>
            <a:custGeom>
              <a:avLst/>
              <a:gdLst>
                <a:gd name="T0" fmla="*/ 0 w 1314"/>
                <a:gd name="T1" fmla="*/ 0 h 1353"/>
                <a:gd name="T2" fmla="*/ 0 w 1314"/>
                <a:gd name="T3" fmla="*/ 0 h 1353"/>
                <a:gd name="T4" fmla="*/ 0 w 1314"/>
                <a:gd name="T5" fmla="*/ 0 h 1353"/>
                <a:gd name="T6" fmla="*/ 0 w 1314"/>
                <a:gd name="T7" fmla="*/ 0 h 1353"/>
                <a:gd name="T8" fmla="*/ 0 w 1314"/>
                <a:gd name="T9" fmla="*/ 0 h 1353"/>
                <a:gd name="T10" fmla="*/ 0 w 1314"/>
                <a:gd name="T11" fmla="*/ 0 h 1353"/>
                <a:gd name="T12" fmla="*/ 0 w 1314"/>
                <a:gd name="T13" fmla="*/ 0 h 1353"/>
                <a:gd name="T14" fmla="*/ 0 w 1314"/>
                <a:gd name="T15" fmla="*/ 0 h 1353"/>
                <a:gd name="T16" fmla="*/ 0 w 1314"/>
                <a:gd name="T17" fmla="*/ 0 h 1353"/>
                <a:gd name="T18" fmla="*/ 0 w 1314"/>
                <a:gd name="T19" fmla="*/ 0 h 1353"/>
                <a:gd name="T20" fmla="*/ 0 w 1314"/>
                <a:gd name="T21" fmla="*/ 0 h 1353"/>
                <a:gd name="T22" fmla="*/ 0 w 1314"/>
                <a:gd name="T23" fmla="*/ 0 h 1353"/>
                <a:gd name="T24" fmla="*/ 0 w 1314"/>
                <a:gd name="T25" fmla="*/ 0 h 1353"/>
                <a:gd name="T26" fmla="*/ 0 w 1314"/>
                <a:gd name="T27" fmla="*/ 0 h 1353"/>
                <a:gd name="T28" fmla="*/ 0 w 1314"/>
                <a:gd name="T29" fmla="*/ 0 h 1353"/>
                <a:gd name="T30" fmla="*/ 0 w 1314"/>
                <a:gd name="T31" fmla="*/ 0 h 1353"/>
                <a:gd name="T32" fmla="*/ 0 w 1314"/>
                <a:gd name="T33" fmla="*/ 0 h 1353"/>
                <a:gd name="T34" fmla="*/ 0 w 1314"/>
                <a:gd name="T35" fmla="*/ 0 h 1353"/>
                <a:gd name="T36" fmla="*/ 0 w 1314"/>
                <a:gd name="T37" fmla="*/ 0 h 1353"/>
                <a:gd name="T38" fmla="*/ 0 w 1314"/>
                <a:gd name="T39" fmla="*/ 0 h 1353"/>
                <a:gd name="T40" fmla="*/ 0 w 1314"/>
                <a:gd name="T41" fmla="*/ 0 h 1353"/>
                <a:gd name="T42" fmla="*/ 0 w 1314"/>
                <a:gd name="T43" fmla="*/ 0 h 1353"/>
                <a:gd name="T44" fmla="*/ 0 w 1314"/>
                <a:gd name="T45" fmla="*/ 0 h 1353"/>
                <a:gd name="T46" fmla="*/ 0 w 1314"/>
                <a:gd name="T47" fmla="*/ 0 h 1353"/>
                <a:gd name="T48" fmla="*/ 0 w 1314"/>
                <a:gd name="T49" fmla="*/ 0 h 1353"/>
                <a:gd name="T50" fmla="*/ 0 w 1314"/>
                <a:gd name="T51" fmla="*/ 0 h 1353"/>
                <a:gd name="T52" fmla="*/ 0 w 1314"/>
                <a:gd name="T53" fmla="*/ 0 h 1353"/>
                <a:gd name="T54" fmla="*/ 0 w 1314"/>
                <a:gd name="T55" fmla="*/ 0 h 1353"/>
                <a:gd name="T56" fmla="*/ 0 w 1314"/>
                <a:gd name="T57" fmla="*/ 0 h 1353"/>
                <a:gd name="T58" fmla="*/ 0 w 1314"/>
                <a:gd name="T59" fmla="*/ 0 h 1353"/>
                <a:gd name="T60" fmla="*/ 0 w 1314"/>
                <a:gd name="T61" fmla="*/ 0 h 1353"/>
                <a:gd name="T62" fmla="*/ 0 w 1314"/>
                <a:gd name="T63" fmla="*/ 0 h 1353"/>
                <a:gd name="T64" fmla="*/ 0 w 1314"/>
                <a:gd name="T65" fmla="*/ 0 h 1353"/>
                <a:gd name="T66" fmla="*/ 0 w 1314"/>
                <a:gd name="T67" fmla="*/ 0 h 1353"/>
                <a:gd name="T68" fmla="*/ 0 w 1314"/>
                <a:gd name="T69" fmla="*/ 0 h 1353"/>
                <a:gd name="T70" fmla="*/ 0 w 1314"/>
                <a:gd name="T71" fmla="*/ 0 h 1353"/>
                <a:gd name="T72" fmla="*/ 0 w 1314"/>
                <a:gd name="T73" fmla="*/ 0 h 1353"/>
                <a:gd name="T74" fmla="*/ 0 w 1314"/>
                <a:gd name="T75" fmla="*/ 0 h 1353"/>
                <a:gd name="T76" fmla="*/ 0 w 1314"/>
                <a:gd name="T77" fmla="*/ 0 h 1353"/>
                <a:gd name="T78" fmla="*/ 0 w 1314"/>
                <a:gd name="T79" fmla="*/ 0 h 1353"/>
                <a:gd name="T80" fmla="*/ 0 w 1314"/>
                <a:gd name="T81" fmla="*/ 0 h 1353"/>
                <a:gd name="T82" fmla="*/ 0 w 1314"/>
                <a:gd name="T83" fmla="*/ 0 h 1353"/>
                <a:gd name="T84" fmla="*/ 0 w 1314"/>
                <a:gd name="T85" fmla="*/ 0 h 135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4"/>
                <a:gd name="T130" fmla="*/ 0 h 1353"/>
                <a:gd name="T131" fmla="*/ 1314 w 1314"/>
                <a:gd name="T132" fmla="*/ 1353 h 135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4" h="1353">
                  <a:moveTo>
                    <a:pt x="926" y="0"/>
                  </a:moveTo>
                  <a:lnTo>
                    <a:pt x="967" y="2"/>
                  </a:lnTo>
                  <a:lnTo>
                    <a:pt x="1010" y="7"/>
                  </a:lnTo>
                  <a:lnTo>
                    <a:pt x="1047" y="15"/>
                  </a:lnTo>
                  <a:lnTo>
                    <a:pt x="1086" y="28"/>
                  </a:lnTo>
                  <a:lnTo>
                    <a:pt x="1120" y="42"/>
                  </a:lnTo>
                  <a:lnTo>
                    <a:pt x="1150" y="61"/>
                  </a:lnTo>
                  <a:lnTo>
                    <a:pt x="1180" y="82"/>
                  </a:lnTo>
                  <a:lnTo>
                    <a:pt x="1207" y="106"/>
                  </a:lnTo>
                  <a:lnTo>
                    <a:pt x="1232" y="135"/>
                  </a:lnTo>
                  <a:lnTo>
                    <a:pt x="1255" y="167"/>
                  </a:lnTo>
                  <a:lnTo>
                    <a:pt x="1276" y="202"/>
                  </a:lnTo>
                  <a:lnTo>
                    <a:pt x="1292" y="242"/>
                  </a:lnTo>
                  <a:lnTo>
                    <a:pt x="1304" y="284"/>
                  </a:lnTo>
                  <a:lnTo>
                    <a:pt x="1312" y="333"/>
                  </a:lnTo>
                  <a:lnTo>
                    <a:pt x="1314" y="388"/>
                  </a:lnTo>
                  <a:lnTo>
                    <a:pt x="1313" y="448"/>
                  </a:lnTo>
                  <a:lnTo>
                    <a:pt x="1303" y="513"/>
                  </a:lnTo>
                  <a:lnTo>
                    <a:pt x="1286" y="581"/>
                  </a:lnTo>
                  <a:lnTo>
                    <a:pt x="1262" y="652"/>
                  </a:lnTo>
                  <a:lnTo>
                    <a:pt x="1231" y="726"/>
                  </a:lnTo>
                  <a:lnTo>
                    <a:pt x="1192" y="798"/>
                  </a:lnTo>
                  <a:lnTo>
                    <a:pt x="1148" y="872"/>
                  </a:lnTo>
                  <a:lnTo>
                    <a:pt x="1098" y="942"/>
                  </a:lnTo>
                  <a:lnTo>
                    <a:pt x="1042" y="1010"/>
                  </a:lnTo>
                  <a:lnTo>
                    <a:pt x="968" y="1084"/>
                  </a:lnTo>
                  <a:lnTo>
                    <a:pt x="891" y="1152"/>
                  </a:lnTo>
                  <a:lnTo>
                    <a:pt x="808" y="1211"/>
                  </a:lnTo>
                  <a:lnTo>
                    <a:pt x="723" y="1263"/>
                  </a:lnTo>
                  <a:lnTo>
                    <a:pt x="634" y="1302"/>
                  </a:lnTo>
                  <a:lnTo>
                    <a:pt x="545" y="1331"/>
                  </a:lnTo>
                  <a:lnTo>
                    <a:pt x="456" y="1348"/>
                  </a:lnTo>
                  <a:lnTo>
                    <a:pt x="368" y="1353"/>
                  </a:lnTo>
                  <a:lnTo>
                    <a:pt x="284" y="1343"/>
                  </a:lnTo>
                  <a:lnTo>
                    <a:pt x="212" y="1321"/>
                  </a:lnTo>
                  <a:lnTo>
                    <a:pt x="150" y="1286"/>
                  </a:lnTo>
                  <a:lnTo>
                    <a:pt x="100" y="1244"/>
                  </a:lnTo>
                  <a:lnTo>
                    <a:pt x="58" y="1189"/>
                  </a:lnTo>
                  <a:lnTo>
                    <a:pt x="29" y="1127"/>
                  </a:lnTo>
                  <a:lnTo>
                    <a:pt x="9" y="1059"/>
                  </a:lnTo>
                  <a:lnTo>
                    <a:pt x="2" y="985"/>
                  </a:lnTo>
                  <a:lnTo>
                    <a:pt x="0" y="917"/>
                  </a:lnTo>
                  <a:lnTo>
                    <a:pt x="8" y="847"/>
                  </a:lnTo>
                  <a:lnTo>
                    <a:pt x="23" y="776"/>
                  </a:lnTo>
                  <a:lnTo>
                    <a:pt x="47" y="705"/>
                  </a:lnTo>
                  <a:lnTo>
                    <a:pt x="74" y="634"/>
                  </a:lnTo>
                  <a:lnTo>
                    <a:pt x="107" y="566"/>
                  </a:lnTo>
                  <a:lnTo>
                    <a:pt x="146" y="500"/>
                  </a:lnTo>
                  <a:lnTo>
                    <a:pt x="189" y="438"/>
                  </a:lnTo>
                  <a:lnTo>
                    <a:pt x="233" y="379"/>
                  </a:lnTo>
                  <a:lnTo>
                    <a:pt x="278" y="327"/>
                  </a:lnTo>
                  <a:lnTo>
                    <a:pt x="323" y="279"/>
                  </a:lnTo>
                  <a:lnTo>
                    <a:pt x="369" y="237"/>
                  </a:lnTo>
                  <a:lnTo>
                    <a:pt x="416" y="198"/>
                  </a:lnTo>
                  <a:lnTo>
                    <a:pt x="462" y="164"/>
                  </a:lnTo>
                  <a:lnTo>
                    <a:pt x="510" y="132"/>
                  </a:lnTo>
                  <a:lnTo>
                    <a:pt x="561" y="105"/>
                  </a:lnTo>
                  <a:lnTo>
                    <a:pt x="604" y="80"/>
                  </a:lnTo>
                  <a:lnTo>
                    <a:pt x="651" y="60"/>
                  </a:lnTo>
                  <a:lnTo>
                    <a:pt x="697" y="42"/>
                  </a:lnTo>
                  <a:lnTo>
                    <a:pt x="744" y="28"/>
                  </a:lnTo>
                  <a:lnTo>
                    <a:pt x="789" y="15"/>
                  </a:lnTo>
                  <a:lnTo>
                    <a:pt x="835" y="7"/>
                  </a:lnTo>
                  <a:lnTo>
                    <a:pt x="881" y="2"/>
                  </a:lnTo>
                  <a:lnTo>
                    <a:pt x="926" y="0"/>
                  </a:lnTo>
                  <a:close/>
                  <a:moveTo>
                    <a:pt x="918" y="21"/>
                  </a:moveTo>
                  <a:lnTo>
                    <a:pt x="874" y="22"/>
                  </a:lnTo>
                  <a:lnTo>
                    <a:pt x="832" y="28"/>
                  </a:lnTo>
                  <a:lnTo>
                    <a:pt x="788" y="35"/>
                  </a:lnTo>
                  <a:lnTo>
                    <a:pt x="744" y="47"/>
                  </a:lnTo>
                  <a:lnTo>
                    <a:pt x="700" y="60"/>
                  </a:lnTo>
                  <a:lnTo>
                    <a:pt x="656" y="78"/>
                  </a:lnTo>
                  <a:lnTo>
                    <a:pt x="613" y="97"/>
                  </a:lnTo>
                  <a:lnTo>
                    <a:pt x="571" y="122"/>
                  </a:lnTo>
                  <a:lnTo>
                    <a:pt x="524" y="148"/>
                  </a:lnTo>
                  <a:lnTo>
                    <a:pt x="478" y="179"/>
                  </a:lnTo>
                  <a:lnTo>
                    <a:pt x="433" y="211"/>
                  </a:lnTo>
                  <a:lnTo>
                    <a:pt x="390" y="248"/>
                  </a:lnTo>
                  <a:lnTo>
                    <a:pt x="346" y="288"/>
                  </a:lnTo>
                  <a:lnTo>
                    <a:pt x="305" y="333"/>
                  </a:lnTo>
                  <a:lnTo>
                    <a:pt x="262" y="383"/>
                  </a:lnTo>
                  <a:lnTo>
                    <a:pt x="224" y="438"/>
                  </a:lnTo>
                  <a:lnTo>
                    <a:pt x="184" y="496"/>
                  </a:lnTo>
                  <a:lnTo>
                    <a:pt x="149" y="558"/>
                  </a:lnTo>
                  <a:lnTo>
                    <a:pt x="119" y="621"/>
                  </a:lnTo>
                  <a:lnTo>
                    <a:pt x="94" y="687"/>
                  </a:lnTo>
                  <a:lnTo>
                    <a:pt x="75" y="752"/>
                  </a:lnTo>
                  <a:lnTo>
                    <a:pt x="62" y="816"/>
                  </a:lnTo>
                  <a:lnTo>
                    <a:pt x="56" y="880"/>
                  </a:lnTo>
                  <a:lnTo>
                    <a:pt x="58" y="942"/>
                  </a:lnTo>
                  <a:lnTo>
                    <a:pt x="67" y="1007"/>
                  </a:lnTo>
                  <a:lnTo>
                    <a:pt x="88" y="1069"/>
                  </a:lnTo>
                  <a:lnTo>
                    <a:pt x="116" y="1124"/>
                  </a:lnTo>
                  <a:lnTo>
                    <a:pt x="155" y="1173"/>
                  </a:lnTo>
                  <a:lnTo>
                    <a:pt x="202" y="1210"/>
                  </a:lnTo>
                  <a:lnTo>
                    <a:pt x="258" y="1241"/>
                  </a:lnTo>
                  <a:lnTo>
                    <a:pt x="324" y="1260"/>
                  </a:lnTo>
                  <a:lnTo>
                    <a:pt x="402" y="1271"/>
                  </a:lnTo>
                  <a:lnTo>
                    <a:pt x="482" y="1266"/>
                  </a:lnTo>
                  <a:lnTo>
                    <a:pt x="563" y="1251"/>
                  </a:lnTo>
                  <a:lnTo>
                    <a:pt x="644" y="1224"/>
                  </a:lnTo>
                  <a:lnTo>
                    <a:pt x="726" y="1189"/>
                  </a:lnTo>
                  <a:lnTo>
                    <a:pt x="803" y="1143"/>
                  </a:lnTo>
                  <a:lnTo>
                    <a:pt x="879" y="1090"/>
                  </a:lnTo>
                  <a:lnTo>
                    <a:pt x="950" y="1029"/>
                  </a:lnTo>
                  <a:lnTo>
                    <a:pt x="1019" y="965"/>
                  </a:lnTo>
                  <a:lnTo>
                    <a:pt x="1070" y="903"/>
                  </a:lnTo>
                  <a:lnTo>
                    <a:pt x="1118" y="838"/>
                  </a:lnTo>
                  <a:lnTo>
                    <a:pt x="1160" y="771"/>
                  </a:lnTo>
                  <a:lnTo>
                    <a:pt x="1196" y="704"/>
                  </a:lnTo>
                  <a:lnTo>
                    <a:pt x="1225" y="637"/>
                  </a:lnTo>
                  <a:lnTo>
                    <a:pt x="1249" y="571"/>
                  </a:lnTo>
                  <a:lnTo>
                    <a:pt x="1265" y="508"/>
                  </a:lnTo>
                  <a:lnTo>
                    <a:pt x="1277" y="448"/>
                  </a:lnTo>
                  <a:lnTo>
                    <a:pt x="1280" y="392"/>
                  </a:lnTo>
                  <a:lnTo>
                    <a:pt x="1278" y="341"/>
                  </a:lnTo>
                  <a:lnTo>
                    <a:pt x="1272" y="296"/>
                  </a:lnTo>
                  <a:lnTo>
                    <a:pt x="1262" y="255"/>
                  </a:lnTo>
                  <a:lnTo>
                    <a:pt x="1246" y="216"/>
                  </a:lnTo>
                  <a:lnTo>
                    <a:pt x="1228" y="182"/>
                  </a:lnTo>
                  <a:lnTo>
                    <a:pt x="1207" y="151"/>
                  </a:lnTo>
                  <a:lnTo>
                    <a:pt x="1184" y="124"/>
                  </a:lnTo>
                  <a:lnTo>
                    <a:pt x="1158" y="100"/>
                  </a:lnTo>
                  <a:lnTo>
                    <a:pt x="1131" y="79"/>
                  </a:lnTo>
                  <a:lnTo>
                    <a:pt x="1100" y="61"/>
                  </a:lnTo>
                  <a:lnTo>
                    <a:pt x="1069" y="47"/>
                  </a:lnTo>
                  <a:lnTo>
                    <a:pt x="1033" y="35"/>
                  </a:lnTo>
                  <a:lnTo>
                    <a:pt x="997" y="28"/>
                  </a:lnTo>
                  <a:lnTo>
                    <a:pt x="958" y="22"/>
                  </a:lnTo>
                  <a:lnTo>
                    <a:pt x="918" y="21"/>
                  </a:ln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40" name="Freeform 17"/>
            <p:cNvSpPr>
              <a:spLocks noEditPoints="1"/>
            </p:cNvSpPr>
            <p:nvPr/>
          </p:nvSpPr>
          <p:spPr bwMode="auto">
            <a:xfrm>
              <a:off x="2888" y="955"/>
              <a:ext cx="152" cy="127"/>
            </a:xfrm>
            <a:custGeom>
              <a:avLst/>
              <a:gdLst>
                <a:gd name="T0" fmla="*/ 0 w 956"/>
                <a:gd name="T1" fmla="*/ 0 h 974"/>
                <a:gd name="T2" fmla="*/ 0 w 956"/>
                <a:gd name="T3" fmla="*/ 0 h 974"/>
                <a:gd name="T4" fmla="*/ 0 w 956"/>
                <a:gd name="T5" fmla="*/ 0 h 974"/>
                <a:gd name="T6" fmla="*/ 0 w 956"/>
                <a:gd name="T7" fmla="*/ 0 h 974"/>
                <a:gd name="T8" fmla="*/ 0 w 956"/>
                <a:gd name="T9" fmla="*/ 0 h 974"/>
                <a:gd name="T10" fmla="*/ 0 w 956"/>
                <a:gd name="T11" fmla="*/ 0 h 974"/>
                <a:gd name="T12" fmla="*/ 0 w 956"/>
                <a:gd name="T13" fmla="*/ 0 h 974"/>
                <a:gd name="T14" fmla="*/ 0 w 956"/>
                <a:gd name="T15" fmla="*/ 0 h 974"/>
                <a:gd name="T16" fmla="*/ 0 w 956"/>
                <a:gd name="T17" fmla="*/ 0 h 974"/>
                <a:gd name="T18" fmla="*/ 0 w 956"/>
                <a:gd name="T19" fmla="*/ 0 h 974"/>
                <a:gd name="T20" fmla="*/ 0 w 956"/>
                <a:gd name="T21" fmla="*/ 0 h 974"/>
                <a:gd name="T22" fmla="*/ 0 w 956"/>
                <a:gd name="T23" fmla="*/ 0 h 974"/>
                <a:gd name="T24" fmla="*/ 0 w 956"/>
                <a:gd name="T25" fmla="*/ 0 h 974"/>
                <a:gd name="T26" fmla="*/ 0 w 956"/>
                <a:gd name="T27" fmla="*/ 0 h 974"/>
                <a:gd name="T28" fmla="*/ 0 w 956"/>
                <a:gd name="T29" fmla="*/ 0 h 974"/>
                <a:gd name="T30" fmla="*/ 0 w 956"/>
                <a:gd name="T31" fmla="*/ 0 h 974"/>
                <a:gd name="T32" fmla="*/ 0 w 956"/>
                <a:gd name="T33" fmla="*/ 0 h 974"/>
                <a:gd name="T34" fmla="*/ 0 w 956"/>
                <a:gd name="T35" fmla="*/ 0 h 974"/>
                <a:gd name="T36" fmla="*/ 0 w 956"/>
                <a:gd name="T37" fmla="*/ 0 h 974"/>
                <a:gd name="T38" fmla="*/ 0 w 956"/>
                <a:gd name="T39" fmla="*/ 0 h 974"/>
                <a:gd name="T40" fmla="*/ 0 w 956"/>
                <a:gd name="T41" fmla="*/ 0 h 974"/>
                <a:gd name="T42" fmla="*/ 0 w 956"/>
                <a:gd name="T43" fmla="*/ 0 h 974"/>
                <a:gd name="T44" fmla="*/ 0 w 956"/>
                <a:gd name="T45" fmla="*/ 0 h 974"/>
                <a:gd name="T46" fmla="*/ 0 w 956"/>
                <a:gd name="T47" fmla="*/ 0 h 974"/>
                <a:gd name="T48" fmla="*/ 0 w 956"/>
                <a:gd name="T49" fmla="*/ 0 h 974"/>
                <a:gd name="T50" fmla="*/ 0 w 956"/>
                <a:gd name="T51" fmla="*/ 0 h 974"/>
                <a:gd name="T52" fmla="*/ 0 w 956"/>
                <a:gd name="T53" fmla="*/ 0 h 974"/>
                <a:gd name="T54" fmla="*/ 0 w 956"/>
                <a:gd name="T55" fmla="*/ 0 h 974"/>
                <a:gd name="T56" fmla="*/ 0 w 956"/>
                <a:gd name="T57" fmla="*/ 0 h 974"/>
                <a:gd name="T58" fmla="*/ 0 w 956"/>
                <a:gd name="T59" fmla="*/ 0 h 974"/>
                <a:gd name="T60" fmla="*/ 0 w 956"/>
                <a:gd name="T61" fmla="*/ 0 h 974"/>
                <a:gd name="T62" fmla="*/ 0 w 956"/>
                <a:gd name="T63" fmla="*/ 0 h 974"/>
                <a:gd name="T64" fmla="*/ 0 w 956"/>
                <a:gd name="T65" fmla="*/ 0 h 974"/>
                <a:gd name="T66" fmla="*/ 0 w 956"/>
                <a:gd name="T67" fmla="*/ 0 h 974"/>
                <a:gd name="T68" fmla="*/ 0 w 956"/>
                <a:gd name="T69" fmla="*/ 0 h 974"/>
                <a:gd name="T70" fmla="*/ 0 w 956"/>
                <a:gd name="T71" fmla="*/ 0 h 974"/>
                <a:gd name="T72" fmla="*/ 0 w 956"/>
                <a:gd name="T73" fmla="*/ 0 h 974"/>
                <a:gd name="T74" fmla="*/ 0 w 956"/>
                <a:gd name="T75" fmla="*/ 0 h 974"/>
                <a:gd name="T76" fmla="*/ 0 w 956"/>
                <a:gd name="T77" fmla="*/ 0 h 974"/>
                <a:gd name="T78" fmla="*/ 0 w 956"/>
                <a:gd name="T79" fmla="*/ 0 h 974"/>
                <a:gd name="T80" fmla="*/ 0 w 956"/>
                <a:gd name="T81" fmla="*/ 0 h 974"/>
                <a:gd name="T82" fmla="*/ 0 w 956"/>
                <a:gd name="T83" fmla="*/ 0 h 974"/>
                <a:gd name="T84" fmla="*/ 0 w 956"/>
                <a:gd name="T85" fmla="*/ 0 h 9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56"/>
                <a:gd name="T130" fmla="*/ 0 h 974"/>
                <a:gd name="T131" fmla="*/ 956 w 956"/>
                <a:gd name="T132" fmla="*/ 974 h 9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56" h="974">
                  <a:moveTo>
                    <a:pt x="672" y="0"/>
                  </a:moveTo>
                  <a:lnTo>
                    <a:pt x="703" y="0"/>
                  </a:lnTo>
                  <a:lnTo>
                    <a:pt x="734" y="3"/>
                  </a:lnTo>
                  <a:lnTo>
                    <a:pt x="764" y="10"/>
                  </a:lnTo>
                  <a:lnTo>
                    <a:pt x="792" y="20"/>
                  </a:lnTo>
                  <a:lnTo>
                    <a:pt x="817" y="31"/>
                  </a:lnTo>
                  <a:lnTo>
                    <a:pt x="841" y="45"/>
                  </a:lnTo>
                  <a:lnTo>
                    <a:pt x="863" y="60"/>
                  </a:lnTo>
                  <a:lnTo>
                    <a:pt x="884" y="80"/>
                  </a:lnTo>
                  <a:lnTo>
                    <a:pt x="902" y="100"/>
                  </a:lnTo>
                  <a:lnTo>
                    <a:pt x="917" y="125"/>
                  </a:lnTo>
                  <a:lnTo>
                    <a:pt x="932" y="151"/>
                  </a:lnTo>
                  <a:lnTo>
                    <a:pt x="943" y="180"/>
                  </a:lnTo>
                  <a:lnTo>
                    <a:pt x="951" y="213"/>
                  </a:lnTo>
                  <a:lnTo>
                    <a:pt x="956" y="249"/>
                  </a:lnTo>
                  <a:lnTo>
                    <a:pt x="956" y="289"/>
                  </a:lnTo>
                  <a:lnTo>
                    <a:pt x="955" y="333"/>
                  </a:lnTo>
                  <a:lnTo>
                    <a:pt x="946" y="378"/>
                  </a:lnTo>
                  <a:lnTo>
                    <a:pt x="933" y="428"/>
                  </a:lnTo>
                  <a:lnTo>
                    <a:pt x="913" y="479"/>
                  </a:lnTo>
                  <a:lnTo>
                    <a:pt x="892" y="531"/>
                  </a:lnTo>
                  <a:lnTo>
                    <a:pt x="862" y="583"/>
                  </a:lnTo>
                  <a:lnTo>
                    <a:pt x="830" y="635"/>
                  </a:lnTo>
                  <a:lnTo>
                    <a:pt x="793" y="684"/>
                  </a:lnTo>
                  <a:lnTo>
                    <a:pt x="753" y="733"/>
                  </a:lnTo>
                  <a:lnTo>
                    <a:pt x="700" y="784"/>
                  </a:lnTo>
                  <a:lnTo>
                    <a:pt x="644" y="832"/>
                  </a:lnTo>
                  <a:lnTo>
                    <a:pt x="584" y="874"/>
                  </a:lnTo>
                  <a:lnTo>
                    <a:pt x="524" y="910"/>
                  </a:lnTo>
                  <a:lnTo>
                    <a:pt x="460" y="937"/>
                  </a:lnTo>
                  <a:lnTo>
                    <a:pt x="396" y="959"/>
                  </a:lnTo>
                  <a:lnTo>
                    <a:pt x="331" y="970"/>
                  </a:lnTo>
                  <a:lnTo>
                    <a:pt x="269" y="974"/>
                  </a:lnTo>
                  <a:lnTo>
                    <a:pt x="209" y="967"/>
                  </a:lnTo>
                  <a:lnTo>
                    <a:pt x="157" y="951"/>
                  </a:lnTo>
                  <a:lnTo>
                    <a:pt x="112" y="928"/>
                  </a:lnTo>
                  <a:lnTo>
                    <a:pt x="76" y="897"/>
                  </a:lnTo>
                  <a:lnTo>
                    <a:pt x="45" y="858"/>
                  </a:lnTo>
                  <a:lnTo>
                    <a:pt x="23" y="815"/>
                  </a:lnTo>
                  <a:lnTo>
                    <a:pt x="7" y="768"/>
                  </a:lnTo>
                  <a:lnTo>
                    <a:pt x="1" y="716"/>
                  </a:lnTo>
                  <a:lnTo>
                    <a:pt x="0" y="667"/>
                  </a:lnTo>
                  <a:lnTo>
                    <a:pt x="3" y="619"/>
                  </a:lnTo>
                  <a:lnTo>
                    <a:pt x="12" y="569"/>
                  </a:lnTo>
                  <a:lnTo>
                    <a:pt x="28" y="519"/>
                  </a:lnTo>
                  <a:lnTo>
                    <a:pt x="46" y="468"/>
                  </a:lnTo>
                  <a:lnTo>
                    <a:pt x="69" y="418"/>
                  </a:lnTo>
                  <a:lnTo>
                    <a:pt x="95" y="370"/>
                  </a:lnTo>
                  <a:lnTo>
                    <a:pt x="126" y="325"/>
                  </a:lnTo>
                  <a:lnTo>
                    <a:pt x="157" y="282"/>
                  </a:lnTo>
                  <a:lnTo>
                    <a:pt x="189" y="244"/>
                  </a:lnTo>
                  <a:lnTo>
                    <a:pt x="222" y="209"/>
                  </a:lnTo>
                  <a:lnTo>
                    <a:pt x="256" y="178"/>
                  </a:lnTo>
                  <a:lnTo>
                    <a:pt x="290" y="148"/>
                  </a:lnTo>
                  <a:lnTo>
                    <a:pt x="325" y="122"/>
                  </a:lnTo>
                  <a:lnTo>
                    <a:pt x="360" y="99"/>
                  </a:lnTo>
                  <a:lnTo>
                    <a:pt x="397" y="78"/>
                  </a:lnTo>
                  <a:lnTo>
                    <a:pt x="431" y="59"/>
                  </a:lnTo>
                  <a:lnTo>
                    <a:pt x="466" y="43"/>
                  </a:lnTo>
                  <a:lnTo>
                    <a:pt x="499" y="29"/>
                  </a:lnTo>
                  <a:lnTo>
                    <a:pt x="534" y="19"/>
                  </a:lnTo>
                  <a:lnTo>
                    <a:pt x="568" y="10"/>
                  </a:lnTo>
                  <a:lnTo>
                    <a:pt x="602" y="3"/>
                  </a:lnTo>
                  <a:lnTo>
                    <a:pt x="637" y="0"/>
                  </a:lnTo>
                  <a:lnTo>
                    <a:pt x="672" y="0"/>
                  </a:lnTo>
                  <a:close/>
                  <a:moveTo>
                    <a:pt x="666" y="14"/>
                  </a:moveTo>
                  <a:lnTo>
                    <a:pt x="632" y="14"/>
                  </a:lnTo>
                  <a:lnTo>
                    <a:pt x="600" y="18"/>
                  </a:lnTo>
                  <a:lnTo>
                    <a:pt x="568" y="24"/>
                  </a:lnTo>
                  <a:lnTo>
                    <a:pt x="535" y="34"/>
                  </a:lnTo>
                  <a:lnTo>
                    <a:pt x="502" y="45"/>
                  </a:lnTo>
                  <a:lnTo>
                    <a:pt x="469" y="58"/>
                  </a:lnTo>
                  <a:lnTo>
                    <a:pt x="436" y="72"/>
                  </a:lnTo>
                  <a:lnTo>
                    <a:pt x="405" y="90"/>
                  </a:lnTo>
                  <a:lnTo>
                    <a:pt x="370" y="109"/>
                  </a:lnTo>
                  <a:lnTo>
                    <a:pt x="336" y="134"/>
                  </a:lnTo>
                  <a:lnTo>
                    <a:pt x="303" y="157"/>
                  </a:lnTo>
                  <a:lnTo>
                    <a:pt x="272" y="185"/>
                  </a:lnTo>
                  <a:lnTo>
                    <a:pt x="240" y="215"/>
                  </a:lnTo>
                  <a:lnTo>
                    <a:pt x="209" y="249"/>
                  </a:lnTo>
                  <a:lnTo>
                    <a:pt x="178" y="285"/>
                  </a:lnTo>
                  <a:lnTo>
                    <a:pt x="151" y="325"/>
                  </a:lnTo>
                  <a:lnTo>
                    <a:pt x="122" y="366"/>
                  </a:lnTo>
                  <a:lnTo>
                    <a:pt x="98" y="410"/>
                  </a:lnTo>
                  <a:lnTo>
                    <a:pt x="77" y="457"/>
                  </a:lnTo>
                  <a:lnTo>
                    <a:pt x="61" y="504"/>
                  </a:lnTo>
                  <a:lnTo>
                    <a:pt x="49" y="550"/>
                  </a:lnTo>
                  <a:lnTo>
                    <a:pt x="41" y="596"/>
                  </a:lnTo>
                  <a:lnTo>
                    <a:pt x="38" y="641"/>
                  </a:lnTo>
                  <a:lnTo>
                    <a:pt x="42" y="685"/>
                  </a:lnTo>
                  <a:lnTo>
                    <a:pt x="50" y="732"/>
                  </a:lnTo>
                  <a:lnTo>
                    <a:pt x="65" y="775"/>
                  </a:lnTo>
                  <a:lnTo>
                    <a:pt x="86" y="813"/>
                  </a:lnTo>
                  <a:lnTo>
                    <a:pt x="116" y="848"/>
                  </a:lnTo>
                  <a:lnTo>
                    <a:pt x="149" y="874"/>
                  </a:lnTo>
                  <a:lnTo>
                    <a:pt x="191" y="896"/>
                  </a:lnTo>
                  <a:lnTo>
                    <a:pt x="238" y="910"/>
                  </a:lnTo>
                  <a:lnTo>
                    <a:pt x="294" y="916"/>
                  </a:lnTo>
                  <a:lnTo>
                    <a:pt x="351" y="912"/>
                  </a:lnTo>
                  <a:lnTo>
                    <a:pt x="409" y="902"/>
                  </a:lnTo>
                  <a:lnTo>
                    <a:pt x="467" y="884"/>
                  </a:lnTo>
                  <a:lnTo>
                    <a:pt x="525" y="859"/>
                  </a:lnTo>
                  <a:lnTo>
                    <a:pt x="580" y="827"/>
                  </a:lnTo>
                  <a:lnTo>
                    <a:pt x="635" y="790"/>
                  </a:lnTo>
                  <a:lnTo>
                    <a:pt x="686" y="747"/>
                  </a:lnTo>
                  <a:lnTo>
                    <a:pt x="735" y="702"/>
                  </a:lnTo>
                  <a:lnTo>
                    <a:pt x="774" y="657"/>
                  </a:lnTo>
                  <a:lnTo>
                    <a:pt x="809" y="612"/>
                  </a:lnTo>
                  <a:lnTo>
                    <a:pt x="840" y="564"/>
                  </a:lnTo>
                  <a:lnTo>
                    <a:pt x="867" y="517"/>
                  </a:lnTo>
                  <a:lnTo>
                    <a:pt x="889" y="468"/>
                  </a:lnTo>
                  <a:lnTo>
                    <a:pt x="907" y="422"/>
                  </a:lnTo>
                  <a:lnTo>
                    <a:pt x="920" y="375"/>
                  </a:lnTo>
                  <a:lnTo>
                    <a:pt x="929" y="333"/>
                  </a:lnTo>
                  <a:lnTo>
                    <a:pt x="932" y="291"/>
                  </a:lnTo>
                  <a:lnTo>
                    <a:pt x="930" y="254"/>
                  </a:lnTo>
                  <a:lnTo>
                    <a:pt x="926" y="220"/>
                  </a:lnTo>
                  <a:lnTo>
                    <a:pt x="920" y="191"/>
                  </a:lnTo>
                  <a:lnTo>
                    <a:pt x="910" y="162"/>
                  </a:lnTo>
                  <a:lnTo>
                    <a:pt x="898" y="136"/>
                  </a:lnTo>
                  <a:lnTo>
                    <a:pt x="883" y="113"/>
                  </a:lnTo>
                  <a:lnTo>
                    <a:pt x="866" y="94"/>
                  </a:lnTo>
                  <a:lnTo>
                    <a:pt x="846" y="74"/>
                  </a:lnTo>
                  <a:lnTo>
                    <a:pt x="826" y="59"/>
                  </a:lnTo>
                  <a:lnTo>
                    <a:pt x="802" y="45"/>
                  </a:lnTo>
                  <a:lnTo>
                    <a:pt x="779" y="34"/>
                  </a:lnTo>
                  <a:lnTo>
                    <a:pt x="752" y="24"/>
                  </a:lnTo>
                  <a:lnTo>
                    <a:pt x="725" y="18"/>
                  </a:lnTo>
                  <a:lnTo>
                    <a:pt x="695" y="14"/>
                  </a:lnTo>
                  <a:lnTo>
                    <a:pt x="666" y="14"/>
                  </a:ln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41" name="Freeform 18"/>
            <p:cNvSpPr>
              <a:spLocks noEditPoints="1"/>
            </p:cNvSpPr>
            <p:nvPr/>
          </p:nvSpPr>
          <p:spPr bwMode="auto">
            <a:xfrm>
              <a:off x="2925" y="960"/>
              <a:ext cx="96" cy="78"/>
            </a:xfrm>
            <a:custGeom>
              <a:avLst/>
              <a:gdLst>
                <a:gd name="T0" fmla="*/ 0 w 603"/>
                <a:gd name="T1" fmla="*/ 0 h 596"/>
                <a:gd name="T2" fmla="*/ 0 w 603"/>
                <a:gd name="T3" fmla="*/ 0 h 596"/>
                <a:gd name="T4" fmla="*/ 0 w 603"/>
                <a:gd name="T5" fmla="*/ 0 h 596"/>
                <a:gd name="T6" fmla="*/ 0 w 603"/>
                <a:gd name="T7" fmla="*/ 0 h 596"/>
                <a:gd name="T8" fmla="*/ 0 w 603"/>
                <a:gd name="T9" fmla="*/ 0 h 596"/>
                <a:gd name="T10" fmla="*/ 0 w 603"/>
                <a:gd name="T11" fmla="*/ 0 h 596"/>
                <a:gd name="T12" fmla="*/ 0 w 603"/>
                <a:gd name="T13" fmla="*/ 0 h 596"/>
                <a:gd name="T14" fmla="*/ 0 w 603"/>
                <a:gd name="T15" fmla="*/ 0 h 596"/>
                <a:gd name="T16" fmla="*/ 0 w 603"/>
                <a:gd name="T17" fmla="*/ 0 h 596"/>
                <a:gd name="T18" fmla="*/ 0 w 603"/>
                <a:gd name="T19" fmla="*/ 0 h 596"/>
                <a:gd name="T20" fmla="*/ 0 w 603"/>
                <a:gd name="T21" fmla="*/ 0 h 596"/>
                <a:gd name="T22" fmla="*/ 0 w 603"/>
                <a:gd name="T23" fmla="*/ 0 h 596"/>
                <a:gd name="T24" fmla="*/ 0 w 603"/>
                <a:gd name="T25" fmla="*/ 0 h 596"/>
                <a:gd name="T26" fmla="*/ 0 w 603"/>
                <a:gd name="T27" fmla="*/ 0 h 596"/>
                <a:gd name="T28" fmla="*/ 0 w 603"/>
                <a:gd name="T29" fmla="*/ 0 h 596"/>
                <a:gd name="T30" fmla="*/ 0 w 603"/>
                <a:gd name="T31" fmla="*/ 0 h 596"/>
                <a:gd name="T32" fmla="*/ 0 w 603"/>
                <a:gd name="T33" fmla="*/ 0 h 596"/>
                <a:gd name="T34" fmla="*/ 0 w 603"/>
                <a:gd name="T35" fmla="*/ 0 h 596"/>
                <a:gd name="T36" fmla="*/ 0 w 603"/>
                <a:gd name="T37" fmla="*/ 0 h 596"/>
                <a:gd name="T38" fmla="*/ 0 w 603"/>
                <a:gd name="T39" fmla="*/ 0 h 596"/>
                <a:gd name="T40" fmla="*/ 0 w 603"/>
                <a:gd name="T41" fmla="*/ 0 h 596"/>
                <a:gd name="T42" fmla="*/ 0 w 603"/>
                <a:gd name="T43" fmla="*/ 0 h 596"/>
                <a:gd name="T44" fmla="*/ 0 w 603"/>
                <a:gd name="T45" fmla="*/ 0 h 596"/>
                <a:gd name="T46" fmla="*/ 0 w 603"/>
                <a:gd name="T47" fmla="*/ 0 h 596"/>
                <a:gd name="T48" fmla="*/ 0 w 603"/>
                <a:gd name="T49" fmla="*/ 0 h 596"/>
                <a:gd name="T50" fmla="*/ 0 w 603"/>
                <a:gd name="T51" fmla="*/ 0 h 596"/>
                <a:gd name="T52" fmla="*/ 0 w 603"/>
                <a:gd name="T53" fmla="*/ 0 h 596"/>
                <a:gd name="T54" fmla="*/ 0 w 603"/>
                <a:gd name="T55" fmla="*/ 0 h 596"/>
                <a:gd name="T56" fmla="*/ 0 w 603"/>
                <a:gd name="T57" fmla="*/ 0 h 596"/>
                <a:gd name="T58" fmla="*/ 0 w 603"/>
                <a:gd name="T59" fmla="*/ 0 h 596"/>
                <a:gd name="T60" fmla="*/ 0 w 603"/>
                <a:gd name="T61" fmla="*/ 0 h 596"/>
                <a:gd name="T62" fmla="*/ 0 w 603"/>
                <a:gd name="T63" fmla="*/ 0 h 596"/>
                <a:gd name="T64" fmla="*/ 0 w 603"/>
                <a:gd name="T65" fmla="*/ 0 h 596"/>
                <a:gd name="T66" fmla="*/ 0 w 603"/>
                <a:gd name="T67" fmla="*/ 0 h 596"/>
                <a:gd name="T68" fmla="*/ 0 w 603"/>
                <a:gd name="T69" fmla="*/ 0 h 596"/>
                <a:gd name="T70" fmla="*/ 0 w 603"/>
                <a:gd name="T71" fmla="*/ 0 h 596"/>
                <a:gd name="T72" fmla="*/ 0 w 603"/>
                <a:gd name="T73" fmla="*/ 0 h 596"/>
                <a:gd name="T74" fmla="*/ 0 w 603"/>
                <a:gd name="T75" fmla="*/ 0 h 596"/>
                <a:gd name="T76" fmla="*/ 0 w 603"/>
                <a:gd name="T77" fmla="*/ 0 h 596"/>
                <a:gd name="T78" fmla="*/ 0 w 603"/>
                <a:gd name="T79" fmla="*/ 0 h 596"/>
                <a:gd name="T80" fmla="*/ 0 w 603"/>
                <a:gd name="T81" fmla="*/ 0 h 596"/>
                <a:gd name="T82" fmla="*/ 0 w 603"/>
                <a:gd name="T83" fmla="*/ 0 h 596"/>
                <a:gd name="T84" fmla="*/ 0 w 603"/>
                <a:gd name="T85" fmla="*/ 0 h 59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03"/>
                <a:gd name="T130" fmla="*/ 0 h 596"/>
                <a:gd name="T131" fmla="*/ 603 w 603"/>
                <a:gd name="T132" fmla="*/ 596 h 59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03" h="596">
                  <a:moveTo>
                    <a:pt x="421" y="0"/>
                  </a:moveTo>
                  <a:lnTo>
                    <a:pt x="442" y="0"/>
                  </a:lnTo>
                  <a:lnTo>
                    <a:pt x="463" y="3"/>
                  </a:lnTo>
                  <a:lnTo>
                    <a:pt x="482" y="7"/>
                  </a:lnTo>
                  <a:lnTo>
                    <a:pt x="501" y="15"/>
                  </a:lnTo>
                  <a:lnTo>
                    <a:pt x="517" y="21"/>
                  </a:lnTo>
                  <a:lnTo>
                    <a:pt x="534" y="31"/>
                  </a:lnTo>
                  <a:lnTo>
                    <a:pt x="548" y="42"/>
                  </a:lnTo>
                  <a:lnTo>
                    <a:pt x="561" y="56"/>
                  </a:lnTo>
                  <a:lnTo>
                    <a:pt x="571" y="69"/>
                  </a:lnTo>
                  <a:lnTo>
                    <a:pt x="583" y="86"/>
                  </a:lnTo>
                  <a:lnTo>
                    <a:pt x="590" y="102"/>
                  </a:lnTo>
                  <a:lnTo>
                    <a:pt x="598" y="123"/>
                  </a:lnTo>
                  <a:lnTo>
                    <a:pt x="601" y="142"/>
                  </a:lnTo>
                  <a:lnTo>
                    <a:pt x="603" y="167"/>
                  </a:lnTo>
                  <a:lnTo>
                    <a:pt x="602" y="192"/>
                  </a:lnTo>
                  <a:lnTo>
                    <a:pt x="601" y="220"/>
                  </a:lnTo>
                  <a:lnTo>
                    <a:pt x="593" y="247"/>
                  </a:lnTo>
                  <a:lnTo>
                    <a:pt x="584" y="278"/>
                  </a:lnTo>
                  <a:lnTo>
                    <a:pt x="571" y="309"/>
                  </a:lnTo>
                  <a:lnTo>
                    <a:pt x="556" y="340"/>
                  </a:lnTo>
                  <a:lnTo>
                    <a:pt x="536" y="371"/>
                  </a:lnTo>
                  <a:lnTo>
                    <a:pt x="516" y="402"/>
                  </a:lnTo>
                  <a:lnTo>
                    <a:pt x="491" y="432"/>
                  </a:lnTo>
                  <a:lnTo>
                    <a:pt x="466" y="460"/>
                  </a:lnTo>
                  <a:lnTo>
                    <a:pt x="433" y="488"/>
                  </a:lnTo>
                  <a:lnTo>
                    <a:pt x="399" y="516"/>
                  </a:lnTo>
                  <a:lnTo>
                    <a:pt x="363" y="540"/>
                  </a:lnTo>
                  <a:lnTo>
                    <a:pt x="327" y="561"/>
                  </a:lnTo>
                  <a:lnTo>
                    <a:pt x="288" y="576"/>
                  </a:lnTo>
                  <a:lnTo>
                    <a:pt x="251" y="588"/>
                  </a:lnTo>
                  <a:lnTo>
                    <a:pt x="212" y="593"/>
                  </a:lnTo>
                  <a:lnTo>
                    <a:pt x="175" y="596"/>
                  </a:lnTo>
                  <a:lnTo>
                    <a:pt x="139" y="590"/>
                  </a:lnTo>
                  <a:lnTo>
                    <a:pt x="106" y="583"/>
                  </a:lnTo>
                  <a:lnTo>
                    <a:pt x="79" y="570"/>
                  </a:lnTo>
                  <a:lnTo>
                    <a:pt x="56" y="553"/>
                  </a:lnTo>
                  <a:lnTo>
                    <a:pt x="37" y="531"/>
                  </a:lnTo>
                  <a:lnTo>
                    <a:pt x="21" y="508"/>
                  </a:lnTo>
                  <a:lnTo>
                    <a:pt x="9" y="479"/>
                  </a:lnTo>
                  <a:lnTo>
                    <a:pt x="4" y="451"/>
                  </a:lnTo>
                  <a:lnTo>
                    <a:pt x="0" y="423"/>
                  </a:lnTo>
                  <a:lnTo>
                    <a:pt x="0" y="393"/>
                  </a:lnTo>
                  <a:lnTo>
                    <a:pt x="4" y="362"/>
                  </a:lnTo>
                  <a:lnTo>
                    <a:pt x="12" y="332"/>
                  </a:lnTo>
                  <a:lnTo>
                    <a:pt x="21" y="301"/>
                  </a:lnTo>
                  <a:lnTo>
                    <a:pt x="34" y="272"/>
                  </a:lnTo>
                  <a:lnTo>
                    <a:pt x="48" y="242"/>
                  </a:lnTo>
                  <a:lnTo>
                    <a:pt x="66" y="215"/>
                  </a:lnTo>
                  <a:lnTo>
                    <a:pt x="84" y="186"/>
                  </a:lnTo>
                  <a:lnTo>
                    <a:pt x="104" y="163"/>
                  </a:lnTo>
                  <a:lnTo>
                    <a:pt x="123" y="140"/>
                  </a:lnTo>
                  <a:lnTo>
                    <a:pt x="145" y="121"/>
                  </a:lnTo>
                  <a:lnTo>
                    <a:pt x="166" y="100"/>
                  </a:lnTo>
                  <a:lnTo>
                    <a:pt x="189" y="83"/>
                  </a:lnTo>
                  <a:lnTo>
                    <a:pt x="212" y="68"/>
                  </a:lnTo>
                  <a:lnTo>
                    <a:pt x="235" y="55"/>
                  </a:lnTo>
                  <a:lnTo>
                    <a:pt x="257" y="42"/>
                  </a:lnTo>
                  <a:lnTo>
                    <a:pt x="281" y="30"/>
                  </a:lnTo>
                  <a:lnTo>
                    <a:pt x="304" y="21"/>
                  </a:lnTo>
                  <a:lnTo>
                    <a:pt x="328" y="13"/>
                  </a:lnTo>
                  <a:lnTo>
                    <a:pt x="352" y="7"/>
                  </a:lnTo>
                  <a:lnTo>
                    <a:pt x="375" y="3"/>
                  </a:lnTo>
                  <a:lnTo>
                    <a:pt x="398" y="0"/>
                  </a:lnTo>
                  <a:lnTo>
                    <a:pt x="421" y="0"/>
                  </a:lnTo>
                  <a:close/>
                  <a:moveTo>
                    <a:pt x="416" y="11"/>
                  </a:moveTo>
                  <a:lnTo>
                    <a:pt x="394" y="11"/>
                  </a:lnTo>
                  <a:lnTo>
                    <a:pt x="372" y="13"/>
                  </a:lnTo>
                  <a:lnTo>
                    <a:pt x="350" y="17"/>
                  </a:lnTo>
                  <a:lnTo>
                    <a:pt x="328" y="25"/>
                  </a:lnTo>
                  <a:lnTo>
                    <a:pt x="305" y="31"/>
                  </a:lnTo>
                  <a:lnTo>
                    <a:pt x="283" y="41"/>
                  </a:lnTo>
                  <a:lnTo>
                    <a:pt x="261" y="51"/>
                  </a:lnTo>
                  <a:lnTo>
                    <a:pt x="241" y="64"/>
                  </a:lnTo>
                  <a:lnTo>
                    <a:pt x="217" y="75"/>
                  </a:lnTo>
                  <a:lnTo>
                    <a:pt x="197" y="91"/>
                  </a:lnTo>
                  <a:lnTo>
                    <a:pt x="175" y="106"/>
                  </a:lnTo>
                  <a:lnTo>
                    <a:pt x="155" y="126"/>
                  </a:lnTo>
                  <a:lnTo>
                    <a:pt x="136" y="144"/>
                  </a:lnTo>
                  <a:lnTo>
                    <a:pt x="117" y="166"/>
                  </a:lnTo>
                  <a:lnTo>
                    <a:pt x="99" y="189"/>
                  </a:lnTo>
                  <a:lnTo>
                    <a:pt x="83" y="215"/>
                  </a:lnTo>
                  <a:lnTo>
                    <a:pt x="66" y="241"/>
                  </a:lnTo>
                  <a:lnTo>
                    <a:pt x="52" y="268"/>
                  </a:lnTo>
                  <a:lnTo>
                    <a:pt x="40" y="296"/>
                  </a:lnTo>
                  <a:lnTo>
                    <a:pt x="34" y="325"/>
                  </a:lnTo>
                  <a:lnTo>
                    <a:pt x="28" y="352"/>
                  </a:lnTo>
                  <a:lnTo>
                    <a:pt x="25" y="380"/>
                  </a:lnTo>
                  <a:lnTo>
                    <a:pt x="25" y="406"/>
                  </a:lnTo>
                  <a:lnTo>
                    <a:pt x="29" y="433"/>
                  </a:lnTo>
                  <a:lnTo>
                    <a:pt x="34" y="459"/>
                  </a:lnTo>
                  <a:lnTo>
                    <a:pt x="44" y="485"/>
                  </a:lnTo>
                  <a:lnTo>
                    <a:pt x="59" y="507"/>
                  </a:lnTo>
                  <a:lnTo>
                    <a:pt x="78" y="526"/>
                  </a:lnTo>
                  <a:lnTo>
                    <a:pt x="99" y="541"/>
                  </a:lnTo>
                  <a:lnTo>
                    <a:pt x="124" y="553"/>
                  </a:lnTo>
                  <a:lnTo>
                    <a:pt x="154" y="561"/>
                  </a:lnTo>
                  <a:lnTo>
                    <a:pt x="188" y="565"/>
                  </a:lnTo>
                  <a:lnTo>
                    <a:pt x="222" y="562"/>
                  </a:lnTo>
                  <a:lnTo>
                    <a:pt x="257" y="556"/>
                  </a:lnTo>
                  <a:lnTo>
                    <a:pt x="292" y="545"/>
                  </a:lnTo>
                  <a:lnTo>
                    <a:pt x="327" y="531"/>
                  </a:lnTo>
                  <a:lnTo>
                    <a:pt x="361" y="512"/>
                  </a:lnTo>
                  <a:lnTo>
                    <a:pt x="394" y="491"/>
                  </a:lnTo>
                  <a:lnTo>
                    <a:pt x="425" y="467"/>
                  </a:lnTo>
                  <a:lnTo>
                    <a:pt x="456" y="441"/>
                  </a:lnTo>
                  <a:lnTo>
                    <a:pt x="479" y="415"/>
                  </a:lnTo>
                  <a:lnTo>
                    <a:pt x="501" y="388"/>
                  </a:lnTo>
                  <a:lnTo>
                    <a:pt x="521" y="359"/>
                  </a:lnTo>
                  <a:lnTo>
                    <a:pt x="540" y="332"/>
                  </a:lnTo>
                  <a:lnTo>
                    <a:pt x="554" y="303"/>
                  </a:lnTo>
                  <a:lnTo>
                    <a:pt x="567" y="274"/>
                  </a:lnTo>
                  <a:lnTo>
                    <a:pt x="576" y="246"/>
                  </a:lnTo>
                  <a:lnTo>
                    <a:pt x="584" y="220"/>
                  </a:lnTo>
                  <a:lnTo>
                    <a:pt x="587" y="194"/>
                  </a:lnTo>
                  <a:lnTo>
                    <a:pt x="588" y="171"/>
                  </a:lnTo>
                  <a:lnTo>
                    <a:pt x="585" y="149"/>
                  </a:lnTo>
                  <a:lnTo>
                    <a:pt x="583" y="130"/>
                  </a:lnTo>
                  <a:lnTo>
                    <a:pt x="576" y="110"/>
                  </a:lnTo>
                  <a:lnTo>
                    <a:pt x="568" y="93"/>
                  </a:lnTo>
                  <a:lnTo>
                    <a:pt x="559" y="78"/>
                  </a:lnTo>
                  <a:lnTo>
                    <a:pt x="549" y="65"/>
                  </a:lnTo>
                  <a:lnTo>
                    <a:pt x="536" y="52"/>
                  </a:lnTo>
                  <a:lnTo>
                    <a:pt x="523" y="42"/>
                  </a:lnTo>
                  <a:lnTo>
                    <a:pt x="508" y="31"/>
                  </a:lnTo>
                  <a:lnTo>
                    <a:pt x="492" y="25"/>
                  </a:lnTo>
                  <a:lnTo>
                    <a:pt x="474" y="17"/>
                  </a:lnTo>
                  <a:lnTo>
                    <a:pt x="456" y="13"/>
                  </a:lnTo>
                  <a:lnTo>
                    <a:pt x="435" y="11"/>
                  </a:lnTo>
                  <a:lnTo>
                    <a:pt x="416" y="11"/>
                  </a:ln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42" name="Freeform 19"/>
            <p:cNvSpPr>
              <a:spLocks noEditPoints="1"/>
            </p:cNvSpPr>
            <p:nvPr/>
          </p:nvSpPr>
          <p:spPr bwMode="auto">
            <a:xfrm>
              <a:off x="2962" y="966"/>
              <a:ext cx="41" cy="28"/>
            </a:xfrm>
            <a:custGeom>
              <a:avLst/>
              <a:gdLst>
                <a:gd name="T0" fmla="*/ 0 w 256"/>
                <a:gd name="T1" fmla="*/ 0 h 219"/>
                <a:gd name="T2" fmla="*/ 0 w 256"/>
                <a:gd name="T3" fmla="*/ 0 h 219"/>
                <a:gd name="T4" fmla="*/ 0 w 256"/>
                <a:gd name="T5" fmla="*/ 0 h 219"/>
                <a:gd name="T6" fmla="*/ 0 w 256"/>
                <a:gd name="T7" fmla="*/ 0 h 219"/>
                <a:gd name="T8" fmla="*/ 0 w 256"/>
                <a:gd name="T9" fmla="*/ 0 h 219"/>
                <a:gd name="T10" fmla="*/ 0 w 256"/>
                <a:gd name="T11" fmla="*/ 0 h 219"/>
                <a:gd name="T12" fmla="*/ 0 w 256"/>
                <a:gd name="T13" fmla="*/ 0 h 219"/>
                <a:gd name="T14" fmla="*/ 0 w 256"/>
                <a:gd name="T15" fmla="*/ 0 h 219"/>
                <a:gd name="T16" fmla="*/ 0 w 256"/>
                <a:gd name="T17" fmla="*/ 0 h 219"/>
                <a:gd name="T18" fmla="*/ 0 w 256"/>
                <a:gd name="T19" fmla="*/ 0 h 219"/>
                <a:gd name="T20" fmla="*/ 0 w 256"/>
                <a:gd name="T21" fmla="*/ 0 h 219"/>
                <a:gd name="T22" fmla="*/ 0 w 256"/>
                <a:gd name="T23" fmla="*/ 0 h 219"/>
                <a:gd name="T24" fmla="*/ 0 w 256"/>
                <a:gd name="T25" fmla="*/ 0 h 219"/>
                <a:gd name="T26" fmla="*/ 0 w 256"/>
                <a:gd name="T27" fmla="*/ 0 h 219"/>
                <a:gd name="T28" fmla="*/ 0 w 256"/>
                <a:gd name="T29" fmla="*/ 0 h 219"/>
                <a:gd name="T30" fmla="*/ 0 w 256"/>
                <a:gd name="T31" fmla="*/ 0 h 219"/>
                <a:gd name="T32" fmla="*/ 0 w 256"/>
                <a:gd name="T33" fmla="*/ 0 h 219"/>
                <a:gd name="T34" fmla="*/ 0 w 256"/>
                <a:gd name="T35" fmla="*/ 0 h 219"/>
                <a:gd name="T36" fmla="*/ 0 w 256"/>
                <a:gd name="T37" fmla="*/ 0 h 219"/>
                <a:gd name="T38" fmla="*/ 0 w 256"/>
                <a:gd name="T39" fmla="*/ 0 h 219"/>
                <a:gd name="T40" fmla="*/ 0 w 256"/>
                <a:gd name="T41" fmla="*/ 0 h 219"/>
                <a:gd name="T42" fmla="*/ 0 w 256"/>
                <a:gd name="T43" fmla="*/ 0 h 219"/>
                <a:gd name="T44" fmla="*/ 0 w 256"/>
                <a:gd name="T45" fmla="*/ 0 h 219"/>
                <a:gd name="T46" fmla="*/ 0 w 256"/>
                <a:gd name="T47" fmla="*/ 0 h 219"/>
                <a:gd name="T48" fmla="*/ 0 w 256"/>
                <a:gd name="T49" fmla="*/ 0 h 219"/>
                <a:gd name="T50" fmla="*/ 0 w 256"/>
                <a:gd name="T51" fmla="*/ 0 h 219"/>
                <a:gd name="T52" fmla="*/ 0 w 256"/>
                <a:gd name="T53" fmla="*/ 0 h 219"/>
                <a:gd name="T54" fmla="*/ 0 w 256"/>
                <a:gd name="T55" fmla="*/ 0 h 219"/>
                <a:gd name="T56" fmla="*/ 0 w 256"/>
                <a:gd name="T57" fmla="*/ 0 h 219"/>
                <a:gd name="T58" fmla="*/ 0 w 256"/>
                <a:gd name="T59" fmla="*/ 0 h 219"/>
                <a:gd name="T60" fmla="*/ 0 w 256"/>
                <a:gd name="T61" fmla="*/ 0 h 219"/>
                <a:gd name="T62" fmla="*/ 0 w 256"/>
                <a:gd name="T63" fmla="*/ 0 h 219"/>
                <a:gd name="T64" fmla="*/ 0 w 256"/>
                <a:gd name="T65" fmla="*/ 0 h 21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9"/>
                <a:gd name="T101" fmla="*/ 256 w 256"/>
                <a:gd name="T102" fmla="*/ 219 h 21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9">
                  <a:moveTo>
                    <a:pt x="173" y="0"/>
                  </a:moveTo>
                  <a:lnTo>
                    <a:pt x="194" y="2"/>
                  </a:lnTo>
                  <a:lnTo>
                    <a:pt x="213" y="7"/>
                  </a:lnTo>
                  <a:lnTo>
                    <a:pt x="230" y="16"/>
                  </a:lnTo>
                  <a:lnTo>
                    <a:pt x="243" y="30"/>
                  </a:lnTo>
                  <a:lnTo>
                    <a:pt x="251" y="44"/>
                  </a:lnTo>
                  <a:lnTo>
                    <a:pt x="256" y="64"/>
                  </a:lnTo>
                  <a:lnTo>
                    <a:pt x="255" y="83"/>
                  </a:lnTo>
                  <a:lnTo>
                    <a:pt x="249" y="106"/>
                  </a:lnTo>
                  <a:lnTo>
                    <a:pt x="238" y="127"/>
                  </a:lnTo>
                  <a:lnTo>
                    <a:pt x="222" y="149"/>
                  </a:lnTo>
                  <a:lnTo>
                    <a:pt x="204" y="167"/>
                  </a:lnTo>
                  <a:lnTo>
                    <a:pt x="184" y="185"/>
                  </a:lnTo>
                  <a:lnTo>
                    <a:pt x="159" y="198"/>
                  </a:lnTo>
                  <a:lnTo>
                    <a:pt x="134" y="210"/>
                  </a:lnTo>
                  <a:lnTo>
                    <a:pt x="109" y="216"/>
                  </a:lnTo>
                  <a:lnTo>
                    <a:pt x="83" y="219"/>
                  </a:lnTo>
                  <a:lnTo>
                    <a:pt x="58" y="215"/>
                  </a:lnTo>
                  <a:lnTo>
                    <a:pt x="39" y="208"/>
                  </a:lnTo>
                  <a:lnTo>
                    <a:pt x="22" y="197"/>
                  </a:lnTo>
                  <a:lnTo>
                    <a:pt x="11" y="184"/>
                  </a:lnTo>
                  <a:lnTo>
                    <a:pt x="3" y="166"/>
                  </a:lnTo>
                  <a:lnTo>
                    <a:pt x="0" y="148"/>
                  </a:lnTo>
                  <a:lnTo>
                    <a:pt x="2" y="127"/>
                  </a:lnTo>
                  <a:lnTo>
                    <a:pt x="11" y="106"/>
                  </a:lnTo>
                  <a:lnTo>
                    <a:pt x="22" y="83"/>
                  </a:lnTo>
                  <a:lnTo>
                    <a:pt x="38" y="62"/>
                  </a:lnTo>
                  <a:lnTo>
                    <a:pt x="56" y="44"/>
                  </a:lnTo>
                  <a:lnTo>
                    <a:pt x="78" y="30"/>
                  </a:lnTo>
                  <a:lnTo>
                    <a:pt x="100" y="16"/>
                  </a:lnTo>
                  <a:lnTo>
                    <a:pt x="124" y="7"/>
                  </a:lnTo>
                  <a:lnTo>
                    <a:pt x="147" y="2"/>
                  </a:lnTo>
                  <a:lnTo>
                    <a:pt x="173" y="0"/>
                  </a:lnTo>
                  <a:close/>
                  <a:moveTo>
                    <a:pt x="172" y="8"/>
                  </a:moveTo>
                  <a:lnTo>
                    <a:pt x="147" y="8"/>
                  </a:lnTo>
                  <a:lnTo>
                    <a:pt x="124" y="13"/>
                  </a:lnTo>
                  <a:lnTo>
                    <a:pt x="102" y="21"/>
                  </a:lnTo>
                  <a:lnTo>
                    <a:pt x="82" y="34"/>
                  </a:lnTo>
                  <a:lnTo>
                    <a:pt x="61" y="48"/>
                  </a:lnTo>
                  <a:lnTo>
                    <a:pt x="44" y="65"/>
                  </a:lnTo>
                  <a:lnTo>
                    <a:pt x="29" y="84"/>
                  </a:lnTo>
                  <a:lnTo>
                    <a:pt x="18" y="106"/>
                  </a:lnTo>
                  <a:lnTo>
                    <a:pt x="11" y="126"/>
                  </a:lnTo>
                  <a:lnTo>
                    <a:pt x="8" y="145"/>
                  </a:lnTo>
                  <a:lnTo>
                    <a:pt x="11" y="163"/>
                  </a:lnTo>
                  <a:lnTo>
                    <a:pt x="18" y="180"/>
                  </a:lnTo>
                  <a:lnTo>
                    <a:pt x="29" y="191"/>
                  </a:lnTo>
                  <a:lnTo>
                    <a:pt x="44" y="203"/>
                  </a:lnTo>
                  <a:lnTo>
                    <a:pt x="63" y="210"/>
                  </a:lnTo>
                  <a:lnTo>
                    <a:pt x="87" y="212"/>
                  </a:lnTo>
                  <a:lnTo>
                    <a:pt x="110" y="210"/>
                  </a:lnTo>
                  <a:lnTo>
                    <a:pt x="133" y="203"/>
                  </a:lnTo>
                  <a:lnTo>
                    <a:pt x="156" y="191"/>
                  </a:lnTo>
                  <a:lnTo>
                    <a:pt x="180" y="180"/>
                  </a:lnTo>
                  <a:lnTo>
                    <a:pt x="199" y="163"/>
                  </a:lnTo>
                  <a:lnTo>
                    <a:pt x="218" y="146"/>
                  </a:lnTo>
                  <a:lnTo>
                    <a:pt x="233" y="126"/>
                  </a:lnTo>
                  <a:lnTo>
                    <a:pt x="243" y="106"/>
                  </a:lnTo>
                  <a:lnTo>
                    <a:pt x="247" y="84"/>
                  </a:lnTo>
                  <a:lnTo>
                    <a:pt x="248" y="66"/>
                  </a:lnTo>
                  <a:lnTo>
                    <a:pt x="244" y="49"/>
                  </a:lnTo>
                  <a:lnTo>
                    <a:pt x="236" y="35"/>
                  </a:lnTo>
                  <a:lnTo>
                    <a:pt x="225" y="22"/>
                  </a:lnTo>
                  <a:lnTo>
                    <a:pt x="209" y="15"/>
                  </a:lnTo>
                  <a:lnTo>
                    <a:pt x="191" y="9"/>
                  </a:lnTo>
                  <a:lnTo>
                    <a:pt x="172" y="8"/>
                  </a:ln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43" name="Freeform 20"/>
            <p:cNvSpPr>
              <a:spLocks noEditPoints="1"/>
            </p:cNvSpPr>
            <p:nvPr/>
          </p:nvSpPr>
          <p:spPr bwMode="auto">
            <a:xfrm>
              <a:off x="2700" y="926"/>
              <a:ext cx="435" cy="374"/>
            </a:xfrm>
            <a:custGeom>
              <a:avLst/>
              <a:gdLst>
                <a:gd name="T0" fmla="*/ 0 w 2742"/>
                <a:gd name="T1" fmla="*/ 0 h 2869"/>
                <a:gd name="T2" fmla="*/ 0 w 2742"/>
                <a:gd name="T3" fmla="*/ 0 h 2869"/>
                <a:gd name="T4" fmla="*/ 0 w 2742"/>
                <a:gd name="T5" fmla="*/ 0 h 2869"/>
                <a:gd name="T6" fmla="*/ 0 w 2742"/>
                <a:gd name="T7" fmla="*/ 0 h 2869"/>
                <a:gd name="T8" fmla="*/ 0 w 2742"/>
                <a:gd name="T9" fmla="*/ 0 h 2869"/>
                <a:gd name="T10" fmla="*/ 0 w 2742"/>
                <a:gd name="T11" fmla="*/ 0 h 2869"/>
                <a:gd name="T12" fmla="*/ 0 w 2742"/>
                <a:gd name="T13" fmla="*/ 0 h 2869"/>
                <a:gd name="T14" fmla="*/ 0 w 2742"/>
                <a:gd name="T15" fmla="*/ 0 h 2869"/>
                <a:gd name="T16" fmla="*/ 0 w 2742"/>
                <a:gd name="T17" fmla="*/ 0 h 2869"/>
                <a:gd name="T18" fmla="*/ 0 w 2742"/>
                <a:gd name="T19" fmla="*/ 0 h 2869"/>
                <a:gd name="T20" fmla="*/ 0 w 2742"/>
                <a:gd name="T21" fmla="*/ 0 h 2869"/>
                <a:gd name="T22" fmla="*/ 0 w 2742"/>
                <a:gd name="T23" fmla="*/ 0 h 2869"/>
                <a:gd name="T24" fmla="*/ 0 w 2742"/>
                <a:gd name="T25" fmla="*/ 0 h 2869"/>
                <a:gd name="T26" fmla="*/ 0 w 2742"/>
                <a:gd name="T27" fmla="*/ 0 h 2869"/>
                <a:gd name="T28" fmla="*/ 0 w 2742"/>
                <a:gd name="T29" fmla="*/ 0 h 2869"/>
                <a:gd name="T30" fmla="*/ 0 w 2742"/>
                <a:gd name="T31" fmla="*/ 0 h 2869"/>
                <a:gd name="T32" fmla="*/ 0 w 2742"/>
                <a:gd name="T33" fmla="*/ 0 h 2869"/>
                <a:gd name="T34" fmla="*/ 0 w 2742"/>
                <a:gd name="T35" fmla="*/ 0 h 2869"/>
                <a:gd name="T36" fmla="*/ 0 w 2742"/>
                <a:gd name="T37" fmla="*/ 0 h 2869"/>
                <a:gd name="T38" fmla="*/ 0 w 2742"/>
                <a:gd name="T39" fmla="*/ 0 h 2869"/>
                <a:gd name="T40" fmla="*/ 0 w 2742"/>
                <a:gd name="T41" fmla="*/ 0 h 2869"/>
                <a:gd name="T42" fmla="*/ 0 w 2742"/>
                <a:gd name="T43" fmla="*/ 0 h 2869"/>
                <a:gd name="T44" fmla="*/ 0 w 2742"/>
                <a:gd name="T45" fmla="*/ 0 h 2869"/>
                <a:gd name="T46" fmla="*/ 0 w 2742"/>
                <a:gd name="T47" fmla="*/ 0 h 2869"/>
                <a:gd name="T48" fmla="*/ 0 w 2742"/>
                <a:gd name="T49" fmla="*/ 0 h 2869"/>
                <a:gd name="T50" fmla="*/ 0 w 2742"/>
                <a:gd name="T51" fmla="*/ 0 h 2869"/>
                <a:gd name="T52" fmla="*/ 0 w 2742"/>
                <a:gd name="T53" fmla="*/ 0 h 2869"/>
                <a:gd name="T54" fmla="*/ 0 w 2742"/>
                <a:gd name="T55" fmla="*/ 0 h 2869"/>
                <a:gd name="T56" fmla="*/ 0 w 2742"/>
                <a:gd name="T57" fmla="*/ 0 h 2869"/>
                <a:gd name="T58" fmla="*/ 0 w 2742"/>
                <a:gd name="T59" fmla="*/ 0 h 2869"/>
                <a:gd name="T60" fmla="*/ 0 w 2742"/>
                <a:gd name="T61" fmla="*/ 0 h 2869"/>
                <a:gd name="T62" fmla="*/ 0 w 2742"/>
                <a:gd name="T63" fmla="*/ 0 h 2869"/>
                <a:gd name="T64" fmla="*/ 0 w 2742"/>
                <a:gd name="T65" fmla="*/ 0 h 2869"/>
                <a:gd name="T66" fmla="*/ 0 w 2742"/>
                <a:gd name="T67" fmla="*/ 0 h 2869"/>
                <a:gd name="T68" fmla="*/ 0 w 2742"/>
                <a:gd name="T69" fmla="*/ 0 h 2869"/>
                <a:gd name="T70" fmla="*/ 0 w 2742"/>
                <a:gd name="T71" fmla="*/ 0 h 2869"/>
                <a:gd name="T72" fmla="*/ 0 w 2742"/>
                <a:gd name="T73" fmla="*/ 0 h 2869"/>
                <a:gd name="T74" fmla="*/ 0 w 2742"/>
                <a:gd name="T75" fmla="*/ 0 h 2869"/>
                <a:gd name="T76" fmla="*/ 0 w 2742"/>
                <a:gd name="T77" fmla="*/ 0 h 2869"/>
                <a:gd name="T78" fmla="*/ 0 w 2742"/>
                <a:gd name="T79" fmla="*/ 0 h 2869"/>
                <a:gd name="T80" fmla="*/ 0 w 2742"/>
                <a:gd name="T81" fmla="*/ 0 h 2869"/>
                <a:gd name="T82" fmla="*/ 0 w 2742"/>
                <a:gd name="T83" fmla="*/ 0 h 2869"/>
                <a:gd name="T84" fmla="*/ 0 w 2742"/>
                <a:gd name="T85" fmla="*/ 0 h 28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742"/>
                <a:gd name="T130" fmla="*/ 0 h 2869"/>
                <a:gd name="T131" fmla="*/ 2742 w 2742"/>
                <a:gd name="T132" fmla="*/ 2869 h 28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742" h="2869">
                  <a:moveTo>
                    <a:pt x="1945" y="0"/>
                  </a:moveTo>
                  <a:lnTo>
                    <a:pt x="2028" y="3"/>
                  </a:lnTo>
                  <a:lnTo>
                    <a:pt x="2110" y="13"/>
                  </a:lnTo>
                  <a:lnTo>
                    <a:pt x="2187" y="30"/>
                  </a:lnTo>
                  <a:lnTo>
                    <a:pt x="2261" y="54"/>
                  </a:lnTo>
                  <a:lnTo>
                    <a:pt x="2328" y="83"/>
                  </a:lnTo>
                  <a:lnTo>
                    <a:pt x="2393" y="119"/>
                  </a:lnTo>
                  <a:lnTo>
                    <a:pt x="2451" y="160"/>
                  </a:lnTo>
                  <a:lnTo>
                    <a:pt x="2506" y="208"/>
                  </a:lnTo>
                  <a:lnTo>
                    <a:pt x="2560" y="266"/>
                  </a:lnTo>
                  <a:lnTo>
                    <a:pt x="2611" y="331"/>
                  </a:lnTo>
                  <a:lnTo>
                    <a:pt x="2653" y="402"/>
                  </a:lnTo>
                  <a:lnTo>
                    <a:pt x="2689" y="482"/>
                  </a:lnTo>
                  <a:lnTo>
                    <a:pt x="2715" y="570"/>
                  </a:lnTo>
                  <a:lnTo>
                    <a:pt x="2735" y="670"/>
                  </a:lnTo>
                  <a:lnTo>
                    <a:pt x="2742" y="781"/>
                  </a:lnTo>
                  <a:lnTo>
                    <a:pt x="2742" y="907"/>
                  </a:lnTo>
                  <a:lnTo>
                    <a:pt x="2726" y="1042"/>
                  </a:lnTo>
                  <a:lnTo>
                    <a:pt x="2695" y="1188"/>
                  </a:lnTo>
                  <a:lnTo>
                    <a:pt x="2648" y="1339"/>
                  </a:lnTo>
                  <a:lnTo>
                    <a:pt x="2587" y="1496"/>
                  </a:lnTo>
                  <a:lnTo>
                    <a:pt x="2510" y="1653"/>
                  </a:lnTo>
                  <a:lnTo>
                    <a:pt x="2420" y="1810"/>
                  </a:lnTo>
                  <a:lnTo>
                    <a:pt x="2315" y="1963"/>
                  </a:lnTo>
                  <a:lnTo>
                    <a:pt x="2200" y="2111"/>
                  </a:lnTo>
                  <a:lnTo>
                    <a:pt x="2045" y="2274"/>
                  </a:lnTo>
                  <a:lnTo>
                    <a:pt x="1879" y="2423"/>
                  </a:lnTo>
                  <a:lnTo>
                    <a:pt x="1703" y="2554"/>
                  </a:lnTo>
                  <a:lnTo>
                    <a:pt x="1521" y="2666"/>
                  </a:lnTo>
                  <a:lnTo>
                    <a:pt x="1333" y="2755"/>
                  </a:lnTo>
                  <a:lnTo>
                    <a:pt x="1142" y="2821"/>
                  </a:lnTo>
                  <a:lnTo>
                    <a:pt x="949" y="2858"/>
                  </a:lnTo>
                  <a:lnTo>
                    <a:pt x="761" y="2869"/>
                  </a:lnTo>
                  <a:lnTo>
                    <a:pt x="583" y="2846"/>
                  </a:lnTo>
                  <a:lnTo>
                    <a:pt x="430" y="2796"/>
                  </a:lnTo>
                  <a:lnTo>
                    <a:pt x="300" y="2720"/>
                  </a:lnTo>
                  <a:lnTo>
                    <a:pt x="194" y="2623"/>
                  </a:lnTo>
                  <a:lnTo>
                    <a:pt x="110" y="2505"/>
                  </a:lnTo>
                  <a:lnTo>
                    <a:pt x="51" y="2368"/>
                  </a:lnTo>
                  <a:lnTo>
                    <a:pt x="13" y="2216"/>
                  </a:lnTo>
                  <a:lnTo>
                    <a:pt x="0" y="2052"/>
                  </a:lnTo>
                  <a:lnTo>
                    <a:pt x="6" y="1906"/>
                  </a:lnTo>
                  <a:lnTo>
                    <a:pt x="30" y="1756"/>
                  </a:lnTo>
                  <a:lnTo>
                    <a:pt x="68" y="1602"/>
                  </a:lnTo>
                  <a:lnTo>
                    <a:pt x="122" y="1450"/>
                  </a:lnTo>
                  <a:lnTo>
                    <a:pt x="186" y="1298"/>
                  </a:lnTo>
                  <a:lnTo>
                    <a:pt x="264" y="1152"/>
                  </a:lnTo>
                  <a:lnTo>
                    <a:pt x="349" y="1011"/>
                  </a:lnTo>
                  <a:lnTo>
                    <a:pt x="442" y="881"/>
                  </a:lnTo>
                  <a:lnTo>
                    <a:pt x="537" y="761"/>
                  </a:lnTo>
                  <a:lnTo>
                    <a:pt x="633" y="653"/>
                  </a:lnTo>
                  <a:lnTo>
                    <a:pt x="730" y="557"/>
                  </a:lnTo>
                  <a:lnTo>
                    <a:pt x="827" y="471"/>
                  </a:lnTo>
                  <a:lnTo>
                    <a:pt x="922" y="393"/>
                  </a:lnTo>
                  <a:lnTo>
                    <a:pt x="1020" y="324"/>
                  </a:lnTo>
                  <a:lnTo>
                    <a:pt x="1118" y="261"/>
                  </a:lnTo>
                  <a:lnTo>
                    <a:pt x="1219" y="206"/>
                  </a:lnTo>
                  <a:lnTo>
                    <a:pt x="1308" y="158"/>
                  </a:lnTo>
                  <a:lnTo>
                    <a:pt x="1400" y="118"/>
                  </a:lnTo>
                  <a:lnTo>
                    <a:pt x="1491" y="82"/>
                  </a:lnTo>
                  <a:lnTo>
                    <a:pt x="1584" y="53"/>
                  </a:lnTo>
                  <a:lnTo>
                    <a:pt x="1675" y="29"/>
                  </a:lnTo>
                  <a:lnTo>
                    <a:pt x="1766" y="13"/>
                  </a:lnTo>
                  <a:lnTo>
                    <a:pt x="1855" y="3"/>
                  </a:lnTo>
                  <a:lnTo>
                    <a:pt x="1945" y="0"/>
                  </a:lnTo>
                  <a:close/>
                  <a:moveTo>
                    <a:pt x="1928" y="39"/>
                  </a:moveTo>
                  <a:lnTo>
                    <a:pt x="1843" y="42"/>
                  </a:lnTo>
                  <a:lnTo>
                    <a:pt x="1757" y="52"/>
                  </a:lnTo>
                  <a:lnTo>
                    <a:pt x="1671" y="67"/>
                  </a:lnTo>
                  <a:lnTo>
                    <a:pt x="1584" y="91"/>
                  </a:lnTo>
                  <a:lnTo>
                    <a:pt x="1497" y="119"/>
                  </a:lnTo>
                  <a:lnTo>
                    <a:pt x="1409" y="154"/>
                  </a:lnTo>
                  <a:lnTo>
                    <a:pt x="1321" y="193"/>
                  </a:lnTo>
                  <a:lnTo>
                    <a:pt x="1236" y="239"/>
                  </a:lnTo>
                  <a:lnTo>
                    <a:pt x="1140" y="293"/>
                  </a:lnTo>
                  <a:lnTo>
                    <a:pt x="1047" y="353"/>
                  </a:lnTo>
                  <a:lnTo>
                    <a:pt x="954" y="420"/>
                  </a:lnTo>
                  <a:lnTo>
                    <a:pt x="865" y="495"/>
                  </a:lnTo>
                  <a:lnTo>
                    <a:pt x="774" y="576"/>
                  </a:lnTo>
                  <a:lnTo>
                    <a:pt x="685" y="668"/>
                  </a:lnTo>
                  <a:lnTo>
                    <a:pt x="597" y="768"/>
                  </a:lnTo>
                  <a:lnTo>
                    <a:pt x="509" y="882"/>
                  </a:lnTo>
                  <a:lnTo>
                    <a:pt x="424" y="1005"/>
                  </a:lnTo>
                  <a:lnTo>
                    <a:pt x="348" y="1135"/>
                  </a:lnTo>
                  <a:lnTo>
                    <a:pt x="279" y="1271"/>
                  </a:lnTo>
                  <a:lnTo>
                    <a:pt x="224" y="1411"/>
                  </a:lnTo>
                  <a:lnTo>
                    <a:pt x="177" y="1551"/>
                  </a:lnTo>
                  <a:lnTo>
                    <a:pt x="145" y="1691"/>
                  </a:lnTo>
                  <a:lnTo>
                    <a:pt x="127" y="1827"/>
                  </a:lnTo>
                  <a:lnTo>
                    <a:pt x="126" y="1960"/>
                  </a:lnTo>
                  <a:lnTo>
                    <a:pt x="141" y="2106"/>
                  </a:lnTo>
                  <a:lnTo>
                    <a:pt x="179" y="2241"/>
                  </a:lnTo>
                  <a:lnTo>
                    <a:pt x="237" y="2361"/>
                  </a:lnTo>
                  <a:lnTo>
                    <a:pt x="315" y="2467"/>
                  </a:lnTo>
                  <a:lnTo>
                    <a:pt x="414" y="2554"/>
                  </a:lnTo>
                  <a:lnTo>
                    <a:pt x="535" y="2620"/>
                  </a:lnTo>
                  <a:lnTo>
                    <a:pt x="674" y="2664"/>
                  </a:lnTo>
                  <a:lnTo>
                    <a:pt x="836" y="2684"/>
                  </a:lnTo>
                  <a:lnTo>
                    <a:pt x="1007" y="2675"/>
                  </a:lnTo>
                  <a:lnTo>
                    <a:pt x="1182" y="2642"/>
                  </a:lnTo>
                  <a:lnTo>
                    <a:pt x="1355" y="2583"/>
                  </a:lnTo>
                  <a:lnTo>
                    <a:pt x="1526" y="2505"/>
                  </a:lnTo>
                  <a:lnTo>
                    <a:pt x="1692" y="2405"/>
                  </a:lnTo>
                  <a:lnTo>
                    <a:pt x="1853" y="2289"/>
                  </a:lnTo>
                  <a:lnTo>
                    <a:pt x="2005" y="2156"/>
                  </a:lnTo>
                  <a:lnTo>
                    <a:pt x="2149" y="2012"/>
                  </a:lnTo>
                  <a:lnTo>
                    <a:pt x="2257" y="1877"/>
                  </a:lnTo>
                  <a:lnTo>
                    <a:pt x="2355" y="1738"/>
                  </a:lnTo>
                  <a:lnTo>
                    <a:pt x="2440" y="1595"/>
                  </a:lnTo>
                  <a:lnTo>
                    <a:pt x="2514" y="1451"/>
                  </a:lnTo>
                  <a:lnTo>
                    <a:pt x="2573" y="1307"/>
                  </a:lnTo>
                  <a:lnTo>
                    <a:pt x="2620" y="1167"/>
                  </a:lnTo>
                  <a:lnTo>
                    <a:pt x="2652" y="1033"/>
                  </a:lnTo>
                  <a:lnTo>
                    <a:pt x="2670" y="907"/>
                  </a:lnTo>
                  <a:lnTo>
                    <a:pt x="2673" y="789"/>
                  </a:lnTo>
                  <a:lnTo>
                    <a:pt x="2666" y="684"/>
                  </a:lnTo>
                  <a:lnTo>
                    <a:pt x="2651" y="589"/>
                  </a:lnTo>
                  <a:lnTo>
                    <a:pt x="2627" y="505"/>
                  </a:lnTo>
                  <a:lnTo>
                    <a:pt x="2595" y="428"/>
                  </a:lnTo>
                  <a:lnTo>
                    <a:pt x="2558" y="360"/>
                  </a:lnTo>
                  <a:lnTo>
                    <a:pt x="2511" y="298"/>
                  </a:lnTo>
                  <a:lnTo>
                    <a:pt x="2462" y="244"/>
                  </a:lnTo>
                  <a:lnTo>
                    <a:pt x="2409" y="196"/>
                  </a:lnTo>
                  <a:lnTo>
                    <a:pt x="2354" y="156"/>
                  </a:lnTo>
                  <a:lnTo>
                    <a:pt x="2293" y="122"/>
                  </a:lnTo>
                  <a:lnTo>
                    <a:pt x="2229" y="93"/>
                  </a:lnTo>
                  <a:lnTo>
                    <a:pt x="2159" y="69"/>
                  </a:lnTo>
                  <a:lnTo>
                    <a:pt x="2085" y="52"/>
                  </a:lnTo>
                  <a:lnTo>
                    <a:pt x="2008" y="42"/>
                  </a:lnTo>
                  <a:lnTo>
                    <a:pt x="1928" y="39"/>
                  </a:ln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44" name="Freeform 21"/>
            <p:cNvSpPr>
              <a:spLocks noEditPoints="1"/>
            </p:cNvSpPr>
            <p:nvPr/>
          </p:nvSpPr>
          <p:spPr bwMode="auto">
            <a:xfrm>
              <a:off x="2962" y="966"/>
              <a:ext cx="41" cy="28"/>
            </a:xfrm>
            <a:custGeom>
              <a:avLst/>
              <a:gdLst>
                <a:gd name="T0" fmla="*/ 0 w 256"/>
                <a:gd name="T1" fmla="*/ 0 h 219"/>
                <a:gd name="T2" fmla="*/ 0 w 256"/>
                <a:gd name="T3" fmla="*/ 0 h 219"/>
                <a:gd name="T4" fmla="*/ 0 w 256"/>
                <a:gd name="T5" fmla="*/ 0 h 219"/>
                <a:gd name="T6" fmla="*/ 0 w 256"/>
                <a:gd name="T7" fmla="*/ 0 h 219"/>
                <a:gd name="T8" fmla="*/ 0 w 256"/>
                <a:gd name="T9" fmla="*/ 0 h 219"/>
                <a:gd name="T10" fmla="*/ 0 w 256"/>
                <a:gd name="T11" fmla="*/ 0 h 219"/>
                <a:gd name="T12" fmla="*/ 0 w 256"/>
                <a:gd name="T13" fmla="*/ 0 h 219"/>
                <a:gd name="T14" fmla="*/ 0 w 256"/>
                <a:gd name="T15" fmla="*/ 0 h 219"/>
                <a:gd name="T16" fmla="*/ 0 w 256"/>
                <a:gd name="T17" fmla="*/ 0 h 219"/>
                <a:gd name="T18" fmla="*/ 0 w 256"/>
                <a:gd name="T19" fmla="*/ 0 h 219"/>
                <a:gd name="T20" fmla="*/ 0 w 256"/>
                <a:gd name="T21" fmla="*/ 0 h 219"/>
                <a:gd name="T22" fmla="*/ 0 w 256"/>
                <a:gd name="T23" fmla="*/ 0 h 219"/>
                <a:gd name="T24" fmla="*/ 0 w 256"/>
                <a:gd name="T25" fmla="*/ 0 h 219"/>
                <a:gd name="T26" fmla="*/ 0 w 256"/>
                <a:gd name="T27" fmla="*/ 0 h 219"/>
                <a:gd name="T28" fmla="*/ 0 w 256"/>
                <a:gd name="T29" fmla="*/ 0 h 219"/>
                <a:gd name="T30" fmla="*/ 0 w 256"/>
                <a:gd name="T31" fmla="*/ 0 h 219"/>
                <a:gd name="T32" fmla="*/ 0 w 256"/>
                <a:gd name="T33" fmla="*/ 0 h 219"/>
                <a:gd name="T34" fmla="*/ 0 w 256"/>
                <a:gd name="T35" fmla="*/ 0 h 219"/>
                <a:gd name="T36" fmla="*/ 0 w 256"/>
                <a:gd name="T37" fmla="*/ 0 h 219"/>
                <a:gd name="T38" fmla="*/ 0 w 256"/>
                <a:gd name="T39" fmla="*/ 0 h 219"/>
                <a:gd name="T40" fmla="*/ 0 w 256"/>
                <a:gd name="T41" fmla="*/ 0 h 219"/>
                <a:gd name="T42" fmla="*/ 0 w 256"/>
                <a:gd name="T43" fmla="*/ 0 h 219"/>
                <a:gd name="T44" fmla="*/ 0 w 256"/>
                <a:gd name="T45" fmla="*/ 0 h 219"/>
                <a:gd name="T46" fmla="*/ 0 w 256"/>
                <a:gd name="T47" fmla="*/ 0 h 219"/>
                <a:gd name="T48" fmla="*/ 0 w 256"/>
                <a:gd name="T49" fmla="*/ 0 h 219"/>
                <a:gd name="T50" fmla="*/ 0 w 256"/>
                <a:gd name="T51" fmla="*/ 0 h 219"/>
                <a:gd name="T52" fmla="*/ 0 w 256"/>
                <a:gd name="T53" fmla="*/ 0 h 219"/>
                <a:gd name="T54" fmla="*/ 0 w 256"/>
                <a:gd name="T55" fmla="*/ 0 h 219"/>
                <a:gd name="T56" fmla="*/ 0 w 256"/>
                <a:gd name="T57" fmla="*/ 0 h 219"/>
                <a:gd name="T58" fmla="*/ 0 w 256"/>
                <a:gd name="T59" fmla="*/ 0 h 219"/>
                <a:gd name="T60" fmla="*/ 0 w 256"/>
                <a:gd name="T61" fmla="*/ 0 h 219"/>
                <a:gd name="T62" fmla="*/ 0 w 256"/>
                <a:gd name="T63" fmla="*/ 0 h 219"/>
                <a:gd name="T64" fmla="*/ 0 w 256"/>
                <a:gd name="T65" fmla="*/ 0 h 21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9"/>
                <a:gd name="T101" fmla="*/ 256 w 256"/>
                <a:gd name="T102" fmla="*/ 219 h 21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9">
                  <a:moveTo>
                    <a:pt x="173" y="0"/>
                  </a:moveTo>
                  <a:lnTo>
                    <a:pt x="194" y="2"/>
                  </a:lnTo>
                  <a:lnTo>
                    <a:pt x="213" y="7"/>
                  </a:lnTo>
                  <a:lnTo>
                    <a:pt x="230" y="16"/>
                  </a:lnTo>
                  <a:lnTo>
                    <a:pt x="243" y="30"/>
                  </a:lnTo>
                  <a:lnTo>
                    <a:pt x="251" y="44"/>
                  </a:lnTo>
                  <a:lnTo>
                    <a:pt x="256" y="64"/>
                  </a:lnTo>
                  <a:lnTo>
                    <a:pt x="255" y="83"/>
                  </a:lnTo>
                  <a:lnTo>
                    <a:pt x="249" y="106"/>
                  </a:lnTo>
                  <a:lnTo>
                    <a:pt x="238" y="127"/>
                  </a:lnTo>
                  <a:lnTo>
                    <a:pt x="222" y="149"/>
                  </a:lnTo>
                  <a:lnTo>
                    <a:pt x="204" y="167"/>
                  </a:lnTo>
                  <a:lnTo>
                    <a:pt x="184" y="185"/>
                  </a:lnTo>
                  <a:lnTo>
                    <a:pt x="159" y="198"/>
                  </a:lnTo>
                  <a:lnTo>
                    <a:pt x="134" y="210"/>
                  </a:lnTo>
                  <a:lnTo>
                    <a:pt x="109" y="216"/>
                  </a:lnTo>
                  <a:lnTo>
                    <a:pt x="83" y="219"/>
                  </a:lnTo>
                  <a:lnTo>
                    <a:pt x="58" y="215"/>
                  </a:lnTo>
                  <a:lnTo>
                    <a:pt x="39" y="208"/>
                  </a:lnTo>
                  <a:lnTo>
                    <a:pt x="22" y="197"/>
                  </a:lnTo>
                  <a:lnTo>
                    <a:pt x="11" y="184"/>
                  </a:lnTo>
                  <a:lnTo>
                    <a:pt x="3" y="166"/>
                  </a:lnTo>
                  <a:lnTo>
                    <a:pt x="0" y="148"/>
                  </a:lnTo>
                  <a:lnTo>
                    <a:pt x="2" y="127"/>
                  </a:lnTo>
                  <a:lnTo>
                    <a:pt x="11" y="106"/>
                  </a:lnTo>
                  <a:lnTo>
                    <a:pt x="22" y="83"/>
                  </a:lnTo>
                  <a:lnTo>
                    <a:pt x="38" y="62"/>
                  </a:lnTo>
                  <a:lnTo>
                    <a:pt x="56" y="44"/>
                  </a:lnTo>
                  <a:lnTo>
                    <a:pt x="78" y="30"/>
                  </a:lnTo>
                  <a:lnTo>
                    <a:pt x="100" y="16"/>
                  </a:lnTo>
                  <a:lnTo>
                    <a:pt x="124" y="7"/>
                  </a:lnTo>
                  <a:lnTo>
                    <a:pt x="147" y="2"/>
                  </a:lnTo>
                  <a:lnTo>
                    <a:pt x="173" y="0"/>
                  </a:lnTo>
                  <a:close/>
                  <a:moveTo>
                    <a:pt x="172" y="8"/>
                  </a:moveTo>
                  <a:lnTo>
                    <a:pt x="147" y="8"/>
                  </a:lnTo>
                  <a:lnTo>
                    <a:pt x="124" y="13"/>
                  </a:lnTo>
                  <a:lnTo>
                    <a:pt x="102" y="21"/>
                  </a:lnTo>
                  <a:lnTo>
                    <a:pt x="82" y="34"/>
                  </a:lnTo>
                  <a:lnTo>
                    <a:pt x="61" y="48"/>
                  </a:lnTo>
                  <a:lnTo>
                    <a:pt x="44" y="65"/>
                  </a:lnTo>
                  <a:lnTo>
                    <a:pt x="29" y="84"/>
                  </a:lnTo>
                  <a:lnTo>
                    <a:pt x="18" y="106"/>
                  </a:lnTo>
                  <a:lnTo>
                    <a:pt x="11" y="126"/>
                  </a:lnTo>
                  <a:lnTo>
                    <a:pt x="8" y="145"/>
                  </a:lnTo>
                  <a:lnTo>
                    <a:pt x="11" y="163"/>
                  </a:lnTo>
                  <a:lnTo>
                    <a:pt x="18" y="180"/>
                  </a:lnTo>
                  <a:lnTo>
                    <a:pt x="29" y="191"/>
                  </a:lnTo>
                  <a:lnTo>
                    <a:pt x="44" y="203"/>
                  </a:lnTo>
                  <a:lnTo>
                    <a:pt x="63" y="210"/>
                  </a:lnTo>
                  <a:lnTo>
                    <a:pt x="87" y="212"/>
                  </a:lnTo>
                  <a:lnTo>
                    <a:pt x="110" y="210"/>
                  </a:lnTo>
                  <a:lnTo>
                    <a:pt x="133" y="203"/>
                  </a:lnTo>
                  <a:lnTo>
                    <a:pt x="156" y="191"/>
                  </a:lnTo>
                  <a:lnTo>
                    <a:pt x="180" y="180"/>
                  </a:lnTo>
                  <a:lnTo>
                    <a:pt x="199" y="163"/>
                  </a:lnTo>
                  <a:lnTo>
                    <a:pt x="218" y="146"/>
                  </a:lnTo>
                  <a:lnTo>
                    <a:pt x="233" y="126"/>
                  </a:lnTo>
                  <a:lnTo>
                    <a:pt x="243" y="106"/>
                  </a:lnTo>
                  <a:lnTo>
                    <a:pt x="247" y="84"/>
                  </a:lnTo>
                  <a:lnTo>
                    <a:pt x="248" y="66"/>
                  </a:lnTo>
                  <a:lnTo>
                    <a:pt x="244" y="49"/>
                  </a:lnTo>
                  <a:lnTo>
                    <a:pt x="236" y="35"/>
                  </a:lnTo>
                  <a:lnTo>
                    <a:pt x="225" y="22"/>
                  </a:lnTo>
                  <a:lnTo>
                    <a:pt x="209" y="15"/>
                  </a:lnTo>
                  <a:lnTo>
                    <a:pt x="191" y="9"/>
                  </a:lnTo>
                  <a:lnTo>
                    <a:pt x="172" y="8"/>
                  </a:ln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45" name="Freeform 22"/>
            <p:cNvSpPr>
              <a:spLocks/>
            </p:cNvSpPr>
            <p:nvPr/>
          </p:nvSpPr>
          <p:spPr bwMode="auto">
            <a:xfrm>
              <a:off x="2833" y="1233"/>
              <a:ext cx="64" cy="99"/>
            </a:xfrm>
            <a:custGeom>
              <a:avLst/>
              <a:gdLst>
                <a:gd name="T0" fmla="*/ 0 w 404"/>
                <a:gd name="T1" fmla="*/ 0 h 759"/>
                <a:gd name="T2" fmla="*/ 0 w 404"/>
                <a:gd name="T3" fmla="*/ 0 h 759"/>
                <a:gd name="T4" fmla="*/ 0 w 404"/>
                <a:gd name="T5" fmla="*/ 0 h 759"/>
                <a:gd name="T6" fmla="*/ 0 w 404"/>
                <a:gd name="T7" fmla="*/ 0 h 759"/>
                <a:gd name="T8" fmla="*/ 0 w 404"/>
                <a:gd name="T9" fmla="*/ 0 h 7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4"/>
                <a:gd name="T16" fmla="*/ 0 h 759"/>
                <a:gd name="T17" fmla="*/ 404 w 404"/>
                <a:gd name="T18" fmla="*/ 759 h 7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4" h="759">
                  <a:moveTo>
                    <a:pt x="235" y="0"/>
                  </a:moveTo>
                  <a:lnTo>
                    <a:pt x="404" y="57"/>
                  </a:lnTo>
                  <a:lnTo>
                    <a:pt x="170" y="759"/>
                  </a:lnTo>
                  <a:lnTo>
                    <a:pt x="0" y="702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46" name="Freeform 23"/>
            <p:cNvSpPr>
              <a:spLocks/>
            </p:cNvSpPr>
            <p:nvPr/>
          </p:nvSpPr>
          <p:spPr bwMode="auto">
            <a:xfrm>
              <a:off x="2840" y="1238"/>
              <a:ext cx="49" cy="88"/>
            </a:xfrm>
            <a:custGeom>
              <a:avLst/>
              <a:gdLst>
                <a:gd name="T0" fmla="*/ 0 w 310"/>
                <a:gd name="T1" fmla="*/ 0 h 677"/>
                <a:gd name="T2" fmla="*/ 0 w 310"/>
                <a:gd name="T3" fmla="*/ 0 h 677"/>
                <a:gd name="T4" fmla="*/ 0 w 310"/>
                <a:gd name="T5" fmla="*/ 0 h 677"/>
                <a:gd name="T6" fmla="*/ 0 w 310"/>
                <a:gd name="T7" fmla="*/ 0 h 677"/>
                <a:gd name="T8" fmla="*/ 0 w 310"/>
                <a:gd name="T9" fmla="*/ 0 h 6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0"/>
                <a:gd name="T16" fmla="*/ 0 h 677"/>
                <a:gd name="T17" fmla="*/ 310 w 310"/>
                <a:gd name="T18" fmla="*/ 677 h 6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0" h="677">
                  <a:moveTo>
                    <a:pt x="215" y="0"/>
                  </a:moveTo>
                  <a:lnTo>
                    <a:pt x="310" y="31"/>
                  </a:lnTo>
                  <a:lnTo>
                    <a:pt x="95" y="677"/>
                  </a:lnTo>
                  <a:lnTo>
                    <a:pt x="0" y="646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0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47" name="Freeform 24"/>
            <p:cNvSpPr>
              <a:spLocks/>
            </p:cNvSpPr>
            <p:nvPr/>
          </p:nvSpPr>
          <p:spPr bwMode="auto">
            <a:xfrm>
              <a:off x="2871" y="1145"/>
              <a:ext cx="58" cy="98"/>
            </a:xfrm>
            <a:custGeom>
              <a:avLst/>
              <a:gdLst>
                <a:gd name="T0" fmla="*/ 0 w 366"/>
                <a:gd name="T1" fmla="*/ 0 h 747"/>
                <a:gd name="T2" fmla="*/ 0 w 366"/>
                <a:gd name="T3" fmla="*/ 0 h 747"/>
                <a:gd name="T4" fmla="*/ 0 w 366"/>
                <a:gd name="T5" fmla="*/ 0 h 747"/>
                <a:gd name="T6" fmla="*/ 0 w 366"/>
                <a:gd name="T7" fmla="*/ 0 h 747"/>
                <a:gd name="T8" fmla="*/ 0 w 366"/>
                <a:gd name="T9" fmla="*/ 0 h 7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6"/>
                <a:gd name="T16" fmla="*/ 0 h 747"/>
                <a:gd name="T17" fmla="*/ 366 w 366"/>
                <a:gd name="T18" fmla="*/ 747 h 7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6" h="747">
                  <a:moveTo>
                    <a:pt x="232" y="0"/>
                  </a:moveTo>
                  <a:lnTo>
                    <a:pt x="366" y="43"/>
                  </a:lnTo>
                  <a:lnTo>
                    <a:pt x="131" y="747"/>
                  </a:lnTo>
                  <a:lnTo>
                    <a:pt x="0" y="702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48" name="Freeform 25"/>
            <p:cNvSpPr>
              <a:spLocks/>
            </p:cNvSpPr>
            <p:nvPr/>
          </p:nvSpPr>
          <p:spPr bwMode="auto">
            <a:xfrm>
              <a:off x="2877" y="1151"/>
              <a:ext cx="46" cy="87"/>
            </a:xfrm>
            <a:custGeom>
              <a:avLst/>
              <a:gdLst>
                <a:gd name="T0" fmla="*/ 0 w 288"/>
                <a:gd name="T1" fmla="*/ 0 h 670"/>
                <a:gd name="T2" fmla="*/ 0 w 288"/>
                <a:gd name="T3" fmla="*/ 0 h 670"/>
                <a:gd name="T4" fmla="*/ 0 w 288"/>
                <a:gd name="T5" fmla="*/ 0 h 670"/>
                <a:gd name="T6" fmla="*/ 0 w 288"/>
                <a:gd name="T7" fmla="*/ 0 h 670"/>
                <a:gd name="T8" fmla="*/ 0 w 288"/>
                <a:gd name="T9" fmla="*/ 0 h 6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670"/>
                <a:gd name="T17" fmla="*/ 288 w 288"/>
                <a:gd name="T18" fmla="*/ 670 h 6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670">
                  <a:moveTo>
                    <a:pt x="215" y="0"/>
                  </a:moveTo>
                  <a:lnTo>
                    <a:pt x="288" y="25"/>
                  </a:lnTo>
                  <a:lnTo>
                    <a:pt x="74" y="670"/>
                  </a:lnTo>
                  <a:lnTo>
                    <a:pt x="0" y="644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0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49" name="Freeform 26"/>
            <p:cNvSpPr>
              <a:spLocks/>
            </p:cNvSpPr>
            <p:nvPr/>
          </p:nvSpPr>
          <p:spPr bwMode="auto">
            <a:xfrm>
              <a:off x="2910" y="1058"/>
              <a:ext cx="52" cy="95"/>
            </a:xfrm>
            <a:custGeom>
              <a:avLst/>
              <a:gdLst>
                <a:gd name="T0" fmla="*/ 0 w 328"/>
                <a:gd name="T1" fmla="*/ 0 h 733"/>
                <a:gd name="T2" fmla="*/ 0 w 328"/>
                <a:gd name="T3" fmla="*/ 0 h 733"/>
                <a:gd name="T4" fmla="*/ 0 w 328"/>
                <a:gd name="T5" fmla="*/ 0 h 733"/>
                <a:gd name="T6" fmla="*/ 0 w 328"/>
                <a:gd name="T7" fmla="*/ 0 h 733"/>
                <a:gd name="T8" fmla="*/ 0 w 328"/>
                <a:gd name="T9" fmla="*/ 0 h 7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733"/>
                <a:gd name="T17" fmla="*/ 328 w 328"/>
                <a:gd name="T18" fmla="*/ 733 h 7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733">
                  <a:moveTo>
                    <a:pt x="232" y="0"/>
                  </a:moveTo>
                  <a:lnTo>
                    <a:pt x="328" y="31"/>
                  </a:lnTo>
                  <a:lnTo>
                    <a:pt x="94" y="733"/>
                  </a:lnTo>
                  <a:lnTo>
                    <a:pt x="0" y="702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50" name="Freeform 27"/>
            <p:cNvSpPr>
              <a:spLocks/>
            </p:cNvSpPr>
            <p:nvPr/>
          </p:nvSpPr>
          <p:spPr bwMode="auto">
            <a:xfrm>
              <a:off x="2915" y="1063"/>
              <a:ext cx="42" cy="86"/>
            </a:xfrm>
            <a:custGeom>
              <a:avLst/>
              <a:gdLst>
                <a:gd name="T0" fmla="*/ 0 w 267"/>
                <a:gd name="T1" fmla="*/ 0 h 663"/>
                <a:gd name="T2" fmla="*/ 0 w 267"/>
                <a:gd name="T3" fmla="*/ 0 h 663"/>
                <a:gd name="T4" fmla="*/ 0 w 267"/>
                <a:gd name="T5" fmla="*/ 0 h 663"/>
                <a:gd name="T6" fmla="*/ 0 w 267"/>
                <a:gd name="T7" fmla="*/ 0 h 663"/>
                <a:gd name="T8" fmla="*/ 0 w 267"/>
                <a:gd name="T9" fmla="*/ 0 h 6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7"/>
                <a:gd name="T16" fmla="*/ 0 h 663"/>
                <a:gd name="T17" fmla="*/ 267 w 267"/>
                <a:gd name="T18" fmla="*/ 663 h 6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7" h="663">
                  <a:moveTo>
                    <a:pt x="215" y="0"/>
                  </a:moveTo>
                  <a:lnTo>
                    <a:pt x="267" y="18"/>
                  </a:lnTo>
                  <a:lnTo>
                    <a:pt x="53" y="663"/>
                  </a:lnTo>
                  <a:lnTo>
                    <a:pt x="0" y="64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0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51" name="Freeform 28"/>
            <p:cNvSpPr>
              <a:spLocks/>
            </p:cNvSpPr>
            <p:nvPr/>
          </p:nvSpPr>
          <p:spPr bwMode="auto">
            <a:xfrm>
              <a:off x="2949" y="970"/>
              <a:ext cx="46" cy="94"/>
            </a:xfrm>
            <a:custGeom>
              <a:avLst/>
              <a:gdLst>
                <a:gd name="T0" fmla="*/ 0 w 289"/>
                <a:gd name="T1" fmla="*/ 0 h 722"/>
                <a:gd name="T2" fmla="*/ 0 w 289"/>
                <a:gd name="T3" fmla="*/ 0 h 722"/>
                <a:gd name="T4" fmla="*/ 0 w 289"/>
                <a:gd name="T5" fmla="*/ 0 h 722"/>
                <a:gd name="T6" fmla="*/ 0 w 289"/>
                <a:gd name="T7" fmla="*/ 0 h 722"/>
                <a:gd name="T8" fmla="*/ 0 w 289"/>
                <a:gd name="T9" fmla="*/ 0 h 7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722"/>
                <a:gd name="T17" fmla="*/ 289 w 289"/>
                <a:gd name="T18" fmla="*/ 722 h 7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722">
                  <a:moveTo>
                    <a:pt x="233" y="0"/>
                  </a:moveTo>
                  <a:lnTo>
                    <a:pt x="289" y="18"/>
                  </a:lnTo>
                  <a:lnTo>
                    <a:pt x="56" y="722"/>
                  </a:lnTo>
                  <a:lnTo>
                    <a:pt x="0" y="703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52" name="Freeform 29"/>
            <p:cNvSpPr>
              <a:spLocks/>
            </p:cNvSpPr>
            <p:nvPr/>
          </p:nvSpPr>
          <p:spPr bwMode="auto">
            <a:xfrm>
              <a:off x="2953" y="974"/>
              <a:ext cx="39" cy="86"/>
            </a:xfrm>
            <a:custGeom>
              <a:avLst/>
              <a:gdLst>
                <a:gd name="T0" fmla="*/ 0 w 247"/>
                <a:gd name="T1" fmla="*/ 0 h 655"/>
                <a:gd name="T2" fmla="*/ 0 w 247"/>
                <a:gd name="T3" fmla="*/ 0 h 655"/>
                <a:gd name="T4" fmla="*/ 0 w 247"/>
                <a:gd name="T5" fmla="*/ 0 h 655"/>
                <a:gd name="T6" fmla="*/ 0 w 247"/>
                <a:gd name="T7" fmla="*/ 0 h 655"/>
                <a:gd name="T8" fmla="*/ 0 w 247"/>
                <a:gd name="T9" fmla="*/ 0 h 6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7"/>
                <a:gd name="T16" fmla="*/ 0 h 655"/>
                <a:gd name="T17" fmla="*/ 247 w 247"/>
                <a:gd name="T18" fmla="*/ 655 h 6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7" h="655">
                  <a:moveTo>
                    <a:pt x="214" y="0"/>
                  </a:moveTo>
                  <a:lnTo>
                    <a:pt x="247" y="10"/>
                  </a:lnTo>
                  <a:lnTo>
                    <a:pt x="31" y="655"/>
                  </a:lnTo>
                  <a:lnTo>
                    <a:pt x="0" y="645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0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793" name="Group 30"/>
          <p:cNvGrpSpPr>
            <a:grpSpLocks/>
          </p:cNvGrpSpPr>
          <p:nvPr/>
        </p:nvGrpSpPr>
        <p:grpSpPr bwMode="auto">
          <a:xfrm>
            <a:off x="4225925" y="3446463"/>
            <a:ext cx="1336675" cy="1066800"/>
            <a:chOff x="2560" y="899"/>
            <a:chExt cx="842" cy="672"/>
          </a:xfrm>
        </p:grpSpPr>
        <p:sp>
          <p:nvSpPr>
            <p:cNvPr id="246806" name="AutoShape 31"/>
            <p:cNvSpPr>
              <a:spLocks noChangeAspect="1" noChangeArrowheads="1" noTextEdit="1"/>
            </p:cNvSpPr>
            <p:nvPr/>
          </p:nvSpPr>
          <p:spPr bwMode="auto">
            <a:xfrm>
              <a:off x="2780" y="899"/>
              <a:ext cx="622" cy="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07" name="Freeform 32"/>
            <p:cNvSpPr>
              <a:spLocks/>
            </p:cNvSpPr>
            <p:nvPr/>
          </p:nvSpPr>
          <p:spPr bwMode="auto">
            <a:xfrm>
              <a:off x="2560" y="1288"/>
              <a:ext cx="424" cy="283"/>
            </a:xfrm>
            <a:custGeom>
              <a:avLst/>
              <a:gdLst>
                <a:gd name="T0" fmla="*/ 0 w 2669"/>
                <a:gd name="T1" fmla="*/ 0 h 2174"/>
                <a:gd name="T2" fmla="*/ 0 w 2669"/>
                <a:gd name="T3" fmla="*/ 0 h 2174"/>
                <a:gd name="T4" fmla="*/ 0 w 2669"/>
                <a:gd name="T5" fmla="*/ 0 h 2174"/>
                <a:gd name="T6" fmla="*/ 0 w 2669"/>
                <a:gd name="T7" fmla="*/ 0 h 2174"/>
                <a:gd name="T8" fmla="*/ 0 w 2669"/>
                <a:gd name="T9" fmla="*/ 0 h 2174"/>
                <a:gd name="T10" fmla="*/ 0 w 2669"/>
                <a:gd name="T11" fmla="*/ 0 h 2174"/>
                <a:gd name="T12" fmla="*/ 0 w 2669"/>
                <a:gd name="T13" fmla="*/ 0 h 21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69"/>
                <a:gd name="T22" fmla="*/ 0 h 2174"/>
                <a:gd name="T23" fmla="*/ 2669 w 2669"/>
                <a:gd name="T24" fmla="*/ 2174 h 21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69" h="2174">
                  <a:moveTo>
                    <a:pt x="0" y="398"/>
                  </a:moveTo>
                  <a:lnTo>
                    <a:pt x="188" y="1723"/>
                  </a:lnTo>
                  <a:lnTo>
                    <a:pt x="1005" y="2174"/>
                  </a:lnTo>
                  <a:lnTo>
                    <a:pt x="2559" y="1269"/>
                  </a:lnTo>
                  <a:lnTo>
                    <a:pt x="2669" y="167"/>
                  </a:lnTo>
                  <a:lnTo>
                    <a:pt x="1897" y="0"/>
                  </a:lnTo>
                  <a:lnTo>
                    <a:pt x="0" y="398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08" name="Freeform 33"/>
            <p:cNvSpPr>
              <a:spLocks/>
            </p:cNvSpPr>
            <p:nvPr/>
          </p:nvSpPr>
          <p:spPr bwMode="auto">
            <a:xfrm>
              <a:off x="2574" y="1297"/>
              <a:ext cx="396" cy="265"/>
            </a:xfrm>
            <a:custGeom>
              <a:avLst/>
              <a:gdLst>
                <a:gd name="T0" fmla="*/ 0 w 2494"/>
                <a:gd name="T1" fmla="*/ 0 h 2032"/>
                <a:gd name="T2" fmla="*/ 0 w 2494"/>
                <a:gd name="T3" fmla="*/ 0 h 2032"/>
                <a:gd name="T4" fmla="*/ 0 w 2494"/>
                <a:gd name="T5" fmla="*/ 0 h 2032"/>
                <a:gd name="T6" fmla="*/ 0 w 2494"/>
                <a:gd name="T7" fmla="*/ 0 h 2032"/>
                <a:gd name="T8" fmla="*/ 0 w 2494"/>
                <a:gd name="T9" fmla="*/ 0 h 2032"/>
                <a:gd name="T10" fmla="*/ 0 w 2494"/>
                <a:gd name="T11" fmla="*/ 0 h 2032"/>
                <a:gd name="T12" fmla="*/ 0 w 2494"/>
                <a:gd name="T13" fmla="*/ 0 h 20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94"/>
                <a:gd name="T22" fmla="*/ 0 h 2032"/>
                <a:gd name="T23" fmla="*/ 2494 w 2494"/>
                <a:gd name="T24" fmla="*/ 2032 h 20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94" h="2032">
                  <a:moveTo>
                    <a:pt x="0" y="372"/>
                  </a:moveTo>
                  <a:lnTo>
                    <a:pt x="176" y="1610"/>
                  </a:lnTo>
                  <a:lnTo>
                    <a:pt x="937" y="2032"/>
                  </a:lnTo>
                  <a:lnTo>
                    <a:pt x="2392" y="1187"/>
                  </a:lnTo>
                  <a:lnTo>
                    <a:pt x="2494" y="157"/>
                  </a:lnTo>
                  <a:lnTo>
                    <a:pt x="1773" y="0"/>
                  </a:lnTo>
                  <a:lnTo>
                    <a:pt x="0" y="37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9" name="Freeform 34"/>
            <p:cNvSpPr>
              <a:spLocks/>
            </p:cNvSpPr>
            <p:nvPr/>
          </p:nvSpPr>
          <p:spPr bwMode="auto">
            <a:xfrm>
              <a:off x="2585" y="1355"/>
              <a:ext cx="138" cy="195"/>
            </a:xfrm>
            <a:custGeom>
              <a:avLst/>
              <a:gdLst>
                <a:gd name="T0" fmla="*/ 0 w 866"/>
                <a:gd name="T1" fmla="*/ 0 h 1496"/>
                <a:gd name="T2" fmla="*/ 0 w 866"/>
                <a:gd name="T3" fmla="*/ 0 h 1496"/>
                <a:gd name="T4" fmla="*/ 0 w 866"/>
                <a:gd name="T5" fmla="*/ 0 h 1496"/>
                <a:gd name="T6" fmla="*/ 0 w 866"/>
                <a:gd name="T7" fmla="*/ 0 h 1496"/>
                <a:gd name="T8" fmla="*/ 0 w 866"/>
                <a:gd name="T9" fmla="*/ 0 h 1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"/>
                <a:gd name="T16" fmla="*/ 0 h 1496"/>
                <a:gd name="T17" fmla="*/ 866 w 866"/>
                <a:gd name="T18" fmla="*/ 1496 h 1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" h="1496">
                  <a:moveTo>
                    <a:pt x="866" y="329"/>
                  </a:moveTo>
                  <a:lnTo>
                    <a:pt x="828" y="1496"/>
                  </a:lnTo>
                  <a:lnTo>
                    <a:pt x="180" y="1108"/>
                  </a:lnTo>
                  <a:lnTo>
                    <a:pt x="0" y="0"/>
                  </a:lnTo>
                  <a:lnTo>
                    <a:pt x="866" y="329"/>
                  </a:lnTo>
                  <a:close/>
                </a:path>
              </a:pathLst>
            </a:custGeom>
            <a:solidFill>
              <a:srgbClr val="87615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0" name="Freeform 35"/>
            <p:cNvSpPr>
              <a:spLocks/>
            </p:cNvSpPr>
            <p:nvPr/>
          </p:nvSpPr>
          <p:spPr bwMode="auto">
            <a:xfrm>
              <a:off x="2598" y="1305"/>
              <a:ext cx="353" cy="78"/>
            </a:xfrm>
            <a:custGeom>
              <a:avLst/>
              <a:gdLst>
                <a:gd name="T0" fmla="*/ 0 w 2224"/>
                <a:gd name="T1" fmla="*/ 0 h 598"/>
                <a:gd name="T2" fmla="*/ 0 w 2224"/>
                <a:gd name="T3" fmla="*/ 0 h 598"/>
                <a:gd name="T4" fmla="*/ 0 w 2224"/>
                <a:gd name="T5" fmla="*/ 0 h 598"/>
                <a:gd name="T6" fmla="*/ 0 w 2224"/>
                <a:gd name="T7" fmla="*/ 0 h 598"/>
                <a:gd name="T8" fmla="*/ 0 w 2224"/>
                <a:gd name="T9" fmla="*/ 0 h 5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4"/>
                <a:gd name="T16" fmla="*/ 0 h 598"/>
                <a:gd name="T17" fmla="*/ 2224 w 2224"/>
                <a:gd name="T18" fmla="*/ 598 h 5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4" h="598">
                  <a:moveTo>
                    <a:pt x="838" y="598"/>
                  </a:moveTo>
                  <a:lnTo>
                    <a:pt x="0" y="349"/>
                  </a:lnTo>
                  <a:lnTo>
                    <a:pt x="1606" y="0"/>
                  </a:lnTo>
                  <a:lnTo>
                    <a:pt x="2224" y="138"/>
                  </a:lnTo>
                  <a:lnTo>
                    <a:pt x="838" y="598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11" name="Freeform 36"/>
            <p:cNvSpPr>
              <a:spLocks/>
            </p:cNvSpPr>
            <p:nvPr/>
          </p:nvSpPr>
          <p:spPr bwMode="auto">
            <a:xfrm>
              <a:off x="2794" y="1398"/>
              <a:ext cx="52" cy="17"/>
            </a:xfrm>
            <a:custGeom>
              <a:avLst/>
              <a:gdLst>
                <a:gd name="T0" fmla="*/ 0 w 331"/>
                <a:gd name="T1" fmla="*/ 0 h 135"/>
                <a:gd name="T2" fmla="*/ 0 w 331"/>
                <a:gd name="T3" fmla="*/ 0 h 135"/>
                <a:gd name="T4" fmla="*/ 0 w 331"/>
                <a:gd name="T5" fmla="*/ 0 h 135"/>
                <a:gd name="T6" fmla="*/ 0 w 331"/>
                <a:gd name="T7" fmla="*/ 0 h 135"/>
                <a:gd name="T8" fmla="*/ 0 w 331"/>
                <a:gd name="T9" fmla="*/ 0 h 135"/>
                <a:gd name="T10" fmla="*/ 0 w 331"/>
                <a:gd name="T11" fmla="*/ 0 h 135"/>
                <a:gd name="T12" fmla="*/ 0 w 331"/>
                <a:gd name="T13" fmla="*/ 0 h 135"/>
                <a:gd name="T14" fmla="*/ 0 w 331"/>
                <a:gd name="T15" fmla="*/ 0 h 135"/>
                <a:gd name="T16" fmla="*/ 0 w 331"/>
                <a:gd name="T17" fmla="*/ 0 h 135"/>
                <a:gd name="T18" fmla="*/ 0 w 331"/>
                <a:gd name="T19" fmla="*/ 0 h 135"/>
                <a:gd name="T20" fmla="*/ 0 w 331"/>
                <a:gd name="T21" fmla="*/ 0 h 1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31"/>
                <a:gd name="T34" fmla="*/ 0 h 135"/>
                <a:gd name="T35" fmla="*/ 331 w 331"/>
                <a:gd name="T36" fmla="*/ 135 h 1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31" h="135">
                  <a:moveTo>
                    <a:pt x="44" y="0"/>
                  </a:moveTo>
                  <a:lnTo>
                    <a:pt x="306" y="96"/>
                  </a:lnTo>
                  <a:lnTo>
                    <a:pt x="311" y="105"/>
                  </a:lnTo>
                  <a:lnTo>
                    <a:pt x="318" y="114"/>
                  </a:lnTo>
                  <a:lnTo>
                    <a:pt x="324" y="123"/>
                  </a:lnTo>
                  <a:lnTo>
                    <a:pt x="331" y="135"/>
                  </a:lnTo>
                  <a:lnTo>
                    <a:pt x="0" y="15"/>
                  </a:lnTo>
                  <a:lnTo>
                    <a:pt x="11" y="9"/>
                  </a:lnTo>
                  <a:lnTo>
                    <a:pt x="22" y="6"/>
                  </a:lnTo>
                  <a:lnTo>
                    <a:pt x="33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12" name="Freeform 37"/>
            <p:cNvSpPr>
              <a:spLocks/>
            </p:cNvSpPr>
            <p:nvPr/>
          </p:nvSpPr>
          <p:spPr bwMode="auto">
            <a:xfrm>
              <a:off x="2777" y="1406"/>
              <a:ext cx="75" cy="26"/>
            </a:xfrm>
            <a:custGeom>
              <a:avLst/>
              <a:gdLst>
                <a:gd name="T0" fmla="*/ 0 w 479"/>
                <a:gd name="T1" fmla="*/ 0 h 197"/>
                <a:gd name="T2" fmla="*/ 0 w 479"/>
                <a:gd name="T3" fmla="*/ 0 h 197"/>
                <a:gd name="T4" fmla="*/ 0 w 479"/>
                <a:gd name="T5" fmla="*/ 0 h 197"/>
                <a:gd name="T6" fmla="*/ 0 w 479"/>
                <a:gd name="T7" fmla="*/ 0 h 197"/>
                <a:gd name="T8" fmla="*/ 0 w 479"/>
                <a:gd name="T9" fmla="*/ 0 h 197"/>
                <a:gd name="T10" fmla="*/ 0 w 479"/>
                <a:gd name="T11" fmla="*/ 0 h 197"/>
                <a:gd name="T12" fmla="*/ 0 w 479"/>
                <a:gd name="T13" fmla="*/ 0 h 197"/>
                <a:gd name="T14" fmla="*/ 0 w 479"/>
                <a:gd name="T15" fmla="*/ 0 h 197"/>
                <a:gd name="T16" fmla="*/ 0 w 479"/>
                <a:gd name="T17" fmla="*/ 0 h 197"/>
                <a:gd name="T18" fmla="*/ 0 w 479"/>
                <a:gd name="T19" fmla="*/ 0 h 197"/>
                <a:gd name="T20" fmla="*/ 0 w 479"/>
                <a:gd name="T21" fmla="*/ 0 h 197"/>
                <a:gd name="T22" fmla="*/ 0 w 479"/>
                <a:gd name="T23" fmla="*/ 0 h 197"/>
                <a:gd name="T24" fmla="*/ 0 w 479"/>
                <a:gd name="T25" fmla="*/ 0 h 197"/>
                <a:gd name="T26" fmla="*/ 0 w 479"/>
                <a:gd name="T27" fmla="*/ 0 h 197"/>
                <a:gd name="T28" fmla="*/ 0 w 479"/>
                <a:gd name="T29" fmla="*/ 0 h 197"/>
                <a:gd name="T30" fmla="*/ 0 w 479"/>
                <a:gd name="T31" fmla="*/ 0 h 197"/>
                <a:gd name="T32" fmla="*/ 0 w 479"/>
                <a:gd name="T33" fmla="*/ 0 h 197"/>
                <a:gd name="T34" fmla="*/ 0 w 479"/>
                <a:gd name="T35" fmla="*/ 0 h 197"/>
                <a:gd name="T36" fmla="*/ 0 w 479"/>
                <a:gd name="T37" fmla="*/ 0 h 197"/>
                <a:gd name="T38" fmla="*/ 0 w 479"/>
                <a:gd name="T39" fmla="*/ 0 h 197"/>
                <a:gd name="T40" fmla="*/ 0 w 479"/>
                <a:gd name="T41" fmla="*/ 0 h 197"/>
                <a:gd name="T42" fmla="*/ 0 w 479"/>
                <a:gd name="T43" fmla="*/ 0 h 197"/>
                <a:gd name="T44" fmla="*/ 0 w 479"/>
                <a:gd name="T45" fmla="*/ 0 h 19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79"/>
                <a:gd name="T70" fmla="*/ 0 h 197"/>
                <a:gd name="T71" fmla="*/ 479 w 479"/>
                <a:gd name="T72" fmla="*/ 197 h 19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79" h="197">
                  <a:moveTo>
                    <a:pt x="24" y="0"/>
                  </a:moveTo>
                  <a:lnTo>
                    <a:pt x="80" y="19"/>
                  </a:lnTo>
                  <a:lnTo>
                    <a:pt x="136" y="40"/>
                  </a:lnTo>
                  <a:lnTo>
                    <a:pt x="192" y="60"/>
                  </a:lnTo>
                  <a:lnTo>
                    <a:pt x="249" y="81"/>
                  </a:lnTo>
                  <a:lnTo>
                    <a:pt x="304" y="102"/>
                  </a:lnTo>
                  <a:lnTo>
                    <a:pt x="361" y="122"/>
                  </a:lnTo>
                  <a:lnTo>
                    <a:pt x="417" y="143"/>
                  </a:lnTo>
                  <a:lnTo>
                    <a:pt x="473" y="164"/>
                  </a:lnTo>
                  <a:lnTo>
                    <a:pt x="473" y="171"/>
                  </a:lnTo>
                  <a:lnTo>
                    <a:pt x="476" y="180"/>
                  </a:lnTo>
                  <a:lnTo>
                    <a:pt x="476" y="188"/>
                  </a:lnTo>
                  <a:lnTo>
                    <a:pt x="479" y="197"/>
                  </a:lnTo>
                  <a:lnTo>
                    <a:pt x="418" y="174"/>
                  </a:lnTo>
                  <a:lnTo>
                    <a:pt x="359" y="152"/>
                  </a:lnTo>
                  <a:lnTo>
                    <a:pt x="298" y="130"/>
                  </a:lnTo>
                  <a:lnTo>
                    <a:pt x="238" y="108"/>
                  </a:lnTo>
                  <a:lnTo>
                    <a:pt x="178" y="86"/>
                  </a:lnTo>
                  <a:lnTo>
                    <a:pt x="118" y="64"/>
                  </a:lnTo>
                  <a:lnTo>
                    <a:pt x="58" y="42"/>
                  </a:lnTo>
                  <a:lnTo>
                    <a:pt x="0" y="22"/>
                  </a:lnTo>
                  <a:lnTo>
                    <a:pt x="11" y="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13" name="Freeform 38"/>
            <p:cNvSpPr>
              <a:spLocks/>
            </p:cNvSpPr>
            <p:nvPr/>
          </p:nvSpPr>
          <p:spPr bwMode="auto">
            <a:xfrm>
              <a:off x="2765" y="1416"/>
              <a:ext cx="88" cy="30"/>
            </a:xfrm>
            <a:custGeom>
              <a:avLst/>
              <a:gdLst>
                <a:gd name="T0" fmla="*/ 0 w 551"/>
                <a:gd name="T1" fmla="*/ 0 h 225"/>
                <a:gd name="T2" fmla="*/ 0 w 551"/>
                <a:gd name="T3" fmla="*/ 0 h 225"/>
                <a:gd name="T4" fmla="*/ 0 w 551"/>
                <a:gd name="T5" fmla="*/ 0 h 225"/>
                <a:gd name="T6" fmla="*/ 0 w 551"/>
                <a:gd name="T7" fmla="*/ 0 h 225"/>
                <a:gd name="T8" fmla="*/ 0 w 551"/>
                <a:gd name="T9" fmla="*/ 0 h 225"/>
                <a:gd name="T10" fmla="*/ 0 w 551"/>
                <a:gd name="T11" fmla="*/ 0 h 225"/>
                <a:gd name="T12" fmla="*/ 0 w 551"/>
                <a:gd name="T13" fmla="*/ 0 h 225"/>
                <a:gd name="T14" fmla="*/ 0 w 551"/>
                <a:gd name="T15" fmla="*/ 0 h 225"/>
                <a:gd name="T16" fmla="*/ 0 w 551"/>
                <a:gd name="T17" fmla="*/ 0 h 225"/>
                <a:gd name="T18" fmla="*/ 0 w 551"/>
                <a:gd name="T19" fmla="*/ 0 h 225"/>
                <a:gd name="T20" fmla="*/ 0 w 551"/>
                <a:gd name="T21" fmla="*/ 0 h 225"/>
                <a:gd name="T22" fmla="*/ 0 w 551"/>
                <a:gd name="T23" fmla="*/ 0 h 225"/>
                <a:gd name="T24" fmla="*/ 0 w 551"/>
                <a:gd name="T25" fmla="*/ 0 h 225"/>
                <a:gd name="T26" fmla="*/ 0 w 551"/>
                <a:gd name="T27" fmla="*/ 0 h 225"/>
                <a:gd name="T28" fmla="*/ 0 w 551"/>
                <a:gd name="T29" fmla="*/ 0 h 225"/>
                <a:gd name="T30" fmla="*/ 0 w 551"/>
                <a:gd name="T31" fmla="*/ 0 h 225"/>
                <a:gd name="T32" fmla="*/ 0 w 551"/>
                <a:gd name="T33" fmla="*/ 0 h 225"/>
                <a:gd name="T34" fmla="*/ 0 w 551"/>
                <a:gd name="T35" fmla="*/ 0 h 225"/>
                <a:gd name="T36" fmla="*/ 0 w 551"/>
                <a:gd name="T37" fmla="*/ 0 h 225"/>
                <a:gd name="T38" fmla="*/ 0 w 551"/>
                <a:gd name="T39" fmla="*/ 0 h 225"/>
                <a:gd name="T40" fmla="*/ 0 w 551"/>
                <a:gd name="T41" fmla="*/ 0 h 225"/>
                <a:gd name="T42" fmla="*/ 0 w 551"/>
                <a:gd name="T43" fmla="*/ 0 h 225"/>
                <a:gd name="T44" fmla="*/ 0 w 551"/>
                <a:gd name="T45" fmla="*/ 0 h 22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51"/>
                <a:gd name="T70" fmla="*/ 0 h 225"/>
                <a:gd name="T71" fmla="*/ 551 w 551"/>
                <a:gd name="T72" fmla="*/ 225 h 22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51" h="225">
                  <a:moveTo>
                    <a:pt x="16" y="0"/>
                  </a:moveTo>
                  <a:lnTo>
                    <a:pt x="82" y="24"/>
                  </a:lnTo>
                  <a:lnTo>
                    <a:pt x="149" y="48"/>
                  </a:lnTo>
                  <a:lnTo>
                    <a:pt x="217" y="73"/>
                  </a:lnTo>
                  <a:lnTo>
                    <a:pt x="284" y="98"/>
                  </a:lnTo>
                  <a:lnTo>
                    <a:pt x="349" y="122"/>
                  </a:lnTo>
                  <a:lnTo>
                    <a:pt x="417" y="146"/>
                  </a:lnTo>
                  <a:lnTo>
                    <a:pt x="484" y="171"/>
                  </a:lnTo>
                  <a:lnTo>
                    <a:pt x="551" y="196"/>
                  </a:lnTo>
                  <a:lnTo>
                    <a:pt x="550" y="203"/>
                  </a:lnTo>
                  <a:lnTo>
                    <a:pt x="548" y="211"/>
                  </a:lnTo>
                  <a:lnTo>
                    <a:pt x="548" y="217"/>
                  </a:lnTo>
                  <a:lnTo>
                    <a:pt x="548" y="225"/>
                  </a:lnTo>
                  <a:lnTo>
                    <a:pt x="479" y="199"/>
                  </a:lnTo>
                  <a:lnTo>
                    <a:pt x="410" y="175"/>
                  </a:lnTo>
                  <a:lnTo>
                    <a:pt x="342" y="149"/>
                  </a:lnTo>
                  <a:lnTo>
                    <a:pt x="273" y="124"/>
                  </a:lnTo>
                  <a:lnTo>
                    <a:pt x="204" y="98"/>
                  </a:lnTo>
                  <a:lnTo>
                    <a:pt x="135" y="74"/>
                  </a:lnTo>
                  <a:lnTo>
                    <a:pt x="67" y="49"/>
                  </a:lnTo>
                  <a:lnTo>
                    <a:pt x="0" y="25"/>
                  </a:lnTo>
                  <a:lnTo>
                    <a:pt x="7" y="1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14" name="Freeform 39"/>
            <p:cNvSpPr>
              <a:spLocks/>
            </p:cNvSpPr>
            <p:nvPr/>
          </p:nvSpPr>
          <p:spPr bwMode="auto">
            <a:xfrm>
              <a:off x="2758" y="1429"/>
              <a:ext cx="91" cy="30"/>
            </a:xfrm>
            <a:custGeom>
              <a:avLst/>
              <a:gdLst>
                <a:gd name="T0" fmla="*/ 0 w 576"/>
                <a:gd name="T1" fmla="*/ 0 h 234"/>
                <a:gd name="T2" fmla="*/ 0 w 576"/>
                <a:gd name="T3" fmla="*/ 0 h 234"/>
                <a:gd name="T4" fmla="*/ 0 w 576"/>
                <a:gd name="T5" fmla="*/ 0 h 234"/>
                <a:gd name="T6" fmla="*/ 0 w 576"/>
                <a:gd name="T7" fmla="*/ 0 h 234"/>
                <a:gd name="T8" fmla="*/ 0 w 576"/>
                <a:gd name="T9" fmla="*/ 0 h 234"/>
                <a:gd name="T10" fmla="*/ 0 w 576"/>
                <a:gd name="T11" fmla="*/ 0 h 234"/>
                <a:gd name="T12" fmla="*/ 0 w 576"/>
                <a:gd name="T13" fmla="*/ 0 h 234"/>
                <a:gd name="T14" fmla="*/ 0 w 576"/>
                <a:gd name="T15" fmla="*/ 0 h 234"/>
                <a:gd name="T16" fmla="*/ 0 w 576"/>
                <a:gd name="T17" fmla="*/ 0 h 234"/>
                <a:gd name="T18" fmla="*/ 0 w 576"/>
                <a:gd name="T19" fmla="*/ 0 h 234"/>
                <a:gd name="T20" fmla="*/ 0 w 576"/>
                <a:gd name="T21" fmla="*/ 0 h 234"/>
                <a:gd name="T22" fmla="*/ 0 w 576"/>
                <a:gd name="T23" fmla="*/ 0 h 234"/>
                <a:gd name="T24" fmla="*/ 0 w 576"/>
                <a:gd name="T25" fmla="*/ 0 h 234"/>
                <a:gd name="T26" fmla="*/ 0 w 576"/>
                <a:gd name="T27" fmla="*/ 0 h 234"/>
                <a:gd name="T28" fmla="*/ 0 w 576"/>
                <a:gd name="T29" fmla="*/ 0 h 234"/>
                <a:gd name="T30" fmla="*/ 0 w 576"/>
                <a:gd name="T31" fmla="*/ 0 h 234"/>
                <a:gd name="T32" fmla="*/ 0 w 576"/>
                <a:gd name="T33" fmla="*/ 0 h 234"/>
                <a:gd name="T34" fmla="*/ 0 w 576"/>
                <a:gd name="T35" fmla="*/ 0 h 234"/>
                <a:gd name="T36" fmla="*/ 0 w 576"/>
                <a:gd name="T37" fmla="*/ 0 h 234"/>
                <a:gd name="T38" fmla="*/ 0 w 576"/>
                <a:gd name="T39" fmla="*/ 0 h 234"/>
                <a:gd name="T40" fmla="*/ 0 w 576"/>
                <a:gd name="T41" fmla="*/ 0 h 234"/>
                <a:gd name="T42" fmla="*/ 0 w 576"/>
                <a:gd name="T43" fmla="*/ 0 h 234"/>
                <a:gd name="T44" fmla="*/ 0 w 576"/>
                <a:gd name="T45" fmla="*/ 0 h 234"/>
                <a:gd name="T46" fmla="*/ 0 w 576"/>
                <a:gd name="T47" fmla="*/ 0 h 234"/>
                <a:gd name="T48" fmla="*/ 0 w 576"/>
                <a:gd name="T49" fmla="*/ 0 h 2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76"/>
                <a:gd name="T76" fmla="*/ 0 h 234"/>
                <a:gd name="T77" fmla="*/ 576 w 576"/>
                <a:gd name="T78" fmla="*/ 234 h 2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76" h="234">
                  <a:moveTo>
                    <a:pt x="11" y="0"/>
                  </a:moveTo>
                  <a:lnTo>
                    <a:pt x="81" y="25"/>
                  </a:lnTo>
                  <a:lnTo>
                    <a:pt x="152" y="52"/>
                  </a:lnTo>
                  <a:lnTo>
                    <a:pt x="223" y="76"/>
                  </a:lnTo>
                  <a:lnTo>
                    <a:pt x="294" y="103"/>
                  </a:lnTo>
                  <a:lnTo>
                    <a:pt x="363" y="128"/>
                  </a:lnTo>
                  <a:lnTo>
                    <a:pt x="434" y="154"/>
                  </a:lnTo>
                  <a:lnTo>
                    <a:pt x="505" y="180"/>
                  </a:lnTo>
                  <a:lnTo>
                    <a:pt x="576" y="207"/>
                  </a:lnTo>
                  <a:lnTo>
                    <a:pt x="572" y="215"/>
                  </a:lnTo>
                  <a:lnTo>
                    <a:pt x="571" y="224"/>
                  </a:lnTo>
                  <a:lnTo>
                    <a:pt x="568" y="229"/>
                  </a:lnTo>
                  <a:lnTo>
                    <a:pt x="567" y="234"/>
                  </a:lnTo>
                  <a:lnTo>
                    <a:pt x="495" y="207"/>
                  </a:lnTo>
                  <a:lnTo>
                    <a:pt x="424" y="181"/>
                  </a:lnTo>
                  <a:lnTo>
                    <a:pt x="353" y="155"/>
                  </a:lnTo>
                  <a:lnTo>
                    <a:pt x="283" y="129"/>
                  </a:lnTo>
                  <a:lnTo>
                    <a:pt x="212" y="103"/>
                  </a:lnTo>
                  <a:lnTo>
                    <a:pt x="141" y="78"/>
                  </a:lnTo>
                  <a:lnTo>
                    <a:pt x="70" y="52"/>
                  </a:lnTo>
                  <a:lnTo>
                    <a:pt x="0" y="27"/>
                  </a:lnTo>
                  <a:lnTo>
                    <a:pt x="2" y="22"/>
                  </a:lnTo>
                  <a:lnTo>
                    <a:pt x="4" y="17"/>
                  </a:lnTo>
                  <a:lnTo>
                    <a:pt x="7" y="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15" name="Freeform 40"/>
            <p:cNvSpPr>
              <a:spLocks/>
            </p:cNvSpPr>
            <p:nvPr/>
          </p:nvSpPr>
          <p:spPr bwMode="auto">
            <a:xfrm>
              <a:off x="2755" y="1442"/>
              <a:ext cx="88" cy="29"/>
            </a:xfrm>
            <a:custGeom>
              <a:avLst/>
              <a:gdLst>
                <a:gd name="T0" fmla="*/ 0 w 555"/>
                <a:gd name="T1" fmla="*/ 0 h 226"/>
                <a:gd name="T2" fmla="*/ 0 w 555"/>
                <a:gd name="T3" fmla="*/ 0 h 226"/>
                <a:gd name="T4" fmla="*/ 0 w 555"/>
                <a:gd name="T5" fmla="*/ 0 h 226"/>
                <a:gd name="T6" fmla="*/ 0 w 555"/>
                <a:gd name="T7" fmla="*/ 0 h 226"/>
                <a:gd name="T8" fmla="*/ 0 w 555"/>
                <a:gd name="T9" fmla="*/ 0 h 226"/>
                <a:gd name="T10" fmla="*/ 0 w 555"/>
                <a:gd name="T11" fmla="*/ 0 h 226"/>
                <a:gd name="T12" fmla="*/ 0 w 555"/>
                <a:gd name="T13" fmla="*/ 0 h 226"/>
                <a:gd name="T14" fmla="*/ 0 w 555"/>
                <a:gd name="T15" fmla="*/ 0 h 226"/>
                <a:gd name="T16" fmla="*/ 0 w 555"/>
                <a:gd name="T17" fmla="*/ 0 h 226"/>
                <a:gd name="T18" fmla="*/ 0 w 555"/>
                <a:gd name="T19" fmla="*/ 0 h 226"/>
                <a:gd name="T20" fmla="*/ 0 w 555"/>
                <a:gd name="T21" fmla="*/ 0 h 226"/>
                <a:gd name="T22" fmla="*/ 0 w 555"/>
                <a:gd name="T23" fmla="*/ 0 h 226"/>
                <a:gd name="T24" fmla="*/ 0 w 555"/>
                <a:gd name="T25" fmla="*/ 0 h 226"/>
                <a:gd name="T26" fmla="*/ 0 w 555"/>
                <a:gd name="T27" fmla="*/ 0 h 226"/>
                <a:gd name="T28" fmla="*/ 0 w 555"/>
                <a:gd name="T29" fmla="*/ 0 h 226"/>
                <a:gd name="T30" fmla="*/ 0 w 555"/>
                <a:gd name="T31" fmla="*/ 0 h 226"/>
                <a:gd name="T32" fmla="*/ 0 w 555"/>
                <a:gd name="T33" fmla="*/ 0 h 226"/>
                <a:gd name="T34" fmla="*/ 0 w 555"/>
                <a:gd name="T35" fmla="*/ 0 h 226"/>
                <a:gd name="T36" fmla="*/ 0 w 555"/>
                <a:gd name="T37" fmla="*/ 0 h 226"/>
                <a:gd name="T38" fmla="*/ 0 w 555"/>
                <a:gd name="T39" fmla="*/ 0 h 226"/>
                <a:gd name="T40" fmla="*/ 0 w 555"/>
                <a:gd name="T41" fmla="*/ 0 h 226"/>
                <a:gd name="T42" fmla="*/ 0 w 555"/>
                <a:gd name="T43" fmla="*/ 0 h 226"/>
                <a:gd name="T44" fmla="*/ 0 w 555"/>
                <a:gd name="T45" fmla="*/ 0 h 22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55"/>
                <a:gd name="T70" fmla="*/ 0 h 226"/>
                <a:gd name="T71" fmla="*/ 555 w 555"/>
                <a:gd name="T72" fmla="*/ 226 h 22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55" h="226">
                  <a:moveTo>
                    <a:pt x="5" y="0"/>
                  </a:moveTo>
                  <a:lnTo>
                    <a:pt x="72" y="24"/>
                  </a:lnTo>
                  <a:lnTo>
                    <a:pt x="140" y="50"/>
                  </a:lnTo>
                  <a:lnTo>
                    <a:pt x="209" y="75"/>
                  </a:lnTo>
                  <a:lnTo>
                    <a:pt x="278" y="101"/>
                  </a:lnTo>
                  <a:lnTo>
                    <a:pt x="347" y="125"/>
                  </a:lnTo>
                  <a:lnTo>
                    <a:pt x="415" y="151"/>
                  </a:lnTo>
                  <a:lnTo>
                    <a:pt x="485" y="175"/>
                  </a:lnTo>
                  <a:lnTo>
                    <a:pt x="555" y="201"/>
                  </a:lnTo>
                  <a:lnTo>
                    <a:pt x="546" y="213"/>
                  </a:lnTo>
                  <a:lnTo>
                    <a:pt x="538" y="226"/>
                  </a:lnTo>
                  <a:lnTo>
                    <a:pt x="469" y="200"/>
                  </a:lnTo>
                  <a:lnTo>
                    <a:pt x="402" y="175"/>
                  </a:lnTo>
                  <a:lnTo>
                    <a:pt x="335" y="151"/>
                  </a:lnTo>
                  <a:lnTo>
                    <a:pt x="268" y="126"/>
                  </a:lnTo>
                  <a:lnTo>
                    <a:pt x="201" y="102"/>
                  </a:lnTo>
                  <a:lnTo>
                    <a:pt x="134" y="77"/>
                  </a:lnTo>
                  <a:lnTo>
                    <a:pt x="67" y="53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2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16" name="Freeform 41"/>
            <p:cNvSpPr>
              <a:spLocks/>
            </p:cNvSpPr>
            <p:nvPr/>
          </p:nvSpPr>
          <p:spPr bwMode="auto">
            <a:xfrm>
              <a:off x="2755" y="1456"/>
              <a:ext cx="77" cy="26"/>
            </a:xfrm>
            <a:custGeom>
              <a:avLst/>
              <a:gdLst>
                <a:gd name="T0" fmla="*/ 0 w 486"/>
                <a:gd name="T1" fmla="*/ 0 h 200"/>
                <a:gd name="T2" fmla="*/ 0 w 486"/>
                <a:gd name="T3" fmla="*/ 0 h 200"/>
                <a:gd name="T4" fmla="*/ 0 w 486"/>
                <a:gd name="T5" fmla="*/ 0 h 200"/>
                <a:gd name="T6" fmla="*/ 0 w 486"/>
                <a:gd name="T7" fmla="*/ 0 h 200"/>
                <a:gd name="T8" fmla="*/ 0 w 486"/>
                <a:gd name="T9" fmla="*/ 0 h 200"/>
                <a:gd name="T10" fmla="*/ 0 w 486"/>
                <a:gd name="T11" fmla="*/ 0 h 200"/>
                <a:gd name="T12" fmla="*/ 0 w 486"/>
                <a:gd name="T13" fmla="*/ 0 h 200"/>
                <a:gd name="T14" fmla="*/ 0 w 486"/>
                <a:gd name="T15" fmla="*/ 0 h 200"/>
                <a:gd name="T16" fmla="*/ 0 w 486"/>
                <a:gd name="T17" fmla="*/ 0 h 200"/>
                <a:gd name="T18" fmla="*/ 0 w 486"/>
                <a:gd name="T19" fmla="*/ 0 h 200"/>
                <a:gd name="T20" fmla="*/ 0 w 486"/>
                <a:gd name="T21" fmla="*/ 0 h 200"/>
                <a:gd name="T22" fmla="*/ 0 w 486"/>
                <a:gd name="T23" fmla="*/ 0 h 200"/>
                <a:gd name="T24" fmla="*/ 0 w 486"/>
                <a:gd name="T25" fmla="*/ 0 h 200"/>
                <a:gd name="T26" fmla="*/ 0 w 486"/>
                <a:gd name="T27" fmla="*/ 0 h 200"/>
                <a:gd name="T28" fmla="*/ 0 w 486"/>
                <a:gd name="T29" fmla="*/ 0 h 200"/>
                <a:gd name="T30" fmla="*/ 0 w 486"/>
                <a:gd name="T31" fmla="*/ 0 h 200"/>
                <a:gd name="T32" fmla="*/ 0 w 486"/>
                <a:gd name="T33" fmla="*/ 0 h 200"/>
                <a:gd name="T34" fmla="*/ 0 w 486"/>
                <a:gd name="T35" fmla="*/ 0 h 200"/>
                <a:gd name="T36" fmla="*/ 0 w 486"/>
                <a:gd name="T37" fmla="*/ 0 h 200"/>
                <a:gd name="T38" fmla="*/ 0 w 486"/>
                <a:gd name="T39" fmla="*/ 0 h 200"/>
                <a:gd name="T40" fmla="*/ 0 w 486"/>
                <a:gd name="T41" fmla="*/ 0 h 200"/>
                <a:gd name="T42" fmla="*/ 0 w 486"/>
                <a:gd name="T43" fmla="*/ 0 h 200"/>
                <a:gd name="T44" fmla="*/ 0 w 486"/>
                <a:gd name="T45" fmla="*/ 0 h 2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86"/>
                <a:gd name="T70" fmla="*/ 0 h 200"/>
                <a:gd name="T71" fmla="*/ 486 w 486"/>
                <a:gd name="T72" fmla="*/ 200 h 20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86" h="200">
                  <a:moveTo>
                    <a:pt x="0" y="0"/>
                  </a:moveTo>
                  <a:lnTo>
                    <a:pt x="59" y="22"/>
                  </a:lnTo>
                  <a:lnTo>
                    <a:pt x="121" y="44"/>
                  </a:lnTo>
                  <a:lnTo>
                    <a:pt x="180" y="65"/>
                  </a:lnTo>
                  <a:lnTo>
                    <a:pt x="242" y="89"/>
                  </a:lnTo>
                  <a:lnTo>
                    <a:pt x="303" y="111"/>
                  </a:lnTo>
                  <a:lnTo>
                    <a:pt x="364" y="133"/>
                  </a:lnTo>
                  <a:lnTo>
                    <a:pt x="424" y="156"/>
                  </a:lnTo>
                  <a:lnTo>
                    <a:pt x="486" y="179"/>
                  </a:lnTo>
                  <a:lnTo>
                    <a:pt x="473" y="189"/>
                  </a:lnTo>
                  <a:lnTo>
                    <a:pt x="462" y="200"/>
                  </a:lnTo>
                  <a:lnTo>
                    <a:pt x="404" y="178"/>
                  </a:lnTo>
                  <a:lnTo>
                    <a:pt x="347" y="157"/>
                  </a:lnTo>
                  <a:lnTo>
                    <a:pt x="290" y="135"/>
                  </a:lnTo>
                  <a:lnTo>
                    <a:pt x="233" y="115"/>
                  </a:lnTo>
                  <a:lnTo>
                    <a:pt x="175" y="94"/>
                  </a:lnTo>
                  <a:lnTo>
                    <a:pt x="118" y="73"/>
                  </a:lnTo>
                  <a:lnTo>
                    <a:pt x="61" y="53"/>
                  </a:lnTo>
                  <a:lnTo>
                    <a:pt x="5" y="33"/>
                  </a:lnTo>
                  <a:lnTo>
                    <a:pt x="3" y="24"/>
                  </a:lnTo>
                  <a:lnTo>
                    <a:pt x="2" y="16"/>
                  </a:lnTo>
                  <a:lnTo>
                    <a:pt x="1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17" name="Freeform 42"/>
            <p:cNvSpPr>
              <a:spLocks/>
            </p:cNvSpPr>
            <p:nvPr/>
          </p:nvSpPr>
          <p:spPr bwMode="auto">
            <a:xfrm>
              <a:off x="2760" y="1472"/>
              <a:ext cx="55" cy="19"/>
            </a:xfrm>
            <a:custGeom>
              <a:avLst/>
              <a:gdLst>
                <a:gd name="T0" fmla="*/ 0 w 345"/>
                <a:gd name="T1" fmla="*/ 0 h 141"/>
                <a:gd name="T2" fmla="*/ 0 w 345"/>
                <a:gd name="T3" fmla="*/ 0 h 141"/>
                <a:gd name="T4" fmla="*/ 0 w 345"/>
                <a:gd name="T5" fmla="*/ 0 h 141"/>
                <a:gd name="T6" fmla="*/ 0 w 345"/>
                <a:gd name="T7" fmla="*/ 0 h 141"/>
                <a:gd name="T8" fmla="*/ 0 w 345"/>
                <a:gd name="T9" fmla="*/ 0 h 141"/>
                <a:gd name="T10" fmla="*/ 0 w 345"/>
                <a:gd name="T11" fmla="*/ 0 h 141"/>
                <a:gd name="T12" fmla="*/ 0 w 345"/>
                <a:gd name="T13" fmla="*/ 0 h 141"/>
                <a:gd name="T14" fmla="*/ 0 w 345"/>
                <a:gd name="T15" fmla="*/ 0 h 141"/>
                <a:gd name="T16" fmla="*/ 0 w 345"/>
                <a:gd name="T17" fmla="*/ 0 h 141"/>
                <a:gd name="T18" fmla="*/ 0 w 345"/>
                <a:gd name="T19" fmla="*/ 0 h 141"/>
                <a:gd name="T20" fmla="*/ 0 w 345"/>
                <a:gd name="T21" fmla="*/ 0 h 1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5"/>
                <a:gd name="T34" fmla="*/ 0 h 141"/>
                <a:gd name="T35" fmla="*/ 345 w 345"/>
                <a:gd name="T36" fmla="*/ 141 h 1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5" h="141">
                  <a:moveTo>
                    <a:pt x="0" y="0"/>
                  </a:moveTo>
                  <a:lnTo>
                    <a:pt x="345" y="125"/>
                  </a:lnTo>
                  <a:lnTo>
                    <a:pt x="333" y="129"/>
                  </a:lnTo>
                  <a:lnTo>
                    <a:pt x="324" y="133"/>
                  </a:lnTo>
                  <a:lnTo>
                    <a:pt x="313" y="137"/>
                  </a:lnTo>
                  <a:lnTo>
                    <a:pt x="304" y="141"/>
                  </a:lnTo>
                  <a:lnTo>
                    <a:pt x="24" y="37"/>
                  </a:lnTo>
                  <a:lnTo>
                    <a:pt x="16" y="27"/>
                  </a:lnTo>
                  <a:lnTo>
                    <a:pt x="11" y="18"/>
                  </a:lnTo>
                  <a:lnTo>
                    <a:pt x="4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18" name="Freeform 43"/>
            <p:cNvSpPr>
              <a:spLocks/>
            </p:cNvSpPr>
            <p:nvPr/>
          </p:nvSpPr>
          <p:spPr bwMode="auto">
            <a:xfrm>
              <a:off x="2820" y="1421"/>
              <a:ext cx="31" cy="66"/>
            </a:xfrm>
            <a:custGeom>
              <a:avLst/>
              <a:gdLst>
                <a:gd name="T0" fmla="*/ 0 w 195"/>
                <a:gd name="T1" fmla="*/ 0 h 502"/>
                <a:gd name="T2" fmla="*/ 0 w 195"/>
                <a:gd name="T3" fmla="*/ 0 h 502"/>
                <a:gd name="T4" fmla="*/ 0 w 195"/>
                <a:gd name="T5" fmla="*/ 0 h 502"/>
                <a:gd name="T6" fmla="*/ 0 w 195"/>
                <a:gd name="T7" fmla="*/ 0 h 502"/>
                <a:gd name="T8" fmla="*/ 0 w 195"/>
                <a:gd name="T9" fmla="*/ 0 h 502"/>
                <a:gd name="T10" fmla="*/ 0 w 195"/>
                <a:gd name="T11" fmla="*/ 0 h 502"/>
                <a:gd name="T12" fmla="*/ 0 w 195"/>
                <a:gd name="T13" fmla="*/ 0 h 502"/>
                <a:gd name="T14" fmla="*/ 0 w 195"/>
                <a:gd name="T15" fmla="*/ 0 h 502"/>
                <a:gd name="T16" fmla="*/ 0 w 195"/>
                <a:gd name="T17" fmla="*/ 0 h 502"/>
                <a:gd name="T18" fmla="*/ 0 w 195"/>
                <a:gd name="T19" fmla="*/ 0 h 502"/>
                <a:gd name="T20" fmla="*/ 0 w 195"/>
                <a:gd name="T21" fmla="*/ 0 h 5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5"/>
                <a:gd name="T34" fmla="*/ 0 h 502"/>
                <a:gd name="T35" fmla="*/ 195 w 195"/>
                <a:gd name="T36" fmla="*/ 502 h 5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5" h="502">
                  <a:moveTo>
                    <a:pt x="195" y="36"/>
                  </a:moveTo>
                  <a:lnTo>
                    <a:pt x="32" y="480"/>
                  </a:lnTo>
                  <a:lnTo>
                    <a:pt x="23" y="486"/>
                  </a:lnTo>
                  <a:lnTo>
                    <a:pt x="15" y="491"/>
                  </a:lnTo>
                  <a:lnTo>
                    <a:pt x="8" y="496"/>
                  </a:lnTo>
                  <a:lnTo>
                    <a:pt x="0" y="502"/>
                  </a:lnTo>
                  <a:lnTo>
                    <a:pt x="183" y="0"/>
                  </a:lnTo>
                  <a:lnTo>
                    <a:pt x="186" y="8"/>
                  </a:lnTo>
                  <a:lnTo>
                    <a:pt x="190" y="17"/>
                  </a:lnTo>
                  <a:lnTo>
                    <a:pt x="192" y="26"/>
                  </a:lnTo>
                  <a:lnTo>
                    <a:pt x="195" y="36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19" name="Freeform 44"/>
            <p:cNvSpPr>
              <a:spLocks/>
            </p:cNvSpPr>
            <p:nvPr/>
          </p:nvSpPr>
          <p:spPr bwMode="auto">
            <a:xfrm>
              <a:off x="2804" y="1409"/>
              <a:ext cx="39" cy="83"/>
            </a:xfrm>
            <a:custGeom>
              <a:avLst/>
              <a:gdLst>
                <a:gd name="T0" fmla="*/ 0 w 249"/>
                <a:gd name="T1" fmla="*/ 0 h 637"/>
                <a:gd name="T2" fmla="*/ 0 w 249"/>
                <a:gd name="T3" fmla="*/ 0 h 637"/>
                <a:gd name="T4" fmla="*/ 0 w 249"/>
                <a:gd name="T5" fmla="*/ 0 h 637"/>
                <a:gd name="T6" fmla="*/ 0 w 249"/>
                <a:gd name="T7" fmla="*/ 0 h 637"/>
                <a:gd name="T8" fmla="*/ 0 w 249"/>
                <a:gd name="T9" fmla="*/ 0 h 637"/>
                <a:gd name="T10" fmla="*/ 0 w 249"/>
                <a:gd name="T11" fmla="*/ 0 h 637"/>
                <a:gd name="T12" fmla="*/ 0 w 249"/>
                <a:gd name="T13" fmla="*/ 0 h 637"/>
                <a:gd name="T14" fmla="*/ 0 w 249"/>
                <a:gd name="T15" fmla="*/ 0 h 637"/>
                <a:gd name="T16" fmla="*/ 0 w 249"/>
                <a:gd name="T17" fmla="*/ 0 h 637"/>
                <a:gd name="T18" fmla="*/ 0 w 249"/>
                <a:gd name="T19" fmla="*/ 0 h 637"/>
                <a:gd name="T20" fmla="*/ 0 w 249"/>
                <a:gd name="T21" fmla="*/ 0 h 637"/>
                <a:gd name="T22" fmla="*/ 0 w 249"/>
                <a:gd name="T23" fmla="*/ 0 h 637"/>
                <a:gd name="T24" fmla="*/ 0 w 249"/>
                <a:gd name="T25" fmla="*/ 0 h 637"/>
                <a:gd name="T26" fmla="*/ 0 w 249"/>
                <a:gd name="T27" fmla="*/ 0 h 637"/>
                <a:gd name="T28" fmla="*/ 0 w 249"/>
                <a:gd name="T29" fmla="*/ 0 h 637"/>
                <a:gd name="T30" fmla="*/ 0 w 249"/>
                <a:gd name="T31" fmla="*/ 0 h 637"/>
                <a:gd name="T32" fmla="*/ 0 w 249"/>
                <a:gd name="T33" fmla="*/ 0 h 637"/>
                <a:gd name="T34" fmla="*/ 0 w 249"/>
                <a:gd name="T35" fmla="*/ 0 h 637"/>
                <a:gd name="T36" fmla="*/ 0 w 249"/>
                <a:gd name="T37" fmla="*/ 0 h 637"/>
                <a:gd name="T38" fmla="*/ 0 w 249"/>
                <a:gd name="T39" fmla="*/ 0 h 637"/>
                <a:gd name="T40" fmla="*/ 0 w 249"/>
                <a:gd name="T41" fmla="*/ 0 h 637"/>
                <a:gd name="T42" fmla="*/ 0 w 249"/>
                <a:gd name="T43" fmla="*/ 0 h 637"/>
                <a:gd name="T44" fmla="*/ 0 w 249"/>
                <a:gd name="T45" fmla="*/ 0 h 63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9"/>
                <a:gd name="T70" fmla="*/ 0 h 637"/>
                <a:gd name="T71" fmla="*/ 249 w 249"/>
                <a:gd name="T72" fmla="*/ 637 h 63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9" h="637">
                  <a:moveTo>
                    <a:pt x="249" y="22"/>
                  </a:moveTo>
                  <a:lnTo>
                    <a:pt x="220" y="97"/>
                  </a:lnTo>
                  <a:lnTo>
                    <a:pt x="192" y="173"/>
                  </a:lnTo>
                  <a:lnTo>
                    <a:pt x="164" y="249"/>
                  </a:lnTo>
                  <a:lnTo>
                    <a:pt x="136" y="326"/>
                  </a:lnTo>
                  <a:lnTo>
                    <a:pt x="108" y="402"/>
                  </a:lnTo>
                  <a:lnTo>
                    <a:pt x="81" y="478"/>
                  </a:lnTo>
                  <a:lnTo>
                    <a:pt x="53" y="554"/>
                  </a:lnTo>
                  <a:lnTo>
                    <a:pt x="25" y="632"/>
                  </a:lnTo>
                  <a:lnTo>
                    <a:pt x="19" y="633"/>
                  </a:lnTo>
                  <a:lnTo>
                    <a:pt x="13" y="634"/>
                  </a:lnTo>
                  <a:lnTo>
                    <a:pt x="5" y="635"/>
                  </a:lnTo>
                  <a:lnTo>
                    <a:pt x="0" y="637"/>
                  </a:lnTo>
                  <a:lnTo>
                    <a:pt x="28" y="557"/>
                  </a:lnTo>
                  <a:lnTo>
                    <a:pt x="58" y="477"/>
                  </a:lnTo>
                  <a:lnTo>
                    <a:pt x="86" y="397"/>
                  </a:lnTo>
                  <a:lnTo>
                    <a:pt x="116" y="318"/>
                  </a:lnTo>
                  <a:lnTo>
                    <a:pt x="144" y="238"/>
                  </a:lnTo>
                  <a:lnTo>
                    <a:pt x="174" y="159"/>
                  </a:lnTo>
                  <a:lnTo>
                    <a:pt x="202" y="79"/>
                  </a:lnTo>
                  <a:lnTo>
                    <a:pt x="232" y="0"/>
                  </a:lnTo>
                  <a:lnTo>
                    <a:pt x="240" y="9"/>
                  </a:lnTo>
                  <a:lnTo>
                    <a:pt x="249" y="22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20" name="Freeform 45"/>
            <p:cNvSpPr>
              <a:spLocks/>
            </p:cNvSpPr>
            <p:nvPr/>
          </p:nvSpPr>
          <p:spPr bwMode="auto">
            <a:xfrm>
              <a:off x="2789" y="1401"/>
              <a:ext cx="44" cy="91"/>
            </a:xfrm>
            <a:custGeom>
              <a:avLst/>
              <a:gdLst>
                <a:gd name="T0" fmla="*/ 0 w 274"/>
                <a:gd name="T1" fmla="*/ 0 h 699"/>
                <a:gd name="T2" fmla="*/ 0 w 274"/>
                <a:gd name="T3" fmla="*/ 0 h 699"/>
                <a:gd name="T4" fmla="*/ 0 w 274"/>
                <a:gd name="T5" fmla="*/ 0 h 699"/>
                <a:gd name="T6" fmla="*/ 0 w 274"/>
                <a:gd name="T7" fmla="*/ 0 h 699"/>
                <a:gd name="T8" fmla="*/ 0 w 274"/>
                <a:gd name="T9" fmla="*/ 0 h 699"/>
                <a:gd name="T10" fmla="*/ 0 w 274"/>
                <a:gd name="T11" fmla="*/ 0 h 699"/>
                <a:gd name="T12" fmla="*/ 0 w 274"/>
                <a:gd name="T13" fmla="*/ 0 h 699"/>
                <a:gd name="T14" fmla="*/ 0 w 274"/>
                <a:gd name="T15" fmla="*/ 0 h 699"/>
                <a:gd name="T16" fmla="*/ 0 w 274"/>
                <a:gd name="T17" fmla="*/ 0 h 699"/>
                <a:gd name="T18" fmla="*/ 0 w 274"/>
                <a:gd name="T19" fmla="*/ 0 h 699"/>
                <a:gd name="T20" fmla="*/ 0 w 274"/>
                <a:gd name="T21" fmla="*/ 0 h 699"/>
                <a:gd name="T22" fmla="*/ 0 w 274"/>
                <a:gd name="T23" fmla="*/ 0 h 699"/>
                <a:gd name="T24" fmla="*/ 0 w 274"/>
                <a:gd name="T25" fmla="*/ 0 h 699"/>
                <a:gd name="T26" fmla="*/ 0 w 274"/>
                <a:gd name="T27" fmla="*/ 0 h 699"/>
                <a:gd name="T28" fmla="*/ 0 w 274"/>
                <a:gd name="T29" fmla="*/ 0 h 699"/>
                <a:gd name="T30" fmla="*/ 0 w 274"/>
                <a:gd name="T31" fmla="*/ 0 h 699"/>
                <a:gd name="T32" fmla="*/ 0 w 274"/>
                <a:gd name="T33" fmla="*/ 0 h 699"/>
                <a:gd name="T34" fmla="*/ 0 w 274"/>
                <a:gd name="T35" fmla="*/ 0 h 699"/>
                <a:gd name="T36" fmla="*/ 0 w 274"/>
                <a:gd name="T37" fmla="*/ 0 h 699"/>
                <a:gd name="T38" fmla="*/ 0 w 274"/>
                <a:gd name="T39" fmla="*/ 0 h 699"/>
                <a:gd name="T40" fmla="*/ 0 w 274"/>
                <a:gd name="T41" fmla="*/ 0 h 69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4"/>
                <a:gd name="T64" fmla="*/ 0 h 699"/>
                <a:gd name="T65" fmla="*/ 274 w 274"/>
                <a:gd name="T66" fmla="*/ 699 h 69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4" h="699">
                  <a:moveTo>
                    <a:pt x="274" y="13"/>
                  </a:moveTo>
                  <a:lnTo>
                    <a:pt x="242" y="98"/>
                  </a:lnTo>
                  <a:lnTo>
                    <a:pt x="211" y="184"/>
                  </a:lnTo>
                  <a:lnTo>
                    <a:pt x="180" y="269"/>
                  </a:lnTo>
                  <a:lnTo>
                    <a:pt x="149" y="355"/>
                  </a:lnTo>
                  <a:lnTo>
                    <a:pt x="116" y="440"/>
                  </a:lnTo>
                  <a:lnTo>
                    <a:pt x="85" y="526"/>
                  </a:lnTo>
                  <a:lnTo>
                    <a:pt x="54" y="612"/>
                  </a:lnTo>
                  <a:lnTo>
                    <a:pt x="24" y="699"/>
                  </a:lnTo>
                  <a:lnTo>
                    <a:pt x="12" y="696"/>
                  </a:lnTo>
                  <a:lnTo>
                    <a:pt x="0" y="695"/>
                  </a:lnTo>
                  <a:lnTo>
                    <a:pt x="31" y="607"/>
                  </a:lnTo>
                  <a:lnTo>
                    <a:pt x="64" y="520"/>
                  </a:lnTo>
                  <a:lnTo>
                    <a:pt x="95" y="434"/>
                  </a:lnTo>
                  <a:lnTo>
                    <a:pt x="127" y="347"/>
                  </a:lnTo>
                  <a:lnTo>
                    <a:pt x="158" y="260"/>
                  </a:lnTo>
                  <a:lnTo>
                    <a:pt x="190" y="173"/>
                  </a:lnTo>
                  <a:lnTo>
                    <a:pt x="222" y="87"/>
                  </a:lnTo>
                  <a:lnTo>
                    <a:pt x="256" y="0"/>
                  </a:lnTo>
                  <a:lnTo>
                    <a:pt x="265" y="5"/>
                  </a:lnTo>
                  <a:lnTo>
                    <a:pt x="274" y="1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21" name="Freeform 46"/>
            <p:cNvSpPr>
              <a:spLocks/>
            </p:cNvSpPr>
            <p:nvPr/>
          </p:nvSpPr>
          <p:spPr bwMode="auto">
            <a:xfrm>
              <a:off x="2777" y="1397"/>
              <a:ext cx="44" cy="92"/>
            </a:xfrm>
            <a:custGeom>
              <a:avLst/>
              <a:gdLst>
                <a:gd name="T0" fmla="*/ 0 w 276"/>
                <a:gd name="T1" fmla="*/ 0 h 707"/>
                <a:gd name="T2" fmla="*/ 0 w 276"/>
                <a:gd name="T3" fmla="*/ 0 h 707"/>
                <a:gd name="T4" fmla="*/ 0 w 276"/>
                <a:gd name="T5" fmla="*/ 0 h 707"/>
                <a:gd name="T6" fmla="*/ 0 w 276"/>
                <a:gd name="T7" fmla="*/ 0 h 707"/>
                <a:gd name="T8" fmla="*/ 0 w 276"/>
                <a:gd name="T9" fmla="*/ 0 h 707"/>
                <a:gd name="T10" fmla="*/ 0 w 276"/>
                <a:gd name="T11" fmla="*/ 0 h 707"/>
                <a:gd name="T12" fmla="*/ 0 w 276"/>
                <a:gd name="T13" fmla="*/ 0 h 707"/>
                <a:gd name="T14" fmla="*/ 0 w 276"/>
                <a:gd name="T15" fmla="*/ 0 h 707"/>
                <a:gd name="T16" fmla="*/ 0 w 276"/>
                <a:gd name="T17" fmla="*/ 0 h 707"/>
                <a:gd name="T18" fmla="*/ 0 w 276"/>
                <a:gd name="T19" fmla="*/ 0 h 707"/>
                <a:gd name="T20" fmla="*/ 0 w 276"/>
                <a:gd name="T21" fmla="*/ 0 h 707"/>
                <a:gd name="T22" fmla="*/ 0 w 276"/>
                <a:gd name="T23" fmla="*/ 0 h 707"/>
                <a:gd name="T24" fmla="*/ 0 w 276"/>
                <a:gd name="T25" fmla="*/ 0 h 707"/>
                <a:gd name="T26" fmla="*/ 0 w 276"/>
                <a:gd name="T27" fmla="*/ 0 h 707"/>
                <a:gd name="T28" fmla="*/ 0 w 276"/>
                <a:gd name="T29" fmla="*/ 0 h 707"/>
                <a:gd name="T30" fmla="*/ 0 w 276"/>
                <a:gd name="T31" fmla="*/ 0 h 707"/>
                <a:gd name="T32" fmla="*/ 0 w 276"/>
                <a:gd name="T33" fmla="*/ 0 h 707"/>
                <a:gd name="T34" fmla="*/ 0 w 276"/>
                <a:gd name="T35" fmla="*/ 0 h 707"/>
                <a:gd name="T36" fmla="*/ 0 w 276"/>
                <a:gd name="T37" fmla="*/ 0 h 707"/>
                <a:gd name="T38" fmla="*/ 0 w 276"/>
                <a:gd name="T39" fmla="*/ 0 h 707"/>
                <a:gd name="T40" fmla="*/ 0 w 276"/>
                <a:gd name="T41" fmla="*/ 0 h 70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6"/>
                <a:gd name="T64" fmla="*/ 0 h 707"/>
                <a:gd name="T65" fmla="*/ 276 w 276"/>
                <a:gd name="T66" fmla="*/ 707 h 70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6" h="707">
                  <a:moveTo>
                    <a:pt x="276" y="5"/>
                  </a:moveTo>
                  <a:lnTo>
                    <a:pt x="242" y="91"/>
                  </a:lnTo>
                  <a:lnTo>
                    <a:pt x="211" y="179"/>
                  </a:lnTo>
                  <a:lnTo>
                    <a:pt x="178" y="267"/>
                  </a:lnTo>
                  <a:lnTo>
                    <a:pt x="147" y="355"/>
                  </a:lnTo>
                  <a:lnTo>
                    <a:pt x="114" y="442"/>
                  </a:lnTo>
                  <a:lnTo>
                    <a:pt x="82" y="530"/>
                  </a:lnTo>
                  <a:lnTo>
                    <a:pt x="51" y="618"/>
                  </a:lnTo>
                  <a:lnTo>
                    <a:pt x="20" y="707"/>
                  </a:lnTo>
                  <a:lnTo>
                    <a:pt x="10" y="701"/>
                  </a:lnTo>
                  <a:lnTo>
                    <a:pt x="0" y="695"/>
                  </a:lnTo>
                  <a:lnTo>
                    <a:pt x="31" y="608"/>
                  </a:lnTo>
                  <a:lnTo>
                    <a:pt x="63" y="521"/>
                  </a:lnTo>
                  <a:lnTo>
                    <a:pt x="94" y="433"/>
                  </a:lnTo>
                  <a:lnTo>
                    <a:pt x="126" y="347"/>
                  </a:lnTo>
                  <a:lnTo>
                    <a:pt x="157" y="259"/>
                  </a:lnTo>
                  <a:lnTo>
                    <a:pt x="189" y="173"/>
                  </a:lnTo>
                  <a:lnTo>
                    <a:pt x="220" y="86"/>
                  </a:lnTo>
                  <a:lnTo>
                    <a:pt x="253" y="0"/>
                  </a:lnTo>
                  <a:lnTo>
                    <a:pt x="264" y="2"/>
                  </a:lnTo>
                  <a:lnTo>
                    <a:pt x="276" y="5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22" name="Freeform 47"/>
            <p:cNvSpPr>
              <a:spLocks/>
            </p:cNvSpPr>
            <p:nvPr/>
          </p:nvSpPr>
          <p:spPr bwMode="auto">
            <a:xfrm>
              <a:off x="2766" y="1397"/>
              <a:ext cx="41" cy="86"/>
            </a:xfrm>
            <a:custGeom>
              <a:avLst/>
              <a:gdLst>
                <a:gd name="T0" fmla="*/ 0 w 258"/>
                <a:gd name="T1" fmla="*/ 0 h 658"/>
                <a:gd name="T2" fmla="*/ 0 w 258"/>
                <a:gd name="T3" fmla="*/ 0 h 658"/>
                <a:gd name="T4" fmla="*/ 0 w 258"/>
                <a:gd name="T5" fmla="*/ 0 h 658"/>
                <a:gd name="T6" fmla="*/ 0 w 258"/>
                <a:gd name="T7" fmla="*/ 0 h 658"/>
                <a:gd name="T8" fmla="*/ 0 w 258"/>
                <a:gd name="T9" fmla="*/ 0 h 658"/>
                <a:gd name="T10" fmla="*/ 0 w 258"/>
                <a:gd name="T11" fmla="*/ 0 h 658"/>
                <a:gd name="T12" fmla="*/ 0 w 258"/>
                <a:gd name="T13" fmla="*/ 0 h 658"/>
                <a:gd name="T14" fmla="*/ 0 w 258"/>
                <a:gd name="T15" fmla="*/ 0 h 658"/>
                <a:gd name="T16" fmla="*/ 0 w 258"/>
                <a:gd name="T17" fmla="*/ 0 h 658"/>
                <a:gd name="T18" fmla="*/ 0 w 258"/>
                <a:gd name="T19" fmla="*/ 0 h 658"/>
                <a:gd name="T20" fmla="*/ 0 w 258"/>
                <a:gd name="T21" fmla="*/ 0 h 658"/>
                <a:gd name="T22" fmla="*/ 0 w 258"/>
                <a:gd name="T23" fmla="*/ 0 h 658"/>
                <a:gd name="T24" fmla="*/ 0 w 258"/>
                <a:gd name="T25" fmla="*/ 0 h 658"/>
                <a:gd name="T26" fmla="*/ 0 w 258"/>
                <a:gd name="T27" fmla="*/ 0 h 658"/>
                <a:gd name="T28" fmla="*/ 0 w 258"/>
                <a:gd name="T29" fmla="*/ 0 h 658"/>
                <a:gd name="T30" fmla="*/ 0 w 258"/>
                <a:gd name="T31" fmla="*/ 0 h 658"/>
                <a:gd name="T32" fmla="*/ 0 w 258"/>
                <a:gd name="T33" fmla="*/ 0 h 658"/>
                <a:gd name="T34" fmla="*/ 0 w 258"/>
                <a:gd name="T35" fmla="*/ 0 h 658"/>
                <a:gd name="T36" fmla="*/ 0 w 258"/>
                <a:gd name="T37" fmla="*/ 0 h 658"/>
                <a:gd name="T38" fmla="*/ 0 w 258"/>
                <a:gd name="T39" fmla="*/ 0 h 658"/>
                <a:gd name="T40" fmla="*/ 0 w 258"/>
                <a:gd name="T41" fmla="*/ 0 h 65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8"/>
                <a:gd name="T64" fmla="*/ 0 h 658"/>
                <a:gd name="T65" fmla="*/ 258 w 258"/>
                <a:gd name="T66" fmla="*/ 658 h 65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8" h="658">
                  <a:moveTo>
                    <a:pt x="258" y="0"/>
                  </a:moveTo>
                  <a:lnTo>
                    <a:pt x="227" y="81"/>
                  </a:lnTo>
                  <a:lnTo>
                    <a:pt x="198" y="164"/>
                  </a:lnTo>
                  <a:lnTo>
                    <a:pt x="167" y="247"/>
                  </a:lnTo>
                  <a:lnTo>
                    <a:pt x="137" y="329"/>
                  </a:lnTo>
                  <a:lnTo>
                    <a:pt x="106" y="410"/>
                  </a:lnTo>
                  <a:lnTo>
                    <a:pt x="76" y="493"/>
                  </a:lnTo>
                  <a:lnTo>
                    <a:pt x="47" y="576"/>
                  </a:lnTo>
                  <a:lnTo>
                    <a:pt x="17" y="658"/>
                  </a:lnTo>
                  <a:lnTo>
                    <a:pt x="8" y="649"/>
                  </a:lnTo>
                  <a:lnTo>
                    <a:pt x="0" y="640"/>
                  </a:lnTo>
                  <a:lnTo>
                    <a:pt x="29" y="559"/>
                  </a:lnTo>
                  <a:lnTo>
                    <a:pt x="58" y="480"/>
                  </a:lnTo>
                  <a:lnTo>
                    <a:pt x="87" y="400"/>
                  </a:lnTo>
                  <a:lnTo>
                    <a:pt x="116" y="321"/>
                  </a:lnTo>
                  <a:lnTo>
                    <a:pt x="145" y="241"/>
                  </a:lnTo>
                  <a:lnTo>
                    <a:pt x="174" y="163"/>
                  </a:lnTo>
                  <a:lnTo>
                    <a:pt x="203" y="83"/>
                  </a:lnTo>
                  <a:lnTo>
                    <a:pt x="232" y="4"/>
                  </a:lnTo>
                  <a:lnTo>
                    <a:pt x="244" y="1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23" name="Freeform 48"/>
            <p:cNvSpPr>
              <a:spLocks/>
            </p:cNvSpPr>
            <p:nvPr/>
          </p:nvSpPr>
          <p:spPr bwMode="auto">
            <a:xfrm>
              <a:off x="2757" y="1400"/>
              <a:ext cx="34" cy="72"/>
            </a:xfrm>
            <a:custGeom>
              <a:avLst/>
              <a:gdLst>
                <a:gd name="T0" fmla="*/ 0 w 213"/>
                <a:gd name="T1" fmla="*/ 0 h 547"/>
                <a:gd name="T2" fmla="*/ 0 w 213"/>
                <a:gd name="T3" fmla="*/ 0 h 547"/>
                <a:gd name="T4" fmla="*/ 0 w 213"/>
                <a:gd name="T5" fmla="*/ 0 h 547"/>
                <a:gd name="T6" fmla="*/ 0 w 213"/>
                <a:gd name="T7" fmla="*/ 0 h 547"/>
                <a:gd name="T8" fmla="*/ 0 w 213"/>
                <a:gd name="T9" fmla="*/ 0 h 547"/>
                <a:gd name="T10" fmla="*/ 0 w 213"/>
                <a:gd name="T11" fmla="*/ 0 h 547"/>
                <a:gd name="T12" fmla="*/ 0 w 213"/>
                <a:gd name="T13" fmla="*/ 0 h 547"/>
                <a:gd name="T14" fmla="*/ 0 w 213"/>
                <a:gd name="T15" fmla="*/ 0 h 547"/>
                <a:gd name="T16" fmla="*/ 0 w 213"/>
                <a:gd name="T17" fmla="*/ 0 h 547"/>
                <a:gd name="T18" fmla="*/ 0 w 213"/>
                <a:gd name="T19" fmla="*/ 0 h 547"/>
                <a:gd name="T20" fmla="*/ 0 w 213"/>
                <a:gd name="T21" fmla="*/ 0 h 547"/>
                <a:gd name="T22" fmla="*/ 0 w 213"/>
                <a:gd name="T23" fmla="*/ 0 h 547"/>
                <a:gd name="T24" fmla="*/ 0 w 213"/>
                <a:gd name="T25" fmla="*/ 0 h 547"/>
                <a:gd name="T26" fmla="*/ 0 w 213"/>
                <a:gd name="T27" fmla="*/ 0 h 547"/>
                <a:gd name="T28" fmla="*/ 0 w 213"/>
                <a:gd name="T29" fmla="*/ 0 h 547"/>
                <a:gd name="T30" fmla="*/ 0 w 213"/>
                <a:gd name="T31" fmla="*/ 0 h 547"/>
                <a:gd name="T32" fmla="*/ 0 w 213"/>
                <a:gd name="T33" fmla="*/ 0 h 547"/>
                <a:gd name="T34" fmla="*/ 0 w 213"/>
                <a:gd name="T35" fmla="*/ 0 h 547"/>
                <a:gd name="T36" fmla="*/ 0 w 213"/>
                <a:gd name="T37" fmla="*/ 0 h 547"/>
                <a:gd name="T38" fmla="*/ 0 w 213"/>
                <a:gd name="T39" fmla="*/ 0 h 547"/>
                <a:gd name="T40" fmla="*/ 0 w 213"/>
                <a:gd name="T41" fmla="*/ 0 h 547"/>
                <a:gd name="T42" fmla="*/ 0 w 213"/>
                <a:gd name="T43" fmla="*/ 0 h 547"/>
                <a:gd name="T44" fmla="*/ 0 w 213"/>
                <a:gd name="T45" fmla="*/ 0 h 547"/>
                <a:gd name="T46" fmla="*/ 0 w 213"/>
                <a:gd name="T47" fmla="*/ 0 h 547"/>
                <a:gd name="T48" fmla="*/ 0 w 213"/>
                <a:gd name="T49" fmla="*/ 0 h 54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13"/>
                <a:gd name="T76" fmla="*/ 0 h 547"/>
                <a:gd name="T77" fmla="*/ 213 w 213"/>
                <a:gd name="T78" fmla="*/ 547 h 54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13" h="547">
                  <a:moveTo>
                    <a:pt x="213" y="0"/>
                  </a:moveTo>
                  <a:lnTo>
                    <a:pt x="187" y="67"/>
                  </a:lnTo>
                  <a:lnTo>
                    <a:pt x="163" y="136"/>
                  </a:lnTo>
                  <a:lnTo>
                    <a:pt x="137" y="204"/>
                  </a:lnTo>
                  <a:lnTo>
                    <a:pt x="112" y="274"/>
                  </a:lnTo>
                  <a:lnTo>
                    <a:pt x="86" y="341"/>
                  </a:lnTo>
                  <a:lnTo>
                    <a:pt x="62" y="409"/>
                  </a:lnTo>
                  <a:lnTo>
                    <a:pt x="36" y="478"/>
                  </a:lnTo>
                  <a:lnTo>
                    <a:pt x="13" y="547"/>
                  </a:lnTo>
                  <a:lnTo>
                    <a:pt x="9" y="538"/>
                  </a:lnTo>
                  <a:lnTo>
                    <a:pt x="5" y="531"/>
                  </a:lnTo>
                  <a:lnTo>
                    <a:pt x="1" y="523"/>
                  </a:lnTo>
                  <a:lnTo>
                    <a:pt x="0" y="516"/>
                  </a:lnTo>
                  <a:lnTo>
                    <a:pt x="22" y="453"/>
                  </a:lnTo>
                  <a:lnTo>
                    <a:pt x="45" y="390"/>
                  </a:lnTo>
                  <a:lnTo>
                    <a:pt x="67" y="327"/>
                  </a:lnTo>
                  <a:lnTo>
                    <a:pt x="90" y="265"/>
                  </a:lnTo>
                  <a:lnTo>
                    <a:pt x="113" y="203"/>
                  </a:lnTo>
                  <a:lnTo>
                    <a:pt x="137" y="141"/>
                  </a:lnTo>
                  <a:lnTo>
                    <a:pt x="160" y="79"/>
                  </a:lnTo>
                  <a:lnTo>
                    <a:pt x="183" y="17"/>
                  </a:lnTo>
                  <a:lnTo>
                    <a:pt x="190" y="10"/>
                  </a:lnTo>
                  <a:lnTo>
                    <a:pt x="196" y="6"/>
                  </a:lnTo>
                  <a:lnTo>
                    <a:pt x="204" y="3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24" name="Freeform 49"/>
            <p:cNvSpPr>
              <a:spLocks/>
            </p:cNvSpPr>
            <p:nvPr/>
          </p:nvSpPr>
          <p:spPr bwMode="auto">
            <a:xfrm>
              <a:off x="2754" y="1413"/>
              <a:ext cx="17" cy="38"/>
            </a:xfrm>
            <a:custGeom>
              <a:avLst/>
              <a:gdLst>
                <a:gd name="T0" fmla="*/ 0 w 110"/>
                <a:gd name="T1" fmla="*/ 0 h 296"/>
                <a:gd name="T2" fmla="*/ 0 w 110"/>
                <a:gd name="T3" fmla="*/ 0 h 296"/>
                <a:gd name="T4" fmla="*/ 0 w 110"/>
                <a:gd name="T5" fmla="*/ 0 h 296"/>
                <a:gd name="T6" fmla="*/ 0 w 110"/>
                <a:gd name="T7" fmla="*/ 0 h 296"/>
                <a:gd name="T8" fmla="*/ 0 w 110"/>
                <a:gd name="T9" fmla="*/ 0 h 296"/>
                <a:gd name="T10" fmla="*/ 0 w 110"/>
                <a:gd name="T11" fmla="*/ 0 h 296"/>
                <a:gd name="T12" fmla="*/ 0 w 110"/>
                <a:gd name="T13" fmla="*/ 0 h 296"/>
                <a:gd name="T14" fmla="*/ 0 w 110"/>
                <a:gd name="T15" fmla="*/ 0 h 296"/>
                <a:gd name="T16" fmla="*/ 0 w 110"/>
                <a:gd name="T17" fmla="*/ 0 h 296"/>
                <a:gd name="T18" fmla="*/ 0 w 110"/>
                <a:gd name="T19" fmla="*/ 0 h 296"/>
                <a:gd name="T20" fmla="*/ 0 w 110"/>
                <a:gd name="T21" fmla="*/ 0 h 296"/>
                <a:gd name="T22" fmla="*/ 0 w 110"/>
                <a:gd name="T23" fmla="*/ 0 h 296"/>
                <a:gd name="T24" fmla="*/ 0 w 110"/>
                <a:gd name="T25" fmla="*/ 0 h 296"/>
                <a:gd name="T26" fmla="*/ 0 w 110"/>
                <a:gd name="T27" fmla="*/ 0 h 296"/>
                <a:gd name="T28" fmla="*/ 0 w 110"/>
                <a:gd name="T29" fmla="*/ 0 h 296"/>
                <a:gd name="T30" fmla="*/ 0 w 110"/>
                <a:gd name="T31" fmla="*/ 0 h 296"/>
                <a:gd name="T32" fmla="*/ 0 w 110"/>
                <a:gd name="T33" fmla="*/ 0 h 296"/>
                <a:gd name="T34" fmla="*/ 0 w 110"/>
                <a:gd name="T35" fmla="*/ 0 h 296"/>
                <a:gd name="T36" fmla="*/ 0 w 110"/>
                <a:gd name="T37" fmla="*/ 0 h 29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0"/>
                <a:gd name="T58" fmla="*/ 0 h 296"/>
                <a:gd name="T59" fmla="*/ 110 w 110"/>
                <a:gd name="T60" fmla="*/ 296 h 29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0" h="296">
                  <a:moveTo>
                    <a:pt x="110" y="0"/>
                  </a:moveTo>
                  <a:lnTo>
                    <a:pt x="0" y="296"/>
                  </a:lnTo>
                  <a:lnTo>
                    <a:pt x="0" y="285"/>
                  </a:lnTo>
                  <a:lnTo>
                    <a:pt x="0" y="275"/>
                  </a:lnTo>
                  <a:lnTo>
                    <a:pt x="0" y="263"/>
                  </a:lnTo>
                  <a:lnTo>
                    <a:pt x="1" y="253"/>
                  </a:lnTo>
                  <a:lnTo>
                    <a:pt x="1" y="241"/>
                  </a:lnTo>
                  <a:lnTo>
                    <a:pt x="4" y="229"/>
                  </a:lnTo>
                  <a:lnTo>
                    <a:pt x="5" y="218"/>
                  </a:lnTo>
                  <a:lnTo>
                    <a:pt x="9" y="207"/>
                  </a:lnTo>
                  <a:lnTo>
                    <a:pt x="59" y="73"/>
                  </a:lnTo>
                  <a:lnTo>
                    <a:pt x="63" y="62"/>
                  </a:lnTo>
                  <a:lnTo>
                    <a:pt x="70" y="53"/>
                  </a:lnTo>
                  <a:lnTo>
                    <a:pt x="75" y="42"/>
                  </a:lnTo>
                  <a:lnTo>
                    <a:pt x="83" y="34"/>
                  </a:lnTo>
                  <a:lnTo>
                    <a:pt x="88" y="24"/>
                  </a:lnTo>
                  <a:lnTo>
                    <a:pt x="94" y="15"/>
                  </a:lnTo>
                  <a:lnTo>
                    <a:pt x="102" y="7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25" name="Freeform 50"/>
            <p:cNvSpPr>
              <a:spLocks/>
            </p:cNvSpPr>
            <p:nvPr/>
          </p:nvSpPr>
          <p:spPr bwMode="auto">
            <a:xfrm>
              <a:off x="2754" y="1397"/>
              <a:ext cx="99" cy="95"/>
            </a:xfrm>
            <a:custGeom>
              <a:avLst/>
              <a:gdLst>
                <a:gd name="T0" fmla="*/ 0 w 621"/>
                <a:gd name="T1" fmla="*/ 0 h 729"/>
                <a:gd name="T2" fmla="*/ 0 w 621"/>
                <a:gd name="T3" fmla="*/ 0 h 729"/>
                <a:gd name="T4" fmla="*/ 0 w 621"/>
                <a:gd name="T5" fmla="*/ 0 h 729"/>
                <a:gd name="T6" fmla="*/ 0 w 621"/>
                <a:gd name="T7" fmla="*/ 0 h 729"/>
                <a:gd name="T8" fmla="*/ 0 w 621"/>
                <a:gd name="T9" fmla="*/ 0 h 729"/>
                <a:gd name="T10" fmla="*/ 0 w 621"/>
                <a:gd name="T11" fmla="*/ 0 h 729"/>
                <a:gd name="T12" fmla="*/ 0 w 621"/>
                <a:gd name="T13" fmla="*/ 0 h 729"/>
                <a:gd name="T14" fmla="*/ 0 w 621"/>
                <a:gd name="T15" fmla="*/ 0 h 729"/>
                <a:gd name="T16" fmla="*/ 0 w 621"/>
                <a:gd name="T17" fmla="*/ 0 h 729"/>
                <a:gd name="T18" fmla="*/ 0 w 621"/>
                <a:gd name="T19" fmla="*/ 0 h 729"/>
                <a:gd name="T20" fmla="*/ 0 w 621"/>
                <a:gd name="T21" fmla="*/ 0 h 729"/>
                <a:gd name="T22" fmla="*/ 0 w 621"/>
                <a:gd name="T23" fmla="*/ 0 h 729"/>
                <a:gd name="T24" fmla="*/ 0 w 621"/>
                <a:gd name="T25" fmla="*/ 0 h 729"/>
                <a:gd name="T26" fmla="*/ 0 w 621"/>
                <a:gd name="T27" fmla="*/ 0 h 729"/>
                <a:gd name="T28" fmla="*/ 0 w 621"/>
                <a:gd name="T29" fmla="*/ 0 h 729"/>
                <a:gd name="T30" fmla="*/ 0 w 621"/>
                <a:gd name="T31" fmla="*/ 0 h 729"/>
                <a:gd name="T32" fmla="*/ 0 w 621"/>
                <a:gd name="T33" fmla="*/ 0 h 729"/>
                <a:gd name="T34" fmla="*/ 0 w 621"/>
                <a:gd name="T35" fmla="*/ 0 h 729"/>
                <a:gd name="T36" fmla="*/ 0 w 621"/>
                <a:gd name="T37" fmla="*/ 0 h 729"/>
                <a:gd name="T38" fmla="*/ 0 w 621"/>
                <a:gd name="T39" fmla="*/ 0 h 729"/>
                <a:gd name="T40" fmla="*/ 0 w 621"/>
                <a:gd name="T41" fmla="*/ 0 h 729"/>
                <a:gd name="T42" fmla="*/ 0 w 621"/>
                <a:gd name="T43" fmla="*/ 0 h 729"/>
                <a:gd name="T44" fmla="*/ 0 w 621"/>
                <a:gd name="T45" fmla="*/ 0 h 729"/>
                <a:gd name="T46" fmla="*/ 0 w 621"/>
                <a:gd name="T47" fmla="*/ 0 h 729"/>
                <a:gd name="T48" fmla="*/ 0 w 621"/>
                <a:gd name="T49" fmla="*/ 0 h 729"/>
                <a:gd name="T50" fmla="*/ 0 w 621"/>
                <a:gd name="T51" fmla="*/ 0 h 729"/>
                <a:gd name="T52" fmla="*/ 0 w 621"/>
                <a:gd name="T53" fmla="*/ 0 h 729"/>
                <a:gd name="T54" fmla="*/ 0 w 621"/>
                <a:gd name="T55" fmla="*/ 0 h 729"/>
                <a:gd name="T56" fmla="*/ 0 w 621"/>
                <a:gd name="T57" fmla="*/ 0 h 729"/>
                <a:gd name="T58" fmla="*/ 0 w 621"/>
                <a:gd name="T59" fmla="*/ 0 h 729"/>
                <a:gd name="T60" fmla="*/ 0 w 621"/>
                <a:gd name="T61" fmla="*/ 0 h 729"/>
                <a:gd name="T62" fmla="*/ 0 w 621"/>
                <a:gd name="T63" fmla="*/ 0 h 729"/>
                <a:gd name="T64" fmla="*/ 0 w 621"/>
                <a:gd name="T65" fmla="*/ 0 h 7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21"/>
                <a:gd name="T100" fmla="*/ 0 h 729"/>
                <a:gd name="T101" fmla="*/ 621 w 621"/>
                <a:gd name="T102" fmla="*/ 729 h 72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21" h="729">
                  <a:moveTo>
                    <a:pt x="440" y="15"/>
                  </a:moveTo>
                  <a:lnTo>
                    <a:pt x="493" y="41"/>
                  </a:lnTo>
                  <a:lnTo>
                    <a:pt x="538" y="81"/>
                  </a:lnTo>
                  <a:lnTo>
                    <a:pt x="574" y="130"/>
                  </a:lnTo>
                  <a:lnTo>
                    <a:pt x="602" y="190"/>
                  </a:lnTo>
                  <a:lnTo>
                    <a:pt x="617" y="254"/>
                  </a:lnTo>
                  <a:lnTo>
                    <a:pt x="621" y="323"/>
                  </a:lnTo>
                  <a:lnTo>
                    <a:pt x="613" y="395"/>
                  </a:lnTo>
                  <a:lnTo>
                    <a:pt x="595" y="469"/>
                  </a:lnTo>
                  <a:lnTo>
                    <a:pt x="561" y="536"/>
                  </a:lnTo>
                  <a:lnTo>
                    <a:pt x="521" y="596"/>
                  </a:lnTo>
                  <a:lnTo>
                    <a:pt x="472" y="645"/>
                  </a:lnTo>
                  <a:lnTo>
                    <a:pt x="419" y="685"/>
                  </a:lnTo>
                  <a:lnTo>
                    <a:pt x="361" y="713"/>
                  </a:lnTo>
                  <a:lnTo>
                    <a:pt x="302" y="728"/>
                  </a:lnTo>
                  <a:lnTo>
                    <a:pt x="241" y="729"/>
                  </a:lnTo>
                  <a:lnTo>
                    <a:pt x="183" y="716"/>
                  </a:lnTo>
                  <a:lnTo>
                    <a:pt x="128" y="687"/>
                  </a:lnTo>
                  <a:lnTo>
                    <a:pt x="83" y="647"/>
                  </a:lnTo>
                  <a:lnTo>
                    <a:pt x="46" y="596"/>
                  </a:lnTo>
                  <a:lnTo>
                    <a:pt x="21" y="540"/>
                  </a:lnTo>
                  <a:lnTo>
                    <a:pt x="4" y="474"/>
                  </a:lnTo>
                  <a:lnTo>
                    <a:pt x="0" y="405"/>
                  </a:lnTo>
                  <a:lnTo>
                    <a:pt x="8" y="333"/>
                  </a:lnTo>
                  <a:lnTo>
                    <a:pt x="28" y="262"/>
                  </a:lnTo>
                  <a:lnTo>
                    <a:pt x="58" y="192"/>
                  </a:lnTo>
                  <a:lnTo>
                    <a:pt x="99" y="133"/>
                  </a:lnTo>
                  <a:lnTo>
                    <a:pt x="147" y="83"/>
                  </a:lnTo>
                  <a:lnTo>
                    <a:pt x="201" y="44"/>
                  </a:lnTo>
                  <a:lnTo>
                    <a:pt x="258" y="15"/>
                  </a:lnTo>
                  <a:lnTo>
                    <a:pt x="319" y="1"/>
                  </a:lnTo>
                  <a:lnTo>
                    <a:pt x="379" y="0"/>
                  </a:lnTo>
                  <a:lnTo>
                    <a:pt x="440" y="1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26" name="Freeform 51"/>
            <p:cNvSpPr>
              <a:spLocks/>
            </p:cNvSpPr>
            <p:nvPr/>
          </p:nvSpPr>
          <p:spPr bwMode="auto">
            <a:xfrm>
              <a:off x="2892" y="1355"/>
              <a:ext cx="35" cy="40"/>
            </a:xfrm>
            <a:custGeom>
              <a:avLst/>
              <a:gdLst>
                <a:gd name="T0" fmla="*/ 0 w 220"/>
                <a:gd name="T1" fmla="*/ 0 h 304"/>
                <a:gd name="T2" fmla="*/ 0 w 220"/>
                <a:gd name="T3" fmla="*/ 0 h 304"/>
                <a:gd name="T4" fmla="*/ 0 w 220"/>
                <a:gd name="T5" fmla="*/ 0 h 304"/>
                <a:gd name="T6" fmla="*/ 0 w 220"/>
                <a:gd name="T7" fmla="*/ 0 h 304"/>
                <a:gd name="T8" fmla="*/ 0 w 220"/>
                <a:gd name="T9" fmla="*/ 0 h 304"/>
                <a:gd name="T10" fmla="*/ 0 w 220"/>
                <a:gd name="T11" fmla="*/ 0 h 304"/>
                <a:gd name="T12" fmla="*/ 0 w 220"/>
                <a:gd name="T13" fmla="*/ 0 h 304"/>
                <a:gd name="T14" fmla="*/ 0 w 220"/>
                <a:gd name="T15" fmla="*/ 0 h 304"/>
                <a:gd name="T16" fmla="*/ 0 w 220"/>
                <a:gd name="T17" fmla="*/ 0 h 304"/>
                <a:gd name="T18" fmla="*/ 0 w 220"/>
                <a:gd name="T19" fmla="*/ 0 h 304"/>
                <a:gd name="T20" fmla="*/ 0 w 220"/>
                <a:gd name="T21" fmla="*/ 0 h 304"/>
                <a:gd name="T22" fmla="*/ 0 w 220"/>
                <a:gd name="T23" fmla="*/ 0 h 304"/>
                <a:gd name="T24" fmla="*/ 0 w 220"/>
                <a:gd name="T25" fmla="*/ 0 h 304"/>
                <a:gd name="T26" fmla="*/ 0 w 220"/>
                <a:gd name="T27" fmla="*/ 0 h 304"/>
                <a:gd name="T28" fmla="*/ 0 w 220"/>
                <a:gd name="T29" fmla="*/ 0 h 304"/>
                <a:gd name="T30" fmla="*/ 0 w 220"/>
                <a:gd name="T31" fmla="*/ 0 h 304"/>
                <a:gd name="T32" fmla="*/ 0 w 220"/>
                <a:gd name="T33" fmla="*/ 0 h 304"/>
                <a:gd name="T34" fmla="*/ 0 w 220"/>
                <a:gd name="T35" fmla="*/ 0 h 304"/>
                <a:gd name="T36" fmla="*/ 0 w 220"/>
                <a:gd name="T37" fmla="*/ 0 h 304"/>
                <a:gd name="T38" fmla="*/ 0 w 220"/>
                <a:gd name="T39" fmla="*/ 0 h 304"/>
                <a:gd name="T40" fmla="*/ 0 w 220"/>
                <a:gd name="T41" fmla="*/ 0 h 304"/>
                <a:gd name="T42" fmla="*/ 0 w 220"/>
                <a:gd name="T43" fmla="*/ 0 h 304"/>
                <a:gd name="T44" fmla="*/ 0 w 220"/>
                <a:gd name="T45" fmla="*/ 0 h 304"/>
                <a:gd name="T46" fmla="*/ 0 w 220"/>
                <a:gd name="T47" fmla="*/ 0 h 304"/>
                <a:gd name="T48" fmla="*/ 0 w 220"/>
                <a:gd name="T49" fmla="*/ 0 h 304"/>
                <a:gd name="T50" fmla="*/ 0 w 220"/>
                <a:gd name="T51" fmla="*/ 0 h 304"/>
                <a:gd name="T52" fmla="*/ 0 w 220"/>
                <a:gd name="T53" fmla="*/ 0 h 304"/>
                <a:gd name="T54" fmla="*/ 0 w 220"/>
                <a:gd name="T55" fmla="*/ 0 h 304"/>
                <a:gd name="T56" fmla="*/ 0 w 220"/>
                <a:gd name="T57" fmla="*/ 0 h 304"/>
                <a:gd name="T58" fmla="*/ 0 w 220"/>
                <a:gd name="T59" fmla="*/ 0 h 304"/>
                <a:gd name="T60" fmla="*/ 0 w 220"/>
                <a:gd name="T61" fmla="*/ 0 h 304"/>
                <a:gd name="T62" fmla="*/ 0 w 220"/>
                <a:gd name="T63" fmla="*/ 0 h 304"/>
                <a:gd name="T64" fmla="*/ 0 w 220"/>
                <a:gd name="T65" fmla="*/ 0 h 30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0"/>
                <a:gd name="T100" fmla="*/ 0 h 304"/>
                <a:gd name="T101" fmla="*/ 220 w 220"/>
                <a:gd name="T102" fmla="*/ 304 h 30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0" h="304">
                  <a:moveTo>
                    <a:pt x="141" y="1"/>
                  </a:moveTo>
                  <a:lnTo>
                    <a:pt x="160" y="8"/>
                  </a:lnTo>
                  <a:lnTo>
                    <a:pt x="178" y="20"/>
                  </a:lnTo>
                  <a:lnTo>
                    <a:pt x="194" y="39"/>
                  </a:lnTo>
                  <a:lnTo>
                    <a:pt x="207" y="60"/>
                  </a:lnTo>
                  <a:lnTo>
                    <a:pt x="215" y="85"/>
                  </a:lnTo>
                  <a:lnTo>
                    <a:pt x="220" y="113"/>
                  </a:lnTo>
                  <a:lnTo>
                    <a:pt x="220" y="143"/>
                  </a:lnTo>
                  <a:lnTo>
                    <a:pt x="217" y="174"/>
                  </a:lnTo>
                  <a:lnTo>
                    <a:pt x="208" y="204"/>
                  </a:lnTo>
                  <a:lnTo>
                    <a:pt x="197" y="231"/>
                  </a:lnTo>
                  <a:lnTo>
                    <a:pt x="181" y="254"/>
                  </a:lnTo>
                  <a:lnTo>
                    <a:pt x="164" y="275"/>
                  </a:lnTo>
                  <a:lnTo>
                    <a:pt x="144" y="289"/>
                  </a:lnTo>
                  <a:lnTo>
                    <a:pt x="124" y="299"/>
                  </a:lnTo>
                  <a:lnTo>
                    <a:pt x="102" y="304"/>
                  </a:lnTo>
                  <a:lnTo>
                    <a:pt x="82" y="304"/>
                  </a:lnTo>
                  <a:lnTo>
                    <a:pt x="60" y="297"/>
                  </a:lnTo>
                  <a:lnTo>
                    <a:pt x="42" y="284"/>
                  </a:lnTo>
                  <a:lnTo>
                    <a:pt x="26" y="266"/>
                  </a:lnTo>
                  <a:lnTo>
                    <a:pt x="15" y="245"/>
                  </a:lnTo>
                  <a:lnTo>
                    <a:pt x="5" y="219"/>
                  </a:lnTo>
                  <a:lnTo>
                    <a:pt x="0" y="192"/>
                  </a:lnTo>
                  <a:lnTo>
                    <a:pt x="0" y="161"/>
                  </a:lnTo>
                  <a:lnTo>
                    <a:pt x="5" y="131"/>
                  </a:lnTo>
                  <a:lnTo>
                    <a:pt x="13" y="100"/>
                  </a:lnTo>
                  <a:lnTo>
                    <a:pt x="25" y="73"/>
                  </a:lnTo>
                  <a:lnTo>
                    <a:pt x="39" y="50"/>
                  </a:lnTo>
                  <a:lnTo>
                    <a:pt x="57" y="31"/>
                  </a:lnTo>
                  <a:lnTo>
                    <a:pt x="75" y="15"/>
                  </a:lnTo>
                  <a:lnTo>
                    <a:pt x="97" y="5"/>
                  </a:lnTo>
                  <a:lnTo>
                    <a:pt x="118" y="0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27" name="Freeform 52"/>
            <p:cNvSpPr>
              <a:spLocks/>
            </p:cNvSpPr>
            <p:nvPr/>
          </p:nvSpPr>
          <p:spPr bwMode="auto">
            <a:xfrm>
              <a:off x="2897" y="1361"/>
              <a:ext cx="25" cy="28"/>
            </a:xfrm>
            <a:custGeom>
              <a:avLst/>
              <a:gdLst>
                <a:gd name="T0" fmla="*/ 0 w 157"/>
                <a:gd name="T1" fmla="*/ 0 h 218"/>
                <a:gd name="T2" fmla="*/ 0 w 157"/>
                <a:gd name="T3" fmla="*/ 0 h 218"/>
                <a:gd name="T4" fmla="*/ 0 w 157"/>
                <a:gd name="T5" fmla="*/ 0 h 218"/>
                <a:gd name="T6" fmla="*/ 0 w 157"/>
                <a:gd name="T7" fmla="*/ 0 h 218"/>
                <a:gd name="T8" fmla="*/ 0 w 157"/>
                <a:gd name="T9" fmla="*/ 0 h 218"/>
                <a:gd name="T10" fmla="*/ 0 w 157"/>
                <a:gd name="T11" fmla="*/ 0 h 218"/>
                <a:gd name="T12" fmla="*/ 0 w 157"/>
                <a:gd name="T13" fmla="*/ 0 h 218"/>
                <a:gd name="T14" fmla="*/ 0 w 157"/>
                <a:gd name="T15" fmla="*/ 0 h 218"/>
                <a:gd name="T16" fmla="*/ 0 w 157"/>
                <a:gd name="T17" fmla="*/ 0 h 218"/>
                <a:gd name="T18" fmla="*/ 0 w 157"/>
                <a:gd name="T19" fmla="*/ 0 h 218"/>
                <a:gd name="T20" fmla="*/ 0 w 157"/>
                <a:gd name="T21" fmla="*/ 0 h 218"/>
                <a:gd name="T22" fmla="*/ 0 w 157"/>
                <a:gd name="T23" fmla="*/ 0 h 218"/>
                <a:gd name="T24" fmla="*/ 0 w 157"/>
                <a:gd name="T25" fmla="*/ 0 h 218"/>
                <a:gd name="T26" fmla="*/ 0 w 157"/>
                <a:gd name="T27" fmla="*/ 0 h 218"/>
                <a:gd name="T28" fmla="*/ 0 w 157"/>
                <a:gd name="T29" fmla="*/ 0 h 218"/>
                <a:gd name="T30" fmla="*/ 0 w 157"/>
                <a:gd name="T31" fmla="*/ 0 h 218"/>
                <a:gd name="T32" fmla="*/ 0 w 157"/>
                <a:gd name="T33" fmla="*/ 0 h 218"/>
                <a:gd name="T34" fmla="*/ 0 w 157"/>
                <a:gd name="T35" fmla="*/ 0 h 218"/>
                <a:gd name="T36" fmla="*/ 0 w 157"/>
                <a:gd name="T37" fmla="*/ 0 h 218"/>
                <a:gd name="T38" fmla="*/ 0 w 157"/>
                <a:gd name="T39" fmla="*/ 0 h 218"/>
                <a:gd name="T40" fmla="*/ 0 w 157"/>
                <a:gd name="T41" fmla="*/ 0 h 218"/>
                <a:gd name="T42" fmla="*/ 0 w 157"/>
                <a:gd name="T43" fmla="*/ 0 h 218"/>
                <a:gd name="T44" fmla="*/ 0 w 157"/>
                <a:gd name="T45" fmla="*/ 0 h 218"/>
                <a:gd name="T46" fmla="*/ 0 w 157"/>
                <a:gd name="T47" fmla="*/ 0 h 218"/>
                <a:gd name="T48" fmla="*/ 0 w 157"/>
                <a:gd name="T49" fmla="*/ 0 h 218"/>
                <a:gd name="T50" fmla="*/ 0 w 157"/>
                <a:gd name="T51" fmla="*/ 0 h 218"/>
                <a:gd name="T52" fmla="*/ 0 w 157"/>
                <a:gd name="T53" fmla="*/ 0 h 218"/>
                <a:gd name="T54" fmla="*/ 0 w 157"/>
                <a:gd name="T55" fmla="*/ 0 h 218"/>
                <a:gd name="T56" fmla="*/ 0 w 157"/>
                <a:gd name="T57" fmla="*/ 0 h 218"/>
                <a:gd name="T58" fmla="*/ 0 w 157"/>
                <a:gd name="T59" fmla="*/ 0 h 218"/>
                <a:gd name="T60" fmla="*/ 0 w 157"/>
                <a:gd name="T61" fmla="*/ 0 h 218"/>
                <a:gd name="T62" fmla="*/ 0 w 157"/>
                <a:gd name="T63" fmla="*/ 0 h 218"/>
                <a:gd name="T64" fmla="*/ 0 w 157"/>
                <a:gd name="T65" fmla="*/ 0 h 21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7"/>
                <a:gd name="T100" fmla="*/ 0 h 218"/>
                <a:gd name="T101" fmla="*/ 157 w 157"/>
                <a:gd name="T102" fmla="*/ 218 h 21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7" h="218">
                  <a:moveTo>
                    <a:pt x="102" y="1"/>
                  </a:moveTo>
                  <a:lnTo>
                    <a:pt x="115" y="5"/>
                  </a:lnTo>
                  <a:lnTo>
                    <a:pt x="128" y="14"/>
                  </a:lnTo>
                  <a:lnTo>
                    <a:pt x="138" y="27"/>
                  </a:lnTo>
                  <a:lnTo>
                    <a:pt x="147" y="44"/>
                  </a:lnTo>
                  <a:lnTo>
                    <a:pt x="153" y="60"/>
                  </a:lnTo>
                  <a:lnTo>
                    <a:pt x="157" y="81"/>
                  </a:lnTo>
                  <a:lnTo>
                    <a:pt x="157" y="102"/>
                  </a:lnTo>
                  <a:lnTo>
                    <a:pt x="155" y="125"/>
                  </a:lnTo>
                  <a:lnTo>
                    <a:pt x="147" y="146"/>
                  </a:lnTo>
                  <a:lnTo>
                    <a:pt x="140" y="165"/>
                  </a:lnTo>
                  <a:lnTo>
                    <a:pt x="129" y="180"/>
                  </a:lnTo>
                  <a:lnTo>
                    <a:pt x="118" y="196"/>
                  </a:lnTo>
                  <a:lnTo>
                    <a:pt x="104" y="206"/>
                  </a:lnTo>
                  <a:lnTo>
                    <a:pt x="89" y="214"/>
                  </a:lnTo>
                  <a:lnTo>
                    <a:pt x="74" y="218"/>
                  </a:lnTo>
                  <a:lnTo>
                    <a:pt x="58" y="218"/>
                  </a:lnTo>
                  <a:lnTo>
                    <a:pt x="42" y="211"/>
                  </a:lnTo>
                  <a:lnTo>
                    <a:pt x="29" y="202"/>
                  </a:lnTo>
                  <a:lnTo>
                    <a:pt x="17" y="189"/>
                  </a:lnTo>
                  <a:lnTo>
                    <a:pt x="11" y="175"/>
                  </a:lnTo>
                  <a:lnTo>
                    <a:pt x="3" y="156"/>
                  </a:lnTo>
                  <a:lnTo>
                    <a:pt x="0" y="138"/>
                  </a:lnTo>
                  <a:lnTo>
                    <a:pt x="0" y="116"/>
                  </a:lnTo>
                  <a:lnTo>
                    <a:pt x="4" y="95"/>
                  </a:lnTo>
                  <a:lnTo>
                    <a:pt x="8" y="72"/>
                  </a:lnTo>
                  <a:lnTo>
                    <a:pt x="17" y="53"/>
                  </a:lnTo>
                  <a:lnTo>
                    <a:pt x="27" y="35"/>
                  </a:lnTo>
                  <a:lnTo>
                    <a:pt x="42" y="22"/>
                  </a:lnTo>
                  <a:lnTo>
                    <a:pt x="55" y="10"/>
                  </a:lnTo>
                  <a:lnTo>
                    <a:pt x="70" y="4"/>
                  </a:lnTo>
                  <a:lnTo>
                    <a:pt x="86" y="0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0F0F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28" name="Freeform 53"/>
            <p:cNvSpPr>
              <a:spLocks/>
            </p:cNvSpPr>
            <p:nvPr/>
          </p:nvSpPr>
          <p:spPr bwMode="auto">
            <a:xfrm>
              <a:off x="2912" y="1365"/>
              <a:ext cx="17" cy="22"/>
            </a:xfrm>
            <a:custGeom>
              <a:avLst/>
              <a:gdLst>
                <a:gd name="T0" fmla="*/ 0 w 111"/>
                <a:gd name="T1" fmla="*/ 0 h 167"/>
                <a:gd name="T2" fmla="*/ 0 w 111"/>
                <a:gd name="T3" fmla="*/ 0 h 167"/>
                <a:gd name="T4" fmla="*/ 0 w 111"/>
                <a:gd name="T5" fmla="*/ 0 h 167"/>
                <a:gd name="T6" fmla="*/ 0 w 111"/>
                <a:gd name="T7" fmla="*/ 0 h 167"/>
                <a:gd name="T8" fmla="*/ 0 w 111"/>
                <a:gd name="T9" fmla="*/ 0 h 167"/>
                <a:gd name="T10" fmla="*/ 0 w 111"/>
                <a:gd name="T11" fmla="*/ 0 h 167"/>
                <a:gd name="T12" fmla="*/ 0 w 111"/>
                <a:gd name="T13" fmla="*/ 0 h 167"/>
                <a:gd name="T14" fmla="*/ 0 w 111"/>
                <a:gd name="T15" fmla="*/ 0 h 167"/>
                <a:gd name="T16" fmla="*/ 0 w 111"/>
                <a:gd name="T17" fmla="*/ 0 h 167"/>
                <a:gd name="T18" fmla="*/ 0 w 111"/>
                <a:gd name="T19" fmla="*/ 0 h 167"/>
                <a:gd name="T20" fmla="*/ 0 w 111"/>
                <a:gd name="T21" fmla="*/ 0 h 167"/>
                <a:gd name="T22" fmla="*/ 0 w 111"/>
                <a:gd name="T23" fmla="*/ 0 h 167"/>
                <a:gd name="T24" fmla="*/ 0 w 111"/>
                <a:gd name="T25" fmla="*/ 0 h 167"/>
                <a:gd name="T26" fmla="*/ 0 w 111"/>
                <a:gd name="T27" fmla="*/ 0 h 167"/>
                <a:gd name="T28" fmla="*/ 0 w 111"/>
                <a:gd name="T29" fmla="*/ 0 h 167"/>
                <a:gd name="T30" fmla="*/ 0 w 111"/>
                <a:gd name="T31" fmla="*/ 0 h 167"/>
                <a:gd name="T32" fmla="*/ 0 w 111"/>
                <a:gd name="T33" fmla="*/ 0 h 167"/>
                <a:gd name="T34" fmla="*/ 0 w 111"/>
                <a:gd name="T35" fmla="*/ 0 h 167"/>
                <a:gd name="T36" fmla="*/ 0 w 111"/>
                <a:gd name="T37" fmla="*/ 0 h 167"/>
                <a:gd name="T38" fmla="*/ 0 w 111"/>
                <a:gd name="T39" fmla="*/ 0 h 167"/>
                <a:gd name="T40" fmla="*/ 0 w 111"/>
                <a:gd name="T41" fmla="*/ 0 h 167"/>
                <a:gd name="T42" fmla="*/ 0 w 111"/>
                <a:gd name="T43" fmla="*/ 0 h 167"/>
                <a:gd name="T44" fmla="*/ 0 w 111"/>
                <a:gd name="T45" fmla="*/ 0 h 167"/>
                <a:gd name="T46" fmla="*/ 0 w 111"/>
                <a:gd name="T47" fmla="*/ 0 h 167"/>
                <a:gd name="T48" fmla="*/ 0 w 111"/>
                <a:gd name="T49" fmla="*/ 0 h 167"/>
                <a:gd name="T50" fmla="*/ 0 w 111"/>
                <a:gd name="T51" fmla="*/ 0 h 167"/>
                <a:gd name="T52" fmla="*/ 0 w 111"/>
                <a:gd name="T53" fmla="*/ 0 h 167"/>
                <a:gd name="T54" fmla="*/ 0 w 111"/>
                <a:gd name="T55" fmla="*/ 0 h 167"/>
                <a:gd name="T56" fmla="*/ 0 w 111"/>
                <a:gd name="T57" fmla="*/ 0 h 167"/>
                <a:gd name="T58" fmla="*/ 0 w 111"/>
                <a:gd name="T59" fmla="*/ 0 h 167"/>
                <a:gd name="T60" fmla="*/ 0 w 111"/>
                <a:gd name="T61" fmla="*/ 0 h 167"/>
                <a:gd name="T62" fmla="*/ 0 w 111"/>
                <a:gd name="T63" fmla="*/ 0 h 167"/>
                <a:gd name="T64" fmla="*/ 0 w 111"/>
                <a:gd name="T65" fmla="*/ 0 h 16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1"/>
                <a:gd name="T100" fmla="*/ 0 h 167"/>
                <a:gd name="T101" fmla="*/ 111 w 111"/>
                <a:gd name="T102" fmla="*/ 167 h 16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1" h="167">
                  <a:moveTo>
                    <a:pt x="73" y="1"/>
                  </a:moveTo>
                  <a:lnTo>
                    <a:pt x="82" y="4"/>
                  </a:lnTo>
                  <a:lnTo>
                    <a:pt x="91" y="10"/>
                  </a:lnTo>
                  <a:lnTo>
                    <a:pt x="98" y="19"/>
                  </a:lnTo>
                  <a:lnTo>
                    <a:pt x="105" y="32"/>
                  </a:lnTo>
                  <a:lnTo>
                    <a:pt x="109" y="45"/>
                  </a:lnTo>
                  <a:lnTo>
                    <a:pt x="111" y="60"/>
                  </a:lnTo>
                  <a:lnTo>
                    <a:pt x="111" y="77"/>
                  </a:lnTo>
                  <a:lnTo>
                    <a:pt x="110" y="95"/>
                  </a:lnTo>
                  <a:lnTo>
                    <a:pt x="105" y="109"/>
                  </a:lnTo>
                  <a:lnTo>
                    <a:pt x="98" y="125"/>
                  </a:lnTo>
                  <a:lnTo>
                    <a:pt x="89" y="138"/>
                  </a:lnTo>
                  <a:lnTo>
                    <a:pt x="82" y="151"/>
                  </a:lnTo>
                  <a:lnTo>
                    <a:pt x="71" y="158"/>
                  </a:lnTo>
                  <a:lnTo>
                    <a:pt x="61" y="165"/>
                  </a:lnTo>
                  <a:lnTo>
                    <a:pt x="51" y="167"/>
                  </a:lnTo>
                  <a:lnTo>
                    <a:pt x="40" y="167"/>
                  </a:lnTo>
                  <a:lnTo>
                    <a:pt x="29" y="164"/>
                  </a:lnTo>
                  <a:lnTo>
                    <a:pt x="21" y="156"/>
                  </a:lnTo>
                  <a:lnTo>
                    <a:pt x="13" y="146"/>
                  </a:lnTo>
                  <a:lnTo>
                    <a:pt x="8" y="135"/>
                  </a:lnTo>
                  <a:lnTo>
                    <a:pt x="3" y="121"/>
                  </a:lnTo>
                  <a:lnTo>
                    <a:pt x="0" y="106"/>
                  </a:lnTo>
                  <a:lnTo>
                    <a:pt x="0" y="89"/>
                  </a:lnTo>
                  <a:lnTo>
                    <a:pt x="3" y="73"/>
                  </a:lnTo>
                  <a:lnTo>
                    <a:pt x="7" y="55"/>
                  </a:lnTo>
                  <a:lnTo>
                    <a:pt x="13" y="41"/>
                  </a:lnTo>
                  <a:lnTo>
                    <a:pt x="21" y="28"/>
                  </a:lnTo>
                  <a:lnTo>
                    <a:pt x="30" y="18"/>
                  </a:lnTo>
                  <a:lnTo>
                    <a:pt x="39" y="9"/>
                  </a:lnTo>
                  <a:lnTo>
                    <a:pt x="51" y="4"/>
                  </a:lnTo>
                  <a:lnTo>
                    <a:pt x="61" y="0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29" name="Freeform 54"/>
            <p:cNvSpPr>
              <a:spLocks/>
            </p:cNvSpPr>
            <p:nvPr/>
          </p:nvSpPr>
          <p:spPr bwMode="auto">
            <a:xfrm>
              <a:off x="2897" y="1406"/>
              <a:ext cx="28" cy="32"/>
            </a:xfrm>
            <a:custGeom>
              <a:avLst/>
              <a:gdLst>
                <a:gd name="T0" fmla="*/ 0 w 178"/>
                <a:gd name="T1" fmla="*/ 0 h 248"/>
                <a:gd name="T2" fmla="*/ 0 w 178"/>
                <a:gd name="T3" fmla="*/ 0 h 248"/>
                <a:gd name="T4" fmla="*/ 0 w 178"/>
                <a:gd name="T5" fmla="*/ 0 h 248"/>
                <a:gd name="T6" fmla="*/ 0 w 178"/>
                <a:gd name="T7" fmla="*/ 0 h 248"/>
                <a:gd name="T8" fmla="*/ 0 w 178"/>
                <a:gd name="T9" fmla="*/ 0 h 248"/>
                <a:gd name="T10" fmla="*/ 0 w 178"/>
                <a:gd name="T11" fmla="*/ 0 h 248"/>
                <a:gd name="T12" fmla="*/ 0 w 178"/>
                <a:gd name="T13" fmla="*/ 0 h 248"/>
                <a:gd name="T14" fmla="*/ 0 w 178"/>
                <a:gd name="T15" fmla="*/ 0 h 248"/>
                <a:gd name="T16" fmla="*/ 0 w 178"/>
                <a:gd name="T17" fmla="*/ 0 h 248"/>
                <a:gd name="T18" fmla="*/ 0 w 178"/>
                <a:gd name="T19" fmla="*/ 0 h 248"/>
                <a:gd name="T20" fmla="*/ 0 w 178"/>
                <a:gd name="T21" fmla="*/ 0 h 248"/>
                <a:gd name="T22" fmla="*/ 0 w 178"/>
                <a:gd name="T23" fmla="*/ 0 h 248"/>
                <a:gd name="T24" fmla="*/ 0 w 178"/>
                <a:gd name="T25" fmla="*/ 0 h 248"/>
                <a:gd name="T26" fmla="*/ 0 w 178"/>
                <a:gd name="T27" fmla="*/ 0 h 248"/>
                <a:gd name="T28" fmla="*/ 0 w 178"/>
                <a:gd name="T29" fmla="*/ 0 h 248"/>
                <a:gd name="T30" fmla="*/ 0 w 178"/>
                <a:gd name="T31" fmla="*/ 0 h 248"/>
                <a:gd name="T32" fmla="*/ 0 w 178"/>
                <a:gd name="T33" fmla="*/ 0 h 248"/>
                <a:gd name="T34" fmla="*/ 0 w 178"/>
                <a:gd name="T35" fmla="*/ 0 h 248"/>
                <a:gd name="T36" fmla="*/ 0 w 178"/>
                <a:gd name="T37" fmla="*/ 0 h 248"/>
                <a:gd name="T38" fmla="*/ 0 w 178"/>
                <a:gd name="T39" fmla="*/ 0 h 248"/>
                <a:gd name="T40" fmla="*/ 0 w 178"/>
                <a:gd name="T41" fmla="*/ 0 h 248"/>
                <a:gd name="T42" fmla="*/ 0 w 178"/>
                <a:gd name="T43" fmla="*/ 0 h 248"/>
                <a:gd name="T44" fmla="*/ 0 w 178"/>
                <a:gd name="T45" fmla="*/ 0 h 248"/>
                <a:gd name="T46" fmla="*/ 0 w 178"/>
                <a:gd name="T47" fmla="*/ 0 h 248"/>
                <a:gd name="T48" fmla="*/ 0 w 178"/>
                <a:gd name="T49" fmla="*/ 0 h 248"/>
                <a:gd name="T50" fmla="*/ 0 w 178"/>
                <a:gd name="T51" fmla="*/ 0 h 248"/>
                <a:gd name="T52" fmla="*/ 0 w 178"/>
                <a:gd name="T53" fmla="*/ 0 h 248"/>
                <a:gd name="T54" fmla="*/ 0 w 178"/>
                <a:gd name="T55" fmla="*/ 0 h 248"/>
                <a:gd name="T56" fmla="*/ 0 w 178"/>
                <a:gd name="T57" fmla="*/ 0 h 248"/>
                <a:gd name="T58" fmla="*/ 0 w 178"/>
                <a:gd name="T59" fmla="*/ 0 h 248"/>
                <a:gd name="T60" fmla="*/ 0 w 178"/>
                <a:gd name="T61" fmla="*/ 0 h 248"/>
                <a:gd name="T62" fmla="*/ 0 w 178"/>
                <a:gd name="T63" fmla="*/ 0 h 248"/>
                <a:gd name="T64" fmla="*/ 0 w 178"/>
                <a:gd name="T65" fmla="*/ 0 h 2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78"/>
                <a:gd name="T100" fmla="*/ 0 h 248"/>
                <a:gd name="T101" fmla="*/ 178 w 178"/>
                <a:gd name="T102" fmla="*/ 248 h 2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78" h="248">
                  <a:moveTo>
                    <a:pt x="112" y="3"/>
                  </a:moveTo>
                  <a:lnTo>
                    <a:pt x="127" y="7"/>
                  </a:lnTo>
                  <a:lnTo>
                    <a:pt x="143" y="18"/>
                  </a:lnTo>
                  <a:lnTo>
                    <a:pt x="155" y="32"/>
                  </a:lnTo>
                  <a:lnTo>
                    <a:pt x="166" y="50"/>
                  </a:lnTo>
                  <a:lnTo>
                    <a:pt x="173" y="68"/>
                  </a:lnTo>
                  <a:lnTo>
                    <a:pt x="176" y="92"/>
                  </a:lnTo>
                  <a:lnTo>
                    <a:pt x="178" y="116"/>
                  </a:lnTo>
                  <a:lnTo>
                    <a:pt x="175" y="142"/>
                  </a:lnTo>
                  <a:lnTo>
                    <a:pt x="167" y="165"/>
                  </a:lnTo>
                  <a:lnTo>
                    <a:pt x="157" y="187"/>
                  </a:lnTo>
                  <a:lnTo>
                    <a:pt x="145" y="207"/>
                  </a:lnTo>
                  <a:lnTo>
                    <a:pt x="131" y="223"/>
                  </a:lnTo>
                  <a:lnTo>
                    <a:pt x="114" y="235"/>
                  </a:lnTo>
                  <a:lnTo>
                    <a:pt x="99" y="244"/>
                  </a:lnTo>
                  <a:lnTo>
                    <a:pt x="81" y="248"/>
                  </a:lnTo>
                  <a:lnTo>
                    <a:pt x="64" y="248"/>
                  </a:lnTo>
                  <a:lnTo>
                    <a:pt x="46" y="241"/>
                  </a:lnTo>
                  <a:lnTo>
                    <a:pt x="32" y="231"/>
                  </a:lnTo>
                  <a:lnTo>
                    <a:pt x="19" y="216"/>
                  </a:lnTo>
                  <a:lnTo>
                    <a:pt x="10" y="199"/>
                  </a:lnTo>
                  <a:lnTo>
                    <a:pt x="2" y="178"/>
                  </a:lnTo>
                  <a:lnTo>
                    <a:pt x="0" y="156"/>
                  </a:lnTo>
                  <a:lnTo>
                    <a:pt x="0" y="132"/>
                  </a:lnTo>
                  <a:lnTo>
                    <a:pt x="3" y="109"/>
                  </a:lnTo>
                  <a:lnTo>
                    <a:pt x="9" y="83"/>
                  </a:lnTo>
                  <a:lnTo>
                    <a:pt x="19" y="61"/>
                  </a:lnTo>
                  <a:lnTo>
                    <a:pt x="29" y="41"/>
                  </a:lnTo>
                  <a:lnTo>
                    <a:pt x="45" y="26"/>
                  </a:lnTo>
                  <a:lnTo>
                    <a:pt x="59" y="13"/>
                  </a:lnTo>
                  <a:lnTo>
                    <a:pt x="76" y="4"/>
                  </a:lnTo>
                  <a:lnTo>
                    <a:pt x="94" y="0"/>
                  </a:lnTo>
                  <a:lnTo>
                    <a:pt x="112" y="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30" name="Freeform 55"/>
            <p:cNvSpPr>
              <a:spLocks/>
            </p:cNvSpPr>
            <p:nvPr/>
          </p:nvSpPr>
          <p:spPr bwMode="auto">
            <a:xfrm>
              <a:off x="2901" y="1410"/>
              <a:ext cx="20" cy="23"/>
            </a:xfrm>
            <a:custGeom>
              <a:avLst/>
              <a:gdLst>
                <a:gd name="T0" fmla="*/ 0 w 127"/>
                <a:gd name="T1" fmla="*/ 0 h 177"/>
                <a:gd name="T2" fmla="*/ 0 w 127"/>
                <a:gd name="T3" fmla="*/ 0 h 177"/>
                <a:gd name="T4" fmla="*/ 0 w 127"/>
                <a:gd name="T5" fmla="*/ 0 h 177"/>
                <a:gd name="T6" fmla="*/ 0 w 127"/>
                <a:gd name="T7" fmla="*/ 0 h 177"/>
                <a:gd name="T8" fmla="*/ 0 w 127"/>
                <a:gd name="T9" fmla="*/ 0 h 177"/>
                <a:gd name="T10" fmla="*/ 0 w 127"/>
                <a:gd name="T11" fmla="*/ 0 h 177"/>
                <a:gd name="T12" fmla="*/ 0 w 127"/>
                <a:gd name="T13" fmla="*/ 0 h 177"/>
                <a:gd name="T14" fmla="*/ 0 w 127"/>
                <a:gd name="T15" fmla="*/ 0 h 177"/>
                <a:gd name="T16" fmla="*/ 0 w 127"/>
                <a:gd name="T17" fmla="*/ 0 h 177"/>
                <a:gd name="T18" fmla="*/ 0 w 127"/>
                <a:gd name="T19" fmla="*/ 0 h 177"/>
                <a:gd name="T20" fmla="*/ 0 w 127"/>
                <a:gd name="T21" fmla="*/ 0 h 177"/>
                <a:gd name="T22" fmla="*/ 0 w 127"/>
                <a:gd name="T23" fmla="*/ 0 h 177"/>
                <a:gd name="T24" fmla="*/ 0 w 127"/>
                <a:gd name="T25" fmla="*/ 0 h 177"/>
                <a:gd name="T26" fmla="*/ 0 w 127"/>
                <a:gd name="T27" fmla="*/ 0 h 177"/>
                <a:gd name="T28" fmla="*/ 0 w 127"/>
                <a:gd name="T29" fmla="*/ 0 h 177"/>
                <a:gd name="T30" fmla="*/ 0 w 127"/>
                <a:gd name="T31" fmla="*/ 0 h 177"/>
                <a:gd name="T32" fmla="*/ 0 w 127"/>
                <a:gd name="T33" fmla="*/ 0 h 177"/>
                <a:gd name="T34" fmla="*/ 0 w 127"/>
                <a:gd name="T35" fmla="*/ 0 h 177"/>
                <a:gd name="T36" fmla="*/ 0 w 127"/>
                <a:gd name="T37" fmla="*/ 0 h 177"/>
                <a:gd name="T38" fmla="*/ 0 w 127"/>
                <a:gd name="T39" fmla="*/ 0 h 177"/>
                <a:gd name="T40" fmla="*/ 0 w 127"/>
                <a:gd name="T41" fmla="*/ 0 h 177"/>
                <a:gd name="T42" fmla="*/ 0 w 127"/>
                <a:gd name="T43" fmla="*/ 0 h 177"/>
                <a:gd name="T44" fmla="*/ 0 w 127"/>
                <a:gd name="T45" fmla="*/ 0 h 177"/>
                <a:gd name="T46" fmla="*/ 0 w 127"/>
                <a:gd name="T47" fmla="*/ 0 h 177"/>
                <a:gd name="T48" fmla="*/ 0 w 127"/>
                <a:gd name="T49" fmla="*/ 0 h 177"/>
                <a:gd name="T50" fmla="*/ 0 w 127"/>
                <a:gd name="T51" fmla="*/ 0 h 177"/>
                <a:gd name="T52" fmla="*/ 0 w 127"/>
                <a:gd name="T53" fmla="*/ 0 h 177"/>
                <a:gd name="T54" fmla="*/ 0 w 127"/>
                <a:gd name="T55" fmla="*/ 0 h 177"/>
                <a:gd name="T56" fmla="*/ 0 w 127"/>
                <a:gd name="T57" fmla="*/ 0 h 177"/>
                <a:gd name="T58" fmla="*/ 0 w 127"/>
                <a:gd name="T59" fmla="*/ 0 h 177"/>
                <a:gd name="T60" fmla="*/ 0 w 127"/>
                <a:gd name="T61" fmla="*/ 0 h 177"/>
                <a:gd name="T62" fmla="*/ 0 w 127"/>
                <a:gd name="T63" fmla="*/ 0 h 177"/>
                <a:gd name="T64" fmla="*/ 0 w 127"/>
                <a:gd name="T65" fmla="*/ 0 h 17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7"/>
                <a:gd name="T100" fmla="*/ 0 h 177"/>
                <a:gd name="T101" fmla="*/ 127 w 127"/>
                <a:gd name="T102" fmla="*/ 177 h 17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7" h="177">
                  <a:moveTo>
                    <a:pt x="83" y="2"/>
                  </a:moveTo>
                  <a:lnTo>
                    <a:pt x="93" y="5"/>
                  </a:lnTo>
                  <a:lnTo>
                    <a:pt x="103" y="13"/>
                  </a:lnTo>
                  <a:lnTo>
                    <a:pt x="111" y="22"/>
                  </a:lnTo>
                  <a:lnTo>
                    <a:pt x="120" y="35"/>
                  </a:lnTo>
                  <a:lnTo>
                    <a:pt x="124" y="49"/>
                  </a:lnTo>
                  <a:lnTo>
                    <a:pt x="127" y="65"/>
                  </a:lnTo>
                  <a:lnTo>
                    <a:pt x="127" y="82"/>
                  </a:lnTo>
                  <a:lnTo>
                    <a:pt x="127" y="101"/>
                  </a:lnTo>
                  <a:lnTo>
                    <a:pt x="120" y="116"/>
                  </a:lnTo>
                  <a:lnTo>
                    <a:pt x="114" y="133"/>
                  </a:lnTo>
                  <a:lnTo>
                    <a:pt x="105" y="146"/>
                  </a:lnTo>
                  <a:lnTo>
                    <a:pt x="96" y="159"/>
                  </a:lnTo>
                  <a:lnTo>
                    <a:pt x="84" y="167"/>
                  </a:lnTo>
                  <a:lnTo>
                    <a:pt x="72" y="174"/>
                  </a:lnTo>
                  <a:lnTo>
                    <a:pt x="60" y="177"/>
                  </a:lnTo>
                  <a:lnTo>
                    <a:pt x="48" y="177"/>
                  </a:lnTo>
                  <a:lnTo>
                    <a:pt x="35" y="172"/>
                  </a:lnTo>
                  <a:lnTo>
                    <a:pt x="23" y="164"/>
                  </a:lnTo>
                  <a:lnTo>
                    <a:pt x="14" y="154"/>
                  </a:lnTo>
                  <a:lnTo>
                    <a:pt x="8" y="142"/>
                  </a:lnTo>
                  <a:lnTo>
                    <a:pt x="3" y="127"/>
                  </a:lnTo>
                  <a:lnTo>
                    <a:pt x="0" y="111"/>
                  </a:lnTo>
                  <a:lnTo>
                    <a:pt x="0" y="93"/>
                  </a:lnTo>
                  <a:lnTo>
                    <a:pt x="4" y="76"/>
                  </a:lnTo>
                  <a:lnTo>
                    <a:pt x="7" y="57"/>
                  </a:lnTo>
                  <a:lnTo>
                    <a:pt x="14" y="43"/>
                  </a:lnTo>
                  <a:lnTo>
                    <a:pt x="22" y="29"/>
                  </a:lnTo>
                  <a:lnTo>
                    <a:pt x="34" y="18"/>
                  </a:lnTo>
                  <a:lnTo>
                    <a:pt x="44" y="8"/>
                  </a:lnTo>
                  <a:lnTo>
                    <a:pt x="57" y="3"/>
                  </a:lnTo>
                  <a:lnTo>
                    <a:pt x="69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F0F0F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31" name="Freeform 56"/>
            <p:cNvSpPr>
              <a:spLocks/>
            </p:cNvSpPr>
            <p:nvPr/>
          </p:nvSpPr>
          <p:spPr bwMode="auto">
            <a:xfrm>
              <a:off x="2913" y="1413"/>
              <a:ext cx="14" cy="18"/>
            </a:xfrm>
            <a:custGeom>
              <a:avLst/>
              <a:gdLst>
                <a:gd name="T0" fmla="*/ 0 w 88"/>
                <a:gd name="T1" fmla="*/ 0 h 137"/>
                <a:gd name="T2" fmla="*/ 0 w 88"/>
                <a:gd name="T3" fmla="*/ 0 h 137"/>
                <a:gd name="T4" fmla="*/ 0 w 88"/>
                <a:gd name="T5" fmla="*/ 0 h 137"/>
                <a:gd name="T6" fmla="*/ 0 w 88"/>
                <a:gd name="T7" fmla="*/ 0 h 137"/>
                <a:gd name="T8" fmla="*/ 0 w 88"/>
                <a:gd name="T9" fmla="*/ 0 h 137"/>
                <a:gd name="T10" fmla="*/ 0 w 88"/>
                <a:gd name="T11" fmla="*/ 0 h 137"/>
                <a:gd name="T12" fmla="*/ 0 w 88"/>
                <a:gd name="T13" fmla="*/ 0 h 137"/>
                <a:gd name="T14" fmla="*/ 0 w 88"/>
                <a:gd name="T15" fmla="*/ 0 h 137"/>
                <a:gd name="T16" fmla="*/ 0 w 88"/>
                <a:gd name="T17" fmla="*/ 0 h 137"/>
                <a:gd name="T18" fmla="*/ 0 w 88"/>
                <a:gd name="T19" fmla="*/ 0 h 137"/>
                <a:gd name="T20" fmla="*/ 0 w 88"/>
                <a:gd name="T21" fmla="*/ 0 h 137"/>
                <a:gd name="T22" fmla="*/ 0 w 88"/>
                <a:gd name="T23" fmla="*/ 0 h 137"/>
                <a:gd name="T24" fmla="*/ 0 w 88"/>
                <a:gd name="T25" fmla="*/ 0 h 137"/>
                <a:gd name="T26" fmla="*/ 0 w 88"/>
                <a:gd name="T27" fmla="*/ 0 h 137"/>
                <a:gd name="T28" fmla="*/ 0 w 88"/>
                <a:gd name="T29" fmla="*/ 0 h 137"/>
                <a:gd name="T30" fmla="*/ 0 w 88"/>
                <a:gd name="T31" fmla="*/ 0 h 137"/>
                <a:gd name="T32" fmla="*/ 0 w 88"/>
                <a:gd name="T33" fmla="*/ 0 h 137"/>
                <a:gd name="T34" fmla="*/ 0 w 88"/>
                <a:gd name="T35" fmla="*/ 0 h 137"/>
                <a:gd name="T36" fmla="*/ 0 w 88"/>
                <a:gd name="T37" fmla="*/ 0 h 137"/>
                <a:gd name="T38" fmla="*/ 0 w 88"/>
                <a:gd name="T39" fmla="*/ 0 h 137"/>
                <a:gd name="T40" fmla="*/ 0 w 88"/>
                <a:gd name="T41" fmla="*/ 0 h 137"/>
                <a:gd name="T42" fmla="*/ 0 w 88"/>
                <a:gd name="T43" fmla="*/ 0 h 137"/>
                <a:gd name="T44" fmla="*/ 0 w 88"/>
                <a:gd name="T45" fmla="*/ 0 h 137"/>
                <a:gd name="T46" fmla="*/ 0 w 88"/>
                <a:gd name="T47" fmla="*/ 0 h 137"/>
                <a:gd name="T48" fmla="*/ 0 w 88"/>
                <a:gd name="T49" fmla="*/ 0 h 137"/>
                <a:gd name="T50" fmla="*/ 0 w 88"/>
                <a:gd name="T51" fmla="*/ 0 h 137"/>
                <a:gd name="T52" fmla="*/ 0 w 88"/>
                <a:gd name="T53" fmla="*/ 0 h 137"/>
                <a:gd name="T54" fmla="*/ 0 w 88"/>
                <a:gd name="T55" fmla="*/ 0 h 137"/>
                <a:gd name="T56" fmla="*/ 0 w 88"/>
                <a:gd name="T57" fmla="*/ 0 h 137"/>
                <a:gd name="T58" fmla="*/ 0 w 88"/>
                <a:gd name="T59" fmla="*/ 0 h 137"/>
                <a:gd name="T60" fmla="*/ 0 w 88"/>
                <a:gd name="T61" fmla="*/ 0 h 137"/>
                <a:gd name="T62" fmla="*/ 0 w 88"/>
                <a:gd name="T63" fmla="*/ 0 h 137"/>
                <a:gd name="T64" fmla="*/ 0 w 88"/>
                <a:gd name="T65" fmla="*/ 0 h 1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8"/>
                <a:gd name="T100" fmla="*/ 0 h 137"/>
                <a:gd name="T101" fmla="*/ 88 w 88"/>
                <a:gd name="T102" fmla="*/ 137 h 1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8" h="137">
                  <a:moveTo>
                    <a:pt x="58" y="1"/>
                  </a:moveTo>
                  <a:lnTo>
                    <a:pt x="65" y="4"/>
                  </a:lnTo>
                  <a:lnTo>
                    <a:pt x="73" y="9"/>
                  </a:lnTo>
                  <a:lnTo>
                    <a:pt x="79" y="17"/>
                  </a:lnTo>
                  <a:lnTo>
                    <a:pt x="84" y="27"/>
                  </a:lnTo>
                  <a:lnTo>
                    <a:pt x="87" y="37"/>
                  </a:lnTo>
                  <a:lnTo>
                    <a:pt x="88" y="50"/>
                  </a:lnTo>
                  <a:lnTo>
                    <a:pt x="88" y="63"/>
                  </a:lnTo>
                  <a:lnTo>
                    <a:pt x="88" y="77"/>
                  </a:lnTo>
                  <a:lnTo>
                    <a:pt x="83" y="89"/>
                  </a:lnTo>
                  <a:lnTo>
                    <a:pt x="79" y="102"/>
                  </a:lnTo>
                  <a:lnTo>
                    <a:pt x="73" y="112"/>
                  </a:lnTo>
                  <a:lnTo>
                    <a:pt x="66" y="122"/>
                  </a:lnTo>
                  <a:lnTo>
                    <a:pt x="57" y="129"/>
                  </a:lnTo>
                  <a:lnTo>
                    <a:pt x="49" y="134"/>
                  </a:lnTo>
                  <a:lnTo>
                    <a:pt x="40" y="137"/>
                  </a:lnTo>
                  <a:lnTo>
                    <a:pt x="33" y="137"/>
                  </a:lnTo>
                  <a:lnTo>
                    <a:pt x="22" y="133"/>
                  </a:lnTo>
                  <a:lnTo>
                    <a:pt x="16" y="128"/>
                  </a:lnTo>
                  <a:lnTo>
                    <a:pt x="9" y="119"/>
                  </a:lnTo>
                  <a:lnTo>
                    <a:pt x="5" y="111"/>
                  </a:lnTo>
                  <a:lnTo>
                    <a:pt x="2" y="99"/>
                  </a:lnTo>
                  <a:lnTo>
                    <a:pt x="0" y="88"/>
                  </a:lnTo>
                  <a:lnTo>
                    <a:pt x="0" y="75"/>
                  </a:lnTo>
                  <a:lnTo>
                    <a:pt x="3" y="62"/>
                  </a:lnTo>
                  <a:lnTo>
                    <a:pt x="5" y="46"/>
                  </a:lnTo>
                  <a:lnTo>
                    <a:pt x="9" y="35"/>
                  </a:lnTo>
                  <a:lnTo>
                    <a:pt x="16" y="23"/>
                  </a:lnTo>
                  <a:lnTo>
                    <a:pt x="24" y="15"/>
                  </a:lnTo>
                  <a:lnTo>
                    <a:pt x="31" y="6"/>
                  </a:lnTo>
                  <a:lnTo>
                    <a:pt x="40" y="2"/>
                  </a:lnTo>
                  <a:lnTo>
                    <a:pt x="48" y="0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32" name="Freeform 57"/>
            <p:cNvSpPr>
              <a:spLocks/>
            </p:cNvSpPr>
            <p:nvPr/>
          </p:nvSpPr>
          <p:spPr bwMode="auto">
            <a:xfrm>
              <a:off x="2601" y="1372"/>
              <a:ext cx="108" cy="165"/>
            </a:xfrm>
            <a:custGeom>
              <a:avLst/>
              <a:gdLst>
                <a:gd name="T0" fmla="*/ 0 w 686"/>
                <a:gd name="T1" fmla="*/ 0 h 1261"/>
                <a:gd name="T2" fmla="*/ 0 w 686"/>
                <a:gd name="T3" fmla="*/ 0 h 1261"/>
                <a:gd name="T4" fmla="*/ 0 w 686"/>
                <a:gd name="T5" fmla="*/ 0 h 1261"/>
                <a:gd name="T6" fmla="*/ 0 w 686"/>
                <a:gd name="T7" fmla="*/ 0 h 1261"/>
                <a:gd name="T8" fmla="*/ 0 w 686"/>
                <a:gd name="T9" fmla="*/ 0 h 1261"/>
                <a:gd name="T10" fmla="*/ 0 w 686"/>
                <a:gd name="T11" fmla="*/ 0 h 1261"/>
                <a:gd name="T12" fmla="*/ 0 w 686"/>
                <a:gd name="T13" fmla="*/ 0 h 1261"/>
                <a:gd name="T14" fmla="*/ 0 w 686"/>
                <a:gd name="T15" fmla="*/ 0 h 1261"/>
                <a:gd name="T16" fmla="*/ 0 w 686"/>
                <a:gd name="T17" fmla="*/ 0 h 1261"/>
                <a:gd name="T18" fmla="*/ 0 w 686"/>
                <a:gd name="T19" fmla="*/ 0 h 1261"/>
                <a:gd name="T20" fmla="*/ 0 w 686"/>
                <a:gd name="T21" fmla="*/ 0 h 1261"/>
                <a:gd name="T22" fmla="*/ 0 w 686"/>
                <a:gd name="T23" fmla="*/ 0 h 1261"/>
                <a:gd name="T24" fmla="*/ 0 w 686"/>
                <a:gd name="T25" fmla="*/ 0 h 1261"/>
                <a:gd name="T26" fmla="*/ 0 w 686"/>
                <a:gd name="T27" fmla="*/ 0 h 1261"/>
                <a:gd name="T28" fmla="*/ 0 w 686"/>
                <a:gd name="T29" fmla="*/ 0 h 1261"/>
                <a:gd name="T30" fmla="*/ 0 w 686"/>
                <a:gd name="T31" fmla="*/ 0 h 12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86"/>
                <a:gd name="T49" fmla="*/ 0 h 1261"/>
                <a:gd name="T50" fmla="*/ 686 w 686"/>
                <a:gd name="T51" fmla="*/ 1261 h 12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86" h="1261">
                  <a:moveTo>
                    <a:pt x="686" y="245"/>
                  </a:moveTo>
                  <a:lnTo>
                    <a:pt x="0" y="0"/>
                  </a:lnTo>
                  <a:lnTo>
                    <a:pt x="532" y="307"/>
                  </a:lnTo>
                  <a:lnTo>
                    <a:pt x="52" y="195"/>
                  </a:lnTo>
                  <a:lnTo>
                    <a:pt x="491" y="452"/>
                  </a:lnTo>
                  <a:lnTo>
                    <a:pt x="82" y="359"/>
                  </a:lnTo>
                  <a:lnTo>
                    <a:pt x="482" y="626"/>
                  </a:lnTo>
                  <a:lnTo>
                    <a:pt x="122" y="533"/>
                  </a:lnTo>
                  <a:lnTo>
                    <a:pt x="451" y="780"/>
                  </a:lnTo>
                  <a:lnTo>
                    <a:pt x="133" y="687"/>
                  </a:lnTo>
                  <a:lnTo>
                    <a:pt x="451" y="922"/>
                  </a:lnTo>
                  <a:lnTo>
                    <a:pt x="175" y="852"/>
                  </a:lnTo>
                  <a:lnTo>
                    <a:pt x="420" y="1015"/>
                  </a:lnTo>
                  <a:lnTo>
                    <a:pt x="206" y="994"/>
                  </a:lnTo>
                  <a:lnTo>
                    <a:pt x="677" y="1261"/>
                  </a:lnTo>
                  <a:lnTo>
                    <a:pt x="686" y="245"/>
                  </a:lnTo>
                  <a:close/>
                </a:path>
              </a:pathLst>
            </a:custGeom>
            <a:solidFill>
              <a:srgbClr val="9E8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33" name="Freeform 58"/>
            <p:cNvSpPr>
              <a:spLocks/>
            </p:cNvSpPr>
            <p:nvPr/>
          </p:nvSpPr>
          <p:spPr bwMode="auto">
            <a:xfrm>
              <a:off x="2635" y="1318"/>
              <a:ext cx="213" cy="58"/>
            </a:xfrm>
            <a:custGeom>
              <a:avLst/>
              <a:gdLst>
                <a:gd name="T0" fmla="*/ 0 w 1342"/>
                <a:gd name="T1" fmla="*/ 0 h 451"/>
                <a:gd name="T2" fmla="*/ 0 w 1342"/>
                <a:gd name="T3" fmla="*/ 0 h 451"/>
                <a:gd name="T4" fmla="*/ 0 w 1342"/>
                <a:gd name="T5" fmla="*/ 0 h 451"/>
                <a:gd name="T6" fmla="*/ 0 w 1342"/>
                <a:gd name="T7" fmla="*/ 0 h 451"/>
                <a:gd name="T8" fmla="*/ 0 w 1342"/>
                <a:gd name="T9" fmla="*/ 0 h 451"/>
                <a:gd name="T10" fmla="*/ 0 w 1342"/>
                <a:gd name="T11" fmla="*/ 0 h 451"/>
                <a:gd name="T12" fmla="*/ 0 w 1342"/>
                <a:gd name="T13" fmla="*/ 0 h 451"/>
                <a:gd name="T14" fmla="*/ 0 w 1342"/>
                <a:gd name="T15" fmla="*/ 0 h 451"/>
                <a:gd name="T16" fmla="*/ 0 w 1342"/>
                <a:gd name="T17" fmla="*/ 0 h 451"/>
                <a:gd name="T18" fmla="*/ 0 w 1342"/>
                <a:gd name="T19" fmla="*/ 0 h 4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2"/>
                <a:gd name="T31" fmla="*/ 0 h 451"/>
                <a:gd name="T32" fmla="*/ 1342 w 1342"/>
                <a:gd name="T33" fmla="*/ 451 h 45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2" h="451">
                  <a:moveTo>
                    <a:pt x="0" y="257"/>
                  </a:moveTo>
                  <a:lnTo>
                    <a:pt x="1137" y="0"/>
                  </a:lnTo>
                  <a:lnTo>
                    <a:pt x="379" y="236"/>
                  </a:lnTo>
                  <a:lnTo>
                    <a:pt x="1168" y="71"/>
                  </a:lnTo>
                  <a:lnTo>
                    <a:pt x="513" y="286"/>
                  </a:lnTo>
                  <a:lnTo>
                    <a:pt x="1261" y="103"/>
                  </a:lnTo>
                  <a:lnTo>
                    <a:pt x="645" y="348"/>
                  </a:lnTo>
                  <a:lnTo>
                    <a:pt x="1342" y="184"/>
                  </a:lnTo>
                  <a:lnTo>
                    <a:pt x="604" y="451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rgbClr val="8FF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34" name="Freeform 59"/>
            <p:cNvSpPr>
              <a:spLocks/>
            </p:cNvSpPr>
            <p:nvPr/>
          </p:nvSpPr>
          <p:spPr bwMode="auto">
            <a:xfrm>
              <a:off x="2737" y="1324"/>
              <a:ext cx="230" cy="220"/>
            </a:xfrm>
            <a:custGeom>
              <a:avLst/>
              <a:gdLst>
                <a:gd name="T0" fmla="*/ 0 w 1455"/>
                <a:gd name="T1" fmla="*/ 0 h 1685"/>
                <a:gd name="T2" fmla="*/ 0 w 1455"/>
                <a:gd name="T3" fmla="*/ 0 h 1685"/>
                <a:gd name="T4" fmla="*/ 0 w 1455"/>
                <a:gd name="T5" fmla="*/ 0 h 1685"/>
                <a:gd name="T6" fmla="*/ 0 w 1455"/>
                <a:gd name="T7" fmla="*/ 0 h 1685"/>
                <a:gd name="T8" fmla="*/ 0 w 1455"/>
                <a:gd name="T9" fmla="*/ 0 h 16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5"/>
                <a:gd name="T16" fmla="*/ 0 h 1685"/>
                <a:gd name="T17" fmla="*/ 1455 w 1455"/>
                <a:gd name="T18" fmla="*/ 1685 h 16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5" h="1685">
                  <a:moveTo>
                    <a:pt x="0" y="1685"/>
                  </a:moveTo>
                  <a:lnTo>
                    <a:pt x="60" y="549"/>
                  </a:lnTo>
                  <a:lnTo>
                    <a:pt x="1455" y="0"/>
                  </a:lnTo>
                  <a:lnTo>
                    <a:pt x="1356" y="917"/>
                  </a:lnTo>
                  <a:lnTo>
                    <a:pt x="0" y="168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46794" name="Picture 60" descr="chztfzup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86613" y="3903663"/>
            <a:ext cx="59055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795" name="Line 61"/>
          <p:cNvSpPr>
            <a:spLocks noChangeShapeType="1"/>
          </p:cNvSpPr>
          <p:nvPr/>
        </p:nvSpPr>
        <p:spPr bwMode="auto">
          <a:xfrm>
            <a:off x="4865688" y="4408488"/>
            <a:ext cx="233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96" name="Cloud"/>
          <p:cNvSpPr>
            <a:spLocks noChangeAspect="1" noEditPoints="1" noChangeArrowheads="1"/>
          </p:cNvSpPr>
          <p:nvPr/>
        </p:nvSpPr>
        <p:spPr bwMode="auto">
          <a:xfrm>
            <a:off x="5307013" y="4019550"/>
            <a:ext cx="1263650" cy="846138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46797" name="Text Box 65"/>
          <p:cNvSpPr txBox="1">
            <a:spLocks noChangeArrowheads="1"/>
          </p:cNvSpPr>
          <p:nvPr/>
        </p:nvSpPr>
        <p:spPr bwMode="auto">
          <a:xfrm>
            <a:off x="5457825" y="4111625"/>
            <a:ext cx="895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>
                <a:latin typeface="Arial" charset="0"/>
                <a:cs typeface="Arial" charset="0"/>
              </a:rPr>
              <a:t>wired</a:t>
            </a:r>
          </a:p>
          <a:p>
            <a:pPr eaLnBrk="1" hangingPunct="1"/>
            <a:r>
              <a:rPr lang="en-US" sz="160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246798" name="Rectangle 68"/>
          <p:cNvSpPr>
            <a:spLocks noChangeArrowheads="1"/>
          </p:cNvSpPr>
          <p:nvPr/>
        </p:nvSpPr>
        <p:spPr bwMode="auto">
          <a:xfrm>
            <a:off x="1524000" y="5067300"/>
            <a:ext cx="5937250" cy="666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46799" name="Text Box 69"/>
          <p:cNvSpPr txBox="1">
            <a:spLocks noChangeArrowheads="1"/>
          </p:cNvSpPr>
          <p:nvPr/>
        </p:nvSpPr>
        <p:spPr bwMode="auto">
          <a:xfrm>
            <a:off x="3957638" y="507365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</a:rPr>
              <a:t>EAP TLS</a:t>
            </a:r>
          </a:p>
        </p:txBody>
      </p:sp>
      <p:sp>
        <p:nvSpPr>
          <p:cNvPr id="246800" name="Line 70"/>
          <p:cNvSpPr>
            <a:spLocks noChangeShapeType="1"/>
          </p:cNvSpPr>
          <p:nvPr/>
        </p:nvSpPr>
        <p:spPr bwMode="auto">
          <a:xfrm>
            <a:off x="1538288" y="5400675"/>
            <a:ext cx="592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801" name="Text Box 71"/>
          <p:cNvSpPr txBox="1">
            <a:spLocks noChangeArrowheads="1"/>
          </p:cNvSpPr>
          <p:nvPr/>
        </p:nvSpPr>
        <p:spPr bwMode="auto">
          <a:xfrm>
            <a:off x="4168775" y="53832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</a:rPr>
              <a:t>EAP </a:t>
            </a:r>
          </a:p>
        </p:txBody>
      </p:sp>
      <p:sp>
        <p:nvSpPr>
          <p:cNvPr id="246802" name="Text Box 72"/>
          <p:cNvSpPr txBox="1">
            <a:spLocks noChangeArrowheads="1"/>
          </p:cNvSpPr>
          <p:nvPr/>
        </p:nvSpPr>
        <p:spPr bwMode="auto">
          <a:xfrm>
            <a:off x="1665288" y="5737225"/>
            <a:ext cx="264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</a:rPr>
              <a:t>EAP over LAN (EAPoL) </a:t>
            </a:r>
          </a:p>
        </p:txBody>
      </p:sp>
      <p:sp>
        <p:nvSpPr>
          <p:cNvPr id="246803" name="Text Box 73"/>
          <p:cNvSpPr txBox="1">
            <a:spLocks noChangeArrowheads="1"/>
          </p:cNvSpPr>
          <p:nvPr/>
        </p:nvSpPr>
        <p:spPr bwMode="auto">
          <a:xfrm>
            <a:off x="2179638" y="6067425"/>
            <a:ext cx="153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</a:rPr>
              <a:t>IEEE 802.11 </a:t>
            </a:r>
          </a:p>
        </p:txBody>
      </p:sp>
      <p:sp>
        <p:nvSpPr>
          <p:cNvPr id="246804" name="Text Box 74"/>
          <p:cNvSpPr txBox="1">
            <a:spLocks noChangeArrowheads="1"/>
          </p:cNvSpPr>
          <p:nvPr/>
        </p:nvSpPr>
        <p:spPr bwMode="auto">
          <a:xfrm>
            <a:off x="5351463" y="5724525"/>
            <a:ext cx="104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</a:rPr>
              <a:t>RADIUS</a:t>
            </a:r>
          </a:p>
        </p:txBody>
      </p:sp>
      <p:sp>
        <p:nvSpPr>
          <p:cNvPr id="246805" name="Text Box 75"/>
          <p:cNvSpPr txBox="1">
            <a:spLocks noChangeArrowheads="1"/>
          </p:cNvSpPr>
          <p:nvPr/>
        </p:nvSpPr>
        <p:spPr bwMode="auto">
          <a:xfrm>
            <a:off x="5430838" y="607853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</a:rPr>
              <a:t>UDP/IP</a:t>
            </a:r>
          </a:p>
        </p:txBody>
      </p:sp>
    </p:spTree>
    <p:extLst>
      <p:ext uri="{BB962C8B-B14F-4D97-AF65-F5344CB8AC3E}">
        <p14:creationId xmlns:p14="http://schemas.microsoft.com/office/powerpoint/2010/main" xmlns="" val="271151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467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</a:rPr>
              <a:t>TÀI LIỆU THAM </a:t>
            </a:r>
            <a:r>
              <a:rPr lang="en-US" sz="2800" smtClean="0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</a:rPr>
              <a:t>KHẢO, ĐỊA CHỈ LIÊN LẠC</a:t>
            </a:r>
            <a:endParaRPr lang="en-US" sz="2800">
              <a:solidFill>
                <a:schemeClr val="tx2">
                  <a:satMod val="13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2931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7580313" cy="49530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smtClean="0"/>
              <a:t>Giáo trình Mạng máy tính, KS. Nguyễn Bình Dương, TS. Đàm Quang Hồng Hải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smtClean="0"/>
              <a:t>Giáo trình hệ thống Mạng máy tính CCNA, Nguyễn Hồng Sơn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smtClean="0"/>
              <a:t>CCNA: Cisco Certified Network Associate – Study Guide, Todde Lammle - 2007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smtClean="0"/>
              <a:t>Computer Networking: A Top Down Approach Featuring the Internet, 3rd edition. Jim Kurose, Keith Ross. 2004.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smtClean="0"/>
              <a:t>Computer Networks, 4th edition. Andrew S. Tanenbaum. 2003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smtClean="0"/>
              <a:t>Địa chỉ liên lạc: Trần Bá Nhiệm – Khoa Mạng máy tính &amp; Truyền thông – ĐH CNTT – 34 Trương Định, Q3, Tp.HCM. Email: </a:t>
            </a:r>
            <a:r>
              <a:rPr lang="en-US" sz="2600" smtClean="0">
                <a:hlinkClick r:id="rId2"/>
              </a:rPr>
              <a:t>tranbanhiem@yahoo.com</a:t>
            </a:r>
            <a:endParaRPr lang="en-US" sz="260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smtClean="0"/>
              <a:t>Website: http://sites.google.com/site/tranbanhiem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C5606-FB68-4323-84F1-029C0BBBEF6C}" type="slidenum">
              <a:rPr lang="en-US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97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/>
          <a:lstStyle/>
          <a:p>
            <a:pPr eaLnBrk="1" hangingPunct="1"/>
            <a:r>
              <a:rPr lang="en-US" smtClean="0"/>
              <a:t>Các nguyên lý mã hóa</a:t>
            </a:r>
          </a:p>
        </p:txBody>
      </p:sp>
      <p:sp>
        <p:nvSpPr>
          <p:cNvPr id="202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vi-VN" smtClean="0">
              <a:latin typeface="Gill Sans M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742EDA-1897-4EB1-B751-B356FAE966D1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9925" y="4878388"/>
            <a:ext cx="8218488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ZapfDingbats" pitchFamily="82" charset="2"/>
              <a:buNone/>
              <a:defRPr/>
            </a:pPr>
            <a:r>
              <a:rPr lang="en-US" sz="2400">
                <a:solidFill>
                  <a:srgbClr val="FF0000"/>
                </a:solidFill>
                <a:latin typeface="+mn-lt"/>
              </a:rPr>
              <a:t>khóa </a:t>
            </a:r>
            <a:r>
              <a:rPr lang="vi-VN" sz="2400">
                <a:solidFill>
                  <a:srgbClr val="FF0000"/>
                </a:solidFill>
                <a:latin typeface="+mn-lt"/>
              </a:rPr>
              <a:t>đối xứng</a:t>
            </a:r>
            <a:r>
              <a:rPr lang="en-US" sz="2400">
                <a:latin typeface="+mn-lt"/>
              </a:rPr>
              <a:t>: khóa bên gửi và bên nhận giống nhau</a:t>
            </a:r>
            <a:endParaRPr lang="en-US" sz="2400" i="1">
              <a:latin typeface="+mn-lt"/>
            </a:endParaRP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ZapfDingbats" pitchFamily="82" charset="2"/>
              <a:buNone/>
              <a:defRPr/>
            </a:pPr>
            <a:r>
              <a:rPr lang="en-US" sz="2400">
                <a:solidFill>
                  <a:srgbClr val="FF0000"/>
                </a:solidFill>
                <a:latin typeface="+mn-lt"/>
              </a:rPr>
              <a:t>khóa công cộng</a:t>
            </a:r>
            <a:r>
              <a:rPr lang="en-US" sz="2400">
                <a:latin typeface="+mn-lt"/>
              </a:rPr>
              <a:t>: khóa mã chung, khóa giải mã bí mật (riêng)</a:t>
            </a:r>
          </a:p>
        </p:txBody>
      </p:sp>
      <p:sp>
        <p:nvSpPr>
          <p:cNvPr id="202758" name="Text Box 7"/>
          <p:cNvSpPr txBox="1">
            <a:spLocks noChangeArrowheads="1"/>
          </p:cNvSpPr>
          <p:nvPr/>
        </p:nvSpPr>
        <p:spPr bwMode="auto">
          <a:xfrm>
            <a:off x="436563" y="2665413"/>
            <a:ext cx="1512887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văn bản gốc</a:t>
            </a:r>
          </a:p>
        </p:txBody>
      </p:sp>
      <p:sp>
        <p:nvSpPr>
          <p:cNvPr id="202759" name="Text Box 8"/>
          <p:cNvSpPr txBox="1">
            <a:spLocks noChangeArrowheads="1"/>
          </p:cNvSpPr>
          <p:nvPr/>
        </p:nvSpPr>
        <p:spPr bwMode="auto">
          <a:xfrm>
            <a:off x="7061200" y="2646363"/>
            <a:ext cx="1512888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văn bản gốc</a:t>
            </a:r>
          </a:p>
        </p:txBody>
      </p:sp>
      <p:sp>
        <p:nvSpPr>
          <p:cNvPr id="202760" name="Text Box 9"/>
          <p:cNvSpPr txBox="1">
            <a:spLocks noChangeArrowheads="1"/>
          </p:cNvSpPr>
          <p:nvPr/>
        </p:nvSpPr>
        <p:spPr bwMode="auto">
          <a:xfrm>
            <a:off x="3379788" y="2627313"/>
            <a:ext cx="22923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văn bản đã mã hóa</a:t>
            </a:r>
          </a:p>
        </p:txBody>
      </p:sp>
      <p:grpSp>
        <p:nvGrpSpPr>
          <p:cNvPr id="202761" name="Group 12"/>
          <p:cNvGrpSpPr>
            <a:grpSpLocks/>
          </p:cNvGrpSpPr>
          <p:nvPr/>
        </p:nvGrpSpPr>
        <p:grpSpPr bwMode="auto">
          <a:xfrm>
            <a:off x="2130425" y="1644650"/>
            <a:ext cx="522288" cy="608013"/>
            <a:chOff x="195" y="1789"/>
            <a:chExt cx="329" cy="383"/>
          </a:xfrm>
        </p:grpSpPr>
        <p:sp>
          <p:nvSpPr>
            <p:cNvPr id="202784" name="Text Box 10"/>
            <p:cNvSpPr txBox="1">
              <a:spLocks noChangeArrowheads="1"/>
            </p:cNvSpPr>
            <p:nvPr/>
          </p:nvSpPr>
          <p:spPr bwMode="auto">
            <a:xfrm>
              <a:off x="195" y="1789"/>
              <a:ext cx="23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K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2785" name="Text Box 11"/>
            <p:cNvSpPr txBox="1">
              <a:spLocks noChangeArrowheads="1"/>
            </p:cNvSpPr>
            <p:nvPr/>
          </p:nvSpPr>
          <p:spPr bwMode="auto">
            <a:xfrm>
              <a:off x="291" y="1922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A</a:t>
              </a:r>
              <a:endParaRPr lang="en-US" sz="2000">
                <a:solidFill>
                  <a:srgbClr val="FF0000"/>
                </a:solidFill>
              </a:endParaRPr>
            </a:p>
          </p:txBody>
        </p:sp>
      </p:grpSp>
      <p:pic>
        <p:nvPicPr>
          <p:cNvPr id="202762" name="Picture 16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6668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763" name="Picture 18" descr="E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6763" y="3436938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764" name="Rectangle 19"/>
          <p:cNvSpPr>
            <a:spLocks noChangeArrowheads="1"/>
          </p:cNvSpPr>
          <p:nvPr/>
        </p:nvSpPr>
        <p:spPr bwMode="auto">
          <a:xfrm>
            <a:off x="1982788" y="2573338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02765" name="Text Box 20"/>
          <p:cNvSpPr txBox="1">
            <a:spLocks noChangeArrowheads="1"/>
          </p:cNvSpPr>
          <p:nvPr/>
        </p:nvSpPr>
        <p:spPr bwMode="auto">
          <a:xfrm>
            <a:off x="2054225" y="2582863"/>
            <a:ext cx="1279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giải thuật</a:t>
            </a:r>
          </a:p>
          <a:p>
            <a:pPr eaLnBrk="1" hangingPunct="1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mã hóa</a:t>
            </a:r>
          </a:p>
        </p:txBody>
      </p:sp>
      <p:sp>
        <p:nvSpPr>
          <p:cNvPr id="202766" name="Rectangle 21"/>
          <p:cNvSpPr>
            <a:spLocks noChangeArrowheads="1"/>
          </p:cNvSpPr>
          <p:nvPr/>
        </p:nvSpPr>
        <p:spPr bwMode="auto">
          <a:xfrm>
            <a:off x="5724525" y="2586038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02767" name="Text Box 22"/>
          <p:cNvSpPr txBox="1">
            <a:spLocks noChangeArrowheads="1"/>
          </p:cNvSpPr>
          <p:nvPr/>
        </p:nvSpPr>
        <p:spPr bwMode="auto">
          <a:xfrm>
            <a:off x="5824538" y="2609850"/>
            <a:ext cx="1279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giải thuật</a:t>
            </a:r>
          </a:p>
          <a:p>
            <a:pPr eaLnBrk="1" hangingPunct="1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giải mã</a:t>
            </a:r>
          </a:p>
        </p:txBody>
      </p:sp>
      <p:sp>
        <p:nvSpPr>
          <p:cNvPr id="202768" name="Line 26"/>
          <p:cNvSpPr>
            <a:spLocks noChangeShapeType="1"/>
          </p:cNvSpPr>
          <p:nvPr/>
        </p:nvSpPr>
        <p:spPr bwMode="auto">
          <a:xfrm>
            <a:off x="3403600" y="2986088"/>
            <a:ext cx="2301875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69" name="Freeform 29"/>
          <p:cNvSpPr>
            <a:spLocks/>
          </p:cNvSpPr>
          <p:nvPr/>
        </p:nvSpPr>
        <p:spPr bwMode="auto">
          <a:xfrm>
            <a:off x="3883025" y="3038475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70" name="Freeform 30"/>
          <p:cNvSpPr>
            <a:spLocks/>
          </p:cNvSpPr>
          <p:nvPr/>
        </p:nvSpPr>
        <p:spPr bwMode="auto">
          <a:xfrm flipH="1">
            <a:off x="4557713" y="3036888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71" name="Line 39"/>
          <p:cNvSpPr>
            <a:spLocks noChangeShapeType="1"/>
          </p:cNvSpPr>
          <p:nvPr/>
        </p:nvSpPr>
        <p:spPr bwMode="auto">
          <a:xfrm flipH="1">
            <a:off x="2373313" y="2193925"/>
            <a:ext cx="158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72" name="Line 40"/>
          <p:cNvSpPr>
            <a:spLocks noChangeShapeType="1"/>
          </p:cNvSpPr>
          <p:nvPr/>
        </p:nvSpPr>
        <p:spPr bwMode="auto">
          <a:xfrm flipH="1">
            <a:off x="5943600" y="2163763"/>
            <a:ext cx="1588" cy="392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73" name="Text Box 41"/>
          <p:cNvSpPr txBox="1">
            <a:spLocks noChangeArrowheads="1"/>
          </p:cNvSpPr>
          <p:nvPr/>
        </p:nvSpPr>
        <p:spPr bwMode="auto">
          <a:xfrm>
            <a:off x="2544763" y="1423988"/>
            <a:ext cx="1508125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>
                <a:latin typeface="Comic Sans MS" pitchFamily="66" charset="0"/>
              </a:rPr>
              <a:t>khóa mã của Alice</a:t>
            </a:r>
          </a:p>
        </p:txBody>
      </p:sp>
      <p:sp>
        <p:nvSpPr>
          <p:cNvPr id="202774" name="Text Box 42"/>
          <p:cNvSpPr txBox="1">
            <a:spLocks noChangeArrowheads="1"/>
          </p:cNvSpPr>
          <p:nvPr/>
        </p:nvSpPr>
        <p:spPr bwMode="auto">
          <a:xfrm>
            <a:off x="6184900" y="1492250"/>
            <a:ext cx="1508125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>
                <a:latin typeface="Comic Sans MS" pitchFamily="66" charset="0"/>
              </a:rPr>
              <a:t>khóa mã của Bob</a:t>
            </a:r>
          </a:p>
        </p:txBody>
      </p:sp>
      <p:pic>
        <p:nvPicPr>
          <p:cNvPr id="202775" name="Picture 1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9675" y="18700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2776" name="Group 13"/>
          <p:cNvGrpSpPr>
            <a:grpSpLocks/>
          </p:cNvGrpSpPr>
          <p:nvPr/>
        </p:nvGrpSpPr>
        <p:grpSpPr bwMode="auto">
          <a:xfrm>
            <a:off x="5803900" y="1774825"/>
            <a:ext cx="509588" cy="608013"/>
            <a:chOff x="195" y="1789"/>
            <a:chExt cx="321" cy="383"/>
          </a:xfrm>
        </p:grpSpPr>
        <p:sp>
          <p:nvSpPr>
            <p:cNvPr id="202782" name="Text Box 14"/>
            <p:cNvSpPr txBox="1">
              <a:spLocks noChangeArrowheads="1"/>
            </p:cNvSpPr>
            <p:nvPr/>
          </p:nvSpPr>
          <p:spPr bwMode="auto">
            <a:xfrm>
              <a:off x="195" y="1789"/>
              <a:ext cx="23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K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2783" name="Text Box 15"/>
            <p:cNvSpPr txBox="1">
              <a:spLocks noChangeArrowheads="1"/>
            </p:cNvSpPr>
            <p:nvPr/>
          </p:nvSpPr>
          <p:spPr bwMode="auto">
            <a:xfrm>
              <a:off x="299" y="1922"/>
              <a:ext cx="2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B</a:t>
              </a:r>
              <a:endParaRPr lang="en-US" sz="2000">
                <a:solidFill>
                  <a:srgbClr val="FF0000"/>
                </a:solidFill>
              </a:endParaRPr>
            </a:p>
          </p:txBody>
        </p:sp>
      </p:grpSp>
      <p:sp>
        <p:nvSpPr>
          <p:cNvPr id="202777" name="Line 44"/>
          <p:cNvSpPr>
            <a:spLocks noChangeShapeType="1"/>
          </p:cNvSpPr>
          <p:nvPr/>
        </p:nvSpPr>
        <p:spPr bwMode="auto">
          <a:xfrm>
            <a:off x="1238250" y="3011488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78" name="Line 45"/>
          <p:cNvSpPr>
            <a:spLocks noChangeShapeType="1"/>
          </p:cNvSpPr>
          <p:nvPr/>
        </p:nvSpPr>
        <p:spPr bwMode="auto">
          <a:xfrm>
            <a:off x="7172325" y="3022600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2779" name="Picture 53" descr="BS00768_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176463" y="1422400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780" name="Picture 56" descr="BS00768_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754688" y="1516063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781" name="Text Box 33"/>
          <p:cNvSpPr txBox="1">
            <a:spLocks noChangeArrowheads="1"/>
          </p:cNvSpPr>
          <p:nvPr/>
        </p:nvSpPr>
        <p:spPr bwMode="auto">
          <a:xfrm>
            <a:off x="5638800" y="4191000"/>
            <a:ext cx="96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Hacker</a:t>
            </a:r>
          </a:p>
        </p:txBody>
      </p:sp>
    </p:spTree>
    <p:extLst>
      <p:ext uri="{BB962C8B-B14F-4D97-AF65-F5344CB8AC3E}">
        <p14:creationId xmlns:p14="http://schemas.microsoft.com/office/powerpoint/2010/main" xmlns="" val="252138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/>
          <a:lstStyle/>
          <a:p>
            <a:pPr eaLnBrk="1" hangingPunct="1"/>
            <a:r>
              <a:rPr lang="en-US" smtClean="0"/>
              <a:t>Mã hóa khóa </a:t>
            </a:r>
            <a:r>
              <a:rPr lang="vi-VN" smtClean="0"/>
              <a:t>đối xứng</a:t>
            </a:r>
            <a:endParaRPr lang="en-US" smtClean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98588"/>
            <a:ext cx="7772400" cy="149701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smtClean="0">
                <a:solidFill>
                  <a:srgbClr val="FF0000"/>
                </a:solidFill>
              </a:rPr>
              <a:t>mật mã thay thế:</a:t>
            </a:r>
            <a:r>
              <a:rPr lang="en-US" smtClean="0"/>
              <a:t> thay thứ này thành thứ khác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mã hóa ký tự đơn: thay thế từng ký tự một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B09B5-B729-4056-A89E-551DA4B4C55B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1901825" y="2982913"/>
            <a:ext cx="7486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văn bản gốc:  abcdefghijklmnopqrstuvwxyz</a:t>
            </a:r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1087438" y="3733800"/>
            <a:ext cx="800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</a:rPr>
              <a:t>văn bản đã mã hóa:  mnbvcxzasdfghjklpoiuytrewq</a:t>
            </a:r>
          </a:p>
        </p:txBody>
      </p:sp>
      <p:sp>
        <p:nvSpPr>
          <p:cNvPr id="203783" name="Line 7"/>
          <p:cNvSpPr>
            <a:spLocks noChangeShapeType="1"/>
          </p:cNvSpPr>
          <p:nvPr/>
        </p:nvSpPr>
        <p:spPr bwMode="auto">
          <a:xfrm>
            <a:off x="4364038" y="3313113"/>
            <a:ext cx="0" cy="493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84" name="Line 8"/>
          <p:cNvSpPr>
            <a:spLocks noChangeShapeType="1"/>
          </p:cNvSpPr>
          <p:nvPr/>
        </p:nvSpPr>
        <p:spPr bwMode="auto">
          <a:xfrm>
            <a:off x="7031038" y="3276600"/>
            <a:ext cx="0" cy="4937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85" name="Rectangle 9"/>
          <p:cNvSpPr>
            <a:spLocks noChangeArrowheads="1"/>
          </p:cNvSpPr>
          <p:nvPr/>
        </p:nvSpPr>
        <p:spPr bwMode="auto">
          <a:xfrm>
            <a:off x="2840038" y="4222750"/>
            <a:ext cx="4860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văn bản gốc: Bob. i love you. </a:t>
            </a:r>
            <a:r>
              <a:rPr lang="en-US">
                <a:latin typeface="Comic Sans MS" pitchFamily="66" charset="0"/>
              </a:rPr>
              <a:t>Alice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203786" name="Rectangle 10"/>
          <p:cNvSpPr>
            <a:spLocks noChangeArrowheads="1"/>
          </p:cNvSpPr>
          <p:nvPr/>
        </p:nvSpPr>
        <p:spPr bwMode="auto">
          <a:xfrm>
            <a:off x="2692400" y="4648200"/>
            <a:ext cx="5148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mã hóa thành: nko. s gktc wky. mgsbc</a:t>
            </a:r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2014538" y="4157663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u="sng">
                <a:solidFill>
                  <a:schemeClr val="accent2"/>
                </a:solidFill>
                <a:latin typeface="Comic Sans MS" pitchFamily="66" charset="0"/>
              </a:rPr>
              <a:t>ví dụ:</a:t>
            </a:r>
            <a:endParaRPr lang="en-US" u="sng"/>
          </a:p>
        </p:txBody>
      </p:sp>
      <p:sp>
        <p:nvSpPr>
          <p:cNvPr id="21517" name="Text Box 12"/>
          <p:cNvSpPr txBox="1">
            <a:spLocks noChangeArrowheads="1"/>
          </p:cNvSpPr>
          <p:nvPr/>
        </p:nvSpPr>
        <p:spPr bwMode="auto">
          <a:xfrm>
            <a:off x="1066800" y="5181600"/>
            <a:ext cx="7467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400" u="sng">
                <a:solidFill>
                  <a:schemeClr val="accent2"/>
                </a:solidFill>
                <a:latin typeface="+mn-lt"/>
              </a:rPr>
              <a:t> Bẻ khóa kiểu mã hóa đơn giản này dễ không?</a:t>
            </a:r>
          </a:p>
          <a:p>
            <a:pPr lvl="1"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400">
                <a:latin typeface="+mn-lt"/>
              </a:rPr>
              <a:t> brute force (khó như thế nào?)</a:t>
            </a:r>
          </a:p>
          <a:p>
            <a:pPr lvl="1"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400">
                <a:latin typeface="+mn-lt"/>
              </a:rPr>
              <a:t> khác?</a:t>
            </a:r>
            <a:endParaRPr lang="en-US" sz="2400" u="sng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65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7163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Mã hóa khóa </a:t>
            </a:r>
            <a:r>
              <a:rPr lang="vi-VN" smtClean="0"/>
              <a:t>đối xứng</a:t>
            </a:r>
            <a:r>
              <a:rPr lang="en-US" sz="3600" smtClean="0"/>
              <a:t>: DES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30325"/>
            <a:ext cx="7856538" cy="46482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ZapfDingbats" pitchFamily="82" charset="2"/>
              <a:buNone/>
            </a:pPr>
            <a:r>
              <a:rPr lang="en-US" sz="3600" smtClean="0">
                <a:solidFill>
                  <a:srgbClr val="FF0000"/>
                </a:solidFill>
              </a:rPr>
              <a:t>DES: Data Encryption Standard</a:t>
            </a:r>
            <a:endParaRPr lang="en-US" sz="280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800" smtClean="0"/>
              <a:t>Chuẩn mã hóa của Hoa Kỳ [NIST 1993]</a:t>
            </a:r>
          </a:p>
          <a:p>
            <a:pPr eaLnBrk="1" hangingPunct="1"/>
            <a:r>
              <a:rPr lang="en-US" sz="2800" smtClean="0"/>
              <a:t>Khóa </a:t>
            </a:r>
            <a:r>
              <a:rPr lang="vi-VN" sz="2800" smtClean="0"/>
              <a:t>đối xứng</a:t>
            </a:r>
            <a:r>
              <a:rPr lang="en-US" sz="2800" smtClean="0"/>
              <a:t> 56-bit, văn bản gốc vào 64-bit</a:t>
            </a:r>
          </a:p>
          <a:p>
            <a:pPr eaLnBrk="1" hangingPunct="1"/>
            <a:r>
              <a:rPr lang="en-US" sz="2800" smtClean="0"/>
              <a:t>Bảo mật trong DES như thế nào?</a:t>
            </a:r>
          </a:p>
          <a:p>
            <a:pPr lvl="1" eaLnBrk="1" hangingPunct="1"/>
            <a:r>
              <a:rPr lang="en-US" sz="2600" smtClean="0"/>
              <a:t>chưa có cách tiếp cận “backdoor-cửa sau” để giải mã</a:t>
            </a:r>
          </a:p>
          <a:p>
            <a:pPr eaLnBrk="1" hangingPunct="1"/>
            <a:r>
              <a:rPr lang="en-US" sz="2800" smtClean="0"/>
              <a:t>làm cho DES bảo mật hơn:</a:t>
            </a:r>
          </a:p>
          <a:p>
            <a:pPr lvl="1" eaLnBrk="1" hangingPunct="1"/>
            <a:r>
              <a:rPr lang="en-US" smtClean="0"/>
              <a:t>dùng 3 khóa tuần tự (3-DES) trong mỗi datum</a:t>
            </a:r>
          </a:p>
          <a:p>
            <a:pPr lvl="1" eaLnBrk="1" hangingPunct="1"/>
            <a:r>
              <a:rPr lang="en-US" smtClean="0"/>
              <a:t>dùng cơ chế liên kết khối mã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42E1B6-23E2-4303-86CE-034BBF61F6FF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343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392747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Mã hóa khóa </a:t>
            </a:r>
            <a:r>
              <a:rPr lang="vi-VN" sz="3600" smtClean="0"/>
              <a:t>đối xứng</a:t>
            </a:r>
            <a:r>
              <a:rPr lang="en-US" sz="2800" smtClean="0"/>
              <a:t>: DES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509588" y="2517775"/>
            <a:ext cx="3527425" cy="2484438"/>
          </a:xfrm>
        </p:spPr>
        <p:txBody>
          <a:bodyPr/>
          <a:lstStyle/>
          <a:p>
            <a:pPr eaLnBrk="1" hangingPunct="1"/>
            <a:r>
              <a:rPr lang="en-US" sz="2400" smtClean="0"/>
              <a:t>hoán vị đầu tiên</a:t>
            </a:r>
          </a:p>
          <a:p>
            <a:pPr eaLnBrk="1" hangingPunct="1"/>
            <a:r>
              <a:rPr lang="en-US" sz="2400" smtClean="0"/>
              <a:t>16 vòng giống nhau, mỗi vòng dùng khóa 48 bit khác nhau</a:t>
            </a:r>
          </a:p>
          <a:p>
            <a:pPr eaLnBrk="1" hangingPunct="1"/>
            <a:r>
              <a:rPr lang="en-US" sz="2400" smtClean="0"/>
              <a:t>hoán vị cuối cùng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DB477-1A07-42B6-B2B0-F65A73E00F2C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5829" name="Rectangle 4"/>
          <p:cNvSpPr>
            <a:spLocks noChangeArrowheads="1"/>
          </p:cNvSpPr>
          <p:nvPr/>
        </p:nvSpPr>
        <p:spPr bwMode="auto">
          <a:xfrm>
            <a:off x="376238" y="2222500"/>
            <a:ext cx="3717925" cy="31750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grpSp>
        <p:nvGrpSpPr>
          <p:cNvPr id="205830" name="Group 7"/>
          <p:cNvGrpSpPr>
            <a:grpSpLocks/>
          </p:cNvGrpSpPr>
          <p:nvPr/>
        </p:nvGrpSpPr>
        <p:grpSpPr bwMode="auto">
          <a:xfrm>
            <a:off x="525463" y="2017713"/>
            <a:ext cx="2238375" cy="428625"/>
            <a:chOff x="345" y="1352"/>
            <a:chExt cx="1410" cy="270"/>
          </a:xfrm>
        </p:grpSpPr>
        <p:sp>
          <p:nvSpPr>
            <p:cNvPr id="205832" name="Rectangle 6"/>
            <p:cNvSpPr>
              <a:spLocks noChangeArrowheads="1"/>
            </p:cNvSpPr>
            <p:nvPr/>
          </p:nvSpPr>
          <p:spPr bwMode="auto">
            <a:xfrm>
              <a:off x="385" y="1356"/>
              <a:ext cx="1370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0169" name="Text Box 5"/>
            <p:cNvSpPr txBox="1">
              <a:spLocks noChangeArrowheads="1"/>
            </p:cNvSpPr>
            <p:nvPr/>
          </p:nvSpPr>
          <p:spPr bwMode="auto">
            <a:xfrm>
              <a:off x="345" y="1352"/>
              <a:ext cx="11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+mn-lt"/>
                </a:rPr>
                <a:t>DES hoạt động</a:t>
              </a:r>
              <a:endParaRPr lang="en-US">
                <a:latin typeface="+mn-lt"/>
              </a:endParaRPr>
            </a:p>
          </p:txBody>
        </p:sp>
      </p:grpSp>
      <p:pic>
        <p:nvPicPr>
          <p:cNvPr id="205831" name="Picture 9" descr="07-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00588" y="282575"/>
            <a:ext cx="4043362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544" y="2564904"/>
            <a:ext cx="3527425" cy="248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3333CC"/>
              </a:buClr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hoán vị đầu tiên</a:t>
            </a:r>
          </a:p>
          <a:p>
            <a:pPr>
              <a:buClr>
                <a:srgbClr val="3333CC"/>
              </a:buClr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16 vòng giống nhau, mỗi vòng dùng khóa 48 bit khác nhau</a:t>
            </a:r>
          </a:p>
          <a:p>
            <a:pPr>
              <a:buClr>
                <a:srgbClr val="3333CC"/>
              </a:buClr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hoán vị cuối cùng</a:t>
            </a:r>
          </a:p>
        </p:txBody>
      </p:sp>
    </p:spTree>
    <p:extLst>
      <p:ext uri="{BB962C8B-B14F-4D97-AF65-F5344CB8AC3E}">
        <p14:creationId xmlns:p14="http://schemas.microsoft.com/office/powerpoint/2010/main" xmlns="" val="121644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50175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AES: Advanced Encryption Standard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447800"/>
            <a:ext cx="7943850" cy="4800600"/>
          </a:xfrm>
        </p:spPr>
        <p:txBody>
          <a:bodyPr/>
          <a:lstStyle/>
          <a:p>
            <a:pPr eaLnBrk="1" hangingPunct="1"/>
            <a:r>
              <a:rPr lang="en-US" smtClean="0"/>
              <a:t>Chuẩn NIST khóa </a:t>
            </a:r>
            <a:r>
              <a:rPr lang="vi-VN" smtClean="0"/>
              <a:t>đối xứng</a:t>
            </a:r>
            <a:r>
              <a:rPr lang="en-US" smtClean="0"/>
              <a:t> mới (tháng 11-2001) thay thế cho DES</a:t>
            </a:r>
          </a:p>
          <a:p>
            <a:pPr eaLnBrk="1" hangingPunct="1"/>
            <a:r>
              <a:rPr lang="en-US" smtClean="0"/>
              <a:t>Dữ liệu xử lý từng khối 128 bit</a:t>
            </a:r>
          </a:p>
          <a:p>
            <a:pPr eaLnBrk="1" hangingPunct="1"/>
            <a:r>
              <a:rPr lang="en-US" smtClean="0"/>
              <a:t>Các khóa 128, 192 hoặc 256 bit </a:t>
            </a:r>
          </a:p>
          <a:p>
            <a:pPr eaLnBrk="1" hangingPunct="1"/>
            <a:r>
              <a:rPr lang="en-US" smtClean="0"/>
              <a:t>Giải mã brute force (thử sai) tốn 1s với DES, tốn 149 tỷ tỷ năm với AES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021DC-B5D8-4093-BC16-0014D3527D98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532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3997</Words>
  <Application>Microsoft Office PowerPoint</Application>
  <PresentationFormat>On-screen Show (4:3)</PresentationFormat>
  <Paragraphs>647</Paragraphs>
  <Slides>49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Office Theme</vt:lpstr>
      <vt:lpstr>Clip</vt:lpstr>
      <vt:lpstr>ClipArt</vt:lpstr>
      <vt:lpstr>CHƯƠNG 6: BẢO MẬT MẠNG</vt:lpstr>
      <vt:lpstr>Bảo mật mạng là gì?</vt:lpstr>
      <vt:lpstr>Các đối tượng cần bảo mật</vt:lpstr>
      <vt:lpstr>Kẻ xấu có thể làm những việc gì?</vt:lpstr>
      <vt:lpstr>Các nguyên lý mã hóa</vt:lpstr>
      <vt:lpstr>Mã hóa khóa đối xứng</vt:lpstr>
      <vt:lpstr>Mã hóa khóa đối xứng: DES</vt:lpstr>
      <vt:lpstr>Mã hóa khóa đối xứng: DES</vt:lpstr>
      <vt:lpstr>AES: Advanced Encryption Standard</vt:lpstr>
      <vt:lpstr>Mã hóa khóa công cộng</vt:lpstr>
      <vt:lpstr>Giải thuật mã hóa khóa công cộng</vt:lpstr>
      <vt:lpstr>Sự chứng thực</vt:lpstr>
      <vt:lpstr>Sự toàn vẹn</vt:lpstr>
      <vt:lpstr>Chữ ký số</vt:lpstr>
      <vt:lpstr>Chữ ký số (tt)</vt:lpstr>
      <vt:lpstr>Phân loại thông điệp</vt:lpstr>
      <vt:lpstr>Khóa phân bố và chứng chỉ</vt:lpstr>
      <vt:lpstr>Cấp chứng chỉ</vt:lpstr>
      <vt:lpstr>Mô tả chứng chỉ</vt:lpstr>
      <vt:lpstr>Sử dụng chứng chỉ</vt:lpstr>
      <vt:lpstr>Sử dụng chứng chỉ</vt:lpstr>
      <vt:lpstr>Các Firewall-Tường lửa</vt:lpstr>
      <vt:lpstr>Firewall: Tại sao phải dùng?</vt:lpstr>
      <vt:lpstr>Lọc gói tin</vt:lpstr>
      <vt:lpstr>Lọc gói tin</vt:lpstr>
      <vt:lpstr>Các ứng dụng gateway</vt:lpstr>
      <vt:lpstr>Các hạn chế của các firewall và gateway</vt:lpstr>
      <vt:lpstr>Các loại tấn công và cách phòng chống</vt:lpstr>
      <vt:lpstr>Các mối đe dọa bảo mật Internet</vt:lpstr>
      <vt:lpstr>Các mối đe dọa bảo mật Internet</vt:lpstr>
      <vt:lpstr>Các mối đe dọa bảo mật Internet</vt:lpstr>
      <vt:lpstr>Các mối đe dọa bảo mật Internet</vt:lpstr>
      <vt:lpstr>Các mối đe dọa bảo mật Internet</vt:lpstr>
      <vt:lpstr>Các mối đe dọa bảo mật Internet</vt:lpstr>
      <vt:lpstr>Bảo mật e-mail </vt:lpstr>
      <vt:lpstr>Bảo mật e-mail </vt:lpstr>
      <vt:lpstr>Bảo mật e-mail </vt:lpstr>
      <vt:lpstr>Pretty good privacy (PGP)</vt:lpstr>
      <vt:lpstr>Secure sockets layer (SSL)</vt:lpstr>
      <vt:lpstr>SSL (tt)</vt:lpstr>
      <vt:lpstr>IPSec: bảo mật lớp Network</vt:lpstr>
      <vt:lpstr>Giao thức AH</vt:lpstr>
      <vt:lpstr>Giao thức ESP</vt:lpstr>
      <vt:lpstr>Bảo mật IEEE 802.11</vt:lpstr>
      <vt:lpstr>Wired Equivalent Privacy (WEP): </vt:lpstr>
      <vt:lpstr>Wi-Fi Protected Access (WPA)</vt:lpstr>
      <vt:lpstr> 802.11i: cải tiến sự bảo mật</vt:lpstr>
      <vt:lpstr>EAP: Extensible Authentication Protocol</vt:lpstr>
      <vt:lpstr>TÀI LIỆU THAM KHẢO, ĐỊA CHỈ LIÊN LẠC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6: BẢO MẬT MẠNG</dc:title>
  <dc:creator>Tran Ba Nhiem</dc:creator>
  <cp:lastModifiedBy>Vu, Tri Dung</cp:lastModifiedBy>
  <cp:revision>4</cp:revision>
  <dcterms:created xsi:type="dcterms:W3CDTF">2011-04-03T03:05:17Z</dcterms:created>
  <dcterms:modified xsi:type="dcterms:W3CDTF">2011-05-29T00:43:29Z</dcterms:modified>
</cp:coreProperties>
</file>