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02" y="-612"/>
      </p:cViewPr>
      <p:guideLst>
        <p:guide orient="horz" pos="2160"/>
        <p:guide pos="2880"/>
      </p:guideLst>
    </p:cSldViewPr>
  </p:slideViewPr>
  <p:notesTextViewPr>
    <p:cViewPr>
      <p:scale>
        <a:sx n="1" d="1"/>
        <a:sy n="1" d="1"/>
      </p:scale>
      <p:origin x="0" y="0"/>
    </p:cViewPr>
  </p:notesTextViewPr>
  <p:sorterViewPr>
    <p:cViewPr>
      <p:scale>
        <a:sx n="100" d="100"/>
        <a:sy n="100" d="100"/>
      </p:scale>
      <p:origin x="0" y="2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6BE40D-DA7A-49C4-9BDB-353F814A7856}"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88132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BE40D-DA7A-49C4-9BDB-353F814A7856}"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61937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BE40D-DA7A-49C4-9BDB-353F814A7856}"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91850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BE40D-DA7A-49C4-9BDB-353F814A7856}"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367043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BE40D-DA7A-49C4-9BDB-353F814A7856}"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58162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BE40D-DA7A-49C4-9BDB-353F814A7856}"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55055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BE40D-DA7A-49C4-9BDB-353F814A7856}" type="datetimeFigureOut">
              <a:rPr lang="en-US" smtClean="0"/>
              <a:t>4/3/2011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424008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BE40D-DA7A-49C4-9BDB-353F814A7856}" type="datetimeFigureOut">
              <a:rPr lang="en-US" smtClean="0"/>
              <a:t>4/3/2011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80827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BE40D-DA7A-49C4-9BDB-353F814A7856}" type="datetimeFigureOut">
              <a:rPr lang="en-US" smtClean="0"/>
              <a:t>4/3/2011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8079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BE40D-DA7A-49C4-9BDB-353F814A7856}"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08486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BE40D-DA7A-49C4-9BDB-353F814A7856}"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09339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BE40D-DA7A-49C4-9BDB-353F814A7856}" type="datetimeFigureOut">
              <a:rPr lang="en-US" smtClean="0"/>
              <a:t>4/3/2011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34403-151E-448B-B6C8-048943FAAD7B}" type="slidenum">
              <a:rPr lang="en-US" smtClean="0"/>
              <a:t>‹#›</a:t>
            </a:fld>
            <a:endParaRPr lang="en-US"/>
          </a:p>
        </p:txBody>
      </p:sp>
    </p:spTree>
    <p:extLst>
      <p:ext uri="{BB962C8B-B14F-4D97-AF65-F5344CB8AC3E}">
        <p14:creationId xmlns:p14="http://schemas.microsoft.com/office/powerpoint/2010/main" val="82833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fontScale="90000"/>
          </a:bodyPr>
          <a:lstStyle/>
          <a:p>
            <a:r>
              <a:rPr lang="en-US" smtClean="0"/>
              <a:t>CHƯƠNG 6</a:t>
            </a:r>
            <a:br>
              <a:rPr lang="en-US" smtClean="0"/>
            </a:br>
            <a:r>
              <a:rPr lang="en-US" smtClean="0"/>
              <a:t>HỆ THỐNG ĐIỆN THOẠI </a:t>
            </a:r>
            <a:br>
              <a:rPr lang="en-US" smtClean="0"/>
            </a:br>
            <a:r>
              <a:rPr lang="en-US" smtClean="0"/>
              <a:t>VÔ TUYẾN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7894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cuộc gọi AMPS</a:t>
            </a:r>
            <a:endParaRPr lang="en-US"/>
          </a:p>
        </p:txBody>
      </p:sp>
      <p:sp>
        <p:nvSpPr>
          <p:cNvPr id="3" name="Content Placeholder 2"/>
          <p:cNvSpPr>
            <a:spLocks noGrp="1"/>
          </p:cNvSpPr>
          <p:nvPr>
            <p:ph idx="1"/>
          </p:nvPr>
        </p:nvSpPr>
        <p:spPr/>
        <p:txBody>
          <a:bodyPr/>
          <a:lstStyle/>
          <a:p>
            <a:r>
              <a:rPr lang="en-US" smtClean="0"/>
              <a:t>Nếu đụng độ xảy ra, thử gọi lại sau</a:t>
            </a:r>
          </a:p>
          <a:p>
            <a:r>
              <a:rPr lang="en-US" smtClean="0"/>
              <a:t>Khi nhận được yêu cầu BS thông báo cho MSTO</a:t>
            </a:r>
          </a:p>
          <a:p>
            <a:r>
              <a:rPr lang="en-US" smtClean="0"/>
              <a:t>Nếu điện thoại được gọi của MSTO đó, MSTO sẽ tìm kênh rảnh để cấp phát cho cuộc gọi này</a:t>
            </a:r>
            <a:endParaRPr lang="en-US"/>
          </a:p>
        </p:txBody>
      </p:sp>
    </p:spTree>
    <p:extLst>
      <p:ext uri="{BB962C8B-B14F-4D97-AF65-F5344CB8AC3E}">
        <p14:creationId xmlns:p14="http://schemas.microsoft.com/office/powerpoint/2010/main" val="424537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Second-Generation Mobile Phones: Digital Voice</a:t>
            </a:r>
          </a:p>
        </p:txBody>
      </p:sp>
      <p:sp>
        <p:nvSpPr>
          <p:cNvPr id="3" name="Content Placeholder 2"/>
          <p:cNvSpPr>
            <a:spLocks noGrp="1"/>
          </p:cNvSpPr>
          <p:nvPr>
            <p:ph idx="1"/>
          </p:nvPr>
        </p:nvSpPr>
        <p:spPr/>
        <p:txBody>
          <a:bodyPr/>
          <a:lstStyle/>
          <a:p>
            <a:r>
              <a:rPr lang="en-US" smtClean="0"/>
              <a:t>1G – tín hiệu analog </a:t>
            </a:r>
          </a:p>
          <a:p>
            <a:r>
              <a:rPr lang="en-US" smtClean="0"/>
              <a:t>2G - </a:t>
            </a:r>
            <a:r>
              <a:rPr lang="en-US"/>
              <a:t>tín hiệu </a:t>
            </a:r>
            <a:r>
              <a:rPr lang="en-US" smtClean="0"/>
              <a:t>digital</a:t>
            </a:r>
          </a:p>
          <a:p>
            <a:r>
              <a:rPr lang="en-US" smtClean="0"/>
              <a:t>4 hệ thống đang sử dụng:</a:t>
            </a:r>
          </a:p>
          <a:p>
            <a:pPr lvl="1"/>
            <a:r>
              <a:rPr lang="en-US" smtClean="0"/>
              <a:t>D-AMPS</a:t>
            </a:r>
          </a:p>
          <a:p>
            <a:pPr lvl="1"/>
            <a:r>
              <a:rPr lang="en-US" smtClean="0"/>
              <a:t>GSM</a:t>
            </a:r>
          </a:p>
          <a:p>
            <a:pPr lvl="1"/>
            <a:r>
              <a:rPr lang="en-US" smtClean="0"/>
              <a:t>CDMA</a:t>
            </a:r>
          </a:p>
          <a:p>
            <a:pPr lvl="1"/>
            <a:r>
              <a:rPr lang="en-US" smtClean="0"/>
              <a:t>PDC</a:t>
            </a:r>
            <a:endParaRPr lang="en-US"/>
          </a:p>
        </p:txBody>
      </p:sp>
    </p:spTree>
    <p:extLst>
      <p:ext uri="{BB962C8B-B14F-4D97-AF65-F5344CB8AC3E}">
        <p14:creationId xmlns:p14="http://schemas.microsoft.com/office/powerpoint/2010/main" val="377784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D-AMPS—The Digital Advanced Mobile Phone System</a:t>
            </a:r>
          </a:p>
        </p:txBody>
      </p:sp>
      <p:sp>
        <p:nvSpPr>
          <p:cNvPr id="3" name="Content Placeholder 2"/>
          <p:cNvSpPr>
            <a:spLocks noGrp="1"/>
          </p:cNvSpPr>
          <p:nvPr>
            <p:ph idx="1"/>
          </p:nvPr>
        </p:nvSpPr>
        <p:spPr/>
        <p:txBody>
          <a:bodyPr>
            <a:normAutofit/>
          </a:bodyPr>
          <a:lstStyle/>
          <a:p>
            <a:r>
              <a:rPr lang="en-US" smtClean="0"/>
              <a:t>D-AMPS </a:t>
            </a:r>
            <a:r>
              <a:rPr lang="en-US"/>
              <a:t>là thế hệ 2 của AMPS </a:t>
            </a:r>
            <a:r>
              <a:rPr lang="en-US" smtClean="0"/>
              <a:t>và hoàn toàn dùng digital</a:t>
            </a:r>
          </a:p>
          <a:p>
            <a:r>
              <a:rPr lang="en-US" smtClean="0"/>
              <a:t>D-AMPS dùng các kênh 30kHz </a:t>
            </a:r>
          </a:p>
          <a:p>
            <a:r>
              <a:rPr lang="en-US" smtClean="0"/>
              <a:t>Các kênh dòng lên (upstream) có dải tần từ </a:t>
            </a:r>
            <a:r>
              <a:rPr lang="en-US"/>
              <a:t>1850–1910 MHz </a:t>
            </a:r>
            <a:endParaRPr lang="en-US" smtClean="0"/>
          </a:p>
          <a:p>
            <a:r>
              <a:rPr lang="en-US"/>
              <a:t>Các kênh dòng xuống (</a:t>
            </a:r>
            <a:r>
              <a:rPr lang="en-US" smtClean="0"/>
              <a:t>downstream) </a:t>
            </a:r>
            <a:r>
              <a:rPr lang="en-US"/>
              <a:t>có dải tần từ </a:t>
            </a:r>
            <a:r>
              <a:rPr lang="en-US" smtClean="0"/>
              <a:t>1930–1990 MHz</a:t>
            </a:r>
          </a:p>
        </p:txBody>
      </p:sp>
    </p:spTree>
    <p:extLst>
      <p:ext uri="{BB962C8B-B14F-4D97-AF65-F5344CB8AC3E}">
        <p14:creationId xmlns:p14="http://schemas.microsoft.com/office/powerpoint/2010/main" val="161096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D-AMPS—The Digital Advanced Mobile Phone System</a:t>
            </a:r>
          </a:p>
        </p:txBody>
      </p:sp>
      <p:sp>
        <p:nvSpPr>
          <p:cNvPr id="3" name="Content Placeholder 2"/>
          <p:cNvSpPr>
            <a:spLocks noGrp="1"/>
          </p:cNvSpPr>
          <p:nvPr>
            <p:ph idx="1"/>
          </p:nvPr>
        </p:nvSpPr>
        <p:spPr/>
        <p:txBody>
          <a:bodyPr>
            <a:normAutofit/>
          </a:bodyPr>
          <a:lstStyle/>
          <a:p>
            <a:r>
              <a:rPr lang="en-US" smtClean="0"/>
              <a:t>Tín hiệu tiếng nói từ phone được số hóa và nén trước khi gửi đi</a:t>
            </a:r>
          </a:p>
          <a:p>
            <a:r>
              <a:rPr lang="en-US"/>
              <a:t>Việc nén được tính toán sao cho tín hiệu gửi được trên đường truyền 56-kbps </a:t>
            </a:r>
            <a:r>
              <a:rPr lang="en-US" smtClean="0"/>
              <a:t>PCM, thành 8 </a:t>
            </a:r>
            <a:r>
              <a:rPr lang="en-US"/>
              <a:t>kbps </a:t>
            </a:r>
            <a:r>
              <a:rPr lang="en-US" smtClean="0"/>
              <a:t>hoặc ít hơn</a:t>
            </a:r>
          </a:p>
          <a:p>
            <a:r>
              <a:rPr lang="en-US" smtClean="0"/>
              <a:t>Quá trình nén xảy ra ngay tại </a:t>
            </a:r>
            <a:r>
              <a:rPr lang="en-US"/>
              <a:t>phone </a:t>
            </a:r>
            <a:r>
              <a:rPr lang="en-US" smtClean="0"/>
              <a:t>chứ không phải tại BS để giảm thiểu số lượng bit phải truyền</a:t>
            </a:r>
          </a:p>
          <a:p>
            <a:endParaRPr lang="en-US"/>
          </a:p>
        </p:txBody>
      </p:sp>
    </p:spTree>
    <p:extLst>
      <p:ext uri="{BB962C8B-B14F-4D97-AF65-F5344CB8AC3E}">
        <p14:creationId xmlns:p14="http://schemas.microsoft.com/office/powerpoint/2010/main" val="283793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D-AMPS—The </a:t>
            </a:r>
            <a:r>
              <a:rPr lang="en-US"/>
              <a:t>Digital Advanced Mobile Phone System</a:t>
            </a:r>
          </a:p>
        </p:txBody>
      </p:sp>
      <p:sp>
        <p:nvSpPr>
          <p:cNvPr id="3" name="Content Placeholder 2"/>
          <p:cNvSpPr>
            <a:spLocks noGrp="1"/>
          </p:cNvSpPr>
          <p:nvPr>
            <p:ph idx="1"/>
          </p:nvPr>
        </p:nvSpPr>
        <p:spPr>
          <a:xfrm>
            <a:off x="457200" y="4869160"/>
            <a:ext cx="8229600" cy="1800200"/>
          </a:xfrm>
        </p:spPr>
        <p:txBody>
          <a:bodyPr>
            <a:normAutofit fontScale="85000" lnSpcReduction="20000"/>
          </a:bodyPr>
          <a:lstStyle/>
          <a:p>
            <a:pPr marL="0" indent="0">
              <a:buNone/>
            </a:pPr>
            <a:r>
              <a:rPr lang="en-US" smtClean="0"/>
              <a:t>Hình a) minh họa hệ thống với 3 user</a:t>
            </a:r>
          </a:p>
          <a:p>
            <a:pPr marL="0" indent="0">
              <a:buNone/>
            </a:pPr>
            <a:r>
              <a:rPr lang="en-US"/>
              <a:t>Hình </a:t>
            </a:r>
            <a:r>
              <a:rPr lang="en-US" smtClean="0"/>
              <a:t>b) </a:t>
            </a:r>
            <a:r>
              <a:rPr lang="en-US"/>
              <a:t>minh họa hệ thống với </a:t>
            </a:r>
            <a:r>
              <a:rPr lang="en-US" smtClean="0"/>
              <a:t>6 user</a:t>
            </a:r>
          </a:p>
          <a:p>
            <a:pPr marL="0" indent="0">
              <a:buNone/>
            </a:pPr>
            <a:r>
              <a:rPr lang="en-US" smtClean="0"/>
              <a:t>Tốc độ 25 frame/s hoặc 40 ms/frame</a:t>
            </a:r>
          </a:p>
          <a:p>
            <a:pPr marL="0" indent="0">
              <a:buNone/>
            </a:pPr>
            <a:r>
              <a:rPr lang="en-US" smtClean="0"/>
              <a:t>Mỗi frame chia thành 6 slot với 6,67 ms/slot</a:t>
            </a:r>
            <a:endParaRPr lang="en-US"/>
          </a:p>
          <a:p>
            <a:pPr marL="0" indent="0">
              <a:buNone/>
            </a:pP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60075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07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D-AMPS so sánh với AMPS</a:t>
            </a:r>
          </a:p>
        </p:txBody>
      </p:sp>
      <p:sp>
        <p:nvSpPr>
          <p:cNvPr id="3" name="Content Placeholder 2"/>
          <p:cNvSpPr>
            <a:spLocks noGrp="1"/>
          </p:cNvSpPr>
          <p:nvPr>
            <p:ph idx="1"/>
          </p:nvPr>
        </p:nvSpPr>
        <p:spPr>
          <a:xfrm>
            <a:off x="457200" y="1556792"/>
            <a:ext cx="8229600" cy="4896544"/>
          </a:xfrm>
        </p:spPr>
        <p:txBody>
          <a:bodyPr>
            <a:normAutofit fontScale="92500" lnSpcReduction="10000"/>
          </a:bodyPr>
          <a:lstStyle/>
          <a:p>
            <a:r>
              <a:rPr lang="en-US" smtClean="0"/>
              <a:t>Khác biệt quan trọng là quản lý chuyển cuộc gọi (handoff)</a:t>
            </a:r>
          </a:p>
          <a:p>
            <a:r>
              <a:rPr lang="en-US" smtClean="0"/>
              <a:t>Với AMPS: MTSO quản lý hoàn toàn không cần sự hỗ trợ từ thiết bị di động</a:t>
            </a:r>
          </a:p>
          <a:p>
            <a:r>
              <a:rPr lang="en-US"/>
              <a:t>Với </a:t>
            </a:r>
            <a:r>
              <a:rPr lang="en-US" smtClean="0"/>
              <a:t>D-AMPS: do </a:t>
            </a:r>
            <a:r>
              <a:rPr lang="en-US"/>
              <a:t>thiết bị di động </a:t>
            </a:r>
            <a:r>
              <a:rPr lang="en-US" smtClean="0"/>
              <a:t>có 1/3 thời gian rỗi nên nó dùng những slot này để đo chất lượng đường truyền. Khi phát hiện tín hiệu trên kênh suy giảm, nó phát cảnh báo đến MTSO, MTSO ngắt kết nối hiện tại, chuyển sang BS khác. Tổng thời gian này khoảng 300 ms.</a:t>
            </a:r>
            <a:endParaRPr lang="en-US"/>
          </a:p>
        </p:txBody>
      </p:sp>
    </p:spTree>
    <p:extLst>
      <p:ext uri="{BB962C8B-B14F-4D97-AF65-F5344CB8AC3E}">
        <p14:creationId xmlns:p14="http://schemas.microsoft.com/office/powerpoint/2010/main" val="41583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GSM—The Global System for Mobile Communications</a:t>
            </a:r>
          </a:p>
        </p:txBody>
      </p:sp>
      <p:sp>
        <p:nvSpPr>
          <p:cNvPr id="3" name="Content Placeholder 2"/>
          <p:cNvSpPr>
            <a:spLocks noGrp="1"/>
          </p:cNvSpPr>
          <p:nvPr>
            <p:ph idx="1"/>
          </p:nvPr>
        </p:nvSpPr>
        <p:spPr/>
        <p:txBody>
          <a:bodyPr/>
          <a:lstStyle/>
          <a:p>
            <a:r>
              <a:rPr lang="en-US" smtClean="0"/>
              <a:t>GSM tương tự</a:t>
            </a:r>
            <a:r>
              <a:rPr lang="en-US"/>
              <a:t> </a:t>
            </a:r>
            <a:r>
              <a:rPr lang="en-US" smtClean="0"/>
              <a:t>D-AMPS:</a:t>
            </a:r>
          </a:p>
          <a:p>
            <a:pPr lvl="1"/>
            <a:r>
              <a:rPr lang="en-US" smtClean="0"/>
              <a:t>Hệ thống cellular</a:t>
            </a:r>
          </a:p>
          <a:p>
            <a:pPr lvl="1"/>
            <a:r>
              <a:rPr lang="en-US" smtClean="0"/>
              <a:t>Dùng FDM: truyền trên một tần số và nhận ở tần số cao hơn</a:t>
            </a:r>
          </a:p>
          <a:p>
            <a:pPr lvl="1"/>
            <a:r>
              <a:rPr lang="en-US" smtClean="0"/>
              <a:t>Một cặp tần số đơn dùng TDM chia thành các slot dùng chung cho nhiều user. </a:t>
            </a:r>
          </a:p>
          <a:p>
            <a:r>
              <a:rPr lang="en-US"/>
              <a:t>GSM </a:t>
            </a:r>
            <a:r>
              <a:rPr lang="en-US" smtClean="0"/>
              <a:t>khác D-AMPS</a:t>
            </a:r>
            <a:r>
              <a:rPr lang="en-US"/>
              <a:t>:</a:t>
            </a:r>
          </a:p>
          <a:p>
            <a:pPr lvl="1"/>
            <a:r>
              <a:rPr lang="en-US" smtClean="0"/>
              <a:t>Các kênh GSM có dải tần rộng hơn </a:t>
            </a:r>
            <a:r>
              <a:rPr lang="de-DE"/>
              <a:t>(200 kHz </a:t>
            </a:r>
            <a:r>
              <a:rPr lang="de-DE" smtClean="0"/>
              <a:t>so với 30 </a:t>
            </a:r>
            <a:r>
              <a:rPr lang="de-DE"/>
              <a:t>kHz</a:t>
            </a:r>
            <a:r>
              <a:rPr lang="de-DE" smtClean="0"/>
              <a:t>) </a:t>
            </a:r>
            <a:r>
              <a:rPr lang="de-DE" smtClean="0">
                <a:sym typeface="Wingdings" pitchFamily="2" charset="2"/>
              </a:rPr>
              <a:t> tốc độ truyền nhanh hơn</a:t>
            </a:r>
            <a:endParaRPr lang="en-US"/>
          </a:p>
        </p:txBody>
      </p:sp>
    </p:spTree>
    <p:extLst>
      <p:ext uri="{BB962C8B-B14F-4D97-AF65-F5344CB8AC3E}">
        <p14:creationId xmlns:p14="http://schemas.microsoft.com/office/powerpoint/2010/main" val="184582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GSM</a:t>
            </a:r>
            <a:endParaRPr lang="en-US"/>
          </a:p>
        </p:txBody>
      </p:sp>
      <p:sp>
        <p:nvSpPr>
          <p:cNvPr id="3" name="Content Placeholder 2"/>
          <p:cNvSpPr>
            <a:spLocks noGrp="1"/>
          </p:cNvSpPr>
          <p:nvPr>
            <p:ph idx="1"/>
          </p:nvPr>
        </p:nvSpPr>
        <p:spPr/>
        <p:txBody>
          <a:bodyPr>
            <a:normAutofit lnSpcReduction="10000"/>
          </a:bodyPr>
          <a:lstStyle/>
          <a:p>
            <a:r>
              <a:rPr lang="en-US" smtClean="0"/>
              <a:t>Mỗi hệ thống GSM có 124 cặp kênh đơn</a:t>
            </a:r>
          </a:p>
          <a:p>
            <a:r>
              <a:rPr lang="en-US" smtClean="0"/>
              <a:t>Mỗi kênh đơn có dải tần 200 kHz, hỗ trợ 8 kết nối phân biệt (dùng TDM)</a:t>
            </a:r>
          </a:p>
          <a:p>
            <a:r>
              <a:rPr lang="en-US"/>
              <a:t>Mỗi trạm công tác được gán vào 1 time slot </a:t>
            </a:r>
            <a:r>
              <a:rPr lang="en-US" smtClean="0"/>
              <a:t>trên 1 cặp kênh</a:t>
            </a:r>
          </a:p>
          <a:p>
            <a:r>
              <a:rPr lang="en-US" smtClean="0"/>
              <a:t>Do đó có 992 kênh có thể cung cấp cho mỗi cell, tuy nhiên không phải dùng hết tất cả để tránh xung đột tần số với cell lân cận</a:t>
            </a:r>
            <a:endParaRPr lang="en-US"/>
          </a:p>
        </p:txBody>
      </p:sp>
    </p:spTree>
    <p:extLst>
      <p:ext uri="{BB962C8B-B14F-4D97-AF65-F5344CB8AC3E}">
        <p14:creationId xmlns:p14="http://schemas.microsoft.com/office/powerpoint/2010/main" val="16705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GSM</a:t>
            </a:r>
            <a:endParaRPr lang="en-US"/>
          </a:p>
        </p:txBody>
      </p:sp>
      <p:sp>
        <p:nvSpPr>
          <p:cNvPr id="3" name="Content Placeholder 2"/>
          <p:cNvSpPr>
            <a:spLocks noGrp="1"/>
          </p:cNvSpPr>
          <p:nvPr>
            <p:ph idx="1"/>
          </p:nvPr>
        </p:nvSpPr>
        <p:spPr/>
        <p:txBody>
          <a:bodyPr>
            <a:norm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10920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26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GSM</a:t>
            </a:r>
            <a:endParaRPr lang="en-US"/>
          </a:p>
        </p:txBody>
      </p:sp>
      <p:sp>
        <p:nvSpPr>
          <p:cNvPr id="3" name="Content Placeholder 2"/>
          <p:cNvSpPr>
            <a:spLocks noGrp="1"/>
          </p:cNvSpPr>
          <p:nvPr>
            <p:ph idx="1"/>
          </p:nvPr>
        </p:nvSpPr>
        <p:spPr/>
        <p:txBody>
          <a:bodyPr>
            <a:normAutofit/>
          </a:bodyPr>
          <a:lstStyle/>
          <a:p>
            <a:r>
              <a:rPr lang="en-US" smtClean="0"/>
              <a:t>Truyền và nhận không xảy ra trong cùng time slot vì tín hiệu radio GSM không thể làm 2 việc đó đồng thời, nó cần thời gian để chuyển vai trò</a:t>
            </a:r>
          </a:p>
          <a:p>
            <a:r>
              <a:rPr lang="en-US"/>
              <a:t>VD nếu user được gán </a:t>
            </a:r>
            <a:r>
              <a:rPr lang="en-US" smtClean="0"/>
              <a:t>890,4/935,4 </a:t>
            </a:r>
            <a:r>
              <a:rPr lang="en-US"/>
              <a:t>MHz </a:t>
            </a:r>
            <a:r>
              <a:rPr lang="en-US" smtClean="0"/>
              <a:t>và time slot 2 muốn truyền đến BS, nó phải dùng slot sau đó 4 </a:t>
            </a:r>
            <a:r>
              <a:rPr lang="en-US"/>
              <a:t>time slot </a:t>
            </a:r>
            <a:r>
              <a:rPr lang="en-US" smtClean="0"/>
              <a:t>(xem hình minh họa, các slot tô đậm)</a:t>
            </a:r>
            <a:endParaRPr lang="en-US"/>
          </a:p>
        </p:txBody>
      </p:sp>
    </p:spTree>
    <p:extLst>
      <p:ext uri="{BB962C8B-B14F-4D97-AF65-F5344CB8AC3E}">
        <p14:creationId xmlns:p14="http://schemas.microsoft.com/office/powerpoint/2010/main" val="164846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a:t>
            </a:r>
            <a:endParaRPr lang="en-US"/>
          </a:p>
        </p:txBody>
      </p:sp>
      <p:sp>
        <p:nvSpPr>
          <p:cNvPr id="3" name="Content Placeholder 2"/>
          <p:cNvSpPr>
            <a:spLocks noGrp="1"/>
          </p:cNvSpPr>
          <p:nvPr>
            <p:ph idx="1"/>
          </p:nvPr>
        </p:nvSpPr>
        <p:spPr/>
        <p:txBody>
          <a:bodyPr/>
          <a:lstStyle/>
          <a:p>
            <a:r>
              <a:rPr lang="en-US" smtClean="0"/>
              <a:t>Cordless phones: điện thoại không dây</a:t>
            </a:r>
          </a:p>
          <a:p>
            <a:r>
              <a:rPr lang="en-US" smtClean="0"/>
              <a:t>Mobile phones: điện thoại di động, còn gọi là cell phones</a:t>
            </a:r>
            <a:endParaRPr lang="en-US"/>
          </a:p>
        </p:txBody>
      </p:sp>
    </p:spTree>
    <p:extLst>
      <p:ext uri="{BB962C8B-B14F-4D97-AF65-F5344CB8AC3E}">
        <p14:creationId xmlns:p14="http://schemas.microsoft.com/office/powerpoint/2010/main" val="3566433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GSM</a:t>
            </a:r>
            <a:endParaRPr lang="en-US"/>
          </a:p>
        </p:txBody>
      </p:sp>
      <p:sp>
        <p:nvSpPr>
          <p:cNvPr id="3" name="Content Placeholder 2"/>
          <p:cNvSpPr>
            <a:spLocks noGrp="1"/>
          </p:cNvSpPr>
          <p:nvPr>
            <p:ph idx="1"/>
          </p:nvPr>
        </p:nvSpPr>
        <p:spPr/>
        <p:txBody>
          <a:bodyPr>
            <a:normAutofit fontScale="92500"/>
          </a:bodyPr>
          <a:lstStyle/>
          <a:p>
            <a:r>
              <a:rPr lang="en-US"/>
              <a:t>Mỗi frame chứa 148 bit, chiếm thời gian 577 µsec </a:t>
            </a:r>
            <a:r>
              <a:rPr lang="en-US" smtClean="0"/>
              <a:t>(bao gồm dải an toàn 30-µsec sau mỗi </a:t>
            </a:r>
            <a:r>
              <a:rPr lang="en-US"/>
              <a:t>slot</a:t>
            </a:r>
            <a:r>
              <a:rPr lang="en-US" smtClean="0"/>
              <a:t>).</a:t>
            </a:r>
          </a:p>
          <a:p>
            <a:r>
              <a:rPr lang="en-US"/>
              <a:t>Mỗi frame dữ liệu khởi đầu và kết thúc với ba bit 0. Đồng thời chứa </a:t>
            </a:r>
            <a:r>
              <a:rPr lang="en-US" smtClean="0"/>
              <a:t>2 trường </a:t>
            </a:r>
            <a:r>
              <a:rPr lang="en-US"/>
              <a:t>Information </a:t>
            </a:r>
            <a:r>
              <a:rPr lang="en-US" smtClean="0"/>
              <a:t>với 57 bit/trường, trong đó có 1 bit điều khiển cho biết trường này là voice hay dữ liệu.</a:t>
            </a:r>
          </a:p>
          <a:p>
            <a:r>
              <a:rPr lang="en-US" smtClean="0"/>
              <a:t>Trường Syn dùng để đồng bộ frame giữa bên truyền và bên nhận</a:t>
            </a:r>
            <a:endParaRPr lang="en-US"/>
          </a:p>
        </p:txBody>
      </p:sp>
    </p:spTree>
    <p:extLst>
      <p:ext uri="{BB962C8B-B14F-4D97-AF65-F5344CB8AC3E}">
        <p14:creationId xmlns:p14="http://schemas.microsoft.com/office/powerpoint/2010/main" val="313549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GSM</a:t>
            </a:r>
            <a:endParaRPr lang="en-US"/>
          </a:p>
        </p:txBody>
      </p:sp>
      <p:sp>
        <p:nvSpPr>
          <p:cNvPr id="3" name="Content Placeholder 2"/>
          <p:cNvSpPr>
            <a:spLocks noGrp="1"/>
          </p:cNvSpPr>
          <p:nvPr>
            <p:ph idx="1"/>
          </p:nvPr>
        </p:nvSpPr>
        <p:spPr/>
        <p:txBody>
          <a:bodyPr>
            <a:normAutofit/>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12018"/>
            <a:ext cx="8401492" cy="442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75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GSM</a:t>
            </a:r>
            <a:endParaRPr lang="en-US"/>
          </a:p>
        </p:txBody>
      </p:sp>
      <p:sp>
        <p:nvSpPr>
          <p:cNvPr id="3" name="Content Placeholder 2"/>
          <p:cNvSpPr>
            <a:spLocks noGrp="1"/>
          </p:cNvSpPr>
          <p:nvPr>
            <p:ph idx="1"/>
          </p:nvPr>
        </p:nvSpPr>
        <p:spPr/>
        <p:txBody>
          <a:bodyPr/>
          <a:lstStyle/>
          <a:p>
            <a:r>
              <a:rPr lang="en-US"/>
              <a:t>Mỗi frame truyền trong 547 µsec, nhưng bên truyền chỉ cho phép truyền 1 frame trong mỗi </a:t>
            </a:r>
            <a:r>
              <a:rPr lang="en-US" smtClean="0"/>
              <a:t>4,615 msec vì còn phải chia sẻ với 7 trạm khác.</a:t>
            </a:r>
          </a:p>
          <a:p>
            <a:r>
              <a:rPr lang="en-US"/>
              <a:t>Tổng băng thông là 270.833 bps chia đều cho 8 user hay </a:t>
            </a:r>
            <a:r>
              <a:rPr lang="en-US" smtClean="0"/>
              <a:t>33,854 kbps/user, trong khi D-AMPS chỉ đạt 16,2 kbps/user</a:t>
            </a:r>
            <a:endParaRPr lang="en-US"/>
          </a:p>
        </p:txBody>
      </p:sp>
    </p:spTree>
    <p:extLst>
      <p:ext uri="{BB962C8B-B14F-4D97-AF65-F5344CB8AC3E}">
        <p14:creationId xmlns:p14="http://schemas.microsoft.com/office/powerpoint/2010/main" val="123170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CDMA—Code Division Multiple Access</a:t>
            </a:r>
          </a:p>
        </p:txBody>
      </p:sp>
      <p:sp>
        <p:nvSpPr>
          <p:cNvPr id="3" name="Content Placeholder 2"/>
          <p:cNvSpPr>
            <a:spLocks noGrp="1"/>
          </p:cNvSpPr>
          <p:nvPr>
            <p:ph idx="1"/>
          </p:nvPr>
        </p:nvSpPr>
        <p:spPr/>
        <p:txBody>
          <a:bodyPr/>
          <a:lstStyle/>
          <a:p>
            <a:r>
              <a:rPr lang="en-US"/>
              <a:t>D-AMPS </a:t>
            </a:r>
            <a:r>
              <a:rPr lang="en-US" smtClean="0"/>
              <a:t>và GSM dùng TDM, FDM chia dải phổ thành các kênh và mỗi kênh thành các slot.</a:t>
            </a:r>
          </a:p>
          <a:p>
            <a:r>
              <a:rPr lang="en-US" smtClean="0"/>
              <a:t>CDMA khác hoàn toàn 2 loại trên: cho phép mỗi user được truyền trên toàn bộ dải phổ và tại mọi thời điểm. Phân biệt các user nhờ lý thuyết mã.</a:t>
            </a:r>
          </a:p>
          <a:p>
            <a:endParaRPr lang="en-US"/>
          </a:p>
        </p:txBody>
      </p:sp>
    </p:spTree>
    <p:extLst>
      <p:ext uri="{BB962C8B-B14F-4D97-AF65-F5344CB8AC3E}">
        <p14:creationId xmlns:p14="http://schemas.microsoft.com/office/powerpoint/2010/main" val="142806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CDMA</a:t>
            </a:r>
            <a:endParaRPr lang="en-US"/>
          </a:p>
        </p:txBody>
      </p:sp>
      <p:sp>
        <p:nvSpPr>
          <p:cNvPr id="3" name="Content Placeholder 2"/>
          <p:cNvSpPr>
            <a:spLocks noGrp="1"/>
          </p:cNvSpPr>
          <p:nvPr>
            <p:ph idx="1"/>
          </p:nvPr>
        </p:nvSpPr>
        <p:spPr/>
        <p:txBody>
          <a:bodyPr>
            <a:normAutofit fontScale="92500" lnSpcReduction="10000"/>
          </a:bodyPr>
          <a:lstStyle/>
          <a:p>
            <a:r>
              <a:rPr lang="en-US" smtClean="0"/>
              <a:t>Mỗi bit thời gian chia thành m khoảng ngắn hơn gọi là chips. Thông thường 64 hoặc 128 chips/bit, nhưng trong các ví dụ sau giả sử là 8 chips/bit để cho đơn giản.</a:t>
            </a:r>
          </a:p>
          <a:p>
            <a:r>
              <a:rPr lang="en-US"/>
              <a:t>Mỗi user được gán một mã m-bit gọi là chip </a:t>
            </a:r>
            <a:r>
              <a:rPr lang="en-US" smtClean="0"/>
              <a:t>sequence duy nhất</a:t>
            </a:r>
            <a:endParaRPr lang="en-US" smtClean="0"/>
          </a:p>
          <a:p>
            <a:r>
              <a:rPr lang="en-US"/>
              <a:t>Muốn gửi </a:t>
            </a:r>
            <a:r>
              <a:rPr lang="en-US" smtClean="0"/>
              <a:t>bit </a:t>
            </a:r>
            <a:r>
              <a:rPr lang="en-US"/>
              <a:t>1, user </a:t>
            </a:r>
            <a:r>
              <a:rPr lang="en-US" smtClean="0"/>
              <a:t>phát chip sequence của mình</a:t>
            </a:r>
          </a:p>
          <a:p>
            <a:r>
              <a:rPr lang="en-US"/>
              <a:t>Muốn gửi </a:t>
            </a:r>
            <a:r>
              <a:rPr lang="en-US" smtClean="0"/>
              <a:t>bit 0, </a:t>
            </a:r>
            <a:r>
              <a:rPr lang="en-US"/>
              <a:t>user phát </a:t>
            </a:r>
            <a:r>
              <a:rPr lang="en-US" smtClean="0"/>
              <a:t>bù 1 của chip </a:t>
            </a:r>
            <a:r>
              <a:rPr lang="en-US"/>
              <a:t>sequence của mình</a:t>
            </a:r>
          </a:p>
          <a:p>
            <a:endParaRPr lang="en-US"/>
          </a:p>
        </p:txBody>
      </p:sp>
    </p:spTree>
    <p:extLst>
      <p:ext uri="{BB962C8B-B14F-4D97-AF65-F5344CB8AC3E}">
        <p14:creationId xmlns:p14="http://schemas.microsoft.com/office/powerpoint/2010/main" val="1411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CDMA</a:t>
            </a:r>
            <a:endParaRPr lang="en-US"/>
          </a:p>
        </p:txBody>
      </p:sp>
      <p:sp>
        <p:nvSpPr>
          <p:cNvPr id="3" name="Content Placeholder 2"/>
          <p:cNvSpPr>
            <a:spLocks noGrp="1"/>
          </p:cNvSpPr>
          <p:nvPr>
            <p:ph idx="1"/>
          </p:nvPr>
        </p:nvSpPr>
        <p:spPr/>
        <p:txBody>
          <a:bodyPr>
            <a:normAutofit fontScale="92500" lnSpcReduction="20000"/>
          </a:bodyPr>
          <a:lstStyle/>
          <a:p>
            <a:r>
              <a:rPr lang="en-US"/>
              <a:t>Ví dụ: user </a:t>
            </a:r>
            <a:r>
              <a:rPr lang="en-US" smtClean="0"/>
              <a:t>A được </a:t>
            </a:r>
            <a:r>
              <a:rPr lang="en-US"/>
              <a:t>gán chip sequence 00011011, </a:t>
            </a:r>
            <a:endParaRPr lang="en-US" smtClean="0"/>
          </a:p>
          <a:p>
            <a:pPr lvl="1"/>
            <a:r>
              <a:rPr lang="en-US" smtClean="0"/>
              <a:t>muốn gửi bit 1 A phát 00011011 </a:t>
            </a:r>
          </a:p>
          <a:p>
            <a:pPr lvl="1"/>
            <a:r>
              <a:rPr lang="en-US" smtClean="0"/>
              <a:t>muốn </a:t>
            </a:r>
            <a:r>
              <a:rPr lang="en-US"/>
              <a:t>gửi bit </a:t>
            </a:r>
            <a:r>
              <a:rPr lang="en-US" smtClean="0"/>
              <a:t>0 A phát 11100100</a:t>
            </a:r>
          </a:p>
          <a:p>
            <a:r>
              <a:rPr lang="en-US"/>
              <a:t>Nếu ta có dải tần 1-MHz </a:t>
            </a:r>
            <a:r>
              <a:rPr lang="en-US" smtClean="0"/>
              <a:t>dành cho 100 trạm</a:t>
            </a:r>
          </a:p>
          <a:p>
            <a:pPr lvl="1"/>
            <a:r>
              <a:rPr lang="en-US"/>
              <a:t>Nếu dùng FDM, mỗi trạm được cấp dải tần 10 kHz </a:t>
            </a:r>
            <a:r>
              <a:rPr lang="en-US" smtClean="0"/>
              <a:t>và có thể gửi 10 </a:t>
            </a:r>
            <a:r>
              <a:rPr lang="en-US"/>
              <a:t>kbps </a:t>
            </a:r>
            <a:r>
              <a:rPr lang="en-US" smtClean="0"/>
              <a:t>(giả sử 1 bit/Hz</a:t>
            </a:r>
            <a:r>
              <a:rPr lang="en-US"/>
              <a:t>). </a:t>
            </a:r>
            <a:endParaRPr lang="en-US" smtClean="0"/>
          </a:p>
          <a:p>
            <a:pPr lvl="1"/>
            <a:r>
              <a:rPr lang="en-US"/>
              <a:t>Nếu dùng CDMA, mỗi trạm được dùng 1 MHz, tốc độ 1 </a:t>
            </a:r>
            <a:r>
              <a:rPr lang="en-US" smtClean="0"/>
              <a:t>megachip/s, trung bình 100 chip/bit thì hiệu suất sử dụng băng thông cao hơn FDM và vấn đề cấp phát kênh cũng được giải phóng</a:t>
            </a:r>
            <a:endParaRPr lang="en-US"/>
          </a:p>
        </p:txBody>
      </p:sp>
    </p:spTree>
    <p:extLst>
      <p:ext uri="{BB962C8B-B14F-4D97-AF65-F5344CB8AC3E}">
        <p14:creationId xmlns:p14="http://schemas.microsoft.com/office/powerpoint/2010/main" val="9134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CDMA</a:t>
            </a:r>
            <a:endParaRPr lang="en-US"/>
          </a:p>
        </p:txBody>
      </p:sp>
      <p:sp>
        <p:nvSpPr>
          <p:cNvPr id="3" name="Content Placeholder 2"/>
          <p:cNvSpPr>
            <a:spLocks noGrp="1"/>
          </p:cNvSpPr>
          <p:nvPr>
            <p:ph idx="1"/>
          </p:nvPr>
        </p:nvSpPr>
        <p:spPr/>
        <p:txBody>
          <a:bodyPr>
            <a:normAutofit/>
          </a:bodyPr>
          <a:lstStyle/>
          <a:p>
            <a:r>
              <a:rPr lang="en-US" smtClean="0"/>
              <a:t>Để thuận lợi với biểu diễn ký pháp lưỡng cực, bit 0 được ghi là -1, bit 1 là +1</a:t>
            </a:r>
          </a:p>
          <a:p>
            <a:r>
              <a:rPr lang="en-US"/>
              <a:t>Như vậy </a:t>
            </a:r>
            <a:r>
              <a:rPr lang="en-US" smtClean="0"/>
              <a:t>bit 1 của user </a:t>
            </a:r>
            <a:r>
              <a:rPr lang="en-US"/>
              <a:t>A ở trên sẽ được biểu diễn là (-1 -1 -1 +1 +1 -1 +1 +1)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05064"/>
            <a:ext cx="570379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5877272"/>
            <a:ext cx="6351864" cy="646331"/>
          </a:xfrm>
          <a:prstGeom prst="rect">
            <a:avLst/>
          </a:prstGeom>
          <a:noFill/>
        </p:spPr>
        <p:txBody>
          <a:bodyPr wrap="square" rtlCol="0">
            <a:spAutoFit/>
          </a:bodyPr>
          <a:lstStyle/>
          <a:p>
            <a:r>
              <a:rPr lang="en-US"/>
              <a:t>Hình a) mô tả các Binary chip sequence cho 4 trạm</a:t>
            </a:r>
          </a:p>
          <a:p>
            <a:r>
              <a:rPr lang="en-US" smtClean="0"/>
              <a:t>Hình b) </a:t>
            </a:r>
            <a:r>
              <a:rPr lang="en-US"/>
              <a:t>mô tả các Bipolar chip sequence cho 4 </a:t>
            </a:r>
            <a:r>
              <a:rPr lang="en-US" smtClean="0"/>
              <a:t>trạm trên</a:t>
            </a:r>
            <a:endParaRPr lang="en-US"/>
          </a:p>
        </p:txBody>
      </p:sp>
    </p:spTree>
    <p:extLst>
      <p:ext uri="{BB962C8B-B14F-4D97-AF65-F5344CB8AC3E}">
        <p14:creationId xmlns:p14="http://schemas.microsoft.com/office/powerpoint/2010/main" val="330414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Tất cả các </a:t>
                </a:r>
                <a:r>
                  <a:rPr lang="en-US"/>
                  <a:t>chip </a:t>
                </a:r>
                <a:r>
                  <a:rPr lang="en-US"/>
                  <a:t>sequence đều trực giao với nhau, nghĩa là tích trong (normalized </a:t>
                </a:r>
                <a:r>
                  <a:rPr lang="en-US"/>
                  <a:t>inner </a:t>
                </a:r>
                <a:r>
                  <a:rPr lang="en-US" smtClean="0"/>
                  <a:t>product) của chúng bằng 0</a:t>
                </a:r>
              </a:p>
              <a:p>
                <a:r>
                  <a:rPr lang="en-US" smtClean="0"/>
                  <a:t>S, T biểu diễn dạng vector cho </a:t>
                </a:r>
                <a:r>
                  <a:rPr lang="en-US"/>
                  <a:t>chip </a:t>
                </a:r>
                <a:r>
                  <a:rPr lang="en-US"/>
                  <a:t>sequence </a:t>
                </a:r>
                <a:r>
                  <a:rPr lang="en-US" smtClean="0"/>
                  <a:t>của user S, T thì:</a:t>
                </a:r>
              </a:p>
              <a:p>
                <a:pPr marL="0" indent="0" algn="ctr">
                  <a:buNone/>
                </a:pPr>
                <a:r>
                  <a:rPr lang="en-US" smtClean="0"/>
                  <a:t>S </a:t>
                </a:r>
                <a:r>
                  <a:rPr lang="en-US" smtClean="0">
                    <a:sym typeface="Symbol"/>
                  </a:rPr>
                  <a:t> T = </a:t>
                </a:r>
                <a14:m>
                  <m:oMath xmlns:m="http://schemas.openxmlformats.org/officeDocument/2006/math">
                    <m:f>
                      <m:fPr>
                        <m:ctrlPr>
                          <a:rPr lang="en-US" i="1" smtClean="0">
                            <a:latin typeface="Cambria Math"/>
                            <a:sym typeface="Symbol"/>
                          </a:rPr>
                        </m:ctrlPr>
                      </m:fPr>
                      <m:num>
                        <m:r>
                          <a:rPr lang="en-US" b="0" i="1" smtClean="0">
                            <a:latin typeface="Cambria Math"/>
                            <a:sym typeface="Symbol"/>
                          </a:rPr>
                          <m:t>1</m:t>
                        </m:r>
                      </m:num>
                      <m:den>
                        <m:r>
                          <a:rPr lang="en-US" b="0" i="1" smtClean="0">
                            <a:latin typeface="Cambria Math"/>
                            <a:sym typeface="Symbol"/>
                          </a:rPr>
                          <m:t>𝑚</m:t>
                        </m:r>
                      </m:den>
                    </m:f>
                    <m:nary>
                      <m:naryPr>
                        <m:chr m:val="∑"/>
                        <m:ctrlPr>
                          <a:rPr lang="en-US" i="1" smtClean="0">
                            <a:latin typeface="Cambria Math"/>
                            <a:sym typeface="Symbol"/>
                          </a:rPr>
                        </m:ctrlPr>
                      </m:naryPr>
                      <m:sub>
                        <m:r>
                          <m:rPr>
                            <m:brk m:alnAt="23"/>
                          </m:rPr>
                          <a:rPr lang="en-US" b="0" i="1" smtClean="0">
                            <a:latin typeface="Cambria Math"/>
                            <a:sym typeface="Symbol"/>
                          </a:rPr>
                          <m:t>𝑖</m:t>
                        </m:r>
                        <m:r>
                          <a:rPr lang="en-US" b="0" i="1" smtClean="0">
                            <a:latin typeface="Cambria Math"/>
                            <a:sym typeface="Symbol"/>
                          </a:rPr>
                          <m:t>=1</m:t>
                        </m:r>
                      </m:sub>
                      <m:sup>
                        <m:r>
                          <a:rPr lang="en-US" b="0" i="1" smtClean="0">
                            <a:latin typeface="Cambria Math"/>
                            <a:sym typeface="Symbol"/>
                          </a:rPr>
                          <m:t>𝑚</m:t>
                        </m:r>
                      </m:sup>
                      <m:e>
                        <m:sSub>
                          <m:sSubPr>
                            <m:ctrlPr>
                              <a:rPr lang="en-US" i="1" smtClean="0">
                                <a:latin typeface="Cambria Math"/>
                                <a:sym typeface="Symbol"/>
                              </a:rPr>
                            </m:ctrlPr>
                          </m:sSubPr>
                          <m:e>
                            <m:r>
                              <a:rPr lang="en-US" b="0" i="1" smtClean="0">
                                <a:latin typeface="Cambria Math"/>
                                <a:sym typeface="Symbol"/>
                              </a:rPr>
                              <m:t>𝑠</m:t>
                            </m:r>
                          </m:e>
                          <m:sub>
                            <m:r>
                              <a:rPr lang="en-US" b="0" i="1" smtClean="0">
                                <a:latin typeface="Cambria Math"/>
                                <a:sym typeface="Symbol"/>
                              </a:rPr>
                              <m:t>𝑖</m:t>
                            </m:r>
                          </m:sub>
                        </m:sSub>
                        <m:sSub>
                          <m:sSubPr>
                            <m:ctrlPr>
                              <a:rPr lang="en-US" i="1">
                                <a:latin typeface="Cambria Math"/>
                                <a:sym typeface="Symbol"/>
                              </a:rPr>
                            </m:ctrlPr>
                          </m:sSubPr>
                          <m:e>
                            <m:r>
                              <a:rPr lang="en-US" b="0" i="1" smtClean="0">
                                <a:latin typeface="Cambria Math"/>
                                <a:sym typeface="Symbol"/>
                              </a:rPr>
                              <m:t>𝑡</m:t>
                            </m:r>
                          </m:e>
                          <m:sub>
                            <m:r>
                              <a:rPr lang="en-US" i="1">
                                <a:latin typeface="Cambria Math"/>
                                <a:sym typeface="Symbol"/>
                              </a:rPr>
                              <m:t>𝑖</m:t>
                            </m:r>
                          </m:sub>
                        </m:sSub>
                      </m:e>
                    </m:nary>
                  </m:oMath>
                </a14:m>
                <a:r>
                  <a:rPr lang="en-US" smtClean="0"/>
                  <a:t> </a:t>
                </a:r>
                <a:r>
                  <a:rPr lang="en-US" smtClean="0"/>
                  <a:t>= 0</a:t>
                </a:r>
              </a:p>
              <a:p>
                <a:pPr marL="0" indent="0">
                  <a:buNone/>
                </a:pPr>
                <a:r>
                  <a:rPr lang="en-US" smtClean="0"/>
                  <a:t>Với S (s</a:t>
                </a:r>
                <a:r>
                  <a:rPr lang="en-US" baseline="-25000" smtClean="0"/>
                  <a:t>1</a:t>
                </a:r>
                <a:r>
                  <a:rPr lang="en-US" smtClean="0"/>
                  <a:t>, s</a:t>
                </a:r>
                <a:r>
                  <a:rPr lang="en-US" baseline="-25000" smtClean="0"/>
                  <a:t>2</a:t>
                </a:r>
                <a:r>
                  <a:rPr lang="en-US" smtClean="0"/>
                  <a:t>, …, s</a:t>
                </a:r>
                <a:r>
                  <a:rPr lang="en-US" baseline="-25000" smtClean="0"/>
                  <a:t>m</a:t>
                </a:r>
                <a:r>
                  <a:rPr lang="en-US" smtClean="0"/>
                  <a:t>), T(t</a:t>
                </a:r>
                <a:r>
                  <a:rPr lang="en-US" baseline="-25000" smtClean="0"/>
                  <a:t>1</a:t>
                </a:r>
                <a:r>
                  <a:rPr lang="en-US"/>
                  <a:t>, </a:t>
                </a:r>
                <a:r>
                  <a:rPr lang="en-US" smtClean="0"/>
                  <a:t>t</a:t>
                </a:r>
                <a:r>
                  <a:rPr lang="en-US" baseline="-25000" smtClean="0"/>
                  <a:t>2</a:t>
                </a:r>
                <a:r>
                  <a:rPr lang="en-US"/>
                  <a:t>, </a:t>
                </a:r>
                <a:r>
                  <a:rPr lang="en-US"/>
                  <a:t>…, </a:t>
                </a:r>
                <a:r>
                  <a:rPr lang="en-US" smtClean="0"/>
                  <a:t>t</a:t>
                </a:r>
                <a:r>
                  <a:rPr lang="en-US" baseline="-25000" smtClean="0"/>
                  <a:t>m</a:t>
                </a:r>
                <a:r>
                  <a:rPr lang="en-US"/>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54521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sym typeface="Symbol"/>
                  </a:rPr>
                  <a:t>C</a:t>
                </a:r>
                <a:r>
                  <a:rPr lang="en-US" smtClean="0"/>
                  <a:t>hú ý một số tính chất sau:</a:t>
                </a:r>
              </a:p>
              <a:p>
                <a:pPr lvl="1"/>
                <a:r>
                  <a:rPr lang="en-US"/>
                  <a:t>Nếu S </a:t>
                </a:r>
                <a:r>
                  <a:rPr lang="en-US">
                    <a:sym typeface="Symbol"/>
                  </a:rPr>
                  <a:t> T = 0 thì </a:t>
                </a:r>
                <a:r>
                  <a:rPr lang="en-US" smtClean="0"/>
                  <a:t>S </a:t>
                </a:r>
                <a:r>
                  <a:rPr lang="en-US">
                    <a:sym typeface="Symbol"/>
                  </a:rPr>
                  <a:t> </a:t>
                </a:r>
                <a14:m>
                  <m:oMath xmlns:m="http://schemas.openxmlformats.org/officeDocument/2006/math">
                    <m:bar>
                      <m:barPr>
                        <m:pos m:val="top"/>
                        <m:ctrlPr>
                          <a:rPr lang="en-US" i="1" smtClean="0">
                            <a:latin typeface="Cambria Math"/>
                            <a:sym typeface="Symbol"/>
                          </a:rPr>
                        </m:ctrlPr>
                      </m:barPr>
                      <m:e>
                        <m:r>
                          <a:rPr lang="en-US" b="0" i="1" smtClean="0">
                            <a:latin typeface="Cambria Math"/>
                            <a:sym typeface="Symbol"/>
                          </a:rPr>
                          <m:t>𝑇</m:t>
                        </m:r>
                      </m:e>
                    </m:bar>
                    <m:r>
                      <a:rPr lang="en-US" b="0" i="0" smtClean="0">
                        <a:latin typeface="Cambria Math"/>
                        <a:sym typeface="Symbol"/>
                      </a:rPr>
                      <m:t> </m:t>
                    </m:r>
                  </m:oMath>
                </a14:m>
                <a:r>
                  <a:rPr lang="en-US" smtClean="0">
                    <a:sym typeface="Symbol"/>
                  </a:rPr>
                  <a:t>= 0, với </a:t>
                </a:r>
                <a14:m>
                  <m:oMath xmlns:m="http://schemas.openxmlformats.org/officeDocument/2006/math">
                    <m:bar>
                      <m:barPr>
                        <m:pos m:val="top"/>
                        <m:ctrlPr>
                          <a:rPr lang="en-US" i="1">
                            <a:latin typeface="Cambria Math"/>
                            <a:sym typeface="Symbol"/>
                          </a:rPr>
                        </m:ctrlPr>
                      </m:barPr>
                      <m:e>
                        <m:r>
                          <a:rPr lang="en-US" i="1">
                            <a:latin typeface="Cambria Math"/>
                            <a:sym typeface="Symbol"/>
                          </a:rPr>
                          <m:t>𝑇</m:t>
                        </m:r>
                      </m:e>
                    </m:bar>
                    <m:r>
                      <a:rPr lang="en-US">
                        <a:latin typeface="Cambria Math"/>
                        <a:sym typeface="Symbol"/>
                      </a:rPr>
                      <m:t> </m:t>
                    </m:r>
                  </m:oMath>
                </a14:m>
                <a:r>
                  <a:rPr lang="en-US" smtClean="0">
                    <a:sym typeface="Symbol"/>
                  </a:rPr>
                  <a:t> là </a:t>
                </a:r>
                <a:r>
                  <a:rPr lang="en-US"/>
                  <a:t>bù 1</a:t>
                </a:r>
                <a:r>
                  <a:rPr lang="en-US" smtClean="0">
                    <a:sym typeface="Symbol"/>
                  </a:rPr>
                  <a:t> của T</a:t>
                </a:r>
              </a:p>
              <a:p>
                <a:pPr lvl="1"/>
                <a:r>
                  <a:rPr lang="en-US"/>
                  <a:t>S </a:t>
                </a:r>
                <a:r>
                  <a:rPr lang="en-US" smtClean="0">
                    <a:sym typeface="Symbol"/>
                  </a:rPr>
                  <a:t> S = 1</a:t>
                </a:r>
              </a:p>
              <a:p>
                <a:pPr lvl="1"/>
                <a:r>
                  <a:rPr lang="en-US"/>
                  <a:t>S </a:t>
                </a:r>
                <a:r>
                  <a:rPr lang="en-US">
                    <a:sym typeface="Symbol"/>
                  </a:rPr>
                  <a:t> </a:t>
                </a:r>
                <a14:m>
                  <m:oMath xmlns:m="http://schemas.openxmlformats.org/officeDocument/2006/math">
                    <m:bar>
                      <m:barPr>
                        <m:pos m:val="top"/>
                        <m:ctrlPr>
                          <a:rPr lang="en-US" i="1">
                            <a:latin typeface="Cambria Math"/>
                            <a:sym typeface="Symbol"/>
                          </a:rPr>
                        </m:ctrlPr>
                      </m:barPr>
                      <m:e>
                        <m:r>
                          <a:rPr lang="en-US" b="0" i="1" smtClean="0">
                            <a:latin typeface="Cambria Math"/>
                            <a:sym typeface="Symbol"/>
                          </a:rPr>
                          <m:t>𝑆</m:t>
                        </m:r>
                      </m:e>
                    </m:bar>
                    <m:r>
                      <a:rPr lang="en-US">
                        <a:latin typeface="Cambria Math"/>
                        <a:sym typeface="Symbol"/>
                      </a:rPr>
                      <m:t> </m:t>
                    </m:r>
                  </m:oMath>
                </a14:m>
                <a:r>
                  <a:rPr lang="en-US" smtClean="0">
                    <a:sym typeface="Symbol"/>
                  </a:rPr>
                  <a:t>= -1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519"/>
                </a:stretch>
              </a:blipFill>
            </p:spPr>
            <p:txBody>
              <a:bodyPr/>
              <a:lstStyle/>
              <a:p>
                <a:r>
                  <a:rPr lang="en-US">
                    <a:noFill/>
                  </a:rPr>
                  <a:t> </a:t>
                </a:r>
              </a:p>
            </p:txBody>
          </p:sp>
        </mc:Fallback>
      </mc:AlternateContent>
    </p:spTree>
    <p:extLst>
      <p:ext uri="{BB962C8B-B14F-4D97-AF65-F5344CB8AC3E}">
        <p14:creationId xmlns:p14="http://schemas.microsoft.com/office/powerpoint/2010/main" val="421227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smtClean="0"/>
              <a:t>Nếu 2 hoặc nhiều user cùng phát đồng thời thì các tín hiệu lưỡng cực của chúng được cộng tuyến tính với nhau</a:t>
            </a:r>
          </a:p>
          <a:p>
            <a:r>
              <a:rPr lang="en-US" smtClean="0"/>
              <a:t>Ví dụ: Cả B và C đều truyền bit 1</a:t>
            </a:r>
          </a:p>
          <a:p>
            <a:pPr marL="0" indent="0">
              <a:buNone/>
            </a:pPr>
            <a:r>
              <a:rPr lang="en-US" smtClean="0"/>
              <a:t>     (</a:t>
            </a:r>
            <a:r>
              <a:rPr lang="en-US" smtClean="0">
                <a:sym typeface="Symbol"/>
              </a:rPr>
              <a:t></a:t>
            </a:r>
            <a:r>
              <a:rPr lang="en-US" smtClean="0"/>
              <a:t>1 </a:t>
            </a:r>
            <a:r>
              <a:rPr lang="en-US" smtClean="0">
                <a:sym typeface="Symbol"/>
              </a:rPr>
              <a:t></a:t>
            </a:r>
            <a:r>
              <a:rPr lang="en-US" smtClean="0"/>
              <a:t>1 +1 </a:t>
            </a:r>
            <a:r>
              <a:rPr lang="en-US" smtClean="0">
                <a:sym typeface="Symbol"/>
              </a:rPr>
              <a:t></a:t>
            </a:r>
            <a:r>
              <a:rPr lang="en-US" smtClean="0"/>
              <a:t>1 +1 +1 +1 </a:t>
            </a:r>
            <a:r>
              <a:rPr lang="en-US" smtClean="0">
                <a:sym typeface="Symbol"/>
              </a:rPr>
              <a:t></a:t>
            </a:r>
            <a:r>
              <a:rPr lang="en-US" smtClean="0"/>
              <a:t>1)</a:t>
            </a:r>
          </a:p>
          <a:p>
            <a:pPr marL="0" indent="0">
              <a:buNone/>
            </a:pPr>
            <a:r>
              <a:rPr lang="en-US" smtClean="0"/>
              <a:t> +  (</a:t>
            </a:r>
            <a:r>
              <a:rPr lang="en-US" smtClean="0">
                <a:sym typeface="Symbol"/>
              </a:rPr>
              <a:t></a:t>
            </a:r>
            <a:r>
              <a:rPr lang="en-US" smtClean="0"/>
              <a:t>1 +1 </a:t>
            </a:r>
            <a:r>
              <a:rPr lang="en-US" smtClean="0">
                <a:sym typeface="Symbol"/>
              </a:rPr>
              <a:t>1</a:t>
            </a:r>
            <a:r>
              <a:rPr lang="en-US" smtClean="0"/>
              <a:t> +1 </a:t>
            </a:r>
            <a:r>
              <a:rPr lang="en-US"/>
              <a:t>+1 +</a:t>
            </a:r>
            <a:r>
              <a:rPr lang="en-US"/>
              <a:t>1 </a:t>
            </a:r>
            <a:r>
              <a:rPr lang="en-US" smtClean="0">
                <a:sym typeface="Symbol"/>
              </a:rPr>
              <a:t></a:t>
            </a:r>
            <a:r>
              <a:rPr lang="en-US" smtClean="0"/>
              <a:t>1 </a:t>
            </a:r>
            <a:r>
              <a:rPr lang="en-US" smtClean="0">
                <a:sym typeface="Symbol"/>
              </a:rPr>
              <a:t></a:t>
            </a:r>
            <a:r>
              <a:rPr lang="en-US" smtClean="0"/>
              <a:t>1</a:t>
            </a:r>
            <a:r>
              <a:rPr lang="en-US"/>
              <a:t>)</a:t>
            </a:r>
          </a:p>
          <a:p>
            <a:pPr marL="0" indent="0">
              <a:buNone/>
            </a:pPr>
            <a:r>
              <a:rPr lang="en-US" smtClean="0"/>
              <a:t>     (</a:t>
            </a:r>
            <a:r>
              <a:rPr lang="en-US" smtClean="0">
                <a:sym typeface="Symbol"/>
              </a:rPr>
              <a:t></a:t>
            </a:r>
            <a:r>
              <a:rPr lang="en-US" smtClean="0"/>
              <a:t>2  0   0   0  +2 +2  0  </a:t>
            </a:r>
            <a:r>
              <a:rPr lang="en-US" smtClean="0">
                <a:sym typeface="Symbol"/>
              </a:rPr>
              <a:t></a:t>
            </a:r>
            <a:r>
              <a:rPr lang="en-US" smtClean="0"/>
              <a:t>2)</a:t>
            </a:r>
            <a:endParaRPr lang="en-US"/>
          </a:p>
        </p:txBody>
      </p:sp>
      <p:cxnSp>
        <p:nvCxnSpPr>
          <p:cNvPr id="5" name="Straight Connector 4"/>
          <p:cNvCxnSpPr/>
          <p:nvPr/>
        </p:nvCxnSpPr>
        <p:spPr>
          <a:xfrm>
            <a:off x="1115616" y="4941168"/>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166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nghệ </a:t>
            </a:r>
            <a:endParaRPr lang="en-US"/>
          </a:p>
        </p:txBody>
      </p:sp>
      <p:sp>
        <p:nvSpPr>
          <p:cNvPr id="3" name="Content Placeholder 2"/>
          <p:cNvSpPr>
            <a:spLocks noGrp="1"/>
          </p:cNvSpPr>
          <p:nvPr>
            <p:ph idx="1"/>
          </p:nvPr>
        </p:nvSpPr>
        <p:spPr/>
        <p:txBody>
          <a:bodyPr/>
          <a:lstStyle/>
          <a:p>
            <a:r>
              <a:rPr lang="en-US" smtClean="0"/>
              <a:t>3 loại cơ bản:</a:t>
            </a:r>
          </a:p>
          <a:p>
            <a:pPr lvl="1"/>
            <a:r>
              <a:rPr lang="en-US" b="0" smtClean="0">
                <a:effectLst/>
              </a:rPr>
              <a:t>Analog voice</a:t>
            </a:r>
          </a:p>
          <a:p>
            <a:pPr lvl="1"/>
            <a:r>
              <a:rPr lang="en-US" b="0" smtClean="0">
                <a:effectLst/>
              </a:rPr>
              <a:t>Digital voice</a:t>
            </a:r>
          </a:p>
          <a:p>
            <a:pPr lvl="1"/>
            <a:r>
              <a:rPr lang="en-US" b="0" smtClean="0">
                <a:effectLst/>
              </a:rPr>
              <a:t>Digital voice &amp; data (Internet, e-mail, …)</a:t>
            </a:r>
            <a:endParaRPr lang="en-US"/>
          </a:p>
        </p:txBody>
      </p:sp>
    </p:spTree>
    <p:extLst>
      <p:ext uri="{BB962C8B-B14F-4D97-AF65-F5344CB8AC3E}">
        <p14:creationId xmlns:p14="http://schemas.microsoft.com/office/powerpoint/2010/main" val="4219863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smtClean="0">
                <a:sym typeface="Symbol"/>
              </a:rPr>
              <a:t>Bài tập: Các user A, B, C, D đã phát dữ liệu gì trong các trường hợp sau đây?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996952"/>
            <a:ext cx="3641261" cy="207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501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smtClean="0">
                <a:sym typeface="Symbol"/>
              </a:rPr>
              <a:t>Để biết dữ liệu có gửi cho mình không, user A phải biết trước </a:t>
            </a:r>
            <a:r>
              <a:rPr lang="en-US"/>
              <a:t>chip </a:t>
            </a:r>
            <a:r>
              <a:rPr lang="en-US"/>
              <a:t>sequence </a:t>
            </a:r>
            <a:r>
              <a:rPr lang="en-US" smtClean="0"/>
              <a:t>nhận được là S (tổng tuyến tính của các tín hiệu mà các user đã phát)</a:t>
            </a:r>
          </a:p>
          <a:p>
            <a:r>
              <a:rPr lang="en-US" smtClean="0">
                <a:sym typeface="Symbol"/>
              </a:rPr>
              <a:t>Tính </a:t>
            </a:r>
            <a:r>
              <a:rPr lang="en-US" smtClean="0"/>
              <a:t>A </a:t>
            </a:r>
            <a:r>
              <a:rPr lang="en-US">
                <a:sym typeface="Symbol"/>
              </a:rPr>
              <a:t> S</a:t>
            </a:r>
            <a:r>
              <a:rPr lang="en-US">
                <a:sym typeface="Symbol"/>
              </a:rPr>
              <a:t>, </a:t>
            </a:r>
            <a:r>
              <a:rPr lang="en-US" smtClean="0">
                <a:sym typeface="Symbol"/>
              </a:rPr>
              <a:t>nếu </a:t>
            </a:r>
            <a:r>
              <a:rPr lang="en-US">
                <a:sym typeface="Symbol"/>
              </a:rPr>
              <a:t>kết </a:t>
            </a:r>
            <a:r>
              <a:rPr lang="en-US" smtClean="0">
                <a:sym typeface="Symbol"/>
              </a:rPr>
              <a:t>quả:</a:t>
            </a:r>
            <a:endParaRPr lang="en-US">
              <a:sym typeface="Symbol"/>
            </a:endParaRPr>
          </a:p>
          <a:p>
            <a:pPr lvl="1"/>
            <a:r>
              <a:rPr lang="en-US" smtClean="0">
                <a:sym typeface="Symbol"/>
              </a:rPr>
              <a:t>Bằng 0: A không được gửi dữ liệu gì cả</a:t>
            </a:r>
          </a:p>
          <a:p>
            <a:pPr lvl="1"/>
            <a:r>
              <a:rPr lang="en-US" smtClean="0">
                <a:sym typeface="Symbol"/>
              </a:rPr>
              <a:t>Bằng +1: </a:t>
            </a:r>
            <a:r>
              <a:rPr lang="en-US">
                <a:sym typeface="Symbol"/>
              </a:rPr>
              <a:t>A </a:t>
            </a:r>
            <a:r>
              <a:rPr lang="en-US" smtClean="0">
                <a:sym typeface="Symbol"/>
              </a:rPr>
              <a:t>được </a:t>
            </a:r>
            <a:r>
              <a:rPr lang="en-US">
                <a:sym typeface="Symbol"/>
              </a:rPr>
              <a:t>gửi </a:t>
            </a:r>
            <a:r>
              <a:rPr lang="en-US" smtClean="0">
                <a:sym typeface="Symbol"/>
              </a:rPr>
              <a:t>bit 1</a:t>
            </a:r>
          </a:p>
          <a:p>
            <a:pPr lvl="1"/>
            <a:r>
              <a:rPr lang="en-US">
                <a:sym typeface="Symbol"/>
              </a:rPr>
              <a:t>Bằng </a:t>
            </a:r>
            <a:r>
              <a:rPr lang="en-US" smtClean="0">
                <a:sym typeface="Symbol"/>
              </a:rPr>
              <a:t>1: </a:t>
            </a:r>
            <a:r>
              <a:rPr lang="en-US">
                <a:sym typeface="Symbol"/>
              </a:rPr>
              <a:t>A được gửi </a:t>
            </a:r>
            <a:r>
              <a:rPr lang="en-US">
                <a:sym typeface="Symbol"/>
              </a:rPr>
              <a:t>bit </a:t>
            </a:r>
            <a:r>
              <a:rPr lang="en-US" smtClean="0">
                <a:sym typeface="Symbol"/>
              </a:rPr>
              <a:t>0</a:t>
            </a:r>
            <a:endParaRPr lang="en-US">
              <a:sym typeface="Symbol"/>
            </a:endParaRPr>
          </a:p>
          <a:p>
            <a:pPr lvl="1"/>
            <a:endParaRPr lang="en-US" smtClean="0">
              <a:sym typeface="Symbol"/>
            </a:endParaRPr>
          </a:p>
        </p:txBody>
      </p:sp>
    </p:spTree>
    <p:extLst>
      <p:ext uri="{BB962C8B-B14F-4D97-AF65-F5344CB8AC3E}">
        <p14:creationId xmlns:p14="http://schemas.microsoft.com/office/powerpoint/2010/main" val="1777275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smtClean="0">
                <a:sym typeface="Symbol"/>
              </a:rPr>
              <a:t>Bài tập: User C nhận được gì trong trường hợp dữ liệu trên đường truyền là S</a:t>
            </a:r>
            <a:r>
              <a:rPr lang="en-US" baseline="-25000" smtClean="0">
                <a:sym typeface="Symbol"/>
              </a:rPr>
              <a:t>1</a:t>
            </a:r>
            <a:r>
              <a:rPr lang="en-US" smtClean="0">
                <a:sym typeface="Symbol"/>
              </a:rPr>
              <a:t>, S</a:t>
            </a:r>
            <a:r>
              <a:rPr lang="en-US" baseline="-25000" smtClean="0">
                <a:sym typeface="Symbol"/>
              </a:rPr>
              <a:t>2</a:t>
            </a:r>
            <a:r>
              <a:rPr lang="en-US" smtClean="0">
                <a:sym typeface="Symbol"/>
              </a:rPr>
              <a:t>, …, S</a:t>
            </a:r>
            <a:r>
              <a:rPr lang="en-US" baseline="-25000" smtClean="0">
                <a:sym typeface="Symbol"/>
              </a:rPr>
              <a:t>6</a:t>
            </a:r>
            <a:r>
              <a:rPr lang="en-US" smtClean="0">
                <a:sym typeface="Symbol"/>
              </a:rPr>
              <a:t>?</a:t>
            </a:r>
          </a:p>
          <a:p>
            <a:r>
              <a:rPr lang="en-US" smtClean="0">
                <a:sym typeface="Symbol"/>
              </a:rPr>
              <a:t>Giải:</a:t>
            </a:r>
          </a:p>
          <a:p>
            <a:endParaRPr lang="en-US" smtClean="0">
              <a:sym typeface="Symbo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99" y="3864471"/>
            <a:ext cx="4679238" cy="208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5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Third-Generation Mobile Phones: Digital </a:t>
            </a:r>
            <a:r>
              <a:rPr lang="en-US"/>
              <a:t>Voice </a:t>
            </a:r>
            <a:r>
              <a:rPr lang="en-US" smtClean="0"/>
              <a:t>&amp; Data</a:t>
            </a:r>
            <a:endParaRPr lang="en-US"/>
          </a:p>
        </p:txBody>
      </p:sp>
      <p:sp>
        <p:nvSpPr>
          <p:cNvPr id="3" name="Content Placeholder 2"/>
          <p:cNvSpPr>
            <a:spLocks noGrp="1"/>
          </p:cNvSpPr>
          <p:nvPr>
            <p:ph idx="1"/>
          </p:nvPr>
        </p:nvSpPr>
        <p:spPr/>
        <p:txBody>
          <a:bodyPr>
            <a:normAutofit fontScale="92500" lnSpcReduction="10000"/>
          </a:bodyPr>
          <a:lstStyle/>
          <a:p>
            <a:r>
              <a:rPr lang="en-US" smtClean="0"/>
              <a:t>Những thách thức mới:</a:t>
            </a:r>
          </a:p>
          <a:p>
            <a:pPr lvl="1"/>
            <a:r>
              <a:rPr lang="en-US" smtClean="0"/>
              <a:t>Lưu thông dữ liệu tăng theo cấp số nhân</a:t>
            </a:r>
          </a:p>
          <a:p>
            <a:pPr lvl="1"/>
            <a:r>
              <a:rPr lang="en-US" smtClean="0"/>
              <a:t>Công nghệ số hóa vào lĩnh vực điện thoại, giải trí, ứng dụng máy tính</a:t>
            </a:r>
          </a:p>
          <a:p>
            <a:r>
              <a:rPr lang="en-US" smtClean="0"/>
              <a:t>Những dịch vụ cơ bản được đáp ứng:</a:t>
            </a:r>
          </a:p>
          <a:p>
            <a:pPr lvl="1"/>
            <a:r>
              <a:rPr lang="en-US" smtClean="0"/>
              <a:t>Chất lượng thoại cao hơn</a:t>
            </a:r>
          </a:p>
          <a:p>
            <a:pPr lvl="1"/>
            <a:r>
              <a:rPr lang="en-US" smtClean="0"/>
              <a:t>Truyền thông điệp (thay thế </a:t>
            </a:r>
            <a:r>
              <a:rPr lang="fr-FR"/>
              <a:t>e-mail, fax, SMS, </a:t>
            </a:r>
            <a:r>
              <a:rPr lang="fr-FR"/>
              <a:t>chat</a:t>
            </a:r>
            <a:r>
              <a:rPr lang="fr-FR" smtClean="0"/>
              <a:t>,…)</a:t>
            </a:r>
          </a:p>
          <a:p>
            <a:pPr lvl="1"/>
            <a:r>
              <a:rPr lang="fr-FR" smtClean="0"/>
              <a:t>Đa phương tiện</a:t>
            </a:r>
          </a:p>
          <a:p>
            <a:pPr lvl="1"/>
            <a:r>
              <a:rPr lang="fr-FR" smtClean="0"/>
              <a:t>Internet</a:t>
            </a:r>
            <a:endParaRPr lang="en-US"/>
          </a:p>
        </p:txBody>
      </p:sp>
    </p:spTree>
    <p:extLst>
      <p:ext uri="{BB962C8B-B14F-4D97-AF65-F5344CB8AC3E}">
        <p14:creationId xmlns:p14="http://schemas.microsoft.com/office/powerpoint/2010/main" val="2522393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Third-Generation Mobile Phones: Digital </a:t>
            </a:r>
            <a:r>
              <a:rPr lang="en-US"/>
              <a:t>Voice </a:t>
            </a:r>
            <a:r>
              <a:rPr lang="en-US" smtClean="0"/>
              <a:t>&amp; Data</a:t>
            </a:r>
            <a:endParaRPr lang="en-US"/>
          </a:p>
        </p:txBody>
      </p:sp>
      <p:sp>
        <p:nvSpPr>
          <p:cNvPr id="3" name="Content Placeholder 2"/>
          <p:cNvSpPr>
            <a:spLocks noGrp="1"/>
          </p:cNvSpPr>
          <p:nvPr>
            <p:ph idx="1"/>
          </p:nvPr>
        </p:nvSpPr>
        <p:spPr/>
        <p:txBody>
          <a:bodyPr>
            <a:normAutofit/>
          </a:bodyPr>
          <a:lstStyle/>
          <a:p>
            <a:r>
              <a:rPr lang="en-US"/>
              <a:t>W-CDMA (Wideband CDMA</a:t>
            </a:r>
            <a:r>
              <a:rPr lang="en-US"/>
              <a:t>), </a:t>
            </a:r>
            <a:r>
              <a:rPr lang="en-US" smtClean="0"/>
              <a:t>giới thiệu bởi Ericsson. Còn có tên gọi khác tại châu Âu là </a:t>
            </a:r>
            <a:r>
              <a:rPr lang="fr-FR"/>
              <a:t>UMTS (Universal Mobile Telecommunications System)</a:t>
            </a:r>
            <a:endParaRPr lang="en-US" smtClean="0"/>
          </a:p>
          <a:p>
            <a:r>
              <a:rPr lang="en-US"/>
              <a:t>CDMA2000</a:t>
            </a:r>
            <a:r>
              <a:rPr lang="en-US"/>
              <a:t>, </a:t>
            </a:r>
            <a:r>
              <a:rPr lang="en-US"/>
              <a:t>giới thiệu </a:t>
            </a:r>
            <a:r>
              <a:rPr lang="en-US"/>
              <a:t>bởi </a:t>
            </a:r>
            <a:r>
              <a:rPr lang="en-US" smtClean="0"/>
              <a:t>Qualcomm</a:t>
            </a:r>
          </a:p>
          <a:p>
            <a:r>
              <a:rPr lang="en-US"/>
              <a:t>2.5G</a:t>
            </a:r>
            <a:r>
              <a:rPr lang="en-US"/>
              <a:t>, </a:t>
            </a:r>
            <a:r>
              <a:rPr lang="en-US" smtClean="0"/>
              <a:t>như EDGE </a:t>
            </a:r>
            <a:r>
              <a:rPr lang="en-US"/>
              <a:t>(Enhanced Data rates for GSM </a:t>
            </a:r>
            <a:r>
              <a:rPr lang="en-US"/>
              <a:t>Evolution</a:t>
            </a:r>
            <a:r>
              <a:rPr lang="en-US"/>
              <a:t>), GPRS (General Packet Radio </a:t>
            </a:r>
            <a:r>
              <a:rPr lang="en-US"/>
              <a:t>Service</a:t>
            </a:r>
            <a:r>
              <a:rPr lang="en-US" smtClean="0"/>
              <a:t>)</a:t>
            </a:r>
            <a:endParaRPr lang="en-US"/>
          </a:p>
        </p:txBody>
      </p:sp>
    </p:spTree>
    <p:extLst>
      <p:ext uri="{BB962C8B-B14F-4D97-AF65-F5344CB8AC3E}">
        <p14:creationId xmlns:p14="http://schemas.microsoft.com/office/powerpoint/2010/main" val="2007311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First-Generation Mobile Phones</a:t>
            </a:r>
            <a:endParaRPr lang="en-US"/>
          </a:p>
        </p:txBody>
      </p:sp>
      <p:sp>
        <p:nvSpPr>
          <p:cNvPr id="3" name="Content Placeholder 2"/>
          <p:cNvSpPr>
            <a:spLocks noGrp="1"/>
          </p:cNvSpPr>
          <p:nvPr>
            <p:ph idx="1"/>
          </p:nvPr>
        </p:nvSpPr>
        <p:spPr/>
        <p:txBody>
          <a:bodyPr/>
          <a:lstStyle/>
          <a:p>
            <a:r>
              <a:rPr lang="en-US" smtClean="0"/>
              <a:t>Hoàn toàn sử dụng tín hiệu analog </a:t>
            </a:r>
          </a:p>
          <a:p>
            <a:r>
              <a:rPr lang="en-US" smtClean="0"/>
              <a:t>Được phát triển từ đầu thế kỷ 20</a:t>
            </a:r>
          </a:p>
          <a:p>
            <a:r>
              <a:rPr lang="en-US" smtClean="0"/>
              <a:t>1960, IMTS (Improved Mobile Telephone System) được thiết lập, có công suất phát cao (200W)</a:t>
            </a:r>
          </a:p>
          <a:p>
            <a:r>
              <a:rPr lang="en-US" smtClean="0"/>
              <a:t>1982, AMPS (Advanced Mobile Phone System) được thiết lập</a:t>
            </a:r>
            <a:endParaRPr lang="en-US"/>
          </a:p>
        </p:txBody>
      </p:sp>
    </p:spTree>
    <p:extLst>
      <p:ext uri="{BB962C8B-B14F-4D97-AF65-F5344CB8AC3E}">
        <p14:creationId xmlns:p14="http://schemas.microsoft.com/office/powerpoint/2010/main" val="61869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AMPS</a:t>
            </a:r>
            <a:endParaRPr lang="en-US"/>
          </a:p>
        </p:txBody>
      </p:sp>
      <p:sp>
        <p:nvSpPr>
          <p:cNvPr id="3" name="Content Placeholder 2"/>
          <p:cNvSpPr>
            <a:spLocks noGrp="1"/>
          </p:cNvSpPr>
          <p:nvPr>
            <p:ph idx="1"/>
          </p:nvPr>
        </p:nvSpPr>
        <p:spPr/>
        <p:txBody>
          <a:bodyPr/>
          <a:lstStyle/>
          <a:p>
            <a:r>
              <a:rPr lang="en-US" smtClean="0"/>
              <a:t>Các vùng địa lý được chia thành các cell</a:t>
            </a:r>
          </a:p>
          <a:p>
            <a:r>
              <a:rPr lang="en-US" smtClean="0"/>
              <a:t>Analog thì đường kính cell từ 10 – 20 km. Với digital thì đường kính nhỏ hơn</a:t>
            </a:r>
          </a:p>
          <a:p>
            <a:r>
              <a:rPr lang="en-US" smtClean="0"/>
              <a:t>Mỗi cell sử dụng một dải tần số và không được dùng lại ở những cell lân cận để tránh nhiễu</a:t>
            </a:r>
            <a:endParaRPr lang="en-US"/>
          </a:p>
        </p:txBody>
      </p:sp>
    </p:spTree>
    <p:extLst>
      <p:ext uri="{BB962C8B-B14F-4D97-AF65-F5344CB8AC3E}">
        <p14:creationId xmlns:p14="http://schemas.microsoft.com/office/powerpoint/2010/main" val="230656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AMPS</a:t>
            </a:r>
            <a:endParaRPr lang="en-US"/>
          </a:p>
        </p:txBody>
      </p:sp>
      <p:sp>
        <p:nvSpPr>
          <p:cNvPr id="3" name="Content Placeholder 2"/>
          <p:cNvSpPr>
            <a:spLocks noGrp="1"/>
          </p:cNvSpPr>
          <p:nvPr>
            <p:ph idx="1"/>
          </p:nvPr>
        </p:nvSpPr>
        <p:spPr>
          <a:xfrm>
            <a:off x="457200" y="4941168"/>
            <a:ext cx="8229600" cy="1184995"/>
          </a:xfrm>
        </p:spPr>
        <p:txBody>
          <a:bodyPr>
            <a:normAutofit fontScale="77500" lnSpcReduction="20000"/>
          </a:bodyPr>
          <a:lstStyle/>
          <a:p>
            <a:r>
              <a:rPr lang="en-US" smtClean="0"/>
              <a:t>Hình a) mô tả việc phân bố tần số cho các ô lân cận</a:t>
            </a:r>
          </a:p>
          <a:p>
            <a:r>
              <a:rPr lang="en-US" smtClean="0"/>
              <a:t>Hình b) mô tả việc chia nhỏ một cell để tăng số lượng người dùng</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336704" cy="31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51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AMPS</a:t>
            </a:r>
            <a:endParaRPr lang="en-US"/>
          </a:p>
        </p:txBody>
      </p:sp>
      <p:sp>
        <p:nvSpPr>
          <p:cNvPr id="3" name="Content Placeholder 2"/>
          <p:cNvSpPr>
            <a:spLocks noGrp="1"/>
          </p:cNvSpPr>
          <p:nvPr>
            <p:ph idx="1"/>
          </p:nvPr>
        </p:nvSpPr>
        <p:spPr/>
        <p:txBody>
          <a:bodyPr>
            <a:normAutofit fontScale="92500"/>
          </a:bodyPr>
          <a:lstStyle/>
          <a:p>
            <a:r>
              <a:rPr lang="en-US" smtClean="0"/>
              <a:t>Trung tâm mỗi cell là một Base Station (BS)</a:t>
            </a:r>
          </a:p>
          <a:p>
            <a:r>
              <a:rPr lang="en-US" smtClean="0"/>
              <a:t>Mỗi BS có một máy tính và thiết bị thu/phát kết nối với anten</a:t>
            </a:r>
          </a:p>
          <a:p>
            <a:r>
              <a:rPr lang="en-US" smtClean="0"/>
              <a:t>Trong các hệ thống nhỏ BS nối với MTSO (Mobile Telephone Switching Office) hoặc MSC (Mobile Switching Center)</a:t>
            </a:r>
          </a:p>
          <a:p>
            <a:r>
              <a:rPr lang="en-US" smtClean="0"/>
              <a:t>Trong hệ thống lớn, BS nối với một vài MTSO và các MTSO nối với MTSO thứ 2,…</a:t>
            </a:r>
            <a:endParaRPr lang="en-US"/>
          </a:p>
        </p:txBody>
      </p:sp>
    </p:spTree>
    <p:extLst>
      <p:ext uri="{BB962C8B-B14F-4D97-AF65-F5344CB8AC3E}">
        <p14:creationId xmlns:p14="http://schemas.microsoft.com/office/powerpoint/2010/main" val="28597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kênh AMPS</a:t>
            </a:r>
            <a:endParaRPr lang="en-US"/>
          </a:p>
        </p:txBody>
      </p:sp>
      <p:sp>
        <p:nvSpPr>
          <p:cNvPr id="3" name="Content Placeholder 2"/>
          <p:cNvSpPr>
            <a:spLocks noGrp="1"/>
          </p:cNvSpPr>
          <p:nvPr>
            <p:ph idx="1"/>
          </p:nvPr>
        </p:nvSpPr>
        <p:spPr/>
        <p:txBody>
          <a:bodyPr>
            <a:normAutofit fontScale="92500" lnSpcReduction="10000"/>
          </a:bodyPr>
          <a:lstStyle/>
          <a:p>
            <a:r>
              <a:rPr lang="en-US" smtClean="0"/>
              <a:t>Hệ thống có 832 full-duplex channels, mỗi kênh gồm 2 kênh simplex </a:t>
            </a:r>
          </a:p>
          <a:p>
            <a:r>
              <a:rPr lang="en-US" smtClean="0"/>
              <a:t>Do đó 832 kênh truyền simplex dùng dải tần số 824 - 849 MHz và 832 kênh nhận simplex dùng dải tần số 869 - 894 MHz</a:t>
            </a:r>
          </a:p>
          <a:p>
            <a:r>
              <a:rPr lang="en-US" smtClean="0"/>
              <a:t>832 kênh có 4 nhóm nhiệm vụ:</a:t>
            </a:r>
          </a:p>
          <a:p>
            <a:pPr lvl="1"/>
            <a:r>
              <a:rPr lang="en-US" smtClean="0"/>
              <a:t>Control (điều khiển) </a:t>
            </a:r>
          </a:p>
          <a:p>
            <a:pPr lvl="1"/>
            <a:r>
              <a:rPr lang="en-US" smtClean="0"/>
              <a:t>Paging (phân trang)</a:t>
            </a:r>
          </a:p>
          <a:p>
            <a:pPr lvl="1"/>
            <a:r>
              <a:rPr lang="en-US" smtClean="0"/>
              <a:t>Access (truy cập)</a:t>
            </a:r>
          </a:p>
          <a:p>
            <a:pPr lvl="1"/>
            <a:r>
              <a:rPr lang="en-US" smtClean="0"/>
              <a:t>Data (dữ liệu)</a:t>
            </a:r>
            <a:endParaRPr lang="en-US"/>
          </a:p>
        </p:txBody>
      </p:sp>
    </p:spTree>
    <p:extLst>
      <p:ext uri="{BB962C8B-B14F-4D97-AF65-F5344CB8AC3E}">
        <p14:creationId xmlns:p14="http://schemas.microsoft.com/office/powerpoint/2010/main" val="3723445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cuộc gọi AMPS</a:t>
            </a:r>
            <a:endParaRPr lang="en-US"/>
          </a:p>
        </p:txBody>
      </p:sp>
      <p:sp>
        <p:nvSpPr>
          <p:cNvPr id="3" name="Content Placeholder 2"/>
          <p:cNvSpPr>
            <a:spLocks noGrp="1"/>
          </p:cNvSpPr>
          <p:nvPr>
            <p:ph idx="1"/>
          </p:nvPr>
        </p:nvSpPr>
        <p:spPr/>
        <p:txBody>
          <a:bodyPr/>
          <a:lstStyle/>
          <a:p>
            <a:r>
              <a:rPr lang="en-US" smtClean="0"/>
              <a:t>Mỗi điện thoại AMPS có 32-bit serial number và một số 10-digit telephone number lưu trong PROM</a:t>
            </a:r>
          </a:p>
          <a:p>
            <a:r>
              <a:rPr lang="en-US" smtClean="0"/>
              <a:t>Khi điện thoại bật, nó quét 21 kênh điều khiển cài sẵn để tìm kênh có công suất tốt nhất</a:t>
            </a:r>
          </a:p>
          <a:p>
            <a:r>
              <a:rPr lang="en-US" smtClean="0"/>
              <a:t>Khi gọi, điện thoại sẽ phát số gọi đến và ID của nó trên kênh điều khiển</a:t>
            </a:r>
            <a:endParaRPr lang="en-US"/>
          </a:p>
        </p:txBody>
      </p:sp>
    </p:spTree>
    <p:extLst>
      <p:ext uri="{BB962C8B-B14F-4D97-AF65-F5344CB8AC3E}">
        <p14:creationId xmlns:p14="http://schemas.microsoft.com/office/powerpoint/2010/main" val="1268286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1843</Words>
  <Application>Microsoft Office PowerPoint</Application>
  <PresentationFormat>On-screen Show (4:3)</PresentationFormat>
  <Paragraphs>152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CHƯƠNG 6 HỆ THỐNG ĐIỆN THOẠI  VÔ TUYẾN</vt:lpstr>
      <vt:lpstr>Phân loại</vt:lpstr>
      <vt:lpstr>Công nghệ </vt:lpstr>
      <vt:lpstr>First-Generation Mobile Phones</vt:lpstr>
      <vt:lpstr>AMPS</vt:lpstr>
      <vt:lpstr>AMPS</vt:lpstr>
      <vt:lpstr>AMPS</vt:lpstr>
      <vt:lpstr>Phân kênh AMPS</vt:lpstr>
      <vt:lpstr>Quản lý cuộc gọi AMPS</vt:lpstr>
      <vt:lpstr>Quản lý cuộc gọi AMPS</vt:lpstr>
      <vt:lpstr>Second-Generation Mobile Phones: Digital Voice</vt:lpstr>
      <vt:lpstr>D-AMPS—The Digital Advanced Mobile Phone System</vt:lpstr>
      <vt:lpstr>D-AMPS—The Digital Advanced Mobile Phone System</vt:lpstr>
      <vt:lpstr>D-AMPS—The Digital Advanced Mobile Phone System</vt:lpstr>
      <vt:lpstr>D-AMPS so sánh với AMPS</vt:lpstr>
      <vt:lpstr>GSM—The Global System for Mobile Communications</vt:lpstr>
      <vt:lpstr>GSM</vt:lpstr>
      <vt:lpstr>GSM</vt:lpstr>
      <vt:lpstr>GSM</vt:lpstr>
      <vt:lpstr>GSM</vt:lpstr>
      <vt:lpstr>GSM</vt:lpstr>
      <vt:lpstr>GSM</vt:lpstr>
      <vt:lpstr>CDMA—Code Division Multiple Access</vt:lpstr>
      <vt:lpstr>CDMA</vt:lpstr>
      <vt:lpstr>CDMA</vt:lpstr>
      <vt:lpstr>CDMA</vt:lpstr>
      <vt:lpstr>CDMA</vt:lpstr>
      <vt:lpstr>CDMA</vt:lpstr>
      <vt:lpstr>CDMA</vt:lpstr>
      <vt:lpstr>CDMA</vt:lpstr>
      <vt:lpstr>CDMA</vt:lpstr>
      <vt:lpstr>CDMA</vt:lpstr>
      <vt:lpstr>Third-Generation Mobile Phones: Digital Voice &amp; Data</vt:lpstr>
      <vt:lpstr>Third-Generation Mobile Phones: Digital Voice &amp;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HỆ THỐNG ĐIỆN THOẠI  VÔ TUYẾN</dc:title>
  <dc:creator>Tran Ba Nhiem</dc:creator>
  <cp:lastModifiedBy>Tran Ba Nhiem</cp:lastModifiedBy>
  <cp:revision>24</cp:revision>
  <dcterms:created xsi:type="dcterms:W3CDTF">2011-03-23T01:17:33Z</dcterms:created>
  <dcterms:modified xsi:type="dcterms:W3CDTF">2011-04-03T02:53:03Z</dcterms:modified>
</cp:coreProperties>
</file>