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8"/>
  </p:notesMasterIdLst>
  <p:handoutMasterIdLst>
    <p:handoutMasterId r:id="rId99"/>
  </p:handoutMasterIdLst>
  <p:sldIdLst>
    <p:sldId id="331" r:id="rId5"/>
    <p:sldId id="266" r:id="rId6"/>
    <p:sldId id="259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6" r:id="rId50"/>
    <p:sldId id="315" r:id="rId51"/>
    <p:sldId id="317" r:id="rId52"/>
    <p:sldId id="318" r:id="rId53"/>
    <p:sldId id="319" r:id="rId54"/>
    <p:sldId id="320" r:id="rId55"/>
    <p:sldId id="322" r:id="rId56"/>
    <p:sldId id="321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51" r:id="rId73"/>
    <p:sldId id="352" r:id="rId74"/>
    <p:sldId id="353" r:id="rId75"/>
    <p:sldId id="354" r:id="rId76"/>
    <p:sldId id="355" r:id="rId77"/>
    <p:sldId id="356" r:id="rId78"/>
    <p:sldId id="357" r:id="rId79"/>
    <p:sldId id="358" r:id="rId80"/>
    <p:sldId id="359" r:id="rId81"/>
    <p:sldId id="360" r:id="rId82"/>
    <p:sldId id="36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62" r:id="rId96"/>
    <p:sldId id="363" r:id="rId9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4B585E0-DCE9-490A-B7ED-EDE6169327DB}">
          <p14:sldIdLst>
            <p14:sldId id="331"/>
            <p14:sldId id="266"/>
            <p14:sldId id="259"/>
            <p14:sldId id="273"/>
          </p14:sldIdLst>
        </p14:section>
        <p14:section name="Array" id="{CED2A784-F9B4-4BF6-9646-71DAFF6BD20C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tring" id="{4D5C9D7F-A00A-4198-B105-9A21A3959A66}">
          <p14:sldIdLst/>
        </p14:section>
        <p14:section name="Pointer" id="{D29AFD54-FE76-4AEB-B520-869F3DBA8736}">
          <p14:sldIdLst>
            <p14:sldId id="308"/>
            <p14:sldId id="309"/>
            <p14:sldId id="310"/>
            <p14:sldId id="311"/>
            <p14:sldId id="312"/>
            <p14:sldId id="313"/>
            <p14:sldId id="314"/>
            <p14:sldId id="316"/>
            <p14:sldId id="315"/>
            <p14:sldId id="317"/>
            <p14:sldId id="318"/>
            <p14:sldId id="319"/>
            <p14:sldId id="320"/>
            <p14:sldId id="322"/>
            <p14:sldId id="321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Struct" id="{B11A8C91-47FC-4A90-82B6-1A90B2A58633}">
          <p14:sldIdLst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7"/>
    <a:srgbClr val="006600"/>
    <a:srgbClr val="0000FF"/>
    <a:srgbClr val="1CABD3"/>
    <a:srgbClr val="FF6565"/>
    <a:srgbClr val="FFC9C9"/>
    <a:srgbClr val="D30F64"/>
    <a:srgbClr val="FF9393"/>
    <a:srgbClr val="FFFF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2" autoAdjust="0"/>
    <p:restoredTop sz="81917" autoAdjust="0"/>
  </p:normalViewPr>
  <p:slideViewPr>
    <p:cSldViewPr snapToGrid="0" showGuides="1">
      <p:cViewPr>
        <p:scale>
          <a:sx n="50" d="100"/>
          <a:sy n="50" d="100"/>
        </p:scale>
        <p:origin x="642" y="2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theme" Target="theme/theme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08.01.2019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08.01.2019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254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44F99-BADD-4ED8-9B1C-7EA156A9FD13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82" y="4818824"/>
            <a:ext cx="1995993" cy="1995987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64106"/>
          </a:xfrm>
        </p:spPr>
        <p:txBody>
          <a:bodyPr/>
          <a:lstStyle/>
          <a:p>
            <a:pPr algn="ctr"/>
            <a:r>
              <a:rPr lang="en-US">
                <a:latin typeface="iCiel Andes Rounded Light" panose="02000000000000000000" pitchFamily="50" charset="0"/>
                <a:cs typeface="iCiel Gotham Thin" pitchFamily="50" charset="0"/>
              </a:rPr>
              <a:t>NHẬP MÔN LẬP TRÌNH</a:t>
            </a:r>
            <a:endParaRPr lang="ru-RU" dirty="0">
              <a:latin typeface="+mn-lt"/>
              <a:cs typeface="iCiel Gotham Thin" pitchFamily="50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1350" y="2171870"/>
            <a:ext cx="3629300" cy="4457530"/>
          </a:xfrm>
          <a:prstGeom prst="round2Diag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200" b="0" spc="60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ft" panose="00000500000000000000" pitchFamily="50" charset="0"/>
              </a:rPr>
              <a:t>TRAINERS</a:t>
            </a:r>
          </a:p>
          <a:p>
            <a:pPr algn="ctr"/>
            <a:endParaRPr lang="en-US" sz="3200" spc="60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ft" panose="00000500000000000000" pitchFamily="50" charset="0"/>
            </a:endParaRPr>
          </a:p>
          <a:p>
            <a:pPr algn="ctr"/>
            <a:r>
              <a:rPr lang="en-US" sz="2400" b="0">
                <a:solidFill>
                  <a:schemeClr val="accent3">
                    <a:lumMod val="75000"/>
                  </a:schemeClr>
                </a:solidFill>
                <a:latin typeface="Rift" panose="00000500000000000000" pitchFamily="50" charset="0"/>
              </a:rPr>
              <a:t>Nguyễn Lê Bách</a:t>
            </a:r>
          </a:p>
          <a:p>
            <a:pPr algn="ctr"/>
            <a:r>
              <a:rPr lang="en-US" sz="2400" b="0">
                <a:solidFill>
                  <a:schemeClr val="accent3">
                    <a:lumMod val="75000"/>
                  </a:schemeClr>
                </a:solidFill>
                <a:latin typeface="Rift" panose="00000500000000000000" pitchFamily="50" charset="0"/>
              </a:rPr>
              <a:t>Nguyễn Duy Phú</a:t>
            </a:r>
          </a:p>
          <a:p>
            <a:pPr algn="ctr"/>
            <a:r>
              <a:rPr lang="en-US" sz="2400" b="0">
                <a:solidFill>
                  <a:schemeClr val="accent3">
                    <a:lumMod val="75000"/>
                  </a:schemeClr>
                </a:solidFill>
                <a:latin typeface="Rift" panose="00000500000000000000" pitchFamily="50" charset="0"/>
              </a:rPr>
              <a:t>Lê Việt Thắng</a:t>
            </a:r>
          </a:p>
          <a:p>
            <a:pPr algn="ctr"/>
            <a:endParaRPr lang="ru-RU" sz="3200" b="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Graphic 37">
            <a:extLst>
              <a:ext uri="{FF2B5EF4-FFF2-40B4-BE49-F238E27FC236}">
                <a16:creationId xmlns:a16="http://schemas.microsoft.com/office/drawing/2014/main" id="{883C4ACC-928E-4708-BA07-28C21C2208CE}"/>
              </a:ext>
            </a:extLst>
          </p:cNvPr>
          <p:cNvSpPr/>
          <p:nvPr/>
        </p:nvSpPr>
        <p:spPr>
          <a:xfrm>
            <a:off x="5016852" y="156438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pic>
        <p:nvPicPr>
          <p:cNvPr id="8" name="Picture 2" descr="Image result for speech icon png">
            <a:extLst>
              <a:ext uri="{FF2B5EF4-FFF2-40B4-BE49-F238E27FC236}">
                <a16:creationId xmlns:a16="http://schemas.microsoft.com/office/drawing/2014/main" id="{AC6A37D0-CC3B-4A39-8E77-B53FC07B3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44666" y="2881032"/>
            <a:ext cx="502668" cy="50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lated image">
            <a:extLst>
              <a:ext uri="{FF2B5EF4-FFF2-40B4-BE49-F238E27FC236}">
                <a16:creationId xmlns:a16="http://schemas.microsoft.com/office/drawing/2014/main" id="{1F23D2C7-DA65-4FE7-BE0C-6B502CF8E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240" y="5634406"/>
            <a:ext cx="799223" cy="77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53063B-0A5E-4972-87EE-E19F1ED1AA1C}"/>
              </a:ext>
            </a:extLst>
          </p:cNvPr>
          <p:cNvSpPr/>
          <p:nvPr/>
        </p:nvSpPr>
        <p:spPr>
          <a:xfrm>
            <a:off x="4768584" y="4832963"/>
            <a:ext cx="496533" cy="666185"/>
          </a:xfrm>
          <a:custGeom>
            <a:avLst/>
            <a:gdLst>
              <a:gd name="connsiteX0" fmla="*/ 457200 w 914400"/>
              <a:gd name="connsiteY0" fmla="*/ 167640 h 1271417"/>
              <a:gd name="connsiteX1" fmla="*/ 167640 w 914400"/>
              <a:gd name="connsiteY1" fmla="*/ 457200 h 1271417"/>
              <a:gd name="connsiteX2" fmla="*/ 457200 w 914400"/>
              <a:gd name="connsiteY2" fmla="*/ 746760 h 1271417"/>
              <a:gd name="connsiteX3" fmla="*/ 746760 w 914400"/>
              <a:gd name="connsiteY3" fmla="*/ 457200 h 1271417"/>
              <a:gd name="connsiteX4" fmla="*/ 457200 w 914400"/>
              <a:gd name="connsiteY4" fmla="*/ 167640 h 1271417"/>
              <a:gd name="connsiteX5" fmla="*/ 457200 w 914400"/>
              <a:gd name="connsiteY5" fmla="*/ 0 h 1271417"/>
              <a:gd name="connsiteX6" fmla="*/ 780489 w 914400"/>
              <a:gd name="connsiteY6" fmla="*/ 133911 h 1271417"/>
              <a:gd name="connsiteX7" fmla="*/ 780489 w 914400"/>
              <a:gd name="connsiteY7" fmla="*/ 780489 h 1271417"/>
              <a:gd name="connsiteX8" fmla="*/ 457200 w 914400"/>
              <a:gd name="connsiteY8" fmla="*/ 1271417 h 1271417"/>
              <a:gd name="connsiteX9" fmla="*/ 133911 w 914400"/>
              <a:gd name="connsiteY9" fmla="*/ 780489 h 1271417"/>
              <a:gd name="connsiteX10" fmla="*/ 133911 w 914400"/>
              <a:gd name="connsiteY10" fmla="*/ 133911 h 1271417"/>
              <a:gd name="connsiteX11" fmla="*/ 457200 w 914400"/>
              <a:gd name="connsiteY11" fmla="*/ 0 h 127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400" h="1271417">
                <a:moveTo>
                  <a:pt x="457200" y="167640"/>
                </a:moveTo>
                <a:cubicBezTo>
                  <a:pt x="297280" y="167640"/>
                  <a:pt x="167640" y="297280"/>
                  <a:pt x="167640" y="457200"/>
                </a:cubicBezTo>
                <a:cubicBezTo>
                  <a:pt x="167640" y="617120"/>
                  <a:pt x="297280" y="746760"/>
                  <a:pt x="457200" y="746760"/>
                </a:cubicBezTo>
                <a:cubicBezTo>
                  <a:pt x="617120" y="746760"/>
                  <a:pt x="746760" y="617120"/>
                  <a:pt x="746760" y="457200"/>
                </a:cubicBezTo>
                <a:cubicBezTo>
                  <a:pt x="746760" y="297280"/>
                  <a:pt x="617120" y="167640"/>
                  <a:pt x="457200" y="167640"/>
                </a:cubicBezTo>
                <a:close/>
                <a:moveTo>
                  <a:pt x="457200" y="0"/>
                </a:moveTo>
                <a:cubicBezTo>
                  <a:pt x="574208" y="0"/>
                  <a:pt x="691215" y="44637"/>
                  <a:pt x="780489" y="133911"/>
                </a:cubicBezTo>
                <a:cubicBezTo>
                  <a:pt x="959037" y="312459"/>
                  <a:pt x="959037" y="601941"/>
                  <a:pt x="780489" y="780489"/>
                </a:cubicBezTo>
                <a:cubicBezTo>
                  <a:pt x="644786" y="916192"/>
                  <a:pt x="537024" y="1079835"/>
                  <a:pt x="457200" y="1271417"/>
                </a:cubicBezTo>
                <a:cubicBezTo>
                  <a:pt x="377376" y="1079835"/>
                  <a:pt x="269614" y="916192"/>
                  <a:pt x="133911" y="780489"/>
                </a:cubicBezTo>
                <a:cubicBezTo>
                  <a:pt x="-44637" y="601941"/>
                  <a:pt x="-44637" y="312459"/>
                  <a:pt x="133911" y="133911"/>
                </a:cubicBezTo>
                <a:cubicBezTo>
                  <a:pt x="223185" y="44637"/>
                  <a:pt x="340192" y="0"/>
                  <a:pt x="45720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6BCF6DB-1E85-4D42-8EE2-0F4DB1705726}"/>
              </a:ext>
            </a:extLst>
          </p:cNvPr>
          <p:cNvSpPr txBox="1">
            <a:spLocks/>
          </p:cNvSpPr>
          <p:nvPr/>
        </p:nvSpPr>
        <p:spPr>
          <a:xfrm>
            <a:off x="5265117" y="4832963"/>
            <a:ext cx="1562724" cy="77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latin typeface="iCiel Andes Rounded Light" panose="02000000000000000000" pitchFamily="50" charset="0"/>
                <a:cs typeface="iCiel Gotham Thin" pitchFamily="50" charset="0"/>
              </a:rPr>
              <a:t>GĐ1</a:t>
            </a:r>
            <a:endParaRPr lang="ru-RU" sz="3200" dirty="0">
              <a:latin typeface="+mn-lt"/>
              <a:cs typeface="iCiel Gotham Thin" pitchFamily="50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729C5C4-072E-44F9-927E-D30A04090F6A}"/>
              </a:ext>
            </a:extLst>
          </p:cNvPr>
          <p:cNvSpPr txBox="1">
            <a:spLocks/>
          </p:cNvSpPr>
          <p:nvPr/>
        </p:nvSpPr>
        <p:spPr>
          <a:xfrm>
            <a:off x="5314638" y="5642670"/>
            <a:ext cx="2596012" cy="77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latin typeface="iCiel Andes Rounded Light" panose="02000000000000000000" pitchFamily="50" charset="0"/>
                <a:cs typeface="iCiel Gotham Thin" pitchFamily="50" charset="0"/>
              </a:rPr>
              <a:t>10h00 – 9/1</a:t>
            </a:r>
            <a:endParaRPr lang="ru-RU" sz="3200" dirty="0">
              <a:latin typeface="+mn-lt"/>
              <a:cs typeface="iCiel Gotham Thin" pitchFamily="50" charset="0"/>
            </a:endParaRPr>
          </a:p>
        </p:txBody>
      </p:sp>
      <p:pic>
        <p:nvPicPr>
          <p:cNvPr id="18" name="Picture 6" descr="Image result for programming icon png">
            <a:extLst>
              <a:ext uri="{FF2B5EF4-FFF2-40B4-BE49-F238E27FC236}">
                <a16:creationId xmlns:a16="http://schemas.microsoft.com/office/drawing/2014/main" id="{B016DB0A-FEBD-4073-A852-3F44E5EE1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500" y="1224489"/>
            <a:ext cx="831000" cy="83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23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E70E96-D543-4434-954E-F3189D3B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16" y="-560439"/>
            <a:ext cx="11365005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EEF3CA-990D-4F43-A151-714E808FD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568" y="-143146"/>
            <a:ext cx="4261473" cy="9083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A97572-9BA2-4959-AEBD-EF15B6AD63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3375" y="466682"/>
            <a:ext cx="5005250" cy="8961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26ACCC-D1F6-4AFA-A95F-486C32B8067B}"/>
              </a:ext>
            </a:extLst>
          </p:cNvPr>
          <p:cNvSpPr/>
          <p:nvPr/>
        </p:nvSpPr>
        <p:spPr>
          <a:xfrm>
            <a:off x="2006184" y="2269965"/>
            <a:ext cx="8179633" cy="23180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2800">
                <a:solidFill>
                  <a:srgbClr val="008EDC">
                    <a:lumMod val="75000"/>
                  </a:srgb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XUẤT MẢNG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Xuat(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"Mang vua nhap: 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endl;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i++)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cout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"a["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"]"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[i]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endl;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29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E70E96-D543-4434-954E-F3189D3B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16" y="-560439"/>
            <a:ext cx="11365005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EEF3CA-990D-4F43-A151-714E808FD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568" y="-143146"/>
            <a:ext cx="4261473" cy="9083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A97572-9BA2-4959-AEBD-EF15B6AD63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3375" y="466682"/>
            <a:ext cx="5005250" cy="8961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26ACCC-D1F6-4AFA-A95F-486C32B8067B}"/>
              </a:ext>
            </a:extLst>
          </p:cNvPr>
          <p:cNvSpPr/>
          <p:nvPr/>
        </p:nvSpPr>
        <p:spPr>
          <a:xfrm>
            <a:off x="2984643" y="1702342"/>
            <a:ext cx="6222714" cy="46889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2800">
                <a:solidFill>
                  <a:srgbClr val="008EDC">
                    <a:lumMod val="75000"/>
                  </a:srgb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ĐẾM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Ví dụ : Định nghĩa hàm đếm số lẻ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_______________________________________________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demsole(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dem = 0;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i++)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[i] % 2 != 0)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{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dem++;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}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dem;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38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E70E96-D543-4434-954E-F3189D3B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16" y="-560439"/>
            <a:ext cx="11365005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EEF3CA-990D-4F43-A151-714E808FD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568" y="-143146"/>
            <a:ext cx="4261473" cy="9083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A97572-9BA2-4959-AEBD-EF15B6AD63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3375" y="466682"/>
            <a:ext cx="5005250" cy="8961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26ACCC-D1F6-4AFA-A95F-486C32B8067B}"/>
              </a:ext>
            </a:extLst>
          </p:cNvPr>
          <p:cNvSpPr/>
          <p:nvPr/>
        </p:nvSpPr>
        <p:spPr>
          <a:xfrm>
            <a:off x="2984643" y="1702342"/>
            <a:ext cx="6222714" cy="35035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2800">
                <a:solidFill>
                  <a:srgbClr val="008EDC">
                    <a:lumMod val="75000"/>
                  </a:srgb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TÍNH TỔNG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Ví dụ : Định nghĩa hàm tính tổng các số lẻ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_______________________________________________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Tongle(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 = 0;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i++)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[i] % 2 != 0)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S = S +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[i];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94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E70E96-D543-4434-954E-F3189D3B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16" y="-560439"/>
            <a:ext cx="11365005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EEF3CA-990D-4F43-A151-714E808FD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568" y="-143146"/>
            <a:ext cx="4261473" cy="9083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A97572-9BA2-4959-AEBD-EF15B6AD63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3375" y="466682"/>
            <a:ext cx="5005250" cy="8961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26ACCC-D1F6-4AFA-A95F-486C32B8067B}"/>
              </a:ext>
            </a:extLst>
          </p:cNvPr>
          <p:cNvSpPr/>
          <p:nvPr/>
        </p:nvSpPr>
        <p:spPr>
          <a:xfrm>
            <a:off x="2984643" y="1702342"/>
            <a:ext cx="6222714" cy="3799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2800">
                <a:solidFill>
                  <a:srgbClr val="008EDC">
                    <a:lumMod val="75000"/>
                  </a:srgb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ĐẶT LÍNH CANH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Ví dụ : Hãy định nghĩa hàm tìm giá trị lớn nhất trong mảng một chiều _______________________________________________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LonNhat(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ln =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[0];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1; i &lt;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i++)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[i] &gt; ln)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ln =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[i];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ln;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10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E70E96-D543-4434-954E-F3189D3B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16" y="-560439"/>
            <a:ext cx="11365005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EEF3CA-990D-4F43-A151-714E808FD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568" y="-143146"/>
            <a:ext cx="4261473" cy="9083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A97572-9BA2-4959-AEBD-EF15B6AD63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3375" y="466682"/>
            <a:ext cx="5005250" cy="8961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26ACCC-D1F6-4AFA-A95F-486C32B8067B}"/>
              </a:ext>
            </a:extLst>
          </p:cNvPr>
          <p:cNvSpPr/>
          <p:nvPr/>
        </p:nvSpPr>
        <p:spPr>
          <a:xfrm>
            <a:off x="2984643" y="1702342"/>
            <a:ext cx="6222714" cy="35038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2800">
                <a:solidFill>
                  <a:srgbClr val="008EDC">
                    <a:lumMod val="75000"/>
                  </a:srgb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ĐẶT CỜ HIỆU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Ví dụ : Định nghĩa hàm kiểm tra trong mảng có số lẻ hay không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_______________________________________________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sole(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i++)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[i] % 2 != 0)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86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E70E96-D543-4434-954E-F3189D3B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16" y="-560439"/>
            <a:ext cx="11365005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EEF3CA-990D-4F43-A151-714E808FD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568" y="-143146"/>
            <a:ext cx="4261473" cy="9083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A97572-9BA2-4959-AEBD-EF15B6AD63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3375" y="466682"/>
            <a:ext cx="5005250" cy="8961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26ACCC-D1F6-4AFA-A95F-486C32B8067B}"/>
              </a:ext>
            </a:extLst>
          </p:cNvPr>
          <p:cNvSpPr/>
          <p:nvPr/>
        </p:nvSpPr>
        <p:spPr>
          <a:xfrm>
            <a:off x="2094963" y="1702342"/>
            <a:ext cx="8002074" cy="46889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2800">
                <a:solidFill>
                  <a:srgbClr val="008EDC">
                    <a:lumMod val="75000"/>
                  </a:srgb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SẮP XẾP (SORT)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Ví dụ : Định nghĩa hàm sắp xếp mảng tăng dần _______________________________________________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Saptang(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- 1; i++)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j = i + 1; j &lt; = n - 1; j++)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[i] &gt;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[j])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{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đổi chỗ a[i] và a[j]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temp =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[i];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[i] =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[j];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	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[j] = temp;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	}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1323D4C1-FBAC-48D7-81FE-FF41F1E96DE0}"/>
              </a:ext>
            </a:extLst>
          </p:cNvPr>
          <p:cNvSpPr/>
          <p:nvPr/>
        </p:nvSpPr>
        <p:spPr>
          <a:xfrm>
            <a:off x="9105363" y="2691686"/>
            <a:ext cx="2627291" cy="914398"/>
          </a:xfrm>
          <a:prstGeom prst="wedgeRoundRectCallout">
            <a:avLst>
              <a:gd name="adj1" fmla="val -70704"/>
              <a:gd name="adj2" fmla="val 38752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mbria" panose="02040503050406030204" pitchFamily="18" charset="0"/>
              </a:rPr>
              <a:t>Thuật toán </a:t>
            </a:r>
          </a:p>
          <a:p>
            <a:pPr algn="ctr"/>
            <a:r>
              <a:rPr lang="en-US" b="1">
                <a:latin typeface="Cambria" panose="02040503050406030204" pitchFamily="18" charset="0"/>
              </a:rPr>
              <a:t>Bubble Sort</a:t>
            </a:r>
            <a:r>
              <a:rPr lang="en-US">
                <a:latin typeface="Cambria" panose="02040503050406030204" pitchFamily="18" charset="0"/>
              </a:rPr>
              <a:t> </a:t>
            </a:r>
          </a:p>
          <a:p>
            <a:pPr algn="ctr"/>
            <a:r>
              <a:rPr lang="en-US" sz="1600">
                <a:latin typeface="Cambria" panose="02040503050406030204" pitchFamily="18" charset="0"/>
              </a:rPr>
              <a:t>(sắp xếp nổi bọt)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7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E70E96-D543-4434-954E-F3189D3B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16" y="-560439"/>
            <a:ext cx="11365005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EEF3CA-990D-4F43-A151-714E808FD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568" y="-143146"/>
            <a:ext cx="4261473" cy="9083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A97572-9BA2-4959-AEBD-EF15B6AD63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3375" y="466682"/>
            <a:ext cx="5005250" cy="8961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26ACCC-D1F6-4AFA-A95F-486C32B8067B}"/>
              </a:ext>
            </a:extLst>
          </p:cNvPr>
          <p:cNvSpPr/>
          <p:nvPr/>
        </p:nvSpPr>
        <p:spPr>
          <a:xfrm>
            <a:off x="2094963" y="1702342"/>
            <a:ext cx="8002074" cy="23510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2800">
                <a:solidFill>
                  <a:srgbClr val="008EDC">
                    <a:lumMod val="75000"/>
                  </a:srgb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SẮP XẾP (SORT)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Ví dụ : Định nghĩa hàm sắp xếp mảng tăng dần _______________________________________________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Saptang(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sort(a, a + n);</a:t>
            </a:r>
            <a:endParaRPr lang="en-US" b="1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1323D4C1-FBAC-48D7-81FE-FF41F1E96DE0}"/>
              </a:ext>
            </a:extLst>
          </p:cNvPr>
          <p:cNvSpPr/>
          <p:nvPr/>
        </p:nvSpPr>
        <p:spPr>
          <a:xfrm>
            <a:off x="8075055" y="2691686"/>
            <a:ext cx="3657600" cy="914398"/>
          </a:xfrm>
          <a:prstGeom prst="wedgeRoundRectCallout">
            <a:avLst>
              <a:gd name="adj1" fmla="val -87371"/>
              <a:gd name="adj2" fmla="val 45794"/>
              <a:gd name="adj3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mbria" panose="02040503050406030204" pitchFamily="18" charset="0"/>
              </a:rPr>
              <a:t>Dùng hàm có sẵn của C++ </a:t>
            </a:r>
          </a:p>
          <a:p>
            <a:pPr algn="ctr"/>
            <a:r>
              <a:rPr lang="en-US" sz="1600" b="1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Cambria" panose="02040503050406030204" pitchFamily="18" charset="0"/>
              </a:rPr>
              <a:t>(cần #include &lt;algorithm&gt;)</a:t>
            </a:r>
            <a:endParaRPr lang="en-US" sz="1600" b="1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5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E70E96-D543-4434-954E-F3189D3B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16" y="-560439"/>
            <a:ext cx="11365005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EEF3CA-990D-4F43-A151-714E808FD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568" y="-143146"/>
            <a:ext cx="4261473" cy="9083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A97572-9BA2-4959-AEBD-EF15B6AD63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3375" y="466682"/>
            <a:ext cx="5005250" cy="8961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26ACCC-D1F6-4AFA-A95F-486C32B8067B}"/>
              </a:ext>
            </a:extLst>
          </p:cNvPr>
          <p:cNvSpPr/>
          <p:nvPr/>
        </p:nvSpPr>
        <p:spPr>
          <a:xfrm>
            <a:off x="2094963" y="1702342"/>
            <a:ext cx="8002074" cy="29095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2800">
                <a:solidFill>
                  <a:srgbClr val="008EDC">
                    <a:lumMod val="75000"/>
                  </a:srgb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THÊM PHẦN TỬ X TẠI VỊ TRÍ K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them(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40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40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i &gt;=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i--)</a:t>
            </a:r>
            <a:endParaRPr lang="en-US" sz="140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[i] =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[i - 1];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dời qua phải 1 ô</a:t>
            </a:r>
            <a:endParaRPr lang="en-US" sz="140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=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thêm x vào ô trống</a:t>
            </a:r>
            <a:endParaRPr lang="en-US" sz="140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++;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tăng số phần tử lên 1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10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E70E96-D543-4434-954E-F3189D3B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16" y="-560439"/>
            <a:ext cx="11365005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EEF3CA-990D-4F43-A151-714E808FD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568" y="-143146"/>
            <a:ext cx="4261473" cy="9083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A97572-9BA2-4959-AEBD-EF15B6AD63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3375" y="466682"/>
            <a:ext cx="5005250" cy="8961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26ACCC-D1F6-4AFA-A95F-486C32B8067B}"/>
              </a:ext>
            </a:extLst>
          </p:cNvPr>
          <p:cNvSpPr/>
          <p:nvPr/>
        </p:nvSpPr>
        <p:spPr>
          <a:xfrm>
            <a:off x="2094963" y="1702342"/>
            <a:ext cx="8002074" cy="26144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en-US" sz="2800">
                <a:solidFill>
                  <a:srgbClr val="008EDC">
                    <a:lumMod val="75000"/>
                  </a:srgb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XÓA TẠI VỊ TRÍ K</a:t>
            </a:r>
          </a:p>
          <a:p>
            <a:pPr>
              <a:lnSpc>
                <a:spcPct val="107000"/>
              </a:lnSpc>
            </a:pP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vi-VN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dùng các phần tử sau chèn lên 1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ô</a:t>
            </a:r>
          </a:p>
          <a:p>
            <a:pPr>
              <a:lnSpc>
                <a:spcPct val="107000"/>
              </a:lnSpc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xoa(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k; i &lt; n - 1; i++)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[i] =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[i + 1];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n--;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84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E70E96-D543-4434-954E-F3189D3B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16" y="-560439"/>
            <a:ext cx="11365005" cy="7978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903C00-9D0E-4A2C-87F1-0E3AD617F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981" y="-170216"/>
            <a:ext cx="3779848" cy="896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B9B29-6931-419E-A361-462CE1D420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0202" y="590882"/>
            <a:ext cx="3676207" cy="8535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D05A109-D40F-4501-A17F-D71A186455DC}"/>
              </a:ext>
            </a:extLst>
          </p:cNvPr>
          <p:cNvSpPr/>
          <p:nvPr/>
        </p:nvSpPr>
        <p:spPr>
          <a:xfrm>
            <a:off x="2688115" y="1444396"/>
            <a:ext cx="6815770" cy="39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vi-VN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Mảng 2 chiều giống như 1 bảng gồm nhiều dòng và nhiều cột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CC50773-3786-4ED5-A87D-FA5C0F6DD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49411"/>
              </p:ext>
            </p:extLst>
          </p:nvPr>
        </p:nvGraphicFramePr>
        <p:xfrm>
          <a:off x="3488715" y="1842069"/>
          <a:ext cx="5439180" cy="4382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530">
                  <a:extLst>
                    <a:ext uri="{9D8B030D-6E8A-4147-A177-3AD203B41FA5}">
                      <a16:colId xmlns:a16="http://schemas.microsoft.com/office/drawing/2014/main" val="978356984"/>
                    </a:ext>
                  </a:extLst>
                </a:gridCol>
                <a:gridCol w="906530">
                  <a:extLst>
                    <a:ext uri="{9D8B030D-6E8A-4147-A177-3AD203B41FA5}">
                      <a16:colId xmlns:a16="http://schemas.microsoft.com/office/drawing/2014/main" val="2173651414"/>
                    </a:ext>
                  </a:extLst>
                </a:gridCol>
                <a:gridCol w="906530">
                  <a:extLst>
                    <a:ext uri="{9D8B030D-6E8A-4147-A177-3AD203B41FA5}">
                      <a16:colId xmlns:a16="http://schemas.microsoft.com/office/drawing/2014/main" val="2817162302"/>
                    </a:ext>
                  </a:extLst>
                </a:gridCol>
                <a:gridCol w="906530">
                  <a:extLst>
                    <a:ext uri="{9D8B030D-6E8A-4147-A177-3AD203B41FA5}">
                      <a16:colId xmlns:a16="http://schemas.microsoft.com/office/drawing/2014/main" val="1656809257"/>
                    </a:ext>
                  </a:extLst>
                </a:gridCol>
                <a:gridCol w="906530">
                  <a:extLst>
                    <a:ext uri="{9D8B030D-6E8A-4147-A177-3AD203B41FA5}">
                      <a16:colId xmlns:a16="http://schemas.microsoft.com/office/drawing/2014/main" val="670989617"/>
                    </a:ext>
                  </a:extLst>
                </a:gridCol>
                <a:gridCol w="906530">
                  <a:extLst>
                    <a:ext uri="{9D8B030D-6E8A-4147-A177-3AD203B41FA5}">
                      <a16:colId xmlns:a16="http://schemas.microsoft.com/office/drawing/2014/main" val="3608703287"/>
                    </a:ext>
                  </a:extLst>
                </a:gridCol>
              </a:tblGrid>
              <a:tr h="876545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2867229"/>
                  </a:ext>
                </a:extLst>
              </a:tr>
              <a:tr h="87654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18337897"/>
                  </a:ext>
                </a:extLst>
              </a:tr>
              <a:tr h="87654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29427"/>
                  </a:ext>
                </a:extLst>
              </a:tr>
              <a:tr h="87654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9996906"/>
                  </a:ext>
                </a:extLst>
              </a:tr>
              <a:tr h="87654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010375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864095-A305-4088-85ED-9EC3A4C6FC35}"/>
              </a:ext>
            </a:extLst>
          </p:cNvPr>
          <p:cNvSpPr/>
          <p:nvPr/>
        </p:nvSpPr>
        <p:spPr>
          <a:xfrm>
            <a:off x="2205498" y="2695583"/>
            <a:ext cx="1425794" cy="7679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 cap="flat">
            <a:noFill/>
            <a:prstDash val="solid"/>
            <a:miter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Chỉ số dòng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6D1C55-0C7B-409B-B60C-44C2F16F4AC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918395" y="3463574"/>
            <a:ext cx="0" cy="2375251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5C6196-EDAF-45C7-8065-06A8BC7C1BD5}"/>
              </a:ext>
            </a:extLst>
          </p:cNvPr>
          <p:cNvCxnSpPr>
            <a:cxnSpLocks/>
          </p:cNvCxnSpPr>
          <p:nvPr/>
        </p:nvCxnSpPr>
        <p:spPr>
          <a:xfrm>
            <a:off x="4370201" y="1983545"/>
            <a:ext cx="443617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192D3F1-70BC-4484-BEAB-B848E2F163E0}"/>
              </a:ext>
            </a:extLst>
          </p:cNvPr>
          <p:cNvSpPr/>
          <p:nvPr/>
        </p:nvSpPr>
        <p:spPr>
          <a:xfrm>
            <a:off x="3140091" y="1842069"/>
            <a:ext cx="1425794" cy="7679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 cap="flat">
            <a:noFill/>
            <a:prstDash val="solid"/>
            <a:miter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Chỉ số cột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7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156858"/>
            <a:ext cx="12192000" cy="1764106"/>
          </a:xfrm>
        </p:spPr>
        <p:txBody>
          <a:bodyPr/>
          <a:lstStyle/>
          <a:p>
            <a:pPr algn="ctr"/>
            <a:r>
              <a:rPr lang="en-US" dirty="0">
                <a:latin typeface="iCiel Andes Rounded Light" panose="02000000000000000000" pitchFamily="50" charset="0"/>
                <a:cs typeface="iCiel Gotham Thin" pitchFamily="50" charset="0"/>
              </a:rPr>
              <a:t>NHẬP MÔN LẬP TRÌNH</a:t>
            </a:r>
            <a:endParaRPr lang="ru-RU" dirty="0">
              <a:latin typeface="+mn-lt"/>
              <a:cs typeface="iCiel Gotham Thin" pitchFamily="50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1350" y="-5329610"/>
            <a:ext cx="3629300" cy="4485468"/>
          </a:xfrm>
          <a:prstGeom prst="round2Diag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200" b="0" spc="60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ft" panose="00000500000000000000" pitchFamily="50" charset="0"/>
              </a:rPr>
              <a:t>TRAINERS</a:t>
            </a:r>
          </a:p>
          <a:p>
            <a:pPr algn="ctr"/>
            <a:endParaRPr lang="en-US" sz="3200" spc="60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ft" panose="00000500000000000000" pitchFamily="50" charset="0"/>
            </a:endParaRPr>
          </a:p>
          <a:p>
            <a:pPr algn="ctr"/>
            <a:r>
              <a:rPr lang="en-US" sz="2400" b="0">
                <a:solidFill>
                  <a:schemeClr val="accent3">
                    <a:lumMod val="75000"/>
                  </a:schemeClr>
                </a:solidFill>
                <a:latin typeface="Rift" panose="00000500000000000000" pitchFamily="50" charset="0"/>
              </a:rPr>
              <a:t>Nguyễn </a:t>
            </a:r>
            <a:r>
              <a:rPr lang="en-US" sz="2400" b="0" dirty="0">
                <a:solidFill>
                  <a:schemeClr val="accent3">
                    <a:lumMod val="75000"/>
                  </a:schemeClr>
                </a:solidFill>
                <a:latin typeface="Rift" panose="00000500000000000000" pitchFamily="50" charset="0"/>
              </a:rPr>
              <a:t>Lê </a:t>
            </a:r>
            <a:r>
              <a:rPr lang="en-US" sz="2400" b="0" dirty="0" err="1">
                <a:solidFill>
                  <a:schemeClr val="accent3">
                    <a:lumMod val="75000"/>
                  </a:schemeClr>
                </a:solidFill>
                <a:latin typeface="Rift" panose="00000500000000000000" pitchFamily="50" charset="0"/>
              </a:rPr>
              <a:t>Bách</a:t>
            </a:r>
            <a:endParaRPr lang="en-US" sz="2400" b="0" dirty="0">
              <a:solidFill>
                <a:schemeClr val="accent3">
                  <a:lumMod val="75000"/>
                </a:schemeClr>
              </a:solidFill>
              <a:latin typeface="Rift" panose="00000500000000000000" pitchFamily="50" charset="0"/>
            </a:endParaRPr>
          </a:p>
          <a:p>
            <a:pPr algn="ctr"/>
            <a:r>
              <a:rPr lang="en-US" sz="2400" b="0" dirty="0" err="1">
                <a:solidFill>
                  <a:schemeClr val="accent3">
                    <a:lumMod val="75000"/>
                  </a:schemeClr>
                </a:solidFill>
                <a:latin typeface="Rift" panose="00000500000000000000" pitchFamily="50" charset="0"/>
              </a:rPr>
              <a:t>Nguyễn</a:t>
            </a:r>
            <a:r>
              <a:rPr lang="en-US" sz="2400" b="0" dirty="0">
                <a:solidFill>
                  <a:schemeClr val="accent3">
                    <a:lumMod val="75000"/>
                  </a:schemeClr>
                </a:solidFill>
                <a:latin typeface="Rift" panose="00000500000000000000" pitchFamily="50" charset="0"/>
              </a:rPr>
              <a:t> </a:t>
            </a:r>
            <a:r>
              <a:rPr lang="en-US" sz="2400" b="0" dirty="0" err="1">
                <a:solidFill>
                  <a:schemeClr val="accent3">
                    <a:lumMod val="75000"/>
                  </a:schemeClr>
                </a:solidFill>
                <a:latin typeface="Rift" panose="00000500000000000000" pitchFamily="50" charset="0"/>
              </a:rPr>
              <a:t>Duy</a:t>
            </a:r>
            <a:r>
              <a:rPr lang="en-US" sz="2400" b="0" dirty="0">
                <a:solidFill>
                  <a:schemeClr val="accent3">
                    <a:lumMod val="75000"/>
                  </a:schemeClr>
                </a:solidFill>
                <a:latin typeface="Rift" panose="00000500000000000000" pitchFamily="50" charset="0"/>
              </a:rPr>
              <a:t> </a:t>
            </a:r>
            <a:r>
              <a:rPr lang="en-US" sz="2400" b="0" dirty="0" err="1">
                <a:solidFill>
                  <a:schemeClr val="accent3">
                    <a:lumMod val="75000"/>
                  </a:schemeClr>
                </a:solidFill>
                <a:latin typeface="Rift" panose="00000500000000000000" pitchFamily="50" charset="0"/>
              </a:rPr>
              <a:t>Phú</a:t>
            </a:r>
            <a:endParaRPr lang="en-US" sz="2400" b="0" dirty="0">
              <a:solidFill>
                <a:schemeClr val="accent3">
                  <a:lumMod val="75000"/>
                </a:schemeClr>
              </a:solidFill>
              <a:latin typeface="Rift" panose="00000500000000000000" pitchFamily="50" charset="0"/>
            </a:endParaRPr>
          </a:p>
          <a:p>
            <a:pPr algn="ctr"/>
            <a:r>
              <a:rPr lang="en-US" sz="2400" b="0" dirty="0">
                <a:solidFill>
                  <a:schemeClr val="accent3">
                    <a:lumMod val="75000"/>
                  </a:schemeClr>
                </a:solidFill>
                <a:latin typeface="Rift" panose="00000500000000000000" pitchFamily="50" charset="0"/>
              </a:rPr>
              <a:t>Lê </a:t>
            </a:r>
            <a:r>
              <a:rPr lang="en-US" sz="2400" b="0" dirty="0" err="1">
                <a:solidFill>
                  <a:schemeClr val="accent3">
                    <a:lumMod val="75000"/>
                  </a:schemeClr>
                </a:solidFill>
                <a:latin typeface="Rift" panose="00000500000000000000" pitchFamily="50" charset="0"/>
              </a:rPr>
              <a:t>Việt</a:t>
            </a:r>
            <a:r>
              <a:rPr lang="en-US" sz="2400" b="0" dirty="0">
                <a:solidFill>
                  <a:schemeClr val="accent3">
                    <a:lumMod val="75000"/>
                  </a:schemeClr>
                </a:solidFill>
                <a:latin typeface="Rift" panose="00000500000000000000" pitchFamily="50" charset="0"/>
              </a:rPr>
              <a:t> </a:t>
            </a:r>
            <a:r>
              <a:rPr lang="en-US" sz="2400" b="0" dirty="0" err="1">
                <a:solidFill>
                  <a:schemeClr val="accent3">
                    <a:lumMod val="75000"/>
                  </a:schemeClr>
                </a:solidFill>
                <a:latin typeface="Rift" panose="00000500000000000000" pitchFamily="50" charset="0"/>
              </a:rPr>
              <a:t>Thắng</a:t>
            </a:r>
            <a:endParaRPr lang="en-US" sz="2400" b="0" dirty="0">
              <a:solidFill>
                <a:schemeClr val="accent3">
                  <a:lumMod val="75000"/>
                </a:schemeClr>
              </a:solidFill>
              <a:latin typeface="Rift" panose="00000500000000000000" pitchFamily="50" charset="0"/>
            </a:endParaRPr>
          </a:p>
          <a:p>
            <a:pPr algn="ctr"/>
            <a:endParaRPr lang="ru-RU" sz="3200" b="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Graphic 37">
            <a:extLst>
              <a:ext uri="{FF2B5EF4-FFF2-40B4-BE49-F238E27FC236}">
                <a16:creationId xmlns:a16="http://schemas.microsoft.com/office/drawing/2014/main" id="{883C4ACC-928E-4708-BA07-28C21C2208CE}"/>
              </a:ext>
            </a:extLst>
          </p:cNvPr>
          <p:cNvSpPr/>
          <p:nvPr/>
        </p:nvSpPr>
        <p:spPr>
          <a:xfrm>
            <a:off x="5016852" y="-5727485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pic>
        <p:nvPicPr>
          <p:cNvPr id="8" name="Picture 2" descr="Image result for speech icon png">
            <a:extLst>
              <a:ext uri="{FF2B5EF4-FFF2-40B4-BE49-F238E27FC236}">
                <a16:creationId xmlns:a16="http://schemas.microsoft.com/office/drawing/2014/main" id="{AC6A37D0-CC3B-4A39-8E77-B53FC07B3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44666" y="-4620448"/>
            <a:ext cx="502668" cy="50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lated image">
            <a:extLst>
              <a:ext uri="{FF2B5EF4-FFF2-40B4-BE49-F238E27FC236}">
                <a16:creationId xmlns:a16="http://schemas.microsoft.com/office/drawing/2014/main" id="{1F23D2C7-DA65-4FE7-BE0C-6B502CF8E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320" y="-1902816"/>
            <a:ext cx="799223" cy="79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53063B-0A5E-4972-87EE-E19F1ED1AA1C}"/>
              </a:ext>
            </a:extLst>
          </p:cNvPr>
          <p:cNvSpPr/>
          <p:nvPr/>
        </p:nvSpPr>
        <p:spPr>
          <a:xfrm>
            <a:off x="5844666" y="-2715295"/>
            <a:ext cx="496533" cy="690401"/>
          </a:xfrm>
          <a:custGeom>
            <a:avLst/>
            <a:gdLst>
              <a:gd name="connsiteX0" fmla="*/ 457200 w 914400"/>
              <a:gd name="connsiteY0" fmla="*/ 167640 h 1271417"/>
              <a:gd name="connsiteX1" fmla="*/ 167640 w 914400"/>
              <a:gd name="connsiteY1" fmla="*/ 457200 h 1271417"/>
              <a:gd name="connsiteX2" fmla="*/ 457200 w 914400"/>
              <a:gd name="connsiteY2" fmla="*/ 746760 h 1271417"/>
              <a:gd name="connsiteX3" fmla="*/ 746760 w 914400"/>
              <a:gd name="connsiteY3" fmla="*/ 457200 h 1271417"/>
              <a:gd name="connsiteX4" fmla="*/ 457200 w 914400"/>
              <a:gd name="connsiteY4" fmla="*/ 167640 h 1271417"/>
              <a:gd name="connsiteX5" fmla="*/ 457200 w 914400"/>
              <a:gd name="connsiteY5" fmla="*/ 0 h 1271417"/>
              <a:gd name="connsiteX6" fmla="*/ 780489 w 914400"/>
              <a:gd name="connsiteY6" fmla="*/ 133911 h 1271417"/>
              <a:gd name="connsiteX7" fmla="*/ 780489 w 914400"/>
              <a:gd name="connsiteY7" fmla="*/ 780489 h 1271417"/>
              <a:gd name="connsiteX8" fmla="*/ 457200 w 914400"/>
              <a:gd name="connsiteY8" fmla="*/ 1271417 h 1271417"/>
              <a:gd name="connsiteX9" fmla="*/ 133911 w 914400"/>
              <a:gd name="connsiteY9" fmla="*/ 780489 h 1271417"/>
              <a:gd name="connsiteX10" fmla="*/ 133911 w 914400"/>
              <a:gd name="connsiteY10" fmla="*/ 133911 h 1271417"/>
              <a:gd name="connsiteX11" fmla="*/ 457200 w 914400"/>
              <a:gd name="connsiteY11" fmla="*/ 0 h 1271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400" h="1271417">
                <a:moveTo>
                  <a:pt x="457200" y="167640"/>
                </a:moveTo>
                <a:cubicBezTo>
                  <a:pt x="297280" y="167640"/>
                  <a:pt x="167640" y="297280"/>
                  <a:pt x="167640" y="457200"/>
                </a:cubicBezTo>
                <a:cubicBezTo>
                  <a:pt x="167640" y="617120"/>
                  <a:pt x="297280" y="746760"/>
                  <a:pt x="457200" y="746760"/>
                </a:cubicBezTo>
                <a:cubicBezTo>
                  <a:pt x="617120" y="746760"/>
                  <a:pt x="746760" y="617120"/>
                  <a:pt x="746760" y="457200"/>
                </a:cubicBezTo>
                <a:cubicBezTo>
                  <a:pt x="746760" y="297280"/>
                  <a:pt x="617120" y="167640"/>
                  <a:pt x="457200" y="167640"/>
                </a:cubicBezTo>
                <a:close/>
                <a:moveTo>
                  <a:pt x="457200" y="0"/>
                </a:moveTo>
                <a:cubicBezTo>
                  <a:pt x="574208" y="0"/>
                  <a:pt x="691215" y="44637"/>
                  <a:pt x="780489" y="133911"/>
                </a:cubicBezTo>
                <a:cubicBezTo>
                  <a:pt x="959037" y="312459"/>
                  <a:pt x="959037" y="601941"/>
                  <a:pt x="780489" y="780489"/>
                </a:cubicBezTo>
                <a:cubicBezTo>
                  <a:pt x="644786" y="916192"/>
                  <a:pt x="537024" y="1079835"/>
                  <a:pt x="457200" y="1271417"/>
                </a:cubicBezTo>
                <a:cubicBezTo>
                  <a:pt x="377376" y="1079835"/>
                  <a:pt x="269614" y="916192"/>
                  <a:pt x="133911" y="780489"/>
                </a:cubicBezTo>
                <a:cubicBezTo>
                  <a:pt x="-44637" y="601941"/>
                  <a:pt x="-44637" y="312459"/>
                  <a:pt x="133911" y="133911"/>
                </a:cubicBezTo>
                <a:cubicBezTo>
                  <a:pt x="223185" y="44637"/>
                  <a:pt x="340192" y="0"/>
                  <a:pt x="45720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6BCF6DB-1E85-4D42-8EE2-0F4DB1705726}"/>
              </a:ext>
            </a:extLst>
          </p:cNvPr>
          <p:cNvSpPr txBox="1">
            <a:spLocks/>
          </p:cNvSpPr>
          <p:nvPr/>
        </p:nvSpPr>
        <p:spPr>
          <a:xfrm>
            <a:off x="6137788" y="-2730878"/>
            <a:ext cx="1562724" cy="799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latin typeface="iCiel Andes Rounded Light" panose="02000000000000000000" pitchFamily="50" charset="0"/>
                <a:cs typeface="iCiel Gotham Thin" pitchFamily="50" charset="0"/>
              </a:rPr>
              <a:t>GĐ1</a:t>
            </a:r>
            <a:endParaRPr lang="ru-RU" sz="3200" dirty="0">
              <a:latin typeface="+mn-lt"/>
              <a:cs typeface="iCiel Gotham Thin" pitchFamily="50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729C5C4-072E-44F9-927E-D30A04090F6A}"/>
              </a:ext>
            </a:extLst>
          </p:cNvPr>
          <p:cNvSpPr txBox="1">
            <a:spLocks/>
          </p:cNvSpPr>
          <p:nvPr/>
        </p:nvSpPr>
        <p:spPr>
          <a:xfrm>
            <a:off x="4281942" y="-1873979"/>
            <a:ext cx="1562724" cy="799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latin typeface="iCiel Andes Rounded Light" panose="02000000000000000000" pitchFamily="50" charset="0"/>
                <a:cs typeface="iCiel Gotham Thin" pitchFamily="50" charset="0"/>
              </a:rPr>
              <a:t>10h00</a:t>
            </a:r>
            <a:endParaRPr lang="ru-RU" sz="3200" dirty="0">
              <a:latin typeface="+mn-lt"/>
              <a:cs typeface="iCiel Gotham Thin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58F41-3B57-4929-B04E-14FF15AB9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2128"/>
            <a:ext cx="12192000" cy="63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E70E96-D543-4434-954E-F3189D3B1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98"/>
          <a:stretch/>
        </p:blipFill>
        <p:spPr>
          <a:xfrm>
            <a:off x="10211306" y="-560439"/>
            <a:ext cx="2318732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B9B29-6931-419E-A361-462CE1D42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0202" y="590882"/>
            <a:ext cx="3676207" cy="8535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D05A109-D40F-4501-A17F-D71A186455DC}"/>
              </a:ext>
            </a:extLst>
          </p:cNvPr>
          <p:cNvSpPr/>
          <p:nvPr/>
        </p:nvSpPr>
        <p:spPr>
          <a:xfrm>
            <a:off x="2688115" y="1444396"/>
            <a:ext cx="6815770" cy="39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vi-VN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Mảng 2 chiều giống như 1 bảng gồm nhiều dòng và nhiều cột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2974AE-FCAC-4464-B050-D26C4A606B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0202" y="2123556"/>
            <a:ext cx="3676207" cy="9194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9B477A-245C-4B61-ACD1-E3DFC8796CAF}"/>
              </a:ext>
            </a:extLst>
          </p:cNvPr>
          <p:cNvSpPr/>
          <p:nvPr/>
        </p:nvSpPr>
        <p:spPr>
          <a:xfrm>
            <a:off x="1980694" y="3230163"/>
            <a:ext cx="9449308" cy="1718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vi-VN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Kiểu dữ liệu </a:t>
            </a:r>
            <a:r>
              <a:rPr lang="vi-VN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&lt;tên biến mảng&gt; [&lt;</a:t>
            </a:r>
            <a:r>
              <a:rPr lang="vi-VN" sz="24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số dòng</a:t>
            </a:r>
            <a:r>
              <a:rPr lang="vi-VN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&gt;][&lt;</a:t>
            </a:r>
            <a:r>
              <a:rPr lang="vi-VN" sz="24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số cột</a:t>
            </a:r>
            <a:r>
              <a:rPr lang="vi-VN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&gt;];</a:t>
            </a:r>
          </a:p>
          <a:p>
            <a:pPr lvl="0" algn="just">
              <a:spcAft>
                <a:spcPts val="800"/>
              </a:spcAft>
            </a:pPr>
            <a:r>
              <a:rPr lang="vi-VN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 đó:</a:t>
            </a:r>
          </a:p>
          <a:p>
            <a:pPr marL="342900" lvl="0" indent="-3429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Kiểu dữ liệu: </a:t>
            </a:r>
            <a:r>
              <a:rPr lang="vi-VN" sz="20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vi-VN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20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float</a:t>
            </a:r>
            <a:r>
              <a:rPr lang="vi-VN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20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vi-VN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...</a:t>
            </a:r>
          </a:p>
          <a:p>
            <a:pPr marL="342900" lvl="0" indent="-3429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vi-VN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Tên biến mảng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vi-VN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ký tự hoặc 1 dãy ký tự viết liền nhau và không có khoảng trắng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CCB803-BBED-4A57-8391-8E012005E3FB}"/>
              </a:ext>
            </a:extLst>
          </p:cNvPr>
          <p:cNvSpPr/>
          <p:nvPr/>
        </p:nvSpPr>
        <p:spPr>
          <a:xfrm>
            <a:off x="3559394" y="5086082"/>
            <a:ext cx="6266777" cy="154694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4" algn="just">
              <a:lnSpc>
                <a:spcPct val="107000"/>
              </a:lnSpc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Mang[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 algn="just">
              <a:lnSpc>
                <a:spcPct val="107000"/>
              </a:lnSpc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 dữ liệu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 algn="just">
              <a:lnSpc>
                <a:spcPct val="107000"/>
              </a:lnSpc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 biến mảng</a:t>
            </a:r>
            <a:r>
              <a:rPr 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Mang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 algn="just"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Mảng có 3 dòng 5 cột </a:t>
            </a:r>
            <a:endParaRPr lang="en-US" sz="140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B5EC01-0D4E-4686-BCBF-8049A33F08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2981" y="-170216"/>
            <a:ext cx="3779848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2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5851760-9296-49D1-B48E-5D9F843C8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98"/>
          <a:stretch/>
        </p:blipFill>
        <p:spPr>
          <a:xfrm>
            <a:off x="10211306" y="-560439"/>
            <a:ext cx="2318732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B9B29-6931-419E-A361-462CE1D42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0202" y="590882"/>
            <a:ext cx="3676207" cy="8535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D05A109-D40F-4501-A17F-D71A186455DC}"/>
              </a:ext>
            </a:extLst>
          </p:cNvPr>
          <p:cNvSpPr/>
          <p:nvPr/>
        </p:nvSpPr>
        <p:spPr>
          <a:xfrm>
            <a:off x="2688115" y="1444396"/>
            <a:ext cx="6815770" cy="39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vi-VN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Mảng 2 chiều giống như 1 bảng gồm nhiều dòng và nhiều cột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2974AE-FCAC-4464-B050-D26C4A606B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0202" y="2123556"/>
            <a:ext cx="3676207" cy="9194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9B477A-245C-4B61-ACD1-E3DFC8796CAF}"/>
              </a:ext>
            </a:extLst>
          </p:cNvPr>
          <p:cNvSpPr/>
          <p:nvPr/>
        </p:nvSpPr>
        <p:spPr>
          <a:xfrm>
            <a:off x="1980694" y="3230163"/>
            <a:ext cx="9449308" cy="46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vi-VN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Kiểu dữ liệu </a:t>
            </a:r>
            <a:r>
              <a:rPr lang="vi-VN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&lt;tên biến mảng&gt; [&lt;</a:t>
            </a:r>
            <a:r>
              <a:rPr lang="vi-VN" sz="24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số dòng</a:t>
            </a:r>
            <a:r>
              <a:rPr lang="vi-VN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&gt;][&lt;</a:t>
            </a:r>
            <a:r>
              <a:rPr lang="vi-VN" sz="24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số cột</a:t>
            </a:r>
            <a:r>
              <a:rPr lang="vi-VN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&gt;];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8BD75-25FD-4A4F-B7EC-3F12A5343145}"/>
              </a:ext>
            </a:extLst>
          </p:cNvPr>
          <p:cNvSpPr/>
          <p:nvPr/>
        </p:nvSpPr>
        <p:spPr>
          <a:xfrm>
            <a:off x="1980694" y="4767049"/>
            <a:ext cx="9449308" cy="46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vi-VN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&lt;tên biến mảng&gt; [</a:t>
            </a:r>
            <a:r>
              <a:rPr lang="vi-VN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&lt;chỉ số dòng&gt;</a:t>
            </a:r>
            <a:r>
              <a:rPr lang="vi-VN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vi-VN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&lt;chỉ số cột&gt;</a:t>
            </a:r>
            <a:r>
              <a:rPr lang="vi-VN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25303-3A46-4518-9774-E0245B005F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0200" y="3778389"/>
            <a:ext cx="3676209" cy="90838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8FF0BEE-82D9-4FB3-845D-406302B28085}"/>
              </a:ext>
            </a:extLst>
          </p:cNvPr>
          <p:cNvSpPr/>
          <p:nvPr/>
        </p:nvSpPr>
        <p:spPr>
          <a:xfrm>
            <a:off x="2726453" y="5311053"/>
            <a:ext cx="6963701" cy="154694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>
                <a:solidFill>
                  <a:srgbClr val="00206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A[3][3];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solidFill>
                  <a:srgbClr val="003300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 truy xuất hợp lệ: 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A[0][0], A[1][0], A[2][0],…, A[3][3]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solidFill>
                  <a:srgbClr val="C00000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 hợp lệ: 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A[-1][0], A[4][3], A[4][4],…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ED15EE-60D0-4C32-8438-27313ED189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2981" y="-170216"/>
            <a:ext cx="3779848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5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EF833F9-DA6C-4536-856C-F94777CCC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98"/>
          <a:stretch/>
        </p:blipFill>
        <p:spPr>
          <a:xfrm>
            <a:off x="10211306" y="-560439"/>
            <a:ext cx="2318732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B48BD75-25FD-4A4F-B7EC-3F12A5343145}"/>
              </a:ext>
            </a:extLst>
          </p:cNvPr>
          <p:cNvSpPr/>
          <p:nvPr/>
        </p:nvSpPr>
        <p:spPr>
          <a:xfrm>
            <a:off x="1474896" y="1550299"/>
            <a:ext cx="10058906" cy="46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vi-VN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&lt;tên biến mảng&gt; [</a:t>
            </a:r>
            <a:r>
              <a:rPr lang="vi-VN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 </a:t>
            </a:r>
            <a:r>
              <a:rPr lang="vi-VN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dòng&gt;</a:t>
            </a:r>
            <a:r>
              <a:rPr lang="vi-VN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vi-VN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 </a:t>
            </a:r>
            <a:r>
              <a:rPr lang="vi-VN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cột&gt;</a:t>
            </a:r>
            <a:r>
              <a:rPr lang="vi-VN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&lt;giá trị&gt;;</a:t>
            </a:r>
            <a:endParaRPr lang="vi-VN" sz="24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69CEB-E668-49B9-A81E-C863DF1667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6076" y="654109"/>
            <a:ext cx="3779848" cy="8961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A292E20-680B-4ED2-AD16-253EF1728AB0}"/>
              </a:ext>
            </a:extLst>
          </p:cNvPr>
          <p:cNvSpPr/>
          <p:nvPr/>
        </p:nvSpPr>
        <p:spPr>
          <a:xfrm>
            <a:off x="2726453" y="2430036"/>
            <a:ext cx="6963701" cy="22590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b="1">
                <a:solidFill>
                  <a:srgbClr val="00206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a[5][10] , b [5][10];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 = a ; // SAI 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>
                <a:solidFill>
                  <a:srgbClr val="00206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 ,j; 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>
                <a:solidFill>
                  <a:srgbClr val="00206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(i = 0 ; i &lt; 5 ; i++) 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		</a:t>
            </a:r>
            <a:r>
              <a:rPr lang="en-US" b="1">
                <a:solidFill>
                  <a:srgbClr val="00206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(j = 0 ; j &lt; 10; j++) 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			b[i][j] = a[i][j]; 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E38582-EA70-478A-9854-9DE1720453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2981" y="-170216"/>
            <a:ext cx="3779848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8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6AD6AF-EECC-4060-96DB-B7D329AF7172}"/>
              </a:ext>
            </a:extLst>
          </p:cNvPr>
          <p:cNvSpPr/>
          <p:nvPr/>
        </p:nvSpPr>
        <p:spPr>
          <a:xfrm>
            <a:off x="2688115" y="1444396"/>
            <a:ext cx="6815770" cy="4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solidFill>
                  <a:srgbClr val="C00000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 SỐ LƯU Ý</a:t>
            </a:r>
            <a:endParaRPr lang="en-US" b="1">
              <a:solidFill>
                <a:srgbClr val="C00000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80351-B42F-4765-882D-6B1A0C735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028" y="505908"/>
            <a:ext cx="3785944" cy="8961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FBB6970-A8D9-41DA-8398-DC3E8C015563}"/>
              </a:ext>
            </a:extLst>
          </p:cNvPr>
          <p:cNvSpPr/>
          <p:nvPr/>
        </p:nvSpPr>
        <p:spPr>
          <a:xfrm>
            <a:off x="2372966" y="1839510"/>
            <a:ext cx="7409664" cy="36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vi-VN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Tham số kiểu mảng trong kha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vi-VN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báo hàm giống như khai báo biến mảng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90B953-3BD7-48FE-BE6E-C6435622C53E}"/>
              </a:ext>
            </a:extLst>
          </p:cNvPr>
          <p:cNvSpPr/>
          <p:nvPr/>
        </p:nvSpPr>
        <p:spPr>
          <a:xfrm>
            <a:off x="3708102" y="2234683"/>
            <a:ext cx="4775796" cy="45871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NhapMT(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[50][100]);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DA67E7-E11B-41F9-9855-6E2E8E691B26}"/>
              </a:ext>
            </a:extLst>
          </p:cNvPr>
          <p:cNvSpPr/>
          <p:nvPr/>
        </p:nvSpPr>
        <p:spPr>
          <a:xfrm>
            <a:off x="2651709" y="2754076"/>
            <a:ext cx="6956747" cy="136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 số kiểu mảng truyền cho hàm chính là địa chỉ của phần tử đầu tiên của mảng: 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 thể bổ sung lượng phần tử chiều thứ 2 hoặc con trỏ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Mảng có thể thay đổi nội dung sau khi thực hiện hàm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D4D7BC-5CA2-4D1A-BDBB-A32BA994D0CF}"/>
              </a:ext>
            </a:extLst>
          </p:cNvPr>
          <p:cNvSpPr/>
          <p:nvPr/>
        </p:nvSpPr>
        <p:spPr>
          <a:xfrm>
            <a:off x="3708102" y="4180512"/>
            <a:ext cx="4775796" cy="7978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NhapMT(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[][100]);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NhapMT(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(*a)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[100]);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47C428-A2D3-498E-895C-BFE78FE3952C}"/>
              </a:ext>
            </a:extLst>
          </p:cNvPr>
          <p:cNvSpPr/>
          <p:nvPr/>
        </p:nvSpPr>
        <p:spPr>
          <a:xfrm>
            <a:off x="2372966" y="5046452"/>
            <a:ext cx="7409664" cy="36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vi-VN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lượng phần tử thực sự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phải</a:t>
            </a:r>
            <a:r>
              <a:rPr lang="vi-VN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truyền qua </a:t>
            </a:r>
            <a:r>
              <a:rPr lang="vi-VN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 khác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3E0D42-9BA5-450B-813B-8868571B6D80}"/>
              </a:ext>
            </a:extLst>
          </p:cNvPr>
          <p:cNvSpPr/>
          <p:nvPr/>
        </p:nvSpPr>
        <p:spPr>
          <a:xfrm>
            <a:off x="3106057" y="5413604"/>
            <a:ext cx="5979886" cy="9266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XuatMT(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[][100],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XuatMT(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[50][100],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XuatMT(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(a*)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[100],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43E990-5BB4-40F2-B725-C12F3A617A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598"/>
          <a:stretch/>
        </p:blipFill>
        <p:spPr>
          <a:xfrm>
            <a:off x="10211306" y="-560439"/>
            <a:ext cx="2318732" cy="79788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765F7C-2079-4F34-B315-063A47842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2981" y="-170216"/>
            <a:ext cx="3779848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2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 animBg="1"/>
      <p:bldP spid="18" grpId="0"/>
      <p:bldP spid="20" grpId="0" animBg="1"/>
      <p:bldP spid="21" grpId="0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6AD6AF-EECC-4060-96DB-B7D329AF7172}"/>
              </a:ext>
            </a:extLst>
          </p:cNvPr>
          <p:cNvSpPr/>
          <p:nvPr/>
        </p:nvSpPr>
        <p:spPr>
          <a:xfrm>
            <a:off x="2688115" y="1444396"/>
            <a:ext cx="6815770" cy="4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solidFill>
                  <a:srgbClr val="C00000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 SỐ LƯU Ý</a:t>
            </a:r>
            <a:endParaRPr lang="en-US" b="1">
              <a:solidFill>
                <a:srgbClr val="C00000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80351-B42F-4765-882D-6B1A0C735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028" y="505908"/>
            <a:ext cx="3785944" cy="8961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FBB6970-A8D9-41DA-8398-DC3E8C015563}"/>
              </a:ext>
            </a:extLst>
          </p:cNvPr>
          <p:cNvSpPr/>
          <p:nvPr/>
        </p:nvSpPr>
        <p:spPr>
          <a:xfrm>
            <a:off x="2372966" y="1903111"/>
            <a:ext cx="7409664" cy="4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vi-VN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Lời gọi hàm</a:t>
            </a:r>
            <a:endParaRPr lang="en-US" sz="2400" b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90B953-3BD7-48FE-BE6E-C6435622C53E}"/>
              </a:ext>
            </a:extLst>
          </p:cNvPr>
          <p:cNvSpPr/>
          <p:nvPr/>
        </p:nvSpPr>
        <p:spPr>
          <a:xfrm>
            <a:off x="2987154" y="2463982"/>
            <a:ext cx="6442302" cy="32731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NhapMT(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[][100],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&amp;m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XuatMT(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[][100],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a[100][100], c, d;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NhapMT(a, d, c);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XuatMT(a, d, c);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2A1547-390A-4990-B541-33BCD2FCFA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598"/>
          <a:stretch/>
        </p:blipFill>
        <p:spPr>
          <a:xfrm>
            <a:off x="10211306" y="-560439"/>
            <a:ext cx="2318732" cy="79788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DD7A2D-418F-4A79-B9F8-AABA964D0E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2981" y="-170216"/>
            <a:ext cx="3779848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6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38C57C-89B5-41B9-A8D5-783572567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98"/>
          <a:stretch/>
        </p:blipFill>
        <p:spPr>
          <a:xfrm>
            <a:off x="10211306" y="-560439"/>
            <a:ext cx="2318732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6792D-1C4B-41E5-9748-FA47B6FAA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5898" y="536122"/>
            <a:ext cx="4560203" cy="8961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7584478-2923-4C5F-8333-3432671B2496}"/>
              </a:ext>
            </a:extLst>
          </p:cNvPr>
          <p:cNvSpPr/>
          <p:nvPr/>
        </p:nvSpPr>
        <p:spPr>
          <a:xfrm>
            <a:off x="2372966" y="1432312"/>
            <a:ext cx="7409664" cy="4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 nhập / xuất</a:t>
            </a:r>
            <a:endParaRPr lang="en-US" sz="2400" b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3C0732-4A35-423A-8128-20880CCBEE7C}"/>
              </a:ext>
            </a:extLst>
          </p:cNvPr>
          <p:cNvSpPr/>
          <p:nvPr/>
        </p:nvSpPr>
        <p:spPr>
          <a:xfrm>
            <a:off x="2372966" y="2254319"/>
            <a:ext cx="8791563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800"/>
              </a:spcAft>
            </a:pPr>
            <a:r>
              <a:rPr lang="vi-V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 mảng: </a:t>
            </a:r>
          </a:p>
          <a:p>
            <a:pPr lvl="0" algn="just">
              <a:spcAft>
                <a:spcPts val="800"/>
              </a:spcAft>
            </a:pPr>
            <a:r>
              <a:rPr lang="vi-VN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Nhập số lượng phần tử thực sự m , n của mỗi chiều </a:t>
            </a:r>
          </a:p>
          <a:p>
            <a:pPr lvl="0" algn="just">
              <a:spcAft>
                <a:spcPts val="800"/>
              </a:spcAft>
            </a:pPr>
            <a:r>
              <a:rPr lang="vi-VN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Nhập từng phần tử từ [0][0] đến [m-1][n-1]</a:t>
            </a:r>
          </a:p>
          <a:p>
            <a:pPr lvl="0" algn="just">
              <a:spcAft>
                <a:spcPts val="800"/>
              </a:spcAft>
            </a:pPr>
            <a:r>
              <a:rPr lang="vi-V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 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mảng</a:t>
            </a:r>
            <a:r>
              <a:rPr lang="vi-V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0" algn="just">
              <a:spcAft>
                <a:spcPts val="800"/>
              </a:spcAft>
            </a:pPr>
            <a:r>
              <a:rPr lang="vi-VN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Xuất giá trị từng phần tử của mảng 2 chiều từ dòng có 0 đến dòng m -1 , mỗi dòng xuất giá trị của cột đến cột n-1 trên dòng đó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200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E9F2C5-82C5-45EB-95BB-2018184112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2981" y="-170216"/>
            <a:ext cx="3779848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5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BF2D6A9-1F77-48CF-948B-341CD12B5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98"/>
          <a:stretch/>
        </p:blipFill>
        <p:spPr>
          <a:xfrm>
            <a:off x="10211306" y="-560439"/>
            <a:ext cx="2318732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6792D-1C4B-41E5-9748-FA47B6FAA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5898" y="536122"/>
            <a:ext cx="4560203" cy="8961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7584478-2923-4C5F-8333-3432671B2496}"/>
              </a:ext>
            </a:extLst>
          </p:cNvPr>
          <p:cNvSpPr/>
          <p:nvPr/>
        </p:nvSpPr>
        <p:spPr>
          <a:xfrm>
            <a:off x="2372966" y="1432312"/>
            <a:ext cx="7409664" cy="4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 nhập / xuất</a:t>
            </a:r>
            <a:endParaRPr lang="en-US" sz="2400" b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E6CE5E-A57E-4A76-8322-DD56D51496B0}"/>
              </a:ext>
            </a:extLst>
          </p:cNvPr>
          <p:cNvSpPr/>
          <p:nvPr/>
        </p:nvSpPr>
        <p:spPr>
          <a:xfrm>
            <a:off x="2187794" y="2041385"/>
            <a:ext cx="8756258" cy="36957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</a:pPr>
            <a:r>
              <a:rPr lang="en-US" sz="2800">
                <a:solidFill>
                  <a:srgbClr val="008EDC">
                    <a:lumMod val="75000"/>
                  </a:srgb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NHẬP</a:t>
            </a:r>
            <a:endParaRPr lang="en-US" sz="280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NhapMT(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[][100],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 = 0; i &lt;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i++)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j = 0; j &lt;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j++)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cout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a["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"]"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"["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j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"]="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cin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[i][j];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A50D99-790B-483A-BE58-953DE07EA9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2981" y="-170216"/>
            <a:ext cx="3779848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7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3F927E0-642D-4925-812E-06C9B300D5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98"/>
          <a:stretch/>
        </p:blipFill>
        <p:spPr>
          <a:xfrm>
            <a:off x="10211306" y="-560439"/>
            <a:ext cx="2318732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6792D-1C4B-41E5-9748-FA47B6FAA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5898" y="536122"/>
            <a:ext cx="4560203" cy="8961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7584478-2923-4C5F-8333-3432671B2496}"/>
              </a:ext>
            </a:extLst>
          </p:cNvPr>
          <p:cNvSpPr/>
          <p:nvPr/>
        </p:nvSpPr>
        <p:spPr>
          <a:xfrm>
            <a:off x="2372966" y="1432312"/>
            <a:ext cx="7409664" cy="4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 nhập / xuất</a:t>
            </a:r>
            <a:endParaRPr lang="en-US" sz="2400" b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E6CE5E-A57E-4A76-8322-DD56D51496B0}"/>
              </a:ext>
            </a:extLst>
          </p:cNvPr>
          <p:cNvSpPr/>
          <p:nvPr/>
        </p:nvSpPr>
        <p:spPr>
          <a:xfrm>
            <a:off x="2187794" y="2352821"/>
            <a:ext cx="8756258" cy="307286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</a:pPr>
            <a:r>
              <a:rPr lang="en-US" sz="2800">
                <a:solidFill>
                  <a:srgbClr val="008EDC">
                    <a:lumMod val="75000"/>
                  </a:srgb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XUẤT</a:t>
            </a:r>
            <a:endParaRPr lang="en-US" sz="280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XuatMT(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[][100],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 = 0; i &lt;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i++)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j = 0; j &lt;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j++)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cout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 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[i][j];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cout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endl;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D5310A-FD01-49ED-B982-5C5AC063AF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2981" y="-170216"/>
            <a:ext cx="3779848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F5B2929-F93E-4B23-B026-096A24B28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98"/>
          <a:stretch/>
        </p:blipFill>
        <p:spPr>
          <a:xfrm>
            <a:off x="10211306" y="-560439"/>
            <a:ext cx="2318732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6792D-1C4B-41E5-9748-FA47B6FAA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5898" y="536122"/>
            <a:ext cx="4560203" cy="8961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7584478-2923-4C5F-8333-3432671B2496}"/>
              </a:ext>
            </a:extLst>
          </p:cNvPr>
          <p:cNvSpPr/>
          <p:nvPr/>
        </p:nvSpPr>
        <p:spPr>
          <a:xfrm>
            <a:off x="2372966" y="1432312"/>
            <a:ext cx="7409664" cy="4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 KIẾM</a:t>
            </a:r>
            <a:endParaRPr lang="en-US" sz="2400" b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340570-C3F7-40AC-9C48-97ADA1FFB7A3}"/>
              </a:ext>
            </a:extLst>
          </p:cNvPr>
          <p:cNvSpPr/>
          <p:nvPr/>
        </p:nvSpPr>
        <p:spPr>
          <a:xfrm>
            <a:off x="2372967" y="2210515"/>
            <a:ext cx="81233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800"/>
              </a:spcAft>
            </a:pPr>
            <a:r>
              <a:rPr lang="vi-V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 cầu: </a:t>
            </a:r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800"/>
              </a:spcAft>
            </a:pPr>
            <a:r>
              <a:rPr lang="vi-VN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 xem phần tử x có nằm trong ma trận a kích thước m*n hay không??</a:t>
            </a:r>
          </a:p>
          <a:p>
            <a:pPr lvl="0" algn="just">
              <a:spcAft>
                <a:spcPts val="800"/>
              </a:spcAft>
            </a:pPr>
            <a:r>
              <a:rPr lang="vi-V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Ý tưởng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0" algn="just">
              <a:spcAft>
                <a:spcPts val="800"/>
              </a:spcAft>
            </a:pPr>
            <a:r>
              <a:rPr lang="vi-VN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 từng phần tử của ma trận a. Nếu phần tử đang xét bằng x thì trả về có (1), ngược lại không có (0)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AC16A2-4630-457B-840E-B1FABF3ADB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2981" y="-170216"/>
            <a:ext cx="3779848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0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F5B2929-F93E-4B23-B026-096A24B28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98"/>
          <a:stretch/>
        </p:blipFill>
        <p:spPr>
          <a:xfrm>
            <a:off x="10211306" y="-560439"/>
            <a:ext cx="2318732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6792D-1C4B-41E5-9748-FA47B6FAA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5898" y="536122"/>
            <a:ext cx="4560203" cy="8961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7584478-2923-4C5F-8333-3432671B2496}"/>
              </a:ext>
            </a:extLst>
          </p:cNvPr>
          <p:cNvSpPr/>
          <p:nvPr/>
        </p:nvSpPr>
        <p:spPr>
          <a:xfrm>
            <a:off x="2372966" y="1432312"/>
            <a:ext cx="7409664" cy="4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 KIẾM</a:t>
            </a:r>
            <a:endParaRPr lang="en-US" sz="2400" b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4A094-F1A3-496A-B754-7C64F8F67170}"/>
              </a:ext>
            </a:extLst>
          </p:cNvPr>
          <p:cNvSpPr/>
          <p:nvPr/>
        </p:nvSpPr>
        <p:spPr>
          <a:xfrm>
            <a:off x="3001845" y="2587078"/>
            <a:ext cx="6188307" cy="26043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Timkiem(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[][100],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 = 0; i &lt;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i++)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j = 0; j &lt;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j++)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[i][j] ==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1; 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011922-18DF-495F-BD6C-5738C0837E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2981" y="-170216"/>
            <a:ext cx="3779848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0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506FE9E-39CF-49A7-8856-F84CBA439869}"/>
              </a:ext>
            </a:extLst>
          </p:cNvPr>
          <p:cNvSpPr/>
          <p:nvPr/>
        </p:nvSpPr>
        <p:spPr>
          <a:xfrm>
            <a:off x="3565652" y="905002"/>
            <a:ext cx="5047996" cy="5047996"/>
          </a:xfrm>
          <a:custGeom>
            <a:avLst/>
            <a:gdLst>
              <a:gd name="connsiteX0" fmla="*/ 2523998 w 5047996"/>
              <a:gd name="connsiteY0" fmla="*/ 0 h 5047996"/>
              <a:gd name="connsiteX1" fmla="*/ 3727085 w 5047996"/>
              <a:gd name="connsiteY1" fmla="*/ 304633 h 5047996"/>
              <a:gd name="connsiteX2" fmla="*/ 3887910 w 5047996"/>
              <a:gd name="connsiteY2" fmla="*/ 402336 h 5047996"/>
              <a:gd name="connsiteX3" fmla="*/ 3593213 w 5047996"/>
              <a:gd name="connsiteY3" fmla="*/ 402336 h 5047996"/>
              <a:gd name="connsiteX4" fmla="*/ 2902714 w 5047996"/>
              <a:gd name="connsiteY4" fmla="*/ 1092835 h 5047996"/>
              <a:gd name="connsiteX5" fmla="*/ 3593213 w 5047996"/>
              <a:gd name="connsiteY5" fmla="*/ 1783334 h 5047996"/>
              <a:gd name="connsiteX6" fmla="*/ 4937067 w 5047996"/>
              <a:gd name="connsiteY6" fmla="*/ 1783334 h 5047996"/>
              <a:gd name="connsiteX7" fmla="*/ 4996717 w 5047996"/>
              <a:gd name="connsiteY7" fmla="*/ 2015324 h 5047996"/>
              <a:gd name="connsiteX8" fmla="*/ 5047996 w 5047996"/>
              <a:gd name="connsiteY8" fmla="*/ 2523998 h 5047996"/>
              <a:gd name="connsiteX9" fmla="*/ 4996717 w 5047996"/>
              <a:gd name="connsiteY9" fmla="*/ 3032672 h 5047996"/>
              <a:gd name="connsiteX10" fmla="*/ 4941671 w 5047996"/>
              <a:gd name="connsiteY10" fmla="*/ 3246755 h 5047996"/>
              <a:gd name="connsiteX11" fmla="*/ 3703447 w 5047996"/>
              <a:gd name="connsiteY11" fmla="*/ 3246755 h 5047996"/>
              <a:gd name="connsiteX12" fmla="*/ 3012948 w 5047996"/>
              <a:gd name="connsiteY12" fmla="*/ 3937254 h 5047996"/>
              <a:gd name="connsiteX13" fmla="*/ 3703447 w 5047996"/>
              <a:gd name="connsiteY13" fmla="*/ 4627753 h 5047996"/>
              <a:gd name="connsiteX14" fmla="*/ 3917386 w 5047996"/>
              <a:gd name="connsiteY14" fmla="*/ 4627753 h 5047996"/>
              <a:gd name="connsiteX15" fmla="*/ 3727085 w 5047996"/>
              <a:gd name="connsiteY15" fmla="*/ 4743363 h 5047996"/>
              <a:gd name="connsiteX16" fmla="*/ 2523998 w 5047996"/>
              <a:gd name="connsiteY16" fmla="*/ 5047996 h 5047996"/>
              <a:gd name="connsiteX17" fmla="*/ 1320911 w 5047996"/>
              <a:gd name="connsiteY17" fmla="*/ 4743363 h 5047996"/>
              <a:gd name="connsiteX18" fmla="*/ 1160088 w 5047996"/>
              <a:gd name="connsiteY18" fmla="*/ 4645661 h 5047996"/>
              <a:gd name="connsiteX19" fmla="*/ 1357249 w 5047996"/>
              <a:gd name="connsiteY19" fmla="*/ 4645661 h 5047996"/>
              <a:gd name="connsiteX20" fmla="*/ 2047748 w 5047996"/>
              <a:gd name="connsiteY20" fmla="*/ 3955162 h 5047996"/>
              <a:gd name="connsiteX21" fmla="*/ 1357249 w 5047996"/>
              <a:gd name="connsiteY21" fmla="*/ 3264663 h 5047996"/>
              <a:gd name="connsiteX22" fmla="*/ 110930 w 5047996"/>
              <a:gd name="connsiteY22" fmla="*/ 3264663 h 5047996"/>
              <a:gd name="connsiteX23" fmla="*/ 51279 w 5047996"/>
              <a:gd name="connsiteY23" fmla="*/ 3032672 h 5047996"/>
              <a:gd name="connsiteX24" fmla="*/ 0 w 5047996"/>
              <a:gd name="connsiteY24" fmla="*/ 2523998 h 5047996"/>
              <a:gd name="connsiteX25" fmla="*/ 51279 w 5047996"/>
              <a:gd name="connsiteY25" fmla="*/ 2015324 h 5047996"/>
              <a:gd name="connsiteX26" fmla="*/ 110930 w 5047996"/>
              <a:gd name="connsiteY26" fmla="*/ 1783334 h 5047996"/>
              <a:gd name="connsiteX27" fmla="*/ 1454783 w 5047996"/>
              <a:gd name="connsiteY27" fmla="*/ 1783334 h 5047996"/>
              <a:gd name="connsiteX28" fmla="*/ 2145282 w 5047996"/>
              <a:gd name="connsiteY28" fmla="*/ 1092835 h 5047996"/>
              <a:gd name="connsiteX29" fmla="*/ 1454783 w 5047996"/>
              <a:gd name="connsiteY29" fmla="*/ 402336 h 5047996"/>
              <a:gd name="connsiteX30" fmla="*/ 1160087 w 5047996"/>
              <a:gd name="connsiteY30" fmla="*/ 402336 h 5047996"/>
              <a:gd name="connsiteX31" fmla="*/ 1320911 w 5047996"/>
              <a:gd name="connsiteY31" fmla="*/ 304633 h 5047996"/>
              <a:gd name="connsiteX32" fmla="*/ 2523998 w 5047996"/>
              <a:gd name="connsiteY32" fmla="*/ 0 h 504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047996" h="5047996">
                <a:moveTo>
                  <a:pt x="2523998" y="0"/>
                </a:moveTo>
                <a:cubicBezTo>
                  <a:pt x="2959613" y="0"/>
                  <a:pt x="3369452" y="110355"/>
                  <a:pt x="3727085" y="304633"/>
                </a:cubicBezTo>
                <a:lnTo>
                  <a:pt x="3887910" y="402336"/>
                </a:lnTo>
                <a:lnTo>
                  <a:pt x="3593213" y="402336"/>
                </a:lnTo>
                <a:cubicBezTo>
                  <a:pt x="3211861" y="402336"/>
                  <a:pt x="2902714" y="711483"/>
                  <a:pt x="2902714" y="1092835"/>
                </a:cubicBezTo>
                <a:cubicBezTo>
                  <a:pt x="2902714" y="1474187"/>
                  <a:pt x="3211861" y="1783334"/>
                  <a:pt x="3593213" y="1783334"/>
                </a:cubicBezTo>
                <a:lnTo>
                  <a:pt x="4937067" y="1783334"/>
                </a:lnTo>
                <a:lnTo>
                  <a:pt x="4996717" y="2015324"/>
                </a:lnTo>
                <a:cubicBezTo>
                  <a:pt x="5030339" y="2179630"/>
                  <a:pt x="5047996" y="2349752"/>
                  <a:pt x="5047996" y="2523998"/>
                </a:cubicBezTo>
                <a:cubicBezTo>
                  <a:pt x="5047996" y="2698244"/>
                  <a:pt x="5030339" y="2868365"/>
                  <a:pt x="4996717" y="3032672"/>
                </a:cubicBezTo>
                <a:lnTo>
                  <a:pt x="4941671" y="3246755"/>
                </a:lnTo>
                <a:lnTo>
                  <a:pt x="3703447" y="3246755"/>
                </a:lnTo>
                <a:cubicBezTo>
                  <a:pt x="3322095" y="3246755"/>
                  <a:pt x="3012948" y="3555902"/>
                  <a:pt x="3012948" y="3937254"/>
                </a:cubicBezTo>
                <a:cubicBezTo>
                  <a:pt x="3012948" y="4318606"/>
                  <a:pt x="3322095" y="4627753"/>
                  <a:pt x="3703447" y="4627753"/>
                </a:cubicBezTo>
                <a:lnTo>
                  <a:pt x="3917386" y="4627753"/>
                </a:lnTo>
                <a:lnTo>
                  <a:pt x="3727085" y="4743363"/>
                </a:lnTo>
                <a:cubicBezTo>
                  <a:pt x="3369452" y="4937642"/>
                  <a:pt x="2959613" y="5047996"/>
                  <a:pt x="2523998" y="5047996"/>
                </a:cubicBezTo>
                <a:cubicBezTo>
                  <a:pt x="2088384" y="5047996"/>
                  <a:pt x="1678544" y="4937642"/>
                  <a:pt x="1320911" y="4743363"/>
                </a:cubicBezTo>
                <a:lnTo>
                  <a:pt x="1160088" y="4645661"/>
                </a:lnTo>
                <a:lnTo>
                  <a:pt x="1357249" y="4645661"/>
                </a:lnTo>
                <a:cubicBezTo>
                  <a:pt x="1738601" y="4645661"/>
                  <a:pt x="2047748" y="4336514"/>
                  <a:pt x="2047748" y="3955162"/>
                </a:cubicBezTo>
                <a:cubicBezTo>
                  <a:pt x="2047748" y="3573810"/>
                  <a:pt x="1738601" y="3264663"/>
                  <a:pt x="1357249" y="3264663"/>
                </a:cubicBezTo>
                <a:lnTo>
                  <a:pt x="110930" y="3264663"/>
                </a:lnTo>
                <a:lnTo>
                  <a:pt x="51279" y="3032672"/>
                </a:lnTo>
                <a:cubicBezTo>
                  <a:pt x="17657" y="2868365"/>
                  <a:pt x="0" y="2698244"/>
                  <a:pt x="0" y="2523998"/>
                </a:cubicBezTo>
                <a:cubicBezTo>
                  <a:pt x="0" y="2349752"/>
                  <a:pt x="17657" y="2179630"/>
                  <a:pt x="51279" y="2015324"/>
                </a:cubicBezTo>
                <a:lnTo>
                  <a:pt x="110930" y="1783334"/>
                </a:lnTo>
                <a:lnTo>
                  <a:pt x="1454783" y="1783334"/>
                </a:lnTo>
                <a:cubicBezTo>
                  <a:pt x="1836135" y="1783334"/>
                  <a:pt x="2145282" y="1474187"/>
                  <a:pt x="2145282" y="1092835"/>
                </a:cubicBezTo>
                <a:cubicBezTo>
                  <a:pt x="2145282" y="711483"/>
                  <a:pt x="1836135" y="402336"/>
                  <a:pt x="1454783" y="402336"/>
                </a:cubicBezTo>
                <a:lnTo>
                  <a:pt x="1160087" y="402336"/>
                </a:lnTo>
                <a:lnTo>
                  <a:pt x="1320911" y="304633"/>
                </a:lnTo>
                <a:cubicBezTo>
                  <a:pt x="1678544" y="110355"/>
                  <a:pt x="2088384" y="0"/>
                  <a:pt x="2523998" y="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F6C9D24-4C5A-4846-8CC6-76964E9D5FF3}"/>
              </a:ext>
            </a:extLst>
          </p:cNvPr>
          <p:cNvSpPr/>
          <p:nvPr/>
        </p:nvSpPr>
        <p:spPr>
          <a:xfrm>
            <a:off x="662939" y="1307338"/>
            <a:ext cx="4062801" cy="1380998"/>
          </a:xfrm>
          <a:custGeom>
            <a:avLst/>
            <a:gdLst>
              <a:gd name="connsiteX0" fmla="*/ 690499 w 4062801"/>
              <a:gd name="connsiteY0" fmla="*/ 0 h 1380998"/>
              <a:gd name="connsiteX1" fmla="*/ 4062801 w 4062801"/>
              <a:gd name="connsiteY1" fmla="*/ 0 h 1380998"/>
              <a:gd name="connsiteX2" fmla="*/ 4015521 w 4062801"/>
              <a:gd name="connsiteY2" fmla="*/ 28723 h 1380998"/>
              <a:gd name="connsiteX3" fmla="*/ 3016188 w 4062801"/>
              <a:gd name="connsiteY3" fmla="*/ 1371102 h 1380998"/>
              <a:gd name="connsiteX4" fmla="*/ 3013644 w 4062801"/>
              <a:gd name="connsiteY4" fmla="*/ 1380998 h 1380998"/>
              <a:gd name="connsiteX5" fmla="*/ 690499 w 4062801"/>
              <a:gd name="connsiteY5" fmla="*/ 1380998 h 1380998"/>
              <a:gd name="connsiteX6" fmla="*/ 0 w 4062801"/>
              <a:gd name="connsiteY6" fmla="*/ 690499 h 1380998"/>
              <a:gd name="connsiteX7" fmla="*/ 690499 w 4062801"/>
              <a:gd name="connsiteY7" fmla="*/ 0 h 138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2801" h="1380998">
                <a:moveTo>
                  <a:pt x="690499" y="0"/>
                </a:moveTo>
                <a:lnTo>
                  <a:pt x="4062801" y="0"/>
                </a:lnTo>
                <a:lnTo>
                  <a:pt x="4015521" y="28723"/>
                </a:lnTo>
                <a:cubicBezTo>
                  <a:pt x="3545549" y="346229"/>
                  <a:pt x="3188263" y="817865"/>
                  <a:pt x="3016188" y="1371102"/>
                </a:cubicBezTo>
                <a:lnTo>
                  <a:pt x="3013644" y="1380998"/>
                </a:lnTo>
                <a:lnTo>
                  <a:pt x="690499" y="1380998"/>
                </a:lnTo>
                <a:cubicBezTo>
                  <a:pt x="309147" y="1380998"/>
                  <a:pt x="0" y="1071851"/>
                  <a:pt x="0" y="690499"/>
                </a:cubicBezTo>
                <a:cubicBezTo>
                  <a:pt x="0" y="309147"/>
                  <a:pt x="309147" y="0"/>
                  <a:pt x="69049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F2E63FF-EFD0-40BA-A332-41AA33126129}"/>
              </a:ext>
            </a:extLst>
          </p:cNvPr>
          <p:cNvSpPr/>
          <p:nvPr/>
        </p:nvSpPr>
        <p:spPr>
          <a:xfrm>
            <a:off x="7453562" y="1307338"/>
            <a:ext cx="4062800" cy="1380998"/>
          </a:xfrm>
          <a:custGeom>
            <a:avLst/>
            <a:gdLst>
              <a:gd name="connsiteX0" fmla="*/ 0 w 4062800"/>
              <a:gd name="connsiteY0" fmla="*/ 0 h 1380998"/>
              <a:gd name="connsiteX1" fmla="*/ 3372301 w 4062800"/>
              <a:gd name="connsiteY1" fmla="*/ 0 h 1380998"/>
              <a:gd name="connsiteX2" fmla="*/ 4062800 w 4062800"/>
              <a:gd name="connsiteY2" fmla="*/ 690499 h 1380998"/>
              <a:gd name="connsiteX3" fmla="*/ 3372301 w 4062800"/>
              <a:gd name="connsiteY3" fmla="*/ 1380998 h 1380998"/>
              <a:gd name="connsiteX4" fmla="*/ 1049157 w 4062800"/>
              <a:gd name="connsiteY4" fmla="*/ 1380998 h 1380998"/>
              <a:gd name="connsiteX5" fmla="*/ 1046612 w 4062800"/>
              <a:gd name="connsiteY5" fmla="*/ 1371102 h 1380998"/>
              <a:gd name="connsiteX6" fmla="*/ 47279 w 4062800"/>
              <a:gd name="connsiteY6" fmla="*/ 28723 h 1380998"/>
              <a:gd name="connsiteX7" fmla="*/ 0 w 4062800"/>
              <a:gd name="connsiteY7" fmla="*/ 0 h 138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2800" h="1380998">
                <a:moveTo>
                  <a:pt x="0" y="0"/>
                </a:moveTo>
                <a:lnTo>
                  <a:pt x="3372301" y="0"/>
                </a:lnTo>
                <a:cubicBezTo>
                  <a:pt x="3753653" y="0"/>
                  <a:pt x="4062800" y="309147"/>
                  <a:pt x="4062800" y="690499"/>
                </a:cubicBezTo>
                <a:cubicBezTo>
                  <a:pt x="4062800" y="1071851"/>
                  <a:pt x="3753653" y="1380998"/>
                  <a:pt x="3372301" y="1380998"/>
                </a:cubicBezTo>
                <a:lnTo>
                  <a:pt x="1049157" y="1380998"/>
                </a:lnTo>
                <a:lnTo>
                  <a:pt x="1046612" y="1371102"/>
                </a:lnTo>
                <a:cubicBezTo>
                  <a:pt x="874538" y="817865"/>
                  <a:pt x="517251" y="346229"/>
                  <a:pt x="47279" y="28723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68645E7-E1C0-4D81-AF91-07135739B87D}"/>
              </a:ext>
            </a:extLst>
          </p:cNvPr>
          <p:cNvSpPr/>
          <p:nvPr/>
        </p:nvSpPr>
        <p:spPr>
          <a:xfrm>
            <a:off x="7483038" y="4151757"/>
            <a:ext cx="4143558" cy="1380998"/>
          </a:xfrm>
          <a:custGeom>
            <a:avLst/>
            <a:gdLst>
              <a:gd name="connsiteX0" fmla="*/ 1024285 w 4143558"/>
              <a:gd name="connsiteY0" fmla="*/ 0 h 1380998"/>
              <a:gd name="connsiteX1" fmla="*/ 3453059 w 4143558"/>
              <a:gd name="connsiteY1" fmla="*/ 0 h 1380998"/>
              <a:gd name="connsiteX2" fmla="*/ 4143558 w 4143558"/>
              <a:gd name="connsiteY2" fmla="*/ 690499 h 1380998"/>
              <a:gd name="connsiteX3" fmla="*/ 3453059 w 4143558"/>
              <a:gd name="connsiteY3" fmla="*/ 1380998 h 1380998"/>
              <a:gd name="connsiteX4" fmla="*/ 0 w 4143558"/>
              <a:gd name="connsiteY4" fmla="*/ 1380998 h 1380998"/>
              <a:gd name="connsiteX5" fmla="*/ 17803 w 4143558"/>
              <a:gd name="connsiteY5" fmla="*/ 1370182 h 1380998"/>
              <a:gd name="connsiteX6" fmla="*/ 1017136 w 4143558"/>
              <a:gd name="connsiteY6" fmla="*/ 27803 h 1380998"/>
              <a:gd name="connsiteX7" fmla="*/ 1024285 w 4143558"/>
              <a:gd name="connsiteY7" fmla="*/ 0 h 138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43558" h="1380998">
                <a:moveTo>
                  <a:pt x="1024285" y="0"/>
                </a:moveTo>
                <a:lnTo>
                  <a:pt x="3453059" y="0"/>
                </a:lnTo>
                <a:cubicBezTo>
                  <a:pt x="3834411" y="0"/>
                  <a:pt x="4143558" y="309147"/>
                  <a:pt x="4143558" y="690499"/>
                </a:cubicBezTo>
                <a:cubicBezTo>
                  <a:pt x="4143558" y="1071851"/>
                  <a:pt x="3834411" y="1380998"/>
                  <a:pt x="3453059" y="1380998"/>
                </a:cubicBezTo>
                <a:lnTo>
                  <a:pt x="0" y="1380998"/>
                </a:lnTo>
                <a:lnTo>
                  <a:pt x="17803" y="1370182"/>
                </a:lnTo>
                <a:cubicBezTo>
                  <a:pt x="487775" y="1052676"/>
                  <a:pt x="845062" y="581040"/>
                  <a:pt x="1017136" y="27803"/>
                </a:cubicBezTo>
                <a:lnTo>
                  <a:pt x="1024285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860E8D8-1302-458D-8770-410188A1A91E}"/>
              </a:ext>
            </a:extLst>
          </p:cNvPr>
          <p:cNvSpPr/>
          <p:nvPr/>
        </p:nvSpPr>
        <p:spPr>
          <a:xfrm>
            <a:off x="565404" y="4169665"/>
            <a:ext cx="4160336" cy="1380998"/>
          </a:xfrm>
          <a:custGeom>
            <a:avLst/>
            <a:gdLst>
              <a:gd name="connsiteX0" fmla="*/ 690499 w 4160336"/>
              <a:gd name="connsiteY0" fmla="*/ 0 h 1380998"/>
              <a:gd name="connsiteX1" fmla="*/ 3111178 w 4160336"/>
              <a:gd name="connsiteY1" fmla="*/ 0 h 1380998"/>
              <a:gd name="connsiteX2" fmla="*/ 3113722 w 4160336"/>
              <a:gd name="connsiteY2" fmla="*/ 9895 h 1380998"/>
              <a:gd name="connsiteX3" fmla="*/ 4113055 w 4160336"/>
              <a:gd name="connsiteY3" fmla="*/ 1352274 h 1380998"/>
              <a:gd name="connsiteX4" fmla="*/ 4160336 w 4160336"/>
              <a:gd name="connsiteY4" fmla="*/ 1380998 h 1380998"/>
              <a:gd name="connsiteX5" fmla="*/ 690499 w 4160336"/>
              <a:gd name="connsiteY5" fmla="*/ 1380998 h 1380998"/>
              <a:gd name="connsiteX6" fmla="*/ 0 w 4160336"/>
              <a:gd name="connsiteY6" fmla="*/ 690499 h 1380998"/>
              <a:gd name="connsiteX7" fmla="*/ 690499 w 4160336"/>
              <a:gd name="connsiteY7" fmla="*/ 0 h 138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60336" h="1380998">
                <a:moveTo>
                  <a:pt x="690499" y="0"/>
                </a:moveTo>
                <a:lnTo>
                  <a:pt x="3111178" y="0"/>
                </a:lnTo>
                <a:lnTo>
                  <a:pt x="3113722" y="9895"/>
                </a:lnTo>
                <a:cubicBezTo>
                  <a:pt x="3285797" y="563132"/>
                  <a:pt x="3643083" y="1034768"/>
                  <a:pt x="4113055" y="1352274"/>
                </a:cubicBezTo>
                <a:lnTo>
                  <a:pt x="4160336" y="1380998"/>
                </a:lnTo>
                <a:lnTo>
                  <a:pt x="690499" y="1380998"/>
                </a:lnTo>
                <a:cubicBezTo>
                  <a:pt x="309147" y="1380998"/>
                  <a:pt x="0" y="1071851"/>
                  <a:pt x="0" y="690499"/>
                </a:cubicBezTo>
                <a:cubicBezTo>
                  <a:pt x="0" y="309147"/>
                  <a:pt x="309147" y="0"/>
                  <a:pt x="69049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74ECFAEA-82DE-41CB-845A-A284149BA7F6}"/>
              </a:ext>
            </a:extLst>
          </p:cNvPr>
          <p:cNvGrpSpPr/>
          <p:nvPr/>
        </p:nvGrpSpPr>
        <p:grpSpPr>
          <a:xfrm>
            <a:off x="3676582" y="1307338"/>
            <a:ext cx="2034352" cy="1380998"/>
            <a:chOff x="3676582" y="1307338"/>
            <a:chExt cx="2034352" cy="1380998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274750D-203E-4CE1-8D6F-7BA056C33D6E}"/>
                </a:ext>
              </a:extLst>
            </p:cNvPr>
            <p:cNvSpPr/>
            <p:nvPr/>
          </p:nvSpPr>
          <p:spPr>
            <a:xfrm>
              <a:off x="3676582" y="1307338"/>
              <a:ext cx="2034352" cy="1380998"/>
            </a:xfrm>
            <a:custGeom>
              <a:avLst/>
              <a:gdLst>
                <a:gd name="connsiteX0" fmla="*/ 1049157 w 2034352"/>
                <a:gd name="connsiteY0" fmla="*/ 0 h 1380998"/>
                <a:gd name="connsiteX1" fmla="*/ 1343853 w 2034352"/>
                <a:gd name="connsiteY1" fmla="*/ 0 h 1380998"/>
                <a:gd name="connsiteX2" fmla="*/ 2034352 w 2034352"/>
                <a:gd name="connsiteY2" fmla="*/ 690499 h 1380998"/>
                <a:gd name="connsiteX3" fmla="*/ 1343853 w 2034352"/>
                <a:gd name="connsiteY3" fmla="*/ 1380998 h 1380998"/>
                <a:gd name="connsiteX4" fmla="*/ 0 w 2034352"/>
                <a:gd name="connsiteY4" fmla="*/ 1380998 h 1380998"/>
                <a:gd name="connsiteX5" fmla="*/ 2544 w 2034352"/>
                <a:gd name="connsiteY5" fmla="*/ 1371102 h 1380998"/>
                <a:gd name="connsiteX6" fmla="*/ 1001877 w 2034352"/>
                <a:gd name="connsiteY6" fmla="*/ 28723 h 1380998"/>
                <a:gd name="connsiteX7" fmla="*/ 1049157 w 2034352"/>
                <a:gd name="connsiteY7" fmla="*/ 0 h 1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4352" h="1380998">
                  <a:moveTo>
                    <a:pt x="1049157" y="0"/>
                  </a:moveTo>
                  <a:lnTo>
                    <a:pt x="1343853" y="0"/>
                  </a:lnTo>
                  <a:cubicBezTo>
                    <a:pt x="1725205" y="0"/>
                    <a:pt x="2034352" y="309147"/>
                    <a:pt x="2034352" y="690499"/>
                  </a:cubicBezTo>
                  <a:cubicBezTo>
                    <a:pt x="2034352" y="1071851"/>
                    <a:pt x="1725205" y="1380998"/>
                    <a:pt x="1343853" y="1380998"/>
                  </a:cubicBezTo>
                  <a:lnTo>
                    <a:pt x="0" y="1380998"/>
                  </a:lnTo>
                  <a:lnTo>
                    <a:pt x="2544" y="1371102"/>
                  </a:lnTo>
                  <a:cubicBezTo>
                    <a:pt x="174619" y="817865"/>
                    <a:pt x="531905" y="346229"/>
                    <a:pt x="1001877" y="28723"/>
                  </a:cubicBezTo>
                  <a:lnTo>
                    <a:pt x="104915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E9A10"/>
                </a:gs>
                <a:gs pos="100000">
                  <a:srgbClr val="FFC000"/>
                </a:gs>
              </a:gsLst>
              <a:lin ang="0" scaled="1"/>
              <a:tileRect/>
            </a:gradFill>
            <a:ln w="12700" cap="flat">
              <a:noFill/>
              <a:prstDash val="solid"/>
              <a:miter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45" name="Title 1">
              <a:extLst>
                <a:ext uri="{FF2B5EF4-FFF2-40B4-BE49-F238E27FC236}">
                  <a16:creationId xmlns:a16="http://schemas.microsoft.com/office/drawing/2014/main" id="{0327F8FD-5A31-4D82-B91A-9CFDF0E4CDD1}"/>
                </a:ext>
              </a:extLst>
            </p:cNvPr>
            <p:cNvSpPr txBox="1">
              <a:spLocks/>
            </p:cNvSpPr>
            <p:nvPr/>
          </p:nvSpPr>
          <p:spPr>
            <a:xfrm>
              <a:off x="4446562" y="1673923"/>
              <a:ext cx="780215" cy="67627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gradFill>
                    <a:gsLst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0" scaled="1"/>
                  </a:gra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8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1</a:t>
              </a:r>
              <a:endParaRPr lang="ru-RU" sz="4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39AA744B-4A02-42EC-8DDF-0462E6BE9995}"/>
              </a:ext>
            </a:extLst>
          </p:cNvPr>
          <p:cNvGrpSpPr/>
          <p:nvPr/>
        </p:nvGrpSpPr>
        <p:grpSpPr>
          <a:xfrm>
            <a:off x="6468367" y="1307338"/>
            <a:ext cx="2034353" cy="1380998"/>
            <a:chOff x="6468367" y="1307338"/>
            <a:chExt cx="2034353" cy="1380998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E1402C2-EE16-4233-9D5A-110F82AE5E21}"/>
                </a:ext>
              </a:extLst>
            </p:cNvPr>
            <p:cNvSpPr/>
            <p:nvPr/>
          </p:nvSpPr>
          <p:spPr>
            <a:xfrm>
              <a:off x="6468367" y="1307338"/>
              <a:ext cx="2034353" cy="1380998"/>
            </a:xfrm>
            <a:custGeom>
              <a:avLst/>
              <a:gdLst>
                <a:gd name="connsiteX0" fmla="*/ 690499 w 2034353"/>
                <a:gd name="connsiteY0" fmla="*/ 0 h 1380998"/>
                <a:gd name="connsiteX1" fmla="*/ 985196 w 2034353"/>
                <a:gd name="connsiteY1" fmla="*/ 0 h 1380998"/>
                <a:gd name="connsiteX2" fmla="*/ 1032475 w 2034353"/>
                <a:gd name="connsiteY2" fmla="*/ 28723 h 1380998"/>
                <a:gd name="connsiteX3" fmla="*/ 2031808 w 2034353"/>
                <a:gd name="connsiteY3" fmla="*/ 1371102 h 1380998"/>
                <a:gd name="connsiteX4" fmla="*/ 2034353 w 2034353"/>
                <a:gd name="connsiteY4" fmla="*/ 1380998 h 1380998"/>
                <a:gd name="connsiteX5" fmla="*/ 690499 w 2034353"/>
                <a:gd name="connsiteY5" fmla="*/ 1380998 h 1380998"/>
                <a:gd name="connsiteX6" fmla="*/ 0 w 2034353"/>
                <a:gd name="connsiteY6" fmla="*/ 690499 h 1380998"/>
                <a:gd name="connsiteX7" fmla="*/ 690499 w 2034353"/>
                <a:gd name="connsiteY7" fmla="*/ 0 h 1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4353" h="1380998">
                  <a:moveTo>
                    <a:pt x="690499" y="0"/>
                  </a:moveTo>
                  <a:lnTo>
                    <a:pt x="985196" y="0"/>
                  </a:lnTo>
                  <a:lnTo>
                    <a:pt x="1032475" y="28723"/>
                  </a:lnTo>
                  <a:cubicBezTo>
                    <a:pt x="1502447" y="346229"/>
                    <a:pt x="1859734" y="817865"/>
                    <a:pt x="2031808" y="1371102"/>
                  </a:cubicBezTo>
                  <a:lnTo>
                    <a:pt x="2034353" y="1380998"/>
                  </a:lnTo>
                  <a:lnTo>
                    <a:pt x="690499" y="1380998"/>
                  </a:lnTo>
                  <a:cubicBezTo>
                    <a:pt x="309147" y="1380998"/>
                    <a:pt x="0" y="1071851"/>
                    <a:pt x="0" y="690499"/>
                  </a:cubicBezTo>
                  <a:cubicBezTo>
                    <a:pt x="0" y="309147"/>
                    <a:pt x="309147" y="0"/>
                    <a:pt x="690499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4">
                    <a:lumMod val="75000"/>
                  </a:schemeClr>
                </a:gs>
                <a:gs pos="0">
                  <a:srgbClr val="00B0F0"/>
                </a:gs>
              </a:gsLst>
              <a:lin ang="0" scaled="1"/>
              <a:tileRect/>
            </a:gradFill>
            <a:ln w="12700" cap="flat">
              <a:noFill/>
              <a:prstDash val="solid"/>
              <a:miter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0D7664B5-E5FA-4059-A08A-0D5BC8873714}"/>
                </a:ext>
              </a:extLst>
            </p:cNvPr>
            <p:cNvSpPr txBox="1">
              <a:spLocks/>
            </p:cNvSpPr>
            <p:nvPr/>
          </p:nvSpPr>
          <p:spPr>
            <a:xfrm>
              <a:off x="6945773" y="1673923"/>
              <a:ext cx="780215" cy="67627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gradFill>
                    <a:gsLst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0" scaled="1"/>
                  </a:gra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8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2</a:t>
              </a:r>
              <a:endParaRPr lang="ru-RU" sz="4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93C616D7-D7EB-455C-B7F8-10CD35204D2E}"/>
              </a:ext>
            </a:extLst>
          </p:cNvPr>
          <p:cNvGrpSpPr/>
          <p:nvPr/>
        </p:nvGrpSpPr>
        <p:grpSpPr>
          <a:xfrm>
            <a:off x="6578601" y="4151757"/>
            <a:ext cx="1928723" cy="1380998"/>
            <a:chOff x="6578601" y="4151757"/>
            <a:chExt cx="1928723" cy="138099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00D7AE3-6A2A-43FA-B0B9-30FE9A952D4B}"/>
                </a:ext>
              </a:extLst>
            </p:cNvPr>
            <p:cNvSpPr/>
            <p:nvPr/>
          </p:nvSpPr>
          <p:spPr>
            <a:xfrm>
              <a:off x="6578601" y="4151757"/>
              <a:ext cx="1928723" cy="1380998"/>
            </a:xfrm>
            <a:custGeom>
              <a:avLst/>
              <a:gdLst>
                <a:gd name="connsiteX0" fmla="*/ 690499 w 1928723"/>
                <a:gd name="connsiteY0" fmla="*/ 0 h 1380998"/>
                <a:gd name="connsiteX1" fmla="*/ 1928723 w 1928723"/>
                <a:gd name="connsiteY1" fmla="*/ 0 h 1380998"/>
                <a:gd name="connsiteX2" fmla="*/ 1921574 w 1928723"/>
                <a:gd name="connsiteY2" fmla="*/ 27803 h 1380998"/>
                <a:gd name="connsiteX3" fmla="*/ 922241 w 1928723"/>
                <a:gd name="connsiteY3" fmla="*/ 1370182 h 1380998"/>
                <a:gd name="connsiteX4" fmla="*/ 904438 w 1928723"/>
                <a:gd name="connsiteY4" fmla="*/ 1380998 h 1380998"/>
                <a:gd name="connsiteX5" fmla="*/ 690499 w 1928723"/>
                <a:gd name="connsiteY5" fmla="*/ 1380998 h 1380998"/>
                <a:gd name="connsiteX6" fmla="*/ 0 w 1928723"/>
                <a:gd name="connsiteY6" fmla="*/ 690499 h 1380998"/>
                <a:gd name="connsiteX7" fmla="*/ 690499 w 1928723"/>
                <a:gd name="connsiteY7" fmla="*/ 0 h 1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8723" h="1380998">
                  <a:moveTo>
                    <a:pt x="690499" y="0"/>
                  </a:moveTo>
                  <a:lnTo>
                    <a:pt x="1928723" y="0"/>
                  </a:lnTo>
                  <a:lnTo>
                    <a:pt x="1921574" y="27803"/>
                  </a:lnTo>
                  <a:cubicBezTo>
                    <a:pt x="1749500" y="581040"/>
                    <a:pt x="1392213" y="1052676"/>
                    <a:pt x="922241" y="1370182"/>
                  </a:cubicBezTo>
                  <a:lnTo>
                    <a:pt x="904438" y="1380998"/>
                  </a:lnTo>
                  <a:lnTo>
                    <a:pt x="690499" y="1380998"/>
                  </a:lnTo>
                  <a:cubicBezTo>
                    <a:pt x="309147" y="1380998"/>
                    <a:pt x="0" y="1071851"/>
                    <a:pt x="0" y="690499"/>
                  </a:cubicBezTo>
                  <a:cubicBezTo>
                    <a:pt x="0" y="309147"/>
                    <a:pt x="309147" y="0"/>
                    <a:pt x="690499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030A0"/>
                </a:gs>
                <a:gs pos="0">
                  <a:schemeClr val="accent3"/>
                </a:gs>
              </a:gsLst>
              <a:lin ang="0" scaled="1"/>
              <a:tileRect/>
            </a:gradFill>
            <a:ln w="12700" cap="flat">
              <a:noFill/>
              <a:prstDash val="solid"/>
              <a:miter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47" name="Title 1">
              <a:extLst>
                <a:ext uri="{FF2B5EF4-FFF2-40B4-BE49-F238E27FC236}">
                  <a16:creationId xmlns:a16="http://schemas.microsoft.com/office/drawing/2014/main" id="{065D1968-EFA7-4AE8-96B5-FF21AC325B82}"/>
                </a:ext>
              </a:extLst>
            </p:cNvPr>
            <p:cNvSpPr txBox="1">
              <a:spLocks/>
            </p:cNvSpPr>
            <p:nvPr/>
          </p:nvSpPr>
          <p:spPr>
            <a:xfrm>
              <a:off x="6945773" y="4504118"/>
              <a:ext cx="780215" cy="67627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gradFill>
                    <a:gsLst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0" scaled="1"/>
                  </a:gra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8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3</a:t>
              </a:r>
              <a:endParaRPr lang="ru-RU" sz="4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endParaRPr>
            </a:p>
          </p:txBody>
        </p: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8AE5E487-F3D4-4F7E-8CB8-5B343FA25D6C}"/>
              </a:ext>
            </a:extLst>
          </p:cNvPr>
          <p:cNvGrpSpPr/>
          <p:nvPr/>
        </p:nvGrpSpPr>
        <p:grpSpPr>
          <a:xfrm>
            <a:off x="3676582" y="4169665"/>
            <a:ext cx="1936818" cy="1380998"/>
            <a:chOff x="3676582" y="4169665"/>
            <a:chExt cx="1936818" cy="138099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5F02BAE-B1AE-497B-A618-050917CE835E}"/>
                </a:ext>
              </a:extLst>
            </p:cNvPr>
            <p:cNvSpPr/>
            <p:nvPr/>
          </p:nvSpPr>
          <p:spPr>
            <a:xfrm>
              <a:off x="3676582" y="4169665"/>
              <a:ext cx="1936818" cy="1380998"/>
            </a:xfrm>
            <a:custGeom>
              <a:avLst/>
              <a:gdLst>
                <a:gd name="connsiteX0" fmla="*/ 0 w 1936818"/>
                <a:gd name="connsiteY0" fmla="*/ 0 h 1380998"/>
                <a:gd name="connsiteX1" fmla="*/ 1246319 w 1936818"/>
                <a:gd name="connsiteY1" fmla="*/ 0 h 1380998"/>
                <a:gd name="connsiteX2" fmla="*/ 1936818 w 1936818"/>
                <a:gd name="connsiteY2" fmla="*/ 690499 h 1380998"/>
                <a:gd name="connsiteX3" fmla="*/ 1246319 w 1936818"/>
                <a:gd name="connsiteY3" fmla="*/ 1380998 h 1380998"/>
                <a:gd name="connsiteX4" fmla="*/ 1049158 w 1936818"/>
                <a:gd name="connsiteY4" fmla="*/ 1380998 h 1380998"/>
                <a:gd name="connsiteX5" fmla="*/ 1001877 w 1936818"/>
                <a:gd name="connsiteY5" fmla="*/ 1352274 h 1380998"/>
                <a:gd name="connsiteX6" fmla="*/ 2544 w 1936818"/>
                <a:gd name="connsiteY6" fmla="*/ 9895 h 1380998"/>
                <a:gd name="connsiteX7" fmla="*/ 0 w 1936818"/>
                <a:gd name="connsiteY7" fmla="*/ 0 h 13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36818" h="1380998">
                  <a:moveTo>
                    <a:pt x="0" y="0"/>
                  </a:moveTo>
                  <a:lnTo>
                    <a:pt x="1246319" y="0"/>
                  </a:lnTo>
                  <a:cubicBezTo>
                    <a:pt x="1627671" y="0"/>
                    <a:pt x="1936818" y="309147"/>
                    <a:pt x="1936818" y="690499"/>
                  </a:cubicBezTo>
                  <a:cubicBezTo>
                    <a:pt x="1936818" y="1071851"/>
                    <a:pt x="1627671" y="1380998"/>
                    <a:pt x="1246319" y="1380998"/>
                  </a:cubicBezTo>
                  <a:lnTo>
                    <a:pt x="1049158" y="1380998"/>
                  </a:lnTo>
                  <a:lnTo>
                    <a:pt x="1001877" y="1352274"/>
                  </a:lnTo>
                  <a:cubicBezTo>
                    <a:pt x="531905" y="1034768"/>
                    <a:pt x="174619" y="563132"/>
                    <a:pt x="2544" y="9895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2000">
                  <a:schemeClr val="accent5">
                    <a:lumMod val="7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 cap="flat">
              <a:noFill/>
              <a:prstDash val="solid"/>
              <a:miter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3A21C1D6-F809-4D27-91D3-64F4DCF55B1D}"/>
                </a:ext>
              </a:extLst>
            </p:cNvPr>
            <p:cNvSpPr txBox="1">
              <a:spLocks/>
            </p:cNvSpPr>
            <p:nvPr/>
          </p:nvSpPr>
          <p:spPr>
            <a:xfrm>
              <a:off x="4446562" y="4504118"/>
              <a:ext cx="780215" cy="67627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gradFill>
                    <a:gsLst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0" scaled="1"/>
                  </a:gra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8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</a:rPr>
                <a:t>4</a:t>
              </a:r>
              <a:endParaRPr lang="ru-RU" sz="4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endParaRP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67BF2C2E-389F-4E08-A84E-4EA7331BC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541" y="2901650"/>
            <a:ext cx="4182218" cy="1054699"/>
          </a:xfrm>
          <a:prstGeom prst="rect">
            <a:avLst/>
          </a:prstGeom>
        </p:spPr>
      </p:pic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9481E626-8396-4E06-BE48-5917DD3581CE}"/>
              </a:ext>
            </a:extLst>
          </p:cNvPr>
          <p:cNvGrpSpPr/>
          <p:nvPr/>
        </p:nvGrpSpPr>
        <p:grpSpPr>
          <a:xfrm>
            <a:off x="709623" y="1502497"/>
            <a:ext cx="10539982" cy="3853006"/>
            <a:chOff x="709623" y="1502497"/>
            <a:chExt cx="10539982" cy="3853006"/>
          </a:xfrm>
        </p:grpSpPr>
        <p:pic>
          <p:nvPicPr>
            <p:cNvPr id="1026" name="Picture 2" descr="Image result for array icon png">
              <a:extLst>
                <a:ext uri="{FF2B5EF4-FFF2-40B4-BE49-F238E27FC236}">
                  <a16:creationId xmlns:a16="http://schemas.microsoft.com/office/drawing/2014/main" id="{49A89F84-371D-43AB-82B2-7E12D7C774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265" y="1604014"/>
              <a:ext cx="731960" cy="731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lated image">
              <a:extLst>
                <a:ext uri="{FF2B5EF4-FFF2-40B4-BE49-F238E27FC236}">
                  <a16:creationId xmlns:a16="http://schemas.microsoft.com/office/drawing/2014/main" id="{DFE21F6B-7A8F-49FE-82A7-5F646A4BE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7665" y="1659698"/>
              <a:ext cx="676275" cy="676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3B2FFA4-98AA-4B9B-A0B1-06EFD6A80CFA}"/>
                </a:ext>
              </a:extLst>
            </p:cNvPr>
            <p:cNvGrpSpPr/>
            <p:nvPr/>
          </p:nvGrpSpPr>
          <p:grpSpPr>
            <a:xfrm>
              <a:off x="10875802" y="4573936"/>
              <a:ext cx="373803" cy="536636"/>
              <a:chOff x="4557713" y="441978"/>
              <a:chExt cx="993206" cy="1425859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DDD7E53-5BA1-43BB-A14D-04FBF3554237}"/>
                  </a:ext>
                </a:extLst>
              </p:cNvPr>
              <p:cNvSpPr/>
              <p:nvPr/>
            </p:nvSpPr>
            <p:spPr>
              <a:xfrm>
                <a:off x="4660608" y="1604014"/>
                <a:ext cx="791463" cy="26382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42144B35-8C99-435F-AEB9-EDDD204D4A9A}"/>
                  </a:ext>
                </a:extLst>
              </p:cNvPr>
              <p:cNvSpPr/>
              <p:nvPr/>
            </p:nvSpPr>
            <p:spPr>
              <a:xfrm>
                <a:off x="4557713" y="441978"/>
                <a:ext cx="993206" cy="1380997"/>
              </a:xfrm>
              <a:custGeom>
                <a:avLst/>
                <a:gdLst>
                  <a:gd name="connsiteX0" fmla="*/ 457200 w 914400"/>
                  <a:gd name="connsiteY0" fmla="*/ 167640 h 1271417"/>
                  <a:gd name="connsiteX1" fmla="*/ 167640 w 914400"/>
                  <a:gd name="connsiteY1" fmla="*/ 457200 h 1271417"/>
                  <a:gd name="connsiteX2" fmla="*/ 457200 w 914400"/>
                  <a:gd name="connsiteY2" fmla="*/ 746760 h 1271417"/>
                  <a:gd name="connsiteX3" fmla="*/ 746760 w 914400"/>
                  <a:gd name="connsiteY3" fmla="*/ 457200 h 1271417"/>
                  <a:gd name="connsiteX4" fmla="*/ 457200 w 914400"/>
                  <a:gd name="connsiteY4" fmla="*/ 167640 h 1271417"/>
                  <a:gd name="connsiteX5" fmla="*/ 457200 w 914400"/>
                  <a:gd name="connsiteY5" fmla="*/ 0 h 1271417"/>
                  <a:gd name="connsiteX6" fmla="*/ 780489 w 914400"/>
                  <a:gd name="connsiteY6" fmla="*/ 133911 h 1271417"/>
                  <a:gd name="connsiteX7" fmla="*/ 780489 w 914400"/>
                  <a:gd name="connsiteY7" fmla="*/ 780489 h 1271417"/>
                  <a:gd name="connsiteX8" fmla="*/ 457200 w 914400"/>
                  <a:gd name="connsiteY8" fmla="*/ 1271417 h 1271417"/>
                  <a:gd name="connsiteX9" fmla="*/ 133911 w 914400"/>
                  <a:gd name="connsiteY9" fmla="*/ 780489 h 1271417"/>
                  <a:gd name="connsiteX10" fmla="*/ 133911 w 914400"/>
                  <a:gd name="connsiteY10" fmla="*/ 133911 h 1271417"/>
                  <a:gd name="connsiteX11" fmla="*/ 457200 w 914400"/>
                  <a:gd name="connsiteY11" fmla="*/ 0 h 1271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4400" h="1271417">
                    <a:moveTo>
                      <a:pt x="457200" y="167640"/>
                    </a:moveTo>
                    <a:cubicBezTo>
                      <a:pt x="297280" y="167640"/>
                      <a:pt x="167640" y="297280"/>
                      <a:pt x="167640" y="457200"/>
                    </a:cubicBezTo>
                    <a:cubicBezTo>
                      <a:pt x="167640" y="617120"/>
                      <a:pt x="297280" y="746760"/>
                      <a:pt x="457200" y="746760"/>
                    </a:cubicBezTo>
                    <a:cubicBezTo>
                      <a:pt x="617120" y="746760"/>
                      <a:pt x="746760" y="617120"/>
                      <a:pt x="746760" y="457200"/>
                    </a:cubicBezTo>
                    <a:cubicBezTo>
                      <a:pt x="746760" y="297280"/>
                      <a:pt x="617120" y="167640"/>
                      <a:pt x="457200" y="167640"/>
                    </a:cubicBezTo>
                    <a:close/>
                    <a:moveTo>
                      <a:pt x="457200" y="0"/>
                    </a:moveTo>
                    <a:cubicBezTo>
                      <a:pt x="574208" y="0"/>
                      <a:pt x="691215" y="44637"/>
                      <a:pt x="780489" y="133911"/>
                    </a:cubicBezTo>
                    <a:cubicBezTo>
                      <a:pt x="959037" y="312459"/>
                      <a:pt x="959037" y="601941"/>
                      <a:pt x="780489" y="780489"/>
                    </a:cubicBezTo>
                    <a:cubicBezTo>
                      <a:pt x="644786" y="916192"/>
                      <a:pt x="537024" y="1079835"/>
                      <a:pt x="457200" y="1271417"/>
                    </a:cubicBezTo>
                    <a:cubicBezTo>
                      <a:pt x="377376" y="1079835"/>
                      <a:pt x="269614" y="916192"/>
                      <a:pt x="133911" y="780489"/>
                    </a:cubicBezTo>
                    <a:cubicBezTo>
                      <a:pt x="-44637" y="601941"/>
                      <a:pt x="-44637" y="312459"/>
                      <a:pt x="133911" y="133911"/>
                    </a:cubicBezTo>
                    <a:cubicBezTo>
                      <a:pt x="223185" y="44637"/>
                      <a:pt x="340192" y="0"/>
                      <a:pt x="45720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0" name="Picture 6" descr="Image result for structure icon png">
              <a:extLst>
                <a:ext uri="{FF2B5EF4-FFF2-40B4-BE49-F238E27FC236}">
                  <a16:creationId xmlns:a16="http://schemas.microsoft.com/office/drawing/2014/main" id="{80B9DAB4-8C93-48B4-B1BC-D9D7B70AEA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23" y="4560271"/>
              <a:ext cx="620121" cy="620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E60312E5-CB30-41A9-8CFC-500E0943D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9412" y="1502497"/>
              <a:ext cx="10053175" cy="3853006"/>
            </a:xfrm>
            <a:prstGeom prst="rect">
              <a:avLst/>
            </a:prstGeom>
          </p:spPr>
        </p:pic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DEFBCFE-88D9-4961-93E3-9AB4E2271129}"/>
              </a:ext>
            </a:extLst>
          </p:cNvPr>
          <p:cNvSpPr/>
          <p:nvPr/>
        </p:nvSpPr>
        <p:spPr>
          <a:xfrm>
            <a:off x="4644991" y="-1285479"/>
            <a:ext cx="3676208" cy="7270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 cap="flat">
            <a:noFill/>
            <a:prstDash val="solid"/>
            <a:miter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sz="2800" spc="300">
                <a:solidFill>
                  <a:srgbClr val="C00000"/>
                </a:solidFill>
                <a:latin typeface="Rift" panose="00000500000000000000" pitchFamily="50" charset="0"/>
              </a:rPr>
              <a:t>KHỞI TẠO</a:t>
            </a:r>
            <a:endParaRPr lang="en-US" sz="2800" spc="300" dirty="0">
              <a:solidFill>
                <a:srgbClr val="C00000"/>
              </a:solidFill>
              <a:latin typeface="Rif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9" grpId="0" animBg="1"/>
      <p:bldP spid="38" grpId="0" animBg="1"/>
      <p:bldP spid="37" grpId="0" animBg="1"/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F5B2929-F93E-4B23-B026-096A24B28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98"/>
          <a:stretch/>
        </p:blipFill>
        <p:spPr>
          <a:xfrm>
            <a:off x="10211306" y="-560439"/>
            <a:ext cx="2318732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6792D-1C4B-41E5-9748-FA47B6FAA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5898" y="536122"/>
            <a:ext cx="4560203" cy="8961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7584478-2923-4C5F-8333-3432671B2496}"/>
              </a:ext>
            </a:extLst>
          </p:cNvPr>
          <p:cNvSpPr/>
          <p:nvPr/>
        </p:nvSpPr>
        <p:spPr>
          <a:xfrm>
            <a:off x="2372966" y="1432312"/>
            <a:ext cx="7409664" cy="4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 TỔNG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340570-C3F7-40AC-9C48-97ADA1FFB7A3}"/>
              </a:ext>
            </a:extLst>
          </p:cNvPr>
          <p:cNvSpPr/>
          <p:nvPr/>
        </p:nvSpPr>
        <p:spPr>
          <a:xfrm>
            <a:off x="2187794" y="1792654"/>
            <a:ext cx="8123316" cy="3272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800"/>
              </a:spcAft>
            </a:pPr>
            <a:r>
              <a:rPr lang="vi-V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Yêu cầu </a:t>
            </a:r>
          </a:p>
          <a:p>
            <a:pPr lvl="0" algn="just">
              <a:spcAft>
                <a:spcPts val="800"/>
              </a:spcAft>
            </a:pPr>
            <a:r>
              <a:rPr lang="vi-VN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- Cho trước ma trận a , kích thước m * n . Tính tổng các phần tử trên </a:t>
            </a:r>
          </a:p>
          <a:p>
            <a:pPr lvl="0" algn="just">
              <a:spcAft>
                <a:spcPts val="800"/>
              </a:spcAft>
            </a:pPr>
            <a:r>
              <a:rPr lang="vi-VN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+ Dòng d , cột c </a:t>
            </a:r>
          </a:p>
          <a:p>
            <a:pPr lvl="0" algn="just">
              <a:spcAft>
                <a:spcPts val="800"/>
              </a:spcAft>
            </a:pPr>
            <a:r>
              <a:rPr lang="vi-VN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+ Đường chéo chính , đường chéo phụ (ma trận vuông) </a:t>
            </a:r>
          </a:p>
          <a:p>
            <a:pPr lvl="0" algn="just">
              <a:spcAft>
                <a:spcPts val="800"/>
              </a:spcAft>
            </a:pPr>
            <a:r>
              <a:rPr lang="vi-VN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+ Nửa trên / dưới đường chéo chính (ma trận vuông) </a:t>
            </a:r>
          </a:p>
          <a:p>
            <a:pPr lvl="0" algn="just">
              <a:spcAft>
                <a:spcPts val="800"/>
              </a:spcAft>
            </a:pPr>
            <a:r>
              <a:rPr lang="vi-VN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+ Nửa trên / nửa dưới đường chéo phụ (ma trận vuông) </a:t>
            </a:r>
          </a:p>
          <a:p>
            <a:pPr lvl="0" algn="just">
              <a:spcAft>
                <a:spcPts val="800"/>
              </a:spcAft>
            </a:pPr>
            <a:r>
              <a:rPr lang="vi-V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Ý tưởng </a:t>
            </a:r>
          </a:p>
          <a:p>
            <a:pPr lvl="0" algn="just">
              <a:spcAft>
                <a:spcPts val="800"/>
              </a:spcAft>
            </a:pPr>
            <a:r>
              <a:rPr lang="vi-VN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 ma trận và cộng dồn các phần tử có tọa độ (dòng , cột) thỏa yêu cầu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4E4F42-172F-4350-A45D-5AD38DD9DD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2981" y="-170216"/>
            <a:ext cx="3779848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F5B2929-F93E-4B23-B026-096A24B28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98"/>
          <a:stretch/>
        </p:blipFill>
        <p:spPr>
          <a:xfrm>
            <a:off x="10211306" y="-560439"/>
            <a:ext cx="2318732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6792D-1C4B-41E5-9748-FA47B6FAA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5898" y="536122"/>
            <a:ext cx="4560203" cy="8961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7584478-2923-4C5F-8333-3432671B2496}"/>
              </a:ext>
            </a:extLst>
          </p:cNvPr>
          <p:cNvSpPr/>
          <p:nvPr/>
        </p:nvSpPr>
        <p:spPr>
          <a:xfrm>
            <a:off x="2372966" y="1432312"/>
            <a:ext cx="7409664" cy="4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 TỔNG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FE8F59-3006-4D0C-B401-E207EDB09009}"/>
              </a:ext>
            </a:extLst>
          </p:cNvPr>
          <p:cNvSpPr/>
          <p:nvPr/>
        </p:nvSpPr>
        <p:spPr>
          <a:xfrm>
            <a:off x="3001845" y="2210515"/>
            <a:ext cx="6780785" cy="26043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//TÍNH TỔNG TRÊN DÒNG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TongDong(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[][100],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tong = 0; 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 = 0; i &lt;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i++)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//duyệt các cột 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tong = tong +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][i];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tong; 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D88A41-7881-4964-9282-CF35C809EA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2981" y="-170216"/>
            <a:ext cx="3779848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0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F5B2929-F93E-4B23-B026-096A24B28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98"/>
          <a:stretch/>
        </p:blipFill>
        <p:spPr>
          <a:xfrm>
            <a:off x="10211306" y="-560439"/>
            <a:ext cx="2318732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6792D-1C4B-41E5-9748-FA47B6FAA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5898" y="536122"/>
            <a:ext cx="4560203" cy="8961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7584478-2923-4C5F-8333-3432671B2496}"/>
              </a:ext>
            </a:extLst>
          </p:cNvPr>
          <p:cNvSpPr/>
          <p:nvPr/>
        </p:nvSpPr>
        <p:spPr>
          <a:xfrm>
            <a:off x="2372966" y="1432312"/>
            <a:ext cx="7409664" cy="4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 TỔNG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FE8F59-3006-4D0C-B401-E207EDB09009}"/>
              </a:ext>
            </a:extLst>
          </p:cNvPr>
          <p:cNvSpPr/>
          <p:nvPr/>
        </p:nvSpPr>
        <p:spPr>
          <a:xfrm>
            <a:off x="3001845" y="2210515"/>
            <a:ext cx="6780785" cy="26043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//TÍNH TỔNG TRÊN CỘT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tongcot(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[][100],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tong = 0; 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 = 0; i &lt;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i++)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 duyệt các dòng 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tong = tong +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[i][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tong; 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33AF79-C24E-46BE-9094-A46287742A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2981" y="-170216"/>
            <a:ext cx="3779848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7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F5B2929-F93E-4B23-B026-096A24B28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98"/>
          <a:stretch/>
        </p:blipFill>
        <p:spPr>
          <a:xfrm>
            <a:off x="10211306" y="-560439"/>
            <a:ext cx="2318732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6792D-1C4B-41E5-9748-FA47B6FAA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5898" y="536122"/>
            <a:ext cx="4560203" cy="8961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7584478-2923-4C5F-8333-3432671B2496}"/>
              </a:ext>
            </a:extLst>
          </p:cNvPr>
          <p:cNvSpPr/>
          <p:nvPr/>
        </p:nvSpPr>
        <p:spPr>
          <a:xfrm>
            <a:off x="2372966" y="1432312"/>
            <a:ext cx="7409664" cy="4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 TỔNG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FE8F59-3006-4D0C-B401-E207EDB09009}"/>
              </a:ext>
            </a:extLst>
          </p:cNvPr>
          <p:cNvSpPr/>
          <p:nvPr/>
        </p:nvSpPr>
        <p:spPr>
          <a:xfrm>
            <a:off x="3001845" y="2210515"/>
            <a:ext cx="6780785" cy="26043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//TÍNH TỔNG ĐƯỜNG CHÉO CHÍNH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tongdcchinh(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[][100],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tong = 0; 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 = 0; i &lt;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i++)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tong = tong +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[i][i];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tong; 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75C005-E7D3-4FEC-A908-5BFF1EB4B2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2981" y="-170216"/>
            <a:ext cx="3779848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1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F5B2929-F93E-4B23-B026-096A24B28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98"/>
          <a:stretch/>
        </p:blipFill>
        <p:spPr>
          <a:xfrm>
            <a:off x="10211306" y="-560439"/>
            <a:ext cx="2318732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6792D-1C4B-41E5-9748-FA47B6FAA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5898" y="536122"/>
            <a:ext cx="4560203" cy="8961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7584478-2923-4C5F-8333-3432671B2496}"/>
              </a:ext>
            </a:extLst>
          </p:cNvPr>
          <p:cNvSpPr/>
          <p:nvPr/>
        </p:nvSpPr>
        <p:spPr>
          <a:xfrm>
            <a:off x="2372966" y="1432312"/>
            <a:ext cx="7409664" cy="4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 TỔNG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FE8F59-3006-4D0C-B401-E207EDB09009}"/>
              </a:ext>
            </a:extLst>
          </p:cNvPr>
          <p:cNvSpPr/>
          <p:nvPr/>
        </p:nvSpPr>
        <p:spPr>
          <a:xfrm>
            <a:off x="3001845" y="2210514"/>
            <a:ext cx="6780785" cy="32151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//TÍNH TỔNG PHÍA TRÊN ĐƯỜNG CHÉO CHÍNH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TongtrenDCchinh(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[][100],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tong = 0; 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 = 0; i &lt;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i++)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j = 0; j &lt;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j++)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(i &lt; j)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tong = tong +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[i][j];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tong; 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7F23A3-D2BA-4082-AAD4-5E043180C1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2981" y="-170216"/>
            <a:ext cx="3779848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6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F5B2929-F93E-4B23-B026-096A24B28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98"/>
          <a:stretch/>
        </p:blipFill>
        <p:spPr>
          <a:xfrm>
            <a:off x="10211306" y="-560439"/>
            <a:ext cx="2318732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6792D-1C4B-41E5-9748-FA47B6FAA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5898" y="536122"/>
            <a:ext cx="4560203" cy="8961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7584478-2923-4C5F-8333-3432671B2496}"/>
              </a:ext>
            </a:extLst>
          </p:cNvPr>
          <p:cNvSpPr/>
          <p:nvPr/>
        </p:nvSpPr>
        <p:spPr>
          <a:xfrm>
            <a:off x="2372966" y="1432312"/>
            <a:ext cx="7409664" cy="4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 TỔNG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FE8F59-3006-4D0C-B401-E207EDB09009}"/>
              </a:ext>
            </a:extLst>
          </p:cNvPr>
          <p:cNvSpPr/>
          <p:nvPr/>
        </p:nvSpPr>
        <p:spPr>
          <a:xfrm>
            <a:off x="3001845" y="2210514"/>
            <a:ext cx="6780785" cy="32151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//TÍNH TỔNG PHÍA DƯỚI ĐƯỜNG CHÉO CHÍNH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TongduoiDCchinh(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[][100],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tong = 0; 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 = 0; i &lt;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i++)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j = 0; j &lt;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j++)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(i &gt; j)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tong = tong +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[i][j];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tong;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5BD347-2C27-48A5-86D6-956F3A922F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2981" y="-170216"/>
            <a:ext cx="3779848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F5B2929-F93E-4B23-B026-096A24B28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98"/>
          <a:stretch/>
        </p:blipFill>
        <p:spPr>
          <a:xfrm>
            <a:off x="10211306" y="-560439"/>
            <a:ext cx="2318732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6792D-1C4B-41E5-9748-FA47B6FAA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5898" y="536122"/>
            <a:ext cx="4560203" cy="8961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7584478-2923-4C5F-8333-3432671B2496}"/>
              </a:ext>
            </a:extLst>
          </p:cNvPr>
          <p:cNvSpPr/>
          <p:nvPr/>
        </p:nvSpPr>
        <p:spPr>
          <a:xfrm>
            <a:off x="2372966" y="1432312"/>
            <a:ext cx="7409664" cy="4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 TỔNG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FE8F59-3006-4D0C-B401-E207EDB09009}"/>
              </a:ext>
            </a:extLst>
          </p:cNvPr>
          <p:cNvSpPr/>
          <p:nvPr/>
        </p:nvSpPr>
        <p:spPr>
          <a:xfrm>
            <a:off x="3001845" y="2210514"/>
            <a:ext cx="6780785" cy="32151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//TÍNH TỔNG ĐƯỜNG CHÉO PHỤ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TongDcphu(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[][100],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tong = 0; 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 = 0; i &lt;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i++)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tong = tong +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[i][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i - 1];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tong; 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0DC009-AC69-4E5B-8658-270D28F368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2981" y="-170216"/>
            <a:ext cx="3779848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F5B2929-F93E-4B23-B026-096A24B28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98"/>
          <a:stretch/>
        </p:blipFill>
        <p:spPr>
          <a:xfrm>
            <a:off x="10211306" y="-560439"/>
            <a:ext cx="2318732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9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-0.80026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F5B2929-F93E-4B23-B026-096A24B28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98"/>
          <a:stretch/>
        </p:blipFill>
        <p:spPr>
          <a:xfrm>
            <a:off x="453677" y="-560439"/>
            <a:ext cx="2318732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33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F5B2929-F93E-4B23-B026-096A24B28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98"/>
          <a:stretch/>
        </p:blipFill>
        <p:spPr>
          <a:xfrm>
            <a:off x="453677" y="-560439"/>
            <a:ext cx="2318732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0" r="-1"/>
          <a:stretch/>
        </p:blipFill>
        <p:spPr>
          <a:xfrm>
            <a:off x="-10248900" y="-560439"/>
            <a:ext cx="11861943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5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89857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E70E96-D543-4434-954E-F3189D3B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70731" y="-560439"/>
            <a:ext cx="11365005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60881" y="-560439"/>
            <a:ext cx="11748676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578956" y="-560439"/>
            <a:ext cx="12192000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153707" y="-560439"/>
            <a:ext cx="12192000" cy="79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6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8" y="0"/>
            <a:ext cx="3785944" cy="8961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A6463D3-6961-43B4-A7B6-D6211ADB22D6}"/>
              </a:ext>
            </a:extLst>
          </p:cNvPr>
          <p:cNvSpPr/>
          <p:nvPr/>
        </p:nvSpPr>
        <p:spPr>
          <a:xfrm>
            <a:off x="3001845" y="896191"/>
            <a:ext cx="6780785" cy="8746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KHI KHAI BÁO BIẾN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x, y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D71016-DF9C-4293-97BF-AE6A45FB6EDA}"/>
              </a:ext>
            </a:extLst>
          </p:cNvPr>
          <p:cNvSpPr/>
          <p:nvPr/>
        </p:nvSpPr>
        <p:spPr>
          <a:xfrm>
            <a:off x="3001845" y="2376778"/>
            <a:ext cx="1417755" cy="8754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981519-EB41-4E53-8253-7665F125A82F}"/>
              </a:ext>
            </a:extLst>
          </p:cNvPr>
          <p:cNvSpPr/>
          <p:nvPr/>
        </p:nvSpPr>
        <p:spPr>
          <a:xfrm>
            <a:off x="4547768" y="2376778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FB8C4-FA78-4493-8E18-893A12C119E6}"/>
              </a:ext>
            </a:extLst>
          </p:cNvPr>
          <p:cNvSpPr/>
          <p:nvPr/>
        </p:nvSpPr>
        <p:spPr>
          <a:xfrm>
            <a:off x="6730213" y="2676122"/>
            <a:ext cx="1417755" cy="8754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4A927-EA2D-4DEE-8901-20B03DECF280}"/>
              </a:ext>
            </a:extLst>
          </p:cNvPr>
          <p:cNvSpPr/>
          <p:nvPr/>
        </p:nvSpPr>
        <p:spPr>
          <a:xfrm>
            <a:off x="8195138" y="2676122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7D0DC-80B4-47D9-9B38-170B3B46507D}"/>
              </a:ext>
            </a:extLst>
          </p:cNvPr>
          <p:cNvSpPr/>
          <p:nvPr/>
        </p:nvSpPr>
        <p:spPr>
          <a:xfrm>
            <a:off x="3001845" y="3251399"/>
            <a:ext cx="1417754" cy="496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5DA28-A2A7-4EF1-9CEE-93A1D8128962}"/>
              </a:ext>
            </a:extLst>
          </p:cNvPr>
          <p:cNvSpPr/>
          <p:nvPr/>
        </p:nvSpPr>
        <p:spPr>
          <a:xfrm>
            <a:off x="6730214" y="3570632"/>
            <a:ext cx="1417754" cy="496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0x20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EC7F573-3488-4FC1-A40B-161D33F57ADB}"/>
              </a:ext>
            </a:extLst>
          </p:cNvPr>
          <p:cNvSpPr/>
          <p:nvPr/>
        </p:nvSpPr>
        <p:spPr>
          <a:xfrm>
            <a:off x="3909977" y="4244517"/>
            <a:ext cx="1647893" cy="496978"/>
          </a:xfrm>
          <a:prstGeom prst="wedgeRoundRectCallout">
            <a:avLst>
              <a:gd name="adj1" fmla="val -33179"/>
              <a:gd name="adj2" fmla="val -141889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ĐỊA CHỈ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5D444050-2F5D-4E0C-8D09-3CC583A620EB}"/>
              </a:ext>
            </a:extLst>
          </p:cNvPr>
          <p:cNvSpPr/>
          <p:nvPr/>
        </p:nvSpPr>
        <p:spPr>
          <a:xfrm>
            <a:off x="7371191" y="4582801"/>
            <a:ext cx="1647893" cy="496978"/>
          </a:xfrm>
          <a:prstGeom prst="wedgeRoundRectCallout">
            <a:avLst>
              <a:gd name="adj1" fmla="val -33179"/>
              <a:gd name="adj2" fmla="val -141889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ĐỊA CHỈ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C6E21F8C-D7C1-4BA1-912A-A13B19E3AFEF}"/>
              </a:ext>
            </a:extLst>
          </p:cNvPr>
          <p:cNvSpPr/>
          <p:nvPr/>
        </p:nvSpPr>
        <p:spPr>
          <a:xfrm>
            <a:off x="8429557" y="1990742"/>
            <a:ext cx="1647893" cy="496978"/>
          </a:xfrm>
          <a:prstGeom prst="wedgeRoundRectCallout">
            <a:avLst>
              <a:gd name="adj1" fmla="val -79420"/>
              <a:gd name="adj2" fmla="val 141765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GIÁ TRỊ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549BF211-0D0E-43AB-866C-4B8929D85D42}"/>
              </a:ext>
            </a:extLst>
          </p:cNvPr>
          <p:cNvSpPr/>
          <p:nvPr/>
        </p:nvSpPr>
        <p:spPr>
          <a:xfrm>
            <a:off x="1196122" y="2128289"/>
            <a:ext cx="1647893" cy="496978"/>
          </a:xfrm>
          <a:prstGeom prst="wedgeRoundRectCallout">
            <a:avLst>
              <a:gd name="adj1" fmla="val 80111"/>
              <a:gd name="adj2" fmla="val 126432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GIÁ TRỊ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97A271B-34A9-4047-BC33-4EFA00DD1C36}"/>
              </a:ext>
            </a:extLst>
          </p:cNvPr>
          <p:cNvSpPr/>
          <p:nvPr/>
        </p:nvSpPr>
        <p:spPr>
          <a:xfrm>
            <a:off x="3001845" y="5297735"/>
            <a:ext cx="6780785" cy="10914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KHI GỌI TÊN BIẾN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i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 tính sẽ tìm đến </a:t>
            </a:r>
            <a:r>
              <a:rPr lang="en-US" sz="2000" b="1" i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 chỉ vùng nhớ </a:t>
            </a:r>
            <a:r>
              <a:rPr lang="en-US" i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 để lấy giá trị biến</a:t>
            </a:r>
          </a:p>
        </p:txBody>
      </p:sp>
    </p:spTree>
    <p:extLst>
      <p:ext uri="{BB962C8B-B14F-4D97-AF65-F5344CB8AC3E}">
        <p14:creationId xmlns:p14="http://schemas.microsoft.com/office/powerpoint/2010/main" val="3813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3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9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 animBg="1"/>
      <p:bldP spid="7" grpId="0"/>
      <p:bldP spid="8" grpId="0" animBg="1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D71016-DF9C-4293-97BF-AE6A45FB6EDA}"/>
              </a:ext>
            </a:extLst>
          </p:cNvPr>
          <p:cNvSpPr/>
          <p:nvPr/>
        </p:nvSpPr>
        <p:spPr>
          <a:xfrm>
            <a:off x="3001845" y="2376778"/>
            <a:ext cx="1417755" cy="8754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981519-EB41-4E53-8253-7665F125A82F}"/>
              </a:ext>
            </a:extLst>
          </p:cNvPr>
          <p:cNvSpPr/>
          <p:nvPr/>
        </p:nvSpPr>
        <p:spPr>
          <a:xfrm>
            <a:off x="4547768" y="2376778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FB8C4-FA78-4493-8E18-893A12C119E6}"/>
              </a:ext>
            </a:extLst>
          </p:cNvPr>
          <p:cNvSpPr/>
          <p:nvPr/>
        </p:nvSpPr>
        <p:spPr>
          <a:xfrm>
            <a:off x="6730213" y="2676122"/>
            <a:ext cx="1417755" cy="8754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4A927-EA2D-4DEE-8901-20B03DECF280}"/>
              </a:ext>
            </a:extLst>
          </p:cNvPr>
          <p:cNvSpPr/>
          <p:nvPr/>
        </p:nvSpPr>
        <p:spPr>
          <a:xfrm>
            <a:off x="8195138" y="2676122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7D0DC-80B4-47D9-9B38-170B3B46507D}"/>
              </a:ext>
            </a:extLst>
          </p:cNvPr>
          <p:cNvSpPr/>
          <p:nvPr/>
        </p:nvSpPr>
        <p:spPr>
          <a:xfrm>
            <a:off x="3001845" y="3251399"/>
            <a:ext cx="1417754" cy="496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5DA28-A2A7-4EF1-9CEE-93A1D8128962}"/>
              </a:ext>
            </a:extLst>
          </p:cNvPr>
          <p:cNvSpPr/>
          <p:nvPr/>
        </p:nvSpPr>
        <p:spPr>
          <a:xfrm>
            <a:off x="6730214" y="3570632"/>
            <a:ext cx="1417754" cy="496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028" y="0"/>
            <a:ext cx="3785944" cy="89619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492E35A-34EB-4ABB-8C9D-1121AD7F2B3B}"/>
              </a:ext>
            </a:extLst>
          </p:cNvPr>
          <p:cNvGrpSpPr/>
          <p:nvPr/>
        </p:nvGrpSpPr>
        <p:grpSpPr>
          <a:xfrm>
            <a:off x="3001845" y="4622998"/>
            <a:ext cx="2219325" cy="1371599"/>
            <a:chOff x="3001845" y="4622998"/>
            <a:chExt cx="2219325" cy="13715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357162-1AFE-4495-885E-A7D7CA02272E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31E3D0-C8DF-4012-B362-19DCB1A344DA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5331C3-3136-438E-9FA3-846EF26B397B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943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D71016-DF9C-4293-97BF-AE6A45FB6EDA}"/>
              </a:ext>
            </a:extLst>
          </p:cNvPr>
          <p:cNvSpPr/>
          <p:nvPr/>
        </p:nvSpPr>
        <p:spPr>
          <a:xfrm>
            <a:off x="3001845" y="2376778"/>
            <a:ext cx="1417755" cy="87546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981519-EB41-4E53-8253-7665F125A82F}"/>
              </a:ext>
            </a:extLst>
          </p:cNvPr>
          <p:cNvSpPr/>
          <p:nvPr/>
        </p:nvSpPr>
        <p:spPr>
          <a:xfrm>
            <a:off x="4547768" y="2376778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FB8C4-FA78-4493-8E18-893A12C119E6}"/>
              </a:ext>
            </a:extLst>
          </p:cNvPr>
          <p:cNvSpPr/>
          <p:nvPr/>
        </p:nvSpPr>
        <p:spPr>
          <a:xfrm>
            <a:off x="6730213" y="2676122"/>
            <a:ext cx="1417755" cy="8754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4A927-EA2D-4DEE-8901-20B03DECF280}"/>
              </a:ext>
            </a:extLst>
          </p:cNvPr>
          <p:cNvSpPr/>
          <p:nvPr/>
        </p:nvSpPr>
        <p:spPr>
          <a:xfrm>
            <a:off x="8195138" y="2676122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7D0DC-80B4-47D9-9B38-170B3B46507D}"/>
              </a:ext>
            </a:extLst>
          </p:cNvPr>
          <p:cNvSpPr/>
          <p:nvPr/>
        </p:nvSpPr>
        <p:spPr>
          <a:xfrm>
            <a:off x="3001845" y="3251399"/>
            <a:ext cx="1417754" cy="49697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5DA28-A2A7-4EF1-9CEE-93A1D8128962}"/>
              </a:ext>
            </a:extLst>
          </p:cNvPr>
          <p:cNvSpPr/>
          <p:nvPr/>
        </p:nvSpPr>
        <p:spPr>
          <a:xfrm>
            <a:off x="6730214" y="3570632"/>
            <a:ext cx="1417754" cy="496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028" y="0"/>
            <a:ext cx="3785944" cy="89619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492E35A-34EB-4ABB-8C9D-1121AD7F2B3B}"/>
              </a:ext>
            </a:extLst>
          </p:cNvPr>
          <p:cNvGrpSpPr/>
          <p:nvPr/>
        </p:nvGrpSpPr>
        <p:grpSpPr>
          <a:xfrm>
            <a:off x="3001845" y="4622998"/>
            <a:ext cx="2219325" cy="1371599"/>
            <a:chOff x="3001845" y="4622998"/>
            <a:chExt cx="2219325" cy="13715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357162-1AFE-4495-885E-A7D7CA02272E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31E3D0-C8DF-4012-B362-19DCB1A344DA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5331C3-3136-438E-9FA3-846EF26B397B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0x30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AB27C-DE66-44E3-8352-2518FB731E3C}"/>
              </a:ext>
            </a:extLst>
          </p:cNvPr>
          <p:cNvSpPr/>
          <p:nvPr/>
        </p:nvSpPr>
        <p:spPr>
          <a:xfrm>
            <a:off x="3056133" y="4622159"/>
            <a:ext cx="1417755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1B88941-DA29-4DD3-BE9C-CD3C2CCA828D}"/>
              </a:ext>
            </a:extLst>
          </p:cNvPr>
          <p:cNvCxnSpPr>
            <a:stCxn id="20" idx="3"/>
            <a:endCxn id="11" idx="3"/>
          </p:cNvCxnSpPr>
          <p:nvPr/>
        </p:nvCxnSpPr>
        <p:spPr>
          <a:xfrm flipH="1" flipV="1">
            <a:off x="4419599" y="3499888"/>
            <a:ext cx="801571" cy="1560840"/>
          </a:xfrm>
          <a:prstGeom prst="bentConnector3">
            <a:avLst>
              <a:gd name="adj1" fmla="val -28519"/>
            </a:avLst>
          </a:prstGeom>
          <a:ln w="28575" cap="rnd">
            <a:solidFill>
              <a:schemeClr val="accent3">
                <a:lumMod val="7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08F6755A-68A1-456D-9B04-FC0105887E7F}"/>
              </a:ext>
            </a:extLst>
          </p:cNvPr>
          <p:cNvSpPr/>
          <p:nvPr/>
        </p:nvSpPr>
        <p:spPr>
          <a:xfrm>
            <a:off x="6108993" y="4622159"/>
            <a:ext cx="4845691" cy="1069285"/>
          </a:xfrm>
          <a:prstGeom prst="wedgeRoundRectCallout">
            <a:avLst>
              <a:gd name="adj1" fmla="val -89819"/>
              <a:gd name="adj2" fmla="val 18190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 b="1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lưu </a:t>
            </a:r>
            <a:r>
              <a:rPr lang="en-US" sz="2800" b="1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địa chỉ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(p </a:t>
            </a:r>
            <a:r>
              <a:rPr lang="en-US" sz="2400" b="1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đến </a:t>
            </a:r>
            <a:r>
              <a:rPr lang="en-US" sz="2400" b="1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vùng nhớ 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của x)</a:t>
            </a:r>
          </a:p>
        </p:txBody>
      </p:sp>
    </p:spTree>
    <p:extLst>
      <p:ext uri="{BB962C8B-B14F-4D97-AF65-F5344CB8AC3E}">
        <p14:creationId xmlns:p14="http://schemas.microsoft.com/office/powerpoint/2010/main" val="101234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D71016-DF9C-4293-97BF-AE6A45FB6EDA}"/>
              </a:ext>
            </a:extLst>
          </p:cNvPr>
          <p:cNvSpPr/>
          <p:nvPr/>
        </p:nvSpPr>
        <p:spPr>
          <a:xfrm>
            <a:off x="3001845" y="2376778"/>
            <a:ext cx="1417755" cy="87546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981519-EB41-4E53-8253-7665F125A82F}"/>
              </a:ext>
            </a:extLst>
          </p:cNvPr>
          <p:cNvSpPr/>
          <p:nvPr/>
        </p:nvSpPr>
        <p:spPr>
          <a:xfrm>
            <a:off x="4547768" y="2376778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FB8C4-FA78-4493-8E18-893A12C119E6}"/>
              </a:ext>
            </a:extLst>
          </p:cNvPr>
          <p:cNvSpPr/>
          <p:nvPr/>
        </p:nvSpPr>
        <p:spPr>
          <a:xfrm>
            <a:off x="6730213" y="2676122"/>
            <a:ext cx="1417755" cy="8754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4A927-EA2D-4DEE-8901-20B03DECF280}"/>
              </a:ext>
            </a:extLst>
          </p:cNvPr>
          <p:cNvSpPr/>
          <p:nvPr/>
        </p:nvSpPr>
        <p:spPr>
          <a:xfrm>
            <a:off x="8195138" y="2676122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7D0DC-80B4-47D9-9B38-170B3B46507D}"/>
              </a:ext>
            </a:extLst>
          </p:cNvPr>
          <p:cNvSpPr/>
          <p:nvPr/>
        </p:nvSpPr>
        <p:spPr>
          <a:xfrm>
            <a:off x="3001845" y="3251399"/>
            <a:ext cx="1417754" cy="49697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5DA28-A2A7-4EF1-9CEE-93A1D8128962}"/>
              </a:ext>
            </a:extLst>
          </p:cNvPr>
          <p:cNvSpPr/>
          <p:nvPr/>
        </p:nvSpPr>
        <p:spPr>
          <a:xfrm>
            <a:off x="6730214" y="3570632"/>
            <a:ext cx="1417754" cy="496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028" y="0"/>
            <a:ext cx="3785944" cy="89619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492E35A-34EB-4ABB-8C9D-1121AD7F2B3B}"/>
              </a:ext>
            </a:extLst>
          </p:cNvPr>
          <p:cNvGrpSpPr/>
          <p:nvPr/>
        </p:nvGrpSpPr>
        <p:grpSpPr>
          <a:xfrm>
            <a:off x="3001845" y="4622998"/>
            <a:ext cx="2219325" cy="1371599"/>
            <a:chOff x="3001845" y="4622998"/>
            <a:chExt cx="2219325" cy="13715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357162-1AFE-4495-885E-A7D7CA02272E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31E3D0-C8DF-4012-B362-19DCB1A344DA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5331C3-3136-438E-9FA3-846EF26B397B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0x30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AB27C-DE66-44E3-8352-2518FB731E3C}"/>
              </a:ext>
            </a:extLst>
          </p:cNvPr>
          <p:cNvSpPr/>
          <p:nvPr/>
        </p:nvSpPr>
        <p:spPr>
          <a:xfrm>
            <a:off x="3056133" y="4622159"/>
            <a:ext cx="1417755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1B88941-DA29-4DD3-BE9C-CD3C2CCA828D}"/>
              </a:ext>
            </a:extLst>
          </p:cNvPr>
          <p:cNvCxnSpPr>
            <a:stCxn id="20" idx="3"/>
            <a:endCxn id="11" idx="3"/>
          </p:cNvCxnSpPr>
          <p:nvPr/>
        </p:nvCxnSpPr>
        <p:spPr>
          <a:xfrm flipH="1" flipV="1">
            <a:off x="4419599" y="3499888"/>
            <a:ext cx="801571" cy="1560840"/>
          </a:xfrm>
          <a:prstGeom prst="bentConnector3">
            <a:avLst>
              <a:gd name="adj1" fmla="val -28519"/>
            </a:avLst>
          </a:prstGeom>
          <a:ln w="28575" cap="rnd">
            <a:solidFill>
              <a:schemeClr val="accent3">
                <a:lumMod val="7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08F6755A-68A1-456D-9B04-FC0105887E7F}"/>
              </a:ext>
            </a:extLst>
          </p:cNvPr>
          <p:cNvSpPr/>
          <p:nvPr/>
        </p:nvSpPr>
        <p:spPr>
          <a:xfrm>
            <a:off x="6108993" y="4622159"/>
            <a:ext cx="4845691" cy="1069285"/>
          </a:xfrm>
          <a:prstGeom prst="wedgeRoundRectCallout">
            <a:avLst>
              <a:gd name="adj1" fmla="val -89819"/>
              <a:gd name="adj2" fmla="val 18190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 b="1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lưu </a:t>
            </a:r>
            <a:r>
              <a:rPr lang="en-US" sz="2800" b="1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địa chỉ </a:t>
            </a:r>
            <a:r>
              <a:rPr lang="en-US" sz="2400" b="1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(p </a:t>
            </a:r>
            <a:r>
              <a:rPr lang="en-US" sz="2400" b="1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đến </a:t>
            </a:r>
            <a:r>
              <a:rPr lang="en-US" sz="2400" b="1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vùng nhớ </a:t>
            </a:r>
            <a:r>
              <a:rPr lang="en-US" sz="24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của x)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14E66D-7DBD-4B52-90C4-F6DEB06E9C68}"/>
              </a:ext>
            </a:extLst>
          </p:cNvPr>
          <p:cNvSpPr/>
          <p:nvPr/>
        </p:nvSpPr>
        <p:spPr>
          <a:xfrm>
            <a:off x="285009" y="649130"/>
            <a:ext cx="11219126" cy="1360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54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440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là </a:t>
            </a:r>
            <a:r>
              <a:rPr lang="en-US" sz="4400" b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 trỏ 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(trỏ đến vùng nhớ kiểu nguyên – vì x kiểu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941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D71016-DF9C-4293-97BF-AE6A45FB6EDA}"/>
              </a:ext>
            </a:extLst>
          </p:cNvPr>
          <p:cNvSpPr/>
          <p:nvPr/>
        </p:nvSpPr>
        <p:spPr>
          <a:xfrm>
            <a:off x="3001845" y="2376778"/>
            <a:ext cx="1417755" cy="87546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981519-EB41-4E53-8253-7665F125A82F}"/>
              </a:ext>
            </a:extLst>
          </p:cNvPr>
          <p:cNvSpPr/>
          <p:nvPr/>
        </p:nvSpPr>
        <p:spPr>
          <a:xfrm>
            <a:off x="4547768" y="2376778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FB8C4-FA78-4493-8E18-893A12C119E6}"/>
              </a:ext>
            </a:extLst>
          </p:cNvPr>
          <p:cNvSpPr/>
          <p:nvPr/>
        </p:nvSpPr>
        <p:spPr>
          <a:xfrm>
            <a:off x="6730213" y="2676122"/>
            <a:ext cx="1417755" cy="8754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4A927-EA2D-4DEE-8901-20B03DECF280}"/>
              </a:ext>
            </a:extLst>
          </p:cNvPr>
          <p:cNvSpPr/>
          <p:nvPr/>
        </p:nvSpPr>
        <p:spPr>
          <a:xfrm>
            <a:off x="8195138" y="2676122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7D0DC-80B4-47D9-9B38-170B3B46507D}"/>
              </a:ext>
            </a:extLst>
          </p:cNvPr>
          <p:cNvSpPr/>
          <p:nvPr/>
        </p:nvSpPr>
        <p:spPr>
          <a:xfrm>
            <a:off x="3001845" y="3251399"/>
            <a:ext cx="1417754" cy="49697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5DA28-A2A7-4EF1-9CEE-93A1D8128962}"/>
              </a:ext>
            </a:extLst>
          </p:cNvPr>
          <p:cNvSpPr/>
          <p:nvPr/>
        </p:nvSpPr>
        <p:spPr>
          <a:xfrm>
            <a:off x="6730214" y="3570632"/>
            <a:ext cx="1417754" cy="496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492E35A-34EB-4ABB-8C9D-1121AD7F2B3B}"/>
              </a:ext>
            </a:extLst>
          </p:cNvPr>
          <p:cNvGrpSpPr/>
          <p:nvPr/>
        </p:nvGrpSpPr>
        <p:grpSpPr>
          <a:xfrm>
            <a:off x="3001845" y="4622998"/>
            <a:ext cx="2219325" cy="1371599"/>
            <a:chOff x="3001845" y="4622998"/>
            <a:chExt cx="2219325" cy="13715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357162-1AFE-4495-885E-A7D7CA02272E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31E3D0-C8DF-4012-B362-19DCB1A344DA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5331C3-3136-438E-9FA3-846EF26B397B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0x30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AB27C-DE66-44E3-8352-2518FB731E3C}"/>
              </a:ext>
            </a:extLst>
          </p:cNvPr>
          <p:cNvSpPr/>
          <p:nvPr/>
        </p:nvSpPr>
        <p:spPr>
          <a:xfrm>
            <a:off x="3056133" y="4622159"/>
            <a:ext cx="1417755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1B88941-DA29-4DD3-BE9C-CD3C2CCA828D}"/>
              </a:ext>
            </a:extLst>
          </p:cNvPr>
          <p:cNvCxnSpPr>
            <a:stCxn id="20" idx="3"/>
            <a:endCxn id="11" idx="3"/>
          </p:cNvCxnSpPr>
          <p:nvPr/>
        </p:nvCxnSpPr>
        <p:spPr>
          <a:xfrm flipH="1" flipV="1">
            <a:off x="4419599" y="3499888"/>
            <a:ext cx="801571" cy="1560840"/>
          </a:xfrm>
          <a:prstGeom prst="bentConnector3">
            <a:avLst>
              <a:gd name="adj1" fmla="val -28519"/>
            </a:avLst>
          </a:prstGeom>
          <a:ln w="28575" cap="rnd">
            <a:solidFill>
              <a:schemeClr val="accent3">
                <a:lumMod val="7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028" y="0"/>
            <a:ext cx="3785944" cy="8961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0D2C824-17B6-409F-A344-3CFF35ED5D18}"/>
              </a:ext>
            </a:extLst>
          </p:cNvPr>
          <p:cNvSpPr/>
          <p:nvPr/>
        </p:nvSpPr>
        <p:spPr>
          <a:xfrm>
            <a:off x="1954134" y="1036817"/>
            <a:ext cx="8123316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800"/>
              </a:spcAft>
            </a:pPr>
            <a:r>
              <a:rPr lang="vi-V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 lấy địa chỉ của một biến bất kỳ, ta viết:</a:t>
            </a:r>
          </a:p>
          <a:p>
            <a:pPr lvl="0" algn="ctr">
              <a:spcAft>
                <a:spcPts val="800"/>
              </a:spcAft>
            </a:pPr>
            <a:r>
              <a:rPr lang="vi-V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&amp;&lt;tên biến&gt;</a:t>
            </a:r>
          </a:p>
        </p:txBody>
      </p:sp>
    </p:spTree>
    <p:extLst>
      <p:ext uri="{BB962C8B-B14F-4D97-AF65-F5344CB8AC3E}">
        <p14:creationId xmlns:p14="http://schemas.microsoft.com/office/powerpoint/2010/main" val="300489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D71016-DF9C-4293-97BF-AE6A45FB6EDA}"/>
              </a:ext>
            </a:extLst>
          </p:cNvPr>
          <p:cNvSpPr/>
          <p:nvPr/>
        </p:nvSpPr>
        <p:spPr>
          <a:xfrm>
            <a:off x="3001845" y="2376778"/>
            <a:ext cx="1417755" cy="87546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981519-EB41-4E53-8253-7665F125A82F}"/>
              </a:ext>
            </a:extLst>
          </p:cNvPr>
          <p:cNvSpPr/>
          <p:nvPr/>
        </p:nvSpPr>
        <p:spPr>
          <a:xfrm>
            <a:off x="4547768" y="2376778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FB8C4-FA78-4493-8E18-893A12C119E6}"/>
              </a:ext>
            </a:extLst>
          </p:cNvPr>
          <p:cNvSpPr/>
          <p:nvPr/>
        </p:nvSpPr>
        <p:spPr>
          <a:xfrm>
            <a:off x="6730213" y="2676122"/>
            <a:ext cx="1417755" cy="8754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4A927-EA2D-4DEE-8901-20B03DECF280}"/>
              </a:ext>
            </a:extLst>
          </p:cNvPr>
          <p:cNvSpPr/>
          <p:nvPr/>
        </p:nvSpPr>
        <p:spPr>
          <a:xfrm>
            <a:off x="8195138" y="2676122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7D0DC-80B4-47D9-9B38-170B3B46507D}"/>
              </a:ext>
            </a:extLst>
          </p:cNvPr>
          <p:cNvSpPr/>
          <p:nvPr/>
        </p:nvSpPr>
        <p:spPr>
          <a:xfrm>
            <a:off x="3001845" y="3251399"/>
            <a:ext cx="1417754" cy="49697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5DA28-A2A7-4EF1-9CEE-93A1D8128962}"/>
              </a:ext>
            </a:extLst>
          </p:cNvPr>
          <p:cNvSpPr/>
          <p:nvPr/>
        </p:nvSpPr>
        <p:spPr>
          <a:xfrm>
            <a:off x="6730214" y="3570632"/>
            <a:ext cx="1417754" cy="496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492E35A-34EB-4ABB-8C9D-1121AD7F2B3B}"/>
              </a:ext>
            </a:extLst>
          </p:cNvPr>
          <p:cNvGrpSpPr/>
          <p:nvPr/>
        </p:nvGrpSpPr>
        <p:grpSpPr>
          <a:xfrm>
            <a:off x="3001845" y="4622998"/>
            <a:ext cx="2219325" cy="1371599"/>
            <a:chOff x="3001845" y="4622998"/>
            <a:chExt cx="2219325" cy="13715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357162-1AFE-4495-885E-A7D7CA02272E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31E3D0-C8DF-4012-B362-19DCB1A344DA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5331C3-3136-438E-9FA3-846EF26B397B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0x30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AB27C-DE66-44E3-8352-2518FB731E3C}"/>
              </a:ext>
            </a:extLst>
          </p:cNvPr>
          <p:cNvSpPr/>
          <p:nvPr/>
        </p:nvSpPr>
        <p:spPr>
          <a:xfrm>
            <a:off x="3056133" y="4622159"/>
            <a:ext cx="1417755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1B88941-DA29-4DD3-BE9C-CD3C2CCA828D}"/>
              </a:ext>
            </a:extLst>
          </p:cNvPr>
          <p:cNvCxnSpPr>
            <a:stCxn id="20" idx="3"/>
            <a:endCxn id="11" idx="3"/>
          </p:cNvCxnSpPr>
          <p:nvPr/>
        </p:nvCxnSpPr>
        <p:spPr>
          <a:xfrm flipH="1" flipV="1">
            <a:off x="4419599" y="3499888"/>
            <a:ext cx="801571" cy="1560840"/>
          </a:xfrm>
          <a:prstGeom prst="bentConnector3">
            <a:avLst>
              <a:gd name="adj1" fmla="val -28519"/>
            </a:avLst>
          </a:prstGeom>
          <a:ln w="28575" cap="rnd">
            <a:solidFill>
              <a:schemeClr val="accent3">
                <a:lumMod val="7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028" y="0"/>
            <a:ext cx="3785944" cy="8961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0D2C824-17B6-409F-A344-3CFF35ED5D18}"/>
              </a:ext>
            </a:extLst>
          </p:cNvPr>
          <p:cNvSpPr/>
          <p:nvPr/>
        </p:nvSpPr>
        <p:spPr>
          <a:xfrm>
            <a:off x="1954134" y="1036817"/>
            <a:ext cx="8123316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800"/>
              </a:spcAft>
            </a:pPr>
            <a:r>
              <a:rPr lang="vi-V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 lấy địa chỉ của một biến bất kỳ, ta viết:</a:t>
            </a:r>
          </a:p>
          <a:p>
            <a:pPr lvl="0" algn="ctr">
              <a:spcAft>
                <a:spcPts val="800"/>
              </a:spcAft>
            </a:pPr>
            <a:r>
              <a:rPr lang="vi-V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&amp;&lt;tên biến&gt;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AD637504-436E-4273-8326-1B01CAC07404}"/>
              </a:ext>
            </a:extLst>
          </p:cNvPr>
          <p:cNvSpPr/>
          <p:nvPr/>
        </p:nvSpPr>
        <p:spPr>
          <a:xfrm>
            <a:off x="1573800" y="2991270"/>
            <a:ext cx="991076" cy="875460"/>
          </a:xfrm>
          <a:prstGeom prst="wedgeRoundRectCallout">
            <a:avLst>
              <a:gd name="adj1" fmla="val 104107"/>
              <a:gd name="adj2" fmla="val 10276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&amp;x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DEC4D5ED-FA78-4B89-98C3-A7AC10CBF942}"/>
              </a:ext>
            </a:extLst>
          </p:cNvPr>
          <p:cNvSpPr/>
          <p:nvPr/>
        </p:nvSpPr>
        <p:spPr>
          <a:xfrm>
            <a:off x="8453970" y="3790110"/>
            <a:ext cx="991076" cy="875460"/>
          </a:xfrm>
          <a:prstGeom prst="wedgeRoundRectCallout">
            <a:avLst>
              <a:gd name="adj1" fmla="val -99641"/>
              <a:gd name="adj2" fmla="val -37596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&amp;y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DC8ECA2C-2656-4096-A3E3-2EFCD269545F}"/>
              </a:ext>
            </a:extLst>
          </p:cNvPr>
          <p:cNvSpPr/>
          <p:nvPr/>
        </p:nvSpPr>
        <p:spPr>
          <a:xfrm>
            <a:off x="4816052" y="5715088"/>
            <a:ext cx="991076" cy="875460"/>
          </a:xfrm>
          <a:prstGeom prst="wedgeRoundRectCallout">
            <a:avLst>
              <a:gd name="adj1" fmla="val -101563"/>
              <a:gd name="adj2" fmla="val -37596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&amp;p</a:t>
            </a:r>
          </a:p>
        </p:txBody>
      </p:sp>
    </p:spTree>
    <p:extLst>
      <p:ext uri="{BB962C8B-B14F-4D97-AF65-F5344CB8AC3E}">
        <p14:creationId xmlns:p14="http://schemas.microsoft.com/office/powerpoint/2010/main" val="113360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D71016-DF9C-4293-97BF-AE6A45FB6EDA}"/>
              </a:ext>
            </a:extLst>
          </p:cNvPr>
          <p:cNvSpPr/>
          <p:nvPr/>
        </p:nvSpPr>
        <p:spPr>
          <a:xfrm>
            <a:off x="3001845" y="2376778"/>
            <a:ext cx="1417755" cy="87546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981519-EB41-4E53-8253-7665F125A82F}"/>
              </a:ext>
            </a:extLst>
          </p:cNvPr>
          <p:cNvSpPr/>
          <p:nvPr/>
        </p:nvSpPr>
        <p:spPr>
          <a:xfrm>
            <a:off x="4547768" y="2376778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FB8C4-FA78-4493-8E18-893A12C119E6}"/>
              </a:ext>
            </a:extLst>
          </p:cNvPr>
          <p:cNvSpPr/>
          <p:nvPr/>
        </p:nvSpPr>
        <p:spPr>
          <a:xfrm>
            <a:off x="6730213" y="2676122"/>
            <a:ext cx="1417755" cy="8754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4A927-EA2D-4DEE-8901-20B03DECF280}"/>
              </a:ext>
            </a:extLst>
          </p:cNvPr>
          <p:cNvSpPr/>
          <p:nvPr/>
        </p:nvSpPr>
        <p:spPr>
          <a:xfrm>
            <a:off x="8195138" y="2676122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7D0DC-80B4-47D9-9B38-170B3B46507D}"/>
              </a:ext>
            </a:extLst>
          </p:cNvPr>
          <p:cNvSpPr/>
          <p:nvPr/>
        </p:nvSpPr>
        <p:spPr>
          <a:xfrm>
            <a:off x="3001845" y="3251399"/>
            <a:ext cx="1417754" cy="49697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5DA28-A2A7-4EF1-9CEE-93A1D8128962}"/>
              </a:ext>
            </a:extLst>
          </p:cNvPr>
          <p:cNvSpPr/>
          <p:nvPr/>
        </p:nvSpPr>
        <p:spPr>
          <a:xfrm>
            <a:off x="6730214" y="3570632"/>
            <a:ext cx="1417754" cy="496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492E35A-34EB-4ABB-8C9D-1121AD7F2B3B}"/>
              </a:ext>
            </a:extLst>
          </p:cNvPr>
          <p:cNvGrpSpPr/>
          <p:nvPr/>
        </p:nvGrpSpPr>
        <p:grpSpPr>
          <a:xfrm>
            <a:off x="3001845" y="4622998"/>
            <a:ext cx="2219325" cy="1371599"/>
            <a:chOff x="3001845" y="4622998"/>
            <a:chExt cx="2219325" cy="13715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357162-1AFE-4495-885E-A7D7CA02272E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31E3D0-C8DF-4012-B362-19DCB1A344DA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5331C3-3136-438E-9FA3-846EF26B397B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0x30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AB27C-DE66-44E3-8352-2518FB731E3C}"/>
              </a:ext>
            </a:extLst>
          </p:cNvPr>
          <p:cNvSpPr/>
          <p:nvPr/>
        </p:nvSpPr>
        <p:spPr>
          <a:xfrm>
            <a:off x="3056133" y="4622159"/>
            <a:ext cx="1417755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1B88941-DA29-4DD3-BE9C-CD3C2CCA828D}"/>
              </a:ext>
            </a:extLst>
          </p:cNvPr>
          <p:cNvCxnSpPr>
            <a:cxnSpLocks/>
            <a:stCxn id="20" idx="3"/>
            <a:endCxn id="11" idx="3"/>
          </p:cNvCxnSpPr>
          <p:nvPr/>
        </p:nvCxnSpPr>
        <p:spPr>
          <a:xfrm flipH="1" flipV="1">
            <a:off x="4419599" y="3499888"/>
            <a:ext cx="801571" cy="1560840"/>
          </a:xfrm>
          <a:prstGeom prst="bentConnector3">
            <a:avLst>
              <a:gd name="adj1" fmla="val -28519"/>
            </a:avLst>
          </a:prstGeom>
          <a:ln w="28575" cap="rnd">
            <a:solidFill>
              <a:schemeClr val="accent3">
                <a:lumMod val="7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028" y="0"/>
            <a:ext cx="3785944" cy="8961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0D2C824-17B6-409F-A344-3CFF35ED5D18}"/>
              </a:ext>
            </a:extLst>
          </p:cNvPr>
          <p:cNvSpPr/>
          <p:nvPr/>
        </p:nvSpPr>
        <p:spPr>
          <a:xfrm>
            <a:off x="1954134" y="1036817"/>
            <a:ext cx="8123316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800"/>
              </a:spcAft>
            </a:pPr>
            <a:r>
              <a:rPr lang="vi-V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 lấy giá trị tại một vùng nhớ (địa chỉ), ta viết:</a:t>
            </a:r>
          </a:p>
          <a:p>
            <a:pPr lvl="0" algn="ctr">
              <a:spcAft>
                <a:spcPts val="800"/>
              </a:spcAft>
            </a:pPr>
            <a:r>
              <a:rPr lang="vi-V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*&lt;địa chỉ&gt;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AD637504-436E-4273-8326-1B01CAC07404}"/>
              </a:ext>
            </a:extLst>
          </p:cNvPr>
          <p:cNvSpPr/>
          <p:nvPr/>
        </p:nvSpPr>
        <p:spPr>
          <a:xfrm>
            <a:off x="1573800" y="2991270"/>
            <a:ext cx="991076" cy="875460"/>
          </a:xfrm>
          <a:prstGeom prst="wedgeRoundRectCallout">
            <a:avLst>
              <a:gd name="adj1" fmla="val 104107"/>
              <a:gd name="adj2" fmla="val 10276"/>
              <a:gd name="adj3" fmla="val 16667"/>
            </a:avLst>
          </a:prstGeom>
          <a:solidFill>
            <a:srgbClr val="FFFFFF">
              <a:alpha val="49020"/>
            </a:srgbClr>
          </a:solidFill>
          <a:ln>
            <a:solidFill>
              <a:srgbClr val="D30F64">
                <a:alpha val="49020"/>
              </a:srgb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FF9393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&amp;x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DEC4D5ED-FA78-4B89-98C3-A7AC10CBF942}"/>
              </a:ext>
            </a:extLst>
          </p:cNvPr>
          <p:cNvSpPr/>
          <p:nvPr/>
        </p:nvSpPr>
        <p:spPr>
          <a:xfrm>
            <a:off x="8453970" y="3790110"/>
            <a:ext cx="991076" cy="875460"/>
          </a:xfrm>
          <a:prstGeom prst="wedgeRoundRectCallout">
            <a:avLst>
              <a:gd name="adj1" fmla="val -99641"/>
              <a:gd name="adj2" fmla="val -37596"/>
              <a:gd name="adj3" fmla="val 16667"/>
            </a:avLst>
          </a:prstGeom>
          <a:solidFill>
            <a:srgbClr val="FFFFFF">
              <a:alpha val="49020"/>
            </a:srgbClr>
          </a:solidFill>
          <a:ln>
            <a:solidFill>
              <a:srgbClr val="D30F64">
                <a:alpha val="49020"/>
              </a:srgb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FF9393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&amp;y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DC8ECA2C-2656-4096-A3E3-2EFCD269545F}"/>
              </a:ext>
            </a:extLst>
          </p:cNvPr>
          <p:cNvSpPr/>
          <p:nvPr/>
        </p:nvSpPr>
        <p:spPr>
          <a:xfrm>
            <a:off x="4816052" y="5715088"/>
            <a:ext cx="991076" cy="875460"/>
          </a:xfrm>
          <a:prstGeom prst="wedgeRoundRectCallout">
            <a:avLst>
              <a:gd name="adj1" fmla="val -101563"/>
              <a:gd name="adj2" fmla="val -37596"/>
              <a:gd name="adj3" fmla="val 16667"/>
            </a:avLst>
          </a:prstGeom>
          <a:solidFill>
            <a:srgbClr val="FFFFFF">
              <a:alpha val="49020"/>
            </a:srgbClr>
          </a:solidFill>
          <a:ln>
            <a:solidFill>
              <a:srgbClr val="D30F64">
                <a:alpha val="49020"/>
              </a:srgb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FF9393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&amp;p</a:t>
            </a:r>
          </a:p>
        </p:txBody>
      </p:sp>
    </p:spTree>
    <p:extLst>
      <p:ext uri="{BB962C8B-B14F-4D97-AF65-F5344CB8AC3E}">
        <p14:creationId xmlns:p14="http://schemas.microsoft.com/office/powerpoint/2010/main" val="242628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D71016-DF9C-4293-97BF-AE6A45FB6EDA}"/>
              </a:ext>
            </a:extLst>
          </p:cNvPr>
          <p:cNvSpPr/>
          <p:nvPr/>
        </p:nvSpPr>
        <p:spPr>
          <a:xfrm>
            <a:off x="3001845" y="2376778"/>
            <a:ext cx="1417755" cy="87546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981519-EB41-4E53-8253-7665F125A82F}"/>
              </a:ext>
            </a:extLst>
          </p:cNvPr>
          <p:cNvSpPr/>
          <p:nvPr/>
        </p:nvSpPr>
        <p:spPr>
          <a:xfrm>
            <a:off x="4547768" y="2376778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FB8C4-FA78-4493-8E18-893A12C119E6}"/>
              </a:ext>
            </a:extLst>
          </p:cNvPr>
          <p:cNvSpPr/>
          <p:nvPr/>
        </p:nvSpPr>
        <p:spPr>
          <a:xfrm>
            <a:off x="6730213" y="2676122"/>
            <a:ext cx="1417755" cy="8754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4A927-EA2D-4DEE-8901-20B03DECF280}"/>
              </a:ext>
            </a:extLst>
          </p:cNvPr>
          <p:cNvSpPr/>
          <p:nvPr/>
        </p:nvSpPr>
        <p:spPr>
          <a:xfrm>
            <a:off x="8195138" y="2676122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7D0DC-80B4-47D9-9B38-170B3B46507D}"/>
              </a:ext>
            </a:extLst>
          </p:cNvPr>
          <p:cNvSpPr/>
          <p:nvPr/>
        </p:nvSpPr>
        <p:spPr>
          <a:xfrm>
            <a:off x="3001845" y="3251399"/>
            <a:ext cx="1417754" cy="49697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5DA28-A2A7-4EF1-9CEE-93A1D8128962}"/>
              </a:ext>
            </a:extLst>
          </p:cNvPr>
          <p:cNvSpPr/>
          <p:nvPr/>
        </p:nvSpPr>
        <p:spPr>
          <a:xfrm>
            <a:off x="6730214" y="3570632"/>
            <a:ext cx="1417754" cy="496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492E35A-34EB-4ABB-8C9D-1121AD7F2B3B}"/>
              </a:ext>
            </a:extLst>
          </p:cNvPr>
          <p:cNvGrpSpPr/>
          <p:nvPr/>
        </p:nvGrpSpPr>
        <p:grpSpPr>
          <a:xfrm>
            <a:off x="3001845" y="4622998"/>
            <a:ext cx="2219325" cy="1371599"/>
            <a:chOff x="3001845" y="4622998"/>
            <a:chExt cx="2219325" cy="13715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357162-1AFE-4495-885E-A7D7CA02272E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31E3D0-C8DF-4012-B362-19DCB1A344DA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5331C3-3136-438E-9FA3-846EF26B397B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0x30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AB27C-DE66-44E3-8352-2518FB731E3C}"/>
              </a:ext>
            </a:extLst>
          </p:cNvPr>
          <p:cNvSpPr/>
          <p:nvPr/>
        </p:nvSpPr>
        <p:spPr>
          <a:xfrm>
            <a:off x="3056133" y="4622159"/>
            <a:ext cx="1417755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1B88941-DA29-4DD3-BE9C-CD3C2CCA828D}"/>
              </a:ext>
            </a:extLst>
          </p:cNvPr>
          <p:cNvCxnSpPr>
            <a:cxnSpLocks/>
            <a:stCxn id="20" idx="3"/>
            <a:endCxn id="11" idx="3"/>
          </p:cNvCxnSpPr>
          <p:nvPr/>
        </p:nvCxnSpPr>
        <p:spPr>
          <a:xfrm flipH="1" flipV="1">
            <a:off x="4419599" y="3499888"/>
            <a:ext cx="801571" cy="1560840"/>
          </a:xfrm>
          <a:prstGeom prst="bentConnector3">
            <a:avLst>
              <a:gd name="adj1" fmla="val -28519"/>
            </a:avLst>
          </a:prstGeom>
          <a:ln w="28575" cap="rnd">
            <a:solidFill>
              <a:schemeClr val="accent3">
                <a:lumMod val="7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028" y="0"/>
            <a:ext cx="3785944" cy="8961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0D2C824-17B6-409F-A344-3CFF35ED5D18}"/>
              </a:ext>
            </a:extLst>
          </p:cNvPr>
          <p:cNvSpPr/>
          <p:nvPr/>
        </p:nvSpPr>
        <p:spPr>
          <a:xfrm>
            <a:off x="1954134" y="1036817"/>
            <a:ext cx="8123316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800"/>
              </a:spcAft>
            </a:pPr>
            <a:r>
              <a:rPr lang="vi-VN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 lấy giá trị tại một vùng nhớ (địa chỉ), ta viết:</a:t>
            </a:r>
          </a:p>
          <a:p>
            <a:pPr lvl="0" algn="ctr">
              <a:spcAft>
                <a:spcPts val="800"/>
              </a:spcAft>
            </a:pPr>
            <a:r>
              <a:rPr lang="vi-V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*&lt;địa chỉ&gt;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AD637504-436E-4273-8326-1B01CAC07404}"/>
              </a:ext>
            </a:extLst>
          </p:cNvPr>
          <p:cNvSpPr/>
          <p:nvPr/>
        </p:nvSpPr>
        <p:spPr>
          <a:xfrm>
            <a:off x="1573800" y="2991270"/>
            <a:ext cx="991076" cy="875460"/>
          </a:xfrm>
          <a:prstGeom prst="wedgeRoundRectCallout">
            <a:avLst>
              <a:gd name="adj1" fmla="val 104107"/>
              <a:gd name="adj2" fmla="val 10276"/>
              <a:gd name="adj3" fmla="val 16667"/>
            </a:avLst>
          </a:prstGeom>
          <a:solidFill>
            <a:srgbClr val="FFFFFF">
              <a:alpha val="49020"/>
            </a:srgbClr>
          </a:solidFill>
          <a:ln>
            <a:solidFill>
              <a:srgbClr val="D30F64">
                <a:alpha val="49020"/>
              </a:srgb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FF9393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&amp;x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DEC4D5ED-FA78-4B89-98C3-A7AC10CBF942}"/>
              </a:ext>
            </a:extLst>
          </p:cNvPr>
          <p:cNvSpPr/>
          <p:nvPr/>
        </p:nvSpPr>
        <p:spPr>
          <a:xfrm>
            <a:off x="8453970" y="3790110"/>
            <a:ext cx="991076" cy="875460"/>
          </a:xfrm>
          <a:prstGeom prst="wedgeRoundRectCallout">
            <a:avLst>
              <a:gd name="adj1" fmla="val -99641"/>
              <a:gd name="adj2" fmla="val -37596"/>
              <a:gd name="adj3" fmla="val 16667"/>
            </a:avLst>
          </a:prstGeom>
          <a:solidFill>
            <a:srgbClr val="FFFFFF">
              <a:alpha val="49020"/>
            </a:srgbClr>
          </a:solidFill>
          <a:ln>
            <a:solidFill>
              <a:srgbClr val="D30F64">
                <a:alpha val="49020"/>
              </a:srgb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FF9393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&amp;y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DC8ECA2C-2656-4096-A3E3-2EFCD269545F}"/>
              </a:ext>
            </a:extLst>
          </p:cNvPr>
          <p:cNvSpPr/>
          <p:nvPr/>
        </p:nvSpPr>
        <p:spPr>
          <a:xfrm>
            <a:off x="4816052" y="5715088"/>
            <a:ext cx="991076" cy="875460"/>
          </a:xfrm>
          <a:prstGeom prst="wedgeRoundRectCallout">
            <a:avLst>
              <a:gd name="adj1" fmla="val -101563"/>
              <a:gd name="adj2" fmla="val -37596"/>
              <a:gd name="adj3" fmla="val 16667"/>
            </a:avLst>
          </a:prstGeom>
          <a:solidFill>
            <a:srgbClr val="FFFFFF">
              <a:alpha val="49020"/>
            </a:srgbClr>
          </a:solidFill>
          <a:ln>
            <a:solidFill>
              <a:srgbClr val="D30F64">
                <a:alpha val="49020"/>
              </a:srgb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FF9393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&amp;p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4B2F4DAF-D4E7-4195-B49E-A7E53729C03C}"/>
              </a:ext>
            </a:extLst>
          </p:cNvPr>
          <p:cNvSpPr/>
          <p:nvPr/>
        </p:nvSpPr>
        <p:spPr>
          <a:xfrm>
            <a:off x="5121894" y="2157494"/>
            <a:ext cx="1417754" cy="875460"/>
          </a:xfrm>
          <a:prstGeom prst="wedgeRoundRectCallout">
            <a:avLst>
              <a:gd name="adj1" fmla="val -131127"/>
              <a:gd name="adj2" fmla="val -397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*(&amp;x)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2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(bằng x = 5)</a:t>
            </a:r>
            <a:endParaRPr lang="en-US" sz="110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A85AC997-BE73-4F57-BE09-D6F7FFBB152F}"/>
              </a:ext>
            </a:extLst>
          </p:cNvPr>
          <p:cNvSpPr/>
          <p:nvPr/>
        </p:nvSpPr>
        <p:spPr>
          <a:xfrm>
            <a:off x="8915710" y="2001102"/>
            <a:ext cx="1417754" cy="875460"/>
          </a:xfrm>
          <a:prstGeom prst="wedgeRoundRectCallout">
            <a:avLst>
              <a:gd name="adj1" fmla="val -138293"/>
              <a:gd name="adj2" fmla="val 67577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*(&amp;y)</a:t>
            </a:r>
          </a:p>
          <a:p>
            <a:pPr lvl="0" algn="ctr">
              <a:lnSpc>
                <a:spcPct val="107000"/>
              </a:lnSpc>
            </a:pPr>
            <a:r>
              <a:rPr lang="en-US" sz="1200">
                <a:solidFill>
                  <a:prstClr val="whit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(bằng y = 8)</a:t>
            </a:r>
            <a:endParaRPr lang="en-US" sz="110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20E26C3A-9404-4B3D-BA35-9B7A094D7250}"/>
              </a:ext>
            </a:extLst>
          </p:cNvPr>
          <p:cNvSpPr/>
          <p:nvPr/>
        </p:nvSpPr>
        <p:spPr>
          <a:xfrm>
            <a:off x="1431090" y="3966960"/>
            <a:ext cx="1417754" cy="1092929"/>
          </a:xfrm>
          <a:prstGeom prst="wedgeRoundRectCallout">
            <a:avLst>
              <a:gd name="adj1" fmla="val 87796"/>
              <a:gd name="adj2" fmla="val 35281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80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*p</a:t>
            </a:r>
          </a:p>
          <a:p>
            <a:pPr lvl="0" algn="ctr">
              <a:lnSpc>
                <a:spcPct val="107000"/>
              </a:lnSpc>
            </a:pPr>
            <a:r>
              <a:rPr lang="en-US" sz="1200">
                <a:solidFill>
                  <a:prstClr val="whit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(bằng x = 5)</a:t>
            </a:r>
          </a:p>
          <a:p>
            <a:pPr lvl="0" algn="ctr">
              <a:lnSpc>
                <a:spcPct val="107000"/>
              </a:lnSpc>
            </a:pPr>
            <a:r>
              <a:rPr lang="en-US" sz="1200">
                <a:solidFill>
                  <a:prstClr val="whit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 p đang trỏ đến địa chỉ x</a:t>
            </a:r>
            <a:endParaRPr lang="en-US" sz="1100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1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D71016-DF9C-4293-97BF-AE6A45FB6EDA}"/>
              </a:ext>
            </a:extLst>
          </p:cNvPr>
          <p:cNvSpPr/>
          <p:nvPr/>
        </p:nvSpPr>
        <p:spPr>
          <a:xfrm>
            <a:off x="3001845" y="2376778"/>
            <a:ext cx="1417755" cy="87546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981519-EB41-4E53-8253-7665F125A82F}"/>
              </a:ext>
            </a:extLst>
          </p:cNvPr>
          <p:cNvSpPr/>
          <p:nvPr/>
        </p:nvSpPr>
        <p:spPr>
          <a:xfrm>
            <a:off x="4547768" y="2376778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FB8C4-FA78-4493-8E18-893A12C119E6}"/>
              </a:ext>
            </a:extLst>
          </p:cNvPr>
          <p:cNvSpPr/>
          <p:nvPr/>
        </p:nvSpPr>
        <p:spPr>
          <a:xfrm>
            <a:off x="6730213" y="2676122"/>
            <a:ext cx="1417755" cy="8754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4A927-EA2D-4DEE-8901-20B03DECF280}"/>
              </a:ext>
            </a:extLst>
          </p:cNvPr>
          <p:cNvSpPr/>
          <p:nvPr/>
        </p:nvSpPr>
        <p:spPr>
          <a:xfrm>
            <a:off x="8195138" y="2676122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7D0DC-80B4-47D9-9B38-170B3B46507D}"/>
              </a:ext>
            </a:extLst>
          </p:cNvPr>
          <p:cNvSpPr/>
          <p:nvPr/>
        </p:nvSpPr>
        <p:spPr>
          <a:xfrm>
            <a:off x="3001845" y="3251399"/>
            <a:ext cx="1417754" cy="49697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5DA28-A2A7-4EF1-9CEE-93A1D8128962}"/>
              </a:ext>
            </a:extLst>
          </p:cNvPr>
          <p:cNvSpPr/>
          <p:nvPr/>
        </p:nvSpPr>
        <p:spPr>
          <a:xfrm>
            <a:off x="6730214" y="3570632"/>
            <a:ext cx="1417754" cy="496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492E35A-34EB-4ABB-8C9D-1121AD7F2B3B}"/>
              </a:ext>
            </a:extLst>
          </p:cNvPr>
          <p:cNvGrpSpPr/>
          <p:nvPr/>
        </p:nvGrpSpPr>
        <p:grpSpPr>
          <a:xfrm>
            <a:off x="3001845" y="4622998"/>
            <a:ext cx="2219325" cy="1371599"/>
            <a:chOff x="3001845" y="4622998"/>
            <a:chExt cx="2219325" cy="13715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357162-1AFE-4495-885E-A7D7CA02272E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31E3D0-C8DF-4012-B362-19DCB1A344DA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5331C3-3136-438E-9FA3-846EF26B397B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0x30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AB27C-DE66-44E3-8352-2518FB731E3C}"/>
              </a:ext>
            </a:extLst>
          </p:cNvPr>
          <p:cNvSpPr/>
          <p:nvPr/>
        </p:nvSpPr>
        <p:spPr>
          <a:xfrm>
            <a:off x="3056133" y="4622159"/>
            <a:ext cx="1417755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1B88941-DA29-4DD3-BE9C-CD3C2CCA828D}"/>
              </a:ext>
            </a:extLst>
          </p:cNvPr>
          <p:cNvCxnSpPr>
            <a:cxnSpLocks/>
            <a:stCxn id="20" idx="3"/>
            <a:endCxn id="11" idx="3"/>
          </p:cNvCxnSpPr>
          <p:nvPr/>
        </p:nvCxnSpPr>
        <p:spPr>
          <a:xfrm flipH="1" flipV="1">
            <a:off x="4419599" y="3499888"/>
            <a:ext cx="801571" cy="1560840"/>
          </a:xfrm>
          <a:prstGeom prst="bentConnector3">
            <a:avLst>
              <a:gd name="adj1" fmla="val -28519"/>
            </a:avLst>
          </a:prstGeom>
          <a:ln w="28575" cap="rnd">
            <a:solidFill>
              <a:schemeClr val="accent3">
                <a:lumMod val="7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340" y="0"/>
            <a:ext cx="3471319" cy="8961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50DF8A8-7637-4680-80EC-489C64AD9F06}"/>
              </a:ext>
            </a:extLst>
          </p:cNvPr>
          <p:cNvSpPr/>
          <p:nvPr/>
        </p:nvSpPr>
        <p:spPr>
          <a:xfrm>
            <a:off x="1954134" y="1036817"/>
            <a:ext cx="8123316" cy="532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US" sz="2800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&lt;kiểu dữ liệu&gt; </a:t>
            </a:r>
            <a:r>
              <a:rPr lang="en-US" sz="28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&lt;tên biến con trỏ&gt;;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83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D71016-DF9C-4293-97BF-AE6A45FB6EDA}"/>
              </a:ext>
            </a:extLst>
          </p:cNvPr>
          <p:cNvSpPr/>
          <p:nvPr/>
        </p:nvSpPr>
        <p:spPr>
          <a:xfrm>
            <a:off x="3001845" y="2376778"/>
            <a:ext cx="1417755" cy="87546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981519-EB41-4E53-8253-7665F125A82F}"/>
              </a:ext>
            </a:extLst>
          </p:cNvPr>
          <p:cNvSpPr/>
          <p:nvPr/>
        </p:nvSpPr>
        <p:spPr>
          <a:xfrm>
            <a:off x="4547768" y="2376778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FB8C4-FA78-4493-8E18-893A12C119E6}"/>
              </a:ext>
            </a:extLst>
          </p:cNvPr>
          <p:cNvSpPr/>
          <p:nvPr/>
        </p:nvSpPr>
        <p:spPr>
          <a:xfrm>
            <a:off x="6730213" y="2676122"/>
            <a:ext cx="1417755" cy="8754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4A927-EA2D-4DEE-8901-20B03DECF280}"/>
              </a:ext>
            </a:extLst>
          </p:cNvPr>
          <p:cNvSpPr/>
          <p:nvPr/>
        </p:nvSpPr>
        <p:spPr>
          <a:xfrm>
            <a:off x="8195138" y="2676122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7D0DC-80B4-47D9-9B38-170B3B46507D}"/>
              </a:ext>
            </a:extLst>
          </p:cNvPr>
          <p:cNvSpPr/>
          <p:nvPr/>
        </p:nvSpPr>
        <p:spPr>
          <a:xfrm>
            <a:off x="3001845" y="3251399"/>
            <a:ext cx="1417754" cy="496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5DA28-A2A7-4EF1-9CEE-93A1D8128962}"/>
              </a:ext>
            </a:extLst>
          </p:cNvPr>
          <p:cNvSpPr/>
          <p:nvPr/>
        </p:nvSpPr>
        <p:spPr>
          <a:xfrm>
            <a:off x="6730214" y="3570632"/>
            <a:ext cx="1417754" cy="496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492E35A-34EB-4ABB-8C9D-1121AD7F2B3B}"/>
              </a:ext>
            </a:extLst>
          </p:cNvPr>
          <p:cNvGrpSpPr/>
          <p:nvPr/>
        </p:nvGrpSpPr>
        <p:grpSpPr>
          <a:xfrm>
            <a:off x="3001845" y="4622998"/>
            <a:ext cx="2219325" cy="1371599"/>
            <a:chOff x="3001845" y="4622998"/>
            <a:chExt cx="2219325" cy="13715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357162-1AFE-4495-885E-A7D7CA02272E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31E3D0-C8DF-4012-B362-19DCB1A344DA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5331C3-3136-438E-9FA3-846EF26B397B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0x30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AB27C-DE66-44E3-8352-2518FB731E3C}"/>
              </a:ext>
            </a:extLst>
          </p:cNvPr>
          <p:cNvSpPr/>
          <p:nvPr/>
        </p:nvSpPr>
        <p:spPr>
          <a:xfrm>
            <a:off x="3056133" y="4622159"/>
            <a:ext cx="1417755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noFill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1B88941-DA29-4DD3-BE9C-CD3C2CCA828D}"/>
              </a:ext>
            </a:extLst>
          </p:cNvPr>
          <p:cNvCxnSpPr>
            <a:cxnSpLocks/>
            <a:stCxn id="20" idx="3"/>
            <a:endCxn id="11" idx="3"/>
          </p:cNvCxnSpPr>
          <p:nvPr/>
        </p:nvCxnSpPr>
        <p:spPr>
          <a:xfrm flipH="1" flipV="1">
            <a:off x="4419599" y="3499888"/>
            <a:ext cx="801571" cy="1560840"/>
          </a:xfrm>
          <a:prstGeom prst="bentConnector3">
            <a:avLst>
              <a:gd name="adj1" fmla="val -28519"/>
            </a:avLst>
          </a:prstGeom>
          <a:ln w="28575" cap="rnd">
            <a:noFill/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340" y="0"/>
            <a:ext cx="3471319" cy="8961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D691361-65B9-4CE7-8DE7-717D0D6EE634}"/>
              </a:ext>
            </a:extLst>
          </p:cNvPr>
          <p:cNvSpPr/>
          <p:nvPr/>
        </p:nvSpPr>
        <p:spPr>
          <a:xfrm>
            <a:off x="3001845" y="896191"/>
            <a:ext cx="6780785" cy="8746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= 5, y = 8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8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*p, *q;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DCDCFB-1413-47F5-9654-6F71E58985A8}"/>
              </a:ext>
            </a:extLst>
          </p:cNvPr>
          <p:cNvGrpSpPr/>
          <p:nvPr/>
        </p:nvGrpSpPr>
        <p:grpSpPr>
          <a:xfrm>
            <a:off x="6893384" y="4811819"/>
            <a:ext cx="2219325" cy="1371599"/>
            <a:chOff x="3001845" y="4622998"/>
            <a:chExt cx="2219325" cy="13715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06D554-8156-47D7-ADFA-19E6F178EA47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BF0F911-228F-46E2-B172-83A0B8228165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EF4287-2EE3-4FC2-9FCB-DADB0DE770B9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430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E70E96-D543-4434-954E-F3189D3B1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29"/>
          <a:stretch/>
        </p:blipFill>
        <p:spPr>
          <a:xfrm>
            <a:off x="-609603" y="-560439"/>
            <a:ext cx="3303877" cy="7978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732841-C864-4A38-8856-BDE22D2B06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92A7D1-9EFA-4C6E-8CBF-89BD3DAFB8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3FDE8A-572F-4CAE-9381-4C2CA6748E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8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8069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D71016-DF9C-4293-97BF-AE6A45FB6EDA}"/>
              </a:ext>
            </a:extLst>
          </p:cNvPr>
          <p:cNvSpPr/>
          <p:nvPr/>
        </p:nvSpPr>
        <p:spPr>
          <a:xfrm>
            <a:off x="3001845" y="2376778"/>
            <a:ext cx="1417755" cy="87546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981519-EB41-4E53-8253-7665F125A82F}"/>
              </a:ext>
            </a:extLst>
          </p:cNvPr>
          <p:cNvSpPr/>
          <p:nvPr/>
        </p:nvSpPr>
        <p:spPr>
          <a:xfrm>
            <a:off x="4547768" y="2376778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FB8C4-FA78-4493-8E18-893A12C119E6}"/>
              </a:ext>
            </a:extLst>
          </p:cNvPr>
          <p:cNvSpPr/>
          <p:nvPr/>
        </p:nvSpPr>
        <p:spPr>
          <a:xfrm>
            <a:off x="6730213" y="2676122"/>
            <a:ext cx="1417755" cy="8754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4A927-EA2D-4DEE-8901-20B03DECF280}"/>
              </a:ext>
            </a:extLst>
          </p:cNvPr>
          <p:cNvSpPr/>
          <p:nvPr/>
        </p:nvSpPr>
        <p:spPr>
          <a:xfrm>
            <a:off x="8195138" y="2676122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7D0DC-80B4-47D9-9B38-170B3B46507D}"/>
              </a:ext>
            </a:extLst>
          </p:cNvPr>
          <p:cNvSpPr/>
          <p:nvPr/>
        </p:nvSpPr>
        <p:spPr>
          <a:xfrm>
            <a:off x="3001845" y="3251399"/>
            <a:ext cx="1417754" cy="496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5DA28-A2A7-4EF1-9CEE-93A1D8128962}"/>
              </a:ext>
            </a:extLst>
          </p:cNvPr>
          <p:cNvSpPr/>
          <p:nvPr/>
        </p:nvSpPr>
        <p:spPr>
          <a:xfrm>
            <a:off x="6730214" y="3570632"/>
            <a:ext cx="1417754" cy="496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492E35A-34EB-4ABB-8C9D-1121AD7F2B3B}"/>
              </a:ext>
            </a:extLst>
          </p:cNvPr>
          <p:cNvGrpSpPr/>
          <p:nvPr/>
        </p:nvGrpSpPr>
        <p:grpSpPr>
          <a:xfrm>
            <a:off x="3001845" y="4622998"/>
            <a:ext cx="2219325" cy="1371599"/>
            <a:chOff x="3001845" y="4622998"/>
            <a:chExt cx="2219325" cy="13715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357162-1AFE-4495-885E-A7D7CA02272E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31E3D0-C8DF-4012-B362-19DCB1A344DA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5331C3-3136-438E-9FA3-846EF26B397B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0x30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AB27C-DE66-44E3-8352-2518FB731E3C}"/>
              </a:ext>
            </a:extLst>
          </p:cNvPr>
          <p:cNvSpPr/>
          <p:nvPr/>
        </p:nvSpPr>
        <p:spPr>
          <a:xfrm>
            <a:off x="3056133" y="4622159"/>
            <a:ext cx="1417755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noFill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1B88941-DA29-4DD3-BE9C-CD3C2CCA828D}"/>
              </a:ext>
            </a:extLst>
          </p:cNvPr>
          <p:cNvCxnSpPr>
            <a:cxnSpLocks/>
            <a:stCxn id="20" idx="3"/>
            <a:endCxn id="11" idx="3"/>
          </p:cNvCxnSpPr>
          <p:nvPr/>
        </p:nvCxnSpPr>
        <p:spPr>
          <a:xfrm flipH="1" flipV="1">
            <a:off x="4419599" y="3499888"/>
            <a:ext cx="801571" cy="1560840"/>
          </a:xfrm>
          <a:prstGeom prst="bentConnector3">
            <a:avLst>
              <a:gd name="adj1" fmla="val -28519"/>
            </a:avLst>
          </a:prstGeom>
          <a:ln w="28575" cap="rnd">
            <a:noFill/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DCDCFB-1413-47F5-9654-6F71E58985A8}"/>
              </a:ext>
            </a:extLst>
          </p:cNvPr>
          <p:cNvGrpSpPr/>
          <p:nvPr/>
        </p:nvGrpSpPr>
        <p:grpSpPr>
          <a:xfrm>
            <a:off x="6893384" y="4811819"/>
            <a:ext cx="2219325" cy="1371599"/>
            <a:chOff x="3001845" y="4622998"/>
            <a:chExt cx="2219325" cy="13715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06D554-8156-47D7-ADFA-19E6F178EA47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BF0F911-228F-46E2-B172-83A0B8228165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EF4287-2EE3-4FC2-9FCB-DADB0DE770B9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0x40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340" y="97090"/>
            <a:ext cx="3471319" cy="70201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734C16E-0DB2-44B8-B73A-F55AC7D2ED35}"/>
              </a:ext>
            </a:extLst>
          </p:cNvPr>
          <p:cNvSpPr/>
          <p:nvPr/>
        </p:nvSpPr>
        <p:spPr>
          <a:xfrm>
            <a:off x="1954134" y="818150"/>
            <a:ext cx="812331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US" sz="28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&lt;tên con trỏ&gt; = &lt;địa chỉ&gt;;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&lt;địa chỉ&gt;: 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 </a:t>
            </a:r>
            <a:r>
              <a:rPr lang="en-US" sz="2000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 chỉ 1 biến 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khác, hoặc </a:t>
            </a:r>
            <a:r>
              <a:rPr lang="en-US" sz="2000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con trỏ 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</a:p>
        </p:txBody>
      </p:sp>
    </p:spTree>
    <p:extLst>
      <p:ext uri="{BB962C8B-B14F-4D97-AF65-F5344CB8AC3E}">
        <p14:creationId xmlns:p14="http://schemas.microsoft.com/office/powerpoint/2010/main" val="45024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D71016-DF9C-4293-97BF-AE6A45FB6EDA}"/>
              </a:ext>
            </a:extLst>
          </p:cNvPr>
          <p:cNvSpPr/>
          <p:nvPr/>
        </p:nvSpPr>
        <p:spPr>
          <a:xfrm>
            <a:off x="3001845" y="2376778"/>
            <a:ext cx="1417755" cy="87546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981519-EB41-4E53-8253-7665F125A82F}"/>
              </a:ext>
            </a:extLst>
          </p:cNvPr>
          <p:cNvSpPr/>
          <p:nvPr/>
        </p:nvSpPr>
        <p:spPr>
          <a:xfrm>
            <a:off x="4547768" y="2376778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FB8C4-FA78-4493-8E18-893A12C119E6}"/>
              </a:ext>
            </a:extLst>
          </p:cNvPr>
          <p:cNvSpPr/>
          <p:nvPr/>
        </p:nvSpPr>
        <p:spPr>
          <a:xfrm>
            <a:off x="6730213" y="2676122"/>
            <a:ext cx="1417755" cy="8754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4A927-EA2D-4DEE-8901-20B03DECF280}"/>
              </a:ext>
            </a:extLst>
          </p:cNvPr>
          <p:cNvSpPr/>
          <p:nvPr/>
        </p:nvSpPr>
        <p:spPr>
          <a:xfrm>
            <a:off x="8195138" y="2676122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7D0DC-80B4-47D9-9B38-170B3B46507D}"/>
              </a:ext>
            </a:extLst>
          </p:cNvPr>
          <p:cNvSpPr/>
          <p:nvPr/>
        </p:nvSpPr>
        <p:spPr>
          <a:xfrm>
            <a:off x="3001845" y="3251399"/>
            <a:ext cx="1417754" cy="496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5DA28-A2A7-4EF1-9CEE-93A1D8128962}"/>
              </a:ext>
            </a:extLst>
          </p:cNvPr>
          <p:cNvSpPr/>
          <p:nvPr/>
        </p:nvSpPr>
        <p:spPr>
          <a:xfrm>
            <a:off x="6730214" y="3570632"/>
            <a:ext cx="1417754" cy="496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492E35A-34EB-4ABB-8C9D-1121AD7F2B3B}"/>
              </a:ext>
            </a:extLst>
          </p:cNvPr>
          <p:cNvGrpSpPr/>
          <p:nvPr/>
        </p:nvGrpSpPr>
        <p:grpSpPr>
          <a:xfrm>
            <a:off x="3001845" y="4622998"/>
            <a:ext cx="2219325" cy="1371599"/>
            <a:chOff x="3001845" y="4622998"/>
            <a:chExt cx="2219325" cy="13715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357162-1AFE-4495-885E-A7D7CA02272E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31E3D0-C8DF-4012-B362-19DCB1A344DA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5331C3-3136-438E-9FA3-846EF26B397B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0x30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AB27C-DE66-44E3-8352-2518FB731E3C}"/>
              </a:ext>
            </a:extLst>
          </p:cNvPr>
          <p:cNvSpPr/>
          <p:nvPr/>
        </p:nvSpPr>
        <p:spPr>
          <a:xfrm>
            <a:off x="3056133" y="4622159"/>
            <a:ext cx="1417755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noFill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1B88941-DA29-4DD3-BE9C-CD3C2CCA828D}"/>
              </a:ext>
            </a:extLst>
          </p:cNvPr>
          <p:cNvCxnSpPr>
            <a:cxnSpLocks/>
            <a:stCxn id="20" idx="3"/>
            <a:endCxn id="11" idx="3"/>
          </p:cNvCxnSpPr>
          <p:nvPr/>
        </p:nvCxnSpPr>
        <p:spPr>
          <a:xfrm flipH="1" flipV="1">
            <a:off x="4419599" y="3499888"/>
            <a:ext cx="801571" cy="1560840"/>
          </a:xfrm>
          <a:prstGeom prst="bentConnector3">
            <a:avLst>
              <a:gd name="adj1" fmla="val -28519"/>
            </a:avLst>
          </a:prstGeom>
          <a:ln w="28575" cap="rnd">
            <a:noFill/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DCDCFB-1413-47F5-9654-6F71E58985A8}"/>
              </a:ext>
            </a:extLst>
          </p:cNvPr>
          <p:cNvGrpSpPr/>
          <p:nvPr/>
        </p:nvGrpSpPr>
        <p:grpSpPr>
          <a:xfrm>
            <a:off x="6893384" y="4811819"/>
            <a:ext cx="2219325" cy="1371599"/>
            <a:chOff x="3001845" y="4622998"/>
            <a:chExt cx="2219325" cy="13715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06D554-8156-47D7-ADFA-19E6F178EA47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BF0F911-228F-46E2-B172-83A0B8228165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EF4287-2EE3-4FC2-9FCB-DADB0DE770B9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0x40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340" y="97090"/>
            <a:ext cx="3471319" cy="70201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A0B11ED-D8D6-40A1-82FF-41B8D2FB8376}"/>
              </a:ext>
            </a:extLst>
          </p:cNvPr>
          <p:cNvSpPr/>
          <p:nvPr/>
        </p:nvSpPr>
        <p:spPr>
          <a:xfrm>
            <a:off x="3001845" y="896190"/>
            <a:ext cx="6780785" cy="133881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= 5, y = 8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*p, *q;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 = &amp;x;     q = p;</a:t>
            </a:r>
          </a:p>
        </p:txBody>
      </p:sp>
    </p:spTree>
    <p:extLst>
      <p:ext uri="{BB962C8B-B14F-4D97-AF65-F5344CB8AC3E}">
        <p14:creationId xmlns:p14="http://schemas.microsoft.com/office/powerpoint/2010/main" val="106525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D71016-DF9C-4293-97BF-AE6A45FB6EDA}"/>
              </a:ext>
            </a:extLst>
          </p:cNvPr>
          <p:cNvSpPr/>
          <p:nvPr/>
        </p:nvSpPr>
        <p:spPr>
          <a:xfrm>
            <a:off x="3001845" y="2376778"/>
            <a:ext cx="1417755" cy="87546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981519-EB41-4E53-8253-7665F125A82F}"/>
              </a:ext>
            </a:extLst>
          </p:cNvPr>
          <p:cNvSpPr/>
          <p:nvPr/>
        </p:nvSpPr>
        <p:spPr>
          <a:xfrm>
            <a:off x="4547768" y="2376778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FB8C4-FA78-4493-8E18-893A12C119E6}"/>
              </a:ext>
            </a:extLst>
          </p:cNvPr>
          <p:cNvSpPr/>
          <p:nvPr/>
        </p:nvSpPr>
        <p:spPr>
          <a:xfrm>
            <a:off x="6730213" y="2676122"/>
            <a:ext cx="1417755" cy="8754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4A927-EA2D-4DEE-8901-20B03DECF280}"/>
              </a:ext>
            </a:extLst>
          </p:cNvPr>
          <p:cNvSpPr/>
          <p:nvPr/>
        </p:nvSpPr>
        <p:spPr>
          <a:xfrm>
            <a:off x="8195138" y="2676122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7D0DC-80B4-47D9-9B38-170B3B46507D}"/>
              </a:ext>
            </a:extLst>
          </p:cNvPr>
          <p:cNvSpPr/>
          <p:nvPr/>
        </p:nvSpPr>
        <p:spPr>
          <a:xfrm>
            <a:off x="3001845" y="3251399"/>
            <a:ext cx="1417754" cy="4969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5DA28-A2A7-4EF1-9CEE-93A1D8128962}"/>
              </a:ext>
            </a:extLst>
          </p:cNvPr>
          <p:cNvSpPr/>
          <p:nvPr/>
        </p:nvSpPr>
        <p:spPr>
          <a:xfrm>
            <a:off x="6730214" y="3570632"/>
            <a:ext cx="1417754" cy="496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492E35A-34EB-4ABB-8C9D-1121AD7F2B3B}"/>
              </a:ext>
            </a:extLst>
          </p:cNvPr>
          <p:cNvGrpSpPr/>
          <p:nvPr/>
        </p:nvGrpSpPr>
        <p:grpSpPr>
          <a:xfrm>
            <a:off x="3001845" y="4622998"/>
            <a:ext cx="2219325" cy="1371599"/>
            <a:chOff x="3001845" y="4622998"/>
            <a:chExt cx="2219325" cy="13715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357162-1AFE-4495-885E-A7D7CA02272E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31E3D0-C8DF-4012-B362-19DCB1A344DA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5331C3-3136-438E-9FA3-846EF26B397B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0x30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AB27C-DE66-44E3-8352-2518FB731E3C}"/>
              </a:ext>
            </a:extLst>
          </p:cNvPr>
          <p:cNvSpPr/>
          <p:nvPr/>
        </p:nvSpPr>
        <p:spPr>
          <a:xfrm>
            <a:off x="3056133" y="4622159"/>
            <a:ext cx="1417755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1B88941-DA29-4DD3-BE9C-CD3C2CCA828D}"/>
              </a:ext>
            </a:extLst>
          </p:cNvPr>
          <p:cNvCxnSpPr>
            <a:cxnSpLocks/>
            <a:stCxn id="20" idx="3"/>
            <a:endCxn id="11" idx="3"/>
          </p:cNvCxnSpPr>
          <p:nvPr/>
        </p:nvCxnSpPr>
        <p:spPr>
          <a:xfrm flipH="1" flipV="1">
            <a:off x="4419599" y="3499888"/>
            <a:ext cx="801571" cy="1560840"/>
          </a:xfrm>
          <a:prstGeom prst="bentConnector3">
            <a:avLst>
              <a:gd name="adj1" fmla="val -28519"/>
            </a:avLst>
          </a:prstGeom>
          <a:ln w="28575" cap="rnd">
            <a:solidFill>
              <a:srgbClr val="C0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DCDCFB-1413-47F5-9654-6F71E58985A8}"/>
              </a:ext>
            </a:extLst>
          </p:cNvPr>
          <p:cNvGrpSpPr/>
          <p:nvPr/>
        </p:nvGrpSpPr>
        <p:grpSpPr>
          <a:xfrm>
            <a:off x="6893384" y="4811819"/>
            <a:ext cx="2219325" cy="1371599"/>
            <a:chOff x="3001845" y="4622998"/>
            <a:chExt cx="2219325" cy="13715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06D554-8156-47D7-ADFA-19E6F178EA47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BF0F911-228F-46E2-B172-83A0B8228165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EF4287-2EE3-4FC2-9FCB-DADB0DE770B9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0x40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340" y="97090"/>
            <a:ext cx="3471319" cy="70201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A0B11ED-D8D6-40A1-82FF-41B8D2FB8376}"/>
              </a:ext>
            </a:extLst>
          </p:cNvPr>
          <p:cNvSpPr/>
          <p:nvPr/>
        </p:nvSpPr>
        <p:spPr>
          <a:xfrm>
            <a:off x="3001845" y="896190"/>
            <a:ext cx="6780785" cy="133881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= 5, y = 8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*p, *q;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 = &amp;x;     q = p;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13A3FD-5E0E-46AB-866C-C997E42CA8FC}"/>
              </a:ext>
            </a:extLst>
          </p:cNvPr>
          <p:cNvSpPr/>
          <p:nvPr/>
        </p:nvSpPr>
        <p:spPr>
          <a:xfrm>
            <a:off x="6893383" y="4811819"/>
            <a:ext cx="1417755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360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BE58F8-32B9-4A8E-BEA4-86B5065D0D02}"/>
              </a:ext>
            </a:extLst>
          </p:cNvPr>
          <p:cNvSpPr/>
          <p:nvPr/>
        </p:nvSpPr>
        <p:spPr>
          <a:xfrm>
            <a:off x="3001845" y="1711345"/>
            <a:ext cx="1694757" cy="456246"/>
          </a:xfrm>
          <a:prstGeom prst="rect">
            <a:avLst/>
          </a:prstGeom>
          <a:solidFill>
            <a:srgbClr val="FFC9C9">
              <a:alpha val="4902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360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0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D71016-DF9C-4293-97BF-AE6A45FB6EDA}"/>
              </a:ext>
            </a:extLst>
          </p:cNvPr>
          <p:cNvSpPr/>
          <p:nvPr/>
        </p:nvSpPr>
        <p:spPr>
          <a:xfrm>
            <a:off x="3001845" y="2376778"/>
            <a:ext cx="1417755" cy="87546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981519-EB41-4E53-8253-7665F125A82F}"/>
              </a:ext>
            </a:extLst>
          </p:cNvPr>
          <p:cNvSpPr/>
          <p:nvPr/>
        </p:nvSpPr>
        <p:spPr>
          <a:xfrm>
            <a:off x="4547768" y="2376778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FB8C4-FA78-4493-8E18-893A12C119E6}"/>
              </a:ext>
            </a:extLst>
          </p:cNvPr>
          <p:cNvSpPr/>
          <p:nvPr/>
        </p:nvSpPr>
        <p:spPr>
          <a:xfrm>
            <a:off x="6730213" y="2676122"/>
            <a:ext cx="1417755" cy="8754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4A927-EA2D-4DEE-8901-20B03DECF280}"/>
              </a:ext>
            </a:extLst>
          </p:cNvPr>
          <p:cNvSpPr/>
          <p:nvPr/>
        </p:nvSpPr>
        <p:spPr>
          <a:xfrm>
            <a:off x="8195138" y="2676122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7D0DC-80B4-47D9-9B38-170B3B46507D}"/>
              </a:ext>
            </a:extLst>
          </p:cNvPr>
          <p:cNvSpPr/>
          <p:nvPr/>
        </p:nvSpPr>
        <p:spPr>
          <a:xfrm>
            <a:off x="3001845" y="3251399"/>
            <a:ext cx="1417754" cy="4969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5DA28-A2A7-4EF1-9CEE-93A1D8128962}"/>
              </a:ext>
            </a:extLst>
          </p:cNvPr>
          <p:cNvSpPr/>
          <p:nvPr/>
        </p:nvSpPr>
        <p:spPr>
          <a:xfrm>
            <a:off x="6730214" y="3570632"/>
            <a:ext cx="1417754" cy="496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492E35A-34EB-4ABB-8C9D-1121AD7F2B3B}"/>
              </a:ext>
            </a:extLst>
          </p:cNvPr>
          <p:cNvGrpSpPr/>
          <p:nvPr/>
        </p:nvGrpSpPr>
        <p:grpSpPr>
          <a:xfrm>
            <a:off x="3001845" y="4622998"/>
            <a:ext cx="2219325" cy="1371599"/>
            <a:chOff x="3001845" y="4622998"/>
            <a:chExt cx="2219325" cy="13715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357162-1AFE-4495-885E-A7D7CA02272E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31E3D0-C8DF-4012-B362-19DCB1A344DA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5331C3-3136-438E-9FA3-846EF26B397B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0x30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AB27C-DE66-44E3-8352-2518FB731E3C}"/>
              </a:ext>
            </a:extLst>
          </p:cNvPr>
          <p:cNvSpPr/>
          <p:nvPr/>
        </p:nvSpPr>
        <p:spPr>
          <a:xfrm>
            <a:off x="3056133" y="4622159"/>
            <a:ext cx="1417755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1B88941-DA29-4DD3-BE9C-CD3C2CCA828D}"/>
              </a:ext>
            </a:extLst>
          </p:cNvPr>
          <p:cNvCxnSpPr>
            <a:cxnSpLocks/>
            <a:stCxn id="20" idx="3"/>
            <a:endCxn id="11" idx="3"/>
          </p:cNvCxnSpPr>
          <p:nvPr/>
        </p:nvCxnSpPr>
        <p:spPr>
          <a:xfrm flipH="1" flipV="1">
            <a:off x="4419599" y="3499888"/>
            <a:ext cx="801571" cy="1560840"/>
          </a:xfrm>
          <a:prstGeom prst="bentConnector3">
            <a:avLst>
              <a:gd name="adj1" fmla="val -28519"/>
            </a:avLst>
          </a:prstGeom>
          <a:ln w="28575" cap="rnd">
            <a:solidFill>
              <a:srgbClr val="C0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DCDCFB-1413-47F5-9654-6F71E58985A8}"/>
              </a:ext>
            </a:extLst>
          </p:cNvPr>
          <p:cNvGrpSpPr/>
          <p:nvPr/>
        </p:nvGrpSpPr>
        <p:grpSpPr>
          <a:xfrm>
            <a:off x="6893384" y="4811819"/>
            <a:ext cx="2219325" cy="1371599"/>
            <a:chOff x="3001845" y="4622998"/>
            <a:chExt cx="2219325" cy="13715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06D554-8156-47D7-ADFA-19E6F178EA47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BF0F911-228F-46E2-B172-83A0B8228165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EF4287-2EE3-4FC2-9FCB-DADB0DE770B9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0x40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340" y="97090"/>
            <a:ext cx="3471319" cy="70201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A0B11ED-D8D6-40A1-82FF-41B8D2FB8376}"/>
              </a:ext>
            </a:extLst>
          </p:cNvPr>
          <p:cNvSpPr/>
          <p:nvPr/>
        </p:nvSpPr>
        <p:spPr>
          <a:xfrm>
            <a:off x="3001845" y="896190"/>
            <a:ext cx="6780785" cy="133881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= 5, y = 8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*p, *q;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 = &amp;x;     q = p;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13A3FD-5E0E-46AB-866C-C997E42CA8FC}"/>
              </a:ext>
            </a:extLst>
          </p:cNvPr>
          <p:cNvSpPr/>
          <p:nvPr/>
        </p:nvSpPr>
        <p:spPr>
          <a:xfrm>
            <a:off x="6893383" y="4811819"/>
            <a:ext cx="1417755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636343F-C73A-465E-B73B-1C849A2C47A4}"/>
              </a:ext>
            </a:extLst>
          </p:cNvPr>
          <p:cNvCxnSpPr>
            <a:cxnSpLocks/>
            <a:stCxn id="24" idx="2"/>
            <a:endCxn id="19" idx="1"/>
          </p:cNvCxnSpPr>
          <p:nvPr/>
        </p:nvCxnSpPr>
        <p:spPr>
          <a:xfrm rot="5400000" flipH="1">
            <a:off x="5575651" y="2486923"/>
            <a:ext cx="626551" cy="5774163"/>
          </a:xfrm>
          <a:prstGeom prst="bentConnector4">
            <a:avLst>
              <a:gd name="adj1" fmla="val -131463"/>
              <a:gd name="adj2" fmla="val 103959"/>
            </a:avLst>
          </a:prstGeom>
          <a:ln w="28575" cap="rnd">
            <a:solidFill>
              <a:srgbClr val="C0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514D5C1-5ED0-4927-84CA-7E39AC9C478F}"/>
              </a:ext>
            </a:extLst>
          </p:cNvPr>
          <p:cNvSpPr/>
          <p:nvPr/>
        </p:nvSpPr>
        <p:spPr>
          <a:xfrm>
            <a:off x="5425731" y="1693426"/>
            <a:ext cx="1694757" cy="456246"/>
          </a:xfrm>
          <a:prstGeom prst="rect">
            <a:avLst/>
          </a:prstGeom>
          <a:solidFill>
            <a:srgbClr val="FFC9C9">
              <a:alpha val="4902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360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36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D71016-DF9C-4293-97BF-AE6A45FB6EDA}"/>
              </a:ext>
            </a:extLst>
          </p:cNvPr>
          <p:cNvSpPr/>
          <p:nvPr/>
        </p:nvSpPr>
        <p:spPr>
          <a:xfrm>
            <a:off x="3001845" y="2376778"/>
            <a:ext cx="1417755" cy="87546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981519-EB41-4E53-8253-7665F125A82F}"/>
              </a:ext>
            </a:extLst>
          </p:cNvPr>
          <p:cNvSpPr/>
          <p:nvPr/>
        </p:nvSpPr>
        <p:spPr>
          <a:xfrm>
            <a:off x="4547768" y="2376778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FB8C4-FA78-4493-8E18-893A12C119E6}"/>
              </a:ext>
            </a:extLst>
          </p:cNvPr>
          <p:cNvSpPr/>
          <p:nvPr/>
        </p:nvSpPr>
        <p:spPr>
          <a:xfrm>
            <a:off x="6730213" y="2676122"/>
            <a:ext cx="1417755" cy="8754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4A927-EA2D-4DEE-8901-20B03DECF280}"/>
              </a:ext>
            </a:extLst>
          </p:cNvPr>
          <p:cNvSpPr/>
          <p:nvPr/>
        </p:nvSpPr>
        <p:spPr>
          <a:xfrm>
            <a:off x="8195138" y="2676122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7D0DC-80B4-47D9-9B38-170B3B46507D}"/>
              </a:ext>
            </a:extLst>
          </p:cNvPr>
          <p:cNvSpPr/>
          <p:nvPr/>
        </p:nvSpPr>
        <p:spPr>
          <a:xfrm>
            <a:off x="3001845" y="3251399"/>
            <a:ext cx="1417754" cy="4969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5DA28-A2A7-4EF1-9CEE-93A1D8128962}"/>
              </a:ext>
            </a:extLst>
          </p:cNvPr>
          <p:cNvSpPr/>
          <p:nvPr/>
        </p:nvSpPr>
        <p:spPr>
          <a:xfrm>
            <a:off x="6730214" y="3570632"/>
            <a:ext cx="1417754" cy="496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492E35A-34EB-4ABB-8C9D-1121AD7F2B3B}"/>
              </a:ext>
            </a:extLst>
          </p:cNvPr>
          <p:cNvGrpSpPr/>
          <p:nvPr/>
        </p:nvGrpSpPr>
        <p:grpSpPr>
          <a:xfrm>
            <a:off x="3001845" y="4622998"/>
            <a:ext cx="2219325" cy="1371599"/>
            <a:chOff x="3001845" y="4622998"/>
            <a:chExt cx="2219325" cy="13715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357162-1AFE-4495-885E-A7D7CA02272E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31E3D0-C8DF-4012-B362-19DCB1A344DA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5331C3-3136-438E-9FA3-846EF26B397B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0x30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AB27C-DE66-44E3-8352-2518FB731E3C}"/>
              </a:ext>
            </a:extLst>
          </p:cNvPr>
          <p:cNvSpPr/>
          <p:nvPr/>
        </p:nvSpPr>
        <p:spPr>
          <a:xfrm>
            <a:off x="3056133" y="4622159"/>
            <a:ext cx="1417755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1B88941-DA29-4DD3-BE9C-CD3C2CCA828D}"/>
              </a:ext>
            </a:extLst>
          </p:cNvPr>
          <p:cNvCxnSpPr>
            <a:cxnSpLocks/>
            <a:stCxn id="20" idx="3"/>
            <a:endCxn id="11" idx="3"/>
          </p:cNvCxnSpPr>
          <p:nvPr/>
        </p:nvCxnSpPr>
        <p:spPr>
          <a:xfrm flipH="1" flipV="1">
            <a:off x="4419599" y="3499888"/>
            <a:ext cx="801571" cy="1560840"/>
          </a:xfrm>
          <a:prstGeom prst="bentConnector3">
            <a:avLst>
              <a:gd name="adj1" fmla="val -28519"/>
            </a:avLst>
          </a:prstGeom>
          <a:ln w="28575" cap="rnd">
            <a:solidFill>
              <a:srgbClr val="C0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DCDCFB-1413-47F5-9654-6F71E58985A8}"/>
              </a:ext>
            </a:extLst>
          </p:cNvPr>
          <p:cNvGrpSpPr/>
          <p:nvPr/>
        </p:nvGrpSpPr>
        <p:grpSpPr>
          <a:xfrm>
            <a:off x="6893384" y="4811819"/>
            <a:ext cx="2219325" cy="1371599"/>
            <a:chOff x="3001845" y="4622998"/>
            <a:chExt cx="2219325" cy="13715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06D554-8156-47D7-ADFA-19E6F178EA47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BF0F911-228F-46E2-B172-83A0B8228165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EF4287-2EE3-4FC2-9FCB-DADB0DE770B9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0x40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340" y="97090"/>
            <a:ext cx="3471319" cy="70201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A0B11ED-D8D6-40A1-82FF-41B8D2FB8376}"/>
              </a:ext>
            </a:extLst>
          </p:cNvPr>
          <p:cNvSpPr/>
          <p:nvPr/>
        </p:nvSpPr>
        <p:spPr>
          <a:xfrm>
            <a:off x="3001845" y="896190"/>
            <a:ext cx="6780785" cy="133881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= 5, y = 8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*p, *q;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2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 = &amp;x;     q = p;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13A3FD-5E0E-46AB-866C-C997E42CA8FC}"/>
              </a:ext>
            </a:extLst>
          </p:cNvPr>
          <p:cNvSpPr/>
          <p:nvPr/>
        </p:nvSpPr>
        <p:spPr>
          <a:xfrm>
            <a:off x="6893383" y="4811819"/>
            <a:ext cx="1417755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636343F-C73A-465E-B73B-1C849A2C47A4}"/>
              </a:ext>
            </a:extLst>
          </p:cNvPr>
          <p:cNvCxnSpPr>
            <a:cxnSpLocks/>
            <a:stCxn id="24" idx="2"/>
            <a:endCxn id="19" idx="1"/>
          </p:cNvCxnSpPr>
          <p:nvPr/>
        </p:nvCxnSpPr>
        <p:spPr>
          <a:xfrm rot="5400000" flipH="1">
            <a:off x="5575651" y="2486923"/>
            <a:ext cx="626551" cy="5774163"/>
          </a:xfrm>
          <a:prstGeom prst="bentConnector4">
            <a:avLst>
              <a:gd name="adj1" fmla="val -131463"/>
              <a:gd name="adj2" fmla="val 103959"/>
            </a:avLst>
          </a:prstGeom>
          <a:ln w="28575" cap="rnd">
            <a:solidFill>
              <a:srgbClr val="C0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01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D71016-DF9C-4293-97BF-AE6A45FB6EDA}"/>
              </a:ext>
            </a:extLst>
          </p:cNvPr>
          <p:cNvSpPr/>
          <p:nvPr/>
        </p:nvSpPr>
        <p:spPr>
          <a:xfrm>
            <a:off x="3001845" y="2376778"/>
            <a:ext cx="1417755" cy="87546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981519-EB41-4E53-8253-7665F125A82F}"/>
              </a:ext>
            </a:extLst>
          </p:cNvPr>
          <p:cNvSpPr/>
          <p:nvPr/>
        </p:nvSpPr>
        <p:spPr>
          <a:xfrm>
            <a:off x="4547768" y="2376778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FB8C4-FA78-4493-8E18-893A12C119E6}"/>
              </a:ext>
            </a:extLst>
          </p:cNvPr>
          <p:cNvSpPr/>
          <p:nvPr/>
        </p:nvSpPr>
        <p:spPr>
          <a:xfrm>
            <a:off x="6730213" y="2676122"/>
            <a:ext cx="1417755" cy="8754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4A927-EA2D-4DEE-8901-20B03DECF280}"/>
              </a:ext>
            </a:extLst>
          </p:cNvPr>
          <p:cNvSpPr/>
          <p:nvPr/>
        </p:nvSpPr>
        <p:spPr>
          <a:xfrm>
            <a:off x="8195138" y="2676122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7D0DC-80B4-47D9-9B38-170B3B46507D}"/>
              </a:ext>
            </a:extLst>
          </p:cNvPr>
          <p:cNvSpPr/>
          <p:nvPr/>
        </p:nvSpPr>
        <p:spPr>
          <a:xfrm>
            <a:off x="3001845" y="3251399"/>
            <a:ext cx="1417754" cy="4969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5DA28-A2A7-4EF1-9CEE-93A1D8128962}"/>
              </a:ext>
            </a:extLst>
          </p:cNvPr>
          <p:cNvSpPr/>
          <p:nvPr/>
        </p:nvSpPr>
        <p:spPr>
          <a:xfrm>
            <a:off x="6730214" y="3570632"/>
            <a:ext cx="1417754" cy="496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492E35A-34EB-4ABB-8C9D-1121AD7F2B3B}"/>
              </a:ext>
            </a:extLst>
          </p:cNvPr>
          <p:cNvGrpSpPr/>
          <p:nvPr/>
        </p:nvGrpSpPr>
        <p:grpSpPr>
          <a:xfrm>
            <a:off x="3001845" y="4622998"/>
            <a:ext cx="2219325" cy="1371599"/>
            <a:chOff x="3001845" y="4622998"/>
            <a:chExt cx="2219325" cy="13715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357162-1AFE-4495-885E-A7D7CA02272E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31E3D0-C8DF-4012-B362-19DCB1A344DA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5331C3-3136-438E-9FA3-846EF26B397B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0x30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AB27C-DE66-44E3-8352-2518FB731E3C}"/>
              </a:ext>
            </a:extLst>
          </p:cNvPr>
          <p:cNvSpPr/>
          <p:nvPr/>
        </p:nvSpPr>
        <p:spPr>
          <a:xfrm>
            <a:off x="3056133" y="4622159"/>
            <a:ext cx="1417755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1B88941-DA29-4DD3-BE9C-CD3C2CCA828D}"/>
              </a:ext>
            </a:extLst>
          </p:cNvPr>
          <p:cNvCxnSpPr>
            <a:cxnSpLocks/>
            <a:stCxn id="20" idx="3"/>
            <a:endCxn id="11" idx="3"/>
          </p:cNvCxnSpPr>
          <p:nvPr/>
        </p:nvCxnSpPr>
        <p:spPr>
          <a:xfrm flipH="1" flipV="1">
            <a:off x="4419599" y="3499888"/>
            <a:ext cx="801571" cy="1560840"/>
          </a:xfrm>
          <a:prstGeom prst="bentConnector3">
            <a:avLst>
              <a:gd name="adj1" fmla="val -28519"/>
            </a:avLst>
          </a:prstGeom>
          <a:ln w="28575" cap="rnd">
            <a:solidFill>
              <a:srgbClr val="C0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DCDCFB-1413-47F5-9654-6F71E58985A8}"/>
              </a:ext>
            </a:extLst>
          </p:cNvPr>
          <p:cNvGrpSpPr/>
          <p:nvPr/>
        </p:nvGrpSpPr>
        <p:grpSpPr>
          <a:xfrm>
            <a:off x="6893384" y="4811819"/>
            <a:ext cx="2219325" cy="1371599"/>
            <a:chOff x="3001845" y="4622998"/>
            <a:chExt cx="2219325" cy="13715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06D554-8156-47D7-ADFA-19E6F178EA47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BF0F911-228F-46E2-B172-83A0B8228165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EF4287-2EE3-4FC2-9FCB-DADB0DE770B9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0x40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340" y="97090"/>
            <a:ext cx="3471319" cy="70201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A0B11ED-D8D6-40A1-82FF-41B8D2FB8376}"/>
              </a:ext>
            </a:extLst>
          </p:cNvPr>
          <p:cNvSpPr/>
          <p:nvPr/>
        </p:nvSpPr>
        <p:spPr>
          <a:xfrm>
            <a:off x="3001845" y="896190"/>
            <a:ext cx="6780785" cy="133881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= 5, y = 8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*p = &amp;x, *q = p;</a:t>
            </a:r>
            <a:endParaRPr lang="en-US" sz="2000" b="1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13A3FD-5E0E-46AB-866C-C997E42CA8FC}"/>
              </a:ext>
            </a:extLst>
          </p:cNvPr>
          <p:cNvSpPr/>
          <p:nvPr/>
        </p:nvSpPr>
        <p:spPr>
          <a:xfrm>
            <a:off x="6893383" y="4811819"/>
            <a:ext cx="1417755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636343F-C73A-465E-B73B-1C849A2C47A4}"/>
              </a:ext>
            </a:extLst>
          </p:cNvPr>
          <p:cNvCxnSpPr>
            <a:cxnSpLocks/>
            <a:stCxn id="24" idx="2"/>
            <a:endCxn id="19" idx="1"/>
          </p:cNvCxnSpPr>
          <p:nvPr/>
        </p:nvCxnSpPr>
        <p:spPr>
          <a:xfrm rot="5400000" flipH="1">
            <a:off x="5575651" y="2486923"/>
            <a:ext cx="626551" cy="5774163"/>
          </a:xfrm>
          <a:prstGeom prst="bentConnector4">
            <a:avLst>
              <a:gd name="adj1" fmla="val -131463"/>
              <a:gd name="adj2" fmla="val 103959"/>
            </a:avLst>
          </a:prstGeom>
          <a:ln w="28575" cap="rnd">
            <a:solidFill>
              <a:srgbClr val="C0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C362AE9C-B9EC-4F21-AAF9-376A2B3E801C}"/>
              </a:ext>
            </a:extLst>
          </p:cNvPr>
          <p:cNvSpPr/>
          <p:nvPr/>
        </p:nvSpPr>
        <p:spPr>
          <a:xfrm>
            <a:off x="7466743" y="827930"/>
            <a:ext cx="2954514" cy="875460"/>
          </a:xfrm>
          <a:prstGeom prst="wedgeRoundRectCallout">
            <a:avLst>
              <a:gd name="adj1" fmla="val -83916"/>
              <a:gd name="adj2" fmla="val 60945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b="1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 thể khai báo rồi gán cho con trỏ luôn</a:t>
            </a:r>
            <a:endParaRPr lang="en-US" b="1">
              <a:solidFill>
                <a:prstClr val="white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081FE1-02D7-41AB-AEAE-17A18032283A}"/>
              </a:ext>
            </a:extLst>
          </p:cNvPr>
          <p:cNvSpPr/>
          <p:nvPr/>
        </p:nvSpPr>
        <p:spPr>
          <a:xfrm>
            <a:off x="3056133" y="1550633"/>
            <a:ext cx="3330153" cy="456246"/>
          </a:xfrm>
          <a:prstGeom prst="rect">
            <a:avLst/>
          </a:prstGeom>
          <a:solidFill>
            <a:srgbClr val="FF6565">
              <a:alpha val="23137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360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76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D71016-DF9C-4293-97BF-AE6A45FB6EDA}"/>
              </a:ext>
            </a:extLst>
          </p:cNvPr>
          <p:cNvSpPr/>
          <p:nvPr/>
        </p:nvSpPr>
        <p:spPr>
          <a:xfrm>
            <a:off x="3001845" y="2376778"/>
            <a:ext cx="1417755" cy="87546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981519-EB41-4E53-8253-7665F125A82F}"/>
              </a:ext>
            </a:extLst>
          </p:cNvPr>
          <p:cNvSpPr/>
          <p:nvPr/>
        </p:nvSpPr>
        <p:spPr>
          <a:xfrm>
            <a:off x="4547768" y="2376778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FB8C4-FA78-4493-8E18-893A12C119E6}"/>
              </a:ext>
            </a:extLst>
          </p:cNvPr>
          <p:cNvSpPr/>
          <p:nvPr/>
        </p:nvSpPr>
        <p:spPr>
          <a:xfrm>
            <a:off x="6730213" y="2676122"/>
            <a:ext cx="1417755" cy="8754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4A927-EA2D-4DEE-8901-20B03DECF280}"/>
              </a:ext>
            </a:extLst>
          </p:cNvPr>
          <p:cNvSpPr/>
          <p:nvPr/>
        </p:nvSpPr>
        <p:spPr>
          <a:xfrm>
            <a:off x="8195138" y="2676122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7D0DC-80B4-47D9-9B38-170B3B46507D}"/>
              </a:ext>
            </a:extLst>
          </p:cNvPr>
          <p:cNvSpPr/>
          <p:nvPr/>
        </p:nvSpPr>
        <p:spPr>
          <a:xfrm>
            <a:off x="3001845" y="3251399"/>
            <a:ext cx="1417754" cy="4969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5DA28-A2A7-4EF1-9CEE-93A1D8128962}"/>
              </a:ext>
            </a:extLst>
          </p:cNvPr>
          <p:cNvSpPr/>
          <p:nvPr/>
        </p:nvSpPr>
        <p:spPr>
          <a:xfrm>
            <a:off x="6730214" y="3570632"/>
            <a:ext cx="1417754" cy="496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492E35A-34EB-4ABB-8C9D-1121AD7F2B3B}"/>
              </a:ext>
            </a:extLst>
          </p:cNvPr>
          <p:cNvGrpSpPr/>
          <p:nvPr/>
        </p:nvGrpSpPr>
        <p:grpSpPr>
          <a:xfrm>
            <a:off x="3001845" y="4622998"/>
            <a:ext cx="2219325" cy="1371599"/>
            <a:chOff x="3001845" y="4622998"/>
            <a:chExt cx="2219325" cy="13715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357162-1AFE-4495-885E-A7D7CA02272E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31E3D0-C8DF-4012-B362-19DCB1A344DA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5331C3-3136-438E-9FA3-846EF26B397B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0x30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AB27C-DE66-44E3-8352-2518FB731E3C}"/>
              </a:ext>
            </a:extLst>
          </p:cNvPr>
          <p:cNvSpPr/>
          <p:nvPr/>
        </p:nvSpPr>
        <p:spPr>
          <a:xfrm>
            <a:off x="3056133" y="4622159"/>
            <a:ext cx="1417755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1B88941-DA29-4DD3-BE9C-CD3C2CCA828D}"/>
              </a:ext>
            </a:extLst>
          </p:cNvPr>
          <p:cNvCxnSpPr>
            <a:cxnSpLocks/>
            <a:stCxn id="20" idx="3"/>
            <a:endCxn id="11" idx="3"/>
          </p:cNvCxnSpPr>
          <p:nvPr/>
        </p:nvCxnSpPr>
        <p:spPr>
          <a:xfrm flipH="1" flipV="1">
            <a:off x="4419599" y="3499888"/>
            <a:ext cx="801571" cy="1560840"/>
          </a:xfrm>
          <a:prstGeom prst="bentConnector3">
            <a:avLst>
              <a:gd name="adj1" fmla="val -28519"/>
            </a:avLst>
          </a:prstGeom>
          <a:ln w="28575" cap="rnd">
            <a:solidFill>
              <a:srgbClr val="C0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DCDCFB-1413-47F5-9654-6F71E58985A8}"/>
              </a:ext>
            </a:extLst>
          </p:cNvPr>
          <p:cNvGrpSpPr/>
          <p:nvPr/>
        </p:nvGrpSpPr>
        <p:grpSpPr>
          <a:xfrm>
            <a:off x="6893384" y="4811819"/>
            <a:ext cx="2219325" cy="1371599"/>
            <a:chOff x="3001845" y="4622998"/>
            <a:chExt cx="2219325" cy="13715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06D554-8156-47D7-ADFA-19E6F178EA47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BF0F911-228F-46E2-B172-83A0B8228165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EF4287-2EE3-4FC2-9FCB-DADB0DE770B9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0x40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340" y="97090"/>
            <a:ext cx="3471319" cy="70201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A0B11ED-D8D6-40A1-82FF-41B8D2FB8376}"/>
              </a:ext>
            </a:extLst>
          </p:cNvPr>
          <p:cNvSpPr/>
          <p:nvPr/>
        </p:nvSpPr>
        <p:spPr>
          <a:xfrm>
            <a:off x="3001845" y="896190"/>
            <a:ext cx="6780785" cy="133881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= 5, y = 8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*p = &amp;x, *q = p;</a:t>
            </a:r>
            <a:endParaRPr lang="en-US" sz="2000" b="1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13A3FD-5E0E-46AB-866C-C997E42CA8FC}"/>
              </a:ext>
            </a:extLst>
          </p:cNvPr>
          <p:cNvSpPr/>
          <p:nvPr/>
        </p:nvSpPr>
        <p:spPr>
          <a:xfrm>
            <a:off x="6893383" y="4811819"/>
            <a:ext cx="1417755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636343F-C73A-465E-B73B-1C849A2C47A4}"/>
              </a:ext>
            </a:extLst>
          </p:cNvPr>
          <p:cNvCxnSpPr>
            <a:cxnSpLocks/>
            <a:stCxn id="24" idx="2"/>
            <a:endCxn id="19" idx="1"/>
          </p:cNvCxnSpPr>
          <p:nvPr/>
        </p:nvCxnSpPr>
        <p:spPr>
          <a:xfrm rot="5400000" flipH="1">
            <a:off x="5575651" y="2486923"/>
            <a:ext cx="626551" cy="5774163"/>
          </a:xfrm>
          <a:prstGeom prst="bentConnector4">
            <a:avLst>
              <a:gd name="adj1" fmla="val -131463"/>
              <a:gd name="adj2" fmla="val 103959"/>
            </a:avLst>
          </a:prstGeom>
          <a:ln w="28575" cap="rnd">
            <a:solidFill>
              <a:srgbClr val="C0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C362AE9C-B9EC-4F21-AAF9-376A2B3E801C}"/>
              </a:ext>
            </a:extLst>
          </p:cNvPr>
          <p:cNvSpPr/>
          <p:nvPr/>
        </p:nvSpPr>
        <p:spPr>
          <a:xfrm>
            <a:off x="7466743" y="827929"/>
            <a:ext cx="3471318" cy="1407072"/>
          </a:xfrm>
          <a:prstGeom prst="wedgeRoundRectCallout">
            <a:avLst>
              <a:gd name="adj1" fmla="val -77796"/>
              <a:gd name="adj2" fmla="val 20251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b="1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Cẩn thận nhầm lẫn với lệnh: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*p = x; </a:t>
            </a: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(1)</a:t>
            </a:r>
            <a:endParaRPr 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chemeClr val="bg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dấu * ở lệnh (1) là lấy giá trị tại địa chỉ của p</a:t>
            </a:r>
            <a:endParaRPr lang="en-US">
              <a:solidFill>
                <a:prstClr val="white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081FE1-02D7-41AB-AEAE-17A18032283A}"/>
              </a:ext>
            </a:extLst>
          </p:cNvPr>
          <p:cNvSpPr/>
          <p:nvPr/>
        </p:nvSpPr>
        <p:spPr>
          <a:xfrm>
            <a:off x="3056133" y="1550633"/>
            <a:ext cx="3330153" cy="456246"/>
          </a:xfrm>
          <a:prstGeom prst="rect">
            <a:avLst/>
          </a:prstGeom>
          <a:solidFill>
            <a:srgbClr val="FF6565">
              <a:alpha val="23137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360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3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D71016-DF9C-4293-97BF-AE6A45FB6EDA}"/>
              </a:ext>
            </a:extLst>
          </p:cNvPr>
          <p:cNvSpPr/>
          <p:nvPr/>
        </p:nvSpPr>
        <p:spPr>
          <a:xfrm>
            <a:off x="3001845" y="2376778"/>
            <a:ext cx="1417755" cy="87546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981519-EB41-4E53-8253-7665F125A82F}"/>
              </a:ext>
            </a:extLst>
          </p:cNvPr>
          <p:cNvSpPr/>
          <p:nvPr/>
        </p:nvSpPr>
        <p:spPr>
          <a:xfrm>
            <a:off x="4547768" y="2376778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FB8C4-FA78-4493-8E18-893A12C119E6}"/>
              </a:ext>
            </a:extLst>
          </p:cNvPr>
          <p:cNvSpPr/>
          <p:nvPr/>
        </p:nvSpPr>
        <p:spPr>
          <a:xfrm>
            <a:off x="6730213" y="2676122"/>
            <a:ext cx="1417755" cy="8754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4A927-EA2D-4DEE-8901-20B03DECF280}"/>
              </a:ext>
            </a:extLst>
          </p:cNvPr>
          <p:cNvSpPr/>
          <p:nvPr/>
        </p:nvSpPr>
        <p:spPr>
          <a:xfrm>
            <a:off x="8195138" y="2676122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7D0DC-80B4-47D9-9B38-170B3B46507D}"/>
              </a:ext>
            </a:extLst>
          </p:cNvPr>
          <p:cNvSpPr/>
          <p:nvPr/>
        </p:nvSpPr>
        <p:spPr>
          <a:xfrm>
            <a:off x="3001845" y="3251399"/>
            <a:ext cx="1417754" cy="4969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5DA28-A2A7-4EF1-9CEE-93A1D8128962}"/>
              </a:ext>
            </a:extLst>
          </p:cNvPr>
          <p:cNvSpPr/>
          <p:nvPr/>
        </p:nvSpPr>
        <p:spPr>
          <a:xfrm>
            <a:off x="6730214" y="3570632"/>
            <a:ext cx="1417754" cy="496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492E35A-34EB-4ABB-8C9D-1121AD7F2B3B}"/>
              </a:ext>
            </a:extLst>
          </p:cNvPr>
          <p:cNvGrpSpPr/>
          <p:nvPr/>
        </p:nvGrpSpPr>
        <p:grpSpPr>
          <a:xfrm>
            <a:off x="3001845" y="4622998"/>
            <a:ext cx="2219325" cy="1371599"/>
            <a:chOff x="3001845" y="4622998"/>
            <a:chExt cx="2219325" cy="13715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357162-1AFE-4495-885E-A7D7CA02272E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31E3D0-C8DF-4012-B362-19DCB1A344DA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5331C3-3136-438E-9FA3-846EF26B397B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0x30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AB27C-DE66-44E3-8352-2518FB731E3C}"/>
              </a:ext>
            </a:extLst>
          </p:cNvPr>
          <p:cNvSpPr/>
          <p:nvPr/>
        </p:nvSpPr>
        <p:spPr>
          <a:xfrm>
            <a:off x="3056133" y="4622159"/>
            <a:ext cx="1417755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1B88941-DA29-4DD3-BE9C-CD3C2CCA828D}"/>
              </a:ext>
            </a:extLst>
          </p:cNvPr>
          <p:cNvCxnSpPr>
            <a:cxnSpLocks/>
            <a:stCxn id="20" idx="3"/>
            <a:endCxn id="11" idx="3"/>
          </p:cNvCxnSpPr>
          <p:nvPr/>
        </p:nvCxnSpPr>
        <p:spPr>
          <a:xfrm flipH="1" flipV="1">
            <a:off x="4419599" y="3499888"/>
            <a:ext cx="801571" cy="1560840"/>
          </a:xfrm>
          <a:prstGeom prst="bentConnector3">
            <a:avLst>
              <a:gd name="adj1" fmla="val -28519"/>
            </a:avLst>
          </a:prstGeom>
          <a:ln w="28575" cap="rnd">
            <a:solidFill>
              <a:srgbClr val="C0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DCDCFB-1413-47F5-9654-6F71E58985A8}"/>
              </a:ext>
            </a:extLst>
          </p:cNvPr>
          <p:cNvGrpSpPr/>
          <p:nvPr/>
        </p:nvGrpSpPr>
        <p:grpSpPr>
          <a:xfrm>
            <a:off x="6893384" y="4811819"/>
            <a:ext cx="2219325" cy="1371599"/>
            <a:chOff x="3001845" y="4622998"/>
            <a:chExt cx="2219325" cy="13715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06D554-8156-47D7-ADFA-19E6F178EA47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BF0F911-228F-46E2-B172-83A0B8228165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EF4287-2EE3-4FC2-9FCB-DADB0DE770B9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0x40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340" y="97090"/>
            <a:ext cx="3471319" cy="70201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A0B11ED-D8D6-40A1-82FF-41B8D2FB8376}"/>
              </a:ext>
            </a:extLst>
          </p:cNvPr>
          <p:cNvSpPr/>
          <p:nvPr/>
        </p:nvSpPr>
        <p:spPr>
          <a:xfrm>
            <a:off x="3001845" y="896190"/>
            <a:ext cx="6780785" cy="133881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= 5, y = 8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*p = &amp;x, *q = p;</a:t>
            </a:r>
            <a:endParaRPr lang="en-US" sz="2000" b="1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13A3FD-5E0E-46AB-866C-C997E42CA8FC}"/>
              </a:ext>
            </a:extLst>
          </p:cNvPr>
          <p:cNvSpPr/>
          <p:nvPr/>
        </p:nvSpPr>
        <p:spPr>
          <a:xfrm>
            <a:off x="6893383" y="4811819"/>
            <a:ext cx="1417755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636343F-C73A-465E-B73B-1C849A2C47A4}"/>
              </a:ext>
            </a:extLst>
          </p:cNvPr>
          <p:cNvCxnSpPr>
            <a:cxnSpLocks/>
            <a:stCxn id="24" idx="2"/>
            <a:endCxn id="19" idx="1"/>
          </p:cNvCxnSpPr>
          <p:nvPr/>
        </p:nvCxnSpPr>
        <p:spPr>
          <a:xfrm rot="5400000" flipH="1">
            <a:off x="5575651" y="2486923"/>
            <a:ext cx="626551" cy="5774163"/>
          </a:xfrm>
          <a:prstGeom prst="bentConnector4">
            <a:avLst>
              <a:gd name="adj1" fmla="val -131463"/>
              <a:gd name="adj2" fmla="val 103959"/>
            </a:avLst>
          </a:prstGeom>
          <a:ln w="28575" cap="rnd">
            <a:solidFill>
              <a:srgbClr val="C0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41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D71016-DF9C-4293-97BF-AE6A45FB6EDA}"/>
              </a:ext>
            </a:extLst>
          </p:cNvPr>
          <p:cNvSpPr/>
          <p:nvPr/>
        </p:nvSpPr>
        <p:spPr>
          <a:xfrm>
            <a:off x="3001845" y="2376778"/>
            <a:ext cx="1417755" cy="87546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981519-EB41-4E53-8253-7665F125A82F}"/>
              </a:ext>
            </a:extLst>
          </p:cNvPr>
          <p:cNvSpPr/>
          <p:nvPr/>
        </p:nvSpPr>
        <p:spPr>
          <a:xfrm>
            <a:off x="4547768" y="2376778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FB8C4-FA78-4493-8E18-893A12C119E6}"/>
              </a:ext>
            </a:extLst>
          </p:cNvPr>
          <p:cNvSpPr/>
          <p:nvPr/>
        </p:nvSpPr>
        <p:spPr>
          <a:xfrm>
            <a:off x="6730213" y="2676122"/>
            <a:ext cx="1417755" cy="8754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4A927-EA2D-4DEE-8901-20B03DECF280}"/>
              </a:ext>
            </a:extLst>
          </p:cNvPr>
          <p:cNvSpPr/>
          <p:nvPr/>
        </p:nvSpPr>
        <p:spPr>
          <a:xfrm>
            <a:off x="8195138" y="2676122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7D0DC-80B4-47D9-9B38-170B3B46507D}"/>
              </a:ext>
            </a:extLst>
          </p:cNvPr>
          <p:cNvSpPr/>
          <p:nvPr/>
        </p:nvSpPr>
        <p:spPr>
          <a:xfrm>
            <a:off x="3001845" y="3251399"/>
            <a:ext cx="1417754" cy="4969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5DA28-A2A7-4EF1-9CEE-93A1D8128962}"/>
              </a:ext>
            </a:extLst>
          </p:cNvPr>
          <p:cNvSpPr/>
          <p:nvPr/>
        </p:nvSpPr>
        <p:spPr>
          <a:xfrm>
            <a:off x="6730214" y="3570632"/>
            <a:ext cx="1417754" cy="496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492E35A-34EB-4ABB-8C9D-1121AD7F2B3B}"/>
              </a:ext>
            </a:extLst>
          </p:cNvPr>
          <p:cNvGrpSpPr/>
          <p:nvPr/>
        </p:nvGrpSpPr>
        <p:grpSpPr>
          <a:xfrm>
            <a:off x="3001845" y="4622998"/>
            <a:ext cx="2219325" cy="1371599"/>
            <a:chOff x="3001845" y="4622998"/>
            <a:chExt cx="2219325" cy="13715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357162-1AFE-4495-885E-A7D7CA02272E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31E3D0-C8DF-4012-B362-19DCB1A344DA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5331C3-3136-438E-9FA3-846EF26B397B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0x30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AB27C-DE66-44E3-8352-2518FB731E3C}"/>
              </a:ext>
            </a:extLst>
          </p:cNvPr>
          <p:cNvSpPr/>
          <p:nvPr/>
        </p:nvSpPr>
        <p:spPr>
          <a:xfrm>
            <a:off x="3056133" y="4622159"/>
            <a:ext cx="1417755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1B88941-DA29-4DD3-BE9C-CD3C2CCA828D}"/>
              </a:ext>
            </a:extLst>
          </p:cNvPr>
          <p:cNvCxnSpPr>
            <a:cxnSpLocks/>
            <a:stCxn id="20" idx="3"/>
            <a:endCxn id="11" idx="3"/>
          </p:cNvCxnSpPr>
          <p:nvPr/>
        </p:nvCxnSpPr>
        <p:spPr>
          <a:xfrm flipH="1" flipV="1">
            <a:off x="4419599" y="3499888"/>
            <a:ext cx="801571" cy="1560840"/>
          </a:xfrm>
          <a:prstGeom prst="bentConnector3">
            <a:avLst>
              <a:gd name="adj1" fmla="val -28519"/>
            </a:avLst>
          </a:prstGeom>
          <a:ln w="28575" cap="rnd">
            <a:solidFill>
              <a:srgbClr val="C0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DCDCFB-1413-47F5-9654-6F71E58985A8}"/>
              </a:ext>
            </a:extLst>
          </p:cNvPr>
          <p:cNvGrpSpPr/>
          <p:nvPr/>
        </p:nvGrpSpPr>
        <p:grpSpPr>
          <a:xfrm>
            <a:off x="6893384" y="4811819"/>
            <a:ext cx="2219325" cy="1371599"/>
            <a:chOff x="3001845" y="4622998"/>
            <a:chExt cx="2219325" cy="13715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06D554-8156-47D7-ADFA-19E6F178EA47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BF0F911-228F-46E2-B172-83A0B8228165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EF4287-2EE3-4FC2-9FCB-DADB0DE770B9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0x40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340" y="97090"/>
            <a:ext cx="3471319" cy="70201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A0B11ED-D8D6-40A1-82FF-41B8D2FB8376}"/>
              </a:ext>
            </a:extLst>
          </p:cNvPr>
          <p:cNvSpPr/>
          <p:nvPr/>
        </p:nvSpPr>
        <p:spPr>
          <a:xfrm>
            <a:off x="3001845" y="896190"/>
            <a:ext cx="6780785" cy="133881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= 5, y = 8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*p = &amp;x, *q = p;</a:t>
            </a:r>
            <a:endParaRPr lang="en-US" sz="2000" b="1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13A3FD-5E0E-46AB-866C-C997E42CA8FC}"/>
              </a:ext>
            </a:extLst>
          </p:cNvPr>
          <p:cNvSpPr/>
          <p:nvPr/>
        </p:nvSpPr>
        <p:spPr>
          <a:xfrm>
            <a:off x="6893383" y="4811819"/>
            <a:ext cx="1417755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636343F-C73A-465E-B73B-1C849A2C47A4}"/>
              </a:ext>
            </a:extLst>
          </p:cNvPr>
          <p:cNvCxnSpPr>
            <a:cxnSpLocks/>
            <a:stCxn id="24" idx="2"/>
            <a:endCxn id="19" idx="1"/>
          </p:cNvCxnSpPr>
          <p:nvPr/>
        </p:nvCxnSpPr>
        <p:spPr>
          <a:xfrm rot="5400000" flipH="1">
            <a:off x="5575651" y="2486923"/>
            <a:ext cx="626551" cy="5774163"/>
          </a:xfrm>
          <a:prstGeom prst="bentConnector4">
            <a:avLst>
              <a:gd name="adj1" fmla="val -131463"/>
              <a:gd name="adj2" fmla="val 103959"/>
            </a:avLst>
          </a:prstGeom>
          <a:ln w="28575" cap="rnd">
            <a:solidFill>
              <a:srgbClr val="C0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C362AE9C-B9EC-4F21-AAF9-376A2B3E801C}"/>
              </a:ext>
            </a:extLst>
          </p:cNvPr>
          <p:cNvSpPr/>
          <p:nvPr/>
        </p:nvSpPr>
        <p:spPr>
          <a:xfrm>
            <a:off x="2967775" y="851208"/>
            <a:ext cx="6814856" cy="1407072"/>
          </a:xfrm>
          <a:prstGeom prst="wedgeRoundRectCallout">
            <a:avLst>
              <a:gd name="adj1" fmla="val -35984"/>
              <a:gd name="adj2" fmla="val 19219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>
                <a:solidFill>
                  <a:prstClr val="white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 hình minh họa,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>
                <a:solidFill>
                  <a:prstClr val="white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Mọi thay đổi trên </a:t>
            </a:r>
            <a:r>
              <a:rPr lang="en-US" sz="2800" b="1">
                <a:solidFill>
                  <a:prstClr val="whit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*p</a:t>
            </a:r>
            <a:r>
              <a:rPr lang="en-US" sz="2000">
                <a:solidFill>
                  <a:prstClr val="white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sẽ ảnh h</a:t>
            </a:r>
            <a:r>
              <a:rPr lang="vi-VN" sz="2000">
                <a:solidFill>
                  <a:prstClr val="white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</a:t>
            </a:r>
            <a:r>
              <a:rPr lang="en-US" sz="2000">
                <a:solidFill>
                  <a:prstClr val="white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ởng đến giá trị của </a:t>
            </a:r>
            <a:r>
              <a:rPr lang="en-US" sz="3200" b="1">
                <a:solidFill>
                  <a:prstClr val="white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lang="en-US" sz="2800" b="1">
              <a:solidFill>
                <a:prstClr val="white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i="1">
                <a:solidFill>
                  <a:prstClr val="white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(vì p đang giữ địa chỉ của x)</a:t>
            </a:r>
            <a:endParaRPr lang="en-US" sz="1600" i="1">
              <a:solidFill>
                <a:prstClr val="white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00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D71016-DF9C-4293-97BF-AE6A45FB6EDA}"/>
              </a:ext>
            </a:extLst>
          </p:cNvPr>
          <p:cNvSpPr/>
          <p:nvPr/>
        </p:nvSpPr>
        <p:spPr>
          <a:xfrm>
            <a:off x="3001845" y="2376778"/>
            <a:ext cx="1417755" cy="87546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981519-EB41-4E53-8253-7665F125A82F}"/>
              </a:ext>
            </a:extLst>
          </p:cNvPr>
          <p:cNvSpPr/>
          <p:nvPr/>
        </p:nvSpPr>
        <p:spPr>
          <a:xfrm>
            <a:off x="4547768" y="2376778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FB8C4-FA78-4493-8E18-893A12C119E6}"/>
              </a:ext>
            </a:extLst>
          </p:cNvPr>
          <p:cNvSpPr/>
          <p:nvPr/>
        </p:nvSpPr>
        <p:spPr>
          <a:xfrm>
            <a:off x="6730213" y="2676122"/>
            <a:ext cx="1417755" cy="8754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4A927-EA2D-4DEE-8901-20B03DECF280}"/>
              </a:ext>
            </a:extLst>
          </p:cNvPr>
          <p:cNvSpPr/>
          <p:nvPr/>
        </p:nvSpPr>
        <p:spPr>
          <a:xfrm>
            <a:off x="8195138" y="2676122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7D0DC-80B4-47D9-9B38-170B3B46507D}"/>
              </a:ext>
            </a:extLst>
          </p:cNvPr>
          <p:cNvSpPr/>
          <p:nvPr/>
        </p:nvSpPr>
        <p:spPr>
          <a:xfrm>
            <a:off x="3001845" y="3251399"/>
            <a:ext cx="1417754" cy="4969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5DA28-A2A7-4EF1-9CEE-93A1D8128962}"/>
              </a:ext>
            </a:extLst>
          </p:cNvPr>
          <p:cNvSpPr/>
          <p:nvPr/>
        </p:nvSpPr>
        <p:spPr>
          <a:xfrm>
            <a:off x="6730214" y="3570632"/>
            <a:ext cx="1417754" cy="496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492E35A-34EB-4ABB-8C9D-1121AD7F2B3B}"/>
              </a:ext>
            </a:extLst>
          </p:cNvPr>
          <p:cNvGrpSpPr/>
          <p:nvPr/>
        </p:nvGrpSpPr>
        <p:grpSpPr>
          <a:xfrm>
            <a:off x="3001845" y="4622998"/>
            <a:ext cx="2219325" cy="1371599"/>
            <a:chOff x="3001845" y="4622998"/>
            <a:chExt cx="2219325" cy="13715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357162-1AFE-4495-885E-A7D7CA02272E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31E3D0-C8DF-4012-B362-19DCB1A344DA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5331C3-3136-438E-9FA3-846EF26B397B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0x30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AB27C-DE66-44E3-8352-2518FB731E3C}"/>
              </a:ext>
            </a:extLst>
          </p:cNvPr>
          <p:cNvSpPr/>
          <p:nvPr/>
        </p:nvSpPr>
        <p:spPr>
          <a:xfrm>
            <a:off x="3056133" y="4622159"/>
            <a:ext cx="1417755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1B88941-DA29-4DD3-BE9C-CD3C2CCA828D}"/>
              </a:ext>
            </a:extLst>
          </p:cNvPr>
          <p:cNvCxnSpPr>
            <a:cxnSpLocks/>
            <a:stCxn id="20" idx="3"/>
            <a:endCxn id="11" idx="3"/>
          </p:cNvCxnSpPr>
          <p:nvPr/>
        </p:nvCxnSpPr>
        <p:spPr>
          <a:xfrm flipH="1" flipV="1">
            <a:off x="4419599" y="3499888"/>
            <a:ext cx="801571" cy="1560840"/>
          </a:xfrm>
          <a:prstGeom prst="bentConnector3">
            <a:avLst>
              <a:gd name="adj1" fmla="val -28519"/>
            </a:avLst>
          </a:prstGeom>
          <a:ln w="28575" cap="rnd">
            <a:solidFill>
              <a:srgbClr val="C0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DCDCFB-1413-47F5-9654-6F71E58985A8}"/>
              </a:ext>
            </a:extLst>
          </p:cNvPr>
          <p:cNvGrpSpPr/>
          <p:nvPr/>
        </p:nvGrpSpPr>
        <p:grpSpPr>
          <a:xfrm>
            <a:off x="6893384" y="4811819"/>
            <a:ext cx="2219325" cy="1371599"/>
            <a:chOff x="3001845" y="4622998"/>
            <a:chExt cx="2219325" cy="13715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06D554-8156-47D7-ADFA-19E6F178EA47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BF0F911-228F-46E2-B172-83A0B8228165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EF4287-2EE3-4FC2-9FCB-DADB0DE770B9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0x40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340" y="97090"/>
            <a:ext cx="3471319" cy="70201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A0B11ED-D8D6-40A1-82FF-41B8D2FB8376}"/>
              </a:ext>
            </a:extLst>
          </p:cNvPr>
          <p:cNvSpPr/>
          <p:nvPr/>
        </p:nvSpPr>
        <p:spPr>
          <a:xfrm>
            <a:off x="3001845" y="896190"/>
            <a:ext cx="6780785" cy="133881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= 5, y = 8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*p = &amp;x, *q = p;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*p = 6;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13A3FD-5E0E-46AB-866C-C997E42CA8FC}"/>
              </a:ext>
            </a:extLst>
          </p:cNvPr>
          <p:cNvSpPr/>
          <p:nvPr/>
        </p:nvSpPr>
        <p:spPr>
          <a:xfrm>
            <a:off x="6893383" y="4811819"/>
            <a:ext cx="1417755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636343F-C73A-465E-B73B-1C849A2C47A4}"/>
              </a:ext>
            </a:extLst>
          </p:cNvPr>
          <p:cNvCxnSpPr>
            <a:cxnSpLocks/>
            <a:stCxn id="24" idx="2"/>
            <a:endCxn id="19" idx="1"/>
          </p:cNvCxnSpPr>
          <p:nvPr/>
        </p:nvCxnSpPr>
        <p:spPr>
          <a:xfrm rot="5400000" flipH="1">
            <a:off x="5575651" y="2486923"/>
            <a:ext cx="626551" cy="5774163"/>
          </a:xfrm>
          <a:prstGeom prst="bentConnector4">
            <a:avLst>
              <a:gd name="adj1" fmla="val -131463"/>
              <a:gd name="adj2" fmla="val 103959"/>
            </a:avLst>
          </a:prstGeom>
          <a:ln w="28575" cap="rnd">
            <a:solidFill>
              <a:srgbClr val="C0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E70E96-D543-4434-954E-F3189D3B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16" y="-560439"/>
            <a:ext cx="11365005" cy="7978878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42405A7-F080-4928-B0BF-712369376231}"/>
              </a:ext>
            </a:extLst>
          </p:cNvPr>
          <p:cNvSpPr/>
          <p:nvPr/>
        </p:nvSpPr>
        <p:spPr>
          <a:xfrm>
            <a:off x="3333560" y="2703122"/>
            <a:ext cx="5515356" cy="640153"/>
          </a:xfrm>
          <a:prstGeom prst="wedgeRectCallout">
            <a:avLst>
              <a:gd name="adj1" fmla="val 60018"/>
              <a:gd name="adj2" fmla="val 1264"/>
            </a:avLst>
          </a:prstGeom>
          <a:noFill/>
          <a:ln w="19050" cap="flat">
            <a:solidFill>
              <a:srgbClr val="C00000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EEF3CA-990D-4F43-A151-714E808FD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568" y="-143146"/>
            <a:ext cx="4261473" cy="908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B9B29-6931-419E-A361-462CE1D420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0202" y="590882"/>
            <a:ext cx="3676207" cy="8535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D05A109-D40F-4501-A17F-D71A186455DC}"/>
              </a:ext>
            </a:extLst>
          </p:cNvPr>
          <p:cNvSpPr/>
          <p:nvPr/>
        </p:nvSpPr>
        <p:spPr>
          <a:xfrm>
            <a:off x="2688115" y="1444396"/>
            <a:ext cx="6815770" cy="727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Mảng là một tập hợp nhiều phân tử có 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 kiểu giá trị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và 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chung một tên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Mỗi phần tử mảng biểu diễn được 1 giá trị. 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EF079CC-0A63-410B-930A-A1B0D9F02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725271"/>
              </p:ext>
            </p:extLst>
          </p:nvPr>
        </p:nvGraphicFramePr>
        <p:xfrm>
          <a:off x="3399039" y="2399231"/>
          <a:ext cx="5393920" cy="8907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39392">
                  <a:extLst>
                    <a:ext uri="{9D8B030D-6E8A-4147-A177-3AD203B41FA5}">
                      <a16:colId xmlns:a16="http://schemas.microsoft.com/office/drawing/2014/main" val="2508381344"/>
                    </a:ext>
                  </a:extLst>
                </a:gridCol>
                <a:gridCol w="539392">
                  <a:extLst>
                    <a:ext uri="{9D8B030D-6E8A-4147-A177-3AD203B41FA5}">
                      <a16:colId xmlns:a16="http://schemas.microsoft.com/office/drawing/2014/main" val="3876955812"/>
                    </a:ext>
                  </a:extLst>
                </a:gridCol>
                <a:gridCol w="539392">
                  <a:extLst>
                    <a:ext uri="{9D8B030D-6E8A-4147-A177-3AD203B41FA5}">
                      <a16:colId xmlns:a16="http://schemas.microsoft.com/office/drawing/2014/main" val="901113110"/>
                    </a:ext>
                  </a:extLst>
                </a:gridCol>
                <a:gridCol w="539392">
                  <a:extLst>
                    <a:ext uri="{9D8B030D-6E8A-4147-A177-3AD203B41FA5}">
                      <a16:colId xmlns:a16="http://schemas.microsoft.com/office/drawing/2014/main" val="4005831370"/>
                    </a:ext>
                  </a:extLst>
                </a:gridCol>
                <a:gridCol w="539392">
                  <a:extLst>
                    <a:ext uri="{9D8B030D-6E8A-4147-A177-3AD203B41FA5}">
                      <a16:colId xmlns:a16="http://schemas.microsoft.com/office/drawing/2014/main" val="3127896797"/>
                    </a:ext>
                  </a:extLst>
                </a:gridCol>
                <a:gridCol w="539392">
                  <a:extLst>
                    <a:ext uri="{9D8B030D-6E8A-4147-A177-3AD203B41FA5}">
                      <a16:colId xmlns:a16="http://schemas.microsoft.com/office/drawing/2014/main" val="1138723088"/>
                    </a:ext>
                  </a:extLst>
                </a:gridCol>
                <a:gridCol w="539392">
                  <a:extLst>
                    <a:ext uri="{9D8B030D-6E8A-4147-A177-3AD203B41FA5}">
                      <a16:colId xmlns:a16="http://schemas.microsoft.com/office/drawing/2014/main" val="3207712600"/>
                    </a:ext>
                  </a:extLst>
                </a:gridCol>
                <a:gridCol w="539392">
                  <a:extLst>
                    <a:ext uri="{9D8B030D-6E8A-4147-A177-3AD203B41FA5}">
                      <a16:colId xmlns:a16="http://schemas.microsoft.com/office/drawing/2014/main" val="1434570705"/>
                    </a:ext>
                  </a:extLst>
                </a:gridCol>
                <a:gridCol w="539392">
                  <a:extLst>
                    <a:ext uri="{9D8B030D-6E8A-4147-A177-3AD203B41FA5}">
                      <a16:colId xmlns:a16="http://schemas.microsoft.com/office/drawing/2014/main" val="1399354595"/>
                    </a:ext>
                  </a:extLst>
                </a:gridCol>
                <a:gridCol w="539392">
                  <a:extLst>
                    <a:ext uri="{9D8B030D-6E8A-4147-A177-3AD203B41FA5}">
                      <a16:colId xmlns:a16="http://schemas.microsoft.com/office/drawing/2014/main" val="1065611140"/>
                    </a:ext>
                  </a:extLst>
                </a:gridCol>
              </a:tblGrid>
              <a:tr h="35895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7726893"/>
                  </a:ext>
                </a:extLst>
              </a:tr>
              <a:tr h="525000">
                <a:tc>
                  <a:txBody>
                    <a:bodyPr/>
                    <a:lstStyle/>
                    <a:p>
                      <a:pPr algn="ctr"/>
                      <a:r>
                        <a:rPr lang="en-US" u="none">
                          <a:effectLst/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>
                          <a:effectLst/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>
                          <a:effectLst/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>
                          <a:effectLst/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>
                          <a:effectLst/>
                          <a:latin typeface="Cambria" panose="02040503050406030204" pitchFamily="18" charset="0"/>
                        </a:rPr>
                        <a:t>90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>
                          <a:effectLst/>
                          <a:latin typeface="Cambria" panose="02040503050406030204" pitchFamily="18" charset="0"/>
                        </a:rPr>
                        <a:t>30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>
                          <a:effectLst/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>
                          <a:effectLst/>
                          <a:latin typeface="Cambria" panose="02040503050406030204" pitchFamily="18" charset="0"/>
                        </a:rPr>
                        <a:t>21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>
                          <a:effectLst/>
                          <a:latin typeface="Cambria" panose="02040503050406030204" pitchFamily="18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>
                          <a:effectLst/>
                          <a:latin typeface="Cambria" panose="02040503050406030204" pitchFamily="18" charset="0"/>
                        </a:rPr>
                        <a:t>80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9813502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A27FC5A-BA98-418E-9860-57742CE94A7E}"/>
              </a:ext>
            </a:extLst>
          </p:cNvPr>
          <p:cNvSpPr/>
          <p:nvPr/>
        </p:nvSpPr>
        <p:spPr>
          <a:xfrm>
            <a:off x="9503885" y="2703122"/>
            <a:ext cx="1425795" cy="51563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 cap="flat">
            <a:noFill/>
            <a:prstDash val="solid"/>
            <a:miter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Mảng A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B8E8966-DADD-4E8F-B666-BDADA15CD053}"/>
              </a:ext>
            </a:extLst>
          </p:cNvPr>
          <p:cNvSpPr/>
          <p:nvPr/>
        </p:nvSpPr>
        <p:spPr>
          <a:xfrm>
            <a:off x="2327304" y="2400212"/>
            <a:ext cx="1156838" cy="24962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 cap="flat">
            <a:noFill/>
            <a:prstDash val="solid"/>
            <a:miter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Chỉ số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B9CAFF-37E0-44BE-BB72-D915A9885154}"/>
              </a:ext>
            </a:extLst>
          </p:cNvPr>
          <p:cNvSpPr/>
          <p:nvPr/>
        </p:nvSpPr>
        <p:spPr>
          <a:xfrm>
            <a:off x="2688115" y="3565395"/>
            <a:ext cx="6815770" cy="399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vi-VN" sz="2000" b="1">
                <a:solidFill>
                  <a:srgbClr val="C00000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 ý: </a:t>
            </a:r>
            <a:r>
              <a:rPr lang="vi-VN" sz="2000">
                <a:solidFill>
                  <a:srgbClr val="C00000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 số của mảng trong C/C++ đều bắt đầu bằng 0</a:t>
            </a:r>
            <a:endParaRPr lang="en-US" sz="1600">
              <a:solidFill>
                <a:srgbClr val="C00000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2737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/>
      <p:bldP spid="17" grpId="0" animBg="1"/>
      <p:bldP spid="18" grpId="0" animBg="1"/>
      <p:bldP spid="1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D71016-DF9C-4293-97BF-AE6A45FB6EDA}"/>
              </a:ext>
            </a:extLst>
          </p:cNvPr>
          <p:cNvSpPr/>
          <p:nvPr/>
        </p:nvSpPr>
        <p:spPr>
          <a:xfrm>
            <a:off x="3001845" y="2376778"/>
            <a:ext cx="1417755" cy="87546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6600" b="1">
                <a:ln/>
                <a:solidFill>
                  <a:srgbClr val="1CABD3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981519-EB41-4E53-8253-7665F125A82F}"/>
              </a:ext>
            </a:extLst>
          </p:cNvPr>
          <p:cNvSpPr/>
          <p:nvPr/>
        </p:nvSpPr>
        <p:spPr>
          <a:xfrm>
            <a:off x="4547768" y="2376778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FB8C4-FA78-4493-8E18-893A12C119E6}"/>
              </a:ext>
            </a:extLst>
          </p:cNvPr>
          <p:cNvSpPr/>
          <p:nvPr/>
        </p:nvSpPr>
        <p:spPr>
          <a:xfrm>
            <a:off x="6730213" y="2676122"/>
            <a:ext cx="1417755" cy="8754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4A927-EA2D-4DEE-8901-20B03DECF280}"/>
              </a:ext>
            </a:extLst>
          </p:cNvPr>
          <p:cNvSpPr/>
          <p:nvPr/>
        </p:nvSpPr>
        <p:spPr>
          <a:xfrm>
            <a:off x="8195138" y="2676122"/>
            <a:ext cx="673402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44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7D0DC-80B4-47D9-9B38-170B3B46507D}"/>
              </a:ext>
            </a:extLst>
          </p:cNvPr>
          <p:cNvSpPr/>
          <p:nvPr/>
        </p:nvSpPr>
        <p:spPr>
          <a:xfrm>
            <a:off x="3001845" y="3251399"/>
            <a:ext cx="1417754" cy="4969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5DA28-A2A7-4EF1-9CEE-93A1D8128962}"/>
              </a:ext>
            </a:extLst>
          </p:cNvPr>
          <p:cNvSpPr/>
          <p:nvPr/>
        </p:nvSpPr>
        <p:spPr>
          <a:xfrm>
            <a:off x="6730214" y="3570632"/>
            <a:ext cx="1417754" cy="496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2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492E35A-34EB-4ABB-8C9D-1121AD7F2B3B}"/>
              </a:ext>
            </a:extLst>
          </p:cNvPr>
          <p:cNvGrpSpPr/>
          <p:nvPr/>
        </p:nvGrpSpPr>
        <p:grpSpPr>
          <a:xfrm>
            <a:off x="3001845" y="4622998"/>
            <a:ext cx="2219325" cy="1371599"/>
            <a:chOff x="3001845" y="4622998"/>
            <a:chExt cx="2219325" cy="13715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357162-1AFE-4495-885E-A7D7CA02272E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31E3D0-C8DF-4012-B362-19DCB1A344DA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5331C3-3136-438E-9FA3-846EF26B397B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0x30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86AB27C-DE66-44E3-8352-2518FB731E3C}"/>
              </a:ext>
            </a:extLst>
          </p:cNvPr>
          <p:cNvSpPr/>
          <p:nvPr/>
        </p:nvSpPr>
        <p:spPr>
          <a:xfrm>
            <a:off x="3056133" y="4622159"/>
            <a:ext cx="1417755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1B88941-DA29-4DD3-BE9C-CD3C2CCA828D}"/>
              </a:ext>
            </a:extLst>
          </p:cNvPr>
          <p:cNvCxnSpPr>
            <a:cxnSpLocks/>
            <a:stCxn id="20" idx="3"/>
            <a:endCxn id="11" idx="3"/>
          </p:cNvCxnSpPr>
          <p:nvPr/>
        </p:nvCxnSpPr>
        <p:spPr>
          <a:xfrm flipH="1" flipV="1">
            <a:off x="4419599" y="3499888"/>
            <a:ext cx="801571" cy="1560840"/>
          </a:xfrm>
          <a:prstGeom prst="bentConnector3">
            <a:avLst>
              <a:gd name="adj1" fmla="val -28519"/>
            </a:avLst>
          </a:prstGeom>
          <a:ln w="28575" cap="rnd">
            <a:solidFill>
              <a:srgbClr val="C0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DCDCFB-1413-47F5-9654-6F71E58985A8}"/>
              </a:ext>
            </a:extLst>
          </p:cNvPr>
          <p:cNvGrpSpPr/>
          <p:nvPr/>
        </p:nvGrpSpPr>
        <p:grpSpPr>
          <a:xfrm>
            <a:off x="6893384" y="4811819"/>
            <a:ext cx="2219325" cy="1371599"/>
            <a:chOff x="3001845" y="4622998"/>
            <a:chExt cx="2219325" cy="13715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06D554-8156-47D7-ADFA-19E6F178EA47}"/>
                </a:ext>
              </a:extLst>
            </p:cNvPr>
            <p:cNvSpPr/>
            <p:nvPr/>
          </p:nvSpPr>
          <p:spPr>
            <a:xfrm>
              <a:off x="3001845" y="4622998"/>
              <a:ext cx="1417755" cy="8754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360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BF0F911-228F-46E2-B172-83A0B8228165}"/>
                </a:ext>
              </a:extLst>
            </p:cNvPr>
            <p:cNvSpPr/>
            <p:nvPr/>
          </p:nvSpPr>
          <p:spPr>
            <a:xfrm>
              <a:off x="4547768" y="4622998"/>
              <a:ext cx="673402" cy="875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5400" b="1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EF4287-2EE3-4FC2-9FCB-DADB0DE770B9}"/>
                </a:ext>
              </a:extLst>
            </p:cNvPr>
            <p:cNvSpPr/>
            <p:nvPr/>
          </p:nvSpPr>
          <p:spPr>
            <a:xfrm>
              <a:off x="3001845" y="5497619"/>
              <a:ext cx="1417754" cy="4969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320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0x40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340" y="97090"/>
            <a:ext cx="3471319" cy="70201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A0B11ED-D8D6-40A1-82FF-41B8D2FB8376}"/>
              </a:ext>
            </a:extLst>
          </p:cNvPr>
          <p:cNvSpPr/>
          <p:nvPr/>
        </p:nvSpPr>
        <p:spPr>
          <a:xfrm>
            <a:off x="3001845" y="896190"/>
            <a:ext cx="6780785" cy="133881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= 5, y = 8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*p = &amp;x, *q = p;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*p = 6;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13A3FD-5E0E-46AB-866C-C997E42CA8FC}"/>
              </a:ext>
            </a:extLst>
          </p:cNvPr>
          <p:cNvSpPr/>
          <p:nvPr/>
        </p:nvSpPr>
        <p:spPr>
          <a:xfrm>
            <a:off x="6893383" y="4811819"/>
            <a:ext cx="1417755" cy="875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36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0x10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636343F-C73A-465E-B73B-1C849A2C47A4}"/>
              </a:ext>
            </a:extLst>
          </p:cNvPr>
          <p:cNvCxnSpPr>
            <a:cxnSpLocks/>
            <a:stCxn id="24" idx="2"/>
            <a:endCxn id="19" idx="1"/>
          </p:cNvCxnSpPr>
          <p:nvPr/>
        </p:nvCxnSpPr>
        <p:spPr>
          <a:xfrm rot="5400000" flipH="1">
            <a:off x="5575651" y="2486923"/>
            <a:ext cx="626551" cy="5774163"/>
          </a:xfrm>
          <a:prstGeom prst="bentConnector4">
            <a:avLst>
              <a:gd name="adj1" fmla="val -131463"/>
              <a:gd name="adj2" fmla="val 103959"/>
            </a:avLst>
          </a:prstGeom>
          <a:ln w="28575" cap="rnd">
            <a:solidFill>
              <a:srgbClr val="C0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4ECC544-8940-4D8C-A27A-9820B96FF5B0}"/>
              </a:ext>
            </a:extLst>
          </p:cNvPr>
          <p:cNvSpPr/>
          <p:nvPr/>
        </p:nvSpPr>
        <p:spPr>
          <a:xfrm>
            <a:off x="3037382" y="1691990"/>
            <a:ext cx="1708790" cy="456246"/>
          </a:xfrm>
          <a:prstGeom prst="rect">
            <a:avLst/>
          </a:prstGeom>
          <a:solidFill>
            <a:srgbClr val="FF6565">
              <a:alpha val="23137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360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41C7348C-8543-4732-A77A-A64E601D8DDC}"/>
              </a:ext>
            </a:extLst>
          </p:cNvPr>
          <p:cNvSpPr/>
          <p:nvPr/>
        </p:nvSpPr>
        <p:spPr>
          <a:xfrm>
            <a:off x="6991963" y="1166975"/>
            <a:ext cx="3617980" cy="850512"/>
          </a:xfrm>
          <a:prstGeom prst="wedgeRoundRectCallout">
            <a:avLst>
              <a:gd name="adj1" fmla="val -115658"/>
              <a:gd name="adj2" fmla="val 39060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thay đổi theo *p</a:t>
            </a:r>
            <a:endParaRPr lang="en-US" sz="1600" b="1" i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6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8" y="6096"/>
            <a:ext cx="3785944" cy="883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8C8007-7F4A-4CCE-A890-802C1BEE0997}"/>
              </a:ext>
            </a:extLst>
          </p:cNvPr>
          <p:cNvSpPr/>
          <p:nvPr/>
        </p:nvSpPr>
        <p:spPr>
          <a:xfrm>
            <a:off x="4631622" y="890093"/>
            <a:ext cx="2934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 con trỏ vô định</a:t>
            </a:r>
            <a:endParaRPr lang="en-US" sz="2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5CF610-8DE0-4A89-AE29-4D3080CCBFE7}"/>
              </a:ext>
            </a:extLst>
          </p:cNvPr>
          <p:cNvSpPr/>
          <p:nvPr/>
        </p:nvSpPr>
        <p:spPr>
          <a:xfrm>
            <a:off x="2408929" y="1413313"/>
            <a:ext cx="7379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 khóa trong C/C++:</a:t>
            </a:r>
            <a:r>
              <a:rPr lang="en-US" sz="24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sz="24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(đôi khi là </a:t>
            </a:r>
            <a:r>
              <a:rPr lang="en-US" sz="3200" b="1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nullptr</a:t>
            </a:r>
            <a:r>
              <a:rPr lang="en-US" sz="24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4857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8" y="38276"/>
            <a:ext cx="3785944" cy="819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081009-BE74-42CA-B959-8936E909D1EE}"/>
              </a:ext>
            </a:extLst>
          </p:cNvPr>
          <p:cNvSpPr/>
          <p:nvPr/>
        </p:nvSpPr>
        <p:spPr>
          <a:xfrm>
            <a:off x="2367837" y="890093"/>
            <a:ext cx="746196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 đề thi, thường là dạng </a:t>
            </a:r>
            <a:r>
              <a:rPr lang="en-US" sz="3200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đọc code.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i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một đoạn code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i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một số quy ước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i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 loạt các câu hỏi về các giá trị biến</a:t>
            </a:r>
          </a:p>
        </p:txBody>
      </p:sp>
    </p:spTree>
    <p:extLst>
      <p:ext uri="{BB962C8B-B14F-4D97-AF65-F5344CB8AC3E}">
        <p14:creationId xmlns:p14="http://schemas.microsoft.com/office/powerpoint/2010/main" val="372139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8" y="38276"/>
            <a:ext cx="3785944" cy="819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1B2939-6914-4FC7-99A1-F140B690767C}"/>
              </a:ext>
            </a:extLst>
          </p:cNvPr>
          <p:cNvSpPr/>
          <p:nvPr/>
        </p:nvSpPr>
        <p:spPr>
          <a:xfrm>
            <a:off x="1162791" y="857913"/>
            <a:ext cx="5034809" cy="37856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en-US" sz="2000">
                <a:solidFill>
                  <a:srgbClr val="C00000"/>
                </a:solidFill>
                <a:latin typeface="Consolas" panose="020B0609020204030204" pitchFamily="49" charset="0"/>
              </a:rPr>
              <a:t>&lt;iostream&gt;</a:t>
            </a:r>
            <a:br>
              <a:rPr lang="en-US" sz="200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using namespace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std;</a:t>
            </a: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a = 3200;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*ptr;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	ptr = &amp;a; </a:t>
            </a:r>
            <a:br>
              <a:rPr lang="en-US" sz="2000" i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i="1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value= --(*ptr); </a:t>
            </a:r>
            <a:br>
              <a:rPr lang="en-US" sz="2000" i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i="1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0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1C6309-C639-46A0-9229-C5CEB69975E7}"/>
              </a:ext>
            </a:extLst>
          </p:cNvPr>
          <p:cNvSpPr/>
          <p:nvPr/>
        </p:nvSpPr>
        <p:spPr>
          <a:xfrm>
            <a:off x="6322099" y="857913"/>
            <a:ext cx="483161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 sử khi chương trình thực thi, biến </a:t>
            </a:r>
            <a:r>
              <a:rPr lang="vi-VN" sz="28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được cấp phát bộ nhớ có địa chỉ </a:t>
            </a:r>
            <a:r>
              <a:rPr lang="vi-VN" sz="2000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0x20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biến </a:t>
            </a:r>
            <a:r>
              <a:rPr lang="vi-VN" sz="28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 cấp phát bộ nhớ có địa chỉ </a:t>
            </a:r>
            <a:r>
              <a:rPr lang="vi-VN" sz="2000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0x32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biến </a:t>
            </a:r>
            <a:r>
              <a:rPr lang="vi-VN" sz="28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được cấp phát bộ nhớ có địa chỉ </a:t>
            </a:r>
            <a:r>
              <a:rPr lang="vi-VN" sz="2000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0x45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vi-VN" sz="200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Hãy cho biết khi chương trình chạy đến lện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vi-VN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vi-VN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F48263-7169-450D-8BD6-13263EA5F4D9}"/>
              </a:ext>
            </a:extLst>
          </p:cNvPr>
          <p:cNvSpPr/>
          <p:nvPr/>
        </p:nvSpPr>
        <p:spPr>
          <a:xfrm>
            <a:off x="1162791" y="4647594"/>
            <a:ext cx="81989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trị của biến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là:…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 Giá trị của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&amp;value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là: 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..........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trị của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*ptr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 :……….Giá trị của biến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là :…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................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trị của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&amp;ptr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 :.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trị của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&amp;(*ptr)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là:…………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</a:t>
            </a:r>
          </a:p>
          <a:p>
            <a:pPr algn="just"/>
            <a:r>
              <a:rPr lang="en-US" sz="2000">
                <a:latin typeface="Cambria" panose="02040503050406030204" pitchFamily="18" charset="0"/>
                <a:cs typeface="Times New Roman" panose="02020603050405020304" pitchFamily="18" charset="0"/>
              </a:rPr>
              <a:t>Giá trị của biến 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en-US" sz="2000">
                <a:latin typeface="Cambria" panose="02040503050406030204" pitchFamily="18" charset="0"/>
                <a:cs typeface="Times New Roman" panose="02020603050405020304" pitchFamily="18" charset="0"/>
              </a:rPr>
              <a:t> là:......................</a:t>
            </a:r>
          </a:p>
          <a:p>
            <a:pPr algn="just"/>
            <a:r>
              <a:rPr lang="en-US" sz="2000">
                <a:latin typeface="Cambria" panose="02040503050406030204" pitchFamily="18" charset="0"/>
                <a:cs typeface="Times New Roman" panose="02020603050405020304" pitchFamily="18" charset="0"/>
              </a:rPr>
              <a:t>Giá trị của 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*(*p) </a:t>
            </a:r>
            <a:r>
              <a:rPr lang="en-US" sz="2000">
                <a:latin typeface="Cambria" panose="02040503050406030204" pitchFamily="18" charset="0"/>
                <a:cs typeface="Times New Roman" panose="02020603050405020304" pitchFamily="18" charset="0"/>
              </a:rPr>
              <a:t>là:.......................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05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8" y="38276"/>
            <a:ext cx="3785944" cy="819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1B2939-6914-4FC7-99A1-F140B690767C}"/>
              </a:ext>
            </a:extLst>
          </p:cNvPr>
          <p:cNvSpPr/>
          <p:nvPr/>
        </p:nvSpPr>
        <p:spPr>
          <a:xfrm>
            <a:off x="1162791" y="857913"/>
            <a:ext cx="5034809" cy="37856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en-US" sz="2000">
                <a:solidFill>
                  <a:srgbClr val="C00000"/>
                </a:solidFill>
                <a:latin typeface="Consolas" panose="020B0609020204030204" pitchFamily="49" charset="0"/>
              </a:rPr>
              <a:t>&lt;iostream&gt;</a:t>
            </a:r>
            <a:br>
              <a:rPr lang="en-US" sz="200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using namespace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std;</a:t>
            </a: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a = 3200;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*ptr;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	ptr = &amp;a; </a:t>
            </a:r>
            <a:br>
              <a:rPr lang="en-US" sz="2000" i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i="1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value= --(*ptr); </a:t>
            </a:r>
            <a:br>
              <a:rPr lang="en-US" sz="2000" i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i="1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0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1C6309-C639-46A0-9229-C5CEB69975E7}"/>
              </a:ext>
            </a:extLst>
          </p:cNvPr>
          <p:cNvSpPr/>
          <p:nvPr/>
        </p:nvSpPr>
        <p:spPr>
          <a:xfrm>
            <a:off x="6322099" y="857913"/>
            <a:ext cx="483161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 sử khi chương trình thực thi, biến </a:t>
            </a:r>
            <a:r>
              <a:rPr lang="vi-VN" sz="28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được cấp phát bộ nhớ có địa chỉ </a:t>
            </a:r>
            <a:r>
              <a:rPr lang="vi-VN" sz="2000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0x20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biến </a:t>
            </a:r>
            <a:r>
              <a:rPr lang="vi-VN" sz="28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 cấp phát bộ nhớ có địa chỉ </a:t>
            </a:r>
            <a:r>
              <a:rPr lang="vi-VN" sz="2000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0x32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biến </a:t>
            </a:r>
            <a:r>
              <a:rPr lang="vi-VN" sz="28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được cấp phát bộ nhớ có địa chỉ </a:t>
            </a:r>
            <a:r>
              <a:rPr lang="vi-VN" sz="2000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0x45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vi-VN" sz="200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Hãy cho biết khi chương trình chạy đến lện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vi-VN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vi-VN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F48263-7169-450D-8BD6-13263EA5F4D9}"/>
              </a:ext>
            </a:extLst>
          </p:cNvPr>
          <p:cNvSpPr/>
          <p:nvPr/>
        </p:nvSpPr>
        <p:spPr>
          <a:xfrm>
            <a:off x="1162791" y="4647594"/>
            <a:ext cx="81989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trị của biến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là:…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 Giá trị của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&amp;value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là: 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..........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trị của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*ptr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 :……….Giá trị của biến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là :…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................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trị của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&amp;ptr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 :.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trị của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&amp;(*ptr)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là:…………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</a:t>
            </a:r>
          </a:p>
          <a:p>
            <a:pPr algn="just"/>
            <a:r>
              <a:rPr lang="en-US" sz="2000">
                <a:latin typeface="Cambria" panose="02040503050406030204" pitchFamily="18" charset="0"/>
                <a:cs typeface="Times New Roman" panose="02020603050405020304" pitchFamily="18" charset="0"/>
              </a:rPr>
              <a:t>Giá trị của biến 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en-US" sz="2000">
                <a:latin typeface="Cambria" panose="02040503050406030204" pitchFamily="18" charset="0"/>
                <a:cs typeface="Times New Roman" panose="02020603050405020304" pitchFamily="18" charset="0"/>
              </a:rPr>
              <a:t> là:......................</a:t>
            </a:r>
          </a:p>
          <a:p>
            <a:pPr algn="just"/>
            <a:r>
              <a:rPr lang="en-US" sz="2000">
                <a:latin typeface="Cambria" panose="02040503050406030204" pitchFamily="18" charset="0"/>
                <a:cs typeface="Times New Roman" panose="02020603050405020304" pitchFamily="18" charset="0"/>
              </a:rPr>
              <a:t>Giá trị của 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*(*p) </a:t>
            </a:r>
            <a:r>
              <a:rPr lang="en-US" sz="2000">
                <a:latin typeface="Cambria" panose="02040503050406030204" pitchFamily="18" charset="0"/>
                <a:cs typeface="Times New Roman" panose="02020603050405020304" pitchFamily="18" charset="0"/>
              </a:rPr>
              <a:t>là:.......................</a:t>
            </a:r>
            <a:endParaRPr lang="en-US" sz="2000">
              <a:latin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DAB00A-724C-4599-A124-54E049AFA042}"/>
              </a:ext>
            </a:extLst>
          </p:cNvPr>
          <p:cNvGrpSpPr/>
          <p:nvPr/>
        </p:nvGrpSpPr>
        <p:grpSpPr>
          <a:xfrm>
            <a:off x="8110302" y="3963236"/>
            <a:ext cx="1378248" cy="1198355"/>
            <a:chOff x="8404381" y="4379079"/>
            <a:chExt cx="1378248" cy="11983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A46789-104E-4F75-867E-C2931B98D722}"/>
                </a:ext>
              </a:extLst>
            </p:cNvPr>
            <p:cNvSpPr/>
            <p:nvPr/>
          </p:nvSpPr>
          <p:spPr>
            <a:xfrm>
              <a:off x="9448289" y="4601426"/>
              <a:ext cx="334340" cy="2891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000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C1F4D96-C6DF-474C-BF42-4B02F77BF0B4}"/>
                </a:ext>
              </a:extLst>
            </p:cNvPr>
            <p:cNvGrpSpPr/>
            <p:nvPr/>
          </p:nvGrpSpPr>
          <p:grpSpPr>
            <a:xfrm>
              <a:off x="8404381" y="4379079"/>
              <a:ext cx="1081833" cy="1198355"/>
              <a:chOff x="8404381" y="4379079"/>
              <a:chExt cx="1081833" cy="119835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B8D8EE0-799F-4215-88E3-48BB42488C1F}"/>
                  </a:ext>
                </a:extLst>
              </p:cNvPr>
              <p:cNvSpPr/>
              <p:nvPr/>
            </p:nvSpPr>
            <p:spPr>
              <a:xfrm>
                <a:off x="8404382" y="4379079"/>
                <a:ext cx="1081832" cy="702215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0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3200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1E5D9BD-CB6C-43F8-BA9B-B87812630710}"/>
                  </a:ext>
                </a:extLst>
              </p:cNvPr>
              <p:cNvSpPr/>
              <p:nvPr/>
            </p:nvSpPr>
            <p:spPr>
              <a:xfrm>
                <a:off x="8404381" y="5080456"/>
                <a:ext cx="1081832" cy="4969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000">
                    <a:solidFill>
                      <a:srgbClr val="7030A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0x20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0A09C2-367C-4706-B118-23527D8939EE}"/>
              </a:ext>
            </a:extLst>
          </p:cNvPr>
          <p:cNvGrpSpPr/>
          <p:nvPr/>
        </p:nvGrpSpPr>
        <p:grpSpPr>
          <a:xfrm>
            <a:off x="9843665" y="3963236"/>
            <a:ext cx="1965638" cy="1198355"/>
            <a:chOff x="8404381" y="4379079"/>
            <a:chExt cx="1965638" cy="119835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AB99CC-B7F6-43CA-B87D-848219A6D2D6}"/>
                </a:ext>
              </a:extLst>
            </p:cNvPr>
            <p:cNvSpPr/>
            <p:nvPr/>
          </p:nvSpPr>
          <p:spPr>
            <a:xfrm>
              <a:off x="9448289" y="4578746"/>
              <a:ext cx="921730" cy="311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000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ptr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7749D2C-F52E-4C1E-94DD-E43F409CA58B}"/>
                </a:ext>
              </a:extLst>
            </p:cNvPr>
            <p:cNvGrpSpPr/>
            <p:nvPr/>
          </p:nvGrpSpPr>
          <p:grpSpPr>
            <a:xfrm>
              <a:off x="8404381" y="4379079"/>
              <a:ext cx="1081833" cy="1198355"/>
              <a:chOff x="8404381" y="4379079"/>
              <a:chExt cx="1081833" cy="119835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C2E05D3-8599-44D4-9367-D826EC62919B}"/>
                  </a:ext>
                </a:extLst>
              </p:cNvPr>
              <p:cNvSpPr/>
              <p:nvPr/>
            </p:nvSpPr>
            <p:spPr>
              <a:xfrm>
                <a:off x="8404382" y="4379079"/>
                <a:ext cx="1081832" cy="702215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endParaRPr lang="en-US" sz="200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3C9A45A-7223-47B9-BDD7-2E82E62CEF78}"/>
                  </a:ext>
                </a:extLst>
              </p:cNvPr>
              <p:cNvSpPr/>
              <p:nvPr/>
            </p:nvSpPr>
            <p:spPr>
              <a:xfrm>
                <a:off x="8404381" y="5080456"/>
                <a:ext cx="1081832" cy="4969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000">
                    <a:solidFill>
                      <a:srgbClr val="7030A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0x32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13A0DA-5E9D-4321-95A6-5827EDC3BB72}"/>
              </a:ext>
            </a:extLst>
          </p:cNvPr>
          <p:cNvGrpSpPr/>
          <p:nvPr/>
        </p:nvGrpSpPr>
        <p:grpSpPr>
          <a:xfrm>
            <a:off x="8111812" y="5573395"/>
            <a:ext cx="1965638" cy="1198355"/>
            <a:chOff x="8404381" y="4379079"/>
            <a:chExt cx="1965638" cy="11983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6ADC226-E18F-4FB2-8132-46B4D53603C5}"/>
                </a:ext>
              </a:extLst>
            </p:cNvPr>
            <p:cNvSpPr/>
            <p:nvPr/>
          </p:nvSpPr>
          <p:spPr>
            <a:xfrm>
              <a:off x="9448289" y="4578746"/>
              <a:ext cx="921730" cy="311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000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value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E9EAF03-9685-4021-8105-5DB5E98D99E6}"/>
                </a:ext>
              </a:extLst>
            </p:cNvPr>
            <p:cNvGrpSpPr/>
            <p:nvPr/>
          </p:nvGrpSpPr>
          <p:grpSpPr>
            <a:xfrm>
              <a:off x="8404381" y="4379079"/>
              <a:ext cx="1081833" cy="1198355"/>
              <a:chOff x="8404381" y="4379079"/>
              <a:chExt cx="1081833" cy="1198355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8AA41D0-9D4A-45F7-8B35-CECC6C09096D}"/>
                  </a:ext>
                </a:extLst>
              </p:cNvPr>
              <p:cNvSpPr/>
              <p:nvPr/>
            </p:nvSpPr>
            <p:spPr>
              <a:xfrm>
                <a:off x="8404382" y="4379079"/>
                <a:ext cx="1081832" cy="702215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endParaRPr lang="en-US" sz="200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464CD6C-D145-4F1B-A04F-35F0B5B26FD6}"/>
                  </a:ext>
                </a:extLst>
              </p:cNvPr>
              <p:cNvSpPr/>
              <p:nvPr/>
            </p:nvSpPr>
            <p:spPr>
              <a:xfrm>
                <a:off x="8404381" y="5080456"/>
                <a:ext cx="1081832" cy="4969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000">
                    <a:solidFill>
                      <a:srgbClr val="7030A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0x45</a:t>
                </a:r>
              </a:p>
            </p:txBody>
          </p: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6567EF5-ABA7-4B57-82CB-84A51DC4AFCC}"/>
              </a:ext>
            </a:extLst>
          </p:cNvPr>
          <p:cNvSpPr/>
          <p:nvPr/>
        </p:nvSpPr>
        <p:spPr>
          <a:xfrm>
            <a:off x="1162791" y="2423886"/>
            <a:ext cx="5034809" cy="899885"/>
          </a:xfrm>
          <a:prstGeom prst="rect">
            <a:avLst/>
          </a:prstGeom>
          <a:solidFill>
            <a:srgbClr val="FF6565">
              <a:alpha val="23137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360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8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8" y="38276"/>
            <a:ext cx="3785944" cy="819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1B2939-6914-4FC7-99A1-F140B690767C}"/>
              </a:ext>
            </a:extLst>
          </p:cNvPr>
          <p:cNvSpPr/>
          <p:nvPr/>
        </p:nvSpPr>
        <p:spPr>
          <a:xfrm>
            <a:off x="1162791" y="857913"/>
            <a:ext cx="5034809" cy="37856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en-US" sz="2000">
                <a:solidFill>
                  <a:srgbClr val="C00000"/>
                </a:solidFill>
                <a:latin typeface="Consolas" panose="020B0609020204030204" pitchFamily="49" charset="0"/>
              </a:rPr>
              <a:t>&lt;iostream&gt;</a:t>
            </a:r>
            <a:br>
              <a:rPr lang="en-US" sz="200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using namespace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std;</a:t>
            </a: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a = 3200;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*ptr;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	ptr = &amp;a; </a:t>
            </a:r>
            <a:br>
              <a:rPr lang="en-US" sz="2000" i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i="1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value= --(*ptr); </a:t>
            </a:r>
            <a:br>
              <a:rPr lang="en-US" sz="2000" i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i="1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0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1C6309-C639-46A0-9229-C5CEB69975E7}"/>
              </a:ext>
            </a:extLst>
          </p:cNvPr>
          <p:cNvSpPr/>
          <p:nvPr/>
        </p:nvSpPr>
        <p:spPr>
          <a:xfrm>
            <a:off x="6322099" y="857913"/>
            <a:ext cx="483161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 sử khi chương trình thực thi, biến </a:t>
            </a:r>
            <a:r>
              <a:rPr lang="vi-VN" sz="28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được cấp phát bộ nhớ có địa chỉ </a:t>
            </a:r>
            <a:r>
              <a:rPr lang="vi-VN" sz="2000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0x20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biến </a:t>
            </a:r>
            <a:r>
              <a:rPr lang="vi-VN" sz="28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 cấp phát bộ nhớ có địa chỉ </a:t>
            </a:r>
            <a:r>
              <a:rPr lang="vi-VN" sz="2000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0x32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biến </a:t>
            </a:r>
            <a:r>
              <a:rPr lang="vi-VN" sz="28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được cấp phát bộ nhớ có địa chỉ </a:t>
            </a:r>
            <a:r>
              <a:rPr lang="vi-VN" sz="2000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0x45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vi-VN" sz="200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Hãy cho biết khi chương trình chạy đến lện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vi-VN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vi-VN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F48263-7169-450D-8BD6-13263EA5F4D9}"/>
              </a:ext>
            </a:extLst>
          </p:cNvPr>
          <p:cNvSpPr/>
          <p:nvPr/>
        </p:nvSpPr>
        <p:spPr>
          <a:xfrm>
            <a:off x="1162791" y="4647594"/>
            <a:ext cx="81989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trị của biến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là:…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 Giá trị của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&amp;value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là: 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..........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trị của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*ptr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 :……….Giá trị của biến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là :…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................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trị của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&amp;ptr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 :.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trị của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&amp;(*ptr)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là:…………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</a:t>
            </a:r>
          </a:p>
          <a:p>
            <a:pPr algn="just"/>
            <a:r>
              <a:rPr lang="en-US" sz="2000">
                <a:latin typeface="Cambria" panose="02040503050406030204" pitchFamily="18" charset="0"/>
                <a:cs typeface="Times New Roman" panose="02020603050405020304" pitchFamily="18" charset="0"/>
              </a:rPr>
              <a:t>Giá trị của biến 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en-US" sz="2000">
                <a:latin typeface="Cambria" panose="02040503050406030204" pitchFamily="18" charset="0"/>
                <a:cs typeface="Times New Roman" panose="02020603050405020304" pitchFamily="18" charset="0"/>
              </a:rPr>
              <a:t> là:......................</a:t>
            </a:r>
          </a:p>
          <a:p>
            <a:pPr algn="just"/>
            <a:r>
              <a:rPr lang="en-US" sz="2000">
                <a:latin typeface="Cambria" panose="02040503050406030204" pitchFamily="18" charset="0"/>
                <a:cs typeface="Times New Roman" panose="02020603050405020304" pitchFamily="18" charset="0"/>
              </a:rPr>
              <a:t>Giá trị của 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*(*p) </a:t>
            </a:r>
            <a:r>
              <a:rPr lang="en-US" sz="2000">
                <a:latin typeface="Cambria" panose="02040503050406030204" pitchFamily="18" charset="0"/>
                <a:cs typeface="Times New Roman" panose="02020603050405020304" pitchFamily="18" charset="0"/>
              </a:rPr>
              <a:t>là:.......................</a:t>
            </a:r>
            <a:endParaRPr lang="en-US" sz="2000">
              <a:latin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DAB00A-724C-4599-A124-54E049AFA042}"/>
              </a:ext>
            </a:extLst>
          </p:cNvPr>
          <p:cNvGrpSpPr/>
          <p:nvPr/>
        </p:nvGrpSpPr>
        <p:grpSpPr>
          <a:xfrm>
            <a:off x="8110302" y="3963236"/>
            <a:ext cx="1378248" cy="1198355"/>
            <a:chOff x="8404381" y="4379079"/>
            <a:chExt cx="1378248" cy="11983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A46789-104E-4F75-867E-C2931B98D722}"/>
                </a:ext>
              </a:extLst>
            </p:cNvPr>
            <p:cNvSpPr/>
            <p:nvPr/>
          </p:nvSpPr>
          <p:spPr>
            <a:xfrm>
              <a:off x="9448289" y="4601426"/>
              <a:ext cx="334340" cy="2891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000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C1F4D96-C6DF-474C-BF42-4B02F77BF0B4}"/>
                </a:ext>
              </a:extLst>
            </p:cNvPr>
            <p:cNvGrpSpPr/>
            <p:nvPr/>
          </p:nvGrpSpPr>
          <p:grpSpPr>
            <a:xfrm>
              <a:off x="8404381" y="4379079"/>
              <a:ext cx="1081833" cy="1198355"/>
              <a:chOff x="8404381" y="4379079"/>
              <a:chExt cx="1081833" cy="119835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B8D8EE0-799F-4215-88E3-48BB42488C1F}"/>
                  </a:ext>
                </a:extLst>
              </p:cNvPr>
              <p:cNvSpPr/>
              <p:nvPr/>
            </p:nvSpPr>
            <p:spPr>
              <a:xfrm>
                <a:off x="8404382" y="4379079"/>
                <a:ext cx="1081832" cy="702215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0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3200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1E5D9BD-CB6C-43F8-BA9B-B87812630710}"/>
                  </a:ext>
                </a:extLst>
              </p:cNvPr>
              <p:cNvSpPr/>
              <p:nvPr/>
            </p:nvSpPr>
            <p:spPr>
              <a:xfrm>
                <a:off x="8404381" y="5080456"/>
                <a:ext cx="1081832" cy="4969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000">
                    <a:solidFill>
                      <a:srgbClr val="7030A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0x20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0A09C2-367C-4706-B118-23527D8939EE}"/>
              </a:ext>
            </a:extLst>
          </p:cNvPr>
          <p:cNvGrpSpPr/>
          <p:nvPr/>
        </p:nvGrpSpPr>
        <p:grpSpPr>
          <a:xfrm>
            <a:off x="9843665" y="3963236"/>
            <a:ext cx="1965638" cy="1198355"/>
            <a:chOff x="8404381" y="4379079"/>
            <a:chExt cx="1965638" cy="119835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AB99CC-B7F6-43CA-B87D-848219A6D2D6}"/>
                </a:ext>
              </a:extLst>
            </p:cNvPr>
            <p:cNvSpPr/>
            <p:nvPr/>
          </p:nvSpPr>
          <p:spPr>
            <a:xfrm>
              <a:off x="9448289" y="4578746"/>
              <a:ext cx="921730" cy="311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000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ptr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7749D2C-F52E-4C1E-94DD-E43F409CA58B}"/>
                </a:ext>
              </a:extLst>
            </p:cNvPr>
            <p:cNvGrpSpPr/>
            <p:nvPr/>
          </p:nvGrpSpPr>
          <p:grpSpPr>
            <a:xfrm>
              <a:off x="8404381" y="4379079"/>
              <a:ext cx="1081833" cy="1198355"/>
              <a:chOff x="8404381" y="4379079"/>
              <a:chExt cx="1081833" cy="119835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C2E05D3-8599-44D4-9367-D826EC62919B}"/>
                  </a:ext>
                </a:extLst>
              </p:cNvPr>
              <p:cNvSpPr/>
              <p:nvPr/>
            </p:nvSpPr>
            <p:spPr>
              <a:xfrm>
                <a:off x="8404382" y="4379079"/>
                <a:ext cx="1081832" cy="702215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000" b="1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0x20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3C9A45A-7223-47B9-BDD7-2E82E62CEF78}"/>
                  </a:ext>
                </a:extLst>
              </p:cNvPr>
              <p:cNvSpPr/>
              <p:nvPr/>
            </p:nvSpPr>
            <p:spPr>
              <a:xfrm>
                <a:off x="8404381" y="5080456"/>
                <a:ext cx="1081832" cy="4969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000">
                    <a:solidFill>
                      <a:srgbClr val="7030A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0x32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13A0DA-5E9D-4321-95A6-5827EDC3BB72}"/>
              </a:ext>
            </a:extLst>
          </p:cNvPr>
          <p:cNvGrpSpPr/>
          <p:nvPr/>
        </p:nvGrpSpPr>
        <p:grpSpPr>
          <a:xfrm>
            <a:off x="8111812" y="5573395"/>
            <a:ext cx="1965638" cy="1198355"/>
            <a:chOff x="8404381" y="4379079"/>
            <a:chExt cx="1965638" cy="11983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6ADC226-E18F-4FB2-8132-46B4D53603C5}"/>
                </a:ext>
              </a:extLst>
            </p:cNvPr>
            <p:cNvSpPr/>
            <p:nvPr/>
          </p:nvSpPr>
          <p:spPr>
            <a:xfrm>
              <a:off x="9448289" y="4578746"/>
              <a:ext cx="921730" cy="311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000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value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E9EAF03-9685-4021-8105-5DB5E98D99E6}"/>
                </a:ext>
              </a:extLst>
            </p:cNvPr>
            <p:cNvGrpSpPr/>
            <p:nvPr/>
          </p:nvGrpSpPr>
          <p:grpSpPr>
            <a:xfrm>
              <a:off x="8404381" y="4379079"/>
              <a:ext cx="1081833" cy="1198355"/>
              <a:chOff x="8404381" y="4379079"/>
              <a:chExt cx="1081833" cy="1198355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8AA41D0-9D4A-45F7-8B35-CECC6C09096D}"/>
                  </a:ext>
                </a:extLst>
              </p:cNvPr>
              <p:cNvSpPr/>
              <p:nvPr/>
            </p:nvSpPr>
            <p:spPr>
              <a:xfrm>
                <a:off x="8404382" y="4379079"/>
                <a:ext cx="1081832" cy="702215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endParaRPr lang="en-US" sz="200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464CD6C-D145-4F1B-A04F-35F0B5B26FD6}"/>
                  </a:ext>
                </a:extLst>
              </p:cNvPr>
              <p:cNvSpPr/>
              <p:nvPr/>
            </p:nvSpPr>
            <p:spPr>
              <a:xfrm>
                <a:off x="8404381" y="5080456"/>
                <a:ext cx="1081832" cy="4969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000">
                    <a:solidFill>
                      <a:srgbClr val="7030A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0x45</a:t>
                </a:r>
              </a:p>
            </p:txBody>
          </p: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6567EF5-ABA7-4B57-82CB-84A51DC4AFCC}"/>
              </a:ext>
            </a:extLst>
          </p:cNvPr>
          <p:cNvSpPr/>
          <p:nvPr/>
        </p:nvSpPr>
        <p:spPr>
          <a:xfrm>
            <a:off x="1162791" y="3323771"/>
            <a:ext cx="5034809" cy="326853"/>
          </a:xfrm>
          <a:prstGeom prst="rect">
            <a:avLst/>
          </a:prstGeom>
          <a:solidFill>
            <a:srgbClr val="FF6565">
              <a:alpha val="23137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360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F18D2CB-BBD5-40DB-903A-CD84707DFC34}"/>
              </a:ext>
            </a:extLst>
          </p:cNvPr>
          <p:cNvCxnSpPr>
            <a:stCxn id="19" idx="2"/>
            <a:endCxn id="13" idx="2"/>
          </p:cNvCxnSpPr>
          <p:nvPr/>
        </p:nvCxnSpPr>
        <p:spPr>
          <a:xfrm rot="5400000">
            <a:off x="9656402" y="3469554"/>
            <a:ext cx="686853" cy="2697220"/>
          </a:xfrm>
          <a:prstGeom prst="bentConnector3">
            <a:avLst>
              <a:gd name="adj1" fmla="val 133282"/>
            </a:avLst>
          </a:prstGeom>
          <a:ln w="28575" cap="rnd">
            <a:solidFill>
              <a:srgbClr val="C00000"/>
            </a:solidFill>
            <a:round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34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8" y="38276"/>
            <a:ext cx="3785944" cy="819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1B2939-6914-4FC7-99A1-F140B690767C}"/>
              </a:ext>
            </a:extLst>
          </p:cNvPr>
          <p:cNvSpPr/>
          <p:nvPr/>
        </p:nvSpPr>
        <p:spPr>
          <a:xfrm>
            <a:off x="1162791" y="857913"/>
            <a:ext cx="5034809" cy="37856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en-US" sz="2000">
                <a:solidFill>
                  <a:srgbClr val="C00000"/>
                </a:solidFill>
                <a:latin typeface="Consolas" panose="020B0609020204030204" pitchFamily="49" charset="0"/>
              </a:rPr>
              <a:t>&lt;iostream&gt;</a:t>
            </a:r>
            <a:br>
              <a:rPr lang="en-US" sz="200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using namespace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std;</a:t>
            </a: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a = 3200;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*ptr;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	ptr = &amp;a; </a:t>
            </a:r>
            <a:br>
              <a:rPr lang="en-US" sz="2000" i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i="1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value= --(*ptr); </a:t>
            </a:r>
            <a:br>
              <a:rPr lang="en-US" sz="2000" i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i="1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0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1C6309-C639-46A0-9229-C5CEB69975E7}"/>
              </a:ext>
            </a:extLst>
          </p:cNvPr>
          <p:cNvSpPr/>
          <p:nvPr/>
        </p:nvSpPr>
        <p:spPr>
          <a:xfrm>
            <a:off x="6322099" y="857913"/>
            <a:ext cx="483161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 sử khi chương trình thực thi, biến </a:t>
            </a:r>
            <a:r>
              <a:rPr lang="vi-VN" sz="28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được cấp phát bộ nhớ có địa chỉ </a:t>
            </a:r>
            <a:r>
              <a:rPr lang="vi-VN" sz="2000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0x20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biến </a:t>
            </a:r>
            <a:r>
              <a:rPr lang="vi-VN" sz="28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 cấp phát bộ nhớ có địa chỉ </a:t>
            </a:r>
            <a:r>
              <a:rPr lang="vi-VN" sz="2000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0x32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biến </a:t>
            </a:r>
            <a:r>
              <a:rPr lang="vi-VN" sz="28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được cấp phát bộ nhớ có địa chỉ </a:t>
            </a:r>
            <a:r>
              <a:rPr lang="vi-VN" sz="2000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0x45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vi-VN" sz="200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Hãy cho biết khi chương trình chạy đến lện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vi-VN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vi-VN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F48263-7169-450D-8BD6-13263EA5F4D9}"/>
              </a:ext>
            </a:extLst>
          </p:cNvPr>
          <p:cNvSpPr/>
          <p:nvPr/>
        </p:nvSpPr>
        <p:spPr>
          <a:xfrm>
            <a:off x="1162791" y="4647594"/>
            <a:ext cx="81989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trị của biến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là:…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 Giá trị của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&amp;value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là: 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..........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trị của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*ptr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 :……….Giá trị của biến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là :…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................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trị của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&amp;ptr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 :.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trị của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&amp;(*ptr)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là:…………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</a:t>
            </a:r>
          </a:p>
          <a:p>
            <a:pPr algn="just"/>
            <a:r>
              <a:rPr lang="en-US" sz="2000">
                <a:latin typeface="Cambria" panose="02040503050406030204" pitchFamily="18" charset="0"/>
                <a:cs typeface="Times New Roman" panose="02020603050405020304" pitchFamily="18" charset="0"/>
              </a:rPr>
              <a:t>Giá trị của biến 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en-US" sz="2000">
                <a:latin typeface="Cambria" panose="02040503050406030204" pitchFamily="18" charset="0"/>
                <a:cs typeface="Times New Roman" panose="02020603050405020304" pitchFamily="18" charset="0"/>
              </a:rPr>
              <a:t> là:......................</a:t>
            </a:r>
          </a:p>
          <a:p>
            <a:pPr algn="just"/>
            <a:r>
              <a:rPr lang="en-US" sz="2000">
                <a:latin typeface="Cambria" panose="02040503050406030204" pitchFamily="18" charset="0"/>
                <a:cs typeface="Times New Roman" panose="02020603050405020304" pitchFamily="18" charset="0"/>
              </a:rPr>
              <a:t>Giá trị của 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*(*p) </a:t>
            </a:r>
            <a:r>
              <a:rPr lang="en-US" sz="2000">
                <a:latin typeface="Cambria" panose="02040503050406030204" pitchFamily="18" charset="0"/>
                <a:cs typeface="Times New Roman" panose="02020603050405020304" pitchFamily="18" charset="0"/>
              </a:rPr>
              <a:t>là:.......................</a:t>
            </a:r>
            <a:endParaRPr lang="en-US" sz="2000">
              <a:latin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DAB00A-724C-4599-A124-54E049AFA042}"/>
              </a:ext>
            </a:extLst>
          </p:cNvPr>
          <p:cNvGrpSpPr/>
          <p:nvPr/>
        </p:nvGrpSpPr>
        <p:grpSpPr>
          <a:xfrm>
            <a:off x="8110302" y="3963236"/>
            <a:ext cx="1378248" cy="1198355"/>
            <a:chOff x="8404381" y="4379079"/>
            <a:chExt cx="1378248" cy="11983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A46789-104E-4F75-867E-C2931B98D722}"/>
                </a:ext>
              </a:extLst>
            </p:cNvPr>
            <p:cNvSpPr/>
            <p:nvPr/>
          </p:nvSpPr>
          <p:spPr>
            <a:xfrm>
              <a:off x="9448289" y="4601426"/>
              <a:ext cx="334340" cy="2891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000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C1F4D96-C6DF-474C-BF42-4B02F77BF0B4}"/>
                </a:ext>
              </a:extLst>
            </p:cNvPr>
            <p:cNvGrpSpPr/>
            <p:nvPr/>
          </p:nvGrpSpPr>
          <p:grpSpPr>
            <a:xfrm>
              <a:off x="8404381" y="4379079"/>
              <a:ext cx="1081833" cy="1198355"/>
              <a:chOff x="8404381" y="4379079"/>
              <a:chExt cx="1081833" cy="119835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B8D8EE0-799F-4215-88E3-48BB42488C1F}"/>
                  </a:ext>
                </a:extLst>
              </p:cNvPr>
              <p:cNvSpPr/>
              <p:nvPr/>
            </p:nvSpPr>
            <p:spPr>
              <a:xfrm>
                <a:off x="8404382" y="4379079"/>
                <a:ext cx="1081832" cy="702215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 b="1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3199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1E5D9BD-CB6C-43F8-BA9B-B87812630710}"/>
                  </a:ext>
                </a:extLst>
              </p:cNvPr>
              <p:cNvSpPr/>
              <p:nvPr/>
            </p:nvSpPr>
            <p:spPr>
              <a:xfrm>
                <a:off x="8404381" y="5080456"/>
                <a:ext cx="1081832" cy="4969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000">
                    <a:solidFill>
                      <a:srgbClr val="7030A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0x20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0A09C2-367C-4706-B118-23527D8939EE}"/>
              </a:ext>
            </a:extLst>
          </p:cNvPr>
          <p:cNvGrpSpPr/>
          <p:nvPr/>
        </p:nvGrpSpPr>
        <p:grpSpPr>
          <a:xfrm>
            <a:off x="9843665" y="3963236"/>
            <a:ext cx="1965638" cy="1198355"/>
            <a:chOff x="8404381" y="4379079"/>
            <a:chExt cx="1965638" cy="119835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AB99CC-B7F6-43CA-B87D-848219A6D2D6}"/>
                </a:ext>
              </a:extLst>
            </p:cNvPr>
            <p:cNvSpPr/>
            <p:nvPr/>
          </p:nvSpPr>
          <p:spPr>
            <a:xfrm>
              <a:off x="9448289" y="4578746"/>
              <a:ext cx="921730" cy="311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000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ptr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7749D2C-F52E-4C1E-94DD-E43F409CA58B}"/>
                </a:ext>
              </a:extLst>
            </p:cNvPr>
            <p:cNvGrpSpPr/>
            <p:nvPr/>
          </p:nvGrpSpPr>
          <p:grpSpPr>
            <a:xfrm>
              <a:off x="8404381" y="4379079"/>
              <a:ext cx="1081833" cy="1198355"/>
              <a:chOff x="8404381" y="4379079"/>
              <a:chExt cx="1081833" cy="119835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C2E05D3-8599-44D4-9367-D826EC62919B}"/>
                  </a:ext>
                </a:extLst>
              </p:cNvPr>
              <p:cNvSpPr/>
              <p:nvPr/>
            </p:nvSpPr>
            <p:spPr>
              <a:xfrm>
                <a:off x="8404382" y="4379079"/>
                <a:ext cx="1081832" cy="702215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0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0x20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3C9A45A-7223-47B9-BDD7-2E82E62CEF78}"/>
                  </a:ext>
                </a:extLst>
              </p:cNvPr>
              <p:cNvSpPr/>
              <p:nvPr/>
            </p:nvSpPr>
            <p:spPr>
              <a:xfrm>
                <a:off x="8404381" y="5080456"/>
                <a:ext cx="1081832" cy="4969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000">
                    <a:solidFill>
                      <a:srgbClr val="7030A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0x32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13A0DA-5E9D-4321-95A6-5827EDC3BB72}"/>
              </a:ext>
            </a:extLst>
          </p:cNvPr>
          <p:cNvGrpSpPr/>
          <p:nvPr/>
        </p:nvGrpSpPr>
        <p:grpSpPr>
          <a:xfrm>
            <a:off x="8111812" y="5573395"/>
            <a:ext cx="1965638" cy="1198355"/>
            <a:chOff x="8404381" y="4379079"/>
            <a:chExt cx="1965638" cy="11983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6ADC226-E18F-4FB2-8132-46B4D53603C5}"/>
                </a:ext>
              </a:extLst>
            </p:cNvPr>
            <p:cNvSpPr/>
            <p:nvPr/>
          </p:nvSpPr>
          <p:spPr>
            <a:xfrm>
              <a:off x="9448289" y="4578746"/>
              <a:ext cx="921730" cy="311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000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value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E9EAF03-9685-4021-8105-5DB5E98D99E6}"/>
                </a:ext>
              </a:extLst>
            </p:cNvPr>
            <p:cNvGrpSpPr/>
            <p:nvPr/>
          </p:nvGrpSpPr>
          <p:grpSpPr>
            <a:xfrm>
              <a:off x="8404381" y="4379079"/>
              <a:ext cx="1081833" cy="1198355"/>
              <a:chOff x="8404381" y="4379079"/>
              <a:chExt cx="1081833" cy="1198355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8AA41D0-9D4A-45F7-8B35-CECC6C09096D}"/>
                  </a:ext>
                </a:extLst>
              </p:cNvPr>
              <p:cNvSpPr/>
              <p:nvPr/>
            </p:nvSpPr>
            <p:spPr>
              <a:xfrm>
                <a:off x="8404382" y="4379079"/>
                <a:ext cx="1081832" cy="702215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endParaRPr lang="en-US" sz="200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464CD6C-D145-4F1B-A04F-35F0B5B26FD6}"/>
                  </a:ext>
                </a:extLst>
              </p:cNvPr>
              <p:cNvSpPr/>
              <p:nvPr/>
            </p:nvSpPr>
            <p:spPr>
              <a:xfrm>
                <a:off x="8404381" y="5080456"/>
                <a:ext cx="1081832" cy="4969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000">
                    <a:solidFill>
                      <a:srgbClr val="7030A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0x45</a:t>
                </a:r>
              </a:p>
            </p:txBody>
          </p: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6567EF5-ABA7-4B57-82CB-84A51DC4AFCC}"/>
              </a:ext>
            </a:extLst>
          </p:cNvPr>
          <p:cNvSpPr/>
          <p:nvPr/>
        </p:nvSpPr>
        <p:spPr>
          <a:xfrm>
            <a:off x="3126770" y="3614057"/>
            <a:ext cx="1401687" cy="331159"/>
          </a:xfrm>
          <a:prstGeom prst="rect">
            <a:avLst/>
          </a:prstGeom>
          <a:solidFill>
            <a:srgbClr val="FF6565">
              <a:alpha val="23137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360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F18D2CB-BBD5-40DB-903A-CD84707DFC34}"/>
              </a:ext>
            </a:extLst>
          </p:cNvPr>
          <p:cNvCxnSpPr>
            <a:stCxn id="19" idx="2"/>
            <a:endCxn id="13" idx="2"/>
          </p:cNvCxnSpPr>
          <p:nvPr/>
        </p:nvCxnSpPr>
        <p:spPr>
          <a:xfrm rot="5400000">
            <a:off x="9656402" y="3469554"/>
            <a:ext cx="686853" cy="2697220"/>
          </a:xfrm>
          <a:prstGeom prst="bentConnector3">
            <a:avLst>
              <a:gd name="adj1" fmla="val 133282"/>
            </a:avLst>
          </a:prstGeom>
          <a:ln w="28575" cap="rnd">
            <a:solidFill>
              <a:schemeClr val="accent1"/>
            </a:solidFill>
            <a:round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3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8" y="38276"/>
            <a:ext cx="3785944" cy="819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1B2939-6914-4FC7-99A1-F140B690767C}"/>
              </a:ext>
            </a:extLst>
          </p:cNvPr>
          <p:cNvSpPr/>
          <p:nvPr/>
        </p:nvSpPr>
        <p:spPr>
          <a:xfrm>
            <a:off x="1162791" y="857913"/>
            <a:ext cx="5034809" cy="37856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en-US" sz="2000">
                <a:solidFill>
                  <a:srgbClr val="C00000"/>
                </a:solidFill>
                <a:latin typeface="Consolas" panose="020B0609020204030204" pitchFamily="49" charset="0"/>
              </a:rPr>
              <a:t>&lt;iostream&gt;</a:t>
            </a:r>
            <a:br>
              <a:rPr lang="en-US" sz="200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using namespace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std;</a:t>
            </a: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a = 3200;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*ptr;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	ptr = &amp;a; </a:t>
            </a:r>
            <a:br>
              <a:rPr lang="en-US" sz="2000" i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i="1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value= --(*ptr); </a:t>
            </a:r>
            <a:br>
              <a:rPr lang="en-US" sz="2000" i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i="1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0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1C6309-C639-46A0-9229-C5CEB69975E7}"/>
              </a:ext>
            </a:extLst>
          </p:cNvPr>
          <p:cNvSpPr/>
          <p:nvPr/>
        </p:nvSpPr>
        <p:spPr>
          <a:xfrm>
            <a:off x="6322099" y="857913"/>
            <a:ext cx="483161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 sử khi chương trình thực thi, biến </a:t>
            </a:r>
            <a:r>
              <a:rPr lang="vi-VN" sz="28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được cấp phát bộ nhớ có địa chỉ </a:t>
            </a:r>
            <a:r>
              <a:rPr lang="vi-VN" sz="2000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0x20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biến </a:t>
            </a:r>
            <a:r>
              <a:rPr lang="vi-VN" sz="28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 cấp phát bộ nhớ có địa chỉ </a:t>
            </a:r>
            <a:r>
              <a:rPr lang="vi-VN" sz="2000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0x32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biến </a:t>
            </a:r>
            <a:r>
              <a:rPr lang="vi-VN" sz="28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được cấp phát bộ nhớ có địa chỉ </a:t>
            </a:r>
            <a:r>
              <a:rPr lang="vi-VN" sz="2000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0x45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vi-VN" sz="200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Hãy cho biết khi chương trình chạy đến lện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vi-VN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vi-VN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F48263-7169-450D-8BD6-13263EA5F4D9}"/>
              </a:ext>
            </a:extLst>
          </p:cNvPr>
          <p:cNvSpPr/>
          <p:nvPr/>
        </p:nvSpPr>
        <p:spPr>
          <a:xfrm>
            <a:off x="1162791" y="4647594"/>
            <a:ext cx="81989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trị của biến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là:…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 Giá trị của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&amp;value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là: 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..........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trị của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*ptr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 :……….Giá trị của biến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là :…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................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trị của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&amp;ptr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 :.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trị của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&amp;(*ptr)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là:…………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</a:t>
            </a:r>
          </a:p>
          <a:p>
            <a:pPr algn="just"/>
            <a:r>
              <a:rPr lang="en-US" sz="2000">
                <a:latin typeface="Cambria" panose="02040503050406030204" pitchFamily="18" charset="0"/>
                <a:cs typeface="Times New Roman" panose="02020603050405020304" pitchFamily="18" charset="0"/>
              </a:rPr>
              <a:t>Giá trị của biến 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en-US" sz="2000">
                <a:latin typeface="Cambria" panose="02040503050406030204" pitchFamily="18" charset="0"/>
                <a:cs typeface="Times New Roman" panose="02020603050405020304" pitchFamily="18" charset="0"/>
              </a:rPr>
              <a:t> là:......................</a:t>
            </a:r>
          </a:p>
          <a:p>
            <a:pPr algn="just"/>
            <a:r>
              <a:rPr lang="en-US" sz="2000">
                <a:latin typeface="Cambria" panose="02040503050406030204" pitchFamily="18" charset="0"/>
                <a:cs typeface="Times New Roman" panose="02020603050405020304" pitchFamily="18" charset="0"/>
              </a:rPr>
              <a:t>Giá trị của 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*(*p) </a:t>
            </a:r>
            <a:r>
              <a:rPr lang="en-US" sz="2000">
                <a:latin typeface="Cambria" panose="02040503050406030204" pitchFamily="18" charset="0"/>
                <a:cs typeface="Times New Roman" panose="02020603050405020304" pitchFamily="18" charset="0"/>
              </a:rPr>
              <a:t>là:.......................</a:t>
            </a:r>
            <a:endParaRPr lang="en-US" sz="2000">
              <a:latin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DAB00A-724C-4599-A124-54E049AFA042}"/>
              </a:ext>
            </a:extLst>
          </p:cNvPr>
          <p:cNvGrpSpPr/>
          <p:nvPr/>
        </p:nvGrpSpPr>
        <p:grpSpPr>
          <a:xfrm>
            <a:off x="8110302" y="3963236"/>
            <a:ext cx="1378248" cy="1198355"/>
            <a:chOff x="8404381" y="4379079"/>
            <a:chExt cx="1378248" cy="11983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A46789-104E-4F75-867E-C2931B98D722}"/>
                </a:ext>
              </a:extLst>
            </p:cNvPr>
            <p:cNvSpPr/>
            <p:nvPr/>
          </p:nvSpPr>
          <p:spPr>
            <a:xfrm>
              <a:off x="9448289" y="4601426"/>
              <a:ext cx="334340" cy="2891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000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C1F4D96-C6DF-474C-BF42-4B02F77BF0B4}"/>
                </a:ext>
              </a:extLst>
            </p:cNvPr>
            <p:cNvGrpSpPr/>
            <p:nvPr/>
          </p:nvGrpSpPr>
          <p:grpSpPr>
            <a:xfrm>
              <a:off x="8404381" y="4379079"/>
              <a:ext cx="1081833" cy="1198355"/>
              <a:chOff x="8404381" y="4379079"/>
              <a:chExt cx="1081833" cy="119835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B8D8EE0-799F-4215-88E3-48BB42488C1F}"/>
                  </a:ext>
                </a:extLst>
              </p:cNvPr>
              <p:cNvSpPr/>
              <p:nvPr/>
            </p:nvSpPr>
            <p:spPr>
              <a:xfrm>
                <a:off x="8404382" y="4379079"/>
                <a:ext cx="1081832" cy="702215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0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3199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1E5D9BD-CB6C-43F8-BA9B-B87812630710}"/>
                  </a:ext>
                </a:extLst>
              </p:cNvPr>
              <p:cNvSpPr/>
              <p:nvPr/>
            </p:nvSpPr>
            <p:spPr>
              <a:xfrm>
                <a:off x="8404381" y="5080456"/>
                <a:ext cx="1081832" cy="4969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000">
                    <a:solidFill>
                      <a:srgbClr val="7030A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0x20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0A09C2-367C-4706-B118-23527D8939EE}"/>
              </a:ext>
            </a:extLst>
          </p:cNvPr>
          <p:cNvGrpSpPr/>
          <p:nvPr/>
        </p:nvGrpSpPr>
        <p:grpSpPr>
          <a:xfrm>
            <a:off x="9843665" y="3963236"/>
            <a:ext cx="1965638" cy="1198355"/>
            <a:chOff x="8404381" y="4379079"/>
            <a:chExt cx="1965638" cy="119835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AB99CC-B7F6-43CA-B87D-848219A6D2D6}"/>
                </a:ext>
              </a:extLst>
            </p:cNvPr>
            <p:cNvSpPr/>
            <p:nvPr/>
          </p:nvSpPr>
          <p:spPr>
            <a:xfrm>
              <a:off x="9448289" y="4578746"/>
              <a:ext cx="921730" cy="311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000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ptr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7749D2C-F52E-4C1E-94DD-E43F409CA58B}"/>
                </a:ext>
              </a:extLst>
            </p:cNvPr>
            <p:cNvGrpSpPr/>
            <p:nvPr/>
          </p:nvGrpSpPr>
          <p:grpSpPr>
            <a:xfrm>
              <a:off x="8404381" y="4379079"/>
              <a:ext cx="1081833" cy="1198355"/>
              <a:chOff x="8404381" y="4379079"/>
              <a:chExt cx="1081833" cy="119835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C2E05D3-8599-44D4-9367-D826EC62919B}"/>
                  </a:ext>
                </a:extLst>
              </p:cNvPr>
              <p:cNvSpPr/>
              <p:nvPr/>
            </p:nvSpPr>
            <p:spPr>
              <a:xfrm>
                <a:off x="8404382" y="4379079"/>
                <a:ext cx="1081832" cy="702215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0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0x20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3C9A45A-7223-47B9-BDD7-2E82E62CEF78}"/>
                  </a:ext>
                </a:extLst>
              </p:cNvPr>
              <p:cNvSpPr/>
              <p:nvPr/>
            </p:nvSpPr>
            <p:spPr>
              <a:xfrm>
                <a:off x="8404381" y="5080456"/>
                <a:ext cx="1081832" cy="4969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000">
                    <a:solidFill>
                      <a:srgbClr val="7030A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0x32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13A0DA-5E9D-4321-95A6-5827EDC3BB72}"/>
              </a:ext>
            </a:extLst>
          </p:cNvPr>
          <p:cNvGrpSpPr/>
          <p:nvPr/>
        </p:nvGrpSpPr>
        <p:grpSpPr>
          <a:xfrm>
            <a:off x="8111812" y="5573395"/>
            <a:ext cx="1965638" cy="1198355"/>
            <a:chOff x="8404381" y="4379079"/>
            <a:chExt cx="1965638" cy="11983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6ADC226-E18F-4FB2-8132-46B4D53603C5}"/>
                </a:ext>
              </a:extLst>
            </p:cNvPr>
            <p:cNvSpPr/>
            <p:nvPr/>
          </p:nvSpPr>
          <p:spPr>
            <a:xfrm>
              <a:off x="9448289" y="4578746"/>
              <a:ext cx="921730" cy="311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000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value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E9EAF03-9685-4021-8105-5DB5E98D99E6}"/>
                </a:ext>
              </a:extLst>
            </p:cNvPr>
            <p:cNvGrpSpPr/>
            <p:nvPr/>
          </p:nvGrpSpPr>
          <p:grpSpPr>
            <a:xfrm>
              <a:off x="8404381" y="4379079"/>
              <a:ext cx="1081833" cy="1198355"/>
              <a:chOff x="8404381" y="4379079"/>
              <a:chExt cx="1081833" cy="1198355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8AA41D0-9D4A-45F7-8B35-CECC6C09096D}"/>
                  </a:ext>
                </a:extLst>
              </p:cNvPr>
              <p:cNvSpPr/>
              <p:nvPr/>
            </p:nvSpPr>
            <p:spPr>
              <a:xfrm>
                <a:off x="8404382" y="4379079"/>
                <a:ext cx="1081832" cy="702215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000" b="1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3199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464CD6C-D145-4F1B-A04F-35F0B5B26FD6}"/>
                  </a:ext>
                </a:extLst>
              </p:cNvPr>
              <p:cNvSpPr/>
              <p:nvPr/>
            </p:nvSpPr>
            <p:spPr>
              <a:xfrm>
                <a:off x="8404381" y="5080456"/>
                <a:ext cx="1081832" cy="4969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000">
                    <a:solidFill>
                      <a:srgbClr val="7030A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0x45</a:t>
                </a:r>
              </a:p>
            </p:txBody>
          </p: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6567EF5-ABA7-4B57-82CB-84A51DC4AFCC}"/>
              </a:ext>
            </a:extLst>
          </p:cNvPr>
          <p:cNvSpPr/>
          <p:nvPr/>
        </p:nvSpPr>
        <p:spPr>
          <a:xfrm>
            <a:off x="1162792" y="3628571"/>
            <a:ext cx="5034808" cy="334665"/>
          </a:xfrm>
          <a:prstGeom prst="rect">
            <a:avLst/>
          </a:prstGeom>
          <a:solidFill>
            <a:srgbClr val="FF6565">
              <a:alpha val="23137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360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F18D2CB-BBD5-40DB-903A-CD84707DFC34}"/>
              </a:ext>
            </a:extLst>
          </p:cNvPr>
          <p:cNvCxnSpPr>
            <a:stCxn id="19" idx="2"/>
            <a:endCxn id="13" idx="2"/>
          </p:cNvCxnSpPr>
          <p:nvPr/>
        </p:nvCxnSpPr>
        <p:spPr>
          <a:xfrm rot="5400000">
            <a:off x="9656402" y="3469554"/>
            <a:ext cx="686853" cy="2697220"/>
          </a:xfrm>
          <a:prstGeom prst="bentConnector3">
            <a:avLst>
              <a:gd name="adj1" fmla="val 133282"/>
            </a:avLst>
          </a:prstGeom>
          <a:ln w="28575" cap="rnd">
            <a:solidFill>
              <a:schemeClr val="accent1"/>
            </a:solidFill>
            <a:round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05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8" y="38276"/>
            <a:ext cx="3785944" cy="819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1B2939-6914-4FC7-99A1-F140B690767C}"/>
              </a:ext>
            </a:extLst>
          </p:cNvPr>
          <p:cNvSpPr/>
          <p:nvPr/>
        </p:nvSpPr>
        <p:spPr>
          <a:xfrm>
            <a:off x="1162791" y="857913"/>
            <a:ext cx="5034809" cy="37856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en-US" sz="2000">
                <a:solidFill>
                  <a:srgbClr val="C00000"/>
                </a:solidFill>
                <a:latin typeface="Consolas" panose="020B0609020204030204" pitchFamily="49" charset="0"/>
              </a:rPr>
              <a:t>&lt;iostream&gt;</a:t>
            </a:r>
            <a:br>
              <a:rPr lang="en-US" sz="200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using namespace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std;</a:t>
            </a:r>
          </a:p>
          <a:p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a = 3200;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*ptr;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	ptr = &amp;a; </a:t>
            </a:r>
            <a:br>
              <a:rPr lang="en-US" sz="2000" i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i="1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value= --(*ptr); </a:t>
            </a:r>
            <a:br>
              <a:rPr lang="en-US" sz="2000" i="1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000" i="1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  <a:b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00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1C6309-C639-46A0-9229-C5CEB69975E7}"/>
              </a:ext>
            </a:extLst>
          </p:cNvPr>
          <p:cNvSpPr/>
          <p:nvPr/>
        </p:nvSpPr>
        <p:spPr>
          <a:xfrm>
            <a:off x="6322099" y="857913"/>
            <a:ext cx="483161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 sử khi chương trình thực thi, biến </a:t>
            </a:r>
            <a:r>
              <a:rPr lang="vi-VN" sz="28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được cấp phát bộ nhớ có địa chỉ </a:t>
            </a:r>
            <a:r>
              <a:rPr lang="vi-VN" sz="2000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0x20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biến </a:t>
            </a:r>
            <a:r>
              <a:rPr lang="vi-VN" sz="28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 cấp phát bộ nhớ có địa chỉ </a:t>
            </a:r>
            <a:r>
              <a:rPr lang="vi-VN" sz="2000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0x32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biến </a:t>
            </a:r>
            <a:r>
              <a:rPr lang="vi-VN" sz="28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được cấp phát bộ nhớ có địa chỉ </a:t>
            </a:r>
            <a:r>
              <a:rPr lang="vi-VN" sz="2000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0x45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vi-VN" sz="200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Hãy cho biết khi chương trình chạy đến lện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vi-VN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000" b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vi-VN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F48263-7169-450D-8BD6-13263EA5F4D9}"/>
              </a:ext>
            </a:extLst>
          </p:cNvPr>
          <p:cNvSpPr/>
          <p:nvPr/>
        </p:nvSpPr>
        <p:spPr>
          <a:xfrm>
            <a:off x="1162791" y="4647594"/>
            <a:ext cx="81989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trị của biến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là:…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 Giá trị của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&amp;value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là: 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..........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trị của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*ptr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 :……….Giá trị của biến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là :…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................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trị của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&amp;ptr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 :.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trị của </a:t>
            </a:r>
            <a:r>
              <a:rPr lang="vi-VN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&amp;(*ptr)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là:…………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</a:t>
            </a:r>
          </a:p>
          <a:p>
            <a:pPr algn="just"/>
            <a:r>
              <a:rPr lang="en-US" sz="2000">
                <a:latin typeface="Cambria" panose="02040503050406030204" pitchFamily="18" charset="0"/>
                <a:cs typeface="Times New Roman" panose="02020603050405020304" pitchFamily="18" charset="0"/>
              </a:rPr>
              <a:t>Giá trị của biến 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en-US" sz="2000">
                <a:latin typeface="Cambria" panose="02040503050406030204" pitchFamily="18" charset="0"/>
                <a:cs typeface="Times New Roman" panose="02020603050405020304" pitchFamily="18" charset="0"/>
              </a:rPr>
              <a:t> là:......................</a:t>
            </a:r>
          </a:p>
          <a:p>
            <a:pPr algn="just"/>
            <a:r>
              <a:rPr lang="en-US" sz="2000">
                <a:latin typeface="Cambria" panose="02040503050406030204" pitchFamily="18" charset="0"/>
                <a:cs typeface="Times New Roman" panose="02020603050405020304" pitchFamily="18" charset="0"/>
              </a:rPr>
              <a:t>Giá trị của 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*(*p) </a:t>
            </a:r>
            <a:r>
              <a:rPr lang="en-US" sz="2000">
                <a:latin typeface="Cambria" panose="02040503050406030204" pitchFamily="18" charset="0"/>
                <a:cs typeface="Times New Roman" panose="02020603050405020304" pitchFamily="18" charset="0"/>
              </a:rPr>
              <a:t>là:.......................</a:t>
            </a:r>
            <a:endParaRPr lang="en-US" sz="2000">
              <a:latin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DAB00A-724C-4599-A124-54E049AFA042}"/>
              </a:ext>
            </a:extLst>
          </p:cNvPr>
          <p:cNvGrpSpPr/>
          <p:nvPr/>
        </p:nvGrpSpPr>
        <p:grpSpPr>
          <a:xfrm>
            <a:off x="8110302" y="3963236"/>
            <a:ext cx="1378248" cy="1198355"/>
            <a:chOff x="8404381" y="4379079"/>
            <a:chExt cx="1378248" cy="11983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A46789-104E-4F75-867E-C2931B98D722}"/>
                </a:ext>
              </a:extLst>
            </p:cNvPr>
            <p:cNvSpPr/>
            <p:nvPr/>
          </p:nvSpPr>
          <p:spPr>
            <a:xfrm>
              <a:off x="9448289" y="4601426"/>
              <a:ext cx="334340" cy="2891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000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C1F4D96-C6DF-474C-BF42-4B02F77BF0B4}"/>
                </a:ext>
              </a:extLst>
            </p:cNvPr>
            <p:cNvGrpSpPr/>
            <p:nvPr/>
          </p:nvGrpSpPr>
          <p:grpSpPr>
            <a:xfrm>
              <a:off x="8404381" y="4379079"/>
              <a:ext cx="1081833" cy="1198355"/>
              <a:chOff x="8404381" y="4379079"/>
              <a:chExt cx="1081833" cy="119835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B8D8EE0-799F-4215-88E3-48BB42488C1F}"/>
                  </a:ext>
                </a:extLst>
              </p:cNvPr>
              <p:cNvSpPr/>
              <p:nvPr/>
            </p:nvSpPr>
            <p:spPr>
              <a:xfrm>
                <a:off x="8404382" y="4379079"/>
                <a:ext cx="1081832" cy="70221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0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3199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1E5D9BD-CB6C-43F8-BA9B-B87812630710}"/>
                  </a:ext>
                </a:extLst>
              </p:cNvPr>
              <p:cNvSpPr/>
              <p:nvPr/>
            </p:nvSpPr>
            <p:spPr>
              <a:xfrm>
                <a:off x="8404381" y="5080456"/>
                <a:ext cx="1081832" cy="4969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000">
                    <a:solidFill>
                      <a:srgbClr val="7030A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0x20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0A09C2-367C-4706-B118-23527D8939EE}"/>
              </a:ext>
            </a:extLst>
          </p:cNvPr>
          <p:cNvGrpSpPr/>
          <p:nvPr/>
        </p:nvGrpSpPr>
        <p:grpSpPr>
          <a:xfrm>
            <a:off x="9843665" y="3963236"/>
            <a:ext cx="1965638" cy="1198355"/>
            <a:chOff x="8404381" y="4379079"/>
            <a:chExt cx="1965638" cy="119835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AB99CC-B7F6-43CA-B87D-848219A6D2D6}"/>
                </a:ext>
              </a:extLst>
            </p:cNvPr>
            <p:cNvSpPr/>
            <p:nvPr/>
          </p:nvSpPr>
          <p:spPr>
            <a:xfrm>
              <a:off x="9448289" y="4578746"/>
              <a:ext cx="921730" cy="311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000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ptr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7749D2C-F52E-4C1E-94DD-E43F409CA58B}"/>
                </a:ext>
              </a:extLst>
            </p:cNvPr>
            <p:cNvGrpSpPr/>
            <p:nvPr/>
          </p:nvGrpSpPr>
          <p:grpSpPr>
            <a:xfrm>
              <a:off x="8404381" y="4379079"/>
              <a:ext cx="1081833" cy="1198355"/>
              <a:chOff x="8404381" y="4379079"/>
              <a:chExt cx="1081833" cy="119835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C2E05D3-8599-44D4-9367-D826EC62919B}"/>
                  </a:ext>
                </a:extLst>
              </p:cNvPr>
              <p:cNvSpPr/>
              <p:nvPr/>
            </p:nvSpPr>
            <p:spPr>
              <a:xfrm>
                <a:off x="8404382" y="4379079"/>
                <a:ext cx="1081832" cy="70221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0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0x20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3C9A45A-7223-47B9-BDD7-2E82E62CEF78}"/>
                  </a:ext>
                </a:extLst>
              </p:cNvPr>
              <p:cNvSpPr/>
              <p:nvPr/>
            </p:nvSpPr>
            <p:spPr>
              <a:xfrm>
                <a:off x="8404381" y="5080456"/>
                <a:ext cx="1081832" cy="4969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000">
                    <a:solidFill>
                      <a:srgbClr val="7030A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0x32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13A0DA-5E9D-4321-95A6-5827EDC3BB72}"/>
              </a:ext>
            </a:extLst>
          </p:cNvPr>
          <p:cNvGrpSpPr/>
          <p:nvPr/>
        </p:nvGrpSpPr>
        <p:grpSpPr>
          <a:xfrm>
            <a:off x="8111812" y="5573395"/>
            <a:ext cx="1965638" cy="1198355"/>
            <a:chOff x="8404381" y="4379079"/>
            <a:chExt cx="1965638" cy="11983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6ADC226-E18F-4FB2-8132-46B4D53603C5}"/>
                </a:ext>
              </a:extLst>
            </p:cNvPr>
            <p:cNvSpPr/>
            <p:nvPr/>
          </p:nvSpPr>
          <p:spPr>
            <a:xfrm>
              <a:off x="9448289" y="4578746"/>
              <a:ext cx="921730" cy="311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000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value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E9EAF03-9685-4021-8105-5DB5E98D99E6}"/>
                </a:ext>
              </a:extLst>
            </p:cNvPr>
            <p:cNvGrpSpPr/>
            <p:nvPr/>
          </p:nvGrpSpPr>
          <p:grpSpPr>
            <a:xfrm>
              <a:off x="8404381" y="4379079"/>
              <a:ext cx="1081833" cy="1198355"/>
              <a:chOff x="8404381" y="4379079"/>
              <a:chExt cx="1081833" cy="1198355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8AA41D0-9D4A-45F7-8B35-CECC6C09096D}"/>
                  </a:ext>
                </a:extLst>
              </p:cNvPr>
              <p:cNvSpPr/>
              <p:nvPr/>
            </p:nvSpPr>
            <p:spPr>
              <a:xfrm>
                <a:off x="8404382" y="4379079"/>
                <a:ext cx="1081832" cy="70221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0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3199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464CD6C-D145-4F1B-A04F-35F0B5B26FD6}"/>
                  </a:ext>
                </a:extLst>
              </p:cNvPr>
              <p:cNvSpPr/>
              <p:nvPr/>
            </p:nvSpPr>
            <p:spPr>
              <a:xfrm>
                <a:off x="8404381" y="5080456"/>
                <a:ext cx="1081832" cy="4969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000">
                    <a:solidFill>
                      <a:srgbClr val="7030A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0x45</a:t>
                </a:r>
              </a:p>
            </p:txBody>
          </p:sp>
        </p:grp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F18D2CB-BBD5-40DB-903A-CD84707DFC34}"/>
              </a:ext>
            </a:extLst>
          </p:cNvPr>
          <p:cNvCxnSpPr>
            <a:stCxn id="19" idx="2"/>
            <a:endCxn id="13" idx="2"/>
          </p:cNvCxnSpPr>
          <p:nvPr/>
        </p:nvCxnSpPr>
        <p:spPr>
          <a:xfrm rot="5400000">
            <a:off x="9656402" y="3469554"/>
            <a:ext cx="686853" cy="2697220"/>
          </a:xfrm>
          <a:prstGeom prst="bentConnector3">
            <a:avLst>
              <a:gd name="adj1" fmla="val 133282"/>
            </a:avLst>
          </a:prstGeom>
          <a:ln w="28575" cap="rnd">
            <a:solidFill>
              <a:schemeClr val="accent1"/>
            </a:solidFill>
            <a:round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C636703-31CB-49DA-814E-7070158E4D7D}"/>
              </a:ext>
            </a:extLst>
          </p:cNvPr>
          <p:cNvSpPr/>
          <p:nvPr/>
        </p:nvSpPr>
        <p:spPr>
          <a:xfrm>
            <a:off x="3908271" y="4569289"/>
            <a:ext cx="841830" cy="457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3199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5D83EA-FE33-470E-9D5A-29FB0A56BE3C}"/>
              </a:ext>
            </a:extLst>
          </p:cNvPr>
          <p:cNvSpPr/>
          <p:nvPr/>
        </p:nvSpPr>
        <p:spPr>
          <a:xfrm>
            <a:off x="7030605" y="4569289"/>
            <a:ext cx="841830" cy="457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0x45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78406E-2187-42D2-8F66-290658DB4B36}"/>
              </a:ext>
            </a:extLst>
          </p:cNvPr>
          <p:cNvSpPr/>
          <p:nvPr/>
        </p:nvSpPr>
        <p:spPr>
          <a:xfrm>
            <a:off x="3289809" y="4869941"/>
            <a:ext cx="841830" cy="457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3199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048D61-E992-45EA-9D45-38FAAAAF76B0}"/>
              </a:ext>
            </a:extLst>
          </p:cNvPr>
          <p:cNvSpPr/>
          <p:nvPr/>
        </p:nvSpPr>
        <p:spPr>
          <a:xfrm>
            <a:off x="6585147" y="4869941"/>
            <a:ext cx="841830" cy="457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5F811A-0F65-4938-9746-3C8A93CBDED0}"/>
              </a:ext>
            </a:extLst>
          </p:cNvPr>
          <p:cNvSpPr/>
          <p:nvPr/>
        </p:nvSpPr>
        <p:spPr>
          <a:xfrm>
            <a:off x="3289809" y="5175342"/>
            <a:ext cx="841830" cy="457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0x32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311EC9-5968-4AD5-9584-4AEA90423075}"/>
              </a:ext>
            </a:extLst>
          </p:cNvPr>
          <p:cNvSpPr/>
          <p:nvPr/>
        </p:nvSpPr>
        <p:spPr>
          <a:xfrm>
            <a:off x="6585147" y="5175342"/>
            <a:ext cx="841830" cy="457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0x20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DC33E0C-8C53-4B87-BEA4-7B1520B02931}"/>
              </a:ext>
            </a:extLst>
          </p:cNvPr>
          <p:cNvSpPr/>
          <p:nvPr/>
        </p:nvSpPr>
        <p:spPr>
          <a:xfrm>
            <a:off x="3493681" y="5480743"/>
            <a:ext cx="841830" cy="457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3199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C7BC73-AFFE-4EB8-BC90-DA45AF7A8A7B}"/>
              </a:ext>
            </a:extLst>
          </p:cNvPr>
          <p:cNvSpPr/>
          <p:nvPr/>
        </p:nvSpPr>
        <p:spPr>
          <a:xfrm>
            <a:off x="3577715" y="5785503"/>
            <a:ext cx="991579" cy="457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96986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8" y="38276"/>
            <a:ext cx="3785944" cy="819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1B2939-6914-4FC7-99A1-F140B690767C}"/>
              </a:ext>
            </a:extLst>
          </p:cNvPr>
          <p:cNvSpPr/>
          <p:nvPr/>
        </p:nvSpPr>
        <p:spPr>
          <a:xfrm>
            <a:off x="1044422" y="857913"/>
            <a:ext cx="7033245" cy="4401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en-US" sz="2000">
                <a:solidFill>
                  <a:srgbClr val="C00000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using namespace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*a = </a:t>
            </a:r>
            <a:r>
              <a:rPr lang="en-US" sz="2000" b="1">
                <a:solidFill>
                  <a:srgbClr val="006600"/>
                </a:solidFill>
                <a:latin typeface="Consolas" panose="020B0609020204030204" pitchFamily="49" charset="0"/>
              </a:rPr>
              <a:t>new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5397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[5];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(int i = 0; i &lt; 5; i++) a[i] = i + 1;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*p = a;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</a:t>
            </a:r>
            <a:r>
              <a:rPr lang="en-US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“gia tri *(p+2):”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*(p+2);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p += 2;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</a:t>
            </a:r>
            <a:r>
              <a:rPr lang="en-US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“Gia tri *p:”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*p;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006600"/>
                </a:solidFill>
                <a:latin typeface="Consolas" panose="020B0609020204030204" pitchFamily="49" charset="0"/>
              </a:rPr>
              <a:t>delete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[]a;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F48263-7169-450D-8BD6-13263EA5F4D9}"/>
              </a:ext>
            </a:extLst>
          </p:cNvPr>
          <p:cNvSpPr/>
          <p:nvPr/>
        </p:nvSpPr>
        <p:spPr>
          <a:xfrm>
            <a:off x="1110863" y="5323115"/>
            <a:ext cx="819892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 quả của đoạn chương trình trên là: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Giá trị </a:t>
            </a:r>
            <a:r>
              <a:rPr lang="vi-VN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*(p+2)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:……………………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Giá trị </a:t>
            </a:r>
            <a:r>
              <a:rPr lang="vi-VN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*p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………………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..............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69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E70E96-D543-4434-954E-F3189D3B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16" y="-560439"/>
            <a:ext cx="11365005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EEF3CA-990D-4F43-A151-714E808FD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568" y="-143146"/>
            <a:ext cx="4261473" cy="908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B9B29-6931-419E-A361-462CE1D420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0202" y="590882"/>
            <a:ext cx="3676207" cy="8535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D05A109-D40F-4501-A17F-D71A186455DC}"/>
              </a:ext>
            </a:extLst>
          </p:cNvPr>
          <p:cNvSpPr/>
          <p:nvPr/>
        </p:nvSpPr>
        <p:spPr>
          <a:xfrm>
            <a:off x="2688115" y="1444396"/>
            <a:ext cx="6815770" cy="727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Mảng là một tập hợp nhiều phân tử có 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 kiểu giá trị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và 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chung một tên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Mỗi phần tử mảng biểu diễn được 1 giá trị. 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1B934D-C34E-4BB8-B3CA-F4AAB37060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0202" y="2123556"/>
            <a:ext cx="3676207" cy="9194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A71399-9C90-4080-9EFE-FD2AD574EFBC}"/>
              </a:ext>
            </a:extLst>
          </p:cNvPr>
          <p:cNvSpPr/>
          <p:nvPr/>
        </p:nvSpPr>
        <p:spPr>
          <a:xfrm>
            <a:off x="2822905" y="3042484"/>
            <a:ext cx="6770798" cy="899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 BÁO TƯỜNG MINH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Kiểu dl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&lt;tên mảng&gt;[</a:t>
            </a:r>
            <a:r>
              <a:rPr lang="en-US" sz="24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số lượng phần tử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D4195B-4391-4632-889D-4E7CBB403512}"/>
              </a:ext>
            </a:extLst>
          </p:cNvPr>
          <p:cNvSpPr/>
          <p:nvPr/>
        </p:nvSpPr>
        <p:spPr>
          <a:xfrm>
            <a:off x="2822905" y="4658120"/>
            <a:ext cx="6770798" cy="899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 BÁO KHÔNG TƯỜNG MINH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Kiểu dl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&lt;tên mảng&gt;[];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2AECEE-ABF5-4E96-BF24-55CAFFFB440C}"/>
              </a:ext>
            </a:extLst>
          </p:cNvPr>
          <p:cNvSpPr/>
          <p:nvPr/>
        </p:nvSpPr>
        <p:spPr>
          <a:xfrm>
            <a:off x="4769493" y="3942346"/>
            <a:ext cx="2653014" cy="655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A[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latin typeface="Consolas" panose="020B0609020204030204" pitchFamily="49" charset="0"/>
              </a:rPr>
              <a:t>];</a:t>
            </a:r>
          </a:p>
          <a:p>
            <a:pPr algn="ctr"/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>
                <a:latin typeface="Consolas" panose="020B0609020204030204" pitchFamily="49" charset="0"/>
              </a:rPr>
              <a:t> B[</a:t>
            </a:r>
            <a:r>
              <a:rPr lang="en-US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20</a:t>
            </a:r>
            <a:r>
              <a:rPr lang="en-US">
                <a:latin typeface="Consolas" panose="020B0609020204030204" pitchFamily="49" charset="0"/>
              </a:rPr>
              <a:t>];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D5CE17-A9F0-4362-AC9A-A647183ADDB7}"/>
              </a:ext>
            </a:extLst>
          </p:cNvPr>
          <p:cNvSpPr/>
          <p:nvPr/>
        </p:nvSpPr>
        <p:spPr>
          <a:xfrm>
            <a:off x="4769493" y="5612076"/>
            <a:ext cx="2653014" cy="655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A[];</a:t>
            </a:r>
          </a:p>
          <a:p>
            <a:pPr algn="ctr"/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>
                <a:latin typeface="Consolas" panose="020B0609020204030204" pitchFamily="49" charset="0"/>
              </a:rPr>
              <a:t> B[];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74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10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8" y="38276"/>
            <a:ext cx="3785944" cy="819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1B2939-6914-4FC7-99A1-F140B690767C}"/>
              </a:ext>
            </a:extLst>
          </p:cNvPr>
          <p:cNvSpPr/>
          <p:nvPr/>
        </p:nvSpPr>
        <p:spPr>
          <a:xfrm>
            <a:off x="1044422" y="857913"/>
            <a:ext cx="7033245" cy="4401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en-US" sz="2000">
                <a:solidFill>
                  <a:srgbClr val="C00000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using namespace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*a = </a:t>
            </a:r>
            <a:r>
              <a:rPr lang="en-US" sz="2000" b="1">
                <a:solidFill>
                  <a:srgbClr val="006600"/>
                </a:solidFill>
                <a:latin typeface="Consolas" panose="020B0609020204030204" pitchFamily="49" charset="0"/>
              </a:rPr>
              <a:t>new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5397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[5];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5397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i = 0; i &lt; 5; i++) a[i] = i + 1;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*p = a;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</a:t>
            </a:r>
            <a:r>
              <a:rPr lang="en-US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“gia tri *(p+2):”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*(p+2);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p += 2;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</a:t>
            </a:r>
            <a:r>
              <a:rPr lang="en-US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“Gia tri *p:”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*p;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006600"/>
                </a:solidFill>
                <a:latin typeface="Consolas" panose="020B0609020204030204" pitchFamily="49" charset="0"/>
              </a:rPr>
              <a:t>delete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[]a;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F48263-7169-450D-8BD6-13263EA5F4D9}"/>
              </a:ext>
            </a:extLst>
          </p:cNvPr>
          <p:cNvSpPr/>
          <p:nvPr/>
        </p:nvSpPr>
        <p:spPr>
          <a:xfrm>
            <a:off x="1110863" y="5323115"/>
            <a:ext cx="819892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 quả của đoạn chương trình trên là: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Giá trị </a:t>
            </a:r>
            <a:r>
              <a:rPr lang="vi-VN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*(p+2)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:……………………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Giá trị </a:t>
            </a:r>
            <a:r>
              <a:rPr lang="vi-VN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*p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………………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..............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0C7271-B78F-4EC2-9C55-A4ED1791CC04}"/>
              </a:ext>
            </a:extLst>
          </p:cNvPr>
          <p:cNvSpPr/>
          <p:nvPr/>
        </p:nvSpPr>
        <p:spPr>
          <a:xfrm>
            <a:off x="1038292" y="2119086"/>
            <a:ext cx="7033244" cy="324511"/>
          </a:xfrm>
          <a:prstGeom prst="rect">
            <a:avLst/>
          </a:prstGeom>
          <a:solidFill>
            <a:srgbClr val="FF6565">
              <a:alpha val="23137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360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68B69C4-B7D3-4A5E-8C7E-E7A3C97C8819}"/>
              </a:ext>
            </a:extLst>
          </p:cNvPr>
          <p:cNvSpPr/>
          <p:nvPr/>
        </p:nvSpPr>
        <p:spPr>
          <a:xfrm>
            <a:off x="5577962" y="1050769"/>
            <a:ext cx="2954514" cy="875460"/>
          </a:xfrm>
          <a:prstGeom prst="wedgeRoundRectCallout">
            <a:avLst>
              <a:gd name="adj1" fmla="val -83916"/>
              <a:gd name="adj2" fmla="val 60945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b="1">
                <a:solidFill>
                  <a:prstClr val="white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 cách khai báo và khởi tạo mảng khác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B7C8B9-CABF-4136-9B00-A701AE7A49FD}"/>
              </a:ext>
            </a:extLst>
          </p:cNvPr>
          <p:cNvGrpSpPr/>
          <p:nvPr/>
        </p:nvGrpSpPr>
        <p:grpSpPr>
          <a:xfrm>
            <a:off x="8016844" y="2825717"/>
            <a:ext cx="3541159" cy="1206567"/>
            <a:chOff x="8081570" y="4371705"/>
            <a:chExt cx="4506729" cy="120656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E72812-93AC-4384-975F-0E6484ECD501}"/>
                </a:ext>
              </a:extLst>
            </p:cNvPr>
            <p:cNvSpPr/>
            <p:nvPr/>
          </p:nvSpPr>
          <p:spPr>
            <a:xfrm>
              <a:off x="8081570" y="4584316"/>
              <a:ext cx="322811" cy="300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400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D101CB8-EEB5-4FCA-BDF3-AE37214A8FC3}"/>
                </a:ext>
              </a:extLst>
            </p:cNvPr>
            <p:cNvGrpSpPr/>
            <p:nvPr/>
          </p:nvGrpSpPr>
          <p:grpSpPr>
            <a:xfrm>
              <a:off x="8244077" y="4371705"/>
              <a:ext cx="4344222" cy="1206567"/>
              <a:chOff x="8244077" y="4371705"/>
              <a:chExt cx="4344222" cy="120656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2314F1F-7B5E-4774-B92C-DFABE019D26E}"/>
                  </a:ext>
                </a:extLst>
              </p:cNvPr>
              <p:cNvSpPr/>
              <p:nvPr/>
            </p:nvSpPr>
            <p:spPr>
              <a:xfrm>
                <a:off x="8404382" y="4379079"/>
                <a:ext cx="761222" cy="702215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endParaRPr lang="en-US" sz="200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71C6FC1-1BD7-4AF2-8B0E-557A943012FF}"/>
                  </a:ext>
                </a:extLst>
              </p:cNvPr>
              <p:cNvSpPr/>
              <p:nvPr/>
            </p:nvSpPr>
            <p:spPr>
              <a:xfrm>
                <a:off x="8244077" y="5081294"/>
                <a:ext cx="4344222" cy="4969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b="1">
                    <a:solidFill>
                      <a:srgbClr val="7030A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0    1     2    3     4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F49F8EC-5CFE-4A4A-9875-BAAEBC27EFDC}"/>
                  </a:ext>
                </a:extLst>
              </p:cNvPr>
              <p:cNvSpPr/>
              <p:nvPr/>
            </p:nvSpPr>
            <p:spPr>
              <a:xfrm>
                <a:off x="9268523" y="4379079"/>
                <a:ext cx="761222" cy="702215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endParaRPr lang="en-US" sz="200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17363D-481D-4F8D-97F7-F84F77B87752}"/>
                  </a:ext>
                </a:extLst>
              </p:cNvPr>
              <p:cNvSpPr/>
              <p:nvPr/>
            </p:nvSpPr>
            <p:spPr>
              <a:xfrm>
                <a:off x="10112248" y="4379079"/>
                <a:ext cx="761222" cy="702215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endParaRPr lang="en-US" sz="200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49958CF-6B7E-4092-962A-5B74CC1E6326}"/>
                  </a:ext>
                </a:extLst>
              </p:cNvPr>
              <p:cNvSpPr/>
              <p:nvPr/>
            </p:nvSpPr>
            <p:spPr>
              <a:xfrm>
                <a:off x="10955973" y="4371705"/>
                <a:ext cx="761222" cy="702215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endParaRPr lang="en-US" sz="200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F0B3E82-4E07-46F4-8A7D-0771393B7E19}"/>
                  </a:ext>
                </a:extLst>
              </p:cNvPr>
              <p:cNvSpPr/>
              <p:nvPr/>
            </p:nvSpPr>
            <p:spPr>
              <a:xfrm>
                <a:off x="11827077" y="4371705"/>
                <a:ext cx="761222" cy="702215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endParaRPr lang="en-US" sz="200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814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8" y="38276"/>
            <a:ext cx="3785944" cy="819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1B2939-6914-4FC7-99A1-F140B690767C}"/>
              </a:ext>
            </a:extLst>
          </p:cNvPr>
          <p:cNvSpPr/>
          <p:nvPr/>
        </p:nvSpPr>
        <p:spPr>
          <a:xfrm>
            <a:off x="1044422" y="857913"/>
            <a:ext cx="7033245" cy="4401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en-US" sz="2000">
                <a:solidFill>
                  <a:srgbClr val="C00000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using namespace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*a = </a:t>
            </a:r>
            <a:r>
              <a:rPr lang="en-US" sz="2000" b="1">
                <a:solidFill>
                  <a:srgbClr val="006600"/>
                </a:solidFill>
                <a:latin typeface="Consolas" panose="020B0609020204030204" pitchFamily="49" charset="0"/>
              </a:rPr>
              <a:t>new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5397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[5];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5397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i = 0; i &lt; 5; i++) a[i] = i + 1;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*p = a;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</a:t>
            </a:r>
            <a:r>
              <a:rPr lang="en-US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“gia tri *(p+2):”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*(p+2);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p += 2;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</a:t>
            </a:r>
            <a:r>
              <a:rPr lang="en-US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“Gia tri *p:”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*p;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006600"/>
                </a:solidFill>
                <a:latin typeface="Consolas" panose="020B0609020204030204" pitchFamily="49" charset="0"/>
              </a:rPr>
              <a:t>delete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[]a;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F48263-7169-450D-8BD6-13263EA5F4D9}"/>
              </a:ext>
            </a:extLst>
          </p:cNvPr>
          <p:cNvSpPr/>
          <p:nvPr/>
        </p:nvSpPr>
        <p:spPr>
          <a:xfrm>
            <a:off x="1110863" y="5323115"/>
            <a:ext cx="819892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 quả của đoạn chương trình trên là: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Giá trị </a:t>
            </a:r>
            <a:r>
              <a:rPr lang="vi-VN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*(p+2)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:……………………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Giá trị </a:t>
            </a:r>
            <a:r>
              <a:rPr lang="vi-VN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*p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………………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..............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0C7271-B78F-4EC2-9C55-A4ED1791CC04}"/>
              </a:ext>
            </a:extLst>
          </p:cNvPr>
          <p:cNvSpPr/>
          <p:nvPr/>
        </p:nvSpPr>
        <p:spPr>
          <a:xfrm>
            <a:off x="1038292" y="2404951"/>
            <a:ext cx="7033244" cy="324511"/>
          </a:xfrm>
          <a:prstGeom prst="rect">
            <a:avLst/>
          </a:prstGeom>
          <a:solidFill>
            <a:srgbClr val="FF6565">
              <a:alpha val="23137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360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B7C8B9-CABF-4136-9B00-A701AE7A49FD}"/>
              </a:ext>
            </a:extLst>
          </p:cNvPr>
          <p:cNvGrpSpPr/>
          <p:nvPr/>
        </p:nvGrpSpPr>
        <p:grpSpPr>
          <a:xfrm>
            <a:off x="8016844" y="2825717"/>
            <a:ext cx="3541159" cy="1206567"/>
            <a:chOff x="8081570" y="4371705"/>
            <a:chExt cx="4506729" cy="120656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E72812-93AC-4384-975F-0E6484ECD501}"/>
                </a:ext>
              </a:extLst>
            </p:cNvPr>
            <p:cNvSpPr/>
            <p:nvPr/>
          </p:nvSpPr>
          <p:spPr>
            <a:xfrm>
              <a:off x="8081570" y="4584316"/>
              <a:ext cx="322811" cy="300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400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D101CB8-EEB5-4FCA-BDF3-AE37214A8FC3}"/>
                </a:ext>
              </a:extLst>
            </p:cNvPr>
            <p:cNvGrpSpPr/>
            <p:nvPr/>
          </p:nvGrpSpPr>
          <p:grpSpPr>
            <a:xfrm>
              <a:off x="8244077" y="4371705"/>
              <a:ext cx="4344222" cy="1206567"/>
              <a:chOff x="8244077" y="4371705"/>
              <a:chExt cx="4344222" cy="120656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2314F1F-7B5E-4774-B92C-DFABE019D26E}"/>
                  </a:ext>
                </a:extLst>
              </p:cNvPr>
              <p:cNvSpPr/>
              <p:nvPr/>
            </p:nvSpPr>
            <p:spPr>
              <a:xfrm>
                <a:off x="8404382" y="4379079"/>
                <a:ext cx="761222" cy="702215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71C6FC1-1BD7-4AF2-8B0E-557A943012FF}"/>
                  </a:ext>
                </a:extLst>
              </p:cNvPr>
              <p:cNvSpPr/>
              <p:nvPr/>
            </p:nvSpPr>
            <p:spPr>
              <a:xfrm>
                <a:off x="8244077" y="5081294"/>
                <a:ext cx="4344222" cy="4969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b="1">
                    <a:solidFill>
                      <a:srgbClr val="7030A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0    1     2    3     4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F49F8EC-5CFE-4A4A-9875-BAAEBC27EFDC}"/>
                  </a:ext>
                </a:extLst>
              </p:cNvPr>
              <p:cNvSpPr/>
              <p:nvPr/>
            </p:nvSpPr>
            <p:spPr>
              <a:xfrm>
                <a:off x="9268523" y="4379079"/>
                <a:ext cx="761222" cy="702215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17363D-481D-4F8D-97F7-F84F77B87752}"/>
                  </a:ext>
                </a:extLst>
              </p:cNvPr>
              <p:cNvSpPr/>
              <p:nvPr/>
            </p:nvSpPr>
            <p:spPr>
              <a:xfrm>
                <a:off x="10112248" y="4379079"/>
                <a:ext cx="761222" cy="702215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49958CF-6B7E-4092-962A-5B74CC1E6326}"/>
                  </a:ext>
                </a:extLst>
              </p:cNvPr>
              <p:cNvSpPr/>
              <p:nvPr/>
            </p:nvSpPr>
            <p:spPr>
              <a:xfrm>
                <a:off x="10955973" y="4371705"/>
                <a:ext cx="761222" cy="702215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F0B3E82-4E07-46F4-8A7D-0771393B7E19}"/>
                  </a:ext>
                </a:extLst>
              </p:cNvPr>
              <p:cNvSpPr/>
              <p:nvPr/>
            </p:nvSpPr>
            <p:spPr>
              <a:xfrm>
                <a:off x="11827077" y="4371705"/>
                <a:ext cx="761222" cy="702215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413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8" y="38276"/>
            <a:ext cx="3785944" cy="819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1B2939-6914-4FC7-99A1-F140B690767C}"/>
              </a:ext>
            </a:extLst>
          </p:cNvPr>
          <p:cNvSpPr/>
          <p:nvPr/>
        </p:nvSpPr>
        <p:spPr>
          <a:xfrm>
            <a:off x="1044422" y="857913"/>
            <a:ext cx="7033245" cy="4401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en-US" sz="2000">
                <a:solidFill>
                  <a:srgbClr val="C00000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using namespace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*a = </a:t>
            </a:r>
            <a:r>
              <a:rPr lang="en-US" sz="2000" b="1">
                <a:solidFill>
                  <a:srgbClr val="006600"/>
                </a:solidFill>
                <a:latin typeface="Consolas" panose="020B0609020204030204" pitchFamily="49" charset="0"/>
              </a:rPr>
              <a:t>new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5397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[5];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5397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i = 0; i &lt; 5; i++) a[i] = i + 1;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*p = a;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</a:t>
            </a:r>
            <a:r>
              <a:rPr lang="en-US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“gia tri *(p+2):”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*(p+2);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p += 2;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</a:t>
            </a:r>
            <a:r>
              <a:rPr lang="en-US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“Gia tri *p:”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*p;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006600"/>
                </a:solidFill>
                <a:latin typeface="Consolas" panose="020B0609020204030204" pitchFamily="49" charset="0"/>
              </a:rPr>
              <a:t>delete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[]a;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F48263-7169-450D-8BD6-13263EA5F4D9}"/>
              </a:ext>
            </a:extLst>
          </p:cNvPr>
          <p:cNvSpPr/>
          <p:nvPr/>
        </p:nvSpPr>
        <p:spPr>
          <a:xfrm>
            <a:off x="1110863" y="5323115"/>
            <a:ext cx="819892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 quả của đoạn chương trình trên là: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Giá trị </a:t>
            </a:r>
            <a:r>
              <a:rPr lang="vi-VN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*(p+2)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:……………………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Giá trị </a:t>
            </a:r>
            <a:r>
              <a:rPr lang="vi-VN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*p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………………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..............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0C7271-B78F-4EC2-9C55-A4ED1791CC04}"/>
              </a:ext>
            </a:extLst>
          </p:cNvPr>
          <p:cNvSpPr/>
          <p:nvPr/>
        </p:nvSpPr>
        <p:spPr>
          <a:xfrm>
            <a:off x="1946786" y="2699816"/>
            <a:ext cx="1024421" cy="358700"/>
          </a:xfrm>
          <a:prstGeom prst="rect">
            <a:avLst/>
          </a:prstGeom>
          <a:solidFill>
            <a:srgbClr val="FF6565">
              <a:alpha val="23137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360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B7C8B9-CABF-4136-9B00-A701AE7A49FD}"/>
              </a:ext>
            </a:extLst>
          </p:cNvPr>
          <p:cNvGrpSpPr/>
          <p:nvPr/>
        </p:nvGrpSpPr>
        <p:grpSpPr>
          <a:xfrm>
            <a:off x="8016844" y="2825717"/>
            <a:ext cx="3541159" cy="1206567"/>
            <a:chOff x="8081570" y="4371705"/>
            <a:chExt cx="4506729" cy="120656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E72812-93AC-4384-975F-0E6484ECD501}"/>
                </a:ext>
              </a:extLst>
            </p:cNvPr>
            <p:cNvSpPr/>
            <p:nvPr/>
          </p:nvSpPr>
          <p:spPr>
            <a:xfrm>
              <a:off x="8081570" y="4584316"/>
              <a:ext cx="322811" cy="300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400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D101CB8-EEB5-4FCA-BDF3-AE37214A8FC3}"/>
                </a:ext>
              </a:extLst>
            </p:cNvPr>
            <p:cNvGrpSpPr/>
            <p:nvPr/>
          </p:nvGrpSpPr>
          <p:grpSpPr>
            <a:xfrm>
              <a:off x="8244077" y="4371705"/>
              <a:ext cx="4344222" cy="1206567"/>
              <a:chOff x="8244077" y="4371705"/>
              <a:chExt cx="4344222" cy="120656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2314F1F-7B5E-4774-B92C-DFABE019D26E}"/>
                  </a:ext>
                </a:extLst>
              </p:cNvPr>
              <p:cNvSpPr/>
              <p:nvPr/>
            </p:nvSpPr>
            <p:spPr>
              <a:xfrm>
                <a:off x="8404382" y="4379079"/>
                <a:ext cx="761222" cy="70221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71C6FC1-1BD7-4AF2-8B0E-557A943012FF}"/>
                  </a:ext>
                </a:extLst>
              </p:cNvPr>
              <p:cNvSpPr/>
              <p:nvPr/>
            </p:nvSpPr>
            <p:spPr>
              <a:xfrm>
                <a:off x="8244077" y="5081294"/>
                <a:ext cx="4344222" cy="4969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b="1">
                    <a:solidFill>
                      <a:srgbClr val="7030A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0    1     2    3     4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F49F8EC-5CFE-4A4A-9875-BAAEBC27EFDC}"/>
                  </a:ext>
                </a:extLst>
              </p:cNvPr>
              <p:cNvSpPr/>
              <p:nvPr/>
            </p:nvSpPr>
            <p:spPr>
              <a:xfrm>
                <a:off x="9268523" y="4379079"/>
                <a:ext cx="761222" cy="70221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17363D-481D-4F8D-97F7-F84F77B87752}"/>
                  </a:ext>
                </a:extLst>
              </p:cNvPr>
              <p:cNvSpPr/>
              <p:nvPr/>
            </p:nvSpPr>
            <p:spPr>
              <a:xfrm>
                <a:off x="10112248" y="4379079"/>
                <a:ext cx="761222" cy="70221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49958CF-6B7E-4092-962A-5B74CC1E6326}"/>
                  </a:ext>
                </a:extLst>
              </p:cNvPr>
              <p:cNvSpPr/>
              <p:nvPr/>
            </p:nvSpPr>
            <p:spPr>
              <a:xfrm>
                <a:off x="10955973" y="4371705"/>
                <a:ext cx="761222" cy="70221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F0B3E82-4E07-46F4-8A7D-0771393B7E19}"/>
                  </a:ext>
                </a:extLst>
              </p:cNvPr>
              <p:cNvSpPr/>
              <p:nvPr/>
            </p:nvSpPr>
            <p:spPr>
              <a:xfrm>
                <a:off x="11827077" y="4371705"/>
                <a:ext cx="761222" cy="70221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E03C0D-F9AC-4AA9-ACE0-EAD60DF4192F}"/>
              </a:ext>
            </a:extLst>
          </p:cNvPr>
          <p:cNvGrpSpPr/>
          <p:nvPr/>
        </p:nvGrpSpPr>
        <p:grpSpPr>
          <a:xfrm>
            <a:off x="9285365" y="1138669"/>
            <a:ext cx="1406780" cy="702215"/>
            <a:chOff x="8404382" y="4379079"/>
            <a:chExt cx="1406780" cy="70221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328F39-E675-48E8-B85A-FD64F2AA847D}"/>
                </a:ext>
              </a:extLst>
            </p:cNvPr>
            <p:cNvSpPr/>
            <p:nvPr/>
          </p:nvSpPr>
          <p:spPr>
            <a:xfrm>
              <a:off x="9448289" y="4578750"/>
              <a:ext cx="362873" cy="3118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800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C6C82F-029F-4BAB-ADE8-A1A11A33F1EE}"/>
                </a:ext>
              </a:extLst>
            </p:cNvPr>
            <p:cNvSpPr/>
            <p:nvPr/>
          </p:nvSpPr>
          <p:spPr>
            <a:xfrm>
              <a:off x="8404382" y="4379079"/>
              <a:ext cx="1081832" cy="702215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endParaRPr lang="en-US" sz="200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38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8" y="38276"/>
            <a:ext cx="3785944" cy="819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1B2939-6914-4FC7-99A1-F140B690767C}"/>
              </a:ext>
            </a:extLst>
          </p:cNvPr>
          <p:cNvSpPr/>
          <p:nvPr/>
        </p:nvSpPr>
        <p:spPr>
          <a:xfrm>
            <a:off x="1044422" y="857913"/>
            <a:ext cx="7033245" cy="4401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en-US" sz="2000">
                <a:solidFill>
                  <a:srgbClr val="C00000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using namespace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*a = </a:t>
            </a:r>
            <a:r>
              <a:rPr lang="en-US" sz="2000" b="1">
                <a:solidFill>
                  <a:srgbClr val="006600"/>
                </a:solidFill>
                <a:latin typeface="Consolas" panose="020B0609020204030204" pitchFamily="49" charset="0"/>
              </a:rPr>
              <a:t>new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5397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[5];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5397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i = 0; i &lt; 5; i++) a[i] = i + 1;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*p = a;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</a:t>
            </a:r>
            <a:r>
              <a:rPr lang="en-US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“gia tri *(p+2):”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*(p+2);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p += 2;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</a:t>
            </a:r>
            <a:r>
              <a:rPr lang="en-US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“Gia tri *p:”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*p;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006600"/>
                </a:solidFill>
                <a:latin typeface="Consolas" panose="020B0609020204030204" pitchFamily="49" charset="0"/>
              </a:rPr>
              <a:t>delete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[]a;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F48263-7169-450D-8BD6-13263EA5F4D9}"/>
              </a:ext>
            </a:extLst>
          </p:cNvPr>
          <p:cNvSpPr/>
          <p:nvPr/>
        </p:nvSpPr>
        <p:spPr>
          <a:xfrm>
            <a:off x="1110863" y="5323115"/>
            <a:ext cx="819892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 quả của đoạn chương trình trên là: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Giá trị </a:t>
            </a:r>
            <a:r>
              <a:rPr lang="vi-VN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*(p+2)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:……………………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Giá trị </a:t>
            </a:r>
            <a:r>
              <a:rPr lang="vi-VN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*p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………………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..............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0C7271-B78F-4EC2-9C55-A4ED1791CC04}"/>
              </a:ext>
            </a:extLst>
          </p:cNvPr>
          <p:cNvSpPr/>
          <p:nvPr/>
        </p:nvSpPr>
        <p:spPr>
          <a:xfrm>
            <a:off x="1038292" y="2699816"/>
            <a:ext cx="7025374" cy="358700"/>
          </a:xfrm>
          <a:prstGeom prst="rect">
            <a:avLst/>
          </a:prstGeom>
          <a:solidFill>
            <a:srgbClr val="FF6565">
              <a:alpha val="23137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360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B7C8B9-CABF-4136-9B00-A701AE7A49FD}"/>
              </a:ext>
            </a:extLst>
          </p:cNvPr>
          <p:cNvGrpSpPr/>
          <p:nvPr/>
        </p:nvGrpSpPr>
        <p:grpSpPr>
          <a:xfrm>
            <a:off x="8016844" y="2825717"/>
            <a:ext cx="3541159" cy="1206567"/>
            <a:chOff x="8081570" y="4371705"/>
            <a:chExt cx="4506729" cy="120656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E72812-93AC-4384-975F-0E6484ECD501}"/>
                </a:ext>
              </a:extLst>
            </p:cNvPr>
            <p:cNvSpPr/>
            <p:nvPr/>
          </p:nvSpPr>
          <p:spPr>
            <a:xfrm>
              <a:off x="8081570" y="4584316"/>
              <a:ext cx="322811" cy="300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400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D101CB8-EEB5-4FCA-BDF3-AE37214A8FC3}"/>
                </a:ext>
              </a:extLst>
            </p:cNvPr>
            <p:cNvGrpSpPr/>
            <p:nvPr/>
          </p:nvGrpSpPr>
          <p:grpSpPr>
            <a:xfrm>
              <a:off x="8244077" y="4371705"/>
              <a:ext cx="4344222" cy="1206567"/>
              <a:chOff x="8244077" y="4371705"/>
              <a:chExt cx="4344222" cy="120656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2314F1F-7B5E-4774-B92C-DFABE019D26E}"/>
                  </a:ext>
                </a:extLst>
              </p:cNvPr>
              <p:cNvSpPr/>
              <p:nvPr/>
            </p:nvSpPr>
            <p:spPr>
              <a:xfrm>
                <a:off x="8404382" y="4379079"/>
                <a:ext cx="761222" cy="70221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71C6FC1-1BD7-4AF2-8B0E-557A943012FF}"/>
                  </a:ext>
                </a:extLst>
              </p:cNvPr>
              <p:cNvSpPr/>
              <p:nvPr/>
            </p:nvSpPr>
            <p:spPr>
              <a:xfrm>
                <a:off x="8244077" y="5081294"/>
                <a:ext cx="4344222" cy="4969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b="1">
                    <a:solidFill>
                      <a:srgbClr val="7030A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0    1     2    3     4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F49F8EC-5CFE-4A4A-9875-BAAEBC27EFDC}"/>
                  </a:ext>
                </a:extLst>
              </p:cNvPr>
              <p:cNvSpPr/>
              <p:nvPr/>
            </p:nvSpPr>
            <p:spPr>
              <a:xfrm>
                <a:off x="9268523" y="4379079"/>
                <a:ext cx="761222" cy="70221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17363D-481D-4F8D-97F7-F84F77B87752}"/>
                  </a:ext>
                </a:extLst>
              </p:cNvPr>
              <p:cNvSpPr/>
              <p:nvPr/>
            </p:nvSpPr>
            <p:spPr>
              <a:xfrm>
                <a:off x="10112248" y="4379079"/>
                <a:ext cx="761222" cy="70221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49958CF-6B7E-4092-962A-5B74CC1E6326}"/>
                  </a:ext>
                </a:extLst>
              </p:cNvPr>
              <p:cNvSpPr/>
              <p:nvPr/>
            </p:nvSpPr>
            <p:spPr>
              <a:xfrm>
                <a:off x="10955973" y="4371705"/>
                <a:ext cx="761222" cy="70221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F0B3E82-4E07-46F4-8A7D-0771393B7E19}"/>
                  </a:ext>
                </a:extLst>
              </p:cNvPr>
              <p:cNvSpPr/>
              <p:nvPr/>
            </p:nvSpPr>
            <p:spPr>
              <a:xfrm>
                <a:off x="11827077" y="4371705"/>
                <a:ext cx="761222" cy="70221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</p:grpSp>
      </p:grp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B69E771-2B5A-476E-AEEC-D0241F0919BA}"/>
              </a:ext>
            </a:extLst>
          </p:cNvPr>
          <p:cNvCxnSpPr>
            <a:cxnSpLocks/>
            <a:stCxn id="31" idx="2"/>
            <a:endCxn id="14" idx="0"/>
          </p:cNvCxnSpPr>
          <p:nvPr/>
        </p:nvCxnSpPr>
        <p:spPr>
          <a:xfrm rot="5400000">
            <a:off x="8948675" y="1271056"/>
            <a:ext cx="1182919" cy="1941150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C00000"/>
            </a:solidFill>
            <a:round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716EA3-B976-4D6F-A236-450977A6BCC9}"/>
              </a:ext>
            </a:extLst>
          </p:cNvPr>
          <p:cNvGrpSpPr/>
          <p:nvPr/>
        </p:nvGrpSpPr>
        <p:grpSpPr>
          <a:xfrm>
            <a:off x="9285365" y="1138669"/>
            <a:ext cx="1406780" cy="702215"/>
            <a:chOff x="8404382" y="4379079"/>
            <a:chExt cx="1406780" cy="70221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FBB03C-0370-44AB-9040-602303992D5B}"/>
                </a:ext>
              </a:extLst>
            </p:cNvPr>
            <p:cNvSpPr/>
            <p:nvPr/>
          </p:nvSpPr>
          <p:spPr>
            <a:xfrm>
              <a:off x="9448289" y="4379080"/>
              <a:ext cx="362873" cy="511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800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7279B12-7BB2-47C6-AF88-44EECF647BE4}"/>
                </a:ext>
              </a:extLst>
            </p:cNvPr>
            <p:cNvSpPr/>
            <p:nvPr/>
          </p:nvSpPr>
          <p:spPr>
            <a:xfrm>
              <a:off x="8404382" y="4379079"/>
              <a:ext cx="1081832" cy="702215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200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&amp;a[0]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07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8" y="38276"/>
            <a:ext cx="3785944" cy="819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1B2939-6914-4FC7-99A1-F140B690767C}"/>
              </a:ext>
            </a:extLst>
          </p:cNvPr>
          <p:cNvSpPr/>
          <p:nvPr/>
        </p:nvSpPr>
        <p:spPr>
          <a:xfrm>
            <a:off x="1044422" y="857913"/>
            <a:ext cx="7033245" cy="4401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en-US" sz="2000">
                <a:solidFill>
                  <a:srgbClr val="C00000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using namespace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*a = </a:t>
            </a:r>
            <a:r>
              <a:rPr lang="en-US" sz="2000" b="1">
                <a:solidFill>
                  <a:srgbClr val="006600"/>
                </a:solidFill>
                <a:latin typeface="Consolas" panose="020B0609020204030204" pitchFamily="49" charset="0"/>
              </a:rPr>
              <a:t>new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5397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[5];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5397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i = 0; i &lt; 5; i++) a[i] = i + 1;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*p = a;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</a:t>
            </a:r>
            <a:r>
              <a:rPr lang="en-US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“gia tri *(p+2):”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*(p+2);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p += 2;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</a:t>
            </a:r>
            <a:r>
              <a:rPr lang="en-US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“Gia tri *p:”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*p;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006600"/>
                </a:solidFill>
                <a:latin typeface="Consolas" panose="020B0609020204030204" pitchFamily="49" charset="0"/>
              </a:rPr>
              <a:t>delete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[]a;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F48263-7169-450D-8BD6-13263EA5F4D9}"/>
              </a:ext>
            </a:extLst>
          </p:cNvPr>
          <p:cNvSpPr/>
          <p:nvPr/>
        </p:nvSpPr>
        <p:spPr>
          <a:xfrm>
            <a:off x="1110863" y="5323115"/>
            <a:ext cx="819892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 quả của đoạn chương trình trên là: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Giá trị </a:t>
            </a:r>
            <a:r>
              <a:rPr lang="vi-VN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*(p+2)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:……………………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Giá trị </a:t>
            </a:r>
            <a:r>
              <a:rPr lang="vi-VN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*p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………………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..............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0C7271-B78F-4EC2-9C55-A4ED1791CC04}"/>
              </a:ext>
            </a:extLst>
          </p:cNvPr>
          <p:cNvSpPr/>
          <p:nvPr/>
        </p:nvSpPr>
        <p:spPr>
          <a:xfrm>
            <a:off x="6096000" y="2980000"/>
            <a:ext cx="827069" cy="448999"/>
          </a:xfrm>
          <a:prstGeom prst="rect">
            <a:avLst/>
          </a:prstGeom>
          <a:solidFill>
            <a:srgbClr val="FF6565">
              <a:alpha val="23137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360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B7C8B9-CABF-4136-9B00-A701AE7A49FD}"/>
              </a:ext>
            </a:extLst>
          </p:cNvPr>
          <p:cNvGrpSpPr/>
          <p:nvPr/>
        </p:nvGrpSpPr>
        <p:grpSpPr>
          <a:xfrm>
            <a:off x="8016844" y="2825717"/>
            <a:ext cx="3541159" cy="1206567"/>
            <a:chOff x="8081570" y="4371705"/>
            <a:chExt cx="4506729" cy="120656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E72812-93AC-4384-975F-0E6484ECD501}"/>
                </a:ext>
              </a:extLst>
            </p:cNvPr>
            <p:cNvSpPr/>
            <p:nvPr/>
          </p:nvSpPr>
          <p:spPr>
            <a:xfrm>
              <a:off x="8081570" y="4584316"/>
              <a:ext cx="322811" cy="300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400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D101CB8-EEB5-4FCA-BDF3-AE37214A8FC3}"/>
                </a:ext>
              </a:extLst>
            </p:cNvPr>
            <p:cNvGrpSpPr/>
            <p:nvPr/>
          </p:nvGrpSpPr>
          <p:grpSpPr>
            <a:xfrm>
              <a:off x="8244077" y="4371705"/>
              <a:ext cx="4344222" cy="1206567"/>
              <a:chOff x="8244077" y="4371705"/>
              <a:chExt cx="4344222" cy="120656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2314F1F-7B5E-4774-B92C-DFABE019D26E}"/>
                  </a:ext>
                </a:extLst>
              </p:cNvPr>
              <p:cNvSpPr/>
              <p:nvPr/>
            </p:nvSpPr>
            <p:spPr>
              <a:xfrm>
                <a:off x="8404382" y="4379079"/>
                <a:ext cx="761222" cy="70221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71C6FC1-1BD7-4AF2-8B0E-557A943012FF}"/>
                  </a:ext>
                </a:extLst>
              </p:cNvPr>
              <p:cNvSpPr/>
              <p:nvPr/>
            </p:nvSpPr>
            <p:spPr>
              <a:xfrm>
                <a:off x="8244077" y="5081294"/>
                <a:ext cx="4344222" cy="4969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b="1">
                    <a:solidFill>
                      <a:srgbClr val="7030A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0    1     2    3     4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F49F8EC-5CFE-4A4A-9875-BAAEBC27EFDC}"/>
                  </a:ext>
                </a:extLst>
              </p:cNvPr>
              <p:cNvSpPr/>
              <p:nvPr/>
            </p:nvSpPr>
            <p:spPr>
              <a:xfrm>
                <a:off x="9268523" y="4379079"/>
                <a:ext cx="761222" cy="70221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17363D-481D-4F8D-97F7-F84F77B87752}"/>
                  </a:ext>
                </a:extLst>
              </p:cNvPr>
              <p:cNvSpPr/>
              <p:nvPr/>
            </p:nvSpPr>
            <p:spPr>
              <a:xfrm>
                <a:off x="10112248" y="4379079"/>
                <a:ext cx="761222" cy="70221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49958CF-6B7E-4092-962A-5B74CC1E6326}"/>
                  </a:ext>
                </a:extLst>
              </p:cNvPr>
              <p:cNvSpPr/>
              <p:nvPr/>
            </p:nvSpPr>
            <p:spPr>
              <a:xfrm>
                <a:off x="10955973" y="4371705"/>
                <a:ext cx="761222" cy="70221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F0B3E82-4E07-46F4-8A7D-0771393B7E19}"/>
                  </a:ext>
                </a:extLst>
              </p:cNvPr>
              <p:cNvSpPr/>
              <p:nvPr/>
            </p:nvSpPr>
            <p:spPr>
              <a:xfrm>
                <a:off x="11827077" y="4371705"/>
                <a:ext cx="761222" cy="70221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</p:grpSp>
      </p:grp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B69E771-2B5A-476E-AEEC-D0241F0919BA}"/>
              </a:ext>
            </a:extLst>
          </p:cNvPr>
          <p:cNvCxnSpPr>
            <a:cxnSpLocks/>
            <a:stCxn id="31" idx="2"/>
            <a:endCxn id="14" idx="0"/>
          </p:cNvCxnSpPr>
          <p:nvPr/>
        </p:nvCxnSpPr>
        <p:spPr>
          <a:xfrm rot="5400000">
            <a:off x="8948675" y="1271056"/>
            <a:ext cx="1182919" cy="1941150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C00000"/>
            </a:solidFill>
            <a:round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716EA3-B976-4D6F-A236-450977A6BCC9}"/>
              </a:ext>
            </a:extLst>
          </p:cNvPr>
          <p:cNvGrpSpPr/>
          <p:nvPr/>
        </p:nvGrpSpPr>
        <p:grpSpPr>
          <a:xfrm>
            <a:off x="9285365" y="1138669"/>
            <a:ext cx="1406780" cy="702215"/>
            <a:chOff x="8404382" y="4379079"/>
            <a:chExt cx="1406780" cy="70221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FBB03C-0370-44AB-9040-602303992D5B}"/>
                </a:ext>
              </a:extLst>
            </p:cNvPr>
            <p:cNvSpPr/>
            <p:nvPr/>
          </p:nvSpPr>
          <p:spPr>
            <a:xfrm>
              <a:off x="9448289" y="4379080"/>
              <a:ext cx="362873" cy="511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800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7279B12-7BB2-47C6-AF88-44EECF647BE4}"/>
                </a:ext>
              </a:extLst>
            </p:cNvPr>
            <p:cNvSpPr/>
            <p:nvPr/>
          </p:nvSpPr>
          <p:spPr>
            <a:xfrm>
              <a:off x="8404382" y="4379079"/>
              <a:ext cx="1081832" cy="702215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200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&amp;a[0]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D5C14E3-1307-4A63-B370-C6B67AB07FAC}"/>
              </a:ext>
            </a:extLst>
          </p:cNvPr>
          <p:cNvSpPr/>
          <p:nvPr/>
        </p:nvSpPr>
        <p:spPr>
          <a:xfrm>
            <a:off x="9318665" y="4543141"/>
            <a:ext cx="1198396" cy="511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280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 + 2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B30821-E8B7-4DB4-AF4D-FBFAB738F6B0}"/>
              </a:ext>
            </a:extLst>
          </p:cNvPr>
          <p:cNvCxnSpPr>
            <a:stCxn id="21" idx="0"/>
            <a:endCxn id="17" idx="2"/>
          </p:cNvCxnSpPr>
          <p:nvPr/>
        </p:nvCxnSpPr>
        <p:spPr>
          <a:xfrm flipH="1" flipV="1">
            <a:off x="9911513" y="3535306"/>
            <a:ext cx="6350" cy="1007835"/>
          </a:xfrm>
          <a:prstGeom prst="straightConnector1">
            <a:avLst/>
          </a:prstGeom>
          <a:ln w="38100" cap="rnd">
            <a:solidFill>
              <a:srgbClr val="C0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5A047DC-2E2E-416B-A811-619C61E090A2}"/>
              </a:ext>
            </a:extLst>
          </p:cNvPr>
          <p:cNvSpPr/>
          <p:nvPr/>
        </p:nvSpPr>
        <p:spPr>
          <a:xfrm>
            <a:off x="3501793" y="5566156"/>
            <a:ext cx="841830" cy="457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8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0141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8" y="38276"/>
            <a:ext cx="3785944" cy="819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1B2939-6914-4FC7-99A1-F140B690767C}"/>
              </a:ext>
            </a:extLst>
          </p:cNvPr>
          <p:cNvSpPr/>
          <p:nvPr/>
        </p:nvSpPr>
        <p:spPr>
          <a:xfrm>
            <a:off x="1044422" y="857913"/>
            <a:ext cx="7033245" cy="4401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en-US" sz="2000">
                <a:solidFill>
                  <a:srgbClr val="C00000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using namespace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*a = </a:t>
            </a:r>
            <a:r>
              <a:rPr lang="en-US" sz="2000" b="1">
                <a:solidFill>
                  <a:srgbClr val="006600"/>
                </a:solidFill>
                <a:latin typeface="Consolas" panose="020B0609020204030204" pitchFamily="49" charset="0"/>
              </a:rPr>
              <a:t>new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5397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[5];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5397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i = 0; i &lt; 5; i++) a[i] = i + 1;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*p = a;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</a:t>
            </a:r>
            <a:r>
              <a:rPr lang="en-US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“gia tri *(p+2):”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*(p+2);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p += 2;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</a:t>
            </a:r>
            <a:r>
              <a:rPr lang="en-US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“Gia tri *p:”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*p;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006600"/>
                </a:solidFill>
                <a:latin typeface="Consolas" panose="020B0609020204030204" pitchFamily="49" charset="0"/>
              </a:rPr>
              <a:t>delete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[]a;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F48263-7169-450D-8BD6-13263EA5F4D9}"/>
              </a:ext>
            </a:extLst>
          </p:cNvPr>
          <p:cNvSpPr/>
          <p:nvPr/>
        </p:nvSpPr>
        <p:spPr>
          <a:xfrm>
            <a:off x="1110863" y="5323115"/>
            <a:ext cx="819892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 quả của đoạn chương trình trên là: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Giá trị </a:t>
            </a:r>
            <a:r>
              <a:rPr lang="vi-VN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*(p+2)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:……………………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Giá trị </a:t>
            </a:r>
            <a:r>
              <a:rPr lang="vi-VN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*p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………………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..............</a:t>
            </a:r>
            <a:endParaRPr lang="en-US" sz="200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B7C8B9-CABF-4136-9B00-A701AE7A49FD}"/>
              </a:ext>
            </a:extLst>
          </p:cNvPr>
          <p:cNvGrpSpPr/>
          <p:nvPr/>
        </p:nvGrpSpPr>
        <p:grpSpPr>
          <a:xfrm>
            <a:off x="8016844" y="2825717"/>
            <a:ext cx="3541159" cy="1206567"/>
            <a:chOff x="8081570" y="4371705"/>
            <a:chExt cx="4506729" cy="120656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E72812-93AC-4384-975F-0E6484ECD501}"/>
                </a:ext>
              </a:extLst>
            </p:cNvPr>
            <p:cNvSpPr/>
            <p:nvPr/>
          </p:nvSpPr>
          <p:spPr>
            <a:xfrm>
              <a:off x="8081570" y="4584316"/>
              <a:ext cx="322811" cy="300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400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D101CB8-EEB5-4FCA-BDF3-AE37214A8FC3}"/>
                </a:ext>
              </a:extLst>
            </p:cNvPr>
            <p:cNvGrpSpPr/>
            <p:nvPr/>
          </p:nvGrpSpPr>
          <p:grpSpPr>
            <a:xfrm>
              <a:off x="8244077" y="4371705"/>
              <a:ext cx="4344222" cy="1206567"/>
              <a:chOff x="8244077" y="4371705"/>
              <a:chExt cx="4344222" cy="120656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2314F1F-7B5E-4774-B92C-DFABE019D26E}"/>
                  </a:ext>
                </a:extLst>
              </p:cNvPr>
              <p:cNvSpPr/>
              <p:nvPr/>
            </p:nvSpPr>
            <p:spPr>
              <a:xfrm>
                <a:off x="8404382" y="4379079"/>
                <a:ext cx="761222" cy="70221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71C6FC1-1BD7-4AF2-8B0E-557A943012FF}"/>
                  </a:ext>
                </a:extLst>
              </p:cNvPr>
              <p:cNvSpPr/>
              <p:nvPr/>
            </p:nvSpPr>
            <p:spPr>
              <a:xfrm>
                <a:off x="8244077" y="5081294"/>
                <a:ext cx="4344222" cy="4969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b="1">
                    <a:solidFill>
                      <a:srgbClr val="7030A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0    1     2    3     4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F49F8EC-5CFE-4A4A-9875-BAAEBC27EFDC}"/>
                  </a:ext>
                </a:extLst>
              </p:cNvPr>
              <p:cNvSpPr/>
              <p:nvPr/>
            </p:nvSpPr>
            <p:spPr>
              <a:xfrm>
                <a:off x="9268523" y="4379079"/>
                <a:ext cx="761222" cy="70221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17363D-481D-4F8D-97F7-F84F77B87752}"/>
                  </a:ext>
                </a:extLst>
              </p:cNvPr>
              <p:cNvSpPr/>
              <p:nvPr/>
            </p:nvSpPr>
            <p:spPr>
              <a:xfrm>
                <a:off x="10112248" y="4379079"/>
                <a:ext cx="761222" cy="70221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49958CF-6B7E-4092-962A-5B74CC1E6326}"/>
                  </a:ext>
                </a:extLst>
              </p:cNvPr>
              <p:cNvSpPr/>
              <p:nvPr/>
            </p:nvSpPr>
            <p:spPr>
              <a:xfrm>
                <a:off x="10955973" y="4371705"/>
                <a:ext cx="761222" cy="70221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F0B3E82-4E07-46F4-8A7D-0771393B7E19}"/>
                  </a:ext>
                </a:extLst>
              </p:cNvPr>
              <p:cNvSpPr/>
              <p:nvPr/>
            </p:nvSpPr>
            <p:spPr>
              <a:xfrm>
                <a:off x="11827077" y="4371705"/>
                <a:ext cx="761222" cy="70221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</p:grpSp>
      </p:grp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B69E771-2B5A-476E-AEEC-D0241F0919BA}"/>
              </a:ext>
            </a:extLst>
          </p:cNvPr>
          <p:cNvCxnSpPr>
            <a:cxnSpLocks/>
            <a:stCxn id="31" idx="2"/>
            <a:endCxn id="14" idx="0"/>
          </p:cNvCxnSpPr>
          <p:nvPr/>
        </p:nvCxnSpPr>
        <p:spPr>
          <a:xfrm rot="5400000">
            <a:off x="8948675" y="1271056"/>
            <a:ext cx="1182919" cy="1941150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C00000"/>
            </a:solidFill>
            <a:round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716EA3-B976-4D6F-A236-450977A6BCC9}"/>
              </a:ext>
            </a:extLst>
          </p:cNvPr>
          <p:cNvGrpSpPr/>
          <p:nvPr/>
        </p:nvGrpSpPr>
        <p:grpSpPr>
          <a:xfrm>
            <a:off x="9285365" y="1138669"/>
            <a:ext cx="1406780" cy="702215"/>
            <a:chOff x="8404382" y="4379079"/>
            <a:chExt cx="1406780" cy="70221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FBB03C-0370-44AB-9040-602303992D5B}"/>
                </a:ext>
              </a:extLst>
            </p:cNvPr>
            <p:cNvSpPr/>
            <p:nvPr/>
          </p:nvSpPr>
          <p:spPr>
            <a:xfrm>
              <a:off x="9448289" y="4379080"/>
              <a:ext cx="362873" cy="511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800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7279B12-7BB2-47C6-AF88-44EECF647BE4}"/>
                </a:ext>
              </a:extLst>
            </p:cNvPr>
            <p:cNvSpPr/>
            <p:nvPr/>
          </p:nvSpPr>
          <p:spPr>
            <a:xfrm>
              <a:off x="8404382" y="4379079"/>
              <a:ext cx="1081832" cy="702215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200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&amp;a[0]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8166A53-292E-42D0-B098-89F667451FFC}"/>
              </a:ext>
            </a:extLst>
          </p:cNvPr>
          <p:cNvSpPr/>
          <p:nvPr/>
        </p:nvSpPr>
        <p:spPr>
          <a:xfrm>
            <a:off x="3501793" y="5566156"/>
            <a:ext cx="841830" cy="457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0423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8" y="38276"/>
            <a:ext cx="3785944" cy="819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1B2939-6914-4FC7-99A1-F140B690767C}"/>
              </a:ext>
            </a:extLst>
          </p:cNvPr>
          <p:cNvSpPr/>
          <p:nvPr/>
        </p:nvSpPr>
        <p:spPr>
          <a:xfrm>
            <a:off x="1044422" y="857913"/>
            <a:ext cx="7033245" cy="4401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en-US" sz="2000">
                <a:solidFill>
                  <a:srgbClr val="C00000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using namespace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*a = </a:t>
            </a:r>
            <a:r>
              <a:rPr lang="en-US" sz="2000" b="1">
                <a:solidFill>
                  <a:srgbClr val="006600"/>
                </a:solidFill>
                <a:latin typeface="Consolas" panose="020B0609020204030204" pitchFamily="49" charset="0"/>
              </a:rPr>
              <a:t>new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5397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[5];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5397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i = 0; i &lt; 5; i++) a[i] = i + 1;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*p = a;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</a:t>
            </a:r>
            <a:r>
              <a:rPr lang="en-US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“gia tri *(p+2):”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*(p+2);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p += 2;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</a:t>
            </a:r>
            <a:r>
              <a:rPr lang="en-US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“Gia tri *p:”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*p;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006600"/>
                </a:solidFill>
                <a:latin typeface="Consolas" panose="020B0609020204030204" pitchFamily="49" charset="0"/>
              </a:rPr>
              <a:t>delete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[]a;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F48263-7169-450D-8BD6-13263EA5F4D9}"/>
              </a:ext>
            </a:extLst>
          </p:cNvPr>
          <p:cNvSpPr/>
          <p:nvPr/>
        </p:nvSpPr>
        <p:spPr>
          <a:xfrm>
            <a:off x="1110863" y="5323115"/>
            <a:ext cx="819892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 quả của đoạn chương trình trên là: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Giá trị </a:t>
            </a:r>
            <a:r>
              <a:rPr lang="vi-VN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*(p+2)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:……………………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Giá trị </a:t>
            </a:r>
            <a:r>
              <a:rPr lang="vi-VN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*p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………………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..............</a:t>
            </a:r>
            <a:endParaRPr lang="en-US" sz="200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B7C8B9-CABF-4136-9B00-A701AE7A49FD}"/>
              </a:ext>
            </a:extLst>
          </p:cNvPr>
          <p:cNvGrpSpPr/>
          <p:nvPr/>
        </p:nvGrpSpPr>
        <p:grpSpPr>
          <a:xfrm>
            <a:off x="8016844" y="2825717"/>
            <a:ext cx="3541159" cy="1206567"/>
            <a:chOff x="8081570" y="4371705"/>
            <a:chExt cx="4506729" cy="120656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E72812-93AC-4384-975F-0E6484ECD501}"/>
                </a:ext>
              </a:extLst>
            </p:cNvPr>
            <p:cNvSpPr/>
            <p:nvPr/>
          </p:nvSpPr>
          <p:spPr>
            <a:xfrm>
              <a:off x="8081570" y="4584316"/>
              <a:ext cx="322811" cy="300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400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D101CB8-EEB5-4FCA-BDF3-AE37214A8FC3}"/>
                </a:ext>
              </a:extLst>
            </p:cNvPr>
            <p:cNvGrpSpPr/>
            <p:nvPr/>
          </p:nvGrpSpPr>
          <p:grpSpPr>
            <a:xfrm>
              <a:off x="8244077" y="4371705"/>
              <a:ext cx="4344222" cy="1206567"/>
              <a:chOff x="8244077" y="4371705"/>
              <a:chExt cx="4344222" cy="120656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2314F1F-7B5E-4774-B92C-DFABE019D26E}"/>
                  </a:ext>
                </a:extLst>
              </p:cNvPr>
              <p:cNvSpPr/>
              <p:nvPr/>
            </p:nvSpPr>
            <p:spPr>
              <a:xfrm>
                <a:off x="8404382" y="4379079"/>
                <a:ext cx="761222" cy="70221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71C6FC1-1BD7-4AF2-8B0E-557A943012FF}"/>
                  </a:ext>
                </a:extLst>
              </p:cNvPr>
              <p:cNvSpPr/>
              <p:nvPr/>
            </p:nvSpPr>
            <p:spPr>
              <a:xfrm>
                <a:off x="8244077" y="5081294"/>
                <a:ext cx="4344222" cy="4969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b="1">
                    <a:solidFill>
                      <a:srgbClr val="7030A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0    1     2    3     4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F49F8EC-5CFE-4A4A-9875-BAAEBC27EFDC}"/>
                  </a:ext>
                </a:extLst>
              </p:cNvPr>
              <p:cNvSpPr/>
              <p:nvPr/>
            </p:nvSpPr>
            <p:spPr>
              <a:xfrm>
                <a:off x="9268523" y="4379079"/>
                <a:ext cx="761222" cy="70221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17363D-481D-4F8D-97F7-F84F77B87752}"/>
                  </a:ext>
                </a:extLst>
              </p:cNvPr>
              <p:cNvSpPr/>
              <p:nvPr/>
            </p:nvSpPr>
            <p:spPr>
              <a:xfrm>
                <a:off x="10112248" y="4379079"/>
                <a:ext cx="761222" cy="70221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49958CF-6B7E-4092-962A-5B74CC1E6326}"/>
                  </a:ext>
                </a:extLst>
              </p:cNvPr>
              <p:cNvSpPr/>
              <p:nvPr/>
            </p:nvSpPr>
            <p:spPr>
              <a:xfrm>
                <a:off x="10955973" y="4371705"/>
                <a:ext cx="761222" cy="70221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F0B3E82-4E07-46F4-8A7D-0771393B7E19}"/>
                  </a:ext>
                </a:extLst>
              </p:cNvPr>
              <p:cNvSpPr/>
              <p:nvPr/>
            </p:nvSpPr>
            <p:spPr>
              <a:xfrm>
                <a:off x="11827077" y="4371705"/>
                <a:ext cx="761222" cy="70221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</p:grpSp>
      </p:grp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B69E771-2B5A-476E-AEEC-D0241F0919BA}"/>
              </a:ext>
            </a:extLst>
          </p:cNvPr>
          <p:cNvCxnSpPr>
            <a:cxnSpLocks/>
            <a:stCxn id="31" idx="2"/>
            <a:endCxn id="17" idx="0"/>
          </p:cNvCxnSpPr>
          <p:nvPr/>
        </p:nvCxnSpPr>
        <p:spPr>
          <a:xfrm rot="5400000">
            <a:off x="9619652" y="1942033"/>
            <a:ext cx="1182919" cy="599196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C00000"/>
            </a:solidFill>
            <a:round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716EA3-B976-4D6F-A236-450977A6BCC9}"/>
              </a:ext>
            </a:extLst>
          </p:cNvPr>
          <p:cNvGrpSpPr/>
          <p:nvPr/>
        </p:nvGrpSpPr>
        <p:grpSpPr>
          <a:xfrm>
            <a:off x="9285365" y="1138669"/>
            <a:ext cx="1406780" cy="702215"/>
            <a:chOff x="8404382" y="4379079"/>
            <a:chExt cx="1406780" cy="70221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FBB03C-0370-44AB-9040-602303992D5B}"/>
                </a:ext>
              </a:extLst>
            </p:cNvPr>
            <p:cNvSpPr/>
            <p:nvPr/>
          </p:nvSpPr>
          <p:spPr>
            <a:xfrm>
              <a:off x="9448289" y="4379080"/>
              <a:ext cx="362873" cy="511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800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7279B12-7BB2-47C6-AF88-44EECF647BE4}"/>
                </a:ext>
              </a:extLst>
            </p:cNvPr>
            <p:cNvSpPr/>
            <p:nvPr/>
          </p:nvSpPr>
          <p:spPr>
            <a:xfrm>
              <a:off x="8404382" y="4379079"/>
              <a:ext cx="1081832" cy="702215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200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&amp;a[0]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8166A53-292E-42D0-B098-89F667451FFC}"/>
              </a:ext>
            </a:extLst>
          </p:cNvPr>
          <p:cNvSpPr/>
          <p:nvPr/>
        </p:nvSpPr>
        <p:spPr>
          <a:xfrm>
            <a:off x="3501793" y="5566156"/>
            <a:ext cx="841830" cy="457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6F4E68-BF77-43E8-BEFD-177E630AA79D}"/>
              </a:ext>
            </a:extLst>
          </p:cNvPr>
          <p:cNvSpPr/>
          <p:nvPr/>
        </p:nvSpPr>
        <p:spPr>
          <a:xfrm>
            <a:off x="1038292" y="3338701"/>
            <a:ext cx="7019903" cy="346791"/>
          </a:xfrm>
          <a:prstGeom prst="rect">
            <a:avLst/>
          </a:prstGeom>
          <a:solidFill>
            <a:srgbClr val="FF6565">
              <a:alpha val="23137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360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53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8" y="38276"/>
            <a:ext cx="3785944" cy="819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1B2939-6914-4FC7-99A1-F140B690767C}"/>
              </a:ext>
            </a:extLst>
          </p:cNvPr>
          <p:cNvSpPr/>
          <p:nvPr/>
        </p:nvSpPr>
        <p:spPr>
          <a:xfrm>
            <a:off x="1044422" y="857913"/>
            <a:ext cx="7033245" cy="4401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en-US" sz="2000">
                <a:solidFill>
                  <a:srgbClr val="C00000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using namespace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*a = </a:t>
            </a:r>
            <a:r>
              <a:rPr lang="en-US" sz="2000" b="1">
                <a:solidFill>
                  <a:srgbClr val="006600"/>
                </a:solidFill>
                <a:latin typeface="Consolas" panose="020B0609020204030204" pitchFamily="49" charset="0"/>
              </a:rPr>
              <a:t>new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5397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[5];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5397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i = 0; i &lt; 5; i++) a[i] = i + 1;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*p = a;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</a:t>
            </a:r>
            <a:r>
              <a:rPr lang="en-US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“gia tri *(p+2):”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*(p+2);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p += 2;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</a:t>
            </a:r>
            <a:r>
              <a:rPr lang="en-US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“Gia tri *p:”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*p;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006600"/>
                </a:solidFill>
                <a:latin typeface="Consolas" panose="020B0609020204030204" pitchFamily="49" charset="0"/>
              </a:rPr>
              <a:t>delete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[]a;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F48263-7169-450D-8BD6-13263EA5F4D9}"/>
              </a:ext>
            </a:extLst>
          </p:cNvPr>
          <p:cNvSpPr/>
          <p:nvPr/>
        </p:nvSpPr>
        <p:spPr>
          <a:xfrm>
            <a:off x="1110863" y="5323115"/>
            <a:ext cx="819892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 quả của đoạn chương trình trên là: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Giá trị </a:t>
            </a:r>
            <a:r>
              <a:rPr lang="vi-VN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*(p+2)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:……………………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Giá trị </a:t>
            </a:r>
            <a:r>
              <a:rPr lang="vi-VN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*p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………………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..............</a:t>
            </a:r>
            <a:endParaRPr lang="en-US" sz="2000"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B7C8B9-CABF-4136-9B00-A701AE7A49FD}"/>
              </a:ext>
            </a:extLst>
          </p:cNvPr>
          <p:cNvGrpSpPr/>
          <p:nvPr/>
        </p:nvGrpSpPr>
        <p:grpSpPr>
          <a:xfrm>
            <a:off x="8016844" y="2825717"/>
            <a:ext cx="3541159" cy="1206567"/>
            <a:chOff x="8081570" y="4371705"/>
            <a:chExt cx="4506729" cy="120656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E72812-93AC-4384-975F-0E6484ECD501}"/>
                </a:ext>
              </a:extLst>
            </p:cNvPr>
            <p:cNvSpPr/>
            <p:nvPr/>
          </p:nvSpPr>
          <p:spPr>
            <a:xfrm>
              <a:off x="8081570" y="4584316"/>
              <a:ext cx="322811" cy="300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400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D101CB8-EEB5-4FCA-BDF3-AE37214A8FC3}"/>
                </a:ext>
              </a:extLst>
            </p:cNvPr>
            <p:cNvGrpSpPr/>
            <p:nvPr/>
          </p:nvGrpSpPr>
          <p:grpSpPr>
            <a:xfrm>
              <a:off x="8244077" y="4371705"/>
              <a:ext cx="4344222" cy="1206567"/>
              <a:chOff x="8244077" y="4371705"/>
              <a:chExt cx="4344222" cy="120656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2314F1F-7B5E-4774-B92C-DFABE019D26E}"/>
                  </a:ext>
                </a:extLst>
              </p:cNvPr>
              <p:cNvSpPr/>
              <p:nvPr/>
            </p:nvSpPr>
            <p:spPr>
              <a:xfrm>
                <a:off x="8404382" y="4379079"/>
                <a:ext cx="761222" cy="70221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71C6FC1-1BD7-4AF2-8B0E-557A943012FF}"/>
                  </a:ext>
                </a:extLst>
              </p:cNvPr>
              <p:cNvSpPr/>
              <p:nvPr/>
            </p:nvSpPr>
            <p:spPr>
              <a:xfrm>
                <a:off x="8244077" y="5081294"/>
                <a:ext cx="4344222" cy="4969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b="1">
                    <a:solidFill>
                      <a:srgbClr val="7030A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0    1     2    3     4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F49F8EC-5CFE-4A4A-9875-BAAEBC27EFDC}"/>
                  </a:ext>
                </a:extLst>
              </p:cNvPr>
              <p:cNvSpPr/>
              <p:nvPr/>
            </p:nvSpPr>
            <p:spPr>
              <a:xfrm>
                <a:off x="9268523" y="4379079"/>
                <a:ext cx="761222" cy="70221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17363D-481D-4F8D-97F7-F84F77B87752}"/>
                  </a:ext>
                </a:extLst>
              </p:cNvPr>
              <p:cNvSpPr/>
              <p:nvPr/>
            </p:nvSpPr>
            <p:spPr>
              <a:xfrm>
                <a:off x="10112248" y="4379079"/>
                <a:ext cx="761222" cy="70221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49958CF-6B7E-4092-962A-5B74CC1E6326}"/>
                  </a:ext>
                </a:extLst>
              </p:cNvPr>
              <p:cNvSpPr/>
              <p:nvPr/>
            </p:nvSpPr>
            <p:spPr>
              <a:xfrm>
                <a:off x="10955973" y="4371705"/>
                <a:ext cx="761222" cy="70221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F0B3E82-4E07-46F4-8A7D-0771393B7E19}"/>
                  </a:ext>
                </a:extLst>
              </p:cNvPr>
              <p:cNvSpPr/>
              <p:nvPr/>
            </p:nvSpPr>
            <p:spPr>
              <a:xfrm>
                <a:off x="11827077" y="4371705"/>
                <a:ext cx="761222" cy="702215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</p:grpSp>
      </p:grp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B69E771-2B5A-476E-AEEC-D0241F0919BA}"/>
              </a:ext>
            </a:extLst>
          </p:cNvPr>
          <p:cNvCxnSpPr>
            <a:cxnSpLocks/>
            <a:stCxn id="31" idx="2"/>
            <a:endCxn id="17" idx="0"/>
          </p:cNvCxnSpPr>
          <p:nvPr/>
        </p:nvCxnSpPr>
        <p:spPr>
          <a:xfrm rot="5400000">
            <a:off x="9619652" y="1942033"/>
            <a:ext cx="1182919" cy="599196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C00000"/>
            </a:solidFill>
            <a:round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716EA3-B976-4D6F-A236-450977A6BCC9}"/>
              </a:ext>
            </a:extLst>
          </p:cNvPr>
          <p:cNvGrpSpPr/>
          <p:nvPr/>
        </p:nvGrpSpPr>
        <p:grpSpPr>
          <a:xfrm>
            <a:off x="9285365" y="1138669"/>
            <a:ext cx="1406780" cy="702215"/>
            <a:chOff x="8404382" y="4379079"/>
            <a:chExt cx="1406780" cy="70221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FBB03C-0370-44AB-9040-602303992D5B}"/>
                </a:ext>
              </a:extLst>
            </p:cNvPr>
            <p:cNvSpPr/>
            <p:nvPr/>
          </p:nvSpPr>
          <p:spPr>
            <a:xfrm>
              <a:off x="9448289" y="4379080"/>
              <a:ext cx="362873" cy="511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2800">
                  <a:solidFill>
                    <a:srgbClr val="C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7279B12-7BB2-47C6-AF88-44EECF647BE4}"/>
                </a:ext>
              </a:extLst>
            </p:cNvPr>
            <p:cNvSpPr/>
            <p:nvPr/>
          </p:nvSpPr>
          <p:spPr>
            <a:xfrm>
              <a:off x="8404382" y="4379079"/>
              <a:ext cx="1081832" cy="702215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US" sz="200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&amp;a[0]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8166A53-292E-42D0-B098-89F667451FFC}"/>
              </a:ext>
            </a:extLst>
          </p:cNvPr>
          <p:cNvSpPr/>
          <p:nvPr/>
        </p:nvSpPr>
        <p:spPr>
          <a:xfrm>
            <a:off x="3501793" y="5566156"/>
            <a:ext cx="841830" cy="457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6F4E68-BF77-43E8-BEFD-177E630AA79D}"/>
              </a:ext>
            </a:extLst>
          </p:cNvPr>
          <p:cNvSpPr/>
          <p:nvPr/>
        </p:nvSpPr>
        <p:spPr>
          <a:xfrm>
            <a:off x="5442155" y="3656817"/>
            <a:ext cx="2668945" cy="300373"/>
          </a:xfrm>
          <a:prstGeom prst="rect">
            <a:avLst/>
          </a:prstGeom>
          <a:solidFill>
            <a:srgbClr val="FF6565">
              <a:alpha val="23137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360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44B576-1F9D-406D-8622-EE87DD13207A}"/>
              </a:ext>
            </a:extLst>
          </p:cNvPr>
          <p:cNvSpPr/>
          <p:nvPr/>
        </p:nvSpPr>
        <p:spPr>
          <a:xfrm>
            <a:off x="3501793" y="5898515"/>
            <a:ext cx="841830" cy="457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1813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37" r="-1"/>
          <a:stretch/>
        </p:blipFill>
        <p:spPr>
          <a:xfrm>
            <a:off x="10077450" y="-560439"/>
            <a:ext cx="2482850" cy="7978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B4AFF7-9989-49ED-9849-8C62F9C37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8" y="38276"/>
            <a:ext cx="3785944" cy="819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1B2939-6914-4FC7-99A1-F140B690767C}"/>
              </a:ext>
            </a:extLst>
          </p:cNvPr>
          <p:cNvSpPr/>
          <p:nvPr/>
        </p:nvSpPr>
        <p:spPr>
          <a:xfrm>
            <a:off x="1044422" y="857913"/>
            <a:ext cx="7033245" cy="4401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en-US" sz="2000">
                <a:solidFill>
                  <a:srgbClr val="C00000"/>
                </a:solidFill>
                <a:latin typeface="Consolas" panose="020B0609020204030204" pitchFamily="49" charset="0"/>
              </a:rPr>
              <a:t>&lt;iostream&gt;</a:t>
            </a:r>
          </a:p>
          <a:p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using namespace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*a = </a:t>
            </a:r>
            <a:r>
              <a:rPr lang="en-US" sz="2000" b="1">
                <a:solidFill>
                  <a:srgbClr val="006600"/>
                </a:solidFill>
                <a:latin typeface="Consolas" panose="020B0609020204030204" pitchFamily="49" charset="0"/>
              </a:rPr>
              <a:t>new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005397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[5];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005397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i = 0; i &lt; 5; i++) a[i] = i + 1;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*p = a;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</a:t>
            </a:r>
            <a:r>
              <a:rPr lang="en-US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“gia tri *(p+2):”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*(p+2);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p += 2;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</a:t>
            </a:r>
            <a:r>
              <a:rPr lang="en-US" sz="200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“Gia tri *p:”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&lt;&lt; *p;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006600"/>
                </a:solidFill>
                <a:latin typeface="Consolas" panose="020B0609020204030204" pitchFamily="49" charset="0"/>
              </a:rPr>
              <a:t>delete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[]a;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F48263-7169-450D-8BD6-13263EA5F4D9}"/>
              </a:ext>
            </a:extLst>
          </p:cNvPr>
          <p:cNvSpPr/>
          <p:nvPr/>
        </p:nvSpPr>
        <p:spPr>
          <a:xfrm>
            <a:off x="1110863" y="5323115"/>
            <a:ext cx="819892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 quả của đoạn chương trình trên là: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Giá trị </a:t>
            </a:r>
            <a:r>
              <a:rPr lang="vi-VN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*(p+2)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:……………………</a:t>
            </a:r>
          </a:p>
          <a:p>
            <a:pPr algn="just"/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Giá trị </a:t>
            </a:r>
            <a:r>
              <a:rPr lang="vi-VN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*p </a:t>
            </a:r>
            <a:r>
              <a:rPr lang="vi-VN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………………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..............</a:t>
            </a:r>
            <a:endParaRPr lang="en-US" sz="2000"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ECFEE4-08D8-4692-AA8F-637A27FE238A}"/>
              </a:ext>
            </a:extLst>
          </p:cNvPr>
          <p:cNvGrpSpPr/>
          <p:nvPr/>
        </p:nvGrpSpPr>
        <p:grpSpPr>
          <a:xfrm>
            <a:off x="8016844" y="1138669"/>
            <a:ext cx="3541159" cy="2893615"/>
            <a:chOff x="8016844" y="1138669"/>
            <a:chExt cx="3541159" cy="289361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1B7C8B9-CABF-4136-9B00-A701AE7A49FD}"/>
                </a:ext>
              </a:extLst>
            </p:cNvPr>
            <p:cNvGrpSpPr/>
            <p:nvPr/>
          </p:nvGrpSpPr>
          <p:grpSpPr>
            <a:xfrm>
              <a:off x="8016844" y="2825717"/>
              <a:ext cx="3541159" cy="1206567"/>
              <a:chOff x="8081570" y="4371705"/>
              <a:chExt cx="4506729" cy="120656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1E72812-93AC-4384-975F-0E6484ECD501}"/>
                  </a:ext>
                </a:extLst>
              </p:cNvPr>
              <p:cNvSpPr/>
              <p:nvPr/>
            </p:nvSpPr>
            <p:spPr>
              <a:xfrm>
                <a:off x="8081570" y="4584316"/>
                <a:ext cx="322811" cy="300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400">
                    <a:solidFill>
                      <a:srgbClr val="C0000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D101CB8-EEB5-4FCA-BDF3-AE37214A8FC3}"/>
                  </a:ext>
                </a:extLst>
              </p:cNvPr>
              <p:cNvGrpSpPr/>
              <p:nvPr/>
            </p:nvGrpSpPr>
            <p:grpSpPr>
              <a:xfrm>
                <a:off x="8244077" y="4371705"/>
                <a:ext cx="4344222" cy="1206567"/>
                <a:chOff x="8244077" y="4371705"/>
                <a:chExt cx="4344222" cy="1206567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2314F1F-7B5E-4774-B92C-DFABE019D26E}"/>
                    </a:ext>
                  </a:extLst>
                </p:cNvPr>
                <p:cNvSpPr/>
                <p:nvPr/>
              </p:nvSpPr>
              <p:spPr>
                <a:xfrm>
                  <a:off x="8404382" y="4379079"/>
                  <a:ext cx="761222" cy="702215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2400">
                      <a:solidFill>
                        <a:srgbClr val="0000FF"/>
                      </a:solidFill>
                      <a:latin typeface="Consolas" panose="020B0609020204030204" pitchFamily="49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71C6FC1-1BD7-4AF2-8B0E-557A943012FF}"/>
                    </a:ext>
                  </a:extLst>
                </p:cNvPr>
                <p:cNvSpPr/>
                <p:nvPr/>
              </p:nvSpPr>
              <p:spPr>
                <a:xfrm>
                  <a:off x="8244077" y="5081294"/>
                  <a:ext cx="4344222" cy="49697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just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b="1">
                      <a:solidFill>
                        <a:srgbClr val="7030A0"/>
                      </a:solidFill>
                      <a:latin typeface="Consolas" panose="020B0609020204030204" pitchFamily="49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0    1     2    3     4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F49F8EC-5CFE-4A4A-9875-BAAEBC27EFDC}"/>
                    </a:ext>
                  </a:extLst>
                </p:cNvPr>
                <p:cNvSpPr/>
                <p:nvPr/>
              </p:nvSpPr>
              <p:spPr>
                <a:xfrm>
                  <a:off x="9268523" y="4379079"/>
                  <a:ext cx="761222" cy="702215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2400">
                      <a:solidFill>
                        <a:srgbClr val="0000FF"/>
                      </a:solidFill>
                      <a:latin typeface="Consolas" panose="020B0609020204030204" pitchFamily="49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BD17363D-481D-4F8D-97F7-F84F77B87752}"/>
                    </a:ext>
                  </a:extLst>
                </p:cNvPr>
                <p:cNvSpPr/>
                <p:nvPr/>
              </p:nvSpPr>
              <p:spPr>
                <a:xfrm>
                  <a:off x="10112248" y="4379079"/>
                  <a:ext cx="761222" cy="702215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2400">
                      <a:solidFill>
                        <a:srgbClr val="0000FF"/>
                      </a:solidFill>
                      <a:latin typeface="Consolas" panose="020B0609020204030204" pitchFamily="49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9958CF-6B7E-4092-962A-5B74CC1E6326}"/>
                    </a:ext>
                  </a:extLst>
                </p:cNvPr>
                <p:cNvSpPr/>
                <p:nvPr/>
              </p:nvSpPr>
              <p:spPr>
                <a:xfrm>
                  <a:off x="10955973" y="4371705"/>
                  <a:ext cx="761222" cy="702215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2400">
                      <a:solidFill>
                        <a:srgbClr val="0000FF"/>
                      </a:solidFill>
                      <a:latin typeface="Consolas" panose="020B0609020204030204" pitchFamily="49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F0B3E82-4E07-46F4-8A7D-0771393B7E19}"/>
                    </a:ext>
                  </a:extLst>
                </p:cNvPr>
                <p:cNvSpPr/>
                <p:nvPr/>
              </p:nvSpPr>
              <p:spPr>
                <a:xfrm>
                  <a:off x="11827077" y="4371705"/>
                  <a:ext cx="761222" cy="702215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2400">
                      <a:solidFill>
                        <a:srgbClr val="0000FF"/>
                      </a:solidFill>
                      <a:latin typeface="Consolas" panose="020B0609020204030204" pitchFamily="49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</p:grpSp>
        </p:grp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6B69E771-2B5A-476E-AEEC-D0241F0919BA}"/>
                </a:ext>
              </a:extLst>
            </p:cNvPr>
            <p:cNvCxnSpPr>
              <a:cxnSpLocks/>
              <a:stCxn id="31" idx="2"/>
              <a:endCxn id="17" idx="0"/>
            </p:cNvCxnSpPr>
            <p:nvPr/>
          </p:nvCxnSpPr>
          <p:spPr>
            <a:xfrm rot="5400000">
              <a:off x="9619652" y="1942033"/>
              <a:ext cx="1182919" cy="599196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rgbClr val="C00000"/>
              </a:solidFill>
              <a:round/>
              <a:tailEnd type="stealth" w="lg" len="lg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716EA3-B976-4D6F-A236-450977A6BCC9}"/>
                </a:ext>
              </a:extLst>
            </p:cNvPr>
            <p:cNvGrpSpPr/>
            <p:nvPr/>
          </p:nvGrpSpPr>
          <p:grpSpPr>
            <a:xfrm>
              <a:off x="9285365" y="1138669"/>
              <a:ext cx="1406780" cy="702215"/>
              <a:chOff x="8404382" y="4379079"/>
              <a:chExt cx="1406780" cy="702215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0FBB03C-0370-44AB-9040-602303992D5B}"/>
                  </a:ext>
                </a:extLst>
              </p:cNvPr>
              <p:cNvSpPr/>
              <p:nvPr/>
            </p:nvSpPr>
            <p:spPr>
              <a:xfrm>
                <a:off x="9448289" y="4379080"/>
                <a:ext cx="362873" cy="5115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800">
                    <a:solidFill>
                      <a:srgbClr val="C00000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7279B12-7BB2-47C6-AF88-44EECF647BE4}"/>
                  </a:ext>
                </a:extLst>
              </p:cNvPr>
              <p:cNvSpPr/>
              <p:nvPr/>
            </p:nvSpPr>
            <p:spPr>
              <a:xfrm>
                <a:off x="8404382" y="4379079"/>
                <a:ext cx="1081832" cy="702215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2000">
                    <a:solidFill>
                      <a:srgbClr val="0000FF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&amp;a[0]</a:t>
                </a: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8166A53-292E-42D0-B098-89F667451FFC}"/>
              </a:ext>
            </a:extLst>
          </p:cNvPr>
          <p:cNvSpPr/>
          <p:nvPr/>
        </p:nvSpPr>
        <p:spPr>
          <a:xfrm>
            <a:off x="3501793" y="5566156"/>
            <a:ext cx="841830" cy="457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6F4E68-BF77-43E8-BEFD-177E630AA79D}"/>
              </a:ext>
            </a:extLst>
          </p:cNvPr>
          <p:cNvSpPr/>
          <p:nvPr/>
        </p:nvSpPr>
        <p:spPr>
          <a:xfrm>
            <a:off x="1038293" y="4227140"/>
            <a:ext cx="7045504" cy="389105"/>
          </a:xfrm>
          <a:prstGeom prst="rect">
            <a:avLst/>
          </a:prstGeom>
          <a:solidFill>
            <a:srgbClr val="FF6565">
              <a:alpha val="23137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endParaRPr lang="en-US" sz="360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44B576-1F9D-406D-8622-EE87DD13207A}"/>
              </a:ext>
            </a:extLst>
          </p:cNvPr>
          <p:cNvSpPr/>
          <p:nvPr/>
        </p:nvSpPr>
        <p:spPr>
          <a:xfrm>
            <a:off x="3501793" y="5898515"/>
            <a:ext cx="841830" cy="457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04EF564D-5F92-4063-8B6D-817BFD1DC425}"/>
              </a:ext>
            </a:extLst>
          </p:cNvPr>
          <p:cNvSpPr/>
          <p:nvPr/>
        </p:nvSpPr>
        <p:spPr>
          <a:xfrm>
            <a:off x="5559066" y="3479483"/>
            <a:ext cx="2388129" cy="875460"/>
          </a:xfrm>
          <a:prstGeom prst="wedgeRoundRectCallout">
            <a:avLst>
              <a:gd name="adj1" fmla="val -83916"/>
              <a:gd name="adj2" fmla="val 60945"/>
              <a:gd name="adj3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b="1">
                <a:solidFill>
                  <a:prstClr val="white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 phóng bộ nhớ đã cấp</a:t>
            </a:r>
          </a:p>
        </p:txBody>
      </p:sp>
    </p:spTree>
    <p:extLst>
      <p:ext uri="{BB962C8B-B14F-4D97-AF65-F5344CB8AC3E}">
        <p14:creationId xmlns:p14="http://schemas.microsoft.com/office/powerpoint/2010/main" val="200829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967E3C7-7A29-440B-92BC-10C20508C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98"/>
          <a:stretch/>
        </p:blipFill>
        <p:spPr>
          <a:xfrm>
            <a:off x="453677" y="-560439"/>
            <a:ext cx="2318732" cy="79788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AD2472-55A0-41D4-A8A6-57B7A3B223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32"/>
          <a:stretch/>
        </p:blipFill>
        <p:spPr>
          <a:xfrm>
            <a:off x="761999" y="-560439"/>
            <a:ext cx="11798301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3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0.89635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E70E96-D543-4434-954E-F3189D3B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16" y="-560439"/>
            <a:ext cx="11365005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EEF3CA-990D-4F43-A151-714E808FD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568" y="-143146"/>
            <a:ext cx="4261473" cy="908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B9B29-6931-419E-A361-462CE1D420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0202" y="590882"/>
            <a:ext cx="3676207" cy="8535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D05A109-D40F-4501-A17F-D71A186455DC}"/>
              </a:ext>
            </a:extLst>
          </p:cNvPr>
          <p:cNvSpPr/>
          <p:nvPr/>
        </p:nvSpPr>
        <p:spPr>
          <a:xfrm>
            <a:off x="2688115" y="1444396"/>
            <a:ext cx="6815770" cy="727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Mảng là một tập hợp nhiều phân tử có 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 kiểu giá trị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và 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chung một tên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Mỗi phần tử mảng biểu diễn được 1 giá trị. 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1B934D-C34E-4BB8-B3CA-F4AAB37060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0202" y="2123556"/>
            <a:ext cx="3676207" cy="9194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A71399-9C90-4080-9EFE-FD2AD574EFBC}"/>
              </a:ext>
            </a:extLst>
          </p:cNvPr>
          <p:cNvSpPr/>
          <p:nvPr/>
        </p:nvSpPr>
        <p:spPr>
          <a:xfrm>
            <a:off x="2822905" y="3042484"/>
            <a:ext cx="6770798" cy="899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Kiểu dl 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&lt;tên mảng&gt;[</a:t>
            </a:r>
            <a:r>
              <a:rPr lang="en-US" sz="24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số lượng phần tử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D8037D-47CF-46FC-8CF0-ADA6B407172D}"/>
              </a:ext>
            </a:extLst>
          </p:cNvPr>
          <p:cNvSpPr/>
          <p:nvPr/>
        </p:nvSpPr>
        <p:spPr>
          <a:xfrm>
            <a:off x="2478133" y="4903344"/>
            <a:ext cx="7460342" cy="46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khởi tạo = khai báo + gán giá trị cho mảng 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58E955-2160-4268-BDA8-1877B6059C17}"/>
              </a:ext>
            </a:extLst>
          </p:cNvPr>
          <p:cNvSpPr/>
          <p:nvPr/>
        </p:nvSpPr>
        <p:spPr>
          <a:xfrm>
            <a:off x="3570514" y="5509427"/>
            <a:ext cx="5050972" cy="655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a[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4, 6, 3, 8, 9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};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B2B2AC-3E52-4CCE-8FEF-40FF8F4909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6076" y="4069729"/>
            <a:ext cx="3779848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8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E70E96-D543-4434-954E-F3189D3B1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29"/>
          <a:stretch/>
        </p:blipFill>
        <p:spPr>
          <a:xfrm>
            <a:off x="-609603" y="-560439"/>
            <a:ext cx="3303877" cy="7978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732841-C864-4A38-8856-BDE22D2B06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92A7D1-9EFA-4C6E-8CBF-89BD3DAFB8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3FDE8A-572F-4CAE-9381-4C2CA6748E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11" r="-3"/>
          <a:stretch/>
        </p:blipFill>
        <p:spPr>
          <a:xfrm>
            <a:off x="-10726056" y="-560439"/>
            <a:ext cx="11764350" cy="79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9188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0.94336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3FDE8A-572F-4CAE-9381-4C2CA6748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31" r="-3"/>
          <a:stretch/>
        </p:blipFill>
        <p:spPr>
          <a:xfrm>
            <a:off x="9982200" y="-560439"/>
            <a:ext cx="2581344" cy="79788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A196A8-696A-4BC1-89D4-605E2E701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8" y="0"/>
            <a:ext cx="3785944" cy="8961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C9A4A1-B9DB-4B8C-97D1-BEE82B2F159D}"/>
              </a:ext>
            </a:extLst>
          </p:cNvPr>
          <p:cNvSpPr/>
          <p:nvPr/>
        </p:nvSpPr>
        <p:spPr>
          <a:xfrm>
            <a:off x="731656" y="896190"/>
            <a:ext cx="10660162" cy="467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 trúc là kiểu dữ liệu được định nghĩa để lưu nhiều thành phần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 kiểu </a:t>
            </a:r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48953C-9F6E-4FAA-B747-3662AFB9F49D}"/>
              </a:ext>
            </a:extLst>
          </p:cNvPr>
          <p:cNvSpPr/>
          <p:nvPr/>
        </p:nvSpPr>
        <p:spPr>
          <a:xfrm>
            <a:off x="348055" y="2162563"/>
            <a:ext cx="5376401" cy="2532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 thông tin một quyển sách cần có các thành phần: 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 đề (title) – chuỗi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 giả (author) – chuỗi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 đề (subject) – chuỗi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ID – chuỗi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tiền (price) – </a:t>
            </a:r>
            <a:r>
              <a:rPr lang="en-US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nguyên dương</a:t>
            </a:r>
            <a:endParaRPr lang="en-US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trang (pages) – </a:t>
            </a:r>
            <a:r>
              <a:rPr lang="en-US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nguyên dương</a:t>
            </a:r>
            <a:endParaRPr lang="en-US">
              <a:latin typeface="Cambria" panose="02040503050406030204" pitchFamily="18" charset="0"/>
            </a:endParaRPr>
          </a:p>
          <a:p>
            <a:pPr marL="285750" lvl="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3AD2B8-605D-4A2E-905E-80B93FF9B768}"/>
              </a:ext>
            </a:extLst>
          </p:cNvPr>
          <p:cNvSpPr/>
          <p:nvPr/>
        </p:nvSpPr>
        <p:spPr>
          <a:xfrm>
            <a:off x="5602514" y="2259944"/>
            <a:ext cx="6096000" cy="20532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&lt;tên kiểu&gt;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64185">
              <a:lnSpc>
                <a:spcPct val="107000"/>
              </a:lnSpc>
              <a:spcAft>
                <a:spcPts val="0"/>
              </a:spcAft>
            </a:pPr>
            <a:r>
              <a:rPr lang="en-US" sz="2000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&lt;kiểu dữ liệu&gt; 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&lt;tên thành phần 1&gt;;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64185">
              <a:lnSpc>
                <a:spcPct val="107000"/>
              </a:lnSpc>
              <a:spcAft>
                <a:spcPts val="0"/>
              </a:spcAft>
            </a:pP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64185">
              <a:lnSpc>
                <a:spcPct val="107000"/>
              </a:lnSpc>
              <a:spcAft>
                <a:spcPts val="0"/>
              </a:spcAft>
            </a:pPr>
            <a:r>
              <a:rPr lang="en-US" sz="2000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&lt;kiểu dữ liệu&gt; 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&lt;tên thành phần n&gt;;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 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CC5E6EE-E9B3-4C29-B060-C0CE6A0F7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028" y="1363754"/>
            <a:ext cx="3785944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7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3FDE8A-572F-4CAE-9381-4C2CA6748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31" r="-3"/>
          <a:stretch/>
        </p:blipFill>
        <p:spPr>
          <a:xfrm>
            <a:off x="9982200" y="-560439"/>
            <a:ext cx="2581344" cy="79788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A196A8-696A-4BC1-89D4-605E2E701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8" y="0"/>
            <a:ext cx="3785944" cy="8961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C9A4A1-B9DB-4B8C-97D1-BEE82B2F159D}"/>
              </a:ext>
            </a:extLst>
          </p:cNvPr>
          <p:cNvSpPr/>
          <p:nvPr/>
        </p:nvSpPr>
        <p:spPr>
          <a:xfrm>
            <a:off x="731656" y="896190"/>
            <a:ext cx="10660162" cy="467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 trúc là kiểu dữ liệu được định nghĩa để lưu nhiều thành phần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 kiểu </a:t>
            </a:r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48953C-9F6E-4FAA-B747-3662AFB9F49D}"/>
              </a:ext>
            </a:extLst>
          </p:cNvPr>
          <p:cNvSpPr/>
          <p:nvPr/>
        </p:nvSpPr>
        <p:spPr>
          <a:xfrm>
            <a:off x="348055" y="2162563"/>
            <a:ext cx="5376401" cy="2532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 thông tin một quyển sách cần có các thành phần: 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 đề (title) – chuỗi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 giả (author) – chuỗi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 đề (subject) – chuỗi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ID – chuỗi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tiền (price) – </a:t>
            </a:r>
            <a:r>
              <a:rPr lang="en-US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nguyên dương</a:t>
            </a:r>
            <a:endParaRPr lang="en-US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trang (pages) – </a:t>
            </a:r>
            <a:r>
              <a:rPr lang="en-US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nguyên dương</a:t>
            </a:r>
            <a:endParaRPr lang="en-US">
              <a:latin typeface="Cambria" panose="02040503050406030204" pitchFamily="18" charset="0"/>
            </a:endParaRPr>
          </a:p>
          <a:p>
            <a:pPr marL="285750" lvl="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3AD2B8-605D-4A2E-905E-80B93FF9B768}"/>
              </a:ext>
            </a:extLst>
          </p:cNvPr>
          <p:cNvSpPr/>
          <p:nvPr/>
        </p:nvSpPr>
        <p:spPr>
          <a:xfrm>
            <a:off x="5602514" y="2549807"/>
            <a:ext cx="6096000" cy="1723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Book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55372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title, author, subject, id;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55372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unsigned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price, pages;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13970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CC5E6EE-E9B3-4C29-B060-C0CE6A0F7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028" y="1363754"/>
            <a:ext cx="3785944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2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3FDE8A-572F-4CAE-9381-4C2CA6748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31" r="-3"/>
          <a:stretch/>
        </p:blipFill>
        <p:spPr>
          <a:xfrm>
            <a:off x="9982200" y="-560439"/>
            <a:ext cx="2581344" cy="79788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A196A8-696A-4BC1-89D4-605E2E701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8" y="0"/>
            <a:ext cx="3785944" cy="8961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C9A4A1-B9DB-4B8C-97D1-BEE82B2F159D}"/>
              </a:ext>
            </a:extLst>
          </p:cNvPr>
          <p:cNvSpPr/>
          <p:nvPr/>
        </p:nvSpPr>
        <p:spPr>
          <a:xfrm>
            <a:off x="731656" y="896190"/>
            <a:ext cx="10660162" cy="467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 trúc là kiểu dữ liệu được định nghĩa để lưu nhiều thành phần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 kiểu </a:t>
            </a:r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48953C-9F6E-4FAA-B747-3662AFB9F49D}"/>
              </a:ext>
            </a:extLst>
          </p:cNvPr>
          <p:cNvSpPr/>
          <p:nvPr/>
        </p:nvSpPr>
        <p:spPr>
          <a:xfrm>
            <a:off x="348055" y="2162563"/>
            <a:ext cx="5376401" cy="2532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 thông tin một quyển sách cần có các thành phần: 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 đề (title) – chuỗi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 giả (author) – chuỗi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 đề (subject) – chuỗi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ID – chuỗi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tiền (price) – </a:t>
            </a:r>
            <a:r>
              <a:rPr lang="en-US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nguyên dương</a:t>
            </a:r>
            <a:endParaRPr lang="en-US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trang (pages) – </a:t>
            </a:r>
            <a:r>
              <a:rPr lang="en-US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nguyên dương</a:t>
            </a:r>
            <a:endParaRPr lang="en-US">
              <a:latin typeface="Cambria" panose="02040503050406030204" pitchFamily="18" charset="0"/>
            </a:endParaRPr>
          </a:p>
          <a:p>
            <a:pPr marL="285750" lvl="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3AD2B8-605D-4A2E-905E-80B93FF9B768}"/>
              </a:ext>
            </a:extLst>
          </p:cNvPr>
          <p:cNvSpPr/>
          <p:nvPr/>
        </p:nvSpPr>
        <p:spPr>
          <a:xfrm>
            <a:off x="5602514" y="2549807"/>
            <a:ext cx="6096000" cy="1723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Book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55372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title, author, subject, id;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55372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unsigned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price, pages;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13970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CC5E6EE-E9B3-4C29-B060-C0CE6A0F7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028" y="1363754"/>
            <a:ext cx="3785944" cy="89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EFBB60-A01D-4671-9873-237C5FE7C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028" y="4511579"/>
            <a:ext cx="3785944" cy="7894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C21694-C60C-482F-9954-0C53AE355A0E}"/>
              </a:ext>
            </a:extLst>
          </p:cNvPr>
          <p:cNvSpPr/>
          <p:nvPr/>
        </p:nvSpPr>
        <p:spPr>
          <a:xfrm>
            <a:off x="1366684" y="5276972"/>
            <a:ext cx="9458632" cy="927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0"/>
              </a:spcAft>
            </a:pP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 khi khai báo 1 struct, ta hoàn toàn sử dụng struct như </a:t>
            </a:r>
            <a:r>
              <a:rPr lang="en-US" sz="2400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 kiểu dữ liệu</a:t>
            </a: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US" sz="2800">
                <a:solidFill>
                  <a:srgbClr val="007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&lt;tên struct&gt; </a:t>
            </a:r>
            <a:r>
              <a:rPr lang="en-US" sz="28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&lt;tên biến&gt;;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90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3FDE8A-572F-4CAE-9381-4C2CA6748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31" r="-3"/>
          <a:stretch/>
        </p:blipFill>
        <p:spPr>
          <a:xfrm>
            <a:off x="9982200" y="-560439"/>
            <a:ext cx="2581344" cy="79788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A196A8-696A-4BC1-89D4-605E2E701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8" y="0"/>
            <a:ext cx="3785944" cy="8961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C9A4A1-B9DB-4B8C-97D1-BEE82B2F159D}"/>
              </a:ext>
            </a:extLst>
          </p:cNvPr>
          <p:cNvSpPr/>
          <p:nvPr/>
        </p:nvSpPr>
        <p:spPr>
          <a:xfrm>
            <a:off x="731656" y="896190"/>
            <a:ext cx="10660162" cy="467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 trúc là kiểu dữ liệu được định nghĩa để lưu nhiều thành phần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 kiểu </a:t>
            </a:r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48953C-9F6E-4FAA-B747-3662AFB9F49D}"/>
              </a:ext>
            </a:extLst>
          </p:cNvPr>
          <p:cNvSpPr/>
          <p:nvPr/>
        </p:nvSpPr>
        <p:spPr>
          <a:xfrm>
            <a:off x="348055" y="2162563"/>
            <a:ext cx="5376401" cy="2532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 thông tin một quyển sách cần có các thành phần: 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 đề (title) – chuỗi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 giả (author) – chuỗi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 đề (subject) – chuỗi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ID – chuỗi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tiền (price) – </a:t>
            </a:r>
            <a:r>
              <a:rPr lang="en-US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nguyên dương</a:t>
            </a:r>
            <a:endParaRPr lang="en-US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trang (pages) – </a:t>
            </a:r>
            <a:r>
              <a:rPr lang="en-US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nguyên dương</a:t>
            </a:r>
            <a:endParaRPr lang="en-US">
              <a:latin typeface="Cambria" panose="02040503050406030204" pitchFamily="18" charset="0"/>
            </a:endParaRPr>
          </a:p>
          <a:p>
            <a:pPr marL="285750" lvl="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3AD2B8-605D-4A2E-905E-80B93FF9B768}"/>
              </a:ext>
            </a:extLst>
          </p:cNvPr>
          <p:cNvSpPr/>
          <p:nvPr/>
        </p:nvSpPr>
        <p:spPr>
          <a:xfrm>
            <a:off x="5602514" y="2549807"/>
            <a:ext cx="6096000" cy="1723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Book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55372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title, author, subject, id;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55372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unsigned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price, pages;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13970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CC5E6EE-E9B3-4C29-B060-C0CE6A0F7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028" y="1363754"/>
            <a:ext cx="3785944" cy="896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EFBB60-A01D-4671-9873-237C5FE7C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028" y="4511579"/>
            <a:ext cx="3785944" cy="7894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E3919FC-30E0-4BFF-B2C0-2792C4B86125}"/>
              </a:ext>
            </a:extLst>
          </p:cNvPr>
          <p:cNvSpPr/>
          <p:nvPr/>
        </p:nvSpPr>
        <p:spPr>
          <a:xfrm>
            <a:off x="5602514" y="5300988"/>
            <a:ext cx="6096000" cy="47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a, b;</a:t>
            </a:r>
          </a:p>
        </p:txBody>
      </p:sp>
    </p:spTree>
    <p:extLst>
      <p:ext uri="{BB962C8B-B14F-4D97-AF65-F5344CB8AC3E}">
        <p14:creationId xmlns:p14="http://schemas.microsoft.com/office/powerpoint/2010/main" val="326382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3FDE8A-572F-4CAE-9381-4C2CA6748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31" r="-3"/>
          <a:stretch/>
        </p:blipFill>
        <p:spPr>
          <a:xfrm>
            <a:off x="9982200" y="-560439"/>
            <a:ext cx="2581344" cy="79788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A196A8-696A-4BC1-89D4-605E2E701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8" y="0"/>
            <a:ext cx="3785944" cy="8961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C9A4A1-B9DB-4B8C-97D1-BEE82B2F159D}"/>
              </a:ext>
            </a:extLst>
          </p:cNvPr>
          <p:cNvSpPr/>
          <p:nvPr/>
        </p:nvSpPr>
        <p:spPr>
          <a:xfrm>
            <a:off x="731656" y="896190"/>
            <a:ext cx="10660162" cy="467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 trúc là kiểu dữ liệu được định nghĩa để lưu nhiều thành phần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 kiểu </a:t>
            </a:r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48953C-9F6E-4FAA-B747-3662AFB9F49D}"/>
              </a:ext>
            </a:extLst>
          </p:cNvPr>
          <p:cNvSpPr/>
          <p:nvPr/>
        </p:nvSpPr>
        <p:spPr>
          <a:xfrm>
            <a:off x="348055" y="1473563"/>
            <a:ext cx="5376401" cy="2532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 thông tin một quyển sách cần có các thành phần: 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 đề (title) – chuỗi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 giả (author) – chuỗi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 đề (subject) – chuỗi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ID – chuỗi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tiền (price) – </a:t>
            </a:r>
            <a:r>
              <a:rPr lang="en-US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nguyên dương</a:t>
            </a:r>
            <a:endParaRPr lang="en-US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trang (pages) – </a:t>
            </a:r>
            <a:r>
              <a:rPr lang="en-US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nguyên dương</a:t>
            </a:r>
            <a:endParaRPr lang="en-US">
              <a:latin typeface="Cambria" panose="02040503050406030204" pitchFamily="18" charset="0"/>
            </a:endParaRPr>
          </a:p>
          <a:p>
            <a:pPr marL="285750" lvl="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3AD2B8-605D-4A2E-905E-80B93FF9B768}"/>
              </a:ext>
            </a:extLst>
          </p:cNvPr>
          <p:cNvSpPr/>
          <p:nvPr/>
        </p:nvSpPr>
        <p:spPr>
          <a:xfrm>
            <a:off x="5602514" y="1473563"/>
            <a:ext cx="6096000" cy="1723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Book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55372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title, author, subject, id;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55372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unsigned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price, pages;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13970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3919FC-30E0-4BFF-B2C0-2792C4B86125}"/>
              </a:ext>
            </a:extLst>
          </p:cNvPr>
          <p:cNvSpPr/>
          <p:nvPr/>
        </p:nvSpPr>
        <p:spPr>
          <a:xfrm>
            <a:off x="5602514" y="3198772"/>
            <a:ext cx="6096000" cy="47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a, b;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728EA2-DE48-477B-8BEB-F6A1A77A4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030" y="3721540"/>
            <a:ext cx="3785940" cy="7894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9577AE-A5C2-4184-991E-2825135A2903}"/>
              </a:ext>
            </a:extLst>
          </p:cNvPr>
          <p:cNvSpPr/>
          <p:nvPr/>
        </p:nvSpPr>
        <p:spPr>
          <a:xfrm>
            <a:off x="594099" y="4532605"/>
            <a:ext cx="10260714" cy="866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0"/>
              </a:spcAft>
            </a:pPr>
            <a:r>
              <a:rPr lang="en-US" sz="28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&lt;tên biến&gt; = {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&lt;giá trị 1&gt;, ..., &lt;giá trị n&gt;</a:t>
            </a:r>
            <a:r>
              <a:rPr lang="en-US" sz="28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US" sz="2000" i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 tự các giá trị </a:t>
            </a:r>
            <a:r>
              <a:rPr lang="en-US" sz="2000" b="1" i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 ứng</a:t>
            </a:r>
            <a:r>
              <a:rPr lang="en-US" sz="2000" i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với thứ tự khai báo các thành phần trong struct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2959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3FDE8A-572F-4CAE-9381-4C2CA6748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31" r="-3"/>
          <a:stretch/>
        </p:blipFill>
        <p:spPr>
          <a:xfrm>
            <a:off x="9982200" y="-560439"/>
            <a:ext cx="2581344" cy="79788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A196A8-696A-4BC1-89D4-605E2E701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8" y="0"/>
            <a:ext cx="3785944" cy="8961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C9A4A1-B9DB-4B8C-97D1-BEE82B2F159D}"/>
              </a:ext>
            </a:extLst>
          </p:cNvPr>
          <p:cNvSpPr/>
          <p:nvPr/>
        </p:nvSpPr>
        <p:spPr>
          <a:xfrm>
            <a:off x="731656" y="896190"/>
            <a:ext cx="10660162" cy="467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 trúc là kiểu dữ liệu được định nghĩa để lưu nhiều thành phần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 kiểu </a:t>
            </a:r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48953C-9F6E-4FAA-B747-3662AFB9F49D}"/>
              </a:ext>
            </a:extLst>
          </p:cNvPr>
          <p:cNvSpPr/>
          <p:nvPr/>
        </p:nvSpPr>
        <p:spPr>
          <a:xfrm>
            <a:off x="348055" y="1473563"/>
            <a:ext cx="5376401" cy="2532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 thông tin một quyển sách cần có các thành phần: 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 đề (title) – chuỗi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 giả (author) – chuỗi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 đề (subject) – chuỗi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ID – chuỗi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tiền (price) – </a:t>
            </a:r>
            <a:r>
              <a:rPr lang="en-US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nguyên dương</a:t>
            </a:r>
            <a:endParaRPr lang="en-US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trang (pages) – </a:t>
            </a:r>
            <a:r>
              <a:rPr lang="en-US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nguyên dương</a:t>
            </a:r>
            <a:endParaRPr lang="en-US">
              <a:latin typeface="Cambria" panose="02040503050406030204" pitchFamily="18" charset="0"/>
            </a:endParaRPr>
          </a:p>
          <a:p>
            <a:pPr marL="285750" lvl="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3AD2B8-605D-4A2E-905E-80B93FF9B768}"/>
              </a:ext>
            </a:extLst>
          </p:cNvPr>
          <p:cNvSpPr/>
          <p:nvPr/>
        </p:nvSpPr>
        <p:spPr>
          <a:xfrm>
            <a:off x="5602514" y="1473563"/>
            <a:ext cx="6096000" cy="1723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Book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55372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title, author, subject, id;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55372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unsigned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price, pages;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13970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3919FC-30E0-4BFF-B2C0-2792C4B86125}"/>
              </a:ext>
            </a:extLst>
          </p:cNvPr>
          <p:cNvSpPr/>
          <p:nvPr/>
        </p:nvSpPr>
        <p:spPr>
          <a:xfrm>
            <a:off x="5602514" y="3198772"/>
            <a:ext cx="6096000" cy="47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a, b;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728EA2-DE48-477B-8BEB-F6A1A77A4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030" y="3721540"/>
            <a:ext cx="3785940" cy="78940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598B87A-763A-43F1-BE92-EF5114F2DEAE}"/>
              </a:ext>
            </a:extLst>
          </p:cNvPr>
          <p:cNvSpPr/>
          <p:nvPr/>
        </p:nvSpPr>
        <p:spPr>
          <a:xfrm>
            <a:off x="3215148" y="4571091"/>
            <a:ext cx="8483366" cy="469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 = {“TD”, “TG”, “CD”, “ID123”, 100000, 100};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74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3FDE8A-572F-4CAE-9381-4C2CA6748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31" r="-3"/>
          <a:stretch/>
        </p:blipFill>
        <p:spPr>
          <a:xfrm>
            <a:off x="9982200" y="-560439"/>
            <a:ext cx="2581344" cy="79788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A196A8-696A-4BC1-89D4-605E2E701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8" y="0"/>
            <a:ext cx="3785944" cy="8961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C9A4A1-B9DB-4B8C-97D1-BEE82B2F159D}"/>
              </a:ext>
            </a:extLst>
          </p:cNvPr>
          <p:cNvSpPr/>
          <p:nvPr/>
        </p:nvSpPr>
        <p:spPr>
          <a:xfrm>
            <a:off x="731656" y="896190"/>
            <a:ext cx="10660162" cy="467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 trúc là kiểu dữ liệu được định nghĩa để lưu nhiều thành phần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 kiểu </a:t>
            </a:r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48953C-9F6E-4FAA-B747-3662AFB9F49D}"/>
              </a:ext>
            </a:extLst>
          </p:cNvPr>
          <p:cNvSpPr/>
          <p:nvPr/>
        </p:nvSpPr>
        <p:spPr>
          <a:xfrm>
            <a:off x="348055" y="1473563"/>
            <a:ext cx="5376401" cy="2532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 thông tin một quyển sách cần có các thành phần: 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 đề (title) – chuỗi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 giả (author) – chuỗi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 đề (subject) – chuỗi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ID – chuỗi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tiền (price) –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nguyên dương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trang (pages) –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nguyên dương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  <a:p>
            <a:pPr marL="285750" lvl="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3AD2B8-605D-4A2E-905E-80B93FF9B768}"/>
              </a:ext>
            </a:extLst>
          </p:cNvPr>
          <p:cNvSpPr/>
          <p:nvPr/>
        </p:nvSpPr>
        <p:spPr>
          <a:xfrm>
            <a:off x="5602514" y="1473563"/>
            <a:ext cx="6096000" cy="1723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Book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55372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title, author, subject, id;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55372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unsigned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price, pages;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13970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3919FC-30E0-4BFF-B2C0-2792C4B86125}"/>
              </a:ext>
            </a:extLst>
          </p:cNvPr>
          <p:cNvSpPr/>
          <p:nvPr/>
        </p:nvSpPr>
        <p:spPr>
          <a:xfrm>
            <a:off x="5602514" y="3198772"/>
            <a:ext cx="6096000" cy="47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a, b;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98B87A-763A-43F1-BE92-EF5114F2DEAE}"/>
              </a:ext>
            </a:extLst>
          </p:cNvPr>
          <p:cNvSpPr/>
          <p:nvPr/>
        </p:nvSpPr>
        <p:spPr>
          <a:xfrm>
            <a:off x="5602514" y="3668772"/>
            <a:ext cx="6096000" cy="3752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 = {“TD”, “TG”, “CD”, “ID123”,100000,100};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5C5515-6373-47EB-8BD2-B43EA6D95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576" y="4081731"/>
            <a:ext cx="3334848" cy="7894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39938B-3871-4153-A41A-52D8E53CED0D}"/>
              </a:ext>
            </a:extLst>
          </p:cNvPr>
          <p:cNvSpPr/>
          <p:nvPr/>
        </p:nvSpPr>
        <p:spPr>
          <a:xfrm>
            <a:off x="2209800" y="4871140"/>
            <a:ext cx="7772400" cy="985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US" sz="2000" b="1" i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 xuất giá trị: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ctr"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&lt;tên BIẾN cấu trúc&gt;</a:t>
            </a:r>
            <a:r>
              <a:rPr 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&lt;tên thành phần&gt;;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12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3FDE8A-572F-4CAE-9381-4C2CA6748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31" r="-3"/>
          <a:stretch/>
        </p:blipFill>
        <p:spPr>
          <a:xfrm>
            <a:off x="9982200" y="-560439"/>
            <a:ext cx="2581344" cy="79788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A196A8-696A-4BC1-89D4-605E2E701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8" y="0"/>
            <a:ext cx="3785944" cy="8961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C9A4A1-B9DB-4B8C-97D1-BEE82B2F159D}"/>
              </a:ext>
            </a:extLst>
          </p:cNvPr>
          <p:cNvSpPr/>
          <p:nvPr/>
        </p:nvSpPr>
        <p:spPr>
          <a:xfrm>
            <a:off x="731656" y="896190"/>
            <a:ext cx="10660162" cy="467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 trúc là kiểu dữ liệu được định nghĩa để lưu nhiều thành phần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 kiểu </a:t>
            </a:r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48953C-9F6E-4FAA-B747-3662AFB9F49D}"/>
              </a:ext>
            </a:extLst>
          </p:cNvPr>
          <p:cNvSpPr/>
          <p:nvPr/>
        </p:nvSpPr>
        <p:spPr>
          <a:xfrm>
            <a:off x="348055" y="1473563"/>
            <a:ext cx="5376401" cy="2532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 thông tin một quyển sách cần có các thành phần: 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 đề (title) – chuỗi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 giả (author) – chuỗi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 đề (subject) – chuỗi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ID – chuỗi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tiền (price) –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nguyên dương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trang (pages) –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nguyên dương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  <a:p>
            <a:pPr marL="285750" lvl="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3AD2B8-605D-4A2E-905E-80B93FF9B768}"/>
              </a:ext>
            </a:extLst>
          </p:cNvPr>
          <p:cNvSpPr/>
          <p:nvPr/>
        </p:nvSpPr>
        <p:spPr>
          <a:xfrm>
            <a:off x="5602514" y="1473563"/>
            <a:ext cx="6096000" cy="1723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Book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55372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title, author, subject, id;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55372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unsigned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price, pages;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13970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3919FC-30E0-4BFF-B2C0-2792C4B86125}"/>
              </a:ext>
            </a:extLst>
          </p:cNvPr>
          <p:cNvSpPr/>
          <p:nvPr/>
        </p:nvSpPr>
        <p:spPr>
          <a:xfrm>
            <a:off x="5602514" y="3198772"/>
            <a:ext cx="6096000" cy="47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a, b;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98B87A-763A-43F1-BE92-EF5114F2DEAE}"/>
              </a:ext>
            </a:extLst>
          </p:cNvPr>
          <p:cNvSpPr/>
          <p:nvPr/>
        </p:nvSpPr>
        <p:spPr>
          <a:xfrm>
            <a:off x="5602514" y="3668772"/>
            <a:ext cx="6096000" cy="3752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 = {“TD”, “TG”, “CD”, “ID123”,100000,100};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5C5515-6373-47EB-8BD2-B43EA6D95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576" y="4081731"/>
            <a:ext cx="3334848" cy="7894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F13D8D-FA2E-4275-823E-985DEC670D36}"/>
              </a:ext>
            </a:extLst>
          </p:cNvPr>
          <p:cNvSpPr/>
          <p:nvPr/>
        </p:nvSpPr>
        <p:spPr>
          <a:xfrm>
            <a:off x="2776812" y="4890061"/>
            <a:ext cx="6096000" cy="7988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algn="ctr">
              <a:lnSpc>
                <a:spcPct val="107000"/>
              </a:lnSpc>
              <a:spcAft>
                <a:spcPts val="0"/>
              </a:spcAft>
            </a:pP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 In ra giá tiền quyển sách a: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solidFill>
                  <a:srgbClr val="00A2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a.price &lt;&lt; </a:t>
            </a:r>
            <a:r>
              <a:rPr lang="en-US" sz="2400" b="1">
                <a:solidFill>
                  <a:srgbClr val="00A2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2400" b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2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3FDE8A-572F-4CAE-9381-4C2CA6748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31" r="-3"/>
          <a:stretch/>
        </p:blipFill>
        <p:spPr>
          <a:xfrm>
            <a:off x="9982200" y="-560439"/>
            <a:ext cx="2581344" cy="79788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A196A8-696A-4BC1-89D4-605E2E701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8" y="0"/>
            <a:ext cx="3785944" cy="8961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C9A4A1-B9DB-4B8C-97D1-BEE82B2F159D}"/>
              </a:ext>
            </a:extLst>
          </p:cNvPr>
          <p:cNvSpPr/>
          <p:nvPr/>
        </p:nvSpPr>
        <p:spPr>
          <a:xfrm>
            <a:off x="731656" y="896190"/>
            <a:ext cx="10660162" cy="467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 trúc là kiểu dữ liệu được định nghĩa để lưu nhiều thành phần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 kiểu </a:t>
            </a:r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48953C-9F6E-4FAA-B747-3662AFB9F49D}"/>
              </a:ext>
            </a:extLst>
          </p:cNvPr>
          <p:cNvSpPr/>
          <p:nvPr/>
        </p:nvSpPr>
        <p:spPr>
          <a:xfrm>
            <a:off x="348055" y="1473563"/>
            <a:ext cx="5376401" cy="2532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 thông tin một quyển sách cần có các thành phần: 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 đề (title) – chuỗi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 giả (author) – chuỗi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 đề (subject) – chuỗi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ID – chuỗi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tiền (price) –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nguyên dương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trang (pages) –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nguyên dương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  <a:p>
            <a:pPr marL="285750" lvl="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3AD2B8-605D-4A2E-905E-80B93FF9B768}"/>
              </a:ext>
            </a:extLst>
          </p:cNvPr>
          <p:cNvSpPr/>
          <p:nvPr/>
        </p:nvSpPr>
        <p:spPr>
          <a:xfrm>
            <a:off x="5602514" y="1473563"/>
            <a:ext cx="6096000" cy="1723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Book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55372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title, author, subject, id;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55372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unsigned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price, pages;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13970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3919FC-30E0-4BFF-B2C0-2792C4B86125}"/>
              </a:ext>
            </a:extLst>
          </p:cNvPr>
          <p:cNvSpPr/>
          <p:nvPr/>
        </p:nvSpPr>
        <p:spPr>
          <a:xfrm>
            <a:off x="5602514" y="3198772"/>
            <a:ext cx="6096000" cy="47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a, b;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98B87A-763A-43F1-BE92-EF5114F2DEAE}"/>
              </a:ext>
            </a:extLst>
          </p:cNvPr>
          <p:cNvSpPr/>
          <p:nvPr/>
        </p:nvSpPr>
        <p:spPr>
          <a:xfrm>
            <a:off x="5602514" y="3668772"/>
            <a:ext cx="6096000" cy="3752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 = {“TD”, “TG”, “CD”, “ID123”,100000,100};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5C5515-6373-47EB-8BD2-B43EA6D95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576" y="4081731"/>
            <a:ext cx="3334848" cy="7894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F13D8D-FA2E-4275-823E-985DEC670D36}"/>
              </a:ext>
            </a:extLst>
          </p:cNvPr>
          <p:cNvSpPr/>
          <p:nvPr/>
        </p:nvSpPr>
        <p:spPr>
          <a:xfrm>
            <a:off x="2776812" y="4890061"/>
            <a:ext cx="6096000" cy="7988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algn="ctr">
              <a:lnSpc>
                <a:spcPct val="107000"/>
              </a:lnSpc>
              <a:spcAft>
                <a:spcPts val="0"/>
              </a:spcAft>
            </a:pP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 In ra giá tiền quyển sách a: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>
                <a:solidFill>
                  <a:srgbClr val="00A2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a.price &lt;&lt; </a:t>
            </a:r>
            <a:r>
              <a:rPr lang="en-US" sz="2400" b="1">
                <a:solidFill>
                  <a:srgbClr val="00A2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2400" b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6369499-F554-4A63-AC14-621BE820E6A5}"/>
              </a:ext>
            </a:extLst>
          </p:cNvPr>
          <p:cNvSpPr/>
          <p:nvPr/>
        </p:nvSpPr>
        <p:spPr>
          <a:xfrm>
            <a:off x="8304569" y="5684480"/>
            <a:ext cx="3617980" cy="850512"/>
          </a:xfrm>
          <a:prstGeom prst="wedgeRoundRectCallout">
            <a:avLst>
              <a:gd name="adj1" fmla="val -78155"/>
              <a:gd name="adj2" fmla="val -47643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i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Màn hình: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100000</a:t>
            </a:r>
          </a:p>
        </p:txBody>
      </p:sp>
    </p:spTree>
    <p:extLst>
      <p:ext uri="{BB962C8B-B14F-4D97-AF65-F5344CB8AC3E}">
        <p14:creationId xmlns:p14="http://schemas.microsoft.com/office/powerpoint/2010/main" val="193223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E70E96-D543-4434-954E-F3189D3B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16" y="-560439"/>
            <a:ext cx="11365005" cy="797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5AAB3-811E-4342-A89E-B1C213C6A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87864"/>
          <a:stretch/>
        </p:blipFill>
        <p:spPr>
          <a:xfrm>
            <a:off x="761999" y="-560439"/>
            <a:ext cx="1425795" cy="797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101BBC-0BD5-412D-BC3A-BBFA5ECF65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81770"/>
          <a:stretch/>
        </p:blipFill>
        <p:spPr>
          <a:xfrm>
            <a:off x="-609602" y="-560439"/>
            <a:ext cx="2222645" cy="797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D46493-E2A1-473F-A954-D2485B83A0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</a:blip>
          <a:srcRect l="86484"/>
          <a:stretch/>
        </p:blipFill>
        <p:spPr>
          <a:xfrm>
            <a:off x="-609601" y="-560439"/>
            <a:ext cx="1647893" cy="79788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EEF3CA-990D-4F43-A151-714E808FD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7568" y="-143146"/>
            <a:ext cx="4261473" cy="9083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A97572-9BA2-4959-AEBD-EF15B6AD63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3375" y="466682"/>
            <a:ext cx="5005250" cy="8961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57C408F-B5B8-48E4-8143-0363E18F2997}"/>
              </a:ext>
            </a:extLst>
          </p:cNvPr>
          <p:cNvSpPr/>
          <p:nvPr/>
        </p:nvSpPr>
        <p:spPr>
          <a:xfrm>
            <a:off x="3160304" y="1677239"/>
            <a:ext cx="6096000" cy="35035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NHẬP MẢNG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Nhap(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cout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"Nhap so phan tu: 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cin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i++)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cout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"a["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"] = 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cin </a:t>
            </a:r>
            <a:r>
              <a:rPr lang="en-US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[i];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en-US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77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3FDE8A-572F-4CAE-9381-4C2CA6748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31" r="-3"/>
          <a:stretch/>
        </p:blipFill>
        <p:spPr>
          <a:xfrm>
            <a:off x="9982200" y="-560439"/>
            <a:ext cx="2581344" cy="79788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A196A8-696A-4BC1-89D4-605E2E701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8" y="0"/>
            <a:ext cx="3785944" cy="8961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C9A4A1-B9DB-4B8C-97D1-BEE82B2F159D}"/>
              </a:ext>
            </a:extLst>
          </p:cNvPr>
          <p:cNvSpPr/>
          <p:nvPr/>
        </p:nvSpPr>
        <p:spPr>
          <a:xfrm>
            <a:off x="731656" y="896190"/>
            <a:ext cx="10660162" cy="467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 trúc là kiểu dữ liệu được định nghĩa để lưu nhiều thành phần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 kiểu </a:t>
            </a:r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48953C-9F6E-4FAA-B747-3662AFB9F49D}"/>
              </a:ext>
            </a:extLst>
          </p:cNvPr>
          <p:cNvSpPr/>
          <p:nvPr/>
        </p:nvSpPr>
        <p:spPr>
          <a:xfrm>
            <a:off x="348055" y="1473563"/>
            <a:ext cx="5376401" cy="2532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 thông tin một quyển sách cần có các thành phần: 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 đề (title) – chuỗi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 giả (author) – chuỗi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 đề (subject) – chuỗi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ID – chuỗi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tiền (price) –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nguyên dương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trang (pages) –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nguyên dương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  <a:p>
            <a:pPr marL="285750" lvl="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3AD2B8-605D-4A2E-905E-80B93FF9B768}"/>
              </a:ext>
            </a:extLst>
          </p:cNvPr>
          <p:cNvSpPr/>
          <p:nvPr/>
        </p:nvSpPr>
        <p:spPr>
          <a:xfrm>
            <a:off x="5602514" y="1473563"/>
            <a:ext cx="6096000" cy="1723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Book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55372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title, author, subject, id;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55372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unsigned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price, pages;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13970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3919FC-30E0-4BFF-B2C0-2792C4B86125}"/>
              </a:ext>
            </a:extLst>
          </p:cNvPr>
          <p:cNvSpPr/>
          <p:nvPr/>
        </p:nvSpPr>
        <p:spPr>
          <a:xfrm>
            <a:off x="5602514" y="3198772"/>
            <a:ext cx="6096000" cy="47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a, b;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98B87A-763A-43F1-BE92-EF5114F2DEAE}"/>
              </a:ext>
            </a:extLst>
          </p:cNvPr>
          <p:cNvSpPr/>
          <p:nvPr/>
        </p:nvSpPr>
        <p:spPr>
          <a:xfrm>
            <a:off x="5602514" y="3668772"/>
            <a:ext cx="6096000" cy="3752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 = {“TD”, “TG”, “CD”, “ID123”,100000,100};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5C5515-6373-47EB-8BD2-B43EA6D95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576" y="4081731"/>
            <a:ext cx="3334848" cy="7894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39938B-3871-4153-A41A-52D8E53CED0D}"/>
              </a:ext>
            </a:extLst>
          </p:cNvPr>
          <p:cNvSpPr/>
          <p:nvPr/>
        </p:nvSpPr>
        <p:spPr>
          <a:xfrm>
            <a:off x="1086465" y="4871140"/>
            <a:ext cx="10019070" cy="1047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0"/>
              </a:spcAft>
            </a:pPr>
            <a:r>
              <a:rPr lang="en-US" sz="2000" i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Gán giá trị: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ctr">
              <a:spcAft>
                <a:spcPts val="800"/>
              </a:spcAft>
            </a:pPr>
            <a:r>
              <a:rPr lang="en-US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&lt;tên BIẾN cấu trúc&gt;</a:t>
            </a:r>
            <a:r>
              <a:rPr lang="en-US" sz="4000" b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&lt;tên thành phần&gt; = &lt;giá trị&gt;;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0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3FDE8A-572F-4CAE-9381-4C2CA6748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31" r="-3"/>
          <a:stretch/>
        </p:blipFill>
        <p:spPr>
          <a:xfrm>
            <a:off x="9982200" y="-560439"/>
            <a:ext cx="2581344" cy="79788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A196A8-696A-4BC1-89D4-605E2E701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28" y="0"/>
            <a:ext cx="3785944" cy="8961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C9A4A1-B9DB-4B8C-97D1-BEE82B2F159D}"/>
              </a:ext>
            </a:extLst>
          </p:cNvPr>
          <p:cNvSpPr/>
          <p:nvPr/>
        </p:nvSpPr>
        <p:spPr>
          <a:xfrm>
            <a:off x="731656" y="896190"/>
            <a:ext cx="10660162" cy="467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 trúc là kiểu dữ liệu được định nghĩa để lưu nhiều thành phần </a:t>
            </a:r>
            <a:r>
              <a:rPr 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 kiểu </a:t>
            </a:r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48953C-9F6E-4FAA-B747-3662AFB9F49D}"/>
              </a:ext>
            </a:extLst>
          </p:cNvPr>
          <p:cNvSpPr/>
          <p:nvPr/>
        </p:nvSpPr>
        <p:spPr>
          <a:xfrm>
            <a:off x="348055" y="1473563"/>
            <a:ext cx="5376401" cy="2532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 thông tin một quyển sách cần có các thành phần: </a:t>
            </a: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Tiêu đề (title) – chuỗi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 giả (author) – chuỗi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 đề (subject) – chuỗi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ID – chuỗi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 tiền (price) –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nguyên dương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trang (pages) –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 nguyên dương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</a:endParaRPr>
          </a:p>
          <a:p>
            <a:pPr marL="285750" lvl="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3AD2B8-605D-4A2E-905E-80B93FF9B768}"/>
              </a:ext>
            </a:extLst>
          </p:cNvPr>
          <p:cNvSpPr/>
          <p:nvPr/>
        </p:nvSpPr>
        <p:spPr>
          <a:xfrm>
            <a:off x="5602514" y="1473563"/>
            <a:ext cx="6096000" cy="1723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Book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55372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title, author, subject, id;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553720">
              <a:lnSpc>
                <a:spcPct val="107000"/>
              </a:lnSpc>
              <a:spcAft>
                <a:spcPts val="0"/>
              </a:spcAft>
            </a:pPr>
            <a:r>
              <a:rPr lang="en-US" sz="2000" b="1">
                <a:solidFill>
                  <a:srgbClr val="00007A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unsigned</a:t>
            </a: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price, pages;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13970">
              <a:lnSpc>
                <a:spcPct val="107000"/>
              </a:lnSpc>
              <a:spcAft>
                <a:spcPts val="800"/>
              </a:spcAft>
            </a:pPr>
            <a:r>
              <a:rPr lang="en-US" sz="20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3919FC-30E0-4BFF-B2C0-2792C4B86125}"/>
              </a:ext>
            </a:extLst>
          </p:cNvPr>
          <p:cNvSpPr/>
          <p:nvPr/>
        </p:nvSpPr>
        <p:spPr>
          <a:xfrm>
            <a:off x="5602514" y="3198772"/>
            <a:ext cx="6096000" cy="47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a, b;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98B87A-763A-43F1-BE92-EF5114F2DEAE}"/>
              </a:ext>
            </a:extLst>
          </p:cNvPr>
          <p:cNvSpPr/>
          <p:nvPr/>
        </p:nvSpPr>
        <p:spPr>
          <a:xfrm>
            <a:off x="5602514" y="3668772"/>
            <a:ext cx="6096000" cy="3752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 = {“TD”, “TG”, “CD”, “ID123”,100000,100};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5C5515-6373-47EB-8BD2-B43EA6D95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576" y="4081731"/>
            <a:ext cx="3334848" cy="7894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F13D8D-FA2E-4275-823E-985DEC670D36}"/>
              </a:ext>
            </a:extLst>
          </p:cNvPr>
          <p:cNvSpPr/>
          <p:nvPr/>
        </p:nvSpPr>
        <p:spPr>
          <a:xfrm>
            <a:off x="2535121" y="4890061"/>
            <a:ext cx="6579382" cy="798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US" sz="20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VD: Đổi giá tiền quyển sách a thành 200000 VNĐ: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ctr"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a.price = </a:t>
            </a:r>
            <a:r>
              <a:rPr lang="en-US" sz="2400">
                <a:solidFill>
                  <a:srgbClr val="00206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200000</a:t>
            </a:r>
            <a:r>
              <a:rPr lang="en-US" sz="240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07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3FDE8A-572F-4CAE-9381-4C2CA6748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31" r="-3"/>
          <a:stretch/>
        </p:blipFill>
        <p:spPr>
          <a:xfrm>
            <a:off x="9982200" y="-560439"/>
            <a:ext cx="2581344" cy="797887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166C46-8EDB-4D39-AA78-F9A2D5792757}"/>
              </a:ext>
            </a:extLst>
          </p:cNvPr>
          <p:cNvSpPr/>
          <p:nvPr/>
        </p:nvSpPr>
        <p:spPr>
          <a:xfrm>
            <a:off x="4257896" y="0"/>
            <a:ext cx="3676208" cy="7270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 cap="flat">
            <a:noFill/>
            <a:prstDash val="solid"/>
            <a:miter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sz="2800" spc="300">
                <a:solidFill>
                  <a:srgbClr val="C00000"/>
                </a:solidFill>
                <a:latin typeface="Rift" panose="00000500000000000000" pitchFamily="50" charset="0"/>
              </a:rPr>
              <a:t>bài tập về cấu trúc</a:t>
            </a:r>
            <a:endParaRPr lang="en-US" sz="2800" spc="300" dirty="0">
              <a:solidFill>
                <a:srgbClr val="C00000"/>
              </a:solidFill>
              <a:latin typeface="Rift" panose="00000500000000000000" pitchFamily="50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5949F6-8D33-4B3F-A68A-D49317A3F712}"/>
              </a:ext>
            </a:extLst>
          </p:cNvPr>
          <p:cNvSpPr/>
          <p:nvPr/>
        </p:nvSpPr>
        <p:spPr>
          <a:xfrm>
            <a:off x="1948738" y="890093"/>
            <a:ext cx="83001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 đề thi, thường là dạng yêu cầu </a:t>
            </a:r>
            <a:r>
              <a:rPr lang="en-US" sz="3200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 code.</a:t>
            </a:r>
          </a:p>
          <a:p>
            <a:pPr marL="457200" indent="-457200" algn="just">
              <a:buAutoNum type="arabicPeriod"/>
            </a:pPr>
            <a:r>
              <a:rPr lang="en-US" sz="24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 báo cấu trúc theo yêu cầu</a:t>
            </a:r>
          </a:p>
          <a:p>
            <a:pPr marL="457200" indent="-457200" algn="just">
              <a:buAutoNum type="arabicPeriod"/>
            </a:pPr>
            <a:r>
              <a:rPr lang="en-US" sz="24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 chương trình sử dụng cấu trúc đó (hoặc viết hàm)</a:t>
            </a:r>
          </a:p>
        </p:txBody>
      </p:sp>
    </p:spTree>
    <p:extLst>
      <p:ext uri="{BB962C8B-B14F-4D97-AF65-F5344CB8AC3E}">
        <p14:creationId xmlns:p14="http://schemas.microsoft.com/office/powerpoint/2010/main" val="405469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3FDE8A-572F-4CAE-9381-4C2CA6748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31" r="-3"/>
          <a:stretch/>
        </p:blipFill>
        <p:spPr>
          <a:xfrm>
            <a:off x="9982200" y="-560439"/>
            <a:ext cx="2581344" cy="797887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166C46-8EDB-4D39-AA78-F9A2D5792757}"/>
              </a:ext>
            </a:extLst>
          </p:cNvPr>
          <p:cNvSpPr/>
          <p:nvPr/>
        </p:nvSpPr>
        <p:spPr>
          <a:xfrm>
            <a:off x="4257896" y="0"/>
            <a:ext cx="3676208" cy="7270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12700" cap="flat">
            <a:noFill/>
            <a:prstDash val="solid"/>
            <a:miter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en-US" sz="2800" spc="300">
                <a:solidFill>
                  <a:srgbClr val="C00000"/>
                </a:solidFill>
                <a:latin typeface="Rift" panose="00000500000000000000" pitchFamily="50" charset="0"/>
              </a:rPr>
              <a:t>bài tập về cấu trúc</a:t>
            </a:r>
            <a:endParaRPr lang="en-US" sz="2800" spc="300" dirty="0">
              <a:solidFill>
                <a:srgbClr val="C00000"/>
              </a:solidFill>
              <a:latin typeface="Rift" panose="00000500000000000000" pitchFamily="50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5949F6-8D33-4B3F-A68A-D49317A3F712}"/>
              </a:ext>
            </a:extLst>
          </p:cNvPr>
          <p:cNvSpPr/>
          <p:nvPr/>
        </p:nvSpPr>
        <p:spPr>
          <a:xfrm>
            <a:off x="1914525" y="890093"/>
            <a:ext cx="83629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 4 (đề cuối kỳ 2014 – 2015) (1.5đ)</a:t>
            </a:r>
          </a:p>
          <a:p>
            <a:pPr marL="457200" indent="-457200" algn="just">
              <a:buAutoNum type="alphaLcParenR"/>
            </a:pPr>
            <a:r>
              <a:rPr lang="en-US" sz="24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 nghĩa (khai báo) kiểu dữ liệu cấu trúc Phân số (PhanSo) gồm có 2 thành phần là tử số (tuso) và mẫu số (mauso). tuso và mauso có kiểu số nguyên.</a:t>
            </a:r>
          </a:p>
          <a:p>
            <a:pPr marL="457200" indent="-457200" algn="just">
              <a:buAutoNum type="alphaLcParenR"/>
            </a:pPr>
            <a:r>
              <a:rPr lang="en-US" sz="24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 hàm liệt kê tất cả các Phân số mà tử số của nó chia hết cho mẫu số của nó trong mảng một chiều các Phân số.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618F3-D56A-445B-97FD-C161560EB96A}"/>
              </a:ext>
            </a:extLst>
          </p:cNvPr>
          <p:cNvSpPr/>
          <p:nvPr/>
        </p:nvSpPr>
        <p:spPr>
          <a:xfrm>
            <a:off x="895350" y="3483472"/>
            <a:ext cx="10401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 3 (đề cuối kỳ)</a:t>
            </a:r>
          </a:p>
          <a:p>
            <a:pPr algn="just"/>
            <a:r>
              <a:rPr lang="en-US" sz="24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Anh/chị hãy thực hiện các công việc sau:</a:t>
            </a:r>
          </a:p>
          <a:p>
            <a:pPr marL="457200" indent="-457200" algn="just">
              <a:buAutoNum type="alphaLcParenR"/>
            </a:pPr>
            <a:r>
              <a:rPr lang="en-US" sz="24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 nghĩa (khai báo) cấu trúc Học sinh (gồm MSHS, HoTen, DiemToan, DiemVan, DiemTB)</a:t>
            </a:r>
          </a:p>
          <a:p>
            <a:pPr marL="457200" indent="-457200" algn="just">
              <a:buAutoNum type="alphaLcParenR"/>
            </a:pPr>
            <a:r>
              <a:rPr lang="en-US" sz="24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 hàm nhập và tính điểm trung bình cho một học sinh từ bàn phím.</a:t>
            </a:r>
          </a:p>
          <a:p>
            <a:pPr marL="457200" indent="-457200" algn="just">
              <a:buAutoNum type="alphaLcParenR"/>
            </a:pPr>
            <a:r>
              <a:rPr lang="en-US" sz="240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 hàm xác định học sinh có điểm trung bình lớn nhất trong mảng A gồm N học sinh (kết quả trả về vị trí của phần tử học sinh đó)</a:t>
            </a:r>
          </a:p>
        </p:txBody>
      </p:sp>
    </p:spTree>
    <p:extLst>
      <p:ext uri="{BB962C8B-B14F-4D97-AF65-F5344CB8AC3E}">
        <p14:creationId xmlns:p14="http://schemas.microsoft.com/office/powerpoint/2010/main" val="14877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sharepoint/v3"/>
    <ds:schemaRef ds:uri="http://www.w3.org/XML/1998/namespace"/>
    <ds:schemaRef ds:uri="6dc4bcd6-49db-4c07-9060-8acfc67cef9f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fb0879af-3eba-417a-a55a-ffe6dcd6ca77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5112</Words>
  <Application>Microsoft Office PowerPoint</Application>
  <PresentationFormat>Widescreen</PresentationFormat>
  <Paragraphs>1199</Paragraphs>
  <Slides>93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3" baseType="lpstr">
      <vt:lpstr>Arial</vt:lpstr>
      <vt:lpstr>Calibri</vt:lpstr>
      <vt:lpstr>Cambria</vt:lpstr>
      <vt:lpstr>Century Gothic</vt:lpstr>
      <vt:lpstr>Consolas</vt:lpstr>
      <vt:lpstr>iCiel Andes Rounded Light</vt:lpstr>
      <vt:lpstr>Rift</vt:lpstr>
      <vt:lpstr>Symbol</vt:lpstr>
      <vt:lpstr>Times New Roman</vt:lpstr>
      <vt:lpstr>Office Theme</vt:lpstr>
      <vt:lpstr>NHẬP MÔN LẬP TRÌNH</vt:lpstr>
      <vt:lpstr>NHẬP MÔN LẬP TRÌNH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2019-01-06T13:39:11Z</dcterms:created>
  <dcterms:modified xsi:type="dcterms:W3CDTF">2019-01-08T16:34:13Z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