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32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303" r:id="rId16"/>
    <p:sldId id="271" r:id="rId17"/>
    <p:sldId id="272" r:id="rId18"/>
    <p:sldId id="273" r:id="rId19"/>
    <p:sldId id="274" r:id="rId20"/>
    <p:sldId id="275" r:id="rId21"/>
    <p:sldId id="276" r:id="rId22"/>
    <p:sldId id="315" r:id="rId23"/>
    <p:sldId id="304" r:id="rId24"/>
    <p:sldId id="305" r:id="rId25"/>
    <p:sldId id="306" r:id="rId26"/>
    <p:sldId id="277" r:id="rId27"/>
    <p:sldId id="279" r:id="rId28"/>
    <p:sldId id="278" r:id="rId29"/>
    <p:sldId id="328" r:id="rId30"/>
    <p:sldId id="307" r:id="rId31"/>
    <p:sldId id="280" r:id="rId32"/>
    <p:sldId id="301" r:id="rId33"/>
    <p:sldId id="281" r:id="rId34"/>
    <p:sldId id="308" r:id="rId35"/>
    <p:sldId id="282" r:id="rId36"/>
    <p:sldId id="302" r:id="rId37"/>
    <p:sldId id="318" r:id="rId38"/>
    <p:sldId id="313" r:id="rId39"/>
    <p:sldId id="314" r:id="rId40"/>
    <p:sldId id="316" r:id="rId41"/>
    <p:sldId id="317" r:id="rId42"/>
    <p:sldId id="285" r:id="rId43"/>
    <p:sldId id="286" r:id="rId44"/>
    <p:sldId id="287" r:id="rId45"/>
    <p:sldId id="323" r:id="rId46"/>
    <p:sldId id="326" r:id="rId47"/>
    <p:sldId id="288" r:id="rId48"/>
    <p:sldId id="289" r:id="rId49"/>
    <p:sldId id="319" r:id="rId50"/>
    <p:sldId id="320" r:id="rId51"/>
    <p:sldId id="321" r:id="rId52"/>
    <p:sldId id="322" r:id="rId53"/>
    <p:sldId id="290" r:id="rId54"/>
    <p:sldId id="291" r:id="rId55"/>
    <p:sldId id="292" r:id="rId56"/>
    <p:sldId id="324" r:id="rId57"/>
    <p:sldId id="298" r:id="rId58"/>
    <p:sldId id="295" r:id="rId59"/>
    <p:sldId id="300" r:id="rId60"/>
    <p:sldId id="309" r:id="rId61"/>
    <p:sldId id="310" r:id="rId62"/>
    <p:sldId id="311" r:id="rId63"/>
    <p:sldId id="312" r:id="rId6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  <a:srgbClr val="6666FF"/>
    <a:srgbClr val="009900"/>
    <a:srgbClr val="CC3300"/>
    <a:srgbClr val="800080"/>
    <a:srgbClr val="339966"/>
    <a:srgbClr val="99CC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3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BE480-82EC-4904-BAA0-BD7F86682068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97089-306A-46FA-B4B0-8EA863B941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7038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91533-D538-474A-B255-53BD35DAA7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315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1B047EB-3FF8-44B8-B26B-487C8BB7DFA9}" type="datetime1">
              <a:rPr lang="vi-VN" smtClean="0"/>
              <a:pPr/>
              <a:t>07/09/2014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5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90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06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97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0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30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4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0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6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EC1882F-4F2C-4A8C-BFB3-80EDA1D39399}" type="datetime1">
              <a:rPr lang="vi-VN" smtClean="0"/>
              <a:pPr/>
              <a:t>07/09/2014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F91533-D538-474A-B255-53BD35DAA75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3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263170" name="Rectangle 2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263171" name="Rectangle 3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2" name="Rectangle 4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263179" name="Rectangle 11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317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6317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63175" name="Rectangle 7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263176" name="Rectangle 8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63177" name="Rectangle 9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FC18A56-02AF-4E34-A4B4-7465085CE6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A1CE8-D3B8-43CA-81C2-73EAD8A6CF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5E666-5980-4488-BF3C-D9BF156946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E56B6-077A-4A36-A778-66B152E4D6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2E8974-8525-48C6-8B8B-0CF1E605D2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1462C-95F2-4338-9725-C420CDFDE0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3DE1C-4BDA-440A-A41F-E16C4E2D53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7534F-29FB-4919-8BAB-5FEBEEEB81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4600A1-4633-4F5B-897C-D8E656B3F1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A9772-CA93-4EB4-9EBF-42A5979DC0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5C556-580B-475C-AFB0-CFDBA8156D2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26214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charset="0"/>
              </a:endParaRP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262146" name="Rectangle 2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2148" name="Line 4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6214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215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215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smtClean="0"/>
              <a:t>Chương 1. Cơ sở lôgic</a:t>
            </a:r>
            <a:endParaRPr lang="en-US"/>
          </a:p>
        </p:txBody>
      </p:sp>
      <p:sp>
        <p:nvSpPr>
          <p:cNvPr id="26215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6215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E771C45-088B-4C6D-8E84-CBEAD85176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2154" name="Line 10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hethao.vnexpress.net/tin-tuc/champions-league/sneijder-ket-lieu-juventus-trong-con-mua-tuyet-2922371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9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6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7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8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9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981200" y="1143000"/>
            <a:ext cx="7010400" cy="2209800"/>
          </a:xfrm>
        </p:spPr>
        <p:txBody>
          <a:bodyPr/>
          <a:lstStyle/>
          <a:p>
            <a:r>
              <a:rPr lang="en-US" sz="5400" b="1" dirty="0" smtClean="0"/>
              <a:t>CẤU TRÚC RỜI RẠC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C18A56-02AF-4E34-A4B4-7465085CE68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006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3"/>
            </a:pP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tuyển (nối rời,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hợp): </a:t>
            </a:r>
            <a:r>
              <a:rPr lang="vi-VN" dirty="0" smtClean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</a:t>
            </a:r>
            <a:r>
              <a:rPr lang="vi-VN" dirty="0" smtClean="0">
                <a:latin typeface="+mn-lt"/>
                <a:ea typeface="+mn-ea"/>
                <a:cs typeface="+mn-cs"/>
              </a:rPr>
              <a:t> kí hiệu P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</a:t>
            </a:r>
            <a:r>
              <a:rPr lang="en-US" dirty="0" smtClean="0">
                <a:latin typeface="+mn-lt"/>
                <a:ea typeface="+mn-ea"/>
                <a:cs typeface="+mn-cs"/>
                <a:sym typeface="Symbol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Q (đọc là “P hay Q”)</a:t>
            </a:r>
            <a:r>
              <a:rPr lang="en-US" dirty="0" smtClean="0">
                <a:latin typeface="+mn-lt"/>
                <a:ea typeface="+mn-ea"/>
                <a:cs typeface="+mn-cs"/>
              </a:rPr>
              <a:t>.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NX:</a:t>
            </a:r>
            <a:r>
              <a:rPr lang="vi-VN" dirty="0" smtClean="0"/>
              <a:t> P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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Q sai khi và chỉ khi </a:t>
            </a:r>
            <a:endParaRPr lang="en-US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P và Q đồng thời sai.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/>
              <a:t> </a:t>
            </a:r>
            <a:r>
              <a:rPr lang="en-US" dirty="0" smtClean="0"/>
              <a:t>  - e </a:t>
            </a:r>
            <a:r>
              <a:rPr lang="vi-VN" dirty="0" smtClean="0">
                <a:latin typeface="+mn-lt"/>
                <a:ea typeface="+mn-ea"/>
                <a:cs typeface="+mn-cs"/>
              </a:rPr>
              <a:t>&gt;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4 hay </a:t>
            </a:r>
            <a:r>
              <a:rPr lang="en-US" dirty="0" smtClean="0"/>
              <a:t>e </a:t>
            </a:r>
            <a:r>
              <a:rPr lang="vi-VN" dirty="0" smtClean="0">
                <a:latin typeface="+mn-lt"/>
                <a:ea typeface="+mn-ea"/>
                <a:cs typeface="+mn-cs"/>
              </a:rPr>
              <a:t>&gt;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5 (S)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  - </a:t>
            </a:r>
            <a:r>
              <a:rPr lang="vi-VN" dirty="0" smtClean="0">
                <a:latin typeface="+mn-lt"/>
                <a:ea typeface="+mn-ea"/>
                <a:cs typeface="+mn-cs"/>
              </a:rPr>
              <a:t>2 là số nguyên tố hay là số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lẻ</a:t>
            </a:r>
            <a:r>
              <a:rPr lang="vi-VN" dirty="0" smtClean="0">
                <a:latin typeface="+mn-lt"/>
                <a:ea typeface="+mn-ea"/>
                <a:cs typeface="+mn-cs"/>
              </a:rPr>
              <a:t> (Đ)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599" y="3020672"/>
          <a:ext cx="2755245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/>
                <a:gridCol w="918415"/>
                <a:gridCol w="91841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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/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theo: </a:t>
            </a:r>
            <a:r>
              <a:rPr lang="vi-VN" dirty="0" smtClean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Q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một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mệnh đề, kí hiệu P </a:t>
            </a:r>
            <a:r>
              <a:rPr lang="vi-VN" dirty="0">
                <a:sym typeface="Symbol"/>
              </a:rPr>
              <a:t></a:t>
            </a:r>
            <a:r>
              <a:rPr lang="vi-VN" dirty="0" smtClean="0">
                <a:latin typeface="+mn-lt"/>
                <a:ea typeface="+mn-ea"/>
                <a:cs typeface="+mn-cs"/>
              </a:rPr>
              <a:t> Q (đọc là “P kéo theo Q” hay “Nếu P thì Q” hay “P là điều kiện đủ của Q” hay “Q 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điều kiện cần của P”)</a:t>
            </a:r>
            <a:r>
              <a:rPr lang="en-US" dirty="0" smtClean="0">
                <a:latin typeface="+mn-lt"/>
                <a:ea typeface="+mn-ea"/>
                <a:cs typeface="+mn-cs"/>
              </a:rPr>
              <a:t>.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</a:rPr>
              <a:t>NX:</a:t>
            </a:r>
            <a:r>
              <a:rPr lang="en-US" dirty="0" smtClean="0"/>
              <a:t> </a:t>
            </a:r>
            <a:r>
              <a:rPr lang="vi-VN" dirty="0" smtClean="0"/>
              <a:t>P </a:t>
            </a:r>
            <a:r>
              <a:rPr lang="vi-VN" dirty="0" smtClean="0">
                <a:sym typeface="Symbol"/>
              </a:rPr>
              <a:t></a:t>
            </a:r>
            <a:r>
              <a:rPr lang="vi-VN" dirty="0" smtClean="0"/>
              <a:t> Q sai khi và chỉ </a:t>
            </a:r>
            <a:endParaRPr lang="en-US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khi P đúng mà Q sai.</a:t>
            </a:r>
            <a:endParaRPr lang="en-US" dirty="0" smtClean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e &gt;4 </a:t>
            </a:r>
            <a:r>
              <a:rPr lang="en-US" dirty="0" err="1" smtClean="0"/>
              <a:t>kéo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5&gt;6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110400" y="3429000"/>
          <a:ext cx="3429000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143000"/>
                <a:gridCol w="1143000"/>
                <a:gridCol w="1143000"/>
              </a:tblGrid>
              <a:tr h="50890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74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52578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5"/>
            </a:pPr>
            <a:r>
              <a:rPr lang="en-US" dirty="0"/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kéo theo hai chiều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tương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đương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)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dirty="0" smtClean="0">
                <a:latin typeface="+mn-lt"/>
                <a:ea typeface="+mn-ea"/>
                <a:cs typeface="+mn-cs"/>
              </a:rPr>
              <a:t>Mệnh đề P kéo theo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Q và ngược lại </a:t>
            </a:r>
            <a:r>
              <a:rPr lang="en-US" dirty="0" smtClean="0">
                <a:latin typeface="+mn-lt"/>
                <a:ea typeface="+mn-ea"/>
                <a:cs typeface="+mn-cs"/>
              </a:rPr>
              <a:t>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P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tương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đương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với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latin typeface="+mn-lt"/>
                <a:ea typeface="+mn-ea"/>
                <a:cs typeface="+mn-cs"/>
              </a:rPr>
              <a:t> Q)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một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đề</a:t>
            </a:r>
            <a:r>
              <a:rPr lang="vi-VN" dirty="0" smtClean="0">
                <a:latin typeface="+mn-lt"/>
                <a:ea typeface="+mn-ea"/>
                <a:cs typeface="+mn-cs"/>
              </a:rPr>
              <a:t>, ký hiệu P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</a:t>
            </a:r>
            <a:r>
              <a:rPr lang="vi-VN" dirty="0" smtClean="0">
                <a:latin typeface="+mn-lt"/>
                <a:ea typeface="+mn-ea"/>
                <a:cs typeface="+mn-cs"/>
              </a:rPr>
              <a:t> Q (đọc là “P nếu và chỉ nếu Q” hay “P khi và chỉ khi Q” hay “P là điều  kiện cần và đủ của Q”)</a:t>
            </a:r>
            <a:r>
              <a:rPr lang="en-US" dirty="0" smtClean="0">
                <a:latin typeface="+mn-lt"/>
                <a:ea typeface="+mn-ea"/>
                <a:cs typeface="+mn-cs"/>
              </a:rPr>
              <a:t>.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</a:rPr>
              <a:t>NX:</a:t>
            </a:r>
            <a:r>
              <a:rPr lang="vi-VN" dirty="0" smtClean="0"/>
              <a:t> P </a:t>
            </a:r>
            <a:r>
              <a:rPr lang="vi-VN" dirty="0" smtClean="0">
                <a:sym typeface="Symbol"/>
              </a:rPr>
              <a:t></a:t>
            </a:r>
            <a:r>
              <a:rPr lang="vi-VN" dirty="0" smtClean="0"/>
              <a:t> Q đúng khi và chỉ</a:t>
            </a:r>
            <a:endParaRPr lang="en-US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 khi P và Q có cùng chân trị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dirty="0" smtClean="0"/>
              <a:t> </a:t>
            </a:r>
            <a:r>
              <a:rPr lang="it-IT" dirty="0" smtClean="0"/>
              <a:t>6 chia hết cho 3 khi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it-IT" dirty="0"/>
              <a:t>v</a:t>
            </a:r>
            <a:r>
              <a:rPr lang="it-IT" dirty="0" smtClean="0"/>
              <a:t>à chỉ khi 6 chia hết cho 2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562600" y="4191000"/>
          <a:ext cx="3276600" cy="2032363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092200"/>
                <a:gridCol w="1092200"/>
                <a:gridCol w="1092200"/>
              </a:tblGrid>
              <a:tr h="843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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</a:rPr>
              <a:t> Định nghĩa: </a:t>
            </a:r>
            <a:r>
              <a:rPr lang="en-US" dirty="0" smtClean="0"/>
              <a:t>B</a:t>
            </a:r>
            <a:r>
              <a:rPr lang="vi-VN" dirty="0" smtClean="0"/>
              <a:t>iểu thức </a:t>
            </a:r>
            <a:r>
              <a:rPr lang="en-US" dirty="0" smtClean="0"/>
              <a:t>logic </a:t>
            </a:r>
            <a:r>
              <a:rPr lang="vi-VN" dirty="0" smtClean="0"/>
              <a:t>được cấu tạo từ: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vi-VN" dirty="0" smtClean="0"/>
              <a:t>- Các mệnh đề (các hằng mệnh đề)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vi-VN" dirty="0" smtClean="0"/>
              <a:t>-</a:t>
            </a:r>
            <a:r>
              <a:rPr lang="en-US" dirty="0" smtClean="0"/>
              <a:t> </a:t>
            </a:r>
            <a:r>
              <a:rPr lang="vi-VN" dirty="0" smtClean="0"/>
              <a:t>Các biến mệnh đề p, q, r, …, tức là các biến lấy giá trị là</a:t>
            </a:r>
            <a:r>
              <a:rPr lang="en-US" dirty="0" smtClean="0"/>
              <a:t> </a:t>
            </a:r>
            <a:r>
              <a:rPr lang="vi-VN" dirty="0" smtClean="0"/>
              <a:t>các mệnh đề nào đó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vi-VN" dirty="0" smtClean="0"/>
              <a:t>- Các phép toán </a:t>
            </a:r>
            <a:r>
              <a:rPr lang="en-US" dirty="0" smtClean="0"/>
              <a:t>logic 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, </a:t>
            </a:r>
            <a:r>
              <a:rPr lang="vi-VN" dirty="0" smtClean="0">
                <a:sym typeface="Symbol"/>
              </a:rPr>
              <a:t></a:t>
            </a:r>
            <a:r>
              <a:rPr lang="en-US" dirty="0" smtClean="0">
                <a:sym typeface="Symbol"/>
              </a:rPr>
              <a:t>, </a:t>
            </a:r>
            <a:r>
              <a:rPr lang="vi-VN" dirty="0" smtClean="0">
                <a:sym typeface="Symbol"/>
              </a:rPr>
              <a:t></a:t>
            </a:r>
            <a:r>
              <a:rPr lang="en-US" dirty="0" smtClean="0">
                <a:sym typeface="Symbol"/>
              </a:rPr>
              <a:t>, , </a:t>
            </a:r>
            <a:r>
              <a:rPr lang="vi-VN" dirty="0" smtClean="0"/>
              <a:t> và dấu đóng mở ngoặc ()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.</a:t>
            </a:r>
            <a:endParaRPr lang="vi-VN" dirty="0" smtClean="0"/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</a:rPr>
              <a:t>Ví dụ: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E(p,q) =</a:t>
            </a:r>
            <a:r>
              <a:rPr lang="vi-VN" dirty="0" smtClean="0">
                <a:sym typeface="Symbol"/>
              </a:rPr>
              <a:t> </a:t>
            </a:r>
            <a:r>
              <a:rPr lang="vi-VN" dirty="0" smtClean="0"/>
              <a:t>(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vi-VN" dirty="0" smtClean="0">
                <a:sym typeface="Symbol"/>
              </a:rPr>
              <a:t> </a:t>
            </a:r>
            <a:r>
              <a:rPr lang="vi-VN" dirty="0" smtClean="0"/>
              <a:t>q)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dirty="0" smtClean="0"/>
              <a:t>F(p,q,r) = (p </a:t>
            </a:r>
            <a:r>
              <a:rPr lang="vi-VN" dirty="0" smtClean="0">
                <a:sym typeface="Symbol"/>
              </a:rPr>
              <a:t>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(q </a:t>
            </a:r>
            <a:r>
              <a:rPr lang="vi-VN" dirty="0" smtClean="0">
                <a:sym typeface="Symbol"/>
              </a:rPr>
              <a:t> </a:t>
            </a:r>
            <a:r>
              <a:rPr lang="vi-VN" dirty="0" smtClean="0"/>
              <a:t>r)</a:t>
            </a:r>
            <a:endParaRPr lang="en-US" dirty="0"/>
          </a:p>
          <a:p>
            <a:pPr marL="0" indent="1588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458200" cy="1143000"/>
          </a:xfrm>
        </p:spPr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 (</a:t>
            </a:r>
            <a:r>
              <a:rPr lang="en-US" sz="4800" b="1" dirty="0" err="1" smtClean="0"/>
              <a:t>Dạng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r>
              <a:rPr lang="en-US" sz="4800" b="1" dirty="0" smtClean="0"/>
              <a:t>)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vi-VN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tử</a:t>
            </a:r>
            <a:r>
              <a:rPr lang="en-US" sz="26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logic: </a:t>
            </a: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1: 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</a:p>
          <a:p>
            <a:pPr>
              <a:buNone/>
            </a:pPr>
            <a:r>
              <a:rPr lang="en-US" sz="2600" dirty="0" smtClean="0"/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2: </a:t>
            </a:r>
            <a:r>
              <a:rPr lang="vi-VN" sz="2600" dirty="0" smtClean="0">
                <a:sym typeface="Symbol"/>
              </a:rPr>
              <a:t></a:t>
            </a:r>
            <a:endParaRPr lang="en-US" sz="26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3: </a:t>
            </a:r>
            <a:r>
              <a:rPr lang="vi-VN" sz="2600" dirty="0" smtClean="0">
                <a:sym typeface="Symbol"/>
              </a:rPr>
              <a:t></a:t>
            </a:r>
            <a:r>
              <a:rPr lang="en-US" sz="2600" dirty="0" smtClean="0">
                <a:sym typeface="Symbol"/>
              </a:rPr>
              <a:t>, </a:t>
            </a:r>
            <a:r>
              <a:rPr lang="vi-VN" sz="2600" dirty="0" smtClean="0">
                <a:sym typeface="Symbol"/>
              </a:rPr>
              <a:t>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26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r>
              <a:rPr lang="en-US" sz="2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tiên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6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mức</a:t>
            </a:r>
            <a: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4: </a:t>
            </a:r>
            <a:r>
              <a:rPr lang="en-US" sz="2600" dirty="0" smtClean="0">
                <a:sym typeface="Symbol"/>
              </a:rPr>
              <a:t>, </a:t>
            </a:r>
            <a:r>
              <a:rPr lang="vi-VN" sz="2600" dirty="0" smtClean="0"/>
              <a:t> </a:t>
            </a: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 smtClean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 smtClean="0">
                <a:solidFill>
                  <a:srgbClr val="FF0000"/>
                </a:solidFill>
              </a:rPr>
              <a:t>một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biểu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thức</a:t>
            </a:r>
            <a:r>
              <a:rPr lang="en-US" sz="2600" dirty="0" smtClean="0">
                <a:solidFill>
                  <a:srgbClr val="FF0000"/>
                </a:solidFill>
              </a:rPr>
              <a:t> logic: </a:t>
            </a:r>
            <a:r>
              <a:rPr lang="vi-VN" sz="2600" dirty="0" smtClean="0"/>
              <a:t>là bảng </a:t>
            </a:r>
            <a:r>
              <a:rPr lang="en-US" sz="2600" dirty="0" err="1" smtClean="0"/>
              <a:t>liệt</a:t>
            </a:r>
            <a:r>
              <a:rPr lang="en-US" sz="2600" dirty="0" smtClean="0"/>
              <a:t> </a:t>
            </a:r>
            <a:r>
              <a:rPr lang="en-US" sz="2600" dirty="0" err="1" smtClean="0"/>
              <a:t>kê</a:t>
            </a:r>
            <a:r>
              <a:rPr lang="en-US" sz="2600" dirty="0" smtClean="0"/>
              <a:t> </a:t>
            </a:r>
            <a:r>
              <a:rPr lang="vi-VN" sz="2600" dirty="0" smtClean="0"/>
              <a:t>chân trị c</a:t>
            </a:r>
            <a:r>
              <a:rPr lang="en-US" sz="2600" dirty="0" err="1" smtClean="0"/>
              <a:t>ủa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logic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về</a:t>
            </a:r>
            <a:r>
              <a:rPr lang="vi-VN" sz="2600" dirty="0" smtClean="0"/>
              <a:t> chân trị của </a:t>
            </a:r>
            <a:r>
              <a:rPr lang="en-US" sz="2600" dirty="0" err="1" smtClean="0"/>
              <a:t>tất</a:t>
            </a:r>
            <a:r>
              <a:rPr lang="en-US" sz="2600" dirty="0" smtClean="0"/>
              <a:t> </a:t>
            </a:r>
            <a:r>
              <a:rPr lang="en-US" sz="2600" dirty="0" err="1" smtClean="0"/>
              <a:t>cả</a:t>
            </a:r>
            <a:r>
              <a:rPr lang="en-US" sz="2600" dirty="0" smtClean="0"/>
              <a:t> </a:t>
            </a:r>
            <a:r>
              <a:rPr lang="vi-VN" sz="2600" dirty="0" smtClean="0"/>
              <a:t>các biến mệnh đề</a:t>
            </a:r>
            <a:r>
              <a:rPr lang="en-US" sz="2600" dirty="0" smtClean="0"/>
              <a:t>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biểu</a:t>
            </a:r>
            <a:r>
              <a:rPr lang="en-US" sz="2600" dirty="0" smtClean="0"/>
              <a:t> </a:t>
            </a:r>
            <a:r>
              <a:rPr lang="en-US" sz="2600" dirty="0" err="1" smtClean="0"/>
              <a:t>thức</a:t>
            </a:r>
            <a:r>
              <a:rPr lang="en-US" sz="2600" dirty="0" smtClean="0"/>
              <a:t> logic hay </a:t>
            </a:r>
            <a:r>
              <a:rPr lang="en-US" sz="2600" dirty="0" err="1" smtClean="0"/>
              <a:t>theo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vi-VN" sz="2600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1588" algn="just">
              <a:buClr>
                <a:srgbClr val="FF0000"/>
              </a:buClr>
              <a:buNone/>
            </a:pPr>
            <a:r>
              <a:rPr lang="vi-VN" sz="2600" dirty="0" smtClean="0">
                <a:solidFill>
                  <a:srgbClr val="FF0000"/>
                </a:solidFill>
              </a:rPr>
              <a:t>Bảng chân trị của </a:t>
            </a:r>
            <a:r>
              <a:rPr lang="en-US" sz="2600" dirty="0" err="1" smtClean="0">
                <a:solidFill>
                  <a:srgbClr val="FF0000"/>
                </a:solidFill>
              </a:rPr>
              <a:t>một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biểu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thức</a:t>
            </a:r>
            <a:r>
              <a:rPr lang="en-US" sz="2600" dirty="0" smtClean="0">
                <a:solidFill>
                  <a:srgbClr val="FF0000"/>
                </a:solidFill>
              </a:rPr>
              <a:t> logic.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 smtClean="0">
                <a:solidFill>
                  <a:srgbClr val="FF0000"/>
                </a:solidFill>
              </a:rPr>
              <a:t>Ví</a:t>
            </a:r>
            <a:r>
              <a:rPr lang="en-US" sz="2600" dirty="0" smtClean="0">
                <a:solidFill>
                  <a:srgbClr val="FF0000"/>
                </a:solidFill>
              </a:rPr>
              <a:t> </a:t>
            </a:r>
            <a:r>
              <a:rPr lang="en-US" sz="2600" dirty="0" err="1" smtClean="0">
                <a:solidFill>
                  <a:srgbClr val="FF0000"/>
                </a:solidFill>
              </a:rPr>
              <a:t>dụ</a:t>
            </a:r>
            <a:r>
              <a:rPr lang="en-US" sz="2600" dirty="0" smtClean="0">
                <a:solidFill>
                  <a:srgbClr val="FF0000"/>
                </a:solidFill>
              </a:rPr>
              <a:t>: 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một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, </a:t>
            </a:r>
            <a:r>
              <a:rPr lang="en-US" sz="2600" dirty="0" err="1" smtClean="0"/>
              <a:t>ta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là</a:t>
            </a:r>
            <a:r>
              <a:rPr lang="en-US" sz="2600" dirty="0" smtClean="0"/>
              <a:t> 0 </a:t>
            </a:r>
            <a:r>
              <a:rPr lang="en-US" sz="2600" dirty="0" err="1" smtClean="0"/>
              <a:t>hoặc</a:t>
            </a:r>
            <a:r>
              <a:rPr lang="en-US" sz="2600" dirty="0" smtClean="0"/>
              <a:t> 1.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err="1" smtClean="0"/>
              <a:t>Với</a:t>
            </a:r>
            <a:r>
              <a:rPr lang="en-US" sz="2600" dirty="0" smtClean="0"/>
              <a:t> </a:t>
            </a:r>
            <a:r>
              <a:rPr lang="en-US" sz="2600" dirty="0" err="1" smtClean="0"/>
              <a:t>hai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 </a:t>
            </a:r>
            <a:r>
              <a:rPr lang="en-US" sz="2600" dirty="0" err="1" smtClean="0"/>
              <a:t>p,q</a:t>
            </a:r>
            <a:r>
              <a:rPr lang="en-US" sz="2600" dirty="0" smtClean="0"/>
              <a:t> </a:t>
            </a:r>
            <a:r>
              <a:rPr lang="en-US" sz="2600" dirty="0" err="1" smtClean="0"/>
              <a:t>ta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</a:t>
            </a:r>
            <a:r>
              <a:rPr lang="en-US" sz="2600" dirty="0" err="1" smtClean="0"/>
              <a:t>bốn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chân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của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biến</a:t>
            </a:r>
            <a:r>
              <a:rPr lang="en-US" sz="2600" dirty="0" smtClean="0"/>
              <a:t> (</a:t>
            </a:r>
            <a:r>
              <a:rPr lang="en-US" sz="2600" dirty="0" err="1" smtClean="0"/>
              <a:t>p,q</a:t>
            </a:r>
            <a:r>
              <a:rPr lang="en-US" sz="2600" dirty="0" smtClean="0"/>
              <a:t>) </a:t>
            </a:r>
            <a:r>
              <a:rPr lang="en-US" sz="2600" dirty="0" err="1" smtClean="0"/>
              <a:t>là</a:t>
            </a:r>
            <a:r>
              <a:rPr lang="en-US" sz="2600" dirty="0" smtClean="0"/>
              <a:t> </a:t>
            </a:r>
            <a:r>
              <a:rPr lang="en-US" sz="2600" dirty="0" err="1" smtClean="0"/>
              <a:t>các</a:t>
            </a:r>
            <a:r>
              <a:rPr lang="en-US" sz="2600" dirty="0" smtClean="0"/>
              <a:t> </a:t>
            </a:r>
            <a:r>
              <a:rPr lang="en-US" sz="2600" dirty="0" err="1" smtClean="0"/>
              <a:t>bộ</a:t>
            </a:r>
            <a:r>
              <a:rPr lang="en-US" sz="2600" dirty="0" smtClean="0"/>
              <a:t> </a:t>
            </a:r>
            <a:r>
              <a:rPr lang="en-US" sz="2600" dirty="0" err="1" smtClean="0"/>
              <a:t>giá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(0,0), (0,1), (1,0) </a:t>
            </a:r>
            <a:r>
              <a:rPr lang="en-US" sz="2600" dirty="0" err="1" smtClean="0"/>
              <a:t>và</a:t>
            </a:r>
            <a:r>
              <a:rPr lang="en-US" sz="2600" dirty="0" smtClean="0"/>
              <a:t> (1,1).</a:t>
            </a:r>
          </a:p>
          <a:p>
            <a:pPr marL="0" indent="1588" algn="just">
              <a:buClr>
                <a:srgbClr val="FF0000"/>
              </a:buClr>
              <a:buNone/>
            </a:pPr>
            <a:r>
              <a:rPr lang="en-US" sz="2600" dirty="0" smtClean="0">
                <a:solidFill>
                  <a:schemeClr val="accent2"/>
                </a:solidFill>
              </a:rPr>
              <a:t>NX: </a:t>
            </a:r>
            <a:r>
              <a:rPr lang="en-US" sz="2600" dirty="0" err="1" smtClean="0"/>
              <a:t>Trong</a:t>
            </a:r>
            <a:r>
              <a:rPr lang="en-US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tổng</a:t>
            </a:r>
            <a:r>
              <a:rPr lang="en-US" sz="2600" dirty="0" smtClean="0"/>
              <a:t> </a:t>
            </a:r>
            <a:r>
              <a:rPr lang="en-US" sz="2600" dirty="0" err="1" smtClean="0"/>
              <a:t>quát</a:t>
            </a:r>
            <a:r>
              <a:rPr lang="en-US" sz="2600" dirty="0" smtClean="0"/>
              <a:t>, n</a:t>
            </a:r>
            <a:r>
              <a:rPr lang="vi-VN" sz="2600" dirty="0" smtClean="0"/>
              <a:t>ếu có n biến</a:t>
            </a:r>
            <a:r>
              <a:rPr lang="en-US" sz="2600" dirty="0" smtClean="0"/>
              <a:t> </a:t>
            </a:r>
            <a:r>
              <a:rPr lang="en-US" sz="2600" dirty="0" err="1" smtClean="0"/>
              <a:t>mệnh</a:t>
            </a:r>
            <a:r>
              <a:rPr lang="en-US" sz="2600" dirty="0" smtClean="0"/>
              <a:t> </a:t>
            </a:r>
            <a:r>
              <a:rPr lang="en-US" sz="2600" dirty="0" err="1" smtClean="0"/>
              <a:t>đề</a:t>
            </a:r>
            <a:r>
              <a:rPr lang="en-US" sz="2600" dirty="0" smtClean="0"/>
              <a:t> </a:t>
            </a:r>
            <a:r>
              <a:rPr lang="en-US" sz="2600" dirty="0" err="1" smtClean="0"/>
              <a:t>thì</a:t>
            </a:r>
            <a:r>
              <a:rPr lang="en-US" sz="2600" dirty="0" smtClean="0"/>
              <a:t> </a:t>
            </a:r>
            <a:r>
              <a:rPr lang="en-US" sz="2600" dirty="0" err="1" smtClean="0"/>
              <a:t>ta</a:t>
            </a:r>
            <a:r>
              <a:rPr lang="en-US" sz="2600" dirty="0" smtClean="0"/>
              <a:t> </a:t>
            </a:r>
            <a:r>
              <a:rPr lang="en-US" sz="2600" dirty="0" err="1" smtClean="0"/>
              <a:t>có</a:t>
            </a:r>
            <a:r>
              <a:rPr lang="en-US" sz="2600" dirty="0" smtClean="0"/>
              <a:t>    </a:t>
            </a:r>
            <a:r>
              <a:rPr lang="vi-VN" sz="2600" dirty="0" smtClean="0"/>
              <a:t> </a:t>
            </a:r>
            <a:r>
              <a:rPr lang="en-US" sz="2600" dirty="0" err="1" smtClean="0"/>
              <a:t>trường</a:t>
            </a:r>
            <a:r>
              <a:rPr lang="en-US" sz="2600" dirty="0" smtClean="0"/>
              <a:t> </a:t>
            </a:r>
            <a:r>
              <a:rPr lang="en-US" sz="2600" dirty="0" err="1" smtClean="0"/>
              <a:t>hợp</a:t>
            </a:r>
            <a:r>
              <a:rPr lang="en-US" sz="2600" dirty="0" smtClean="0"/>
              <a:t> </a:t>
            </a:r>
            <a:r>
              <a:rPr lang="en-US" sz="2600" dirty="0" err="1" smtClean="0"/>
              <a:t>chân</a:t>
            </a:r>
            <a:r>
              <a:rPr lang="en-US" sz="2600" dirty="0" smtClean="0"/>
              <a:t> </a:t>
            </a:r>
            <a:r>
              <a:rPr lang="en-US" sz="2600" dirty="0" err="1" smtClean="0"/>
              <a:t>trị</a:t>
            </a:r>
            <a:r>
              <a:rPr lang="en-US" sz="2600" dirty="0" smtClean="0"/>
              <a:t> </a:t>
            </a:r>
            <a:r>
              <a:rPr lang="en-US" sz="2600" dirty="0" err="1" smtClean="0"/>
              <a:t>cho</a:t>
            </a:r>
            <a:r>
              <a:rPr lang="en-US" sz="2600" dirty="0" smtClean="0"/>
              <a:t> </a:t>
            </a:r>
            <a:r>
              <a:rPr lang="vi-VN" sz="2600" dirty="0" smtClean="0"/>
              <a:t>b</a:t>
            </a:r>
            <a:r>
              <a:rPr lang="en-US" sz="2600" dirty="0" smtClean="0"/>
              <a:t>ộ n </a:t>
            </a:r>
            <a:r>
              <a:rPr lang="en-US" sz="2600" dirty="0" err="1" smtClean="0"/>
              <a:t>biến</a:t>
            </a:r>
            <a:r>
              <a:rPr lang="en-US" sz="2600" dirty="0" smtClean="0"/>
              <a:t>.</a:t>
            </a:r>
            <a:r>
              <a:rPr lang="vi-VN" sz="2600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71900" y="50927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67" name="Equation" r:id="rId3" imgW="304560" imgH="380880" progId="Equation.DSMT4">
                  <p:embed/>
                </p:oleObj>
              </mc:Choice>
              <mc:Fallback>
                <p:oleObj name="Equation" r:id="rId3" imgW="304560" imgH="380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50927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5105400"/>
          </a:xfrm>
        </p:spPr>
        <p:txBody>
          <a:bodyPr/>
          <a:lstStyle/>
          <a:p>
            <a:pPr>
              <a:buNone/>
            </a:pP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dirty="0" smtClean="0">
                <a:latin typeface="+mn-lt"/>
                <a:ea typeface="+mn-ea"/>
                <a:cs typeface="+mn-cs"/>
              </a:rPr>
              <a:t>Cho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E(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p,q,r</a:t>
            </a:r>
            <a:r>
              <a:rPr lang="en-US" dirty="0" smtClean="0">
                <a:latin typeface="+mn-lt"/>
                <a:ea typeface="+mn-ea"/>
                <a:cs typeface="+mn-cs"/>
              </a:rPr>
              <a:t>) =(p </a:t>
            </a:r>
            <a:r>
              <a:rPr lang="vi-VN" dirty="0" smtClean="0">
                <a:sym typeface="Symbol"/>
              </a:rPr>
              <a:t> </a:t>
            </a:r>
            <a:r>
              <a:rPr lang="en-US" dirty="0" smtClean="0">
                <a:latin typeface="+mn-lt"/>
                <a:ea typeface="+mn-ea"/>
                <a:cs typeface="+mn-cs"/>
              </a:rPr>
              <a:t>q) </a:t>
            </a:r>
            <a:r>
              <a:rPr lang="en-US" dirty="0" smtClean="0">
                <a:sym typeface="Symbol"/>
              </a:rPr>
              <a:t> </a:t>
            </a:r>
            <a:r>
              <a:rPr lang="en-US" dirty="0" smtClean="0">
                <a:latin typeface="+mn-lt"/>
                <a:ea typeface="+mn-ea"/>
                <a:cs typeface="+mn-cs"/>
              </a:rPr>
              <a:t>r . </a:t>
            </a:r>
          </a:p>
          <a:p>
            <a:pPr>
              <a:buNone/>
            </a:pPr>
            <a:r>
              <a:rPr lang="en-US" dirty="0" smtClean="0">
                <a:latin typeface="+mn-lt"/>
                <a:ea typeface="+mn-ea"/>
                <a:cs typeface="+mn-cs"/>
              </a:rPr>
              <a:t>Ta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có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bảng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chân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trị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sau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524000" y="2743203"/>
          <a:ext cx="6781800" cy="3517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/>
                <a:gridCol w="1356360"/>
                <a:gridCol w="1356360"/>
                <a:gridCol w="1356360"/>
                <a:gridCol w="1356360"/>
              </a:tblGrid>
              <a:tr h="35313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p </a:t>
                      </a:r>
                      <a:r>
                        <a:rPr lang="vi-VN" dirty="0" smtClean="0">
                          <a:sym typeface="Symbol"/>
                        </a:rPr>
                        <a:t>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(p </a:t>
                      </a:r>
                      <a:r>
                        <a:rPr lang="vi-VN" dirty="0" smtClean="0">
                          <a:sym typeface="Symbol"/>
                        </a:rPr>
                        <a:t>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q) </a:t>
                      </a:r>
                      <a:r>
                        <a:rPr lang="en-US" dirty="0" smtClean="0">
                          <a:sym typeface="Symbol"/>
                        </a:rPr>
                        <a:t> </a:t>
                      </a:r>
                      <a:r>
                        <a:rPr lang="en-US" dirty="0" smtClean="0"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00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Tương đương logic: </a:t>
            </a:r>
            <a:r>
              <a:rPr lang="vi-VN" dirty="0" smtClean="0"/>
              <a:t>Hai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</a:t>
            </a:r>
            <a:r>
              <a:rPr lang="vi-VN" dirty="0" smtClean="0"/>
              <a:t>E và F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vi-VN" dirty="0" smtClean="0"/>
              <a:t> được gọi là</a:t>
            </a:r>
            <a:r>
              <a:rPr lang="en-US" dirty="0" smtClean="0"/>
              <a:t> </a:t>
            </a:r>
            <a:r>
              <a:rPr lang="vi-VN" dirty="0" smtClean="0"/>
              <a:t>tương đương logic nếu chúng có cùng bảng chân trị.</a:t>
            </a:r>
          </a:p>
          <a:p>
            <a:pPr>
              <a:buNone/>
            </a:pPr>
            <a:r>
              <a:rPr lang="vi-VN" dirty="0" smtClean="0"/>
              <a:t>Ký hiệu</a:t>
            </a:r>
            <a:r>
              <a:rPr lang="en-US" dirty="0" smtClean="0"/>
              <a:t>:</a:t>
            </a:r>
            <a:r>
              <a:rPr lang="vi-VN" dirty="0" smtClean="0"/>
              <a:t> E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</a:t>
            </a:r>
            <a:r>
              <a:rPr lang="en-US" dirty="0" smtClean="0"/>
              <a:t>  (E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F).</a:t>
            </a:r>
            <a:endParaRPr lang="vi-VN" dirty="0" smtClean="0"/>
          </a:p>
          <a:p>
            <a:pPr>
              <a:buNone/>
            </a:pPr>
            <a:r>
              <a:rPr lang="vi-VN" dirty="0" smtClean="0">
                <a:solidFill>
                  <a:srgbClr val="FF0000"/>
                </a:solidFill>
              </a:rPr>
              <a:t>Ví dụ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(p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q) </a:t>
            </a:r>
            <a:r>
              <a:rPr lang="vi-VN" dirty="0" smtClean="0">
                <a:sym typeface="Symbol"/>
              </a:rPr>
              <a:t></a:t>
            </a:r>
            <a:r>
              <a:rPr lang="vi-VN" dirty="0" smtClean="0"/>
              <a:t> </a:t>
            </a:r>
            <a:r>
              <a:rPr lang="vi-VN" dirty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vi-VN" dirty="0">
                <a:sym typeface="Symbol"/>
              </a:rPr>
              <a:t>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q</a:t>
            </a:r>
          </a:p>
          <a:p>
            <a:pPr marL="0" indent="165100" algn="just">
              <a:buNone/>
            </a:pP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E </a:t>
            </a:r>
            <a:r>
              <a:rPr lang="vi-VN" dirty="0" smtClean="0"/>
              <a:t>được gọi là </a:t>
            </a:r>
            <a:r>
              <a:rPr lang="vi-VN" dirty="0" smtClean="0">
                <a:solidFill>
                  <a:schemeClr val="accent2"/>
                </a:solidFill>
              </a:rPr>
              <a:t>hằng đúng </a:t>
            </a:r>
            <a:r>
              <a:rPr lang="vi-VN" dirty="0" smtClean="0"/>
              <a:t>nếu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E </a:t>
            </a:r>
            <a:r>
              <a:rPr lang="vi-VN" dirty="0" smtClean="0"/>
              <a:t>luôn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vi-VN" dirty="0" smtClean="0"/>
              <a:t>1</a:t>
            </a:r>
            <a:r>
              <a:rPr lang="en-US" dirty="0" smtClean="0"/>
              <a:t>(</a:t>
            </a:r>
            <a:r>
              <a:rPr lang="en-US" dirty="0" err="1" smtClean="0"/>
              <a:t>đúng</a:t>
            </a:r>
            <a:r>
              <a:rPr lang="en-US" dirty="0" smtClean="0"/>
              <a:t>)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chân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E. </a:t>
            </a:r>
            <a:r>
              <a:rPr lang="en-US" dirty="0" err="1" smtClean="0"/>
              <a:t>Nói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, 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vi-VN" dirty="0" smtClean="0"/>
              <a:t>E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1.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953000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, E </a:t>
            </a:r>
            <a:r>
              <a:rPr lang="vi-VN" dirty="0" smtClean="0"/>
              <a:t>là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vi-VN" dirty="0" smtClean="0">
                <a:solidFill>
                  <a:schemeClr val="accent2"/>
                </a:solidFill>
              </a:rPr>
              <a:t>hằng sai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vi-VN" dirty="0" smtClean="0"/>
              <a:t> E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0.</a:t>
            </a:r>
          </a:p>
          <a:p>
            <a:pPr marL="0" indent="165100" algn="just">
              <a:buNone/>
            </a:pP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smtClean="0">
                <a:sym typeface="Symbol"/>
              </a:rPr>
              <a:t>E(</a:t>
            </a:r>
            <a:r>
              <a:rPr lang="en-US" dirty="0" err="1" smtClean="0">
                <a:sym typeface="Symbol"/>
              </a:rPr>
              <a:t>p,q</a:t>
            </a:r>
            <a:r>
              <a:rPr lang="en-US" dirty="0" smtClean="0">
                <a:sym typeface="Symbol"/>
              </a:rPr>
              <a:t>) =</a:t>
            </a:r>
            <a:r>
              <a:rPr lang="vi-VN" dirty="0" smtClean="0"/>
              <a:t> p </a:t>
            </a:r>
            <a:r>
              <a:rPr lang="vi-VN" dirty="0" smtClean="0">
                <a:sym typeface="Symbol"/>
              </a:rPr>
              <a:t>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p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sai</a:t>
            </a:r>
            <a:r>
              <a:rPr lang="en-US" dirty="0" smtClean="0">
                <a:sym typeface="Symbol"/>
              </a:rPr>
              <a:t>.</a:t>
            </a:r>
          </a:p>
          <a:p>
            <a:pPr marL="0" indent="165100" algn="just">
              <a:buNone/>
            </a:pPr>
            <a:r>
              <a:rPr lang="en-US" dirty="0" smtClean="0"/>
              <a:t>	   F(</a:t>
            </a:r>
            <a:r>
              <a:rPr lang="en-US" dirty="0" err="1" smtClean="0"/>
              <a:t>p,q</a:t>
            </a:r>
            <a:r>
              <a:rPr lang="en-US" dirty="0" smtClean="0"/>
              <a:t>) =(p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q)</a:t>
            </a:r>
            <a:r>
              <a:rPr lang="vi-VN" dirty="0" smtClean="0">
                <a:sym typeface="Symbol"/>
              </a:rPr>
              <a:t> </a:t>
            </a:r>
            <a:r>
              <a:rPr lang="en-US" dirty="0" smtClean="0">
                <a:sym typeface="Symbol"/>
              </a:rPr>
              <a:t> (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</a:t>
            </a:r>
            <a:r>
              <a:rPr lang="en-US" dirty="0" smtClean="0"/>
              <a:t>)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hằng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.</a:t>
            </a:r>
          </a:p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Định lý: </a:t>
            </a:r>
            <a:r>
              <a:rPr lang="vi-VN" dirty="0" smtClean="0"/>
              <a:t>Hai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logic </a:t>
            </a:r>
            <a:r>
              <a:rPr lang="vi-VN" dirty="0" smtClean="0"/>
              <a:t>E và F tương đương với nhau khi</a:t>
            </a:r>
            <a:r>
              <a:rPr lang="en-US" dirty="0" smtClean="0"/>
              <a:t> </a:t>
            </a:r>
            <a:r>
              <a:rPr lang="vi-VN" dirty="0" smtClean="0"/>
              <a:t>và chỉ khi E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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 là hằng đúng.</a:t>
            </a:r>
            <a:endParaRPr lang="en-US" dirty="0" smtClean="0"/>
          </a:p>
          <a:p>
            <a:pPr marL="0" indent="165100" algn="just"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Ví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dụ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  <a:r>
              <a:rPr lang="en-US" dirty="0" smtClean="0"/>
              <a:t>(p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q)</a:t>
            </a:r>
            <a:r>
              <a:rPr lang="vi-VN" dirty="0" smtClean="0">
                <a:sym typeface="Symbol"/>
              </a:rPr>
              <a:t> </a:t>
            </a:r>
            <a:r>
              <a:rPr lang="en-US" dirty="0" smtClean="0">
                <a:sym typeface="Symbol"/>
              </a:rPr>
              <a:t> (</a:t>
            </a:r>
            <a:r>
              <a:rPr lang="vi-VN" dirty="0" smtClean="0">
                <a:sym typeface="Symbol"/>
              </a:rPr>
              <a:t></a:t>
            </a:r>
            <a:r>
              <a:rPr lang="en-US" dirty="0" smtClean="0">
                <a:sym typeface="Symbol"/>
              </a:rPr>
              <a:t>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</a:t>
            </a:r>
            <a:r>
              <a:rPr lang="en-US" dirty="0" smtClean="0"/>
              <a:t>)</a:t>
            </a:r>
            <a:endParaRPr lang="en-US" dirty="0" smtClean="0">
              <a:solidFill>
                <a:schemeClr val="accent2"/>
              </a:solidFill>
            </a:endParaRPr>
          </a:p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Hệ quả logic: </a:t>
            </a:r>
            <a:r>
              <a:rPr lang="vi-VN" dirty="0" smtClean="0"/>
              <a:t>F được gọi là hệ quả logic của E nếu E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 là</a:t>
            </a:r>
            <a:r>
              <a:rPr lang="en-US" dirty="0" smtClean="0"/>
              <a:t> </a:t>
            </a:r>
            <a:r>
              <a:rPr lang="vi-VN" dirty="0" smtClean="0"/>
              <a:t>hằng đúng.</a:t>
            </a:r>
          </a:p>
          <a:p>
            <a:pPr marL="0" indent="165100" algn="just">
              <a:buNone/>
            </a:pPr>
            <a:r>
              <a:rPr lang="vi-VN" dirty="0" smtClean="0"/>
              <a:t>Ký hiệu</a:t>
            </a:r>
            <a:r>
              <a:rPr lang="en-US" dirty="0" smtClean="0"/>
              <a:t>: </a:t>
            </a:r>
            <a:r>
              <a:rPr lang="vi-VN" dirty="0" smtClean="0"/>
              <a:t>E</a:t>
            </a:r>
            <a:r>
              <a:rPr lang="en-US" dirty="0" smtClean="0"/>
              <a:t>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F</a:t>
            </a:r>
          </a:p>
          <a:p>
            <a:pPr marL="0" indent="165100" algn="just">
              <a:buNone/>
            </a:pPr>
            <a:r>
              <a:rPr lang="vi-VN" dirty="0" smtClean="0">
                <a:solidFill>
                  <a:srgbClr val="FF0000"/>
                </a:solidFill>
              </a:rPr>
              <a:t>Ví dụ: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(p </a:t>
            </a:r>
            <a:r>
              <a:rPr lang="vi-VN" dirty="0" smtClean="0">
                <a:sym typeface="Symbol"/>
              </a:rPr>
              <a:t></a:t>
            </a:r>
            <a:r>
              <a:rPr lang="vi-VN" dirty="0" smtClean="0"/>
              <a:t> q) </a:t>
            </a:r>
            <a:r>
              <a:rPr lang="vi-VN" dirty="0" smtClean="0">
                <a:sym typeface="Symbol"/>
              </a:rPr>
              <a:t></a:t>
            </a:r>
            <a:r>
              <a:rPr lang="vi-VN" dirty="0" smtClean="0"/>
              <a:t> 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</a:t>
            </a:r>
            <a:endParaRPr lang="en-US" dirty="0" smtClean="0"/>
          </a:p>
          <a:p>
            <a:pPr marL="0" indent="165100" algn="just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Biểu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thức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1905000" cy="3810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 smtClean="0">
                <a:solidFill>
                  <a:srgbClr val="FF0000"/>
                </a:solidFill>
              </a:rPr>
              <a:t>Phủ định của phủ định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ym typeface="Symbol"/>
              </a:rPr>
              <a:t></a:t>
            </a:r>
            <a:r>
              <a:rPr lang="vi-VN" dirty="0" smtClean="0"/>
              <a:t>p </a:t>
            </a:r>
            <a:r>
              <a:rPr lang="vi-VN" dirty="0" smtClean="0">
                <a:sym typeface="Symbol"/>
              </a:rPr>
              <a:t>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/>
              <a:t>p</a:t>
            </a:r>
            <a:endParaRPr lang="en-US" dirty="0" smtClean="0"/>
          </a:p>
          <a:p>
            <a:pPr marL="0" indent="344488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De Morgan:</a:t>
            </a: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q</a:t>
            </a:r>
          </a:p>
          <a:p>
            <a:pPr marL="0" indent="344488" algn="just">
              <a:buClr>
                <a:srgbClr val="FF0000"/>
              </a:buClr>
              <a:buNone/>
              <a:tabLst>
                <a:tab pos="3657600" algn="l"/>
              </a:tabLst>
            </a:pPr>
            <a:r>
              <a:rPr lang="en-US" dirty="0" smtClean="0"/>
              <a:t>	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 </a:t>
            </a:r>
            <a:r>
              <a:rPr lang="en-US" dirty="0" smtClean="0"/>
              <a:t>q)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q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3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giao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hoán</a:t>
            </a:r>
            <a:r>
              <a:rPr lang="en-US" dirty="0" smtClean="0">
                <a:solidFill>
                  <a:srgbClr val="FF0000"/>
                </a:solidFill>
              </a:rPr>
              <a:t>: 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kết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hợp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en-US" dirty="0" smtClean="0"/>
              <a:t>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(q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r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</a:t>
            </a:r>
            <a:r>
              <a:rPr lang="en-US" dirty="0" smtClean="0">
                <a:sym typeface="Symbol"/>
              </a:rPr>
              <a:t>  </a:t>
            </a:r>
            <a:r>
              <a:rPr lang="en-US" dirty="0" smtClean="0"/>
              <a:t>(q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CHƯƠNG I: CƠ SỞ LÔGIC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endParaRPr lang="en-US" sz="3200" dirty="0" smtClean="0">
              <a:solidFill>
                <a:srgbClr val="0070C0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 smtClean="0">
                <a:solidFill>
                  <a:srgbClr val="0070C0"/>
                </a:solidFill>
              </a:rPr>
              <a:t>Mệnh đề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3200" dirty="0" err="1" smtClean="0">
                <a:solidFill>
                  <a:srgbClr val="0070C0"/>
                </a:solidFill>
              </a:rPr>
              <a:t>Biểu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thức</a:t>
            </a:r>
            <a:r>
              <a:rPr lang="en-US" sz="3200" dirty="0" smtClean="0">
                <a:solidFill>
                  <a:srgbClr val="0070C0"/>
                </a:solidFill>
              </a:rPr>
              <a:t> logic (</a:t>
            </a:r>
            <a:r>
              <a:rPr lang="en-US" sz="3200" dirty="0" err="1" smtClean="0">
                <a:solidFill>
                  <a:srgbClr val="0070C0"/>
                </a:solidFill>
              </a:rPr>
              <a:t>Dạng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mệnh</a:t>
            </a:r>
            <a:r>
              <a:rPr lang="en-US" sz="3200" dirty="0" smtClean="0">
                <a:solidFill>
                  <a:srgbClr val="0070C0"/>
                </a:solidFill>
              </a:rPr>
              <a:t> </a:t>
            </a:r>
            <a:r>
              <a:rPr lang="en-US" sz="3200" dirty="0" err="1" smtClean="0">
                <a:solidFill>
                  <a:srgbClr val="0070C0"/>
                </a:solidFill>
              </a:rPr>
              <a:t>đề</a:t>
            </a:r>
            <a:r>
              <a:rPr lang="en-US" sz="3200" dirty="0" smtClean="0">
                <a:solidFill>
                  <a:srgbClr val="0070C0"/>
                </a:solidFill>
              </a:rPr>
              <a:t>)</a:t>
            </a:r>
            <a:endParaRPr lang="vi-VN" sz="3200" dirty="0">
              <a:solidFill>
                <a:srgbClr val="0070C0"/>
              </a:solidFill>
            </a:endParaRP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Qui tắc suy diễn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Vị từ, lượng từ</a:t>
            </a:r>
          </a:p>
          <a:p>
            <a:pPr>
              <a:buClr>
                <a:schemeClr val="accent2"/>
              </a:buClr>
              <a:buFont typeface="Wingdings" pitchFamily="2" charset="2"/>
              <a:buChar char="Ø"/>
            </a:pPr>
            <a:r>
              <a:rPr lang="vi-VN" sz="3200" dirty="0">
                <a:solidFill>
                  <a:srgbClr val="0070C0"/>
                </a:solidFill>
              </a:rPr>
              <a:t>Quy nạp </a:t>
            </a:r>
            <a:r>
              <a:rPr lang="vi-VN" sz="3200" dirty="0" smtClean="0">
                <a:solidFill>
                  <a:srgbClr val="0070C0"/>
                </a:solidFill>
              </a:rPr>
              <a:t>toán học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344488" algn="just">
              <a:buClr>
                <a:srgbClr val="FF0000"/>
              </a:buClr>
              <a:buFont typeface="+mj-lt"/>
              <a:buAutoNum type="arabicPeriod" startAt="5"/>
            </a:pPr>
            <a:r>
              <a:rPr lang="vi-VN" dirty="0" smtClean="0">
                <a:solidFill>
                  <a:srgbClr val="FF0000"/>
                </a:solidFill>
              </a:rPr>
              <a:t>Luật phân phối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(q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r)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</a:t>
            </a:r>
            <a:r>
              <a:rPr lang="vi-VN" dirty="0" smtClean="0"/>
              <a:t> 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r)</a:t>
            </a:r>
            <a:endParaRPr lang="en-US" dirty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6"/>
            </a:pPr>
            <a:r>
              <a:rPr lang="vi-VN" dirty="0" smtClean="0">
                <a:solidFill>
                  <a:srgbClr val="FF0000"/>
                </a:solidFill>
              </a:rPr>
              <a:t>Luật lũy đẳng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p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 	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vi-VN" dirty="0" smtClean="0"/>
              <a:t> p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p</a:t>
            </a:r>
            <a:endParaRPr lang="en-US" dirty="0" smtClean="0"/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7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trung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hòa</a:t>
            </a:r>
            <a:r>
              <a:rPr lang="en-US" dirty="0" smtClean="0">
                <a:solidFill>
                  <a:srgbClr val="FF0000"/>
                </a:solidFill>
              </a:rPr>
              <a:t>: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0</a:t>
            </a:r>
            <a:r>
              <a:rPr lang="en-US" dirty="0" smtClean="0">
                <a:sym typeface="Symbol"/>
              </a:rPr>
              <a:t> 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1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</a:t>
            </a:r>
          </a:p>
          <a:p>
            <a:pPr marL="0" indent="344488" algn="just">
              <a:buClr>
                <a:srgbClr val="FF0000"/>
              </a:buClr>
              <a:buFont typeface="+mj-lt"/>
              <a:buAutoNum type="arabicPeriod" startAt="8"/>
            </a:pP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phần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bù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 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0 </a:t>
            </a:r>
          </a:p>
          <a:p>
            <a:pPr marL="0" indent="344488" algn="just">
              <a:buClr>
                <a:srgbClr val="FF0000"/>
              </a:buClr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1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9"/>
            </a:pP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thống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trị</a:t>
            </a:r>
            <a:r>
              <a:rPr lang="en-US" dirty="0" smtClean="0">
                <a:solidFill>
                  <a:srgbClr val="FF0000"/>
                </a:solidFill>
              </a:rPr>
              <a:t>: 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0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0 </a:t>
            </a:r>
          </a:p>
          <a:p>
            <a:pPr marL="0" indent="165100" algn="just"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1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1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0"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hấp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thu</a:t>
            </a:r>
            <a:r>
              <a:rPr lang="en-US" dirty="0" smtClean="0">
                <a:solidFill>
                  <a:srgbClr val="FF0000"/>
                </a:solidFill>
              </a:rPr>
              <a:t>: 	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q)</a:t>
            </a:r>
            <a:r>
              <a:rPr lang="en-US" dirty="0" smtClean="0">
                <a:sym typeface="Symbol"/>
              </a:rPr>
              <a:t> </a:t>
            </a:r>
            <a:r>
              <a:rPr lang="en-US" dirty="0" smtClean="0"/>
              <a:t> p</a:t>
            </a:r>
          </a:p>
          <a:p>
            <a:pPr marL="0" indent="165100" algn="just">
              <a:buNone/>
            </a:pPr>
            <a:r>
              <a:rPr lang="en-US" dirty="0" smtClean="0"/>
              <a:t>				p </a:t>
            </a:r>
            <a:r>
              <a:rPr lang="en-US" dirty="0" smtClean="0">
                <a:sym typeface="Symbol"/>
              </a:rPr>
              <a:t></a:t>
            </a:r>
            <a:r>
              <a:rPr lang="en-US" dirty="0" smtClean="0"/>
              <a:t> (p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q)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p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11"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Luật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về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phép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kéo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theo</a:t>
            </a:r>
            <a:r>
              <a:rPr lang="en-US" dirty="0" smtClean="0">
                <a:solidFill>
                  <a:srgbClr val="FF0000"/>
                </a:solidFill>
              </a:rPr>
              <a:t>:	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q </a:t>
            </a:r>
            <a:r>
              <a:rPr lang="en-US" dirty="0" smtClean="0">
                <a:sym typeface="Symbol"/>
              </a:rPr>
              <a:t>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p </a:t>
            </a:r>
            <a:r>
              <a:rPr lang="en-US" dirty="0" smtClean="0">
                <a:sym typeface="Symbol"/>
              </a:rPr>
              <a:t></a:t>
            </a:r>
            <a:r>
              <a:rPr lang="en-US" dirty="0" smtClean="0"/>
              <a:t> q</a:t>
            </a:r>
          </a:p>
          <a:p>
            <a:pPr marL="0" indent="165100" algn="just">
              <a:buNone/>
            </a:pPr>
            <a:r>
              <a:rPr lang="en-US" dirty="0" smtClean="0"/>
              <a:t>					</a:t>
            </a:r>
            <a:r>
              <a:rPr lang="en-US" dirty="0" smtClean="0">
                <a:sym typeface="Symbol"/>
              </a:rPr>
              <a:t> 	 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 </a:t>
            </a:r>
            <a:r>
              <a:rPr lang="en-US" dirty="0" smtClean="0"/>
              <a:t>q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</a:t>
            </a:r>
            <a:r>
              <a:rPr lang="en-US" dirty="0" smtClean="0"/>
              <a:t> p</a:t>
            </a:r>
          </a:p>
          <a:p>
            <a:pPr marL="0" indent="16510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vi-VN" dirty="0" smtClean="0"/>
              <a:t>Cho p, q, r là các biến mệnh đề. Ch</a:t>
            </a:r>
            <a:r>
              <a:rPr lang="en-US" dirty="0" err="1" smtClean="0"/>
              <a:t>ứng</a:t>
            </a:r>
            <a:r>
              <a:rPr lang="en-US" dirty="0" smtClean="0"/>
              <a:t> minh </a:t>
            </a:r>
            <a:r>
              <a:rPr lang="en-US" dirty="0" err="1" smtClean="0"/>
              <a:t>rằng</a:t>
            </a:r>
            <a:r>
              <a:rPr lang="en-US" dirty="0" smtClean="0"/>
              <a:t>: </a:t>
            </a:r>
            <a:r>
              <a:rPr lang="vi-VN" dirty="0" smtClean="0"/>
              <a:t>(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</a:t>
            </a:r>
            <a:r>
              <a:rPr lang="en-US" dirty="0" smtClean="0">
                <a:sym typeface="Symbol"/>
              </a:rPr>
              <a:t> 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 smtClean="0"/>
              <a:t>Các</a:t>
            </a:r>
            <a:r>
              <a:rPr lang="en-US" sz="4400" b="1" dirty="0" smtClean="0"/>
              <a:t> </a:t>
            </a:r>
            <a:r>
              <a:rPr lang="en-US" sz="4400" b="1" dirty="0" err="1" smtClean="0"/>
              <a:t>luật</a:t>
            </a:r>
            <a:r>
              <a:rPr lang="en-US" sz="4400" b="1" dirty="0" smtClean="0"/>
              <a:t>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28836"/>
            <a:ext cx="81229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44488" algn="just">
              <a:buClr>
                <a:srgbClr val="FF0000"/>
              </a:buClr>
            </a:pPr>
            <a:r>
              <a:rPr lang="en-US" sz="2800" dirty="0" smtClean="0">
                <a:solidFill>
                  <a:srgbClr val="FF0000"/>
                </a:solidFill>
              </a:rPr>
              <a:t>Qui </a:t>
            </a:r>
            <a:r>
              <a:rPr lang="en-US" sz="2800" dirty="0" err="1" smtClean="0">
                <a:solidFill>
                  <a:srgbClr val="FF0000"/>
                </a:solidFill>
              </a:rPr>
              <a:t>tắc</a:t>
            </a:r>
            <a:r>
              <a:rPr lang="en-US" sz="2800" dirty="0" smtClean="0">
                <a:solidFill>
                  <a:srgbClr val="FF0000"/>
                </a:solidFill>
              </a:rPr>
              <a:t> De Morgan:</a:t>
            </a:r>
            <a:r>
              <a:rPr lang="en-US" sz="2800" dirty="0" smtClean="0"/>
              <a:t>	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 (p </a:t>
            </a:r>
            <a:r>
              <a:rPr lang="en-US" sz="2800" dirty="0" smtClean="0">
                <a:sym typeface="Symbol"/>
              </a:rPr>
              <a:t> </a:t>
            </a:r>
            <a:r>
              <a:rPr lang="en-US" sz="2800" dirty="0" smtClean="0"/>
              <a:t>q) </a:t>
            </a:r>
            <a:r>
              <a:rPr lang="en-US" sz="2800" dirty="0" smtClean="0">
                <a:sym typeface="Symbol"/>
              </a:rPr>
              <a:t>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 p </a:t>
            </a:r>
            <a:r>
              <a:rPr lang="en-US" sz="2800" dirty="0" smtClean="0">
                <a:sym typeface="Symbol"/>
              </a:rPr>
              <a:t>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 q</a:t>
            </a:r>
          </a:p>
          <a:p>
            <a:pPr marL="0" indent="344488" algn="just">
              <a:buClr>
                <a:srgbClr val="FF0000"/>
              </a:buClr>
              <a:buNone/>
              <a:tabLst>
                <a:tab pos="3657600" algn="l"/>
              </a:tabLst>
            </a:pPr>
            <a:r>
              <a:rPr lang="en-US" sz="2800" dirty="0" smtClean="0">
                <a:sym typeface="Symbol"/>
              </a:rPr>
              <a:t>                                  </a:t>
            </a:r>
            <a:r>
              <a:rPr lang="en-US" sz="2800" dirty="0" smtClean="0"/>
              <a:t> (p </a:t>
            </a:r>
            <a:r>
              <a:rPr lang="en-US" sz="2800" dirty="0" smtClean="0">
                <a:sym typeface="Symbol"/>
              </a:rPr>
              <a:t> </a:t>
            </a:r>
            <a:r>
              <a:rPr lang="en-US" sz="2800" dirty="0" smtClean="0"/>
              <a:t>q) </a:t>
            </a:r>
            <a:r>
              <a:rPr lang="en-US" sz="2800" dirty="0" smtClean="0">
                <a:sym typeface="Symbol"/>
              </a:rPr>
              <a:t>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 p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 q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5400" y="1828800"/>
            <a:ext cx="624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VD: </a:t>
            </a:r>
            <a:r>
              <a:rPr lang="en-US" sz="2800" dirty="0" err="1" smtClean="0"/>
              <a:t>Dùng</a:t>
            </a:r>
            <a:r>
              <a:rPr lang="en-US" sz="2800" dirty="0" smtClean="0"/>
              <a:t> </a:t>
            </a:r>
            <a:r>
              <a:rPr lang="en-US" sz="2800" dirty="0" err="1" smtClean="0"/>
              <a:t>bảng</a:t>
            </a:r>
            <a:r>
              <a:rPr lang="en-US" sz="2800" dirty="0" smtClean="0"/>
              <a:t> </a:t>
            </a:r>
            <a:r>
              <a:rPr lang="en-US" sz="2800" dirty="0" err="1" smtClean="0"/>
              <a:t>chân</a:t>
            </a:r>
            <a:r>
              <a:rPr lang="en-US" sz="2800" dirty="0" smtClean="0"/>
              <a:t> </a:t>
            </a:r>
            <a:r>
              <a:rPr lang="en-US" sz="2800" dirty="0" err="1" smtClean="0"/>
              <a:t>trị</a:t>
            </a:r>
            <a:r>
              <a:rPr lang="en-US" sz="2800" dirty="0" smtClean="0"/>
              <a:t> </a:t>
            </a:r>
            <a:r>
              <a:rPr lang="en-US" sz="2800" dirty="0" err="1" smtClean="0"/>
              <a:t>chứng</a:t>
            </a:r>
            <a:r>
              <a:rPr lang="en-US" sz="2800" dirty="0" smtClean="0"/>
              <a:t> minh qui </a:t>
            </a:r>
            <a:r>
              <a:rPr lang="en-US" sz="2800" dirty="0" err="1" smtClean="0"/>
              <a:t>tắc</a:t>
            </a:r>
            <a:r>
              <a:rPr lang="en-US" sz="2800" dirty="0" smtClean="0"/>
              <a:t> De Morgan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vi-VN" dirty="0" smtClean="0"/>
              <a:t>Cho p, q, r là các biến mệnh đề. Ch</a:t>
            </a:r>
            <a:r>
              <a:rPr lang="en-US" dirty="0" err="1" smtClean="0"/>
              <a:t>ứng</a:t>
            </a:r>
            <a:r>
              <a:rPr lang="en-US" dirty="0" smtClean="0"/>
              <a:t> minh </a:t>
            </a:r>
            <a:r>
              <a:rPr lang="en-US" dirty="0" err="1" smtClean="0"/>
              <a:t>rằng</a:t>
            </a:r>
            <a:r>
              <a:rPr lang="en-US" dirty="0" smtClean="0"/>
              <a:t>: </a:t>
            </a:r>
            <a:r>
              <a:rPr lang="vi-VN" dirty="0" smtClean="0"/>
              <a:t>(</a:t>
            </a:r>
            <a:r>
              <a:rPr lang="vi-VN" dirty="0" smtClean="0">
                <a:sym typeface="Symbol"/>
              </a:rPr>
              <a:t></a:t>
            </a:r>
            <a:r>
              <a:rPr lang="vi-VN" dirty="0" smtClean="0"/>
              <a:t>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</a:t>
            </a:r>
            <a:r>
              <a:rPr lang="vi-VN" dirty="0" smtClean="0"/>
              <a:t> (q</a:t>
            </a:r>
            <a:r>
              <a:rPr lang="en-US" dirty="0" smtClean="0">
                <a:sym typeface="Symbol"/>
              </a:rPr>
              <a:t> </a:t>
            </a:r>
            <a:r>
              <a:rPr lang="vi-VN" dirty="0" smtClean="0"/>
              <a:t> r) </a:t>
            </a:r>
            <a:r>
              <a:rPr lang="en-US" dirty="0" smtClean="0">
                <a:sym typeface="Symbol"/>
              </a:rPr>
              <a:t></a:t>
            </a:r>
            <a:r>
              <a:rPr lang="vi-VN" dirty="0" smtClean="0"/>
              <a:t> (p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q) </a:t>
            </a:r>
            <a:r>
              <a:rPr lang="en-US" dirty="0" smtClean="0">
                <a:sym typeface="Symbol"/>
              </a:rPr>
              <a:t></a:t>
            </a:r>
            <a:r>
              <a:rPr lang="vi-VN" dirty="0" smtClean="0"/>
              <a:t> r </a:t>
            </a:r>
            <a:r>
              <a:rPr lang="en-US" dirty="0" smtClean="0"/>
              <a:t>.</a:t>
            </a:r>
          </a:p>
          <a:p>
            <a:pPr marL="0" indent="165100" algn="just">
              <a:buNone/>
            </a:pPr>
            <a:r>
              <a:rPr lang="en-US" dirty="0" err="1" smtClean="0"/>
              <a:t>Giải</a:t>
            </a:r>
            <a:r>
              <a:rPr lang="en-US" dirty="0" smtClean="0"/>
              <a:t>:</a:t>
            </a:r>
          </a:p>
          <a:p>
            <a:pPr marL="0" indent="165100" algn="just">
              <a:buNone/>
            </a:pPr>
            <a:r>
              <a:rPr lang="en-US" dirty="0" smtClean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Các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luật</a:t>
            </a:r>
            <a:r>
              <a:rPr lang="en-US" sz="4800" b="1" dirty="0" smtClean="0"/>
              <a:t> logic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0" y="3352800"/>
            <a:ext cx="457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/>
              <a:t> (</a:t>
            </a:r>
            <a:r>
              <a:rPr lang="en-US" sz="2800" dirty="0" smtClean="0">
                <a:sym typeface="Symbol"/>
              </a:rPr>
              <a:t> </a:t>
            </a:r>
            <a:r>
              <a:rPr lang="en-US" sz="2800" dirty="0" smtClean="0"/>
              <a:t>p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r)</a:t>
            </a:r>
            <a:r>
              <a:rPr lang="en-US" sz="2800" dirty="0" smtClean="0">
                <a:sym typeface="Symbol"/>
              </a:rPr>
              <a:t> </a:t>
            </a:r>
            <a:r>
              <a:rPr lang="en-US" sz="2800" dirty="0" smtClean="0"/>
              <a:t>  (q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r)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</a:t>
            </a:r>
            <a:r>
              <a:rPr lang="en-US" sz="2800" dirty="0" smtClean="0"/>
              <a:t>  ( p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r )</a:t>
            </a:r>
            <a:r>
              <a:rPr lang="en-US" sz="2800" dirty="0" smtClean="0">
                <a:sym typeface="Symbol"/>
              </a:rPr>
              <a:t> </a:t>
            </a:r>
            <a:r>
              <a:rPr lang="en-US" sz="2800" dirty="0" smtClean="0"/>
              <a:t>  (</a:t>
            </a:r>
            <a:r>
              <a:rPr lang="en-US" sz="2800" dirty="0" smtClean="0">
                <a:sym typeface="Symbol"/>
              </a:rPr>
              <a:t></a:t>
            </a:r>
            <a:r>
              <a:rPr lang="en-US" sz="2800" dirty="0" smtClean="0"/>
              <a:t> q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r)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</a:t>
            </a:r>
            <a:r>
              <a:rPr lang="en-US" sz="2800" dirty="0" smtClean="0"/>
              <a:t>( p </a:t>
            </a:r>
            <a:r>
              <a:rPr lang="en-US" sz="2800" dirty="0" smtClean="0">
                <a:sym typeface="Symbol"/>
              </a:rPr>
              <a:t> </a:t>
            </a:r>
            <a:r>
              <a:rPr lang="en-US" sz="2800" dirty="0" smtClean="0"/>
              <a:t> q )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dirty="0" smtClean="0"/>
              <a:t> r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</a:t>
            </a:r>
            <a:r>
              <a:rPr lang="en-US" sz="2800" dirty="0" smtClean="0"/>
              <a:t>(</a:t>
            </a:r>
            <a:r>
              <a:rPr lang="en-US" sz="2800" dirty="0" smtClean="0">
                <a:sym typeface="Symbol"/>
              </a:rPr>
              <a:t> </a:t>
            </a:r>
            <a:r>
              <a:rPr lang="en-US" sz="2800" dirty="0" smtClean="0"/>
              <a:t>p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q )</a:t>
            </a:r>
            <a:r>
              <a:rPr lang="en-US" sz="2800" dirty="0" smtClean="0">
                <a:sym typeface="Symbol"/>
              </a:rPr>
              <a:t> </a:t>
            </a:r>
            <a:r>
              <a:rPr lang="en-US" sz="2800" dirty="0" smtClean="0"/>
              <a:t> r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</a:t>
            </a:r>
            <a:r>
              <a:rPr lang="en-US" sz="2800" dirty="0" smtClean="0"/>
              <a:t>( p</a:t>
            </a:r>
            <a:r>
              <a:rPr lang="en-US" sz="2800" dirty="0" smtClean="0">
                <a:sym typeface="Symbol"/>
              </a:rPr>
              <a:t> </a:t>
            </a:r>
            <a:r>
              <a:rPr lang="en-US" sz="2800" dirty="0" smtClean="0"/>
              <a:t>  q ) </a:t>
            </a:r>
            <a:r>
              <a:rPr lang="en-US" sz="2800" dirty="0" smtClean="0">
                <a:sym typeface="Symbol"/>
              </a:rPr>
              <a:t></a:t>
            </a:r>
            <a:r>
              <a:rPr lang="en-US" sz="2800" dirty="0" smtClean="0"/>
              <a:t> r</a:t>
            </a:r>
          </a:p>
          <a:p>
            <a:pPr>
              <a:buNone/>
            </a:pPr>
            <a:r>
              <a:rPr lang="en-US" sz="2800" dirty="0" smtClean="0">
                <a:sym typeface="Symbol"/>
              </a:rPr>
              <a:t>  (</a:t>
            </a:r>
            <a:r>
              <a:rPr lang="en-US" sz="2800" dirty="0" smtClean="0"/>
              <a:t>p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q ) </a:t>
            </a:r>
            <a:r>
              <a:rPr lang="en-US" sz="2800" dirty="0" smtClean="0">
                <a:sym typeface="Symbol"/>
              </a:rPr>
              <a:t></a:t>
            </a:r>
            <a:r>
              <a:rPr lang="en-US" sz="2800" dirty="0" smtClean="0"/>
              <a:t> r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Định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nghĩa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chứng</a:t>
            </a:r>
            <a:r>
              <a:rPr lang="en-US" dirty="0" smtClean="0"/>
              <a:t> minh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: </a:t>
            </a:r>
            <a:r>
              <a:rPr lang="en-US" dirty="0" err="1" smtClean="0"/>
              <a:t>nếu</a:t>
            </a:r>
            <a:r>
              <a:rPr lang="en-US" dirty="0" smtClean="0"/>
              <a:t>    </a:t>
            </a:r>
            <a:r>
              <a:rPr lang="en-US" dirty="0" err="1" smtClean="0"/>
              <a:t>và</a:t>
            </a:r>
            <a:r>
              <a:rPr lang="en-US" dirty="0" smtClean="0"/>
              <a:t>     </a:t>
            </a:r>
            <a:r>
              <a:rPr lang="en-US" dirty="0" err="1" smtClean="0"/>
              <a:t>và</a:t>
            </a:r>
            <a:r>
              <a:rPr lang="en-US" dirty="0" smtClean="0"/>
              <a:t>    </a:t>
            </a:r>
            <a:r>
              <a:rPr lang="en-US" dirty="0" err="1" smtClean="0"/>
              <a:t>thì</a:t>
            </a:r>
            <a:r>
              <a:rPr lang="en-US" dirty="0" smtClean="0"/>
              <a:t> q.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                                   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r>
              <a:rPr lang="en-US" dirty="0" smtClean="0">
                <a:sym typeface="Symbol"/>
              </a:rPr>
              <a:t>.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Ta </a:t>
            </a:r>
            <a:r>
              <a:rPr lang="en-US" dirty="0" err="1" smtClean="0">
                <a:sym typeface="Symbol"/>
              </a:rPr>
              <a:t>gọi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dạng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lý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trên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một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quy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tắc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diễn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và</a:t>
            </a:r>
            <a:r>
              <a:rPr lang="en-US" dirty="0" smtClean="0">
                <a:sym typeface="Symbol"/>
              </a:rPr>
              <a:t>  </a:t>
            </a:r>
            <a:r>
              <a:rPr lang="en-US" dirty="0" err="1" smtClean="0">
                <a:sym typeface="Symbol"/>
              </a:rPr>
              <a:t>thường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được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viết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theo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cách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sau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đây</a:t>
            </a:r>
            <a:r>
              <a:rPr lang="en-US" dirty="0" smtClean="0">
                <a:sym typeface="Symbol"/>
              </a:rPr>
              <a:t>: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 err="1" smtClean="0">
                <a:solidFill>
                  <a:srgbClr val="00B0F0"/>
                </a:solidFill>
                <a:sym typeface="Symbol"/>
              </a:rPr>
              <a:t>Cách</a:t>
            </a:r>
            <a:r>
              <a:rPr lang="en-US" u="sng" dirty="0" smtClean="0">
                <a:solidFill>
                  <a:srgbClr val="00B0F0"/>
                </a:solidFill>
                <a:sym typeface="Symbol"/>
              </a:rPr>
              <a:t> 1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Biểu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thức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hằng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6521450" y="2552700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5" name="Equation" r:id="rId3" imgW="304560" imgH="507960" progId="Equation.DSMT4">
                  <p:embed/>
                </p:oleObj>
              </mc:Choice>
              <mc:Fallback>
                <p:oleObj name="Equation" r:id="rId3" imgW="30456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2552700"/>
                        <a:ext cx="304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7302500" y="2552700"/>
          <a:ext cx="33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6" name="Equation" r:id="rId5" imgW="330120" imgH="507960" progId="Equation.DSMT4">
                  <p:embed/>
                </p:oleObj>
              </mc:Choice>
              <mc:Fallback>
                <p:oleObj name="Equation" r:id="rId5" imgW="33012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2552700"/>
                        <a:ext cx="33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8166100" y="2540000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7" name="Equation" r:id="rId7" imgW="355320" imgH="507960" progId="Equation.DSMT4">
                  <p:embed/>
                </p:oleObj>
              </mc:Choice>
              <mc:Fallback>
                <p:oleObj name="Equation" r:id="rId7" imgW="355320" imgH="5079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6100" y="2540000"/>
                        <a:ext cx="355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914400" y="3987800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8" name="Equation" r:id="rId9" imgW="3352680" imgH="507960" progId="Equation.DSMT4">
                  <p:embed/>
                </p:oleObj>
              </mc:Choice>
              <mc:Fallback>
                <p:oleObj name="Equation" r:id="rId9" imgW="33526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87800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2806700" y="6057900"/>
          <a:ext cx="4241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99" name="Equation" r:id="rId11" imgW="4241520" imgH="507960" progId="Equation.DSMT4">
                  <p:embed/>
                </p:oleObj>
              </mc:Choice>
              <mc:Fallback>
                <p:oleObj name="Equation" r:id="rId11" imgW="424152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6057900"/>
                        <a:ext cx="4241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3820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chemeClr val="accent2"/>
                </a:solidFill>
              </a:rPr>
              <a:t>Định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nghĩa</a:t>
            </a:r>
            <a:r>
              <a:rPr lang="en-US" dirty="0" smtClean="0">
                <a:solidFill>
                  <a:schemeClr val="accent2"/>
                </a:solidFill>
              </a:rPr>
              <a:t>: 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u="sng" dirty="0" err="1" smtClean="0">
                <a:solidFill>
                  <a:srgbClr val="00B0F0"/>
                </a:solidFill>
                <a:sym typeface="Symbol"/>
              </a:rPr>
              <a:t>Cách</a:t>
            </a:r>
            <a:r>
              <a:rPr lang="en-US" u="sng" dirty="0" smtClean="0">
                <a:solidFill>
                  <a:srgbClr val="00B0F0"/>
                </a:solidFill>
                <a:sym typeface="Symbol"/>
              </a:rPr>
              <a:t> 2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: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Dòng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diễn</a:t>
            </a: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00B0F0"/>
                </a:solidFill>
                <a:sym typeface="Symbol"/>
              </a:rPr>
              <a:t>Cách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 3: </a:t>
            </a:r>
            <a:r>
              <a:rPr lang="en-US" dirty="0" err="1" smtClean="0">
                <a:sym typeface="Symbol"/>
              </a:rPr>
              <a:t>Mô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hình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diễn</a:t>
            </a: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endParaRPr lang="en-US" dirty="0" smtClean="0">
              <a:solidFill>
                <a:srgbClr val="00B0F0"/>
              </a:solidFill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Các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biểu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thức</a:t>
            </a:r>
            <a:r>
              <a:rPr lang="en-US" dirty="0" smtClean="0">
                <a:sym typeface="Symbol"/>
              </a:rPr>
              <a:t> logic                  </a:t>
            </a:r>
            <a:r>
              <a:rPr lang="en-US" dirty="0" err="1" smtClean="0">
                <a:sym typeface="Symbol"/>
              </a:rPr>
              <a:t>được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gọi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giả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thiết</a:t>
            </a:r>
            <a:r>
              <a:rPr lang="en-US" dirty="0" smtClean="0">
                <a:sym typeface="Symbol"/>
              </a:rPr>
              <a:t> (hay </a:t>
            </a:r>
            <a:r>
              <a:rPr lang="en-US" dirty="0" err="1" smtClean="0">
                <a:sym typeface="Symbol"/>
              </a:rPr>
              <a:t>tiên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đề</a:t>
            </a:r>
            <a:r>
              <a:rPr lang="en-US" dirty="0" smtClean="0">
                <a:sym typeface="Symbol"/>
              </a:rPr>
              <a:t>), </a:t>
            </a:r>
            <a:r>
              <a:rPr lang="en-US" dirty="0" err="1" smtClean="0">
                <a:sym typeface="Symbol"/>
              </a:rPr>
              <a:t>biểu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thức</a:t>
            </a:r>
            <a:r>
              <a:rPr lang="en-US" dirty="0" smtClean="0">
                <a:sym typeface="Symbol"/>
              </a:rPr>
              <a:t> q </a:t>
            </a:r>
            <a:r>
              <a:rPr lang="en-US" dirty="0" err="1" smtClean="0">
                <a:sym typeface="Symbol"/>
              </a:rPr>
              <a:t>được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gọi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kết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1905000" cy="1524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2819400" y="2667000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2" name="Equation" r:id="rId3" imgW="3352680" imgH="507960" progId="Equation.DSMT4">
                  <p:embed/>
                </p:oleObj>
              </mc:Choice>
              <mc:Fallback>
                <p:oleObj name="Equation" r:id="rId3" imgW="3352680" imgH="5079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667000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3721100" y="3581400"/>
          <a:ext cx="1066800" cy="205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3" name="Equation" r:id="rId5" imgW="177480" imgH="545760" progId="Equation.3">
                  <p:embed/>
                </p:oleObj>
              </mc:Choice>
              <mc:Fallback>
                <p:oleObj name="Equation" r:id="rId5" imgW="177480" imgH="5457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581400"/>
                        <a:ext cx="1066800" cy="2057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3930650" y="5689600"/>
          <a:ext cx="1638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24" name="Equation" r:id="rId7" imgW="1638000" imgH="507960" progId="Equation.DSMT4">
                  <p:embed/>
                </p:oleObj>
              </mc:Choice>
              <mc:Fallback>
                <p:oleObj name="Equation" r:id="rId7" imgW="1638000" imgH="50796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689600"/>
                        <a:ext cx="16383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Qui tắc khẳng định (Modus Ponens)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	[(p </a:t>
            </a:r>
            <a:r>
              <a:rPr lang="en-US" dirty="0" smtClean="0">
                <a:sym typeface="Symbol"/>
              </a:rPr>
              <a:t> q)  p]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q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r>
              <a:rPr lang="en-US" dirty="0" smtClean="0"/>
              <a:t> 		      </a:t>
            </a:r>
          </a:p>
          <a:p>
            <a:pPr marL="0" indent="165100" algn="just">
              <a:buClr>
                <a:srgbClr val="FF0000"/>
              </a:buClr>
              <a:buFont typeface="Symbol" pitchFamily="18" charset="2"/>
              <a:buChar char="·"/>
            </a:pPr>
            <a:r>
              <a:rPr lang="en-US" dirty="0" smtClean="0"/>
              <a:t>SV A 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tốt</a:t>
            </a:r>
            <a:endParaRPr lang="en-US" dirty="0" smtClean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SV A 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đậu</a:t>
            </a:r>
            <a:endParaRPr lang="en-US" dirty="0" smtClean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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chuồn</a:t>
            </a:r>
            <a:r>
              <a:rPr lang="en-US" dirty="0" smtClean="0"/>
              <a:t> </a:t>
            </a:r>
            <a:r>
              <a:rPr lang="en-US" dirty="0" err="1" smtClean="0"/>
              <a:t>chuồn</a:t>
            </a:r>
            <a:r>
              <a:rPr lang="en-US" dirty="0" smtClean="0"/>
              <a:t> bay </a:t>
            </a:r>
            <a:r>
              <a:rPr lang="en-US" dirty="0" err="1" smtClean="0"/>
              <a:t>thấp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r>
              <a:rPr lang="en-US" dirty="0" smtClean="0"/>
              <a:t>	      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 </a:t>
            </a:r>
            <a:r>
              <a:rPr lang="en-US" dirty="0" err="1" smtClean="0">
                <a:sym typeface="Symbol"/>
              </a:rPr>
              <a:t>Thấy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chuồn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chuồn</a:t>
            </a:r>
            <a:r>
              <a:rPr lang="en-US" dirty="0" smtClean="0">
                <a:sym typeface="Symbol"/>
              </a:rPr>
              <a:t> bay </a:t>
            </a:r>
            <a:r>
              <a:rPr lang="en-US" dirty="0" err="1" smtClean="0">
                <a:sym typeface="Symbol"/>
              </a:rPr>
              <a:t>thấp</a:t>
            </a:r>
            <a:endParaRPr lang="en-US" dirty="0" smtClean="0"/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: </a:t>
            </a:r>
            <a:r>
              <a:rPr lang="en-US" dirty="0" err="1" smtClean="0"/>
              <a:t>trời</a:t>
            </a:r>
            <a:r>
              <a:rPr lang="en-US" dirty="0" smtClean="0"/>
              <a:t> </a:t>
            </a:r>
            <a:r>
              <a:rPr lang="en-US" dirty="0" err="1" smtClean="0"/>
              <a:t>mưa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r>
              <a:rPr lang="en-US" sz="4800" b="1" dirty="0" smtClean="0"/>
              <a:t> 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00800"/>
            <a:ext cx="1905000" cy="3048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562600" y="2133600"/>
          <a:ext cx="12954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408940">
                <a:tc>
                  <a:txBody>
                    <a:bodyPr/>
                    <a:lstStyle/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94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2. 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phủ định</a:t>
            </a:r>
            <a:r>
              <a:rPr lang="en-US" dirty="0" smtClean="0">
                <a:solidFill>
                  <a:srgbClr val="FF0000"/>
                </a:solidFill>
              </a:rPr>
              <a:t> (Modus </a:t>
            </a:r>
            <a:r>
              <a:rPr lang="en-US" dirty="0" err="1" smtClean="0">
                <a:solidFill>
                  <a:srgbClr val="FF0000"/>
                </a:solidFill>
              </a:rPr>
              <a:t>Tollens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[(p </a:t>
            </a:r>
            <a:r>
              <a:rPr lang="en-US" dirty="0" smtClean="0">
                <a:sym typeface="Symbol"/>
              </a:rPr>
              <a:t> q)  q 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 p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Nếu </a:t>
            </a:r>
            <a:r>
              <a:rPr lang="en-US" dirty="0" smtClean="0">
                <a:sym typeface="Symbol"/>
              </a:rPr>
              <a:t>A</a:t>
            </a:r>
            <a:r>
              <a:rPr lang="vi-VN" dirty="0" smtClean="0">
                <a:sym typeface="Symbol"/>
              </a:rPr>
              <a:t> đi học đầy đủ thì </a:t>
            </a:r>
            <a:r>
              <a:rPr lang="en-US" dirty="0" smtClean="0">
                <a:sym typeface="Symbol"/>
              </a:rPr>
              <a:t>A </a:t>
            </a:r>
            <a:r>
              <a:rPr lang="vi-VN" dirty="0" smtClean="0">
                <a:sym typeface="Symbol"/>
              </a:rPr>
              <a:t>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</a:t>
            </a:r>
            <a:r>
              <a:rPr lang="en-US" dirty="0" smtClean="0">
                <a:sym typeface="Symbol"/>
              </a:rPr>
              <a:t>A</a:t>
            </a:r>
            <a:r>
              <a:rPr lang="vi-VN" dirty="0" smtClean="0">
                <a:sym typeface="Symbol"/>
              </a:rPr>
              <a:t> không đậu toán rời rạc.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Suy ra: </a:t>
            </a:r>
            <a:r>
              <a:rPr lang="en-US" dirty="0" smtClean="0">
                <a:sym typeface="Symbol"/>
              </a:rPr>
              <a:t>A</a:t>
            </a:r>
            <a:r>
              <a:rPr lang="vi-VN" dirty="0" smtClean="0">
                <a:sym typeface="Symbol"/>
              </a:rPr>
              <a:t> không đi học đầy đủ.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0" y="1981200"/>
          <a:ext cx="1524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</a:tblGrid>
              <a:tr h="984250">
                <a:tc>
                  <a:txBody>
                    <a:bodyPr/>
                    <a:lstStyle/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  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l"/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q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algn="l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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0010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vi-VN" dirty="0" smtClean="0">
                <a:solidFill>
                  <a:srgbClr val="FF0000"/>
                </a:solidFill>
              </a:rPr>
              <a:t>Qui tắc tam đoạn luận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[(p </a:t>
            </a:r>
            <a:r>
              <a:rPr lang="en-US" dirty="0" smtClean="0">
                <a:sym typeface="Symbol"/>
              </a:rPr>
              <a:t> q)  (q  r)]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(p  r)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	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Nếu trời mưa thì đường ướt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• Nếu đường ướt thì đường trơn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Suy ra</a:t>
            </a:r>
            <a:r>
              <a:rPr lang="en-US" dirty="0" smtClean="0">
                <a:sym typeface="Symbol"/>
              </a:rPr>
              <a:t>:</a:t>
            </a:r>
            <a:r>
              <a:rPr lang="vi-VN" dirty="0" smtClean="0">
                <a:sym typeface="Symbol"/>
              </a:rPr>
              <a:t> nếu trời mưa thì đường trơn.</a:t>
            </a: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77000" y="1828800"/>
          <a:ext cx="144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</a:tblGrid>
              <a:tr h="649605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q</a:t>
                      </a:r>
                    </a:p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q 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6235">
                <a:tc>
                  <a:txBody>
                    <a:bodyPr/>
                    <a:lstStyle/>
                    <a:p>
                      <a:pPr algn="ctr">
                        <a:tabLst>
                          <a:tab pos="749300" algn="l"/>
                        </a:tabLst>
                      </a:pP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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 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88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974" y="1936775"/>
            <a:ext cx="7887226" cy="41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“</a:t>
            </a:r>
            <a:r>
              <a:rPr lang="en-US" dirty="0" err="1" smtClean="0"/>
              <a:t>Toan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chiến</a:t>
            </a:r>
            <a:r>
              <a:rPr lang="en-US" dirty="0" smtClean="0"/>
              <a:t> </a:t>
            </a:r>
            <a:r>
              <a:rPr lang="en-US" dirty="0" err="1" smtClean="0"/>
              <a:t>lược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 44 </a:t>
            </a:r>
            <a:r>
              <a:rPr lang="en-US" dirty="0" err="1" smtClean="0"/>
              <a:t>tuổi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suýt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ông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tới</a:t>
            </a:r>
            <a:r>
              <a:rPr lang="en-US" dirty="0" smtClean="0"/>
              <a:t>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ngôi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”. </a:t>
            </a:r>
          </a:p>
          <a:p>
            <a:pPr>
              <a:buNone/>
            </a:pPr>
            <a:endParaRPr lang="en-US" u="sng" dirty="0" smtClean="0">
              <a:hlinkClick r:id="rId2"/>
            </a:endParaRPr>
          </a:p>
          <a:p>
            <a:pPr>
              <a:buNone/>
            </a:pPr>
            <a:r>
              <a:rPr lang="en-US" dirty="0" err="1" smtClean="0">
                <a:hlinkClick r:id="rId2"/>
              </a:rPr>
              <a:t>Nguồn</a:t>
            </a:r>
            <a:r>
              <a:rPr lang="en-US" dirty="0" smtClean="0">
                <a:hlinkClick r:id="rId2"/>
              </a:rPr>
              <a:t>:</a:t>
            </a:r>
          </a:p>
          <a:p>
            <a:pPr>
              <a:buNone/>
            </a:pPr>
            <a:r>
              <a:rPr lang="en-US" u="sng" dirty="0" smtClean="0">
                <a:hlinkClick r:id="rId2"/>
              </a:rPr>
              <a:t>http://thethao.vnexpress.net/tin-tuc/champions-league/sneijder-ket-lieu-juventus-trong-con-mua-tuyet-2922371.html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8006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 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Clr>
                <a:srgbClr val="FF0000"/>
              </a:buClr>
              <a:buFont typeface="+mj-lt"/>
              <a:buAutoNum type="arabicPeriod" startAt="4"/>
            </a:pP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*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Tổng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quát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11200" y="3352800"/>
          <a:ext cx="843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0" name="Equation" r:id="rId3" imgW="8432640" imgH="507960" progId="Equation.DSMT4">
                  <p:embed/>
                </p:oleObj>
              </mc:Choice>
              <mc:Fallback>
                <p:oleObj name="Equation" r:id="rId3" imgW="8432640" imgH="507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352800"/>
                        <a:ext cx="843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3124200" y="2209800"/>
          <a:ext cx="370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1" name="Equation" r:id="rId5" imgW="3708360" imgH="406080" progId="Equation.DSMT4">
                  <p:embed/>
                </p:oleObj>
              </mc:Choice>
              <mc:Fallback>
                <p:oleObj name="Equation" r:id="rId5" imgW="3708360" imgH="4060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09800"/>
                        <a:ext cx="370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609600" y="4419600"/>
            <a:ext cx="7924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 smtClean="0"/>
              <a:t>Để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chứng</a:t>
            </a:r>
            <a:r>
              <a:rPr lang="en-US" sz="2800" b="1" dirty="0" smtClean="0"/>
              <a:t> minh </a:t>
            </a:r>
            <a:r>
              <a:rPr lang="en-US" sz="2800" b="1" dirty="0" err="1" smtClean="0"/>
              <a:t>vế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là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một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hằng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đúng</a:t>
            </a:r>
            <a:r>
              <a:rPr lang="en-US" sz="2800" b="1" dirty="0" smtClean="0"/>
              <a:t>, </a:t>
            </a:r>
            <a:r>
              <a:rPr lang="en-US" sz="2800" b="1" dirty="0" err="1" smtClean="0"/>
              <a:t>ta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chứng</a:t>
            </a:r>
            <a:r>
              <a:rPr lang="en-US" sz="2800" b="1" dirty="0" smtClean="0"/>
              <a:t> minh </a:t>
            </a:r>
            <a:r>
              <a:rPr lang="en-US" sz="2800" b="1" dirty="0" err="1" smtClean="0"/>
              <a:t>nếu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thêm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phủ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định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q </a:t>
            </a:r>
            <a:r>
              <a:rPr lang="en-US" sz="2800" b="1" dirty="0" err="1" smtClean="0"/>
              <a:t>vào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tiên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đề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thì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được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một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mâu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thuẫn</a:t>
            </a:r>
            <a:r>
              <a:rPr lang="en-US" sz="2800" b="1" dirty="0" smtClean="0"/>
              <a:t>.</a:t>
            </a:r>
            <a:endParaRPr lang="vi-V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4"/>
            </a:pPr>
            <a:r>
              <a:rPr lang="en-US" dirty="0" smtClean="0">
                <a:solidFill>
                  <a:srgbClr val="FF0000"/>
                </a:solidFill>
              </a:rPr>
              <a:t> Qui </a:t>
            </a:r>
            <a:r>
              <a:rPr lang="en-US" dirty="0" err="1" smtClean="0">
                <a:solidFill>
                  <a:srgbClr val="FF0000"/>
                </a:solidFill>
              </a:rPr>
              <a:t>tắc</a:t>
            </a:r>
            <a:r>
              <a:rPr lang="vi-VN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phản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chứng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Ví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dụ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181600" y="1676400"/>
          <a:ext cx="3429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Chứng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minh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suy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luận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16287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r  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66800" y="3620383"/>
          <a:ext cx="4114800" cy="300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Giải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CM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bằng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phản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chứng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944811">
                <a:tc>
                  <a:txBody>
                    <a:bodyPr/>
                    <a:lstStyle/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p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 r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 q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s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r</a:t>
                      </a:r>
                    </a:p>
                    <a:p>
                      <a:pPr marL="1139825" indent="0"/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006">
                <a:tc>
                  <a:txBody>
                    <a:bodyPr/>
                    <a:lstStyle/>
                    <a:p>
                      <a:pPr marL="11398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0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Font typeface="+mj-lt"/>
              <a:buAutoNum type="arabicPeriod" startAt="5"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rgbClr val="FF0000"/>
                </a:solidFill>
              </a:rPr>
              <a:t>Qui tắc chứng minh theo trường hợp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endParaRPr lang="vi-VN" dirty="0" smtClean="0">
              <a:solidFill>
                <a:srgbClr val="FF0000"/>
              </a:solidFill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/>
              <a:t>          [(p </a:t>
            </a:r>
            <a:r>
              <a:rPr lang="en-US" dirty="0" smtClean="0">
                <a:sym typeface="Symbol"/>
              </a:rPr>
              <a:t> r)  (q  r)] </a:t>
            </a:r>
            <a:r>
              <a:rPr lang="vi-VN" dirty="0" smtClean="0">
                <a:sym typeface="Symbol"/>
              </a:rPr>
              <a:t></a:t>
            </a:r>
            <a:r>
              <a:rPr lang="en-US" dirty="0" smtClean="0">
                <a:sym typeface="Symbol"/>
              </a:rPr>
              <a:t> [(p  q)r]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  <a:sym typeface="Symbol"/>
              </a:rPr>
              <a:t>*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Tổng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sym typeface="Symbol"/>
              </a:rPr>
              <a:t>quát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91490" name="Object 2"/>
          <p:cNvGraphicFramePr>
            <a:graphicFrameLocks noChangeAspect="1"/>
          </p:cNvGraphicFramePr>
          <p:nvPr/>
        </p:nvGraphicFramePr>
        <p:xfrm>
          <a:off x="2546350" y="3276600"/>
          <a:ext cx="5054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491" name="Equation" r:id="rId3" imgW="5054400" imgH="1041120" progId="Equation.DSMT4">
                  <p:embed/>
                </p:oleObj>
              </mc:Choice>
              <mc:Fallback>
                <p:oleObj name="Equation" r:id="rId3" imgW="5054400" imgH="104112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3276600"/>
                        <a:ext cx="50546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6.Phản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Để chứng minh một phép suy luận là sai hay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không là một hằng đúng</a:t>
            </a:r>
            <a:r>
              <a:rPr lang="en-US" dirty="0" smtClean="0">
                <a:sym typeface="Symbol"/>
              </a:rPr>
              <a:t>, t</a:t>
            </a:r>
            <a:r>
              <a:rPr lang="vi-VN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chỉ cần chỉ ra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một phản ví dụ</a:t>
            </a:r>
            <a:r>
              <a:rPr lang="en-US" dirty="0" smtClean="0">
                <a:sym typeface="Symbol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657600"/>
            <a:ext cx="807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800" dirty="0" err="1" smtClean="0">
                <a:sym typeface="Symbol"/>
              </a:rPr>
              <a:t>Để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tìm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một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phản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ví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dụ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chỉ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cần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chỉ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ra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một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trường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hợp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về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chân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trị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của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các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biến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mệnh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đề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sao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cho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các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tiên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đề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trong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phép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suy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luận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là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F0"/>
                </a:solidFill>
                <a:sym typeface="Symbol"/>
              </a:rPr>
              <a:t>đúng</a:t>
            </a:r>
            <a:r>
              <a:rPr lang="en-US" sz="2800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en-US" sz="2800" dirty="0" err="1" smtClean="0">
                <a:sym typeface="Symbol"/>
              </a:rPr>
              <a:t>còn</a:t>
            </a:r>
            <a:r>
              <a:rPr lang="en-US" sz="2800" dirty="0" smtClean="0"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kết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luận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là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en-US" sz="2800" dirty="0" err="1" smtClean="0">
                <a:solidFill>
                  <a:srgbClr val="00B050"/>
                </a:solidFill>
                <a:sym typeface="Symbol"/>
              </a:rPr>
              <a:t>sai</a:t>
            </a:r>
            <a:r>
              <a:rPr lang="en-US" sz="2800" dirty="0" smtClean="0">
                <a:solidFill>
                  <a:srgbClr val="00B050"/>
                </a:solidFill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50292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6.Phản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en-US" dirty="0" err="1" smtClean="0">
                <a:sym typeface="Symbol"/>
              </a:rPr>
              <a:t>Hãy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kiểm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tra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chemeClr val="accent2"/>
                </a:solidFill>
                <a:sym typeface="Symbol"/>
              </a:rPr>
              <a:t>NX: </a:t>
            </a:r>
            <a:r>
              <a:rPr lang="en-US" dirty="0" smtClean="0">
                <a:sym typeface="Symbol"/>
              </a:rPr>
              <a:t>Ta </a:t>
            </a:r>
            <a:r>
              <a:rPr lang="en-US" dirty="0" err="1" smtClean="0">
                <a:sym typeface="Symbol"/>
              </a:rPr>
              <a:t>sẽ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tìm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p,q,r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thỏa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Dễ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dàng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tìm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thấy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một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phản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ví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dụ</a:t>
            </a:r>
            <a:r>
              <a:rPr lang="en-US" dirty="0" smtClean="0">
                <a:sym typeface="Symbol"/>
              </a:rPr>
              <a:t>:  p=1,q=0,r=1.</a:t>
            </a:r>
          </a:p>
          <a:p>
            <a:pPr marL="0" indent="165100">
              <a:buClr>
                <a:srgbClr val="FF0000"/>
              </a:buClr>
              <a:buNone/>
            </a:pPr>
            <a:r>
              <a:rPr lang="en-US" dirty="0" err="1" smtClean="0">
                <a:sym typeface="Symbol"/>
              </a:rPr>
              <a:t>Vậy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suy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luận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đã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cho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là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không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đúng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81800" y="6477000"/>
            <a:ext cx="1905000" cy="228600"/>
          </a:xfrm>
        </p:spPr>
        <p:txBody>
          <a:bodyPr/>
          <a:lstStyle/>
          <a:p>
            <a:fld id="{3D9E56B6-077A-4A36-A778-66B152E4D643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194561" name="Object 1"/>
          <p:cNvGraphicFramePr>
            <a:graphicFrameLocks noChangeAspect="1"/>
          </p:cNvGraphicFramePr>
          <p:nvPr/>
        </p:nvGraphicFramePr>
        <p:xfrm>
          <a:off x="5562600" y="1423988"/>
          <a:ext cx="175260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4" name="Equation" r:id="rId3" imgW="317160" imgH="495000" progId="Equation.3">
                  <p:embed/>
                </p:oleObj>
              </mc:Choice>
              <mc:Fallback>
                <p:oleObj name="Equation" r:id="rId3" imgW="317160" imgH="49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423988"/>
                        <a:ext cx="1752600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4800600" y="3276600"/>
          <a:ext cx="2243138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65" name="Equation" r:id="rId5" imgW="406080" imgH="495000" progId="Equation.3">
                  <p:embed/>
                </p:oleObj>
              </mc:Choice>
              <mc:Fallback>
                <p:oleObj name="Equation" r:id="rId5" imgW="406080" imgH="495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76600"/>
                        <a:ext cx="2243138" cy="186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3733800" cy="4953000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 smtClean="0">
                <a:solidFill>
                  <a:srgbClr val="FF0000"/>
                </a:solidFill>
                <a:sym typeface="Symbol"/>
              </a:rPr>
              <a:t>6.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Phản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dụ</a:t>
            </a:r>
            <a:endParaRPr lang="en-US" sz="2200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  <a:sym typeface="Symbol"/>
              </a:rPr>
              <a:t>dụ</a:t>
            </a:r>
            <a:r>
              <a:rPr lang="en-US" sz="2200" dirty="0" smtClean="0">
                <a:solidFill>
                  <a:srgbClr val="FF0000"/>
                </a:solidFill>
                <a:sym typeface="Symbol"/>
              </a:rPr>
              <a:t>: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Ông Minh nói rằng nếu không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được tăng lương thì ông ta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sẽ nghỉ việc. Mặt khác, nếu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ông ấy nghỉ việc và vợ 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ấy bị mất việc thì phải bán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xe.Biết rằng nếu vợ 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Minh hay  đi làm trễ thì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trước sau gì cũng sẽ bị mất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việc và cuối cùng ông Minh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đã được tăng lương.</a:t>
            </a:r>
            <a:endParaRPr lang="en-US" sz="2200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olidFill>
                  <a:srgbClr val="FF0000"/>
                </a:solidFill>
                <a:sym typeface="Symbol"/>
              </a:rPr>
              <a:t>Suy ra </a:t>
            </a:r>
            <a:r>
              <a:rPr lang="vi-VN" sz="2200" dirty="0" smtClean="0">
                <a:sym typeface="Symbol"/>
              </a:rPr>
              <a:t>nếu ông Minh không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bán xe thì vợ ông ta đã</a:t>
            </a:r>
            <a:r>
              <a:rPr lang="en-US" sz="2200" dirty="0" smtClean="0">
                <a:sym typeface="Symbol"/>
              </a:rPr>
              <a:t> </a:t>
            </a:r>
            <a:r>
              <a:rPr lang="vi-VN" sz="2200" dirty="0" smtClean="0">
                <a:sym typeface="Symbol"/>
              </a:rPr>
              <a:t>không đi làm trễ</a:t>
            </a:r>
            <a:r>
              <a:rPr lang="en-US" sz="2200" dirty="0" smtClean="0">
                <a:sym typeface="Symbol"/>
              </a:rPr>
              <a:t>.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sz="2200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24400" y="1676400"/>
            <a:ext cx="3733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p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ông Minh được tăng</a:t>
            </a:r>
            <a:r>
              <a:rPr lang="en-US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 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lương.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q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ông Minh nghỉ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r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vợ ông Minh mất việc.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s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gia đình phải bán xe.</a:t>
            </a:r>
          </a:p>
          <a:p>
            <a:pPr lvl="0" indent="165100" algn="just" eaLnBrk="1" hangingPunct="1">
              <a:spcBef>
                <a:spcPct val="20000"/>
              </a:spcBef>
              <a:buClr>
                <a:srgbClr val="FF0000"/>
              </a:buClr>
              <a:buSzPct val="90000"/>
            </a:pPr>
            <a:r>
              <a:rPr lang="vi-VN" sz="2000" kern="0" dirty="0" smtClean="0">
                <a:solidFill>
                  <a:srgbClr val="FF0000"/>
                </a:solidFill>
                <a:latin typeface="+mn-lt"/>
                <a:sym typeface="Symbol"/>
              </a:rPr>
              <a:t>t</a:t>
            </a:r>
            <a:r>
              <a:rPr lang="vi-VN" sz="2000" kern="0" dirty="0" smtClean="0">
                <a:solidFill>
                  <a:srgbClr val="009900"/>
                </a:solidFill>
                <a:latin typeface="+mn-lt"/>
                <a:sym typeface="Symbol"/>
              </a:rPr>
              <a:t>: vợ ông hay đi làm trể.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410200" y="3733800"/>
          <a:ext cx="19050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</a:tblGrid>
              <a:tr h="158980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p  q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   q  r  s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   t  r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   p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92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  <a:sym typeface="Symbol"/>
                        </a:rPr>
                        <a:t>st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dụ:Suy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luận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sau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đúng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hay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sai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192514" name="Object 2"/>
          <p:cNvGraphicFramePr>
            <a:graphicFrameLocks noChangeAspect="1"/>
          </p:cNvGraphicFramePr>
          <p:nvPr/>
        </p:nvGraphicFramePr>
        <p:xfrm>
          <a:off x="3352800" y="2057400"/>
          <a:ext cx="2489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515" name="Equation" r:id="rId3" imgW="419040" imgH="571320" progId="Equation.3">
                  <p:embed/>
                </p:oleObj>
              </mc:Choice>
              <mc:Fallback>
                <p:oleObj name="Equation" r:id="rId3" imgW="41904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2489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Ví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dụ:Suy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luận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sau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đúng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hay </a:t>
            </a:r>
            <a:r>
              <a:rPr lang="en-US" dirty="0" err="1" smtClean="0">
                <a:solidFill>
                  <a:srgbClr val="FF0000"/>
                </a:solidFill>
                <a:sym typeface="Symbol"/>
              </a:rPr>
              <a:t>sai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HD: </a:t>
            </a:r>
            <a:r>
              <a:rPr lang="en-US" dirty="0" err="1" smtClean="0">
                <a:sym typeface="Symbol"/>
              </a:rPr>
              <a:t>Dùng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phản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ví</a:t>
            </a:r>
            <a:r>
              <a:rPr lang="en-US" dirty="0" smtClean="0">
                <a:sym typeface="Symbol"/>
              </a:rPr>
              <a:t> </a:t>
            </a:r>
            <a:r>
              <a:rPr lang="en-US" dirty="0" err="1" smtClean="0">
                <a:sym typeface="Symbol"/>
              </a:rPr>
              <a:t>dụ</a:t>
            </a:r>
            <a:r>
              <a:rPr lang="en-US" dirty="0" smtClean="0">
                <a:sym typeface="Symbol"/>
              </a:rPr>
              <a:t>: </a:t>
            </a:r>
            <a:r>
              <a:rPr lang="en-US" dirty="0" err="1" smtClean="0">
                <a:sym typeface="Symbol"/>
              </a:rPr>
              <a:t>Chọn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z="4800" b="1" dirty="0" smtClean="0"/>
              <a:t>Qui </a:t>
            </a:r>
            <a:r>
              <a:rPr lang="en-US" sz="4800" b="1" dirty="0" err="1" smtClean="0"/>
              <a:t>tắc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suy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diễn</a:t>
            </a:r>
            <a:endParaRPr lang="en-US" sz="4400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9E56B6-077A-4A36-A778-66B152E4D643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5334000"/>
            <a:ext cx="563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p=1, q=0, r=1, s=0, t=1</a:t>
            </a:r>
            <a:endParaRPr lang="en-US" sz="2800" b="1" dirty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352800" y="2057400"/>
          <a:ext cx="24892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9" name="Equation" r:id="rId3" imgW="419040" imgH="571320" progId="Equation.3">
                  <p:embed/>
                </p:oleObj>
              </mc:Choice>
              <mc:Fallback>
                <p:oleObj name="Equation" r:id="rId3" imgW="419040" imgH="5713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057400"/>
                        <a:ext cx="24892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(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)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hay </a:t>
            </a:r>
            <a:r>
              <a:rPr lang="en-US" dirty="0" err="1" smtClean="0"/>
              <a:t>sai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57027" name="Picture 3"/>
          <p:cNvPicPr>
            <a:picLocks noChangeAspect="1" noChangeArrowheads="1"/>
          </p:cNvPicPr>
          <p:nvPr/>
        </p:nvPicPr>
        <p:blipFill>
          <a:blip r:embed="rId2" cstate="print"/>
          <a:srcRect r="52148"/>
          <a:stretch>
            <a:fillRect/>
          </a:stretch>
        </p:blipFill>
        <p:spPr bwMode="auto">
          <a:xfrm>
            <a:off x="2133600" y="1524000"/>
            <a:ext cx="4114800" cy="4685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09800"/>
            <a:ext cx="6528905" cy="355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b="1" dirty="0" smtClean="0">
                <a:solidFill>
                  <a:srgbClr val="0070C0"/>
                </a:solidFill>
              </a:rPr>
              <a:t> Định nghĩa: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vi-VN" dirty="0" smtClean="0"/>
              <a:t>Mệnh đề là một khẳng định có giá trị chân lý</a:t>
            </a:r>
            <a:r>
              <a:rPr lang="en-US" dirty="0" smtClean="0"/>
              <a:t> </a:t>
            </a:r>
            <a:r>
              <a:rPr lang="vi-VN" dirty="0" smtClean="0"/>
              <a:t>xác định, đúng hoặc sai.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vi-VN" dirty="0" smtClean="0"/>
              <a:t>Câu hỏi, câu cảm thán, mệnh lệnh… không là mệnh đề.</a:t>
            </a:r>
            <a:endParaRPr lang="en-US" dirty="0" smtClean="0"/>
          </a:p>
          <a:p>
            <a:pPr>
              <a:buNone/>
            </a:pPr>
            <a:r>
              <a:rPr lang="vi-VN" dirty="0" smtClean="0">
                <a:solidFill>
                  <a:srgbClr val="CC3300"/>
                </a:solidFill>
              </a:rPr>
              <a:t>Ví dụ: </a:t>
            </a:r>
          </a:p>
          <a:p>
            <a:pPr>
              <a:buNone/>
            </a:pPr>
            <a:r>
              <a:rPr lang="vi-VN" dirty="0" smtClean="0"/>
              <a:t>-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CNTT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ĐHQG TP.HCM.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- 1+</a:t>
            </a:r>
            <a:r>
              <a:rPr lang="en-US" dirty="0" smtClean="0"/>
              <a:t>7</a:t>
            </a:r>
            <a:r>
              <a:rPr lang="vi-VN" dirty="0" smtClean="0"/>
              <a:t> =</a:t>
            </a:r>
            <a:r>
              <a:rPr lang="en-US" dirty="0" smtClean="0"/>
              <a:t>8.</a:t>
            </a:r>
            <a:endParaRPr lang="vi-VN" dirty="0" smtClean="0"/>
          </a:p>
          <a:p>
            <a:pPr>
              <a:buNone/>
            </a:pPr>
            <a:r>
              <a:rPr lang="vi-VN" dirty="0" smtClean="0"/>
              <a:t>- Hôm nay </a:t>
            </a:r>
            <a:r>
              <a:rPr lang="en-US" dirty="0" err="1" smtClean="0"/>
              <a:t>em</a:t>
            </a:r>
            <a:r>
              <a:rPr lang="vi-VN" dirty="0" smtClean="0"/>
              <a:t> đẹp quá!  (k</a:t>
            </a:r>
            <a:r>
              <a:rPr lang="en-US" dirty="0" err="1" smtClean="0"/>
              <a:t>hông</a:t>
            </a:r>
            <a:r>
              <a:rPr lang="vi-VN" dirty="0" smtClean="0"/>
              <a:t> là mệnh đề)</a:t>
            </a:r>
          </a:p>
          <a:p>
            <a:pPr>
              <a:buNone/>
            </a:pPr>
            <a:r>
              <a:rPr lang="vi-VN" dirty="0" smtClean="0"/>
              <a:t>- </a:t>
            </a:r>
            <a:r>
              <a:rPr lang="en-US" dirty="0" err="1" smtClean="0"/>
              <a:t>Hôm</a:t>
            </a:r>
            <a:r>
              <a:rPr lang="en-US" dirty="0" smtClean="0"/>
              <a:t> nay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mấy</a:t>
            </a:r>
            <a:r>
              <a:rPr lang="en-US" dirty="0" smtClean="0"/>
              <a:t>?</a:t>
            </a:r>
            <a:r>
              <a:rPr lang="vi-VN" dirty="0" smtClean="0"/>
              <a:t> (k</a:t>
            </a:r>
            <a:r>
              <a:rPr lang="en-US" dirty="0" err="1" smtClean="0"/>
              <a:t>hông</a:t>
            </a:r>
            <a:r>
              <a:rPr lang="vi-VN" dirty="0" smtClean="0"/>
              <a:t> là mệnh đề)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tắc</a:t>
            </a:r>
            <a:r>
              <a:rPr lang="en-US" dirty="0" smtClean="0"/>
              <a:t> 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399" y="1752600"/>
            <a:ext cx="49871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Giải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259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0488" y="1828800"/>
            <a:ext cx="5243512" cy="42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 l="13751" r="14436"/>
          <a:stretch>
            <a:fillRect/>
          </a:stretch>
        </p:blipFill>
        <p:spPr bwMode="auto">
          <a:xfrm>
            <a:off x="304800" y="1752600"/>
            <a:ext cx="3581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Định nghĩa: 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6666FF"/>
                </a:solidFill>
                <a:sym typeface="Symbol"/>
              </a:rPr>
              <a:t>Vị từ </a:t>
            </a:r>
            <a:r>
              <a:rPr lang="vi-VN" dirty="0" smtClean="0">
                <a:sym typeface="Symbol"/>
              </a:rPr>
              <a:t>là một khẳng định p(x,y,..), trong đó x,y...là các biến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thuộc tập hợp A, B,.. cho trước sao cho: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Bản thân p(x,y,..) không phải là mệnh đề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Nếu thay x,y,.. thành giá trị cụ thể thì p(x,y,..) là mệnh đề.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p(n) =  “n +1 là số nguyên tố”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q(x,y) = “x + y = 1” 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Các phép toán trên vị từ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trước các vị từ p(x), q(x) theo một biến xA. Khi ấy, ta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cũng c</a:t>
            </a:r>
            <a:r>
              <a:rPr lang="en-US" dirty="0" smtClean="0">
                <a:sym typeface="Symbol"/>
              </a:rPr>
              <a:t>ó</a:t>
            </a:r>
            <a:r>
              <a:rPr lang="vi-VN" dirty="0" smtClean="0">
                <a:sym typeface="Symbol"/>
              </a:rPr>
              <a:t> các phép toán tương ứng như trên mệnh đề: </a:t>
            </a: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Phủ định: p(x)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Phép nối liền (hội, giao): p(x)  q(x)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Phép nối rời (tuyển, hợp): p(x)  q(x)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Phép kéo theo: p(x)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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q(x)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339966"/>
              </a:buClr>
              <a:buFont typeface="Wingdings" pitchFamily="2" charset="2"/>
              <a:buChar char="v"/>
            </a:pPr>
            <a:r>
              <a:rPr lang="vi-VN" dirty="0" smtClean="0">
                <a:sym typeface="Symbol"/>
              </a:rPr>
              <a:t> Phép kéo theo hai chiều:  p(x)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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q(x)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p(x) là một vị từ theo một biến xác định trên A.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Các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mệnh đề lượng từ hóa của p(x) </a:t>
            </a:r>
            <a:r>
              <a:rPr lang="vi-VN" dirty="0" smtClean="0">
                <a:sym typeface="Symbol"/>
              </a:rPr>
              <a:t>được định nghĩa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- </a:t>
            </a:r>
            <a:r>
              <a:rPr lang="vi-VN" dirty="0" smtClean="0">
                <a:sym typeface="Symbol"/>
              </a:rPr>
              <a:t>Mệnh đề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“Với mọi x thuộc A, p(x) ”</a:t>
            </a:r>
            <a:r>
              <a:rPr lang="vi-VN" dirty="0" smtClean="0">
                <a:sym typeface="Symbol"/>
              </a:rPr>
              <a:t>, kí hiệu: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“x  A, p(x)”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 smtClean="0">
                <a:sym typeface="Symbol"/>
              </a:rPr>
              <a:t>là mđ đúng khi và chỉ khi p(a) luôn đúng với mọi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giá trị a  A. </a:t>
            </a:r>
            <a:r>
              <a:rPr lang="vi-VN" dirty="0" smtClean="0">
                <a:solidFill>
                  <a:srgbClr val="00B0F0"/>
                </a:solidFill>
                <a:sym typeface="Symbol"/>
              </a:rPr>
              <a:t></a:t>
            </a:r>
            <a:r>
              <a:rPr lang="en-US" dirty="0" smtClean="0">
                <a:solidFill>
                  <a:srgbClr val="00B0F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00B0F0"/>
                </a:solidFill>
                <a:sym typeface="Symbol"/>
              </a:rPr>
              <a:t>đgl lượng từ phổ dụng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Mệnh đề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“Tồn tại (có ít nhất một) x thuộc A, p(x)” </a:t>
            </a:r>
            <a:r>
              <a:rPr lang="vi-VN" dirty="0" smtClean="0">
                <a:sym typeface="Symbol"/>
              </a:rPr>
              <a:t>kí hiệu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olidFill>
                  <a:srgbClr val="00B050"/>
                </a:solidFill>
                <a:sym typeface="Symbol"/>
              </a:rPr>
              <a:t>“x  A, p(x)”</a:t>
            </a:r>
            <a:r>
              <a:rPr lang="en-US" dirty="0" smtClean="0">
                <a:solidFill>
                  <a:srgbClr val="00B050"/>
                </a:solidFill>
                <a:sym typeface="Symbol"/>
              </a:rPr>
              <a:t> </a:t>
            </a:r>
            <a:r>
              <a:rPr lang="vi-VN" dirty="0" smtClean="0">
                <a:sym typeface="Symbol"/>
              </a:rPr>
              <a:t>là mệnh đề đúng khi và chỉ khi có ít nhất một giá trị x= a</a:t>
            </a:r>
            <a:r>
              <a:rPr lang="en-US" dirty="0" smtClean="0">
                <a:sym typeface="Symbol"/>
              </a:rPr>
              <a:t>’</a:t>
            </a:r>
            <a:r>
              <a:rPr lang="vi-VN" dirty="0" smtClean="0">
                <a:sym typeface="Symbol"/>
              </a:rPr>
              <a:t> A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nào đó sao cho mệnh đề p(a</a:t>
            </a:r>
            <a:r>
              <a:rPr lang="en-US" dirty="0" smtClean="0">
                <a:sym typeface="Symbol"/>
              </a:rPr>
              <a:t>’</a:t>
            </a:r>
            <a:r>
              <a:rPr lang="vi-VN" dirty="0" smtClean="0">
                <a:sym typeface="Symbol"/>
              </a:rPr>
              <a:t>) đúng. </a:t>
            </a:r>
            <a:r>
              <a:rPr lang="vi-VN" dirty="0" smtClean="0">
                <a:solidFill>
                  <a:srgbClr val="00B0F0"/>
                </a:solidFill>
                <a:sym typeface="Symbol"/>
              </a:rPr>
              <a:t> đgl lượng từ tồn tại</a:t>
            </a:r>
            <a:endParaRPr lang="en-US" dirty="0" smtClean="0">
              <a:solidFill>
                <a:srgbClr val="00B0F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218" name="Picture 2"/>
          <p:cNvPicPr>
            <a:picLocks noChangeAspect="1" noChangeArrowheads="1"/>
          </p:cNvPicPr>
          <p:nvPr/>
        </p:nvPicPr>
        <p:blipFill>
          <a:blip r:embed="rId2" cstate="print"/>
          <a:srcRect b="34229"/>
          <a:stretch>
            <a:fillRect/>
          </a:stretch>
        </p:blipFill>
        <p:spPr bwMode="auto">
          <a:xfrm>
            <a:off x="452438" y="771525"/>
            <a:ext cx="82391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771525"/>
            <a:ext cx="8239125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p(x, y) là một vị từ theo hai biến x, y xác định trên AB. Ta định nghĩa các mệnh đề lượng từ hóa của p(x, y) như sau: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“xA,yB, p(x, y)”  “xA,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“xA, yB, p(x, y)”  “xA, (yB,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“xA, yB, p(x, y)”  “xA, (yB, p(x, y))”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“xA, yB, p(x, y)”  “xA, (yB, p(x, y))”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: </a:t>
            </a:r>
            <a:r>
              <a:rPr lang="vi-VN" dirty="0" smtClean="0">
                <a:sym typeface="Symbol"/>
              </a:rPr>
              <a:t>Các mệnh đề sau đúng hay sai?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“x  R,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 </a:t>
            </a:r>
            <a:r>
              <a:rPr lang="en-US" dirty="0" smtClean="0">
                <a:sym typeface="Symbol"/>
              </a:rPr>
              <a:t>                       </a:t>
            </a:r>
            <a:r>
              <a:rPr lang="vi-VN" dirty="0" smtClean="0">
                <a:sym typeface="Symbol"/>
              </a:rPr>
              <a:t>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- “x  R,</a:t>
            </a:r>
            <a:r>
              <a:rPr lang="en-US" dirty="0" smtClean="0">
                <a:sym typeface="Symbol"/>
              </a:rPr>
              <a:t>                          </a:t>
            </a:r>
            <a:r>
              <a:rPr lang="vi-VN" dirty="0" smtClean="0">
                <a:sym typeface="Symbol"/>
              </a:rPr>
              <a:t>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“x  R, y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“x  R, y  R, 2x + 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“x  R, y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pt-BR" dirty="0" smtClean="0">
                <a:sym typeface="Symbol"/>
              </a:rPr>
              <a:t>- “x  R, y  R, x + 2y &lt; 1”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605088" y="2038350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0" name="Equation" r:id="rId4" imgW="2234880" imgH="444240" progId="Equation.DSMT4">
                  <p:embed/>
                </p:oleObj>
              </mc:Choice>
              <mc:Fallback>
                <p:oleObj name="Equation" r:id="rId4" imgW="2234880" imgH="4442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038350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624138" y="2509838"/>
          <a:ext cx="23764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81" name="Equation" r:id="rId6" imgW="2234880" imgH="444240" progId="Equation.DSMT4">
                  <p:embed/>
                </p:oleObj>
              </mc:Choice>
              <mc:Fallback>
                <p:oleObj name="Equation" r:id="rId6" imgW="223488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138" y="2509838"/>
                        <a:ext cx="23764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 cstate="print"/>
          <a:srcRect b="72642"/>
          <a:stretch>
            <a:fillRect/>
          </a:stretch>
        </p:blipFill>
        <p:spPr bwMode="auto">
          <a:xfrm>
            <a:off x="838200" y="1914525"/>
            <a:ext cx="74676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 smtClean="0">
                <a:solidFill>
                  <a:srgbClr val="CC3300"/>
                </a:solidFill>
              </a:rPr>
              <a:t>Ký hiệu:  </a:t>
            </a:r>
            <a:r>
              <a:rPr lang="vi-VN" dirty="0" smtClean="0"/>
              <a:t>người ta dùng các ký hiệu P, Q, R… </a:t>
            </a:r>
            <a:r>
              <a:rPr lang="en-US" dirty="0" smtClean="0"/>
              <a:t>(</a:t>
            </a:r>
            <a:r>
              <a:rPr lang="en-US" dirty="0" err="1" smtClean="0"/>
              <a:t>p,q,r</a:t>
            </a:r>
            <a:r>
              <a:rPr lang="en-US" dirty="0" smtClean="0"/>
              <a:t>,…) </a:t>
            </a:r>
            <a:r>
              <a:rPr lang="vi-VN" dirty="0" smtClean="0"/>
              <a:t>để chỉ mệnh đề.</a:t>
            </a:r>
          </a:p>
          <a:p>
            <a:pPr algn="just"/>
            <a:r>
              <a:rPr lang="vi-VN" dirty="0" smtClean="0">
                <a:solidFill>
                  <a:srgbClr val="CC3300"/>
                </a:solidFill>
              </a:rPr>
              <a:t>Chân trị của mệnh đề: </a:t>
            </a:r>
            <a:r>
              <a:rPr lang="vi-VN" dirty="0" smtClean="0"/>
              <a:t>Một mệnh đề chỉ có thể đúng hoặc sai, không thể</a:t>
            </a:r>
            <a:r>
              <a:rPr lang="en-US" dirty="0" smtClean="0"/>
              <a:t> </a:t>
            </a:r>
            <a:r>
              <a:rPr lang="vi-VN" dirty="0" smtClean="0"/>
              <a:t>đồng thời vừa đúng vừa sai. Khi mệnh đề P đúng ta nói P có chân trị đúng, ngược lại ta nói P có chân</a:t>
            </a:r>
            <a:r>
              <a:rPr lang="en-US" dirty="0" smtClean="0"/>
              <a:t> </a:t>
            </a:r>
            <a:r>
              <a:rPr lang="vi-VN" dirty="0" smtClean="0"/>
              <a:t>trị sai. </a:t>
            </a:r>
          </a:p>
          <a:p>
            <a:pPr algn="just"/>
            <a:r>
              <a:rPr lang="vi-VN" dirty="0" smtClean="0"/>
              <a:t>Chân trị đúng và chân trị sai sẽ được ký hiệu lần lượt là 1(hay Đ,T) và 0(hay S,F)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262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914524"/>
            <a:ext cx="7467600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 cstate="print"/>
          <a:srcRect b="86303"/>
          <a:stretch>
            <a:fillRect/>
          </a:stretch>
        </p:blipFill>
        <p:spPr bwMode="auto">
          <a:xfrm>
            <a:off x="666750" y="595313"/>
            <a:ext cx="7810500" cy="77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50" y="595313"/>
            <a:ext cx="7810500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Định lý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Cho p(x, y) là một vị từ theo hai biến x, y xác định trên AB. Khi đó: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“xA, yB, p(x, y)”  “yB, xA, p(x, y)”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 smtClean="0">
                <a:sym typeface="Symbol"/>
              </a:rPr>
              <a:t> “xA, yB, p(x, y)”  “yB, xA, p(x, y)”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vi-VN" dirty="0" smtClean="0">
                <a:sym typeface="Symbol"/>
              </a:rPr>
              <a:t> “xA, yB, p(x, y)”  “yB, xA, p(x, y)”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00B0F0"/>
                </a:solidFill>
                <a:sym typeface="Symbol"/>
              </a:rPr>
              <a:t>Phủ định</a:t>
            </a:r>
            <a:r>
              <a:rPr lang="vi-VN" dirty="0" smtClean="0">
                <a:sym typeface="Symbol"/>
              </a:rPr>
              <a:t> của mệnh đề lượng từ hóa vị từ p(x,y,..)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có được bằng cách: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thay  thành ,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thay  thành ,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và p(x,y,..) thành  p(x,y,..).</a:t>
            </a: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Với vị từ theo 1 biến ta có :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Với vị từ theo 2 biến </a:t>
            </a:r>
            <a:endParaRPr lang="en-US" dirty="0" smtClean="0">
              <a:solidFill>
                <a:srgbClr val="FF0000"/>
              </a:solidFill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olidFill>
                <a:srgbClr val="FF0000"/>
              </a:solidFill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454275" y="211931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2" name="Equation" r:id="rId4" imgW="4051080" imgH="533160" progId="Equation.DSMT4">
                  <p:embed/>
                </p:oleObj>
              </mc:Choice>
              <mc:Fallback>
                <p:oleObj name="Equation" r:id="rId4" imgW="4051080" imgH="5331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11931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54275" y="2684463"/>
          <a:ext cx="4233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3" name="Equation" r:id="rId6" imgW="4051080" imgH="533160" progId="Equation.DSMT4">
                  <p:embed/>
                </p:oleObj>
              </mc:Choice>
              <mc:Fallback>
                <p:oleObj name="Equation" r:id="rId6" imgW="4051080" imgH="533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2684463"/>
                        <a:ext cx="423386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11250" y="3627438"/>
          <a:ext cx="7537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4" name="Equation" r:id="rId8" imgW="7213320" imgH="533160" progId="Equation.DSMT4">
                  <p:embed/>
                </p:oleObj>
              </mc:Choice>
              <mc:Fallback>
                <p:oleObj name="Equation" r:id="rId8" imgW="7213320" imgH="5331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27438"/>
                        <a:ext cx="75374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44588" y="4314825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5" name="Equation" r:id="rId10" imgW="7213320" imgH="533160" progId="Equation.DSMT4">
                  <p:embed/>
                </p:oleObj>
              </mc:Choice>
              <mc:Fallback>
                <p:oleObj name="Equation" r:id="rId10" imgW="7213320" imgH="53316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4314825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190625" y="4926013"/>
          <a:ext cx="75390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6" name="Equation" r:id="rId12" imgW="7213320" imgH="533160" progId="Equation.DSMT4">
                  <p:embed/>
                </p:oleObj>
              </mc:Choice>
              <mc:Fallback>
                <p:oleObj name="Equation" r:id="rId12" imgW="7213320" imgH="5331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4926013"/>
                        <a:ext cx="753903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204913" y="5473700"/>
          <a:ext cx="75390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7" name="Equation" r:id="rId14" imgW="7213320" imgH="533160" progId="Equation.DSMT4">
                  <p:embed/>
                </p:oleObj>
              </mc:Choice>
              <mc:Fallback>
                <p:oleObj name="Equation" r:id="rId14" imgW="7213320" imgH="53316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5473700"/>
                        <a:ext cx="75390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1534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 </a:t>
            </a:r>
            <a:r>
              <a:rPr lang="vi-VN" dirty="0" smtClean="0">
                <a:sym typeface="Symbol"/>
              </a:rPr>
              <a:t>phủ định các mệnh đề sau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-</a:t>
            </a:r>
            <a:r>
              <a:rPr lang="vi-VN" dirty="0" smtClean="0">
                <a:sym typeface="Symbol"/>
              </a:rPr>
              <a:t> “x  A, 2x + 1  0”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dirty="0" smtClean="0">
                <a:sym typeface="Symbol"/>
              </a:rPr>
              <a:t>- </a:t>
            </a:r>
            <a:r>
              <a:rPr lang="vi-VN" dirty="0" smtClean="0">
                <a:sym typeface="Symbol"/>
              </a:rPr>
              <a:t>“&gt;0,  &gt; 0</a:t>
            </a:r>
            <a:r>
              <a:rPr lang="en-US" dirty="0" smtClean="0">
                <a:sym typeface="Symbol"/>
              </a:rPr>
              <a:t>:(</a:t>
            </a:r>
            <a:r>
              <a:rPr lang="vi-VN" dirty="0" smtClean="0">
                <a:sym typeface="Symbol"/>
              </a:rPr>
              <a:t>xR</a:t>
            </a:r>
            <a:r>
              <a:rPr lang="en-US" dirty="0" smtClean="0">
                <a:sym typeface="Symbol"/>
              </a:rPr>
              <a:t>:</a:t>
            </a:r>
            <a:r>
              <a:rPr lang="vi-VN" dirty="0" smtClean="0">
                <a:sym typeface="Symbol"/>
              </a:rPr>
              <a:t> x – a&lt;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 f(x)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–</a:t>
            </a:r>
            <a:r>
              <a:rPr lang="en-US" dirty="0" smtClean="0">
                <a:sym typeface="Symbol"/>
              </a:rPr>
              <a:t> </a:t>
            </a:r>
            <a:r>
              <a:rPr lang="vi-VN" dirty="0" smtClean="0">
                <a:sym typeface="Symbol"/>
              </a:rPr>
              <a:t>f(a)&lt;</a:t>
            </a:r>
            <a:r>
              <a:rPr lang="en-US" dirty="0" smtClean="0">
                <a:sym typeface="Symbol"/>
              </a:rPr>
              <a:t>)</a:t>
            </a:r>
            <a:r>
              <a:rPr lang="vi-VN" dirty="0" smtClean="0">
                <a:sym typeface="Symbo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Vị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r>
              <a:rPr lang="en-US" sz="4800" b="1" dirty="0" smtClean="0"/>
              <a:t> - </a:t>
            </a:r>
            <a:r>
              <a:rPr lang="en-US" sz="4800" b="1" dirty="0" err="1" smtClean="0"/>
              <a:t>Lượng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từ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9138" y="1271588"/>
            <a:ext cx="7705725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+mj-lt"/>
                <a:sym typeface="Symbol" panose="05050102010706020507" pitchFamily="18" charset="2"/>
              </a:rPr>
              <a:t>Cho n</a:t>
            </a:r>
            <a:r>
              <a:rPr lang="en-US" baseline="-25000" dirty="0" smtClean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N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và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p(n)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là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một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vị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từ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theo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biến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tự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nhiên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n  n</a:t>
            </a:r>
            <a:r>
              <a:rPr lang="en-US" baseline="-25000" dirty="0" smtClean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.</a:t>
            </a:r>
          </a:p>
          <a:p>
            <a:pPr>
              <a:buNone/>
            </a:pPr>
            <a:r>
              <a:rPr lang="en-US" dirty="0" err="1" smtClean="0">
                <a:latin typeface="+mj-lt"/>
                <a:sym typeface="Symbol" panose="05050102010706020507" pitchFamily="18" charset="2"/>
              </a:rPr>
              <a:t>Để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chứng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minh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tính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đắn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của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mệnh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đề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 smtClean="0">
                <a:latin typeface="+mj-lt"/>
                <a:sym typeface="Symbol" panose="05050102010706020507" pitchFamily="18" charset="2"/>
              </a:rPr>
              <a:t>				n  n</a:t>
            </a:r>
            <a:r>
              <a:rPr lang="en-US" baseline="-25000" dirty="0" smtClean="0">
                <a:latin typeface="+mj-lt"/>
                <a:sym typeface="Symbol" panose="05050102010706020507" pitchFamily="18" charset="2"/>
              </a:rPr>
              <a:t>0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, p(n)</a:t>
            </a:r>
          </a:p>
          <a:p>
            <a:pPr>
              <a:buNone/>
            </a:pPr>
            <a:r>
              <a:rPr lang="en-US" dirty="0" err="1" smtClean="0">
                <a:latin typeface="+mj-lt"/>
                <a:sym typeface="Symbol" panose="05050102010706020507" pitchFamily="18" charset="2"/>
              </a:rPr>
              <a:t>ta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có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thể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dùng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các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dạng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như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latin typeface="+mj-lt"/>
                <a:sym typeface="Symbol" panose="05050102010706020507" pitchFamily="18" charset="2"/>
              </a:rPr>
              <a:t>sau</a:t>
            </a:r>
            <a:r>
              <a:rPr lang="en-US" dirty="0" smtClean="0">
                <a:latin typeface="+mj-lt"/>
                <a:sym typeface="Symbol" panose="05050102010706020507" pitchFamily="18" charset="2"/>
              </a:rPr>
              <a:t>: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yếu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với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n</a:t>
            </a:r>
            <a:r>
              <a:rPr lang="vi-VN" sz="4800" b="1" dirty="0" smtClean="0"/>
              <a:t>ạp</a:t>
            </a:r>
            <a:endParaRPr lang="en-US" sz="4400" dirty="0"/>
          </a:p>
        </p:txBody>
      </p:sp>
      <p:graphicFrame>
        <p:nvGraphicFramePr>
          <p:cNvPr id="184322" name="Object 2"/>
          <p:cNvGraphicFramePr>
            <a:graphicFrameLocks noChangeAspect="1"/>
          </p:cNvGraphicFramePr>
          <p:nvPr/>
        </p:nvGraphicFramePr>
        <p:xfrm>
          <a:off x="3581400" y="4648200"/>
          <a:ext cx="3886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3" name="Equation" r:id="rId4" imgW="901440" imgH="368280" progId="Equation.3">
                  <p:embed/>
                </p:oleObj>
              </mc:Choice>
              <mc:Fallback>
                <p:oleObj name="Equation" r:id="rId4" imgW="901440" imgH="3682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3886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0" y="4800600"/>
            <a:ext cx="144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 smtClean="0">
                <a:sym typeface="Symbol"/>
              </a:rPr>
              <a:t>(</a:t>
            </a:r>
            <a:r>
              <a:rPr lang="en-US" sz="2000" dirty="0" err="1" smtClean="0">
                <a:sym typeface="Symbol"/>
              </a:rPr>
              <a:t>cơ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 err="1" smtClean="0">
                <a:sym typeface="Symbol"/>
              </a:rPr>
              <a:t>sở</a:t>
            </a:r>
            <a:r>
              <a:rPr lang="en-US" sz="2000" dirty="0" smtClean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000" dirty="0" smtClean="0">
                <a:sym typeface="Symbol"/>
              </a:rPr>
              <a:t>(GTQN)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05800" cy="4530725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*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Nguyên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lý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quy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nạp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mạnh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(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giả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thiết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đúng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</a:t>
            </a:r>
            <a:r>
              <a:rPr lang="en-US" dirty="0" err="1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đến</a:t>
            </a:r>
            <a:r>
              <a:rPr lang="en-US" dirty="0" smtClean="0">
                <a:solidFill>
                  <a:schemeClr val="accent2"/>
                </a:solidFill>
                <a:latin typeface="+mj-lt"/>
                <a:sym typeface="Symbol" panose="05050102010706020507" pitchFamily="18" charset="2"/>
              </a:rPr>
              <a:t> k)</a:t>
            </a:r>
          </a:p>
          <a:p>
            <a:pPr>
              <a:buNone/>
            </a:pP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Mô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hình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suy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 </a:t>
            </a:r>
            <a:r>
              <a:rPr lang="en-US" i="1" dirty="0" err="1" smtClean="0">
                <a:latin typeface="+mj-lt"/>
                <a:sym typeface="Symbol" panose="05050102010706020507" pitchFamily="18" charset="2"/>
              </a:rPr>
              <a:t>diễn</a:t>
            </a:r>
            <a:r>
              <a:rPr lang="en-US" i="1" dirty="0" smtClean="0">
                <a:latin typeface="+mj-lt"/>
                <a:sym typeface="Symbol" panose="05050102010706020507" pitchFamily="18" charset="2"/>
              </a:rPr>
              <a:t>:	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 smtClean="0">
                <a:sym typeface="Symbol"/>
              </a:rPr>
              <a:t>(</a:t>
            </a:r>
            <a:r>
              <a:rPr lang="en-US" sz="2400" dirty="0" err="1" smtClean="0">
                <a:sym typeface="Symbol"/>
              </a:rPr>
              <a:t>cơ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dirty="0" err="1" smtClean="0">
                <a:sym typeface="Symbol"/>
              </a:rPr>
              <a:t>sở</a:t>
            </a:r>
            <a:r>
              <a:rPr lang="en-US" sz="2400" dirty="0" smtClean="0">
                <a:sym typeface="Symbol"/>
              </a:rPr>
              <a:t>)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en-US" sz="2400" dirty="0" smtClean="0">
                <a:sym typeface="Symbol"/>
              </a:rPr>
              <a:t>(GTQN)</a:t>
            </a:r>
          </a:p>
          <a:p>
            <a:pPr marL="0" indent="165100" algn="just">
              <a:buClr>
                <a:srgbClr val="FF0000"/>
              </a:buClr>
              <a:buNone/>
            </a:pPr>
            <a:endParaRPr lang="vi-VN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n</a:t>
            </a:r>
            <a:r>
              <a:rPr lang="vi-VN" sz="4800" b="1" dirty="0" smtClean="0"/>
              <a:t>ạp</a:t>
            </a:r>
            <a:endParaRPr lang="en-US" sz="4400" dirty="0"/>
          </a:p>
        </p:txBody>
      </p:sp>
      <p:graphicFrame>
        <p:nvGraphicFramePr>
          <p:cNvPr id="181251" name="Object 3"/>
          <p:cNvGraphicFramePr>
            <a:graphicFrameLocks noChangeAspect="1"/>
          </p:cNvGraphicFramePr>
          <p:nvPr/>
        </p:nvGraphicFramePr>
        <p:xfrm>
          <a:off x="1878239" y="3091542"/>
          <a:ext cx="72802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52" name="Equation" r:id="rId4" imgW="1688760" imgH="368280" progId="Equation.3">
                  <p:embed/>
                </p:oleObj>
              </mc:Choice>
              <mc:Fallback>
                <p:oleObj name="Equation" r:id="rId4" imgW="1688760" imgH="3682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239" y="3091542"/>
                        <a:ext cx="7280275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229600" cy="4530725"/>
          </a:xfrm>
        </p:spPr>
        <p:txBody>
          <a:bodyPr/>
          <a:lstStyle/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Chứng minh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olidFill>
                  <a:srgbClr val="FF0000"/>
                </a:solidFill>
                <a:sym typeface="Symbol"/>
              </a:rPr>
              <a:t>Ví dụ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vi-VN" dirty="0" smtClean="0">
                <a:solidFill>
                  <a:srgbClr val="FF0000"/>
                </a:solidFill>
                <a:sym typeface="Symbol"/>
              </a:rPr>
              <a:t>:</a:t>
            </a:r>
          </a:p>
          <a:p>
            <a:pPr marL="0" indent="165100" algn="just">
              <a:buClr>
                <a:srgbClr val="FF0000"/>
              </a:buClr>
              <a:buNone/>
            </a:pPr>
            <a:r>
              <a:rPr lang="vi-VN" dirty="0" smtClean="0">
                <a:sym typeface="Symbol"/>
              </a:rPr>
              <a:t>Chứng minh</a:t>
            </a:r>
            <a:endParaRPr lang="en-US" dirty="0" smtClean="0">
              <a:sym typeface="Symbol"/>
            </a:endParaRPr>
          </a:p>
          <a:p>
            <a:pPr marL="0" indent="165100" algn="just">
              <a:buClr>
                <a:srgbClr val="FF0000"/>
              </a:buClr>
              <a:buNone/>
            </a:pPr>
            <a:endParaRPr lang="en-US" dirty="0" smtClean="0">
              <a:sym typeface="Symbo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smtClean="0"/>
              <a:t>Qui n</a:t>
            </a:r>
            <a:r>
              <a:rPr lang="vi-VN" sz="4800" b="1" dirty="0" smtClean="0"/>
              <a:t>ạp</a:t>
            </a:r>
            <a:endParaRPr lang="en-US" sz="4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61610" y="2087380"/>
          <a:ext cx="410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1" name="Equation" r:id="rId4" imgW="4102100" imgH="609600" progId="Equation.DSMT4">
                  <p:embed/>
                </p:oleObj>
              </mc:Choice>
              <mc:Fallback>
                <p:oleObj name="Equation" r:id="rId4" imgW="4102100" imgH="609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10" y="2087380"/>
                        <a:ext cx="41021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87400" name="Object 8"/>
          <p:cNvGraphicFramePr>
            <a:graphicFrameLocks noChangeAspect="1"/>
          </p:cNvGraphicFramePr>
          <p:nvPr/>
        </p:nvGraphicFramePr>
        <p:xfrm>
          <a:off x="3429000" y="4114800"/>
          <a:ext cx="413710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02" name="Equation" r:id="rId6" imgW="1511300" imgH="393700" progId="Equation.DSMT4">
                  <p:embed/>
                </p:oleObj>
              </mc:Choice>
              <mc:Fallback>
                <p:oleObj name="Equation" r:id="rId6" imgW="15113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114800"/>
                        <a:ext cx="4137102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218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 smtClean="0">
                <a:solidFill>
                  <a:srgbClr val="0070C0"/>
                </a:solidFill>
              </a:rPr>
              <a:t>Phân loại: </a:t>
            </a:r>
            <a:r>
              <a:rPr lang="vi-VN" dirty="0" smtClean="0"/>
              <a:t>gồm 2 loại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vi-VN" dirty="0" smtClean="0">
                <a:solidFill>
                  <a:srgbClr val="CC3300"/>
                </a:solidFill>
              </a:rPr>
              <a:t>Mệnh đề phức hợp: </a:t>
            </a:r>
            <a:r>
              <a:rPr lang="vi-VN" dirty="0" smtClean="0"/>
              <a:t>là mệnh đề được xây dựng từ các</a:t>
            </a:r>
            <a:r>
              <a:rPr lang="en-US" dirty="0" smtClean="0"/>
              <a:t> </a:t>
            </a:r>
            <a:r>
              <a:rPr lang="vi-VN" dirty="0" smtClean="0"/>
              <a:t>mệnh đề khác nhờ liên kết bằng các liên từ (và, hay, khi</a:t>
            </a:r>
            <a:r>
              <a:rPr lang="en-US" dirty="0" smtClean="0"/>
              <a:t> </a:t>
            </a:r>
            <a:r>
              <a:rPr lang="vi-VN" dirty="0" smtClean="0"/>
              <a:t>và chỉ khi,…) hoặc trạng từ “không”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vi-VN" dirty="0" smtClean="0">
                <a:solidFill>
                  <a:srgbClr val="CC3300"/>
                </a:solidFill>
              </a:rPr>
              <a:t>Mệnh đề sơ cấp (nguyên thủy): </a:t>
            </a:r>
            <a:r>
              <a:rPr lang="vi-VN" dirty="0" smtClean="0"/>
              <a:t>Là mệnh đề không thể</a:t>
            </a:r>
            <a:r>
              <a:rPr lang="en-US" dirty="0" smtClean="0"/>
              <a:t> </a:t>
            </a:r>
            <a:r>
              <a:rPr lang="vi-VN" dirty="0" smtClean="0"/>
              <a:t>xây dựng từ các mệnh đề khác thông qua liên từ hoặc</a:t>
            </a:r>
            <a:r>
              <a:rPr lang="en-US" dirty="0" smtClean="0"/>
              <a:t> </a:t>
            </a:r>
            <a:r>
              <a:rPr lang="vi-VN" dirty="0" smtClean="0"/>
              <a:t>trạng từ “không”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60</a:t>
            </a:fld>
            <a:endParaRPr lang="en-US"/>
          </a:p>
        </p:txBody>
      </p:sp>
      <p:pic>
        <p:nvPicPr>
          <p:cNvPr id="257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7357406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762000"/>
            <a:ext cx="6654344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258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9312" y="2255837"/>
            <a:ext cx="5362575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259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22599"/>
          <a:stretch>
            <a:fillRect/>
          </a:stretch>
        </p:blipFill>
        <p:spPr bwMode="auto">
          <a:xfrm>
            <a:off x="1371600" y="76200"/>
            <a:ext cx="5334000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0"/>
            <a:ext cx="5353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4267200"/>
            <a:ext cx="4572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 smtClean="0">
                <a:solidFill>
                  <a:schemeClr val="accent2"/>
                </a:solidFill>
              </a:rPr>
              <a:t>Ví dụ:</a:t>
            </a:r>
          </a:p>
          <a:p>
            <a:pPr algn="just">
              <a:buNone/>
            </a:pPr>
            <a:r>
              <a:rPr lang="vi-VN" dirty="0" smtClean="0"/>
              <a:t>- 2 là số nguyên tố</a:t>
            </a:r>
            <a:r>
              <a:rPr lang="en-US" dirty="0" smtClean="0"/>
              <a:t>.</a:t>
            </a:r>
            <a:endParaRPr lang="vi-VN" dirty="0" smtClean="0"/>
          </a:p>
          <a:p>
            <a:pPr algn="just">
              <a:buNone/>
            </a:pPr>
            <a:r>
              <a:rPr lang="vi-VN" dirty="0" smtClean="0"/>
              <a:t>- 2 </a:t>
            </a:r>
            <a:r>
              <a:rPr lang="en-US" dirty="0" err="1" smtClean="0"/>
              <a:t>không</a:t>
            </a:r>
            <a:r>
              <a:rPr lang="en-US" dirty="0" smtClean="0"/>
              <a:t> l</a:t>
            </a:r>
            <a:r>
              <a:rPr lang="vi-VN" dirty="0" smtClean="0"/>
              <a:t>à số nguyên tố</a:t>
            </a:r>
            <a:r>
              <a:rPr lang="en-US" dirty="0" smtClean="0"/>
              <a:t>.</a:t>
            </a:r>
            <a:endParaRPr lang="vi-VN" dirty="0" smtClean="0"/>
          </a:p>
          <a:p>
            <a:pPr algn="just">
              <a:buNone/>
            </a:pPr>
            <a:r>
              <a:rPr lang="vi-VN" dirty="0" smtClean="0"/>
              <a:t>-</a:t>
            </a:r>
            <a:r>
              <a:rPr lang="en-US" dirty="0" smtClean="0"/>
              <a:t> 2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lẻ</a:t>
            </a:r>
            <a:r>
              <a:rPr lang="en-US" dirty="0" smtClean="0"/>
              <a:t>.</a:t>
            </a:r>
            <a:endParaRPr lang="vi-VN" dirty="0" smtClean="0"/>
          </a:p>
          <a:p>
            <a:pPr algn="just">
              <a:buNone/>
            </a:pPr>
            <a:r>
              <a:rPr lang="en-US" dirty="0" smtClean="0"/>
              <a:t>- An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ti</a:t>
            </a:r>
            <a:r>
              <a:rPr lang="en-US" dirty="0" smtClean="0"/>
              <a:t> vi hay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vi-VN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Các phép toán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có 5 phép toán</a:t>
            </a:r>
          </a:p>
          <a:p>
            <a:pPr marL="4763" indent="400050" algn="just">
              <a:buClr>
                <a:srgbClr val="FF0000"/>
              </a:buClr>
              <a:buFont typeface="+mj-lt"/>
              <a:buAutoNum type="arabicPeriod"/>
            </a:pP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phủ định: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 của mệnh đề P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mệnh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ký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hiệu là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Symbol"/>
              </a:rPr>
              <a:t>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 hay    (đọc là “không” P hay “phủ định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ủa” P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Bảng chân trị : </a:t>
            </a:r>
          </a:p>
          <a:p>
            <a:pPr algn="just">
              <a:buNone/>
            </a:pP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- 2 là số nguyên tố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vi-VN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định: 2 không là số nguyên tố</a:t>
            </a:r>
          </a:p>
          <a:p>
            <a:pPr algn="just">
              <a:buNone/>
            </a:pP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&gt; 5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Phủ định: 1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 </a:t>
            </a:r>
            <a:r>
              <a:rPr lang="vi-VN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≤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just">
              <a:buFontTx/>
              <a:buChar char="-"/>
            </a:pP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486400" y="3505200"/>
          <a:ext cx="2438400" cy="125984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175281" y="3519268"/>
          <a:ext cx="3063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0" name="Equation" r:id="rId3" imgW="241200" imgH="406080" progId="Equation.DSMT4">
                  <p:embed/>
                </p:oleObj>
              </mc:Choice>
              <mc:Fallback>
                <p:oleObj name="Equation" r:id="rId3" imgW="24120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81" y="3519268"/>
                        <a:ext cx="306387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6934200" y="2514600"/>
          <a:ext cx="306387" cy="45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1" name="Equation" r:id="rId5" imgW="241200" imgH="406080" progId="Equation.DSMT4">
                  <p:embed/>
                </p:oleObj>
              </mc:Choice>
              <mc:Fallback>
                <p:oleObj name="Equation" r:id="rId5" imgW="241200" imgH="4060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514600"/>
                        <a:ext cx="306387" cy="457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953000"/>
          </a:xfrm>
        </p:spPr>
        <p:txBody>
          <a:bodyPr/>
          <a:lstStyle/>
          <a:p>
            <a:pPr marL="0" indent="1588" algn="just">
              <a:buClr>
                <a:srgbClr val="FF0000"/>
              </a:buClr>
              <a:buFont typeface="+mj-lt"/>
              <a:buAutoNum type="arabicPeriod" startAt="2"/>
            </a:pP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Phép hội (nối liền, giao): </a:t>
            </a:r>
            <a:r>
              <a:rPr lang="vi-VN" dirty="0" smtClean="0">
                <a:latin typeface="+mn-lt"/>
                <a:ea typeface="+mn-ea"/>
                <a:cs typeface="+mn-cs"/>
              </a:rPr>
              <a:t>của hai mệnh đề P, Q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mệnh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</a:t>
            </a:r>
            <a:r>
              <a:rPr lang="vi-VN" dirty="0" smtClean="0">
                <a:latin typeface="+mn-lt"/>
                <a:ea typeface="+mn-ea"/>
                <a:cs typeface="+mn-cs"/>
              </a:rPr>
              <a:t> kí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hiệu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P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 smtClean="0">
                <a:latin typeface="+mn-lt"/>
                <a:ea typeface="+mn-ea"/>
                <a:cs typeface="+mn-cs"/>
              </a:rPr>
              <a:t> Q (đọc là “P và Q</a:t>
            </a:r>
            <a:r>
              <a:rPr lang="en-US" dirty="0" smtClean="0">
                <a:latin typeface="+mn-lt"/>
                <a:ea typeface="+mn-ea"/>
                <a:cs typeface="+mn-cs"/>
              </a:rPr>
              <a:t>)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 smtClean="0">
                <a:latin typeface="+mn-lt"/>
                <a:ea typeface="+mn-ea"/>
                <a:cs typeface="+mn-cs"/>
              </a:rPr>
              <a:t>Bảng chân trị</a:t>
            </a:r>
            <a:r>
              <a:rPr lang="en-US" dirty="0" smtClean="0">
                <a:latin typeface="+mn-lt"/>
                <a:ea typeface="+mn-ea"/>
                <a:cs typeface="+mn-cs"/>
              </a:rPr>
              <a:t>:</a:t>
            </a:r>
          </a:p>
          <a:p>
            <a:pPr algn="just">
              <a:buNone/>
            </a:pPr>
            <a:r>
              <a:rPr lang="en-US" dirty="0" smtClean="0">
                <a:solidFill>
                  <a:schemeClr val="accent2"/>
                </a:solidFill>
              </a:rPr>
              <a:t>NX</a:t>
            </a:r>
            <a:r>
              <a:rPr lang="en-US" dirty="0" smtClean="0"/>
              <a:t>: </a:t>
            </a:r>
            <a:r>
              <a:rPr lang="vi-VN" dirty="0" smtClean="0"/>
              <a:t>P</a:t>
            </a:r>
            <a:r>
              <a:rPr lang="vi-VN" dirty="0" smtClean="0">
                <a:sym typeface="Symbol"/>
              </a:rPr>
              <a:t></a:t>
            </a:r>
            <a:r>
              <a:rPr lang="vi-VN" dirty="0" smtClean="0"/>
              <a:t>Q đúng khi và chỉ khi </a:t>
            </a:r>
            <a:endParaRPr lang="en-US" dirty="0" smtClean="0"/>
          </a:p>
          <a:p>
            <a:pPr algn="just">
              <a:buNone/>
            </a:pPr>
            <a:r>
              <a:rPr lang="vi-VN" dirty="0" smtClean="0"/>
              <a:t>P và Q</a:t>
            </a:r>
            <a:r>
              <a:rPr lang="en-US" dirty="0" smtClean="0"/>
              <a:t> </a:t>
            </a:r>
            <a:r>
              <a:rPr lang="vi-VN" dirty="0" smtClean="0"/>
              <a:t>đồng thời đúng.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vi-VN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Ví dụ: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latin typeface="+mn-lt"/>
                <a:ea typeface="+mn-ea"/>
                <a:cs typeface="+mn-cs"/>
              </a:rPr>
              <a:t>P: “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nay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chủ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nhật</a:t>
            </a:r>
            <a:r>
              <a:rPr lang="en-US" dirty="0" smtClean="0">
                <a:latin typeface="+mn-lt"/>
                <a:ea typeface="+mn-ea"/>
                <a:cs typeface="+mn-cs"/>
              </a:rPr>
              <a:t>”</a:t>
            </a:r>
            <a:endParaRPr lang="vi-VN" dirty="0" smtClean="0">
              <a:latin typeface="+mn-lt"/>
              <a:ea typeface="+mn-ea"/>
              <a:cs typeface="+mn-cs"/>
            </a:endParaRPr>
          </a:p>
          <a:p>
            <a:pPr algn="just">
              <a:buNone/>
            </a:pPr>
            <a:r>
              <a:rPr lang="en-US" dirty="0" smtClean="0">
                <a:latin typeface="+mn-lt"/>
                <a:ea typeface="+mn-ea"/>
                <a:cs typeface="+mn-cs"/>
              </a:rPr>
              <a:t>  Q: “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nay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trời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mưa</a:t>
            </a:r>
            <a:r>
              <a:rPr lang="en-US" dirty="0" smtClean="0">
                <a:latin typeface="+mn-lt"/>
                <a:ea typeface="+mn-ea"/>
                <a:cs typeface="+mn-cs"/>
              </a:rPr>
              <a:t>”</a:t>
            </a:r>
          </a:p>
          <a:p>
            <a:pPr algn="just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vi-VN" dirty="0" smtClean="0">
                <a:latin typeface="+mn-lt"/>
                <a:ea typeface="+mn-ea"/>
                <a:cs typeface="+mn-cs"/>
              </a:rPr>
              <a:t>P </a:t>
            </a:r>
            <a:r>
              <a:rPr lang="vi-VN" dirty="0" smtClean="0">
                <a:latin typeface="+mn-lt"/>
                <a:ea typeface="+mn-ea"/>
                <a:cs typeface="+mn-cs"/>
                <a:sym typeface="Symbol"/>
              </a:rPr>
              <a:t></a:t>
            </a:r>
            <a:r>
              <a:rPr lang="vi-VN" dirty="0" smtClean="0">
                <a:latin typeface="+mn-lt"/>
                <a:ea typeface="+mn-ea"/>
                <a:cs typeface="+mn-cs"/>
              </a:rPr>
              <a:t> Q</a:t>
            </a:r>
            <a:r>
              <a:rPr lang="en-US" dirty="0" smtClean="0">
                <a:latin typeface="+mn-lt"/>
                <a:ea typeface="+mn-ea"/>
                <a:cs typeface="+mn-cs"/>
              </a:rPr>
              <a:t>: “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Hôm</a:t>
            </a:r>
            <a:r>
              <a:rPr lang="en-US" dirty="0" smtClean="0">
                <a:latin typeface="+mn-lt"/>
                <a:ea typeface="+mn-ea"/>
                <a:cs typeface="+mn-cs"/>
              </a:rPr>
              <a:t> nay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là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chủ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nhật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và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trời</a:t>
            </a:r>
            <a:r>
              <a:rPr lang="en-US" dirty="0" smtClean="0">
                <a:latin typeface="+mn-lt"/>
                <a:ea typeface="+mn-ea"/>
                <a:cs typeface="+mn-cs"/>
              </a:rPr>
              <a:t> </a:t>
            </a:r>
            <a:r>
              <a:rPr lang="en-US" dirty="0" err="1" smtClean="0">
                <a:latin typeface="+mn-lt"/>
                <a:ea typeface="+mn-ea"/>
                <a:cs typeface="+mn-cs"/>
              </a:rPr>
              <a:t>mưa</a:t>
            </a:r>
            <a:r>
              <a:rPr lang="en-US" dirty="0" smtClean="0">
                <a:latin typeface="+mn-lt"/>
                <a:ea typeface="+mn-ea"/>
                <a:cs typeface="+mn-cs"/>
              </a:rPr>
              <a:t>”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5943600" y="2667000"/>
          <a:ext cx="2755245" cy="1706880"/>
        </p:xfrm>
        <a:graphic>
          <a:graphicData uri="http://schemas.openxmlformats.org/drawingml/2006/table">
            <a:tbl>
              <a:tblPr firstRow="1" bandRow="1">
                <a:effectLst/>
                <a:tableStyleId>{7DF18680-E054-41AD-8BC1-D1AEF772440D}</a:tableStyleId>
              </a:tblPr>
              <a:tblGrid>
                <a:gridCol w="918415"/>
                <a:gridCol w="918415"/>
                <a:gridCol w="918415"/>
              </a:tblGrid>
              <a:tr h="462643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r>
                        <a:rPr lang="vi-VN" sz="28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</a:t>
                      </a:r>
                      <a:r>
                        <a:rPr lang="en-US" sz="2800" b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3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0</a:t>
                      </a:r>
                    </a:p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 err="1" smtClean="0"/>
              <a:t>Mệnh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đề</a:t>
            </a:r>
            <a:endParaRPr lang="en-US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E56B6-077A-4A36-A778-66B152E4D643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Office Theme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Office Them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5221</TotalTime>
  <Words>3232</Words>
  <Application>Microsoft Office PowerPoint</Application>
  <PresentationFormat>Trình chiếu Trên màn hình (4:3)</PresentationFormat>
  <Paragraphs>544</Paragraphs>
  <Slides>63</Slides>
  <Notes>12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Máy chủ nhúng OLE</vt:lpstr>
      </vt:variant>
      <vt:variant>
        <vt:i4>1</vt:i4>
      </vt:variant>
      <vt:variant>
        <vt:lpstr>Tiêu đề Bản chiếu</vt:lpstr>
      </vt:variant>
      <vt:variant>
        <vt:i4>63</vt:i4>
      </vt:variant>
    </vt:vector>
  </HeadingPairs>
  <TitlesOfParts>
    <vt:vector size="70" baseType="lpstr">
      <vt:lpstr>Arial</vt:lpstr>
      <vt:lpstr>Calibri</vt:lpstr>
      <vt:lpstr>Symbol</vt:lpstr>
      <vt:lpstr>Times New Roman</vt:lpstr>
      <vt:lpstr>Wingdings</vt:lpstr>
      <vt:lpstr>Layers</vt:lpstr>
      <vt:lpstr>Equation</vt:lpstr>
      <vt:lpstr>CẤU TRÚC RỜI RẠC</vt:lpstr>
      <vt:lpstr>CHƯƠNG I: CƠ SỞ LÔGIC</vt:lpstr>
      <vt:lpstr>Bản trình bày PowerPoint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Mệnh đề</vt:lpstr>
      <vt:lpstr>Biểu thức logic (Dạng mệnh đề)</vt:lpstr>
      <vt:lpstr>Biểu thức logic</vt:lpstr>
      <vt:lpstr>Biểu thức logic</vt:lpstr>
      <vt:lpstr>Biểu thức logic</vt:lpstr>
      <vt:lpstr>Biểu thức logic</vt:lpstr>
      <vt:lpstr>Biểu thức logic</vt:lpstr>
      <vt:lpstr>Các luật logic</vt:lpstr>
      <vt:lpstr>Các luật logic</vt:lpstr>
      <vt:lpstr>Các luật logic</vt:lpstr>
      <vt:lpstr>Các luật logic</vt:lpstr>
      <vt:lpstr>Các luật logic</vt:lpstr>
      <vt:lpstr>Qui tắc suy diễn</vt:lpstr>
      <vt:lpstr>Qui tắc suy diễn</vt:lpstr>
      <vt:lpstr>Qui tắc suy diễn 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Qui tắc suy diễn</vt:lpstr>
      <vt:lpstr>Suy luận (lập luận) sau đúng hay sai?</vt:lpstr>
      <vt:lpstr>Bản trình bày PowerPoint</vt:lpstr>
      <vt:lpstr>Qui tắc  suy diễn</vt:lpstr>
      <vt:lpstr>Giải</vt:lpstr>
      <vt:lpstr>Vị từ - Lượng từ</vt:lpstr>
      <vt:lpstr>Vị từ - Lượng từ</vt:lpstr>
      <vt:lpstr>Vị từ - Lượng từ</vt:lpstr>
      <vt:lpstr>Bản trình bày PowerPoint</vt:lpstr>
      <vt:lpstr>Bản trình bày PowerPoint</vt:lpstr>
      <vt:lpstr>Vị từ - Lượng từ</vt:lpstr>
      <vt:lpstr>Vị từ - Lượng từ</vt:lpstr>
      <vt:lpstr>Bản trình bày PowerPoint</vt:lpstr>
      <vt:lpstr>Bản trình bày PowerPoint</vt:lpstr>
      <vt:lpstr>Bản trình bày PowerPoint</vt:lpstr>
      <vt:lpstr>Bản trình bày PowerPoint</vt:lpstr>
      <vt:lpstr>Vị từ - Lượng từ</vt:lpstr>
      <vt:lpstr>Vị từ - Lượng từ</vt:lpstr>
      <vt:lpstr>Vị từ - Lượng từ</vt:lpstr>
      <vt:lpstr>Bản trình bày PowerPoint</vt:lpstr>
      <vt:lpstr>Qui nạp</vt:lpstr>
      <vt:lpstr>Qui nạp</vt:lpstr>
      <vt:lpstr>Qui nạp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rời rạc</dc:title>
  <dc:creator>MOP</dc:creator>
  <cp:lastModifiedBy>Le Huynh My Van</cp:lastModifiedBy>
  <cp:revision>254</cp:revision>
  <cp:lastPrinted>1601-01-01T00:00:00Z</cp:lastPrinted>
  <dcterms:created xsi:type="dcterms:W3CDTF">2011-10-02T12:41:29Z</dcterms:created>
  <dcterms:modified xsi:type="dcterms:W3CDTF">2014-09-07T05:38:39Z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TC102037551033</vt:lpwstr>
  </property>
</Properties>
</file>