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78"/>
  </p:notesMasterIdLst>
  <p:sldIdLst>
    <p:sldId id="554" r:id="rId2"/>
    <p:sldId id="380" r:id="rId3"/>
    <p:sldId id="392" r:id="rId4"/>
    <p:sldId id="393" r:id="rId5"/>
    <p:sldId id="394" r:id="rId6"/>
    <p:sldId id="396" r:id="rId7"/>
    <p:sldId id="397" r:id="rId8"/>
    <p:sldId id="400" r:id="rId9"/>
    <p:sldId id="401" r:id="rId10"/>
    <p:sldId id="403" r:id="rId11"/>
    <p:sldId id="404" r:id="rId12"/>
    <p:sldId id="406" r:id="rId13"/>
    <p:sldId id="513" r:id="rId14"/>
    <p:sldId id="414" r:id="rId15"/>
    <p:sldId id="504" r:id="rId16"/>
    <p:sldId id="505" r:id="rId17"/>
    <p:sldId id="417" r:id="rId18"/>
    <p:sldId id="418" r:id="rId19"/>
    <p:sldId id="419" r:id="rId20"/>
    <p:sldId id="420" r:id="rId21"/>
    <p:sldId id="433" r:id="rId22"/>
    <p:sldId id="514" r:id="rId23"/>
    <p:sldId id="515" r:id="rId24"/>
    <p:sldId id="517" r:id="rId25"/>
    <p:sldId id="518" r:id="rId26"/>
    <p:sldId id="519" r:id="rId27"/>
    <p:sldId id="520" r:id="rId28"/>
    <p:sldId id="521" r:id="rId29"/>
    <p:sldId id="522" r:id="rId30"/>
    <p:sldId id="444" r:id="rId31"/>
    <p:sldId id="523" r:id="rId32"/>
    <p:sldId id="524" r:id="rId33"/>
    <p:sldId id="525" r:id="rId34"/>
    <p:sldId id="526" r:id="rId35"/>
    <p:sldId id="452" r:id="rId36"/>
    <p:sldId id="527" r:id="rId37"/>
    <p:sldId id="528" r:id="rId38"/>
    <p:sldId id="529" r:id="rId39"/>
    <p:sldId id="530" r:id="rId40"/>
    <p:sldId id="531" r:id="rId41"/>
    <p:sldId id="532" r:id="rId42"/>
    <p:sldId id="533" r:id="rId43"/>
    <p:sldId id="534" r:id="rId44"/>
    <p:sldId id="535" r:id="rId45"/>
    <p:sldId id="391" r:id="rId46"/>
    <p:sldId id="472" r:id="rId47"/>
    <p:sldId id="473" r:id="rId48"/>
    <p:sldId id="536" r:id="rId49"/>
    <p:sldId id="537" r:id="rId50"/>
    <p:sldId id="538" r:id="rId51"/>
    <p:sldId id="539" r:id="rId52"/>
    <p:sldId id="540" r:id="rId53"/>
    <p:sldId id="541" r:id="rId54"/>
    <p:sldId id="542" r:id="rId55"/>
    <p:sldId id="543" r:id="rId56"/>
    <p:sldId id="544" r:id="rId57"/>
    <p:sldId id="545" r:id="rId58"/>
    <p:sldId id="546" r:id="rId59"/>
    <p:sldId id="560" r:id="rId60"/>
    <p:sldId id="561" r:id="rId61"/>
    <p:sldId id="562" r:id="rId62"/>
    <p:sldId id="563" r:id="rId63"/>
    <p:sldId id="564" r:id="rId64"/>
    <p:sldId id="565" r:id="rId65"/>
    <p:sldId id="547" r:id="rId66"/>
    <p:sldId id="555" r:id="rId67"/>
    <p:sldId id="556" r:id="rId68"/>
    <p:sldId id="557" r:id="rId69"/>
    <p:sldId id="558" r:id="rId70"/>
    <p:sldId id="548" r:id="rId71"/>
    <p:sldId id="549" r:id="rId72"/>
    <p:sldId id="550" r:id="rId73"/>
    <p:sldId id="559" r:id="rId74"/>
    <p:sldId id="551" r:id="rId75"/>
    <p:sldId id="552" r:id="rId76"/>
    <p:sldId id="553" r:id="rId7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y tan" initials="dt" lastIdx="1" clrIdx="0">
    <p:extLst>
      <p:ext uri="{19B8F6BF-5375-455C-9EA6-DF929625EA0E}">
        <p15:presenceInfo xmlns:p15="http://schemas.microsoft.com/office/powerpoint/2012/main" userId="10f0cccea2fc0f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FF7C80"/>
    <a:srgbClr val="FF0000"/>
    <a:srgbClr val="FF9900"/>
    <a:srgbClr val="FFCC00"/>
    <a:srgbClr val="00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87111" autoAdjust="0"/>
  </p:normalViewPr>
  <p:slideViewPr>
    <p:cSldViewPr>
      <p:cViewPr varScale="1">
        <p:scale>
          <a:sx n="75" d="100"/>
          <a:sy n="75" d="100"/>
        </p:scale>
        <p:origin x="131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7B7CC94-87B7-48A0-85C1-954A44E70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1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B7CC94-87B7-48A0-85C1-954A44E705D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05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70BB538-3A1E-4090-B284-F0498C7419D5}" type="slidenum">
              <a:rPr lang="en-US" smtClean="0">
                <a:latin typeface="Arial" panose="020B0604020202020204" pitchFamily="34" charset="0"/>
              </a:rPr>
              <a:pPr/>
              <a:t>10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7327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0151185-F93F-4729-A5E5-F1B1A280AEB8}" type="slidenum">
              <a:rPr lang="en-US" smtClean="0">
                <a:latin typeface="Arial" panose="020B0604020202020204" pitchFamily="34" charset="0"/>
              </a:rPr>
              <a:pPr/>
              <a:t>11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48104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5F0ED3F-D17C-4D1B-A394-ABB6D63BF661}" type="slidenum">
              <a:rPr lang="en-US" smtClean="0">
                <a:latin typeface="Arial" panose="020B0604020202020204" pitchFamily="34" charset="0"/>
              </a:rPr>
              <a:pPr/>
              <a:t>12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1862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7FF6BFA-4856-4E65-8944-EA763FC1DDAC}" type="slidenum">
              <a:rPr lang="en-US" smtClean="0">
                <a:latin typeface="Arial" panose="020B0604020202020204" pitchFamily="34" charset="0"/>
              </a:rPr>
              <a:pPr/>
              <a:t>13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1181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33CB3AB-8A51-47A4-BAA6-74E042BD413F}" type="slidenum">
              <a:rPr lang="en-US" smtClean="0">
                <a:latin typeface="Arial" panose="020B0604020202020204" pitchFamily="34" charset="0"/>
              </a:rPr>
              <a:pPr/>
              <a:t>14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33698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B7CC94-87B7-48A0-85C1-954A44E705D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2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AAED97B-4C08-411A-A9A7-6530DC58649B}" type="slidenum">
              <a:rPr lang="en-US" smtClean="0">
                <a:latin typeface="Arial" panose="020B0604020202020204" pitchFamily="34" charset="0"/>
              </a:rPr>
              <a:pPr/>
              <a:t>17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08935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3542A1B-690E-4E0C-B21E-BFBBCDD3342E}" type="slidenum">
              <a:rPr lang="en-US" smtClean="0">
                <a:latin typeface="Arial" panose="020B0604020202020204" pitchFamily="34" charset="0"/>
              </a:rPr>
              <a:pPr/>
              <a:t>18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35292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139A727-26EA-4648-B566-0F90AFECFCBF}" type="slidenum">
              <a:rPr lang="en-US" smtClean="0">
                <a:latin typeface="Arial" panose="020B0604020202020204" pitchFamily="34" charset="0"/>
              </a:rPr>
              <a:pPr/>
              <a:t>19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05714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F5683D0-6356-41A2-B7C6-3B9EF8588803}" type="slidenum">
              <a:rPr lang="en-US" smtClean="0">
                <a:latin typeface="Arial" panose="020B0604020202020204" pitchFamily="34" charset="0"/>
              </a:rPr>
              <a:pPr/>
              <a:t>20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3242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56B5EE7-843A-41BC-8BE4-7A4ECC3B88D7}" type="slidenum">
              <a:rPr lang="en-US" smtClean="0">
                <a:latin typeface="Arial" panose="020B0604020202020204" pitchFamily="34" charset="0"/>
              </a:rPr>
              <a:pPr/>
              <a:t>2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51888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5966C97-6636-48CA-BF8B-415D977A2D35}" type="slidenum">
              <a:rPr lang="en-US" smtClean="0">
                <a:latin typeface="Arial" panose="020B0604020202020204" pitchFamily="34" charset="0"/>
              </a:rPr>
              <a:pPr/>
              <a:t>21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43062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0DE8CCD-AD46-485A-81C7-217ED16AEEE9}" type="slidenum">
              <a:rPr lang="en-US" smtClean="0">
                <a:latin typeface="Arial" panose="020B0604020202020204" pitchFamily="34" charset="0"/>
              </a:rPr>
              <a:pPr/>
              <a:t>22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2592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480296F-42CD-40F1-BF1F-255B5728E4AE}" type="slidenum">
              <a:rPr lang="en-US" smtClean="0">
                <a:latin typeface="Arial" panose="020B0604020202020204" pitchFamily="34" charset="0"/>
              </a:rPr>
              <a:pPr/>
              <a:t>23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70549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9086071-A78D-407C-B4EF-4842831A3E75}" type="slidenum">
              <a:rPr lang="en-US" smtClean="0">
                <a:latin typeface="Arial" panose="020B0604020202020204" pitchFamily="34" charset="0"/>
              </a:rPr>
              <a:pPr/>
              <a:t>24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1004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42DEFB8-4D21-4EDD-9013-F36630A15C76}" type="slidenum">
              <a:rPr lang="en-US" smtClean="0">
                <a:latin typeface="Arial" panose="020B0604020202020204" pitchFamily="34" charset="0"/>
              </a:rPr>
              <a:pPr/>
              <a:t>25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6372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397F076-71EA-4EDA-89A0-13807793C264}" type="slidenum">
              <a:rPr lang="en-US" smtClean="0">
                <a:latin typeface="Arial" panose="020B0604020202020204" pitchFamily="34" charset="0"/>
              </a:rPr>
              <a:pPr/>
              <a:t>26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60335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3C4AF94-006E-4A9C-9DE7-97D4C7E43320}" type="slidenum">
              <a:rPr lang="en-US" smtClean="0">
                <a:latin typeface="Arial" panose="020B0604020202020204" pitchFamily="34" charset="0"/>
              </a:rPr>
              <a:pPr/>
              <a:t>27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7169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4526163-CA51-4A85-B9B0-BF2E8AF43849}" type="slidenum">
              <a:rPr lang="en-US" smtClean="0">
                <a:latin typeface="Arial" panose="020B0604020202020204" pitchFamily="34" charset="0"/>
              </a:rPr>
              <a:pPr/>
              <a:t>28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1135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5C3E52F-A672-4A19-90C5-81A71C22BE38}" type="slidenum">
              <a:rPr lang="en-US" smtClean="0">
                <a:latin typeface="Arial" panose="020B0604020202020204" pitchFamily="34" charset="0"/>
              </a:rPr>
              <a:pPr/>
              <a:t>29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44660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A63E1CF-89AA-4121-AD6F-9259CEA7CEB9}" type="slidenum">
              <a:rPr lang="en-US" smtClean="0">
                <a:latin typeface="Arial" panose="020B0604020202020204" pitchFamily="34" charset="0"/>
              </a:rPr>
              <a:pPr/>
              <a:t>30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2507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A7E5A44-599E-4A4E-8AAB-C0D4EB5F1C94}" type="slidenum">
              <a:rPr lang="en-US" smtClean="0">
                <a:latin typeface="Arial" panose="020B0604020202020204" pitchFamily="34" charset="0"/>
              </a:rPr>
              <a:pPr/>
              <a:t>3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41681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BA704F3-135A-4340-901A-070C23D21659}" type="slidenum">
              <a:rPr lang="en-US" smtClean="0">
                <a:latin typeface="Arial" panose="020B0604020202020204" pitchFamily="34" charset="0"/>
              </a:rPr>
              <a:pPr/>
              <a:t>31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257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D67F124-26BC-4B11-B1C7-764BA8504791}" type="slidenum">
              <a:rPr lang="en-US" smtClean="0">
                <a:latin typeface="Arial" panose="020B0604020202020204" pitchFamily="34" charset="0"/>
              </a:rPr>
              <a:pPr/>
              <a:t>32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43046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AD122D0-BB08-44A3-9A2A-7374FE649493}" type="slidenum">
              <a:rPr lang="en-US" smtClean="0">
                <a:latin typeface="Arial" panose="020B0604020202020204" pitchFamily="34" charset="0"/>
              </a:rPr>
              <a:pPr/>
              <a:t>33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2744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ECD19ED-877E-4E56-B7B3-E7F25B6EFFD7}" type="slidenum">
              <a:rPr lang="en-US" smtClean="0">
                <a:latin typeface="Arial" panose="020B0604020202020204" pitchFamily="34" charset="0"/>
              </a:rPr>
              <a:pPr/>
              <a:t>34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095228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5FFB6B7-F602-4965-84AE-1237CDF41D1A}" type="slidenum">
              <a:rPr lang="en-US" smtClean="0">
                <a:latin typeface="Arial" panose="020B0604020202020204" pitchFamily="34" charset="0"/>
              </a:rPr>
              <a:pPr/>
              <a:t>35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08439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1D0F855-F5EE-45B9-A569-8BD57F0A49E0}" type="slidenum">
              <a:rPr lang="en-US" smtClean="0">
                <a:latin typeface="Arial" panose="020B0604020202020204" pitchFamily="34" charset="0"/>
              </a:rPr>
              <a:pPr/>
              <a:t>36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00178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B84C548-2A71-4E0C-AF0E-9C95388CD626}" type="slidenum">
              <a:rPr lang="en-US" smtClean="0">
                <a:latin typeface="Arial" panose="020B0604020202020204" pitchFamily="34" charset="0"/>
              </a:rPr>
              <a:pPr/>
              <a:t>37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54226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446C1F8-6FB5-4E9B-AEC0-F68961EB4C69}" type="slidenum">
              <a:rPr lang="en-US" smtClean="0">
                <a:latin typeface="Arial" panose="020B0604020202020204" pitchFamily="34" charset="0"/>
              </a:rPr>
              <a:pPr/>
              <a:t>45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99053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770B8B3-2D56-45E7-9695-4D7E1E782AAA}" type="slidenum">
              <a:rPr lang="en-US" smtClean="0">
                <a:latin typeface="Arial" panose="020B0604020202020204" pitchFamily="34" charset="0"/>
              </a:rPr>
              <a:pPr/>
              <a:t>46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635800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7D56773-9AFA-44C1-8249-B68CB021A40A}" type="slidenum">
              <a:rPr lang="en-US" smtClean="0">
                <a:latin typeface="Arial" panose="020B0604020202020204" pitchFamily="34" charset="0"/>
              </a:rPr>
              <a:pPr/>
              <a:t>47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0296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2276005-FA6B-471C-B087-55BA618BBCBA}" type="slidenum">
              <a:rPr lang="en-US" smtClean="0">
                <a:latin typeface="Arial" panose="020B0604020202020204" pitchFamily="34" charset="0"/>
              </a:rPr>
              <a:pPr/>
              <a:t>4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3830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FFDBCAB-A29C-4216-9BF9-1A6D2A3281A6}" type="slidenum">
              <a:rPr lang="en-US" smtClean="0">
                <a:latin typeface="Arial" panose="020B0604020202020204" pitchFamily="34" charset="0"/>
              </a:rPr>
              <a:pPr/>
              <a:t>5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3772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DFCD2A2-E5BA-4399-9AB2-5F198684B665}" type="slidenum">
              <a:rPr lang="en-US" smtClean="0">
                <a:latin typeface="Arial" panose="020B0604020202020204" pitchFamily="34" charset="0"/>
              </a:rPr>
              <a:pPr/>
              <a:t>6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913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5B4618E-001C-4D98-9A7F-3B0EFA00AC7B}" type="slidenum">
              <a:rPr lang="en-US" smtClean="0">
                <a:latin typeface="Arial" panose="020B0604020202020204" pitchFamily="34" charset="0"/>
              </a:rPr>
              <a:pPr/>
              <a:t>7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12870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E0D6411-AD47-4658-AF4E-A360BAAA382E}" type="slidenum">
              <a:rPr lang="en-US" smtClean="0">
                <a:latin typeface="Arial" panose="020B0604020202020204" pitchFamily="34" charset="0"/>
              </a:rPr>
              <a:pPr/>
              <a:t>8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7760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D412D47-C849-4EA0-BF4E-9609754AC227}" type="slidenum">
              <a:rPr lang="en-US" smtClean="0">
                <a:latin typeface="Arial" panose="020B0604020202020204" pitchFamily="34" charset="0"/>
              </a:rPr>
              <a:pPr/>
              <a:t>9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4394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3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6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988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2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599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4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4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3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4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2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4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4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5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2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5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9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jp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gif"/><Relationship Id="rId2" Type="http://schemas.openxmlformats.org/officeDocument/2006/relationships/hyperlink" Target="javascript:void(0)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28600" y="990600"/>
            <a:ext cx="93726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5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5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THUYẾT TRÌNH</a:t>
            </a:r>
          </a:p>
          <a:p>
            <a:endParaRPr lang="en-US" sz="45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5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5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45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4</a:t>
            </a:r>
            <a:r>
              <a:rPr lang="en-US" sz="4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00397"/>
            <a:ext cx="77724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TRƯỜNG ĐẠI HỌC CÔNG NGHỆ THÔNG TIN</a:t>
            </a:r>
          </a:p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2362201"/>
            <a:ext cx="23812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8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1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75" fill="hold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75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75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Ví dụ:</a:t>
            </a:r>
            <a:endParaRPr 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6347714" cy="3880773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" smtClean="0"/>
              <a:t>	</a:t>
            </a:r>
            <a:r>
              <a:rPr lang="es-ES" sz="2800" smtClean="0"/>
              <a:t>Cho U là tập bất kỳ, trên A = </a:t>
            </a:r>
            <a:r>
              <a:rPr lang="es-ES" sz="2800" smtClean="0">
                <a:latin typeface="Script MT Bold" pitchFamily="66" charset="0"/>
              </a:rPr>
              <a:t>P</a:t>
            </a:r>
            <a:r>
              <a:rPr lang="es-ES" sz="2800" smtClean="0"/>
              <a:t>(U) (</a:t>
            </a:r>
            <a:r>
              <a:rPr lang="es-ES" sz="2800" i="1" smtClean="0"/>
              <a:t>tập các tập con của U</a:t>
            </a:r>
            <a:r>
              <a:rPr lang="es-ES" sz="2800" smtClean="0"/>
              <a:t>) xét phép </a:t>
            </a:r>
            <a:r>
              <a:rPr lang="es-ES" sz="2800" smtClean="0">
                <a:sym typeface="Symbol" panose="05050102010706020507" pitchFamily="18" charset="2"/>
              </a:rPr>
              <a:t> là phép</a:t>
            </a:r>
            <a:r>
              <a:rPr lang="es-ES" sz="2800" smtClean="0"/>
              <a:t> </a:t>
            </a:r>
            <a:r>
              <a:rPr lang="es-ES" sz="2800" smtClean="0">
                <a:sym typeface="Symbol" panose="05050102010706020507" pitchFamily="18" charset="2"/>
              </a:rPr>
              <a:t></a:t>
            </a:r>
            <a:r>
              <a:rPr lang="es-ES" sz="2800" smtClean="0"/>
              <a:t>, phép </a:t>
            </a:r>
            <a:r>
              <a:rPr lang="es-ES" sz="2800" smtClean="0">
                <a:sym typeface="Symbol" panose="05050102010706020507" pitchFamily="18" charset="2"/>
              </a:rPr>
              <a:t> là phép </a:t>
            </a:r>
            <a:r>
              <a:rPr lang="es-ES" sz="2800" smtClean="0"/>
              <a:t>, phép </a:t>
            </a:r>
            <a:r>
              <a:rPr lang="es-ES" sz="2800" baseline="30000" smtClean="0"/>
              <a:t>/</a:t>
            </a:r>
            <a:r>
              <a:rPr lang="es-ES" sz="2800" smtClean="0"/>
              <a:t> là phép lấy phần bù, phần tử 0 là tập rỗng </a:t>
            </a:r>
            <a:r>
              <a:rPr lang="es-ES" sz="2800" smtClean="0">
                <a:sym typeface="Symbol" panose="05050102010706020507" pitchFamily="18" charset="2"/>
              </a:rPr>
              <a:t></a:t>
            </a:r>
            <a:r>
              <a:rPr lang="es-ES" sz="2800" smtClean="0"/>
              <a:t> còn phần tử 1 là tập U.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s-ES" sz="2800" smtClean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" sz="2800" smtClean="0"/>
              <a:t>	Khi đó </a:t>
            </a:r>
            <a:r>
              <a:rPr lang="es-ES" sz="2800" smtClean="0">
                <a:latin typeface="Script MT Bold" pitchFamily="66" charset="0"/>
              </a:rPr>
              <a:t>P</a:t>
            </a:r>
            <a:r>
              <a:rPr lang="es-ES" sz="2800" smtClean="0"/>
              <a:t>(U) là một đại số Boole.</a:t>
            </a:r>
            <a:endParaRPr lang="en-US" sz="2800" smtClean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96200" y="6492874"/>
            <a:ext cx="1295400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Ví dụ: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30400"/>
            <a:ext cx="6934200" cy="3881438"/>
          </a:xfrm>
        </p:spPr>
        <p:txBody>
          <a:bodyPr rtlCol="0">
            <a:normAutofit fontScale="92500" lnSpcReduction="10000"/>
          </a:bodyPr>
          <a:lstStyle/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Tích Descartes A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B 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của các đại số Boole A, B là một đại số Boole, trong đó: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 		(a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,b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 (a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,b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) = (a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1 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 b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 a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  b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),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		(a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,b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 (a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,b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) = (a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1 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 b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 a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  b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),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		(a, b)</a:t>
            </a:r>
            <a:r>
              <a:rPr lang="es-ES" sz="2800" baseline="30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/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 = (a</a:t>
            </a:r>
            <a:r>
              <a:rPr lang="es-ES" sz="2800" baseline="30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/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 b</a:t>
            </a:r>
            <a:r>
              <a:rPr lang="es-ES" sz="2800" baseline="30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/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),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		(0,0) là phần tử 0 trong A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B, 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		(1,1) là phần tử 1 trong A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B.</a:t>
            </a:r>
            <a:endParaRPr lang="es-ES" sz="2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	Đặc biệt, 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latin typeface="Script MT Bold" pitchFamily="66" charset="0"/>
              </a:rPr>
              <a:t>B</a:t>
            </a:r>
            <a:r>
              <a:rPr lang="es-ES" sz="2800" baseline="3000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 là một đại số Boole.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72400" y="6492874"/>
            <a:ext cx="12984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-228600" y="457200"/>
            <a:ext cx="7543800" cy="65532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eaLnBrk="1" hangingPunct="1">
              <a:buFont typeface="Wingdings 3" panose="05040102010807070707" pitchFamily="18" charset="2"/>
              <a:buNone/>
            </a:pPr>
            <a:r>
              <a:rPr lang="es-E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Nếu không nói gì thêm, tất cả các tập được nói đến trong chương này đều là tập hữu hạn.</a:t>
            </a:r>
          </a:p>
          <a:p>
            <a:pPr algn="just" eaLnBrk="1" hangingPunct="1">
              <a:buFont typeface="Wingdings 3" panose="05040102010807070707" pitchFamily="18" charset="2"/>
              <a:buNone/>
            </a:pPr>
            <a:endParaRPr lang="es-ES" sz="28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 3" panose="05040102010807070707" pitchFamily="18" charset="2"/>
              <a:buNone/>
            </a:pPr>
            <a:r>
              <a:rPr lang="es-E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Nhắc lại: Một tập hữu hạn sắp thứ tự luôn luôn có phần tử tối tiểu/tối đại.</a:t>
            </a:r>
            <a:endParaRPr lang="en-US" sz="28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sz="28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 3" panose="05040102010807070707" pitchFamily="18" charset="2"/>
              <a:buNone/>
            </a:pPr>
            <a:r>
              <a:rPr lang="es-E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Trên một đại số Boole tổng quát chúng ta cũng có các hằng đẳng thức giống như các hằng đẳng thức đã xét trên đại số logic B.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07096" y="25400"/>
            <a:ext cx="8136904" cy="6719596"/>
          </a:xfrm>
          <a:prstGeom prst="rect">
            <a:avLst/>
          </a:prstGeom>
          <a:blipFill rotWithShape="0">
            <a:blip r:embed="rId3"/>
            <a:stretch>
              <a:fillRect l="-599" t="-454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Hàm Boole</a:t>
            </a:r>
            <a:endParaRPr 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78255" y="1676400"/>
            <a:ext cx="7010400" cy="45720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" smtClean="0"/>
              <a:t>	</a:t>
            </a:r>
            <a:r>
              <a:rPr lang="es-ES" sz="2800" smtClean="0">
                <a:solidFill>
                  <a:srgbClr val="FF0000"/>
                </a:solidFill>
              </a:rPr>
              <a:t>Định nghĩa: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" sz="2800" smtClean="0"/>
              <a:t>	Ánh xạ f: B</a:t>
            </a:r>
            <a:r>
              <a:rPr lang="es-ES" sz="2800" baseline="30000" smtClean="0"/>
              <a:t>n</a:t>
            </a:r>
            <a:r>
              <a:rPr lang="en-US" sz="2800" smtClean="0">
                <a:sym typeface="Symbol" panose="05050102010706020507" pitchFamily="18" charset="2"/>
              </a:rPr>
              <a:t></a:t>
            </a:r>
            <a:r>
              <a:rPr lang="es-ES" sz="2800" smtClean="0"/>
              <a:t>B gọi là một hàm Boole n biến.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" sz="2800" smtClean="0"/>
              <a:t>	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" sz="2800" smtClean="0"/>
              <a:t>	Hàm đồng nhất bằng 1 ký hiệu là 1, hàm đồng nhất bằng 0 ký hi</a:t>
            </a:r>
            <a:r>
              <a:rPr lang="en-US" sz="2800" smtClean="0"/>
              <a:t>ệu là 0. Tập tất cả các hàm Boole n – biến ký hiệu là </a:t>
            </a:r>
            <a:r>
              <a:rPr lang="en-US" sz="2800" smtClean="0">
                <a:latin typeface="Script MT Bold" pitchFamily="66" charset="0"/>
              </a:rPr>
              <a:t>F</a:t>
            </a:r>
            <a:r>
              <a:rPr lang="en-US" sz="2800" baseline="-25000" smtClean="0"/>
              <a:t>n</a:t>
            </a:r>
            <a:r>
              <a:rPr lang="en-US" sz="2800" smtClean="0"/>
              <a:t>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>
          <a:xfrm>
            <a:off x="-228600" y="838200"/>
            <a:ext cx="8365067" cy="5279363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	Cho f và g là hai hàm Boole n biến. </a:t>
            </a:r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Chúng ta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800"/>
              <a:t> </a:t>
            </a:r>
            <a:r>
              <a:rPr lang="en-US" sz="2800" smtClean="0"/>
              <a:t>   </a:t>
            </a:r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có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các định nghĩa như sau</a:t>
            </a:r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: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	1) (f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 g)(x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 …, 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n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) =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(x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 …, 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n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)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 g(x</a:t>
            </a:r>
            <a:r>
              <a:rPr lang="en-US" sz="2800" baseline="-2500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 …, 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n</a:t>
            </a:r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sym typeface="Symbol" panose="05050102010706020507" pitchFamily="18" charset="2"/>
            </a:endParaRP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	2)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(f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 g)(x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 …, 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n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) =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(x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 …, 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n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)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 g(x</a:t>
            </a:r>
            <a:r>
              <a:rPr lang="en-US" sz="2800" baseline="-2500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 …, 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n</a:t>
            </a:r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sym typeface="Symbol" panose="05050102010706020507" pitchFamily="18" charset="2"/>
            </a:endParaRP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	3) f</a:t>
            </a:r>
            <a:r>
              <a:rPr lang="en-US" sz="2800" baseline="30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/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(x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 …, 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n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) = (f(x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 …, 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n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))</a:t>
            </a:r>
            <a:r>
              <a:rPr lang="en-US" sz="2800" baseline="30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/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                       với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mọi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 …, 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n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.	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sym typeface="Symbol" panose="05050102010706020507" pitchFamily="18" charset="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7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7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7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7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7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7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7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7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7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6781800" cy="41148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mtClean="0"/>
              <a:t>	</a:t>
            </a:r>
            <a:r>
              <a:rPr lang="en-US" sz="3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 có F</a:t>
            </a:r>
            <a:r>
              <a:rPr lang="en-US" sz="38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cùng các phép toán này lập thành một đại số Boole.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Ngoài ra còn có: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 </a:t>
            </a:r>
            <a:r>
              <a:rPr lang="en-US" sz="3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g  f  g = g  f  g = f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sz="380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3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trong đó f  g nếu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3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f(x</a:t>
            </a:r>
            <a:r>
              <a:rPr lang="en-US" sz="3800" baseline="-25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3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…, x</a:t>
            </a:r>
            <a:r>
              <a:rPr lang="en-US" sz="3800" baseline="-25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3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 g(x</a:t>
            </a:r>
            <a:r>
              <a:rPr lang="en-US" sz="3800" baseline="-25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3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…, x</a:t>
            </a:r>
            <a:r>
              <a:rPr lang="en-US" sz="3800" baseline="-25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3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mtClean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smtClean="0">
              <a:sym typeface="Symbol" panose="05050102010706020507" pitchFamily="18" charset="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72400" y="6492874"/>
            <a:ext cx="12984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537237"/>
            <a:ext cx="6781801" cy="5203163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 thông thường nhất để xác định một hàm Boole là dùng bảng giá trị.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 Boole 2 biến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i="1" smtClean="0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7010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Ví dụ: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22263" y="3000375"/>
            <a:ext cx="7391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AutoNum type="arabicPeriod"/>
              <a:defRPr/>
            </a:pP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0"/>
              </a:spcBef>
              <a:defRPr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0 (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04800" y="3962400"/>
            <a:ext cx="73152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ts val="600"/>
              </a:spcBef>
              <a:buFontTx/>
              <a:buAutoNum type="arabicPeriod" startAt="2"/>
              <a:defRPr/>
            </a:pP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spcBef>
                <a:spcPts val="600"/>
              </a:spcBef>
              <a:defRPr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(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qua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ts val="600"/>
              </a:spcBef>
              <a:defRPr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0 (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>
              <a:latin typeface="VNI-Viettay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04800" y="1676400"/>
            <a:ext cx="7315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Xét kết quả f trong việc thông qua một quyết định dựa vào 3 phiếu bầu x, y, z 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04800" y="457200"/>
            <a:ext cx="7391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 đó f là hàm Bool theo 3 biến x,y,x có bảng chân trị như sau: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1676400"/>
          <a:ext cx="4876800" cy="4611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512410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x</a:t>
                      </a:r>
                      <a:endParaRPr lang="en-US" sz="1800" b="1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y</a:t>
                      </a:r>
                      <a:endParaRPr lang="en-US" sz="1800" b="1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z</a:t>
                      </a:r>
                      <a:endParaRPr lang="en-US" sz="1800" b="1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f</a:t>
                      </a:r>
                      <a:endParaRPr lang="en-US" sz="1800" b="1"/>
                    </a:p>
                  </a:txBody>
                  <a:tcPr marT="45719" marB="45719"/>
                </a:tc>
              </a:tr>
              <a:tr h="51241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</a:tr>
              <a:tr h="51241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</a:tr>
              <a:tr h="51241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</a:tr>
              <a:tr h="51241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</a:tr>
              <a:tr h="51241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</a:tr>
              <a:tr h="51241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</a:tr>
              <a:tr h="51241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</a:tr>
              <a:tr h="51241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</a:tr>
            </a:tbl>
          </a:graphicData>
        </a:graphic>
      </p:graphicFrame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6348413" cy="13208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smtClean="0">
                <a:solidFill>
                  <a:srgbClr val="FF0000"/>
                </a:solidFill>
              </a:rPr>
              <a:t>NỘI DUNG CHÍNH</a:t>
            </a:r>
            <a:endParaRPr lang="en-US" sz="5400">
              <a:solidFill>
                <a:srgbClr val="FF00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458200" cy="5173134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s-ES" sz="4100" smtClean="0"/>
              <a:t>Đại số logic </a:t>
            </a:r>
            <a:r>
              <a:rPr lang="en-US" sz="4100" smtClean="0">
                <a:latin typeface="Script MT Bold" pitchFamily="66" charset="0"/>
              </a:rPr>
              <a:t>B</a:t>
            </a:r>
            <a:r>
              <a:rPr lang="en-US" sz="4100" smtClean="0"/>
              <a:t> </a:t>
            </a:r>
            <a:endParaRPr lang="es-ES" sz="4100" smtClean="0"/>
          </a:p>
          <a:p>
            <a:pPr eaLnBrk="1" hangingPunct="1"/>
            <a:r>
              <a:rPr lang="es-ES" sz="4100" smtClean="0"/>
              <a:t>Đại số Boole </a:t>
            </a:r>
          </a:p>
          <a:p>
            <a:pPr eaLnBrk="1" hangingPunct="1"/>
            <a:r>
              <a:rPr lang="es-ES" sz="4100" smtClean="0"/>
              <a:t>Hàm Boole</a:t>
            </a:r>
          </a:p>
          <a:p>
            <a:pPr eaLnBrk="1" hangingPunct="1"/>
            <a:r>
              <a:rPr lang="es-ES" sz="4100" smtClean="0"/>
              <a:t>Công thức đa thức tối thiểu</a:t>
            </a:r>
          </a:p>
          <a:p>
            <a:pPr eaLnBrk="1" hangingPunct="1"/>
            <a:r>
              <a:rPr lang="en-US" sz="4100" smtClean="0"/>
              <a:t>Biểu đồ Karnaugh của hàm Boole</a:t>
            </a:r>
          </a:p>
          <a:p>
            <a:r>
              <a:rPr lang="en-US" sz="4100"/>
              <a:t>Phương pháp Quine – McCluskey</a:t>
            </a:r>
            <a:endParaRPr lang="en-US" sz="4100" smtClean="0"/>
          </a:p>
          <a:p>
            <a:pPr eaLnBrk="1" hangingPunct="1"/>
            <a:r>
              <a:rPr lang="en-US" sz="4100" i="1" smtClean="0"/>
              <a:t>Các cổng logic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492874"/>
            <a:ext cx="10698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7010400" cy="4876800"/>
          </a:xfrm>
        </p:spPr>
        <p:txBody>
          <a:bodyPr rtlCol="0">
            <a:noAutofit/>
          </a:bodyPr>
          <a:lstStyle/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Chúng ta cũng có thể xác định hàm Boole bằng một biểu thức Boole. Đó là một biểu thức gồm các biến Boole và các phép toán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(hội),  (tuyển), </a:t>
            </a:r>
            <a:r>
              <a:rPr lang="en-US" sz="280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(phép lấy bù).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>
              <a:buNone/>
              <a:defRPr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Mỗi biểu thức Boole cũng được xem như một hàm Boole. </a:t>
            </a:r>
            <a:endParaRPr lang="en-US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Tích sơ cấp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96533"/>
            <a:ext cx="6347714" cy="388077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	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 x gọi là biến Boole nếu x chỉ nhận một trong hai giá trị 0/1.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Giả sử x là một biến Boole. Khi đó ký hiệu x</a:t>
            </a:r>
            <a:r>
              <a:rPr lang="en-US" sz="3000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x, x</a:t>
            </a:r>
            <a:r>
              <a:rPr lang="en-US" sz="3000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x. 	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mtClean="0">
              <a:sym typeface="Symbol" panose="05050102010706020507" pitchFamily="18" charset="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	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			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72400" y="6492874"/>
            <a:ext cx="12984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1000" y="533400"/>
            <a:ext cx="716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smtClean="0">
                <a:solidFill>
                  <a:schemeClr val="accent1"/>
                </a:solidFill>
                <a:latin typeface="Tahoma" panose="020B0604030504040204" pitchFamily="34" charset="0"/>
              </a:rPr>
              <a:t>Các </a:t>
            </a:r>
            <a:r>
              <a:rPr lang="en-US" sz="2800" b="1">
                <a:solidFill>
                  <a:schemeClr val="accent1"/>
                </a:solidFill>
                <a:latin typeface="Tahoma" panose="020B0604030504040204" pitchFamily="34" charset="0"/>
              </a:rPr>
              <a:t>phép toán trên hàm Boole:</a:t>
            </a:r>
            <a:endParaRPr lang="vi-VN" sz="2800" b="1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" y="1676400"/>
                <a:ext cx="7848872" cy="2569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err="1"/>
                  <a:t>Phép</a:t>
                </a:r>
                <a:r>
                  <a:rPr lang="en-US" sz="3200" b="1"/>
                  <a:t> </a:t>
                </a:r>
                <a:r>
                  <a:rPr lang="en-US" sz="3200" b="1" err="1"/>
                  <a:t>cộng</a:t>
                </a:r>
                <a:r>
                  <a:rPr lang="en-US" sz="3200" b="1"/>
                  <a:t> Boole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/>
                  <a:t>:</a:t>
                </a:r>
              </a:p>
              <a:p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Với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800" baseline="-25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ta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định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nghĩa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tổng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Boole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của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̀ g:</a:t>
                </a:r>
              </a:p>
              <a:p>
                <a:pPr algn="ctr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𝒇𝒈</m:t>
                      </m:r>
                    </m:oMath>
                  </m:oMathPara>
                </a14:m>
                <a:endParaRPr 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endParaRPr lang="en-US" sz="20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676400"/>
                <a:ext cx="7848872" cy="2569934"/>
              </a:xfrm>
              <a:prstGeom prst="rect">
                <a:avLst/>
              </a:prstGeom>
              <a:blipFill rotWithShape="0">
                <a:blip r:embed="rId3"/>
                <a:stretch>
                  <a:fillRect l="-178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4400" y="4495800"/>
                <a:ext cx="59766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mtClean="0">
                    <a:sym typeface="Wingdings" panose="05000000000000000000" pitchFamily="2" charset="2"/>
                  </a:rPr>
                  <a:t> </a:t>
                </a:r>
                <a:r>
                  <a:rPr lang="en-US" sz="2800" smtClean="0"/>
                  <a:t>(</a:t>
                </a:r>
                <a:r>
                  <a:rPr lang="en-US" sz="2800"/>
                  <a:t>f</a:t>
                </a:r>
                <a:r>
                  <a:rPr lang="en-US" sz="280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800" smtClean="0"/>
                  <a:t> </a:t>
                </a:r>
                <a:r>
                  <a:rPr lang="en-US" sz="2800"/>
                  <a:t>g)(x) = f(x) </a:t>
                </a:r>
                <a:r>
                  <a:rPr lang="en-US" sz="2800" smtClean="0"/>
                  <a:t>+ g(x</a:t>
                </a:r>
                <a:r>
                  <a:rPr lang="en-US" sz="2800"/>
                  <a:t>) </a:t>
                </a:r>
                <a:r>
                  <a:rPr lang="en-US" sz="2800" smtClean="0"/>
                  <a:t>– f(x)g(x</a:t>
                </a:r>
                <a:r>
                  <a:rPr lang="en-US" sz="2800"/>
                  <a:t>)</a:t>
                </a:r>
                <a:endParaRPr lang="en-US" sz="3600" b="1">
                  <a:solidFill>
                    <a:srgbClr val="FF0000"/>
                  </a:solidFill>
                </a:endParaRPr>
              </a:p>
              <a:p>
                <a:endParaRPr lang="en-US" sz="28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495800"/>
                <a:ext cx="5976664" cy="954107"/>
              </a:xfrm>
              <a:prstGeom prst="rect">
                <a:avLst/>
              </a:prstGeom>
              <a:blipFill rotWithShape="0">
                <a:blip r:embed="rId4"/>
                <a:stretch>
                  <a:fillRect l="-2041" t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" y="304800"/>
                <a:ext cx="7848872" cy="2569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/>
                  <a:t>Phép nhân Boole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/>
                  <a:t>:</a:t>
                </a:r>
              </a:p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Với f,g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8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ta định nghĩa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Boole của f và g:</a:t>
                </a:r>
              </a:p>
              <a:p>
                <a:pPr algn="ctr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𝒇𝒈</m:t>
                      </m:r>
                    </m:oMath>
                  </m:oMathPara>
                </a14:m>
                <a:endParaRPr lang="en-US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sz="2000"/>
                  <a:t>	</a:t>
                </a:r>
                <a:endParaRPr lang="en-US" sz="28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04800"/>
                <a:ext cx="7848872" cy="2569934"/>
              </a:xfrm>
              <a:prstGeom prst="rect">
                <a:avLst/>
              </a:prstGeom>
              <a:blipFill rotWithShape="0">
                <a:blip r:embed="rId3"/>
                <a:stretch>
                  <a:fillRect l="-1786" t="-3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6800" y="2926109"/>
                <a:ext cx="48605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smtClean="0">
                    <a:sym typeface="Wingdings" panose="05000000000000000000" pitchFamily="2" charset="2"/>
                  </a:rPr>
                  <a:t> </a:t>
                </a:r>
                <a:r>
                  <a:rPr lang="en-US" sz="3200" smtClean="0"/>
                  <a:t>(</a:t>
                </a:r>
                <a:r>
                  <a:rPr lang="en-US" sz="3200"/>
                  <a:t>f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/>
                  <a:t>g)(x) = f(x)g(x)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926109"/>
                <a:ext cx="4860540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3137" t="-1458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4800" y="4419600"/>
                <a:ext cx="7848872" cy="130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/>
                  <a:t>Phép lấy phần bù: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  <m:r>
                      <a:rPr lang="en-US" sz="3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3600" b="1">
                    <a:solidFill>
                      <a:srgbClr val="FF0000"/>
                    </a:solidFill>
                  </a:rPr>
                  <a:t> </a:t>
                </a:r>
                <a:endParaRPr lang="en-US" sz="44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419600"/>
                <a:ext cx="7848872" cy="1306320"/>
              </a:xfrm>
              <a:prstGeom prst="rect">
                <a:avLst/>
              </a:prstGeom>
              <a:blipFill rotWithShape="0">
                <a:blip r:embed="rId5"/>
                <a:stretch>
                  <a:fillRect l="-1786" t="-6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38200" y="533400"/>
            <a:ext cx="59039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4000" b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Biểu </a:t>
            </a:r>
            <a:r>
              <a:rPr lang="en-US" sz="4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thức Boole:</a:t>
            </a:r>
            <a:endParaRPr lang="vi-VN" sz="40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800" y="1752600"/>
                <a:ext cx="7315200" cy="3431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 một biểu thức được tạo bởi các biến và các phép toán Boole.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28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VD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fr-FR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E= (x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fr-FR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fr-FR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(z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acc>
                      <m:accPr>
                        <m:chr m:val="̅"/>
                        <m:ctrlPr>
                          <a:rPr lang="fr-F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800"/>
                  </a:spcAft>
                </a:pPr>
                <a:r>
                  <a:rPr lang="fr-FR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Để dễ đọc hơn, người ta có thể viết:</a:t>
                </a:r>
              </a:p>
              <a:p>
                <a:r>
                  <a:rPr lang="fr-FR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fr-FR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E = xyz + z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vi-VN" sz="32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752600"/>
                <a:ext cx="7315200" cy="3431709"/>
              </a:xfrm>
              <a:prstGeom prst="rect">
                <a:avLst/>
              </a:prstGeom>
              <a:blipFill rotWithShape="0">
                <a:blip r:embed="rId3"/>
                <a:stretch>
                  <a:fillRect l="-1667" t="-1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533400"/>
            <a:ext cx="74914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000" b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Dạng </a:t>
            </a:r>
            <a:r>
              <a:rPr lang="en-US" sz="3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nối rời chính tắc của hàm Boole:</a:t>
            </a:r>
            <a:endParaRPr lang="vi-VN" sz="30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600200"/>
                <a:ext cx="8149480" cy="4196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Xét tập hợp các hàm Boole n biến F</a:t>
                </a:r>
                <a:r>
                  <a:rPr lang="en-US" sz="25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theo n biến x</a:t>
                </a:r>
                <a:r>
                  <a:rPr lang="en-US" sz="25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US" sz="25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…,x</a:t>
                </a:r>
                <a:r>
                  <a:rPr lang="en-US" sz="25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Mỗi hàm Boole x</a:t>
                </a:r>
                <a:r>
                  <a:rPr lang="en-US" sz="25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5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được gọi là một </a:t>
                </a:r>
                <a:r>
                  <a:rPr lang="en-US" sz="25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từ đơn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sz="25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Đơn thức 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là tích khác không của một số hữu hạn từ đơn.</a:t>
                </a:r>
              </a:p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sz="25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Từ tối tiểu (đơn thức tối tiểu) 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là tích khác không của </a:t>
                </a:r>
                <a:r>
                  <a:rPr lang="en-US" sz="2500" u="sn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đúng n từ đơn.</a:t>
                </a:r>
              </a:p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sz="25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 thức đa thức 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là công thức biểu diễn hàm Boole thành tổng của các đơn thức.</a:t>
                </a:r>
              </a:p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sz="25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Dạng nối rời chính tắc 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là công thức biểu diễn hàm Boole thành tổng của các </a:t>
                </a:r>
                <a:r>
                  <a:rPr lang="en-US" sz="2500" u="sn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từ tối tiểu.</a:t>
                </a:r>
                <a:endParaRPr lang="vi-VN" sz="2500" u="sng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8149480" cy="4196020"/>
              </a:xfrm>
              <a:prstGeom prst="rect">
                <a:avLst/>
              </a:prstGeom>
              <a:blipFill rotWithShape="0">
                <a:blip r:embed="rId3"/>
                <a:stretch>
                  <a:fillRect l="-1197" t="-1308" r="-2094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3400" y="1143000"/>
                <a:ext cx="7920880" cy="4277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VD: Xét hàm boole, với 3 biến: x, y, z</a:t>
                </a: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x, y, z,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là các từ đơn.</a:t>
                </a: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xy, yz là đơn thức</a:t>
                </a: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là từ tối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tiểu</a:t>
                </a:r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E= xy + yz là một công thức đa thức</a:t>
                </a: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Và	F=xyz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là một dạng nối rời chính tắc</a:t>
                </a:r>
                <a:endParaRPr lang="vi-VN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143000"/>
                <a:ext cx="7920880" cy="4277581"/>
              </a:xfrm>
              <a:prstGeom prst="rect">
                <a:avLst/>
              </a:prstGeom>
              <a:blipFill rotWithShape="0">
                <a:blip r:embed="rId3"/>
                <a:stretch>
                  <a:fillRect l="-1617" b="-299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72400" y="6492874"/>
            <a:ext cx="12984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-228600" y="16933"/>
                <a:ext cx="8458200" cy="6093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spcBef>
                    <a:spcPts val="1800"/>
                  </a:spcBef>
                  <a:spcAft>
                    <a:spcPts val="1200"/>
                  </a:spcAft>
                  <a:defRPr/>
                </a:pPr>
                <a:endParaRPr lang="en-US" smtClean="0"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1800"/>
                  </a:spcBef>
                  <a:spcAft>
                    <a:spcPts val="1200"/>
                  </a:spcAft>
                  <a:defRPr/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  <a:cs typeface="Calibri" pitchFamily="34" charset="0"/>
                      </a:rPr>
                      <m:t>𝑓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  <a:ea typeface="Cambria Math"/>
                            <a:cs typeface="Calibri" pitchFamily="34" charset="0"/>
                          </a:rPr>
                          <m:t>F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  <a:cs typeface="Calibri" pitchFamily="34" charset="0"/>
                      </a:rPr>
                      <m:t>𝑓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 thể viết dưới dạng sau:</a:t>
                </a:r>
              </a:p>
              <a:p>
                <a:pPr lvl="1">
                  <a:spcBef>
                    <a:spcPts val="1200"/>
                  </a:spcBef>
                  <a:defRPr/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(*)</a:t>
                </a:r>
              </a:p>
              <a:p>
                <a:pPr lvl="1">
                  <a:spcBef>
                    <a:spcPts val="2400"/>
                  </a:spcBef>
                  <a:defRPr/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𝒖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𝒊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 các đơn thức tối tiểu bậc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  <a:cs typeface="Calibri" pitchFamily="34" charset="0"/>
                      </a:rPr>
                      <m:t>𝑛</m:t>
                    </m:r>
                    <m:r>
                      <a:rPr lang="en-US" sz="2800" i="1">
                        <a:latin typeface="Cambria Math"/>
                        <a:ea typeface="Cambria Math"/>
                        <a:cs typeface="Calibri" pitchFamily="34" charset="0"/>
                      </a:rPr>
                      <m:t> (</m:t>
                    </m:r>
                    <m:r>
                      <a:rPr lang="en-US" sz="2800" i="1">
                        <a:latin typeface="Cambria Math"/>
                        <a:ea typeface="Cambria Math"/>
                        <a:cs typeface="Calibri" pitchFamily="34" charset="0"/>
                      </a:rPr>
                      <m:t>𝑖</m:t>
                    </m:r>
                    <m:r>
                      <a:rPr lang="en-US" sz="2800" i="1"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r>
                      <a:rPr lang="en-US" sz="2800" i="1">
                        <a:latin typeface="Cambria Math"/>
                        <a:ea typeface="Cambria Math"/>
                        <a:cs typeface="Calibri" pitchFamily="34" charset="0"/>
                      </a:rPr>
                      <m:t>1</m:t>
                    </m:r>
                    <m:r>
                      <a:rPr lang="en-US" sz="2800" i="1">
                        <a:latin typeface="Cambria Math"/>
                        <a:ea typeface="Cambria Math"/>
                        <a:cs typeface="Calibri" pitchFamily="34" charset="0"/>
                      </a:rPr>
                      <m:t>,…,</m:t>
                    </m:r>
                    <m:r>
                      <a:rPr lang="en-US" sz="2800" i="1">
                        <a:latin typeface="Cambria Math"/>
                        <a:ea typeface="Cambria Math"/>
                        <a:cs typeface="Calibri" pitchFamily="34" charset="0"/>
                      </a:rPr>
                      <m:t>𝑛</m:t>
                    </m:r>
                    <m:r>
                      <a:rPr lang="en-US" sz="2800" i="1">
                        <a:latin typeface="Cambria Math"/>
                        <a:ea typeface="Cambria Math"/>
                        <a:cs typeface="Calibri" pitchFamily="34" charset="0"/>
                      </a:rPr>
                      <m:t>)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>
                  <a:spcBef>
                    <a:spcPts val="1200"/>
                  </a:spcBef>
                  <a:defRPr/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(*) được gọi là dạng nối rời chính tắc của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  <a:cs typeface="Calibri" pitchFamily="34" charset="0"/>
                      </a:rPr>
                      <m:t>𝑓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>
                  <a:spcBef>
                    <a:spcPts val="1200"/>
                  </a:spcBef>
                  <a:defRPr/>
                </a:pPr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80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/>
                </a:pPr>
                <a:r>
                  <a:rPr lang="en-US" sz="2800" b="1" u="sng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800" b="1" u="sng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 dụ</a:t>
                </a:r>
                <a:r>
                  <a:rPr lang="en-US" sz="28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  <a:ea typeface="Cambria Math"/>
                            <a:cs typeface="Calibri" pitchFamily="34" charset="0"/>
                          </a:rPr>
                          <m:t>F</m:t>
                        </m:r>
                      </m:e>
                      <m:sub>
                        <m:r>
                          <a:rPr lang="en-US" sz="2800">
                            <a:latin typeface="Cambria Math"/>
                            <a:ea typeface="Cambria Math"/>
                            <a:cs typeface="Calibri" pitchFamily="34" charset="0"/>
                          </a:rPr>
                          <m:t>4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 dạng biểu diễn sau đây:</a:t>
                </a:r>
                <a:endParaRPr lang="en-US" sz="2800" i="1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algn="ctr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/>
                          <a:cs typeface="Calibri" pitchFamily="34" charset="0"/>
                        </a:rPr>
                        <m:t>       </m:t>
                      </m:r>
                      <m:r>
                        <a:rPr lang="en-US" sz="2800" i="1">
                          <a:latin typeface="Cambria Math"/>
                          <a:ea typeface="Cambria Math"/>
                          <a:cs typeface="Calibri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𝑧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latin typeface="Cambria Math"/>
                          <a:ea typeface="Cambria Math"/>
                          <a:cs typeface="Calibri" pitchFamily="34" charset="0"/>
                        </a:rPr>
                        <m:t>=</m:t>
                      </m:r>
                      <m:r>
                        <a:rPr lang="en-US" sz="2800" i="1">
                          <a:latin typeface="Cambria Math"/>
                          <a:ea typeface="Cambria Math"/>
                          <a:cs typeface="Calibri" pitchFamily="34" charset="0"/>
                        </a:rPr>
                        <m:t>𝑥</m:t>
                      </m:r>
                      <m:acc>
                        <m:accPr>
                          <m:chr m:val="̅"/>
                          <m:ctrlPr>
                            <a:rPr lang="vi-V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vi-V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800" i="1">
                          <a:latin typeface="Cambria Math"/>
                          <a:ea typeface="Cambria Math"/>
                          <a:cs typeface="Calibri" pitchFamily="34" charset="0"/>
                        </a:rPr>
                        <m:t>𝑡</m:t>
                      </m:r>
                      <m:r>
                        <a:rPr lang="en-US" sz="2800" i="1">
                          <a:latin typeface="Cambria Math"/>
                          <a:ea typeface="Cambria Math"/>
                          <a:cs typeface="Calibri" pitchFamily="34" charset="0"/>
                        </a:rPr>
                        <m:t>  ∨</m:t>
                      </m:r>
                      <m:acc>
                        <m:accPr>
                          <m:chr m:val="̅"/>
                          <m:ctrlPr>
                            <a:rPr lang="vi-V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800" i="1">
                          <a:latin typeface="Cambria Math"/>
                          <a:ea typeface="Cambria Math"/>
                          <a:cs typeface="Calibri" pitchFamily="34" charset="0"/>
                        </a:rPr>
                        <m:t>𝑦𝑧𝑡</m:t>
                      </m:r>
                      <m:r>
                        <a:rPr lang="en-US" sz="2800" i="1">
                          <a:latin typeface="Cambria Math"/>
                          <a:ea typeface="Cambria Math"/>
                          <a:cs typeface="Calibri" pitchFamily="34" charset="0"/>
                        </a:rPr>
                        <m:t>  ∨</m:t>
                      </m:r>
                      <m:r>
                        <a:rPr lang="en-US" sz="2800" i="1">
                          <a:latin typeface="Cambria Math"/>
                          <a:ea typeface="Cambria Math"/>
                          <a:cs typeface="Calibri" pitchFamily="34" charset="0"/>
                        </a:rPr>
                        <m:t>𝑥𝑦</m:t>
                      </m:r>
                      <m:acc>
                        <m:accPr>
                          <m:chr m:val="̅"/>
                          <m:ctrlPr>
                            <a:rPr lang="vi-V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US" sz="2800" i="1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/>
                </a:pPr>
                <a:r>
                  <a:rPr lang="en-US" sz="2800" b="1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  <a:ea typeface="Cambria Math"/>
                        <a:cs typeface="Calibri" pitchFamily="34" charset="0"/>
                      </a:rPr>
                      <m:t>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 </m:t>
                    </m:r>
                    <m:r>
                      <a:rPr lang="en-US" sz="2800" i="1">
                        <a:latin typeface="Cambria Math"/>
                        <a:ea typeface="Cambria Math"/>
                        <a:cs typeface="Calibri" pitchFamily="34" charset="0"/>
                      </a:rPr>
                      <m:t>𝑓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có dạng nối rời chính tắc của hàm Bool.</a:t>
                </a:r>
              </a:p>
              <a:p>
                <a:pPr>
                  <a:spcBef>
                    <a:spcPts val="240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/>
                </a:pPr>
                <a:endParaRPr lang="en-US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16933"/>
                <a:ext cx="8458200" cy="60939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95400" y="1371600"/>
                <a:ext cx="4572000" cy="533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95313" indent="-514350" algn="ctr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libri" pitchFamily="34" charset="0"/>
                              </a:rPr>
                              <m:t>𝒇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libri" pitchFamily="34" charset="0"/>
                              </a:rPr>
                              <m:t>=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libri" pitchFamily="34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libri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∨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∨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∨</m:t>
                    </m:r>
                  </m:oMath>
                </a14:m>
                <a:r>
                  <a:rPr lang="en-US" sz="3200">
                    <a:solidFill>
                      <a:schemeClr val="tx1"/>
                    </a:solidFill>
                    <a:latin typeface="Calibri" pitchFamily="34" charset="0"/>
                    <a:cs typeface="Times New Roman" pitchFamily="18" charset="0"/>
                  </a:rPr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∨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i="1">
                  <a:solidFill>
                    <a:schemeClr val="tx1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Calibri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371600"/>
                <a:ext cx="4572000" cy="533400"/>
              </a:xfrm>
              <a:prstGeom prst="rect">
                <a:avLst/>
              </a:prstGeom>
              <a:blipFill rotWithShape="0">
                <a:blip r:embed="rId4"/>
                <a:stretch>
                  <a:fillRect t="-17582" b="-37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467" y="304800"/>
                <a:ext cx="9135534" cy="60093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95313" indent="-514350">
                  <a:spcBef>
                    <a:spcPts val="600"/>
                  </a:spcBef>
                  <a:spcAft>
                    <a:spcPts val="0"/>
                  </a:spcAft>
                  <a:defRPr/>
                </a:pPr>
                <a:r>
                  <a:rPr lang="en-US" sz="2250" b="1" smtClean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Có 2 cách để xác định dạng nối rời chính tắc một hàm Bool:</a:t>
                </a:r>
              </a:p>
              <a:p>
                <a:pPr marL="595313" indent="-514350">
                  <a:spcBef>
                    <a:spcPts val="600"/>
                  </a:spcBef>
                  <a:spcAft>
                    <a:spcPts val="0"/>
                  </a:spcAft>
                  <a:defRPr/>
                </a:pPr>
                <a:endParaRPr lang="en-US" sz="2250" b="1">
                  <a:solidFill>
                    <a:schemeClr val="accent1"/>
                  </a:solidFill>
                  <a:cs typeface="Times New Roman" panose="02020603050405020304" pitchFamily="18" charset="0"/>
                </a:endParaRPr>
              </a:p>
              <a:p>
                <a:pPr marL="225425" indent="-312738">
                  <a:spcBef>
                    <a:spcPts val="1200"/>
                  </a:spcBef>
                  <a:spcAft>
                    <a:spcPts val="0"/>
                  </a:spcAft>
                  <a:buFont typeface="Wingdings" pitchFamily="2" charset="2"/>
                  <a:buChar char="v"/>
                  <a:defRPr/>
                </a:pPr>
                <a:r>
                  <a:rPr lang="en-US" sz="2250" b="1" i="1" u="sng" err="1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Cách</a:t>
                </a:r>
                <a:r>
                  <a:rPr lang="en-US" sz="2250" b="1" i="1" u="sng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1</a:t>
                </a:r>
                <a:r>
                  <a:rPr lang="en-US" sz="2250" b="1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:</a:t>
                </a:r>
                <a:r>
                  <a:rPr lang="en-US" sz="2250" b="1">
                    <a:cs typeface="Times New Roman" panose="02020603050405020304" pitchFamily="18" charset="0"/>
                  </a:rPr>
                  <a:t> </a:t>
                </a:r>
                <a:r>
                  <a:rPr lang="en-US" sz="2250" b="1" err="1">
                    <a:cs typeface="Times New Roman" panose="02020603050405020304" pitchFamily="18" charset="0"/>
                  </a:rPr>
                  <a:t>Bổ</a:t>
                </a:r>
                <a:r>
                  <a:rPr lang="en-US" sz="2250" b="1">
                    <a:cs typeface="Times New Roman" panose="02020603050405020304" pitchFamily="18" charset="0"/>
                  </a:rPr>
                  <a:t> sung từ đơn còn thiếu vào các đơn thức.</a:t>
                </a:r>
              </a:p>
              <a:p>
                <a:pPr marL="463550" lvl="2">
                  <a:spcBef>
                    <a:spcPts val="1200"/>
                  </a:spcBef>
                  <a:spcAft>
                    <a:spcPts val="0"/>
                  </a:spcAft>
                  <a:defRPr/>
                </a:pPr>
                <a:r>
                  <a:rPr lang="en-US" sz="2250" b="1" u="sng" err="1">
                    <a:cs typeface="Times New Roman" panose="02020603050405020304" pitchFamily="18" charset="0"/>
                  </a:rPr>
                  <a:t>Bước</a:t>
                </a:r>
                <a:r>
                  <a:rPr lang="en-US" sz="2250" b="1" u="sng">
                    <a:cs typeface="Times New Roman" panose="02020603050405020304" pitchFamily="18" charset="0"/>
                  </a:rPr>
                  <a:t> 1</a:t>
                </a:r>
                <a:r>
                  <a:rPr lang="en-US" sz="2250" b="1">
                    <a:cs typeface="Times New Roman" panose="02020603050405020304" pitchFamily="18" charset="0"/>
                  </a:rPr>
                  <a:t>: Khai triển hàm Bool thành tổng của các đơn thức.</a:t>
                </a:r>
              </a:p>
              <a:p>
                <a:pPr marL="463550" lvl="2">
                  <a:spcBef>
                    <a:spcPts val="1200"/>
                  </a:spcBef>
                  <a:spcAft>
                    <a:spcPts val="0"/>
                  </a:spcAft>
                  <a:defRPr/>
                </a:pPr>
                <a:r>
                  <a:rPr lang="en-US" sz="2250" b="1" u="sng" err="1">
                    <a:cs typeface="Times New Roman" panose="02020603050405020304" pitchFamily="18" charset="0"/>
                  </a:rPr>
                  <a:t>Bước</a:t>
                </a:r>
                <a:r>
                  <a:rPr lang="en-US" sz="2250" b="1" u="sng">
                    <a:cs typeface="Times New Roman" panose="02020603050405020304" pitchFamily="18" charset="0"/>
                  </a:rPr>
                  <a:t> 2</a:t>
                </a:r>
                <a:r>
                  <a:rPr lang="en-US" sz="2250" b="1">
                    <a:cs typeface="Times New Roman" panose="02020603050405020304" pitchFamily="18" charset="0"/>
                  </a:rPr>
                  <a:t>: Với </a:t>
                </a:r>
                <a:r>
                  <a:rPr lang="en-US" sz="2250" b="1" smtClean="0">
                    <a:cs typeface="Times New Roman" panose="02020603050405020304" pitchFamily="18" charset="0"/>
                  </a:rPr>
                  <a:t>mỗi đơn thức </a:t>
                </a:r>
                <a:r>
                  <a:rPr lang="en-US" sz="2250" b="1">
                    <a:cs typeface="Times New Roman" panose="02020603050405020304" pitchFamily="18" charset="0"/>
                  </a:rPr>
                  <a:t>thu được ở </a:t>
                </a:r>
                <a:r>
                  <a:rPr lang="en-US" sz="2250" b="1" err="1">
                    <a:cs typeface="Times New Roman" panose="02020603050405020304" pitchFamily="18" charset="0"/>
                  </a:rPr>
                  <a:t>bước</a:t>
                </a:r>
                <a:r>
                  <a:rPr lang="en-US" sz="2250" b="1">
                    <a:cs typeface="Times New Roman" panose="02020603050405020304" pitchFamily="18" charset="0"/>
                  </a:rPr>
                  <a:t> 1, ta nhân </a:t>
                </a:r>
                <a:r>
                  <a:rPr lang="en-US" sz="2250" b="1" smtClean="0">
                    <a:cs typeface="Times New Roman" panose="02020603050405020304" pitchFamily="18" charset="0"/>
                  </a:rPr>
                  <a:t>đơn thức đó </a:t>
                </a:r>
                <a:r>
                  <a:rPr lang="en-US" sz="2250" b="1">
                    <a:cs typeface="Times New Roman" panose="02020603050405020304" pitchFamily="18" charset="0"/>
                  </a:rPr>
                  <a:t>với các tổng dạng với x</a:t>
                </a:r>
                <a:r>
                  <a:rPr lang="en-US" sz="2250" b="1" baseline="-25000">
                    <a:cs typeface="Times New Roman" panose="02020603050405020304" pitchFamily="18" charset="0"/>
                  </a:rPr>
                  <a:t>i </a:t>
                </a:r>
                <a:r>
                  <a:rPr lang="en-US" sz="2250" b="1">
                    <a:cs typeface="Times New Roman" panose="02020603050405020304" pitchFamily="18" charset="0"/>
                  </a:rPr>
                  <a:t>là những từ đơn bị thiếu trong đơn thức đó.</a:t>
                </a:r>
              </a:p>
              <a:p>
                <a:pPr marL="463550" lvl="2">
                  <a:spcBef>
                    <a:spcPts val="1200"/>
                  </a:spcBef>
                  <a:spcAft>
                    <a:spcPts val="0"/>
                  </a:spcAft>
                  <a:defRPr/>
                </a:pPr>
                <a:r>
                  <a:rPr lang="en-US" sz="2250" b="1" u="sng" err="1">
                    <a:cs typeface="Times New Roman" panose="02020603050405020304" pitchFamily="18" charset="0"/>
                  </a:rPr>
                  <a:t>Bước</a:t>
                </a:r>
                <a:r>
                  <a:rPr lang="en-US" sz="2250" b="1" u="sng">
                    <a:cs typeface="Times New Roman" panose="02020603050405020304" pitchFamily="18" charset="0"/>
                  </a:rPr>
                  <a:t> 3</a:t>
                </a:r>
                <a:r>
                  <a:rPr lang="en-US" sz="2250" b="1">
                    <a:cs typeface="Times New Roman" panose="02020603050405020304" pitchFamily="18" charset="0"/>
                  </a:rPr>
                  <a:t>: Tiếp tục khai triển hàm thu được ở </a:t>
                </a:r>
                <a:r>
                  <a:rPr lang="en-US" sz="2250" b="1" err="1">
                    <a:cs typeface="Times New Roman" panose="02020603050405020304" pitchFamily="18" charset="0"/>
                  </a:rPr>
                  <a:t>bước</a:t>
                </a:r>
                <a:r>
                  <a:rPr lang="en-US" sz="2250" b="1">
                    <a:cs typeface="Times New Roman" panose="02020603050405020304" pitchFamily="18" charset="0"/>
                  </a:rPr>
                  <a:t> 2 và loại bỏ những đơn thức bị trùng. Công thức đa thức thu được chính là dạng nối rời chính tắc của hàm Bool ban đầu.</a:t>
                </a:r>
              </a:p>
              <a:p>
                <a:pPr marL="463550" lvl="2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250" b="1">
                    <a:cs typeface="Times New Roman" panose="02020603050405020304" pitchFamily="18" charset="0"/>
                  </a:rPr>
                  <a:t>	     </a:t>
                </a:r>
                <a:r>
                  <a:rPr lang="en-US" sz="2250" b="1" u="sng">
                    <a:cs typeface="Times New Roman" panose="02020603050405020304" pitchFamily="18" charset="0"/>
                  </a:rPr>
                  <a:t>Vídụ</a:t>
                </a:r>
                <a:r>
                  <a:rPr lang="en-US" sz="2250" b="1">
                    <a:cs typeface="Times New Roman" panose="02020603050405020304" pitchFamily="18" charset="0"/>
                  </a:rPr>
                  <a:t>: </a:t>
                </a:r>
                <a:r>
                  <a:rPr lang="en-US" sz="2250" b="1" err="1">
                    <a:cs typeface="Times New Roman" panose="02020603050405020304" pitchFamily="18" charset="0"/>
                  </a:rPr>
                  <a:t>Trong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50" b="1" i="1"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sz="2250" b="1">
                            <a:latin typeface="Cambria Math"/>
                            <a:ea typeface="Cambria Math"/>
                            <a:cs typeface="Calibri" pitchFamily="34" charset="0"/>
                          </a:rPr>
                          <m:t> </m:t>
                        </m:r>
                        <m:r>
                          <a:rPr lang="en-US" sz="2250" b="1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𝐅</m:t>
                        </m:r>
                      </m:e>
                      <m:sub>
                        <m:r>
                          <a:rPr lang="en-US" sz="2250" b="1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𝟑</m:t>
                        </m:r>
                      </m:sub>
                    </m:sSub>
                    <m:r>
                      <a:rPr lang="en-US" sz="2250" b="1" i="1">
                        <a:latin typeface="Cambria Math"/>
                        <a:ea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sz="2250" b="1">
                    <a:cs typeface="Times New Roman" panose="02020603050405020304" pitchFamily="18" charset="0"/>
                  </a:rPr>
                  <a:t>tìm dạng nối rời chính tắc</a:t>
                </a:r>
                <a14:m>
                  <m:oMath xmlns:m="http://schemas.openxmlformats.org/officeDocument/2006/math">
                    <m:r>
                      <a:rPr lang="en-US" sz="2250" b="1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 </m:t>
                    </m:r>
                  </m:oMath>
                </a14:m>
                <a:endParaRPr lang="en-US" sz="2250" b="1" smtClean="0">
                  <a:latin typeface="Cambria Math" panose="02040503050406030204" pitchFamily="18" charset="0"/>
                  <a:ea typeface="Cambria Math"/>
                  <a:cs typeface="Calibri" pitchFamily="34" charset="0"/>
                </a:endParaRPr>
              </a:p>
              <a:p>
                <a:pPr marL="463550" lvl="2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Calibri" pitchFamily="34" charset="0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𝒙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𝒚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𝒛</m:t>
                          </m:r>
                        </m:e>
                      </m:d>
                      <m:r>
                        <a:rPr lang="en-US" b="1">
                          <a:latin typeface="Cambria Math"/>
                          <a:ea typeface="Cambria Math"/>
                          <a:cs typeface="Calibri" pitchFamily="3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vi-VN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acc>
                      <m:r>
                        <a:rPr lang="en-US" b="1">
                          <a:latin typeface="Cambria Math"/>
                          <a:cs typeface="Calibri" pitchFamily="34" charset="0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vi-VN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acc>
                      <m:r>
                        <a:rPr lang="en-US" b="1" i="1">
                          <a:latin typeface="Cambria Math"/>
                          <a:ea typeface="Cambria Math"/>
                          <a:cs typeface="Calibri" pitchFamily="34" charset="0"/>
                        </a:rPr>
                        <m:t>𝒛</m:t>
                      </m:r>
                      <m:r>
                        <a:rPr lang="en-US" b="1"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  <m:r>
                        <a:rPr lang="en-US" b="1" i="1">
                          <a:latin typeface="Cambria Math"/>
                          <a:ea typeface="Cambria Math"/>
                          <a:cs typeface="Calibri" pitchFamily="34" charset="0"/>
                        </a:rPr>
                        <m:t>∨</m:t>
                      </m:r>
                      <m:r>
                        <a:rPr lang="en-US" b="1" i="1">
                          <a:latin typeface="Cambria Math"/>
                          <a:ea typeface="Cambria Math"/>
                          <a:cs typeface="Calibri" pitchFamily="34" charset="0"/>
                        </a:rPr>
                        <m:t>𝒙𝒚</m:t>
                      </m:r>
                      <m:acc>
                        <m:accPr>
                          <m:chr m:val="̅"/>
                          <m:ctrlPr>
                            <a:rPr lang="vi-VN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b="1">
                  <a:ea typeface="Cambria Math"/>
                  <a:cs typeface="Times New Roman" panose="02020603050405020304" pitchFamily="18" charset="0"/>
                </a:endParaRPr>
              </a:p>
              <a:p>
                <a:pPr marL="114300" lvl="2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smtClean="0">
                    <a:ea typeface="Cambria Math"/>
                    <a:cs typeface="Calibri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        </m:t>
                    </m:r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𝒚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vi-V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</m:acc>
                      </m:e>
                    </m:d>
                    <m:r>
                      <a:rPr lang="en-US" b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.</m:t>
                    </m:r>
                    <m:d>
                      <m:d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𝒛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vi-V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acc>
                      </m:e>
                    </m:d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 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        </m:t>
                    </m:r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∨ 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vi-V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acc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∨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𝒙</m:t>
                        </m:r>
                      </m:e>
                    </m:d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𝒛</m:t>
                    </m:r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    ∨ </m:t>
                    </m:r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𝒙𝒚</m:t>
                    </m:r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𝒛</m:t>
                        </m:r>
                      </m:e>
                    </m:acc>
                  </m:oMath>
                </a14:m>
                <a:endParaRPr lang="en-US" b="1">
                  <a:ea typeface="Cambria Math"/>
                  <a:cs typeface="Times New Roman" panose="02020603050405020304" pitchFamily="18" charset="0"/>
                </a:endParaRPr>
              </a:p>
              <a:p>
                <a:pPr marL="114300" lvl="2">
                  <a:spcBef>
                    <a:spcPts val="1200"/>
                  </a:spcBef>
                  <a:spcAft>
                    <a:spcPts val="0"/>
                  </a:spcAft>
                  <a:defRPr/>
                </a:pPr>
                <a:r>
                  <a:rPr lang="en-US" b="1" smtClean="0">
                    <a:ea typeface="Cambria Math"/>
                    <a:cs typeface="Calibri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𝒚𝒛</m:t>
                    </m:r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  ∨</m:t>
                    </m:r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𝒚</m:t>
                    </m:r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𝒛</m:t>
                        </m:r>
                      </m:e>
                    </m:acc>
                    <m:r>
                      <a:rPr lang="en-US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𝒛</m:t>
                    </m:r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 ∨</m:t>
                    </m:r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𝒛</m:t>
                        </m:r>
                      </m:e>
                    </m:acc>
                    <m:r>
                      <a:rPr lang="en-US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𝒛</m:t>
                    </m:r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  ∨</m:t>
                    </m:r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𝒙</m:t>
                    </m:r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𝒛</m:t>
                    </m:r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  ∨</m:t>
                    </m:r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𝒙𝒚</m:t>
                    </m:r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𝒛</m:t>
                        </m:r>
                      </m:e>
                    </m:acc>
                  </m:oMath>
                </a14:m>
                <a:endParaRPr lang="en-US" b="1"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/>
                </a:pPr>
                <a:r>
                  <a:rPr lang="en-US" b="1">
                    <a:ea typeface="Cambria Math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 		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  </m:t>
                    </m:r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𝒇</m:t>
                    </m:r>
                  </m:oMath>
                </a14:m>
                <a:r>
                  <a:rPr lang="en-US" b="1">
                    <a:cs typeface="Times New Roman" panose="02020603050405020304" pitchFamily="18" charset="0"/>
                  </a:rPr>
                  <a:t> có dạng nối rời chính tắc của hàm Bool.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" y="304800"/>
                <a:ext cx="9135534" cy="6009337"/>
              </a:xfrm>
              <a:prstGeom prst="rect">
                <a:avLst/>
              </a:prstGeom>
              <a:blipFill rotWithShape="0">
                <a:blip r:embed="rId3"/>
                <a:stretch>
                  <a:fillRect l="-734" t="-609" b="-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2400" y="152400"/>
                <a:ext cx="8763000" cy="59862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defRPr/>
                </a:pPr>
                <a:r>
                  <a:rPr lang="en-US" b="1" i="1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	</a:t>
                </a:r>
                <a:r>
                  <a:rPr lang="en-US" sz="2600" b="1" i="1" u="sng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Cách2</a:t>
                </a:r>
                <a:r>
                  <a:rPr lang="en-US" sz="26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Dùng bảng </a:t>
                </a:r>
                <a:r>
                  <a:rPr lang="en-US" sz="2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chân trị. </a:t>
                </a:r>
                <a:r>
                  <a:rPr lang="en-US" sz="26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ý đến các vector </a:t>
                </a:r>
                <a:r>
                  <a:rPr lang="en-US" sz="2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boole </a:t>
                </a:r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 bảng chân trị mà</a:t>
                </a:r>
                <a:r>
                  <a:rPr lang="en-US" sz="2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tại đó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 </m:t>
                    </m:r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𝑓</m:t>
                    </m:r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1</m:t>
                    </m:r>
                  </m:oMath>
                </a14:m>
                <a:endParaRPr lang="en-US" sz="2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Tại đó Vector bool thứ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𝑛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sz="26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  <m:t> 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  <m:t> 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𝑓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(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𝑛</m:t>
                        </m:r>
                      </m:sub>
                    </m:sSub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)=</m:t>
                    </m:r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1</m:t>
                    </m:r>
                  </m:oMath>
                </a14:m>
                <a:endParaRPr lang="en-US" sz="260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600" b="1" u="sn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 </a:t>
                </a:r>
                <a:r>
                  <a:rPr lang="en-US" sz="2600" b="1" u="sng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Cho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𝑓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𝑥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,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𝑦</m:t>
                        </m:r>
                      </m:e>
                    </m:d>
                    <m:r>
                      <a:rPr lang="en-US" sz="2600" b="1" i="1"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𝑥</m:t>
                    </m:r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26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 </a:t>
                </a:r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biểu thức dạng nối rời chính tắc của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 </m:t>
                    </m:r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𝑓</m:t>
                    </m:r>
                  </m:oMath>
                </a14:m>
                <a:endParaRPr lang="en-US" sz="26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6013" lvl="2" indent="-514350">
                  <a:spcBef>
                    <a:spcPts val="1200"/>
                  </a:spcBef>
                  <a:defRPr/>
                </a:pPr>
                <a:r>
                  <a:rPr lang="en-US" sz="26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Lập bảng chân trị của</a:t>
                </a:r>
                <a:r>
                  <a:rPr lang="en-US" sz="26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𝑓</m:t>
                    </m:r>
                  </m:oMath>
                </a14:m>
                <a:endParaRPr lang="en-US" sz="2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6013" lvl="2" indent="-514350">
                  <a:defRPr/>
                </a:pPr>
                <a:endParaRPr lang="en-US" sz="2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0" lvl="2" indent="-1227138">
                  <a:defRPr/>
                </a:pPr>
                <a:endParaRPr lang="en-US" sz="26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0" lvl="2" indent="-1227138">
                  <a:defRPr/>
                </a:pPr>
                <a:endParaRPr lang="en-US" sz="2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0" lvl="2" indent="-1227138">
                  <a:defRPr/>
                </a:pPr>
                <a:endParaRPr lang="en-US" sz="2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0" lvl="2" indent="-1597025">
                  <a:spcBef>
                    <a:spcPts val="600"/>
                  </a:spcBef>
                  <a:defRPr/>
                </a:pPr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 thể hiện làm cho </a:t>
                </a:r>
                <a14:m>
                  <m:oMath xmlns:m="http://schemas.openxmlformats.org/officeDocument/2006/math">
                    <m:r>
                      <a:rPr lang="en-US" sz="2600" b="1" i="1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𝒇</m:t>
                    </m:r>
                    <m:r>
                      <a:rPr lang="en-US" sz="2600" b="1" i="1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=</m:t>
                    </m:r>
                    <m:r>
                      <a:rPr lang="en-US" sz="2600" b="1" i="1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𝟏</m:t>
                    </m:r>
                    <m:r>
                      <a:rPr lang="en-US" sz="2600" b="1" i="1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2600" b="1" i="1">
                        <a:latin typeface="Cambria Math"/>
                        <a:cs typeface="Times New Roman" pitchFamily="18" charset="0"/>
                      </a:rPr>
                      <m:t>𝟎𝟎</m:t>
                    </m:r>
                    <m:r>
                      <a:rPr lang="en-US" sz="2600" b="1" i="1">
                        <a:latin typeface="Cambria Math"/>
                        <a:cs typeface="Times New Roman" pitchFamily="18" charset="0"/>
                      </a:rPr>
                      <m:t>, </m:t>
                    </m:r>
                    <m:r>
                      <a:rPr lang="en-US" sz="2600" b="1" i="1">
                        <a:latin typeface="Cambria Math"/>
                        <a:cs typeface="Times New Roman" pitchFamily="18" charset="0"/>
                      </a:rPr>
                      <m:t>𝟏𝟎</m:t>
                    </m:r>
                    <m:r>
                      <a:rPr lang="en-US" sz="2600" b="1" i="1">
                        <a:latin typeface="Cambria Math"/>
                        <a:cs typeface="Times New Roman" pitchFamily="18" charset="0"/>
                      </a:rPr>
                      <m:t>, </m:t>
                    </m:r>
                    <m:r>
                      <a:rPr lang="en-US" sz="2600" b="1" i="1">
                        <a:latin typeface="Cambria Math"/>
                        <a:cs typeface="Times New Roman" pitchFamily="18" charset="0"/>
                      </a:rPr>
                      <m:t>𝟏𝟏</m:t>
                    </m:r>
                    <m:r>
                      <a:rPr lang="en-US" sz="2600" b="1">
                        <a:latin typeface="Cambria Math"/>
                        <a:cs typeface="Times New Roman" pitchFamily="18" charset="0"/>
                      </a:rPr>
                      <m:t>  </m:t>
                    </m:r>
                  </m:oMath>
                </a14:m>
                <a:endParaRPr lang="en-US" sz="26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0" lvl="2" indent="-1597025">
                  <a:spcBef>
                    <a:spcPts val="600"/>
                  </a:spcBef>
                  <a:defRPr/>
                </a:pPr>
                <a:r>
                  <a:rPr lang="en-US" sz="260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sz="2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lập </a:t>
                </a:r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 các từ </a:t>
                </a:r>
                <a:r>
                  <a:rPr lang="en-US" sz="2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 tiểu </a:t>
                </a:r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tương ứng.</a:t>
                </a:r>
              </a:p>
              <a:p>
                <a:pPr marL="1828800" lvl="2" indent="-1597025">
                  <a:spcBef>
                    <a:spcPts val="600"/>
                  </a:spcBef>
                  <a:defRPr/>
                </a:pPr>
                <a:r>
                  <a:rPr lang="en-US" sz="2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Vậy </a:t>
                </a:r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 nối rời chính tắc của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𝑓</m:t>
                    </m:r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sz="26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 </m:t>
                    </m:r>
                    <m:r>
                      <a:rPr lang="en-US" sz="26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𝑓</m:t>
                    </m:r>
                    <m:d>
                      <m:dPr>
                        <m:ctrlP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𝑥</m:t>
                        </m:r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,</m:t>
                        </m:r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𝑦</m:t>
                        </m:r>
                      </m:e>
                    </m:d>
                    <m:r>
                      <a:rPr lang="en-US" sz="2600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</m:acc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 ∨</m:t>
                    </m:r>
                    <m:r>
                      <a:rPr lang="en-US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𝑥</m:t>
                    </m:r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</m:acc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∨ </m:t>
                    </m:r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𝑥𝑦</m:t>
                    </m:r>
                  </m:oMath>
                </a14:m>
                <a:endParaRPr lang="en-US" sz="2600">
                  <a:solidFill>
                    <a:srgbClr val="FF0000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2400"/>
                <a:ext cx="8763000" cy="5986254"/>
              </a:xfrm>
              <a:prstGeom prst="rect">
                <a:avLst/>
              </a:prstGeom>
              <a:blipFill rotWithShape="0">
                <a:blip r:embed="rId3"/>
                <a:stretch>
                  <a:fillRect l="-1252" t="-916" b="-1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732472"/>
                  </p:ext>
                </p:extLst>
              </p:nvPr>
            </p:nvGraphicFramePr>
            <p:xfrm>
              <a:off x="4419600" y="2743200"/>
              <a:ext cx="2664296" cy="1828800"/>
            </p:xfrm>
            <a:graphic>
              <a:graphicData uri="http://schemas.openxmlformats.org/drawingml/2006/table">
                <a:tbl>
                  <a:tblPr firstRow="1" bandRow="1">
                    <a:tableStyleId>{10A1B5D5-9B99-4C35-A422-299274C87663}</a:tableStyleId>
                  </a:tblPr>
                  <a:tblGrid>
                    <a:gridCol w="864095"/>
                    <a:gridCol w="792088"/>
                    <a:gridCol w="1008113"/>
                  </a:tblGrid>
                  <a:tr h="3560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endParaRPr lang="en-US" b="1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y</a:t>
                          </a:r>
                          <a:endParaRPr lang="en-US" b="1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cap="none" spc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𝐱</m:t>
                                </m:r>
                                <m:r>
                                  <a:rPr lang="en-US" sz="1800" b="1" cap="none" spc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∨</m:t>
                                </m:r>
                                <m:r>
                                  <a:rPr lang="en-US" sz="1800" b="1" i="0" cap="none" spc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800" b="1" i="1" cap="none" spc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 cap="none" spc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610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</a:rPr>
                            <a:t>1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10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10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</a:rPr>
                            <a:t>1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10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</a:rPr>
                            <a:t>1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732472"/>
                  </p:ext>
                </p:extLst>
              </p:nvPr>
            </p:nvGraphicFramePr>
            <p:xfrm>
              <a:off x="4419600" y="2743200"/>
              <a:ext cx="2664296" cy="1828800"/>
            </p:xfrm>
            <a:graphic>
              <a:graphicData uri="http://schemas.openxmlformats.org/drawingml/2006/table">
                <a:tbl>
                  <a:tblPr firstRow="1" bandRow="1">
                    <a:tableStyleId>{10A1B5D5-9B99-4C35-A422-299274C87663}</a:tableStyleId>
                  </a:tblPr>
                  <a:tblGrid>
                    <a:gridCol w="864095"/>
                    <a:gridCol w="792088"/>
                    <a:gridCol w="100811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endParaRPr lang="en-US" b="1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y</a:t>
                          </a:r>
                          <a:endParaRPr lang="en-US" b="1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65060" t="-10000" r="-1205" b="-425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</a:rPr>
                            <a:t>1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</a:rPr>
                            <a:t>1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</a:rPr>
                            <a:t>1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Đại số logic </a:t>
            </a:r>
            <a:r>
              <a:rPr lang="en-US" smtClean="0">
                <a:latin typeface="Script MT Bold" pitchFamily="66" charset="0"/>
              </a:rPr>
              <a:t>B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7086600" cy="3880773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n-US" sz="2800" smtClean="0"/>
              <a:t>  Trên tập logic </a:t>
            </a:r>
            <a:r>
              <a:rPr lang="en-US" sz="2800" b="1" smtClean="0">
                <a:latin typeface="Script MT Bold" pitchFamily="66" charset="0"/>
              </a:rPr>
              <a:t>B</a:t>
            </a:r>
            <a:r>
              <a:rPr lang="en-US" sz="2800" smtClean="0"/>
              <a:t> =</a:t>
            </a:r>
            <a:r>
              <a:rPr lang="en-US" sz="2800" smtClean="0">
                <a:sym typeface="Symbol" panose="05050102010706020507" pitchFamily="18" charset="2"/>
              </a:rPr>
              <a:t></a:t>
            </a:r>
            <a:r>
              <a:rPr lang="en-US" sz="2800" smtClean="0"/>
              <a:t>0, 1</a:t>
            </a:r>
            <a:r>
              <a:rPr lang="en-US" sz="2800" smtClean="0">
                <a:sym typeface="Symbol" panose="05050102010706020507" pitchFamily="18" charset="2"/>
              </a:rPr>
              <a:t></a:t>
            </a:r>
            <a:r>
              <a:rPr lang="en-US" sz="2800" smtClean="0"/>
              <a:t> xét các phép toán logic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800" smtClean="0">
                <a:sym typeface="Symbol" panose="05050102010706020507" pitchFamily="18" charset="2"/>
              </a:rPr>
              <a:t>		 (tích Boole)		x  y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800" smtClean="0">
                <a:sym typeface="Symbol" panose="05050102010706020507" pitchFamily="18" charset="2"/>
              </a:rPr>
              <a:t>		 (tổng Boole)		x  y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800" smtClean="0">
                <a:sym typeface="Symbol" panose="05050102010706020507" pitchFamily="18" charset="2"/>
              </a:rPr>
              <a:t>		 (phép bù)		x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smtClean="0"/>
              <a:t>	trong đó x, y</a:t>
            </a:r>
            <a:r>
              <a:rPr lang="en-US" sz="2800" smtClean="0">
                <a:sym typeface="Symbol" panose="05050102010706020507" pitchFamily="18" charset="2"/>
              </a:rPr>
              <a:t> </a:t>
            </a:r>
            <a:r>
              <a:rPr lang="en-US" sz="2800" b="1" smtClean="0">
                <a:latin typeface="Script MT Bold" pitchFamily="66" charset="0"/>
              </a:rPr>
              <a:t>B</a:t>
            </a:r>
            <a:r>
              <a:rPr lang="en-US" sz="2800" smtClean="0"/>
              <a:t> gọi là các biến logic hoặc biến Boole.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492874"/>
            <a:ext cx="10698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5"/>
          <p:cNvSpPr txBox="1">
            <a:spLocks noChangeArrowheads="1"/>
          </p:cNvSpPr>
          <p:nvPr/>
        </p:nvSpPr>
        <p:spPr bwMode="auto">
          <a:xfrm>
            <a:off x="0" y="152400"/>
            <a:ext cx="81549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4000" b="1" smtClean="0">
                <a:solidFill>
                  <a:schemeClr val="accent1"/>
                </a:solidFill>
                <a:latin typeface="Tahoma" panose="020B0604030504040204" pitchFamily="34" charset="0"/>
              </a:rPr>
              <a:t>Công </a:t>
            </a:r>
            <a:r>
              <a:rPr lang="en-US" sz="4000" b="1">
                <a:solidFill>
                  <a:schemeClr val="accent1"/>
                </a:solidFill>
                <a:latin typeface="Tahoma" panose="020B0604030504040204" pitchFamily="34" charset="0"/>
              </a:rPr>
              <a:t>thức đa thức tối </a:t>
            </a:r>
            <a:r>
              <a:rPr lang="en-US" sz="4000" b="1" smtClean="0">
                <a:solidFill>
                  <a:schemeClr val="accent1"/>
                </a:solidFill>
                <a:latin typeface="Tahoma" panose="020B0604030504040204" pitchFamily="34" charset="0"/>
              </a:rPr>
              <a:t>tiểu:</a:t>
            </a:r>
            <a:endParaRPr lang="vi-VN" sz="4000" b="1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293" y="685800"/>
                <a:ext cx="7920880" cy="6741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sz="28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Đơn giản hơn: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  hai công thức đa thức của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hàm Boole:</a:t>
                </a:r>
              </a:p>
              <a:p>
                <a:pPr algn="ctr">
                  <a:spcAft>
                    <a:spcPts val="1800"/>
                  </a:spcAft>
                </a:pP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= m</a:t>
                </a:r>
                <a:r>
                  <a:rPr lang="en-US" sz="2800" baseline="-25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sz="28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sz="28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80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........ m</a:t>
                </a:r>
                <a:r>
                  <a:rPr lang="en-US" sz="2800" baseline="-25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vi-VN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2400"/>
                  </a:spcAft>
                </a:pP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= M</a:t>
                </a:r>
                <a:r>
                  <a:rPr lang="en-US" sz="2800" baseline="-25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sz="28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sz="28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sz="28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sz="28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80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........ M</a:t>
                </a:r>
                <a:r>
                  <a:rPr lang="en-US" sz="2800" baseline="-25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nói rằng công thức F </a:t>
                </a:r>
                <a:r>
                  <a:rPr lang="vi-VN" sz="2800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đơn giản hơn </a:t>
                </a: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 thức G nếu tồn tại đơn ánh h:</a:t>
                </a: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vi-V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vi-VN" sz="2800" i="1">
                        <a:latin typeface="Cambria Math" panose="02040503050406030204" pitchFamily="18" charset="0"/>
                      </a:rPr>
                      <m:t>→{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sao cho với mọi </a:t>
                </a:r>
                <a14:m>
                  <m:oMath xmlns:m="http://schemas.openxmlformats.org/officeDocument/2006/math">
                    <m:r>
                      <a:rPr lang="vi-VN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∈{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thì số từ đơn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không nhiều hơn số từ đơn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vi-VN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endParaRPr lang="vi-VN"/>
              </a:p>
              <a:p>
                <a:pPr>
                  <a:spcAft>
                    <a:spcPts val="600"/>
                  </a:spcAft>
                </a:pPr>
                <a:endParaRPr lang="vi-VN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3" y="685800"/>
                <a:ext cx="7920880" cy="6741013"/>
              </a:xfrm>
              <a:prstGeom prst="rect">
                <a:avLst/>
              </a:prstGeom>
              <a:blipFill rotWithShape="0">
                <a:blip r:embed="rId3"/>
                <a:stretch>
                  <a:fillRect l="-1617" t="-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67" y="1295400"/>
            <a:ext cx="7921625" cy="26879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spcAft>
                <a:spcPts val="1800"/>
              </a:spcAft>
              <a:buFont typeface="+mj-lt"/>
              <a:buAutoNum type="arabicPeriod" startAt="2"/>
              <a:defRPr/>
            </a:pPr>
            <a:r>
              <a:rPr 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Đơn giản như nhau</a:t>
            </a:r>
            <a:endParaRPr lang="vi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5000"/>
              </a:spcAft>
              <a:defRPr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Nếu F đơn giản hơn G và G đơn giản hơn F thì ta nói F và G </a:t>
            </a:r>
            <a:r>
              <a:rPr lang="vi-V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đơn giản như nhau.</a:t>
            </a:r>
            <a:endParaRPr 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5000"/>
              </a:spcAft>
              <a:defRPr/>
            </a:pPr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Ví dụ:</a:t>
            </a:r>
            <a:endParaRPr lang="vi-VN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351490"/>
            <a:ext cx="4286250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30092" y="6492874"/>
            <a:ext cx="1140710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685800" y="0"/>
                <a:ext cx="8640960" cy="6324600"/>
              </a:xfrm>
            </p:spPr>
            <p:txBody>
              <a:bodyPr>
                <a:noAutofit/>
              </a:bodyPr>
              <a:lstStyle/>
              <a:p>
                <a:pPr marL="1270000" lvl="4" indent="0">
                  <a:buClrTx/>
                  <a:buNone/>
                  <a:defRPr/>
                </a:pPr>
                <a:endParaRPr lang="en-US" sz="2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70000" lvl="4" indent="0">
                  <a:buClrTx/>
                  <a:buNone/>
                  <a:defRPr/>
                </a:pPr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∈ F</a:t>
                </a:r>
                <a:r>
                  <a:rPr lang="en-US" sz="2600" baseline="-25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:r>
                  <a:rPr lang="en-US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dạng đa thức</a:t>
                </a:r>
              </a:p>
              <a:p>
                <a:pPr marL="1327150" lvl="3" indent="-514350">
                  <a:buClrTx/>
                  <a:buNone/>
                  <a:defRPr/>
                </a:pPr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f(</a:t>
                </a:r>
                <a:r>
                  <a:rPr lang="en-US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x,y,z,t</a:t>
                </a:r>
                <a:r>
                  <a:rPr lang="en-US" sz="26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f</a:t>
                </a:r>
                <a:r>
                  <a:rPr lang="en-US" sz="2600" baseline="-25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600" baseline="-250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yz V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 xyz	 (1)</a:t>
                </a:r>
              </a:p>
              <a:p>
                <a:pPr marL="1327150" lvl="3" indent="-514350">
                  <a:buClrTx/>
                  <a:buNone/>
                  <a:defRPr/>
                </a:pPr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</a:t>
                </a:r>
                <a:r>
                  <a:rPr lang="en-US" sz="26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f</a:t>
                </a:r>
                <a:r>
                  <a:rPr lang="en-US" sz="2600" baseline="-250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 </a:t>
                </a:r>
                <a:r>
                  <a:rPr lang="en-US" sz="26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14:m>
                  <m:oMath xmlns:m="http://schemas.openxmlformats.org/officeDocument/2006/math">
                    <m:r>
                      <a:rPr lang="en-US" sz="26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yz V 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 yzt		 (2)</a:t>
                </a:r>
              </a:p>
              <a:p>
                <a:pPr marL="1327150" lvl="3" indent="-514350">
                  <a:buClrTx/>
                  <a:buNone/>
                  <a:defRPr/>
                </a:pPr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</a:t>
                </a:r>
                <a:r>
                  <a:rPr lang="en-US" sz="26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f</a:t>
                </a:r>
                <a:r>
                  <a:rPr lang="en-US" sz="2600" baseline="-25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sz="2600" baseline="-250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yzt V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yz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V </a:t>
                </a:r>
                <a:r>
                  <a:rPr lang="en-US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 yzt	 (3) </a:t>
                </a:r>
              </a:p>
              <a:p>
                <a:pPr marL="1327150" lvl="3" indent="-514350">
                  <a:buNone/>
                  <a:defRPr/>
                </a:pPr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(1) </a:t>
                </a:r>
                <a:r>
                  <a:rPr lang="en-US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(2) đơn giản như nhau</a:t>
                </a:r>
              </a:p>
              <a:p>
                <a:pPr marL="1327150" lvl="3" indent="15875">
                  <a:buNone/>
                  <a:defRPr/>
                </a:pPr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Vì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𝑝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=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𝑞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=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4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60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deg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60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deg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=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endParaRPr lang="en-US" sz="2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27150" lvl="3" indent="-514350">
                  <a:buClrTx/>
                  <a:buNone/>
                  <a:defRPr/>
                </a:pPr>
                <a:endParaRPr lang="en-US" sz="2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27150" lvl="3" indent="-514350">
                  <a:buNone/>
                  <a:defRPr/>
                </a:pPr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(2) đơn giản hơn (3) hay (3) phức tạp hơn (2)</a:t>
                </a:r>
              </a:p>
              <a:p>
                <a:pPr marL="1327150" lvl="3" indent="15875">
                  <a:buNone/>
                  <a:defRPr/>
                </a:pPr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Vì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 </m:t>
                        </m:r>
                        <m:eqArr>
                          <m:eqArr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𝑝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=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4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&lt; 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𝑞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=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5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60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deg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≤</m:t>
                            </m:r>
                            <m:func>
                              <m:funcPr>
                                <m:ctrlP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60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deg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sz="26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27150" lvl="3" indent="-514350">
                  <a:buClrTx/>
                  <a:buNone/>
                  <a:defRPr/>
                </a:pP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685800" y="0"/>
                <a:ext cx="8640960" cy="6324600"/>
              </a:xfrm>
              <a:blipFill rotWithShape="0">
                <a:blip r:embed="rId3"/>
                <a:stretch>
                  <a:fillRect b="-6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55160" y="6492874"/>
            <a:ext cx="111564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0" y="707886"/>
            <a:ext cx="9144000" cy="6897578"/>
          </a:xfrm>
          <a:blipFill rotWithShape="0">
            <a:blip r:embed="rId3"/>
            <a:stretch>
              <a:fillRect t="-707"/>
            </a:stretch>
          </a:blipFill>
          <a:extLst/>
        </p:spPr>
        <p:txBody>
          <a:bodyPr/>
          <a:lstStyle/>
          <a:p>
            <a:pPr eaLnBrk="1" hangingPunct="1"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601" y="1524000"/>
            <a:ext cx="80010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3000"/>
              </a:spcBef>
              <a:spcAft>
                <a:spcPts val="1800"/>
              </a:spcAft>
              <a:buFont typeface="+mj-lt"/>
              <a:buAutoNum type="arabicPeriod" startAt="3"/>
              <a:defRPr/>
            </a:pPr>
            <a:r>
              <a:rPr 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Công thức đa thức tối tiểu:</a:t>
            </a:r>
            <a:endParaRPr lang="vi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  <a:defRPr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Công thức F của hàm Bool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 được gọi là 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  <a:defRPr/>
            </a:pPr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i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lang="en-US" sz="2800" i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 đa thức </a:t>
            </a:r>
            <a:r>
              <a:rPr lang="vi-VN" sz="2800" i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 tiểu</a:t>
            </a:r>
            <a:r>
              <a:rPr lang="vi-VN" sz="2800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i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  <a:defRPr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nếu với bất kỳ công thức G của f mà đơn giản hơn F thì F và G đơn giản như nhau.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6347713" cy="1320800"/>
          </a:xfrm>
        </p:spPr>
        <p:txBody>
          <a:bodyPr/>
          <a:lstStyle/>
          <a:p>
            <a:pPr eaLnBrk="1" hangingPunct="1"/>
            <a:r>
              <a:rPr lang="en-US" smtClean="0"/>
              <a:t>Bản đồ Karnaugh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8600" y="914400"/>
                <a:ext cx="7632848" cy="5478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 dụng bảng Karnaugh </a:t>
                </a:r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 </a:t>
                </a:r>
                <a:r>
                  <a:rPr lang="vi-VN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 pháp </a:t>
                </a:r>
                <a:r>
                  <a:rPr lang="vi-VN" sz="26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xác định công thức đa thức tối tiểu</a:t>
                </a:r>
                <a:r>
                  <a:rPr lang="en-US" sz="26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Quy tắc gom nhóm: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Gom các tiểu hạng mang </a:t>
                </a:r>
                <a:r>
                  <a:rPr lang="en-US" sz="2600" u="sng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biểu diễn là số 1</a:t>
                </a:r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vi-VN" sz="260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Khi gom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Ô kế cận sẽ loại được </a:t>
                </a:r>
                <a:r>
                  <a:rPr lang="en-US" sz="26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biến. Những </a:t>
                </a:r>
                <a:r>
                  <a:rPr lang="en-US" sz="260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 </a:t>
                </a:r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bị loại là những biến </a:t>
                </a:r>
                <a:r>
                  <a:rPr lang="en-US" sz="2600" u="sng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 ta đi vòng qua các ô kế </a:t>
                </a:r>
                <a:r>
                  <a:rPr lang="en-US" sz="2600" u="sng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cận </a:t>
                </a:r>
                <a:r>
                  <a:rPr lang="en-US" sz="2600" u="sng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mà giá trị của chúng thay đổi</a:t>
                </a:r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Các vòng phải được gom sao cho số ô có thể vào </a:t>
                </a:r>
                <a:r>
                  <a:rPr lang="en-US" sz="260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 vòng </a:t>
                </a:r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 lớn nhất và </a:t>
                </a:r>
                <a:r>
                  <a:rPr lang="en-US" sz="260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 </a:t>
                </a:r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đạt được điều đó, </a:t>
                </a:r>
                <a:r>
                  <a:rPr lang="en-US" sz="260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thường </a:t>
                </a:r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phải gom cả những ô đã gom vào trong </a:t>
                </a:r>
                <a:r>
                  <a:rPr lang="en-US" sz="260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 vòng </a:t>
                </a:r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khác.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</a:t>
                </a:r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Vòng gom phải là 1 hình chữ nhật.</a:t>
                </a:r>
              </a:p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14400"/>
                <a:ext cx="7632848" cy="5478423"/>
              </a:xfrm>
              <a:prstGeom prst="rect">
                <a:avLst/>
              </a:prstGeom>
              <a:blipFill rotWithShape="0">
                <a:blip r:embed="rId3"/>
                <a:stretch>
                  <a:fillRect l="-1438" t="-1001" r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6933"/>
            <a:ext cx="6347713" cy="1320800"/>
          </a:xfrm>
        </p:spPr>
        <p:txBody>
          <a:bodyPr/>
          <a:lstStyle/>
          <a:p>
            <a:pPr eaLnBrk="1" hangingPunct="1"/>
            <a:r>
              <a:rPr lang="en-US" smtClean="0"/>
              <a:t>Karnaugh 2 biến</a:t>
            </a:r>
            <a:br>
              <a:rPr lang="en-US" smtClean="0"/>
            </a:br>
            <a:endParaRPr lang="en-US" smtClean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711200"/>
            <a:ext cx="7620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Đối với hàm Boole 2 biến x, y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 karnaugh 2 biến có 4 ô vuông, trong đó:</a:t>
            </a:r>
            <a:endParaRPr lang="vi-V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Ô được đánh số 1 để biểu diễn tiểu hạng có mặt trong hàm.</a:t>
            </a:r>
            <a:endParaRPr lang="vi-V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ô được cho là liền nhau nếu các tiểu hạng mà chúng biểu diễn chỉ khác nhau 1 biến.</a:t>
            </a:r>
            <a:endParaRPr lang="vi-V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09306"/>
              </p:ext>
            </p:extLst>
          </p:nvPr>
        </p:nvGraphicFramePr>
        <p:xfrm>
          <a:off x="1828800" y="3657600"/>
          <a:ext cx="3600399" cy="23762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00133"/>
                <a:gridCol w="1200133"/>
                <a:gridCol w="1200133"/>
              </a:tblGrid>
              <a:tr h="8059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vi-VN" sz="3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vi-VN" sz="3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3"/>
                      <a:stretch>
                        <a:fillRect l="-201015" t="-752" r="-1015" b="-195489"/>
                      </a:stretch>
                    </a:blipFill>
                  </a:tcPr>
                </a:tc>
              </a:tr>
              <a:tr h="7643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vi-VN" sz="3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vi-VN" sz="3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vi-VN" sz="3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8059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3"/>
                      <a:stretch>
                        <a:fillRect l="-508" t="-194737" r="-201523" b="-150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vi-VN" sz="3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vi-VN" sz="3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Karnaugh 2 biến</a:t>
            </a:r>
            <a:br>
              <a:rPr lang="en-US" smtClean="0"/>
            </a:br>
            <a:endParaRPr lang="en-US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800" y="1638012"/>
                <a:ext cx="83164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Vd1: </a:t>
                </a:r>
                <a:r>
                  <a:rPr lang="en-US" sz="280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 </a:t>
                </a:r>
                <a:r>
                  <a:rPr lang="en-US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bảng</a:t>
                </a:r>
                <a:r>
                  <a:rPr lang="en-US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Karnaugh</a:t>
                </a:r>
                <a:r>
                  <a:rPr lang="en-US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F =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𝑥𝑦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acc>
                      <m:accPr>
                        <m:chr m:val="̅"/>
                        <m:ctrlPr>
                          <a:rPr lang="vi-V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vi-V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38012"/>
                <a:ext cx="8316416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466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4952246"/>
                  </p:ext>
                </p:extLst>
              </p:nvPr>
            </p:nvGraphicFramePr>
            <p:xfrm>
              <a:off x="1524000" y="2743200"/>
              <a:ext cx="4284474" cy="2808312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1428158"/>
                    <a:gridCol w="1428158"/>
                    <a:gridCol w="1428158"/>
                  </a:tblGrid>
                  <a:tr h="9524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aseline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 </a:t>
                          </a:r>
                          <a:r>
                            <a:rPr lang="en-US" sz="2400" baseline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</a:t>
                          </a:r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aseline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y</a:t>
                          </a:r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sz="2400" i="1" baseline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aseline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9033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aseline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aseline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 </a:t>
                          </a:r>
                          <a:r>
                            <a:rPr lang="en-US" sz="2400" baseline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aseline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 </a:t>
                          </a:r>
                          <a:r>
                            <a:rPr lang="en-US" sz="2400" baseline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9524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sz="2400" i="1" baseline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aseline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aseline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 </a:t>
                          </a:r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aseline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 </a:t>
                          </a:r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4952246"/>
                  </p:ext>
                </p:extLst>
              </p:nvPr>
            </p:nvGraphicFramePr>
            <p:xfrm>
              <a:off x="1524000" y="2743200"/>
              <a:ext cx="4284474" cy="2808312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1428158"/>
                    <a:gridCol w="1428158"/>
                    <a:gridCol w="1428158"/>
                  </a:tblGrid>
                  <a:tr h="9524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aseline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 </a:t>
                          </a:r>
                          <a:r>
                            <a:rPr lang="en-US" sz="2400" baseline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</a:t>
                          </a:r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aseline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y</a:t>
                          </a:r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201282" t="-1282" r="-855" b="-196795"/>
                          </a:stretch>
                        </a:blipFill>
                      </a:tcPr>
                    </a:tc>
                  </a:tr>
                  <a:tr h="9033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aseline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aseline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 </a:t>
                          </a:r>
                          <a:r>
                            <a:rPr lang="en-US" sz="2400" baseline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aseline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 </a:t>
                          </a:r>
                          <a:r>
                            <a:rPr lang="en-US" sz="2400" baseline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9524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855" t="-196795" r="-201282" b="-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aseline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 </a:t>
                          </a:r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aseline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 </a:t>
                          </a:r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1219200"/>
                <a:ext cx="83164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Vd2: </a:t>
                </a:r>
                <a:r>
                  <a:rPr lang="en-US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bảng </a:t>
                </a:r>
                <a:r>
                  <a:rPr lang="en-US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Karnaugh</a:t>
                </a:r>
                <a:r>
                  <a:rPr lang="en-US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cho: 	A =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𝑥𝑦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vi-V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vi-V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vi-V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endParaRPr lang="vi-VN" sz="2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8316416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466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9342653"/>
                  </p:ext>
                </p:extLst>
              </p:nvPr>
            </p:nvGraphicFramePr>
            <p:xfrm>
              <a:off x="1600200" y="2514600"/>
              <a:ext cx="3600399" cy="2376264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1200133"/>
                    <a:gridCol w="1200133"/>
                    <a:gridCol w="1200133"/>
                  </a:tblGrid>
                  <a:tr h="8059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b="1" baseline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800" b="1" baseline="0" smtClean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b="1" baseline="0" smtClean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sz="2800" b="1" i="1" baseline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baseline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7643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b="1" baseline="0" smtClean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b="1" baseline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800" b="1" baseline="0" smtClean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b="1" baseline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8059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sz="2800" b="1" i="1" baseline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baseline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b="1" baseline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800" b="1" baseline="0" smtClean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b="1" baseline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800" b="1" baseline="0" smtClean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9342653"/>
                  </p:ext>
                </p:extLst>
              </p:nvPr>
            </p:nvGraphicFramePr>
            <p:xfrm>
              <a:off x="1600200" y="2514600"/>
              <a:ext cx="3600399" cy="2376264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1200133"/>
                    <a:gridCol w="1200133"/>
                    <a:gridCol w="1200133"/>
                  </a:tblGrid>
                  <a:tr h="8059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b="1" baseline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800" b="1" baseline="0" smtClean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b="1" baseline="0" smtClean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201015" t="-752" r="-1015" b="-195489"/>
                          </a:stretch>
                        </a:blipFill>
                      </a:tcPr>
                    </a:tc>
                  </a:tr>
                  <a:tr h="7643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b="1" baseline="0" smtClean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b="1" baseline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800" b="1" baseline="0" smtClean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b="1" baseline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8059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508" t="-194737" r="-201523" b="-15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b="1" baseline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800" b="1" baseline="0" smtClean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b="1" baseline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800" b="1" baseline="0" smtClean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Box 3"/>
          <p:cNvSpPr txBox="1">
            <a:spLocks noChangeArrowheads="1"/>
          </p:cNvSpPr>
          <p:nvPr/>
        </p:nvSpPr>
        <p:spPr bwMode="auto">
          <a:xfrm>
            <a:off x="762000" y="74907"/>
            <a:ext cx="3816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28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Gom nhóm: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89649" y="2742849"/>
                <a:ext cx="32537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US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US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F =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̅"/>
                        <m:ctrlPr>
                          <a:rPr lang="vi-V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vi-VN" sz="280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649" y="2742849"/>
                <a:ext cx="3253751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3933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2363448"/>
                  </p:ext>
                </p:extLst>
              </p:nvPr>
            </p:nvGraphicFramePr>
            <p:xfrm>
              <a:off x="977951" y="3581400"/>
              <a:ext cx="3600399" cy="2376264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1200133"/>
                    <a:gridCol w="1200133"/>
                    <a:gridCol w="1200133"/>
                  </a:tblGrid>
                  <a:tr h="8059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mtClean="0"/>
                            <a:t>F</a:t>
                          </a:r>
                          <a:r>
                            <a:rPr lang="en-US"/>
                            <a:t> </a:t>
                          </a:r>
                          <a:endParaRPr lang="vi-VN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mtClean="0"/>
                            <a:t>y</a:t>
                          </a:r>
                          <a:endParaRPr lang="vi-VN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/>
                        </a:p>
                      </a:txBody>
                      <a:tcPr marL="68580" marR="68580" marT="0" marB="0" anchor="ctr"/>
                    </a:tc>
                  </a:tr>
                  <a:tr h="7643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mtClean="0"/>
                            <a:t>x</a:t>
                          </a:r>
                          <a:endParaRPr lang="vi-VN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 </a:t>
                          </a:r>
                          <a:r>
                            <a:rPr lang="en-US" smtClean="0"/>
                            <a:t>1</a:t>
                          </a:r>
                          <a:endParaRPr lang="vi-VN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 </a:t>
                          </a:r>
                          <a:r>
                            <a:rPr lang="en-US" smtClean="0"/>
                            <a:t>1</a:t>
                          </a:r>
                          <a:endParaRPr lang="vi-VN"/>
                        </a:p>
                      </a:txBody>
                      <a:tcPr marL="68580" marR="68580" marT="0" marB="0" anchor="ctr"/>
                    </a:tc>
                  </a:tr>
                  <a:tr h="8059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 </a:t>
                          </a:r>
                          <a:endParaRPr lang="vi-VN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 </a:t>
                          </a:r>
                          <a:endParaRPr lang="vi-VN"/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2363448"/>
                  </p:ext>
                </p:extLst>
              </p:nvPr>
            </p:nvGraphicFramePr>
            <p:xfrm>
              <a:off x="977951" y="3581400"/>
              <a:ext cx="3600399" cy="2376264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1200133"/>
                    <a:gridCol w="1200133"/>
                    <a:gridCol w="1200133"/>
                  </a:tblGrid>
                  <a:tr h="8059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mtClean="0"/>
                            <a:t>F</a:t>
                          </a:r>
                          <a:r>
                            <a:rPr lang="en-US"/>
                            <a:t> </a:t>
                          </a:r>
                          <a:endParaRPr lang="vi-VN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mtClean="0"/>
                            <a:t>y</a:t>
                          </a:r>
                          <a:endParaRPr lang="vi-VN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201015" t="-752" r="-1015" b="-195489"/>
                          </a:stretch>
                        </a:blipFill>
                      </a:tcPr>
                    </a:tc>
                  </a:tr>
                  <a:tr h="7643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mtClean="0"/>
                            <a:t>x</a:t>
                          </a:r>
                          <a:endParaRPr lang="vi-VN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 </a:t>
                          </a:r>
                          <a:r>
                            <a:rPr lang="en-US" smtClean="0"/>
                            <a:t>1</a:t>
                          </a:r>
                          <a:endParaRPr lang="vi-VN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 </a:t>
                          </a:r>
                          <a:r>
                            <a:rPr lang="en-US" smtClean="0"/>
                            <a:t>1</a:t>
                          </a:r>
                          <a:endParaRPr lang="vi-VN"/>
                        </a:p>
                      </a:txBody>
                      <a:tcPr marL="68580" marR="68580" marT="0" marB="0" anchor="ctr"/>
                    </a:tc>
                  </a:tr>
                  <a:tr h="8059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508" t="-194737" r="-201523" b="-15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 </a:t>
                          </a:r>
                          <a:endParaRPr lang="vi-VN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 </a:t>
                          </a:r>
                          <a:endParaRPr lang="vi-VN"/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0" y="882147"/>
                <a:ext cx="7518400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 bảng Karnaugh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Tổ hợp các tiểu hạng mang biểu diễn là số 1.</a:t>
                </a:r>
                <a:endParaRPr lang="vi-VN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 tổ hợp được gom phải là khối khả dĩ lớn nhất và số ô là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với n = 1, 2.</a:t>
                </a:r>
                <a:endParaRPr lang="vi-VN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82147"/>
                <a:ext cx="7518400" cy="1815882"/>
              </a:xfrm>
              <a:prstGeom prst="rect">
                <a:avLst/>
              </a:prstGeom>
              <a:blipFill rotWithShape="0">
                <a:blip r:embed="rId4"/>
                <a:stretch>
                  <a:fillRect l="-1460" t="-4027" b="-8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6629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492874"/>
            <a:ext cx="10698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66799" y="990600"/>
                <a:ext cx="4163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 </a:t>
                </a:r>
                <a:r>
                  <a:rPr lang="en-US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US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B =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</a:rPr>
                      <m:t>𝑥𝑦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vi-V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</a:rPr>
                      <m:t>𝑦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vi-V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vi-V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endParaRPr lang="vi-VN" sz="280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9" y="990600"/>
                <a:ext cx="4163017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2928" t="-12941" b="-3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0624021"/>
                  </p:ext>
                </p:extLst>
              </p:nvPr>
            </p:nvGraphicFramePr>
            <p:xfrm>
              <a:off x="1066799" y="2362200"/>
              <a:ext cx="3600399" cy="2376264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1200133"/>
                    <a:gridCol w="1200133"/>
                    <a:gridCol w="1200133"/>
                  </a:tblGrid>
                  <a:tr h="8059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000" b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vi-VN" sz="2000" b="1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endParaRPr lang="vi-VN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7643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vi-VN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0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vi-VN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8059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0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vi-VN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0624021"/>
                  </p:ext>
                </p:extLst>
              </p:nvPr>
            </p:nvGraphicFramePr>
            <p:xfrm>
              <a:off x="1066799" y="2362200"/>
              <a:ext cx="3600399" cy="2376264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1200133"/>
                    <a:gridCol w="1200133"/>
                    <a:gridCol w="1200133"/>
                  </a:tblGrid>
                  <a:tr h="8059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000" b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vi-VN" sz="2000" b="1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endParaRPr lang="vi-VN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201015" t="-752" r="-1015" b="-195489"/>
                          </a:stretch>
                        </a:blipFill>
                      </a:tcPr>
                    </a:tc>
                  </a:tr>
                  <a:tr h="7643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vi-VN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0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vi-VN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8059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508" t="-194737" r="-201523" b="-15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0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vi-VN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ounded Rectangle 8"/>
          <p:cNvSpPr/>
          <p:nvPr/>
        </p:nvSpPr>
        <p:spPr>
          <a:xfrm>
            <a:off x="2421502" y="4153723"/>
            <a:ext cx="2088232" cy="46166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>
              <a:ln w="38100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21349" y="3322726"/>
                <a:ext cx="2304256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B =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</a:rPr>
                      <m:t>+ </m:t>
                    </m:r>
                    <m:acc>
                      <m:accPr>
                        <m:chr m:val="̅"/>
                        <m:ctrlPr>
                          <a:rPr lang="vi-V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vi-VN" sz="280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vi-VN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349" y="3322726"/>
                <a:ext cx="2304256" cy="800219"/>
              </a:xfrm>
              <a:prstGeom prst="rect">
                <a:avLst/>
              </a:prstGeom>
              <a:blipFill rotWithShape="0">
                <a:blip r:embed="rId4"/>
                <a:stretch>
                  <a:fillRect l="-5556" t="-8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/>
          <p:cNvSpPr/>
          <p:nvPr/>
        </p:nvSpPr>
        <p:spPr>
          <a:xfrm rot="5400000">
            <a:off x="2113863" y="3761602"/>
            <a:ext cx="1512167" cy="46166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>
              <a:ln w="38100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0" grpId="0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81000"/>
            <a:ext cx="5184775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solidFill>
                  <a:schemeClr val="accent1"/>
                </a:solidFill>
              </a:rPr>
              <a:t>karnaugh 3 </a:t>
            </a:r>
            <a:r>
              <a:rPr lang="en-US" sz="3200" b="1" err="1">
                <a:solidFill>
                  <a:schemeClr val="accent1"/>
                </a:solidFill>
              </a:rPr>
              <a:t>biến</a:t>
            </a:r>
            <a:endParaRPr lang="vi-VN" sz="3200" b="1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vi-VN" sz="3200" b="1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1219200"/>
            <a:ext cx="77041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 karnaugh 3 biến là 1 hình chữ nhật chia thành 8 ô.</a:t>
            </a:r>
            <a:endParaRPr lang="vi-V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387885"/>
              </p:ext>
            </p:extLst>
          </p:nvPr>
        </p:nvGraphicFramePr>
        <p:xfrm>
          <a:off x="1518182" y="2353898"/>
          <a:ext cx="3672409" cy="223224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4237"/>
                <a:gridCol w="734237"/>
                <a:gridCol w="734237"/>
                <a:gridCol w="734237"/>
                <a:gridCol w="735461"/>
              </a:tblGrid>
              <a:tr h="7343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 </a:t>
                      </a:r>
                      <a:endParaRPr lang="vi-VN"/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2"/>
                      <a:stretch>
                        <a:fillRect l="-100826" t="-826" r="-300826" b="-20495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2"/>
                      <a:stretch>
                        <a:fillRect l="-202500" t="-826" r="-203333" b="-20495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2"/>
                      <a:stretch>
                        <a:fillRect l="-300000" t="-826" r="-101653" b="-20495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2"/>
                      <a:stretch>
                        <a:fillRect l="-400000" t="-826" r="-1653" b="-204959"/>
                      </a:stretch>
                    </a:blipFill>
                  </a:tcPr>
                </a:tc>
              </a:tr>
              <a:tr h="7343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2"/>
                      <a:stretch>
                        <a:fillRect l="-826" t="-101667" r="-400826" b="-106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 </a:t>
                      </a:r>
                      <a:endParaRPr lang="vi-VN"/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 </a:t>
                      </a:r>
                      <a:endParaRPr lang="vi-VN"/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 </a:t>
                      </a:r>
                      <a:endParaRPr lang="vi-VN"/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 </a:t>
                      </a:r>
                      <a:endParaRPr lang="vi-VN"/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763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2"/>
                      <a:stretch>
                        <a:fillRect l="-826" t="-192063" r="-400826" b="-158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 </a:t>
                      </a:r>
                      <a:endParaRPr lang="vi-VN"/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 </a:t>
                      </a:r>
                      <a:endParaRPr lang="vi-VN"/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 </a:t>
                      </a:r>
                      <a:endParaRPr lang="vi-VN"/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 </a:t>
                      </a:r>
                      <a:endParaRPr lang="vi-VN"/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28600" y="5083175"/>
            <a:ext cx="770413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 khi có bảng Karnaugh, ta bắt đầu gom nhóm các tiểu hạng.</a:t>
            </a:r>
            <a:endParaRPr lang="vi-V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 tắc tương tự Bảng Karnaugh 2 biến.</a:t>
            </a:r>
            <a:endParaRPr lang="vi-V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32738" y="6492874"/>
            <a:ext cx="1138064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611306"/>
                  </p:ext>
                </p:extLst>
              </p:nvPr>
            </p:nvGraphicFramePr>
            <p:xfrm>
              <a:off x="2057400" y="2465847"/>
              <a:ext cx="3672409" cy="223224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4237"/>
                    <a:gridCol w="734237"/>
                    <a:gridCol w="734237"/>
                    <a:gridCol w="734237"/>
                    <a:gridCol w="735461"/>
                  </a:tblGrid>
                  <a:tr h="7343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𝑦𝑧</m:t>
                                </m:r>
                              </m:oMath>
                            </m:oMathPara>
                          </a14:m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𝑦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vi-VN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vi-VN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</a:tr>
                  <a:tr h="7343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18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</a:tr>
                  <a:tr h="76354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611306"/>
                  </p:ext>
                </p:extLst>
              </p:nvPr>
            </p:nvGraphicFramePr>
            <p:xfrm>
              <a:off x="2057400" y="2465847"/>
              <a:ext cx="3672409" cy="223224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4237"/>
                    <a:gridCol w="734237"/>
                    <a:gridCol w="734237"/>
                    <a:gridCol w="734237"/>
                    <a:gridCol w="735461"/>
                  </a:tblGrid>
                  <a:tr h="7343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101667" t="-826" r="-304167" b="-204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200000" t="-826" r="-201653" b="-204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302500" t="-826" r="-103333" b="-204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399174" t="-826" r="-2479" b="-204959"/>
                          </a:stretch>
                        </a:blipFill>
                      </a:tcPr>
                    </a:tc>
                  </a:tr>
                  <a:tr h="7343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826" t="-101667" r="-400826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18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</a:tr>
                  <a:tr h="7635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826" t="-192063" r="-400826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30400" y="5043326"/>
                <a:ext cx="17075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vi-V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</a:rPr>
                      <m:t>+ </m:t>
                    </m:r>
                    <m:acc>
                      <m:accPr>
                        <m:chr m:val="̅"/>
                        <m:ctrlPr>
                          <a:rPr lang="vi-VN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</m:oMath>
                </a14:m>
                <a:endParaRPr lang="vi-VN" sz="280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400" y="5043326"/>
                <a:ext cx="1707519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7500"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/>
          <p:cNvSpPr/>
          <p:nvPr/>
        </p:nvSpPr>
        <p:spPr>
          <a:xfrm>
            <a:off x="3641575" y="3329943"/>
            <a:ext cx="1224136" cy="12241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849487" y="4050023"/>
            <a:ext cx="1224136" cy="50405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2400" y="609600"/>
                <a:ext cx="7446664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VD: </a:t>
                </a:r>
                <a:r>
                  <a:rPr lang="fr-FR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Dùng</a:t>
                </a:r>
                <a:r>
                  <a:rPr lang="fr-FR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bảng</a:t>
                </a:r>
                <a:r>
                  <a:rPr lang="fr-FR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Karnaugh</a:t>
                </a:r>
                <a:r>
                  <a:rPr lang="fr-FR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</a:t>
                </a:r>
                <a:r>
                  <a:rPr lang="fr-FR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fr-FR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fr-FR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rút</a:t>
                </a:r>
                <a:r>
                  <a:rPr lang="fr-FR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gọn tổng </a:t>
                </a:r>
                <a:r>
                  <a:rPr lang="fr-FR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fr-FR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fr-FR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endParaRPr lang="vi-VN" sz="280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𝑥𝑦</m:t>
                      </m:r>
                      <m:acc>
                        <m:accPr>
                          <m:chr m:val="̅"/>
                          <m:ctrlPr>
                            <a:rPr lang="vi-V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𝑥</m:t>
                      </m:r>
                      <m:acc>
                        <m:accPr>
                          <m:chr m:val="̅"/>
                          <m:ctrlPr>
                            <a:rPr lang="vi-V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+ </m:t>
                      </m:r>
                      <m:acc>
                        <m:accPr>
                          <m:chr m:val="̅"/>
                          <m:ctrlPr>
                            <a:rPr lang="vi-V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𝑦𝑧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+ </m:t>
                      </m:r>
                      <m:acc>
                        <m:accPr>
                          <m:chr m:val="̅"/>
                          <m:ctrlPr>
                            <a:rPr lang="vi-V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𝑦</m:t>
                      </m:r>
                      <m:acc>
                        <m:accPr>
                          <m:chr m:val="̅"/>
                          <m:ctrlPr>
                            <a:rPr lang="vi-V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+ </m:t>
                      </m:r>
                      <m:acc>
                        <m:accPr>
                          <m:chr m:val="̅"/>
                          <m:ctrlPr>
                            <a:rPr lang="vi-V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vi-VN" sz="280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vi-VN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09600"/>
                <a:ext cx="7446664" cy="1661993"/>
              </a:xfrm>
              <a:prstGeom prst="rect">
                <a:avLst/>
              </a:prstGeom>
              <a:blipFill rotWithShape="0">
                <a:blip r:embed="rId4"/>
                <a:stretch>
                  <a:fillRect l="-1637" t="-3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 animBg="1"/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85800"/>
            <a:ext cx="5184775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solidFill>
                  <a:schemeClr val="accent1"/>
                </a:solidFill>
              </a:rPr>
              <a:t>Karnaugh 4 </a:t>
            </a:r>
            <a:r>
              <a:rPr lang="en-US" sz="3200" b="1" err="1">
                <a:solidFill>
                  <a:schemeClr val="accent1"/>
                </a:solidFill>
              </a:rPr>
              <a:t>biến</a:t>
            </a:r>
            <a:endParaRPr lang="vi-VN" sz="3200" b="1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vi-VN" sz="3200" b="1">
              <a:solidFill>
                <a:srgbClr val="0070C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454504"/>
              </p:ext>
            </p:extLst>
          </p:nvPr>
        </p:nvGraphicFramePr>
        <p:xfrm>
          <a:off x="1447800" y="2514600"/>
          <a:ext cx="4392489" cy="345638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78170"/>
                <a:gridCol w="878170"/>
                <a:gridCol w="878170"/>
                <a:gridCol w="878170"/>
                <a:gridCol w="879809"/>
              </a:tblGrid>
              <a:tr h="6804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2"/>
                      <a:stretch>
                        <a:fillRect l="-100694" t="-893" r="-302083" b="-40892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2"/>
                      <a:stretch>
                        <a:fillRect l="-200694" t="-893" r="-202083" b="-40892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2"/>
                      <a:stretch>
                        <a:fillRect l="-298621" t="-893" r="-100690" b="-40892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2"/>
                      <a:stretch>
                        <a:fillRect l="-401389" t="-893" r="-1389" b="-408929"/>
                      </a:stretch>
                    </a:blipFill>
                  </a:tcPr>
                </a:tc>
              </a:tr>
              <a:tr h="7074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2"/>
                      <a:stretch>
                        <a:fillRect l="-694" t="-97414" r="-402083" b="-29482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</a:tr>
              <a:tr h="6804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2"/>
                      <a:stretch>
                        <a:fillRect l="-694" t="-204464" r="-402083" b="-20535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</a:tr>
              <a:tr h="6804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2"/>
                      <a:stretch>
                        <a:fillRect l="-694" t="-304464" r="-402083" b="-10535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</a:tr>
              <a:tr h="7074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2"/>
                      <a:stretch>
                        <a:fillRect l="-694" t="-390517" r="-402083" b="-172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1763713"/>
            <a:ext cx="7446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 gồm 16 ô vuông như sau:</a:t>
            </a:r>
            <a:endParaRPr lang="vi-V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2706" y="364217"/>
                <a:ext cx="908558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>
                    <a:solidFill>
                      <a:prstClr val="black"/>
                    </a:solidFill>
                  </a:rPr>
                  <a:t>VD: </a:t>
                </a:r>
                <a:r>
                  <a:rPr lang="en-US" err="1">
                    <a:solidFill>
                      <a:prstClr val="black"/>
                    </a:solidFill>
                  </a:rPr>
                  <a:t>Dùng</a:t>
                </a:r>
                <a:r>
                  <a:rPr lang="en-US">
                    <a:solidFill>
                      <a:prstClr val="black"/>
                    </a:solidFill>
                  </a:rPr>
                  <a:t> </a:t>
                </a:r>
                <a:r>
                  <a:rPr lang="en-US" err="1">
                    <a:solidFill>
                      <a:prstClr val="black"/>
                    </a:solidFill>
                  </a:rPr>
                  <a:t>bảng</a:t>
                </a:r>
                <a:r>
                  <a:rPr lang="en-US">
                    <a:solidFill>
                      <a:prstClr val="black"/>
                    </a:solidFill>
                  </a:rPr>
                  <a:t> </a:t>
                </a:r>
                <a:r>
                  <a:rPr lang="en-US" err="1">
                    <a:solidFill>
                      <a:prstClr val="black"/>
                    </a:solidFill>
                  </a:rPr>
                  <a:t>Karnaugh</a:t>
                </a:r>
                <a:r>
                  <a:rPr lang="en-US">
                    <a:solidFill>
                      <a:prstClr val="black"/>
                    </a:solidFill>
                  </a:rPr>
                  <a:t> 4 </a:t>
                </a:r>
                <a:r>
                  <a:rPr lang="en-US" err="1">
                    <a:solidFill>
                      <a:prstClr val="black"/>
                    </a:solidFill>
                  </a:rPr>
                  <a:t>biến</a:t>
                </a:r>
                <a:r>
                  <a:rPr lang="en-US">
                    <a:solidFill>
                      <a:prstClr val="black"/>
                    </a:solidFill>
                  </a:rPr>
                  <a:t> </a:t>
                </a:r>
                <a:r>
                  <a:rPr lang="en-US" err="1">
                    <a:solidFill>
                      <a:prstClr val="black"/>
                    </a:solidFill>
                  </a:rPr>
                  <a:t>để</a:t>
                </a:r>
                <a:r>
                  <a:rPr lang="en-US">
                    <a:solidFill>
                      <a:prstClr val="black"/>
                    </a:solidFill>
                  </a:rPr>
                  <a:t> </a:t>
                </a:r>
                <a:r>
                  <a:rPr lang="en-US" err="1">
                    <a:solidFill>
                      <a:prstClr val="black"/>
                    </a:solidFill>
                  </a:rPr>
                  <a:t>rút</a:t>
                </a:r>
                <a:r>
                  <a:rPr lang="en-US">
                    <a:solidFill>
                      <a:prstClr val="black"/>
                    </a:solidFill>
                  </a:rPr>
                  <a:t> </a:t>
                </a:r>
                <a:r>
                  <a:rPr lang="en-US" err="1">
                    <a:solidFill>
                      <a:prstClr val="black"/>
                    </a:solidFill>
                  </a:rPr>
                  <a:t>gọn</a:t>
                </a:r>
                <a:r>
                  <a:rPr lang="en-US">
                    <a:solidFill>
                      <a:prstClr val="black"/>
                    </a:solidFill>
                  </a:rPr>
                  <a:t> </a:t>
                </a:r>
                <a:r>
                  <a:rPr lang="en-US" smtClean="0">
                    <a:solidFill>
                      <a:prstClr val="black"/>
                    </a:solidFill>
                  </a:rPr>
                  <a:t>hàm </a:t>
                </a:r>
                <a:r>
                  <a:rPr lang="en-US">
                    <a:solidFill>
                      <a:prstClr val="black"/>
                    </a:solidFill>
                  </a:rPr>
                  <a:t>sau:</a:t>
                </a:r>
                <a:endParaRPr lang="vi-VN">
                  <a:solidFill>
                    <a:prstClr val="black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b="1" smtClean="0">
                    <a:solidFill>
                      <a:schemeClr val="accent5">
                        <a:lumMod val="50000"/>
                      </a:schemeClr>
                    </a:solidFill>
                  </a:rPr>
                  <a:t>D =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𝝎</m:t>
                    </m:r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𝒙𝒚𝒛</m:t>
                    </m:r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+ </m:t>
                    </m:r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𝝎</m:t>
                    </m:r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𝒙𝒚</m:t>
                    </m:r>
                    <m:acc>
                      <m:accPr>
                        <m:chr m:val="̅"/>
                        <m:ctrlPr>
                          <a:rPr lang="vi-VN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𝒛</m:t>
                        </m:r>
                      </m:e>
                    </m:acc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+</m:t>
                    </m:r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𝝎</m:t>
                    </m:r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𝒙</m:t>
                    </m:r>
                    <m:acc>
                      <m:accPr>
                        <m:chr m:val="̅"/>
                        <m:ctrlPr>
                          <a:rPr lang="vi-VN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𝒛</m:t>
                    </m:r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+</m:t>
                    </m:r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𝝎</m:t>
                    </m:r>
                    <m:acc>
                      <m:accPr>
                        <m:chr m:val="̅"/>
                        <m:ctrlPr>
                          <a:rPr lang="vi-VN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𝒚</m:t>
                    </m:r>
                    <m:acc>
                      <m:accPr>
                        <m:chr m:val="̅"/>
                        <m:ctrlPr>
                          <a:rPr lang="vi-VN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𝒛</m:t>
                        </m:r>
                      </m:e>
                    </m:acc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+ </m:t>
                    </m:r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𝝎</m:t>
                    </m:r>
                    <m:acc>
                      <m:accPr>
                        <m:chr m:val="̅"/>
                        <m:ctrlPr>
                          <a:rPr lang="vi-VN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𝒛</m:t>
                    </m:r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+  </m:t>
                    </m:r>
                    <m:acc>
                      <m:accPr>
                        <m:chr m:val="̅"/>
                        <m:ctrlPr>
                          <a:rPr lang="vi-VN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𝝎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𝒚𝒛</m:t>
                    </m:r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+ </m:t>
                    </m:r>
                    <m:acc>
                      <m:accPr>
                        <m:chr m:val="̅"/>
                        <m:ctrlPr>
                          <a:rPr lang="vi-VN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𝝎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𝒛</m:t>
                    </m:r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+ </m:t>
                    </m:r>
                    <m:acc>
                      <m:accPr>
                        <m:chr m:val="̅"/>
                        <m:ctrlPr>
                          <a:rPr lang="vi-VN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𝝎</m:t>
                        </m:r>
                      </m:e>
                    </m:acc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𝒙</m:t>
                    </m:r>
                    <m:acc>
                      <m:accPr>
                        <m:chr m:val="̅"/>
                        <m:ctrlPr>
                          <a:rPr lang="vi-VN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𝒛</m:t>
                    </m:r>
                  </m:oMath>
                </a14:m>
                <a:endParaRPr lang="vi-VN" sz="2200" b="1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6" y="364217"/>
                <a:ext cx="9085584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872" r="-2483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7984409"/>
                  </p:ext>
                </p:extLst>
              </p:nvPr>
            </p:nvGraphicFramePr>
            <p:xfrm>
              <a:off x="791072" y="1661084"/>
              <a:ext cx="4176464" cy="326032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4981"/>
                    <a:gridCol w="834981"/>
                    <a:gridCol w="834981"/>
                    <a:gridCol w="834981"/>
                    <a:gridCol w="836540"/>
                  </a:tblGrid>
                  <a:tr h="64187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/>
                            <a:t>D</a:t>
                          </a: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𝑦𝑧</m:t>
                                </m:r>
                              </m:oMath>
                            </m:oMathPara>
                          </a14:m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vi-VN" sz="2000"/>
                        </a:p>
                      </a:txBody>
                      <a:tcPr marL="68580" marR="68580" marT="0" marB="0" anchor="ctr"/>
                    </a:tc>
                  </a:tr>
                  <a:tr h="66735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r>
                            <a:rPr lang="en-US" sz="2000" smtClean="0"/>
                            <a:t>1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r>
                            <a:rPr lang="en-US" sz="2000" smtClean="0"/>
                            <a:t>1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/>
                            <a:t>1</a:t>
                          </a: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</a:tr>
                  <a:tr h="64187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r>
                            <a:rPr lang="en-US" sz="2000" smtClean="0"/>
                            <a:t>1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/>
                            <a:t>1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</a:tr>
                  <a:tr h="64187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/>
                            <a:t>1</a:t>
                          </a: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/>
                            <a:t>1</a:t>
                          </a: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</a:tr>
                  <a:tr h="66735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acc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/>
                            <a:t>1</a:t>
                          </a: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7984409"/>
                  </p:ext>
                </p:extLst>
              </p:nvPr>
            </p:nvGraphicFramePr>
            <p:xfrm>
              <a:off x="791072" y="1661084"/>
              <a:ext cx="4176464" cy="326032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4981"/>
                    <a:gridCol w="834981"/>
                    <a:gridCol w="834981"/>
                    <a:gridCol w="834981"/>
                    <a:gridCol w="836540"/>
                  </a:tblGrid>
                  <a:tr h="64187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/>
                            <a:t>D</a:t>
                          </a: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100730" t="-943" r="-302190" b="-4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200730" t="-943" r="-202190" b="-4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298551" t="-943" r="-100725" b="-4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401460" t="-943" r="-1460" b="-407547"/>
                          </a:stretch>
                        </a:blipFill>
                      </a:tcPr>
                    </a:tc>
                  </a:tr>
                  <a:tr h="6673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730" t="-98165" r="-402190" b="-2963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r>
                            <a:rPr lang="en-US" sz="2000" smtClean="0"/>
                            <a:t>1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r>
                            <a:rPr lang="en-US" sz="2000" smtClean="0"/>
                            <a:t>1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/>
                            <a:t>1</a:t>
                          </a: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</a:tr>
                  <a:tr h="6418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730" t="-203774" r="-402190" b="-2047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r>
                            <a:rPr lang="en-US" sz="2000" smtClean="0"/>
                            <a:t>1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/>
                            <a:t>1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</a:tr>
                  <a:tr h="6418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730" t="-306667" r="-402190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/>
                            <a:t>1</a:t>
                          </a: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/>
                            <a:t>1</a:t>
                          </a: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</a:tr>
                  <a:tr h="6673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730" t="-388182" r="-402190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/>
                            <a:t>1</a:t>
                          </a: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6" name="Flowchart: Alternate Process 15"/>
          <p:cNvSpPr/>
          <p:nvPr/>
        </p:nvSpPr>
        <p:spPr>
          <a:xfrm>
            <a:off x="1812256" y="2381164"/>
            <a:ext cx="1296144" cy="504056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7" name="Flowchart: Alternate Process 16"/>
          <p:cNvSpPr/>
          <p:nvPr/>
        </p:nvSpPr>
        <p:spPr>
          <a:xfrm rot="16200000">
            <a:off x="2280308" y="2705200"/>
            <a:ext cx="1296144" cy="504056"/>
          </a:xfrm>
          <a:prstGeom prst="flowChartAlternateProcess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 rot="16200000">
            <a:off x="3275782" y="3340634"/>
            <a:ext cx="2473548" cy="504056"/>
          </a:xfrm>
          <a:prstGeom prst="flowChartAlternateProcess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03990" y="5159113"/>
                <a:ext cx="74256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à"/>
                </a:pPr>
                <a:r>
                  <a:rPr lang="en-US" sz="280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 =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/>
                      </a:rPr>
                      <m:t>𝜔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𝜔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vi-VN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8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rgbClr val="E6AA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E6AA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i="1">
                        <a:solidFill>
                          <a:srgbClr val="E6AA00"/>
                        </a:solidFill>
                        <a:latin typeface="Cambria Math"/>
                      </a:rPr>
                      <m:t>𝑧</m:t>
                    </m:r>
                  </m:oMath>
                </a14:m>
                <a:endParaRPr lang="vi-VN" sz="2800">
                  <a:solidFill>
                    <a:srgbClr val="E6AA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90" y="5159113"/>
                <a:ext cx="7425609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478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ket 19"/>
          <p:cNvSpPr/>
          <p:nvPr/>
        </p:nvSpPr>
        <p:spPr>
          <a:xfrm>
            <a:off x="1727176" y="3677308"/>
            <a:ext cx="540060" cy="504056"/>
          </a:xfrm>
          <a:prstGeom prst="righ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black"/>
              </a:solidFill>
            </a:endParaRPr>
          </a:p>
        </p:txBody>
      </p:sp>
      <p:sp>
        <p:nvSpPr>
          <p:cNvPr id="21" name="Right Bracket 20"/>
          <p:cNvSpPr/>
          <p:nvPr/>
        </p:nvSpPr>
        <p:spPr>
          <a:xfrm flipH="1">
            <a:off x="4319464" y="3677308"/>
            <a:ext cx="540060" cy="504056"/>
          </a:xfrm>
          <a:prstGeom prst="righ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black"/>
              </a:solidFill>
            </a:endParaRPr>
          </a:p>
        </p:txBody>
      </p:sp>
      <p:sp>
        <p:nvSpPr>
          <p:cNvPr id="22" name="Right Bracket 21"/>
          <p:cNvSpPr/>
          <p:nvPr/>
        </p:nvSpPr>
        <p:spPr>
          <a:xfrm>
            <a:off x="1704244" y="2381164"/>
            <a:ext cx="540060" cy="504056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black"/>
              </a:solidFill>
            </a:endParaRPr>
          </a:p>
        </p:txBody>
      </p:sp>
      <p:sp>
        <p:nvSpPr>
          <p:cNvPr id="23" name="Right Bracket 22"/>
          <p:cNvSpPr/>
          <p:nvPr/>
        </p:nvSpPr>
        <p:spPr>
          <a:xfrm flipH="1">
            <a:off x="4355468" y="2381164"/>
            <a:ext cx="540060" cy="504056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black"/>
              </a:solidFill>
            </a:endParaRP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Phủ tối tiểu của một tập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828800"/>
            <a:ext cx="6347714" cy="421256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 tìm tất cả các tổng chuẩn tắc không dư thừa của hàm Boole f, từ các tsc tối đại của f, là một vấn đề khá phức tạp. </a:t>
            </a:r>
          </a:p>
          <a:p>
            <a:pPr algn="just" eaLnBrk="1" hangingPunct="1"/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 hết, chúng ta xét bài toán tìm </a:t>
            </a:r>
            <a:r>
              <a:rPr lang="en-US" sz="3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phủ tối tiểu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của một tập như sau.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6934200" cy="388077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	</a:t>
            </a:r>
            <a:r>
              <a:rPr lang="en-US" sz="28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Phủ của tập X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Cho S =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X</a:t>
            </a:r>
            <a:r>
              <a:rPr lang="en-US" sz="2800" baseline="-25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…, X</a:t>
            </a:r>
            <a:r>
              <a:rPr lang="en-US" sz="2800" baseline="-25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 là họ các tập con của X. S gọi là phủ của X nếu X = X</a:t>
            </a:r>
            <a:r>
              <a:rPr lang="en-US" sz="2800" baseline="-25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sz="2800" u="sng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Phủ tối tiểu của X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Giả sử S là một phủ của X. S gọi là phủ tối tiểu của X nếu với mọi i, S\X</a:t>
            </a:r>
            <a:r>
              <a:rPr lang="en-US" sz="2800" baseline="-25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không phủ X.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Ví dụ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6347714" cy="388077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/>
              <a:t>	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a, b, c, d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A = a,b	 B = c,d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C = a,d 	 D = b,c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A, B, C, D phủ không tối tiểu.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A, B, C, D là các phủ tối tiểu.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A, C, D phủ không tối tiểu.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B, D không phủ.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mtClean="0">
              <a:sym typeface="Symbol" panose="05050102010706020507" pitchFamily="18" charset="2"/>
            </a:endParaRP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413" y="700088"/>
            <a:ext cx="8207375" cy="694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i="1"/>
              <a:t>Gồm 5 bước: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800" i="1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3000">
                <a:solidFill>
                  <a:srgbClr val="FF0000"/>
                </a:solidFill>
              </a:rPr>
              <a:t>Bước 1: </a:t>
            </a:r>
            <a:r>
              <a:rPr lang="vi-VN" sz="3000"/>
              <a:t>Vẽ biểu đồ karnaugh của f.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3000">
                <a:solidFill>
                  <a:srgbClr val="FF0000"/>
                </a:solidFill>
              </a:rPr>
              <a:t>Bước 2: </a:t>
            </a:r>
            <a:r>
              <a:rPr lang="vi-VN" sz="3000"/>
              <a:t>Xác định tất cả các </a:t>
            </a:r>
            <a:r>
              <a:rPr lang="en-US" sz="3000"/>
              <a:t>tế bào lớn </a:t>
            </a:r>
            <a:r>
              <a:rPr lang="vi-VN" sz="3000"/>
              <a:t>của kar(f).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3000">
                <a:solidFill>
                  <a:srgbClr val="FF0000"/>
                </a:solidFill>
              </a:rPr>
              <a:t>Bước 3: </a:t>
            </a:r>
            <a:r>
              <a:rPr lang="vi-VN" sz="3000"/>
              <a:t>Xác định các </a:t>
            </a:r>
            <a:r>
              <a:rPr lang="en-US" sz="3200"/>
              <a:t>tế bào lớn</a:t>
            </a:r>
            <a:r>
              <a:rPr lang="en-US" sz="3000"/>
              <a:t> </a:t>
            </a:r>
            <a:r>
              <a:rPr lang="vi-VN" sz="3000"/>
              <a:t>nhất thiết phải</a:t>
            </a:r>
            <a:r>
              <a:rPr lang="en-US" sz="3000"/>
              <a:t> </a:t>
            </a:r>
            <a:r>
              <a:rPr lang="vi-VN" sz="3000"/>
              <a:t>chọn.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3000"/>
              <a:t>Ta nhất thiết phải chọn</a:t>
            </a:r>
            <a:r>
              <a:rPr lang="en-US" sz="3200"/>
              <a:t> tế bào </a:t>
            </a:r>
            <a:r>
              <a:rPr lang="vi-VN" sz="3000"/>
              <a:t>lớn T khi tồn tại một ô của kar(f) mà ô này chỉ nằm trong tế bào lớn T và không nằm trong bất kỳ tế bào lớn nào khác.</a:t>
            </a:r>
            <a:endParaRPr lang="en-US" sz="3000"/>
          </a:p>
          <a:p>
            <a:endParaRPr lang="en-US" sz="3000"/>
          </a:p>
          <a:p>
            <a:endParaRPr lang="vi-VN" sz="3000"/>
          </a:p>
        </p:txBody>
      </p:sp>
      <p:sp>
        <p:nvSpPr>
          <p:cNvPr id="93187" name="TextBox 4"/>
          <p:cNvSpPr txBox="1">
            <a:spLocks noChangeArrowheads="1"/>
          </p:cNvSpPr>
          <p:nvPr/>
        </p:nvSpPr>
        <p:spPr bwMode="auto">
          <a:xfrm>
            <a:off x="-381000" y="36513"/>
            <a:ext cx="9220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vi-VN" sz="3600">
                <a:solidFill>
                  <a:srgbClr val="C00000"/>
                </a:solidFill>
              </a:rPr>
              <a:t>Thuật toán tìm</a:t>
            </a:r>
            <a:r>
              <a:rPr lang="en-US" sz="3600">
                <a:solidFill>
                  <a:srgbClr val="C00000"/>
                </a:solidFill>
              </a:rPr>
              <a:t> công thức</a:t>
            </a:r>
            <a:r>
              <a:rPr lang="vi-VN" sz="3600">
                <a:solidFill>
                  <a:srgbClr val="C00000"/>
                </a:solidFill>
              </a:rPr>
              <a:t> đa thức tối tiểu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74613" y="381000"/>
            <a:ext cx="8229601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vi-VN" sz="2600">
                <a:solidFill>
                  <a:srgbClr val="FF0000"/>
                </a:solidFill>
              </a:rPr>
              <a:t>Bước 4: </a:t>
            </a:r>
            <a:r>
              <a:rPr lang="vi-VN" sz="2600"/>
              <a:t>Xác định các phủ tối tiểu gồm các </a:t>
            </a:r>
            <a:r>
              <a:rPr lang="en-US" sz="2600"/>
              <a:t>tế bào</a:t>
            </a:r>
            <a:r>
              <a:rPr lang="vi-VN" sz="2600"/>
              <a:t> lớn</a:t>
            </a:r>
            <a:r>
              <a:rPr lang="en-US"/>
              <a:t>:</a:t>
            </a:r>
            <a:endParaRPr lang="vi-VN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17462" y="990600"/>
            <a:ext cx="817245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2800"/>
              <a:t>Nếu các tế bào lớn chọn được ở bước 3 đã phủ được</a:t>
            </a:r>
            <a:r>
              <a:rPr lang="en-US" sz="2800"/>
              <a:t> </a:t>
            </a:r>
            <a:r>
              <a:rPr lang="vi-VN" sz="2800"/>
              <a:t>kar(f) thì ta có duy nhất một phủ tối tiểu gồm các </a:t>
            </a:r>
            <a:r>
              <a:rPr lang="en-US" sz="2800"/>
              <a:t>tế bào </a:t>
            </a:r>
            <a:r>
              <a:rPr lang="vi-VN" sz="2800"/>
              <a:t>lớn của kar(f).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800"/>
              <a:t>Nếu các </a:t>
            </a:r>
            <a:r>
              <a:rPr lang="en-US" sz="2800"/>
              <a:t>tế bào</a:t>
            </a:r>
            <a:r>
              <a:rPr lang="vi-VN" sz="2800"/>
              <a:t> lớn chọn được ở bước 3 chưa phủ được kar(f) thì: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vi-VN" sz="2800"/>
              <a:t>Xét một ô chưa bị phủ, sẽ có ít nhất hai </a:t>
            </a:r>
            <a:r>
              <a:rPr lang="en-US" sz="2800"/>
              <a:t>tế bào </a:t>
            </a:r>
            <a:r>
              <a:rPr lang="vi-VN" sz="2800"/>
              <a:t>lớn chứa ô này, ta chọn một trong các </a:t>
            </a:r>
            <a:r>
              <a:rPr lang="en-US" sz="2800"/>
              <a:t>tế bào </a:t>
            </a:r>
            <a:r>
              <a:rPr lang="vi-VN" sz="2800"/>
              <a:t>lớn này.  Cứ tiếp tục như thế ta sẽ tìm được tất cả các phủ gồm các tế bào lớn của kar(f).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vi-VN" sz="2800"/>
              <a:t>Loại bỏ các phủ không tối tiểu, ta tìm được tất cả các phủ tối tiểu gồm các </a:t>
            </a:r>
            <a:r>
              <a:rPr lang="en-US" sz="2800"/>
              <a:t>tế bào </a:t>
            </a:r>
            <a:r>
              <a:rPr lang="vi-VN" sz="2800"/>
              <a:t>lớn của kar(f).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6347713" cy="1320800"/>
          </a:xfrm>
        </p:spPr>
        <p:txBody>
          <a:bodyPr/>
          <a:lstStyle/>
          <a:p>
            <a:pPr eaLnBrk="1" hangingPunct="1"/>
            <a:r>
              <a:rPr lang="en-US" smtClean="0"/>
              <a:t>    Các hằng đẳng thức logic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-71968" y="1524000"/>
            <a:ext cx="8301568" cy="5334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3200" smtClean="0"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3200" b="1" smtClean="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Giao hoán	</a:t>
            </a:r>
            <a:r>
              <a:rPr lang="en-US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6</a:t>
            </a:r>
            <a:r>
              <a:rPr lang="en-US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) Luỹ đẳng </a:t>
            </a: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None/>
            </a:pP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>
              <a:buNone/>
            </a:pP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2) Kết hợp	</a:t>
            </a:r>
            <a:r>
              <a:rPr lang="en-US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7</a:t>
            </a:r>
            <a:r>
              <a:rPr lang="en-US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) Phần tử trung hoà </a:t>
            </a: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>
              <a:buNone/>
            </a:pP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3) Phân phối			8</a:t>
            </a:r>
            <a:r>
              <a:rPr lang="en-US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) Phần tử </a:t>
            </a: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</a:p>
          <a:p>
            <a:pPr>
              <a:buNone/>
            </a:pPr>
            <a:r>
              <a:rPr lang="en-US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>
              <a:buNone/>
            </a:pP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4) Luật bù </a:t>
            </a:r>
            <a:r>
              <a:rPr lang="en-US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kép </a:t>
            </a: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9</a:t>
            </a:r>
            <a:r>
              <a:rPr lang="en-US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) Luật thống trị </a:t>
            </a: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None/>
            </a:pP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sv-SE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5) De Morgan</a:t>
            </a:r>
            <a:r>
              <a:rPr lang="sv-SE" sz="3200" b="1" smtClean="0">
                <a:latin typeface="Tahoma" panose="020B0604030504040204" pitchFamily="34" charset="0"/>
                <a:cs typeface="Tahoma" panose="020B0604030504040204" pitchFamily="34" charset="0"/>
              </a:rPr>
              <a:t>		 </a:t>
            </a:r>
            <a:r>
              <a:rPr lang="sv-SE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sv-SE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) Luật hấp thu</a:t>
            </a:r>
            <a:r>
              <a:rPr lang="sv-SE" sz="2800" b="1"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sv-SE" sz="3200" smtClean="0">
                <a:latin typeface="Tahoma" panose="020B0604030504040204" pitchFamily="34" charset="0"/>
                <a:cs typeface="Tahoma" panose="020B0604030504040204" pitchFamily="34" charset="0"/>
              </a:rPr>
              <a:t>			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sz="3200" smtClean="0">
                <a:latin typeface="Tahoma" panose="020B0604030504040204" pitchFamily="34" charset="0"/>
                <a:cs typeface="Tahoma" panose="020B0604030504040204" pitchFamily="34" charset="0"/>
              </a:rPr>
              <a:t>			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492874"/>
            <a:ext cx="10698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0" dur="1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6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9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33400"/>
            <a:ext cx="75612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vi-VN" sz="2600">
                <a:solidFill>
                  <a:srgbClr val="FF0000"/>
                </a:solidFill>
              </a:rPr>
              <a:t>Bước 5: </a:t>
            </a:r>
            <a:r>
              <a:rPr lang="vi-VN" sz="2600"/>
              <a:t>Xác định các công thức đa thức tối tiểu của f.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2133600"/>
            <a:ext cx="763270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2600"/>
              <a:t>Từ các phủ tối tiểu gồm các </a:t>
            </a:r>
            <a:r>
              <a:rPr lang="en-US" sz="2600"/>
              <a:t>tế bào </a:t>
            </a:r>
            <a:r>
              <a:rPr lang="vi-VN" sz="2600"/>
              <a:t>lớn của kar(f) tìm</a:t>
            </a:r>
            <a:r>
              <a:rPr lang="en-US" sz="2600"/>
              <a:t> </a:t>
            </a:r>
            <a:r>
              <a:rPr lang="vi-VN" sz="2600"/>
              <a:t>được ở bước 4 ta xác định được các công thức đa thức</a:t>
            </a:r>
            <a:r>
              <a:rPr lang="en-US" sz="2600"/>
              <a:t> </a:t>
            </a:r>
            <a:r>
              <a:rPr lang="vi-VN" sz="2600"/>
              <a:t>tương ứng của f</a:t>
            </a:r>
            <a:r>
              <a:rPr lang="en-US" sz="2600"/>
              <a:t>.</a:t>
            </a:r>
            <a:endParaRPr lang="vi-VN" sz="2600"/>
          </a:p>
          <a:p>
            <a:pPr>
              <a:buFont typeface="Arial" panose="020B0604020202020204" pitchFamily="34" charset="0"/>
              <a:buChar char="•"/>
            </a:pPr>
            <a:r>
              <a:rPr lang="vi-VN" sz="2600"/>
              <a:t>Loại bỏ các công thức đa thức mà có một công thức đa </a:t>
            </a:r>
            <a:r>
              <a:rPr lang="en-US" sz="2600"/>
              <a:t> </a:t>
            </a:r>
            <a:r>
              <a:rPr lang="vi-VN" sz="2600"/>
              <a:t>thức nào đó thực sự đơn giản hơn chúng.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600"/>
              <a:t>Các công thức đa thức còn lại chính là các</a:t>
            </a:r>
            <a:r>
              <a:rPr lang="en-US" sz="2600"/>
              <a:t> </a:t>
            </a:r>
            <a:r>
              <a:rPr lang="vi-VN" sz="2600"/>
              <a:t>công thức đa thức tối tiểu của f.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Box 3"/>
          <p:cNvSpPr txBox="1">
            <a:spLocks noChangeArrowheads="1"/>
          </p:cNvSpPr>
          <p:nvPr/>
        </p:nvSpPr>
        <p:spPr bwMode="auto">
          <a:xfrm>
            <a:off x="457200" y="185304"/>
            <a:ext cx="2952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2800" b="1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 1</a:t>
            </a:r>
            <a:endParaRPr lang="en-US" sz="2800" u="sng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0354" y="919163"/>
                <a:ext cx="71287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tiểu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x,y,z,t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xyzt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yz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2800"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54" y="919163"/>
                <a:ext cx="7128792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1796" t="-7051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3310" y="1955100"/>
                <a:ext cx="6970490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B1: Bảng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Kar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x,y,z,t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xyzt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yz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10" y="1955100"/>
                <a:ext cx="6970490" cy="1231106"/>
              </a:xfrm>
              <a:prstGeom prst="rect">
                <a:avLst/>
              </a:prstGeom>
              <a:blipFill rotWithShape="0">
                <a:blip r:embed="rId3"/>
                <a:stretch>
                  <a:fillRect l="-1748" t="-5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5079107"/>
                  </p:ext>
                </p:extLst>
              </p:nvPr>
            </p:nvGraphicFramePr>
            <p:xfrm>
              <a:off x="630746" y="3079401"/>
              <a:ext cx="6144345" cy="2520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8869"/>
                    <a:gridCol w="1228869"/>
                    <a:gridCol w="1228869"/>
                    <a:gridCol w="1228869"/>
                    <a:gridCol w="1228869"/>
                  </a:tblGrid>
                  <a:tr h="515044"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oMath>
                            </m:oMathPara>
                          </a14:m>
                          <a:endParaRPr lang="en-US" sz="2400" b="0" smtClean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𝑧𝑡</m:t>
                                </m:r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5079107"/>
                  </p:ext>
                </p:extLst>
              </p:nvPr>
            </p:nvGraphicFramePr>
            <p:xfrm>
              <a:off x="630746" y="3079401"/>
              <a:ext cx="6144345" cy="2520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8869"/>
                    <a:gridCol w="1228869"/>
                    <a:gridCol w="1228869"/>
                    <a:gridCol w="1228869"/>
                    <a:gridCol w="1228869"/>
                  </a:tblGrid>
                  <a:tr h="515044"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495" t="-1176" r="-300495" b="-4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1493" t="-1176" r="-201990" b="-4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000" t="-1176" r="-100990" b="-4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00000" t="-1176" r="-990" b="-404706"/>
                          </a:stretch>
                        </a:blipFill>
                      </a:tcPr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95" t="-104878" r="-400495" b="-3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95" t="-204878" r="-400495" b="-2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95" t="-301205" r="-400495" b="-1168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95" t="-406098" r="-400495" b="-182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0926217"/>
                  </p:ext>
                </p:extLst>
              </p:nvPr>
            </p:nvGraphicFramePr>
            <p:xfrm>
              <a:off x="678598" y="1196658"/>
              <a:ext cx="6144345" cy="2520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8869"/>
                    <a:gridCol w="1228869"/>
                    <a:gridCol w="1228869"/>
                    <a:gridCol w="1228869"/>
                    <a:gridCol w="1228869"/>
                  </a:tblGrid>
                  <a:tr h="515044"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oMath>
                            </m:oMathPara>
                          </a14:m>
                          <a:endParaRPr lang="en-US" sz="2400" b="0" smtClean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𝑧𝑡</m:t>
                                </m:r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0926217"/>
                  </p:ext>
                </p:extLst>
              </p:nvPr>
            </p:nvGraphicFramePr>
            <p:xfrm>
              <a:off x="678598" y="1196658"/>
              <a:ext cx="6144345" cy="2520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8869"/>
                    <a:gridCol w="1228869"/>
                    <a:gridCol w="1228869"/>
                    <a:gridCol w="1228869"/>
                    <a:gridCol w="1228869"/>
                  </a:tblGrid>
                  <a:tr h="515044"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95" t="-1176" r="-300495" b="-4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493" t="-1176" r="-201990" b="-4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000" t="-1176" r="-100990" b="-4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000" t="-1176" r="-990" b="-404706"/>
                          </a:stretch>
                        </a:blipFill>
                      </a:tcPr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5" t="-104878" r="-400495" b="-3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5" t="-204878" r="-400495" b="-2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5" t="-301205" r="-400495" b="-1168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5" t="-406098" r="-400495" b="-182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ctangle 7"/>
          <p:cNvSpPr/>
          <p:nvPr/>
        </p:nvSpPr>
        <p:spPr>
          <a:xfrm>
            <a:off x="533400" y="4267200"/>
            <a:ext cx="643474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B3: Chọn tế bào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 nhất thiết phải chọn: (Vì chúng chứa các các ô không nằm trong tế bào nào khác – 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minh hoạ với ô vàng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+ chọn tế bào lớn thứ 1: 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+ chọn tế bào lớn thứ 2: </a:t>
            </a:r>
            <a:r>
              <a:rPr lang="en-US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1948568" y="1528620"/>
            <a:ext cx="2088232" cy="1856356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Alternate Process 9"/>
          <p:cNvSpPr/>
          <p:nvPr/>
        </p:nvSpPr>
        <p:spPr>
          <a:xfrm>
            <a:off x="3123144" y="1528621"/>
            <a:ext cx="2209800" cy="848243"/>
          </a:xfrm>
          <a:prstGeom prst="flowChartAlternateProcess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F0"/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384786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B2: Xác định tất cả các tế bào lớn của f. 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381000"/>
            <a:ext cx="601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B4: Xác định họ phủ của các tế bào lớn: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1000" y="3549350"/>
                <a:ext cx="7559090" cy="338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thấy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 tế bào chọn ở bước 3 đã phủ hết bảng</a:t>
                </a:r>
              </a:p>
              <a:p>
                <a:pPr marL="342900" indent="-342900">
                  <a:buFont typeface="Wingdings" panose="05000000000000000000" pitchFamily="2" charset="2"/>
                  <a:buChar char="à"/>
                </a:pP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đây là họ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phủ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gồm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tế bào </a:t>
                </a:r>
                <a:endParaRPr lang="en-US" sz="28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Kar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yz </a:t>
                </a:r>
              </a:p>
              <a:p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B5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Ứng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 họ phủ tối thiểu của tế bào lớn tìm được ta được duy nhất 1 công thức đa thức tối tiểu của f:</a:t>
                </a:r>
              </a:p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	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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= x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yz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549350"/>
                <a:ext cx="7559090" cy="3385542"/>
              </a:xfrm>
              <a:prstGeom prst="rect">
                <a:avLst/>
              </a:prstGeom>
              <a:blipFill rotWithShape="0">
                <a:blip r:embed="rId2"/>
                <a:stretch>
                  <a:fillRect l="-1694" t="-1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2786177"/>
                  </p:ext>
                </p:extLst>
              </p:nvPr>
            </p:nvGraphicFramePr>
            <p:xfrm>
              <a:off x="694024" y="934261"/>
              <a:ext cx="6144345" cy="2520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8869"/>
                    <a:gridCol w="1228869"/>
                    <a:gridCol w="1228869"/>
                    <a:gridCol w="1228869"/>
                    <a:gridCol w="1228869"/>
                  </a:tblGrid>
                  <a:tr h="515044"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oMath>
                            </m:oMathPara>
                          </a14:m>
                          <a:endParaRPr lang="en-US" sz="2400" b="0" smtClean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𝑧𝑡</m:t>
                                </m:r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2786177"/>
                  </p:ext>
                </p:extLst>
              </p:nvPr>
            </p:nvGraphicFramePr>
            <p:xfrm>
              <a:off x="694024" y="934261"/>
              <a:ext cx="6144345" cy="2520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8869"/>
                    <a:gridCol w="1228869"/>
                    <a:gridCol w="1228869"/>
                    <a:gridCol w="1228869"/>
                    <a:gridCol w="1228869"/>
                  </a:tblGrid>
                  <a:tr h="515044"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95" t="-1176" r="-300495" b="-4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493" t="-1176" r="-201990" b="-4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000" t="-1176" r="-100990" b="-4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0000" t="-1176" r="-990" b="-404706"/>
                          </a:stretch>
                        </a:blipFill>
                      </a:tcPr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5" t="-104878" r="-400495" b="-3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5" t="-204878" r="-400495" b="-2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5" t="-301205" r="-400495" b="-1168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5" t="-406098" r="-400495" b="-182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Flowchart: Alternate Process 7"/>
          <p:cNvSpPr/>
          <p:nvPr/>
        </p:nvSpPr>
        <p:spPr>
          <a:xfrm>
            <a:off x="2109192" y="1476970"/>
            <a:ext cx="2088232" cy="1856356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3283768" y="1476971"/>
            <a:ext cx="2209800" cy="848243"/>
          </a:xfrm>
          <a:prstGeom prst="flowChartAlternateProcess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F0"/>
                </a:solidFill>
              </a:ln>
            </a:endParaRP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40090" y="6492874"/>
            <a:ext cx="113071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Box 3"/>
          <p:cNvSpPr txBox="1">
            <a:spLocks noChangeArrowheads="1"/>
          </p:cNvSpPr>
          <p:nvPr/>
        </p:nvSpPr>
        <p:spPr bwMode="auto">
          <a:xfrm>
            <a:off x="609600" y="381000"/>
            <a:ext cx="16557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2800" b="1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 2</a:t>
            </a:r>
            <a:endParaRPr lang="en-US" sz="2800" u="sng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1178983"/>
                <a:ext cx="763109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endParaRPr lang="en-US" sz="28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𝑧𝑡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𝑦𝑧𝑡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𝑥𝑦𝑧𝑡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B1: Bảng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Kar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</a:t>
                </a:r>
              </a:p>
              <a:p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𝑧𝑡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𝑦𝑧𝑡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𝑥𝑦𝑧𝑡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78983"/>
                <a:ext cx="7631098" cy="1815882"/>
              </a:xfrm>
              <a:prstGeom prst="rect">
                <a:avLst/>
              </a:prstGeom>
              <a:blipFill rotWithShape="0">
                <a:blip r:embed="rId2"/>
                <a:stretch>
                  <a:fillRect l="-1597" t="-3356" b="-8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2914073"/>
                  </p:ext>
                </p:extLst>
              </p:nvPr>
            </p:nvGraphicFramePr>
            <p:xfrm>
              <a:off x="956903" y="3540224"/>
              <a:ext cx="6096000" cy="1864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oMath>
                            </m:oMathPara>
                          </a14:m>
                          <a:endParaRPr lang="en-US" b="0" smtClean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𝑧𝑡</m:t>
                                </m:r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2914073"/>
                  </p:ext>
                </p:extLst>
              </p:nvPr>
            </p:nvGraphicFramePr>
            <p:xfrm>
              <a:off x="956903" y="3540224"/>
              <a:ext cx="6096000" cy="1864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00" t="-1587" r="-302000" b="-4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9502" t="-1587" r="-200498" b="-4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000" t="-1587" r="-101500" b="-4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1000" t="-1587" r="-1500" b="-409524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0" t="-104918" r="-40200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0" t="-204918" r="-40200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0" t="-304918" r="-402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0" t="-404918" r="-4020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800" y="457200"/>
            <a:ext cx="41761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B2: Xác định các tế bào lớn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9600" y="3733800"/>
                <a:ext cx="5845023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Tế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bào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lớn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</m:oMath>
                </a14:m>
                <a:endParaRPr lang="en-US" sz="28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Tbào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lớn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Tế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bào lớn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zt</a:t>
                </a:r>
              </a:p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Tế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bào lớn thú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4:</a:t>
                </a:r>
                <a:r>
                  <a:rPr lang="en-US" sz="280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xzt</a:t>
                </a:r>
                <a:endParaRPr lang="en-US" sz="280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Tế bào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lớn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</m:oMath>
                </a14:m>
                <a:endParaRPr lang="en-US" sz="280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>
                  <a:cs typeface="Times New Roman" panose="02020603050405020304" pitchFamily="18" charset="0"/>
                </a:endParaRPr>
              </a:p>
              <a:p>
                <a:endParaRPr lang="en-US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733800"/>
                <a:ext cx="5845023" cy="2800767"/>
              </a:xfrm>
              <a:prstGeom prst="rect">
                <a:avLst/>
              </a:prstGeom>
              <a:blipFill rotWithShape="0">
                <a:blip r:embed="rId2"/>
                <a:stretch>
                  <a:fillRect l="-2086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4151788"/>
                  </p:ext>
                </p:extLst>
              </p:nvPr>
            </p:nvGraphicFramePr>
            <p:xfrm>
              <a:off x="643467" y="1371600"/>
              <a:ext cx="6096000" cy="1864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oMath>
                            </m:oMathPara>
                          </a14:m>
                          <a:endParaRPr lang="en-US" b="0" smtClean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𝑧𝑡</m:t>
                                </m:r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4151788"/>
                  </p:ext>
                </p:extLst>
              </p:nvPr>
            </p:nvGraphicFramePr>
            <p:xfrm>
              <a:off x="643467" y="1371600"/>
              <a:ext cx="6096000" cy="1864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00" t="-3175" r="-301500" b="-40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9502" t="-3175" r="-200000" b="-40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000" t="-3175" r="-101000" b="-40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1000" t="-3175" r="-1000" b="-40793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0" t="-108333" r="-401500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0" t="-204918" r="-40150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0" t="-304918" r="-4015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0" t="-404918" r="-4015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Right Bracket 10"/>
          <p:cNvSpPr/>
          <p:nvPr/>
        </p:nvSpPr>
        <p:spPr>
          <a:xfrm rot="10800000">
            <a:off x="5803363" y="2069072"/>
            <a:ext cx="936104" cy="434093"/>
          </a:xfrm>
          <a:prstGeom prst="rightBracket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Alternate Process 11"/>
          <p:cNvSpPr/>
          <p:nvPr/>
        </p:nvSpPr>
        <p:spPr>
          <a:xfrm>
            <a:off x="5909657" y="1736047"/>
            <a:ext cx="465205" cy="695523"/>
          </a:xfrm>
          <a:prstGeom prst="flowChartAlternateProcess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/>
          <p:cNvSpPr/>
          <p:nvPr/>
        </p:nvSpPr>
        <p:spPr>
          <a:xfrm rot="16200000">
            <a:off x="5226887" y="2190353"/>
            <a:ext cx="448816" cy="1905000"/>
          </a:xfrm>
          <a:prstGeom prst="rightBracket">
            <a:avLst/>
          </a:prstGeom>
          <a:ln w="444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Alternate Process 13"/>
          <p:cNvSpPr/>
          <p:nvPr/>
        </p:nvSpPr>
        <p:spPr>
          <a:xfrm>
            <a:off x="2042923" y="2071117"/>
            <a:ext cx="2032248" cy="432048"/>
          </a:xfrm>
          <a:prstGeom prst="flowChartAlternate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/>
          <p:cNvSpPr/>
          <p:nvPr/>
        </p:nvSpPr>
        <p:spPr>
          <a:xfrm>
            <a:off x="1986939" y="2865663"/>
            <a:ext cx="4680520" cy="357582"/>
          </a:xfrm>
          <a:prstGeom prst="flowChartAlternateProcess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/>
          <p:cNvSpPr/>
          <p:nvPr/>
        </p:nvSpPr>
        <p:spPr>
          <a:xfrm>
            <a:off x="1698907" y="2071117"/>
            <a:ext cx="941516" cy="450828"/>
          </a:xfrm>
          <a:prstGeom prst="rightBracket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mtClean="0"/>
              <a:t>    </a:t>
            </a:r>
            <a:endParaRPr lang="en-US"/>
          </a:p>
        </p:txBody>
      </p:sp>
      <p:sp>
        <p:nvSpPr>
          <p:cNvPr id="17" name="Right Bracket 16"/>
          <p:cNvSpPr/>
          <p:nvPr/>
        </p:nvSpPr>
        <p:spPr>
          <a:xfrm rot="5400000">
            <a:off x="5224351" y="889628"/>
            <a:ext cx="430003" cy="1928884"/>
          </a:xfrm>
          <a:prstGeom prst="rightBracket">
            <a:avLst/>
          </a:prstGeom>
          <a:ln w="444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72400" y="6492875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9335193"/>
                  </p:ext>
                </p:extLst>
              </p:nvPr>
            </p:nvGraphicFramePr>
            <p:xfrm>
              <a:off x="794568" y="1496675"/>
              <a:ext cx="6096000" cy="1864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oMath>
                            </m:oMathPara>
                          </a14:m>
                          <a:endParaRPr lang="en-US" b="0" smtClean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𝑧𝑡</m:t>
                                </m:r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9335193"/>
                  </p:ext>
                </p:extLst>
              </p:nvPr>
            </p:nvGraphicFramePr>
            <p:xfrm>
              <a:off x="794568" y="1496675"/>
              <a:ext cx="6096000" cy="1864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00" t="-1587" r="-301500" b="-4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9502" t="-1587" r="-200000" b="-4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000" t="-1587" r="-101000" b="-4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1000" t="-1587" r="-1000" b="-409524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0" t="-104918" r="-40150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0" t="-204918" r="-40150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0" t="-304918" r="-4015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0" t="-404918" r="-4015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ight Bracket 8"/>
          <p:cNvSpPr/>
          <p:nvPr/>
        </p:nvSpPr>
        <p:spPr>
          <a:xfrm rot="16200000">
            <a:off x="5377988" y="2315428"/>
            <a:ext cx="448816" cy="1905000"/>
          </a:xfrm>
          <a:prstGeom prst="rightBracket">
            <a:avLst/>
          </a:prstGeom>
          <a:ln w="444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Alternate Process 9"/>
          <p:cNvSpPr/>
          <p:nvPr/>
        </p:nvSpPr>
        <p:spPr>
          <a:xfrm>
            <a:off x="2194024" y="2196192"/>
            <a:ext cx="2032248" cy="432048"/>
          </a:xfrm>
          <a:prstGeom prst="flowChartAlternate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Alternate Process 10"/>
          <p:cNvSpPr/>
          <p:nvPr/>
        </p:nvSpPr>
        <p:spPr>
          <a:xfrm>
            <a:off x="2138040" y="2990738"/>
            <a:ext cx="4680520" cy="357582"/>
          </a:xfrm>
          <a:prstGeom prst="flowChartAlternateProcess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 rot="5400000">
            <a:off x="5375452" y="1014703"/>
            <a:ext cx="430003" cy="1928884"/>
          </a:xfrm>
          <a:prstGeom prst="rightBracket">
            <a:avLst/>
          </a:prstGeom>
          <a:ln w="444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859" y="461265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B3: Xác định các tế bào lớn nhất thiết phải chọn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69888" y="3996392"/>
                <a:ext cx="6336704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 3 ô chỉ nằm trong 1 tế bào lớn</a:t>
                </a:r>
              </a:p>
              <a:p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Các tế bào lớn nhất thiết phải chọn là 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:r>
                  <a:rPr lang="en-US" sz="280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xzt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</m:oMath>
                </a14:m>
                <a:endParaRPr lang="en-US" sz="280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en-US" smtClean="0">
                    <a:sym typeface="Wingdings" panose="05000000000000000000" pitchFamily="2" charset="2"/>
                  </a:rPr>
                  <a:t>	</a:t>
                </a:r>
                <a:endParaRPr lang="en-US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88" y="3996392"/>
                <a:ext cx="6336704" cy="1661993"/>
              </a:xfrm>
              <a:prstGeom prst="rect">
                <a:avLst/>
              </a:prstGeom>
              <a:blipFill rotWithShape="0">
                <a:blip r:embed="rId3"/>
                <a:stretch>
                  <a:fillRect l="-1923" t="-4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3867" y="457200"/>
            <a:ext cx="729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B4: Xác định họ phủ tối thiểu của các tế bào lớn: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4222" y="3314899"/>
                <a:ext cx="746817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họ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phủ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𝑧𝑡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xzt</a:t>
                </a:r>
              </a:p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thấy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còn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8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ô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chưa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phủ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ô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nằm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ở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trong 2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tế bào lớn.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22" y="3314899"/>
                <a:ext cx="7468178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714" t="-4846" r="-1388" b="-1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28175" y="4699894"/>
                <a:ext cx="5904656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có 2 cách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𝑧𝑡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xzt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𝑧𝑡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xzt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zt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75" y="4699894"/>
                <a:ext cx="5904656" cy="1815882"/>
              </a:xfrm>
              <a:prstGeom prst="rect">
                <a:avLst/>
              </a:prstGeom>
              <a:blipFill rotWithShape="0">
                <a:blip r:embed="rId3"/>
                <a:stretch>
                  <a:fillRect l="-2064" t="-3691" r="-619" b="-8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0609712"/>
                  </p:ext>
                </p:extLst>
              </p:nvPr>
            </p:nvGraphicFramePr>
            <p:xfrm>
              <a:off x="728175" y="1219200"/>
              <a:ext cx="6096000" cy="1864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oMath>
                            </m:oMathPara>
                          </a14:m>
                          <a:endParaRPr lang="en-US" b="0" smtClean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𝑧𝑡</m:t>
                                </m:r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0609712"/>
                  </p:ext>
                </p:extLst>
              </p:nvPr>
            </p:nvGraphicFramePr>
            <p:xfrm>
              <a:off x="728175" y="1219200"/>
              <a:ext cx="6096000" cy="1864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500" t="-3175" r="-301500" b="-40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99502" t="-3175" r="-200000" b="-40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1000" t="-3175" r="-101000" b="-40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401000" t="-3175" r="-1000" b="-40793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00" t="-108333" r="-401500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00" t="-204918" r="-40150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00" t="-304918" r="-4015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00" t="-404918" r="-4015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Flowchart: Alternate Process 6"/>
          <p:cNvSpPr/>
          <p:nvPr/>
        </p:nvSpPr>
        <p:spPr>
          <a:xfrm>
            <a:off x="2127631" y="1918717"/>
            <a:ext cx="2032248" cy="432048"/>
          </a:xfrm>
          <a:prstGeom prst="flowChartAlternate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Alternate Process 11"/>
          <p:cNvSpPr/>
          <p:nvPr/>
        </p:nvSpPr>
        <p:spPr>
          <a:xfrm>
            <a:off x="2071647" y="2713263"/>
            <a:ext cx="4680520" cy="357582"/>
          </a:xfrm>
          <a:prstGeom prst="flowChartAlternateProcess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/>
          <p:cNvSpPr/>
          <p:nvPr/>
        </p:nvSpPr>
        <p:spPr>
          <a:xfrm rot="5400000">
            <a:off x="5309059" y="737228"/>
            <a:ext cx="430003" cy="1928884"/>
          </a:xfrm>
          <a:prstGeom prst="rightBracket">
            <a:avLst/>
          </a:prstGeom>
          <a:ln w="444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/>
          <p:cNvSpPr/>
          <p:nvPr/>
        </p:nvSpPr>
        <p:spPr>
          <a:xfrm rot="10800000">
            <a:off x="5888071" y="1916672"/>
            <a:ext cx="936104" cy="434093"/>
          </a:xfrm>
          <a:prstGeom prst="rightBracket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/>
          <p:cNvSpPr/>
          <p:nvPr/>
        </p:nvSpPr>
        <p:spPr>
          <a:xfrm>
            <a:off x="5994365" y="1583647"/>
            <a:ext cx="465205" cy="695523"/>
          </a:xfrm>
          <a:prstGeom prst="flowChartAlternateProcess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/>
          <p:cNvSpPr/>
          <p:nvPr/>
        </p:nvSpPr>
        <p:spPr>
          <a:xfrm>
            <a:off x="1783615" y="1918717"/>
            <a:ext cx="941516" cy="450828"/>
          </a:xfrm>
          <a:prstGeom prst="rightBracket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mtClean="0"/>
              <a:t>    </a:t>
            </a:r>
            <a:endParaRPr lang="en-US"/>
          </a:p>
        </p:txBody>
      </p:sp>
      <p:sp>
        <p:nvSpPr>
          <p:cNvPr id="17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 animBg="1"/>
      <p:bldP spid="15" grpId="0" animBg="1"/>
      <p:bldP spid="15" grpId="1" animBg="1"/>
      <p:bldP spid="1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81000" y="1219200"/>
                <a:ext cx="7056784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B5: Xác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cực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tiểu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endParaRPr lang="en-US" sz="28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thấy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i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đơn</a:t>
                </a:r>
                <a:r>
                  <a:rPr lang="en-US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i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giản</a:t>
                </a:r>
                <a:r>
                  <a:rPr lang="en-US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i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i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nhau</a:t>
                </a:r>
                <a:r>
                  <a:rPr lang="en-US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nên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thức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của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là:</a:t>
                </a:r>
              </a:p>
              <a:p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𝑧𝑡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xzt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𝑥𝑦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𝑧𝑡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xzt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zt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19200"/>
                <a:ext cx="7056784" cy="3539430"/>
              </a:xfrm>
              <a:prstGeom prst="rect">
                <a:avLst/>
              </a:prstGeom>
              <a:blipFill rotWithShape="0">
                <a:blip r:embed="rId2"/>
                <a:stretch>
                  <a:fillRect l="-1815" t="-1721" r="-691" b="-3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58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9775" y="1295400"/>
            <a:ext cx="7101625" cy="4525963"/>
          </a:xfrm>
        </p:spPr>
        <p:txBody>
          <a:bodyPr rtlCol="0">
            <a:normAutofit/>
          </a:bodyPr>
          <a:lstStyle/>
          <a:p>
            <a:pPr marL="82550" indent="0" algn="just">
              <a:lnSpc>
                <a:spcPct val="150000"/>
              </a:lnSpc>
              <a:buNone/>
              <a:defRPr/>
            </a:pPr>
            <a:r>
              <a:rPr lang="en-US" dirty="0" smtClean="0">
                <a:solidFill>
                  <a:srgbClr val="002060"/>
                </a:solidFill>
                <a:cs typeface="Arial" pitchFamily="34" charset="0"/>
              </a:rPr>
              <a:t>	</a:t>
            </a:r>
            <a:r>
              <a:rPr lang="vi-V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 cơ bản, phương pháp Quine-McCluskey có hai phần. Phần đầu là tìm các số hạng là ứng viên để đưa vào khai triển cực </a:t>
            </a:r>
            <a:r>
              <a:rPr lang="vi-VN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tiểu </a:t>
            </a:r>
            <a:r>
              <a:rPr lang="vi-V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 hàm Boole như dưới dạng chuẩn tắc tuyển</a:t>
            </a:r>
            <a:r>
              <a:rPr lang="vi-VN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thứ hai là xác định xem trong số các ứng viên đó, các số hạng nào là thực sự dùng được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8600" y="3404"/>
            <a:ext cx="74977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rebuchet MS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rebuchet MS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rebuchet MS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3200" b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en-US" sz="32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Quine-McCluskey</a:t>
            </a:r>
            <a:endParaRPr lang="en-US" sz="32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59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7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Một số phép toán 2 – ngôi khác trên đại số logic </a:t>
            </a:r>
            <a:r>
              <a:rPr lang="en-US" smtClean="0">
                <a:latin typeface="Script MT Bold" pitchFamily="66" charset="0"/>
              </a:rPr>
              <a:t>B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1) Tổng modulo 2, x + y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2) Kéo theo x 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y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3</a:t>
            </a:r>
            <a:r>
              <a:rPr lang="es-ES" sz="3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Tương đương x  y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" sz="3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4) Vebb (NOR)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x  y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5) </a:t>
            </a:r>
            <a:r>
              <a:rPr lang="es-ES" sz="3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Sheffer (NAND) x  y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492874"/>
            <a:ext cx="10698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7499350" cy="4343400"/>
          </a:xfrm>
        </p:spPr>
        <p:txBody>
          <a:bodyPr>
            <a:normAutofit/>
          </a:bodyPr>
          <a:lstStyle/>
          <a:p>
            <a:pPr marL="82550" indent="0">
              <a:buFont typeface="Wingdings 2" panose="05020102010507070707" pitchFamily="18" charset="2"/>
              <a:buNone/>
            </a:pPr>
            <a:r>
              <a:rPr lang="vi-V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 pháp Quine-McCluskey tìm dạng tổng chuẩn tắc thu gọn: </a:t>
            </a:r>
            <a:endParaRPr lang="en-US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550" indent="0">
              <a:buFont typeface="Wingdings 2" panose="05020102010507070707" pitchFamily="18" charset="2"/>
              <a:buNone/>
            </a:pPr>
            <a:r>
              <a:rPr lang="vi-V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ớc 1: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 vào cột thứ nhất các biểu diễn của các nguyên nhân hạng n của hàm Boole </a:t>
            </a:r>
            <a:r>
              <a:rPr lang="vi-V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Các biểu diễn được chia thành từng nhóm, các biểu diễn trong mỗi nhóm có số các ký hiệu 1 bằng nhau và các nhóm xếp theo thứ tự số các ký hiệu 1 tăng dần.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63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7086600" cy="5254396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vi-V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ớc 2: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 lượt thực hiện tất cả các phép dán các biểu diễn trong nhóm i với các biểu diễn trong nhóm i+1 (i=1, 2, …). Biểu diễn nào tham gia ít nhất một phép dán sẽ được ghi nhận một dấu * bên cạnh. Kết quả dán được ghi vào cột tiếp theo.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vi-V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vi-V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ớc 3: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 lại Bước 2 cho cột kế tiếp cho đến khi không thu thêm được cột nào mới. Khi đó tất cả các biểu diễn không có dấu * sẽ cho ta tất cả các nguyên nhân nguyên tố của </a:t>
            </a:r>
            <a:r>
              <a:rPr lang="vi-V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61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86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876800"/>
            <a:ext cx="7516494" cy="7070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609600"/>
            <a:ext cx="7772400" cy="950897"/>
          </a:xfrm>
          <a:prstGeom prst="rect">
            <a:avLst/>
          </a:prstGeom>
        </p:spPr>
      </p:pic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95742"/>
            <a:ext cx="7010400" cy="338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4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idx="1"/>
          </p:nvPr>
        </p:nvSpPr>
        <p:spPr>
          <a:xfrm>
            <a:off x="0" y="304800"/>
            <a:ext cx="7499350" cy="5867400"/>
          </a:xfrm>
        </p:spPr>
        <p:txBody>
          <a:bodyPr/>
          <a:lstStyle/>
          <a:p>
            <a:pPr marL="82550" indent="0">
              <a:buFont typeface="Wingdings 2" panose="05020102010507070707" pitchFamily="18" charset="2"/>
              <a:buNone/>
            </a:pPr>
            <a:r>
              <a:rPr lang="vi-VN" sz="2800" b="1" dirty="0" smtClean="0">
                <a:solidFill>
                  <a:schemeClr val="accent1"/>
                </a:solidFill>
              </a:rPr>
              <a:t>Ph</a:t>
            </a:r>
            <a:r>
              <a:rPr lang="en-US" sz="2800" b="1" dirty="0" smtClean="0">
                <a:solidFill>
                  <a:schemeClr val="accent1"/>
                </a:solidFill>
              </a:rPr>
              <a:t>ư</a:t>
            </a:r>
            <a:r>
              <a:rPr lang="vi-VN" sz="2800" b="1" dirty="0" smtClean="0">
                <a:solidFill>
                  <a:schemeClr val="accent1"/>
                </a:solidFill>
              </a:rPr>
              <a:t>ơng pháp Quine-McCluskey tìm dạng tổng chuẩn tắc tối thiểu: </a:t>
            </a:r>
            <a:endParaRPr lang="en-US" sz="2800" b="1" dirty="0" smtClean="0">
              <a:solidFill>
                <a:schemeClr val="accent1"/>
              </a:solidFill>
            </a:endParaRPr>
          </a:p>
          <a:p>
            <a:pPr marL="82550" indent="0">
              <a:buFont typeface="Wingdings 2" panose="05020102010507070707" pitchFamily="18" charset="2"/>
              <a:buNone/>
            </a:pPr>
            <a:r>
              <a:rPr lang="en-US" sz="2800" b="1" dirty="0" smtClean="0"/>
              <a:t>	</a:t>
            </a:r>
            <a:r>
              <a:rPr lang="en-US" sz="2800" b="1" dirty="0" err="1" smtClean="0"/>
              <a:t>Bước</a:t>
            </a:r>
            <a:r>
              <a:rPr lang="en-US" sz="2800" b="1" dirty="0" smtClean="0"/>
              <a:t> 1: </a:t>
            </a:r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tất</a:t>
            </a:r>
            <a:r>
              <a:rPr lang="en-US" sz="2800" dirty="0" smtClean="0"/>
              <a:t> </a:t>
            </a:r>
            <a:r>
              <a:rPr lang="en-US" sz="2800" dirty="0" err="1" smtClean="0"/>
              <a:t>cả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nguyên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nguyên</a:t>
            </a:r>
            <a:r>
              <a:rPr lang="en-US" sz="2800" dirty="0" smtClean="0"/>
              <a:t> </a:t>
            </a:r>
            <a:r>
              <a:rPr lang="en-US" sz="2800" dirty="0" err="1" smtClean="0"/>
              <a:t>tố</a:t>
            </a:r>
            <a:r>
              <a:rPr lang="en-US" sz="2800" dirty="0" smtClean="0"/>
              <a:t> </a:t>
            </a:r>
            <a:r>
              <a:rPr lang="en-US" sz="2800" dirty="0" err="1" smtClean="0"/>
              <a:t>cốt</a:t>
            </a:r>
            <a:r>
              <a:rPr lang="en-US" sz="2800" dirty="0" smtClean="0"/>
              <a:t> </a:t>
            </a:r>
            <a:r>
              <a:rPr lang="en-US" sz="2800" dirty="0" err="1" smtClean="0"/>
              <a:t>yếu</a:t>
            </a:r>
            <a:r>
              <a:rPr lang="en-US" sz="2800" dirty="0" smtClean="0"/>
              <a:t>. </a:t>
            </a:r>
          </a:p>
          <a:p>
            <a:pPr marL="82550" indent="0">
              <a:buFont typeface="Wingdings 2" panose="05020102010507070707" pitchFamily="18" charset="2"/>
              <a:buNone/>
            </a:pPr>
            <a:r>
              <a:rPr lang="en-US" sz="2800" b="1" dirty="0" smtClean="0"/>
              <a:t>	</a:t>
            </a:r>
            <a:r>
              <a:rPr lang="vi-VN" sz="2800" b="1" dirty="0" smtClean="0"/>
              <a:t>B</a:t>
            </a:r>
            <a:r>
              <a:rPr lang="en-US" sz="2800" b="1" dirty="0" smtClean="0"/>
              <a:t>ư</a:t>
            </a:r>
            <a:r>
              <a:rPr lang="vi-VN" sz="2800" b="1" dirty="0" smtClean="0"/>
              <a:t>ớc 2: </a:t>
            </a:r>
            <a:r>
              <a:rPr lang="vi-VN" sz="2800" dirty="0" smtClean="0"/>
              <a:t>Xoá tất cả các cột được phủ bởi các nguyên nhân nguyên tố cốt yếu. </a:t>
            </a:r>
          </a:p>
          <a:p>
            <a:pPr marL="82550" indent="0">
              <a:buFont typeface="Wingdings 2" panose="05020102010507070707" pitchFamily="18" charset="2"/>
              <a:buNone/>
            </a:pPr>
            <a:r>
              <a:rPr lang="en-US" sz="2800" b="1" dirty="0" smtClean="0"/>
              <a:t>	</a:t>
            </a:r>
            <a:r>
              <a:rPr lang="vi-VN" sz="2800" b="1" dirty="0" smtClean="0"/>
              <a:t>B</a:t>
            </a:r>
            <a:r>
              <a:rPr lang="en-US" sz="2800" b="1" dirty="0" smtClean="0"/>
              <a:t>ư</a:t>
            </a:r>
            <a:r>
              <a:rPr lang="vi-VN" sz="2800" b="1" dirty="0" smtClean="0"/>
              <a:t>ớc 3: </a:t>
            </a:r>
            <a:r>
              <a:rPr lang="vi-VN" sz="2800" dirty="0" smtClean="0"/>
              <a:t>Trong bảng còn lại, xoá nốt những dòng không còn dấu + và sau đó nếu có hai cột giống nhau thì xoá bớt một cột. </a:t>
            </a:r>
          </a:p>
          <a:p>
            <a:pPr marL="82550" indent="0">
              <a:buFont typeface="Wingdings 2" panose="05020102010507070707" pitchFamily="18" charset="2"/>
              <a:buNone/>
            </a:pPr>
            <a:r>
              <a:rPr lang="en-US" sz="2800" b="1" dirty="0" smtClean="0"/>
              <a:t>	</a:t>
            </a:r>
            <a:r>
              <a:rPr lang="vi-VN" sz="2800" b="1" dirty="0" smtClean="0"/>
              <a:t>B</a:t>
            </a:r>
            <a:r>
              <a:rPr lang="en-US" sz="2800" b="1" dirty="0" smtClean="0"/>
              <a:t>ư</a:t>
            </a:r>
            <a:r>
              <a:rPr lang="vi-VN" sz="2800" b="1" dirty="0" smtClean="0"/>
              <a:t>ớc 4: </a:t>
            </a:r>
            <a:r>
              <a:rPr lang="vi-VN" sz="2800" dirty="0" smtClean="0"/>
              <a:t>Sau các bước trên, tìm một hệ S các nguyên nhân nguyên tố với số biến ít nhất phủ các cột còn lại</a:t>
            </a:r>
            <a:r>
              <a:rPr lang="vi-VN" dirty="0" smtClean="0"/>
              <a:t>. 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58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829464"/>
              </p:ext>
            </p:extLst>
          </p:nvPr>
        </p:nvGraphicFramePr>
        <p:xfrm>
          <a:off x="381000" y="2362200"/>
          <a:ext cx="7044264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33"/>
                <a:gridCol w="880533"/>
                <a:gridCol w="880533"/>
                <a:gridCol w="863598"/>
                <a:gridCol w="897468"/>
                <a:gridCol w="880533"/>
                <a:gridCol w="880533"/>
                <a:gridCol w="880533"/>
              </a:tblGrid>
              <a:tr h="5524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l="-100694" t="-6593" r="-602083" b="-29780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l="-199310" t="-6593" r="-497931" b="-29780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l="-307801" t="-6593" r="-412057" b="-29780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l="-388514" t="-6593" r="-292568" b="-29780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l="-502083" t="-6593" r="-200694" b="-29780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l="-597931" t="-6593" r="-99310" b="-29780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 smtClean="0"/>
                        <a:t>wxyz</a:t>
                      </a:r>
                      <a:endParaRPr lang="en-US" b="0" i="0" dirty="0"/>
                    </a:p>
                  </a:txBody>
                  <a:tcPr/>
                </a:tc>
              </a:tr>
              <a:tr h="5524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t="-107778" r="-697241" b="-20111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+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5524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t="-205495" r="-697241" b="-9890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5524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t="-308889" r="-6972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2" y="228600"/>
            <a:ext cx="7613275" cy="19383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55" y="4724400"/>
            <a:ext cx="5869963" cy="828988"/>
          </a:xfrm>
          <a:prstGeom prst="rect">
            <a:avLst/>
          </a:prstGeom>
        </p:spPr>
      </p:pic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68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17513" y="285750"/>
            <a:ext cx="6048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3600" b="1">
                <a:solidFill>
                  <a:srgbClr val="92D050"/>
                </a:solidFill>
              </a:rPr>
              <a:t>Các cổng </a:t>
            </a:r>
            <a:r>
              <a:rPr lang="en-US" sz="3200" b="1">
                <a:solidFill>
                  <a:srgbClr val="92D050"/>
                </a:solidFill>
              </a:rPr>
              <a:t>logic</a:t>
            </a:r>
            <a:endParaRPr lang="vi-VN" sz="3200" b="1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17513" y="1173163"/>
            <a:ext cx="6985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>
                <a:solidFill>
                  <a:srgbClr val="A65F12"/>
                </a:solidFill>
              </a:rPr>
              <a:t>1. Các phép toán ở đại số boole</a:t>
            </a:r>
            <a:endParaRPr lang="vi-VN">
              <a:solidFill>
                <a:srgbClr val="A65F1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338" y="1943100"/>
            <a:ext cx="6734175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  <a:r>
              <a:rPr lang="en-US" sz="25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vi-VN" sz="25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5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vi-VN" sz="25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en-US" sz="25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5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</a:p>
          <a:p>
            <a:pPr>
              <a:defRPr/>
            </a:pP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 0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pic>
        <p:nvPicPr>
          <p:cNvPr id="7" name="Picture 6" descr="http://vinacel.hcmute.edu.vn/vimach/Contents/Chuong_1/images_c1/cacpheptoa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81" y="3886200"/>
            <a:ext cx="4135438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85800"/>
            <a:ext cx="6732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err="1">
                <a:solidFill>
                  <a:prstClr val="black"/>
                </a:solidFill>
              </a:rPr>
              <a:t>Các</a:t>
            </a:r>
            <a:r>
              <a:rPr lang="en-US" u="sng">
                <a:solidFill>
                  <a:prstClr val="black"/>
                </a:solidFill>
              </a:rPr>
              <a:t> </a:t>
            </a:r>
            <a:r>
              <a:rPr lang="en-US" u="sng" err="1">
                <a:solidFill>
                  <a:prstClr val="black"/>
                </a:solidFill>
              </a:rPr>
              <a:t>cổng</a:t>
            </a:r>
            <a:r>
              <a:rPr lang="en-US" u="sng">
                <a:solidFill>
                  <a:prstClr val="black"/>
                </a:solidFill>
              </a:rPr>
              <a:t> </a:t>
            </a:r>
            <a:r>
              <a:rPr lang="en-US" u="sng" err="1">
                <a:solidFill>
                  <a:prstClr val="black"/>
                </a:solidFill>
              </a:rPr>
              <a:t>cơ</a:t>
            </a:r>
            <a:r>
              <a:rPr lang="en-US" u="sng">
                <a:solidFill>
                  <a:prstClr val="black"/>
                </a:solidFill>
              </a:rPr>
              <a:t> </a:t>
            </a:r>
            <a:r>
              <a:rPr lang="en-US" u="sng" err="1">
                <a:solidFill>
                  <a:prstClr val="black"/>
                </a:solidFill>
              </a:rPr>
              <a:t>bản</a:t>
            </a:r>
            <a:endParaRPr lang="en-US" u="sng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332131"/>
            <a:ext cx="1579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prstClr val="black"/>
                </a:solidFill>
              </a:rPr>
              <a:t>Cổng</a:t>
            </a:r>
            <a:r>
              <a:rPr lang="en-US">
                <a:solidFill>
                  <a:prstClr val="black"/>
                </a:solidFill>
              </a:rPr>
              <a:t> AND</a:t>
            </a:r>
            <a:endParaRPr lang="vi-VN">
              <a:solidFill>
                <a:prstClr val="black"/>
              </a:solidFill>
            </a:endParaRPr>
          </a:p>
        </p:txBody>
      </p:sp>
      <p:pic>
        <p:nvPicPr>
          <p:cNvPr id="6" name="Picture 5" descr="https://encrypted-tbn1.gstatic.com/images?q=tbn:ANd9GcSRdmnAezOhRRhuH3so-XpPvFr_PDQazbOU-A5Gp_vXjp6DdWp0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79"/>
          <a:stretch/>
        </p:blipFill>
        <p:spPr bwMode="auto">
          <a:xfrm>
            <a:off x="1963065" y="1147463"/>
            <a:ext cx="2431415" cy="1371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2906080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prstClr val="black"/>
                </a:solidFill>
              </a:rPr>
              <a:t>Cổng</a:t>
            </a:r>
            <a:r>
              <a:rPr lang="en-US">
                <a:solidFill>
                  <a:prstClr val="black"/>
                </a:solidFill>
              </a:rPr>
              <a:t> OR</a:t>
            </a:r>
            <a:endParaRPr lang="vi-VN">
              <a:solidFill>
                <a:prstClr val="black"/>
              </a:solidFill>
            </a:endParaRPr>
          </a:p>
        </p:txBody>
      </p:sp>
      <p:pic>
        <p:nvPicPr>
          <p:cNvPr id="8" name="Picture 7" descr="https://encrypted-tbn2.gstatic.com/images?q=tbn:ANd9GcS50YJDPx5P3JGhyWviBacP7e-xp9EJlSU9NpEJZK2k6-cGNDHM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74"/>
          <a:stretch/>
        </p:blipFill>
        <p:spPr bwMode="auto">
          <a:xfrm>
            <a:off x="1963063" y="2901759"/>
            <a:ext cx="2249170" cy="13627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2400" y="4444687"/>
            <a:ext cx="1561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prstClr val="black"/>
                </a:solidFill>
              </a:rPr>
              <a:t>Cổng</a:t>
            </a:r>
            <a:r>
              <a:rPr lang="en-US">
                <a:solidFill>
                  <a:prstClr val="black"/>
                </a:solidFill>
              </a:rPr>
              <a:t> NOT</a:t>
            </a:r>
          </a:p>
          <a:p>
            <a:endParaRPr lang="vi-VN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90940" y="2752119"/>
            <a:ext cx="3100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Đầu ra = 1 </a:t>
            </a:r>
            <a:r>
              <a:rPr lang="en-US" err="1">
                <a:solidFill>
                  <a:prstClr val="black"/>
                </a:solidFill>
              </a:rPr>
              <a:t>khi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có</a:t>
            </a:r>
            <a:r>
              <a:rPr lang="en-US">
                <a:solidFill>
                  <a:prstClr val="black"/>
                </a:solidFill>
              </a:rPr>
              <a:t> 1 ngõ</a:t>
            </a:r>
          </a:p>
          <a:p>
            <a:r>
              <a:rPr lang="en-US">
                <a:solidFill>
                  <a:prstClr val="black"/>
                </a:solidFill>
              </a:rPr>
              <a:t> 	vào =1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62948" y="1332131"/>
            <a:ext cx="3225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Đầu ra chỉ =1 </a:t>
            </a:r>
            <a:r>
              <a:rPr lang="en-US" err="1">
                <a:solidFill>
                  <a:prstClr val="black"/>
                </a:solidFill>
              </a:rPr>
              <a:t>khi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tất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cả</a:t>
            </a:r>
            <a:r>
              <a:rPr lang="en-US">
                <a:solidFill>
                  <a:prstClr val="black"/>
                </a:solidFill>
              </a:rPr>
              <a:t> </a:t>
            </a:r>
          </a:p>
          <a:p>
            <a:r>
              <a:rPr lang="en-US">
                <a:solidFill>
                  <a:prstClr val="black"/>
                </a:solidFill>
              </a:rPr>
              <a:t>	ngõ </a:t>
            </a:r>
            <a:r>
              <a:rPr lang="en-US" err="1">
                <a:solidFill>
                  <a:prstClr val="black"/>
                </a:solidFill>
              </a:rPr>
              <a:t>vào</a:t>
            </a:r>
            <a:r>
              <a:rPr lang="en-US">
                <a:solidFill>
                  <a:prstClr val="black"/>
                </a:solidFill>
              </a:rPr>
              <a:t> =1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62948" y="4444686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Bù của giá trị đầu vào</a:t>
            </a:r>
            <a:endParaRPr lang="vi-VN">
              <a:solidFill>
                <a:prstClr val="black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191188" y="4444685"/>
            <a:ext cx="1851680" cy="552670"/>
            <a:chOff x="3224376" y="5903711"/>
            <a:chExt cx="2087791" cy="552670"/>
          </a:xfrm>
        </p:grpSpPr>
        <p:grpSp>
          <p:nvGrpSpPr>
            <p:cNvPr id="14" name="Group 13"/>
            <p:cNvGrpSpPr/>
            <p:nvPr/>
          </p:nvGrpSpPr>
          <p:grpSpPr>
            <a:xfrm>
              <a:off x="3224376" y="5903711"/>
              <a:ext cx="2087791" cy="552670"/>
              <a:chOff x="0" y="0"/>
              <a:chExt cx="2553323" cy="78486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77638" y="0"/>
                <a:ext cx="2475685" cy="784860"/>
                <a:chOff x="0" y="0"/>
                <a:chExt cx="2475685" cy="784860"/>
              </a:xfrm>
            </p:grpSpPr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0" y="388231"/>
                  <a:ext cx="82804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1647645" y="396857"/>
                  <a:ext cx="82804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Isosceles Triangle 20"/>
                <p:cNvSpPr/>
                <p:nvPr/>
              </p:nvSpPr>
              <p:spPr>
                <a:xfrm rot="5400000">
                  <a:off x="737559" y="-133668"/>
                  <a:ext cx="784860" cy="105219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vi-VN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7" name="Text Box 10"/>
              <p:cNvSpPr txBox="1"/>
              <p:nvPr/>
            </p:nvSpPr>
            <p:spPr>
              <a:xfrm>
                <a:off x="0" y="8627"/>
                <a:ext cx="319178" cy="32766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schemeClr val="bg1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>
                    <a:solidFill>
                      <a:prstClr val="black"/>
                    </a:solidFill>
                    <a:latin typeface="Cambria Math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A</a:t>
                </a:r>
                <a:endParaRPr lang="vi-VN" sz="1100">
                  <a:solidFill>
                    <a:prstClr val="black"/>
                  </a:solidFill>
                  <a:latin typeface="Arial" panose="020B060402020202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 Box 11"/>
                  <p:cNvSpPr txBox="1"/>
                  <p:nvPr/>
                </p:nvSpPr>
                <p:spPr>
                  <a:xfrm>
                    <a:off x="2053087" y="8627"/>
                    <a:ext cx="310515" cy="32766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schemeClr val="bg1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vi-V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vi-VN" sz="1100">
                      <a:solidFill>
                        <a:prstClr val="black"/>
                      </a:solidFill>
                      <a:latin typeface="Arial" panose="020B0604020202020204" pitchFamily="34" charset="0"/>
                      <a:ea typeface="MS Mincho" panose="02020609040205080304" pitchFamily="49" charset="-128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vi-VN" sz="1100">
                        <a:solidFill>
                          <a:prstClr val="black"/>
                        </a:solidFill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21" name="Text 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3087" y="8627"/>
                    <a:ext cx="310515" cy="32766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0256"/>
                    </a:stretch>
                  </a:blipFill>
                  <a:ln w="6350">
                    <a:solidFill>
                      <a:schemeClr val="bg1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Oval 14"/>
            <p:cNvSpPr/>
            <p:nvPr/>
          </p:nvSpPr>
          <p:spPr>
            <a:xfrm>
              <a:off x="4628553" y="6106191"/>
              <a:ext cx="131121" cy="13112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1469" y="6492874"/>
            <a:ext cx="1279333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52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10" grpId="0"/>
      <p:bldP spid="11" grpId="0"/>
      <p:bldP spid="1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271" y="1348021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prstClr val="black"/>
                </a:solidFill>
              </a:rPr>
              <a:t>Cổng</a:t>
            </a:r>
            <a:r>
              <a:rPr lang="en-US">
                <a:solidFill>
                  <a:prstClr val="black"/>
                </a:solidFill>
              </a:rPr>
              <a:t> NAND</a:t>
            </a:r>
            <a:endParaRPr lang="vi-VN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626" y="2460305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prstClr val="black"/>
                </a:solidFill>
              </a:rPr>
              <a:t>Cổng</a:t>
            </a:r>
            <a:r>
              <a:rPr lang="en-US">
                <a:solidFill>
                  <a:prstClr val="black"/>
                </a:solidFill>
              </a:rPr>
              <a:t> NOR</a:t>
            </a:r>
            <a:endParaRPr lang="vi-VN">
              <a:solidFill>
                <a:prstClr val="black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19200"/>
            <a:ext cx="2179025" cy="912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983" y="2179018"/>
            <a:ext cx="2088882" cy="1072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985" y="3175070"/>
            <a:ext cx="1836579" cy="901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7681" y="3384629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prstClr val="black"/>
                </a:solidFill>
              </a:rPr>
              <a:t>Cổng</a:t>
            </a:r>
            <a:r>
              <a:rPr lang="en-US">
                <a:solidFill>
                  <a:prstClr val="black"/>
                </a:solidFill>
              </a:rPr>
              <a:t> XOR</a:t>
            </a:r>
            <a:endParaRPr lang="vi-VN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04247" y="1301038"/>
            <a:ext cx="2388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prstClr val="black"/>
                </a:solidFill>
              </a:rPr>
              <a:t>Chỉ</a:t>
            </a:r>
            <a:r>
              <a:rPr lang="en-US">
                <a:solidFill>
                  <a:prstClr val="black"/>
                </a:solidFill>
              </a:rPr>
              <a:t> = 0 </a:t>
            </a:r>
            <a:r>
              <a:rPr lang="en-US" err="1">
                <a:solidFill>
                  <a:prstClr val="black"/>
                </a:solidFill>
              </a:rPr>
              <a:t>khi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tất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cả</a:t>
            </a:r>
            <a:r>
              <a:rPr lang="en-US">
                <a:solidFill>
                  <a:prstClr val="black"/>
                </a:solidFill>
              </a:rPr>
              <a:t> </a:t>
            </a:r>
          </a:p>
          <a:p>
            <a:r>
              <a:rPr lang="en-US" err="1">
                <a:solidFill>
                  <a:prstClr val="black"/>
                </a:solidFill>
              </a:rPr>
              <a:t>ngõ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vào</a:t>
            </a:r>
            <a:r>
              <a:rPr lang="en-US">
                <a:solidFill>
                  <a:prstClr val="black"/>
                </a:solidFill>
              </a:rPr>
              <a:t> =1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6777" y="2348388"/>
            <a:ext cx="2388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prstClr val="black"/>
                </a:solidFill>
              </a:rPr>
              <a:t>Chỉ</a:t>
            </a:r>
            <a:r>
              <a:rPr lang="en-US">
                <a:solidFill>
                  <a:prstClr val="black"/>
                </a:solidFill>
              </a:rPr>
              <a:t> = 1 </a:t>
            </a:r>
            <a:r>
              <a:rPr lang="en-US" err="1">
                <a:solidFill>
                  <a:prstClr val="black"/>
                </a:solidFill>
              </a:rPr>
              <a:t>khi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tất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cả</a:t>
            </a:r>
            <a:r>
              <a:rPr lang="en-US">
                <a:solidFill>
                  <a:prstClr val="black"/>
                </a:solidFill>
              </a:rPr>
              <a:t> </a:t>
            </a:r>
          </a:p>
          <a:p>
            <a:r>
              <a:rPr lang="en-US" err="1">
                <a:solidFill>
                  <a:prstClr val="black"/>
                </a:solidFill>
              </a:rPr>
              <a:t>ngõ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vào</a:t>
            </a:r>
            <a:r>
              <a:rPr lang="en-US">
                <a:solidFill>
                  <a:prstClr val="black"/>
                </a:solidFill>
              </a:rPr>
              <a:t> =0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16777" y="3404733"/>
            <a:ext cx="3013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2 </a:t>
            </a:r>
            <a:r>
              <a:rPr lang="en-US" err="1">
                <a:solidFill>
                  <a:prstClr val="black"/>
                </a:solidFill>
              </a:rPr>
              <a:t>ngõ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khác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nhau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thì</a:t>
            </a:r>
            <a:r>
              <a:rPr lang="en-US">
                <a:solidFill>
                  <a:prstClr val="black"/>
                </a:solidFill>
              </a:rPr>
              <a:t> =1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7683" y="4427843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prstClr val="black"/>
                </a:solidFill>
              </a:rPr>
              <a:t>Cổng</a:t>
            </a:r>
            <a:r>
              <a:rPr lang="en-US">
                <a:solidFill>
                  <a:prstClr val="black"/>
                </a:solidFill>
              </a:rPr>
              <a:t> X-NOR</a:t>
            </a:r>
            <a:endParaRPr lang="vi-VN">
              <a:solidFill>
                <a:prstClr val="black"/>
              </a:solidFill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370" y="4191948"/>
            <a:ext cx="1695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788786" y="4290122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2 </a:t>
            </a:r>
            <a:r>
              <a:rPr lang="en-US" err="1">
                <a:solidFill>
                  <a:prstClr val="black"/>
                </a:solidFill>
              </a:rPr>
              <a:t>ngõ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giống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nhau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thì</a:t>
            </a:r>
            <a:r>
              <a:rPr lang="en-US">
                <a:solidFill>
                  <a:prstClr val="black"/>
                </a:solidFill>
              </a:rPr>
              <a:t> =1</a:t>
            </a: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2977" y="6492874"/>
            <a:ext cx="1147825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50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  <p:bldP spid="11" grpId="0"/>
      <p:bldP spid="12" grpId="0"/>
      <p:bldP spid="13" grpId="0"/>
      <p:bldP spid="1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6680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72" y="1630894"/>
            <a:ext cx="6708442" cy="3703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68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61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858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5" y="1474302"/>
            <a:ext cx="6499822" cy="3274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69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6934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492874"/>
            <a:ext cx="10698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1785" y="693927"/>
            <a:ext cx="68916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VD: Viết lại biểu thức logic sau từ mạch logic:</a:t>
            </a:r>
            <a:endParaRPr lang="vi-V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62000" y="1680083"/>
            <a:ext cx="5791200" cy="2809875"/>
            <a:chOff x="1906505" y="2567751"/>
            <a:chExt cx="5791200" cy="2809875"/>
          </a:xfrm>
        </p:grpSpPr>
        <p:pic>
          <p:nvPicPr>
            <p:cNvPr id="105477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6505" y="2567751"/>
              <a:ext cx="5791200" cy="280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5292643" y="2924938"/>
              <a:ext cx="647700" cy="3603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21005" y="2567751"/>
              <a:ext cx="703263" cy="2968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303630" y="3669476"/>
              <a:ext cx="823913" cy="422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21005" y="4523551"/>
              <a:ext cx="720725" cy="422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vi-VN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753533" y="5032064"/>
                <a:ext cx="5799667" cy="5040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>
                    <a:solidFill>
                      <a:prstClr val="white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Kết quả: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sz="280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=(</m:t>
                    </m:r>
                    <m:acc>
                      <m:accPr>
                        <m:chr m:val="̅"/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n-US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)(</m:t>
                    </m:r>
                    <m:r>
                      <a:rPr lang="en-US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  <m:acc>
                      <m:accPr>
                        <m:chr m:val="̅"/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vi-VN" sz="2800">
                  <a:solidFill>
                    <a:prstClr val="white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3" y="5032064"/>
                <a:ext cx="5799667" cy="504056"/>
              </a:xfrm>
              <a:prstGeom prst="roundRect">
                <a:avLst/>
              </a:prstGeom>
              <a:blipFill rotWithShape="0"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7200"/>
            <a:ext cx="7848600" cy="49859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bước thiết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	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ngõ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của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ngõ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	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ngõ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ngõ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	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ngõ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và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ngõ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 	Tìm công thức đa thức tối tiểu của biểu </a:t>
            </a:r>
            <a:r>
              <a:rPr lang="en-US" sz="28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thức logic 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vừa tìm được. 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5:  	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8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mạch logic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endParaRPr lang="en-US" sz="28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71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25400" y="533400"/>
            <a:ext cx="7340600" cy="290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Aft>
                <a:spcPts val="1800"/>
              </a:spcAft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u="sng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dụ:</a:t>
            </a:r>
          </a:p>
          <a:p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ngôi nhà có 3 công tắc, người chủ nhà muốn 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bóng đèn sáng khi cả 3 công tắc đều hở, hoặc khi công tắc 1 và 2 đóng còn công tắc thứ 3 hở.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Hãy thiết kế mạch logic thực hiện sao cho </a:t>
            </a:r>
            <a:r>
              <a:rPr 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 cổng là ít nhất.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733800"/>
            <a:ext cx="7416800" cy="31085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			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>
              <a:defRPr/>
            </a:pP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A, B, C. </a:t>
            </a:r>
          </a:p>
          <a:p>
            <a:pPr>
              <a:defRPr/>
            </a:pP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Y.</a:t>
            </a:r>
          </a:p>
          <a:p>
            <a:pPr>
              <a:defRPr/>
            </a:pP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 1,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hở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 </a:t>
            </a:r>
          </a:p>
          <a:p>
            <a:pPr>
              <a:defRPr/>
            </a:pP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là </a:t>
            </a: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là 0.</a:t>
            </a:r>
            <a:endParaRPr lang="en-US" sz="28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8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74000" y="6492874"/>
            <a:ext cx="11968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685800"/>
            <a:ext cx="58641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endParaRPr lang="en-US" sz="28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http://vinacel.hcmute.edu.vn/vimach/Contents/Chuong_1/images_c1/vd6_mp.gif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5883249" cy="40031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35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501775" y="3241675"/>
            <a:ext cx="4786313" cy="2289175"/>
            <a:chOff x="1724529" y="4177952"/>
            <a:chExt cx="4786093" cy="2290196"/>
          </a:xfrm>
        </p:grpSpPr>
        <p:sp>
          <p:nvSpPr>
            <p:cNvPr id="108552" name="TextBox 8"/>
            <p:cNvSpPr txBox="1">
              <a:spLocks noChangeArrowheads="1"/>
            </p:cNvSpPr>
            <p:nvPr/>
          </p:nvSpPr>
          <p:spPr bwMode="auto">
            <a:xfrm>
              <a:off x="1724529" y="4178918"/>
              <a:ext cx="332254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700">
                  <a:solidFill>
                    <a:srgbClr val="000000"/>
                  </a:solidFill>
                </a:rPr>
                <a:t>A</a:t>
              </a:r>
              <a:endParaRPr lang="vi-VN" sz="1700">
                <a:solidFill>
                  <a:srgbClr val="000000"/>
                </a:solidFill>
              </a:endParaRPr>
            </a:p>
          </p:txBody>
        </p:sp>
        <p:sp>
          <p:nvSpPr>
            <p:cNvPr id="108553" name="TextBox 9"/>
            <p:cNvSpPr txBox="1">
              <a:spLocks noChangeArrowheads="1"/>
            </p:cNvSpPr>
            <p:nvPr/>
          </p:nvSpPr>
          <p:spPr bwMode="auto">
            <a:xfrm>
              <a:off x="2159468" y="4177952"/>
              <a:ext cx="332254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700">
                  <a:solidFill>
                    <a:srgbClr val="000000"/>
                  </a:solidFill>
                </a:rPr>
                <a:t>B</a:t>
              </a:r>
              <a:endParaRPr lang="vi-VN" sz="1700">
                <a:solidFill>
                  <a:srgbClr val="000000"/>
                </a:solidFill>
              </a:endParaRPr>
            </a:p>
          </p:txBody>
        </p:sp>
        <p:sp>
          <p:nvSpPr>
            <p:cNvPr id="108554" name="TextBox 10"/>
            <p:cNvSpPr txBox="1">
              <a:spLocks noChangeArrowheads="1"/>
            </p:cNvSpPr>
            <p:nvPr/>
          </p:nvSpPr>
          <p:spPr bwMode="auto">
            <a:xfrm>
              <a:off x="2717300" y="4178609"/>
              <a:ext cx="332254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700">
                  <a:solidFill>
                    <a:srgbClr val="000000"/>
                  </a:solidFill>
                </a:rPr>
                <a:t>C</a:t>
              </a:r>
              <a:endParaRPr lang="vi-VN" sz="1700">
                <a:solidFill>
                  <a:srgbClr val="000000"/>
                </a:solidFill>
              </a:endParaRPr>
            </a:p>
          </p:txBody>
        </p:sp>
        <p:grpSp>
          <p:nvGrpSpPr>
            <p:cNvPr id="108555" name="Group 11"/>
            <p:cNvGrpSpPr>
              <a:grpSpLocks/>
            </p:cNvGrpSpPr>
            <p:nvPr/>
          </p:nvGrpSpPr>
          <p:grpSpPr bwMode="auto">
            <a:xfrm>
              <a:off x="1907704" y="4518939"/>
              <a:ext cx="4602918" cy="1949209"/>
              <a:chOff x="1907704" y="4518939"/>
              <a:chExt cx="4602918" cy="1949209"/>
            </a:xfrm>
          </p:grpSpPr>
          <p:grpSp>
            <p:nvGrpSpPr>
              <p:cNvPr id="108556" name="Group 12"/>
              <p:cNvGrpSpPr>
                <a:grpSpLocks/>
              </p:cNvGrpSpPr>
              <p:nvPr/>
            </p:nvGrpSpPr>
            <p:grpSpPr bwMode="auto">
              <a:xfrm>
                <a:off x="1907704" y="4518939"/>
                <a:ext cx="4261122" cy="1949209"/>
                <a:chOff x="1187624" y="4437112"/>
                <a:chExt cx="4261122" cy="1949209"/>
              </a:xfrm>
            </p:grpSpPr>
            <p:grpSp>
              <p:nvGrpSpPr>
                <p:cNvPr id="108558" name="Group 14"/>
                <p:cNvGrpSpPr>
                  <a:grpSpLocks/>
                </p:cNvGrpSpPr>
                <p:nvPr/>
              </p:nvGrpSpPr>
              <p:grpSpPr bwMode="auto">
                <a:xfrm>
                  <a:off x="3381962" y="5261019"/>
                  <a:ext cx="1490720" cy="877460"/>
                  <a:chOff x="4194163" y="4296619"/>
                  <a:chExt cx="1119708" cy="659077"/>
                </a:xfrm>
              </p:grpSpPr>
              <p:sp>
                <p:nvSpPr>
                  <p:cNvPr id="49" name="Arc 48"/>
                  <p:cNvSpPr/>
                  <p:nvPr/>
                </p:nvSpPr>
                <p:spPr>
                  <a:xfrm>
                    <a:off x="4194503" y="4307995"/>
                    <a:ext cx="1119613" cy="647762"/>
                  </a:xfrm>
                  <a:prstGeom prst="arc">
                    <a:avLst>
                      <a:gd name="adj1" fmla="val 16083937"/>
                      <a:gd name="adj2" fmla="val 5651509"/>
                    </a:avLst>
                  </a:prstGeom>
                  <a:solidFill>
                    <a:schemeClr val="bg1"/>
                  </a:solidFill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vi-VN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0" name="Arc 49"/>
                  <p:cNvSpPr/>
                  <p:nvPr/>
                </p:nvSpPr>
                <p:spPr>
                  <a:xfrm>
                    <a:off x="4549822" y="4297258"/>
                    <a:ext cx="330280" cy="658499"/>
                  </a:xfrm>
                  <a:prstGeom prst="arc">
                    <a:avLst>
                      <a:gd name="adj1" fmla="val 16200000"/>
                      <a:gd name="adj2" fmla="val 545262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vi-VN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636403" y="5349222"/>
                  <a:ext cx="576236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187004" y="5878094"/>
                  <a:ext cx="2003333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185495" y="6062327"/>
                  <a:ext cx="1436622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1628309" y="6237029"/>
                  <a:ext cx="2003333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1402894" y="5131637"/>
                  <a:ext cx="1787443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1618784" y="5301575"/>
                  <a:ext cx="1787443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834674" y="5517572"/>
                  <a:ext cx="1787443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185495" y="4437590"/>
                  <a:ext cx="0" cy="19058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45" idx="0"/>
                </p:cNvCxnSpPr>
                <p:nvPr/>
              </p:nvCxnSpPr>
              <p:spPr>
                <a:xfrm>
                  <a:off x="1842611" y="4998227"/>
                  <a:ext cx="0" cy="13452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1187004" y="4437590"/>
                  <a:ext cx="0" cy="19058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1402894" y="4653587"/>
                  <a:ext cx="0" cy="14452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618784" y="4437590"/>
                  <a:ext cx="0" cy="19058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1187004" y="4653587"/>
                  <a:ext cx="21589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1618784" y="4653587"/>
                  <a:ext cx="21589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8573" name="Group 29"/>
                <p:cNvGrpSpPr>
                  <a:grpSpLocks/>
                </p:cNvGrpSpPr>
                <p:nvPr/>
              </p:nvGrpSpPr>
              <p:grpSpPr bwMode="auto">
                <a:xfrm>
                  <a:off x="1285947" y="4797152"/>
                  <a:ext cx="239770" cy="249115"/>
                  <a:chOff x="2174352" y="5619504"/>
                  <a:chExt cx="352424" cy="366159"/>
                </a:xfrm>
              </p:grpSpPr>
              <p:sp>
                <p:nvSpPr>
                  <p:cNvPr id="47" name="Isosceles Triangle 46"/>
                  <p:cNvSpPr/>
                  <p:nvPr/>
                </p:nvSpPr>
                <p:spPr>
                  <a:xfrm rot="10800000">
                    <a:off x="2173583" y="5620917"/>
                    <a:ext cx="352323" cy="294136"/>
                  </a:xfrm>
                  <a:prstGeom prst="triangl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vi-VN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8" name="Oval 47"/>
                  <p:cNvSpPr/>
                  <p:nvPr/>
                </p:nvSpPr>
                <p:spPr>
                  <a:xfrm>
                    <a:off x="2315912" y="5917388"/>
                    <a:ext cx="83998" cy="67697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vi-VN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1402894" y="5049050"/>
                  <a:ext cx="0" cy="129439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8575" name="Group 31"/>
                <p:cNvGrpSpPr>
                  <a:grpSpLocks/>
                </p:cNvGrpSpPr>
                <p:nvPr/>
              </p:nvGrpSpPr>
              <p:grpSpPr bwMode="auto">
                <a:xfrm>
                  <a:off x="1722815" y="4797152"/>
                  <a:ext cx="239770" cy="249115"/>
                  <a:chOff x="2174352" y="5619504"/>
                  <a:chExt cx="352424" cy="366159"/>
                </a:xfrm>
              </p:grpSpPr>
              <p:sp>
                <p:nvSpPr>
                  <p:cNvPr id="45" name="Isosceles Triangle 44"/>
                  <p:cNvSpPr/>
                  <p:nvPr/>
                </p:nvSpPr>
                <p:spPr>
                  <a:xfrm rot="10800000">
                    <a:off x="2173104" y="5620917"/>
                    <a:ext cx="352324" cy="294136"/>
                  </a:xfrm>
                  <a:prstGeom prst="triangl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vi-VN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2315434" y="5917388"/>
                    <a:ext cx="83998" cy="67697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vi-VN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834674" y="4653587"/>
                  <a:ext cx="0" cy="14452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8577" name="Group 33"/>
                <p:cNvGrpSpPr>
                  <a:grpSpLocks/>
                </p:cNvGrpSpPr>
                <p:nvPr/>
              </p:nvGrpSpPr>
              <p:grpSpPr bwMode="auto">
                <a:xfrm>
                  <a:off x="2065728" y="4797152"/>
                  <a:ext cx="239770" cy="249115"/>
                  <a:chOff x="2174352" y="5619504"/>
                  <a:chExt cx="352424" cy="366159"/>
                </a:xfrm>
              </p:grpSpPr>
              <p:sp>
                <p:nvSpPr>
                  <p:cNvPr id="43" name="Isosceles Triangle 42"/>
                  <p:cNvSpPr/>
                  <p:nvPr/>
                </p:nvSpPr>
                <p:spPr>
                  <a:xfrm rot="10800000">
                    <a:off x="2173063" y="5620917"/>
                    <a:ext cx="352324" cy="294136"/>
                  </a:xfrm>
                  <a:prstGeom prst="triangl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vi-VN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>
                    <a:off x="2315393" y="5917388"/>
                    <a:ext cx="83998" cy="67697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vi-VN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2630229" y="5013176"/>
                  <a:ext cx="1119708" cy="648252"/>
                  <a:chOff x="1619672" y="5336302"/>
                  <a:chExt cx="1368152" cy="792088"/>
                </a:xfrm>
                <a:solidFill>
                  <a:schemeClr val="bg1"/>
                </a:solidFill>
              </p:grpSpPr>
              <p:sp>
                <p:nvSpPr>
                  <p:cNvPr id="41" name="Arc 40"/>
                  <p:cNvSpPr/>
                  <p:nvPr/>
                </p:nvSpPr>
                <p:spPr>
                  <a:xfrm>
                    <a:off x="1619672" y="5336302"/>
                    <a:ext cx="1368152" cy="792088"/>
                  </a:xfrm>
                  <a:prstGeom prst="arc">
                    <a:avLst>
                      <a:gd name="adj1" fmla="val 16083937"/>
                      <a:gd name="adj2" fmla="val 5651509"/>
                    </a:avLst>
                  </a:prstGeom>
                  <a:grpFill/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vi-VN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42" name="Straight Connector 41"/>
                  <p:cNvCxnSpPr>
                    <a:endCxn id="41" idx="2"/>
                  </p:cNvCxnSpPr>
                  <p:nvPr/>
                </p:nvCxnSpPr>
                <p:spPr>
                  <a:xfrm>
                    <a:off x="2274747" y="5336302"/>
                    <a:ext cx="0" cy="791732"/>
                  </a:xfrm>
                  <a:prstGeom prst="line">
                    <a:avLst/>
                  </a:prstGeom>
                  <a:grpFill/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563382" y="6070268"/>
                  <a:ext cx="649258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" name="Group 36"/>
                <p:cNvGrpSpPr/>
                <p:nvPr/>
              </p:nvGrpSpPr>
              <p:grpSpPr>
                <a:xfrm>
                  <a:off x="2630229" y="5738069"/>
                  <a:ext cx="1119708" cy="648252"/>
                  <a:chOff x="1619672" y="5336302"/>
                  <a:chExt cx="1368152" cy="792088"/>
                </a:xfrm>
                <a:solidFill>
                  <a:schemeClr val="bg1"/>
                </a:solidFill>
              </p:grpSpPr>
              <p:sp>
                <p:nvSpPr>
                  <p:cNvPr id="39" name="Arc 38"/>
                  <p:cNvSpPr/>
                  <p:nvPr/>
                </p:nvSpPr>
                <p:spPr>
                  <a:xfrm>
                    <a:off x="1619672" y="5336302"/>
                    <a:ext cx="1368152" cy="792088"/>
                  </a:xfrm>
                  <a:prstGeom prst="arc">
                    <a:avLst>
                      <a:gd name="adj1" fmla="val 16083937"/>
                      <a:gd name="adj2" fmla="val 5651509"/>
                    </a:avLst>
                  </a:prstGeom>
                  <a:grpFill/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vi-VN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40" name="Straight Connector 39"/>
                  <p:cNvCxnSpPr>
                    <a:endCxn id="39" idx="2"/>
                  </p:cNvCxnSpPr>
                  <p:nvPr/>
                </p:nvCxnSpPr>
                <p:spPr>
                  <a:xfrm>
                    <a:off x="2274747" y="5336302"/>
                    <a:ext cx="0" cy="791732"/>
                  </a:xfrm>
                  <a:prstGeom prst="line">
                    <a:avLst/>
                  </a:prstGeom>
                  <a:grpFill/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4873009" y="5689098"/>
                  <a:ext cx="576235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557" name="TextBox 13"/>
              <p:cNvSpPr txBox="1">
                <a:spLocks noChangeArrowheads="1"/>
              </p:cNvSpPr>
              <p:nvPr/>
            </p:nvSpPr>
            <p:spPr bwMode="auto">
              <a:xfrm>
                <a:off x="6178368" y="5565992"/>
                <a:ext cx="332254" cy="353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sz="1700">
                    <a:solidFill>
                      <a:srgbClr val="000000"/>
                    </a:solidFill>
                  </a:rPr>
                  <a:t>Y</a:t>
                </a:r>
                <a:endParaRPr lang="vi-VN" sz="17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-10791" y="548368"/>
            <a:ext cx="73491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fr-FR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fr-FR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fr-FR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fr-FR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chân trị ta </a:t>
            </a:r>
            <a:r>
              <a:rPr lang="fr-FR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fr-FR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fr-FR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fr-FR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fr-FR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ngõ</a:t>
            </a:r>
            <a:r>
              <a:rPr lang="fr-FR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</a:t>
            </a:r>
            <a:endParaRPr lang="en-US" sz="25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2269003" y="1219442"/>
                <a:ext cx="2522101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fr-FR" sz="2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fr-FR" sz="2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𝐴𝐵</m:t>
                      </m:r>
                      <m:acc>
                        <m:accPr>
                          <m:chr m:val="̅"/>
                          <m:ctrlPr>
                            <a:rPr lang="en-US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en-US" sz="250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003" y="1219442"/>
                <a:ext cx="2522101" cy="47788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157373" y="1731264"/>
            <a:ext cx="475643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fr-FR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fr-FR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fr-FR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fr-FR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fr-FR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fr-FR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fr-FR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5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723682" y="1731262"/>
                <a:ext cx="2522101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fr-FR" sz="2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fr-FR" sz="2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𝐴𝐵</m:t>
                      </m:r>
                      <m:acc>
                        <m:accPr>
                          <m:chr m:val="̅"/>
                          <m:ctrlPr>
                            <a:rPr lang="en-US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en-US" sz="250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682" y="1731262"/>
                <a:ext cx="2522101" cy="4778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/>
          <p:cNvSpPr/>
          <p:nvPr/>
        </p:nvSpPr>
        <p:spPr>
          <a:xfrm>
            <a:off x="157370" y="2131924"/>
            <a:ext cx="67768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5: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25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525" y="990600"/>
            <a:ext cx="72009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000000"/>
                </a:solidFill>
              </a:rPr>
              <a:t>Ngoài ra, ta cũng có thể sử dụng cổng XOR cho bài toán như sau: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852738"/>
            <a:ext cx="6008688" cy="23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12"/>
          <a:stretch>
            <a:fillRect/>
          </a:stretch>
        </p:blipFill>
        <p:spPr bwMode="auto">
          <a:xfrm>
            <a:off x="514350" y="1543050"/>
            <a:ext cx="45720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3867" y="13716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CHÂN THÀNH CẢM ƠN CÔ </a:t>
            </a:r>
          </a:p>
          <a:p>
            <a:pPr algn="ctr"/>
            <a:r>
              <a:rPr lang="en-US" sz="400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 CÁC BẠN </a:t>
            </a:r>
          </a:p>
          <a:p>
            <a:pPr algn="ctr"/>
            <a:r>
              <a:rPr lang="en-US" sz="400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 LẮNG NGHE VÀ THEO DÕI</a:t>
            </a:r>
            <a:endParaRPr lang="en-US" sz="400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Đại số Boole</a:t>
            </a:r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-12700" y="1524000"/>
            <a:ext cx="7327900" cy="41148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sz="3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 nghĩa</a:t>
            </a:r>
            <a:r>
              <a:rPr lang="es-E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Cho tập A có ít nhất 2 phần tử, trong đó có 2 phần tử đặc biệt được ký hiệu là 0 và 1. Trên A xét các phép toán 2 – ngôi </a:t>
            </a:r>
            <a:r>
              <a:rPr lang="es-ES" sz="3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s-E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s-ES" sz="3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s-E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và phép toán 1 – ngôi </a:t>
            </a:r>
            <a:r>
              <a:rPr lang="es-ES" sz="3000" b="1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s-ES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s-ES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Ký hiệu là </a:t>
            </a:r>
            <a:r>
              <a:rPr lang="es-ES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(A, </a:t>
            </a:r>
            <a:r>
              <a:rPr lang="es-ES" sz="30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s-ES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30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s-ES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3000" b="1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s-ES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0, 1)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b="1" smtClean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492874"/>
            <a:ext cx="10698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2016000"/>
            <a:ext cx="6347714" cy="4314609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smtClean="0"/>
              <a:t>		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hoán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mtClean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		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hợp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 		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		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phối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		</a:t>
            </a:r>
            <a:r>
              <a:rPr lang="sv-SE" smtClean="0"/>
              <a:t>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smtClean="0"/>
              <a:t>		 </a:t>
            </a:r>
            <a:r>
              <a:rPr lang="sv-SE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tử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 hoà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		</a:t>
            </a:r>
            <a:r>
              <a:rPr lang="sv-SE" smtClean="0"/>
              <a:t>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smtClean="0"/>
              <a:t>		 </a:t>
            </a:r>
            <a:r>
              <a:rPr lang="sv-SE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tử bù 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93" name="TextBox 1"/>
          <p:cNvSpPr txBox="1">
            <a:spLocks noChangeArrowheads="1"/>
          </p:cNvSpPr>
          <p:nvPr/>
        </p:nvSpPr>
        <p:spPr bwMode="auto">
          <a:xfrm>
            <a:off x="0" y="304800"/>
            <a:ext cx="7467599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A cùng với các phép toán này được gọi là một đại số Boole nếu </a:t>
            </a:r>
            <a:r>
              <a:rPr lang="es-ES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s-E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</a:t>
            </a:r>
            <a:r>
              <a:rPr lang="es-E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 này có tính chất: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3693623" y="1752600"/>
                <a:ext cx="3960440" cy="1800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∨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623" y="1752600"/>
                <a:ext cx="3960440" cy="18002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/>
              <p:cNvSpPr/>
              <p:nvPr/>
            </p:nvSpPr>
            <p:spPr>
              <a:xfrm>
                <a:off x="3693623" y="2652700"/>
                <a:ext cx="3960440" cy="1800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623" y="2652700"/>
                <a:ext cx="3960440" cy="180020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8-Point Star 27"/>
          <p:cNvSpPr/>
          <p:nvPr/>
        </p:nvSpPr>
        <p:spPr>
          <a:xfrm>
            <a:off x="597279" y="2016000"/>
            <a:ext cx="432048" cy="43204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1</a:t>
            </a:r>
            <a:endParaRPr lang="vi-VN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/>
              <p:cNvSpPr/>
              <p:nvPr/>
            </p:nvSpPr>
            <p:spPr>
              <a:xfrm>
                <a:off x="3705299" y="3510750"/>
                <a:ext cx="4524826" cy="1800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)∨(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29" name="Rounded 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299" y="3510750"/>
                <a:ext cx="4524826" cy="1800200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9"/>
              <p:cNvSpPr/>
              <p:nvPr/>
            </p:nvSpPr>
            <p:spPr>
              <a:xfrm>
                <a:off x="4331142" y="4062630"/>
                <a:ext cx="4812858" cy="1800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Trong A tồn tại phần tử 0 và 1: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∧1=1∧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∨0=0∨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0" name="Rounded 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142" y="4062630"/>
                <a:ext cx="4812858" cy="1800200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3693623" y="4530409"/>
                <a:ext cx="4812858" cy="1800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tồn tại duy nhất phần tử bù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sao cho: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623" y="4530409"/>
                <a:ext cx="4812858" cy="1800200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8-Point Star 31"/>
          <p:cNvSpPr/>
          <p:nvPr/>
        </p:nvSpPr>
        <p:spPr>
          <a:xfrm>
            <a:off x="592666" y="2908164"/>
            <a:ext cx="432048" cy="43204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2</a:t>
            </a:r>
            <a:endParaRPr lang="vi-VN" b="1"/>
          </a:p>
        </p:txBody>
      </p:sp>
      <p:sp>
        <p:nvSpPr>
          <p:cNvPr id="33" name="8-Point Star 32"/>
          <p:cNvSpPr/>
          <p:nvPr/>
        </p:nvSpPr>
        <p:spPr>
          <a:xfrm>
            <a:off x="592666" y="3800328"/>
            <a:ext cx="432048" cy="43204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3</a:t>
            </a:r>
            <a:endParaRPr lang="vi-VN" b="1"/>
          </a:p>
        </p:txBody>
      </p:sp>
      <p:sp>
        <p:nvSpPr>
          <p:cNvPr id="34" name="8-Point Star 33"/>
          <p:cNvSpPr/>
          <p:nvPr/>
        </p:nvSpPr>
        <p:spPr>
          <a:xfrm>
            <a:off x="592666" y="4692492"/>
            <a:ext cx="432048" cy="43204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</a:t>
            </a:r>
            <a:endParaRPr lang="vi-VN" b="1"/>
          </a:p>
        </p:txBody>
      </p:sp>
      <p:sp>
        <p:nvSpPr>
          <p:cNvPr id="35" name="8-Point Star 34"/>
          <p:cNvSpPr/>
          <p:nvPr/>
        </p:nvSpPr>
        <p:spPr>
          <a:xfrm>
            <a:off x="592666" y="5556588"/>
            <a:ext cx="432048" cy="43204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5</a:t>
            </a:r>
            <a:endParaRPr lang="vi-VN" b="1"/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10/29/2013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492874"/>
            <a:ext cx="10698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3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" fill="hold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fill="hold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9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00" fill="hold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fill="hold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3" grpId="0" animBg="1"/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2947</TotalTime>
  <Words>2729</Words>
  <Application>Microsoft Office PowerPoint</Application>
  <PresentationFormat>On-screen Show (4:3)</PresentationFormat>
  <Paragraphs>964</Paragraphs>
  <Slides>76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91" baseType="lpstr">
      <vt:lpstr>MS Mincho</vt:lpstr>
      <vt:lpstr>Arial</vt:lpstr>
      <vt:lpstr>Calibri</vt:lpstr>
      <vt:lpstr>Cambria Math</vt:lpstr>
      <vt:lpstr>Courier New</vt:lpstr>
      <vt:lpstr>Script MT Bold</vt:lpstr>
      <vt:lpstr>Symbol</vt:lpstr>
      <vt:lpstr>Tahoma</vt:lpstr>
      <vt:lpstr>Times New Roman</vt:lpstr>
      <vt:lpstr>Trebuchet MS</vt:lpstr>
      <vt:lpstr>VNI-Viettay</vt:lpstr>
      <vt:lpstr>Wingdings</vt:lpstr>
      <vt:lpstr>Wingdings 2</vt:lpstr>
      <vt:lpstr>Wingdings 3</vt:lpstr>
      <vt:lpstr>Facet</vt:lpstr>
      <vt:lpstr>PowerPoint Presentation</vt:lpstr>
      <vt:lpstr>NỘI DUNG CHÍNH</vt:lpstr>
      <vt:lpstr>Đại số logic B</vt:lpstr>
      <vt:lpstr>PowerPoint Presentation</vt:lpstr>
      <vt:lpstr>    Các hằng đẳng thức logic</vt:lpstr>
      <vt:lpstr>Một số phép toán 2 – ngôi khác trên đại số logic B</vt:lpstr>
      <vt:lpstr>PowerPoint Presentation</vt:lpstr>
      <vt:lpstr>Đại số Boole</vt:lpstr>
      <vt:lpstr>PowerPoint Presentation</vt:lpstr>
      <vt:lpstr>Ví dụ:</vt:lpstr>
      <vt:lpstr>Ví dụ:</vt:lpstr>
      <vt:lpstr>PowerPoint Presentation</vt:lpstr>
      <vt:lpstr>PowerPoint Presentation</vt:lpstr>
      <vt:lpstr>Hàm Boole</vt:lpstr>
      <vt:lpstr>PowerPoint Presentation</vt:lpstr>
      <vt:lpstr>PowerPoint Presentation</vt:lpstr>
      <vt:lpstr>PowerPoint Presentation</vt:lpstr>
      <vt:lpstr>Ví dụ:</vt:lpstr>
      <vt:lpstr>PowerPoint Presentation</vt:lpstr>
      <vt:lpstr>PowerPoint Presentation</vt:lpstr>
      <vt:lpstr>Tích sơ cấp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Bản đồ Karnaugh</vt:lpstr>
      <vt:lpstr>Karnaugh 2 biến </vt:lpstr>
      <vt:lpstr>Karnaugh 2 biến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Phủ tối tiểu của một tập</vt:lpstr>
      <vt:lpstr>PowerPoint Presentation</vt:lpstr>
      <vt:lpstr>Ví dụ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Nguyen Kim Khoang</dc:creator>
  <cp:lastModifiedBy>duy tan</cp:lastModifiedBy>
  <cp:revision>484</cp:revision>
  <dcterms:created xsi:type="dcterms:W3CDTF">2007-05-12T16:09:44Z</dcterms:created>
  <dcterms:modified xsi:type="dcterms:W3CDTF">2013-10-29T00:32:40Z</dcterms:modified>
</cp:coreProperties>
</file>