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366" r:id="rId2"/>
    <p:sldId id="367" r:id="rId3"/>
    <p:sldId id="368" r:id="rId4"/>
    <p:sldId id="256" r:id="rId5"/>
    <p:sldId id="300" r:id="rId6"/>
    <p:sldId id="309" r:id="rId7"/>
    <p:sldId id="262" r:id="rId8"/>
    <p:sldId id="308" r:id="rId9"/>
    <p:sldId id="340" r:id="rId10"/>
    <p:sldId id="310" r:id="rId11"/>
    <p:sldId id="311" r:id="rId12"/>
    <p:sldId id="344" r:id="rId13"/>
    <p:sldId id="345" r:id="rId14"/>
    <p:sldId id="268" r:id="rId15"/>
    <p:sldId id="337" r:id="rId16"/>
    <p:sldId id="276" r:id="rId17"/>
    <p:sldId id="369" r:id="rId18"/>
    <p:sldId id="370" r:id="rId19"/>
    <p:sldId id="371" r:id="rId20"/>
    <p:sldId id="372" r:id="rId21"/>
    <p:sldId id="349" r:id="rId22"/>
    <p:sldId id="353" r:id="rId23"/>
    <p:sldId id="350" r:id="rId24"/>
    <p:sldId id="375" r:id="rId25"/>
    <p:sldId id="338" r:id="rId26"/>
    <p:sldId id="3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5DCB02-9BB8-47FD-8907-85C794F793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2" autoAdjust="0"/>
    <p:restoredTop sz="87734" autoAdjust="0"/>
  </p:normalViewPr>
  <p:slideViewPr>
    <p:cSldViewPr>
      <p:cViewPr varScale="1">
        <p:scale>
          <a:sx n="71" d="100"/>
          <a:sy n="71" d="100"/>
        </p:scale>
        <p:origin x="13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F1487-8AB1-4996-A6A4-CDD2E606A675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73BC0-24F9-4F1E-8BAD-428C332BC3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20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Nếu</a:t>
            </a:r>
            <a:r>
              <a:rPr lang="en-US" baseline="0"/>
              <a:t> không lấy ngẫu nhiên, mẫu sẽ bị lệch, và không đại diện cho tổng thể.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82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Nhấn</a:t>
            </a:r>
            <a:r>
              <a:rPr lang="en-US" baseline="0"/>
              <a:t> mạnh: biết mẫu, không thể biết tổng thể (mà chỉ có thể dự đoán, ước lượng…)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73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Viết</a:t>
            </a:r>
            <a:r>
              <a:rPr lang="en-US" baseline="0"/>
              <a:t> hoa: ĐLNN, viết thường: giá trị cụ thể của ĐLNN.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50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C1CC6D-82C9-457C-BB17-10F24FFEDE5A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6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007328" y="1946209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</a:rPr>
              <a:t>      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1003B178-A40C-4248-A173-6DB3F760F9F8}" type="datetime1">
              <a:rPr lang="en-US" smtClean="0"/>
              <a:pPr/>
              <a:t>3/1/2021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600" b="1">
                <a:solidFill>
                  <a:srgbClr val="215B2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F37CD72F-627D-4911-B45A-DAEAA94CC3C6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5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600" b="1">
                <a:solidFill>
                  <a:srgbClr val="215B2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216AB97F-5E97-4761-8FC9-F741E7D0FC52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A566-CF3A-4183-B2EA-413A7B15993B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Phi Hùng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6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0C79-3E8E-4665-B07E-5F7F36BFCF66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Nguyễn Phi Hùng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659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3.png"/><Relationship Id="rId11" Type="http://schemas.openxmlformats.org/officeDocument/2006/relationships/image" Target="../media/image50.wmf"/><Relationship Id="rId5" Type="http://schemas.openxmlformats.org/officeDocument/2006/relationships/image" Target="../media/image52.pn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0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err="1" smtClean="0">
                <a:latin typeface="+mj-lt"/>
                <a:cs typeface="Times New Roman" pitchFamily="18" charset="0"/>
              </a:rPr>
              <a:t>Xác</a:t>
            </a:r>
            <a:r>
              <a:rPr lang="en-US" sz="3800" dirty="0" smtClean="0">
                <a:latin typeface="+mj-lt"/>
                <a:cs typeface="Times New Roman" pitchFamily="18" charset="0"/>
              </a:rPr>
              <a:t> </a:t>
            </a:r>
            <a:r>
              <a:rPr lang="en-US" sz="3800" dirty="0" err="1" smtClean="0">
                <a:latin typeface="+mj-lt"/>
                <a:cs typeface="Times New Roman" pitchFamily="18" charset="0"/>
              </a:rPr>
              <a:t>suất</a:t>
            </a:r>
            <a:r>
              <a:rPr lang="en-US" sz="3800" dirty="0" smtClean="0">
                <a:latin typeface="+mj-lt"/>
                <a:cs typeface="Times New Roman" pitchFamily="18" charset="0"/>
              </a:rPr>
              <a:t> </a:t>
            </a:r>
            <a:r>
              <a:rPr lang="en-US" sz="3800" dirty="0" err="1" smtClean="0">
                <a:latin typeface="+mj-lt"/>
                <a:cs typeface="Times New Roman" pitchFamily="18" charset="0"/>
              </a:rPr>
              <a:t>thống</a:t>
            </a:r>
            <a:r>
              <a:rPr lang="en-US" sz="3800" dirty="0" smtClean="0">
                <a:latin typeface="+mj-lt"/>
                <a:cs typeface="Times New Roman" pitchFamily="18" charset="0"/>
              </a:rPr>
              <a:t> </a:t>
            </a:r>
            <a:r>
              <a:rPr lang="en-US" sz="3800" dirty="0" err="1" smtClean="0">
                <a:latin typeface="+mj-lt"/>
                <a:cs typeface="Times New Roman" pitchFamily="18" charset="0"/>
              </a:rPr>
              <a:t>kê</a:t>
            </a:r>
            <a:endParaRPr lang="en-US" sz="3800" dirty="0">
              <a:latin typeface="+mj-lt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ABEA-D080-4663-818B-C634D3E5E79C}" type="datetime2">
              <a:rPr lang="en-US" smtClean="0"/>
              <a:pPr/>
              <a:t>Monday, March 1,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1293206-961D-47D5-BF8C-F4E3568F5C23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Ảnh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092" y="2376714"/>
            <a:ext cx="28384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8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821-1FB6-43A1-9782-3DA47296AEBF}" type="datetime2">
              <a:rPr lang="en-US" smtClean="0"/>
              <a:pPr/>
              <a:t>Monday, March 1,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206-961D-47D5-BF8C-F4E3568F5C2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Ảnh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76744"/>
            <a:ext cx="7667625" cy="819150"/>
          </a:xfrm>
          <a:prstGeom prst="rect">
            <a:avLst/>
          </a:prstGeom>
        </p:spPr>
      </p:pic>
      <p:pic>
        <p:nvPicPr>
          <p:cNvPr id="9" name="Ảnh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187" y="2015375"/>
            <a:ext cx="2076450" cy="390525"/>
          </a:xfrm>
          <a:prstGeom prst="rect">
            <a:avLst/>
          </a:prstGeom>
        </p:spPr>
      </p:pic>
      <p:grpSp>
        <p:nvGrpSpPr>
          <p:cNvPr id="13" name="Nhóm 12"/>
          <p:cNvGrpSpPr/>
          <p:nvPr/>
        </p:nvGrpSpPr>
        <p:grpSpPr>
          <a:xfrm>
            <a:off x="599090" y="2557253"/>
            <a:ext cx="8077200" cy="1589628"/>
            <a:chOff x="599090" y="2557253"/>
            <a:chExt cx="8077200" cy="1589628"/>
          </a:xfrm>
        </p:grpSpPr>
        <p:sp>
          <p:nvSpPr>
            <p:cNvPr id="11" name="Rectangle 3"/>
            <p:cNvSpPr txBox="1">
              <a:spLocks noChangeArrowheads="1"/>
            </p:cNvSpPr>
            <p:nvPr/>
          </p:nvSpPr>
          <p:spPr>
            <a:xfrm>
              <a:off x="599090" y="2557253"/>
              <a:ext cx="8077200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b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b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b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b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ct val="75000"/>
                </a:spcBef>
                <a:buFont typeface="Arial" pitchFamily="34" charset="0"/>
                <a:buNone/>
              </a:pPr>
              <a:r>
                <a:rPr lang="en-US" sz="2800" i="1" dirty="0" err="1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Tổng</a:t>
              </a:r>
              <a:r>
                <a:rPr lang="en-US" sz="2800" i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800" i="1" dirty="0" err="1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quát</a:t>
              </a:r>
              <a:r>
                <a:rPr lang="en-US" sz="2800" dirty="0" smtClean="0">
                  <a:solidFill>
                    <a:srgbClr val="00B0F0"/>
                  </a:solidFill>
                </a:rPr>
                <a:t>: </a:t>
              </a:r>
              <a:r>
                <a:rPr lang="en-US" sz="2800" b="1" dirty="0" smtClean="0"/>
                <a:t>Cho n </a:t>
              </a:r>
              <a:r>
                <a:rPr lang="en-US" sz="2800" b="1" dirty="0" err="1" smtClean="0"/>
                <a:t>phần</a:t>
              </a:r>
              <a:r>
                <a:rPr lang="en-US" sz="2800" b="1" dirty="0" smtClean="0"/>
                <a:t> </a:t>
              </a:r>
              <a:r>
                <a:rPr lang="en-US" sz="2800" b="1" dirty="0" err="1" smtClean="0"/>
                <a:t>tử</a:t>
              </a:r>
              <a:r>
                <a:rPr lang="en-US" sz="2800" b="1" dirty="0" smtClean="0"/>
                <a:t> </a:t>
              </a:r>
              <a:r>
                <a:rPr lang="en-US" sz="2800" b="1" dirty="0" err="1" smtClean="0"/>
                <a:t>khác</a:t>
              </a:r>
              <a:r>
                <a:rPr lang="en-US" sz="2800" b="1" dirty="0" smtClean="0"/>
                <a:t> </a:t>
              </a:r>
              <a:r>
                <a:rPr lang="en-US" sz="2800" b="1" dirty="0" err="1" smtClean="0"/>
                <a:t>nhau</a:t>
              </a:r>
              <a:endParaRPr lang="en-US" sz="2800" b="1" dirty="0"/>
            </a:p>
          </p:txBody>
        </p:sp>
        <p:pic>
          <p:nvPicPr>
            <p:cNvPr id="12" name="Ảnh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800" y="3242006"/>
              <a:ext cx="6962775" cy="904875"/>
            </a:xfrm>
            <a:prstGeom prst="rect">
              <a:avLst/>
            </a:prstGeom>
          </p:spPr>
        </p:pic>
      </p:grpSp>
      <p:pic>
        <p:nvPicPr>
          <p:cNvPr id="14" name="Ảnh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090" y="4312946"/>
            <a:ext cx="8077200" cy="923925"/>
          </a:xfrm>
          <a:prstGeom prst="rect">
            <a:avLst/>
          </a:prstGeom>
        </p:spPr>
      </p:pic>
      <p:pic>
        <p:nvPicPr>
          <p:cNvPr id="15" name="Ảnh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047" y="5315575"/>
            <a:ext cx="5343525" cy="428625"/>
          </a:xfrm>
          <a:prstGeom prst="rect">
            <a:avLst/>
          </a:prstGeom>
        </p:spPr>
      </p:pic>
      <p:pic>
        <p:nvPicPr>
          <p:cNvPr id="16" name="Ảnh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6052912"/>
            <a:ext cx="27146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5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25824" y="860890"/>
            <a:ext cx="8403020" cy="777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75000"/>
              </a:spcBef>
              <a:buFont typeface="Arial" pitchFamily="34" charset="0"/>
              <a:buNone/>
            </a:pPr>
            <a:r>
              <a:rPr lang="en-US" sz="2800" b="1" dirty="0" err="1" smtClean="0">
                <a:solidFill>
                  <a:schemeClr val="tx1"/>
                </a:solidFill>
              </a:rPr>
              <a:t>Chú</a:t>
            </a:r>
            <a:r>
              <a:rPr lang="en-US" sz="2800" b="1" dirty="0" smtClean="0">
                <a:solidFill>
                  <a:schemeClr val="tx1"/>
                </a:solidFill>
              </a:rPr>
              <a:t> ý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Trong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định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nghĩa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sau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này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khi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nhắc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đến</a:t>
            </a:r>
            <a:r>
              <a:rPr lang="en-US" sz="2800" dirty="0" smtClean="0">
                <a:solidFill>
                  <a:schemeClr val="tx1"/>
                </a:solidFill>
              </a:rPr>
              <a:t> n </a:t>
            </a:r>
            <a:r>
              <a:rPr lang="en-US" sz="2800" dirty="0" err="1" smtClean="0">
                <a:solidFill>
                  <a:schemeClr val="tx1"/>
                </a:solidFill>
              </a:rPr>
              <a:t>phần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tử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thì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hiểu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là</a:t>
            </a:r>
            <a:r>
              <a:rPr lang="en-US" sz="2800" dirty="0" smtClean="0">
                <a:solidFill>
                  <a:schemeClr val="tx1"/>
                </a:solidFill>
              </a:rPr>
              <a:t> n </a:t>
            </a:r>
            <a:r>
              <a:rPr lang="en-US" sz="2800" dirty="0" err="1" smtClean="0">
                <a:solidFill>
                  <a:schemeClr val="tx1"/>
                </a:solidFill>
              </a:rPr>
              <a:t>phần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tử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đó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khác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nhau</a:t>
            </a:r>
            <a:r>
              <a:rPr lang="en-US" sz="2800" dirty="0" smtClean="0">
                <a:solidFill>
                  <a:schemeClr val="tx1"/>
                </a:solidFill>
              </a:rPr>
              <a:t> (n &gt;0).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8" name="Ảnh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55134"/>
            <a:ext cx="7648575" cy="1152525"/>
          </a:xfrm>
          <a:prstGeom prst="rect">
            <a:avLst/>
          </a:prstGeom>
        </p:spPr>
      </p:pic>
      <p:pic>
        <p:nvPicPr>
          <p:cNvPr id="9" name="Ảnh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80" y="3083858"/>
            <a:ext cx="7791450" cy="742950"/>
          </a:xfrm>
          <a:prstGeom prst="rect">
            <a:avLst/>
          </a:prstGeom>
        </p:spPr>
      </p:pic>
      <p:grpSp>
        <p:nvGrpSpPr>
          <p:cNvPr id="13" name="Nhóm 12"/>
          <p:cNvGrpSpPr/>
          <p:nvPr/>
        </p:nvGrpSpPr>
        <p:grpSpPr>
          <a:xfrm>
            <a:off x="449627" y="3935785"/>
            <a:ext cx="7678560" cy="1355072"/>
            <a:chOff x="449627" y="3976126"/>
            <a:chExt cx="7678560" cy="1355072"/>
          </a:xfrm>
        </p:grpSpPr>
        <p:pic>
          <p:nvPicPr>
            <p:cNvPr id="11" name="Ảnh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627" y="3976126"/>
              <a:ext cx="5343525" cy="466725"/>
            </a:xfrm>
            <a:prstGeom prst="rect">
              <a:avLst/>
            </a:prstGeom>
          </p:spPr>
        </p:pic>
        <p:pic>
          <p:nvPicPr>
            <p:cNvPr id="12" name="Ảnh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3487" y="4473948"/>
              <a:ext cx="7124700" cy="857250"/>
            </a:xfrm>
            <a:prstGeom prst="rect">
              <a:avLst/>
            </a:prstGeom>
          </p:spPr>
        </p:pic>
      </p:grpSp>
      <p:pic>
        <p:nvPicPr>
          <p:cNvPr id="14" name="Ảnh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855" y="5295060"/>
            <a:ext cx="7724775" cy="369793"/>
          </a:xfrm>
          <a:prstGeom prst="rect">
            <a:avLst/>
          </a:prstGeom>
        </p:spPr>
      </p:pic>
      <p:grpSp>
        <p:nvGrpSpPr>
          <p:cNvPr id="19" name="Nhóm 18"/>
          <p:cNvGrpSpPr/>
          <p:nvPr/>
        </p:nvGrpSpPr>
        <p:grpSpPr>
          <a:xfrm>
            <a:off x="516302" y="5791060"/>
            <a:ext cx="7207072" cy="721939"/>
            <a:chOff x="516302" y="5791060"/>
            <a:chExt cx="7207072" cy="721939"/>
          </a:xfrm>
        </p:grpSpPr>
        <p:pic>
          <p:nvPicPr>
            <p:cNvPr id="16" name="Ảnh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6302" y="5791060"/>
              <a:ext cx="828675" cy="323850"/>
            </a:xfrm>
            <a:prstGeom prst="rect">
              <a:avLst/>
            </a:prstGeom>
          </p:spPr>
        </p:pic>
        <p:pic>
          <p:nvPicPr>
            <p:cNvPr id="17" name="Ảnh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08299" y="5795122"/>
              <a:ext cx="6315075" cy="285750"/>
            </a:xfrm>
            <a:prstGeom prst="rect">
              <a:avLst/>
            </a:prstGeom>
          </p:spPr>
        </p:pic>
        <p:pic>
          <p:nvPicPr>
            <p:cNvPr id="18" name="Ảnh 1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6302" y="6189149"/>
              <a:ext cx="5276850" cy="323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038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Ảnh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59" y="1066800"/>
            <a:ext cx="7743825" cy="1409700"/>
          </a:xfrm>
          <a:prstGeom prst="rect">
            <a:avLst/>
          </a:prstGeom>
        </p:spPr>
      </p:pic>
      <p:pic>
        <p:nvPicPr>
          <p:cNvPr id="9" name="Ảnh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589118"/>
            <a:ext cx="6610350" cy="466725"/>
          </a:xfrm>
          <a:prstGeom prst="rect">
            <a:avLst/>
          </a:prstGeom>
        </p:spPr>
      </p:pic>
      <p:pic>
        <p:nvPicPr>
          <p:cNvPr id="10" name="Ảnh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362324"/>
            <a:ext cx="66389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9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77533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Ảnh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950259"/>
            <a:ext cx="8505825" cy="1266825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69" y="2300568"/>
            <a:ext cx="8420100" cy="904875"/>
          </a:xfrm>
          <a:prstGeom prst="rect">
            <a:avLst/>
          </a:prstGeom>
        </p:spPr>
      </p:pic>
      <p:grpSp>
        <p:nvGrpSpPr>
          <p:cNvPr id="11" name="Nhóm 10"/>
          <p:cNvGrpSpPr/>
          <p:nvPr/>
        </p:nvGrpSpPr>
        <p:grpSpPr>
          <a:xfrm>
            <a:off x="436180" y="3248586"/>
            <a:ext cx="6153439" cy="1309968"/>
            <a:chOff x="436180" y="3248586"/>
            <a:chExt cx="6153439" cy="1309968"/>
          </a:xfrm>
        </p:grpSpPr>
        <p:pic>
          <p:nvPicPr>
            <p:cNvPr id="9" name="Ảnh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180" y="3248586"/>
              <a:ext cx="5181600" cy="457200"/>
            </a:xfrm>
            <a:prstGeom prst="rect">
              <a:avLst/>
            </a:prstGeom>
          </p:spPr>
        </p:pic>
        <p:pic>
          <p:nvPicPr>
            <p:cNvPr id="10" name="Ảnh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51019" y="3748929"/>
              <a:ext cx="4038600" cy="809625"/>
            </a:xfrm>
            <a:prstGeom prst="rect">
              <a:avLst/>
            </a:prstGeom>
          </p:spPr>
        </p:pic>
      </p:grpSp>
      <p:pic>
        <p:nvPicPr>
          <p:cNvPr id="12" name="Ảnh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23" y="4558554"/>
            <a:ext cx="75057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5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Ảnh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0"/>
            <a:ext cx="74676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9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-22412"/>
            <a:ext cx="8382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l"/>
            <a:r>
              <a:rPr lang="en-US" sz="3200" b="1" dirty="0" err="1" smtClean="0">
                <a:solidFill>
                  <a:srgbClr val="215B2F"/>
                </a:solidFill>
              </a:rPr>
              <a:t>Tổ</a:t>
            </a:r>
            <a:r>
              <a:rPr lang="en-US" sz="3200" b="1" dirty="0" smtClean="0">
                <a:solidFill>
                  <a:srgbClr val="215B2F"/>
                </a:solidFill>
              </a:rPr>
              <a:t> </a:t>
            </a:r>
            <a:r>
              <a:rPr lang="en-US" sz="3200" b="1" dirty="0" err="1" smtClean="0">
                <a:solidFill>
                  <a:srgbClr val="215B2F"/>
                </a:solidFill>
              </a:rPr>
              <a:t>hợp</a:t>
            </a:r>
            <a:r>
              <a:rPr lang="en-US" sz="3200" b="1" dirty="0" smtClean="0">
                <a:solidFill>
                  <a:srgbClr val="215B2F"/>
                </a:solidFill>
              </a:rPr>
              <a:t> </a:t>
            </a:r>
            <a:r>
              <a:rPr lang="en-US" sz="3200" b="1" dirty="0" err="1" smtClean="0">
                <a:solidFill>
                  <a:srgbClr val="215B2F"/>
                </a:solidFill>
              </a:rPr>
              <a:t>lặp</a:t>
            </a:r>
            <a:r>
              <a:rPr lang="en-US" sz="4000" dirty="0">
                <a:effectLst/>
                <a:latin typeface="Arial" charset="0"/>
              </a:rPr>
              <a:t>	</a:t>
            </a:r>
          </a:p>
        </p:txBody>
      </p:sp>
      <p:sp>
        <p:nvSpPr>
          <p:cNvPr id="269343" name="Rectangle 31"/>
          <p:cNvSpPr>
            <a:spLocks noChangeArrowheads="1"/>
          </p:cNvSpPr>
          <p:nvPr/>
        </p:nvSpPr>
        <p:spPr bwMode="auto">
          <a:xfrm>
            <a:off x="0" y="30506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9348" name="Rectangle 36"/>
          <p:cNvSpPr>
            <a:spLocks noChangeArrowheads="1"/>
          </p:cNvSpPr>
          <p:nvPr/>
        </p:nvSpPr>
        <p:spPr bwMode="auto">
          <a:xfrm>
            <a:off x="0" y="3010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9360" name="Rectangle 48"/>
          <p:cNvSpPr>
            <a:spLocks noChangeArrowheads="1"/>
          </p:cNvSpPr>
          <p:nvPr/>
        </p:nvSpPr>
        <p:spPr bwMode="auto">
          <a:xfrm>
            <a:off x="0" y="28252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" name="Ảnh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" y="887506"/>
            <a:ext cx="7972425" cy="685800"/>
          </a:xfrm>
          <a:prstGeom prst="rect">
            <a:avLst/>
          </a:prstGeom>
        </p:spPr>
      </p:pic>
      <p:pic>
        <p:nvPicPr>
          <p:cNvPr id="3" name="Ảnh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86" y="1721224"/>
            <a:ext cx="7439025" cy="962025"/>
          </a:xfrm>
          <a:prstGeom prst="rect">
            <a:avLst/>
          </a:prstGeom>
        </p:spPr>
      </p:pic>
      <p:pic>
        <p:nvPicPr>
          <p:cNvPr id="4" name="Ảnh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511" y="2825234"/>
            <a:ext cx="7467600" cy="333375"/>
          </a:xfrm>
          <a:prstGeom prst="rect">
            <a:avLst/>
          </a:prstGeom>
        </p:spPr>
      </p:pic>
      <p:pic>
        <p:nvPicPr>
          <p:cNvPr id="5" name="Ảnh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157" y="3262828"/>
            <a:ext cx="2800350" cy="314325"/>
          </a:xfrm>
          <a:prstGeom prst="rect">
            <a:avLst/>
          </a:prstGeom>
        </p:spPr>
      </p:pic>
      <p:pic>
        <p:nvPicPr>
          <p:cNvPr id="6" name="Ảnh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0" y="3914317"/>
            <a:ext cx="7981950" cy="962025"/>
          </a:xfrm>
          <a:prstGeom prst="rect">
            <a:avLst/>
          </a:prstGeom>
        </p:spPr>
      </p:pic>
      <p:grpSp>
        <p:nvGrpSpPr>
          <p:cNvPr id="10" name="Nhóm 9"/>
          <p:cNvGrpSpPr/>
          <p:nvPr/>
        </p:nvGrpSpPr>
        <p:grpSpPr>
          <a:xfrm>
            <a:off x="533400" y="5028698"/>
            <a:ext cx="5638800" cy="1219702"/>
            <a:chOff x="533400" y="5028698"/>
            <a:chExt cx="5638800" cy="1219702"/>
          </a:xfrm>
        </p:grpSpPr>
        <p:pic>
          <p:nvPicPr>
            <p:cNvPr id="8" name="Ảnh 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3400" y="5028698"/>
              <a:ext cx="5095875" cy="485775"/>
            </a:xfrm>
            <a:prstGeom prst="rect">
              <a:avLst/>
            </a:prstGeom>
          </p:spPr>
        </p:pic>
        <p:graphicFrame>
          <p:nvGraphicFramePr>
            <p:cNvPr id="9" name="Đối tượng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1727491"/>
                </p:ext>
              </p:extLst>
            </p:nvPr>
          </p:nvGraphicFramePr>
          <p:xfrm>
            <a:off x="3962400" y="5514473"/>
            <a:ext cx="2209800" cy="7339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3" name="Equation" r:id="rId10" imgW="761760" imgH="253800" progId="Equation.DSMT4">
                    <p:embed/>
                  </p:oleObj>
                </mc:Choice>
                <mc:Fallback>
                  <p:oleObj name="Equation" r:id="rId10" imgW="76176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962400" y="5514473"/>
                          <a:ext cx="2209800" cy="7339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2655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34211"/>
            <a:ext cx="8915400" cy="695980"/>
          </a:xfrm>
        </p:spPr>
        <p:txBody>
          <a:bodyPr/>
          <a:lstStyle/>
          <a:p>
            <a:pPr defTabSz="914400" eaLnBrk="1" hangingPunct="1">
              <a:lnSpc>
                <a:spcPct val="80000"/>
              </a:lnSpc>
            </a:pPr>
            <a:r>
              <a:rPr lang="en-US" sz="3700" dirty="0" err="1" smtClean="0"/>
              <a:t>Tổ</a:t>
            </a:r>
            <a:r>
              <a:rPr lang="en-US" sz="3700" dirty="0" smtClean="0"/>
              <a:t> </a:t>
            </a:r>
            <a:r>
              <a:rPr lang="en-US" sz="3700" dirty="0" err="1" smtClean="0"/>
              <a:t>hợp</a:t>
            </a:r>
            <a:r>
              <a:rPr lang="en-US" sz="3700" dirty="0" smtClean="0"/>
              <a:t> </a:t>
            </a:r>
            <a:r>
              <a:rPr lang="en-US" sz="3700" dirty="0" err="1" smtClean="0"/>
              <a:t>lặp</a:t>
            </a:r>
            <a:endParaRPr lang="en-US" sz="3700" dirty="0"/>
          </a:p>
        </p:txBody>
      </p:sp>
      <p:pic>
        <p:nvPicPr>
          <p:cNvPr id="2" name="Ảnh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88983"/>
            <a:ext cx="7620000" cy="1419225"/>
          </a:xfrm>
          <a:prstGeom prst="rect">
            <a:avLst/>
          </a:prstGeom>
        </p:spPr>
      </p:pic>
      <p:pic>
        <p:nvPicPr>
          <p:cNvPr id="4" name="Ảnh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617206"/>
            <a:ext cx="7810500" cy="2133600"/>
          </a:xfrm>
          <a:prstGeom prst="rect">
            <a:avLst/>
          </a:prstGeom>
        </p:spPr>
      </p:pic>
      <p:grpSp>
        <p:nvGrpSpPr>
          <p:cNvPr id="9" name="Nhóm 8"/>
          <p:cNvGrpSpPr/>
          <p:nvPr/>
        </p:nvGrpSpPr>
        <p:grpSpPr>
          <a:xfrm>
            <a:off x="562429" y="4927147"/>
            <a:ext cx="7915275" cy="1557466"/>
            <a:chOff x="562429" y="4927147"/>
            <a:chExt cx="7915275" cy="1557466"/>
          </a:xfrm>
        </p:grpSpPr>
        <p:pic>
          <p:nvPicPr>
            <p:cNvPr id="6" name="Ảnh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429" y="4927147"/>
              <a:ext cx="7915275" cy="1381125"/>
            </a:xfrm>
            <a:prstGeom prst="rect">
              <a:avLst/>
            </a:prstGeom>
          </p:spPr>
        </p:pic>
        <p:pic>
          <p:nvPicPr>
            <p:cNvPr id="7" name="Ảnh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57953" y="5989313"/>
              <a:ext cx="3324225" cy="495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40657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34211"/>
            <a:ext cx="8915400" cy="695980"/>
          </a:xfrm>
        </p:spPr>
        <p:txBody>
          <a:bodyPr/>
          <a:lstStyle/>
          <a:p>
            <a:pPr defTabSz="914400" eaLnBrk="1" hangingPunct="1">
              <a:lnSpc>
                <a:spcPct val="80000"/>
              </a:lnSpc>
            </a:pPr>
            <a:r>
              <a:rPr lang="en-US" sz="3700" dirty="0" err="1" smtClean="0"/>
              <a:t>Tổ</a:t>
            </a:r>
            <a:r>
              <a:rPr lang="en-US" sz="3700" dirty="0" smtClean="0"/>
              <a:t> </a:t>
            </a:r>
            <a:r>
              <a:rPr lang="en-US" sz="3700" dirty="0" err="1" smtClean="0"/>
              <a:t>hợp</a:t>
            </a:r>
            <a:r>
              <a:rPr lang="en-US" sz="3700" dirty="0" smtClean="0"/>
              <a:t> </a:t>
            </a:r>
            <a:r>
              <a:rPr lang="en-US" sz="3700" dirty="0" err="1" smtClean="0"/>
              <a:t>lặp</a:t>
            </a:r>
            <a:endParaRPr lang="en-US" sz="3700" dirty="0"/>
          </a:p>
        </p:txBody>
      </p:sp>
      <p:pic>
        <p:nvPicPr>
          <p:cNvPr id="2" name="Ảnh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74695"/>
            <a:ext cx="8058150" cy="838200"/>
          </a:xfrm>
          <a:prstGeom prst="rect">
            <a:avLst/>
          </a:prstGeom>
        </p:spPr>
      </p:pic>
      <p:grpSp>
        <p:nvGrpSpPr>
          <p:cNvPr id="5" name="Nhóm 4"/>
          <p:cNvGrpSpPr/>
          <p:nvPr/>
        </p:nvGrpSpPr>
        <p:grpSpPr>
          <a:xfrm>
            <a:off x="592137" y="1996833"/>
            <a:ext cx="8162925" cy="2819854"/>
            <a:chOff x="592137" y="1996833"/>
            <a:chExt cx="8162925" cy="2819854"/>
          </a:xfrm>
        </p:grpSpPr>
        <p:pic>
          <p:nvPicPr>
            <p:cNvPr id="3" name="Ảnh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7000" y="1996833"/>
              <a:ext cx="3276600" cy="1257300"/>
            </a:xfrm>
            <a:prstGeom prst="rect">
              <a:avLst/>
            </a:prstGeom>
          </p:spPr>
        </p:pic>
        <p:pic>
          <p:nvPicPr>
            <p:cNvPr id="4" name="Ảnh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137" y="3283162"/>
              <a:ext cx="8162925" cy="1533525"/>
            </a:xfrm>
            <a:prstGeom prst="rect">
              <a:avLst/>
            </a:prstGeom>
          </p:spPr>
        </p:pic>
      </p:grpSp>
      <p:pic>
        <p:nvPicPr>
          <p:cNvPr id="6" name="Ảnh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80" y="5029200"/>
            <a:ext cx="82010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378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Ảnh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7743825" cy="2095500"/>
          </a:xfrm>
          <a:prstGeom prst="rect">
            <a:avLst/>
          </a:prstGeom>
        </p:spPr>
      </p:pic>
      <p:pic>
        <p:nvPicPr>
          <p:cNvPr id="7" name="Ảnh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764643"/>
            <a:ext cx="70961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5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821-1FB6-43A1-9782-3DA47296AEBF}" type="datetime2">
              <a:rPr lang="en-US" smtClean="0"/>
              <a:pPr/>
              <a:t>Monday, March 1,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206-961D-47D5-BF8C-F4E3568F5C2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62050"/>
            <a:ext cx="3476625" cy="4991100"/>
          </a:xfrm>
          <a:prstGeom prst="rect">
            <a:avLst/>
          </a:prstGeom>
        </p:spPr>
      </p:pic>
      <p:pic>
        <p:nvPicPr>
          <p:cNvPr id="7" name="Ảnh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737" y="1261382"/>
            <a:ext cx="35909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5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7724775" cy="1876425"/>
          </a:xfrm>
          <a:prstGeom prst="rect">
            <a:avLst/>
          </a:prstGeom>
        </p:spPr>
      </p:pic>
      <p:pic>
        <p:nvPicPr>
          <p:cNvPr id="7" name="Ảnh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4" y="3400425"/>
            <a:ext cx="7172325" cy="819150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102" y="4524375"/>
            <a:ext cx="33051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8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0131" y="38100"/>
            <a:ext cx="8382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solidFill>
                  <a:srgbClr val="215B2F"/>
                </a:solidFill>
              </a:rPr>
              <a:t>Tổ</a:t>
            </a:r>
            <a:r>
              <a:rPr lang="en-US" sz="3600" b="1" dirty="0" smtClean="0">
                <a:solidFill>
                  <a:srgbClr val="215B2F"/>
                </a:solidFill>
              </a:rPr>
              <a:t> </a:t>
            </a:r>
            <a:r>
              <a:rPr lang="en-US" sz="3600" b="1" dirty="0" err="1" smtClean="0">
                <a:solidFill>
                  <a:srgbClr val="215B2F"/>
                </a:solidFill>
              </a:rPr>
              <a:t>hợp</a:t>
            </a:r>
            <a:r>
              <a:rPr lang="en-US" sz="3600" b="1" dirty="0" smtClean="0">
                <a:solidFill>
                  <a:srgbClr val="215B2F"/>
                </a:solidFill>
              </a:rPr>
              <a:t> </a:t>
            </a:r>
            <a:r>
              <a:rPr lang="en-US" sz="3600" b="1" dirty="0" err="1" smtClean="0">
                <a:solidFill>
                  <a:srgbClr val="215B2F"/>
                </a:solidFill>
              </a:rPr>
              <a:t>lặp</a:t>
            </a:r>
            <a:endParaRPr lang="en-US" sz="3600" dirty="0">
              <a:effectLst/>
              <a:latin typeface="Arial" charset="0"/>
            </a:endParaRPr>
          </a:p>
        </p:txBody>
      </p:sp>
      <p:sp>
        <p:nvSpPr>
          <p:cNvPr id="269343" name="Rectangle 31"/>
          <p:cNvSpPr>
            <a:spLocks noChangeArrowheads="1"/>
          </p:cNvSpPr>
          <p:nvPr/>
        </p:nvSpPr>
        <p:spPr bwMode="auto">
          <a:xfrm>
            <a:off x="0" y="30506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9348" name="Rectangle 36"/>
          <p:cNvSpPr>
            <a:spLocks noChangeArrowheads="1"/>
          </p:cNvSpPr>
          <p:nvPr/>
        </p:nvSpPr>
        <p:spPr bwMode="auto">
          <a:xfrm>
            <a:off x="0" y="3010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9360" name="Rectangle 48"/>
          <p:cNvSpPr>
            <a:spLocks noChangeArrowheads="1"/>
          </p:cNvSpPr>
          <p:nvPr/>
        </p:nvSpPr>
        <p:spPr bwMode="auto">
          <a:xfrm>
            <a:off x="0" y="28252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12"/>
          <p:cNvSpPr txBox="1"/>
          <p:nvPr/>
        </p:nvSpPr>
        <p:spPr>
          <a:xfrm>
            <a:off x="219096" y="9906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B, C. 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grpSp>
        <p:nvGrpSpPr>
          <p:cNvPr id="5" name="Nhóm 4"/>
          <p:cNvGrpSpPr/>
          <p:nvPr/>
        </p:nvGrpSpPr>
        <p:grpSpPr>
          <a:xfrm>
            <a:off x="219095" y="2117348"/>
            <a:ext cx="8373035" cy="1946652"/>
            <a:chOff x="219095" y="2117348"/>
            <a:chExt cx="8373035" cy="1946652"/>
          </a:xfrm>
        </p:grpSpPr>
        <p:sp>
          <p:nvSpPr>
            <p:cNvPr id="11" name="Rectangle 13"/>
            <p:cNvSpPr/>
            <p:nvPr/>
          </p:nvSpPr>
          <p:spPr>
            <a:xfrm>
              <a:off x="219095" y="2117348"/>
              <a:ext cx="8373035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vi-VN" sz="3200" dirty="0" smtClean="0">
                  <a:latin typeface="Times New Roman" pitchFamily="18" charset="0"/>
                  <a:cs typeface="Times New Roman" pitchFamily="18" charset="0"/>
                </a:rPr>
                <a:t>Ta có mỗi cách chọn là mỗi tổ hợp lặp chập 2 của 3. </a:t>
              </a:r>
              <a:r>
                <a:rPr lang="en-US" sz="3200" dirty="0" err="1" smtClean="0">
                  <a:latin typeface="Times New Roman" pitchFamily="18" charset="0"/>
                  <a:cs typeface="Times New Roman" pitchFamily="18" charset="0"/>
                </a:rPr>
                <a:t>Số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dirty="0" err="1" smtClean="0">
                  <a:latin typeface="Times New Roman" pitchFamily="18" charset="0"/>
                  <a:cs typeface="Times New Roman" pitchFamily="18" charset="0"/>
                </a:rPr>
                <a:t>cách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dirty="0" err="1" smtClean="0">
                  <a:latin typeface="Times New Roman" pitchFamily="18" charset="0"/>
                  <a:cs typeface="Times New Roman" pitchFamily="18" charset="0"/>
                </a:rPr>
                <a:t>chọn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:</a:t>
              </a:r>
              <a:endParaRPr lang="vi-VN" sz="32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" name="Đối tượng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2533933"/>
                </p:ext>
              </p:extLst>
            </p:nvPr>
          </p:nvGraphicFramePr>
          <p:xfrm>
            <a:off x="2514600" y="3244850"/>
            <a:ext cx="4448175" cy="819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Equation" r:id="rId3" imgW="4448397" imgH="819302" progId="Equation.DSMT4">
                    <p:embed/>
                  </p:oleObj>
                </mc:Choice>
                <mc:Fallback>
                  <p:oleObj name="Equation" r:id="rId3" imgW="4448397" imgH="819302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14600" y="3244850"/>
                          <a:ext cx="4448175" cy="819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14"/>
          <p:cNvSpPr/>
          <p:nvPr/>
        </p:nvSpPr>
        <p:spPr>
          <a:xfrm>
            <a:off x="990600" y="4219426"/>
            <a:ext cx="61600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Cụ thể AA, AB, AC, BB, BC, CC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8707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34211"/>
            <a:ext cx="8915400" cy="695980"/>
          </a:xfrm>
        </p:spPr>
        <p:txBody>
          <a:bodyPr/>
          <a:lstStyle/>
          <a:p>
            <a:pPr defTabSz="914400" eaLnBrk="1" hangingPunct="1">
              <a:lnSpc>
                <a:spcPct val="80000"/>
              </a:lnSpc>
            </a:pPr>
            <a:r>
              <a:rPr lang="en-US" sz="3700" dirty="0" smtClean="0"/>
              <a:t>Quick review</a:t>
            </a:r>
            <a:endParaRPr lang="en-US" sz="3700" dirty="0"/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96" y="1091236"/>
            <a:ext cx="6010275" cy="809625"/>
          </a:xfrm>
          <a:prstGeom prst="rect">
            <a:avLst/>
          </a:prstGeom>
        </p:spPr>
      </p:pic>
      <p:grpSp>
        <p:nvGrpSpPr>
          <p:cNvPr id="36" name="Nhóm 35"/>
          <p:cNvGrpSpPr/>
          <p:nvPr/>
        </p:nvGrpSpPr>
        <p:grpSpPr>
          <a:xfrm>
            <a:off x="450196" y="2097741"/>
            <a:ext cx="8084204" cy="1741267"/>
            <a:chOff x="450196" y="2097741"/>
            <a:chExt cx="8084204" cy="1741267"/>
          </a:xfrm>
        </p:grpSpPr>
        <p:pic>
          <p:nvPicPr>
            <p:cNvPr id="33" name="Ảnh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63842" y="2749128"/>
              <a:ext cx="438150" cy="342900"/>
            </a:xfrm>
            <a:prstGeom prst="rect">
              <a:avLst/>
            </a:prstGeom>
          </p:spPr>
        </p:pic>
        <p:grpSp>
          <p:nvGrpSpPr>
            <p:cNvPr id="35" name="Nhóm 34"/>
            <p:cNvGrpSpPr/>
            <p:nvPr/>
          </p:nvGrpSpPr>
          <p:grpSpPr>
            <a:xfrm>
              <a:off x="450196" y="2097741"/>
              <a:ext cx="8084204" cy="1741267"/>
              <a:chOff x="450196" y="2097741"/>
              <a:chExt cx="8084204" cy="1741267"/>
            </a:xfrm>
          </p:grpSpPr>
          <p:pic>
            <p:nvPicPr>
              <p:cNvPr id="5" name="Ảnh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947" y="3219883"/>
                <a:ext cx="4076700" cy="619125"/>
              </a:xfrm>
              <a:prstGeom prst="rect">
                <a:avLst/>
              </a:prstGeom>
            </p:spPr>
          </p:pic>
          <p:pic>
            <p:nvPicPr>
              <p:cNvPr id="8" name="Ảnh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0196" y="2154330"/>
                <a:ext cx="3781425" cy="390525"/>
              </a:xfrm>
              <a:prstGeom prst="rect">
                <a:avLst/>
              </a:prstGeom>
            </p:spPr>
          </p:pic>
          <p:pic>
            <p:nvPicPr>
              <p:cNvPr id="10" name="Ảnh 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71961" y="2097741"/>
                <a:ext cx="4262439" cy="420869"/>
              </a:xfrm>
              <a:prstGeom prst="rect">
                <a:avLst/>
              </a:prstGeom>
            </p:spPr>
          </p:pic>
          <p:pic>
            <p:nvPicPr>
              <p:cNvPr id="23" name="Ảnh 2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1210" y="2701393"/>
                <a:ext cx="818990" cy="404663"/>
              </a:xfrm>
              <a:prstGeom prst="rect">
                <a:avLst/>
              </a:prstGeom>
            </p:spPr>
          </p:pic>
          <p:pic>
            <p:nvPicPr>
              <p:cNvPr id="25" name="Ảnh 2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74746" y="2750573"/>
                <a:ext cx="2114550" cy="400050"/>
              </a:xfrm>
              <a:prstGeom prst="rect">
                <a:avLst/>
              </a:prstGeom>
            </p:spPr>
          </p:pic>
          <p:pic>
            <p:nvPicPr>
              <p:cNvPr id="34" name="Ảnh 3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35716" y="2730304"/>
                <a:ext cx="3581400" cy="409575"/>
              </a:xfrm>
              <a:prstGeom prst="rect">
                <a:avLst/>
              </a:prstGeom>
            </p:spPr>
          </p:pic>
        </p:grpSp>
      </p:grpSp>
      <p:grpSp>
        <p:nvGrpSpPr>
          <p:cNvPr id="50" name="Nhóm 49"/>
          <p:cNvGrpSpPr/>
          <p:nvPr/>
        </p:nvGrpSpPr>
        <p:grpSpPr>
          <a:xfrm>
            <a:off x="519953" y="4057114"/>
            <a:ext cx="8139953" cy="1799131"/>
            <a:chOff x="533400" y="3909197"/>
            <a:chExt cx="8139953" cy="1799131"/>
          </a:xfrm>
        </p:grpSpPr>
        <p:pic>
          <p:nvPicPr>
            <p:cNvPr id="51" name="Ảnh 5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33400" y="3935251"/>
              <a:ext cx="6553200" cy="409575"/>
            </a:xfrm>
            <a:prstGeom prst="rect">
              <a:avLst/>
            </a:prstGeom>
          </p:spPr>
        </p:pic>
        <p:pic>
          <p:nvPicPr>
            <p:cNvPr id="52" name="Ảnh 5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122459" y="3909197"/>
              <a:ext cx="1550894" cy="395288"/>
            </a:xfrm>
            <a:prstGeom prst="rect">
              <a:avLst/>
            </a:prstGeom>
          </p:spPr>
        </p:pic>
        <p:pic>
          <p:nvPicPr>
            <p:cNvPr id="53" name="Ảnh 5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62000" y="4526834"/>
              <a:ext cx="742950" cy="366176"/>
            </a:xfrm>
            <a:prstGeom prst="rect">
              <a:avLst/>
            </a:prstGeom>
          </p:spPr>
        </p:pic>
        <p:pic>
          <p:nvPicPr>
            <p:cNvPr id="54" name="Ảnh 5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93947" y="5098728"/>
              <a:ext cx="3876675" cy="609600"/>
            </a:xfrm>
            <a:prstGeom prst="rect">
              <a:avLst/>
            </a:prstGeom>
          </p:spPr>
        </p:pic>
        <p:pic>
          <p:nvPicPr>
            <p:cNvPr id="55" name="Ảnh 5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531844" y="4481322"/>
              <a:ext cx="6829425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6550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4731" y="50800"/>
            <a:ext cx="8382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215B2F"/>
                </a:solidFill>
              </a:rPr>
              <a:t>Quick review</a:t>
            </a:r>
            <a:endParaRPr lang="en-US" sz="3600" dirty="0">
              <a:effectLst/>
              <a:latin typeface="Arial" charset="0"/>
            </a:endParaRPr>
          </a:p>
        </p:txBody>
      </p:sp>
      <p:sp>
        <p:nvSpPr>
          <p:cNvPr id="269343" name="Rectangle 31"/>
          <p:cNvSpPr>
            <a:spLocks noChangeArrowheads="1"/>
          </p:cNvSpPr>
          <p:nvPr/>
        </p:nvSpPr>
        <p:spPr bwMode="auto">
          <a:xfrm>
            <a:off x="0" y="30506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9348" name="Rectangle 36"/>
          <p:cNvSpPr>
            <a:spLocks noChangeArrowheads="1"/>
          </p:cNvSpPr>
          <p:nvPr/>
        </p:nvSpPr>
        <p:spPr bwMode="auto">
          <a:xfrm>
            <a:off x="0" y="3010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9360" name="Rectangle 48"/>
          <p:cNvSpPr>
            <a:spLocks noChangeArrowheads="1"/>
          </p:cNvSpPr>
          <p:nvPr/>
        </p:nvSpPr>
        <p:spPr bwMode="auto">
          <a:xfrm>
            <a:off x="0" y="28252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6" name="Nhóm 5"/>
          <p:cNvGrpSpPr/>
          <p:nvPr/>
        </p:nvGrpSpPr>
        <p:grpSpPr>
          <a:xfrm>
            <a:off x="498496" y="1190367"/>
            <a:ext cx="8077200" cy="1574284"/>
            <a:chOff x="498496" y="1190367"/>
            <a:chExt cx="8077200" cy="1574284"/>
          </a:xfrm>
        </p:grpSpPr>
        <p:pic>
          <p:nvPicPr>
            <p:cNvPr id="2" name="Ảnh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8496" y="1190367"/>
              <a:ext cx="8077200" cy="419100"/>
            </a:xfrm>
            <a:prstGeom prst="rect">
              <a:avLst/>
            </a:prstGeom>
          </p:spPr>
        </p:pic>
        <p:pic>
          <p:nvPicPr>
            <p:cNvPr id="4" name="Ảnh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496" y="1806059"/>
              <a:ext cx="4067175" cy="361950"/>
            </a:xfrm>
            <a:prstGeom prst="rect">
              <a:avLst/>
            </a:prstGeom>
          </p:spPr>
        </p:pic>
        <p:pic>
          <p:nvPicPr>
            <p:cNvPr id="5" name="Ảnh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1396" y="2364601"/>
              <a:ext cx="3695700" cy="400050"/>
            </a:xfrm>
            <a:prstGeom prst="rect">
              <a:avLst/>
            </a:prstGeom>
          </p:spPr>
        </p:pic>
      </p:grpSp>
      <p:grpSp>
        <p:nvGrpSpPr>
          <p:cNvPr id="15" name="Nhóm 14"/>
          <p:cNvGrpSpPr/>
          <p:nvPr/>
        </p:nvGrpSpPr>
        <p:grpSpPr>
          <a:xfrm>
            <a:off x="498496" y="3320353"/>
            <a:ext cx="7897346" cy="1804806"/>
            <a:chOff x="498496" y="3320353"/>
            <a:chExt cx="7897346" cy="1804806"/>
          </a:xfrm>
        </p:grpSpPr>
        <p:pic>
          <p:nvPicPr>
            <p:cNvPr id="7" name="Ảnh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496" y="3348928"/>
              <a:ext cx="7419975" cy="323850"/>
            </a:xfrm>
            <a:prstGeom prst="rect">
              <a:avLst/>
            </a:prstGeom>
          </p:spPr>
        </p:pic>
        <p:pic>
          <p:nvPicPr>
            <p:cNvPr id="8" name="Ảnh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14842" y="3320353"/>
              <a:ext cx="381000" cy="352425"/>
            </a:xfrm>
            <a:prstGeom prst="rect">
              <a:avLst/>
            </a:prstGeom>
          </p:spPr>
        </p:pic>
        <p:pic>
          <p:nvPicPr>
            <p:cNvPr id="10" name="Ảnh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8496" y="3945570"/>
              <a:ext cx="1438275" cy="419100"/>
            </a:xfrm>
            <a:prstGeom prst="rect">
              <a:avLst/>
            </a:prstGeom>
          </p:spPr>
        </p:pic>
        <p:pic>
          <p:nvPicPr>
            <p:cNvPr id="13" name="Ảnh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90165" y="3970223"/>
              <a:ext cx="4048125" cy="381000"/>
            </a:xfrm>
            <a:prstGeom prst="rect">
              <a:avLst/>
            </a:prstGeom>
          </p:spPr>
        </p:pic>
        <p:pic>
          <p:nvPicPr>
            <p:cNvPr id="14" name="Ảnh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90600" y="4582234"/>
              <a:ext cx="3829050" cy="54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22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B178-A40C-4248-A173-6DB3F760F9F8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84731" y="50800"/>
            <a:ext cx="838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err="1" smtClean="0">
                <a:solidFill>
                  <a:srgbClr val="215B2F"/>
                </a:solidFill>
              </a:rPr>
              <a:t>Chú</a:t>
            </a:r>
            <a:r>
              <a:rPr lang="en-US" sz="3600" b="1" dirty="0" smtClean="0">
                <a:solidFill>
                  <a:srgbClr val="215B2F"/>
                </a:solidFill>
              </a:rPr>
              <a:t> ý:</a:t>
            </a:r>
            <a:endParaRPr lang="en-US" sz="3600" dirty="0">
              <a:latin typeface="Arial" charset="0"/>
            </a:endParaRPr>
          </a:p>
        </p:txBody>
      </p:sp>
      <p:pic>
        <p:nvPicPr>
          <p:cNvPr id="4" name="Ảnh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6062"/>
            <a:ext cx="7524750" cy="371475"/>
          </a:xfrm>
          <a:prstGeom prst="rect">
            <a:avLst/>
          </a:prstGeom>
        </p:spPr>
      </p:pic>
      <p:pic>
        <p:nvPicPr>
          <p:cNvPr id="5" name="Ảnh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08062"/>
            <a:ext cx="7734300" cy="1181100"/>
          </a:xfrm>
          <a:prstGeom prst="rect">
            <a:avLst/>
          </a:prstGeom>
        </p:spPr>
      </p:pic>
      <p:pic>
        <p:nvPicPr>
          <p:cNvPr id="7" name="Ảnh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53" y="3263619"/>
            <a:ext cx="7724775" cy="847725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2366495"/>
            <a:ext cx="7820025" cy="781050"/>
          </a:xfrm>
          <a:prstGeom prst="rect">
            <a:avLst/>
          </a:prstGeom>
        </p:spPr>
      </p:pic>
      <p:pic>
        <p:nvPicPr>
          <p:cNvPr id="9" name="Ảnh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928" y="4291665"/>
            <a:ext cx="7696200" cy="819150"/>
          </a:xfrm>
          <a:prstGeom prst="rect">
            <a:avLst/>
          </a:prstGeom>
        </p:spPr>
      </p:pic>
      <p:pic>
        <p:nvPicPr>
          <p:cNvPr id="10" name="Ảnh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375" y="5291136"/>
            <a:ext cx="76962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8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Ảnh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19200"/>
            <a:ext cx="74199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8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Ảnh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295400"/>
            <a:ext cx="58293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3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821-1FB6-43A1-9782-3DA47296AEBF}" type="datetime2">
              <a:rPr lang="en-US" smtClean="0"/>
              <a:pPr/>
              <a:t>Monday, March 1,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206-961D-47D5-BF8C-F4E3568F5C2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Ảnh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80" y="1100137"/>
            <a:ext cx="78962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8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4"/>
          </p:nvPr>
        </p:nvSpPr>
        <p:spPr>
          <a:xfrm>
            <a:off x="4267200" y="1981200"/>
            <a:ext cx="4419600" cy="730469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 smtClean="0"/>
              <a:t>Ôn</a:t>
            </a:r>
            <a:r>
              <a:rPr lang="en-US" sz="3600" dirty="0" smtClean="0"/>
              <a:t> </a:t>
            </a:r>
            <a:r>
              <a:rPr lang="en-US" sz="3600" dirty="0" err="1" smtClean="0"/>
              <a:t>tập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>
                <a:latin typeface="+mj-lt"/>
                <a:cs typeface="Times New Roman" pitchFamily="18" charset="0"/>
              </a:rPr>
              <a:t>PHÉP ĐẾM</a:t>
            </a:r>
            <a:endParaRPr lang="en-US" sz="3800" dirty="0">
              <a:latin typeface="+mj-lt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ABEA-D080-4663-818B-C634D3E5E79C}" type="datetime2">
              <a:rPr lang="en-US" smtClean="0"/>
              <a:pPr/>
              <a:t>Monday, March 1,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1293206-961D-47D5-BF8C-F4E3568F5C2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endParaRPr lang="en-US" dirty="0"/>
          </a:p>
        </p:txBody>
      </p:sp>
      <p:sp>
        <p:nvSpPr>
          <p:cNvPr id="18438" name="Rectangle 13"/>
          <p:cNvSpPr>
            <a:spLocks noChangeArrowheads="1"/>
          </p:cNvSpPr>
          <p:nvPr/>
        </p:nvSpPr>
        <p:spPr bwMode="auto">
          <a:xfrm>
            <a:off x="4267200" y="2774950"/>
            <a:ext cx="4508500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/>
          <a:lstStyle/>
          <a:p>
            <a:pPr marL="320675" indent="-320675" defTabSz="852488">
              <a:buFont typeface="Wingdings" pitchFamily="2" charset="2"/>
              <a:buChar char="n"/>
            </a:pPr>
            <a:endParaRPr lang="en-US" sz="2800"/>
          </a:p>
        </p:txBody>
      </p:sp>
      <p:pic>
        <p:nvPicPr>
          <p:cNvPr id="2" name="Ảnh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95400"/>
            <a:ext cx="51911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0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Ảnh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04" y="1066800"/>
            <a:ext cx="6057900" cy="400050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56" y="1581150"/>
            <a:ext cx="6572250" cy="381000"/>
          </a:xfrm>
          <a:prstGeom prst="rect">
            <a:avLst/>
          </a:prstGeom>
        </p:spPr>
      </p:pic>
      <p:pic>
        <p:nvPicPr>
          <p:cNvPr id="9" name="Ảnh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66" y="2114549"/>
            <a:ext cx="5286375" cy="1895475"/>
          </a:xfrm>
          <a:prstGeom prst="rect">
            <a:avLst/>
          </a:prstGeom>
        </p:spPr>
      </p:pic>
      <p:pic>
        <p:nvPicPr>
          <p:cNvPr id="13" name="Ảnh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55" y="4572000"/>
            <a:ext cx="8407503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7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6096000" cy="838200"/>
          </a:xfrm>
        </p:spPr>
        <p:txBody>
          <a:bodyPr/>
          <a:lstStyle/>
          <a:p>
            <a:pPr defTabSz="914400" eaLnBrk="1" hangingPunct="1"/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endParaRPr lang="en-US" dirty="0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077200" cy="533400"/>
          </a:xfrm>
        </p:spPr>
        <p:txBody>
          <a:bodyPr>
            <a:noAutofit/>
          </a:bodyPr>
          <a:lstStyle/>
          <a:p>
            <a:pPr marL="342900" indent="-342900" defTabSz="914400" eaLnBrk="1" hangingPunct="1">
              <a:spcBef>
                <a:spcPct val="75000"/>
              </a:spcBef>
            </a:pPr>
            <a:r>
              <a:rPr lang="en-US" sz="2800" dirty="0" err="1"/>
              <a:t>M</a:t>
            </a:r>
            <a:r>
              <a:rPr lang="en-US" sz="2800" dirty="0" err="1" smtClean="0"/>
              <a:t>ột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việc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k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pháp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endParaRPr lang="en-US" sz="2800" b="1" dirty="0"/>
          </a:p>
          <a:p>
            <a:pPr marL="0" indent="0" defTabSz="914400" eaLnBrk="1" hangingPunct="1">
              <a:spcBef>
                <a:spcPct val="75000"/>
              </a:spcBef>
              <a:buNone/>
            </a:pPr>
            <a:endParaRPr lang="en-US" sz="28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714500"/>
            <a:ext cx="80772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75000"/>
              </a:spcBef>
            </a:pP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pháp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m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</a:t>
            </a: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=1,2,…k)</a:t>
            </a:r>
            <a:endParaRPr lang="en-US" sz="2800" b="1" dirty="0" smtClean="0"/>
          </a:p>
        </p:txBody>
      </p:sp>
      <p:grpSp>
        <p:nvGrpSpPr>
          <p:cNvPr id="3" name="Nhóm 2"/>
          <p:cNvGrpSpPr/>
          <p:nvPr/>
        </p:nvGrpSpPr>
        <p:grpSpPr>
          <a:xfrm>
            <a:off x="457200" y="2466975"/>
            <a:ext cx="8077200" cy="2057400"/>
            <a:chOff x="457200" y="2466975"/>
            <a:chExt cx="8077200" cy="2057400"/>
          </a:xfrm>
        </p:grpSpPr>
        <p:sp>
          <p:nvSpPr>
            <p:cNvPr id="5" name="Rectangle 3"/>
            <p:cNvSpPr txBox="1">
              <a:spLocks noChangeArrowheads="1"/>
            </p:cNvSpPr>
            <p:nvPr/>
          </p:nvSpPr>
          <p:spPr>
            <a:xfrm>
              <a:off x="457200" y="2466975"/>
              <a:ext cx="8077200" cy="20574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b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b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b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b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ct val="75000"/>
                </a:spcBef>
                <a:buNone/>
              </a:pPr>
              <a:r>
                <a:rPr lang="en-US" sz="2800" dirty="0" err="1" smtClean="0"/>
                <a:t>Tổng</a:t>
              </a:r>
              <a:r>
                <a:rPr lang="en-US" sz="2800" dirty="0" smtClean="0"/>
                <a:t> </a:t>
              </a:r>
              <a:r>
                <a:rPr lang="en-US" sz="2800" dirty="0" err="1" smtClean="0"/>
                <a:t>cộng</a:t>
              </a:r>
              <a:r>
                <a:rPr lang="en-US" sz="2800" dirty="0" smtClean="0"/>
                <a:t> </a:t>
              </a:r>
              <a:r>
                <a:rPr lang="en-US" sz="2800" dirty="0" err="1" smtClean="0"/>
                <a:t>có</a:t>
              </a:r>
              <a:r>
                <a:rPr lang="en-US" sz="2800" dirty="0" smtClean="0"/>
                <a:t>: </a:t>
              </a:r>
            </a:p>
            <a:p>
              <a:pPr marL="0" indent="0">
                <a:spcBef>
                  <a:spcPct val="75000"/>
                </a:spcBef>
                <a:buNone/>
              </a:pPr>
              <a:r>
                <a:rPr lang="en-US" sz="2800" dirty="0"/>
                <a:t>	</a:t>
              </a:r>
              <a:r>
                <a:rPr lang="en-US" sz="2800" dirty="0" smtClean="0"/>
                <a:t>		</a:t>
              </a:r>
            </a:p>
            <a:p>
              <a:pPr marL="0" indent="0">
                <a:spcBef>
                  <a:spcPct val="75000"/>
                </a:spcBef>
                <a:buNone/>
              </a:pPr>
              <a:r>
                <a:rPr lang="en-US" sz="2800" dirty="0" err="1" smtClean="0"/>
                <a:t>cách</a:t>
              </a:r>
              <a:r>
                <a:rPr lang="en-US" sz="2800" dirty="0" smtClean="0"/>
                <a:t> </a:t>
              </a:r>
              <a:r>
                <a:rPr lang="en-US" sz="2800" dirty="0" err="1" smtClean="0"/>
                <a:t>thực</a:t>
              </a:r>
              <a:r>
                <a:rPr lang="en-US" sz="2800" dirty="0" smtClean="0"/>
                <a:t> </a:t>
              </a:r>
              <a:r>
                <a:rPr lang="en-US" sz="2800" dirty="0" err="1" smtClean="0"/>
                <a:t>hiện</a:t>
              </a:r>
              <a:r>
                <a:rPr lang="en-US" sz="2800" dirty="0" smtClean="0"/>
                <a:t> </a:t>
              </a:r>
              <a:r>
                <a:rPr lang="en-US" sz="2800" dirty="0" err="1" smtClean="0"/>
                <a:t>công</a:t>
              </a:r>
              <a:r>
                <a:rPr lang="en-US" sz="2800" dirty="0" smtClean="0"/>
                <a:t> </a:t>
              </a:r>
              <a:r>
                <a:rPr lang="en-US" sz="2800" dirty="0" err="1" smtClean="0"/>
                <a:t>việc</a:t>
              </a:r>
              <a:r>
                <a:rPr lang="en-US" sz="2800" dirty="0" smtClean="0"/>
                <a:t>.</a:t>
              </a:r>
            </a:p>
            <a:p>
              <a:pPr marL="0" indent="0">
                <a:spcBef>
                  <a:spcPct val="75000"/>
                </a:spcBef>
                <a:buNone/>
              </a:pPr>
              <a:endParaRPr lang="en-US" sz="2800" b="1" dirty="0" smtClean="0"/>
            </a:p>
            <a:p>
              <a:pPr marL="0" indent="0">
                <a:spcBef>
                  <a:spcPct val="75000"/>
                </a:spcBef>
                <a:buNone/>
              </a:pPr>
              <a:endParaRPr lang="en-US" sz="2800" b="1" dirty="0" smtClean="0"/>
            </a:p>
          </p:txBody>
        </p:sp>
        <p:graphicFrame>
          <p:nvGraphicFramePr>
            <p:cNvPr id="2" name="Đối tượng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1873344"/>
                </p:ext>
              </p:extLst>
            </p:nvPr>
          </p:nvGraphicFramePr>
          <p:xfrm>
            <a:off x="2933700" y="3008312"/>
            <a:ext cx="3848100" cy="974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" name="Equation" r:id="rId3" imgW="1638000" imgH="431640" progId="Equation.DSMT4">
                    <p:embed/>
                  </p:oleObj>
                </mc:Choice>
                <mc:Fallback>
                  <p:oleObj name="Equation" r:id="rId3" imgW="163800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33700" y="3008312"/>
                          <a:ext cx="3848100" cy="9747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10760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Ảnh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859761"/>
            <a:ext cx="5581650" cy="2390775"/>
          </a:xfrm>
          <a:prstGeom prst="rect">
            <a:avLst/>
          </a:prstGeom>
        </p:spPr>
      </p:pic>
      <p:pic>
        <p:nvPicPr>
          <p:cNvPr id="10" name="Ảnh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325091"/>
            <a:ext cx="4724400" cy="1904134"/>
          </a:xfrm>
          <a:prstGeom prst="rect">
            <a:avLst/>
          </a:prstGeom>
        </p:spPr>
      </p:pic>
      <p:grpSp>
        <p:nvGrpSpPr>
          <p:cNvPr id="13" name="Nhóm 12"/>
          <p:cNvGrpSpPr/>
          <p:nvPr/>
        </p:nvGrpSpPr>
        <p:grpSpPr>
          <a:xfrm>
            <a:off x="762000" y="5378335"/>
            <a:ext cx="8111317" cy="466725"/>
            <a:chOff x="762000" y="5378335"/>
            <a:chExt cx="8111317" cy="466725"/>
          </a:xfrm>
        </p:grpSpPr>
        <p:pic>
          <p:nvPicPr>
            <p:cNvPr id="11" name="Ảnh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0" y="5378335"/>
              <a:ext cx="6981825" cy="466725"/>
            </a:xfrm>
            <a:prstGeom prst="rect">
              <a:avLst/>
            </a:prstGeom>
          </p:spPr>
        </p:pic>
        <p:pic>
          <p:nvPicPr>
            <p:cNvPr id="12" name="Ảnh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49367" y="5420591"/>
              <a:ext cx="112395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456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vs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Ảnh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59" y="1291126"/>
            <a:ext cx="7572375" cy="885825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547937"/>
            <a:ext cx="5200650" cy="466725"/>
          </a:xfrm>
          <a:prstGeom prst="rect">
            <a:avLst/>
          </a:prstGeom>
        </p:spPr>
      </p:pic>
      <p:pic>
        <p:nvPicPr>
          <p:cNvPr id="9" name="Ảnh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705225"/>
            <a:ext cx="8229600" cy="1190625"/>
          </a:xfrm>
          <a:prstGeom prst="rect">
            <a:avLst/>
          </a:prstGeom>
        </p:spPr>
      </p:pic>
      <p:pic>
        <p:nvPicPr>
          <p:cNvPr id="10" name="Ảnh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353" y="5362574"/>
            <a:ext cx="52006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0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5E1B0ADDD1C345AF480BF229DAEA3E" ma:contentTypeVersion="8" ma:contentTypeDescription="Create a new document." ma:contentTypeScope="" ma:versionID="609571aa68b7f76b22469eb6f0017d47">
  <xsd:schema xmlns:xsd="http://www.w3.org/2001/XMLSchema" xmlns:xs="http://www.w3.org/2001/XMLSchema" xmlns:p="http://schemas.microsoft.com/office/2006/metadata/properties" xmlns:ns2="33745a8b-8f9a-4a31-827a-032f4556a772" targetNamespace="http://schemas.microsoft.com/office/2006/metadata/properties" ma:root="true" ma:fieldsID="917ba89a8c29bee68458b358f06be14b" ns2:_="">
    <xsd:import namespace="33745a8b-8f9a-4a31-827a-032f4556a7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745a8b-8f9a-4a31-827a-032f4556a7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759D86-AFA9-4307-95D8-DBAB2A4114DB}"/>
</file>

<file path=customXml/itemProps2.xml><?xml version="1.0" encoding="utf-8"?>
<ds:datastoreItem xmlns:ds="http://schemas.openxmlformats.org/officeDocument/2006/customXml" ds:itemID="{1653E549-8916-430C-AF7A-22AD728098D8}"/>
</file>

<file path=customXml/itemProps3.xml><?xml version="1.0" encoding="utf-8"?>
<ds:datastoreItem xmlns:ds="http://schemas.openxmlformats.org/officeDocument/2006/customXml" ds:itemID="{FE82D98A-511F-4BBC-9925-223C35A0C6C9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3740</TotalTime>
  <Words>297</Words>
  <Application>Microsoft Office PowerPoint</Application>
  <PresentationFormat>Trình chiếu Trên màn hình (4:3)</PresentationFormat>
  <Paragraphs>80</Paragraphs>
  <Slides>26</Slides>
  <Notes>5</Notes>
  <HiddenSlides>0</HiddenSlides>
  <MMClips>0</MMClips>
  <ScaleCrop>false</ScaleCrop>
  <HeadingPairs>
    <vt:vector size="8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Máy chủ nhúng OLE</vt:lpstr>
      </vt:variant>
      <vt:variant>
        <vt:i4>1</vt:i4>
      </vt:variant>
      <vt:variant>
        <vt:lpstr>Tiêu đề Bản chiếu</vt:lpstr>
      </vt:variant>
      <vt:variant>
        <vt:i4>26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Theme1</vt:lpstr>
      <vt:lpstr>Equation</vt:lpstr>
      <vt:lpstr>Xác suất thống kê</vt:lpstr>
      <vt:lpstr>Chương trình</vt:lpstr>
      <vt:lpstr>Tài liệu tham khảo</vt:lpstr>
      <vt:lpstr>PHÉP ĐẾM</vt:lpstr>
      <vt:lpstr>Phép đếm</vt:lpstr>
      <vt:lpstr>Nguyên lý nhân</vt:lpstr>
      <vt:lpstr>Nguyên lý cộng</vt:lpstr>
      <vt:lpstr>Nguyên lý cộng </vt:lpstr>
      <vt:lpstr>Nguyên lý cộng vs Nguyên lý nhân</vt:lpstr>
      <vt:lpstr>Hoán vị</vt:lpstr>
      <vt:lpstr>Chỉnh hợp</vt:lpstr>
      <vt:lpstr>Chỉnh hợp lặp</vt:lpstr>
      <vt:lpstr>Chỉnh hợp lặp</vt:lpstr>
      <vt:lpstr>Tổ hợp</vt:lpstr>
      <vt:lpstr>Tổ hợp</vt:lpstr>
      <vt:lpstr>Tổ hợp lặp </vt:lpstr>
      <vt:lpstr>Tổ hợp lặp</vt:lpstr>
      <vt:lpstr>Tổ hợp lặp</vt:lpstr>
      <vt:lpstr>Tổ hợp lặp</vt:lpstr>
      <vt:lpstr>Tổ hợp lặp</vt:lpstr>
      <vt:lpstr>Tổ hợp lặp</vt:lpstr>
      <vt:lpstr>Quick review</vt:lpstr>
      <vt:lpstr>Quick review</vt:lpstr>
      <vt:lpstr>Bản trình bày PowerPoint</vt:lpstr>
      <vt:lpstr>Bài tập</vt:lpstr>
      <vt:lpstr>Đáp án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XÁC SUẤT CƠ BẢN</dc:title>
  <dc:creator>Phi Hung</dc:creator>
  <cp:lastModifiedBy>Van Le Huynh My</cp:lastModifiedBy>
  <cp:revision>320</cp:revision>
  <dcterms:created xsi:type="dcterms:W3CDTF">2006-08-16T00:00:00Z</dcterms:created>
  <dcterms:modified xsi:type="dcterms:W3CDTF">2021-02-28T17:32:42Z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0x010100DD5E1B0ADDD1C345AF480BF229DAEA3E</vt:lpwstr>
  </property>
</Properties>
</file>