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2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4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258" r:id="rId4"/>
    <p:sldId id="259" r:id="rId5"/>
    <p:sldId id="260" r:id="rId6"/>
    <p:sldId id="261" r:id="rId7"/>
    <p:sldId id="262" r:id="rId8"/>
    <p:sldId id="312" r:id="rId9"/>
    <p:sldId id="264" r:id="rId10"/>
    <p:sldId id="265" r:id="rId11"/>
    <p:sldId id="314" r:id="rId12"/>
    <p:sldId id="266" r:id="rId13"/>
    <p:sldId id="315" r:id="rId14"/>
    <p:sldId id="270" r:id="rId15"/>
    <p:sldId id="316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18" r:id="rId25"/>
    <p:sldId id="280" r:id="rId26"/>
    <p:sldId id="319" r:id="rId27"/>
    <p:sldId id="331" r:id="rId28"/>
    <p:sldId id="320" r:id="rId29"/>
    <p:sldId id="285" r:id="rId30"/>
    <p:sldId id="321" r:id="rId31"/>
    <p:sldId id="287" r:id="rId32"/>
    <p:sldId id="288" r:id="rId33"/>
    <p:sldId id="289" r:id="rId34"/>
    <p:sldId id="323" r:id="rId35"/>
    <p:sldId id="290" r:id="rId36"/>
    <p:sldId id="324" r:id="rId37"/>
    <p:sldId id="292" r:id="rId38"/>
    <p:sldId id="325" r:id="rId39"/>
    <p:sldId id="294" r:id="rId40"/>
    <p:sldId id="295" r:id="rId41"/>
    <p:sldId id="296" r:id="rId42"/>
    <p:sldId id="297" r:id="rId43"/>
    <p:sldId id="298" r:id="rId44"/>
    <p:sldId id="303" r:id="rId45"/>
    <p:sldId id="328" r:id="rId46"/>
    <p:sldId id="305" r:id="rId47"/>
    <p:sldId id="306" r:id="rId48"/>
    <p:sldId id="307" r:id="rId49"/>
    <p:sldId id="308" r:id="rId50"/>
    <p:sldId id="332" r:id="rId51"/>
    <p:sldId id="333" r:id="rId52"/>
    <p:sldId id="334" r:id="rId53"/>
    <p:sldId id="335" r:id="rId54"/>
    <p:sldId id="336" r:id="rId55"/>
    <p:sldId id="337" r:id="rId5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CC"/>
    <a:srgbClr val="0066CC"/>
    <a:srgbClr val="009900"/>
    <a:srgbClr val="FF00FF"/>
    <a:srgbClr val="66FFFF"/>
    <a:srgbClr val="B7FFFF"/>
    <a:srgbClr val="F5F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Bấm &amp; sửa kiểu phụ đề của Bản chính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B409B-51E9-4CAE-A779-B9EDCF857C86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15800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FC7EA-DD6C-4E2E-AC71-291D260016E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5090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617E3-81F1-4DA2-9010-685F1B72AA7D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754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BFFFE-8764-43EE-8557-17419207F73C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77863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9A1B9-4803-4861-86F5-3DF71363FF3C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279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9B64D-C918-42D4-BE26-BB6BFDD7A9CB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7770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BC8D2-2270-4855-9D9D-3B34C3EEE180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4590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D085D-A6FE-45ED-881D-D38EB53F9F97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3772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E582F-A22C-4EEC-AF4F-5C4CB043FE31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9743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4C4B0-634F-471C-8F22-4295411AE5C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8922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9EDED-7215-47BD-8FF2-18D581B95DF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4094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38247E4-406E-4C35-9667-0B98A313885C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5FBAB"/>
              </a:gs>
              <a:gs pos="100000">
                <a:srgbClr val="B7FF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emf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image" Target="../media/image113.emf"/><Relationship Id="rId7" Type="http://schemas.openxmlformats.org/officeDocument/2006/relationships/image" Target="../media/image1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emf"/><Relationship Id="rId10" Type="http://schemas.openxmlformats.org/officeDocument/2006/relationships/image" Target="../media/image120.png"/><Relationship Id="rId4" Type="http://schemas.openxmlformats.org/officeDocument/2006/relationships/image" Target="../media/image114.emf"/><Relationship Id="rId9" Type="http://schemas.openxmlformats.org/officeDocument/2006/relationships/image" Target="../media/image1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emf"/><Relationship Id="rId7" Type="http://schemas.openxmlformats.org/officeDocument/2006/relationships/image" Target="../media/image1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38.w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7.wmf"/><Relationship Id="rId5" Type="http://schemas.openxmlformats.org/officeDocument/2006/relationships/image" Target="../media/image139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34.wmf"/><Relationship Id="rId9" Type="http://schemas.openxmlformats.org/officeDocument/2006/relationships/image" Target="../media/image136.wmf"/><Relationship Id="rId1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5.wmf"/><Relationship Id="rId3" Type="http://schemas.openxmlformats.org/officeDocument/2006/relationships/image" Target="../media/image148.png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4.wmf"/><Relationship Id="rId5" Type="http://schemas.openxmlformats.org/officeDocument/2006/relationships/image" Target="../media/image141.wmf"/><Relationship Id="rId15" Type="http://schemas.openxmlformats.org/officeDocument/2006/relationships/image" Target="../media/image14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1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emf"/><Relationship Id="rId7" Type="http://schemas.openxmlformats.org/officeDocument/2006/relationships/image" Target="../media/image1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8.png"/><Relationship Id="rId4" Type="http://schemas.openxmlformats.org/officeDocument/2006/relationships/image" Target="../media/image15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emf"/><Relationship Id="rId7" Type="http://schemas.openxmlformats.org/officeDocument/2006/relationships/image" Target="../media/image1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emf"/><Relationship Id="rId7" Type="http://schemas.openxmlformats.org/officeDocument/2006/relationships/image" Target="../media/image1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emf"/><Relationship Id="rId4" Type="http://schemas.openxmlformats.org/officeDocument/2006/relationships/image" Target="../media/image166.emf"/><Relationship Id="rId9" Type="http://schemas.openxmlformats.org/officeDocument/2006/relationships/image" Target="../media/image171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6.emf"/><Relationship Id="rId11" Type="http://schemas.openxmlformats.org/officeDocument/2006/relationships/image" Target="../media/image173.wmf"/><Relationship Id="rId5" Type="http://schemas.openxmlformats.org/officeDocument/2006/relationships/image" Target="../media/image175.emf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174.emf"/><Relationship Id="rId9" Type="http://schemas.openxmlformats.org/officeDocument/2006/relationships/image" Target="../media/image17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png"/><Relationship Id="rId5" Type="http://schemas.openxmlformats.org/officeDocument/2006/relationships/image" Target="../media/image182.emf"/><Relationship Id="rId4" Type="http://schemas.openxmlformats.org/officeDocument/2006/relationships/image" Target="../media/image18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05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1828800" y="2147888"/>
            <a:ext cx="5241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latin typeface="Verdana" panose="020B0604030504040204" pitchFamily="34" charset="0"/>
              </a:rPr>
              <a:t>………………………………………………………………………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1905000" y="2743200"/>
            <a:ext cx="501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§1. PHÂN PHỐI SIÊU BỘI</a:t>
            </a:r>
            <a:endParaRPr lang="en-US" altLang="vi-VN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1150938" y="4191000"/>
            <a:ext cx="7135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1.2. </a:t>
            </a:r>
            <a:r>
              <a:rPr lang="en-US" altLang="vi-VN" sz="2800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</a:t>
            </a:r>
            <a:r>
              <a:rPr lang="en-US" altLang="vi-V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số</a:t>
            </a:r>
            <a:r>
              <a:rPr lang="en-US" altLang="vi-V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đặc</a:t>
            </a:r>
            <a:r>
              <a:rPr lang="en-US" altLang="vi-V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trưng</a:t>
            </a:r>
            <a:r>
              <a:rPr lang="en-US" altLang="vi-V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của</a:t>
            </a:r>
            <a:r>
              <a:rPr lang="en-US" altLang="vi-V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~ H</a:t>
            </a:r>
            <a:r>
              <a:rPr lang="en-US" altLang="vi-V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vi-VN" sz="28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vi-V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vi-VN" sz="28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en-US" altLang="vi-VN" sz="2800" b="1" i="1" baseline="-2500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vi-V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vi-VN" sz="28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en-US" altLang="vi-V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1447800" y="3489325"/>
            <a:ext cx="599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1.1. Định nghĩa</a:t>
            </a:r>
            <a:r>
              <a:rPr lang="en-US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phân phối Siêu bội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  <p:bldP spid="727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127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1828800" y="563563"/>
            <a:ext cx="5216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§2. PHÂN PHỐI NHỊ THỨC</a:t>
            </a:r>
            <a:endParaRPr lang="en-US" altLang="vi-VN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1179513" y="1919288"/>
            <a:ext cx="6450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2.1.1. Định nghĩa phân phối Bernoulli</a:t>
            </a: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762000" y="1309688"/>
            <a:ext cx="4333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2.1. Phân phối Bernoulli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1200150" y="2528888"/>
            <a:ext cx="626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2.1.2. Các số đặc trưng của </a:t>
            </a:r>
            <a:r>
              <a:rPr lang="en-US" altLang="vi-VN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~ B</a:t>
            </a: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vi-VN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773113" y="3214688"/>
            <a:ext cx="4256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2.2. Phân phối Nhị thức</a:t>
            </a:r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1171575" y="3748088"/>
            <a:ext cx="6372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2.2.1. Định nghĩa phân phối Nhị thức</a:t>
            </a:r>
          </a:p>
        </p:txBody>
      </p:sp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1166813" y="4343400"/>
            <a:ext cx="6681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2.2.2. Các số đặc trưng của </a:t>
            </a:r>
            <a:r>
              <a:rPr lang="en-US" altLang="vi-VN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~ B</a:t>
            </a: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(n, </a:t>
            </a:r>
            <a:r>
              <a:rPr lang="en-US" altLang="vi-VN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0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230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1828800" y="363538"/>
            <a:ext cx="5216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§2. PHÂN PHỐI NHỊ THỨC</a:t>
            </a:r>
            <a:endParaRPr lang="en-US" altLang="vi-V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152400" y="1450975"/>
            <a:ext cx="3011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2.1.1. </a:t>
            </a:r>
            <a:r>
              <a:rPr lang="en-US" altLang="vi-VN" sz="2800" b="1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Định</a:t>
            </a:r>
            <a:r>
              <a:rPr lang="en-US" altLang="vi-VN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nghĩa</a:t>
            </a:r>
            <a:endParaRPr lang="en-US" altLang="vi-VN" sz="28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38100" y="942975"/>
            <a:ext cx="433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2.1. </a:t>
            </a:r>
            <a:r>
              <a:rPr lang="en-US" altLang="vi-VN" sz="28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Phân</a:t>
            </a:r>
            <a:r>
              <a:rPr lang="en-US" altLang="vi-VN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phối</a:t>
            </a:r>
            <a:r>
              <a:rPr lang="en-US" altLang="vi-VN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Bernoulli</a:t>
            </a:r>
          </a:p>
        </p:txBody>
      </p:sp>
      <p:pic>
        <p:nvPicPr>
          <p:cNvPr id="131085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1675"/>
            <a:ext cx="89916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Nhóm 3"/>
          <p:cNvGrpSpPr>
            <a:grpSpLocks/>
          </p:cNvGrpSpPr>
          <p:nvPr/>
        </p:nvGrpSpPr>
        <p:grpSpPr bwMode="auto">
          <a:xfrm>
            <a:off x="52388" y="2946400"/>
            <a:ext cx="7848600" cy="2114550"/>
            <a:chOff x="52061" y="2946531"/>
            <a:chExt cx="7848600" cy="2114550"/>
          </a:xfrm>
        </p:grpSpPr>
        <p:pic>
          <p:nvPicPr>
            <p:cNvPr id="12300" name="Ảnh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1" y="2946531"/>
              <a:ext cx="7620000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1" name="Ảnh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1" y="4603881"/>
              <a:ext cx="784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938" y="5072063"/>
            <a:ext cx="9144001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5632450"/>
            <a:ext cx="5105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651500"/>
            <a:ext cx="18859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131079" grpId="0"/>
      <p:bldP spid="1310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332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8193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588963"/>
            <a:ext cx="9144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-17463" y="293688"/>
            <a:ext cx="626745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2.1.2.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số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đặc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trưng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của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~ B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vi-V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81934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9050"/>
            <a:ext cx="89916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5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795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6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3044825"/>
            <a:ext cx="8991600" cy="144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298950"/>
            <a:ext cx="91440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434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277813" y="334963"/>
            <a:ext cx="4256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2.2.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Phân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phối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Nhị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thức</a:t>
            </a:r>
            <a:endParaRPr lang="en-US" altLang="vi-VN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381000" y="776288"/>
            <a:ext cx="3011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2.2.1. </a:t>
            </a:r>
            <a:r>
              <a:rPr lang="en-US" altLang="vi-VN" sz="2800" b="1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Định</a:t>
            </a:r>
            <a:r>
              <a:rPr lang="en-US" altLang="vi-VN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nghĩa</a:t>
            </a:r>
            <a:endParaRPr lang="en-US" altLang="vi-VN" sz="28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210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95400"/>
            <a:ext cx="89916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3505200"/>
            <a:ext cx="8991600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4965700"/>
            <a:ext cx="9144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5424488"/>
            <a:ext cx="9144000" cy="145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2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2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536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991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1025"/>
            <a:ext cx="914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91440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545013"/>
            <a:ext cx="9144000" cy="11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639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19050" y="395288"/>
            <a:ext cx="6681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2.2.2.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số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đặc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trưng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của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~ B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(n, </a:t>
            </a:r>
            <a:r>
              <a:rPr lang="en-US" altLang="vi-V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13313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066800"/>
            <a:ext cx="91440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705100"/>
            <a:ext cx="89916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741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01638"/>
            <a:ext cx="9144000" cy="170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108200"/>
            <a:ext cx="9144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924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4529138"/>
            <a:ext cx="91440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5713413"/>
            <a:ext cx="91440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844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54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10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101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91440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102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63"/>
            <a:ext cx="91440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946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991600" cy="361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1440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048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9275"/>
            <a:ext cx="91440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6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08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2596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676400"/>
            <a:ext cx="899160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963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2638"/>
            <a:ext cx="89916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1993900" y="457200"/>
            <a:ext cx="501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§1. PHÂN PHỐI SIÊU BỘI</a:t>
            </a:r>
            <a:endParaRPr lang="en-US" altLang="vi-VN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76200" y="990600"/>
            <a:ext cx="2714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1.1. Định nghĩa</a:t>
            </a:r>
            <a:endParaRPr lang="en-US" altLang="vi-VN" sz="2800" b="1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25966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2200"/>
            <a:ext cx="9144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5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1512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" y="457200"/>
            <a:ext cx="89916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2150"/>
            <a:ext cx="89916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8050"/>
            <a:ext cx="91440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253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991600" cy="180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19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19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9144000" cy="17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3560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9144000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1584325" y="3917950"/>
            <a:ext cx="542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latin typeface="Verdana" panose="020B0604030504040204" pitchFamily="34" charset="0"/>
              </a:rPr>
              <a:t>…………………………………………………………………………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458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1014413" y="2667000"/>
            <a:ext cx="599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3.2. Định nghĩa phân phối Poisson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1849438" y="1066800"/>
            <a:ext cx="5084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§3. PHÂN PHỐI POISSON</a:t>
            </a:r>
            <a:endParaRPr lang="en-US" altLang="vi-VN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990600" y="1905000"/>
            <a:ext cx="702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3.1. Bài toán dẫn đến phân phối Poisson</a:t>
            </a:r>
            <a:endParaRPr lang="en-US" altLang="vi-VN" sz="2800" b="1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1016000" y="3429000"/>
            <a:ext cx="593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3.3. Các số đặc trưng của </a:t>
            </a:r>
            <a:r>
              <a:rPr lang="en-US" altLang="vi-V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~ P</a:t>
            </a:r>
            <a:r>
              <a:rPr lang="en-US" altLang="vi-V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vi-V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λ</a:t>
            </a:r>
            <a:r>
              <a:rPr lang="en-US" altLang="vi-V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5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5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560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974725" y="609600"/>
            <a:ext cx="702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3.1. Bài toán dẫn đến phân phối Poisson</a:t>
            </a:r>
            <a:endParaRPr lang="en-US" altLang="vi-VN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517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8"/>
            <a:ext cx="8991600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17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89916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18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89916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181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9144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662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2765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371600" y="409184"/>
            <a:ext cx="599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3.2.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Định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nghĩa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phân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phối</a:t>
            </a:r>
            <a:r>
              <a:rPr lang="en-US" altLang="vi-V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Poisson</a:t>
            </a:r>
          </a:p>
        </p:txBody>
      </p:sp>
      <p:pic>
        <p:nvPicPr>
          <p:cNvPr id="136203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6481"/>
            <a:ext cx="8991600" cy="273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20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206" y="3741805"/>
            <a:ext cx="89916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718705"/>
            <a:ext cx="8636794" cy="160589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70" y="6324600"/>
            <a:ext cx="8609654" cy="381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60960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235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072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1524000" y="457200"/>
            <a:ext cx="593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3.3. Các số đặc trưng của </a:t>
            </a:r>
            <a:r>
              <a:rPr lang="en-US" altLang="vi-V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~ P</a:t>
            </a:r>
            <a:r>
              <a:rPr lang="en-US" altLang="vi-V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vi-V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λ</a:t>
            </a:r>
            <a:r>
              <a:rPr lang="en-US" altLang="vi-V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13722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8991600" cy="361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175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971567"/>
            <a:ext cx="91440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82" y="2819400"/>
            <a:ext cx="91440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84" y="3768725"/>
            <a:ext cx="91440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4435259"/>
            <a:ext cx="9144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4109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219200" y="457200"/>
            <a:ext cx="6629400" cy="3581400"/>
          </a:xfrm>
          <a:prstGeom prst="rect">
            <a:avLst/>
          </a:prstGeom>
          <a:solidFill>
            <a:srgbClr val="CFF60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2514600" y="1219200"/>
            <a:ext cx="3733800" cy="2438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4724400" y="1905000"/>
            <a:ext cx="2438400" cy="1371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3276600" y="1752600"/>
          <a:ext cx="9064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4" imgW="406048" imgH="444114" progId="Equation.DSMT4">
                  <p:embed/>
                </p:oleObj>
              </mc:Choice>
              <mc:Fallback>
                <p:oleObj name="Equation" r:id="rId4" imgW="406048" imgH="44411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52600"/>
                        <a:ext cx="9064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1219200" y="457200"/>
          <a:ext cx="2057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6" imgW="1015559" imgH="444307" progId="Equation.DSMT4">
                  <p:embed/>
                </p:oleObj>
              </mc:Choice>
              <mc:Fallback>
                <p:oleObj name="Equation" r:id="rId6" imgW="1015559" imgH="44430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"/>
                        <a:ext cx="20574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0" name="Line 12"/>
          <p:cNvSpPr>
            <a:spLocks noChangeShapeType="1"/>
          </p:cNvSpPr>
          <p:nvPr/>
        </p:nvSpPr>
        <p:spPr bwMode="auto">
          <a:xfrm flipV="1">
            <a:off x="4419600" y="2728913"/>
            <a:ext cx="9144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2362200" y="4572000"/>
            <a:ext cx="4475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 i="1">
                <a:solidFill>
                  <a:srgbClr val="000000"/>
                </a:solidFill>
                <a:latin typeface="Verdana" panose="020B0604030504040204" pitchFamily="34" charset="0"/>
              </a:rPr>
              <a:t>k</a:t>
            </a:r>
            <a:r>
              <a:rPr lang="en-US" altLang="vi-VN" sz="2800">
                <a:solidFill>
                  <a:srgbClr val="000000"/>
                </a:solidFill>
                <a:latin typeface="Verdana" panose="020B0604030504040204" pitchFamily="34" charset="0"/>
              </a:rPr>
              <a:t> phần tử có tính chất </a:t>
            </a:r>
            <a:r>
              <a:rPr lang="en-US" altLang="vi-VN" sz="2800" i="1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5029200" y="2224088"/>
            <a:ext cx="1909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 i="1">
                <a:solidFill>
                  <a:srgbClr val="000000"/>
                </a:solidFill>
                <a:latin typeface="Verdana" panose="020B0604030504040204" pitchFamily="34" charset="0"/>
              </a:rPr>
              <a:t>n</a:t>
            </a:r>
            <a:r>
              <a:rPr lang="en-US" altLang="vi-VN" sz="2800">
                <a:solidFill>
                  <a:srgbClr val="000000"/>
                </a:solidFill>
                <a:latin typeface="Verdana" panose="020B0604030504040204" pitchFamily="34" charset="0"/>
              </a:rPr>
              <a:t> phần tử</a:t>
            </a:r>
          </a:p>
        </p:txBody>
      </p:sp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1143000" y="5243513"/>
          <a:ext cx="6858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8" imgW="5397500" imgH="495300" progId="Equation.DSMT4">
                  <p:embed/>
                </p:oleObj>
              </mc:Choice>
              <mc:Fallback>
                <p:oleObj name="Equation" r:id="rId8" imgW="5397500" imgH="495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43513"/>
                        <a:ext cx="6858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animBg="1"/>
      <p:bldP spid="73736" grpId="0" animBg="1"/>
      <p:bldP spid="73737" grpId="0" animBg="1"/>
      <p:bldP spid="73740" grpId="0" animBg="1"/>
      <p:bldP spid="73741" grpId="0"/>
      <p:bldP spid="737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3799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3824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4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5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914400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482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991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9144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91440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584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659"/>
            <a:ext cx="8991600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4480"/>
            <a:ext cx="9144000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9117"/>
            <a:ext cx="89916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" y="4882416"/>
            <a:ext cx="91440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3296" y="5802868"/>
            <a:ext cx="9144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970087" y="6327041"/>
            <a:ext cx="5241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dirty="0">
                <a:latin typeface="Verdana" panose="020B0604030504040204" pitchFamily="34" charset="0"/>
              </a:rPr>
              <a:t>………………………………………………………………………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790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533400" y="1143000"/>
            <a:ext cx="5516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2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4.1. Phân phối Chuẩn đơn giản</a:t>
            </a:r>
            <a:endParaRPr lang="en-US" altLang="vi-VN" sz="28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981200" y="533400"/>
            <a:ext cx="470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§4. PHÂN PHỐI CHUẨN</a:t>
            </a:r>
            <a:endParaRPr lang="en-US" altLang="vi-VN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950913" y="1676400"/>
            <a:ext cx="3011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4.1.1. Định nghĩa</a:t>
            </a:r>
            <a:endParaRPr lang="en-US" altLang="vi-VN" sz="28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838200" y="2209800"/>
            <a:ext cx="6743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4.1.2. Các số đặc trưng của </a:t>
            </a:r>
            <a:r>
              <a:rPr lang="en-US" altLang="vi-VN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 ~ N</a:t>
            </a: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(0; 1)</a:t>
            </a: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838200" y="2819400"/>
            <a:ext cx="528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4.1.3. Xác suất của </a:t>
            </a:r>
            <a:r>
              <a:rPr lang="en-US" altLang="vi-VN" sz="2800" b="1" i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 ~ N</a:t>
            </a:r>
            <a:r>
              <a:rPr lang="en-US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(0; 1)</a:t>
            </a:r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533400" y="3505200"/>
            <a:ext cx="3900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4.2. Phân phối Chuẩn</a:t>
            </a:r>
            <a:endParaRPr lang="en-US" altLang="vi-VN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950913" y="3976688"/>
            <a:ext cx="3011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fr-FR" altLang="vi-VN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4.2.1. Định nghĩa</a:t>
            </a:r>
            <a:endParaRPr lang="en-US" altLang="vi-VN" sz="28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838200" y="4510088"/>
            <a:ext cx="6961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4.2.2. Các số đặc trưng của </a:t>
            </a:r>
            <a:r>
              <a:rPr lang="en-US" altLang="vi-VN" sz="28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~ N</a:t>
            </a: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l-GR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μ</a:t>
            </a: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 </a:t>
            </a:r>
            <a:r>
              <a:rPr lang="el-GR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σ</a:t>
            </a:r>
            <a:r>
              <a:rPr lang="en-US" altLang="vi-VN" sz="2800" b="1" baseline="30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vi-V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838200" y="5105400"/>
            <a:ext cx="549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4.2.3. Xác suất của </a:t>
            </a:r>
            <a:r>
              <a:rPr lang="en-US" altLang="vi-VN" sz="2800" b="1" i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~ N</a:t>
            </a:r>
            <a:r>
              <a:rPr lang="en-US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l-GR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μ</a:t>
            </a:r>
            <a:r>
              <a:rPr lang="en-US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 </a:t>
            </a:r>
            <a:r>
              <a:rPr lang="el-GR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σ</a:t>
            </a:r>
            <a:r>
              <a:rPr lang="en-US" altLang="vi-VN" sz="2800" b="1" baseline="3000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vi-VN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05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5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0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05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6" grpId="0"/>
      <p:bldP spid="10549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892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6775"/>
            <a:ext cx="899160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3994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013862"/>
            <a:ext cx="6810375" cy="895350"/>
          </a:xfrm>
          <a:prstGeom prst="rect">
            <a:avLst/>
          </a:prstGeom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076442"/>
            <a:ext cx="914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65306"/>
            <a:ext cx="91440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5300207"/>
            <a:ext cx="6400800" cy="528073"/>
          </a:xfrm>
          <a:prstGeom prst="rect">
            <a:avLst/>
          </a:prstGeom>
        </p:spPr>
      </p:pic>
      <p:pic>
        <p:nvPicPr>
          <p:cNvPr id="14" name="Ảnh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0" y="6063170"/>
            <a:ext cx="3438525" cy="4762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4403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4132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971800"/>
            <a:ext cx="981075" cy="4095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89" y="3456487"/>
            <a:ext cx="5181600" cy="466725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512" y="4191000"/>
            <a:ext cx="8115300" cy="447675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337" y="4885736"/>
            <a:ext cx="7334250" cy="476250"/>
          </a:xfrm>
          <a:prstGeom prst="rect">
            <a:avLst/>
          </a:prstGeom>
        </p:spPr>
      </p:pic>
      <p:pic>
        <p:nvPicPr>
          <p:cNvPr id="15" name="Ảnh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6417" y="5620249"/>
            <a:ext cx="6105525" cy="7810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4506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9916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46085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4234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2788"/>
            <a:ext cx="9144000" cy="134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286000"/>
            <a:ext cx="9144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744787"/>
            <a:ext cx="9144000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886200"/>
            <a:ext cx="91440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990600" y="3687763"/>
          <a:ext cx="18288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7" name="Equation" r:id="rId3" imgW="1473200" imgH="774700" progId="Equation.DSMT4">
                  <p:embed/>
                </p:oleObj>
              </mc:Choice>
              <mc:Fallback>
                <p:oleObj name="Equation" r:id="rId3" imgW="1473200" imgH="774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87763"/>
                        <a:ext cx="18288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38100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Line 5"/>
          <p:cNvSpPr>
            <a:spLocks noChangeShapeType="1"/>
          </p:cNvSpPr>
          <p:nvPr/>
        </p:nvSpPr>
        <p:spPr bwMode="auto">
          <a:xfrm>
            <a:off x="1524000" y="2057400"/>
            <a:ext cx="6096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2743200" y="457200"/>
          <a:ext cx="35814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8" name="Equation" r:id="rId6" imgW="2628900" imgH="965200" progId="Equation.DSMT4">
                  <p:embed/>
                </p:oleObj>
              </mc:Choice>
              <mc:Fallback>
                <p:oleObj name="Equation" r:id="rId6" imgW="2628900" imgH="965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"/>
                        <a:ext cx="35814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Line 7"/>
          <p:cNvSpPr>
            <a:spLocks noChangeShapeType="1"/>
          </p:cNvSpPr>
          <p:nvPr/>
        </p:nvSpPr>
        <p:spPr bwMode="auto">
          <a:xfrm flipV="1">
            <a:off x="1981200" y="1371600"/>
            <a:ext cx="685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1600200" y="1752600"/>
          <a:ext cx="3111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9" name="Equation" r:id="rId8" imgW="215713" imgH="190335" progId="Equation.DSMT4">
                  <p:embed/>
                </p:oleObj>
              </mc:Choice>
              <mc:Fallback>
                <p:oleObj name="Equation" r:id="rId8" imgW="215713" imgH="19033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31115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6324600" y="1676400"/>
          <a:ext cx="26987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0" name="Equation" r:id="rId10" imgW="1981200" imgH="939800" progId="Equation.DSMT4">
                  <p:embed/>
                </p:oleObj>
              </mc:Choice>
              <mc:Fallback>
                <p:oleObj name="Equation" r:id="rId10" imgW="1981200" imgH="93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76400"/>
                        <a:ext cx="26987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Line 10"/>
          <p:cNvSpPr>
            <a:spLocks noChangeShapeType="1"/>
          </p:cNvSpPr>
          <p:nvPr/>
        </p:nvSpPr>
        <p:spPr bwMode="auto">
          <a:xfrm>
            <a:off x="533400" y="4876800"/>
            <a:ext cx="2895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5562600" y="5943600"/>
          <a:ext cx="990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1" name="Equation" r:id="rId12" imgW="774364" imgH="330057" progId="Equation.DSMT4">
                  <p:embed/>
                </p:oleObj>
              </mc:Choice>
              <mc:Fallback>
                <p:oleObj name="Equation" r:id="rId12" imgW="774364" imgH="33005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943600"/>
                        <a:ext cx="990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604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71800"/>
            <a:ext cx="48768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5" name="Line 13"/>
          <p:cNvSpPr>
            <a:spLocks noChangeShapeType="1"/>
          </p:cNvSpPr>
          <p:nvPr/>
        </p:nvSpPr>
        <p:spPr bwMode="auto">
          <a:xfrm flipV="1">
            <a:off x="6477000" y="2819400"/>
            <a:ext cx="381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  <p:bldP spid="110599" grpId="0" animBg="1"/>
      <p:bldP spid="110602" grpId="0" animBg="1"/>
      <p:bldP spid="1106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513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9144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48063"/>
            <a:ext cx="1504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Ảnh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16375"/>
            <a:ext cx="7277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60888"/>
            <a:ext cx="7324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00625"/>
            <a:ext cx="7429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451475"/>
            <a:ext cx="5381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6106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4114800" y="5181600"/>
          <a:ext cx="3905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6" name="Equation" r:id="rId4" imgW="228501" imgH="266584" progId="Equation.DSMT4">
                  <p:embed/>
                </p:oleObj>
              </mc:Choice>
              <mc:Fallback>
                <p:oleObj name="Equation" r:id="rId4" imgW="228501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81600"/>
                        <a:ext cx="3905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1033463" y="5167313"/>
          <a:ext cx="7620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7" name="Equation" r:id="rId6" imgW="901309" imgH="342751" progId="Equation.DSMT4">
                  <p:embed/>
                </p:oleObj>
              </mc:Choice>
              <mc:Fallback>
                <p:oleObj name="Equation" r:id="rId6" imgW="901309" imgH="34275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5167313"/>
                        <a:ext cx="7620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2062163" y="5181600"/>
          <a:ext cx="68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8" name="Equation" r:id="rId8" imgW="901309" imgH="342751" progId="Equation.DSMT4">
                  <p:embed/>
                </p:oleObj>
              </mc:Choice>
              <mc:Fallback>
                <p:oleObj name="Equation" r:id="rId8" imgW="901309" imgH="34275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5181600"/>
                        <a:ext cx="6858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3052763" y="5257800"/>
          <a:ext cx="6096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9" name="Equation" r:id="rId10" imgW="748975" imgH="266584" progId="Equation.DSMT4">
                  <p:embed/>
                </p:oleObj>
              </mc:Choice>
              <mc:Fallback>
                <p:oleObj name="Equation" r:id="rId10" imgW="748975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5257800"/>
                        <a:ext cx="6096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5995988" y="5192713"/>
          <a:ext cx="70961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0" name="Equation" r:id="rId12" imgW="914400" imgH="342900" progId="Equation.DSMT4">
                  <p:embed/>
                </p:oleObj>
              </mc:Choice>
              <mc:Fallback>
                <p:oleObj name="Equation" r:id="rId12" imgW="914400" imgH="342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5192713"/>
                        <a:ext cx="70961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4991100" y="5194300"/>
          <a:ext cx="6477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1" name="Equation" r:id="rId14" imgW="774364" imgH="317362" progId="Equation.DSMT4">
                  <p:embed/>
                </p:oleObj>
              </mc:Choice>
              <mc:Fallback>
                <p:oleObj name="Equation" r:id="rId14" imgW="774364" imgH="31736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5194300"/>
                        <a:ext cx="6477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6938963" y="5173663"/>
          <a:ext cx="76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2" name="Equation" r:id="rId16" imgW="926698" imgH="342751" progId="Equation.DSMT4">
                  <p:embed/>
                </p:oleObj>
              </mc:Choice>
              <mc:Fallback>
                <p:oleObj name="Equation" r:id="rId16" imgW="926698" imgH="34275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5173663"/>
                        <a:ext cx="76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200400" y="1219200"/>
            <a:ext cx="1042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>
                <a:solidFill>
                  <a:srgbClr val="3333FF"/>
                </a:solidFill>
                <a:latin typeface="Verdana" panose="020B0604030504040204" pitchFamily="34" charset="0"/>
              </a:rPr>
              <a:t>34,1%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4367213" y="1219200"/>
            <a:ext cx="1042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>
                <a:solidFill>
                  <a:srgbClr val="3333FF"/>
                </a:solidFill>
                <a:latin typeface="Verdana" panose="020B0604030504040204" pitchFamily="34" charset="0"/>
              </a:rPr>
              <a:t>34,1%</a:t>
            </a: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4876800" y="1600200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2663825" y="533400"/>
            <a:ext cx="305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FF3300"/>
                </a:solidFill>
                <a:latin typeface="Verdana" panose="020B0604030504040204" pitchFamily="34" charset="0"/>
              </a:rPr>
              <a:t>Phân bố xác suất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2209800" y="2757488"/>
            <a:ext cx="1042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>
                <a:solidFill>
                  <a:srgbClr val="009242"/>
                </a:solidFill>
                <a:latin typeface="Verdana" panose="020B0604030504040204" pitchFamily="34" charset="0"/>
              </a:rPr>
              <a:t>13,6%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5434013" y="2757488"/>
            <a:ext cx="1042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>
                <a:solidFill>
                  <a:srgbClr val="009242"/>
                </a:solidFill>
                <a:latin typeface="Verdana" panose="020B0604030504040204" pitchFamily="34" charset="0"/>
              </a:rPr>
              <a:t>13,6%</a:t>
            </a:r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>
            <a:off x="3733800" y="1676400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11633" name="Line 17"/>
          <p:cNvSpPr>
            <a:spLocks noChangeShapeType="1"/>
          </p:cNvSpPr>
          <p:nvPr/>
        </p:nvSpPr>
        <p:spPr bwMode="auto">
          <a:xfrm>
            <a:off x="2819400" y="3352800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>
            <a:off x="5867400" y="3352800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11635" name="Line 19"/>
          <p:cNvSpPr>
            <a:spLocks noChangeShapeType="1"/>
          </p:cNvSpPr>
          <p:nvPr/>
        </p:nvSpPr>
        <p:spPr bwMode="auto">
          <a:xfrm>
            <a:off x="6629400" y="3886200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>
            <a:off x="2133600" y="3886200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6172200" y="3443288"/>
            <a:ext cx="881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>
                <a:solidFill>
                  <a:srgbClr val="FF3300"/>
                </a:solidFill>
                <a:latin typeface="Verdana" panose="020B0604030504040204" pitchFamily="34" charset="0"/>
              </a:rPr>
              <a:t>2,1%</a:t>
            </a:r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1676400" y="3429000"/>
            <a:ext cx="881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>
                <a:solidFill>
                  <a:srgbClr val="FF3300"/>
                </a:solidFill>
                <a:latin typeface="Verdana" panose="020B0604030504040204" pitchFamily="34" charset="0"/>
              </a:rPr>
              <a:t>2,1%</a:t>
            </a:r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533400" y="4205288"/>
            <a:ext cx="881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>
                <a:solidFill>
                  <a:srgbClr val="000000"/>
                </a:solidFill>
                <a:latin typeface="Verdana" panose="020B0604030504040204" pitchFamily="34" charset="0"/>
              </a:rPr>
              <a:t>0,1%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6967538" y="4191000"/>
            <a:ext cx="88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>
                <a:solidFill>
                  <a:srgbClr val="000000"/>
                </a:solidFill>
                <a:latin typeface="Verdana" panose="020B0604030504040204" pitchFamily="34" charset="0"/>
              </a:rPr>
              <a:t>0,1%</a:t>
            </a:r>
          </a:p>
        </p:txBody>
      </p:sp>
      <p:sp>
        <p:nvSpPr>
          <p:cNvPr id="111641" name="Line 25"/>
          <p:cNvSpPr>
            <a:spLocks noChangeShapeType="1"/>
          </p:cNvSpPr>
          <p:nvPr/>
        </p:nvSpPr>
        <p:spPr bwMode="auto">
          <a:xfrm>
            <a:off x="1066800" y="457200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11642" name="Line 26"/>
          <p:cNvSpPr>
            <a:spLocks noChangeShapeType="1"/>
          </p:cNvSpPr>
          <p:nvPr/>
        </p:nvSpPr>
        <p:spPr bwMode="auto">
          <a:xfrm>
            <a:off x="7467600" y="457200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0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1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4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7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0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3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2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5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/>
      <p:bldP spid="111627" grpId="0"/>
      <p:bldP spid="111628" grpId="0" animBg="1"/>
      <p:bldP spid="111629" grpId="0"/>
      <p:bldP spid="111630" grpId="0"/>
      <p:bldP spid="111631" grpId="0"/>
      <p:bldP spid="111632" grpId="0" animBg="1"/>
      <p:bldP spid="111633" grpId="0" animBg="1"/>
      <p:bldP spid="111634" grpId="0" animBg="1"/>
      <p:bldP spid="111635" grpId="0" animBg="1"/>
      <p:bldP spid="111636" grpId="0" animBg="1"/>
      <p:bldP spid="111637" grpId="0"/>
      <p:bldP spid="111638" grpId="0"/>
      <p:bldP spid="111639" grpId="0"/>
      <p:bldP spid="111640" grpId="0"/>
      <p:bldP spid="111641" grpId="0" animBg="1"/>
      <p:bldP spid="1116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38200"/>
            <a:ext cx="42862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407988" y="228600"/>
            <a:ext cx="8507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>
                <a:solidFill>
                  <a:srgbClr val="000000"/>
                </a:solidFill>
                <a:latin typeface="Verdana" panose="020B0604030504040204" pitchFamily="34" charset="0"/>
              </a:rPr>
              <a:t>Phân phối chuẩn do </a:t>
            </a:r>
            <a:r>
              <a:rPr lang="en-US" altLang="vi-VN" sz="2400" b="1">
                <a:solidFill>
                  <a:srgbClr val="000000"/>
                </a:solidFill>
                <a:latin typeface="Verdana" panose="020B0604030504040204" pitchFamily="34" charset="0"/>
              </a:rPr>
              <a:t>Carl F. Gauss</a:t>
            </a:r>
            <a:r>
              <a:rPr lang="en-US" altLang="vi-VN" sz="2400">
                <a:solidFill>
                  <a:srgbClr val="000000"/>
                </a:solidFill>
                <a:latin typeface="Verdana" panose="020B0604030504040204" pitchFamily="34" charset="0"/>
              </a:rPr>
              <a:t>  đưa ra năm 1795.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2819400" y="5791200"/>
            <a:ext cx="3625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FF3300"/>
                </a:solidFill>
                <a:latin typeface="Verdana" panose="020B0604030504040204" pitchFamily="34" charset="0"/>
              </a:rPr>
              <a:t>Carl Friedrich Gauss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FF3300"/>
                </a:solidFill>
                <a:latin typeface="Verdana" panose="020B0604030504040204" pitchFamily="34" charset="0"/>
              </a:rPr>
              <a:t>(1777 - 1855)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10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/>
      <p:bldP spid="1126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5120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9916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3248025"/>
            <a:ext cx="914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7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3745651"/>
            <a:ext cx="91440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2040"/>
            <a:ext cx="91440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4968765"/>
            <a:ext cx="6991350" cy="1171575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0" y="6140340"/>
            <a:ext cx="7229475" cy="4857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5325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1469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48" y="316242"/>
            <a:ext cx="8991600" cy="316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152" y="3354870"/>
            <a:ext cx="91440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36" y="3992217"/>
            <a:ext cx="8877300" cy="27908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5939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39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198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47" y="3413125"/>
            <a:ext cx="89916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Nhóm 2"/>
          <p:cNvGrpSpPr/>
          <p:nvPr/>
        </p:nvGrpSpPr>
        <p:grpSpPr>
          <a:xfrm>
            <a:off x="0" y="502871"/>
            <a:ext cx="8991600" cy="2773729"/>
            <a:chOff x="0" y="502871"/>
            <a:chExt cx="8991600" cy="2773729"/>
          </a:xfrm>
        </p:grpSpPr>
        <p:pic>
          <p:nvPicPr>
            <p:cNvPr id="119814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17525"/>
              <a:ext cx="8991600" cy="275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63" y="502871"/>
              <a:ext cx="1100138" cy="509954"/>
            </a:xfrm>
            <a:prstGeom prst="rect">
              <a:avLst/>
            </a:prstGeom>
          </p:spPr>
        </p:pic>
      </p:grpSp>
      <p:pic>
        <p:nvPicPr>
          <p:cNvPr id="5" name="Ảnh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21" y="4648200"/>
            <a:ext cx="6410325" cy="438150"/>
          </a:xfrm>
          <a:prstGeom prst="rect">
            <a:avLst/>
          </a:prstGeom>
        </p:spPr>
      </p:pic>
      <p:grpSp>
        <p:nvGrpSpPr>
          <p:cNvPr id="8" name="Nhóm 7"/>
          <p:cNvGrpSpPr/>
          <p:nvPr/>
        </p:nvGrpSpPr>
        <p:grpSpPr>
          <a:xfrm>
            <a:off x="1676400" y="5248623"/>
            <a:ext cx="4238625" cy="1085850"/>
            <a:chOff x="1676400" y="5098311"/>
            <a:chExt cx="4238625" cy="1085850"/>
          </a:xfrm>
        </p:grpSpPr>
        <p:pic>
          <p:nvPicPr>
            <p:cNvPr id="6" name="Ảnh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76400" y="5407874"/>
              <a:ext cx="2524125" cy="466725"/>
            </a:xfrm>
            <a:prstGeom prst="rect">
              <a:avLst/>
            </a:prstGeom>
          </p:spPr>
        </p:pic>
        <p:pic>
          <p:nvPicPr>
            <p:cNvPr id="7" name="Ảnh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525" y="5098311"/>
              <a:ext cx="1714500" cy="108585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60423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4541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3400"/>
            <a:ext cx="9144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2147094"/>
            <a:ext cx="914400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91440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Nhóm 5"/>
          <p:cNvGrpSpPr/>
          <p:nvPr/>
        </p:nvGrpSpPr>
        <p:grpSpPr>
          <a:xfrm>
            <a:off x="774699" y="3464991"/>
            <a:ext cx="5288854" cy="1076325"/>
            <a:chOff x="774699" y="3464991"/>
            <a:chExt cx="5288854" cy="1076325"/>
          </a:xfrm>
        </p:grpSpPr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699" y="3464991"/>
              <a:ext cx="2390775" cy="1076325"/>
            </a:xfrm>
            <a:prstGeom prst="rect">
              <a:avLst/>
            </a:prstGeom>
          </p:spPr>
        </p:pic>
        <p:pic>
          <p:nvPicPr>
            <p:cNvPr id="4" name="Ảnh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90526" y="3751057"/>
              <a:ext cx="1076325" cy="504825"/>
            </a:xfrm>
            <a:prstGeom prst="rect">
              <a:avLst/>
            </a:prstGeom>
          </p:spPr>
        </p:pic>
        <p:pic>
          <p:nvPicPr>
            <p:cNvPr id="5" name="Ảnh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91903" y="3798365"/>
              <a:ext cx="1771650" cy="409575"/>
            </a:xfrm>
            <a:prstGeom prst="rect">
              <a:avLst/>
            </a:prstGeom>
          </p:spPr>
        </p:pic>
      </p:grp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73" y="4661488"/>
            <a:ext cx="914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970087" y="5861638"/>
            <a:ext cx="5241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dirty="0">
                <a:latin typeface="Verdana" panose="020B0604030504040204" pitchFamily="34" charset="0"/>
              </a:rPr>
              <a:t>………………………………………………………………………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62476" name="Rectangl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sp>
        <p:nvSpPr>
          <p:cNvPr id="62470" name="Rectangle 8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pic>
        <p:nvPicPr>
          <p:cNvPr id="12186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6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1867" name="Object 11"/>
          <p:cNvGraphicFramePr>
            <a:graphicFrameLocks noChangeAspect="1"/>
          </p:cNvGraphicFramePr>
          <p:nvPr/>
        </p:nvGraphicFramePr>
        <p:xfrm>
          <a:off x="1828800" y="2209800"/>
          <a:ext cx="5562600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0" name="Equation" r:id="rId7" imgW="4292600" imgH="2032000" progId="Equation.DSMT4">
                  <p:embed/>
                </p:oleObj>
              </mc:Choice>
              <mc:Fallback>
                <p:oleObj name="Equation" r:id="rId7" imgW="4292600" imgH="2032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5562600" cy="262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1868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899160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1869" name="Object 13"/>
          <p:cNvGraphicFramePr>
            <a:graphicFrameLocks noChangeAspect="1"/>
          </p:cNvGraphicFramePr>
          <p:nvPr/>
        </p:nvGraphicFramePr>
        <p:xfrm>
          <a:off x="5410200" y="5711825"/>
          <a:ext cx="3429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1" name="Equation" r:id="rId10" imgW="2730500" imgH="914400" progId="Equation.DSMT4">
                  <p:embed/>
                </p:oleObj>
              </mc:Choice>
              <mc:Fallback>
                <p:oleObj name="Equation" r:id="rId10" imgW="2730500" imgH="914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11825"/>
                        <a:ext cx="34290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76200"/>
            <a:ext cx="90471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685800"/>
            <a:ext cx="47021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6452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2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163"/>
            <a:ext cx="9144000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91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486400"/>
            <a:ext cx="5429250" cy="3905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9"/>
            <a:ext cx="91440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0142"/>
            <a:ext cx="5080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984338" y="6474912"/>
            <a:ext cx="636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dirty="0">
                <a:latin typeface="Verdana" panose="020B0604030504040204" pitchFamily="34" charset="0"/>
              </a:rPr>
              <a:t>………………………………………………………………………………………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6151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038"/>
            <a:ext cx="8991600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566988"/>
            <a:ext cx="9144000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3840163"/>
            <a:ext cx="9144000" cy="2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931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1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vi-VN" altLang="vi-VN" sz="1400">
              <a:latin typeface="Times New Roman" panose="02020603050405020304" pitchFamily="18" charset="0"/>
            </a:endParaRPr>
          </a:p>
        </p:txBody>
      </p:sp>
      <p:sp>
        <p:nvSpPr>
          <p:cNvPr id="93189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4400">
              <a:latin typeface="Times New Roman" panose="02020603050405020304" pitchFamily="18" charset="0"/>
            </a:endParaRPr>
          </a:p>
        </p:txBody>
      </p:sp>
      <p:sp>
        <p:nvSpPr>
          <p:cNvPr id="9319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490E1-49F4-45FE-9DC2-38E7F6AA4742}" type="slidenum">
              <a:rPr lang="en-US" altLang="vi-VN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vi-VN" sz="1400" smtClean="0">
              <a:latin typeface="Verdana" panose="020B0604030504040204" pitchFamily="34" charset="0"/>
            </a:endParaRPr>
          </a:p>
        </p:txBody>
      </p:sp>
      <p:sp>
        <p:nvSpPr>
          <p:cNvPr id="93191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b="1" i="1" dirty="0">
                <a:solidFill>
                  <a:srgbClr val="FF0000"/>
                </a:solidFill>
                <a:latin typeface="Verdana" panose="020B0604030504040204" pitchFamily="34" charset="0"/>
              </a:rPr>
              <a:t>BÀI TẬP</a:t>
            </a:r>
            <a:endParaRPr lang="en-US" altLang="vi-VN" sz="1800" b="1" i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Nhóm 2"/>
          <p:cNvGrpSpPr/>
          <p:nvPr/>
        </p:nvGrpSpPr>
        <p:grpSpPr>
          <a:xfrm>
            <a:off x="457200" y="571500"/>
            <a:ext cx="7863235" cy="2562225"/>
            <a:chOff x="474663" y="811213"/>
            <a:chExt cx="7863235" cy="2562225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474663" y="811213"/>
              <a:ext cx="1219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vi-VN" altLang="vi-VN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vi-VN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 1:</a:t>
              </a:r>
            </a:p>
          </p:txBody>
        </p:sp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1335088"/>
              <a:ext cx="7728298" cy="2038350"/>
            </a:xfrm>
            <a:prstGeom prst="rect">
              <a:avLst/>
            </a:prstGeom>
          </p:spPr>
        </p:pic>
      </p:grpSp>
      <p:grpSp>
        <p:nvGrpSpPr>
          <p:cNvPr id="19" name="Nhóm 18"/>
          <p:cNvGrpSpPr/>
          <p:nvPr/>
        </p:nvGrpSpPr>
        <p:grpSpPr>
          <a:xfrm>
            <a:off x="457200" y="3366087"/>
            <a:ext cx="7863235" cy="2528301"/>
            <a:chOff x="457200" y="3366087"/>
            <a:chExt cx="7863235" cy="2528301"/>
          </a:xfrm>
        </p:grpSpPr>
        <p:sp>
          <p:nvSpPr>
            <p:cNvPr id="20" name="TextBox 9"/>
            <p:cNvSpPr txBox="1">
              <a:spLocks noChangeArrowheads="1"/>
            </p:cNvSpPr>
            <p:nvPr/>
          </p:nvSpPr>
          <p:spPr bwMode="auto">
            <a:xfrm>
              <a:off x="457200" y="3366087"/>
              <a:ext cx="1219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vi-VN" altLang="vi-VN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vi-VN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 2</a:t>
              </a:r>
              <a:r>
                <a:rPr lang="vi-VN" altLang="vi-VN" sz="26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vi-VN" altLang="vi-VN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Ảnh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137" y="3913449"/>
              <a:ext cx="7728298" cy="1980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37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931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1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vi-VN" altLang="vi-VN" sz="1400">
              <a:latin typeface="Times New Roman" panose="02020603050405020304" pitchFamily="18" charset="0"/>
            </a:endParaRPr>
          </a:p>
        </p:txBody>
      </p:sp>
      <p:sp>
        <p:nvSpPr>
          <p:cNvPr id="93189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4400">
              <a:latin typeface="Times New Roman" panose="02020603050405020304" pitchFamily="18" charset="0"/>
            </a:endParaRPr>
          </a:p>
        </p:txBody>
      </p:sp>
      <p:sp>
        <p:nvSpPr>
          <p:cNvPr id="9319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490E1-49F4-45FE-9DC2-38E7F6AA4742}" type="slidenum">
              <a:rPr lang="en-US" altLang="vi-VN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vi-VN" sz="1400" smtClean="0">
              <a:latin typeface="Verdana" panose="020B0604030504040204" pitchFamily="34" charset="0"/>
            </a:endParaRPr>
          </a:p>
        </p:txBody>
      </p:sp>
      <p:sp>
        <p:nvSpPr>
          <p:cNvPr id="93191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b="1" i="1" dirty="0">
                <a:solidFill>
                  <a:srgbClr val="FF0000"/>
                </a:solidFill>
                <a:latin typeface="Verdana" panose="020B0604030504040204" pitchFamily="34" charset="0"/>
              </a:rPr>
              <a:t>BÀI TẬP</a:t>
            </a:r>
            <a:endParaRPr lang="en-US" altLang="vi-VN" sz="1800" b="1" i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5" name="Nhóm 4"/>
          <p:cNvGrpSpPr/>
          <p:nvPr/>
        </p:nvGrpSpPr>
        <p:grpSpPr>
          <a:xfrm>
            <a:off x="371605" y="721487"/>
            <a:ext cx="7781794" cy="2048962"/>
            <a:chOff x="371605" y="721487"/>
            <a:chExt cx="7781794" cy="2048962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71605" y="721487"/>
              <a:ext cx="1219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vi-VN" altLang="vi-VN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vi-VN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 </a:t>
              </a:r>
              <a:r>
                <a:rPr lang="vi-VN" altLang="vi-VN" sz="26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</a:t>
              </a:r>
              <a:endParaRPr lang="vi-VN" altLang="vi-VN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Ảnh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662" y="1292050"/>
              <a:ext cx="7548737" cy="1478399"/>
            </a:xfrm>
            <a:prstGeom prst="rect">
              <a:avLst/>
            </a:prstGeom>
          </p:spPr>
        </p:pic>
      </p:grpSp>
      <p:grpSp>
        <p:nvGrpSpPr>
          <p:cNvPr id="7" name="Nhóm 6"/>
          <p:cNvGrpSpPr/>
          <p:nvPr/>
        </p:nvGrpSpPr>
        <p:grpSpPr>
          <a:xfrm>
            <a:off x="457200" y="3115567"/>
            <a:ext cx="7696199" cy="2660802"/>
            <a:chOff x="457200" y="3115567"/>
            <a:chExt cx="7696199" cy="2660802"/>
          </a:xfrm>
        </p:grpSpPr>
        <p:sp>
          <p:nvSpPr>
            <p:cNvPr id="20" name="TextBox 9"/>
            <p:cNvSpPr txBox="1">
              <a:spLocks noChangeArrowheads="1"/>
            </p:cNvSpPr>
            <p:nvPr/>
          </p:nvSpPr>
          <p:spPr bwMode="auto">
            <a:xfrm>
              <a:off x="457200" y="3115567"/>
              <a:ext cx="1219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vi-VN" altLang="vi-VN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vi-VN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 </a:t>
              </a:r>
              <a:r>
                <a:rPr lang="vi-VN" altLang="vi-VN" sz="26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</a:t>
              </a:r>
              <a:endParaRPr lang="vi-VN" altLang="vi-VN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Ảnh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57" y="3663906"/>
              <a:ext cx="7539342" cy="2112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34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931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1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vi-VN" altLang="vi-VN" sz="1400">
              <a:latin typeface="Times New Roman" panose="02020603050405020304" pitchFamily="18" charset="0"/>
            </a:endParaRPr>
          </a:p>
        </p:txBody>
      </p:sp>
      <p:sp>
        <p:nvSpPr>
          <p:cNvPr id="93189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4400">
              <a:latin typeface="Times New Roman" panose="02020603050405020304" pitchFamily="18" charset="0"/>
            </a:endParaRPr>
          </a:p>
        </p:txBody>
      </p:sp>
      <p:sp>
        <p:nvSpPr>
          <p:cNvPr id="9319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490E1-49F4-45FE-9DC2-38E7F6AA4742}" type="slidenum">
              <a:rPr lang="en-US" altLang="vi-VN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vi-VN" sz="1400" smtClean="0">
              <a:latin typeface="Verdana" panose="020B0604030504040204" pitchFamily="34" charset="0"/>
            </a:endParaRPr>
          </a:p>
        </p:txBody>
      </p:sp>
      <p:sp>
        <p:nvSpPr>
          <p:cNvPr id="93191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b="1" i="1" dirty="0">
                <a:solidFill>
                  <a:srgbClr val="FF0000"/>
                </a:solidFill>
                <a:latin typeface="Verdana" panose="020B0604030504040204" pitchFamily="34" charset="0"/>
              </a:rPr>
              <a:t>BÀI TẬP</a:t>
            </a:r>
            <a:endParaRPr lang="en-US" altLang="vi-VN" sz="1800" b="1" i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Nhóm 2"/>
          <p:cNvGrpSpPr/>
          <p:nvPr/>
        </p:nvGrpSpPr>
        <p:grpSpPr>
          <a:xfrm>
            <a:off x="371605" y="721487"/>
            <a:ext cx="7841173" cy="1615857"/>
            <a:chOff x="371605" y="721487"/>
            <a:chExt cx="7841173" cy="1615857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71605" y="721487"/>
              <a:ext cx="1219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vi-VN" altLang="vi-VN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vi-VN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 5</a:t>
              </a:r>
              <a:r>
                <a:rPr lang="vi-VN" altLang="vi-VN" sz="26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vi-VN" altLang="vi-VN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678" y="1261019"/>
              <a:ext cx="7658100" cy="1076325"/>
            </a:xfrm>
            <a:prstGeom prst="rect">
              <a:avLst/>
            </a:prstGeom>
          </p:spPr>
        </p:pic>
      </p:grpSp>
      <p:grpSp>
        <p:nvGrpSpPr>
          <p:cNvPr id="9" name="Nhóm 8"/>
          <p:cNvGrpSpPr/>
          <p:nvPr/>
        </p:nvGrpSpPr>
        <p:grpSpPr>
          <a:xfrm>
            <a:off x="397821" y="2880661"/>
            <a:ext cx="7872107" cy="2946432"/>
            <a:chOff x="397821" y="2880661"/>
            <a:chExt cx="7872107" cy="2946432"/>
          </a:xfrm>
        </p:grpSpPr>
        <p:sp>
          <p:nvSpPr>
            <p:cNvPr id="20" name="TextBox 9"/>
            <p:cNvSpPr txBox="1">
              <a:spLocks noChangeArrowheads="1"/>
            </p:cNvSpPr>
            <p:nvPr/>
          </p:nvSpPr>
          <p:spPr bwMode="auto">
            <a:xfrm>
              <a:off x="397821" y="2880661"/>
              <a:ext cx="1219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vi-VN" altLang="vi-VN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vi-VN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 6</a:t>
              </a:r>
              <a:r>
                <a:rPr lang="vi-VN" altLang="vi-VN" sz="26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vi-VN" altLang="vi-VN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Ảnh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678" y="3426793"/>
              <a:ext cx="7715250" cy="2400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55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931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1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vi-VN" altLang="vi-VN" sz="1400">
              <a:latin typeface="Times New Roman" panose="02020603050405020304" pitchFamily="18" charset="0"/>
            </a:endParaRPr>
          </a:p>
        </p:txBody>
      </p:sp>
      <p:sp>
        <p:nvSpPr>
          <p:cNvPr id="93189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4400">
              <a:latin typeface="Times New Roman" panose="02020603050405020304" pitchFamily="18" charset="0"/>
            </a:endParaRPr>
          </a:p>
        </p:txBody>
      </p:sp>
      <p:sp>
        <p:nvSpPr>
          <p:cNvPr id="9319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490E1-49F4-45FE-9DC2-38E7F6AA4742}" type="slidenum">
              <a:rPr lang="en-US" altLang="vi-VN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vi-VN" sz="1400" smtClean="0">
              <a:latin typeface="Verdana" panose="020B0604030504040204" pitchFamily="34" charset="0"/>
            </a:endParaRPr>
          </a:p>
        </p:txBody>
      </p:sp>
      <p:sp>
        <p:nvSpPr>
          <p:cNvPr id="93191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b="1" i="1" dirty="0">
                <a:solidFill>
                  <a:srgbClr val="FF0000"/>
                </a:solidFill>
                <a:latin typeface="Verdana" panose="020B0604030504040204" pitchFamily="34" charset="0"/>
              </a:rPr>
              <a:t>BÀI TẬP</a:t>
            </a:r>
            <a:endParaRPr lang="en-US" altLang="vi-VN" sz="1800" b="1" i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11" name="Nhóm 10"/>
          <p:cNvGrpSpPr/>
          <p:nvPr/>
        </p:nvGrpSpPr>
        <p:grpSpPr>
          <a:xfrm>
            <a:off x="371605" y="721487"/>
            <a:ext cx="7986648" cy="2482763"/>
            <a:chOff x="371605" y="721487"/>
            <a:chExt cx="7986648" cy="2482763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71605" y="721487"/>
              <a:ext cx="1219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vi-VN" altLang="vi-VN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vi-VN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 </a:t>
              </a:r>
              <a:r>
                <a:rPr lang="vi-VN" altLang="vi-VN" sz="26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7:</a:t>
              </a:r>
              <a:endParaRPr lang="vi-VN" altLang="vi-VN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Ảnh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603" y="1251625"/>
              <a:ext cx="7867650" cy="1952625"/>
            </a:xfrm>
            <a:prstGeom prst="rect">
              <a:avLst/>
            </a:prstGeom>
          </p:spPr>
        </p:pic>
        <p:pic>
          <p:nvPicPr>
            <p:cNvPr id="7" name="Ảnh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9376" y="2461300"/>
              <a:ext cx="2333625" cy="742950"/>
            </a:xfrm>
            <a:prstGeom prst="rect">
              <a:avLst/>
            </a:prstGeom>
          </p:spPr>
        </p:pic>
      </p:grpSp>
      <p:grpSp>
        <p:nvGrpSpPr>
          <p:cNvPr id="13" name="Nhóm 12"/>
          <p:cNvGrpSpPr/>
          <p:nvPr/>
        </p:nvGrpSpPr>
        <p:grpSpPr>
          <a:xfrm>
            <a:off x="371605" y="3411625"/>
            <a:ext cx="7948548" cy="2614396"/>
            <a:chOff x="371605" y="3411625"/>
            <a:chExt cx="7948548" cy="2614396"/>
          </a:xfrm>
        </p:grpSpPr>
        <p:sp>
          <p:nvSpPr>
            <p:cNvPr id="21" name="TextBox 9"/>
            <p:cNvSpPr txBox="1">
              <a:spLocks noChangeArrowheads="1"/>
            </p:cNvSpPr>
            <p:nvPr/>
          </p:nvSpPr>
          <p:spPr bwMode="auto">
            <a:xfrm>
              <a:off x="371605" y="3411625"/>
              <a:ext cx="1219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vi-VN" altLang="vi-VN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vi-VN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 8</a:t>
              </a:r>
              <a:r>
                <a:rPr lang="vi-VN" altLang="vi-VN" sz="26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vi-VN" altLang="vi-VN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703" y="3940046"/>
              <a:ext cx="7791450" cy="2085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386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931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1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vi-VN" altLang="vi-VN" sz="1400">
              <a:latin typeface="Times New Roman" panose="02020603050405020304" pitchFamily="18" charset="0"/>
            </a:endParaRPr>
          </a:p>
        </p:txBody>
      </p:sp>
      <p:sp>
        <p:nvSpPr>
          <p:cNvPr id="93189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4400">
              <a:latin typeface="Times New Roman" panose="02020603050405020304" pitchFamily="18" charset="0"/>
            </a:endParaRPr>
          </a:p>
        </p:txBody>
      </p:sp>
      <p:sp>
        <p:nvSpPr>
          <p:cNvPr id="9319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490E1-49F4-45FE-9DC2-38E7F6AA4742}" type="slidenum">
              <a:rPr lang="en-US" altLang="vi-VN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vi-VN" sz="1400" smtClean="0">
              <a:latin typeface="Verdana" panose="020B0604030504040204" pitchFamily="34" charset="0"/>
            </a:endParaRPr>
          </a:p>
        </p:txBody>
      </p:sp>
      <p:sp>
        <p:nvSpPr>
          <p:cNvPr id="93191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b="1" i="1" dirty="0">
                <a:solidFill>
                  <a:srgbClr val="FF0000"/>
                </a:solidFill>
                <a:latin typeface="Verdana" panose="020B0604030504040204" pitchFamily="34" charset="0"/>
              </a:rPr>
              <a:t>BÀI TẬP</a:t>
            </a:r>
            <a:endParaRPr lang="en-US" altLang="vi-VN" sz="1800" b="1" i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8" name="Nhóm 7"/>
          <p:cNvGrpSpPr/>
          <p:nvPr/>
        </p:nvGrpSpPr>
        <p:grpSpPr>
          <a:xfrm>
            <a:off x="371604" y="784004"/>
            <a:ext cx="7563633" cy="1035566"/>
            <a:chOff x="371605" y="721487"/>
            <a:chExt cx="7563633" cy="1035566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71605" y="721487"/>
              <a:ext cx="1219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vi-VN" altLang="vi-VN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vi-VN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 </a:t>
              </a:r>
              <a:r>
                <a:rPr lang="vi-VN" altLang="vi-VN" sz="26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9:</a:t>
              </a:r>
              <a:endParaRPr lang="vi-VN" altLang="vi-VN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Ảnh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666" y="1237267"/>
              <a:ext cx="4773721" cy="268402"/>
            </a:xfrm>
            <a:prstGeom prst="rect">
              <a:avLst/>
            </a:prstGeom>
          </p:spPr>
        </p:pic>
        <p:pic>
          <p:nvPicPr>
            <p:cNvPr id="4" name="Ảnh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5388" y="1230532"/>
              <a:ext cx="2609850" cy="266700"/>
            </a:xfrm>
            <a:prstGeom prst="rect">
              <a:avLst/>
            </a:prstGeom>
          </p:spPr>
        </p:pic>
        <p:pic>
          <p:nvPicPr>
            <p:cNvPr id="5" name="Ảnh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448" y="1499878"/>
              <a:ext cx="2238375" cy="257175"/>
            </a:xfrm>
            <a:prstGeom prst="rect">
              <a:avLst/>
            </a:prstGeom>
          </p:spPr>
        </p:pic>
      </p:grpSp>
      <p:grpSp>
        <p:nvGrpSpPr>
          <p:cNvPr id="7" name="Nhóm 6"/>
          <p:cNvGrpSpPr/>
          <p:nvPr/>
        </p:nvGrpSpPr>
        <p:grpSpPr>
          <a:xfrm>
            <a:off x="354904" y="1822380"/>
            <a:ext cx="7580334" cy="1800286"/>
            <a:chOff x="354904" y="2035322"/>
            <a:chExt cx="7580334" cy="1800286"/>
          </a:xfrm>
        </p:grpSpPr>
        <p:sp>
          <p:nvSpPr>
            <p:cNvPr id="21" name="TextBox 9"/>
            <p:cNvSpPr txBox="1">
              <a:spLocks noChangeArrowheads="1"/>
            </p:cNvSpPr>
            <p:nvPr/>
          </p:nvSpPr>
          <p:spPr bwMode="auto">
            <a:xfrm>
              <a:off x="354904" y="2035322"/>
              <a:ext cx="1550096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vi-VN" altLang="vi-VN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vi-VN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 </a:t>
              </a:r>
              <a:r>
                <a:rPr lang="vi-VN" altLang="vi-VN" sz="26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10:</a:t>
              </a:r>
              <a:endParaRPr lang="vi-VN" altLang="vi-VN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7556" y="2185454"/>
              <a:ext cx="6247682" cy="333375"/>
            </a:xfrm>
            <a:prstGeom prst="rect">
              <a:avLst/>
            </a:prstGeom>
          </p:spPr>
        </p:pic>
        <p:pic>
          <p:nvPicPr>
            <p:cNvPr id="6" name="Ảnh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7930" y="2502108"/>
              <a:ext cx="7377308" cy="1333500"/>
            </a:xfrm>
            <a:prstGeom prst="rect">
              <a:avLst/>
            </a:prstGeom>
          </p:spPr>
        </p:pic>
      </p:grpSp>
      <p:grpSp>
        <p:nvGrpSpPr>
          <p:cNvPr id="15" name="Nhóm 14"/>
          <p:cNvGrpSpPr/>
          <p:nvPr/>
        </p:nvGrpSpPr>
        <p:grpSpPr>
          <a:xfrm>
            <a:off x="356992" y="3739870"/>
            <a:ext cx="7589727" cy="2684288"/>
            <a:chOff x="356992" y="3739870"/>
            <a:chExt cx="7589727" cy="2684288"/>
          </a:xfrm>
        </p:grpSpPr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356992" y="3739870"/>
              <a:ext cx="1550096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vi-VN" altLang="vi-VN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vi-VN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 </a:t>
              </a:r>
              <a:r>
                <a:rPr lang="vi-VN" altLang="vi-VN" sz="26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11:</a:t>
              </a:r>
              <a:endParaRPr lang="vi-VN" altLang="vi-VN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Ảnh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56240" y="3862880"/>
              <a:ext cx="6278997" cy="294328"/>
            </a:xfrm>
            <a:prstGeom prst="rect">
              <a:avLst/>
            </a:prstGeom>
          </p:spPr>
        </p:pic>
        <p:pic>
          <p:nvPicPr>
            <p:cNvPr id="14" name="Ảnh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7930" y="4157208"/>
              <a:ext cx="7388789" cy="2266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12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931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1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vi-VN" altLang="vi-VN" sz="1400">
              <a:latin typeface="Times New Roman" panose="02020603050405020304" pitchFamily="18" charset="0"/>
            </a:endParaRPr>
          </a:p>
        </p:txBody>
      </p:sp>
      <p:sp>
        <p:nvSpPr>
          <p:cNvPr id="93189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4400">
              <a:latin typeface="Times New Roman" panose="02020603050405020304" pitchFamily="18" charset="0"/>
            </a:endParaRPr>
          </a:p>
        </p:txBody>
      </p:sp>
      <p:sp>
        <p:nvSpPr>
          <p:cNvPr id="9319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490E1-49F4-45FE-9DC2-38E7F6AA4742}" type="slidenum">
              <a:rPr lang="en-US" altLang="vi-VN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vi-VN" sz="1400" smtClean="0">
              <a:latin typeface="Verdana" panose="020B0604030504040204" pitchFamily="34" charset="0"/>
            </a:endParaRPr>
          </a:p>
        </p:txBody>
      </p:sp>
      <p:sp>
        <p:nvSpPr>
          <p:cNvPr id="93191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b="1" i="1" dirty="0">
                <a:solidFill>
                  <a:srgbClr val="FF0000"/>
                </a:solidFill>
                <a:latin typeface="Verdana" panose="020B0604030504040204" pitchFamily="34" charset="0"/>
              </a:rPr>
              <a:t>BÀI TẬP</a:t>
            </a:r>
            <a:endParaRPr lang="en-US" altLang="vi-VN" sz="1800" b="1" i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13" name="Nhóm 12"/>
          <p:cNvGrpSpPr/>
          <p:nvPr/>
        </p:nvGrpSpPr>
        <p:grpSpPr>
          <a:xfrm>
            <a:off x="586636" y="1020762"/>
            <a:ext cx="8100164" cy="3970859"/>
            <a:chOff x="358036" y="829741"/>
            <a:chExt cx="7490564" cy="3123918"/>
          </a:xfrm>
        </p:grpSpPr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358036" y="829741"/>
              <a:ext cx="1550096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vi-VN" altLang="vi-VN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vi-VN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 </a:t>
              </a:r>
              <a:r>
                <a:rPr lang="vi-VN" altLang="vi-VN" sz="26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12:</a:t>
              </a:r>
              <a:endParaRPr lang="vi-VN" altLang="vi-VN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Ảnh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3537" y="948848"/>
              <a:ext cx="6215063" cy="304800"/>
            </a:xfrm>
            <a:prstGeom prst="rect">
              <a:avLst/>
            </a:prstGeom>
          </p:spPr>
        </p:pic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1239034"/>
              <a:ext cx="7315200" cy="2714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848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7176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7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800"/>
            <a:ext cx="8991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4408488"/>
            <a:ext cx="9144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105400"/>
            <a:ext cx="91440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8197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990600"/>
            <a:ext cx="9144001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9224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381000"/>
            <a:ext cx="8991601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2641600"/>
            <a:ext cx="9144001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294188"/>
            <a:ext cx="9144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4827588"/>
            <a:ext cx="9144000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Rectangle 17"/>
          <p:cNvGrpSpPr>
            <a:grpSpLocks/>
          </p:cNvGrpSpPr>
          <p:nvPr/>
        </p:nvGrpSpPr>
        <p:grpSpPr bwMode="auto">
          <a:xfrm>
            <a:off x="0" y="0"/>
            <a:ext cx="9182100" cy="381000"/>
            <a:chOff x="-12" y="-12"/>
            <a:chExt cx="5784" cy="312"/>
          </a:xfrm>
        </p:grpSpPr>
        <p:pic>
          <p:nvPicPr>
            <p:cNvPr id="10248" name="Rectangl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" y="-12"/>
              <a:ext cx="5784" cy="31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9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100000">
                  <a:srgbClr val="3B3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vi-VN" altLang="vi-VN" sz="1800">
                <a:solidFill>
                  <a:srgbClr val="FFFFFF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609600" y="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vi-V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Chương 3. Phân phối xác suất thông dụng</a:t>
            </a:r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1889125" y="4603750"/>
            <a:ext cx="505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latin typeface="Verdana" panose="020B0604030504040204" pitchFamily="34" charset="0"/>
              </a:rPr>
              <a:t>……………………………………………………………………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E1B0ADDD1C345AF480BF229DAEA3E" ma:contentTypeVersion="8" ma:contentTypeDescription="Create a new document." ma:contentTypeScope="" ma:versionID="609571aa68b7f76b22469eb6f0017d47">
  <xsd:schema xmlns:xsd="http://www.w3.org/2001/XMLSchema" xmlns:xs="http://www.w3.org/2001/XMLSchema" xmlns:p="http://schemas.microsoft.com/office/2006/metadata/properties" xmlns:ns2="33745a8b-8f9a-4a31-827a-032f4556a772" targetNamespace="http://schemas.microsoft.com/office/2006/metadata/properties" ma:root="true" ma:fieldsID="917ba89a8c29bee68458b358f06be14b" ns2:_="">
    <xsd:import namespace="33745a8b-8f9a-4a31-827a-032f4556a7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45a8b-8f9a-4a31-827a-032f4556a7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607827-33B4-4FD3-8089-D7218B8B8EC0}"/>
</file>

<file path=customXml/itemProps2.xml><?xml version="1.0" encoding="utf-8"?>
<ds:datastoreItem xmlns:ds="http://schemas.openxmlformats.org/officeDocument/2006/customXml" ds:itemID="{4348DCF1-0C8D-44E5-A86F-53FB4141D5F6}"/>
</file>

<file path=customXml/itemProps3.xml><?xml version="1.0" encoding="utf-8"?>
<ds:datastoreItem xmlns:ds="http://schemas.openxmlformats.org/officeDocument/2006/customXml" ds:itemID="{DB6AB59B-138D-4C70-9012-A954367455BD}"/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849</Words>
  <Application>Microsoft Office PowerPoint</Application>
  <PresentationFormat>Trình chiếu Trên màn hình (4:3)</PresentationFormat>
  <Paragraphs>122</Paragraphs>
  <Slides>55</Slides>
  <Notes>0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55</vt:i4>
      </vt:variant>
    </vt:vector>
  </HeadingPairs>
  <TitlesOfParts>
    <vt:vector size="61" baseType="lpstr">
      <vt:lpstr>Arial</vt:lpstr>
      <vt:lpstr>Times New Roman</vt:lpstr>
      <vt:lpstr>Verdana</vt:lpstr>
      <vt:lpstr>Wingdings</vt:lpstr>
      <vt:lpstr>Default Design</vt:lpstr>
      <vt:lpstr>Equation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DVNguyen</dc:creator>
  <cp:lastModifiedBy>Van Le Huynh My</cp:lastModifiedBy>
  <cp:revision>147</cp:revision>
  <cp:lastPrinted>2021-03-13T16:27:42Z</cp:lastPrinted>
  <dcterms:created xsi:type="dcterms:W3CDTF">2011-05-26T10:49:34Z</dcterms:created>
  <dcterms:modified xsi:type="dcterms:W3CDTF">2021-03-17T16:16:52Z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0x010100DD5E1B0ADDD1C345AF480BF229DAEA3E</vt:lpwstr>
  </property>
</Properties>
</file>