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4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27" r:id="rId4"/>
    <p:sldId id="300" r:id="rId5"/>
    <p:sldId id="309" r:id="rId6"/>
    <p:sldId id="262" r:id="rId7"/>
    <p:sldId id="308" r:id="rId8"/>
    <p:sldId id="340" r:id="rId9"/>
    <p:sldId id="310" r:id="rId10"/>
    <p:sldId id="311" r:id="rId11"/>
    <p:sldId id="344" r:id="rId12"/>
    <p:sldId id="345" r:id="rId13"/>
    <p:sldId id="316" r:id="rId14"/>
    <p:sldId id="268" r:id="rId15"/>
    <p:sldId id="337" r:id="rId16"/>
    <p:sldId id="274" r:id="rId17"/>
    <p:sldId id="276" r:id="rId18"/>
    <p:sldId id="349" r:id="rId19"/>
    <p:sldId id="350" r:id="rId20"/>
    <p:sldId id="351" r:id="rId21"/>
    <p:sldId id="352" r:id="rId22"/>
    <p:sldId id="318" r:id="rId23"/>
    <p:sldId id="325" r:id="rId24"/>
    <p:sldId id="330" r:id="rId25"/>
    <p:sldId id="288" r:id="rId26"/>
    <p:sldId id="338" r:id="rId27"/>
    <p:sldId id="346" r:id="rId28"/>
    <p:sldId id="323" r:id="rId29"/>
    <p:sldId id="324" r:id="rId30"/>
    <p:sldId id="333" r:id="rId31"/>
    <p:sldId id="343" r:id="rId32"/>
    <p:sldId id="289" r:id="rId33"/>
    <p:sldId id="295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7" autoAdjust="0"/>
    <p:restoredTop sz="87734" autoAdjust="0"/>
  </p:normalViewPr>
  <p:slideViewPr>
    <p:cSldViewPr>
      <p:cViewPr varScale="1">
        <p:scale>
          <a:sx n="71" d="100"/>
          <a:sy n="71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 phân phối của các tham số đặc trưng mẫu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10" custLinFactNeighborY="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 custLinFactNeighborX="2097" custLinFactNeighborY="-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937A9D-0971-4207-B94A-23A304AFB7EC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211FAFF7-01A6-488D-B007-E75965C3D84A}" type="presOf" srcId="{F6FEADD9-F67D-41F5-BA4C-3C84956E7F46}" destId="{AAE7A1E6-6847-453D-B55B-8A82BF138C1D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87331422-1F60-41DD-B131-B4D2EDC72C47}" type="presOf" srcId="{1E4D3931-0DBD-4211-A24A-6AF364284B1E}" destId="{D54B1729-BC98-42C1-9C6C-D65DCBA4358F}" srcOrd="0" destOrd="0" presId="urn:microsoft.com/office/officeart/2005/8/layout/vList5"/>
    <dgm:cxn modelId="{4AE162AD-9B71-41C4-9CAA-4A050DE44F00}" type="presOf" srcId="{6BE4E373-0656-4EDC-821E-BE09C952B1F6}" destId="{C7C3E6FD-D83F-4BDA-907E-B5EE041DA931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578AF744-2D7B-4517-B4D8-603B8C7435EB}" type="presOf" srcId="{D1776C8F-2B10-4075-8DF7-7F65AB725ED5}" destId="{F5034101-5B7D-4FE7-B47A-5A48CF39606B}" srcOrd="0" destOrd="0" presId="urn:microsoft.com/office/officeart/2005/8/layout/vList5"/>
    <dgm:cxn modelId="{808FAEE7-6931-48EE-B0B2-2B789CC05BBB}" type="presOf" srcId="{C59269D0-92A5-481C-BA64-727AFB0DD545}" destId="{B37A5355-225B-4C6F-AED7-6C620F99EECC}" srcOrd="0" destOrd="0" presId="urn:microsoft.com/office/officeart/2005/8/layout/vList5"/>
    <dgm:cxn modelId="{757F0053-C80D-458D-AEEE-08C61DF24CDA}" type="presOf" srcId="{AA046201-5C4D-445E-BF0B-5C6D2B0A1945}" destId="{C04276DC-EE64-470A-B8BC-09067B8045FA}" srcOrd="0" destOrd="0" presId="urn:microsoft.com/office/officeart/2005/8/layout/vList5"/>
    <dgm:cxn modelId="{12032F9B-BC81-4604-83CC-ACB1C7B7D351}" type="presParOf" srcId="{AAE7A1E6-6847-453D-B55B-8A82BF138C1D}" destId="{C4407577-18A2-46E0-8805-2838042EB67A}" srcOrd="0" destOrd="0" presId="urn:microsoft.com/office/officeart/2005/8/layout/vList5"/>
    <dgm:cxn modelId="{D7C80046-3DEF-4955-8473-8D7D403CE923}" type="presParOf" srcId="{C4407577-18A2-46E0-8805-2838042EB67A}" destId="{7E429971-BC57-430F-BB25-C0574E5E39E3}" srcOrd="0" destOrd="0" presId="urn:microsoft.com/office/officeart/2005/8/layout/vList5"/>
    <dgm:cxn modelId="{34523ADB-96CC-4DFB-ABC0-82514E6C6A5D}" type="presParOf" srcId="{C4407577-18A2-46E0-8805-2838042EB67A}" destId="{D54B1729-BC98-42C1-9C6C-D65DCBA4358F}" srcOrd="1" destOrd="0" presId="urn:microsoft.com/office/officeart/2005/8/layout/vList5"/>
    <dgm:cxn modelId="{1816777C-DEFA-417F-A573-12133CE11C2D}" type="presParOf" srcId="{AAE7A1E6-6847-453D-B55B-8A82BF138C1D}" destId="{AB8574CC-D4F2-4555-AEE3-F4EE58B11D03}" srcOrd="1" destOrd="0" presId="urn:microsoft.com/office/officeart/2005/8/layout/vList5"/>
    <dgm:cxn modelId="{E9132A06-5A2B-4F47-A5D2-762D40390492}" type="presParOf" srcId="{AAE7A1E6-6847-453D-B55B-8A82BF138C1D}" destId="{85B8F607-FDD8-476A-ADBE-E1250824F294}" srcOrd="2" destOrd="0" presId="urn:microsoft.com/office/officeart/2005/8/layout/vList5"/>
    <dgm:cxn modelId="{953C32C4-3669-4461-919F-A5474BF960EB}" type="presParOf" srcId="{85B8F607-FDD8-476A-ADBE-E1250824F294}" destId="{C04276DC-EE64-470A-B8BC-09067B8045FA}" srcOrd="0" destOrd="0" presId="urn:microsoft.com/office/officeart/2005/8/layout/vList5"/>
    <dgm:cxn modelId="{B7A6ECCD-7130-4F8F-9DDB-BA00984E62FC}" type="presParOf" srcId="{85B8F607-FDD8-476A-ADBE-E1250824F294}" destId="{B37A5355-225B-4C6F-AED7-6C620F99EECC}" srcOrd="1" destOrd="0" presId="urn:microsoft.com/office/officeart/2005/8/layout/vList5"/>
    <dgm:cxn modelId="{4B699B74-C118-4618-BC8B-0D65C1131A57}" type="presParOf" srcId="{AAE7A1E6-6847-453D-B55B-8A82BF138C1D}" destId="{5ACAA866-A8A8-4183-97B5-CEEAB1525C60}" srcOrd="3" destOrd="0" presId="urn:microsoft.com/office/officeart/2005/8/layout/vList5"/>
    <dgm:cxn modelId="{CD75A0AC-BE3C-4B4F-BBFB-0ED74743B233}" type="presParOf" srcId="{AAE7A1E6-6847-453D-B55B-8A82BF138C1D}" destId="{477213BE-9E91-4950-8451-7F60796F47F4}" srcOrd="4" destOrd="0" presId="urn:microsoft.com/office/officeart/2005/8/layout/vList5"/>
    <dgm:cxn modelId="{BC862E6F-FFF8-454D-A583-7FDC2D0AE614}" type="presParOf" srcId="{477213BE-9E91-4950-8451-7F60796F47F4}" destId="{F5034101-5B7D-4FE7-B47A-5A48CF39606B}" srcOrd="0" destOrd="0" presId="urn:microsoft.com/office/officeart/2005/8/layout/vList5"/>
    <dgm:cxn modelId="{87DCCC37-B590-4CCB-A3C3-C13214B78AF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strike="noStrike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</a:t>
          </a:r>
          <a:r>
            <a:rPr lang="en-US" sz="3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tham số đặc trưng mẫu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1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1" custScaleX="259632" custLinFactNeighborX="10" custLinFactNeighborY="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</dgm:ptLst>
  <dgm:cxnLst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F4720DF8-5C0A-49E9-8032-8D33F08049C5}" type="presOf" srcId="{F6FEADD9-F67D-41F5-BA4C-3C84956E7F46}" destId="{AAE7A1E6-6847-453D-B55B-8A82BF138C1D}" srcOrd="0" destOrd="0" presId="urn:microsoft.com/office/officeart/2005/8/layout/vList5"/>
    <dgm:cxn modelId="{42631E27-0043-45E3-B466-2B7BEA3A734B}" type="presOf" srcId="{1E4D3931-0DBD-4211-A24A-6AF364284B1E}" destId="{D54B1729-BC98-42C1-9C6C-D65DCBA4358F}" srcOrd="0" destOrd="0" presId="urn:microsoft.com/office/officeart/2005/8/layout/vList5"/>
    <dgm:cxn modelId="{4028285E-0B5F-4B43-9915-D1DD8CFB2DBD}" type="presOf" srcId="{74EE5CD8-078F-4590-BF9C-A341A294A016}" destId="{7E429971-BC57-430F-BB25-C0574E5E39E3}" srcOrd="0" destOrd="0" presId="urn:microsoft.com/office/officeart/2005/8/layout/vList5"/>
    <dgm:cxn modelId="{A4ECA08F-B29C-4749-AED9-AC9474586081}" type="presParOf" srcId="{AAE7A1E6-6847-453D-B55B-8A82BF138C1D}" destId="{C4407577-18A2-46E0-8805-2838042EB67A}" srcOrd="0" destOrd="0" presId="urn:microsoft.com/office/officeart/2005/8/layout/vList5"/>
    <dgm:cxn modelId="{9FA929E4-4443-4907-937B-CA04202BC7F9}" type="presParOf" srcId="{C4407577-18A2-46E0-8805-2838042EB67A}" destId="{7E429971-BC57-430F-BB25-C0574E5E39E3}" srcOrd="0" destOrd="0" presId="urn:microsoft.com/office/officeart/2005/8/layout/vList5"/>
    <dgm:cxn modelId="{DBF2F171-B0E4-4A83-80EE-F82845B4554C}" type="presParOf" srcId="{C4407577-18A2-46E0-8805-2838042EB67A}" destId="{D54B1729-BC98-42C1-9C6C-D65DCBA435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 phân phối của các tham số đặc trưng mẫu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10" custLinFactNeighborY="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 custLinFactNeighborX="2097" custLinFactNeighborY="-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0746F813-9A4E-460A-8D59-84B47B06CEC3}" type="presOf" srcId="{AA046201-5C4D-445E-BF0B-5C6D2B0A1945}" destId="{C04276DC-EE64-470A-B8BC-09067B8045FA}" srcOrd="0" destOrd="0" presId="urn:microsoft.com/office/officeart/2005/8/layout/vList5"/>
    <dgm:cxn modelId="{CED1888F-3874-4F66-94EB-55042389D75A}" type="presOf" srcId="{D1776C8F-2B10-4075-8DF7-7F65AB725ED5}" destId="{F5034101-5B7D-4FE7-B47A-5A48CF39606B}" srcOrd="0" destOrd="0" presId="urn:microsoft.com/office/officeart/2005/8/layout/vList5"/>
    <dgm:cxn modelId="{947FB5B8-DBE0-4C4B-B17A-12AE0DECF274}" type="presOf" srcId="{C59269D0-92A5-481C-BA64-727AFB0DD545}" destId="{B37A5355-225B-4C6F-AED7-6C620F99EECC}" srcOrd="0" destOrd="0" presId="urn:microsoft.com/office/officeart/2005/8/layout/vList5"/>
    <dgm:cxn modelId="{5AC8E357-7BD3-49A4-B71C-B67152B35C1A}" type="presOf" srcId="{1E4D3931-0DBD-4211-A24A-6AF364284B1E}" destId="{D54B1729-BC98-42C1-9C6C-D65DCBA4358F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20FD94F6-1770-44FC-88DD-5CF06A91D780}" type="presOf" srcId="{74EE5CD8-078F-4590-BF9C-A341A294A016}" destId="{7E429971-BC57-430F-BB25-C0574E5E39E3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2D362DFE-239A-4726-8D91-786189340C70}" type="presOf" srcId="{F6FEADD9-F67D-41F5-BA4C-3C84956E7F46}" destId="{AAE7A1E6-6847-453D-B55B-8A82BF138C1D}" srcOrd="0" destOrd="0" presId="urn:microsoft.com/office/officeart/2005/8/layout/vList5"/>
    <dgm:cxn modelId="{A1E2F903-34F8-4BD8-8A6F-2667316EAE0F}" type="presOf" srcId="{6BE4E373-0656-4EDC-821E-BE09C952B1F6}" destId="{C7C3E6FD-D83F-4BDA-907E-B5EE041DA931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79769963-5355-4C9E-9820-09875D08CB47}" type="presParOf" srcId="{AAE7A1E6-6847-453D-B55B-8A82BF138C1D}" destId="{C4407577-18A2-46E0-8805-2838042EB67A}" srcOrd="0" destOrd="0" presId="urn:microsoft.com/office/officeart/2005/8/layout/vList5"/>
    <dgm:cxn modelId="{B0E92101-BD58-4536-A9FB-19320E04A49B}" type="presParOf" srcId="{C4407577-18A2-46E0-8805-2838042EB67A}" destId="{7E429971-BC57-430F-BB25-C0574E5E39E3}" srcOrd="0" destOrd="0" presId="urn:microsoft.com/office/officeart/2005/8/layout/vList5"/>
    <dgm:cxn modelId="{633203EC-9385-4A47-ADF5-048256260816}" type="presParOf" srcId="{C4407577-18A2-46E0-8805-2838042EB67A}" destId="{D54B1729-BC98-42C1-9C6C-D65DCBA4358F}" srcOrd="1" destOrd="0" presId="urn:microsoft.com/office/officeart/2005/8/layout/vList5"/>
    <dgm:cxn modelId="{B84F46D6-8B12-45C1-AF1E-0D35A929AE1A}" type="presParOf" srcId="{AAE7A1E6-6847-453D-B55B-8A82BF138C1D}" destId="{AB8574CC-D4F2-4555-AEE3-F4EE58B11D03}" srcOrd="1" destOrd="0" presId="urn:microsoft.com/office/officeart/2005/8/layout/vList5"/>
    <dgm:cxn modelId="{BECDB919-D8D3-4284-962F-F5214538F9AB}" type="presParOf" srcId="{AAE7A1E6-6847-453D-B55B-8A82BF138C1D}" destId="{85B8F607-FDD8-476A-ADBE-E1250824F294}" srcOrd="2" destOrd="0" presId="urn:microsoft.com/office/officeart/2005/8/layout/vList5"/>
    <dgm:cxn modelId="{59E309E0-51A9-4D2E-81D0-70341CD42ADD}" type="presParOf" srcId="{85B8F607-FDD8-476A-ADBE-E1250824F294}" destId="{C04276DC-EE64-470A-B8BC-09067B8045FA}" srcOrd="0" destOrd="0" presId="urn:microsoft.com/office/officeart/2005/8/layout/vList5"/>
    <dgm:cxn modelId="{B7D3439E-4A74-4E9F-AAE0-F8EEB1E8E3CF}" type="presParOf" srcId="{85B8F607-FDD8-476A-ADBE-E1250824F294}" destId="{B37A5355-225B-4C6F-AED7-6C620F99EECC}" srcOrd="1" destOrd="0" presId="urn:microsoft.com/office/officeart/2005/8/layout/vList5"/>
    <dgm:cxn modelId="{91BFCDDE-23E8-47C8-AAAA-1672B02A1519}" type="presParOf" srcId="{AAE7A1E6-6847-453D-B55B-8A82BF138C1D}" destId="{5ACAA866-A8A8-4183-97B5-CEEAB1525C60}" srcOrd="3" destOrd="0" presId="urn:microsoft.com/office/officeart/2005/8/layout/vList5"/>
    <dgm:cxn modelId="{ECCABBC8-41AE-4550-9DCC-2063BB964ADC}" type="presParOf" srcId="{AAE7A1E6-6847-453D-B55B-8A82BF138C1D}" destId="{477213BE-9E91-4950-8451-7F60796F47F4}" srcOrd="4" destOrd="0" presId="urn:microsoft.com/office/officeart/2005/8/layout/vList5"/>
    <dgm:cxn modelId="{EB8C39D6-8CCE-4743-BBF4-3C5E75CB6B2B}" type="presParOf" srcId="{477213BE-9E91-4950-8451-7F60796F47F4}" destId="{F5034101-5B7D-4FE7-B47A-5A48CF39606B}" srcOrd="0" destOrd="0" presId="urn:microsoft.com/office/officeart/2005/8/layout/vList5"/>
    <dgm:cxn modelId="{434B60A3-00F3-4B30-86E2-9DDD2B6CABEA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phân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phối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của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tham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số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đặc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trưng</a:t>
          </a:r>
          <a:r>
            <a: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mẫu</a:t>
          </a:r>
          <a:r>
            <a:rPr 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</a:t>
          </a:r>
          <a:r>
            <a:rPr lang="en-US" sz="3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tham</a:t>
          </a:r>
          <a:r>
            <a:rPr 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khảo</a:t>
          </a:r>
          <a:r>
            <a:rPr 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3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10" custLinFactNeighborY="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 custLinFactNeighborX="2097" custLinFactNeighborY="-1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vi-VN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2034108F-9D30-4C7D-B4F0-B9383A7713CF}" type="presOf" srcId="{F6FEADD9-F67D-41F5-BA4C-3C84956E7F46}" destId="{AAE7A1E6-6847-453D-B55B-8A82BF138C1D}" srcOrd="0" destOrd="0" presId="urn:microsoft.com/office/officeart/2005/8/layout/vList5"/>
    <dgm:cxn modelId="{D210848A-67EE-4597-9810-A75424C39EFD}" type="presOf" srcId="{C59269D0-92A5-481C-BA64-727AFB0DD545}" destId="{B37A5355-225B-4C6F-AED7-6C620F99EECC}" srcOrd="0" destOrd="0" presId="urn:microsoft.com/office/officeart/2005/8/layout/vList5"/>
    <dgm:cxn modelId="{732AF1E0-E986-49EF-961B-BC6010B71906}" type="presOf" srcId="{D1776C8F-2B10-4075-8DF7-7F65AB725ED5}" destId="{F5034101-5B7D-4FE7-B47A-5A48CF39606B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5FE74B65-5DB6-434C-B94D-2B39255BD336}" type="presOf" srcId="{74EE5CD8-078F-4590-BF9C-A341A294A016}" destId="{7E429971-BC57-430F-BB25-C0574E5E39E3}" srcOrd="0" destOrd="0" presId="urn:microsoft.com/office/officeart/2005/8/layout/vList5"/>
    <dgm:cxn modelId="{5E554618-E17A-41E2-A4F9-7E0D342D9AD7}" type="presOf" srcId="{1E4D3931-0DBD-4211-A24A-6AF364284B1E}" destId="{D54B1729-BC98-42C1-9C6C-D65DCBA4358F}" srcOrd="0" destOrd="0" presId="urn:microsoft.com/office/officeart/2005/8/layout/vList5"/>
    <dgm:cxn modelId="{F560E025-475C-4C1F-8AB3-5A365FB0F17F}" type="presOf" srcId="{6BE4E373-0656-4EDC-821E-BE09C952B1F6}" destId="{C7C3E6FD-D83F-4BDA-907E-B5EE041DA931}" srcOrd="0" destOrd="0" presId="urn:microsoft.com/office/officeart/2005/8/layout/vList5"/>
    <dgm:cxn modelId="{A2532580-8A8E-4813-B1D1-FE10DD917C05}" type="presOf" srcId="{AA046201-5C4D-445E-BF0B-5C6D2B0A1945}" destId="{C04276DC-EE64-470A-B8BC-09067B8045FA}" srcOrd="0" destOrd="0" presId="urn:microsoft.com/office/officeart/2005/8/layout/vList5"/>
    <dgm:cxn modelId="{35A8C187-EE94-462F-9D91-6BB27A7D24C4}" type="presParOf" srcId="{AAE7A1E6-6847-453D-B55B-8A82BF138C1D}" destId="{C4407577-18A2-46E0-8805-2838042EB67A}" srcOrd="0" destOrd="0" presId="urn:microsoft.com/office/officeart/2005/8/layout/vList5"/>
    <dgm:cxn modelId="{551496F7-E6E7-4282-B2D7-3BD01349A8C5}" type="presParOf" srcId="{C4407577-18A2-46E0-8805-2838042EB67A}" destId="{7E429971-BC57-430F-BB25-C0574E5E39E3}" srcOrd="0" destOrd="0" presId="urn:microsoft.com/office/officeart/2005/8/layout/vList5"/>
    <dgm:cxn modelId="{03678E36-8427-446F-8342-AA7274021678}" type="presParOf" srcId="{C4407577-18A2-46E0-8805-2838042EB67A}" destId="{D54B1729-BC98-42C1-9C6C-D65DCBA4358F}" srcOrd="1" destOrd="0" presId="urn:microsoft.com/office/officeart/2005/8/layout/vList5"/>
    <dgm:cxn modelId="{2F23E3EF-83CB-40D6-9ACF-F9BCF5DF6FD5}" type="presParOf" srcId="{AAE7A1E6-6847-453D-B55B-8A82BF138C1D}" destId="{AB8574CC-D4F2-4555-AEE3-F4EE58B11D03}" srcOrd="1" destOrd="0" presId="urn:microsoft.com/office/officeart/2005/8/layout/vList5"/>
    <dgm:cxn modelId="{66D95B22-DDD6-40A3-A3AE-C51C74A10BAF}" type="presParOf" srcId="{AAE7A1E6-6847-453D-B55B-8A82BF138C1D}" destId="{85B8F607-FDD8-476A-ADBE-E1250824F294}" srcOrd="2" destOrd="0" presId="urn:microsoft.com/office/officeart/2005/8/layout/vList5"/>
    <dgm:cxn modelId="{E261BF81-DD75-4DEE-9E7E-0637C3DC2BCE}" type="presParOf" srcId="{85B8F607-FDD8-476A-ADBE-E1250824F294}" destId="{C04276DC-EE64-470A-B8BC-09067B8045FA}" srcOrd="0" destOrd="0" presId="urn:microsoft.com/office/officeart/2005/8/layout/vList5"/>
    <dgm:cxn modelId="{95F0AD3B-AEFB-4881-A437-0355EF2E4929}" type="presParOf" srcId="{85B8F607-FDD8-476A-ADBE-E1250824F294}" destId="{B37A5355-225B-4C6F-AED7-6C620F99EECC}" srcOrd="1" destOrd="0" presId="urn:microsoft.com/office/officeart/2005/8/layout/vList5"/>
    <dgm:cxn modelId="{358CCF82-14AD-4196-AB85-C6767F98E850}" type="presParOf" srcId="{AAE7A1E6-6847-453D-B55B-8A82BF138C1D}" destId="{5ACAA866-A8A8-4183-97B5-CEEAB1525C60}" srcOrd="3" destOrd="0" presId="urn:microsoft.com/office/officeart/2005/8/layout/vList5"/>
    <dgm:cxn modelId="{49C64E99-1A5C-4AEE-857C-52F95DF5DADE}" type="presParOf" srcId="{AAE7A1E6-6847-453D-B55B-8A82BF138C1D}" destId="{477213BE-9E91-4950-8451-7F60796F47F4}" srcOrd="4" destOrd="0" presId="urn:microsoft.com/office/officeart/2005/8/layout/vList5"/>
    <dgm:cxn modelId="{A4E58099-61E3-401C-92B1-C1A639AC72E1}" type="presParOf" srcId="{477213BE-9E91-4950-8451-7F60796F47F4}" destId="{F5034101-5B7D-4FE7-B47A-5A48CF39606B}" srcOrd="0" destOrd="0" presId="urn:microsoft.com/office/officeart/2005/8/layout/vList5"/>
    <dgm:cxn modelId="{F7CD440D-302C-4F7B-9BF8-F11134BD7506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409694" y="-2076704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sp:txBody>
      <dsp:txXfrm rot="-5400000">
        <a:off x="1194282" y="138708"/>
        <a:ext cx="5511316" cy="1080492"/>
      </dsp:txXfrm>
    </dsp:sp>
    <dsp:sp modelId="{7E429971-BC57-430F-BB25-C0574E5E39E3}">
      <dsp:nvSpPr>
        <dsp:cNvPr id="0" name=""/>
        <dsp:cNvSpPr/>
      </dsp:nvSpPr>
      <dsp:spPr>
        <a:xfrm>
          <a:off x="120" y="0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</a:p>
      </dsp:txBody>
      <dsp:txXfrm>
        <a:off x="58408" y="58288"/>
        <a:ext cx="1077466" cy="1234039"/>
      </dsp:txXfrm>
    </dsp:sp>
    <dsp:sp modelId="{B37A5355-225B-4C6F-AED7-6C620F99EECC}">
      <dsp:nvSpPr>
        <dsp:cNvPr id="0" name=""/>
        <dsp:cNvSpPr/>
      </dsp:nvSpPr>
      <dsp:spPr>
        <a:xfrm rot="5400000">
          <a:off x="3409574" y="-660158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3704779"/>
            <a:satOff val="24298"/>
            <a:lumOff val="120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704779"/>
              <a:satOff val="24298"/>
              <a:lumOff val="12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sp:txBody>
      <dsp:txXfrm rot="-5400000">
        <a:off x="1194162" y="1555254"/>
        <a:ext cx="5511316" cy="1080492"/>
      </dsp:txXfrm>
    </dsp:sp>
    <dsp:sp modelId="{C04276DC-EE64-470A-B8BC-09067B8045FA}">
      <dsp:nvSpPr>
        <dsp:cNvPr id="0" name=""/>
        <dsp:cNvSpPr/>
      </dsp:nvSpPr>
      <dsp:spPr>
        <a:xfrm>
          <a:off x="120" y="1420192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3492262"/>
                <a:satOff val="29060"/>
                <a:lumOff val="-3530"/>
                <a:alphaOff val="0"/>
                <a:shade val="51000"/>
                <a:satMod val="130000"/>
              </a:schemeClr>
            </a:gs>
            <a:gs pos="80000">
              <a:schemeClr val="accent3">
                <a:hueOff val="3492262"/>
                <a:satOff val="29060"/>
                <a:lumOff val="-3530"/>
                <a:alphaOff val="0"/>
                <a:shade val="93000"/>
                <a:satMod val="130000"/>
              </a:schemeClr>
            </a:gs>
            <a:gs pos="100000">
              <a:schemeClr val="accent3">
                <a:hueOff val="3492262"/>
                <a:satOff val="29060"/>
                <a:lumOff val="-3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2</a:t>
          </a:r>
        </a:p>
      </dsp:txBody>
      <dsp:txXfrm>
        <a:off x="58408" y="1478480"/>
        <a:ext cx="1077466" cy="1234039"/>
      </dsp:txXfrm>
    </dsp:sp>
    <dsp:sp modelId="{C7C3E6FD-D83F-4BDA-907E-B5EE041DA931}">
      <dsp:nvSpPr>
        <dsp:cNvPr id="0" name=""/>
        <dsp:cNvSpPr/>
      </dsp:nvSpPr>
      <dsp:spPr>
        <a:xfrm rot="5400000">
          <a:off x="3409695" y="756388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7409558"/>
            <a:satOff val="48597"/>
            <a:lumOff val="240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409558"/>
              <a:satOff val="48597"/>
              <a:lumOff val="240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 phân phối của các tham số đặc trưng mẫu</a:t>
          </a:r>
        </a:p>
      </dsp:txBody>
      <dsp:txXfrm rot="-5400000">
        <a:off x="1194283" y="2971800"/>
        <a:ext cx="5511316" cy="1080492"/>
      </dsp:txXfrm>
    </dsp:sp>
    <dsp:sp modelId="{F5034101-5B7D-4FE7-B47A-5A48CF39606B}">
      <dsp:nvSpPr>
        <dsp:cNvPr id="0" name=""/>
        <dsp:cNvSpPr/>
      </dsp:nvSpPr>
      <dsp:spPr>
        <a:xfrm>
          <a:off x="120" y="2838338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6984524"/>
                <a:satOff val="58120"/>
                <a:lumOff val="-7059"/>
                <a:alphaOff val="0"/>
                <a:shade val="51000"/>
                <a:satMod val="130000"/>
              </a:schemeClr>
            </a:gs>
            <a:gs pos="80000">
              <a:schemeClr val="accent3">
                <a:hueOff val="6984524"/>
                <a:satOff val="58120"/>
                <a:lumOff val="-7059"/>
                <a:alphaOff val="0"/>
                <a:shade val="93000"/>
                <a:satMod val="130000"/>
              </a:schemeClr>
            </a:gs>
            <a:gs pos="100000">
              <a:schemeClr val="accent3">
                <a:hueOff val="6984524"/>
                <a:satOff val="58120"/>
                <a:lumOff val="-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3</a:t>
          </a:r>
        </a:p>
      </dsp:txBody>
      <dsp:txXfrm>
        <a:off x="58408" y="2896626"/>
        <a:ext cx="1077466" cy="1234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273540" y="-655195"/>
          <a:ext cx="3352800" cy="55113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strike="noStrike" kern="1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</a:t>
          </a:r>
          <a:r>
            <a:rPr lang="en-US" sz="3200" kern="1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tham số đặc trưng mẫu</a:t>
          </a:r>
        </a:p>
      </dsp:txBody>
      <dsp:txXfrm rot="-5400000">
        <a:off x="1194282" y="424063"/>
        <a:ext cx="5511316" cy="3352800"/>
      </dsp:txXfrm>
    </dsp:sp>
    <dsp:sp modelId="{7E429971-BC57-430F-BB25-C0574E5E39E3}">
      <dsp:nvSpPr>
        <dsp:cNvPr id="0" name=""/>
        <dsp:cNvSpPr/>
      </dsp:nvSpPr>
      <dsp:spPr>
        <a:xfrm>
          <a:off x="120" y="0"/>
          <a:ext cx="1194042" cy="4191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</a:p>
      </dsp:txBody>
      <dsp:txXfrm>
        <a:off x="58408" y="58288"/>
        <a:ext cx="1077466" cy="4074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409694" y="-2076704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sp:txBody>
      <dsp:txXfrm rot="-5400000">
        <a:off x="1194282" y="138708"/>
        <a:ext cx="5511316" cy="1080492"/>
      </dsp:txXfrm>
    </dsp:sp>
    <dsp:sp modelId="{7E429971-BC57-430F-BB25-C0574E5E39E3}">
      <dsp:nvSpPr>
        <dsp:cNvPr id="0" name=""/>
        <dsp:cNvSpPr/>
      </dsp:nvSpPr>
      <dsp:spPr>
        <a:xfrm>
          <a:off x="120" y="0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</a:p>
      </dsp:txBody>
      <dsp:txXfrm>
        <a:off x="58408" y="58288"/>
        <a:ext cx="1077466" cy="1234039"/>
      </dsp:txXfrm>
    </dsp:sp>
    <dsp:sp modelId="{B37A5355-225B-4C6F-AED7-6C620F99EECC}">
      <dsp:nvSpPr>
        <dsp:cNvPr id="0" name=""/>
        <dsp:cNvSpPr/>
      </dsp:nvSpPr>
      <dsp:spPr>
        <a:xfrm rot="5400000">
          <a:off x="3409574" y="-660158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3704779"/>
            <a:satOff val="24298"/>
            <a:lumOff val="120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704779"/>
              <a:satOff val="24298"/>
              <a:lumOff val="12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sp:txBody>
      <dsp:txXfrm rot="-5400000">
        <a:off x="1194162" y="1555254"/>
        <a:ext cx="5511316" cy="1080492"/>
      </dsp:txXfrm>
    </dsp:sp>
    <dsp:sp modelId="{C04276DC-EE64-470A-B8BC-09067B8045FA}">
      <dsp:nvSpPr>
        <dsp:cNvPr id="0" name=""/>
        <dsp:cNvSpPr/>
      </dsp:nvSpPr>
      <dsp:spPr>
        <a:xfrm>
          <a:off x="120" y="1420192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3492262"/>
                <a:satOff val="29060"/>
                <a:lumOff val="-3530"/>
                <a:alphaOff val="0"/>
                <a:shade val="51000"/>
                <a:satMod val="130000"/>
              </a:schemeClr>
            </a:gs>
            <a:gs pos="80000">
              <a:schemeClr val="accent3">
                <a:hueOff val="3492262"/>
                <a:satOff val="29060"/>
                <a:lumOff val="-3530"/>
                <a:alphaOff val="0"/>
                <a:shade val="93000"/>
                <a:satMod val="130000"/>
              </a:schemeClr>
            </a:gs>
            <a:gs pos="100000">
              <a:schemeClr val="accent3">
                <a:hueOff val="3492262"/>
                <a:satOff val="29060"/>
                <a:lumOff val="-3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2</a:t>
          </a:r>
        </a:p>
      </dsp:txBody>
      <dsp:txXfrm>
        <a:off x="58408" y="1478480"/>
        <a:ext cx="1077466" cy="1234039"/>
      </dsp:txXfrm>
    </dsp:sp>
    <dsp:sp modelId="{C7C3E6FD-D83F-4BDA-907E-B5EE041DA931}">
      <dsp:nvSpPr>
        <dsp:cNvPr id="0" name=""/>
        <dsp:cNvSpPr/>
      </dsp:nvSpPr>
      <dsp:spPr>
        <a:xfrm rot="5400000">
          <a:off x="3409695" y="756388"/>
          <a:ext cx="1080492" cy="5511316"/>
        </a:xfrm>
        <a:prstGeom prst="rect">
          <a:avLst/>
        </a:prstGeom>
        <a:solidFill>
          <a:schemeClr val="accent3">
            <a:tint val="40000"/>
            <a:alpha val="90000"/>
            <a:hueOff val="7409558"/>
            <a:satOff val="48597"/>
            <a:lumOff val="240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409558"/>
              <a:satOff val="48597"/>
              <a:lumOff val="240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 phân phối của các tham số đặc trưng mẫu</a:t>
          </a:r>
        </a:p>
      </dsp:txBody>
      <dsp:txXfrm rot="-5400000">
        <a:off x="1194283" y="2971800"/>
        <a:ext cx="5511316" cy="1080492"/>
      </dsp:txXfrm>
    </dsp:sp>
    <dsp:sp modelId="{F5034101-5B7D-4FE7-B47A-5A48CF39606B}">
      <dsp:nvSpPr>
        <dsp:cNvPr id="0" name=""/>
        <dsp:cNvSpPr/>
      </dsp:nvSpPr>
      <dsp:spPr>
        <a:xfrm>
          <a:off x="120" y="2838338"/>
          <a:ext cx="1194042" cy="1350615"/>
        </a:xfrm>
        <a:prstGeom prst="roundRect">
          <a:avLst/>
        </a:prstGeom>
        <a:gradFill rotWithShape="0">
          <a:gsLst>
            <a:gs pos="0">
              <a:schemeClr val="accent3">
                <a:hueOff val="6984524"/>
                <a:satOff val="58120"/>
                <a:lumOff val="-7059"/>
                <a:alphaOff val="0"/>
                <a:shade val="51000"/>
                <a:satMod val="130000"/>
              </a:schemeClr>
            </a:gs>
            <a:gs pos="80000">
              <a:schemeClr val="accent3">
                <a:hueOff val="6984524"/>
                <a:satOff val="58120"/>
                <a:lumOff val="-7059"/>
                <a:alphaOff val="0"/>
                <a:shade val="93000"/>
                <a:satMod val="130000"/>
              </a:schemeClr>
            </a:gs>
            <a:gs pos="100000">
              <a:schemeClr val="accent3">
                <a:hueOff val="6984524"/>
                <a:satOff val="58120"/>
                <a:lumOff val="-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3</a:t>
          </a:r>
        </a:p>
      </dsp:txBody>
      <dsp:txXfrm>
        <a:off x="58408" y="2896626"/>
        <a:ext cx="1077466" cy="1234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634122" y="-2233276"/>
          <a:ext cx="1080492" cy="5824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Giới thiệu về mẫu và các tham số đặc trưng mẫu</a:t>
          </a:r>
        </a:p>
      </dsp:txBody>
      <dsp:txXfrm rot="-5400000">
        <a:off x="1262139" y="138707"/>
        <a:ext cx="5824459" cy="1080492"/>
      </dsp:txXfrm>
    </dsp:sp>
    <dsp:sp modelId="{7E429971-BC57-430F-BB25-C0574E5E39E3}">
      <dsp:nvSpPr>
        <dsp:cNvPr id="0" name=""/>
        <dsp:cNvSpPr/>
      </dsp:nvSpPr>
      <dsp:spPr>
        <a:xfrm>
          <a:off x="127" y="0"/>
          <a:ext cx="1261885" cy="13506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</a:p>
      </dsp:txBody>
      <dsp:txXfrm>
        <a:off x="61727" y="61600"/>
        <a:ext cx="1138685" cy="1227415"/>
      </dsp:txXfrm>
    </dsp:sp>
    <dsp:sp modelId="{B37A5355-225B-4C6F-AED7-6C620F99EECC}">
      <dsp:nvSpPr>
        <dsp:cNvPr id="0" name=""/>
        <dsp:cNvSpPr/>
      </dsp:nvSpPr>
      <dsp:spPr>
        <a:xfrm rot="5400000">
          <a:off x="3633996" y="-816729"/>
          <a:ext cx="1080492" cy="5824459"/>
        </a:xfrm>
        <a:prstGeom prst="rect">
          <a:avLst/>
        </a:prstGeom>
        <a:solidFill>
          <a:schemeClr val="accent3">
            <a:tint val="40000"/>
            <a:alpha val="90000"/>
            <a:hueOff val="3704779"/>
            <a:satOff val="24298"/>
            <a:lumOff val="120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704779"/>
              <a:satOff val="24298"/>
              <a:lumOff val="12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 dạng biểu diễn mẫu thường gặp </a:t>
          </a:r>
        </a:p>
      </dsp:txBody>
      <dsp:txXfrm rot="-5400000">
        <a:off x="1262013" y="1555254"/>
        <a:ext cx="5824459" cy="1080492"/>
      </dsp:txXfrm>
    </dsp:sp>
    <dsp:sp modelId="{C04276DC-EE64-470A-B8BC-09067B8045FA}">
      <dsp:nvSpPr>
        <dsp:cNvPr id="0" name=""/>
        <dsp:cNvSpPr/>
      </dsp:nvSpPr>
      <dsp:spPr>
        <a:xfrm>
          <a:off x="127" y="1420192"/>
          <a:ext cx="1261885" cy="1350615"/>
        </a:xfrm>
        <a:prstGeom prst="roundRect">
          <a:avLst/>
        </a:prstGeom>
        <a:gradFill rotWithShape="0">
          <a:gsLst>
            <a:gs pos="0">
              <a:schemeClr val="accent3">
                <a:hueOff val="3492262"/>
                <a:satOff val="29060"/>
                <a:lumOff val="-3530"/>
                <a:alphaOff val="0"/>
                <a:shade val="51000"/>
                <a:satMod val="130000"/>
              </a:schemeClr>
            </a:gs>
            <a:gs pos="80000">
              <a:schemeClr val="accent3">
                <a:hueOff val="3492262"/>
                <a:satOff val="29060"/>
                <a:lumOff val="-3530"/>
                <a:alphaOff val="0"/>
                <a:shade val="93000"/>
                <a:satMod val="130000"/>
              </a:schemeClr>
            </a:gs>
            <a:gs pos="100000">
              <a:schemeClr val="accent3">
                <a:hueOff val="3492262"/>
                <a:satOff val="29060"/>
                <a:lumOff val="-3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2</a:t>
          </a:r>
        </a:p>
      </dsp:txBody>
      <dsp:txXfrm>
        <a:off x="61727" y="1481792"/>
        <a:ext cx="1138685" cy="1227415"/>
      </dsp:txXfrm>
    </dsp:sp>
    <dsp:sp modelId="{C7C3E6FD-D83F-4BDA-907E-B5EE041DA931}">
      <dsp:nvSpPr>
        <dsp:cNvPr id="0" name=""/>
        <dsp:cNvSpPr/>
      </dsp:nvSpPr>
      <dsp:spPr>
        <a:xfrm rot="5400000">
          <a:off x="3634124" y="599817"/>
          <a:ext cx="1080492" cy="5824459"/>
        </a:xfrm>
        <a:prstGeom prst="rect">
          <a:avLst/>
        </a:prstGeom>
        <a:solidFill>
          <a:schemeClr val="accent3">
            <a:tint val="40000"/>
            <a:alpha val="90000"/>
            <a:hueOff val="7409558"/>
            <a:satOff val="48597"/>
            <a:lumOff val="240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409558"/>
              <a:satOff val="48597"/>
              <a:lumOff val="240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Luật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phân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phối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của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các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tham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số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đặc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trưng</a:t>
          </a:r>
          <a:r>
            <a:rPr lang="en-US" sz="32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mẫu</a:t>
          </a:r>
          <a:r>
            <a:rPr lang="en-US" sz="3200" kern="1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</a:t>
          </a:r>
          <a:r>
            <a:rPr lang="en-US" sz="3200" kern="1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tham</a:t>
          </a:r>
          <a:r>
            <a:rPr lang="en-US" sz="3200" kern="1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3200" kern="1200" dirty="0" err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khảo</a:t>
          </a:r>
          <a:r>
            <a:rPr lang="en-US" sz="3200" kern="1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32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62141" y="2971800"/>
        <a:ext cx="5824459" cy="1080492"/>
      </dsp:txXfrm>
    </dsp:sp>
    <dsp:sp modelId="{F5034101-5B7D-4FE7-B47A-5A48CF39606B}">
      <dsp:nvSpPr>
        <dsp:cNvPr id="0" name=""/>
        <dsp:cNvSpPr/>
      </dsp:nvSpPr>
      <dsp:spPr>
        <a:xfrm>
          <a:off x="127" y="2838338"/>
          <a:ext cx="1261885" cy="1350615"/>
        </a:xfrm>
        <a:prstGeom prst="roundRect">
          <a:avLst/>
        </a:prstGeom>
        <a:gradFill rotWithShape="0">
          <a:gsLst>
            <a:gs pos="0">
              <a:schemeClr val="accent3">
                <a:hueOff val="6984524"/>
                <a:satOff val="58120"/>
                <a:lumOff val="-7059"/>
                <a:alphaOff val="0"/>
                <a:shade val="51000"/>
                <a:satMod val="130000"/>
              </a:schemeClr>
            </a:gs>
            <a:gs pos="80000">
              <a:schemeClr val="accent3">
                <a:hueOff val="6984524"/>
                <a:satOff val="58120"/>
                <a:lumOff val="-7059"/>
                <a:alphaOff val="0"/>
                <a:shade val="93000"/>
                <a:satMod val="130000"/>
              </a:schemeClr>
            </a:gs>
            <a:gs pos="100000">
              <a:schemeClr val="accent3">
                <a:hueOff val="6984524"/>
                <a:satOff val="58120"/>
                <a:lumOff val="-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3</a:t>
          </a:r>
        </a:p>
      </dsp:txBody>
      <dsp:txXfrm>
        <a:off x="61727" y="2899938"/>
        <a:ext cx="1138685" cy="1227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1487-8AB1-4996-A6A4-CDD2E606A675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73BC0-24F9-4F1E-8BAD-428C332BC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Vì</a:t>
            </a:r>
            <a:r>
              <a:rPr lang="en-US" baseline="0"/>
              <a:t> N rất lớn, nên ta không thể khảo sát tất cả phần tử trong tổng thể, do đó không thể biết được thông tin chính xác về tổng thể.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Nếu</a:t>
            </a:r>
            <a:r>
              <a:rPr lang="en-US" baseline="0"/>
              <a:t> không lấy ngẫu nhiên, mẫu sẽ bị lệch, và không đại diện cho tổng thể.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Nhấn</a:t>
            </a:r>
            <a:r>
              <a:rPr lang="en-US" baseline="0"/>
              <a:t> mạnh: biết mẫu, không thể biết tổng thể (mà chỉ có thể dự đoán, ước lượng…)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Viết</a:t>
            </a:r>
            <a:r>
              <a:rPr lang="en-US" baseline="0"/>
              <a:t> hoa: ĐLNN, viết thường: giá trị cụ thể của ĐLNN.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Tổng thể</a:t>
            </a:r>
            <a:r>
              <a:rPr lang="en-US" baseline="0"/>
              <a:t> có phân phối chuẩn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C1CC6D-82C9-457C-BB17-10F24FFEDE5A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07328" y="1946209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1003B178-A40C-4248-A173-6DB3F760F9F8}" type="datetime1">
              <a:rPr lang="en-US" smtClean="0"/>
              <a:pPr/>
              <a:t>4/19/2021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216AB97F-5E97-4761-8FC9-F741E7D0FC52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566-CF3A-4183-B2EA-413A7B15993B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Phi Hùng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0C79-3E8E-4665-B07E-5F7F36BFCF6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Phi Hùng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5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4267200" y="1981200"/>
            <a:ext cx="4419600" cy="730469"/>
          </a:xfrm>
        </p:spPr>
        <p:txBody>
          <a:bodyPr>
            <a:noAutofit/>
          </a:bodyPr>
          <a:lstStyle/>
          <a:p>
            <a:r>
              <a:rPr lang="en-US" sz="3600" dirty="0" smtClean="0"/>
              <a:t>THỐNG KÊ TOÁN HỌC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>
                <a:latin typeface="+mj-lt"/>
                <a:cs typeface="Times New Roman" pitchFamily="18" charset="0"/>
              </a:rPr>
              <a:t>LÝ THUYẾT MẪU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ABEA-D080-4663-818B-C634D3E5E79C}" type="datetime2">
              <a:rPr lang="en-US" smtClean="0"/>
              <a:pPr/>
              <a:t>Monday, April 19,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293206-961D-47D5-BF8C-F4E3568F5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Trung bình mẫu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82000" cy="52578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ngẫu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nhiên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cụ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thể</a:t>
                </a:r>
                <a:r>
                  <a:rPr lang="en-US" dirty="0"/>
                  <a:t>,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i="1" dirty="0" err="1"/>
                  <a:t>giá</a:t>
                </a:r>
                <a:r>
                  <a:rPr lang="en-US" i="1" dirty="0"/>
                  <a:t> </a:t>
                </a:r>
                <a:r>
                  <a:rPr lang="en-US" i="1" dirty="0" err="1"/>
                  <a:t>trị</a:t>
                </a:r>
                <a:r>
                  <a:rPr lang="en-US" i="1" dirty="0"/>
                  <a:t> </a:t>
                </a:r>
                <a:r>
                  <a:rPr lang="en-US" i="1" dirty="0" err="1"/>
                  <a:t>cụ</a:t>
                </a:r>
                <a:r>
                  <a:rPr lang="en-US" i="1" dirty="0"/>
                  <a:t> </a:t>
                </a:r>
                <a:r>
                  <a:rPr lang="en-US" i="1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,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vô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b="1" dirty="0" err="1"/>
                  <a:t>các</a:t>
                </a:r>
                <a:r>
                  <a:rPr lang="en-US" b="1" dirty="0"/>
                  <a:t> </a:t>
                </a:r>
                <a:r>
                  <a:rPr lang="en-US" b="1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cụ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phối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trung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bình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mẫu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82000" cy="5257800"/>
              </a:xfrm>
              <a:blipFill rotWithShape="0">
                <a:blip r:embed="rId2"/>
                <a:stretch>
                  <a:fillRect t="-1392" r="-1236" b="-13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Nhóm 7"/>
          <p:cNvGrpSpPr/>
          <p:nvPr/>
        </p:nvGrpSpPr>
        <p:grpSpPr>
          <a:xfrm>
            <a:off x="6477000" y="2133600"/>
            <a:ext cx="2514600" cy="376238"/>
            <a:chOff x="6477000" y="2133600"/>
            <a:chExt cx="2514600" cy="376238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086600" y="2133600"/>
              <a:ext cx="1905000" cy="376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latin typeface="Tahoma" pitchFamily="34" charset="0"/>
                </a:rPr>
                <a:t>n = Sample Size</a:t>
              </a: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6477000" y="2321719"/>
              <a:ext cx="609600" cy="1571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8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Phương sai mẫ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223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4958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Độ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lệch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chuẩn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chỉnh</a:t>
            </a:r>
            <a:r>
              <a:rPr lang="en-US" sz="2800" dirty="0">
                <a:solidFill>
                  <a:srgbClr val="FF0000"/>
                </a:solidFill>
              </a:rPr>
              <a:t> s 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ước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1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Tỷ lệ mẫu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07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A.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A:</a:t>
            </a:r>
          </a:p>
          <a:p>
            <a:r>
              <a:rPr lang="en-US" dirty="0"/>
              <a:t>  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00400" y="3048000"/>
          <a:ext cx="1032388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1032388" cy="914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2672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 p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p.</a:t>
            </a:r>
          </a:p>
        </p:txBody>
      </p:sp>
    </p:spTree>
    <p:extLst>
      <p:ext uri="{BB962C8B-B14F-4D97-AF65-F5344CB8AC3E}">
        <p14:creationId xmlns:p14="http://schemas.microsoft.com/office/powerpoint/2010/main" val="25931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April 19,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8380"/>
              </p:ext>
            </p:extLst>
          </p:nvPr>
        </p:nvGraphicFramePr>
        <p:xfrm>
          <a:off x="1371600" y="1600200"/>
          <a:ext cx="6705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dạng mẫu thường gặp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Mẫu dạng điểm : </a:t>
            </a:r>
            <a:r>
              <a:rPr lang="en-US"/>
              <a:t>còn gọi là bảng dữ liệu thô</a:t>
            </a:r>
          </a:p>
          <a:p>
            <a:r>
              <a:rPr lang="en-US">
                <a:solidFill>
                  <a:srgbClr val="0070C0"/>
                </a:solidFill>
              </a:rPr>
              <a:t>Mẫu dạng tần số : </a:t>
            </a:r>
            <a:r>
              <a:rPr lang="en-US"/>
              <a:t>dữ liệu thô được tổ chức lại theo tần số xuất hiện.</a:t>
            </a:r>
          </a:p>
          <a:p>
            <a:r>
              <a:rPr lang="en-US">
                <a:solidFill>
                  <a:srgbClr val="0070C0"/>
                </a:solidFill>
              </a:rPr>
              <a:t>Mẫu dạng khoảng : </a:t>
            </a:r>
            <a:r>
              <a:rPr lang="en-US"/>
              <a:t>dữ liệu thô được chia thành các khoảng lớp và tần số tương ứng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Mẫu dạng điểm, 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chai champagne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1962 </a:t>
            </a:r>
            <a:r>
              <a:rPr lang="en-US" dirty="0" err="1"/>
              <a:t>đến</a:t>
            </a:r>
            <a:r>
              <a:rPr lang="en-US" dirty="0"/>
              <a:t> 1969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" y="2505075"/>
            <a:ext cx="8887108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3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Arial" charset="0"/>
              </a:rPr>
              <a:t>Mẫu dạng tần số</a:t>
            </a:r>
          </a:p>
        </p:txBody>
      </p:sp>
      <p:graphicFrame>
        <p:nvGraphicFramePr>
          <p:cNvPr id="328772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276345"/>
              </p:ext>
            </p:extLst>
          </p:nvPr>
        </p:nvGraphicFramePr>
        <p:xfrm>
          <a:off x="299187" y="2197983"/>
          <a:ext cx="2699507" cy="2590800"/>
        </p:xfrm>
        <a:graphic>
          <a:graphicData uri="http://schemas.openxmlformats.org/drawingml/2006/table">
            <a:tbl>
              <a:tblPr/>
              <a:tblGrid>
                <a:gridCol w="12183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1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2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221887" marR="221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221887" marR="221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221887" marR="221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1887" marR="221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221887" marR="221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1887" marR="221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221887" marR="221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221887" marR="221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221887" marR="221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21887" marR="221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6–</a:t>
            </a:r>
            <a:fld id="{901A4846-04DA-41AE-AFF7-589CFA4A1D2F}" type="slidenum">
              <a:rPr lang="en-US"/>
              <a:pPr/>
              <a:t>16</a:t>
            </a:fld>
            <a:r>
              <a:rPr lang="en-US"/>
              <a:t>/28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707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312634" y="890506"/>
                <a:ext cx="8458200" cy="106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latin typeface="Arial" charset="0"/>
                  </a:rPr>
                  <a:t>Khi có các giá trị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𝑥</m:t>
                    </m:r>
                    <m:r>
                      <a:rPr lang="pt-BR" i="1" baseline="-2500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>
                    <a:latin typeface="Arial" charset="0"/>
                  </a:rPr>
                  <a:t> trùng nhau, ta gom dữ liệu thô (dạng điểm) về </a:t>
                </a:r>
                <a:r>
                  <a:rPr lang="pt-BR" dirty="0">
                    <a:solidFill>
                      <a:srgbClr val="7030A0"/>
                    </a:solidFill>
                    <a:latin typeface="Arial" charset="0"/>
                  </a:rPr>
                  <a:t>dữ liệu dạng tần số</a:t>
                </a:r>
                <a:r>
                  <a:rPr lang="pt-BR" dirty="0">
                    <a:latin typeface="Arial" charset="0"/>
                  </a:rPr>
                  <a:t>.</a:t>
                </a:r>
                <a:endParaRPr lang="pt-BR" i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28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312634" y="890506"/>
                <a:ext cx="8458200" cy="1066800"/>
              </a:xfrm>
              <a:blipFill rotWithShape="0">
                <a:blip r:embed="rId3"/>
                <a:stretch>
                  <a:fillRect l="-1801" t="-7429" b="-188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751" name="Rectangle 47"/>
              <p:cNvSpPr>
                <a:spLocks noChangeArrowheads="1"/>
              </p:cNvSpPr>
              <p:nvPr/>
            </p:nvSpPr>
            <p:spPr bwMode="auto">
              <a:xfrm>
                <a:off x="3083859" y="2040988"/>
                <a:ext cx="5134708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pt-BR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pt-BR" sz="3200" b="1" i="1" baseline="-2500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pt-BR" sz="3200" b="1" dirty="0" smtClean="0"/>
                  <a:t>: các </a:t>
                </a:r>
                <a:r>
                  <a:rPr lang="pt-BR" sz="3200" b="1" dirty="0"/>
                  <a:t>giá trị cụ thể mẫu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pt-BR" sz="3200" b="1" dirty="0">
                    <a:solidFill>
                      <a:srgbClr val="CC3300"/>
                    </a:solidFill>
                  </a:rPr>
                  <a:t>Tần số m</a:t>
                </a:r>
                <a14:m>
                  <m:oMath xmlns:m="http://schemas.openxmlformats.org/officeDocument/2006/math">
                    <m:r>
                      <a:rPr lang="pt-BR" sz="3200" b="1" i="1" baseline="-25000">
                        <a:solidFill>
                          <a:srgbClr val="CC330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pt-BR" sz="3200" b="1" dirty="0"/>
                  <a:t>: </a:t>
                </a:r>
                <a:r>
                  <a:rPr lang="en-US" sz="3200" b="1" dirty="0" err="1"/>
                  <a:t>số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lần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xuất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hiện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của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phần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tử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3200" b="1" dirty="0"/>
                  <a:t> tương ứng</a:t>
                </a:r>
                <a:r>
                  <a:rPr lang="pt-BR" sz="3200" b="1" i="1" dirty="0"/>
                  <a:t>.</a:t>
                </a:r>
              </a:p>
            </p:txBody>
          </p:sp>
        </mc:Choice>
        <mc:Fallback xmlns="">
          <p:sp>
            <p:nvSpPr>
              <p:cNvPr id="328751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3859" y="2040988"/>
                <a:ext cx="5134708" cy="1828800"/>
              </a:xfrm>
              <a:prstGeom prst="rect">
                <a:avLst/>
              </a:prstGeom>
              <a:blipFill rotWithShape="0">
                <a:blip r:embed="rId4"/>
                <a:stretch>
                  <a:fillRect l="-3207" t="-4000" r="-1306"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Nhóm 9"/>
          <p:cNvGrpSpPr/>
          <p:nvPr/>
        </p:nvGrpSpPr>
        <p:grpSpPr>
          <a:xfrm>
            <a:off x="3236259" y="3733801"/>
            <a:ext cx="5638800" cy="2221745"/>
            <a:chOff x="3236259" y="3733801"/>
            <a:chExt cx="5638800" cy="2221745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3236259" y="3733801"/>
              <a:ext cx="5638800" cy="16240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pt-BR" sz="2800" b="1" dirty="0" smtClean="0">
                  <a:latin typeface="Arial" charset="0"/>
                </a:rPr>
                <a:t>Ví dụ</a:t>
              </a:r>
              <a:r>
                <a:rPr lang="pt-BR" sz="2800" dirty="0" smtClean="0">
                  <a:latin typeface="Arial" charset="0"/>
                </a:rPr>
                <a:t>: Kiểm tra ngẫu nhiên 50 SV. Ta sắp xếp điểm số thu được theo thứ tự tăng dần và số SV có điểm tương ứng như sau:</a:t>
              </a:r>
            </a:p>
            <a:p>
              <a:pPr marL="0" indent="0">
                <a:buFont typeface="Arial" pitchFamily="34" charset="0"/>
                <a:buNone/>
              </a:pPr>
              <a:endParaRPr lang="pt-BR" sz="2800" i="1" dirty="0">
                <a:latin typeface="Arial" charset="0"/>
              </a:endParaRPr>
            </a:p>
          </p:txBody>
        </p:sp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8611" y="5331201"/>
              <a:ext cx="5332223" cy="624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1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8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22412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215B2F"/>
                </a:solidFill>
              </a:rPr>
              <a:t>Mẫu</a:t>
            </a:r>
            <a:r>
              <a:rPr lang="en-US" sz="3200" b="1" dirty="0" smtClean="0">
                <a:solidFill>
                  <a:srgbClr val="215B2F"/>
                </a:solidFill>
              </a:rPr>
              <a:t> </a:t>
            </a:r>
            <a:r>
              <a:rPr lang="en-US" sz="3200" b="1" dirty="0" err="1" smtClean="0">
                <a:solidFill>
                  <a:srgbClr val="215B2F"/>
                </a:solidFill>
              </a:rPr>
              <a:t>dạng</a:t>
            </a:r>
            <a:r>
              <a:rPr lang="en-US" sz="3200" b="1" dirty="0" smtClean="0">
                <a:solidFill>
                  <a:srgbClr val="215B2F"/>
                </a:solidFill>
              </a:rPr>
              <a:t> </a:t>
            </a:r>
            <a:r>
              <a:rPr lang="en-US" sz="3200" b="1" dirty="0" err="1" smtClean="0">
                <a:solidFill>
                  <a:srgbClr val="215B2F"/>
                </a:solidFill>
              </a:rPr>
              <a:t>khoảng</a:t>
            </a:r>
            <a:r>
              <a:rPr lang="en-US" sz="3200" b="1" dirty="0" smtClean="0">
                <a:solidFill>
                  <a:srgbClr val="215B2F"/>
                </a:solidFill>
              </a:rPr>
              <a:t> </a:t>
            </a:r>
            <a:r>
              <a:rPr lang="en-US" sz="4000" dirty="0">
                <a:effectLst/>
                <a:latin typeface="Arial" charset="0"/>
              </a:rPr>
              <a:t>	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9519" name="Group 2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806315"/>
                  </p:ext>
                </p:extLst>
              </p:nvPr>
            </p:nvGraphicFramePr>
            <p:xfrm>
              <a:off x="1511545" y="990600"/>
              <a:ext cx="6108455" cy="3535680"/>
            </p:xfrm>
            <a:graphic>
              <a:graphicData uri="http://schemas.openxmlformats.org/drawingml/2006/table">
                <a:tbl>
                  <a:tblPr/>
                  <a:tblGrid>
                    <a:gridCol w="159828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533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95679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9261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Tâm lớp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cs typeface="Arial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kumimoji="0" lang="pt-B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Chiều cao (cm)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sz="2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(khoảng lớp)</a:t>
                          </a:r>
                          <a:endParaRPr kumimoji="0" lang="pt-BR" sz="2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Số</a:t>
                          </a: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SV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1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(</a:t>
                          </a:r>
                          <a:r>
                            <a:rPr kumimoji="0" lang="en-US" sz="2800" b="0" i="1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tần</a:t>
                          </a:r>
                          <a:r>
                            <a:rPr kumimoji="0" lang="en-US" sz="2800" b="0" i="1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sz="2800" b="0" i="1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số</a:t>
                          </a:r>
                          <a:r>
                            <a:rPr kumimoji="0" lang="en-US" sz="2800" b="0" i="1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28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  <a:ea typeface="+mn-ea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kumimoji="0" lang="en-US" sz="2800" b="0" i="1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7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154,5</a:t>
                          </a:r>
                          <a:endParaRPr kumimoji="0" 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151–</a:t>
                          </a: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158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7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162,5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+mn-ea"/>
                              <a:cs typeface="Times New Roman" pitchFamily="18" charset="0"/>
                            </a:rPr>
                            <a:t>159</a:t>
                          </a: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–166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7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170,5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167–174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41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7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178,5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175–182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27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7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186,5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183–190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9519" name="Group 2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806315"/>
                  </p:ext>
                </p:extLst>
              </p:nvPr>
            </p:nvGraphicFramePr>
            <p:xfrm>
              <a:off x="1511545" y="990600"/>
              <a:ext cx="6108455" cy="3535680"/>
            </p:xfrm>
            <a:graphic>
              <a:graphicData uri="http://schemas.openxmlformats.org/drawingml/2006/table">
                <a:tbl>
                  <a:tblPr/>
                  <a:tblGrid>
                    <a:gridCol w="159828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33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9567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817" t="-6452" r="-283969" b="-29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Chiều cao (cm)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pt-BR" sz="2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(khoảng lớp)</a:t>
                          </a:r>
                          <a:endParaRPr kumimoji="0" lang="pt-BR" sz="2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15576" t="-6452" r="-935" b="-29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154,5</a:t>
                          </a:r>
                          <a:endParaRPr kumimoji="0" 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151–</a:t>
                          </a: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158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5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162,5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+mn-ea"/>
                              <a:cs typeface="Times New Roman" pitchFamily="18" charset="0"/>
                            </a:rPr>
                            <a:t>159</a:t>
                          </a: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–166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18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170,5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167–174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41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178,5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175–182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27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Arial" charset="0"/>
                              <a:cs typeface="Times New Roman" pitchFamily="18" charset="0"/>
                            </a:rPr>
                            <a:t>186,5</a:t>
                          </a:r>
                          <a:endParaRPr kumimoji="0" lang="en-US" sz="28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183–190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rPr>
                            <a:t>8</a:t>
                          </a:r>
                        </a:p>
                      </a:txBody>
                      <a:tcPr marL="84406" marR="84406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518" name="Rectangle 206"/>
              <p:cNvSpPr>
                <a:spLocks noChangeArrowheads="1"/>
              </p:cNvSpPr>
              <p:nvPr/>
            </p:nvSpPr>
            <p:spPr bwMode="auto">
              <a:xfrm>
                <a:off x="228600" y="4572000"/>
                <a:ext cx="8873198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pt-BR" sz="2400" dirty="0"/>
                  <a:t>Khoảng lớp: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min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pt-BR" sz="2400" dirty="0"/>
                  <a:t>Tâm lớp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trung bình khoảng lớp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min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)/2</m:t>
                    </m:r>
                  </m:oMath>
                </a14:m>
                <a:endParaRPr lang="pt-BR" sz="24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Arial" charset="0"/>
                  <a:buChar char="•"/>
                </a:pPr>
                <a:r>
                  <a:rPr lang="pt-BR" sz="2400" dirty="0"/>
                  <a:t>Dùng để dại diện cho mỗi khoảng lớp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Arial" charset="0"/>
                  <a:buChar char="•"/>
                </a:pPr>
                <a:r>
                  <a:rPr lang="pt-BR" sz="2400" dirty="0"/>
                  <a:t>Sự đại diện này không chính xác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pt-BR" sz="2400" dirty="0"/>
                  <a:t> dẫn đến </a:t>
                </a:r>
                <a:r>
                  <a:rPr lang="pt-BR" sz="2400" dirty="0">
                    <a:solidFill>
                      <a:srgbClr val="0070C0"/>
                    </a:solidFill>
                  </a:rPr>
                  <a:t>sai số khi tính toán.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Arial" charset="0"/>
                  <a:buChar char="•"/>
                </a:pPr>
                <a:r>
                  <a:rPr lang="pt-BR" sz="2400" dirty="0"/>
                  <a:t>Do đó, dữ liệu dạng khoảng chủ yếu được dùng để </a:t>
                </a:r>
                <a:r>
                  <a:rPr lang="pt-BR" sz="2400" b="1" dirty="0"/>
                  <a:t>mô tả dữ liệu.</a:t>
                </a:r>
              </a:p>
            </p:txBody>
          </p:sp>
        </mc:Choice>
        <mc:Fallback xmlns="">
          <p:sp>
            <p:nvSpPr>
              <p:cNvPr id="269518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572000"/>
                <a:ext cx="8873198" cy="1676400"/>
              </a:xfrm>
              <a:prstGeom prst="rect">
                <a:avLst/>
              </a:prstGeom>
              <a:blipFill rotWithShape="1">
                <a:blip r:embed="rId4"/>
                <a:stretch>
                  <a:fillRect l="-1100" t="-4727" b="-3090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5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6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5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31" y="3810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Ví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dụ</a:t>
            </a:r>
            <a:r>
              <a:rPr lang="en-US" sz="3600" b="1" dirty="0" smtClean="0">
                <a:solidFill>
                  <a:srgbClr val="215B2F"/>
                </a:solidFill>
              </a:rPr>
              <a:t>: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Nhóm 3"/>
          <p:cNvGrpSpPr/>
          <p:nvPr/>
        </p:nvGrpSpPr>
        <p:grpSpPr>
          <a:xfrm>
            <a:off x="514521" y="1132681"/>
            <a:ext cx="8174182" cy="3754438"/>
            <a:chOff x="105812" y="1132681"/>
            <a:chExt cx="8991600" cy="3754438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12" y="1132681"/>
              <a:ext cx="8991600" cy="3754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88" y="1240243"/>
              <a:ext cx="1119829" cy="47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0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31" y="5080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Ví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dụ</a:t>
            </a:r>
            <a:r>
              <a:rPr lang="en-US" sz="3600" b="1" dirty="0" smtClean="0">
                <a:solidFill>
                  <a:srgbClr val="215B2F"/>
                </a:solidFill>
              </a:rPr>
              <a:t>: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0" y="923408"/>
            <a:ext cx="9144000" cy="2496583"/>
            <a:chOff x="0" y="923408"/>
            <a:chExt cx="9144000" cy="2496583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3408"/>
              <a:ext cx="9144000" cy="171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8"/>
            <p:cNvSpPr txBox="1"/>
            <p:nvPr/>
          </p:nvSpPr>
          <p:spPr>
            <a:xfrm>
              <a:off x="215900" y="2465884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trung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bình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lệch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chuẩn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lệch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chuẩn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hiệu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chỉnh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mẫu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657600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April 19,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11508"/>
              </p:ext>
            </p:extLst>
          </p:nvPr>
        </p:nvGraphicFramePr>
        <p:xfrm>
          <a:off x="1371600" y="1600200"/>
          <a:ext cx="6705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Ví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dụ</a:t>
            </a:r>
            <a:r>
              <a:rPr lang="en-US" sz="3600" b="1" dirty="0" smtClean="0">
                <a:solidFill>
                  <a:srgbClr val="215B2F"/>
                </a:solidFill>
              </a:rPr>
              <a:t>: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76200"/>
            <a:ext cx="8382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215B2F"/>
                </a:solidFill>
              </a:rPr>
              <a:t>Ví</a:t>
            </a:r>
            <a:r>
              <a:rPr lang="en-US" sz="3600" b="1" dirty="0" smtClean="0">
                <a:solidFill>
                  <a:srgbClr val="215B2F"/>
                </a:solidFill>
              </a:rPr>
              <a:t> </a:t>
            </a:r>
            <a:r>
              <a:rPr lang="en-US" sz="3600" b="1" dirty="0" err="1" smtClean="0">
                <a:solidFill>
                  <a:srgbClr val="215B2F"/>
                </a:solidFill>
              </a:rPr>
              <a:t>dụ</a:t>
            </a:r>
            <a:r>
              <a:rPr lang="en-US" sz="3600" b="1" dirty="0" smtClean="0">
                <a:solidFill>
                  <a:srgbClr val="215B2F"/>
                </a:solidFill>
              </a:rPr>
              <a:t>:</a:t>
            </a:r>
            <a:endParaRPr lang="en-US" sz="3600" dirty="0">
              <a:effectLst/>
              <a:latin typeface="Arial" charset="0"/>
            </a:endParaRP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0" y="3050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0" y="2825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7225"/>
            <a:ext cx="91440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5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April 19,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43351"/>
              </p:ext>
            </p:extLst>
          </p:nvPr>
        </p:nvGraphicFramePr>
        <p:xfrm>
          <a:off x="1371600" y="1600200"/>
          <a:ext cx="7086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1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lý giới hạn trung tâm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410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độc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có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cùng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luật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phối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tổng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thể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hữu</a:t>
                </a:r>
                <a:r>
                  <a:rPr lang="en-US" dirty="0"/>
                  <a:t> </a:t>
                </a:r>
                <a:r>
                  <a:rPr lang="en-US" dirty="0" err="1"/>
                  <a:t>hạn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  <m:r>
                      <a:rPr lang="en-US" b="0" i="0" smtClean="0">
                        <a:latin typeface="Cambria Math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ĐLNN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tắc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/>
              </a:p>
              <a:p>
                <a:r>
                  <a:rPr lang="en-US" b="1" i="1" dirty="0" err="1"/>
                  <a:t>Lưu</a:t>
                </a:r>
                <a:r>
                  <a:rPr lang="en-US" b="1" i="1" dirty="0"/>
                  <a:t> ý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bất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kỳ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err="1">
                    <a:solidFill>
                      <a:srgbClr val="7030A0"/>
                    </a:solidFill>
                  </a:rPr>
                  <a:t>khi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≥30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pp </a:t>
                </a:r>
                <a:r>
                  <a:rPr lang="en-US" dirty="0" err="1">
                    <a:solidFill>
                      <a:srgbClr val="C00000"/>
                    </a:solidFill>
                  </a:rPr>
                  <a:t>chuẩn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err="1">
                    <a:solidFill>
                      <a:srgbClr val="C00000"/>
                    </a:solidFill>
                  </a:rPr>
                  <a:t>với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mọi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410200"/>
              </a:xfrm>
              <a:blipFill rotWithShape="0">
                <a:blip r:embed="rId3"/>
                <a:stretch>
                  <a:fillRect l="-1333" t="-22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Up Arrow Callout 5"/>
          <p:cNvSpPr/>
          <p:nvPr/>
        </p:nvSpPr>
        <p:spPr>
          <a:xfrm>
            <a:off x="4953000" y="6019800"/>
            <a:ext cx="685800" cy="533400"/>
          </a:xfrm>
          <a:prstGeom prst="up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038600" y="4800600"/>
            <a:ext cx="914400" cy="533400"/>
          </a:xfrm>
          <a:prstGeom prst="down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Xấp xỉ</a:t>
            </a:r>
          </a:p>
        </p:txBody>
      </p:sp>
    </p:spTree>
    <p:extLst>
      <p:ext uri="{BB962C8B-B14F-4D97-AF65-F5344CB8AC3E}">
        <p14:creationId xmlns:p14="http://schemas.microsoft.com/office/powerpoint/2010/main" val="370212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- TH tổng thể có pp chuẩn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429000"/>
                <a:ext cx="8686800" cy="2819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: trọng lượng của người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i</m:t>
                        </m:r>
                        <m:r>
                          <a:rPr lang="en-US" sz="28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1,6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/>
                  <a:t>.</a:t>
                </a:r>
              </a:p>
              <a:p>
                <a:r>
                  <a:rPr lang="en-US" sz="2800"/>
                  <a:t>Các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C00000"/>
                    </a:solidFill>
                  </a:rPr>
                  <a:t>độc lập </a:t>
                </a:r>
                <a:r>
                  <a:rPr lang="en-US" sz="2800"/>
                  <a:t>và </a:t>
                </a:r>
                <a:r>
                  <a:rPr lang="en-US" sz="2800">
                    <a:solidFill>
                      <a:srgbClr val="7030A0"/>
                    </a:solidFill>
                  </a:rPr>
                  <a:t>có cùng pp chuẩn </a:t>
                </a:r>
                <a:r>
                  <a:rPr lang="en-US" sz="2800"/>
                  <a:t>với tổng thể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/>
                  <a:t> (trọng lượng của </a:t>
                </a:r>
                <a:r>
                  <a:rPr lang="en-US" sz="2800" b="1"/>
                  <a:t>tất cả</a:t>
                </a:r>
                <a:r>
                  <a:rPr lang="en-US" sz="2800"/>
                  <a:t> nhân viên trong cty).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/>
                  <a:t>: tổng trọng lượng của 6 người.</a:t>
                </a:r>
              </a:p>
              <a:p>
                <a:r>
                  <a:rPr lang="en-US" sz="2800" b="0"/>
                  <a:t>Suy ra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429000"/>
                <a:ext cx="8686800" cy="2819400"/>
              </a:xfrm>
              <a:blipFill rotWithShape="1">
                <a:blip r:embed="rId2"/>
                <a:stretch>
                  <a:fillRect l="-1263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" y="1066800"/>
            <a:ext cx="907891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228600"/>
            <a:ext cx="8403020" cy="685800"/>
          </a:xfrm>
        </p:spPr>
        <p:txBody>
          <a:bodyPr>
            <a:normAutofit fontScale="90000"/>
          </a:bodyPr>
          <a:lstStyle/>
          <a:p>
            <a:r>
              <a:rPr lang="en-US"/>
              <a:t>Phân phối của trung bình mẫu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>
                    <a:latin typeface="Cambria Math"/>
                  </a:rPr>
                  <a:t>Từ tổng thể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>
                    <a:latin typeface="Cambria Math"/>
                  </a:rPr>
                  <a:t> chọn ra một mẫu ngẫu nhiên kích thước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>
                    <a:latin typeface="Cambria Math"/>
                  </a:rPr>
                  <a:t>, ký hiệu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}</m:t>
                    </m:r>
                  </m:oMath>
                </a14:m>
                <a:endParaRPr lang="en-US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/>
                  <a:t> : trung bình của mẫu ngẫu nhiên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/>
                  <a:t> : trung bình của </a:t>
                </a:r>
                <a:r>
                  <a:rPr lang="en-US" i="1">
                    <a:solidFill>
                      <a:srgbClr val="7030A0"/>
                    </a:solidFill>
                  </a:rPr>
                  <a:t>một mẫu cụ thể</a:t>
                </a:r>
              </a:p>
              <a:p>
                <a:r>
                  <a:rPr lang="en-US"/>
                  <a:t>Từ tổng thể, có vô số cách chọn </a:t>
                </a:r>
                <a:r>
                  <a:rPr lang="en-US" b="1"/>
                  <a:t>các mẫu</a:t>
                </a:r>
                <a:r>
                  <a:rPr lang="en-US"/>
                  <a:t> có kích thước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. Mỗi mẫu có một giá trị trung bình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Các giá trị của trung bình mẫu cụ thể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 tạo nên phân phối của trung bình mẫu ngẫu nhiên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b="1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553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chất của trung bình mẫu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vọng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trung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bình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mẫu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C00000"/>
                    </a:solidFill>
                  </a:rPr>
                  <a:t>trung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bình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tổng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thể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trung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bình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mẫu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C00000"/>
                    </a:solidFill>
                  </a:rPr>
                  <a:t>phương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sai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tổng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thể</a:t>
                </a:r>
                <a:r>
                  <a:rPr lang="en-US" dirty="0"/>
                  <a:t> chia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(</a:t>
                </a:r>
                <a:r>
                  <a:rPr lang="en-US" dirty="0" err="1"/>
                  <a:t>tuy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luôn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lý về phân phối của trung bình mẫu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86800" cy="51054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C00000"/>
                        </a:solidFill>
                        <a:latin typeface="Cambria Math"/>
                      </a:rPr>
                      <m:t>𝐗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𝑵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/>
                </a:r>
                <a:br>
                  <a:rPr lang="en-US" dirty="0">
                    <a:solidFill>
                      <a:srgbClr val="0070C0"/>
                    </a:solidFill>
                  </a:rPr>
                </a:b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có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phân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phối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chuẩn</a:t>
                </a:r>
                <a:r>
                  <a:rPr lang="en-US" dirty="0"/>
                  <a:t>:</a:t>
                </a:r>
                <a:endParaRPr lang="en-US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~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b="1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nhưng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e>
                    </m:d>
                  </m:oMath>
                </a14:m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xấp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xỉ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phối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chuẩn</a:t>
                </a:r>
                <a:r>
                  <a:rPr lang="en-US" dirty="0"/>
                  <a:t>:</a:t>
                </a:r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~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86800" cy="5105400"/>
              </a:xfrm>
              <a:blipFill rotWithShape="0">
                <a:blip r:embed="rId2"/>
                <a:stretch>
                  <a:fillRect l="-1614" t="-2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Up Arrow Callout 5"/>
          <p:cNvSpPr/>
          <p:nvPr/>
        </p:nvSpPr>
        <p:spPr>
          <a:xfrm>
            <a:off x="1371600" y="2819400"/>
            <a:ext cx="685800" cy="533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1295400" y="5606920"/>
            <a:ext cx="838200" cy="533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xấp xỉ</a:t>
            </a:r>
          </a:p>
        </p:txBody>
      </p:sp>
    </p:spTree>
    <p:extLst>
      <p:ext uri="{BB962C8B-B14F-4D97-AF65-F5344CB8AC3E}">
        <p14:creationId xmlns:p14="http://schemas.microsoft.com/office/powerpoint/2010/main" val="40116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6345620" cy="6858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343400"/>
          </a:xfrm>
          <a:ln w="19050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dirty="0">
                <a:latin typeface="Calibri (Body)"/>
              </a:rPr>
              <a:t>Giả sử chiều cao của </a:t>
            </a:r>
            <a:r>
              <a:rPr lang="en-US" dirty="0" err="1">
                <a:latin typeface="Calibri (Body)"/>
              </a:rPr>
              <a:t>sinh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viên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nam ở </a:t>
            </a:r>
            <a:r>
              <a:rPr lang="en-US" dirty="0" err="1">
                <a:latin typeface="Calibri (Body)"/>
              </a:rPr>
              <a:t>tpHCM</a:t>
            </a:r>
            <a:r>
              <a:rPr lang="vi-VN" dirty="0">
                <a:latin typeface="Calibri (Body)"/>
              </a:rPr>
              <a:t> có phân phối chuẩn với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trung bình là 172 cm </a:t>
            </a:r>
            <a:r>
              <a:rPr lang="vi-VN" dirty="0">
                <a:latin typeface="Calibri (Body)"/>
              </a:rPr>
              <a:t>và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độ lệch chuẩn là 10 cm</a:t>
            </a:r>
            <a:r>
              <a:rPr lang="vi-VN" dirty="0">
                <a:latin typeface="Calibri (Body)"/>
              </a:rPr>
              <a:t>. </a:t>
            </a:r>
            <a:r>
              <a:rPr lang="en-US" dirty="0" err="1">
                <a:latin typeface="Calibri (Body)"/>
              </a:rPr>
              <a:t>Chọn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ngẫu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nhiên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vi-VN" dirty="0">
                <a:latin typeface="Calibri (Body)"/>
              </a:rPr>
              <a:t> mẫu gồm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25 sinh viên</a:t>
            </a:r>
            <a:r>
              <a:rPr lang="vi-VN" dirty="0">
                <a:latin typeface="Calibri (Body)"/>
              </a:rPr>
              <a:t>. </a:t>
            </a:r>
            <a:endParaRPr lang="en-US" dirty="0">
              <a:latin typeface="Calibri (Body)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 err="1">
                <a:latin typeface="Calibri (Body)"/>
              </a:rPr>
              <a:t>Tìm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quy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luật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phân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phối</a:t>
            </a:r>
            <a:r>
              <a:rPr lang="vi-VN" dirty="0">
                <a:latin typeface="Calibri (Body)"/>
              </a:rPr>
              <a:t> của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trung bình mẫu</a:t>
            </a:r>
            <a:r>
              <a:rPr lang="en-US" dirty="0">
                <a:latin typeface="Calibri (Body)"/>
              </a:rPr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>
                <a:latin typeface="Calibri (Body)"/>
              </a:rPr>
              <a:t>Tính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xác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suất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mẫu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ngẫu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nhiên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trung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bình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lớn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hơn</a:t>
            </a:r>
            <a:r>
              <a:rPr lang="en-US" dirty="0">
                <a:latin typeface="Calibri (Body)"/>
              </a:rPr>
              <a:t> 174cm.</a:t>
            </a:r>
          </a:p>
          <a:p>
            <a:pPr marL="0" lvl="0" indent="0">
              <a:buNone/>
            </a:pPr>
            <a:endParaRPr lang="en-US" dirty="0">
              <a:latin typeface="Calibri (Body)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686800" cy="41910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err="1"/>
                  <a:t>Gọi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là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chiều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cao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của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sinh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viên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tpHCM</a:t>
                </a:r>
                <a:r>
                  <a:rPr lang="en-US" sz="3000" dirty="0"/>
                  <a:t> (</a:t>
                </a:r>
                <a:r>
                  <a:rPr lang="en-US" sz="3000" dirty="0" err="1">
                    <a:solidFill>
                      <a:srgbClr val="0070C0"/>
                    </a:solidFill>
                  </a:rPr>
                  <a:t>tổng</a:t>
                </a:r>
                <a:r>
                  <a:rPr lang="en-US" sz="3000" dirty="0">
                    <a:solidFill>
                      <a:srgbClr val="0070C0"/>
                    </a:solidFill>
                  </a:rPr>
                  <a:t> </a:t>
                </a:r>
                <a:r>
                  <a:rPr lang="en-US" sz="3000" dirty="0" err="1">
                    <a:solidFill>
                      <a:srgbClr val="0070C0"/>
                    </a:solidFill>
                  </a:rPr>
                  <a:t>thể</a:t>
                </a:r>
                <a:r>
                  <a:rPr lang="en-US" sz="3000" dirty="0"/>
                  <a:t>).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là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chiều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cao</a:t>
                </a:r>
                <a:r>
                  <a:rPr lang="en-US" sz="3000" dirty="0"/>
                  <a:t> </a:t>
                </a:r>
                <a:r>
                  <a:rPr lang="en-US" sz="3000" dirty="0" err="1">
                    <a:solidFill>
                      <a:srgbClr val="C00000"/>
                    </a:solidFill>
                  </a:rPr>
                  <a:t>trung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 err="1">
                    <a:solidFill>
                      <a:srgbClr val="C00000"/>
                    </a:solidFill>
                  </a:rPr>
                  <a:t>bình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của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một</a:t>
                </a:r>
                <a:r>
                  <a:rPr lang="en-US" sz="3000" dirty="0"/>
                  <a:t> </a:t>
                </a:r>
                <a:r>
                  <a:rPr lang="en-US" sz="3000" dirty="0" err="1">
                    <a:solidFill>
                      <a:srgbClr val="C00000"/>
                    </a:solidFill>
                  </a:rPr>
                  <a:t>mẫu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 err="1">
                    <a:solidFill>
                      <a:srgbClr val="C00000"/>
                    </a:solidFill>
                  </a:rPr>
                  <a:t>ngẫu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 err="1">
                    <a:solidFill>
                      <a:srgbClr val="C00000"/>
                    </a:solidFill>
                  </a:rPr>
                  <a:t>nhiên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dirty="0" err="1"/>
                  <a:t>gồm</a:t>
                </a:r>
                <a:r>
                  <a:rPr lang="en-US" sz="3000" dirty="0"/>
                  <a:t> 25 </a:t>
                </a:r>
                <a:r>
                  <a:rPr lang="en-US" sz="3000" dirty="0" err="1"/>
                  <a:t>sinh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viên</a:t>
                </a:r>
                <a:r>
                  <a:rPr lang="en-US" sz="3000" dirty="0"/>
                  <a:t>.</a:t>
                </a:r>
              </a:p>
              <a:p>
                <a:r>
                  <a:rPr lang="en-US" sz="3000" dirty="0" err="1"/>
                  <a:t>Vì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tổng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thể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có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phân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phối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chuẩn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∼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dirty="0" err="1"/>
                  <a:t>nên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trung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bình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mẫu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có</a:t>
                </a:r>
                <a:r>
                  <a:rPr lang="en-US" sz="3000" dirty="0"/>
                  <a:t> pp </a:t>
                </a:r>
                <a:r>
                  <a:rPr lang="en-US" sz="3000" dirty="0" err="1"/>
                  <a:t>chuẩn</a:t>
                </a:r>
                <a:r>
                  <a:rPr lang="en-US" sz="3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/>
                      </a:rPr>
                      <m:t>∼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r>
                  <a:rPr lang="en-US" sz="3000" dirty="0" err="1"/>
                  <a:t>Trong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đó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𝜇</m:t>
                    </m:r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172</m:t>
                    </m:r>
                    <m:r>
                      <a:rPr lang="en-US" sz="30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2</m:t>
                    </m:r>
                    <m:r>
                      <a:rPr lang="en-US" sz="30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sz="30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3000" b="0" i="1" smtClean="0">
                            <a:latin typeface="Cambria Math"/>
                          </a:rPr>
                          <m:t>174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−</m:t>
                    </m:r>
                    <m:r>
                      <a:rPr lang="en-US" sz="30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174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≈</m:t>
                    </m:r>
                    <m:r>
                      <a:rPr lang="en-US" sz="3000" b="0" i="1" smtClean="0">
                        <a:latin typeface="Cambria Math"/>
                      </a:rPr>
                      <m:t>15</m:t>
                    </m:r>
                    <m:r>
                      <a:rPr lang="en-US" sz="3000" b="0" i="1" smtClean="0">
                        <a:latin typeface="Cambria Math"/>
                      </a:rPr>
                      <m:t>.</m:t>
                    </m:r>
                    <m:r>
                      <a:rPr lang="en-US" sz="3000" b="0" i="1" smtClean="0">
                        <a:latin typeface="Cambria Math"/>
                      </a:rPr>
                      <m:t>87</m:t>
                    </m:r>
                    <m:r>
                      <a:rPr lang="en-US" sz="3000" b="0" i="1" smtClean="0">
                        <a:latin typeface="Cambria Math"/>
                      </a:rPr>
                      <m:t>%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686800" cy="4191000"/>
              </a:xfrm>
              <a:blipFill>
                <a:blip r:embed="rId2"/>
                <a:stretch>
                  <a:fillRect l="-1474" t="-174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và ký hiệu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410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</a:rPr>
                  <a:t>Tổng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thể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i="1" dirty="0"/>
                  <a:t>(population)</a:t>
                </a:r>
                <a:r>
                  <a:rPr lang="en-US" dirty="0"/>
                  <a:t>: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ta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rất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b="1" i="1" dirty="0" err="1"/>
                  <a:t>Ví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dụ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bầu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cuộc</a:t>
                </a:r>
                <a:r>
                  <a:rPr lang="en-US" dirty="0"/>
                  <a:t> </a:t>
                </a:r>
                <a:r>
                  <a:rPr lang="en-US" dirty="0" err="1"/>
                  <a:t>bầu</a:t>
                </a:r>
                <a:r>
                  <a:rPr lang="en-US" dirty="0"/>
                  <a:t> </a:t>
                </a:r>
                <a:r>
                  <a:rPr lang="en-US" dirty="0" err="1"/>
                  <a:t>cử</a:t>
                </a:r>
                <a:r>
                  <a:rPr lang="en-US" dirty="0"/>
                  <a:t> </a:t>
                </a:r>
                <a:r>
                  <a:rPr lang="en-US" dirty="0" err="1"/>
                  <a:t>sắp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endParaRPr lang="en-US" dirty="0"/>
              </a:p>
              <a:p>
                <a:pPr lvl="2"/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bóng</a:t>
                </a:r>
                <a:r>
                  <a:rPr lang="en-US" dirty="0"/>
                  <a:t> </a:t>
                </a:r>
                <a:r>
                  <a:rPr lang="en-US" dirty="0" err="1"/>
                  <a:t>đèn</a:t>
                </a:r>
                <a:r>
                  <a:rPr lang="en-US" dirty="0"/>
                  <a:t> do </a:t>
                </a:r>
                <a:r>
                  <a:rPr lang="en-US" dirty="0" err="1"/>
                  <a:t>nhà</a:t>
                </a:r>
                <a:r>
                  <a:rPr lang="en-US" dirty="0"/>
                  <a:t> </a:t>
                </a:r>
                <a:r>
                  <a:rPr lang="en-US" dirty="0" err="1"/>
                  <a:t>máy</a:t>
                </a:r>
                <a:r>
                  <a:rPr lang="en-US" dirty="0"/>
                  <a:t> </a:t>
                </a:r>
                <a:r>
                  <a:rPr lang="en-US" dirty="0" err="1"/>
                  <a:t>sản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tháng</a:t>
                </a:r>
                <a:r>
                  <a:rPr lang="en-US" dirty="0"/>
                  <a:t>.</a:t>
                </a:r>
              </a:p>
              <a:p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Mẫu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i="1" dirty="0" smtClean="0"/>
                  <a:t>(</a:t>
                </a:r>
                <a:r>
                  <a:rPr lang="en-US" i="1" dirty="0"/>
                  <a:t>sample)</a:t>
                </a:r>
                <a:r>
                  <a:rPr lang="en-US" dirty="0"/>
                  <a:t>: </a:t>
                </a:r>
                <a:r>
                  <a:rPr lang="en-US" b="1" i="1" dirty="0"/>
                  <a:t>1 </a:t>
                </a:r>
                <a:r>
                  <a:rPr lang="en-US" b="1" i="1" dirty="0" err="1"/>
                  <a:t>tập</a:t>
                </a:r>
                <a:r>
                  <a:rPr lang="en-US" b="1" i="1" dirty="0"/>
                  <a:t> con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i="1" dirty="0" err="1"/>
                  <a:t>Ví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dụ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Phỏng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ngẫu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nhiên</a:t>
                </a:r>
                <a:r>
                  <a:rPr lang="en-US" dirty="0"/>
                  <a:t> 1000 </a:t>
                </a:r>
                <a:r>
                  <a:rPr lang="en-US" dirty="0" err="1"/>
                  <a:t>người</a:t>
                </a:r>
                <a:r>
                  <a:rPr lang="en-US" dirty="0"/>
                  <a:t> </a:t>
                </a:r>
                <a:r>
                  <a:rPr lang="en-US" b="1" dirty="0" err="1"/>
                  <a:t>trước</a:t>
                </a:r>
                <a:r>
                  <a:rPr lang="en-US" b="1" dirty="0"/>
                  <a:t> </a:t>
                </a:r>
                <a:r>
                  <a:rPr lang="en-US" b="1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cuộc</a:t>
                </a:r>
                <a:r>
                  <a:rPr lang="en-US" dirty="0"/>
                  <a:t> </a:t>
                </a:r>
                <a:r>
                  <a:rPr lang="en-US" dirty="0" err="1"/>
                  <a:t>bầu</a:t>
                </a:r>
                <a:r>
                  <a:rPr lang="en-US" dirty="0"/>
                  <a:t> </a:t>
                </a:r>
                <a:r>
                  <a:rPr lang="en-US" dirty="0" err="1"/>
                  <a:t>cử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(</a:t>
                </a:r>
                <a:r>
                  <a:rPr lang="en-US" dirty="0" err="1"/>
                  <a:t>mục</a:t>
                </a:r>
                <a:r>
                  <a:rPr lang="en-US" dirty="0"/>
                  <a:t> </a:t>
                </a:r>
                <a:r>
                  <a:rPr lang="en-US" dirty="0" err="1"/>
                  <a:t>đích</a:t>
                </a:r>
                <a:r>
                  <a:rPr lang="en-US" dirty="0"/>
                  <a:t>: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dò</a:t>
                </a:r>
                <a:r>
                  <a:rPr lang="en-US" dirty="0"/>
                  <a:t> </a:t>
                </a:r>
                <a:r>
                  <a:rPr lang="en-US" dirty="0" err="1"/>
                  <a:t>dư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viên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ngẫu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nhiên</a:t>
                </a:r>
                <a:r>
                  <a:rPr lang="en-US" dirty="0"/>
                  <a:t> 100 </a:t>
                </a:r>
                <a:r>
                  <a:rPr lang="en-US" dirty="0" err="1"/>
                  <a:t>bóng</a:t>
                </a:r>
                <a:r>
                  <a:rPr lang="en-US" dirty="0"/>
                  <a:t> </a:t>
                </a:r>
                <a:r>
                  <a:rPr lang="en-US" dirty="0" err="1"/>
                  <a:t>đèn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410200"/>
              </a:xfrm>
              <a:blipFill rotWithShape="0">
                <a:blip r:embed="rId3"/>
                <a:stretch>
                  <a:fillRect l="-1379" t="-1353" b="-214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2133600"/>
          </a:xfrm>
          <a:ln w="1905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en-US" sz="4000" dirty="0"/>
              <a:t>The contents of soft drink cans is distributed with </a:t>
            </a:r>
            <a:r>
              <a:rPr lang="en-US" sz="4000" dirty="0">
                <a:solidFill>
                  <a:srgbClr val="0070C0"/>
                </a:solidFill>
              </a:rPr>
              <a:t>mean 378mL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C00000"/>
                </a:solidFill>
              </a:rPr>
              <a:t>standard deviation 7.2mL</a:t>
            </a:r>
            <a:r>
              <a:rPr lang="en-US" sz="4000" dirty="0"/>
              <a:t>. Find the likelihood that </a:t>
            </a:r>
            <a:r>
              <a:rPr lang="en-US" sz="4000" dirty="0">
                <a:solidFill>
                  <a:srgbClr val="7030A0"/>
                </a:solidFill>
              </a:rPr>
              <a:t>a box of 36 cans</a:t>
            </a:r>
            <a:r>
              <a:rPr lang="en-US" sz="4000" dirty="0"/>
              <a:t> has average contents </a:t>
            </a:r>
            <a:r>
              <a:rPr lang="en-US" sz="4000" dirty="0">
                <a:solidFill>
                  <a:srgbClr val="FFC000"/>
                </a:solidFill>
              </a:rPr>
              <a:t>less than 375mL</a:t>
            </a:r>
            <a:r>
              <a:rPr lang="en-US" sz="4000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40" y="3352800"/>
            <a:ext cx="4365860" cy="306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3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Tổng thể X: dung tích(mL) của các chai do công ty sản xuất, 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=378</m:t>
                    </m:r>
                  </m:oMath>
                </a14:m>
                <a:r>
                  <a:rPr lang="en-US"/>
                  <a:t>mL,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=7.2</m:t>
                    </m:r>
                  </m:oMath>
                </a14:m>
                <a:r>
                  <a:rPr lang="en-US"/>
                  <a:t>mL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/>
                  <a:t>: dung tích trung bình của 36 chai trong thùng.</a:t>
                </a:r>
              </a:p>
              <a:p>
                <a:r>
                  <a:rPr lang="en-US"/>
                  <a:t>Vì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=36&gt;30</m:t>
                    </m:r>
                  </m:oMath>
                </a14:m>
                <a:r>
                  <a:rPr lang="en-US"/>
                  <a:t> nên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, với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=378</m:t>
                    </m:r>
                  </m:oMath>
                </a14:m>
                <a:r>
                  <a:rPr lang="en-US"/>
                  <a:t>mL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/>
                  <a:t>mL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&lt;375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≈0.62%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553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/>
              <a:t> phối tỷ lệ mẫu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/>
                  <a:t>Tỷ </a:t>
                </a:r>
                <a:r>
                  <a:rPr lang="en-US" sz="3000" dirty="0" err="1"/>
                  <a:t>lệ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của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tổng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thể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3000" dirty="0"/>
                  <a:t> (</a:t>
                </a:r>
                <a:r>
                  <a:rPr lang="en-US" sz="3000" dirty="0" err="1"/>
                  <a:t>tỷ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lệ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các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phần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tử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có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tính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chất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℘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trong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tổng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thể</a:t>
                </a:r>
                <a:r>
                  <a:rPr lang="en-US" sz="3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là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tỷ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lệ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của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mẫu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ngẫu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nhiên</a:t>
                </a:r>
                <a:r>
                  <a:rPr lang="en-US" sz="3000" dirty="0"/>
                  <a:t> (</a:t>
                </a:r>
                <a:r>
                  <a:rPr lang="en-US" sz="3000" dirty="0" err="1"/>
                  <a:t>tỷ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lệ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các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phần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tử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có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tính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chất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℘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trong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mẫu</a:t>
                </a:r>
                <a:r>
                  <a:rPr lang="en-US" sz="3000" dirty="0"/>
                  <a:t>)</a:t>
                </a:r>
              </a:p>
              <a:p>
                <a:r>
                  <a:rPr lang="en-US" sz="3000" dirty="0" err="1"/>
                  <a:t>Tính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chất</a:t>
                </a:r>
                <a:r>
                  <a:rPr lang="en-US" sz="3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và</a:t>
                </a:r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với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mọi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r>
                  <a:rPr lang="en-US" sz="3000" dirty="0" err="1"/>
                  <a:t>Khi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lớn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≥30)</m:t>
                    </m:r>
                  </m:oMath>
                </a14:m>
                <a:r>
                  <a:rPr lang="en-US" sz="3000" b="1" dirty="0"/>
                  <a:t>: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err="1">
                    <a:solidFill>
                      <a:schemeClr val="accent6">
                        <a:lumMod val="75000"/>
                      </a:schemeClr>
                    </a:solidFill>
                  </a:rPr>
                  <a:t>xấp</a:t>
                </a:r>
                <a:r>
                  <a:rPr lang="en-US" sz="3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000" dirty="0" err="1">
                    <a:solidFill>
                      <a:schemeClr val="accent6">
                        <a:lumMod val="75000"/>
                      </a:schemeClr>
                    </a:solidFill>
                  </a:rPr>
                  <a:t>xỉ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với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phân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phối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chuẩn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000" dirty="0">
                    <a:solidFill>
                      <a:srgbClr val="0070C0"/>
                    </a:solidFill>
                  </a:rPr>
                  <a:t> </a:t>
                </a:r>
                <a:r>
                  <a:rPr lang="en-US" sz="3000" dirty="0" err="1">
                    <a:solidFill>
                      <a:srgbClr val="0070C0"/>
                    </a:solidFill>
                  </a:rPr>
                  <a:t>với</a:t>
                </a:r>
                <a:r>
                  <a:rPr lang="en-US" sz="3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và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3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3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5105400"/>
              </a:xfrm>
              <a:blipFill>
                <a:blip r:embed="rId2"/>
                <a:stretch>
                  <a:fillRect l="-137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  <a:ln w="1905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 marL="0" lvl="0" indent="0" algn="just">
              <a:buNone/>
            </a:pPr>
            <a:r>
              <a:rPr lang="vi-VN" sz="3000"/>
              <a:t>Người ta phát hiện một máy sản xuất có </a:t>
            </a:r>
            <a:r>
              <a:rPr lang="vi-VN" sz="3000">
                <a:solidFill>
                  <a:srgbClr val="0070C0"/>
                </a:solidFill>
              </a:rPr>
              <a:t>2% sản phẩm </a:t>
            </a:r>
            <a:r>
              <a:rPr lang="vi-VN" sz="3000"/>
              <a:t>do máy này sản xuất ra bị hỏng. Tính xác suất trong </a:t>
            </a:r>
            <a:r>
              <a:rPr lang="vi-VN" sz="3000">
                <a:solidFill>
                  <a:srgbClr val="0070C0"/>
                </a:solidFill>
              </a:rPr>
              <a:t>400 sản phẩm</a:t>
            </a:r>
            <a:r>
              <a:rPr lang="vi-VN" sz="3000"/>
              <a:t> do máy này sản xuất ra</a:t>
            </a:r>
            <a:r>
              <a:rPr lang="en-US" sz="3000"/>
              <a:t> có</a:t>
            </a:r>
            <a:r>
              <a:rPr lang="vi-VN" sz="3000"/>
              <a:t>:</a:t>
            </a:r>
            <a:r>
              <a:rPr lang="en-US" sz="3000"/>
              <a:t> k</a:t>
            </a:r>
            <a:r>
              <a:rPr lang="vi-VN" sz="3000">
                <a:solidFill>
                  <a:srgbClr val="0070C0"/>
                </a:solidFill>
              </a:rPr>
              <a:t>hông dưới 3% </a:t>
            </a:r>
            <a:r>
              <a:rPr lang="vi-VN" sz="3000"/>
              <a:t>sản phẩm bị hỏng</a:t>
            </a:r>
            <a:r>
              <a:rPr lang="nl-NL" sz="3000"/>
              <a:t>?</a:t>
            </a:r>
            <a:endParaRPr lang="en-US" sz="30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0" y="3352800"/>
                <a:ext cx="8686800" cy="3124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𝟒𝟎𝟎</m:t>
                    </m:r>
                  </m:oMath>
                </a14:m>
                <a:endParaRPr lang="en-US" dirty="0"/>
              </a:p>
              <a:p>
                <a:r>
                  <a:rPr lang="vi-VN" dirty="0"/>
                  <a:t>Vì kích thước mẫu lớn </a:t>
                </a:r>
                <a14:m>
                  <m:oMath xmlns:m="http://schemas.openxmlformats.org/officeDocument/2006/math">
                    <m:r>
                      <a:rPr lang="vi-VN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vi-VN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vi-VN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vi-VN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  <m:r>
                      <a:rPr lang="vi-VN" b="1" i="1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vi-VN" dirty="0"/>
                  <a:t>nên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xấp</a:t>
                </a:r>
                <a:r>
                  <a:rPr lang="en-US" dirty="0"/>
                  <a:t> </a:t>
                </a:r>
                <a:r>
                  <a:rPr lang="en-US" dirty="0" err="1"/>
                  <a:t>xỉ</a:t>
                </a:r>
                <a:r>
                  <a:rPr lang="en-US" dirty="0"/>
                  <a:t> </a:t>
                </a:r>
                <a:r>
                  <a:rPr lang="vi-VN" dirty="0"/>
                  <a:t>với phân phối chuẩn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~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=2%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𝑭</m:t>
                        </m:r>
                      </m:sub>
                    </m:sSub>
                    <m:r>
                      <a:rPr lang="en-US" b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rad>
                    <m:r>
                      <a:rPr lang="en-US" b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0.7%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≥3%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(3%)=7.66%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52800"/>
                <a:ext cx="8686800" cy="3124200"/>
              </a:xfrm>
              <a:prstGeom prst="rect">
                <a:avLst/>
              </a:prstGeom>
              <a:blipFill rotWithShape="0">
                <a:blip r:embed="rId2"/>
                <a:stretch>
                  <a:fillRect l="-1193" t="-4094" r="-1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tương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  <a:ln w="19050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dirty="0" err="1" smtClean="0">
                <a:latin typeface="Calibri (Body)"/>
              </a:rPr>
              <a:t>Một</a:t>
            </a:r>
            <a:r>
              <a:rPr lang="vi-VN" dirty="0" smtClean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công </a:t>
            </a:r>
            <a:r>
              <a:rPr lang="vi-VN" dirty="0" err="1">
                <a:latin typeface="Calibri (Body)"/>
              </a:rPr>
              <a:t>bố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về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kết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quả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bầu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cử</a:t>
            </a:r>
            <a:r>
              <a:rPr lang="vi-VN" dirty="0">
                <a:latin typeface="Calibri (Body)"/>
              </a:rPr>
              <a:t> cho </a:t>
            </a:r>
            <a:r>
              <a:rPr lang="vi-VN" dirty="0" err="1">
                <a:latin typeface="Calibri (Body)"/>
              </a:rPr>
              <a:t>thấy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một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ứng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cử</a:t>
            </a:r>
            <a:r>
              <a:rPr lang="vi-VN" dirty="0">
                <a:latin typeface="Calibri (Body)"/>
              </a:rPr>
              <a:t> viên </a:t>
            </a:r>
            <a:r>
              <a:rPr lang="vi-VN" dirty="0" err="1">
                <a:latin typeface="Calibri (Body)"/>
              </a:rPr>
              <a:t>đạt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được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46%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số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phiếu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bầu</a:t>
            </a:r>
            <a:r>
              <a:rPr lang="vi-VN" dirty="0">
                <a:latin typeface="Calibri (Body)"/>
              </a:rPr>
              <a:t>. </a:t>
            </a:r>
            <a:endParaRPr lang="en-US" dirty="0">
              <a:latin typeface="Calibri (Body)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vi-VN" dirty="0" err="1">
                <a:latin typeface="Calibri (Body)"/>
              </a:rPr>
              <a:t>Tìm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xác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suất</a:t>
            </a:r>
            <a:r>
              <a:rPr lang="vi-VN" dirty="0">
                <a:latin typeface="Calibri (Body)"/>
              </a:rPr>
              <a:t> trong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200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số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phiếu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bầu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được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chọn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ngẫu</a:t>
            </a:r>
            <a:r>
              <a:rPr lang="vi-VN" dirty="0">
                <a:latin typeface="Calibri (Body)"/>
              </a:rPr>
              <a:t> nhiên </a:t>
            </a:r>
            <a:r>
              <a:rPr lang="vi-VN" dirty="0" err="1">
                <a:latin typeface="Calibri (Body)"/>
              </a:rPr>
              <a:t>từ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tổng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số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phiếu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bầu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có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đa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số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phiếu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bầu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dành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cho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ứng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viên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này</a:t>
            </a:r>
            <a:r>
              <a:rPr lang="vi-VN" dirty="0">
                <a:latin typeface="Calibri (Body)"/>
              </a:rPr>
              <a:t>.</a:t>
            </a:r>
            <a:r>
              <a:rPr lang="en-US" dirty="0">
                <a:latin typeface="Calibri (Body)"/>
              </a:rPr>
              <a:t> (</a:t>
            </a:r>
            <a:r>
              <a:rPr lang="en-US" dirty="0" err="1">
                <a:latin typeface="Calibri (Body)"/>
              </a:rPr>
              <a:t>tức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phiếu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lớn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hơn</a:t>
            </a:r>
            <a:r>
              <a:rPr lang="en-US" dirty="0">
                <a:latin typeface="Calibri (Body)"/>
              </a:rPr>
              <a:t> 50%)</a:t>
            </a:r>
          </a:p>
          <a:p>
            <a:pPr marL="514350" lvl="0" indent="-514350">
              <a:buFont typeface="+mj-lt"/>
              <a:buAutoNum type="alphaLcParenR"/>
            </a:pPr>
            <a:r>
              <a:rPr lang="vi-VN" dirty="0" err="1">
                <a:latin typeface="Calibri (Body)"/>
              </a:rPr>
              <a:t>Tìm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xác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suất</a:t>
            </a:r>
            <a:r>
              <a:rPr lang="vi-VN" dirty="0">
                <a:latin typeface="Calibri (Body)"/>
              </a:rPr>
              <a:t> trong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1000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số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phiếu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bầu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được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chọn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ngẫu</a:t>
            </a:r>
            <a:r>
              <a:rPr lang="vi-VN" dirty="0">
                <a:latin typeface="Calibri (Body)"/>
              </a:rPr>
              <a:t> nhiên </a:t>
            </a:r>
            <a:r>
              <a:rPr lang="vi-VN" dirty="0" err="1">
                <a:latin typeface="Calibri (Body)"/>
              </a:rPr>
              <a:t>từ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tổng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số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phiếu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bầu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có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đa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số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phiếu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bầu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dành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cho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ứng</a:t>
            </a:r>
            <a:r>
              <a:rPr lang="vi-VN" dirty="0">
                <a:solidFill>
                  <a:srgbClr val="0070C0"/>
                </a:solidFill>
                <a:latin typeface="Calibri (Body)"/>
              </a:rPr>
              <a:t> viên </a:t>
            </a:r>
            <a:r>
              <a:rPr lang="vi-VN" dirty="0" err="1">
                <a:solidFill>
                  <a:srgbClr val="0070C0"/>
                </a:solidFill>
                <a:latin typeface="Calibri (Body)"/>
              </a:rPr>
              <a:t>này</a:t>
            </a:r>
            <a:r>
              <a:rPr lang="vi-VN" dirty="0">
                <a:latin typeface="Calibri (Body)"/>
              </a:rPr>
              <a:t>.</a:t>
            </a:r>
            <a:endParaRPr lang="en-US" dirty="0">
              <a:latin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&amp; what for?</a:t>
            </a: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4267200" y="2774950"/>
            <a:ext cx="45085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buFont typeface="Wingdings" pitchFamily="2" charset="2"/>
              <a:buChar char="n"/>
            </a:pPr>
            <a:endParaRPr 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42975"/>
            <a:ext cx="74009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14800" y="12556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Sampling</a:t>
            </a:r>
          </a:p>
          <a:p>
            <a:r>
              <a:rPr lang="en-US" sz="2800" b="1">
                <a:solidFill>
                  <a:srgbClr val="0070C0"/>
                </a:solidFill>
              </a:rPr>
              <a:t>Lấy mẫu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5800" y="4379893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Inference</a:t>
            </a:r>
          </a:p>
          <a:p>
            <a:r>
              <a:rPr lang="en-US" sz="2800" b="1">
                <a:solidFill>
                  <a:srgbClr val="0070C0"/>
                </a:solidFill>
              </a:rPr>
              <a:t>Suy luận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493603"/>
            <a:ext cx="808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Mục đích:</a:t>
            </a:r>
            <a:r>
              <a:rPr lang="en-US" sz="2400"/>
              <a:t> từ thông tin của mẫu suy ra thông tin về tổng thể.</a:t>
            </a:r>
          </a:p>
          <a:p>
            <a:r>
              <a:rPr lang="en-US" sz="2400"/>
              <a:t>Quá trình này được gọi là </a:t>
            </a:r>
            <a:r>
              <a:rPr lang="en-US" sz="2400" b="1" i="1">
                <a:solidFill>
                  <a:srgbClr val="7030A0"/>
                </a:solidFill>
              </a:rPr>
              <a:t>suy luận thống kê</a:t>
            </a:r>
            <a:r>
              <a:rPr lang="en-US" sz="2400" i="1"/>
              <a:t> (inference).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93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việc lấy mẫu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25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800">
                    <a:latin typeface="Arial" charset="0"/>
                  </a:rPr>
                  <a:t>Muốn tìm chiều cao trung bình của 12000 thanh niên của một khu vực.</a:t>
                </a:r>
              </a:p>
              <a:p>
                <a:pPr>
                  <a:buFont typeface="Arial" charset="0"/>
                  <a:buChar char="•"/>
                </a:pPr>
                <a:r>
                  <a:rPr lang="pt-BR" sz="2800">
                    <a:latin typeface="Arial" charset="0"/>
                  </a:rPr>
                  <a:t>Không thể khảo sát chiều cao của </a:t>
                </a:r>
                <a:r>
                  <a:rPr lang="pt-BR" sz="2800" b="1">
                    <a:latin typeface="Arial" charset="0"/>
                  </a:rPr>
                  <a:t>tất cả </a:t>
                </a:r>
                <a:r>
                  <a:rPr lang="pt-BR" sz="2800">
                    <a:latin typeface="Arial" charset="0"/>
                  </a:rPr>
                  <a:t>12000 thanh niên trong khu vực.</a:t>
                </a:r>
              </a:p>
              <a:p>
                <a:pPr>
                  <a:buFont typeface="Arial" charset="0"/>
                  <a:buChar char="•"/>
                </a:pPr>
                <a:r>
                  <a:rPr lang="pt-BR" sz="2800">
                    <a:solidFill>
                      <a:srgbClr val="7030A0"/>
                    </a:solidFill>
                    <a:latin typeface="Arial" charset="0"/>
                  </a:rPr>
                  <a:t>Chọn ngẫu nhiên một mẫu </a:t>
                </a:r>
                <a:r>
                  <a:rPr lang="pt-BR" sz="2800">
                    <a:latin typeface="Arial" charset="0"/>
                  </a:rPr>
                  <a:t>gồm 100 thanh niên trong khu vực để khảo sát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pt-BR" sz="2400">
                    <a:latin typeface="Arial" charset="0"/>
                  </a:rPr>
                  <a:t>Ký hiệu: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>
                    <a:latin typeface="Arial" charset="0"/>
                  </a:rPr>
                  <a:t>, trong đó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>
                    <a:latin typeface="Arial" charset="0"/>
                  </a:rPr>
                  <a:t> là chiều cao của thanh niên thứ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𝑖</m:t>
                    </m:r>
                  </m:oMath>
                </a14:m>
                <a:endParaRPr lang="pt-BR" sz="2400">
                  <a:latin typeface="Arial" charset="0"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pt-BR" sz="2400">
                    <a:latin typeface="Arial" charset="0"/>
                  </a:rPr>
                  <a:t>Tính chiều cao trung bình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400">
                    <a:latin typeface="Arial" charset="0"/>
                  </a:rPr>
                  <a:t> của 100 thanh niên này.</a:t>
                </a:r>
              </a:p>
              <a:p>
                <a:pPr>
                  <a:buFont typeface="Arial" charset="0"/>
                  <a:buChar char="•"/>
                </a:pPr>
                <a:r>
                  <a:rPr lang="pt-BR" sz="2800">
                    <a:latin typeface="Arial" charset="0"/>
                  </a:rPr>
                  <a:t>Từ </a:t>
                </a:r>
                <a:r>
                  <a:rPr lang="pt-BR" sz="2800">
                    <a:solidFill>
                      <a:srgbClr val="C00000"/>
                    </a:solidFill>
                    <a:latin typeface="Arial" charset="0"/>
                  </a:rPr>
                  <a:t>trung bình mẫu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800">
                    <a:latin typeface="Arial" charset="0"/>
                  </a:rPr>
                  <a:t>, ta suy ra thông tin về </a:t>
                </a:r>
                <a:r>
                  <a:rPr lang="pt-BR" sz="2800">
                    <a:solidFill>
                      <a:srgbClr val="0070C0"/>
                    </a:solidFill>
                    <a:latin typeface="Arial" charset="0"/>
                  </a:rPr>
                  <a:t>trung bình tổng thể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pt-BR" sz="2800">
                    <a:latin typeface="Arial" charset="0"/>
                  </a:rPr>
                  <a:t> (chiều cao của 12000 thanh niên trong khu vực).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257800"/>
              </a:xfrm>
              <a:blipFill rotWithShape="0">
                <a:blip r:embed="rId2"/>
                <a:stretch>
                  <a:fillRect l="-1379" t="-1276"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096000" cy="838200"/>
          </a:xfrm>
        </p:spPr>
        <p:txBody>
          <a:bodyPr/>
          <a:lstStyle/>
          <a:p>
            <a:pPr defTabSz="914400" eaLnBrk="1" hangingPunct="1"/>
            <a:r>
              <a:rPr lang="en-US"/>
              <a:t>Tại sao phải lấy mẫu ?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495800"/>
          </a:xfrm>
        </p:spPr>
        <p:txBody>
          <a:bodyPr>
            <a:noAutofit/>
          </a:bodyPr>
          <a:lstStyle/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</a:rPr>
              <a:t>Không thể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 khảo sát tất cả từng phần tử của tổng thể. </a:t>
            </a:r>
            <a:r>
              <a:rPr lang="en-US" sz="2800" i="1"/>
              <a:t>Ví dụ: kiểm tra các hộp sữa của một lô hàng.</a:t>
            </a:r>
          </a:p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Bị giới hạn về thời gian và chi phí. </a:t>
            </a:r>
            <a:r>
              <a:rPr lang="en-US" sz="2800" i="1"/>
              <a:t>Ví dụ: khảo sát </a:t>
            </a:r>
            <a:r>
              <a:rPr lang="en-US" sz="2800" b="1" i="1"/>
              <a:t>trước</a:t>
            </a:r>
            <a:r>
              <a:rPr lang="en-US" sz="2800" i="1"/>
              <a:t> mỗi kỳ bầu cử tổng thống Mỹ.</a:t>
            </a:r>
          </a:p>
          <a:p>
            <a:pPr marL="342900" indent="-342900" defTabSz="914400" eaLnBrk="1" hangingPunct="1">
              <a:spcBef>
                <a:spcPct val="75000"/>
              </a:spcBef>
            </a:pPr>
            <a:r>
              <a:rPr lang="en-US" sz="2800"/>
              <a:t>Ta có thể suy ra được các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kết quả thống kê </a:t>
            </a:r>
            <a:r>
              <a:rPr lang="en-US" sz="2800"/>
              <a:t>khá chính xác nếu </a:t>
            </a:r>
            <a:r>
              <a:rPr lang="en-US" sz="2800" b="1"/>
              <a:t>lấy mẫu hợp lí.</a:t>
            </a:r>
          </a:p>
          <a:p>
            <a:pPr marL="342900" indent="-342900" defTabSz="914400" eaLnBrk="1" hangingPunct="1">
              <a:spcBef>
                <a:spcPct val="75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076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mẫu như thế nào là hợp lý?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562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b="1">
                    <a:solidFill>
                      <a:srgbClr val="7030A0"/>
                    </a:solidFill>
                  </a:rPr>
                  <a:t>Lấy mẫu ngẫu nhiên</a:t>
                </a:r>
                <a:r>
                  <a:rPr lang="en-US" sz="2800"/>
                  <a:t>: mỗi phần tử trong tổng thể có </a:t>
                </a:r>
                <a:r>
                  <a:rPr lang="en-US" sz="2800" b="1"/>
                  <a:t>cơ hội</a:t>
                </a:r>
                <a:r>
                  <a:rPr lang="en-US" sz="2800"/>
                  <a:t> được chọn </a:t>
                </a:r>
                <a:r>
                  <a:rPr lang="en-US" sz="2800" b="1"/>
                  <a:t>như nhau</a:t>
                </a:r>
                <a:r>
                  <a:rPr lang="en-US" sz="2800"/>
                  <a:t>.</a:t>
                </a:r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r>
                  <a:rPr lang="en-US" sz="2800" b="1">
                    <a:solidFill>
                      <a:srgbClr val="0070C0"/>
                    </a:solidFill>
                  </a:rPr>
                  <a:t>Kích thước mẫu đủ lớn</a:t>
                </a:r>
                <a:r>
                  <a:rPr lang="en-US" sz="2800"/>
                  <a:t>: </a:t>
                </a:r>
                <a:r>
                  <a:rPr lang="en-US" sz="2800" b="1"/>
                  <a:t>n càng lớn</a:t>
                </a:r>
                <a:r>
                  <a:rPr lang="en-US" sz="2800"/>
                  <a:t>, thông tin suy luận về tổng thể </a:t>
                </a:r>
                <a:r>
                  <a:rPr lang="en-US" sz="2800" b="1"/>
                  <a:t>càng đáng tin cậy và có ý nghĩa</a:t>
                </a:r>
                <a:endParaRPr lang="en-US" sz="2800"/>
              </a:p>
              <a:p>
                <a:r>
                  <a:rPr lang="en-US" sz="2800"/>
                  <a:t>Vấn đề: {value of infomation} vs {time &amp; cost}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balance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562600"/>
              </a:xfrm>
              <a:blipFill rotWithShape="0">
                <a:blip r:embed="rId3"/>
                <a:stretch>
                  <a:fillRect l="-1111" t="-876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60139"/>
            <a:ext cx="5334000" cy="27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Khảo sát chiều cao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Chọn mẫu ngẫu nhiên: n = 100 sinh viên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C00000"/>
                    </a:solidFill>
                  </a:rPr>
                  <a:t>trung bình mẫu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165</m:t>
                    </m:r>
                  </m:oMath>
                </a14:m>
                <a:r>
                  <a:rPr lang="en-US">
                    <a:solidFill>
                      <a:srgbClr val="C00000"/>
                    </a:solidFill>
                  </a:rPr>
                  <a:t>cm </a:t>
                </a:r>
                <a:r>
                  <a:rPr lang="en-US"/>
                  <a:t>(chiều cao trung bình của 100 sv)</a:t>
                </a:r>
              </a:p>
              <a:p>
                <a:r>
                  <a:rPr lang="en-US"/>
                  <a:t>Gọi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>
                    <a:solidFill>
                      <a:srgbClr val="7030A0"/>
                    </a:solidFill>
                  </a:rPr>
                  <a:t> là trung bình tổng thể </a:t>
                </a:r>
                <a:r>
                  <a:rPr lang="en-US"/>
                  <a:t>(chiều cao của </a:t>
                </a:r>
                <a:r>
                  <a:rPr lang="en-US" b="1"/>
                  <a:t>tất cả</a:t>
                </a:r>
                <a:r>
                  <a:rPr lang="en-US"/>
                  <a:t> sinh viên)</a:t>
                </a:r>
              </a:p>
              <a:p>
                <a:r>
                  <a:rPr lang="en-US"/>
                  <a:t>Bằng tính toán, ta tìm được 1 con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/>
                  <a:t> sao cho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/>
              </a:p>
              <a:p>
                <a:pPr lvl="1"/>
                <a:r>
                  <a:rPr lang="en-US" i="1"/>
                  <a:t>Ví dụ</a:t>
                </a:r>
                <a:r>
                  <a:rPr lang="en-US"/>
                  <a:t>,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10cm, thì có đến </a:t>
                </a:r>
                <a:r>
                  <a:rPr lang="en-US" b="1"/>
                  <a:t>95% khả năng </a:t>
                </a:r>
                <a:r>
                  <a:rPr lang="en-US"/>
                  <a:t>trung bình tổng thể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 nằm trong khoảng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/>
                  <a:t>, tức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95% được gọi là </a:t>
                </a:r>
                <a:r>
                  <a:rPr lang="en-US" b="1">
                    <a:solidFill>
                      <a:schemeClr val="accent6">
                        <a:lumMod val="75000"/>
                      </a:schemeClr>
                    </a:solidFill>
                  </a:rPr>
                  <a:t>độ tin cậy</a:t>
                </a:r>
                <a:r>
                  <a:rPr lang="en-US" b="1"/>
                  <a:t>, </a:t>
                </a:r>
                <a:r>
                  <a:rPr lang="en-US"/>
                  <a:t>được ký hiệu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/>
                  <a:t> được gọi là </a:t>
                </a:r>
                <a:r>
                  <a:rPr lang="en-US" b="1">
                    <a:solidFill>
                      <a:srgbClr val="0070C0"/>
                    </a:solidFill>
                  </a:rPr>
                  <a:t>khoảng ước lượng</a:t>
                </a:r>
                <a:r>
                  <a:rPr lang="en-US" b="1"/>
                  <a:t>.</a:t>
                </a:r>
              </a:p>
              <a:p>
                <a:r>
                  <a:rPr lang="en-US"/>
                  <a:t>Tăng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: hoặc ta có độ tin cậy </a:t>
                </a:r>
                <a:r>
                  <a:rPr lang="en-US" b="1"/>
                  <a:t>lớn hơn</a:t>
                </a:r>
                <a:r>
                  <a:rPr lang="en-US"/>
                  <a:t>, hoặc ta có khoảng ước lượng </a:t>
                </a:r>
                <a:r>
                  <a:rPr lang="en-US" b="1"/>
                  <a:t>nhỏ hơn</a:t>
                </a:r>
                <a:r>
                  <a:rPr lang="en-US"/>
                  <a:t> (</a:t>
                </a:r>
                <a:r>
                  <a:rPr lang="en-US" i="1"/>
                  <a:t>thông tin có giá trị hơn).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1912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5821-1FB6-43A1-9782-3DA47296AEBF}" type="datetime2">
              <a:rPr lang="en-US" smtClean="0"/>
              <a:pPr/>
              <a:t>Monday, April 19,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206-961D-47D5-BF8C-F4E3568F5C2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97280"/>
              </p:ext>
            </p:extLst>
          </p:nvPr>
        </p:nvGraphicFramePr>
        <p:xfrm>
          <a:off x="1371600" y="1600200"/>
          <a:ext cx="6705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2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C36D69-BF65-4CEA-A80B-9164E93B1BBF}"/>
</file>

<file path=customXml/itemProps2.xml><?xml version="1.0" encoding="utf-8"?>
<ds:datastoreItem xmlns:ds="http://schemas.openxmlformats.org/officeDocument/2006/customXml" ds:itemID="{6D25BDAC-43D2-40B1-A1E9-BBB0AE6B9AE1}"/>
</file>

<file path=customXml/itemProps3.xml><?xml version="1.0" encoding="utf-8"?>
<ds:datastoreItem xmlns:ds="http://schemas.openxmlformats.org/officeDocument/2006/customXml" ds:itemID="{1CD9F5E6-B749-4E6B-AB35-977B1C1270B8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3036</TotalTime>
  <Words>1459</Words>
  <Application>Microsoft Office PowerPoint</Application>
  <PresentationFormat>Trình chiếu Trên màn hình (4:3)</PresentationFormat>
  <Paragraphs>279</Paragraphs>
  <Slides>34</Slides>
  <Notes>9</Notes>
  <HiddenSlides>6</HiddenSlides>
  <MMClips>0</MMClips>
  <ScaleCrop>false</ScaleCrop>
  <HeadingPairs>
    <vt:vector size="8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(Body)</vt:lpstr>
      <vt:lpstr>Cambria Math</vt:lpstr>
      <vt:lpstr>Tahoma</vt:lpstr>
      <vt:lpstr>Times New Roman</vt:lpstr>
      <vt:lpstr>Wingdings</vt:lpstr>
      <vt:lpstr>Theme1</vt:lpstr>
      <vt:lpstr>Equation</vt:lpstr>
      <vt:lpstr>LÝ THUYẾT MẪU</vt:lpstr>
      <vt:lpstr>Nội dung</vt:lpstr>
      <vt:lpstr>Khái niệm và ký hiệu</vt:lpstr>
      <vt:lpstr>How &amp; what for?</vt:lpstr>
      <vt:lpstr>Ví dụ về việc lấy mẫu</vt:lpstr>
      <vt:lpstr>Tại sao phải lấy mẫu ? </vt:lpstr>
      <vt:lpstr>Lấy mẫu như thế nào là hợp lý?</vt:lpstr>
      <vt:lpstr>Ví dụ: Khảo sát chiều cao</vt:lpstr>
      <vt:lpstr>Next…</vt:lpstr>
      <vt:lpstr>Trung bình mẫu</vt:lpstr>
      <vt:lpstr>Phương sai mẫu</vt:lpstr>
      <vt:lpstr>Tỷ lệ mẫu</vt:lpstr>
      <vt:lpstr>Next…</vt:lpstr>
      <vt:lpstr>Các dạng mẫu thường gặp </vt:lpstr>
      <vt:lpstr>Mẫu dạng điểm, ví dụ</vt:lpstr>
      <vt:lpstr>Mẫu dạng tần số</vt:lpstr>
      <vt:lpstr>Mẫu dạng khoảng  </vt:lpstr>
      <vt:lpstr>Ví dụ:</vt:lpstr>
      <vt:lpstr>Ví dụ:</vt:lpstr>
      <vt:lpstr>Ví dụ:</vt:lpstr>
      <vt:lpstr>Ví dụ:</vt:lpstr>
      <vt:lpstr>Next…</vt:lpstr>
      <vt:lpstr>Định lý giới hạn trung tâm</vt:lpstr>
      <vt:lpstr>Ví dụ - TH tổng thể có pp chuẩn</vt:lpstr>
      <vt:lpstr>Phân phối của trung bình mẫu </vt:lpstr>
      <vt:lpstr>Tính chất của trung bình mẫu</vt:lpstr>
      <vt:lpstr>Định lý về phân phối của trung bình mẫu</vt:lpstr>
      <vt:lpstr>Phân phối của trung bình mẫu</vt:lpstr>
      <vt:lpstr>Giải ví dụ</vt:lpstr>
      <vt:lpstr>Ví dụ</vt:lpstr>
      <vt:lpstr>Bản trình bày PowerPoint</vt:lpstr>
      <vt:lpstr>Phân phối tỷ lệ mẫu</vt:lpstr>
      <vt:lpstr>Ví dụ</vt:lpstr>
      <vt:lpstr>Bài tập tương tự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CƠ BẢN</dc:title>
  <dc:creator>Phi Hung</dc:creator>
  <cp:lastModifiedBy>Van Le Huynh My</cp:lastModifiedBy>
  <cp:revision>256</cp:revision>
  <dcterms:created xsi:type="dcterms:W3CDTF">2006-08-16T00:00:00Z</dcterms:created>
  <dcterms:modified xsi:type="dcterms:W3CDTF">2021-04-18T17:17:21Z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