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5"/>
  </p:notesMasterIdLst>
  <p:sldIdLst>
    <p:sldId id="269" r:id="rId2"/>
    <p:sldId id="270" r:id="rId3"/>
    <p:sldId id="271"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oi Ly" initials="KL" lastIdx="1" clrIdx="0">
    <p:extLst>
      <p:ext uri="{19B8F6BF-5375-455C-9EA6-DF929625EA0E}">
        <p15:presenceInfo xmlns:p15="http://schemas.microsoft.com/office/powerpoint/2012/main" userId="bafb4316eee86c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2CDD2"/>
    <a:srgbClr val="BBE0E3"/>
    <a:srgbClr val="AC8300"/>
    <a:srgbClr val="FFC000"/>
    <a:srgbClr val="000000"/>
    <a:srgbClr val="292989"/>
    <a:srgbClr val="87CACF"/>
    <a:srgbClr val="92D050"/>
    <a:srgbClr val="D60093"/>
    <a:srgbClr val="3680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1616" autoAdjust="0"/>
  </p:normalViewPr>
  <p:slideViewPr>
    <p:cSldViewPr snapToGrid="0">
      <p:cViewPr varScale="1">
        <p:scale>
          <a:sx n="66" d="100"/>
          <a:sy n="66" d="100"/>
        </p:scale>
        <p:origin x="181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21CE56-929F-4F09-BBB9-F26322F4A28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EE6BAB3-3C1B-4B2C-BF60-0FC83C2C130B}">
      <dgm:prSet phldrT="[Text]"/>
      <dgm:spPr/>
      <dgm:t>
        <a:bodyPr/>
        <a:lstStyle/>
        <a:p>
          <a:r>
            <a:rPr lang="en-US" dirty="0"/>
            <a:t>Possible Next Step</a:t>
          </a:r>
        </a:p>
      </dgm:t>
    </dgm:pt>
    <dgm:pt modelId="{833EF936-387F-4A62-B898-7533828F9557}" type="parTrans" cxnId="{E621577D-C611-4EDB-BD65-39E7ECA5E27A}">
      <dgm:prSet/>
      <dgm:spPr/>
      <dgm:t>
        <a:bodyPr/>
        <a:lstStyle/>
        <a:p>
          <a:endParaRPr lang="en-US"/>
        </a:p>
      </dgm:t>
    </dgm:pt>
    <dgm:pt modelId="{408D1436-339A-4D92-A47A-5F8347539510}" type="sibTrans" cxnId="{E621577D-C611-4EDB-BD65-39E7ECA5E27A}">
      <dgm:prSet/>
      <dgm:spPr/>
      <dgm:t>
        <a:bodyPr/>
        <a:lstStyle/>
        <a:p>
          <a:endParaRPr lang="en-US"/>
        </a:p>
      </dgm:t>
    </dgm:pt>
    <dgm:pt modelId="{3CA54C9B-058E-4FD2-90B2-E5E94DD8091D}">
      <dgm:prSet phldrT="[Text]"/>
      <dgm:spPr/>
      <dgm:t>
        <a:bodyPr/>
        <a:lstStyle/>
        <a:p>
          <a:r>
            <a:rPr lang="en-US" dirty="0"/>
            <a:t>Ball Controlled 1D Ring of HASEL</a:t>
          </a:r>
        </a:p>
      </dgm:t>
    </dgm:pt>
    <dgm:pt modelId="{3737523C-756D-4F96-A4DE-B5DD61E3F36D}" type="parTrans" cxnId="{8F385F86-6C6B-4E1D-A23E-253FFBBC2501}">
      <dgm:prSet/>
      <dgm:spPr/>
      <dgm:t>
        <a:bodyPr/>
        <a:lstStyle/>
        <a:p>
          <a:endParaRPr lang="en-US"/>
        </a:p>
      </dgm:t>
    </dgm:pt>
    <dgm:pt modelId="{2D877B35-D379-45D6-9183-F477087DEBB3}" type="sibTrans" cxnId="{8F385F86-6C6B-4E1D-A23E-253FFBBC2501}">
      <dgm:prSet/>
      <dgm:spPr/>
      <dgm:t>
        <a:bodyPr/>
        <a:lstStyle/>
        <a:p>
          <a:endParaRPr lang="en-US"/>
        </a:p>
      </dgm:t>
    </dgm:pt>
    <dgm:pt modelId="{FF79A9AB-5137-486D-A090-096424639159}">
      <dgm:prSet phldrT="[Text]"/>
      <dgm:spPr/>
      <dgm:t>
        <a:bodyPr/>
        <a:lstStyle/>
        <a:p>
          <a:r>
            <a:rPr lang="en-US" dirty="0"/>
            <a:t>1D Wave Propagation Control</a:t>
          </a:r>
        </a:p>
      </dgm:t>
    </dgm:pt>
    <dgm:pt modelId="{68BBDD5C-6D14-484E-BDD6-FBA817195DEB}" type="parTrans" cxnId="{6A657F0F-6AC1-4FF3-89A6-E9B29BE25507}">
      <dgm:prSet/>
      <dgm:spPr/>
      <dgm:t>
        <a:bodyPr/>
        <a:lstStyle/>
        <a:p>
          <a:endParaRPr lang="en-US"/>
        </a:p>
      </dgm:t>
    </dgm:pt>
    <dgm:pt modelId="{16ED46CA-E64A-4771-AE17-860AAE5F2249}" type="sibTrans" cxnId="{6A657F0F-6AC1-4FF3-89A6-E9B29BE25507}">
      <dgm:prSet/>
      <dgm:spPr/>
      <dgm:t>
        <a:bodyPr/>
        <a:lstStyle/>
        <a:p>
          <a:endParaRPr lang="en-US"/>
        </a:p>
      </dgm:t>
    </dgm:pt>
    <dgm:pt modelId="{F60220BC-439A-4927-B7B1-141527305190}">
      <dgm:prSet phldrT="[Text]"/>
      <dgm:spPr/>
      <dgm:t>
        <a:bodyPr/>
        <a:lstStyle/>
        <a:p>
          <a:r>
            <a:rPr lang="en-US" dirty="0"/>
            <a:t>Open-loop Ball Delivery in 2D Array</a:t>
          </a:r>
        </a:p>
      </dgm:t>
    </dgm:pt>
    <dgm:pt modelId="{464E48B4-D4B5-4704-86DE-1FB489BFC9F6}" type="parTrans" cxnId="{12AC04A0-AAE1-489C-821C-714A5CED6C2E}">
      <dgm:prSet/>
      <dgm:spPr/>
      <dgm:t>
        <a:bodyPr/>
        <a:lstStyle/>
        <a:p>
          <a:endParaRPr lang="en-US"/>
        </a:p>
      </dgm:t>
    </dgm:pt>
    <dgm:pt modelId="{895DA4C8-872E-49A4-978A-35E755DD43EB}" type="sibTrans" cxnId="{12AC04A0-AAE1-489C-821C-714A5CED6C2E}">
      <dgm:prSet/>
      <dgm:spPr/>
      <dgm:t>
        <a:bodyPr/>
        <a:lstStyle/>
        <a:p>
          <a:endParaRPr lang="en-US"/>
        </a:p>
      </dgm:t>
    </dgm:pt>
    <dgm:pt modelId="{59B159AF-241F-4822-B0B3-6698BE799DB7}" type="pres">
      <dgm:prSet presAssocID="{C921CE56-929F-4F09-BBB9-F26322F4A28C}" presName="hierChild1" presStyleCnt="0">
        <dgm:presLayoutVars>
          <dgm:orgChart val="1"/>
          <dgm:chPref val="1"/>
          <dgm:dir/>
          <dgm:animOne val="branch"/>
          <dgm:animLvl val="lvl"/>
          <dgm:resizeHandles/>
        </dgm:presLayoutVars>
      </dgm:prSet>
      <dgm:spPr/>
    </dgm:pt>
    <dgm:pt modelId="{5E759E81-7BAB-4A4A-8DC0-B2FFC3F643A9}" type="pres">
      <dgm:prSet presAssocID="{DEE6BAB3-3C1B-4B2C-BF60-0FC83C2C130B}" presName="hierRoot1" presStyleCnt="0">
        <dgm:presLayoutVars>
          <dgm:hierBranch val="init"/>
        </dgm:presLayoutVars>
      </dgm:prSet>
      <dgm:spPr/>
    </dgm:pt>
    <dgm:pt modelId="{82DF4C3B-DF2B-4717-8CF6-145B58D3C0CF}" type="pres">
      <dgm:prSet presAssocID="{DEE6BAB3-3C1B-4B2C-BF60-0FC83C2C130B}" presName="rootComposite1" presStyleCnt="0"/>
      <dgm:spPr/>
    </dgm:pt>
    <dgm:pt modelId="{67ACFEC5-97D5-405E-B750-D57C23B19481}" type="pres">
      <dgm:prSet presAssocID="{DEE6BAB3-3C1B-4B2C-BF60-0FC83C2C130B}" presName="rootText1" presStyleLbl="node0" presStyleIdx="0" presStyleCnt="1">
        <dgm:presLayoutVars>
          <dgm:chPref val="3"/>
        </dgm:presLayoutVars>
      </dgm:prSet>
      <dgm:spPr/>
    </dgm:pt>
    <dgm:pt modelId="{6E5774D7-2BF6-4999-92D8-4290C4F23222}" type="pres">
      <dgm:prSet presAssocID="{DEE6BAB3-3C1B-4B2C-BF60-0FC83C2C130B}" presName="rootConnector1" presStyleLbl="node1" presStyleIdx="0" presStyleCnt="0"/>
      <dgm:spPr/>
    </dgm:pt>
    <dgm:pt modelId="{F3E1E179-BFB0-4297-89D1-1000154365D2}" type="pres">
      <dgm:prSet presAssocID="{DEE6BAB3-3C1B-4B2C-BF60-0FC83C2C130B}" presName="hierChild2" presStyleCnt="0"/>
      <dgm:spPr/>
    </dgm:pt>
    <dgm:pt modelId="{A38CFA8F-4B6F-4BD9-88BA-75C4F37597BB}" type="pres">
      <dgm:prSet presAssocID="{3737523C-756D-4F96-A4DE-B5DD61E3F36D}" presName="Name37" presStyleLbl="parChTrans1D2" presStyleIdx="0" presStyleCnt="3"/>
      <dgm:spPr/>
    </dgm:pt>
    <dgm:pt modelId="{B4654C01-433B-4DDE-B08D-5EE7D564C990}" type="pres">
      <dgm:prSet presAssocID="{3CA54C9B-058E-4FD2-90B2-E5E94DD8091D}" presName="hierRoot2" presStyleCnt="0">
        <dgm:presLayoutVars>
          <dgm:hierBranch val="init"/>
        </dgm:presLayoutVars>
      </dgm:prSet>
      <dgm:spPr/>
    </dgm:pt>
    <dgm:pt modelId="{63BDBAE8-2A35-407D-A879-5350B9042E08}" type="pres">
      <dgm:prSet presAssocID="{3CA54C9B-058E-4FD2-90B2-E5E94DD8091D}" presName="rootComposite" presStyleCnt="0"/>
      <dgm:spPr/>
    </dgm:pt>
    <dgm:pt modelId="{75BE8B89-9CAD-4D01-83C7-80E02E3DE92A}" type="pres">
      <dgm:prSet presAssocID="{3CA54C9B-058E-4FD2-90B2-E5E94DD8091D}" presName="rootText" presStyleLbl="node2" presStyleIdx="0" presStyleCnt="3">
        <dgm:presLayoutVars>
          <dgm:chPref val="3"/>
        </dgm:presLayoutVars>
      </dgm:prSet>
      <dgm:spPr/>
    </dgm:pt>
    <dgm:pt modelId="{3AECC504-C411-4013-B2C0-3C9E2D9A8A72}" type="pres">
      <dgm:prSet presAssocID="{3CA54C9B-058E-4FD2-90B2-E5E94DD8091D}" presName="rootConnector" presStyleLbl="node2" presStyleIdx="0" presStyleCnt="3"/>
      <dgm:spPr/>
    </dgm:pt>
    <dgm:pt modelId="{8D8C126A-BBF9-4AA7-9D69-E06E7717EB22}" type="pres">
      <dgm:prSet presAssocID="{3CA54C9B-058E-4FD2-90B2-E5E94DD8091D}" presName="hierChild4" presStyleCnt="0"/>
      <dgm:spPr/>
    </dgm:pt>
    <dgm:pt modelId="{0FA9131B-D76B-4EDC-9A41-04E598138EC3}" type="pres">
      <dgm:prSet presAssocID="{3CA54C9B-058E-4FD2-90B2-E5E94DD8091D}" presName="hierChild5" presStyleCnt="0"/>
      <dgm:spPr/>
    </dgm:pt>
    <dgm:pt modelId="{78E65641-3D05-4A34-8577-AFCFEEC3DCF2}" type="pres">
      <dgm:prSet presAssocID="{68BBDD5C-6D14-484E-BDD6-FBA817195DEB}" presName="Name37" presStyleLbl="parChTrans1D2" presStyleIdx="1" presStyleCnt="3"/>
      <dgm:spPr/>
    </dgm:pt>
    <dgm:pt modelId="{98171CE0-28D4-473D-86DA-F0BF3AA02696}" type="pres">
      <dgm:prSet presAssocID="{FF79A9AB-5137-486D-A090-096424639159}" presName="hierRoot2" presStyleCnt="0">
        <dgm:presLayoutVars>
          <dgm:hierBranch val="init"/>
        </dgm:presLayoutVars>
      </dgm:prSet>
      <dgm:spPr/>
    </dgm:pt>
    <dgm:pt modelId="{EDFA5D8C-1AFA-4A5A-975C-180E3EE6A70C}" type="pres">
      <dgm:prSet presAssocID="{FF79A9AB-5137-486D-A090-096424639159}" presName="rootComposite" presStyleCnt="0"/>
      <dgm:spPr/>
    </dgm:pt>
    <dgm:pt modelId="{8E148BE0-19B4-4E51-B48E-C8DF607093C8}" type="pres">
      <dgm:prSet presAssocID="{FF79A9AB-5137-486D-A090-096424639159}" presName="rootText" presStyleLbl="node2" presStyleIdx="1" presStyleCnt="3">
        <dgm:presLayoutVars>
          <dgm:chPref val="3"/>
        </dgm:presLayoutVars>
      </dgm:prSet>
      <dgm:spPr/>
    </dgm:pt>
    <dgm:pt modelId="{C82D099C-1080-4834-8B5E-41949CF091CA}" type="pres">
      <dgm:prSet presAssocID="{FF79A9AB-5137-486D-A090-096424639159}" presName="rootConnector" presStyleLbl="node2" presStyleIdx="1" presStyleCnt="3"/>
      <dgm:spPr/>
    </dgm:pt>
    <dgm:pt modelId="{024297D9-D8EC-4628-B7D8-BC73DFE59E27}" type="pres">
      <dgm:prSet presAssocID="{FF79A9AB-5137-486D-A090-096424639159}" presName="hierChild4" presStyleCnt="0"/>
      <dgm:spPr/>
    </dgm:pt>
    <dgm:pt modelId="{6905377D-90A3-40A3-9C31-8216ACCDD051}" type="pres">
      <dgm:prSet presAssocID="{FF79A9AB-5137-486D-A090-096424639159}" presName="hierChild5" presStyleCnt="0"/>
      <dgm:spPr/>
    </dgm:pt>
    <dgm:pt modelId="{A886C2A4-B2A1-4977-81AE-D071333AA5BE}" type="pres">
      <dgm:prSet presAssocID="{464E48B4-D4B5-4704-86DE-1FB489BFC9F6}" presName="Name37" presStyleLbl="parChTrans1D2" presStyleIdx="2" presStyleCnt="3"/>
      <dgm:spPr/>
    </dgm:pt>
    <dgm:pt modelId="{EE5E267D-8E78-410A-8909-02982EC8AEA0}" type="pres">
      <dgm:prSet presAssocID="{F60220BC-439A-4927-B7B1-141527305190}" presName="hierRoot2" presStyleCnt="0">
        <dgm:presLayoutVars>
          <dgm:hierBranch val="init"/>
        </dgm:presLayoutVars>
      </dgm:prSet>
      <dgm:spPr/>
    </dgm:pt>
    <dgm:pt modelId="{7A4E0819-6507-47CA-840E-388CC8508362}" type="pres">
      <dgm:prSet presAssocID="{F60220BC-439A-4927-B7B1-141527305190}" presName="rootComposite" presStyleCnt="0"/>
      <dgm:spPr/>
    </dgm:pt>
    <dgm:pt modelId="{EAC28477-0851-4C03-A4A4-B7FF56FF7FA0}" type="pres">
      <dgm:prSet presAssocID="{F60220BC-439A-4927-B7B1-141527305190}" presName="rootText" presStyleLbl="node2" presStyleIdx="2" presStyleCnt="3">
        <dgm:presLayoutVars>
          <dgm:chPref val="3"/>
        </dgm:presLayoutVars>
      </dgm:prSet>
      <dgm:spPr/>
    </dgm:pt>
    <dgm:pt modelId="{E3941AC3-9377-407E-A243-AF3B1569A892}" type="pres">
      <dgm:prSet presAssocID="{F60220BC-439A-4927-B7B1-141527305190}" presName="rootConnector" presStyleLbl="node2" presStyleIdx="2" presStyleCnt="3"/>
      <dgm:spPr/>
    </dgm:pt>
    <dgm:pt modelId="{0371DBC4-80F1-459B-9565-A920DCC34D61}" type="pres">
      <dgm:prSet presAssocID="{F60220BC-439A-4927-B7B1-141527305190}" presName="hierChild4" presStyleCnt="0"/>
      <dgm:spPr/>
    </dgm:pt>
    <dgm:pt modelId="{46DCD069-553F-4FD5-837F-B4DF3FD6902E}" type="pres">
      <dgm:prSet presAssocID="{F60220BC-439A-4927-B7B1-141527305190}" presName="hierChild5" presStyleCnt="0"/>
      <dgm:spPr/>
    </dgm:pt>
    <dgm:pt modelId="{4E10649E-6386-4300-AB2B-12637F0E3CB2}" type="pres">
      <dgm:prSet presAssocID="{DEE6BAB3-3C1B-4B2C-BF60-0FC83C2C130B}" presName="hierChild3" presStyleCnt="0"/>
      <dgm:spPr/>
    </dgm:pt>
  </dgm:ptLst>
  <dgm:cxnLst>
    <dgm:cxn modelId="{6A657F0F-6AC1-4FF3-89A6-E9B29BE25507}" srcId="{DEE6BAB3-3C1B-4B2C-BF60-0FC83C2C130B}" destId="{FF79A9AB-5137-486D-A090-096424639159}" srcOrd="1" destOrd="0" parTransId="{68BBDD5C-6D14-484E-BDD6-FBA817195DEB}" sibTransId="{16ED46CA-E64A-4771-AE17-860AAE5F2249}"/>
    <dgm:cxn modelId="{79C93614-8EEB-4119-A5FD-D5DF70327113}" type="presOf" srcId="{C921CE56-929F-4F09-BBB9-F26322F4A28C}" destId="{59B159AF-241F-4822-B0B3-6698BE799DB7}" srcOrd="0" destOrd="0" presId="urn:microsoft.com/office/officeart/2005/8/layout/orgChart1"/>
    <dgm:cxn modelId="{96619F2B-5AE2-4D22-A8D4-F2065AB2CFA6}" type="presOf" srcId="{FF79A9AB-5137-486D-A090-096424639159}" destId="{8E148BE0-19B4-4E51-B48E-C8DF607093C8}" srcOrd="0" destOrd="0" presId="urn:microsoft.com/office/officeart/2005/8/layout/orgChart1"/>
    <dgm:cxn modelId="{7715B12D-8476-4110-8190-1F73B083FE89}" type="presOf" srcId="{DEE6BAB3-3C1B-4B2C-BF60-0FC83C2C130B}" destId="{6E5774D7-2BF6-4999-92D8-4290C4F23222}" srcOrd="1" destOrd="0" presId="urn:microsoft.com/office/officeart/2005/8/layout/orgChart1"/>
    <dgm:cxn modelId="{D6165035-650E-442B-B5EE-0116D05EDCB4}" type="presOf" srcId="{3CA54C9B-058E-4FD2-90B2-E5E94DD8091D}" destId="{75BE8B89-9CAD-4D01-83C7-80E02E3DE92A}" srcOrd="0" destOrd="0" presId="urn:microsoft.com/office/officeart/2005/8/layout/orgChart1"/>
    <dgm:cxn modelId="{AC3CF066-7EA5-4486-8882-F5658F5C67CF}" type="presOf" srcId="{464E48B4-D4B5-4704-86DE-1FB489BFC9F6}" destId="{A886C2A4-B2A1-4977-81AE-D071333AA5BE}" srcOrd="0" destOrd="0" presId="urn:microsoft.com/office/officeart/2005/8/layout/orgChart1"/>
    <dgm:cxn modelId="{B6A4AC51-20AD-46CB-8231-2F21C73D1E0E}" type="presOf" srcId="{FF79A9AB-5137-486D-A090-096424639159}" destId="{C82D099C-1080-4834-8B5E-41949CF091CA}" srcOrd="1" destOrd="0" presId="urn:microsoft.com/office/officeart/2005/8/layout/orgChart1"/>
    <dgm:cxn modelId="{E621577D-C611-4EDB-BD65-39E7ECA5E27A}" srcId="{C921CE56-929F-4F09-BBB9-F26322F4A28C}" destId="{DEE6BAB3-3C1B-4B2C-BF60-0FC83C2C130B}" srcOrd="0" destOrd="0" parTransId="{833EF936-387F-4A62-B898-7533828F9557}" sibTransId="{408D1436-339A-4D92-A47A-5F8347539510}"/>
    <dgm:cxn modelId="{35BB2081-C294-46B5-B723-F82F5E35A599}" type="presOf" srcId="{3CA54C9B-058E-4FD2-90B2-E5E94DD8091D}" destId="{3AECC504-C411-4013-B2C0-3C9E2D9A8A72}" srcOrd="1" destOrd="0" presId="urn:microsoft.com/office/officeart/2005/8/layout/orgChart1"/>
    <dgm:cxn modelId="{8F385F86-6C6B-4E1D-A23E-253FFBBC2501}" srcId="{DEE6BAB3-3C1B-4B2C-BF60-0FC83C2C130B}" destId="{3CA54C9B-058E-4FD2-90B2-E5E94DD8091D}" srcOrd="0" destOrd="0" parTransId="{3737523C-756D-4F96-A4DE-B5DD61E3F36D}" sibTransId="{2D877B35-D379-45D6-9183-F477087DEBB3}"/>
    <dgm:cxn modelId="{12AC04A0-AAE1-489C-821C-714A5CED6C2E}" srcId="{DEE6BAB3-3C1B-4B2C-BF60-0FC83C2C130B}" destId="{F60220BC-439A-4927-B7B1-141527305190}" srcOrd="2" destOrd="0" parTransId="{464E48B4-D4B5-4704-86DE-1FB489BFC9F6}" sibTransId="{895DA4C8-872E-49A4-978A-35E755DD43EB}"/>
    <dgm:cxn modelId="{153B3CBA-E78B-40F3-9B71-0E6DFDFD7F33}" type="presOf" srcId="{F60220BC-439A-4927-B7B1-141527305190}" destId="{EAC28477-0851-4C03-A4A4-B7FF56FF7FA0}" srcOrd="0" destOrd="0" presId="urn:microsoft.com/office/officeart/2005/8/layout/orgChart1"/>
    <dgm:cxn modelId="{FE8212C1-F77D-4F87-B057-7F74E90DAF90}" type="presOf" srcId="{DEE6BAB3-3C1B-4B2C-BF60-0FC83C2C130B}" destId="{67ACFEC5-97D5-405E-B750-D57C23B19481}" srcOrd="0" destOrd="0" presId="urn:microsoft.com/office/officeart/2005/8/layout/orgChart1"/>
    <dgm:cxn modelId="{B5E0C9CA-28A9-42C8-9CDF-F16D9DD54FC7}" type="presOf" srcId="{68BBDD5C-6D14-484E-BDD6-FBA817195DEB}" destId="{78E65641-3D05-4A34-8577-AFCFEEC3DCF2}" srcOrd="0" destOrd="0" presId="urn:microsoft.com/office/officeart/2005/8/layout/orgChart1"/>
    <dgm:cxn modelId="{570CD0D5-42A9-408E-8CA0-3C18B400F7B1}" type="presOf" srcId="{F60220BC-439A-4927-B7B1-141527305190}" destId="{E3941AC3-9377-407E-A243-AF3B1569A892}" srcOrd="1" destOrd="0" presId="urn:microsoft.com/office/officeart/2005/8/layout/orgChart1"/>
    <dgm:cxn modelId="{FDBA1DF8-A0CA-4271-B855-95254ADFBA3B}" type="presOf" srcId="{3737523C-756D-4F96-A4DE-B5DD61E3F36D}" destId="{A38CFA8F-4B6F-4BD9-88BA-75C4F37597BB}" srcOrd="0" destOrd="0" presId="urn:microsoft.com/office/officeart/2005/8/layout/orgChart1"/>
    <dgm:cxn modelId="{66C9D880-31F3-4315-9F0A-9D40E56B5CED}" type="presParOf" srcId="{59B159AF-241F-4822-B0B3-6698BE799DB7}" destId="{5E759E81-7BAB-4A4A-8DC0-B2FFC3F643A9}" srcOrd="0" destOrd="0" presId="urn:microsoft.com/office/officeart/2005/8/layout/orgChart1"/>
    <dgm:cxn modelId="{923C5F7B-2051-47B4-9465-425B5D3B8745}" type="presParOf" srcId="{5E759E81-7BAB-4A4A-8DC0-B2FFC3F643A9}" destId="{82DF4C3B-DF2B-4717-8CF6-145B58D3C0CF}" srcOrd="0" destOrd="0" presId="urn:microsoft.com/office/officeart/2005/8/layout/orgChart1"/>
    <dgm:cxn modelId="{2090D299-AEE3-4788-9EFD-0AA476808132}" type="presParOf" srcId="{82DF4C3B-DF2B-4717-8CF6-145B58D3C0CF}" destId="{67ACFEC5-97D5-405E-B750-D57C23B19481}" srcOrd="0" destOrd="0" presId="urn:microsoft.com/office/officeart/2005/8/layout/orgChart1"/>
    <dgm:cxn modelId="{17C96083-107C-45A2-874A-B3ED334E138E}" type="presParOf" srcId="{82DF4C3B-DF2B-4717-8CF6-145B58D3C0CF}" destId="{6E5774D7-2BF6-4999-92D8-4290C4F23222}" srcOrd="1" destOrd="0" presId="urn:microsoft.com/office/officeart/2005/8/layout/orgChart1"/>
    <dgm:cxn modelId="{C60E2DB4-D12C-49EF-97F3-0EA6E388DE03}" type="presParOf" srcId="{5E759E81-7BAB-4A4A-8DC0-B2FFC3F643A9}" destId="{F3E1E179-BFB0-4297-89D1-1000154365D2}" srcOrd="1" destOrd="0" presId="urn:microsoft.com/office/officeart/2005/8/layout/orgChart1"/>
    <dgm:cxn modelId="{9BBE709B-8169-429C-9891-85B9E9C51BD9}" type="presParOf" srcId="{F3E1E179-BFB0-4297-89D1-1000154365D2}" destId="{A38CFA8F-4B6F-4BD9-88BA-75C4F37597BB}" srcOrd="0" destOrd="0" presId="urn:microsoft.com/office/officeart/2005/8/layout/orgChart1"/>
    <dgm:cxn modelId="{D4F19F27-6FB7-4D78-93CE-B36771F9A34C}" type="presParOf" srcId="{F3E1E179-BFB0-4297-89D1-1000154365D2}" destId="{B4654C01-433B-4DDE-B08D-5EE7D564C990}" srcOrd="1" destOrd="0" presId="urn:microsoft.com/office/officeart/2005/8/layout/orgChart1"/>
    <dgm:cxn modelId="{8E3AE248-0B8D-4FD1-8C44-A8FB81FA550B}" type="presParOf" srcId="{B4654C01-433B-4DDE-B08D-5EE7D564C990}" destId="{63BDBAE8-2A35-407D-A879-5350B9042E08}" srcOrd="0" destOrd="0" presId="urn:microsoft.com/office/officeart/2005/8/layout/orgChart1"/>
    <dgm:cxn modelId="{8D75109D-BE6E-409F-B45C-B90EEDE7D070}" type="presParOf" srcId="{63BDBAE8-2A35-407D-A879-5350B9042E08}" destId="{75BE8B89-9CAD-4D01-83C7-80E02E3DE92A}" srcOrd="0" destOrd="0" presId="urn:microsoft.com/office/officeart/2005/8/layout/orgChart1"/>
    <dgm:cxn modelId="{8D7E8664-A178-414E-92FD-BE48EAAA3BE0}" type="presParOf" srcId="{63BDBAE8-2A35-407D-A879-5350B9042E08}" destId="{3AECC504-C411-4013-B2C0-3C9E2D9A8A72}" srcOrd="1" destOrd="0" presId="urn:microsoft.com/office/officeart/2005/8/layout/orgChart1"/>
    <dgm:cxn modelId="{C963B58E-680F-4145-A6FD-DD2D5513ED4D}" type="presParOf" srcId="{B4654C01-433B-4DDE-B08D-5EE7D564C990}" destId="{8D8C126A-BBF9-4AA7-9D69-E06E7717EB22}" srcOrd="1" destOrd="0" presId="urn:microsoft.com/office/officeart/2005/8/layout/orgChart1"/>
    <dgm:cxn modelId="{501E5DFA-7146-4189-AD6D-59C8E33B465D}" type="presParOf" srcId="{B4654C01-433B-4DDE-B08D-5EE7D564C990}" destId="{0FA9131B-D76B-4EDC-9A41-04E598138EC3}" srcOrd="2" destOrd="0" presId="urn:microsoft.com/office/officeart/2005/8/layout/orgChart1"/>
    <dgm:cxn modelId="{A1B4FB0D-06BD-4940-9A51-3203D955FCB1}" type="presParOf" srcId="{F3E1E179-BFB0-4297-89D1-1000154365D2}" destId="{78E65641-3D05-4A34-8577-AFCFEEC3DCF2}" srcOrd="2" destOrd="0" presId="urn:microsoft.com/office/officeart/2005/8/layout/orgChart1"/>
    <dgm:cxn modelId="{56DE099F-E634-429E-9356-D236A767CF56}" type="presParOf" srcId="{F3E1E179-BFB0-4297-89D1-1000154365D2}" destId="{98171CE0-28D4-473D-86DA-F0BF3AA02696}" srcOrd="3" destOrd="0" presId="urn:microsoft.com/office/officeart/2005/8/layout/orgChart1"/>
    <dgm:cxn modelId="{D2724A11-42B2-4346-96A3-C87CF6724692}" type="presParOf" srcId="{98171CE0-28D4-473D-86DA-F0BF3AA02696}" destId="{EDFA5D8C-1AFA-4A5A-975C-180E3EE6A70C}" srcOrd="0" destOrd="0" presId="urn:microsoft.com/office/officeart/2005/8/layout/orgChart1"/>
    <dgm:cxn modelId="{D2A55619-1E59-41C4-83A3-EE2D0DC0DFDE}" type="presParOf" srcId="{EDFA5D8C-1AFA-4A5A-975C-180E3EE6A70C}" destId="{8E148BE0-19B4-4E51-B48E-C8DF607093C8}" srcOrd="0" destOrd="0" presId="urn:microsoft.com/office/officeart/2005/8/layout/orgChart1"/>
    <dgm:cxn modelId="{1EB7D1D9-D38F-48B2-BFF0-8FE73668D758}" type="presParOf" srcId="{EDFA5D8C-1AFA-4A5A-975C-180E3EE6A70C}" destId="{C82D099C-1080-4834-8B5E-41949CF091CA}" srcOrd="1" destOrd="0" presId="urn:microsoft.com/office/officeart/2005/8/layout/orgChart1"/>
    <dgm:cxn modelId="{4DB5F715-A137-4BDD-8BCF-A86E3E478889}" type="presParOf" srcId="{98171CE0-28D4-473D-86DA-F0BF3AA02696}" destId="{024297D9-D8EC-4628-B7D8-BC73DFE59E27}" srcOrd="1" destOrd="0" presId="urn:microsoft.com/office/officeart/2005/8/layout/orgChart1"/>
    <dgm:cxn modelId="{462569F5-E156-4B09-81BB-BDB2FC445651}" type="presParOf" srcId="{98171CE0-28D4-473D-86DA-F0BF3AA02696}" destId="{6905377D-90A3-40A3-9C31-8216ACCDD051}" srcOrd="2" destOrd="0" presId="urn:microsoft.com/office/officeart/2005/8/layout/orgChart1"/>
    <dgm:cxn modelId="{40E98954-2A85-424C-9E3B-A9BF2597B0A5}" type="presParOf" srcId="{F3E1E179-BFB0-4297-89D1-1000154365D2}" destId="{A886C2A4-B2A1-4977-81AE-D071333AA5BE}" srcOrd="4" destOrd="0" presId="urn:microsoft.com/office/officeart/2005/8/layout/orgChart1"/>
    <dgm:cxn modelId="{1F8C8425-4D10-4856-AD6E-53DCB025551E}" type="presParOf" srcId="{F3E1E179-BFB0-4297-89D1-1000154365D2}" destId="{EE5E267D-8E78-410A-8909-02982EC8AEA0}" srcOrd="5" destOrd="0" presId="urn:microsoft.com/office/officeart/2005/8/layout/orgChart1"/>
    <dgm:cxn modelId="{213B118E-7D4E-4954-9FDD-891F36169949}" type="presParOf" srcId="{EE5E267D-8E78-410A-8909-02982EC8AEA0}" destId="{7A4E0819-6507-47CA-840E-388CC8508362}" srcOrd="0" destOrd="0" presId="urn:microsoft.com/office/officeart/2005/8/layout/orgChart1"/>
    <dgm:cxn modelId="{49AAC70A-566E-4FDA-9295-EFF89CD190AD}" type="presParOf" srcId="{7A4E0819-6507-47CA-840E-388CC8508362}" destId="{EAC28477-0851-4C03-A4A4-B7FF56FF7FA0}" srcOrd="0" destOrd="0" presId="urn:microsoft.com/office/officeart/2005/8/layout/orgChart1"/>
    <dgm:cxn modelId="{D9C823EB-EFF5-4AE7-B074-D5217A8F8DEE}" type="presParOf" srcId="{7A4E0819-6507-47CA-840E-388CC8508362}" destId="{E3941AC3-9377-407E-A243-AF3B1569A892}" srcOrd="1" destOrd="0" presId="urn:microsoft.com/office/officeart/2005/8/layout/orgChart1"/>
    <dgm:cxn modelId="{AEF7248C-56C8-4DC0-9403-2A78E6851E8B}" type="presParOf" srcId="{EE5E267D-8E78-410A-8909-02982EC8AEA0}" destId="{0371DBC4-80F1-459B-9565-A920DCC34D61}" srcOrd="1" destOrd="0" presId="urn:microsoft.com/office/officeart/2005/8/layout/orgChart1"/>
    <dgm:cxn modelId="{258D29B1-CA28-4301-8444-0E1EB89F45F6}" type="presParOf" srcId="{EE5E267D-8E78-410A-8909-02982EC8AEA0}" destId="{46DCD069-553F-4FD5-837F-B4DF3FD6902E}" srcOrd="2" destOrd="0" presId="urn:microsoft.com/office/officeart/2005/8/layout/orgChart1"/>
    <dgm:cxn modelId="{53E0920D-8F28-4575-8BFB-37B8F292A6D8}" type="presParOf" srcId="{5E759E81-7BAB-4A4A-8DC0-B2FFC3F643A9}" destId="{4E10649E-6386-4300-AB2B-12637F0E3CB2}" srcOrd="2" destOrd="0" presId="urn:microsoft.com/office/officeart/2005/8/layout/orgChart1"/>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6C2A4-B2A1-4977-81AE-D071333AA5BE}">
      <dsp:nvSpPr>
        <dsp:cNvPr id="0" name=""/>
        <dsp:cNvSpPr/>
      </dsp:nvSpPr>
      <dsp:spPr>
        <a:xfrm>
          <a:off x="3048000" y="1844867"/>
          <a:ext cx="2156482" cy="374265"/>
        </a:xfrm>
        <a:custGeom>
          <a:avLst/>
          <a:gdLst/>
          <a:ahLst/>
          <a:cxnLst/>
          <a:rect l="0" t="0" r="0" b="0"/>
          <a:pathLst>
            <a:path>
              <a:moveTo>
                <a:pt x="0" y="0"/>
              </a:moveTo>
              <a:lnTo>
                <a:pt x="0" y="187132"/>
              </a:lnTo>
              <a:lnTo>
                <a:pt x="2156482" y="187132"/>
              </a:lnTo>
              <a:lnTo>
                <a:pt x="2156482" y="3742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E65641-3D05-4A34-8577-AFCFEEC3DCF2}">
      <dsp:nvSpPr>
        <dsp:cNvPr id="0" name=""/>
        <dsp:cNvSpPr/>
      </dsp:nvSpPr>
      <dsp:spPr>
        <a:xfrm>
          <a:off x="3002280" y="1844867"/>
          <a:ext cx="91440" cy="374265"/>
        </a:xfrm>
        <a:custGeom>
          <a:avLst/>
          <a:gdLst/>
          <a:ahLst/>
          <a:cxnLst/>
          <a:rect l="0" t="0" r="0" b="0"/>
          <a:pathLst>
            <a:path>
              <a:moveTo>
                <a:pt x="45720" y="0"/>
              </a:moveTo>
              <a:lnTo>
                <a:pt x="45720" y="3742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8CFA8F-4B6F-4BD9-88BA-75C4F37597BB}">
      <dsp:nvSpPr>
        <dsp:cNvPr id="0" name=""/>
        <dsp:cNvSpPr/>
      </dsp:nvSpPr>
      <dsp:spPr>
        <a:xfrm>
          <a:off x="891517" y="1844867"/>
          <a:ext cx="2156482" cy="374265"/>
        </a:xfrm>
        <a:custGeom>
          <a:avLst/>
          <a:gdLst/>
          <a:ahLst/>
          <a:cxnLst/>
          <a:rect l="0" t="0" r="0" b="0"/>
          <a:pathLst>
            <a:path>
              <a:moveTo>
                <a:pt x="2156482" y="0"/>
              </a:moveTo>
              <a:lnTo>
                <a:pt x="2156482" y="187132"/>
              </a:lnTo>
              <a:lnTo>
                <a:pt x="0" y="187132"/>
              </a:lnTo>
              <a:lnTo>
                <a:pt x="0" y="3742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ACFEC5-97D5-405E-B750-D57C23B19481}">
      <dsp:nvSpPr>
        <dsp:cNvPr id="0" name=""/>
        <dsp:cNvSpPr/>
      </dsp:nvSpPr>
      <dsp:spPr>
        <a:xfrm>
          <a:off x="2156891" y="953758"/>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Possible Next Step</a:t>
          </a:r>
        </a:p>
      </dsp:txBody>
      <dsp:txXfrm>
        <a:off x="2156891" y="953758"/>
        <a:ext cx="1782216" cy="891108"/>
      </dsp:txXfrm>
    </dsp:sp>
    <dsp:sp modelId="{75BE8B89-9CAD-4D01-83C7-80E02E3DE92A}">
      <dsp:nvSpPr>
        <dsp:cNvPr id="0" name=""/>
        <dsp:cNvSpPr/>
      </dsp:nvSpPr>
      <dsp:spPr>
        <a:xfrm>
          <a:off x="409" y="2219132"/>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Ball Controlled 1D Ring of HASEL</a:t>
          </a:r>
        </a:p>
      </dsp:txBody>
      <dsp:txXfrm>
        <a:off x="409" y="2219132"/>
        <a:ext cx="1782216" cy="891108"/>
      </dsp:txXfrm>
    </dsp:sp>
    <dsp:sp modelId="{8E148BE0-19B4-4E51-B48E-C8DF607093C8}">
      <dsp:nvSpPr>
        <dsp:cNvPr id="0" name=""/>
        <dsp:cNvSpPr/>
      </dsp:nvSpPr>
      <dsp:spPr>
        <a:xfrm>
          <a:off x="2156891" y="2219132"/>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1D Wave Propagation Control</a:t>
          </a:r>
        </a:p>
      </dsp:txBody>
      <dsp:txXfrm>
        <a:off x="2156891" y="2219132"/>
        <a:ext cx="1782216" cy="891108"/>
      </dsp:txXfrm>
    </dsp:sp>
    <dsp:sp modelId="{EAC28477-0851-4C03-A4A4-B7FF56FF7FA0}">
      <dsp:nvSpPr>
        <dsp:cNvPr id="0" name=""/>
        <dsp:cNvSpPr/>
      </dsp:nvSpPr>
      <dsp:spPr>
        <a:xfrm>
          <a:off x="4313373" y="2219132"/>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Open-loop Ball Delivery in 2D Array</a:t>
          </a:r>
        </a:p>
      </dsp:txBody>
      <dsp:txXfrm>
        <a:off x="4313373" y="2219132"/>
        <a:ext cx="1782216" cy="8911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BD7E2F-4CFD-45E8-98FF-B86D74A7625D}" type="datetimeFigureOut">
              <a:rPr lang="en-US" smtClean="0"/>
              <a:t>9/7/2018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2DF1F-31B2-4E60-AA1F-7F39F2248E0F}" type="slidenum">
              <a:rPr lang="en-US" smtClean="0"/>
              <a:t>‹#›</a:t>
            </a:fld>
            <a:endParaRPr lang="en-US"/>
          </a:p>
        </p:txBody>
      </p:sp>
    </p:spTree>
    <p:extLst>
      <p:ext uri="{BB962C8B-B14F-4D97-AF65-F5344CB8AC3E}">
        <p14:creationId xmlns:p14="http://schemas.microsoft.com/office/powerpoint/2010/main" val="3745362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228600" indent="-228600">
              <a:buAutoNum type="arabicPeriod"/>
            </a:pPr>
            <a:r>
              <a:rPr lang="en-US" dirty="0"/>
              <a:t>Bonding all actuators together at this stage make it difficult to fix if one of the actuator fails</a:t>
            </a:r>
          </a:p>
          <a:p>
            <a:pPr marL="228600" indent="-228600">
              <a:buAutoNum type="arabicPeriod"/>
            </a:pPr>
            <a:r>
              <a:rPr lang="en-US" dirty="0"/>
              <a:t>Separating all actuators and use </a:t>
            </a:r>
            <a:r>
              <a:rPr lang="en-US" dirty="0" err="1"/>
              <a:t>wifi</a:t>
            </a:r>
            <a:r>
              <a:rPr lang="en-US" dirty="0"/>
              <a:t> communication allows us to remove faulty actuator faster</a:t>
            </a:r>
          </a:p>
          <a:p>
            <a:pPr marL="228600" indent="-228600">
              <a:buAutoNum type="arabicPeriod"/>
            </a:pPr>
            <a:r>
              <a:rPr lang="en-US" dirty="0"/>
              <a:t>On top of the array, I will lay a sheet of thin and soft fabric to make the ball rolling velocity and acceleration more gradual</a:t>
            </a:r>
          </a:p>
          <a:p>
            <a:pPr marL="228600" indent="-228600">
              <a:buAutoNum type="arabicPeriod"/>
            </a:pPr>
            <a:r>
              <a:rPr lang="en-US" dirty="0"/>
              <a:t>All actuators are connected to ESP32’s which communicate with a central PC via WIFI. The input of the system is the desired path and its speed. </a:t>
            </a:r>
          </a:p>
          <a:p>
            <a:pPr marL="228600" indent="-228600">
              <a:buAutoNum type="arabicPeriod"/>
            </a:pPr>
            <a:r>
              <a:rPr lang="en-US" dirty="0"/>
              <a:t>We will use an overhead camera as a ground truth to track the ball’s motion.</a:t>
            </a:r>
          </a:p>
          <a:p>
            <a:pPr marL="228600" indent="-228600">
              <a:buAutoNum type="arabicPeriod" startAt="6"/>
            </a:pPr>
            <a:r>
              <a:rPr lang="en-US" dirty="0"/>
              <a:t>Each element of the array has its own internal classical feedback control which has a HV converter, a displacement sensor (stretchable sensor skin), and ESP32.</a:t>
            </a:r>
          </a:p>
          <a:p>
            <a:pPr marL="228600" indent="-228600">
              <a:buAutoNum type="arabicPeriod" startAt="6"/>
            </a:pPr>
            <a:r>
              <a:rPr lang="en-US" dirty="0"/>
              <a:t>The controller must control not only the final position of the donut, but also its acceleration (How do we do this?). The actuator acceleration allows us to measure the force the actuator exerts on the ball.</a:t>
            </a:r>
          </a:p>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690735-60AC-458E-AEA5-1AF3C9F2DFD3}"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844207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228600" indent="-228600">
              <a:buAutoNum type="arabicPeriod"/>
            </a:pPr>
            <a:r>
              <a:rPr lang="en-US" dirty="0"/>
              <a:t>The more elements the better the resolution in terms of sampling rate and speed control. Controlling speed of a ball does not work well if we have any array less than 6x6. As you can see the thickness of the rail is 3D (3 actuators).</a:t>
            </a:r>
          </a:p>
          <a:p>
            <a:pPr marL="228600" indent="-228600">
              <a:buAutoNum type="arabicPeriod"/>
            </a:pPr>
            <a:r>
              <a:rPr lang="en-US" dirty="0"/>
              <a:t>We could scale down the size of the donut, use one high voltage circuit for 3 to 4 actuators, and use HV diode to switch between actuators or activate all of them.</a:t>
            </a:r>
          </a:p>
          <a:p>
            <a:pPr marL="228600" indent="-228600">
              <a:buAutoNum type="arabicPeriod"/>
            </a:pPr>
            <a:r>
              <a:rPr lang="en-US" dirty="0"/>
              <a:t>I think 8x8 might be a good size to get started. It gives us enough room to obtain different paths.</a:t>
            </a:r>
          </a:p>
          <a:p>
            <a:pPr marL="228600" indent="-228600">
              <a:buAutoNum type="arabicPeriod"/>
            </a:pPr>
            <a:r>
              <a:rPr lang="en-US" dirty="0"/>
              <a:t>Shane has a miniaturized HV optocoupler, I have created a miniature PCB with all components, and we also proved that the HV coating works well for a trace thickness of 12mil and 3 mm gap. We could use 1inch^3 HV converter now, because we don’t use the actuator self-sensing capability.</a:t>
            </a:r>
          </a:p>
          <a:p>
            <a:pPr marL="228600" indent="-228600">
              <a:buAutoNum type="arabicPeriod"/>
            </a:pPr>
            <a:r>
              <a:rPr lang="en-US" dirty="0"/>
              <a:t>We could make our lives easier not to deal with the non-constant sampling time T by integrating a speed sensor into the ball </a:t>
            </a:r>
            <a:r>
              <a:rPr lang="en-US" dirty="0">
                <a:sym typeface="Wingdings" panose="05000000000000000000" pitchFamily="2" charset="2"/>
              </a:rPr>
              <a:t> </a:t>
            </a: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If you approve this proposal, I will get started with an array of 8x8 linear actuators and study its 2D control as well as doing some mathematical simulations.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We could start with a circular “array” so that we could generate a </a:t>
            </a:r>
            <a:r>
              <a:rPr lang="en-US" dirty="0" err="1"/>
              <a:t>pepetual</a:t>
            </a:r>
            <a:r>
              <a:rPr lang="en-US" dirty="0"/>
              <a:t> motion, also reduce the number of actuators for this purpose.  Or we can simply start with a speed control of the wave propagation</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690735-60AC-458E-AEA5-1AF3C9F2DFD3}"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15023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B1822F2-5A3E-44E4-BD0B-15D946B1A23E}" type="datetime1">
              <a:rPr lang="en-US"/>
              <a:pPr/>
              <a:t>9/7/2018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F839BEA-4699-48B9-AC4E-5A019CA895B0}" type="slidenum">
              <a:rPr lang="en-US"/>
              <a:pPr/>
              <a:t>‹#›</a:t>
            </a:fld>
            <a:endParaRPr lang="en-US"/>
          </a:p>
        </p:txBody>
      </p:sp>
    </p:spTree>
    <p:extLst>
      <p:ext uri="{BB962C8B-B14F-4D97-AF65-F5344CB8AC3E}">
        <p14:creationId xmlns:p14="http://schemas.microsoft.com/office/powerpoint/2010/main" val="4207299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69DFF72-7EA5-41FA-AC17-40F1BB1D69B0}" type="datetime1">
              <a:rPr lang="en-US"/>
              <a:pPr/>
              <a:t>9/7/2018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B13D3D2-E761-4BD5-95C4-973A90138DC7}" type="slidenum">
              <a:rPr lang="en-US"/>
              <a:pPr/>
              <a:t>‹#›</a:t>
            </a:fld>
            <a:endParaRPr lang="en-US"/>
          </a:p>
        </p:txBody>
      </p:sp>
    </p:spTree>
    <p:extLst>
      <p:ext uri="{BB962C8B-B14F-4D97-AF65-F5344CB8AC3E}">
        <p14:creationId xmlns:p14="http://schemas.microsoft.com/office/powerpoint/2010/main" val="788946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0D9D9EB-9045-439C-9A6A-2D2D347FAE3B}" type="datetime1">
              <a:rPr lang="en-US"/>
              <a:pPr/>
              <a:t>9/7/2018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A8DC16-C228-4477-8E1B-5858D4B05586}" type="slidenum">
              <a:rPr lang="en-US"/>
              <a:pPr/>
              <a:t>‹#›</a:t>
            </a:fld>
            <a:endParaRPr lang="en-US"/>
          </a:p>
        </p:txBody>
      </p:sp>
    </p:spTree>
    <p:extLst>
      <p:ext uri="{BB962C8B-B14F-4D97-AF65-F5344CB8AC3E}">
        <p14:creationId xmlns:p14="http://schemas.microsoft.com/office/powerpoint/2010/main" val="3761334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17E809D-BBBB-4A52-962B-4A7B1A2708D3}" type="datetime1">
              <a:rPr lang="en-US"/>
              <a:pPr/>
              <a:t>9/7/2018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B69903C-9775-4E9C-91AA-CD8592B84AEF}" type="slidenum">
              <a:rPr lang="en-US"/>
              <a:pPr/>
              <a:t>‹#›</a:t>
            </a:fld>
            <a:endParaRPr lang="en-US"/>
          </a:p>
        </p:txBody>
      </p:sp>
    </p:spTree>
    <p:extLst>
      <p:ext uri="{BB962C8B-B14F-4D97-AF65-F5344CB8AC3E}">
        <p14:creationId xmlns:p14="http://schemas.microsoft.com/office/powerpoint/2010/main" val="252562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790E81C-AD14-46BC-8738-D4A3ECB56D5F}" type="datetime1">
              <a:rPr lang="en-US"/>
              <a:pPr/>
              <a:t>9/7/2018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C3FDDB3-8F96-4E36-9BA5-AC13154D1D1C}" type="slidenum">
              <a:rPr lang="en-US"/>
              <a:pPr/>
              <a:t>‹#›</a:t>
            </a:fld>
            <a:endParaRPr lang="en-US"/>
          </a:p>
        </p:txBody>
      </p:sp>
    </p:spTree>
    <p:extLst>
      <p:ext uri="{BB962C8B-B14F-4D97-AF65-F5344CB8AC3E}">
        <p14:creationId xmlns:p14="http://schemas.microsoft.com/office/powerpoint/2010/main" val="64308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044F5B57-0609-476B-87AB-CC6D4DEA24FE}" type="datetime1">
              <a:rPr lang="en-US"/>
              <a:pPr/>
              <a:t>9/7/2018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492BAF6-D3E7-4469-AA07-40FDBDDD9B2B}" type="slidenum">
              <a:rPr lang="en-US"/>
              <a:pPr/>
              <a:t>‹#›</a:t>
            </a:fld>
            <a:endParaRPr lang="en-US"/>
          </a:p>
        </p:txBody>
      </p:sp>
    </p:spTree>
    <p:extLst>
      <p:ext uri="{BB962C8B-B14F-4D97-AF65-F5344CB8AC3E}">
        <p14:creationId xmlns:p14="http://schemas.microsoft.com/office/powerpoint/2010/main" val="77545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34D786A4-D232-4E43-B8C5-DB6905A67B8F}" type="datetime1">
              <a:rPr lang="en-US"/>
              <a:pPr/>
              <a:t>9/7/2018</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32FBE11-2928-4D1D-9885-AE1084282ED2}" type="slidenum">
              <a:rPr lang="en-US"/>
              <a:pPr/>
              <a:t>‹#›</a:t>
            </a:fld>
            <a:endParaRPr lang="en-US"/>
          </a:p>
        </p:txBody>
      </p:sp>
    </p:spTree>
    <p:extLst>
      <p:ext uri="{BB962C8B-B14F-4D97-AF65-F5344CB8AC3E}">
        <p14:creationId xmlns:p14="http://schemas.microsoft.com/office/powerpoint/2010/main" val="417725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B75EF8E8-EB89-4AB7-84F9-AB92BCFEF9AC}" type="datetime1">
              <a:rPr lang="en-US"/>
              <a:pPr/>
              <a:t>9/7/2018</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E621975-0DD8-4397-B225-537C5103CD76}" type="slidenum">
              <a:rPr lang="en-US"/>
              <a:pPr/>
              <a:t>‹#›</a:t>
            </a:fld>
            <a:endParaRPr lang="en-US"/>
          </a:p>
        </p:txBody>
      </p:sp>
    </p:spTree>
    <p:extLst>
      <p:ext uri="{BB962C8B-B14F-4D97-AF65-F5344CB8AC3E}">
        <p14:creationId xmlns:p14="http://schemas.microsoft.com/office/powerpoint/2010/main" val="34125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75226D0-16B1-434E-B0B1-38DA3F6AC5EE}" type="datetime1">
              <a:rPr lang="en-US"/>
              <a:pPr/>
              <a:t>9/7/2018</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0E4B7C6-0216-43C8-9957-13F572375489}" type="slidenum">
              <a:rPr lang="en-US"/>
              <a:pPr/>
              <a:t>‹#›</a:t>
            </a:fld>
            <a:endParaRPr lang="en-US"/>
          </a:p>
        </p:txBody>
      </p:sp>
    </p:spTree>
    <p:extLst>
      <p:ext uri="{BB962C8B-B14F-4D97-AF65-F5344CB8AC3E}">
        <p14:creationId xmlns:p14="http://schemas.microsoft.com/office/powerpoint/2010/main" val="322047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B2A3338-11B0-4F2D-9096-3478B408B517}" type="datetime1">
              <a:rPr lang="en-US"/>
              <a:pPr/>
              <a:t>9/7/2018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0D179D7-2399-4DCD-B97D-95D5EE65D5DA}" type="slidenum">
              <a:rPr lang="en-US"/>
              <a:pPr/>
              <a:t>‹#›</a:t>
            </a:fld>
            <a:endParaRPr lang="en-US"/>
          </a:p>
        </p:txBody>
      </p:sp>
    </p:spTree>
    <p:extLst>
      <p:ext uri="{BB962C8B-B14F-4D97-AF65-F5344CB8AC3E}">
        <p14:creationId xmlns:p14="http://schemas.microsoft.com/office/powerpoint/2010/main" val="3231586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7E42215-C701-4BDD-8FFC-5DAFB7D77C85}" type="datetime1">
              <a:rPr lang="en-US"/>
              <a:pPr/>
              <a:t>9/7/2018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F47FD4-947A-468E-9A63-730893C33F40}" type="slidenum">
              <a:rPr lang="en-US"/>
              <a:pPr/>
              <a:t>‹#›</a:t>
            </a:fld>
            <a:endParaRPr lang="en-US"/>
          </a:p>
        </p:txBody>
      </p:sp>
    </p:spTree>
    <p:extLst>
      <p:ext uri="{BB962C8B-B14F-4D97-AF65-F5344CB8AC3E}">
        <p14:creationId xmlns:p14="http://schemas.microsoft.com/office/powerpoint/2010/main" val="666366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9395" name="Rectangle 3"/>
          <p:cNvSpPr>
            <a:spLocks noGrp="1" noChangeArrowheads="1"/>
          </p:cNvSpPr>
          <p:nvPr>
            <p:ph type="body" idx="1"/>
          </p:nvPr>
        </p:nvSpPr>
        <p:spPr bwMode="auto">
          <a:xfrm>
            <a:off x="457200" y="1600204"/>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93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F09A0C68-A0B2-4150-99A4-E9331343A575}" type="datetime1">
              <a:rPr lang="en-US"/>
              <a:pPr/>
              <a:t>9/7/2018</a:t>
            </a:fld>
            <a:endParaRPr lang="en-US"/>
          </a:p>
        </p:txBody>
      </p:sp>
      <p:sp>
        <p:nvSpPr>
          <p:cNvPr id="593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593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52367CD-1C8E-4777-A0AC-A40DA2FA6D85}" type="slidenum">
              <a:rPr lang="en-US"/>
              <a:pPr/>
              <a:t>‹#›</a:t>
            </a:fld>
            <a:endParaRPr lang="en-US"/>
          </a:p>
        </p:txBody>
      </p:sp>
    </p:spTree>
    <p:extLst>
      <p:ext uri="{BB962C8B-B14F-4D97-AF65-F5344CB8AC3E}">
        <p14:creationId xmlns:p14="http://schemas.microsoft.com/office/powerpoint/2010/main" val="423800150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189" algn="ctr" rtl="0" fontAlgn="base">
        <a:spcBef>
          <a:spcPct val="0"/>
        </a:spcBef>
        <a:spcAft>
          <a:spcPct val="0"/>
        </a:spcAft>
        <a:defRPr sz="4400">
          <a:solidFill>
            <a:schemeClr val="tx2"/>
          </a:solidFill>
          <a:latin typeface="Arial" charset="0"/>
        </a:defRPr>
      </a:lvl6pPr>
      <a:lvl7pPr marL="914377" algn="ctr" rtl="0" fontAlgn="base">
        <a:spcBef>
          <a:spcPct val="0"/>
        </a:spcBef>
        <a:spcAft>
          <a:spcPct val="0"/>
        </a:spcAft>
        <a:defRPr sz="4400">
          <a:solidFill>
            <a:schemeClr val="tx2"/>
          </a:solidFill>
          <a:latin typeface="Arial" charset="0"/>
        </a:defRPr>
      </a:lvl7pPr>
      <a:lvl8pPr marL="1371566" algn="ctr" rtl="0" fontAlgn="base">
        <a:spcBef>
          <a:spcPct val="0"/>
        </a:spcBef>
        <a:spcAft>
          <a:spcPct val="0"/>
        </a:spcAft>
        <a:defRPr sz="4400">
          <a:solidFill>
            <a:schemeClr val="tx2"/>
          </a:solidFill>
          <a:latin typeface="Arial" charset="0"/>
        </a:defRPr>
      </a:lvl8pPr>
      <a:lvl9pPr marL="1828754" algn="ctr" rtl="0" fontAlgn="base">
        <a:spcBef>
          <a:spcPct val="0"/>
        </a:spcBef>
        <a:spcAft>
          <a:spcPct val="0"/>
        </a:spcAft>
        <a:defRPr sz="4400">
          <a:solidFill>
            <a:schemeClr val="tx2"/>
          </a:solidFill>
          <a:latin typeface="Arial" charset="0"/>
        </a:defRPr>
      </a:lvl9pPr>
    </p:titleStyle>
    <p:bodyStyle>
      <a:lvl1pPr marL="342891" indent="-342891" algn="l" rtl="0" fontAlgn="base">
        <a:spcBef>
          <a:spcPct val="20000"/>
        </a:spcBef>
        <a:spcAft>
          <a:spcPct val="0"/>
        </a:spcAft>
        <a:buChar char="•"/>
        <a:defRPr sz="3200">
          <a:solidFill>
            <a:schemeClr val="tx1"/>
          </a:solidFill>
          <a:latin typeface="+mn-lt"/>
          <a:ea typeface="+mn-ea"/>
          <a:cs typeface="+mn-cs"/>
        </a:defRPr>
      </a:lvl1pPr>
      <a:lvl2pPr marL="742932" indent="-285744" algn="l" rtl="0" fontAlgn="base">
        <a:spcBef>
          <a:spcPct val="20000"/>
        </a:spcBef>
        <a:spcAft>
          <a:spcPct val="0"/>
        </a:spcAft>
        <a:buChar char="–"/>
        <a:defRPr sz="2800">
          <a:solidFill>
            <a:schemeClr val="tx1"/>
          </a:solidFill>
          <a:latin typeface="+mn-lt"/>
        </a:defRPr>
      </a:lvl2pPr>
      <a:lvl3pPr marL="1142971" indent="-228594" algn="l" rtl="0" fontAlgn="base">
        <a:spcBef>
          <a:spcPct val="20000"/>
        </a:spcBef>
        <a:spcAft>
          <a:spcPct val="0"/>
        </a:spcAft>
        <a:buChar char="•"/>
        <a:defRPr sz="2400">
          <a:solidFill>
            <a:schemeClr val="tx1"/>
          </a:solidFill>
          <a:latin typeface="+mn-lt"/>
        </a:defRPr>
      </a:lvl3pPr>
      <a:lvl4pPr marL="1600160" indent="-228594" algn="l" rtl="0" fontAlgn="base">
        <a:spcBef>
          <a:spcPct val="20000"/>
        </a:spcBef>
        <a:spcAft>
          <a:spcPct val="0"/>
        </a:spcAft>
        <a:buChar char="–"/>
        <a:defRPr sz="2000">
          <a:solidFill>
            <a:schemeClr val="tx1"/>
          </a:solidFill>
          <a:latin typeface="+mn-lt"/>
        </a:defRPr>
      </a:lvl4pPr>
      <a:lvl5pPr marL="2057349" indent="-228594" algn="l" rtl="0" fontAlgn="base">
        <a:spcBef>
          <a:spcPct val="20000"/>
        </a:spcBef>
        <a:spcAft>
          <a:spcPct val="0"/>
        </a:spcAft>
        <a:buChar char="»"/>
        <a:defRPr sz="2000">
          <a:solidFill>
            <a:schemeClr val="tx1"/>
          </a:solidFill>
          <a:latin typeface="+mn-lt"/>
        </a:defRPr>
      </a:lvl5pPr>
      <a:lvl6pPr marL="2514537" indent="-228594" algn="l" rtl="0" fontAlgn="base">
        <a:spcBef>
          <a:spcPct val="20000"/>
        </a:spcBef>
        <a:spcAft>
          <a:spcPct val="0"/>
        </a:spcAft>
        <a:buChar char="»"/>
        <a:defRPr sz="2000">
          <a:solidFill>
            <a:schemeClr val="tx1"/>
          </a:solidFill>
          <a:latin typeface="+mn-lt"/>
        </a:defRPr>
      </a:lvl6pPr>
      <a:lvl7pPr marL="2971726" indent="-228594" algn="l" rtl="0" fontAlgn="base">
        <a:spcBef>
          <a:spcPct val="20000"/>
        </a:spcBef>
        <a:spcAft>
          <a:spcPct val="0"/>
        </a:spcAft>
        <a:buChar char="»"/>
        <a:defRPr sz="2000">
          <a:solidFill>
            <a:schemeClr val="tx1"/>
          </a:solidFill>
          <a:latin typeface="+mn-lt"/>
        </a:defRPr>
      </a:lvl7pPr>
      <a:lvl8pPr marL="3428914" indent="-228594" algn="l" rtl="0" fontAlgn="base">
        <a:spcBef>
          <a:spcPct val="20000"/>
        </a:spcBef>
        <a:spcAft>
          <a:spcPct val="0"/>
        </a:spcAft>
        <a:buChar char="»"/>
        <a:defRPr sz="2000">
          <a:solidFill>
            <a:schemeClr val="tx1"/>
          </a:solidFill>
          <a:latin typeface="+mn-lt"/>
        </a:defRPr>
      </a:lvl8pPr>
      <a:lvl9pPr marL="3886103" indent="-228594"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microsoft.com/office/2007/relationships/hdphoto" Target="../media/hdphoto1.wdp"/><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svg"/><Relationship Id="rId5" Type="http://schemas.openxmlformats.org/officeDocument/2006/relationships/image" Target="../media/image3.pn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17.png"/><Relationship Id="rId26" Type="http://schemas.openxmlformats.org/officeDocument/2006/relationships/image" Target="../media/image37.png"/><Relationship Id="rId3" Type="http://schemas.openxmlformats.org/officeDocument/2006/relationships/image" Target="../media/image2.png"/><Relationship Id="rId17" Type="http://schemas.openxmlformats.org/officeDocument/2006/relationships/image" Target="../media/image16.png"/><Relationship Id="rId25" Type="http://schemas.openxmlformats.org/officeDocument/2006/relationships/image" Target="../media/image36.png"/><Relationship Id="rId2" Type="http://schemas.openxmlformats.org/officeDocument/2006/relationships/notesSlide" Target="../notesSlides/notesSlide2.xml"/><Relationship Id="rId16" Type="http://schemas.openxmlformats.org/officeDocument/2006/relationships/image" Target="../media/image27.png"/><Relationship Id="rId29" Type="http://schemas.openxmlformats.org/officeDocument/2006/relationships/image" Target="../media/image19.png"/><Relationship Id="rId1" Type="http://schemas.openxmlformats.org/officeDocument/2006/relationships/slideLayout" Target="../slideLayouts/slideLayout7.xml"/><Relationship Id="rId15" Type="http://schemas.openxmlformats.org/officeDocument/2006/relationships/image" Target="../media/image26.png"/><Relationship Id="rId28" Type="http://schemas.openxmlformats.org/officeDocument/2006/relationships/image" Target="../media/image18.png"/><Relationship Id="rId4" Type="http://schemas.openxmlformats.org/officeDocument/2006/relationships/image" Target="../media/image15.png"/><Relationship Id="rId14" Type="http://schemas.openxmlformats.org/officeDocument/2006/relationships/image" Target="../media/image25.png"/><Relationship Id="rId27" Type="http://schemas.openxmlformats.org/officeDocument/2006/relationships/image" Target="../media/image38.png"/><Relationship Id="rId30"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FC9362-C8CA-4EE9-97C9-9FA54532B18A}"/>
              </a:ext>
            </a:extLst>
          </p:cNvPr>
          <p:cNvPicPr>
            <a:picLocks noChangeAspect="1"/>
          </p:cNvPicPr>
          <p:nvPr/>
        </p:nvPicPr>
        <p:blipFill rotWithShape="1">
          <a:blip r:embed="rId3"/>
          <a:srcRect l="4187" t="8369" r="41777" b="8554"/>
          <a:stretch/>
        </p:blipFill>
        <p:spPr>
          <a:xfrm>
            <a:off x="4454833" y="4214407"/>
            <a:ext cx="2703720" cy="2078451"/>
          </a:xfrm>
          <a:prstGeom prst="rect">
            <a:avLst/>
          </a:prstGeom>
        </p:spPr>
      </p:pic>
      <p:sp>
        <p:nvSpPr>
          <p:cNvPr id="18" name="Rectangle 17">
            <a:extLst>
              <a:ext uri="{FF2B5EF4-FFF2-40B4-BE49-F238E27FC236}">
                <a16:creationId xmlns:a16="http://schemas.microsoft.com/office/drawing/2014/main" id="{A5125B50-1375-4338-BF57-B742C0A20615}"/>
              </a:ext>
            </a:extLst>
          </p:cNvPr>
          <p:cNvSpPr/>
          <p:nvPr/>
        </p:nvSpPr>
        <p:spPr>
          <a:xfrm>
            <a:off x="4368800" y="1743309"/>
            <a:ext cx="4617366" cy="44533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2"/>
            <a:ext cx="9144000" cy="9460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77" fontAlgn="base">
              <a:spcBef>
                <a:spcPct val="0"/>
              </a:spcBef>
              <a:spcAft>
                <a:spcPct val="0"/>
              </a:spcAft>
            </a:pPr>
            <a:endParaRPr lang="en-US" sz="1600" dirty="0">
              <a:solidFill>
                <a:srgbClr val="FFFFFF"/>
              </a:solidFill>
              <a:latin typeface="Arial"/>
            </a:endParaRPr>
          </a:p>
        </p:txBody>
      </p:sp>
      <p:sp>
        <p:nvSpPr>
          <p:cNvPr id="3074" name="Rectangle 2"/>
          <p:cNvSpPr>
            <a:spLocks noGrp="1" noChangeArrowheads="1"/>
          </p:cNvSpPr>
          <p:nvPr>
            <p:ph type="title" idx="4294967295"/>
          </p:nvPr>
        </p:nvSpPr>
        <p:spPr>
          <a:xfrm>
            <a:off x="1718275" y="89611"/>
            <a:ext cx="6019800" cy="838200"/>
          </a:xfrm>
          <a:noFill/>
        </p:spPr>
        <p:txBody>
          <a:bodyPr/>
          <a:lstStyle/>
          <a:p>
            <a:r>
              <a:rPr lang="en-US" sz="3000" dirty="0">
                <a:solidFill>
                  <a:schemeClr val="bg1"/>
                </a:solidFill>
                <a:latin typeface="Calibri" panose="020F0502020204030204" pitchFamily="34" charset="0"/>
              </a:rPr>
              <a:t>Object Motion Control Using HASEL Array</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5117" y="18179"/>
            <a:ext cx="1191845" cy="842801"/>
          </a:xfrm>
          <a:prstGeom prst="rect">
            <a:avLst/>
          </a:prstGeom>
        </p:spPr>
      </p:pic>
      <p:pic>
        <p:nvPicPr>
          <p:cNvPr id="6539" name="Graphic 6538">
            <a:extLst>
              <a:ext uri="{FF2B5EF4-FFF2-40B4-BE49-F238E27FC236}">
                <a16:creationId xmlns:a16="http://schemas.microsoft.com/office/drawing/2014/main" id="{55F3AE1C-FBA6-450E-9278-83C02F71AE2A}"/>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19018" t="26273" r="17041" b="56551"/>
          <a:stretch/>
        </p:blipFill>
        <p:spPr>
          <a:xfrm>
            <a:off x="4171440" y="1891917"/>
            <a:ext cx="4814726" cy="1829252"/>
          </a:xfrm>
          <a:prstGeom prst="rect">
            <a:avLst/>
          </a:prstGeom>
        </p:spPr>
      </p:pic>
      <p:pic>
        <p:nvPicPr>
          <p:cNvPr id="6625" name="Graphic 6624">
            <a:extLst>
              <a:ext uri="{FF2B5EF4-FFF2-40B4-BE49-F238E27FC236}">
                <a16:creationId xmlns:a16="http://schemas.microsoft.com/office/drawing/2014/main" id="{5F7E85C4-7597-4A0F-B939-C5CF94309882}"/>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39549" t="17328" r="52550" b="77302"/>
          <a:stretch/>
        </p:blipFill>
        <p:spPr>
          <a:xfrm>
            <a:off x="4585777" y="2560550"/>
            <a:ext cx="625118" cy="600942"/>
          </a:xfrm>
          <a:prstGeom prst="rect">
            <a:avLst/>
          </a:prstGeom>
        </p:spPr>
      </p:pic>
      <p:pic>
        <p:nvPicPr>
          <p:cNvPr id="6628" name="Picture 6627">
            <a:extLst>
              <a:ext uri="{FF2B5EF4-FFF2-40B4-BE49-F238E27FC236}">
                <a16:creationId xmlns:a16="http://schemas.microsoft.com/office/drawing/2014/main" id="{ADA8A600-34CA-44E3-9F6B-A959DD252FFA}"/>
              </a:ext>
            </a:extLst>
          </p:cNvPr>
          <p:cNvPicPr>
            <a:picLocks noChangeAspect="1"/>
          </p:cNvPicPr>
          <p:nvPr/>
        </p:nvPicPr>
        <p:blipFill>
          <a:blip r:embed="rId9">
            <a:clrChange>
              <a:clrFrom>
                <a:srgbClr val="FFFFFF"/>
              </a:clrFrom>
              <a:clrTo>
                <a:srgbClr val="FFFFFF">
                  <a:alpha val="0"/>
                </a:srgbClr>
              </a:clrTo>
            </a:clrChange>
            <a:duotone>
              <a:prstClr val="black"/>
              <a:srgbClr val="0070C0">
                <a:tint val="45000"/>
                <a:satMod val="400000"/>
              </a:srgbClr>
            </a:duotone>
          </a:blip>
          <a:stretch>
            <a:fillRect/>
          </a:stretch>
        </p:blipFill>
        <p:spPr>
          <a:xfrm>
            <a:off x="6867146" y="4675067"/>
            <a:ext cx="1860468" cy="826875"/>
          </a:xfrm>
          <a:prstGeom prst="rect">
            <a:avLst/>
          </a:prstGeom>
        </p:spPr>
      </p:pic>
      <p:sp>
        <p:nvSpPr>
          <p:cNvPr id="6639" name="Rectangle 6638">
            <a:extLst>
              <a:ext uri="{FF2B5EF4-FFF2-40B4-BE49-F238E27FC236}">
                <a16:creationId xmlns:a16="http://schemas.microsoft.com/office/drawing/2014/main" id="{E6235973-2507-4FC8-B98E-44F0A37FB8FC}"/>
              </a:ext>
            </a:extLst>
          </p:cNvPr>
          <p:cNvSpPr/>
          <p:nvPr/>
        </p:nvSpPr>
        <p:spPr>
          <a:xfrm>
            <a:off x="760470" y="2107620"/>
            <a:ext cx="103725" cy="719091"/>
          </a:xfrm>
          <a:prstGeom prst="rect">
            <a:avLst/>
          </a:prstGeom>
          <a:solidFill>
            <a:srgbClr val="87CACF">
              <a:alpha val="6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37" name="Oval 6636">
            <a:extLst>
              <a:ext uri="{FF2B5EF4-FFF2-40B4-BE49-F238E27FC236}">
                <a16:creationId xmlns:a16="http://schemas.microsoft.com/office/drawing/2014/main" id="{D0E0FF50-868A-4F15-84B0-D21C3AD9898E}"/>
              </a:ext>
            </a:extLst>
          </p:cNvPr>
          <p:cNvSpPr/>
          <p:nvPr/>
        </p:nvSpPr>
        <p:spPr>
          <a:xfrm>
            <a:off x="760471" y="2798505"/>
            <a:ext cx="103726" cy="56413"/>
          </a:xfrm>
          <a:prstGeom prst="ellipse">
            <a:avLst/>
          </a:prstGeom>
          <a:solidFill>
            <a:srgbClr val="A8D8D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8" name="Oval 6637">
            <a:extLst>
              <a:ext uri="{FF2B5EF4-FFF2-40B4-BE49-F238E27FC236}">
                <a16:creationId xmlns:a16="http://schemas.microsoft.com/office/drawing/2014/main" id="{CA6EE37F-007A-4C56-9CC2-70E111E8A34A}"/>
              </a:ext>
            </a:extLst>
          </p:cNvPr>
          <p:cNvSpPr/>
          <p:nvPr/>
        </p:nvSpPr>
        <p:spPr>
          <a:xfrm>
            <a:off x="760471" y="2079414"/>
            <a:ext cx="103726" cy="56413"/>
          </a:xfrm>
          <a:prstGeom prst="ellipse">
            <a:avLst/>
          </a:prstGeom>
          <a:solidFill>
            <a:schemeClr val="accent1">
              <a:lumMod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53" name="Oval 6652">
            <a:extLst>
              <a:ext uri="{FF2B5EF4-FFF2-40B4-BE49-F238E27FC236}">
                <a16:creationId xmlns:a16="http://schemas.microsoft.com/office/drawing/2014/main" id="{E68F4ED0-777E-4C1E-8C2D-AC5CDA30BEA4}"/>
              </a:ext>
            </a:extLst>
          </p:cNvPr>
          <p:cNvSpPr/>
          <p:nvPr/>
        </p:nvSpPr>
        <p:spPr>
          <a:xfrm>
            <a:off x="1311995" y="2798505"/>
            <a:ext cx="103726" cy="56413"/>
          </a:xfrm>
          <a:prstGeom prst="ellipse">
            <a:avLst/>
          </a:prstGeom>
          <a:solidFill>
            <a:srgbClr val="A8D8D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4" name="Rectangle 6653">
            <a:extLst>
              <a:ext uri="{FF2B5EF4-FFF2-40B4-BE49-F238E27FC236}">
                <a16:creationId xmlns:a16="http://schemas.microsoft.com/office/drawing/2014/main" id="{18FFBE09-0A99-47EB-9395-7988AA5FFA36}"/>
              </a:ext>
            </a:extLst>
          </p:cNvPr>
          <p:cNvSpPr/>
          <p:nvPr/>
        </p:nvSpPr>
        <p:spPr>
          <a:xfrm>
            <a:off x="1311994" y="2107620"/>
            <a:ext cx="103725" cy="719091"/>
          </a:xfrm>
          <a:prstGeom prst="rect">
            <a:avLst/>
          </a:prstGeom>
          <a:solidFill>
            <a:srgbClr val="A8D8DC"/>
          </a:solidFill>
          <a:ln w="6350">
            <a:solidFill>
              <a:srgbClr val="A8D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5" name="Oval 6654">
            <a:extLst>
              <a:ext uri="{FF2B5EF4-FFF2-40B4-BE49-F238E27FC236}">
                <a16:creationId xmlns:a16="http://schemas.microsoft.com/office/drawing/2014/main" id="{9B48BDD3-7CEA-48A1-A370-E70E1EB97EC9}"/>
              </a:ext>
            </a:extLst>
          </p:cNvPr>
          <p:cNvSpPr/>
          <p:nvPr/>
        </p:nvSpPr>
        <p:spPr>
          <a:xfrm>
            <a:off x="1311995" y="2079414"/>
            <a:ext cx="103726" cy="56413"/>
          </a:xfrm>
          <a:prstGeom prst="ellipse">
            <a:avLst/>
          </a:prstGeom>
          <a:solidFill>
            <a:schemeClr val="accent1">
              <a:lumMod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56" name="Oval 6655">
            <a:extLst>
              <a:ext uri="{FF2B5EF4-FFF2-40B4-BE49-F238E27FC236}">
                <a16:creationId xmlns:a16="http://schemas.microsoft.com/office/drawing/2014/main" id="{B12DBF23-D222-4C8B-A3BE-B3B3C7E40284}"/>
              </a:ext>
            </a:extLst>
          </p:cNvPr>
          <p:cNvSpPr/>
          <p:nvPr/>
        </p:nvSpPr>
        <p:spPr>
          <a:xfrm>
            <a:off x="1908855" y="2798505"/>
            <a:ext cx="103726" cy="56413"/>
          </a:xfrm>
          <a:prstGeom prst="ellipse">
            <a:avLst/>
          </a:prstGeom>
          <a:solidFill>
            <a:srgbClr val="A8D8D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7" name="Rectangle 6656">
            <a:extLst>
              <a:ext uri="{FF2B5EF4-FFF2-40B4-BE49-F238E27FC236}">
                <a16:creationId xmlns:a16="http://schemas.microsoft.com/office/drawing/2014/main" id="{F6ADB8A1-862E-4303-9435-7DCF20CC5ADB}"/>
              </a:ext>
            </a:extLst>
          </p:cNvPr>
          <p:cNvSpPr/>
          <p:nvPr/>
        </p:nvSpPr>
        <p:spPr>
          <a:xfrm>
            <a:off x="1908854" y="2107620"/>
            <a:ext cx="103725" cy="719091"/>
          </a:xfrm>
          <a:prstGeom prst="rect">
            <a:avLst/>
          </a:prstGeom>
          <a:solidFill>
            <a:srgbClr val="A8D8DC"/>
          </a:solidFill>
          <a:ln w="6350">
            <a:solidFill>
              <a:srgbClr val="A8D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8" name="Oval 6657">
            <a:extLst>
              <a:ext uri="{FF2B5EF4-FFF2-40B4-BE49-F238E27FC236}">
                <a16:creationId xmlns:a16="http://schemas.microsoft.com/office/drawing/2014/main" id="{D3647230-AF40-4C5E-91D2-DF932364C243}"/>
              </a:ext>
            </a:extLst>
          </p:cNvPr>
          <p:cNvSpPr/>
          <p:nvPr/>
        </p:nvSpPr>
        <p:spPr>
          <a:xfrm>
            <a:off x="1908855" y="2079414"/>
            <a:ext cx="103726" cy="56413"/>
          </a:xfrm>
          <a:prstGeom prst="ellipse">
            <a:avLst/>
          </a:prstGeom>
          <a:solidFill>
            <a:schemeClr val="accent1">
              <a:lumMod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60" name="Graphic 6659">
            <a:extLst>
              <a:ext uri="{FF2B5EF4-FFF2-40B4-BE49-F238E27FC236}">
                <a16:creationId xmlns:a16="http://schemas.microsoft.com/office/drawing/2014/main" id="{F51B7122-6E7F-450C-92AB-6C2B4FDCD3D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3761" y="3319330"/>
            <a:ext cx="1826980" cy="1325623"/>
          </a:xfrm>
          <a:prstGeom prst="rect">
            <a:avLst/>
          </a:prstGeom>
        </p:spPr>
      </p:pic>
      <p:cxnSp>
        <p:nvCxnSpPr>
          <p:cNvPr id="6662" name="Straight Connector 6661">
            <a:extLst>
              <a:ext uri="{FF2B5EF4-FFF2-40B4-BE49-F238E27FC236}">
                <a16:creationId xmlns:a16="http://schemas.microsoft.com/office/drawing/2014/main" id="{F4C1D510-18E4-473E-8440-3B866E6682BC}"/>
              </a:ext>
            </a:extLst>
          </p:cNvPr>
          <p:cNvCxnSpPr>
            <a:cxnSpLocks/>
          </p:cNvCxnSpPr>
          <p:nvPr/>
        </p:nvCxnSpPr>
        <p:spPr>
          <a:xfrm flipH="1" flipV="1">
            <a:off x="1509001" y="4056692"/>
            <a:ext cx="921421" cy="12762"/>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cxnSp>
        <p:nvCxnSpPr>
          <p:cNvPr id="6665" name="Straight Connector 6664">
            <a:extLst>
              <a:ext uri="{FF2B5EF4-FFF2-40B4-BE49-F238E27FC236}">
                <a16:creationId xmlns:a16="http://schemas.microsoft.com/office/drawing/2014/main" id="{2A13D45E-EC2A-468F-9FA6-AFD297D00CA9}"/>
              </a:ext>
            </a:extLst>
          </p:cNvPr>
          <p:cNvCxnSpPr>
            <a:cxnSpLocks/>
            <a:endCxn id="27" idx="3"/>
          </p:cNvCxnSpPr>
          <p:nvPr/>
        </p:nvCxnSpPr>
        <p:spPr>
          <a:xfrm flipH="1">
            <a:off x="985705" y="4011930"/>
            <a:ext cx="568472" cy="448433"/>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pic>
        <p:nvPicPr>
          <p:cNvPr id="6683" name="Graphic 6682">
            <a:extLst>
              <a:ext uri="{FF2B5EF4-FFF2-40B4-BE49-F238E27FC236}">
                <a16:creationId xmlns:a16="http://schemas.microsoft.com/office/drawing/2014/main" id="{1FE0525D-FE95-472B-B59F-AB3EF52B02E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43305" y="4217488"/>
            <a:ext cx="287258" cy="319176"/>
          </a:xfrm>
          <a:prstGeom prst="rect">
            <a:avLst/>
          </a:prstGeom>
        </p:spPr>
      </p:pic>
      <p:pic>
        <p:nvPicPr>
          <p:cNvPr id="6684" name="Graphic 6683">
            <a:extLst>
              <a:ext uri="{FF2B5EF4-FFF2-40B4-BE49-F238E27FC236}">
                <a16:creationId xmlns:a16="http://schemas.microsoft.com/office/drawing/2014/main" id="{C6A954E9-D776-4187-905B-8F94D0E91F7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136835" y="3932105"/>
            <a:ext cx="238126" cy="283484"/>
          </a:xfrm>
          <a:prstGeom prst="rect">
            <a:avLst/>
          </a:prstGeom>
        </p:spPr>
      </p:pic>
      <p:pic>
        <p:nvPicPr>
          <p:cNvPr id="3" name="Picture 2">
            <a:extLst>
              <a:ext uri="{FF2B5EF4-FFF2-40B4-BE49-F238E27FC236}">
                <a16:creationId xmlns:a16="http://schemas.microsoft.com/office/drawing/2014/main" id="{A751E9CF-AF44-43E4-B13E-6A2854406BD1}"/>
              </a:ext>
            </a:extLst>
          </p:cNvPr>
          <p:cNvPicPr>
            <a:picLocks noChangeAspect="1"/>
          </p:cNvPicPr>
          <p:nvPr/>
        </p:nvPicPr>
        <p:blipFill rotWithShape="1">
          <a:blip r:embed="rId16">
            <a:clrChange>
              <a:clrFrom>
                <a:srgbClr val="A09191"/>
              </a:clrFrom>
              <a:clrTo>
                <a:srgbClr val="A09191">
                  <a:alpha val="0"/>
                </a:srgbClr>
              </a:clrTo>
            </a:clrChange>
            <a:extLst>
              <a:ext uri="{BEBA8EAE-BF5A-486C-A8C5-ECC9F3942E4B}">
                <a14:imgProps xmlns:a14="http://schemas.microsoft.com/office/drawing/2010/main">
                  <a14:imgLayer r:embed="rId17">
                    <a14:imgEffect>
                      <a14:backgroundRemoval t="7804" b="82396" l="4940" r="95060">
                        <a14:foregroundMark x1="18851" y1="17060" x2="18851" y2="17060"/>
                        <a14:foregroundMark x1="66431" y1="82577" x2="66431" y2="82577"/>
                        <a14:foregroundMark x1="21069" y1="15426" x2="21069" y2="15426"/>
                        <a14:foregroundMark x1="90927" y1="50635" x2="90927" y2="50635"/>
                        <a14:foregroundMark x1="90524" y1="52269" x2="90524" y2="52269"/>
                        <a14:foregroundMark x1="89819" y1="50817" x2="89819" y2="50817"/>
                        <a14:foregroundMark x1="91835" y1="52087" x2="91835" y2="52087"/>
                      </a14:backgroundRemoval>
                    </a14:imgEffect>
                  </a14:imgLayer>
                </a14:imgProps>
              </a:ext>
            </a:extLst>
          </a:blip>
          <a:srcRect l="4546" t="6814" r="4587" b="11839"/>
          <a:stretch/>
        </p:blipFill>
        <p:spPr>
          <a:xfrm>
            <a:off x="574105" y="5044661"/>
            <a:ext cx="2098451" cy="1043463"/>
          </a:xfrm>
          <a:prstGeom prst="rect">
            <a:avLst/>
          </a:prstGeom>
        </p:spPr>
      </p:pic>
      <p:sp>
        <p:nvSpPr>
          <p:cNvPr id="6629" name="Rectangle 6628">
            <a:extLst>
              <a:ext uri="{FF2B5EF4-FFF2-40B4-BE49-F238E27FC236}">
                <a16:creationId xmlns:a16="http://schemas.microsoft.com/office/drawing/2014/main" id="{7FB53975-C5DD-45FF-8609-A92935E05EBE}"/>
              </a:ext>
            </a:extLst>
          </p:cNvPr>
          <p:cNvSpPr/>
          <p:nvPr/>
        </p:nvSpPr>
        <p:spPr>
          <a:xfrm>
            <a:off x="609710" y="2153766"/>
            <a:ext cx="1634147" cy="719091"/>
          </a:xfrm>
          <a:prstGeom prst="rect">
            <a:avLst/>
          </a:prstGeom>
          <a:solidFill>
            <a:srgbClr val="143032">
              <a:alpha val="49804"/>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EF5F5326-2574-4180-945C-23779B64C5C6}"/>
              </a:ext>
            </a:extLst>
          </p:cNvPr>
          <p:cNvSpPr/>
          <p:nvPr/>
        </p:nvSpPr>
        <p:spPr>
          <a:xfrm>
            <a:off x="609710" y="2053934"/>
            <a:ext cx="1707682" cy="98150"/>
          </a:xfrm>
          <a:prstGeom prst="parallelogram">
            <a:avLst>
              <a:gd name="adj" fmla="val 83194"/>
            </a:avLst>
          </a:prstGeom>
          <a:solidFill>
            <a:srgbClr val="BBE0E3">
              <a:alpha val="60000"/>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BB8B0584-01A9-4C3B-A335-B6C62AEE5EC9}"/>
              </a:ext>
            </a:extLst>
          </p:cNvPr>
          <p:cNvSpPr/>
          <p:nvPr/>
        </p:nvSpPr>
        <p:spPr>
          <a:xfrm rot="5400000" flipH="1">
            <a:off x="1869287" y="2427669"/>
            <a:ext cx="817217" cy="78990"/>
          </a:xfrm>
          <a:prstGeom prst="parallelogram">
            <a:avLst>
              <a:gd name="adj" fmla="val 119427"/>
            </a:avLst>
          </a:prstGeom>
          <a:solidFill>
            <a:srgbClr val="8A989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43" name="Straight Connector 6542">
            <a:extLst>
              <a:ext uri="{FF2B5EF4-FFF2-40B4-BE49-F238E27FC236}">
                <a16:creationId xmlns:a16="http://schemas.microsoft.com/office/drawing/2014/main" id="{EEF0FD72-01A1-4A16-B593-07441A240A37}"/>
              </a:ext>
            </a:extLst>
          </p:cNvPr>
          <p:cNvCxnSpPr>
            <a:cxnSpLocks/>
          </p:cNvCxnSpPr>
          <p:nvPr/>
        </p:nvCxnSpPr>
        <p:spPr>
          <a:xfrm flipH="1">
            <a:off x="5019109" y="4895000"/>
            <a:ext cx="16144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60" name="Straight Connector 6559">
            <a:extLst>
              <a:ext uri="{FF2B5EF4-FFF2-40B4-BE49-F238E27FC236}">
                <a16:creationId xmlns:a16="http://schemas.microsoft.com/office/drawing/2014/main" id="{2087F38A-4C09-4B23-ABB1-D78DA7ECEB63}"/>
              </a:ext>
            </a:extLst>
          </p:cNvPr>
          <p:cNvCxnSpPr>
            <a:cxnSpLocks/>
          </p:cNvCxnSpPr>
          <p:nvPr/>
        </p:nvCxnSpPr>
        <p:spPr>
          <a:xfrm>
            <a:off x="5244586" y="4709006"/>
            <a:ext cx="0" cy="843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04" name="Straight Connector 6603">
            <a:extLst>
              <a:ext uri="{FF2B5EF4-FFF2-40B4-BE49-F238E27FC236}">
                <a16:creationId xmlns:a16="http://schemas.microsoft.com/office/drawing/2014/main" id="{8C940A99-5F03-4650-86E9-82D0D09DE14C}"/>
              </a:ext>
            </a:extLst>
          </p:cNvPr>
          <p:cNvCxnSpPr>
            <a:cxnSpLocks/>
          </p:cNvCxnSpPr>
          <p:nvPr/>
        </p:nvCxnSpPr>
        <p:spPr>
          <a:xfrm>
            <a:off x="5759173" y="4709006"/>
            <a:ext cx="0" cy="843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05" name="Straight Connector 6604">
            <a:extLst>
              <a:ext uri="{FF2B5EF4-FFF2-40B4-BE49-F238E27FC236}">
                <a16:creationId xmlns:a16="http://schemas.microsoft.com/office/drawing/2014/main" id="{336E7F92-1981-46DF-AF44-84B35804A39E}"/>
              </a:ext>
            </a:extLst>
          </p:cNvPr>
          <p:cNvCxnSpPr>
            <a:cxnSpLocks/>
          </p:cNvCxnSpPr>
          <p:nvPr/>
        </p:nvCxnSpPr>
        <p:spPr>
          <a:xfrm>
            <a:off x="6201848" y="4690509"/>
            <a:ext cx="0" cy="843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10" name="Straight Connector 6609">
            <a:extLst>
              <a:ext uri="{FF2B5EF4-FFF2-40B4-BE49-F238E27FC236}">
                <a16:creationId xmlns:a16="http://schemas.microsoft.com/office/drawing/2014/main" id="{173F1C37-A1E0-4888-9326-3FD20448EA13}"/>
              </a:ext>
            </a:extLst>
          </p:cNvPr>
          <p:cNvCxnSpPr>
            <a:cxnSpLocks/>
          </p:cNvCxnSpPr>
          <p:nvPr/>
        </p:nvCxnSpPr>
        <p:spPr>
          <a:xfrm flipH="1">
            <a:off x="5019109" y="5127200"/>
            <a:ext cx="16144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11" name="Straight Connector 6610">
            <a:extLst>
              <a:ext uri="{FF2B5EF4-FFF2-40B4-BE49-F238E27FC236}">
                <a16:creationId xmlns:a16="http://schemas.microsoft.com/office/drawing/2014/main" id="{BD391E96-DD84-4365-9AAB-CE57E100C0B8}"/>
              </a:ext>
            </a:extLst>
          </p:cNvPr>
          <p:cNvCxnSpPr>
            <a:cxnSpLocks/>
          </p:cNvCxnSpPr>
          <p:nvPr/>
        </p:nvCxnSpPr>
        <p:spPr>
          <a:xfrm flipH="1">
            <a:off x="5019109" y="5352712"/>
            <a:ext cx="1614486" cy="0"/>
          </a:xfrm>
          <a:prstGeom prst="line">
            <a:avLst/>
          </a:prstGeom>
        </p:spPr>
        <p:style>
          <a:lnRef idx="1">
            <a:schemeClr val="accent1"/>
          </a:lnRef>
          <a:fillRef idx="0">
            <a:schemeClr val="accent1"/>
          </a:fillRef>
          <a:effectRef idx="0">
            <a:schemeClr val="accent1"/>
          </a:effectRef>
          <a:fontRef idx="minor">
            <a:schemeClr val="tx1"/>
          </a:fontRef>
        </p:style>
      </p:cxnSp>
      <p:sp>
        <p:nvSpPr>
          <p:cNvPr id="6612" name="Arrow: Right 6611">
            <a:extLst>
              <a:ext uri="{FF2B5EF4-FFF2-40B4-BE49-F238E27FC236}">
                <a16:creationId xmlns:a16="http://schemas.microsoft.com/office/drawing/2014/main" id="{8193BB32-500F-43F6-B00B-F9CCD7BBAED0}"/>
              </a:ext>
            </a:extLst>
          </p:cNvPr>
          <p:cNvSpPr/>
          <p:nvPr/>
        </p:nvSpPr>
        <p:spPr>
          <a:xfrm>
            <a:off x="5154921" y="5463937"/>
            <a:ext cx="226720" cy="50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6" name="Arrow: Right 6615">
            <a:extLst>
              <a:ext uri="{FF2B5EF4-FFF2-40B4-BE49-F238E27FC236}">
                <a16:creationId xmlns:a16="http://schemas.microsoft.com/office/drawing/2014/main" id="{CB6545B9-1369-484E-8858-B28716426BC0}"/>
              </a:ext>
            </a:extLst>
          </p:cNvPr>
          <p:cNvSpPr/>
          <p:nvPr/>
        </p:nvSpPr>
        <p:spPr>
          <a:xfrm>
            <a:off x="5647866" y="5220534"/>
            <a:ext cx="226720" cy="50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7" name="Arrow: Right 6616">
            <a:extLst>
              <a:ext uri="{FF2B5EF4-FFF2-40B4-BE49-F238E27FC236}">
                <a16:creationId xmlns:a16="http://schemas.microsoft.com/office/drawing/2014/main" id="{BE95A941-763D-49A5-A860-435F0FE6219D}"/>
              </a:ext>
            </a:extLst>
          </p:cNvPr>
          <p:cNvSpPr/>
          <p:nvPr/>
        </p:nvSpPr>
        <p:spPr>
          <a:xfrm>
            <a:off x="6090723" y="4991934"/>
            <a:ext cx="226720" cy="50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8" name="Arrow: Right 6617">
            <a:extLst>
              <a:ext uri="{FF2B5EF4-FFF2-40B4-BE49-F238E27FC236}">
                <a16:creationId xmlns:a16="http://schemas.microsoft.com/office/drawing/2014/main" id="{5D58437C-6C90-447F-B9EC-6AC72F9D8723}"/>
              </a:ext>
            </a:extLst>
          </p:cNvPr>
          <p:cNvSpPr/>
          <p:nvPr/>
        </p:nvSpPr>
        <p:spPr>
          <a:xfrm rot="16200000">
            <a:off x="5403008" y="5375881"/>
            <a:ext cx="226720" cy="50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9" name="Arrow: Right 6618">
            <a:extLst>
              <a:ext uri="{FF2B5EF4-FFF2-40B4-BE49-F238E27FC236}">
                <a16:creationId xmlns:a16="http://schemas.microsoft.com/office/drawing/2014/main" id="{F7F89C4F-EAE1-4D92-B192-F5C413931E79}"/>
              </a:ext>
            </a:extLst>
          </p:cNvPr>
          <p:cNvSpPr/>
          <p:nvPr/>
        </p:nvSpPr>
        <p:spPr>
          <a:xfrm rot="16200000">
            <a:off x="5880115" y="5120521"/>
            <a:ext cx="226720" cy="50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0" name="Arrow: Right 6619">
            <a:extLst>
              <a:ext uri="{FF2B5EF4-FFF2-40B4-BE49-F238E27FC236}">
                <a16:creationId xmlns:a16="http://schemas.microsoft.com/office/drawing/2014/main" id="{4D2C2ED8-9AC4-4CA0-8330-E4E889864EB8}"/>
              </a:ext>
            </a:extLst>
          </p:cNvPr>
          <p:cNvSpPr/>
          <p:nvPr/>
        </p:nvSpPr>
        <p:spPr>
          <a:xfrm rot="16200000">
            <a:off x="6277255" y="4903878"/>
            <a:ext cx="226720" cy="50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1" name="Arrow: Right 6620">
            <a:extLst>
              <a:ext uri="{FF2B5EF4-FFF2-40B4-BE49-F238E27FC236}">
                <a16:creationId xmlns:a16="http://schemas.microsoft.com/office/drawing/2014/main" id="{D3E483A9-F81A-4BB9-9767-E30AB3299DB8}"/>
              </a:ext>
            </a:extLst>
          </p:cNvPr>
          <p:cNvSpPr/>
          <p:nvPr/>
        </p:nvSpPr>
        <p:spPr>
          <a:xfrm rot="10800000">
            <a:off x="6088488" y="4771761"/>
            <a:ext cx="226720" cy="50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2" name="Arrow: Right 6621">
            <a:extLst>
              <a:ext uri="{FF2B5EF4-FFF2-40B4-BE49-F238E27FC236}">
                <a16:creationId xmlns:a16="http://schemas.microsoft.com/office/drawing/2014/main" id="{3A227D30-51DF-41EE-B70B-9B8FC34CE87D}"/>
              </a:ext>
            </a:extLst>
          </p:cNvPr>
          <p:cNvSpPr/>
          <p:nvPr/>
        </p:nvSpPr>
        <p:spPr>
          <a:xfrm rot="10800000">
            <a:off x="5636953" y="4771761"/>
            <a:ext cx="226720" cy="50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3" name="Arrow: Right 6622">
            <a:extLst>
              <a:ext uri="{FF2B5EF4-FFF2-40B4-BE49-F238E27FC236}">
                <a16:creationId xmlns:a16="http://schemas.microsoft.com/office/drawing/2014/main" id="{969871C1-0A45-436D-B46E-178DF7C8C602}"/>
              </a:ext>
            </a:extLst>
          </p:cNvPr>
          <p:cNvSpPr/>
          <p:nvPr/>
        </p:nvSpPr>
        <p:spPr>
          <a:xfrm rot="10800000">
            <a:off x="5131226" y="4778021"/>
            <a:ext cx="226720" cy="50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B0DA041D-57E3-45F3-AC73-37F9075F92DD}"/>
              </a:ext>
            </a:extLst>
          </p:cNvPr>
          <p:cNvSpPr/>
          <p:nvPr/>
        </p:nvSpPr>
        <p:spPr>
          <a:xfrm rot="16200000">
            <a:off x="3714869" y="2037184"/>
            <a:ext cx="946069" cy="352887"/>
          </a:xfrm>
          <a:prstGeom prst="trapezoi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Pentagon 22">
            <a:extLst>
              <a:ext uri="{FF2B5EF4-FFF2-40B4-BE49-F238E27FC236}">
                <a16:creationId xmlns:a16="http://schemas.microsoft.com/office/drawing/2014/main" id="{7549BF27-2439-40A8-A204-D3C73A05C91F}"/>
              </a:ext>
            </a:extLst>
          </p:cNvPr>
          <p:cNvSpPr/>
          <p:nvPr/>
        </p:nvSpPr>
        <p:spPr>
          <a:xfrm rot="10800000" flipV="1">
            <a:off x="2686814" y="1807408"/>
            <a:ext cx="1398363" cy="617352"/>
          </a:xfrm>
          <a:prstGeom prst="homePlat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Fabrication</a:t>
            </a:r>
          </a:p>
        </p:txBody>
      </p:sp>
      <p:sp>
        <p:nvSpPr>
          <p:cNvPr id="156" name="Trapezoid 155">
            <a:extLst>
              <a:ext uri="{FF2B5EF4-FFF2-40B4-BE49-F238E27FC236}">
                <a16:creationId xmlns:a16="http://schemas.microsoft.com/office/drawing/2014/main" id="{2E8433EE-A096-461C-B303-130D60853EAE}"/>
              </a:ext>
            </a:extLst>
          </p:cNvPr>
          <p:cNvSpPr/>
          <p:nvPr/>
        </p:nvSpPr>
        <p:spPr>
          <a:xfrm rot="16200000">
            <a:off x="3717435" y="3701195"/>
            <a:ext cx="946069" cy="352887"/>
          </a:xfrm>
          <a:prstGeom prst="trapezoi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Arrow: Pentagon 156">
            <a:extLst>
              <a:ext uri="{FF2B5EF4-FFF2-40B4-BE49-F238E27FC236}">
                <a16:creationId xmlns:a16="http://schemas.microsoft.com/office/drawing/2014/main" id="{544A3A3F-BA71-40F7-BAB4-BCAEEA45D9C2}"/>
              </a:ext>
            </a:extLst>
          </p:cNvPr>
          <p:cNvSpPr/>
          <p:nvPr/>
        </p:nvSpPr>
        <p:spPr>
          <a:xfrm rot="10800000" flipV="1">
            <a:off x="2692406" y="3471419"/>
            <a:ext cx="1398360" cy="617352"/>
          </a:xfrm>
          <a:prstGeom prst="homePlat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Control</a:t>
            </a:r>
          </a:p>
        </p:txBody>
      </p:sp>
      <p:sp>
        <p:nvSpPr>
          <p:cNvPr id="159" name="Trapezoid 158">
            <a:extLst>
              <a:ext uri="{FF2B5EF4-FFF2-40B4-BE49-F238E27FC236}">
                <a16:creationId xmlns:a16="http://schemas.microsoft.com/office/drawing/2014/main" id="{A0D84E1E-1561-4A95-80AB-956E526D006A}"/>
              </a:ext>
            </a:extLst>
          </p:cNvPr>
          <p:cNvSpPr/>
          <p:nvPr/>
        </p:nvSpPr>
        <p:spPr>
          <a:xfrm rot="16200000">
            <a:off x="3713204" y="5425713"/>
            <a:ext cx="946069" cy="352887"/>
          </a:xfrm>
          <a:prstGeom prst="trapezoid">
            <a:avLst/>
          </a:prstGeom>
          <a:solidFill>
            <a:srgbClr val="87CA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Pentagon 159">
            <a:extLst>
              <a:ext uri="{FF2B5EF4-FFF2-40B4-BE49-F238E27FC236}">
                <a16:creationId xmlns:a16="http://schemas.microsoft.com/office/drawing/2014/main" id="{9CBAA496-6CE3-4525-AB86-7F2EB8E98A50}"/>
              </a:ext>
            </a:extLst>
          </p:cNvPr>
          <p:cNvSpPr/>
          <p:nvPr/>
        </p:nvSpPr>
        <p:spPr>
          <a:xfrm rot="10800000" flipV="1">
            <a:off x="2690140" y="5195937"/>
            <a:ext cx="1390374" cy="617352"/>
          </a:xfrm>
          <a:prstGeom prst="homePlate">
            <a:avLst/>
          </a:prstGeom>
          <a:solidFill>
            <a:srgbClr val="87CA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Circuit</a:t>
            </a:r>
          </a:p>
        </p:txBody>
      </p:sp>
      <p:sp>
        <p:nvSpPr>
          <p:cNvPr id="27" name="TextBox 26">
            <a:extLst>
              <a:ext uri="{FF2B5EF4-FFF2-40B4-BE49-F238E27FC236}">
                <a16:creationId xmlns:a16="http://schemas.microsoft.com/office/drawing/2014/main" id="{2F2CAE2C-69D6-4720-8968-80FD18DEEC6F}"/>
              </a:ext>
            </a:extLst>
          </p:cNvPr>
          <p:cNvSpPr txBox="1"/>
          <p:nvPr/>
        </p:nvSpPr>
        <p:spPr>
          <a:xfrm>
            <a:off x="698447" y="4291086"/>
            <a:ext cx="287258" cy="338554"/>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x</a:t>
            </a:r>
          </a:p>
        </p:txBody>
      </p:sp>
      <p:sp>
        <p:nvSpPr>
          <p:cNvPr id="163" name="TextBox 162">
            <a:extLst>
              <a:ext uri="{FF2B5EF4-FFF2-40B4-BE49-F238E27FC236}">
                <a16:creationId xmlns:a16="http://schemas.microsoft.com/office/drawing/2014/main" id="{EE9F745D-DE2E-41C2-B289-38E5B190E993}"/>
              </a:ext>
            </a:extLst>
          </p:cNvPr>
          <p:cNvSpPr txBox="1"/>
          <p:nvPr/>
        </p:nvSpPr>
        <p:spPr>
          <a:xfrm>
            <a:off x="2288380" y="4009288"/>
            <a:ext cx="287258" cy="338554"/>
          </a:xfrm>
          <a:prstGeom prst="rect">
            <a:avLst/>
          </a:prstGeom>
          <a:noFill/>
        </p:spPr>
        <p:txBody>
          <a:bodyPr wrap="square" rtlCol="0">
            <a:spAutoFit/>
          </a:bodyPr>
          <a:lstStyle/>
          <a:p>
            <a:r>
              <a:rPr lang="en-US" sz="1600" dirty="0">
                <a:solidFill>
                  <a:srgbClr val="0070C0"/>
                </a:solidFill>
                <a:latin typeface="Times New Roman" panose="02020603050405020304" pitchFamily="18" charset="0"/>
                <a:cs typeface="Times New Roman" panose="02020603050405020304" pitchFamily="18" charset="0"/>
              </a:rPr>
              <a:t>y</a:t>
            </a:r>
          </a:p>
        </p:txBody>
      </p:sp>
      <p:sp>
        <p:nvSpPr>
          <p:cNvPr id="29" name="Right Triangle 28">
            <a:extLst>
              <a:ext uri="{FF2B5EF4-FFF2-40B4-BE49-F238E27FC236}">
                <a16:creationId xmlns:a16="http://schemas.microsoft.com/office/drawing/2014/main" id="{EBD3BDEF-C923-4B2A-921F-D9831E204B6E}"/>
              </a:ext>
            </a:extLst>
          </p:cNvPr>
          <p:cNvSpPr/>
          <p:nvPr/>
        </p:nvSpPr>
        <p:spPr>
          <a:xfrm rot="10800000" flipH="1">
            <a:off x="4007873" y="2422655"/>
            <a:ext cx="78991" cy="174468"/>
          </a:xfrm>
          <a:prstGeom prst="rtTriangle">
            <a:avLst/>
          </a:prstGeom>
          <a:solidFill>
            <a:srgbClr val="D6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ight Triangle 165">
            <a:extLst>
              <a:ext uri="{FF2B5EF4-FFF2-40B4-BE49-F238E27FC236}">
                <a16:creationId xmlns:a16="http://schemas.microsoft.com/office/drawing/2014/main" id="{52B2D85E-2DED-4B26-9C66-2790563F3ADA}"/>
              </a:ext>
            </a:extLst>
          </p:cNvPr>
          <p:cNvSpPr/>
          <p:nvPr/>
        </p:nvSpPr>
        <p:spPr>
          <a:xfrm rot="10800000" flipH="1">
            <a:off x="4016756" y="4089932"/>
            <a:ext cx="78991" cy="174468"/>
          </a:xfrm>
          <a:prstGeom prst="rtTriangle">
            <a:avLst/>
          </a:prstGeom>
          <a:solidFill>
            <a:srgbClr val="5A8B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ight Triangle 166">
            <a:extLst>
              <a:ext uri="{FF2B5EF4-FFF2-40B4-BE49-F238E27FC236}">
                <a16:creationId xmlns:a16="http://schemas.microsoft.com/office/drawing/2014/main" id="{CF5E6251-A8CB-440A-8256-07BCF72BDB97}"/>
              </a:ext>
            </a:extLst>
          </p:cNvPr>
          <p:cNvSpPr/>
          <p:nvPr/>
        </p:nvSpPr>
        <p:spPr>
          <a:xfrm rot="10800000" flipH="1">
            <a:off x="4010401" y="5806565"/>
            <a:ext cx="78991" cy="174468"/>
          </a:xfrm>
          <a:prstGeom prst="rtTriangle">
            <a:avLst/>
          </a:prstGeom>
          <a:solidFill>
            <a:srgbClr val="3680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42" name="Straight Connector 6541">
            <a:extLst>
              <a:ext uri="{FF2B5EF4-FFF2-40B4-BE49-F238E27FC236}">
                <a16:creationId xmlns:a16="http://schemas.microsoft.com/office/drawing/2014/main" id="{98D3079D-635A-4755-80C4-3F55A7A4D89F}"/>
              </a:ext>
            </a:extLst>
          </p:cNvPr>
          <p:cNvCxnSpPr>
            <a:cxnSpLocks/>
          </p:cNvCxnSpPr>
          <p:nvPr/>
        </p:nvCxnSpPr>
        <p:spPr>
          <a:xfrm>
            <a:off x="4889556" y="3584232"/>
            <a:ext cx="8780" cy="755230"/>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C9F79DCD-2F72-4EF1-91F4-9574045C9020}"/>
              </a:ext>
            </a:extLst>
          </p:cNvPr>
          <p:cNvCxnSpPr>
            <a:cxnSpLocks/>
          </p:cNvCxnSpPr>
          <p:nvPr/>
        </p:nvCxnSpPr>
        <p:spPr>
          <a:xfrm flipH="1" flipV="1">
            <a:off x="4898337" y="4339463"/>
            <a:ext cx="2436468" cy="9832"/>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C727C87F-CB7C-40E8-A12E-E22E3561E57F}"/>
              </a:ext>
            </a:extLst>
          </p:cNvPr>
          <p:cNvCxnSpPr>
            <a:cxnSpLocks/>
          </p:cNvCxnSpPr>
          <p:nvPr/>
        </p:nvCxnSpPr>
        <p:spPr>
          <a:xfrm flipV="1">
            <a:off x="7327008" y="4357243"/>
            <a:ext cx="6141" cy="433683"/>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sp>
        <p:nvSpPr>
          <p:cNvPr id="6552" name="Oval 6551">
            <a:extLst>
              <a:ext uri="{FF2B5EF4-FFF2-40B4-BE49-F238E27FC236}">
                <a16:creationId xmlns:a16="http://schemas.microsoft.com/office/drawing/2014/main" id="{0FEAC943-CA60-4282-A37F-3CAADF36C033}"/>
              </a:ext>
            </a:extLst>
          </p:cNvPr>
          <p:cNvSpPr/>
          <p:nvPr/>
        </p:nvSpPr>
        <p:spPr>
          <a:xfrm>
            <a:off x="4852847" y="3523306"/>
            <a:ext cx="73418" cy="7341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a:extLst>
              <a:ext uri="{FF2B5EF4-FFF2-40B4-BE49-F238E27FC236}">
                <a16:creationId xmlns:a16="http://schemas.microsoft.com/office/drawing/2014/main" id="{4E89A1EA-AE24-4818-A15C-81705A7C4CA5}"/>
              </a:ext>
            </a:extLst>
          </p:cNvPr>
          <p:cNvCxnSpPr>
            <a:cxnSpLocks/>
          </p:cNvCxnSpPr>
          <p:nvPr/>
        </p:nvCxnSpPr>
        <p:spPr>
          <a:xfrm>
            <a:off x="5773569" y="3584232"/>
            <a:ext cx="0" cy="700175"/>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DC9AADD7-BCF5-4C52-9A73-8BCFA789D9D4}"/>
              </a:ext>
            </a:extLst>
          </p:cNvPr>
          <p:cNvCxnSpPr>
            <a:cxnSpLocks/>
          </p:cNvCxnSpPr>
          <p:nvPr/>
        </p:nvCxnSpPr>
        <p:spPr>
          <a:xfrm>
            <a:off x="5773569" y="4280564"/>
            <a:ext cx="1706435" cy="3701"/>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sp>
        <p:nvSpPr>
          <p:cNvPr id="198" name="Oval 197">
            <a:extLst>
              <a:ext uri="{FF2B5EF4-FFF2-40B4-BE49-F238E27FC236}">
                <a16:creationId xmlns:a16="http://schemas.microsoft.com/office/drawing/2014/main" id="{9A5AEFF0-502B-403A-A798-8FE56ACE9566}"/>
              </a:ext>
            </a:extLst>
          </p:cNvPr>
          <p:cNvSpPr/>
          <p:nvPr/>
        </p:nvSpPr>
        <p:spPr>
          <a:xfrm>
            <a:off x="5742608" y="3530404"/>
            <a:ext cx="73418" cy="7341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a:extLst>
              <a:ext uri="{FF2B5EF4-FFF2-40B4-BE49-F238E27FC236}">
                <a16:creationId xmlns:a16="http://schemas.microsoft.com/office/drawing/2014/main" id="{703A7C0B-F465-4C09-96B7-791054BEF0A4}"/>
              </a:ext>
            </a:extLst>
          </p:cNvPr>
          <p:cNvCxnSpPr>
            <a:cxnSpLocks/>
          </p:cNvCxnSpPr>
          <p:nvPr/>
        </p:nvCxnSpPr>
        <p:spPr>
          <a:xfrm flipH="1">
            <a:off x="6527523" y="3584232"/>
            <a:ext cx="767" cy="630175"/>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sp>
        <p:nvSpPr>
          <p:cNvPr id="200" name="Oval 199">
            <a:extLst>
              <a:ext uri="{FF2B5EF4-FFF2-40B4-BE49-F238E27FC236}">
                <a16:creationId xmlns:a16="http://schemas.microsoft.com/office/drawing/2014/main" id="{F3336F68-B22C-45CF-AE86-E0ECE870F46C}"/>
              </a:ext>
            </a:extLst>
          </p:cNvPr>
          <p:cNvSpPr/>
          <p:nvPr/>
        </p:nvSpPr>
        <p:spPr>
          <a:xfrm>
            <a:off x="6497329" y="3530404"/>
            <a:ext cx="73418" cy="7341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2" name="Straight Connector 201">
            <a:extLst>
              <a:ext uri="{FF2B5EF4-FFF2-40B4-BE49-F238E27FC236}">
                <a16:creationId xmlns:a16="http://schemas.microsoft.com/office/drawing/2014/main" id="{BA4301E5-50D4-40CF-9FE4-8253ACD16338}"/>
              </a:ext>
            </a:extLst>
          </p:cNvPr>
          <p:cNvCxnSpPr>
            <a:cxnSpLocks/>
          </p:cNvCxnSpPr>
          <p:nvPr/>
        </p:nvCxnSpPr>
        <p:spPr>
          <a:xfrm flipV="1">
            <a:off x="6527523" y="4215240"/>
            <a:ext cx="1091324" cy="3008"/>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1C9D0B4E-05D1-4242-A72B-1039CCC1615D}"/>
              </a:ext>
            </a:extLst>
          </p:cNvPr>
          <p:cNvCxnSpPr>
            <a:cxnSpLocks/>
          </p:cNvCxnSpPr>
          <p:nvPr/>
        </p:nvCxnSpPr>
        <p:spPr>
          <a:xfrm flipH="1">
            <a:off x="7334805" y="3622676"/>
            <a:ext cx="9734" cy="517717"/>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sp>
        <p:nvSpPr>
          <p:cNvPr id="209" name="Oval 208">
            <a:extLst>
              <a:ext uri="{FF2B5EF4-FFF2-40B4-BE49-F238E27FC236}">
                <a16:creationId xmlns:a16="http://schemas.microsoft.com/office/drawing/2014/main" id="{4F9AA4D1-6B5F-4DEC-A314-E1C5367B56B0}"/>
              </a:ext>
            </a:extLst>
          </p:cNvPr>
          <p:cNvSpPr/>
          <p:nvPr/>
        </p:nvSpPr>
        <p:spPr>
          <a:xfrm>
            <a:off x="7293739" y="3568848"/>
            <a:ext cx="73418" cy="7341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14A07657-B917-40ED-8C30-B7B9B58F667D}"/>
              </a:ext>
            </a:extLst>
          </p:cNvPr>
          <p:cNvCxnSpPr>
            <a:cxnSpLocks/>
          </p:cNvCxnSpPr>
          <p:nvPr/>
        </p:nvCxnSpPr>
        <p:spPr>
          <a:xfrm flipH="1">
            <a:off x="7687344" y="3412304"/>
            <a:ext cx="8117" cy="668622"/>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sp>
        <p:nvSpPr>
          <p:cNvPr id="216" name="Oval 215">
            <a:extLst>
              <a:ext uri="{FF2B5EF4-FFF2-40B4-BE49-F238E27FC236}">
                <a16:creationId xmlns:a16="http://schemas.microsoft.com/office/drawing/2014/main" id="{FC12D700-9C99-48F6-A942-05FD83F9FF78}"/>
              </a:ext>
            </a:extLst>
          </p:cNvPr>
          <p:cNvSpPr/>
          <p:nvPr/>
        </p:nvSpPr>
        <p:spPr>
          <a:xfrm>
            <a:off x="7652519" y="3340473"/>
            <a:ext cx="73418" cy="7341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9" name="Straight Connector 218">
            <a:extLst>
              <a:ext uri="{FF2B5EF4-FFF2-40B4-BE49-F238E27FC236}">
                <a16:creationId xmlns:a16="http://schemas.microsoft.com/office/drawing/2014/main" id="{E3F16947-3A29-4338-8EE4-A26E355B551D}"/>
              </a:ext>
            </a:extLst>
          </p:cNvPr>
          <p:cNvCxnSpPr>
            <a:cxnSpLocks/>
          </p:cNvCxnSpPr>
          <p:nvPr/>
        </p:nvCxnSpPr>
        <p:spPr>
          <a:xfrm>
            <a:off x="8061350" y="3163073"/>
            <a:ext cx="14207" cy="1492795"/>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sp>
        <p:nvSpPr>
          <p:cNvPr id="220" name="Oval 219">
            <a:extLst>
              <a:ext uri="{FF2B5EF4-FFF2-40B4-BE49-F238E27FC236}">
                <a16:creationId xmlns:a16="http://schemas.microsoft.com/office/drawing/2014/main" id="{2EEABE15-1FAA-4BD0-B9A1-796092C0B0AD}"/>
              </a:ext>
            </a:extLst>
          </p:cNvPr>
          <p:cNvSpPr/>
          <p:nvPr/>
        </p:nvSpPr>
        <p:spPr>
          <a:xfrm>
            <a:off x="8030388" y="3109245"/>
            <a:ext cx="73418" cy="7341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7" name="Straight Connector 226">
            <a:extLst>
              <a:ext uri="{FF2B5EF4-FFF2-40B4-BE49-F238E27FC236}">
                <a16:creationId xmlns:a16="http://schemas.microsoft.com/office/drawing/2014/main" id="{709A0354-C2AC-406A-A994-EC9F121F2E94}"/>
              </a:ext>
            </a:extLst>
          </p:cNvPr>
          <p:cNvCxnSpPr>
            <a:cxnSpLocks/>
          </p:cNvCxnSpPr>
          <p:nvPr/>
        </p:nvCxnSpPr>
        <p:spPr>
          <a:xfrm flipH="1">
            <a:off x="8439219" y="2931473"/>
            <a:ext cx="14207" cy="1137981"/>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sp>
        <p:nvSpPr>
          <p:cNvPr id="228" name="Oval 227">
            <a:extLst>
              <a:ext uri="{FF2B5EF4-FFF2-40B4-BE49-F238E27FC236}">
                <a16:creationId xmlns:a16="http://schemas.microsoft.com/office/drawing/2014/main" id="{3CDA58E0-81D5-4D5C-A3E3-9F43A0B585DA}"/>
              </a:ext>
            </a:extLst>
          </p:cNvPr>
          <p:cNvSpPr/>
          <p:nvPr/>
        </p:nvSpPr>
        <p:spPr>
          <a:xfrm>
            <a:off x="8422464" y="2877645"/>
            <a:ext cx="73418" cy="7341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8" name="Rectangle: Rounded Corners 6597">
            <a:extLst>
              <a:ext uri="{FF2B5EF4-FFF2-40B4-BE49-F238E27FC236}">
                <a16:creationId xmlns:a16="http://schemas.microsoft.com/office/drawing/2014/main" id="{80B4B4D6-8A7D-4E74-A48F-2749C2A6CE6D}"/>
              </a:ext>
            </a:extLst>
          </p:cNvPr>
          <p:cNvSpPr/>
          <p:nvPr/>
        </p:nvSpPr>
        <p:spPr>
          <a:xfrm>
            <a:off x="527675" y="1669014"/>
            <a:ext cx="1950342" cy="27992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Stretchable Sensor Skin</a:t>
            </a:r>
          </a:p>
        </p:txBody>
      </p:sp>
      <p:sp>
        <p:nvSpPr>
          <p:cNvPr id="255" name="Rectangle: Rounded Corners 254">
            <a:extLst>
              <a:ext uri="{FF2B5EF4-FFF2-40B4-BE49-F238E27FC236}">
                <a16:creationId xmlns:a16="http://schemas.microsoft.com/office/drawing/2014/main" id="{F4925BE6-FD48-4ABC-B946-C42E5A4F352A}"/>
              </a:ext>
            </a:extLst>
          </p:cNvPr>
          <p:cNvSpPr/>
          <p:nvPr/>
        </p:nvSpPr>
        <p:spPr>
          <a:xfrm>
            <a:off x="439801" y="2974499"/>
            <a:ext cx="2196072" cy="27992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Quad Donut Control</a:t>
            </a:r>
          </a:p>
        </p:txBody>
      </p:sp>
      <p:sp>
        <p:nvSpPr>
          <p:cNvPr id="260" name="Rectangle: Rounded Corners 259">
            <a:extLst>
              <a:ext uri="{FF2B5EF4-FFF2-40B4-BE49-F238E27FC236}">
                <a16:creationId xmlns:a16="http://schemas.microsoft.com/office/drawing/2014/main" id="{26A34A39-8E84-4BF4-A56E-8E33C0370E23}"/>
              </a:ext>
            </a:extLst>
          </p:cNvPr>
          <p:cNvSpPr/>
          <p:nvPr/>
        </p:nvSpPr>
        <p:spPr>
          <a:xfrm>
            <a:off x="462784" y="4754703"/>
            <a:ext cx="2001533" cy="279923"/>
          </a:xfrm>
          <a:prstGeom prst="roundRect">
            <a:avLst/>
          </a:prstGeom>
          <a:solidFill>
            <a:srgbClr val="87CA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PCB Design</a:t>
            </a:r>
          </a:p>
        </p:txBody>
      </p:sp>
      <p:cxnSp>
        <p:nvCxnSpPr>
          <p:cNvPr id="265" name="Straight Connector 264">
            <a:extLst>
              <a:ext uri="{FF2B5EF4-FFF2-40B4-BE49-F238E27FC236}">
                <a16:creationId xmlns:a16="http://schemas.microsoft.com/office/drawing/2014/main" id="{D8F0F4B6-D3C4-4FC9-A041-7C583A94F679}"/>
              </a:ext>
            </a:extLst>
          </p:cNvPr>
          <p:cNvCxnSpPr>
            <a:cxnSpLocks/>
          </p:cNvCxnSpPr>
          <p:nvPr/>
        </p:nvCxnSpPr>
        <p:spPr>
          <a:xfrm flipH="1" flipV="1">
            <a:off x="7485550" y="4277851"/>
            <a:ext cx="1" cy="442729"/>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cxnSp>
        <p:nvCxnSpPr>
          <p:cNvPr id="267" name="Straight Connector 266">
            <a:extLst>
              <a:ext uri="{FF2B5EF4-FFF2-40B4-BE49-F238E27FC236}">
                <a16:creationId xmlns:a16="http://schemas.microsoft.com/office/drawing/2014/main" id="{CAD21387-3E7F-4C53-950A-38E39CFED207}"/>
              </a:ext>
            </a:extLst>
          </p:cNvPr>
          <p:cNvCxnSpPr>
            <a:cxnSpLocks/>
          </p:cNvCxnSpPr>
          <p:nvPr/>
        </p:nvCxnSpPr>
        <p:spPr>
          <a:xfrm flipH="1" flipV="1">
            <a:off x="7620668" y="4214407"/>
            <a:ext cx="2632" cy="434460"/>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cxnSp>
        <p:nvCxnSpPr>
          <p:cNvPr id="269" name="Straight Connector 268">
            <a:extLst>
              <a:ext uri="{FF2B5EF4-FFF2-40B4-BE49-F238E27FC236}">
                <a16:creationId xmlns:a16="http://schemas.microsoft.com/office/drawing/2014/main" id="{AC2EBB2A-130D-406D-9A46-8571C5AB4ED7}"/>
              </a:ext>
            </a:extLst>
          </p:cNvPr>
          <p:cNvCxnSpPr>
            <a:cxnSpLocks/>
          </p:cNvCxnSpPr>
          <p:nvPr/>
        </p:nvCxnSpPr>
        <p:spPr>
          <a:xfrm flipV="1">
            <a:off x="7772400" y="4136414"/>
            <a:ext cx="5806" cy="499086"/>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cxnSp>
        <p:nvCxnSpPr>
          <p:cNvPr id="270" name="Straight Connector 269">
            <a:extLst>
              <a:ext uri="{FF2B5EF4-FFF2-40B4-BE49-F238E27FC236}">
                <a16:creationId xmlns:a16="http://schemas.microsoft.com/office/drawing/2014/main" id="{4CBC556D-3398-49A3-8ADF-015C2C1C12F2}"/>
              </a:ext>
            </a:extLst>
          </p:cNvPr>
          <p:cNvCxnSpPr>
            <a:cxnSpLocks/>
          </p:cNvCxnSpPr>
          <p:nvPr/>
        </p:nvCxnSpPr>
        <p:spPr>
          <a:xfrm flipH="1" flipV="1">
            <a:off x="7930656" y="4078894"/>
            <a:ext cx="2140" cy="548965"/>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cxnSp>
        <p:nvCxnSpPr>
          <p:cNvPr id="272" name="Straight Connector 271">
            <a:extLst>
              <a:ext uri="{FF2B5EF4-FFF2-40B4-BE49-F238E27FC236}">
                <a16:creationId xmlns:a16="http://schemas.microsoft.com/office/drawing/2014/main" id="{239023D7-89D3-472A-9C6D-11D05A7E3E09}"/>
              </a:ext>
            </a:extLst>
          </p:cNvPr>
          <p:cNvCxnSpPr>
            <a:cxnSpLocks/>
          </p:cNvCxnSpPr>
          <p:nvPr/>
        </p:nvCxnSpPr>
        <p:spPr>
          <a:xfrm flipV="1">
            <a:off x="8204200" y="4056692"/>
            <a:ext cx="15491" cy="667708"/>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cxnSp>
        <p:nvCxnSpPr>
          <p:cNvPr id="282" name="Straight Connector 281">
            <a:extLst>
              <a:ext uri="{FF2B5EF4-FFF2-40B4-BE49-F238E27FC236}">
                <a16:creationId xmlns:a16="http://schemas.microsoft.com/office/drawing/2014/main" id="{7852E4F0-E39A-4E9D-ACD6-8DC6406C0442}"/>
              </a:ext>
            </a:extLst>
          </p:cNvPr>
          <p:cNvCxnSpPr>
            <a:cxnSpLocks/>
          </p:cNvCxnSpPr>
          <p:nvPr/>
        </p:nvCxnSpPr>
        <p:spPr>
          <a:xfrm flipV="1">
            <a:off x="7327008" y="4140393"/>
            <a:ext cx="454602" cy="1"/>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cxnSp>
        <p:nvCxnSpPr>
          <p:cNvPr id="286" name="Straight Connector 285">
            <a:extLst>
              <a:ext uri="{FF2B5EF4-FFF2-40B4-BE49-F238E27FC236}">
                <a16:creationId xmlns:a16="http://schemas.microsoft.com/office/drawing/2014/main" id="{CC241F10-ED8F-49D5-9E6A-41FF9B809A5C}"/>
              </a:ext>
            </a:extLst>
          </p:cNvPr>
          <p:cNvCxnSpPr>
            <a:cxnSpLocks/>
          </p:cNvCxnSpPr>
          <p:nvPr/>
        </p:nvCxnSpPr>
        <p:spPr>
          <a:xfrm>
            <a:off x="7690269" y="4069453"/>
            <a:ext cx="251079" cy="1"/>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cxnSp>
        <p:nvCxnSpPr>
          <p:cNvPr id="294" name="Straight Connector 293">
            <a:extLst>
              <a:ext uri="{FF2B5EF4-FFF2-40B4-BE49-F238E27FC236}">
                <a16:creationId xmlns:a16="http://schemas.microsoft.com/office/drawing/2014/main" id="{6CFC0892-BCC1-494D-92B6-17CD6DF059C6}"/>
              </a:ext>
            </a:extLst>
          </p:cNvPr>
          <p:cNvCxnSpPr>
            <a:cxnSpLocks/>
          </p:cNvCxnSpPr>
          <p:nvPr/>
        </p:nvCxnSpPr>
        <p:spPr>
          <a:xfrm flipV="1">
            <a:off x="8223081" y="4066670"/>
            <a:ext cx="216138" cy="1"/>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053EF2F2-F652-47EF-942A-998FCDBF34D1}"/>
              </a:ext>
            </a:extLst>
          </p:cNvPr>
          <p:cNvSpPr txBox="1"/>
          <p:nvPr/>
        </p:nvSpPr>
        <p:spPr>
          <a:xfrm>
            <a:off x="4016755" y="6239775"/>
            <a:ext cx="5186035" cy="369332"/>
          </a:xfrm>
          <a:prstGeom prst="rect">
            <a:avLst/>
          </a:prstGeom>
          <a:noFill/>
        </p:spPr>
        <p:txBody>
          <a:bodyPr wrap="none" rtlCol="0">
            <a:spAutoFit/>
          </a:bodyPr>
          <a:lstStyle/>
          <a:p>
            <a:r>
              <a:rPr lang="en-US" dirty="0"/>
              <a:t>Centralized Control and Communication via WIFI</a:t>
            </a:r>
          </a:p>
        </p:txBody>
      </p:sp>
    </p:spTree>
    <p:extLst>
      <p:ext uri="{BB962C8B-B14F-4D97-AF65-F5344CB8AC3E}">
        <p14:creationId xmlns:p14="http://schemas.microsoft.com/office/powerpoint/2010/main" val="169814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21 0.00047 L 0.08611 -0.00162 " pathEditMode="relative" rAng="0" ptsTypes="AA">
                                      <p:cBhvr>
                                        <p:cTn id="6" dur="1000" fill="hold"/>
                                        <p:tgtEl>
                                          <p:spTgt spid="6625"/>
                                        </p:tgtEl>
                                        <p:attrNameLst>
                                          <p:attrName>ppt_x</p:attrName>
                                          <p:attrName>ppt_y</p:attrName>
                                        </p:attrNameLst>
                                      </p:cBhvr>
                                      <p:rCtr x="4236" y="-116"/>
                                    </p:animMotion>
                                  </p:childTnLst>
                                </p:cTn>
                              </p:par>
                              <p:par>
                                <p:cTn id="7" presetID="1" presetClass="entr" presetSubtype="0" fill="hold" grpId="0" nodeType="withEffect">
                                  <p:stCondLst>
                                    <p:cond delay="0"/>
                                  </p:stCondLst>
                                  <p:childTnLst>
                                    <p:set>
                                      <p:cBhvr>
                                        <p:cTn id="8" dur="1" fill="hold">
                                          <p:stCondLst>
                                            <p:cond delay="0"/>
                                          </p:stCondLst>
                                        </p:cTn>
                                        <p:tgtEl>
                                          <p:spTgt spid="6612"/>
                                        </p:tgtEl>
                                        <p:attrNameLst>
                                          <p:attrName>style.visibility</p:attrName>
                                        </p:attrNameLst>
                                      </p:cBhvr>
                                      <p:to>
                                        <p:strVal val="visible"/>
                                      </p:to>
                                    </p:set>
                                  </p:childTnLst>
                                </p:cTn>
                              </p:par>
                            </p:childTnLst>
                          </p:cTn>
                        </p:par>
                        <p:par>
                          <p:cTn id="9" fill="hold">
                            <p:stCondLst>
                              <p:cond delay="1000"/>
                            </p:stCondLst>
                            <p:childTnLst>
                              <p:par>
                                <p:cTn id="10" presetID="0" presetClass="path" presetSubtype="0" accel="50000" decel="50000" fill="hold" nodeType="afterEffect">
                                  <p:stCondLst>
                                    <p:cond delay="0"/>
                                  </p:stCondLst>
                                  <p:childTnLst>
                                    <p:animMotion origin="layout" path="M 0.08611 -0.00162 L 0.12777 -0.03703 " pathEditMode="relative" rAng="0" ptsTypes="AA">
                                      <p:cBhvr>
                                        <p:cTn id="11" dur="1000" fill="hold"/>
                                        <p:tgtEl>
                                          <p:spTgt spid="6625"/>
                                        </p:tgtEl>
                                        <p:attrNameLst>
                                          <p:attrName>ppt_x</p:attrName>
                                          <p:attrName>ppt_y</p:attrName>
                                        </p:attrNameLst>
                                      </p:cBhvr>
                                      <p:rCtr x="2083" y="-1782"/>
                                    </p:animMotion>
                                  </p:childTnLst>
                                </p:cTn>
                              </p:par>
                              <p:par>
                                <p:cTn id="12" presetID="1" presetClass="entr" presetSubtype="0" fill="hold" grpId="0" nodeType="withEffect">
                                  <p:stCondLst>
                                    <p:cond delay="0"/>
                                  </p:stCondLst>
                                  <p:childTnLst>
                                    <p:set>
                                      <p:cBhvr>
                                        <p:cTn id="13" dur="1" fill="hold">
                                          <p:stCondLst>
                                            <p:cond delay="0"/>
                                          </p:stCondLst>
                                        </p:cTn>
                                        <p:tgtEl>
                                          <p:spTgt spid="6618"/>
                                        </p:tgtEl>
                                        <p:attrNameLst>
                                          <p:attrName>style.visibility</p:attrName>
                                        </p:attrNameLst>
                                      </p:cBhvr>
                                      <p:to>
                                        <p:strVal val="visible"/>
                                      </p:to>
                                    </p:set>
                                  </p:childTnLst>
                                </p:cTn>
                              </p:par>
                            </p:childTnLst>
                          </p:cTn>
                        </p:par>
                        <p:par>
                          <p:cTn id="14" fill="hold">
                            <p:stCondLst>
                              <p:cond delay="2000"/>
                            </p:stCondLst>
                            <p:childTnLst>
                              <p:par>
                                <p:cTn id="15" presetID="0" presetClass="path" presetSubtype="0" accel="50000" decel="50000" fill="hold" nodeType="afterEffect">
                                  <p:stCondLst>
                                    <p:cond delay="0"/>
                                  </p:stCondLst>
                                  <p:childTnLst>
                                    <p:animMotion origin="layout" path="M 0.12864 -0.03703 L 0.2151 -0.03565 " pathEditMode="relative" rAng="0" ptsTypes="AA">
                                      <p:cBhvr>
                                        <p:cTn id="16" dur="1000" fill="hold"/>
                                        <p:tgtEl>
                                          <p:spTgt spid="6625"/>
                                        </p:tgtEl>
                                        <p:attrNameLst>
                                          <p:attrName>ppt_x</p:attrName>
                                          <p:attrName>ppt_y</p:attrName>
                                        </p:attrNameLst>
                                      </p:cBhvr>
                                      <p:rCtr x="4323" y="69"/>
                                    </p:animMotion>
                                  </p:childTnLst>
                                </p:cTn>
                              </p:par>
                              <p:par>
                                <p:cTn id="17" presetID="1" presetClass="entr" presetSubtype="0" fill="hold" grpId="0" nodeType="withEffect">
                                  <p:stCondLst>
                                    <p:cond delay="0"/>
                                  </p:stCondLst>
                                  <p:childTnLst>
                                    <p:set>
                                      <p:cBhvr>
                                        <p:cTn id="18" dur="1" fill="hold">
                                          <p:stCondLst>
                                            <p:cond delay="0"/>
                                          </p:stCondLst>
                                        </p:cTn>
                                        <p:tgtEl>
                                          <p:spTgt spid="6616"/>
                                        </p:tgtEl>
                                        <p:attrNameLst>
                                          <p:attrName>style.visibility</p:attrName>
                                        </p:attrNameLst>
                                      </p:cBhvr>
                                      <p:to>
                                        <p:strVal val="visible"/>
                                      </p:to>
                                    </p:set>
                                  </p:childTnLst>
                                </p:cTn>
                              </p:par>
                            </p:childTnLst>
                          </p:cTn>
                        </p:par>
                        <p:par>
                          <p:cTn id="19" fill="hold">
                            <p:stCondLst>
                              <p:cond delay="3000"/>
                            </p:stCondLst>
                            <p:childTnLst>
                              <p:par>
                                <p:cTn id="20" presetID="0" presetClass="path" presetSubtype="0" accel="50000" decel="50000" fill="hold" nodeType="afterEffect">
                                  <p:stCondLst>
                                    <p:cond delay="0"/>
                                  </p:stCondLst>
                                  <p:childTnLst>
                                    <p:animMotion origin="layout" path="M 0.2151 -0.03518 L 0.25746 -0.06481 " pathEditMode="relative" rAng="0" ptsTypes="AA">
                                      <p:cBhvr>
                                        <p:cTn id="21" dur="1000" fill="hold"/>
                                        <p:tgtEl>
                                          <p:spTgt spid="6625"/>
                                        </p:tgtEl>
                                        <p:attrNameLst>
                                          <p:attrName>ppt_x</p:attrName>
                                          <p:attrName>ppt_y</p:attrName>
                                        </p:attrNameLst>
                                      </p:cBhvr>
                                      <p:rCtr x="2118" y="-1481"/>
                                    </p:animMotion>
                                  </p:childTnLst>
                                </p:cTn>
                              </p:par>
                              <p:par>
                                <p:cTn id="22" presetID="1" presetClass="entr" presetSubtype="0" fill="hold" grpId="0" nodeType="withEffect">
                                  <p:stCondLst>
                                    <p:cond delay="0"/>
                                  </p:stCondLst>
                                  <p:childTnLst>
                                    <p:set>
                                      <p:cBhvr>
                                        <p:cTn id="23" dur="1" fill="hold">
                                          <p:stCondLst>
                                            <p:cond delay="0"/>
                                          </p:stCondLst>
                                        </p:cTn>
                                        <p:tgtEl>
                                          <p:spTgt spid="6619"/>
                                        </p:tgtEl>
                                        <p:attrNameLst>
                                          <p:attrName>style.visibility</p:attrName>
                                        </p:attrNameLst>
                                      </p:cBhvr>
                                      <p:to>
                                        <p:strVal val="visible"/>
                                      </p:to>
                                    </p:set>
                                  </p:childTnLst>
                                </p:cTn>
                              </p:par>
                            </p:childTnLst>
                          </p:cTn>
                        </p:par>
                        <p:par>
                          <p:cTn id="24" fill="hold">
                            <p:stCondLst>
                              <p:cond delay="4000"/>
                            </p:stCondLst>
                            <p:childTnLst>
                              <p:par>
                                <p:cTn id="25" presetID="0" presetClass="path" presetSubtype="0" accel="50000" decel="50000" fill="hold" nodeType="afterEffect">
                                  <p:stCondLst>
                                    <p:cond delay="0"/>
                                  </p:stCondLst>
                                  <p:childTnLst>
                                    <p:animMotion origin="layout" path="M 0.25781 -0.06574 L 0.34357 -0.06481 " pathEditMode="relative" rAng="0" ptsTypes="AA">
                                      <p:cBhvr>
                                        <p:cTn id="26" dur="1000" fill="hold"/>
                                        <p:tgtEl>
                                          <p:spTgt spid="6625"/>
                                        </p:tgtEl>
                                        <p:attrNameLst>
                                          <p:attrName>ppt_x</p:attrName>
                                          <p:attrName>ppt_y</p:attrName>
                                        </p:attrNameLst>
                                      </p:cBhvr>
                                      <p:rCtr x="4288" y="46"/>
                                    </p:animMotion>
                                  </p:childTnLst>
                                </p:cTn>
                              </p:par>
                              <p:par>
                                <p:cTn id="27" presetID="1" presetClass="entr" presetSubtype="0" fill="hold" grpId="0" nodeType="withEffect">
                                  <p:stCondLst>
                                    <p:cond delay="0"/>
                                  </p:stCondLst>
                                  <p:childTnLst>
                                    <p:set>
                                      <p:cBhvr>
                                        <p:cTn id="28" dur="1" fill="hold">
                                          <p:stCondLst>
                                            <p:cond delay="0"/>
                                          </p:stCondLst>
                                        </p:cTn>
                                        <p:tgtEl>
                                          <p:spTgt spid="6617"/>
                                        </p:tgtEl>
                                        <p:attrNameLst>
                                          <p:attrName>style.visibility</p:attrName>
                                        </p:attrNameLst>
                                      </p:cBhvr>
                                      <p:to>
                                        <p:strVal val="visible"/>
                                      </p:to>
                                    </p:set>
                                  </p:childTnLst>
                                </p:cTn>
                              </p:par>
                            </p:childTnLst>
                          </p:cTn>
                        </p:par>
                        <p:par>
                          <p:cTn id="29" fill="hold">
                            <p:stCondLst>
                              <p:cond delay="5000"/>
                            </p:stCondLst>
                            <p:childTnLst>
                              <p:par>
                                <p:cTn id="30" presetID="0" presetClass="path" presetSubtype="0" accel="50000" decel="50000" fill="hold" nodeType="afterEffect">
                                  <p:stCondLst>
                                    <p:cond delay="0"/>
                                  </p:stCondLst>
                                  <p:childTnLst>
                                    <p:animMotion origin="layout" path="M 0.34357 -0.06574 L 0.38559 -0.09907 " pathEditMode="relative" rAng="0" ptsTypes="AA">
                                      <p:cBhvr>
                                        <p:cTn id="31" dur="1000" fill="hold"/>
                                        <p:tgtEl>
                                          <p:spTgt spid="6625"/>
                                        </p:tgtEl>
                                        <p:attrNameLst>
                                          <p:attrName>ppt_x</p:attrName>
                                          <p:attrName>ppt_y</p:attrName>
                                        </p:attrNameLst>
                                      </p:cBhvr>
                                      <p:rCtr x="2101" y="-1667"/>
                                    </p:animMotion>
                                  </p:childTnLst>
                                </p:cTn>
                              </p:par>
                              <p:par>
                                <p:cTn id="32" presetID="1" presetClass="entr" presetSubtype="0" fill="hold" grpId="0" nodeType="withEffect">
                                  <p:stCondLst>
                                    <p:cond delay="0"/>
                                  </p:stCondLst>
                                  <p:childTnLst>
                                    <p:set>
                                      <p:cBhvr>
                                        <p:cTn id="33" dur="1" fill="hold">
                                          <p:stCondLst>
                                            <p:cond delay="0"/>
                                          </p:stCondLst>
                                        </p:cTn>
                                        <p:tgtEl>
                                          <p:spTgt spid="6620"/>
                                        </p:tgtEl>
                                        <p:attrNameLst>
                                          <p:attrName>style.visibility</p:attrName>
                                        </p:attrNameLst>
                                      </p:cBhvr>
                                      <p:to>
                                        <p:strVal val="visible"/>
                                      </p:to>
                                    </p:set>
                                  </p:childTnLst>
                                </p:cTn>
                              </p:par>
                            </p:childTnLst>
                          </p:cTn>
                        </p:par>
                        <p:par>
                          <p:cTn id="34" fill="hold">
                            <p:stCondLst>
                              <p:cond delay="6000"/>
                            </p:stCondLst>
                            <p:childTnLst>
                              <p:par>
                                <p:cTn id="35" presetID="0" presetClass="path" presetSubtype="0" accel="50000" decel="50000" fill="hold" nodeType="afterEffect">
                                  <p:stCondLst>
                                    <p:cond delay="0"/>
                                  </p:stCondLst>
                                  <p:childTnLst>
                                    <p:animMotion origin="layout" path="M 0.38628 -0.1 L 0.30156 -0.09953 " pathEditMode="relative" rAng="0" ptsTypes="AA">
                                      <p:cBhvr>
                                        <p:cTn id="36" dur="1000" fill="hold"/>
                                        <p:tgtEl>
                                          <p:spTgt spid="6625"/>
                                        </p:tgtEl>
                                        <p:attrNameLst>
                                          <p:attrName>ppt_x</p:attrName>
                                          <p:attrName>ppt_y</p:attrName>
                                        </p:attrNameLst>
                                      </p:cBhvr>
                                      <p:rCtr x="-4236" y="23"/>
                                    </p:animMotion>
                                  </p:childTnLst>
                                </p:cTn>
                              </p:par>
                              <p:par>
                                <p:cTn id="37" presetID="1" presetClass="entr" presetSubtype="0" fill="hold" grpId="0" nodeType="withEffect">
                                  <p:stCondLst>
                                    <p:cond delay="0"/>
                                  </p:stCondLst>
                                  <p:childTnLst>
                                    <p:set>
                                      <p:cBhvr>
                                        <p:cTn id="38" dur="1" fill="hold">
                                          <p:stCondLst>
                                            <p:cond delay="0"/>
                                          </p:stCondLst>
                                        </p:cTn>
                                        <p:tgtEl>
                                          <p:spTgt spid="6621"/>
                                        </p:tgtEl>
                                        <p:attrNameLst>
                                          <p:attrName>style.visibility</p:attrName>
                                        </p:attrNameLst>
                                      </p:cBhvr>
                                      <p:to>
                                        <p:strVal val="visible"/>
                                      </p:to>
                                    </p:set>
                                  </p:childTnLst>
                                </p:cTn>
                              </p:par>
                            </p:childTnLst>
                          </p:cTn>
                        </p:par>
                        <p:par>
                          <p:cTn id="39" fill="hold">
                            <p:stCondLst>
                              <p:cond delay="7000"/>
                            </p:stCondLst>
                            <p:childTnLst>
                              <p:par>
                                <p:cTn id="40" presetID="0" presetClass="path" presetSubtype="0" accel="50000" decel="50000" fill="hold" nodeType="afterEffect">
                                  <p:stCondLst>
                                    <p:cond delay="0"/>
                                  </p:stCondLst>
                                  <p:childTnLst>
                                    <p:animMotion origin="layout" path="M 0.3033 -0.10046 L 0.21614 -0.09861 " pathEditMode="relative" rAng="0" ptsTypes="AA">
                                      <p:cBhvr>
                                        <p:cTn id="41" dur="1000" fill="hold"/>
                                        <p:tgtEl>
                                          <p:spTgt spid="6625"/>
                                        </p:tgtEl>
                                        <p:attrNameLst>
                                          <p:attrName>ppt_x</p:attrName>
                                          <p:attrName>ppt_y</p:attrName>
                                        </p:attrNameLst>
                                      </p:cBhvr>
                                      <p:rCtr x="-4358" y="93"/>
                                    </p:animMotion>
                                  </p:childTnLst>
                                </p:cTn>
                              </p:par>
                              <p:par>
                                <p:cTn id="42" presetID="1" presetClass="entr" presetSubtype="0" fill="hold" grpId="0" nodeType="withEffect">
                                  <p:stCondLst>
                                    <p:cond delay="0"/>
                                  </p:stCondLst>
                                  <p:childTnLst>
                                    <p:set>
                                      <p:cBhvr>
                                        <p:cTn id="43" dur="1" fill="hold">
                                          <p:stCondLst>
                                            <p:cond delay="0"/>
                                          </p:stCondLst>
                                        </p:cTn>
                                        <p:tgtEl>
                                          <p:spTgt spid="6622"/>
                                        </p:tgtEl>
                                        <p:attrNameLst>
                                          <p:attrName>style.visibility</p:attrName>
                                        </p:attrNameLst>
                                      </p:cBhvr>
                                      <p:to>
                                        <p:strVal val="visible"/>
                                      </p:to>
                                    </p:set>
                                  </p:childTnLst>
                                </p:cTn>
                              </p:par>
                            </p:childTnLst>
                          </p:cTn>
                        </p:par>
                        <p:par>
                          <p:cTn id="44" fill="hold">
                            <p:stCondLst>
                              <p:cond delay="8000"/>
                            </p:stCondLst>
                            <p:childTnLst>
                              <p:par>
                                <p:cTn id="45" presetID="0" presetClass="path" presetSubtype="0" accel="50000" decel="50000" fill="hold" nodeType="afterEffect">
                                  <p:stCondLst>
                                    <p:cond delay="0"/>
                                  </p:stCondLst>
                                  <p:childTnLst>
                                    <p:animMotion origin="layout" path="M 0.21753 -0.09907 L 0.12968 -0.09907 " pathEditMode="relative" rAng="0" ptsTypes="AA">
                                      <p:cBhvr>
                                        <p:cTn id="46" dur="1000" fill="hold"/>
                                        <p:tgtEl>
                                          <p:spTgt spid="6625"/>
                                        </p:tgtEl>
                                        <p:attrNameLst>
                                          <p:attrName>ppt_x</p:attrName>
                                          <p:attrName>ppt_y</p:attrName>
                                        </p:attrNameLst>
                                      </p:cBhvr>
                                      <p:rCtr x="-4392" y="0"/>
                                    </p:animMotion>
                                  </p:childTnLst>
                                </p:cTn>
                              </p:par>
                              <p:par>
                                <p:cTn id="47" presetID="1" presetClass="entr" presetSubtype="0" fill="hold" grpId="0" nodeType="withEffect">
                                  <p:stCondLst>
                                    <p:cond delay="0"/>
                                  </p:stCondLst>
                                  <p:childTnLst>
                                    <p:set>
                                      <p:cBhvr>
                                        <p:cTn id="48" dur="1" fill="hold">
                                          <p:stCondLst>
                                            <p:cond delay="0"/>
                                          </p:stCondLst>
                                        </p:cTn>
                                        <p:tgtEl>
                                          <p:spTgt spid="6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2" grpId="0" animBg="1"/>
      <p:bldP spid="6616" grpId="0" animBg="1"/>
      <p:bldP spid="6617" grpId="0" animBg="1"/>
      <p:bldP spid="6618" grpId="0" animBg="1"/>
      <p:bldP spid="6619" grpId="0" animBg="1"/>
      <p:bldP spid="6620" grpId="0" animBg="1"/>
      <p:bldP spid="6621" grpId="0" animBg="1"/>
      <p:bldP spid="6622" grpId="0" animBg="1"/>
      <p:bldP spid="66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1" name="Rectangle 6630">
            <a:extLst>
              <a:ext uri="{FF2B5EF4-FFF2-40B4-BE49-F238E27FC236}">
                <a16:creationId xmlns:a16="http://schemas.microsoft.com/office/drawing/2014/main" id="{0712DD4A-8B69-485B-9018-DF410E8D37D2}"/>
              </a:ext>
            </a:extLst>
          </p:cNvPr>
          <p:cNvSpPr/>
          <p:nvPr/>
        </p:nvSpPr>
        <p:spPr>
          <a:xfrm>
            <a:off x="1236697" y="5766683"/>
            <a:ext cx="200958" cy="645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9" name="Straight Connector 218">
            <a:extLst>
              <a:ext uri="{FF2B5EF4-FFF2-40B4-BE49-F238E27FC236}">
                <a16:creationId xmlns:a16="http://schemas.microsoft.com/office/drawing/2014/main" id="{D7A434A9-ABEE-4440-B257-DEA4B315BF63}"/>
              </a:ext>
            </a:extLst>
          </p:cNvPr>
          <p:cNvCxnSpPr>
            <a:cxnSpLocks/>
          </p:cNvCxnSpPr>
          <p:nvPr/>
        </p:nvCxnSpPr>
        <p:spPr>
          <a:xfrm>
            <a:off x="1222784" y="5758101"/>
            <a:ext cx="228784" cy="1879"/>
          </a:xfrm>
          <a:prstGeom prst="line">
            <a:avLst/>
          </a:prstGeom>
          <a:ln w="28575"/>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A5125B50-1375-4338-BF57-B742C0A20615}"/>
              </a:ext>
            </a:extLst>
          </p:cNvPr>
          <p:cNvSpPr/>
          <p:nvPr/>
        </p:nvSpPr>
        <p:spPr>
          <a:xfrm>
            <a:off x="992472" y="1792222"/>
            <a:ext cx="1936511" cy="1945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2"/>
            <a:ext cx="9144000" cy="9460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77" fontAlgn="base">
              <a:spcBef>
                <a:spcPct val="0"/>
              </a:spcBef>
              <a:spcAft>
                <a:spcPct val="0"/>
              </a:spcAft>
            </a:pPr>
            <a:endParaRPr lang="en-US" sz="1600" dirty="0">
              <a:solidFill>
                <a:srgbClr val="FFFFFF"/>
              </a:solidFill>
              <a:latin typeface="Arial"/>
            </a:endParaRPr>
          </a:p>
        </p:txBody>
      </p:sp>
      <p:sp>
        <p:nvSpPr>
          <p:cNvPr id="3074" name="Rectangle 2"/>
          <p:cNvSpPr>
            <a:spLocks noGrp="1" noChangeArrowheads="1"/>
          </p:cNvSpPr>
          <p:nvPr>
            <p:ph type="title" idx="4294967295"/>
          </p:nvPr>
        </p:nvSpPr>
        <p:spPr>
          <a:xfrm>
            <a:off x="1718275" y="89611"/>
            <a:ext cx="6019800" cy="838200"/>
          </a:xfrm>
          <a:noFill/>
        </p:spPr>
        <p:txBody>
          <a:bodyPr/>
          <a:lstStyle/>
          <a:p>
            <a:r>
              <a:rPr lang="en-US" sz="3000" dirty="0">
                <a:solidFill>
                  <a:schemeClr val="bg1"/>
                </a:solidFill>
                <a:latin typeface="Calibri" panose="020F0502020204030204" pitchFamily="34" charset="0"/>
              </a:rPr>
              <a:t>Object Motion Control Using HASEL Array</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5117" y="18179"/>
            <a:ext cx="1191845" cy="842801"/>
          </a:xfrm>
          <a:prstGeom prst="rect">
            <a:avLst/>
          </a:prstGeom>
        </p:spPr>
      </p:pic>
      <p:sp>
        <p:nvSpPr>
          <p:cNvPr id="4" name="Oval 3">
            <a:extLst>
              <a:ext uri="{FF2B5EF4-FFF2-40B4-BE49-F238E27FC236}">
                <a16:creationId xmlns:a16="http://schemas.microsoft.com/office/drawing/2014/main" id="{FA30D4D9-8465-4579-A425-4393158B6E5F}"/>
              </a:ext>
            </a:extLst>
          </p:cNvPr>
          <p:cNvSpPr/>
          <p:nvPr/>
        </p:nvSpPr>
        <p:spPr>
          <a:xfrm rot="16997237">
            <a:off x="1061709" y="1866489"/>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9B217C58-FD63-4F91-9099-0E2519AA1B95}"/>
              </a:ext>
            </a:extLst>
          </p:cNvPr>
          <p:cNvSpPr/>
          <p:nvPr/>
        </p:nvSpPr>
        <p:spPr>
          <a:xfrm rot="16997237">
            <a:off x="1061709" y="2090157"/>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5C4F8933-7A65-4EEF-BF73-418B5E0D3604}"/>
              </a:ext>
            </a:extLst>
          </p:cNvPr>
          <p:cNvSpPr/>
          <p:nvPr/>
        </p:nvSpPr>
        <p:spPr>
          <a:xfrm rot="16997237">
            <a:off x="1061709" y="2313825"/>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F44EB784-8888-4AAF-9B63-7B808E5D12DB}"/>
              </a:ext>
            </a:extLst>
          </p:cNvPr>
          <p:cNvSpPr/>
          <p:nvPr/>
        </p:nvSpPr>
        <p:spPr>
          <a:xfrm rot="16997237">
            <a:off x="1061709" y="2537493"/>
            <a:ext cx="223668" cy="223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D6115EDC-A94D-4FB0-922F-EC1CC9ED1476}"/>
              </a:ext>
            </a:extLst>
          </p:cNvPr>
          <p:cNvSpPr/>
          <p:nvPr/>
        </p:nvSpPr>
        <p:spPr>
          <a:xfrm rot="16997237">
            <a:off x="1061709" y="2761161"/>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5272540D-5F7A-42D3-887F-DE0BA1BAE489}"/>
              </a:ext>
            </a:extLst>
          </p:cNvPr>
          <p:cNvSpPr/>
          <p:nvPr/>
        </p:nvSpPr>
        <p:spPr>
          <a:xfrm rot="16997237">
            <a:off x="1061709" y="2984829"/>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67E7B74B-E752-45D8-B01D-738B0F73950C}"/>
              </a:ext>
            </a:extLst>
          </p:cNvPr>
          <p:cNvSpPr/>
          <p:nvPr/>
        </p:nvSpPr>
        <p:spPr>
          <a:xfrm rot="16997237">
            <a:off x="1061709" y="3208497"/>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93F7B6B4-7342-4F7F-A67F-E14F26ABDD68}"/>
              </a:ext>
            </a:extLst>
          </p:cNvPr>
          <p:cNvSpPr/>
          <p:nvPr/>
        </p:nvSpPr>
        <p:spPr>
          <a:xfrm>
            <a:off x="1061709" y="3432165"/>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endParaRPr>
          </a:p>
        </p:txBody>
      </p:sp>
      <p:sp>
        <p:nvSpPr>
          <p:cNvPr id="187" name="Oval 186">
            <a:extLst>
              <a:ext uri="{FF2B5EF4-FFF2-40B4-BE49-F238E27FC236}">
                <a16:creationId xmlns:a16="http://schemas.microsoft.com/office/drawing/2014/main" id="{129ED1B0-2A13-4499-8E62-B00300C44642}"/>
              </a:ext>
            </a:extLst>
          </p:cNvPr>
          <p:cNvSpPr/>
          <p:nvPr/>
        </p:nvSpPr>
        <p:spPr>
          <a:xfrm rot="16997237">
            <a:off x="1285377" y="1866489"/>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F9A537D6-C656-4A13-A2E8-872DE1EB12E8}"/>
              </a:ext>
            </a:extLst>
          </p:cNvPr>
          <p:cNvSpPr/>
          <p:nvPr/>
        </p:nvSpPr>
        <p:spPr>
          <a:xfrm rot="16997237">
            <a:off x="1285377" y="2090157"/>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A04DE03D-E7BD-473F-A22F-C06333DF2F1A}"/>
              </a:ext>
            </a:extLst>
          </p:cNvPr>
          <p:cNvSpPr/>
          <p:nvPr/>
        </p:nvSpPr>
        <p:spPr>
          <a:xfrm rot="16997237">
            <a:off x="1285377" y="2313825"/>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C41521F2-E655-4F05-86E9-D575A3AAC464}"/>
              </a:ext>
            </a:extLst>
          </p:cNvPr>
          <p:cNvSpPr/>
          <p:nvPr/>
        </p:nvSpPr>
        <p:spPr>
          <a:xfrm rot="16997237">
            <a:off x="1285377" y="2537493"/>
            <a:ext cx="223668" cy="223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18346F84-0BDD-423E-89E0-37E3896CB990}"/>
              </a:ext>
            </a:extLst>
          </p:cNvPr>
          <p:cNvSpPr/>
          <p:nvPr/>
        </p:nvSpPr>
        <p:spPr>
          <a:xfrm rot="16997237">
            <a:off x="1285377" y="2761161"/>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946CC41C-FFCD-4661-8367-B421AF4FC1FE}"/>
              </a:ext>
            </a:extLst>
          </p:cNvPr>
          <p:cNvSpPr/>
          <p:nvPr/>
        </p:nvSpPr>
        <p:spPr>
          <a:xfrm rot="16997237">
            <a:off x="1285377" y="2984829"/>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3DBA1ED0-77AF-455A-9BBC-8EC782AB5021}"/>
              </a:ext>
            </a:extLst>
          </p:cNvPr>
          <p:cNvSpPr/>
          <p:nvPr/>
        </p:nvSpPr>
        <p:spPr>
          <a:xfrm rot="16997237">
            <a:off x="1285377" y="3208497"/>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CCAAC238-62EA-4A91-AD5C-885391AD98EA}"/>
              </a:ext>
            </a:extLst>
          </p:cNvPr>
          <p:cNvSpPr/>
          <p:nvPr/>
        </p:nvSpPr>
        <p:spPr>
          <a:xfrm rot="16997237">
            <a:off x="1285377" y="3432165"/>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BA77E4F5-FED4-4FD8-B742-7B2B72DD4233}"/>
              </a:ext>
            </a:extLst>
          </p:cNvPr>
          <p:cNvSpPr/>
          <p:nvPr/>
        </p:nvSpPr>
        <p:spPr>
          <a:xfrm rot="16997237">
            <a:off x="1505160" y="1874026"/>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7B4CC70B-3597-4C06-92AB-EBCD548E8809}"/>
              </a:ext>
            </a:extLst>
          </p:cNvPr>
          <p:cNvSpPr/>
          <p:nvPr/>
        </p:nvSpPr>
        <p:spPr>
          <a:xfrm rot="16997237">
            <a:off x="1505160" y="2097694"/>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3887DE38-2A01-48D5-8303-B772F262B9B8}"/>
              </a:ext>
            </a:extLst>
          </p:cNvPr>
          <p:cNvSpPr/>
          <p:nvPr/>
        </p:nvSpPr>
        <p:spPr>
          <a:xfrm rot="16997237">
            <a:off x="1505160" y="2321362"/>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B6019B6A-93EF-421A-B5E9-BCB6DD140768}"/>
              </a:ext>
            </a:extLst>
          </p:cNvPr>
          <p:cNvSpPr/>
          <p:nvPr/>
        </p:nvSpPr>
        <p:spPr>
          <a:xfrm rot="16997237">
            <a:off x="1505160" y="2545030"/>
            <a:ext cx="223668" cy="223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697AD7F0-9BFC-41AD-844A-6B09F3813F63}"/>
              </a:ext>
            </a:extLst>
          </p:cNvPr>
          <p:cNvSpPr/>
          <p:nvPr/>
        </p:nvSpPr>
        <p:spPr>
          <a:xfrm rot="16997237">
            <a:off x="1505160" y="2768698"/>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1BD6807C-7D2C-4068-B775-B7964EA803AC}"/>
              </a:ext>
            </a:extLst>
          </p:cNvPr>
          <p:cNvSpPr/>
          <p:nvPr/>
        </p:nvSpPr>
        <p:spPr>
          <a:xfrm rot="16997237">
            <a:off x="1505160" y="2992366"/>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EB813DCC-40C3-478B-BE73-2038FBFAC82D}"/>
              </a:ext>
            </a:extLst>
          </p:cNvPr>
          <p:cNvSpPr/>
          <p:nvPr/>
        </p:nvSpPr>
        <p:spPr>
          <a:xfrm rot="16997237">
            <a:off x="1505160" y="3216034"/>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AD752723-C618-4EAB-B194-C5194F9E1F66}"/>
              </a:ext>
            </a:extLst>
          </p:cNvPr>
          <p:cNvSpPr/>
          <p:nvPr/>
        </p:nvSpPr>
        <p:spPr>
          <a:xfrm rot="16997237">
            <a:off x="1505160" y="3439702"/>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E97B8E1E-1D68-4E0C-8853-05832C468440}"/>
              </a:ext>
            </a:extLst>
          </p:cNvPr>
          <p:cNvSpPr/>
          <p:nvPr/>
        </p:nvSpPr>
        <p:spPr>
          <a:xfrm rot="16997237">
            <a:off x="1728828" y="1874026"/>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73025411-8555-46AB-8E45-EDFB244EEE12}"/>
              </a:ext>
            </a:extLst>
          </p:cNvPr>
          <p:cNvSpPr/>
          <p:nvPr/>
        </p:nvSpPr>
        <p:spPr>
          <a:xfrm rot="16997237">
            <a:off x="1728828" y="2097694"/>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A9356936-DBBC-46F7-B9D4-174CE5E20D6B}"/>
              </a:ext>
            </a:extLst>
          </p:cNvPr>
          <p:cNvSpPr/>
          <p:nvPr/>
        </p:nvSpPr>
        <p:spPr>
          <a:xfrm rot="16997237">
            <a:off x="1728828" y="2321362"/>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1CCEFA9E-9E23-4676-973D-D7B0609AA4D9}"/>
              </a:ext>
            </a:extLst>
          </p:cNvPr>
          <p:cNvSpPr/>
          <p:nvPr/>
        </p:nvSpPr>
        <p:spPr>
          <a:xfrm rot="16997237">
            <a:off x="1728828" y="2545030"/>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92100331-BC1F-4E37-B725-035A1046ED0A}"/>
              </a:ext>
            </a:extLst>
          </p:cNvPr>
          <p:cNvSpPr/>
          <p:nvPr/>
        </p:nvSpPr>
        <p:spPr>
          <a:xfrm rot="16997237">
            <a:off x="1728828" y="2768698"/>
            <a:ext cx="223668" cy="223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4F96C858-FBF4-46DD-B695-0BDA9D8EF720}"/>
              </a:ext>
            </a:extLst>
          </p:cNvPr>
          <p:cNvSpPr/>
          <p:nvPr/>
        </p:nvSpPr>
        <p:spPr>
          <a:xfrm rot="16997237">
            <a:off x="1728828" y="2992366"/>
            <a:ext cx="223668" cy="223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85515BC2-EFF0-4AE5-B497-9662271FACC9}"/>
              </a:ext>
            </a:extLst>
          </p:cNvPr>
          <p:cNvSpPr/>
          <p:nvPr/>
        </p:nvSpPr>
        <p:spPr>
          <a:xfrm rot="16997237">
            <a:off x="1728828" y="3216034"/>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4E200A0-239F-44F1-BF54-9549337F2F6E}"/>
              </a:ext>
            </a:extLst>
          </p:cNvPr>
          <p:cNvSpPr/>
          <p:nvPr/>
        </p:nvSpPr>
        <p:spPr>
          <a:xfrm rot="16997237">
            <a:off x="1728828" y="3439702"/>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C719CE61-6A7F-4FCC-99A0-8A676DA1C543}"/>
              </a:ext>
            </a:extLst>
          </p:cNvPr>
          <p:cNvSpPr/>
          <p:nvPr/>
        </p:nvSpPr>
        <p:spPr>
          <a:xfrm rot="16997237">
            <a:off x="1948611" y="1866489"/>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5986A687-F29F-4DFE-8DE1-401EEE44C95A}"/>
              </a:ext>
            </a:extLst>
          </p:cNvPr>
          <p:cNvSpPr/>
          <p:nvPr/>
        </p:nvSpPr>
        <p:spPr>
          <a:xfrm rot="16997237">
            <a:off x="1948611" y="2090157"/>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658AA8D7-7C6F-4A44-9A41-72FD9C83248B}"/>
              </a:ext>
            </a:extLst>
          </p:cNvPr>
          <p:cNvSpPr/>
          <p:nvPr/>
        </p:nvSpPr>
        <p:spPr>
          <a:xfrm rot="16997237">
            <a:off x="1948611" y="2313825"/>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DCAC6A94-93F7-475B-A218-16452EB3A106}"/>
              </a:ext>
            </a:extLst>
          </p:cNvPr>
          <p:cNvSpPr/>
          <p:nvPr/>
        </p:nvSpPr>
        <p:spPr>
          <a:xfrm rot="16997237">
            <a:off x="1948611" y="2537493"/>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DC1795DC-9FD2-41DD-8073-A1311240FED5}"/>
              </a:ext>
            </a:extLst>
          </p:cNvPr>
          <p:cNvSpPr/>
          <p:nvPr/>
        </p:nvSpPr>
        <p:spPr>
          <a:xfrm rot="16997237">
            <a:off x="1948611" y="2761161"/>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79B6C8E4-B0A3-4213-A779-E87E0AAE8C8A}"/>
              </a:ext>
            </a:extLst>
          </p:cNvPr>
          <p:cNvSpPr/>
          <p:nvPr/>
        </p:nvSpPr>
        <p:spPr>
          <a:xfrm rot="16997237">
            <a:off x="1948611" y="2984829"/>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18EC4C1B-4775-4301-AC49-74109D73CCB8}"/>
              </a:ext>
            </a:extLst>
          </p:cNvPr>
          <p:cNvSpPr/>
          <p:nvPr/>
        </p:nvSpPr>
        <p:spPr>
          <a:xfrm rot="16997237">
            <a:off x="1948611" y="3208497"/>
            <a:ext cx="223668" cy="223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CF099059-0286-4E36-95F5-CC37FB199BE9}"/>
              </a:ext>
            </a:extLst>
          </p:cNvPr>
          <p:cNvSpPr/>
          <p:nvPr/>
        </p:nvSpPr>
        <p:spPr>
          <a:xfrm rot="16997237">
            <a:off x="1948611" y="3432165"/>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223AEDEB-8489-4D65-898E-0FDA6F48AC58}"/>
              </a:ext>
            </a:extLst>
          </p:cNvPr>
          <p:cNvSpPr/>
          <p:nvPr/>
        </p:nvSpPr>
        <p:spPr>
          <a:xfrm rot="16997237">
            <a:off x="2172279" y="1866489"/>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BC6F0408-C36E-4E0B-BBD6-C6BB7DF20343}"/>
              </a:ext>
            </a:extLst>
          </p:cNvPr>
          <p:cNvSpPr/>
          <p:nvPr/>
        </p:nvSpPr>
        <p:spPr>
          <a:xfrm rot="16997237">
            <a:off x="2172279" y="2090157"/>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254C7844-DF47-443C-8B6B-CE1323A0F309}"/>
              </a:ext>
            </a:extLst>
          </p:cNvPr>
          <p:cNvSpPr/>
          <p:nvPr/>
        </p:nvSpPr>
        <p:spPr>
          <a:xfrm rot="16997237">
            <a:off x="2172279" y="2313825"/>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A6D6B8B7-D02E-4B70-B1E2-091C86EB4695}"/>
              </a:ext>
            </a:extLst>
          </p:cNvPr>
          <p:cNvSpPr/>
          <p:nvPr/>
        </p:nvSpPr>
        <p:spPr>
          <a:xfrm rot="16997237">
            <a:off x="2172279" y="2537493"/>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BC404787-4BB1-4375-8556-CA58E14C3D58}"/>
              </a:ext>
            </a:extLst>
          </p:cNvPr>
          <p:cNvSpPr/>
          <p:nvPr/>
        </p:nvSpPr>
        <p:spPr>
          <a:xfrm rot="16997237">
            <a:off x="2172279" y="2761161"/>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98D447D9-4B67-40D6-A287-4D409CFF5D81}"/>
              </a:ext>
            </a:extLst>
          </p:cNvPr>
          <p:cNvSpPr/>
          <p:nvPr/>
        </p:nvSpPr>
        <p:spPr>
          <a:xfrm rot="16997237">
            <a:off x="2172279" y="2984829"/>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7E223009-9525-4BAB-91D8-A76D2E261216}"/>
              </a:ext>
            </a:extLst>
          </p:cNvPr>
          <p:cNvSpPr/>
          <p:nvPr/>
        </p:nvSpPr>
        <p:spPr>
          <a:xfrm rot="16997237">
            <a:off x="2172279" y="3208497"/>
            <a:ext cx="223668" cy="223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87837E06-7ED0-43E0-B684-C27267192A7C}"/>
              </a:ext>
            </a:extLst>
          </p:cNvPr>
          <p:cNvSpPr/>
          <p:nvPr/>
        </p:nvSpPr>
        <p:spPr>
          <a:xfrm rot="16997237">
            <a:off x="2172279" y="3432165"/>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5E2C1FCE-0BD9-4FF7-A13B-442E5A2E647D}"/>
              </a:ext>
            </a:extLst>
          </p:cNvPr>
          <p:cNvSpPr/>
          <p:nvPr/>
        </p:nvSpPr>
        <p:spPr>
          <a:xfrm rot="16997237">
            <a:off x="2395947" y="1862975"/>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50D8A144-3E24-461A-9645-1FF29ACF9043}"/>
              </a:ext>
            </a:extLst>
          </p:cNvPr>
          <p:cNvSpPr/>
          <p:nvPr/>
        </p:nvSpPr>
        <p:spPr>
          <a:xfrm rot="16997237">
            <a:off x="2395947" y="2086643"/>
            <a:ext cx="223668" cy="223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FD63A8DC-9D40-49F5-9F64-77C717127194}"/>
              </a:ext>
            </a:extLst>
          </p:cNvPr>
          <p:cNvSpPr/>
          <p:nvPr/>
        </p:nvSpPr>
        <p:spPr>
          <a:xfrm rot="16997237">
            <a:off x="2395947" y="2310311"/>
            <a:ext cx="223668" cy="223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464BCC7-B516-4FD3-A3E1-969AE13FDED6}"/>
              </a:ext>
            </a:extLst>
          </p:cNvPr>
          <p:cNvSpPr/>
          <p:nvPr/>
        </p:nvSpPr>
        <p:spPr>
          <a:xfrm rot="16997237">
            <a:off x="2395947" y="2533979"/>
            <a:ext cx="223668" cy="223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602758FD-9545-49D5-92E7-8FCA46349D01}"/>
              </a:ext>
            </a:extLst>
          </p:cNvPr>
          <p:cNvSpPr/>
          <p:nvPr/>
        </p:nvSpPr>
        <p:spPr>
          <a:xfrm rot="16997237">
            <a:off x="2395947" y="2757647"/>
            <a:ext cx="223668" cy="223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43EE9071-2D58-4169-95C9-4CA5D022BC18}"/>
              </a:ext>
            </a:extLst>
          </p:cNvPr>
          <p:cNvSpPr/>
          <p:nvPr/>
        </p:nvSpPr>
        <p:spPr>
          <a:xfrm rot="16997237">
            <a:off x="2395947" y="2981315"/>
            <a:ext cx="223668" cy="223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B6634086-06F9-41B1-911D-56D934A4CA65}"/>
              </a:ext>
            </a:extLst>
          </p:cNvPr>
          <p:cNvSpPr/>
          <p:nvPr/>
        </p:nvSpPr>
        <p:spPr>
          <a:xfrm rot="16997237">
            <a:off x="2395947" y="3204983"/>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85AA57BF-387E-47C1-8913-70419F5AAA5C}"/>
              </a:ext>
            </a:extLst>
          </p:cNvPr>
          <p:cNvSpPr/>
          <p:nvPr/>
        </p:nvSpPr>
        <p:spPr>
          <a:xfrm rot="16997237">
            <a:off x="2395947" y="3428651"/>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A7C7D239-2F78-41A3-81EB-36ECDF7BE80B}"/>
              </a:ext>
            </a:extLst>
          </p:cNvPr>
          <p:cNvSpPr/>
          <p:nvPr/>
        </p:nvSpPr>
        <p:spPr>
          <a:xfrm rot="16997237">
            <a:off x="2619615" y="1862975"/>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EFB29703-2EE0-4A26-BD68-6A439A439B60}"/>
              </a:ext>
            </a:extLst>
          </p:cNvPr>
          <p:cNvSpPr/>
          <p:nvPr/>
        </p:nvSpPr>
        <p:spPr>
          <a:xfrm rot="16997237">
            <a:off x="2619615" y="2086643"/>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75DA2E42-C447-42CA-A626-429FAEFCC291}"/>
              </a:ext>
            </a:extLst>
          </p:cNvPr>
          <p:cNvSpPr/>
          <p:nvPr/>
        </p:nvSpPr>
        <p:spPr>
          <a:xfrm rot="16997237">
            <a:off x="2619615" y="2310311"/>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BFC42EEF-62F2-4146-BBF2-5B401FCBEB01}"/>
              </a:ext>
            </a:extLst>
          </p:cNvPr>
          <p:cNvSpPr/>
          <p:nvPr/>
        </p:nvSpPr>
        <p:spPr>
          <a:xfrm rot="16997237">
            <a:off x="2619615" y="2533979"/>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CA6CC7A8-35BE-486A-AC1F-80D6B0728DAC}"/>
              </a:ext>
            </a:extLst>
          </p:cNvPr>
          <p:cNvSpPr/>
          <p:nvPr/>
        </p:nvSpPr>
        <p:spPr>
          <a:xfrm rot="16997237">
            <a:off x="2619615" y="2757647"/>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E6ED9FB6-1285-4E12-9977-781B192C4C62}"/>
              </a:ext>
            </a:extLst>
          </p:cNvPr>
          <p:cNvSpPr/>
          <p:nvPr/>
        </p:nvSpPr>
        <p:spPr>
          <a:xfrm rot="16997237">
            <a:off x="2619615" y="2981315"/>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0A45690E-B6DC-4F9E-BEEC-B7B574D7E53C}"/>
              </a:ext>
            </a:extLst>
          </p:cNvPr>
          <p:cNvSpPr/>
          <p:nvPr/>
        </p:nvSpPr>
        <p:spPr>
          <a:xfrm rot="16997237">
            <a:off x="2619615" y="3204983"/>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9F5EE062-201E-4081-B278-528E646D6205}"/>
              </a:ext>
            </a:extLst>
          </p:cNvPr>
          <p:cNvSpPr/>
          <p:nvPr/>
        </p:nvSpPr>
        <p:spPr>
          <a:xfrm rot="16997237">
            <a:off x="2619615" y="3428651"/>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419C38E2-7EF7-4A8F-9CCF-B3F917EC42F4}"/>
              </a:ext>
            </a:extLst>
          </p:cNvPr>
          <p:cNvSpPr txBox="1"/>
          <p:nvPr/>
        </p:nvSpPr>
        <p:spPr>
          <a:xfrm>
            <a:off x="2961637" y="1936212"/>
            <a:ext cx="457176" cy="276999"/>
          </a:xfrm>
          <a:prstGeom prst="rect">
            <a:avLst/>
          </a:prstGeom>
          <a:noFill/>
        </p:spPr>
        <p:txBody>
          <a:bodyPr wrap="none" rtlCol="0">
            <a:spAutoFit/>
          </a:bodyPr>
          <a:lstStyle/>
          <a:p>
            <a:r>
              <a:rPr lang="en-US" sz="1200" dirty="0">
                <a:solidFill>
                  <a:srgbClr val="FF0000"/>
                </a:solidFill>
              </a:rPr>
              <a:t>End</a:t>
            </a:r>
          </a:p>
        </p:txBody>
      </p:sp>
      <p:cxnSp>
        <p:nvCxnSpPr>
          <p:cNvPr id="17" name="Straight Connector 16">
            <a:extLst>
              <a:ext uri="{FF2B5EF4-FFF2-40B4-BE49-F238E27FC236}">
                <a16:creationId xmlns:a16="http://schemas.microsoft.com/office/drawing/2014/main" id="{906A324D-B2FB-4F50-AB0C-4ADC7D88A856}"/>
              </a:ext>
            </a:extLst>
          </p:cNvPr>
          <p:cNvCxnSpPr/>
          <p:nvPr/>
        </p:nvCxnSpPr>
        <p:spPr>
          <a:xfrm>
            <a:off x="1162372" y="2656865"/>
            <a:ext cx="44345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A2C80B9-2A1F-49A3-8938-9E42F75D4ED4}"/>
              </a:ext>
            </a:extLst>
          </p:cNvPr>
          <p:cNvCxnSpPr>
            <a:cxnSpLocks/>
          </p:cNvCxnSpPr>
          <p:nvPr/>
        </p:nvCxnSpPr>
        <p:spPr>
          <a:xfrm>
            <a:off x="1601834" y="2652894"/>
            <a:ext cx="231647" cy="2349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65AF6483-A5E5-403D-8418-412B9E888594}"/>
              </a:ext>
            </a:extLst>
          </p:cNvPr>
          <p:cNvCxnSpPr>
            <a:cxnSpLocks/>
          </p:cNvCxnSpPr>
          <p:nvPr/>
        </p:nvCxnSpPr>
        <p:spPr>
          <a:xfrm>
            <a:off x="1833481" y="2887844"/>
            <a:ext cx="0" cy="2101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570509B4-2DAF-4E18-8D82-078A37372C6A}"/>
              </a:ext>
            </a:extLst>
          </p:cNvPr>
          <p:cNvCxnSpPr>
            <a:cxnSpLocks/>
          </p:cNvCxnSpPr>
          <p:nvPr/>
        </p:nvCxnSpPr>
        <p:spPr>
          <a:xfrm>
            <a:off x="1834407" y="3097956"/>
            <a:ext cx="233218" cy="2214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937F864F-9113-4745-83AD-988FE67B21BC}"/>
              </a:ext>
            </a:extLst>
          </p:cNvPr>
          <p:cNvCxnSpPr>
            <a:cxnSpLocks/>
          </p:cNvCxnSpPr>
          <p:nvPr/>
        </p:nvCxnSpPr>
        <p:spPr>
          <a:xfrm>
            <a:off x="2060445" y="3318094"/>
            <a:ext cx="23020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B0263C2-EBE5-41B4-BB83-15E4C6E92211}"/>
              </a:ext>
            </a:extLst>
          </p:cNvPr>
          <p:cNvCxnSpPr>
            <a:cxnSpLocks/>
          </p:cNvCxnSpPr>
          <p:nvPr/>
        </p:nvCxnSpPr>
        <p:spPr>
          <a:xfrm flipV="1">
            <a:off x="2281372" y="3109607"/>
            <a:ext cx="221124" cy="2106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5E83BE5E-FA3E-4F94-8B77-448332BDC8A3}"/>
              </a:ext>
            </a:extLst>
          </p:cNvPr>
          <p:cNvCxnSpPr>
            <a:cxnSpLocks/>
          </p:cNvCxnSpPr>
          <p:nvPr/>
        </p:nvCxnSpPr>
        <p:spPr>
          <a:xfrm flipV="1">
            <a:off x="2502496" y="2196889"/>
            <a:ext cx="0" cy="9109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14AB46FF-88E9-41F7-97F6-0A6007B9EF85}"/>
              </a:ext>
            </a:extLst>
          </p:cNvPr>
          <p:cNvCxnSpPr/>
          <p:nvPr/>
        </p:nvCxnSpPr>
        <p:spPr>
          <a:xfrm>
            <a:off x="1158383" y="2435917"/>
            <a:ext cx="443451" cy="0"/>
          </a:xfrm>
          <a:prstGeom prst="line">
            <a:avLst/>
          </a:prstGeom>
          <a:ln w="28575">
            <a:solidFill>
              <a:srgbClr val="FFC000"/>
            </a:solidFill>
          </a:ln>
        </p:spPr>
        <p:style>
          <a:lnRef idx="1">
            <a:schemeClr val="accent6"/>
          </a:lnRef>
          <a:fillRef idx="0">
            <a:schemeClr val="accent6"/>
          </a:fillRef>
          <a:effectRef idx="0">
            <a:schemeClr val="accent6"/>
          </a:effectRef>
          <a:fontRef idx="minor">
            <a:schemeClr val="tx1"/>
          </a:fontRef>
        </p:style>
      </p:cxnSp>
      <p:cxnSp>
        <p:nvCxnSpPr>
          <p:cNvPr id="295" name="Straight Connector 294">
            <a:extLst>
              <a:ext uri="{FF2B5EF4-FFF2-40B4-BE49-F238E27FC236}">
                <a16:creationId xmlns:a16="http://schemas.microsoft.com/office/drawing/2014/main" id="{2A9B6DBA-4478-4A15-9A13-6F7E44EA608E}"/>
              </a:ext>
            </a:extLst>
          </p:cNvPr>
          <p:cNvCxnSpPr>
            <a:cxnSpLocks/>
          </p:cNvCxnSpPr>
          <p:nvPr/>
        </p:nvCxnSpPr>
        <p:spPr>
          <a:xfrm>
            <a:off x="1158383" y="2873189"/>
            <a:ext cx="466618" cy="0"/>
          </a:xfrm>
          <a:prstGeom prst="line">
            <a:avLst/>
          </a:prstGeom>
          <a:ln w="28575">
            <a:solidFill>
              <a:srgbClr val="FFC000"/>
            </a:solidFill>
          </a:ln>
        </p:spPr>
        <p:style>
          <a:lnRef idx="1">
            <a:schemeClr val="accent6"/>
          </a:lnRef>
          <a:fillRef idx="0">
            <a:schemeClr val="accent6"/>
          </a:fillRef>
          <a:effectRef idx="0">
            <a:schemeClr val="accent6"/>
          </a:effectRef>
          <a:fontRef idx="minor">
            <a:schemeClr val="tx1"/>
          </a:fontRef>
        </p:style>
      </p:cxnSp>
      <p:cxnSp>
        <p:nvCxnSpPr>
          <p:cNvPr id="296" name="Straight Connector 295">
            <a:extLst>
              <a:ext uri="{FF2B5EF4-FFF2-40B4-BE49-F238E27FC236}">
                <a16:creationId xmlns:a16="http://schemas.microsoft.com/office/drawing/2014/main" id="{FABD9FD5-4FEA-48C3-B6A7-E4E6505A4D8A}"/>
              </a:ext>
            </a:extLst>
          </p:cNvPr>
          <p:cNvCxnSpPr>
            <a:cxnSpLocks/>
          </p:cNvCxnSpPr>
          <p:nvPr/>
        </p:nvCxnSpPr>
        <p:spPr>
          <a:xfrm>
            <a:off x="1589357" y="2428968"/>
            <a:ext cx="480267" cy="45287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28169E57-8259-4958-9CAC-2564EFF442EE}"/>
              </a:ext>
            </a:extLst>
          </p:cNvPr>
          <p:cNvCxnSpPr>
            <a:cxnSpLocks/>
          </p:cNvCxnSpPr>
          <p:nvPr/>
        </p:nvCxnSpPr>
        <p:spPr>
          <a:xfrm flipV="1">
            <a:off x="1616994" y="2880532"/>
            <a:ext cx="0" cy="234718"/>
          </a:xfrm>
          <a:prstGeom prst="line">
            <a:avLst/>
          </a:prstGeom>
          <a:ln w="28575">
            <a:solidFill>
              <a:srgbClr val="FFC000"/>
            </a:solidFill>
          </a:ln>
        </p:spPr>
        <p:style>
          <a:lnRef idx="1">
            <a:schemeClr val="accent6"/>
          </a:lnRef>
          <a:fillRef idx="0">
            <a:schemeClr val="accent6"/>
          </a:fillRef>
          <a:effectRef idx="0">
            <a:schemeClr val="accent6"/>
          </a:effectRef>
          <a:fontRef idx="minor">
            <a:schemeClr val="tx1"/>
          </a:fontRef>
        </p:style>
      </p:cxnSp>
      <p:cxnSp>
        <p:nvCxnSpPr>
          <p:cNvPr id="306" name="Straight Connector 305">
            <a:extLst>
              <a:ext uri="{FF2B5EF4-FFF2-40B4-BE49-F238E27FC236}">
                <a16:creationId xmlns:a16="http://schemas.microsoft.com/office/drawing/2014/main" id="{0B537CD4-9718-4F3C-824D-C1C3A9541A0B}"/>
              </a:ext>
            </a:extLst>
          </p:cNvPr>
          <p:cNvCxnSpPr>
            <a:cxnSpLocks/>
          </p:cNvCxnSpPr>
          <p:nvPr/>
        </p:nvCxnSpPr>
        <p:spPr>
          <a:xfrm>
            <a:off x="1614880" y="3109607"/>
            <a:ext cx="457045" cy="43179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CA3C8220-AC89-4302-B6DC-B4F2AC892B48}"/>
              </a:ext>
            </a:extLst>
          </p:cNvPr>
          <p:cNvCxnSpPr>
            <a:cxnSpLocks/>
          </p:cNvCxnSpPr>
          <p:nvPr/>
        </p:nvCxnSpPr>
        <p:spPr>
          <a:xfrm flipV="1">
            <a:off x="2070086" y="2873650"/>
            <a:ext cx="0" cy="234718"/>
          </a:xfrm>
          <a:prstGeom prst="line">
            <a:avLst/>
          </a:prstGeom>
          <a:ln w="28575">
            <a:solidFill>
              <a:srgbClr val="FFC000"/>
            </a:solidFill>
          </a:ln>
        </p:spPr>
        <p:style>
          <a:lnRef idx="1">
            <a:schemeClr val="accent6"/>
          </a:lnRef>
          <a:fillRef idx="0">
            <a:schemeClr val="accent6"/>
          </a:fillRef>
          <a:effectRef idx="0">
            <a:schemeClr val="accent6"/>
          </a:effectRef>
          <a:fontRef idx="minor">
            <a:schemeClr val="tx1"/>
          </a:fontRef>
        </p:style>
      </p:cxnSp>
      <p:cxnSp>
        <p:nvCxnSpPr>
          <p:cNvPr id="318" name="Straight Connector 317">
            <a:extLst>
              <a:ext uri="{FF2B5EF4-FFF2-40B4-BE49-F238E27FC236}">
                <a16:creationId xmlns:a16="http://schemas.microsoft.com/office/drawing/2014/main" id="{ACD2C6AB-BE66-4D81-8F4F-D012679CE946}"/>
              </a:ext>
            </a:extLst>
          </p:cNvPr>
          <p:cNvCxnSpPr>
            <a:cxnSpLocks/>
          </p:cNvCxnSpPr>
          <p:nvPr/>
        </p:nvCxnSpPr>
        <p:spPr>
          <a:xfrm>
            <a:off x="2067625" y="3108457"/>
            <a:ext cx="209366"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1B952ACF-3AC5-4857-95BB-2C2DCCCE6A16}"/>
              </a:ext>
            </a:extLst>
          </p:cNvPr>
          <p:cNvCxnSpPr>
            <a:cxnSpLocks/>
          </p:cNvCxnSpPr>
          <p:nvPr/>
        </p:nvCxnSpPr>
        <p:spPr>
          <a:xfrm>
            <a:off x="2067625" y="3540485"/>
            <a:ext cx="209366"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A42CB5FC-D7EB-43D1-B602-EDBD1E842052}"/>
              </a:ext>
            </a:extLst>
          </p:cNvPr>
          <p:cNvCxnSpPr>
            <a:cxnSpLocks/>
          </p:cNvCxnSpPr>
          <p:nvPr/>
        </p:nvCxnSpPr>
        <p:spPr>
          <a:xfrm flipV="1">
            <a:off x="2277453" y="3089635"/>
            <a:ext cx="473358" cy="45103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9B7E685E-037C-4BD6-B174-E03F9D162C32}"/>
              </a:ext>
            </a:extLst>
          </p:cNvPr>
          <p:cNvCxnSpPr>
            <a:cxnSpLocks/>
          </p:cNvCxnSpPr>
          <p:nvPr/>
        </p:nvCxnSpPr>
        <p:spPr>
          <a:xfrm flipV="1">
            <a:off x="2741836" y="2183435"/>
            <a:ext cx="0" cy="91096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830B50E0-5CD9-4F3C-81E8-4105308AAD77}"/>
              </a:ext>
            </a:extLst>
          </p:cNvPr>
          <p:cNvCxnSpPr>
            <a:cxnSpLocks/>
          </p:cNvCxnSpPr>
          <p:nvPr/>
        </p:nvCxnSpPr>
        <p:spPr>
          <a:xfrm flipV="1">
            <a:off x="2272407" y="2196888"/>
            <a:ext cx="0" cy="91096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D1B5AF0-2577-4417-B099-68002C735DCF}"/>
              </a:ext>
            </a:extLst>
          </p:cNvPr>
          <p:cNvCxnSpPr>
            <a:cxnSpLocks/>
          </p:cNvCxnSpPr>
          <p:nvPr/>
        </p:nvCxnSpPr>
        <p:spPr>
          <a:xfrm flipV="1">
            <a:off x="2271528" y="1963473"/>
            <a:ext cx="246633" cy="23500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35049A9C-5330-42F2-A14F-223A11C95C68}"/>
              </a:ext>
            </a:extLst>
          </p:cNvPr>
          <p:cNvCxnSpPr>
            <a:cxnSpLocks/>
          </p:cNvCxnSpPr>
          <p:nvPr/>
        </p:nvCxnSpPr>
        <p:spPr>
          <a:xfrm>
            <a:off x="2518161" y="1970247"/>
            <a:ext cx="233218" cy="22145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6601" name="Left Brace 6600">
            <a:extLst>
              <a:ext uri="{FF2B5EF4-FFF2-40B4-BE49-F238E27FC236}">
                <a16:creationId xmlns:a16="http://schemas.microsoft.com/office/drawing/2014/main" id="{E2781367-22CE-44A7-BE98-DB139A0D90EA}"/>
              </a:ext>
            </a:extLst>
          </p:cNvPr>
          <p:cNvSpPr/>
          <p:nvPr/>
        </p:nvSpPr>
        <p:spPr>
          <a:xfrm>
            <a:off x="369620" y="1792222"/>
            <a:ext cx="297263" cy="198703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9" name="TextBox 338">
            <a:extLst>
              <a:ext uri="{FF2B5EF4-FFF2-40B4-BE49-F238E27FC236}">
                <a16:creationId xmlns:a16="http://schemas.microsoft.com/office/drawing/2014/main" id="{D6BE0D05-A498-40E2-A092-C3B29A45E9C7}"/>
              </a:ext>
            </a:extLst>
          </p:cNvPr>
          <p:cNvSpPr txBox="1"/>
          <p:nvPr/>
        </p:nvSpPr>
        <p:spPr>
          <a:xfrm>
            <a:off x="101333" y="2645813"/>
            <a:ext cx="312906" cy="276999"/>
          </a:xfrm>
          <a:prstGeom prst="rect">
            <a:avLst/>
          </a:prstGeom>
          <a:noFill/>
        </p:spPr>
        <p:txBody>
          <a:bodyPr wrap="none" rtlCol="0">
            <a:spAutoFit/>
          </a:bodyPr>
          <a:lstStyle/>
          <a:p>
            <a:r>
              <a:rPr lang="en-US" sz="1200" dirty="0"/>
              <a:t>m</a:t>
            </a:r>
          </a:p>
        </p:txBody>
      </p:sp>
      <p:sp>
        <p:nvSpPr>
          <p:cNvPr id="340" name="Left Brace 339">
            <a:extLst>
              <a:ext uri="{FF2B5EF4-FFF2-40B4-BE49-F238E27FC236}">
                <a16:creationId xmlns:a16="http://schemas.microsoft.com/office/drawing/2014/main" id="{1BDC2F1A-AB05-463C-BD81-4B7829BEFABB}"/>
              </a:ext>
            </a:extLst>
          </p:cNvPr>
          <p:cNvSpPr/>
          <p:nvPr/>
        </p:nvSpPr>
        <p:spPr>
          <a:xfrm rot="5400000">
            <a:off x="1818531" y="475670"/>
            <a:ext cx="297263" cy="193651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1" name="TextBox 340">
            <a:extLst>
              <a:ext uri="{FF2B5EF4-FFF2-40B4-BE49-F238E27FC236}">
                <a16:creationId xmlns:a16="http://schemas.microsoft.com/office/drawing/2014/main" id="{B93B7B17-79FB-474C-A8CD-35EA71361F10}"/>
              </a:ext>
            </a:extLst>
          </p:cNvPr>
          <p:cNvSpPr txBox="1"/>
          <p:nvPr/>
        </p:nvSpPr>
        <p:spPr>
          <a:xfrm>
            <a:off x="1840662" y="1047111"/>
            <a:ext cx="269626" cy="276999"/>
          </a:xfrm>
          <a:prstGeom prst="rect">
            <a:avLst/>
          </a:prstGeom>
          <a:noFill/>
        </p:spPr>
        <p:txBody>
          <a:bodyPr wrap="none" rtlCol="0">
            <a:spAutoFit/>
          </a:bodyPr>
          <a:lstStyle/>
          <a:p>
            <a:r>
              <a:rPr lang="en-US" sz="1200" dirty="0"/>
              <a:t>n</a:t>
            </a:r>
          </a:p>
        </p:txBody>
      </p:sp>
      <p:cxnSp>
        <p:nvCxnSpPr>
          <p:cNvPr id="6606" name="Straight Arrow Connector 6605">
            <a:extLst>
              <a:ext uri="{FF2B5EF4-FFF2-40B4-BE49-F238E27FC236}">
                <a16:creationId xmlns:a16="http://schemas.microsoft.com/office/drawing/2014/main" id="{36872C01-2D98-4764-9F78-0105DEE0EE29}"/>
              </a:ext>
            </a:extLst>
          </p:cNvPr>
          <p:cNvCxnSpPr>
            <a:cxnSpLocks/>
          </p:cNvCxnSpPr>
          <p:nvPr/>
        </p:nvCxnSpPr>
        <p:spPr>
          <a:xfrm flipV="1">
            <a:off x="1170247" y="3318094"/>
            <a:ext cx="0" cy="238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5" name="Straight Arrow Connector 344">
            <a:extLst>
              <a:ext uri="{FF2B5EF4-FFF2-40B4-BE49-F238E27FC236}">
                <a16:creationId xmlns:a16="http://schemas.microsoft.com/office/drawing/2014/main" id="{C36EC042-16E6-4E4D-A231-84F29AAEFDDE}"/>
              </a:ext>
            </a:extLst>
          </p:cNvPr>
          <p:cNvCxnSpPr>
            <a:cxnSpLocks/>
          </p:cNvCxnSpPr>
          <p:nvPr/>
        </p:nvCxnSpPr>
        <p:spPr>
          <a:xfrm>
            <a:off x="1170247" y="3556867"/>
            <a:ext cx="2254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14" name="TextBox 6613">
            <a:extLst>
              <a:ext uri="{FF2B5EF4-FFF2-40B4-BE49-F238E27FC236}">
                <a16:creationId xmlns:a16="http://schemas.microsoft.com/office/drawing/2014/main" id="{D26B5659-A622-49D3-98A6-9308BA53B04E}"/>
              </a:ext>
            </a:extLst>
          </p:cNvPr>
          <p:cNvSpPr txBox="1"/>
          <p:nvPr/>
        </p:nvSpPr>
        <p:spPr>
          <a:xfrm>
            <a:off x="954429" y="3701590"/>
            <a:ext cx="532518" cy="246221"/>
          </a:xfrm>
          <a:prstGeom prst="rect">
            <a:avLst/>
          </a:prstGeom>
          <a:noFill/>
        </p:spPr>
        <p:txBody>
          <a:bodyPr wrap="none" rtlCol="0">
            <a:spAutoFit/>
          </a:bodyPr>
          <a:lstStyle/>
          <a:p>
            <a:r>
              <a:rPr lang="en-US" sz="1000" dirty="0"/>
              <a:t>A(0,0)</a:t>
            </a:r>
          </a:p>
        </p:txBody>
      </p:sp>
      <p:sp>
        <p:nvSpPr>
          <p:cNvPr id="351" name="TextBox 350">
            <a:extLst>
              <a:ext uri="{FF2B5EF4-FFF2-40B4-BE49-F238E27FC236}">
                <a16:creationId xmlns:a16="http://schemas.microsoft.com/office/drawing/2014/main" id="{F70B584B-1EEA-4E22-80A9-81CE8224BCFE}"/>
              </a:ext>
            </a:extLst>
          </p:cNvPr>
          <p:cNvSpPr txBox="1"/>
          <p:nvPr/>
        </p:nvSpPr>
        <p:spPr>
          <a:xfrm>
            <a:off x="2524223" y="1569891"/>
            <a:ext cx="569387" cy="246221"/>
          </a:xfrm>
          <a:prstGeom prst="rect">
            <a:avLst/>
          </a:prstGeom>
          <a:noFill/>
        </p:spPr>
        <p:txBody>
          <a:bodyPr wrap="none" rtlCol="0">
            <a:spAutoFit/>
          </a:bodyPr>
          <a:lstStyle/>
          <a:p>
            <a:r>
              <a:rPr lang="en-US" sz="1000" dirty="0"/>
              <a:t>A(</a:t>
            </a:r>
            <a:r>
              <a:rPr lang="en-US" sz="1000" dirty="0" err="1"/>
              <a:t>m,n</a:t>
            </a:r>
            <a:r>
              <a:rPr lang="en-US" sz="1000" dirty="0"/>
              <a:t>)</a:t>
            </a:r>
          </a:p>
        </p:txBody>
      </p:sp>
      <p:sp>
        <p:nvSpPr>
          <p:cNvPr id="6615" name="TextBox 6614">
            <a:extLst>
              <a:ext uri="{FF2B5EF4-FFF2-40B4-BE49-F238E27FC236}">
                <a16:creationId xmlns:a16="http://schemas.microsoft.com/office/drawing/2014/main" id="{E1279E94-B5E8-4DA1-9AE7-3774EB5FD42A}"/>
              </a:ext>
            </a:extLst>
          </p:cNvPr>
          <p:cNvSpPr txBox="1"/>
          <p:nvPr/>
        </p:nvSpPr>
        <p:spPr>
          <a:xfrm>
            <a:off x="3497557" y="1415732"/>
            <a:ext cx="5539405" cy="1938992"/>
          </a:xfrm>
          <a:prstGeom prst="rect">
            <a:avLst/>
          </a:prstGeom>
          <a:noFill/>
        </p:spPr>
        <p:txBody>
          <a:bodyPr wrap="square" rtlCol="0">
            <a:spAutoFit/>
          </a:bodyPr>
          <a:lstStyle/>
          <a:p>
            <a:r>
              <a:rPr lang="en-US" sz="1200" dirty="0"/>
              <a:t>1. The </a:t>
            </a:r>
            <a:r>
              <a:rPr lang="en-US" sz="1200" b="1" u="sng" dirty="0"/>
              <a:t>first actuator </a:t>
            </a:r>
            <a:r>
              <a:rPr lang="en-US" sz="1200" dirty="0"/>
              <a:t>has coordinate </a:t>
            </a:r>
            <a:r>
              <a:rPr lang="en-US" sz="1200" b="1" u="sng" dirty="0"/>
              <a:t>A(0,0)</a:t>
            </a:r>
          </a:p>
          <a:p>
            <a:r>
              <a:rPr lang="en-US" sz="1200" dirty="0"/>
              <a:t>2. Actuator </a:t>
            </a:r>
            <a:r>
              <a:rPr lang="en-US" sz="1200" b="1" u="sng" dirty="0"/>
              <a:t>diameter is D (unit) </a:t>
            </a:r>
            <a:r>
              <a:rPr lang="en-US" sz="1200" dirty="0"/>
              <a:t>=&gt; A(</a:t>
            </a:r>
            <a:r>
              <a:rPr lang="en-US" sz="1200" dirty="0" err="1"/>
              <a:t>i,j</a:t>
            </a:r>
            <a:r>
              <a:rPr lang="en-US" sz="1200" dirty="0"/>
              <a:t>) actuator corresponds to (</a:t>
            </a:r>
            <a:r>
              <a:rPr lang="en-US" sz="1200" dirty="0" err="1"/>
              <a:t>i</a:t>
            </a:r>
            <a:r>
              <a:rPr lang="en-US" sz="1200" dirty="0"/>
              <a:t>*D, j*D)</a:t>
            </a:r>
          </a:p>
          <a:p>
            <a:r>
              <a:rPr lang="en-US" sz="1200" dirty="0"/>
              <a:t>3. An array has </a:t>
            </a:r>
            <a:r>
              <a:rPr lang="en-US" sz="1200" b="1" u="sng" dirty="0" err="1"/>
              <a:t>mxn</a:t>
            </a:r>
            <a:r>
              <a:rPr lang="en-US" sz="1200" b="1" u="sng" dirty="0"/>
              <a:t> elements</a:t>
            </a:r>
          </a:p>
          <a:p>
            <a:r>
              <a:rPr lang="en-US" sz="1200" dirty="0"/>
              <a:t>4. Each actuator has an </a:t>
            </a:r>
            <a:r>
              <a:rPr lang="en-US" sz="1200" b="1" u="sng" dirty="0"/>
              <a:t>IR detector</a:t>
            </a:r>
            <a:r>
              <a:rPr lang="en-US" sz="1200" dirty="0"/>
              <a:t> to determine when the ball passes by. Ball </a:t>
            </a:r>
            <a:r>
              <a:rPr lang="en-US" sz="1200" b="1" u="sng" dirty="0"/>
              <a:t>position at time </a:t>
            </a:r>
            <a:r>
              <a:rPr lang="en-US" sz="1200" b="1" u="sng" dirty="0" err="1"/>
              <a:t>kT</a:t>
            </a:r>
            <a:r>
              <a:rPr lang="en-US" sz="1200" b="1" u="sng" dirty="0"/>
              <a:t> corresponds to k</a:t>
            </a:r>
            <a:r>
              <a:rPr lang="en-US" sz="1200" b="1" u="sng" baseline="30000" dirty="0"/>
              <a:t>th</a:t>
            </a:r>
            <a:r>
              <a:rPr lang="en-US" sz="1200" b="1" u="sng" dirty="0"/>
              <a:t> actuator </a:t>
            </a:r>
            <a:r>
              <a:rPr lang="en-US" sz="1200" dirty="0"/>
              <a:t>that toggles IR signal, and T is the time elapse between two adjacent actuators that detect the ball</a:t>
            </a:r>
          </a:p>
          <a:p>
            <a:r>
              <a:rPr lang="en-US" sz="1200" dirty="0"/>
              <a:t>=&gt; </a:t>
            </a:r>
            <a:r>
              <a:rPr lang="en-US" sz="1200" dirty="0">
                <a:solidFill>
                  <a:srgbClr val="FF0000"/>
                </a:solidFill>
              </a:rPr>
              <a:t>Sampling time T is therefore not fixed and dependent on ball’s velocity</a:t>
            </a:r>
          </a:p>
          <a:p>
            <a:r>
              <a:rPr lang="en-US" sz="1200" dirty="0"/>
              <a:t>5. The stiffness of the cover layer will determine its ability to conform to the actuators’ heights.</a:t>
            </a:r>
          </a:p>
          <a:p>
            <a:r>
              <a:rPr lang="en-US" sz="1200" dirty="0"/>
              <a:t>6. The ball’s state space model has the form:</a:t>
            </a:r>
          </a:p>
        </p:txBody>
      </p:sp>
      <p:sp>
        <p:nvSpPr>
          <p:cNvPr id="6624" name="Arrow: Down 6623">
            <a:extLst>
              <a:ext uri="{FF2B5EF4-FFF2-40B4-BE49-F238E27FC236}">
                <a16:creationId xmlns:a16="http://schemas.microsoft.com/office/drawing/2014/main" id="{BE4F17C6-E23C-4D6F-9E55-F56A3EB0390E}"/>
              </a:ext>
            </a:extLst>
          </p:cNvPr>
          <p:cNvSpPr/>
          <p:nvPr/>
        </p:nvSpPr>
        <p:spPr>
          <a:xfrm>
            <a:off x="1975206" y="4740721"/>
            <a:ext cx="80419" cy="7191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27" name="Straight Connector 6626">
            <a:extLst>
              <a:ext uri="{FF2B5EF4-FFF2-40B4-BE49-F238E27FC236}">
                <a16:creationId xmlns:a16="http://schemas.microsoft.com/office/drawing/2014/main" id="{C45BB868-AC4D-4A38-9735-1329C566F8ED}"/>
              </a:ext>
            </a:extLst>
          </p:cNvPr>
          <p:cNvCxnSpPr>
            <a:cxnSpLocks/>
          </p:cNvCxnSpPr>
          <p:nvPr/>
        </p:nvCxnSpPr>
        <p:spPr>
          <a:xfrm>
            <a:off x="980669" y="6429133"/>
            <a:ext cx="2244318" cy="0"/>
          </a:xfrm>
          <a:prstGeom prst="line">
            <a:avLst/>
          </a:prstGeom>
        </p:spPr>
        <p:style>
          <a:lnRef idx="1">
            <a:schemeClr val="accent1"/>
          </a:lnRef>
          <a:fillRef idx="0">
            <a:schemeClr val="accent1"/>
          </a:fillRef>
          <a:effectRef idx="0">
            <a:schemeClr val="accent1"/>
          </a:effectRef>
          <a:fontRef idx="minor">
            <a:schemeClr val="tx1"/>
          </a:fontRef>
        </p:style>
      </p:cxnSp>
      <p:sp>
        <p:nvSpPr>
          <p:cNvPr id="359" name="Rectangle 358">
            <a:extLst>
              <a:ext uri="{FF2B5EF4-FFF2-40B4-BE49-F238E27FC236}">
                <a16:creationId xmlns:a16="http://schemas.microsoft.com/office/drawing/2014/main" id="{363D608E-AFC2-492C-884E-49D73904E72A}"/>
              </a:ext>
            </a:extLst>
          </p:cNvPr>
          <p:cNvSpPr/>
          <p:nvPr/>
        </p:nvSpPr>
        <p:spPr>
          <a:xfrm>
            <a:off x="1436009" y="5935491"/>
            <a:ext cx="200958" cy="476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359">
            <a:extLst>
              <a:ext uri="{FF2B5EF4-FFF2-40B4-BE49-F238E27FC236}">
                <a16:creationId xmlns:a16="http://schemas.microsoft.com/office/drawing/2014/main" id="{4B211B08-D7B4-4D31-816E-27ED16B5C79D}"/>
              </a:ext>
            </a:extLst>
          </p:cNvPr>
          <p:cNvSpPr/>
          <p:nvPr/>
        </p:nvSpPr>
        <p:spPr>
          <a:xfrm>
            <a:off x="1636745" y="6178798"/>
            <a:ext cx="200958" cy="23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Rectangle 360">
            <a:extLst>
              <a:ext uri="{FF2B5EF4-FFF2-40B4-BE49-F238E27FC236}">
                <a16:creationId xmlns:a16="http://schemas.microsoft.com/office/drawing/2014/main" id="{9EAD969C-E7A0-4B4A-B95A-940D0F258E85}"/>
              </a:ext>
            </a:extLst>
          </p:cNvPr>
          <p:cNvSpPr/>
          <p:nvPr/>
        </p:nvSpPr>
        <p:spPr>
          <a:xfrm>
            <a:off x="1836057" y="6183561"/>
            <a:ext cx="200958" cy="229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Rectangle 361">
            <a:extLst>
              <a:ext uri="{FF2B5EF4-FFF2-40B4-BE49-F238E27FC236}">
                <a16:creationId xmlns:a16="http://schemas.microsoft.com/office/drawing/2014/main" id="{32E73063-969C-467F-AE8A-0A62DA7D1642}"/>
              </a:ext>
            </a:extLst>
          </p:cNvPr>
          <p:cNvSpPr/>
          <p:nvPr/>
        </p:nvSpPr>
        <p:spPr>
          <a:xfrm>
            <a:off x="2035478" y="6136468"/>
            <a:ext cx="200958" cy="27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362">
            <a:extLst>
              <a:ext uri="{FF2B5EF4-FFF2-40B4-BE49-F238E27FC236}">
                <a16:creationId xmlns:a16="http://schemas.microsoft.com/office/drawing/2014/main" id="{31DF6CD2-BCAB-4E5B-A5E2-36710D9412A5}"/>
              </a:ext>
            </a:extLst>
          </p:cNvPr>
          <p:cNvSpPr/>
          <p:nvPr/>
        </p:nvSpPr>
        <p:spPr>
          <a:xfrm>
            <a:off x="2234790" y="6050103"/>
            <a:ext cx="200958" cy="363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778AFC0A-53A0-42B5-9F6F-38DC46909B8B}"/>
              </a:ext>
            </a:extLst>
          </p:cNvPr>
          <p:cNvSpPr/>
          <p:nvPr/>
        </p:nvSpPr>
        <p:spPr>
          <a:xfrm>
            <a:off x="2437111" y="6050103"/>
            <a:ext cx="200958" cy="363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a:extLst>
              <a:ext uri="{FF2B5EF4-FFF2-40B4-BE49-F238E27FC236}">
                <a16:creationId xmlns:a16="http://schemas.microsoft.com/office/drawing/2014/main" id="{0CCE251B-3364-4231-B706-1DCCDAD36AF2}"/>
              </a:ext>
            </a:extLst>
          </p:cNvPr>
          <p:cNvSpPr/>
          <p:nvPr/>
        </p:nvSpPr>
        <p:spPr>
          <a:xfrm>
            <a:off x="2636423" y="6021527"/>
            <a:ext cx="200958" cy="391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33" name="Straight Connector 6632">
            <a:extLst>
              <a:ext uri="{FF2B5EF4-FFF2-40B4-BE49-F238E27FC236}">
                <a16:creationId xmlns:a16="http://schemas.microsoft.com/office/drawing/2014/main" id="{33C6087A-3C72-4FBA-8036-159CD09A966B}"/>
              </a:ext>
            </a:extLst>
          </p:cNvPr>
          <p:cNvCxnSpPr>
            <a:cxnSpLocks/>
          </p:cNvCxnSpPr>
          <p:nvPr/>
        </p:nvCxnSpPr>
        <p:spPr>
          <a:xfrm>
            <a:off x="1438374" y="5754031"/>
            <a:ext cx="205581" cy="184944"/>
          </a:xfrm>
          <a:prstGeom prst="line">
            <a:avLst/>
          </a:prstGeom>
          <a:ln w="28575"/>
        </p:spPr>
        <p:style>
          <a:lnRef idx="1">
            <a:schemeClr val="dk1"/>
          </a:lnRef>
          <a:fillRef idx="0">
            <a:schemeClr val="dk1"/>
          </a:fillRef>
          <a:effectRef idx="0">
            <a:schemeClr val="dk1"/>
          </a:effectRef>
          <a:fontRef idx="minor">
            <a:schemeClr val="tx1"/>
          </a:fontRef>
        </p:style>
      </p:cxnSp>
      <p:cxnSp>
        <p:nvCxnSpPr>
          <p:cNvPr id="372" name="Straight Connector 371">
            <a:extLst>
              <a:ext uri="{FF2B5EF4-FFF2-40B4-BE49-F238E27FC236}">
                <a16:creationId xmlns:a16="http://schemas.microsoft.com/office/drawing/2014/main" id="{0E7FFABC-7DD6-419C-81F2-70AA576F8221}"/>
              </a:ext>
            </a:extLst>
          </p:cNvPr>
          <p:cNvCxnSpPr>
            <a:cxnSpLocks/>
          </p:cNvCxnSpPr>
          <p:nvPr/>
        </p:nvCxnSpPr>
        <p:spPr>
          <a:xfrm>
            <a:off x="1642541" y="5935490"/>
            <a:ext cx="191915" cy="242404"/>
          </a:xfrm>
          <a:prstGeom prst="line">
            <a:avLst/>
          </a:prstGeom>
          <a:ln w="28575"/>
        </p:spPr>
        <p:style>
          <a:lnRef idx="1">
            <a:schemeClr val="dk1"/>
          </a:lnRef>
          <a:fillRef idx="0">
            <a:schemeClr val="dk1"/>
          </a:fillRef>
          <a:effectRef idx="0">
            <a:schemeClr val="dk1"/>
          </a:effectRef>
          <a:fontRef idx="minor">
            <a:schemeClr val="tx1"/>
          </a:fontRef>
        </p:style>
      </p:cxnSp>
      <p:cxnSp>
        <p:nvCxnSpPr>
          <p:cNvPr id="375" name="Straight Connector 374">
            <a:extLst>
              <a:ext uri="{FF2B5EF4-FFF2-40B4-BE49-F238E27FC236}">
                <a16:creationId xmlns:a16="http://schemas.microsoft.com/office/drawing/2014/main" id="{3E5BABE4-A7C2-47CD-8B26-B5244D4EF416}"/>
              </a:ext>
            </a:extLst>
          </p:cNvPr>
          <p:cNvCxnSpPr>
            <a:cxnSpLocks/>
          </p:cNvCxnSpPr>
          <p:nvPr/>
        </p:nvCxnSpPr>
        <p:spPr>
          <a:xfrm flipV="1">
            <a:off x="1824931" y="6130269"/>
            <a:ext cx="215900" cy="47625"/>
          </a:xfrm>
          <a:prstGeom prst="line">
            <a:avLst/>
          </a:prstGeom>
          <a:ln w="28575"/>
        </p:spPr>
        <p:style>
          <a:lnRef idx="1">
            <a:schemeClr val="dk1"/>
          </a:lnRef>
          <a:fillRef idx="0">
            <a:schemeClr val="dk1"/>
          </a:fillRef>
          <a:effectRef idx="0">
            <a:schemeClr val="dk1"/>
          </a:effectRef>
          <a:fontRef idx="minor">
            <a:schemeClr val="tx1"/>
          </a:fontRef>
        </p:style>
      </p:cxnSp>
      <p:cxnSp>
        <p:nvCxnSpPr>
          <p:cNvPr id="379" name="Straight Connector 378">
            <a:extLst>
              <a:ext uri="{FF2B5EF4-FFF2-40B4-BE49-F238E27FC236}">
                <a16:creationId xmlns:a16="http://schemas.microsoft.com/office/drawing/2014/main" id="{A552B9CF-4632-467A-8AF5-777790FDD314}"/>
              </a:ext>
            </a:extLst>
          </p:cNvPr>
          <p:cNvCxnSpPr>
            <a:cxnSpLocks/>
          </p:cNvCxnSpPr>
          <p:nvPr/>
        </p:nvCxnSpPr>
        <p:spPr>
          <a:xfrm flipV="1">
            <a:off x="2037656" y="6048514"/>
            <a:ext cx="189706" cy="82549"/>
          </a:xfrm>
          <a:prstGeom prst="line">
            <a:avLst/>
          </a:prstGeom>
          <a:ln w="28575"/>
        </p:spPr>
        <p:style>
          <a:lnRef idx="1">
            <a:schemeClr val="dk1"/>
          </a:lnRef>
          <a:fillRef idx="0">
            <a:schemeClr val="dk1"/>
          </a:fillRef>
          <a:effectRef idx="0">
            <a:schemeClr val="dk1"/>
          </a:effectRef>
          <a:fontRef idx="minor">
            <a:schemeClr val="tx1"/>
          </a:fontRef>
        </p:style>
      </p:cxnSp>
      <p:cxnSp>
        <p:nvCxnSpPr>
          <p:cNvPr id="383" name="Straight Connector 382">
            <a:extLst>
              <a:ext uri="{FF2B5EF4-FFF2-40B4-BE49-F238E27FC236}">
                <a16:creationId xmlns:a16="http://schemas.microsoft.com/office/drawing/2014/main" id="{9E4F28B9-2287-4760-9DCC-D0A394967DE3}"/>
              </a:ext>
            </a:extLst>
          </p:cNvPr>
          <p:cNvCxnSpPr>
            <a:cxnSpLocks/>
          </p:cNvCxnSpPr>
          <p:nvPr/>
        </p:nvCxnSpPr>
        <p:spPr>
          <a:xfrm flipV="1">
            <a:off x="2444056" y="6010640"/>
            <a:ext cx="191686" cy="40254"/>
          </a:xfrm>
          <a:prstGeom prst="line">
            <a:avLst/>
          </a:prstGeom>
          <a:ln w="28575"/>
        </p:spPr>
        <p:style>
          <a:lnRef idx="1">
            <a:schemeClr val="dk1"/>
          </a:lnRef>
          <a:fillRef idx="0">
            <a:schemeClr val="dk1"/>
          </a:fillRef>
          <a:effectRef idx="0">
            <a:schemeClr val="dk1"/>
          </a:effectRef>
          <a:fontRef idx="minor">
            <a:schemeClr val="tx1"/>
          </a:fontRef>
        </p:style>
      </p:cxnSp>
      <p:cxnSp>
        <p:nvCxnSpPr>
          <p:cNvPr id="6652" name="Straight Arrow Connector 6651">
            <a:extLst>
              <a:ext uri="{FF2B5EF4-FFF2-40B4-BE49-F238E27FC236}">
                <a16:creationId xmlns:a16="http://schemas.microsoft.com/office/drawing/2014/main" id="{32AB9425-BC85-42C1-BCA7-4D525425009D}"/>
              </a:ext>
            </a:extLst>
          </p:cNvPr>
          <p:cNvCxnSpPr>
            <a:cxnSpLocks/>
          </p:cNvCxnSpPr>
          <p:nvPr/>
        </p:nvCxnSpPr>
        <p:spPr>
          <a:xfrm>
            <a:off x="1615381" y="6504919"/>
            <a:ext cx="23237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89" name="TextBox 388">
            <a:extLst>
              <a:ext uri="{FF2B5EF4-FFF2-40B4-BE49-F238E27FC236}">
                <a16:creationId xmlns:a16="http://schemas.microsoft.com/office/drawing/2014/main" id="{60B4F2B7-A42D-4BF7-861B-730FB0F7FBBA}"/>
              </a:ext>
            </a:extLst>
          </p:cNvPr>
          <p:cNvSpPr txBox="1"/>
          <p:nvPr/>
        </p:nvSpPr>
        <p:spPr>
          <a:xfrm>
            <a:off x="1599507" y="6471936"/>
            <a:ext cx="295274" cy="276999"/>
          </a:xfrm>
          <a:prstGeom prst="rect">
            <a:avLst/>
          </a:prstGeom>
          <a:noFill/>
        </p:spPr>
        <p:txBody>
          <a:bodyPr wrap="none" rtlCol="0">
            <a:spAutoFit/>
          </a:bodyPr>
          <a:lstStyle/>
          <a:p>
            <a:r>
              <a:rPr lang="en-US" sz="1200" dirty="0"/>
              <a:t>D</a:t>
            </a:r>
          </a:p>
        </p:txBody>
      </p:sp>
      <p:sp>
        <p:nvSpPr>
          <p:cNvPr id="129" name="Oval 128">
            <a:extLst>
              <a:ext uri="{FF2B5EF4-FFF2-40B4-BE49-F238E27FC236}">
                <a16:creationId xmlns:a16="http://schemas.microsoft.com/office/drawing/2014/main" id="{23CD1713-5116-4751-904E-D95D655F5DB4}"/>
              </a:ext>
            </a:extLst>
          </p:cNvPr>
          <p:cNvSpPr/>
          <p:nvPr/>
        </p:nvSpPr>
        <p:spPr>
          <a:xfrm>
            <a:off x="1076460" y="2554894"/>
            <a:ext cx="191094" cy="191094"/>
          </a:xfrm>
          <a:prstGeom prst="ellipse">
            <a:avLst/>
          </a:prstGeom>
          <a:solidFill>
            <a:srgbClr val="BBE0E3">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AB38D3A6-95CA-4B62-A07B-3B8221B45605}"/>
              </a:ext>
            </a:extLst>
          </p:cNvPr>
          <p:cNvSpPr/>
          <p:nvPr/>
        </p:nvSpPr>
        <p:spPr>
          <a:xfrm>
            <a:off x="1424287" y="5590898"/>
            <a:ext cx="191094" cy="191094"/>
          </a:xfrm>
          <a:prstGeom prst="ellipse">
            <a:avLst/>
          </a:prstGeom>
          <a:solidFill>
            <a:srgbClr val="BBE0E3">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a:extLst>
              <a:ext uri="{FF2B5EF4-FFF2-40B4-BE49-F238E27FC236}">
                <a16:creationId xmlns:a16="http://schemas.microsoft.com/office/drawing/2014/main" id="{AAC377A8-35FC-4BAD-AD5B-F7C572F5BAD2}"/>
              </a:ext>
            </a:extLst>
          </p:cNvPr>
          <p:cNvCxnSpPr>
            <a:cxnSpLocks/>
          </p:cNvCxnSpPr>
          <p:nvPr/>
        </p:nvCxnSpPr>
        <p:spPr>
          <a:xfrm>
            <a:off x="1625245" y="5769907"/>
            <a:ext cx="1915544" cy="820870"/>
          </a:xfrm>
          <a:prstGeom prst="line">
            <a:avLst/>
          </a:prstGeom>
          <a:ln>
            <a:solidFill>
              <a:srgbClr val="000000">
                <a:alpha val="50196"/>
              </a:srgbClr>
            </a:solidFill>
          </a:ln>
        </p:spPr>
        <p:style>
          <a:lnRef idx="1">
            <a:schemeClr val="dk1"/>
          </a:lnRef>
          <a:fillRef idx="0">
            <a:schemeClr val="dk1"/>
          </a:fillRef>
          <a:effectRef idx="0">
            <a:schemeClr val="dk1"/>
          </a:effectRef>
          <a:fontRef idx="minor">
            <a:schemeClr val="tx1"/>
          </a:fontRef>
        </p:style>
      </p:cxnSp>
      <p:cxnSp>
        <p:nvCxnSpPr>
          <p:cNvPr id="395" name="Straight Connector 394">
            <a:extLst>
              <a:ext uri="{FF2B5EF4-FFF2-40B4-BE49-F238E27FC236}">
                <a16:creationId xmlns:a16="http://schemas.microsoft.com/office/drawing/2014/main" id="{797CE76C-C39E-4667-90C3-C32E179B28CB}"/>
              </a:ext>
            </a:extLst>
          </p:cNvPr>
          <p:cNvCxnSpPr>
            <a:cxnSpLocks/>
          </p:cNvCxnSpPr>
          <p:nvPr/>
        </p:nvCxnSpPr>
        <p:spPr>
          <a:xfrm flipV="1">
            <a:off x="1619516" y="5452976"/>
            <a:ext cx="2055127" cy="169230"/>
          </a:xfrm>
          <a:prstGeom prst="line">
            <a:avLst/>
          </a:prstGeom>
          <a:ln>
            <a:solidFill>
              <a:srgbClr val="000000">
                <a:alpha val="50196"/>
              </a:srgbClr>
            </a:solidFill>
          </a:ln>
        </p:spPr>
        <p:style>
          <a:lnRef idx="1">
            <a:schemeClr val="dk1"/>
          </a:lnRef>
          <a:fillRef idx="0">
            <a:schemeClr val="dk1"/>
          </a:fillRef>
          <a:effectRef idx="0">
            <a:schemeClr val="dk1"/>
          </a:effectRef>
          <a:fontRef idx="minor">
            <a:schemeClr val="tx1"/>
          </a:fontRef>
        </p:style>
      </p:cxnSp>
      <p:sp>
        <p:nvSpPr>
          <p:cNvPr id="397" name="Oval 396">
            <a:extLst>
              <a:ext uri="{FF2B5EF4-FFF2-40B4-BE49-F238E27FC236}">
                <a16:creationId xmlns:a16="http://schemas.microsoft.com/office/drawing/2014/main" id="{78617CEC-B641-4270-BDE0-7542FFED99F8}"/>
              </a:ext>
            </a:extLst>
          </p:cNvPr>
          <p:cNvSpPr/>
          <p:nvPr/>
        </p:nvSpPr>
        <p:spPr>
          <a:xfrm>
            <a:off x="5185026" y="5462791"/>
            <a:ext cx="592586" cy="592586"/>
          </a:xfrm>
          <a:prstGeom prst="ellipse">
            <a:avLst/>
          </a:prstGeom>
          <a:solidFill>
            <a:srgbClr val="BBE0E3">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8" name="Straight Connector 397">
            <a:extLst>
              <a:ext uri="{FF2B5EF4-FFF2-40B4-BE49-F238E27FC236}">
                <a16:creationId xmlns:a16="http://schemas.microsoft.com/office/drawing/2014/main" id="{B0D4FFAC-AC4D-4903-B32C-EBD519C3A142}"/>
              </a:ext>
            </a:extLst>
          </p:cNvPr>
          <p:cNvCxnSpPr>
            <a:cxnSpLocks/>
          </p:cNvCxnSpPr>
          <p:nvPr/>
        </p:nvCxnSpPr>
        <p:spPr>
          <a:xfrm>
            <a:off x="5216661" y="5944509"/>
            <a:ext cx="777393" cy="646268"/>
          </a:xfrm>
          <a:prstGeom prst="line">
            <a:avLst/>
          </a:prstGeom>
        </p:spPr>
        <p:style>
          <a:lnRef idx="1">
            <a:schemeClr val="dk1"/>
          </a:lnRef>
          <a:fillRef idx="0">
            <a:schemeClr val="dk1"/>
          </a:fillRef>
          <a:effectRef idx="0">
            <a:schemeClr val="dk1"/>
          </a:effectRef>
          <a:fontRef idx="minor">
            <a:schemeClr val="tx1"/>
          </a:fontRef>
        </p:style>
      </p:cxnSp>
      <p:cxnSp>
        <p:nvCxnSpPr>
          <p:cNvPr id="400" name="Straight Connector 399">
            <a:extLst>
              <a:ext uri="{FF2B5EF4-FFF2-40B4-BE49-F238E27FC236}">
                <a16:creationId xmlns:a16="http://schemas.microsoft.com/office/drawing/2014/main" id="{5018D545-AF98-43E3-A630-87EE58E47597}"/>
              </a:ext>
            </a:extLst>
          </p:cNvPr>
          <p:cNvCxnSpPr>
            <a:cxnSpLocks/>
          </p:cNvCxnSpPr>
          <p:nvPr/>
        </p:nvCxnSpPr>
        <p:spPr>
          <a:xfrm>
            <a:off x="5176373" y="6591124"/>
            <a:ext cx="817681" cy="0"/>
          </a:xfrm>
          <a:prstGeom prst="line">
            <a:avLst/>
          </a:prstGeom>
        </p:spPr>
        <p:style>
          <a:lnRef idx="1">
            <a:schemeClr val="dk1"/>
          </a:lnRef>
          <a:fillRef idx="0">
            <a:schemeClr val="dk1"/>
          </a:fillRef>
          <a:effectRef idx="0">
            <a:schemeClr val="dk1"/>
          </a:effectRef>
          <a:fontRef idx="minor">
            <a:schemeClr val="tx1"/>
          </a:fontRef>
        </p:style>
      </p:cxnSp>
      <p:sp>
        <p:nvSpPr>
          <p:cNvPr id="140" name="TextBox 139">
            <a:extLst>
              <a:ext uri="{FF2B5EF4-FFF2-40B4-BE49-F238E27FC236}">
                <a16:creationId xmlns:a16="http://schemas.microsoft.com/office/drawing/2014/main" id="{9C5CA48D-EEDE-426B-B2B0-BF12459A2C5A}"/>
              </a:ext>
            </a:extLst>
          </p:cNvPr>
          <p:cNvSpPr txBox="1"/>
          <p:nvPr/>
        </p:nvSpPr>
        <p:spPr>
          <a:xfrm>
            <a:off x="5709550" y="6398591"/>
            <a:ext cx="91732" cy="246221"/>
          </a:xfrm>
          <a:prstGeom prst="rect">
            <a:avLst/>
          </a:prstGeom>
          <a:noFill/>
        </p:spPr>
        <p:txBody>
          <a:bodyPr wrap="square" rtlCol="0">
            <a:spAutoFit/>
          </a:bodyPr>
          <a:lstStyle/>
          <a:p>
            <a:r>
              <a:rPr lang="en-US" sz="1000" dirty="0">
                <a:latin typeface="Times New Roman" panose="02020603050405020304" pitchFamily="18" charset="0"/>
                <a:ea typeface="Tahoma" panose="020B0604030504040204" pitchFamily="34" charset="0"/>
                <a:cs typeface="Times New Roman" panose="02020603050405020304" pitchFamily="18" charset="0"/>
              </a:rPr>
              <a:t>Θ</a:t>
            </a:r>
          </a:p>
        </p:txBody>
      </p:sp>
      <p:cxnSp>
        <p:nvCxnSpPr>
          <p:cNvPr id="408" name="Straight Arrow Connector 407">
            <a:extLst>
              <a:ext uri="{FF2B5EF4-FFF2-40B4-BE49-F238E27FC236}">
                <a16:creationId xmlns:a16="http://schemas.microsoft.com/office/drawing/2014/main" id="{4493F38F-275A-43DF-B2CF-CA59AC4BCD9C}"/>
              </a:ext>
            </a:extLst>
          </p:cNvPr>
          <p:cNvCxnSpPr>
            <a:cxnSpLocks/>
          </p:cNvCxnSpPr>
          <p:nvPr/>
        </p:nvCxnSpPr>
        <p:spPr>
          <a:xfrm>
            <a:off x="5479984" y="5772303"/>
            <a:ext cx="0" cy="617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1" name="Straight Arrow Connector 410">
            <a:extLst>
              <a:ext uri="{FF2B5EF4-FFF2-40B4-BE49-F238E27FC236}">
                <a16:creationId xmlns:a16="http://schemas.microsoft.com/office/drawing/2014/main" id="{35E55264-4E19-4297-A4F7-B1B21C8CCA2F}"/>
              </a:ext>
            </a:extLst>
          </p:cNvPr>
          <p:cNvCxnSpPr>
            <a:cxnSpLocks/>
          </p:cNvCxnSpPr>
          <p:nvPr/>
        </p:nvCxnSpPr>
        <p:spPr>
          <a:xfrm flipH="1">
            <a:off x="5176373" y="5772303"/>
            <a:ext cx="303611" cy="396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3" name="Straight Arrow Connector 412">
            <a:extLst>
              <a:ext uri="{FF2B5EF4-FFF2-40B4-BE49-F238E27FC236}">
                <a16:creationId xmlns:a16="http://schemas.microsoft.com/office/drawing/2014/main" id="{9C11B32D-F5EC-401C-83F5-3111A075D2E7}"/>
              </a:ext>
            </a:extLst>
          </p:cNvPr>
          <p:cNvCxnSpPr>
            <a:cxnSpLocks/>
          </p:cNvCxnSpPr>
          <p:nvPr/>
        </p:nvCxnSpPr>
        <p:spPr>
          <a:xfrm>
            <a:off x="5474523" y="5773097"/>
            <a:ext cx="280024" cy="2686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6" name="Straight Connector 415">
            <a:extLst>
              <a:ext uri="{FF2B5EF4-FFF2-40B4-BE49-F238E27FC236}">
                <a16:creationId xmlns:a16="http://schemas.microsoft.com/office/drawing/2014/main" id="{93FE0EFB-C6E6-4E7D-B4F1-B9B041020E2C}"/>
              </a:ext>
            </a:extLst>
          </p:cNvPr>
          <p:cNvCxnSpPr>
            <a:cxnSpLocks/>
          </p:cNvCxnSpPr>
          <p:nvPr/>
        </p:nvCxnSpPr>
        <p:spPr>
          <a:xfrm flipV="1">
            <a:off x="5498564" y="6022939"/>
            <a:ext cx="254670" cy="304794"/>
          </a:xfrm>
          <a:prstGeom prst="line">
            <a:avLst/>
          </a:prstGeom>
          <a:ln>
            <a:solidFill>
              <a:srgbClr val="000000">
                <a:alpha val="50196"/>
              </a:srgbClr>
            </a:solidFill>
            <a:prstDash val="sysDot"/>
          </a:ln>
        </p:spPr>
        <p:style>
          <a:lnRef idx="1">
            <a:schemeClr val="dk1"/>
          </a:lnRef>
          <a:fillRef idx="0">
            <a:schemeClr val="dk1"/>
          </a:fillRef>
          <a:effectRef idx="0">
            <a:schemeClr val="dk1"/>
          </a:effectRef>
          <a:fontRef idx="minor">
            <a:schemeClr val="tx1"/>
          </a:fontRef>
        </p:style>
      </p:cxnSp>
      <p:cxnSp>
        <p:nvCxnSpPr>
          <p:cNvPr id="418" name="Straight Connector 417">
            <a:extLst>
              <a:ext uri="{FF2B5EF4-FFF2-40B4-BE49-F238E27FC236}">
                <a16:creationId xmlns:a16="http://schemas.microsoft.com/office/drawing/2014/main" id="{1C02431F-DE91-4542-B8CA-9CD6B31FD946}"/>
              </a:ext>
            </a:extLst>
          </p:cNvPr>
          <p:cNvCxnSpPr>
            <a:cxnSpLocks/>
          </p:cNvCxnSpPr>
          <p:nvPr/>
        </p:nvCxnSpPr>
        <p:spPr>
          <a:xfrm flipH="1" flipV="1">
            <a:off x="5175060" y="6162865"/>
            <a:ext cx="295874" cy="227279"/>
          </a:xfrm>
          <a:prstGeom prst="line">
            <a:avLst/>
          </a:prstGeom>
          <a:ln>
            <a:solidFill>
              <a:srgbClr val="000000">
                <a:alpha val="50196"/>
              </a:srgbClr>
            </a:solidFill>
            <a:prstDash val="sysDot"/>
          </a:ln>
        </p:spPr>
        <p:style>
          <a:lnRef idx="1">
            <a:schemeClr val="dk1"/>
          </a:lnRef>
          <a:fillRef idx="0">
            <a:schemeClr val="dk1"/>
          </a:fillRef>
          <a:effectRef idx="0">
            <a:schemeClr val="dk1"/>
          </a:effectRef>
          <a:fontRef idx="minor">
            <a:schemeClr val="tx1"/>
          </a:fontRef>
        </p:style>
      </p:cxnSp>
      <p:sp>
        <p:nvSpPr>
          <p:cNvPr id="420" name="TextBox 419">
            <a:extLst>
              <a:ext uri="{FF2B5EF4-FFF2-40B4-BE49-F238E27FC236}">
                <a16:creationId xmlns:a16="http://schemas.microsoft.com/office/drawing/2014/main" id="{4A25686D-CB6D-4973-A28C-F8F84B5CD781}"/>
              </a:ext>
            </a:extLst>
          </p:cNvPr>
          <p:cNvSpPr txBox="1"/>
          <p:nvPr/>
        </p:nvSpPr>
        <p:spPr>
          <a:xfrm>
            <a:off x="5333689" y="5821398"/>
            <a:ext cx="91732" cy="246221"/>
          </a:xfrm>
          <a:prstGeom prst="rect">
            <a:avLst/>
          </a:prstGeom>
          <a:noFill/>
        </p:spPr>
        <p:txBody>
          <a:bodyPr wrap="square" rtlCol="0">
            <a:spAutoFit/>
          </a:bodyPr>
          <a:lstStyle/>
          <a:p>
            <a:r>
              <a:rPr lang="en-US" sz="1000" dirty="0">
                <a:latin typeface="Times New Roman" panose="02020603050405020304" pitchFamily="18" charset="0"/>
                <a:ea typeface="Tahoma" panose="020B0604030504040204" pitchFamily="34" charset="0"/>
                <a:cs typeface="Times New Roman" panose="02020603050405020304" pitchFamily="18" charset="0"/>
              </a:rPr>
              <a:t>Θ</a:t>
            </a:r>
          </a:p>
        </p:txBody>
      </p:sp>
      <p:sp>
        <p:nvSpPr>
          <p:cNvPr id="429" name="Left Brace 428">
            <a:extLst>
              <a:ext uri="{FF2B5EF4-FFF2-40B4-BE49-F238E27FC236}">
                <a16:creationId xmlns:a16="http://schemas.microsoft.com/office/drawing/2014/main" id="{85FCF068-5CAE-4C63-8448-7F563634C831}"/>
              </a:ext>
            </a:extLst>
          </p:cNvPr>
          <p:cNvSpPr/>
          <p:nvPr/>
        </p:nvSpPr>
        <p:spPr>
          <a:xfrm>
            <a:off x="5894990" y="5635788"/>
            <a:ext cx="286318" cy="61119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08FBBA5E-4452-4B76-BF8A-E7177E8AF4B8}"/>
                  </a:ext>
                </a:extLst>
              </p:cNvPr>
              <p:cNvSpPr txBox="1"/>
              <p:nvPr/>
            </p:nvSpPr>
            <p:spPr>
              <a:xfrm>
                <a:off x="6174005" y="5562642"/>
                <a:ext cx="1236236" cy="349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m:rPr>
                              <m:sty m:val="p"/>
                            </m:rPr>
                            <a:rPr lang="el-GR" sz="1200" i="1" smtClean="0">
                              <a:latin typeface="Cambria Math" panose="02040503050406030204" pitchFamily="18" charset="0"/>
                            </a:rPr>
                            <m:t>ϴ</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tan</m:t>
                          </m:r>
                        </m:fName>
                        <m:e>
                          <m:f>
                            <m:fPr>
                              <m:ctrlPr>
                                <a:rPr lang="en-US" sz="1200" b="0" i="1" smtClean="0">
                                  <a:latin typeface="Cambria Math" panose="02040503050406030204" pitchFamily="18" charset="0"/>
                                </a:rPr>
                              </m:ctrlPr>
                            </m:fPr>
                            <m:num>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h</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b="0" i="1" smtClean="0">
                                      <a:latin typeface="Cambria Math" panose="02040503050406030204" pitchFamily="18" charset="0"/>
                                    </a:rPr>
                                    <m:t>𝑖</m:t>
                                  </m:r>
                                  <m:r>
                                    <a:rPr lang="en-US" sz="1200" b="0" i="1" smtClean="0">
                                      <a:latin typeface="Cambria Math" panose="02040503050406030204" pitchFamily="18" charset="0"/>
                                    </a:rPr>
                                    <m:t>−1</m:t>
                                  </m:r>
                                </m:sub>
                              </m:sSub>
                            </m:num>
                            <m:den>
                              <m:r>
                                <a:rPr lang="en-US" sz="1200" b="0" i="1" smtClean="0">
                                  <a:latin typeface="Cambria Math" panose="02040503050406030204" pitchFamily="18" charset="0"/>
                                </a:rPr>
                                <m:t>𝐷</m:t>
                              </m:r>
                            </m:den>
                          </m:f>
                        </m:e>
                      </m:func>
                    </m:oMath>
                  </m:oMathPara>
                </a14:m>
                <a:endParaRPr lang="en-US" sz="1200" dirty="0"/>
              </a:p>
            </p:txBody>
          </p:sp>
        </mc:Choice>
        <mc:Fallback xmlns="">
          <p:sp>
            <p:nvSpPr>
              <p:cNvPr id="155" name="TextBox 154">
                <a:extLst>
                  <a:ext uri="{FF2B5EF4-FFF2-40B4-BE49-F238E27FC236}">
                    <a16:creationId xmlns:a16="http://schemas.microsoft.com/office/drawing/2014/main" id="{08FBBA5E-4452-4B76-BF8A-E7177E8AF4B8}"/>
                  </a:ext>
                </a:extLst>
              </p:cNvPr>
              <p:cNvSpPr txBox="1">
                <a:spLocks noRot="1" noChangeAspect="1" noMove="1" noResize="1" noEditPoints="1" noAdjustHandles="1" noChangeArrowheads="1" noChangeShapeType="1" noTextEdit="1"/>
              </p:cNvSpPr>
              <p:nvPr/>
            </p:nvSpPr>
            <p:spPr>
              <a:xfrm>
                <a:off x="6174005" y="5562642"/>
                <a:ext cx="1236236" cy="349391"/>
              </a:xfrm>
              <a:prstGeom prst="rect">
                <a:avLst/>
              </a:prstGeom>
              <a:blipFill>
                <a:blip r:embed="rId4"/>
                <a:stretch>
                  <a:fillRect l="-2463" t="-3509"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Rectangle 157">
                <a:extLst>
                  <a:ext uri="{FF2B5EF4-FFF2-40B4-BE49-F238E27FC236}">
                    <a16:creationId xmlns:a16="http://schemas.microsoft.com/office/drawing/2014/main" id="{390A22C2-9A2F-4DD6-8111-6D4DD33F1760}"/>
                  </a:ext>
                </a:extLst>
              </p:cNvPr>
              <p:cNvSpPr/>
              <p:nvPr/>
            </p:nvSpPr>
            <p:spPr>
              <a:xfrm>
                <a:off x="1377168" y="6149022"/>
                <a:ext cx="350289"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i="1">
                              <a:latin typeface="Cambria Math" panose="02040503050406030204" pitchFamily="18" charset="0"/>
                            </a:rPr>
                            <m:t>h</m:t>
                          </m:r>
                        </m:e>
                        <m:sub>
                          <m:r>
                            <a:rPr lang="en-US" sz="1000" i="1">
                              <a:latin typeface="Cambria Math" panose="02040503050406030204" pitchFamily="18" charset="0"/>
                            </a:rPr>
                            <m:t>2</m:t>
                          </m:r>
                        </m:sub>
                      </m:sSub>
                    </m:oMath>
                  </m:oMathPara>
                </a14:m>
                <a:endParaRPr lang="en-US" sz="1000" dirty="0"/>
              </a:p>
            </p:txBody>
          </p:sp>
        </mc:Choice>
        <mc:Fallback xmlns="">
          <p:sp>
            <p:nvSpPr>
              <p:cNvPr id="158" name="Rectangle 157">
                <a:extLst>
                  <a:ext uri="{FF2B5EF4-FFF2-40B4-BE49-F238E27FC236}">
                    <a16:creationId xmlns:a16="http://schemas.microsoft.com/office/drawing/2014/main" id="{390A22C2-9A2F-4DD6-8111-6D4DD33F1760}"/>
                  </a:ext>
                </a:extLst>
              </p:cNvPr>
              <p:cNvSpPr>
                <a:spLocks noRot="1" noChangeAspect="1" noMove="1" noResize="1" noEditPoints="1" noAdjustHandles="1" noChangeArrowheads="1" noChangeShapeType="1" noTextEdit="1"/>
              </p:cNvSpPr>
              <p:nvPr/>
            </p:nvSpPr>
            <p:spPr>
              <a:xfrm>
                <a:off x="1377168" y="6149022"/>
                <a:ext cx="350289" cy="24622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Rectangle 434">
                <a:extLst>
                  <a:ext uri="{FF2B5EF4-FFF2-40B4-BE49-F238E27FC236}">
                    <a16:creationId xmlns:a16="http://schemas.microsoft.com/office/drawing/2014/main" id="{9F0DD17A-3C64-41C1-8A88-4620A46763D7}"/>
                  </a:ext>
                </a:extLst>
              </p:cNvPr>
              <p:cNvSpPr/>
              <p:nvPr/>
            </p:nvSpPr>
            <p:spPr>
              <a:xfrm>
                <a:off x="1180961" y="6148034"/>
                <a:ext cx="347338"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i="1">
                              <a:latin typeface="Cambria Math" panose="02040503050406030204" pitchFamily="18" charset="0"/>
                            </a:rPr>
                            <m:t>h</m:t>
                          </m:r>
                        </m:e>
                        <m:sub>
                          <m:r>
                            <a:rPr lang="en-US" sz="1000" b="0" i="1" smtClean="0">
                              <a:latin typeface="Cambria Math" panose="02040503050406030204" pitchFamily="18" charset="0"/>
                            </a:rPr>
                            <m:t>1</m:t>
                          </m:r>
                        </m:sub>
                      </m:sSub>
                    </m:oMath>
                  </m:oMathPara>
                </a14:m>
                <a:endParaRPr lang="en-US" sz="1000" dirty="0"/>
              </a:p>
            </p:txBody>
          </p:sp>
        </mc:Choice>
        <mc:Fallback xmlns="">
          <p:sp>
            <p:nvSpPr>
              <p:cNvPr id="435" name="Rectangle 434">
                <a:extLst>
                  <a:ext uri="{FF2B5EF4-FFF2-40B4-BE49-F238E27FC236}">
                    <a16:creationId xmlns:a16="http://schemas.microsoft.com/office/drawing/2014/main" id="{9F0DD17A-3C64-41C1-8A88-4620A46763D7}"/>
                  </a:ext>
                </a:extLst>
              </p:cNvPr>
              <p:cNvSpPr>
                <a:spLocks noRot="1" noChangeAspect="1" noMove="1" noResize="1" noEditPoints="1" noAdjustHandles="1" noChangeArrowheads="1" noChangeShapeType="1" noTextEdit="1"/>
              </p:cNvSpPr>
              <p:nvPr/>
            </p:nvSpPr>
            <p:spPr>
              <a:xfrm>
                <a:off x="1180961" y="6148034"/>
                <a:ext cx="347338" cy="24622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6" name="Rectangle 435">
                <a:extLst>
                  <a:ext uri="{FF2B5EF4-FFF2-40B4-BE49-F238E27FC236}">
                    <a16:creationId xmlns:a16="http://schemas.microsoft.com/office/drawing/2014/main" id="{49FAA151-732F-44C4-BC04-CE705884E081}"/>
                  </a:ext>
                </a:extLst>
              </p:cNvPr>
              <p:cNvSpPr/>
              <p:nvPr/>
            </p:nvSpPr>
            <p:spPr>
              <a:xfrm>
                <a:off x="1576517" y="6155665"/>
                <a:ext cx="350289"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i="1">
                              <a:latin typeface="Cambria Math" panose="02040503050406030204" pitchFamily="18" charset="0"/>
                            </a:rPr>
                            <m:t>h</m:t>
                          </m:r>
                        </m:e>
                        <m:sub>
                          <m:r>
                            <a:rPr lang="en-US" sz="1000" b="0" i="1" smtClean="0">
                              <a:latin typeface="Cambria Math" panose="02040503050406030204" pitchFamily="18" charset="0"/>
                            </a:rPr>
                            <m:t>3</m:t>
                          </m:r>
                        </m:sub>
                      </m:sSub>
                    </m:oMath>
                  </m:oMathPara>
                </a14:m>
                <a:endParaRPr lang="en-US" sz="1000" dirty="0"/>
              </a:p>
            </p:txBody>
          </p:sp>
        </mc:Choice>
        <mc:Fallback xmlns="">
          <p:sp>
            <p:nvSpPr>
              <p:cNvPr id="436" name="Rectangle 435">
                <a:extLst>
                  <a:ext uri="{FF2B5EF4-FFF2-40B4-BE49-F238E27FC236}">
                    <a16:creationId xmlns:a16="http://schemas.microsoft.com/office/drawing/2014/main" id="{49FAA151-732F-44C4-BC04-CE705884E081}"/>
                  </a:ext>
                </a:extLst>
              </p:cNvPr>
              <p:cNvSpPr>
                <a:spLocks noRot="1" noChangeAspect="1" noMove="1" noResize="1" noEditPoints="1" noAdjustHandles="1" noChangeArrowheads="1" noChangeShapeType="1" noTextEdit="1"/>
              </p:cNvSpPr>
              <p:nvPr/>
            </p:nvSpPr>
            <p:spPr>
              <a:xfrm>
                <a:off x="1576517" y="6155665"/>
                <a:ext cx="350289" cy="246221"/>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7" name="Rectangle 436">
                <a:extLst>
                  <a:ext uri="{FF2B5EF4-FFF2-40B4-BE49-F238E27FC236}">
                    <a16:creationId xmlns:a16="http://schemas.microsoft.com/office/drawing/2014/main" id="{679A1E00-6E5F-4C34-BBDF-D88E28D508E4}"/>
                  </a:ext>
                </a:extLst>
              </p:cNvPr>
              <p:cNvSpPr/>
              <p:nvPr/>
            </p:nvSpPr>
            <p:spPr>
              <a:xfrm>
                <a:off x="1774457" y="6171509"/>
                <a:ext cx="316112"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m:t>
                      </m:r>
                    </m:oMath>
                  </m:oMathPara>
                </a14:m>
                <a:endParaRPr lang="en-US" sz="1000" dirty="0"/>
              </a:p>
            </p:txBody>
          </p:sp>
        </mc:Choice>
        <mc:Fallback xmlns="">
          <p:sp>
            <p:nvSpPr>
              <p:cNvPr id="437" name="Rectangle 436">
                <a:extLst>
                  <a:ext uri="{FF2B5EF4-FFF2-40B4-BE49-F238E27FC236}">
                    <a16:creationId xmlns:a16="http://schemas.microsoft.com/office/drawing/2014/main" id="{679A1E00-6E5F-4C34-BBDF-D88E28D508E4}"/>
                  </a:ext>
                </a:extLst>
              </p:cNvPr>
              <p:cNvSpPr>
                <a:spLocks noRot="1" noChangeAspect="1" noMove="1" noResize="1" noEditPoints="1" noAdjustHandles="1" noChangeArrowheads="1" noChangeShapeType="1" noTextEdit="1"/>
              </p:cNvSpPr>
              <p:nvPr/>
            </p:nvSpPr>
            <p:spPr>
              <a:xfrm>
                <a:off x="1774457" y="6171509"/>
                <a:ext cx="316112" cy="246221"/>
              </a:xfrm>
              <a:prstGeom prst="rect">
                <a:avLst/>
              </a:prstGeom>
              <a:blipFill>
                <a:blip r:embed="rId16"/>
                <a:stretch>
                  <a:fillRect/>
                </a:stretch>
              </a:blipFill>
            </p:spPr>
            <p:txBody>
              <a:bodyPr/>
              <a:lstStyle/>
              <a:p>
                <a:r>
                  <a:rPr lang="en-US">
                    <a:noFill/>
                  </a:rPr>
                  <a:t> </a:t>
                </a:r>
              </a:p>
            </p:txBody>
          </p:sp>
        </mc:Fallback>
      </mc:AlternateContent>
      <p:cxnSp>
        <p:nvCxnSpPr>
          <p:cNvPr id="438" name="Straight Arrow Connector 437">
            <a:extLst>
              <a:ext uri="{FF2B5EF4-FFF2-40B4-BE49-F238E27FC236}">
                <a16:creationId xmlns:a16="http://schemas.microsoft.com/office/drawing/2014/main" id="{E9CEB34A-CEB6-4CAC-B8A0-09AA7733F401}"/>
              </a:ext>
            </a:extLst>
          </p:cNvPr>
          <p:cNvCxnSpPr>
            <a:cxnSpLocks/>
          </p:cNvCxnSpPr>
          <p:nvPr/>
        </p:nvCxnSpPr>
        <p:spPr>
          <a:xfrm>
            <a:off x="1236697" y="5754316"/>
            <a:ext cx="0" cy="67599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45" name="Straight Arrow Connector 444">
            <a:extLst>
              <a:ext uri="{FF2B5EF4-FFF2-40B4-BE49-F238E27FC236}">
                <a16:creationId xmlns:a16="http://schemas.microsoft.com/office/drawing/2014/main" id="{AC3C5378-41ED-4E82-9970-A2A2B62B5087}"/>
              </a:ext>
            </a:extLst>
          </p:cNvPr>
          <p:cNvCxnSpPr>
            <a:cxnSpLocks/>
          </p:cNvCxnSpPr>
          <p:nvPr/>
        </p:nvCxnSpPr>
        <p:spPr>
          <a:xfrm>
            <a:off x="1436816" y="5928332"/>
            <a:ext cx="6222" cy="50580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49" name="Straight Arrow Connector 448">
            <a:extLst>
              <a:ext uri="{FF2B5EF4-FFF2-40B4-BE49-F238E27FC236}">
                <a16:creationId xmlns:a16="http://schemas.microsoft.com/office/drawing/2014/main" id="{C1C772D4-F6CA-40ED-96E6-A662B3AFD9D0}"/>
              </a:ext>
            </a:extLst>
          </p:cNvPr>
          <p:cNvCxnSpPr>
            <a:cxnSpLocks/>
          </p:cNvCxnSpPr>
          <p:nvPr/>
        </p:nvCxnSpPr>
        <p:spPr>
          <a:xfrm>
            <a:off x="1636745" y="6171514"/>
            <a:ext cx="0" cy="26554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52" name="TextBox 451">
                <a:extLst>
                  <a:ext uri="{FF2B5EF4-FFF2-40B4-BE49-F238E27FC236}">
                    <a16:creationId xmlns:a16="http://schemas.microsoft.com/office/drawing/2014/main" id="{C5BD1ED1-C971-4F2B-96A2-C720C9EB3B8E}"/>
                  </a:ext>
                </a:extLst>
              </p:cNvPr>
              <p:cNvSpPr txBox="1"/>
              <p:nvPr/>
            </p:nvSpPr>
            <p:spPr>
              <a:xfrm>
                <a:off x="6170874" y="6009441"/>
                <a:ext cx="995977" cy="20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𝐹</m:t>
                              </m:r>
                            </m:e>
                          </m:acc>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r>
                        <a:rPr lang="en-US" sz="1200" b="0" i="1" smtClean="0">
                          <a:latin typeface="Cambria Math" panose="02040503050406030204" pitchFamily="18" charset="0"/>
                        </a:rPr>
                        <m:t>𝑚𝑔</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sin</m:t>
                          </m:r>
                        </m:fName>
                        <m:e>
                          <m:sSub>
                            <m:sSubPr>
                              <m:ctrlPr>
                                <a:rPr lang="en-US" sz="1200" i="1">
                                  <a:latin typeface="Cambria Math" panose="02040503050406030204" pitchFamily="18" charset="0"/>
                                </a:rPr>
                              </m:ctrlPr>
                            </m:sSubPr>
                            <m:e>
                              <m:r>
                                <m:rPr>
                                  <m:sty m:val="p"/>
                                </m:rPr>
                                <a:rPr lang="el-GR" sz="1200" i="1">
                                  <a:latin typeface="Cambria Math" panose="02040503050406030204" pitchFamily="18" charset="0"/>
                                </a:rPr>
                                <m:t>ϴ</m:t>
                              </m:r>
                            </m:e>
                            <m:sub>
                              <m:r>
                                <a:rPr lang="en-US" sz="1200" b="0" i="1" smtClean="0">
                                  <a:latin typeface="Cambria Math" panose="02040503050406030204" pitchFamily="18" charset="0"/>
                                </a:rPr>
                                <m:t>𝑖</m:t>
                              </m:r>
                            </m:sub>
                          </m:sSub>
                        </m:e>
                      </m:func>
                    </m:oMath>
                  </m:oMathPara>
                </a14:m>
                <a:endParaRPr lang="en-US" sz="1200" dirty="0"/>
              </a:p>
            </p:txBody>
          </p:sp>
        </mc:Choice>
        <mc:Fallback xmlns="">
          <p:sp>
            <p:nvSpPr>
              <p:cNvPr id="452" name="TextBox 451">
                <a:extLst>
                  <a:ext uri="{FF2B5EF4-FFF2-40B4-BE49-F238E27FC236}">
                    <a16:creationId xmlns:a16="http://schemas.microsoft.com/office/drawing/2014/main" id="{C5BD1ED1-C971-4F2B-96A2-C720C9EB3B8E}"/>
                  </a:ext>
                </a:extLst>
              </p:cNvPr>
              <p:cNvSpPr txBox="1">
                <a:spLocks noRot="1" noChangeAspect="1" noMove="1" noResize="1" noEditPoints="1" noAdjustHandles="1" noChangeArrowheads="1" noChangeShapeType="1" noTextEdit="1"/>
              </p:cNvSpPr>
              <p:nvPr/>
            </p:nvSpPr>
            <p:spPr>
              <a:xfrm>
                <a:off x="6170874" y="6009441"/>
                <a:ext cx="995977" cy="207108"/>
              </a:xfrm>
              <a:prstGeom prst="rect">
                <a:avLst/>
              </a:prstGeom>
              <a:blipFill>
                <a:blip r:embed="rId17"/>
                <a:stretch>
                  <a:fillRect l="-3049" t="-26471" b="-23529"/>
                </a:stretch>
              </a:blipFill>
            </p:spPr>
            <p:txBody>
              <a:bodyPr/>
              <a:lstStyle/>
              <a:p>
                <a:r>
                  <a:rPr lang="en-US">
                    <a:noFill/>
                  </a:rPr>
                  <a:t> </a:t>
                </a:r>
              </a:p>
            </p:txBody>
          </p:sp>
        </mc:Fallback>
      </mc:AlternateContent>
      <p:sp>
        <p:nvSpPr>
          <p:cNvPr id="453" name="TextBox 452">
            <a:extLst>
              <a:ext uri="{FF2B5EF4-FFF2-40B4-BE49-F238E27FC236}">
                <a16:creationId xmlns:a16="http://schemas.microsoft.com/office/drawing/2014/main" id="{822300F8-C209-4896-9F08-F332CC753CE2}"/>
              </a:ext>
            </a:extLst>
          </p:cNvPr>
          <p:cNvSpPr txBox="1"/>
          <p:nvPr/>
        </p:nvSpPr>
        <p:spPr>
          <a:xfrm>
            <a:off x="5669962" y="5909191"/>
            <a:ext cx="485219" cy="246221"/>
          </a:xfrm>
          <a:prstGeom prst="rect">
            <a:avLst/>
          </a:prstGeom>
          <a:noFill/>
        </p:spPr>
        <p:txBody>
          <a:bodyPr wrap="square" rtlCol="0">
            <a:spAutoFit/>
          </a:bodyPr>
          <a:lstStyle/>
          <a:p>
            <a:r>
              <a:rPr lang="en-US" sz="1000" dirty="0">
                <a:latin typeface="Times New Roman" panose="02020603050405020304" pitchFamily="18" charset="0"/>
                <a:ea typeface="Tahoma" panose="020B0604030504040204" pitchFamily="34" charset="0"/>
                <a:cs typeface="Times New Roman" panose="02020603050405020304" pitchFamily="18" charset="0"/>
              </a:rPr>
              <a:t>F</a:t>
            </a:r>
          </a:p>
        </p:txBody>
      </p:sp>
      <p:cxnSp>
        <p:nvCxnSpPr>
          <p:cNvPr id="454" name="Straight Arrow Connector 453">
            <a:extLst>
              <a:ext uri="{FF2B5EF4-FFF2-40B4-BE49-F238E27FC236}">
                <a16:creationId xmlns:a16="http://schemas.microsoft.com/office/drawing/2014/main" id="{E203F3F3-B829-4F8A-895A-8A035A19372F}"/>
              </a:ext>
            </a:extLst>
          </p:cNvPr>
          <p:cNvCxnSpPr>
            <a:cxnSpLocks/>
          </p:cNvCxnSpPr>
          <p:nvPr/>
        </p:nvCxnSpPr>
        <p:spPr>
          <a:xfrm flipV="1">
            <a:off x="5761540" y="5960947"/>
            <a:ext cx="79485" cy="1046"/>
          </a:xfrm>
          <a:prstGeom prst="straightConnector1">
            <a:avLst/>
          </a:prstGeom>
          <a:ln w="6350">
            <a:tailEnd type="triangle" w="sm" len="sm"/>
          </a:ln>
        </p:spPr>
        <p:style>
          <a:lnRef idx="1">
            <a:schemeClr val="dk1"/>
          </a:lnRef>
          <a:fillRef idx="0">
            <a:schemeClr val="dk1"/>
          </a:fillRef>
          <a:effectRef idx="0">
            <a:schemeClr val="dk1"/>
          </a:effectRef>
          <a:fontRef idx="minor">
            <a:schemeClr val="tx1"/>
          </a:fontRef>
        </p:style>
      </p:cxnSp>
      <p:pic>
        <p:nvPicPr>
          <p:cNvPr id="6677" name="Picture 6676">
            <a:extLst>
              <a:ext uri="{FF2B5EF4-FFF2-40B4-BE49-F238E27FC236}">
                <a16:creationId xmlns:a16="http://schemas.microsoft.com/office/drawing/2014/main" id="{8AB827C1-4BB5-4CC1-9199-2563F6DDC9A6}"/>
              </a:ext>
            </a:extLst>
          </p:cNvPr>
          <p:cNvPicPr>
            <a:picLocks noChangeAspect="1"/>
          </p:cNvPicPr>
          <p:nvPr/>
        </p:nvPicPr>
        <p:blipFill>
          <a:blip r:embed="rId18"/>
          <a:stretch>
            <a:fillRect/>
          </a:stretch>
        </p:blipFill>
        <p:spPr>
          <a:xfrm>
            <a:off x="5231777" y="3322056"/>
            <a:ext cx="1803418" cy="1288156"/>
          </a:xfrm>
          <a:prstGeom prst="rect">
            <a:avLst/>
          </a:prstGeom>
        </p:spPr>
      </p:pic>
      <p:sp>
        <p:nvSpPr>
          <p:cNvPr id="6678" name="TextBox 6677">
            <a:extLst>
              <a:ext uri="{FF2B5EF4-FFF2-40B4-BE49-F238E27FC236}">
                <a16:creationId xmlns:a16="http://schemas.microsoft.com/office/drawing/2014/main" id="{A47DE876-FEF0-4251-A1FB-B6D2FA0691B6}"/>
              </a:ext>
            </a:extLst>
          </p:cNvPr>
          <p:cNvSpPr txBox="1"/>
          <p:nvPr/>
        </p:nvSpPr>
        <p:spPr>
          <a:xfrm>
            <a:off x="3813642" y="4519116"/>
            <a:ext cx="5138815" cy="1015663"/>
          </a:xfrm>
          <a:prstGeom prst="rect">
            <a:avLst/>
          </a:prstGeom>
          <a:noFill/>
        </p:spPr>
        <p:txBody>
          <a:bodyPr wrap="square" rtlCol="0">
            <a:spAutoFit/>
          </a:bodyPr>
          <a:lstStyle/>
          <a:p>
            <a:r>
              <a:rPr lang="en-US" sz="1200" dirty="0"/>
              <a:t> =&gt; No sensor to measure the velocity of the ball =&gt; Statistical Estimation to reconstruct the ball velocity</a:t>
            </a:r>
          </a:p>
          <a:p>
            <a:r>
              <a:rPr lang="en-US" sz="1200" dirty="0"/>
              <a:t> =&gt; Input U is modeled as the combined forces caused by the actuator and the sine component of the gravitation</a:t>
            </a:r>
          </a:p>
          <a:p>
            <a:endParaRPr lang="en-US" sz="1200" dirty="0"/>
          </a:p>
        </p:txBody>
      </p:sp>
      <p:cxnSp>
        <p:nvCxnSpPr>
          <p:cNvPr id="467" name="Straight Arrow Connector 466">
            <a:extLst>
              <a:ext uri="{FF2B5EF4-FFF2-40B4-BE49-F238E27FC236}">
                <a16:creationId xmlns:a16="http://schemas.microsoft.com/office/drawing/2014/main" id="{47EF5D2B-606B-408A-A445-0E8099F731CC}"/>
              </a:ext>
            </a:extLst>
          </p:cNvPr>
          <p:cNvCxnSpPr>
            <a:cxnSpLocks/>
          </p:cNvCxnSpPr>
          <p:nvPr/>
        </p:nvCxnSpPr>
        <p:spPr>
          <a:xfrm>
            <a:off x="1734787" y="1840265"/>
            <a:ext cx="23237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68" name="TextBox 467">
            <a:extLst>
              <a:ext uri="{FF2B5EF4-FFF2-40B4-BE49-F238E27FC236}">
                <a16:creationId xmlns:a16="http://schemas.microsoft.com/office/drawing/2014/main" id="{3C2BC00A-2DCE-4270-8265-13341C853556}"/>
              </a:ext>
            </a:extLst>
          </p:cNvPr>
          <p:cNvSpPr txBox="1"/>
          <p:nvPr/>
        </p:nvSpPr>
        <p:spPr>
          <a:xfrm>
            <a:off x="1724466" y="1571317"/>
            <a:ext cx="295274" cy="276999"/>
          </a:xfrm>
          <a:prstGeom prst="rect">
            <a:avLst/>
          </a:prstGeom>
          <a:noFill/>
        </p:spPr>
        <p:txBody>
          <a:bodyPr wrap="none" rtlCol="0">
            <a:spAutoFit/>
          </a:bodyPr>
          <a:lstStyle/>
          <a:p>
            <a:r>
              <a:rPr lang="en-US" sz="1200" dirty="0"/>
              <a:t>D</a:t>
            </a:r>
          </a:p>
        </p:txBody>
      </p:sp>
      <p:sp>
        <p:nvSpPr>
          <p:cNvPr id="6686" name="Rectangle: Rounded Corners 6685">
            <a:extLst>
              <a:ext uri="{FF2B5EF4-FFF2-40B4-BE49-F238E27FC236}">
                <a16:creationId xmlns:a16="http://schemas.microsoft.com/office/drawing/2014/main" id="{A1F9488E-E06F-4C96-A12D-FC7C2ACBB5E5}"/>
              </a:ext>
            </a:extLst>
          </p:cNvPr>
          <p:cNvSpPr/>
          <p:nvPr/>
        </p:nvSpPr>
        <p:spPr>
          <a:xfrm>
            <a:off x="436768" y="1093149"/>
            <a:ext cx="822458" cy="2637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Top view</a:t>
            </a:r>
          </a:p>
        </p:txBody>
      </p:sp>
      <p:sp>
        <p:nvSpPr>
          <p:cNvPr id="473" name="Rectangle: Rounded Corners 472">
            <a:extLst>
              <a:ext uri="{FF2B5EF4-FFF2-40B4-BE49-F238E27FC236}">
                <a16:creationId xmlns:a16="http://schemas.microsoft.com/office/drawing/2014/main" id="{0857DDC9-949E-453E-8243-D51627D75B6E}"/>
              </a:ext>
            </a:extLst>
          </p:cNvPr>
          <p:cNvSpPr/>
          <p:nvPr/>
        </p:nvSpPr>
        <p:spPr>
          <a:xfrm>
            <a:off x="477869" y="5075891"/>
            <a:ext cx="899295" cy="2637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Side view</a:t>
            </a:r>
          </a:p>
        </p:txBody>
      </p:sp>
      <p:sp>
        <p:nvSpPr>
          <p:cNvPr id="474" name="Oval 473">
            <a:extLst>
              <a:ext uri="{FF2B5EF4-FFF2-40B4-BE49-F238E27FC236}">
                <a16:creationId xmlns:a16="http://schemas.microsoft.com/office/drawing/2014/main" id="{EAF3756A-3242-48D1-8965-C40CEA8D0C63}"/>
              </a:ext>
            </a:extLst>
          </p:cNvPr>
          <p:cNvSpPr/>
          <p:nvPr/>
        </p:nvSpPr>
        <p:spPr>
          <a:xfrm>
            <a:off x="3840363" y="5452976"/>
            <a:ext cx="592586" cy="592586"/>
          </a:xfrm>
          <a:prstGeom prst="ellipse">
            <a:avLst/>
          </a:prstGeom>
          <a:solidFill>
            <a:srgbClr val="BBE0E3">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Rectangle 474">
            <a:extLst>
              <a:ext uri="{FF2B5EF4-FFF2-40B4-BE49-F238E27FC236}">
                <a16:creationId xmlns:a16="http://schemas.microsoft.com/office/drawing/2014/main" id="{C52452A3-2F36-4D9B-A987-2BCB3DC5E8B2}"/>
              </a:ext>
            </a:extLst>
          </p:cNvPr>
          <p:cNvSpPr/>
          <p:nvPr/>
        </p:nvSpPr>
        <p:spPr>
          <a:xfrm>
            <a:off x="3640740" y="5866633"/>
            <a:ext cx="200958" cy="645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Straight Connector 261">
            <a:extLst>
              <a:ext uri="{FF2B5EF4-FFF2-40B4-BE49-F238E27FC236}">
                <a16:creationId xmlns:a16="http://schemas.microsoft.com/office/drawing/2014/main" id="{ECB1C083-B0CA-4B85-AACF-C064F06D6BF7}"/>
              </a:ext>
            </a:extLst>
          </p:cNvPr>
          <p:cNvCxnSpPr>
            <a:cxnSpLocks/>
          </p:cNvCxnSpPr>
          <p:nvPr/>
        </p:nvCxnSpPr>
        <p:spPr>
          <a:xfrm>
            <a:off x="3640740" y="6290557"/>
            <a:ext cx="200958" cy="0"/>
          </a:xfrm>
          <a:prstGeom prst="line">
            <a:avLst/>
          </a:prstGeom>
          <a:ln>
            <a:prstDash val="sysDot"/>
          </a:ln>
        </p:spPr>
        <p:style>
          <a:lnRef idx="1">
            <a:schemeClr val="dk1"/>
          </a:lnRef>
          <a:fillRef idx="0">
            <a:schemeClr val="dk1"/>
          </a:fillRef>
          <a:effectRef idx="0">
            <a:schemeClr val="dk1"/>
          </a:effectRef>
          <a:fontRef idx="minor">
            <a:schemeClr val="tx1"/>
          </a:fontRef>
        </p:style>
      </p:cxnSp>
      <p:cxnSp>
        <p:nvCxnSpPr>
          <p:cNvPr id="479" name="Straight Arrow Connector 478">
            <a:extLst>
              <a:ext uri="{FF2B5EF4-FFF2-40B4-BE49-F238E27FC236}">
                <a16:creationId xmlns:a16="http://schemas.microsoft.com/office/drawing/2014/main" id="{2EC6981A-EF1F-4C6B-B536-E82D8414CFFF}"/>
              </a:ext>
            </a:extLst>
          </p:cNvPr>
          <p:cNvCxnSpPr>
            <a:cxnSpLocks/>
          </p:cNvCxnSpPr>
          <p:nvPr/>
        </p:nvCxnSpPr>
        <p:spPr>
          <a:xfrm flipV="1">
            <a:off x="3851671" y="5609232"/>
            <a:ext cx="171213" cy="248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2" name="Straight Arrow Connector 481">
            <a:extLst>
              <a:ext uri="{FF2B5EF4-FFF2-40B4-BE49-F238E27FC236}">
                <a16:creationId xmlns:a16="http://schemas.microsoft.com/office/drawing/2014/main" id="{BDC8E87A-C740-402A-BD52-E6E25862886E}"/>
              </a:ext>
            </a:extLst>
          </p:cNvPr>
          <p:cNvCxnSpPr>
            <a:cxnSpLocks/>
          </p:cNvCxnSpPr>
          <p:nvPr/>
        </p:nvCxnSpPr>
        <p:spPr>
          <a:xfrm flipH="1" flipV="1">
            <a:off x="3775677" y="5683291"/>
            <a:ext cx="73224" cy="176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7" name="Straight Arrow Connector 486">
            <a:extLst>
              <a:ext uri="{FF2B5EF4-FFF2-40B4-BE49-F238E27FC236}">
                <a16:creationId xmlns:a16="http://schemas.microsoft.com/office/drawing/2014/main" id="{1519A237-B028-40E5-9E7A-5583684BD5DA}"/>
              </a:ext>
            </a:extLst>
          </p:cNvPr>
          <p:cNvCxnSpPr>
            <a:cxnSpLocks/>
          </p:cNvCxnSpPr>
          <p:nvPr/>
        </p:nvCxnSpPr>
        <p:spPr>
          <a:xfrm flipV="1">
            <a:off x="3848900" y="5767352"/>
            <a:ext cx="242635" cy="90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2" name="Straight Connector 491">
            <a:extLst>
              <a:ext uri="{FF2B5EF4-FFF2-40B4-BE49-F238E27FC236}">
                <a16:creationId xmlns:a16="http://schemas.microsoft.com/office/drawing/2014/main" id="{FB72B93F-15F7-4B22-AF3B-6F92F06AAA21}"/>
              </a:ext>
            </a:extLst>
          </p:cNvPr>
          <p:cNvCxnSpPr>
            <a:cxnSpLocks/>
          </p:cNvCxnSpPr>
          <p:nvPr/>
        </p:nvCxnSpPr>
        <p:spPr>
          <a:xfrm flipV="1">
            <a:off x="3782030" y="5614758"/>
            <a:ext cx="240854" cy="75275"/>
          </a:xfrm>
          <a:prstGeom prst="line">
            <a:avLst/>
          </a:prstGeom>
          <a:ln>
            <a:solidFill>
              <a:srgbClr val="000000">
                <a:alpha val="50196"/>
              </a:srgbClr>
            </a:solidFill>
            <a:prstDash val="sysDot"/>
          </a:ln>
        </p:spPr>
        <p:style>
          <a:lnRef idx="1">
            <a:schemeClr val="dk1"/>
          </a:lnRef>
          <a:fillRef idx="0">
            <a:schemeClr val="dk1"/>
          </a:fillRef>
          <a:effectRef idx="0">
            <a:schemeClr val="dk1"/>
          </a:effectRef>
          <a:fontRef idx="minor">
            <a:schemeClr val="tx1"/>
          </a:fontRef>
        </p:style>
      </p:cxnSp>
      <p:cxnSp>
        <p:nvCxnSpPr>
          <p:cNvPr id="496" name="Straight Connector 495">
            <a:extLst>
              <a:ext uri="{FF2B5EF4-FFF2-40B4-BE49-F238E27FC236}">
                <a16:creationId xmlns:a16="http://schemas.microsoft.com/office/drawing/2014/main" id="{D0820500-2913-44B8-8119-6DD4015AD433}"/>
              </a:ext>
            </a:extLst>
          </p:cNvPr>
          <p:cNvCxnSpPr>
            <a:cxnSpLocks/>
          </p:cNvCxnSpPr>
          <p:nvPr/>
        </p:nvCxnSpPr>
        <p:spPr>
          <a:xfrm flipH="1" flipV="1">
            <a:off x="4014652" y="5620279"/>
            <a:ext cx="76248" cy="145332"/>
          </a:xfrm>
          <a:prstGeom prst="line">
            <a:avLst/>
          </a:prstGeom>
          <a:ln>
            <a:solidFill>
              <a:srgbClr val="000000">
                <a:alpha val="50196"/>
              </a:srgbClr>
            </a:solidFill>
            <a:prstDash val="sysDot"/>
          </a:ln>
        </p:spPr>
        <p:style>
          <a:lnRef idx="1">
            <a:schemeClr val="dk1"/>
          </a:lnRef>
          <a:fillRef idx="0">
            <a:schemeClr val="dk1"/>
          </a:fillRef>
          <a:effectRef idx="0">
            <a:schemeClr val="dk1"/>
          </a:effectRef>
          <a:fontRef idx="minor">
            <a:schemeClr val="tx1"/>
          </a:fontRef>
        </p:style>
      </p:cxnSp>
      <p:sp>
        <p:nvSpPr>
          <p:cNvPr id="502" name="TextBox 501">
            <a:extLst>
              <a:ext uri="{FF2B5EF4-FFF2-40B4-BE49-F238E27FC236}">
                <a16:creationId xmlns:a16="http://schemas.microsoft.com/office/drawing/2014/main" id="{4095AA6F-6144-48E4-826A-72F52B34FF3A}"/>
              </a:ext>
            </a:extLst>
          </p:cNvPr>
          <p:cNvSpPr txBox="1"/>
          <p:nvPr/>
        </p:nvSpPr>
        <p:spPr>
          <a:xfrm>
            <a:off x="5427352" y="6298002"/>
            <a:ext cx="485219" cy="246221"/>
          </a:xfrm>
          <a:prstGeom prst="rect">
            <a:avLst/>
          </a:prstGeom>
          <a:noFill/>
        </p:spPr>
        <p:txBody>
          <a:bodyPr wrap="square" rtlCol="0">
            <a:spAutoFit/>
          </a:bodyPr>
          <a:lstStyle/>
          <a:p>
            <a:r>
              <a:rPr lang="en-US" sz="1000" dirty="0">
                <a:latin typeface="Times New Roman" panose="02020603050405020304" pitchFamily="18" charset="0"/>
                <a:ea typeface="Tahoma" panose="020B0604030504040204" pitchFamily="34" charset="0"/>
                <a:cs typeface="Times New Roman" panose="02020603050405020304" pitchFamily="18" charset="0"/>
              </a:rPr>
              <a:t>G</a:t>
            </a:r>
          </a:p>
        </p:txBody>
      </p:sp>
      <p:cxnSp>
        <p:nvCxnSpPr>
          <p:cNvPr id="503" name="Straight Arrow Connector 502">
            <a:extLst>
              <a:ext uri="{FF2B5EF4-FFF2-40B4-BE49-F238E27FC236}">
                <a16:creationId xmlns:a16="http://schemas.microsoft.com/office/drawing/2014/main" id="{6810B019-40B0-4236-9A74-950D4A09007A}"/>
              </a:ext>
            </a:extLst>
          </p:cNvPr>
          <p:cNvCxnSpPr>
            <a:cxnSpLocks/>
          </p:cNvCxnSpPr>
          <p:nvPr/>
        </p:nvCxnSpPr>
        <p:spPr>
          <a:xfrm flipV="1">
            <a:off x="5535459" y="6338049"/>
            <a:ext cx="79485" cy="1046"/>
          </a:xfrm>
          <a:prstGeom prst="straightConnector1">
            <a:avLst/>
          </a:prstGeom>
          <a:ln w="6350">
            <a:tailEnd type="triangle" w="sm" len="sm"/>
          </a:ln>
        </p:spPr>
        <p:style>
          <a:lnRef idx="1">
            <a:schemeClr val="dk1"/>
          </a:lnRef>
          <a:fillRef idx="0">
            <a:schemeClr val="dk1"/>
          </a:fillRef>
          <a:effectRef idx="0">
            <a:schemeClr val="dk1"/>
          </a:effectRef>
          <a:fontRef idx="minor">
            <a:schemeClr val="tx1"/>
          </a:fontRef>
        </p:style>
      </p:cxnSp>
      <p:sp>
        <p:nvSpPr>
          <p:cNvPr id="505" name="TextBox 504">
            <a:extLst>
              <a:ext uri="{FF2B5EF4-FFF2-40B4-BE49-F238E27FC236}">
                <a16:creationId xmlns:a16="http://schemas.microsoft.com/office/drawing/2014/main" id="{9E5FAF5B-63A3-4BE2-9575-89806C765514}"/>
              </a:ext>
            </a:extLst>
          </p:cNvPr>
          <p:cNvSpPr txBox="1"/>
          <p:nvPr/>
        </p:nvSpPr>
        <p:spPr>
          <a:xfrm>
            <a:off x="4949932" y="5980568"/>
            <a:ext cx="485219" cy="246221"/>
          </a:xfrm>
          <a:prstGeom prst="rect">
            <a:avLst/>
          </a:prstGeom>
          <a:noFill/>
        </p:spPr>
        <p:txBody>
          <a:bodyPr wrap="square" rtlCol="0">
            <a:spAutoFit/>
          </a:bodyPr>
          <a:lstStyle/>
          <a:p>
            <a:r>
              <a:rPr lang="en-US" sz="1000" dirty="0">
                <a:latin typeface="Times New Roman" panose="02020603050405020304" pitchFamily="18" charset="0"/>
                <a:ea typeface="Tahoma" panose="020B0604030504040204" pitchFamily="34" charset="0"/>
                <a:cs typeface="Times New Roman" panose="02020603050405020304" pitchFamily="18" charset="0"/>
              </a:rPr>
              <a:t>N</a:t>
            </a:r>
          </a:p>
        </p:txBody>
      </p:sp>
      <p:cxnSp>
        <p:nvCxnSpPr>
          <p:cNvPr id="506" name="Straight Arrow Connector 505">
            <a:extLst>
              <a:ext uri="{FF2B5EF4-FFF2-40B4-BE49-F238E27FC236}">
                <a16:creationId xmlns:a16="http://schemas.microsoft.com/office/drawing/2014/main" id="{F7C8ABBD-DE41-478E-A895-B92F46CD7BED}"/>
              </a:ext>
            </a:extLst>
          </p:cNvPr>
          <p:cNvCxnSpPr>
            <a:cxnSpLocks/>
          </p:cNvCxnSpPr>
          <p:nvPr/>
        </p:nvCxnSpPr>
        <p:spPr>
          <a:xfrm flipV="1">
            <a:off x="5042241" y="6020437"/>
            <a:ext cx="79485" cy="1046"/>
          </a:xfrm>
          <a:prstGeom prst="straightConnector1">
            <a:avLst/>
          </a:prstGeom>
          <a:ln w="6350">
            <a:tailEnd type="triangle" w="sm" len="s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76" name="Rectangle 3075">
                <a:extLst>
                  <a:ext uri="{FF2B5EF4-FFF2-40B4-BE49-F238E27FC236}">
                    <a16:creationId xmlns:a16="http://schemas.microsoft.com/office/drawing/2014/main" id="{8875FD1B-E153-464C-A77E-3C6F6DDE298F}"/>
                  </a:ext>
                </a:extLst>
              </p:cNvPr>
              <p:cNvSpPr/>
              <p:nvPr/>
            </p:nvSpPr>
            <p:spPr>
              <a:xfrm>
                <a:off x="3556307" y="5536226"/>
                <a:ext cx="321435" cy="2302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acc>
                            <m:accPr>
                              <m:chr m:val="⃗"/>
                              <m:ctrlPr>
                                <a:rPr lang="en-US" sz="800" i="1">
                                  <a:latin typeface="Cambria Math" panose="02040503050406030204" pitchFamily="18" charset="0"/>
                                </a:rPr>
                              </m:ctrlPr>
                            </m:accPr>
                            <m:e>
                              <m:r>
                                <a:rPr lang="en-US" sz="800" i="1">
                                  <a:latin typeface="Cambria Math" panose="02040503050406030204" pitchFamily="18" charset="0"/>
                                </a:rPr>
                                <m:t>𝐹</m:t>
                              </m:r>
                            </m:e>
                          </m:acc>
                        </m:e>
                        <m:sub>
                          <m:r>
                            <a:rPr lang="en-US" sz="800" b="0" i="1" smtClean="0">
                              <a:latin typeface="Cambria Math" panose="02040503050406030204" pitchFamily="18" charset="0"/>
                            </a:rPr>
                            <m:t>𝑇</m:t>
                          </m:r>
                        </m:sub>
                      </m:sSub>
                    </m:oMath>
                  </m:oMathPara>
                </a14:m>
                <a:endParaRPr lang="en-US" sz="800" dirty="0"/>
              </a:p>
            </p:txBody>
          </p:sp>
        </mc:Choice>
        <mc:Fallback xmlns="">
          <p:sp>
            <p:nvSpPr>
              <p:cNvPr id="3076" name="Rectangle 3075">
                <a:extLst>
                  <a:ext uri="{FF2B5EF4-FFF2-40B4-BE49-F238E27FC236}">
                    <a16:creationId xmlns:a16="http://schemas.microsoft.com/office/drawing/2014/main" id="{8875FD1B-E153-464C-A77E-3C6F6DDE298F}"/>
                  </a:ext>
                </a:extLst>
              </p:cNvPr>
              <p:cNvSpPr>
                <a:spLocks noRot="1" noChangeAspect="1" noMove="1" noResize="1" noEditPoints="1" noAdjustHandles="1" noChangeArrowheads="1" noChangeShapeType="1" noTextEdit="1"/>
              </p:cNvSpPr>
              <p:nvPr/>
            </p:nvSpPr>
            <p:spPr>
              <a:xfrm>
                <a:off x="3556307" y="5536226"/>
                <a:ext cx="321435" cy="230256"/>
              </a:xfrm>
              <a:prstGeom prst="rect">
                <a:avLst/>
              </a:prstGeom>
              <a:blipFill>
                <a:blip r:embed="rId25"/>
                <a:stretch>
                  <a:fillRect t="-7895" r="-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2" name="Rectangle 511">
                <a:extLst>
                  <a:ext uri="{FF2B5EF4-FFF2-40B4-BE49-F238E27FC236}">
                    <a16:creationId xmlns:a16="http://schemas.microsoft.com/office/drawing/2014/main" id="{07FD011C-6E38-4E40-AF5E-BCDA1FB78D61}"/>
                  </a:ext>
                </a:extLst>
              </p:cNvPr>
              <p:cNvSpPr/>
              <p:nvPr/>
            </p:nvSpPr>
            <p:spPr>
              <a:xfrm>
                <a:off x="3909506" y="5436573"/>
                <a:ext cx="276679" cy="2302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800" i="1" smtClean="0">
                              <a:latin typeface="Cambria Math" panose="02040503050406030204" pitchFamily="18" charset="0"/>
                            </a:rPr>
                          </m:ctrlPr>
                        </m:accPr>
                        <m:e>
                          <m:r>
                            <a:rPr lang="en-US" sz="800" i="1">
                              <a:latin typeface="Cambria Math" panose="02040503050406030204" pitchFamily="18" charset="0"/>
                            </a:rPr>
                            <m:t>𝑇</m:t>
                          </m:r>
                        </m:e>
                      </m:acc>
                    </m:oMath>
                  </m:oMathPara>
                </a14:m>
                <a:endParaRPr lang="en-US" sz="800" dirty="0"/>
              </a:p>
            </p:txBody>
          </p:sp>
        </mc:Choice>
        <mc:Fallback xmlns="">
          <p:sp>
            <p:nvSpPr>
              <p:cNvPr id="512" name="Rectangle 511">
                <a:extLst>
                  <a:ext uri="{FF2B5EF4-FFF2-40B4-BE49-F238E27FC236}">
                    <a16:creationId xmlns:a16="http://schemas.microsoft.com/office/drawing/2014/main" id="{07FD011C-6E38-4E40-AF5E-BCDA1FB78D61}"/>
                  </a:ext>
                </a:extLst>
              </p:cNvPr>
              <p:cNvSpPr>
                <a:spLocks noRot="1" noChangeAspect="1" noMove="1" noResize="1" noEditPoints="1" noAdjustHandles="1" noChangeArrowheads="1" noChangeShapeType="1" noTextEdit="1"/>
              </p:cNvSpPr>
              <p:nvPr/>
            </p:nvSpPr>
            <p:spPr>
              <a:xfrm>
                <a:off x="3909506" y="5436573"/>
                <a:ext cx="276679" cy="230256"/>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3" name="Rectangle 512">
                <a:extLst>
                  <a:ext uri="{FF2B5EF4-FFF2-40B4-BE49-F238E27FC236}">
                    <a16:creationId xmlns:a16="http://schemas.microsoft.com/office/drawing/2014/main" id="{21DA3121-D898-49B1-B03D-CC12EA80DA4F}"/>
                  </a:ext>
                </a:extLst>
              </p:cNvPr>
              <p:cNvSpPr/>
              <p:nvPr/>
            </p:nvSpPr>
            <p:spPr>
              <a:xfrm>
                <a:off x="3989685" y="5668031"/>
                <a:ext cx="336952" cy="2302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acc>
                            <m:accPr>
                              <m:chr m:val="⃗"/>
                              <m:ctrlPr>
                                <a:rPr lang="en-US" sz="800" i="1">
                                  <a:latin typeface="Cambria Math" panose="02040503050406030204" pitchFamily="18" charset="0"/>
                                </a:rPr>
                              </m:ctrlPr>
                            </m:accPr>
                            <m:e>
                              <m:r>
                                <a:rPr lang="en-US" sz="800" b="0" i="1" smtClean="0">
                                  <a:latin typeface="Cambria Math" panose="02040503050406030204" pitchFamily="18" charset="0"/>
                                </a:rPr>
                                <m:t>𝑁</m:t>
                              </m:r>
                            </m:e>
                          </m:acc>
                        </m:e>
                        <m:sub>
                          <m:r>
                            <a:rPr lang="en-US" sz="800" b="0" i="1" smtClean="0">
                              <a:latin typeface="Cambria Math" panose="02040503050406030204" pitchFamily="18" charset="0"/>
                            </a:rPr>
                            <m:t>𝑇</m:t>
                          </m:r>
                        </m:sub>
                      </m:sSub>
                    </m:oMath>
                  </m:oMathPara>
                </a14:m>
                <a:endParaRPr lang="en-US" sz="800" dirty="0"/>
              </a:p>
            </p:txBody>
          </p:sp>
        </mc:Choice>
        <mc:Fallback xmlns="">
          <p:sp>
            <p:nvSpPr>
              <p:cNvPr id="513" name="Rectangle 512">
                <a:extLst>
                  <a:ext uri="{FF2B5EF4-FFF2-40B4-BE49-F238E27FC236}">
                    <a16:creationId xmlns:a16="http://schemas.microsoft.com/office/drawing/2014/main" id="{21DA3121-D898-49B1-B03D-CC12EA80DA4F}"/>
                  </a:ext>
                </a:extLst>
              </p:cNvPr>
              <p:cNvSpPr>
                <a:spLocks noRot="1" noChangeAspect="1" noMove="1" noResize="1" noEditPoints="1" noAdjustHandles="1" noChangeArrowheads="1" noChangeShapeType="1" noTextEdit="1"/>
              </p:cNvSpPr>
              <p:nvPr/>
            </p:nvSpPr>
            <p:spPr>
              <a:xfrm>
                <a:off x="3989685" y="5668031"/>
                <a:ext cx="336952" cy="230256"/>
              </a:xfrm>
              <a:prstGeom prst="rect">
                <a:avLst/>
              </a:prstGeom>
              <a:blipFill>
                <a:blip r:embed="rId27"/>
                <a:stretch>
                  <a:fillRect/>
                </a:stretch>
              </a:blipFill>
            </p:spPr>
            <p:txBody>
              <a:bodyPr/>
              <a:lstStyle/>
              <a:p>
                <a:r>
                  <a:rPr lang="en-US">
                    <a:noFill/>
                  </a:rPr>
                  <a:t> </a:t>
                </a:r>
              </a:p>
            </p:txBody>
          </p:sp>
        </mc:Fallback>
      </mc:AlternateContent>
      <p:cxnSp>
        <p:nvCxnSpPr>
          <p:cNvPr id="3078" name="Straight Arrow Connector 3077">
            <a:extLst>
              <a:ext uri="{FF2B5EF4-FFF2-40B4-BE49-F238E27FC236}">
                <a16:creationId xmlns:a16="http://schemas.microsoft.com/office/drawing/2014/main" id="{CE3CF3F6-A834-42E4-A070-E98842F7E435}"/>
              </a:ext>
            </a:extLst>
          </p:cNvPr>
          <p:cNvCxnSpPr>
            <a:cxnSpLocks/>
          </p:cNvCxnSpPr>
          <p:nvPr/>
        </p:nvCxnSpPr>
        <p:spPr>
          <a:xfrm flipV="1">
            <a:off x="3738729" y="5933648"/>
            <a:ext cx="4872" cy="488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82" name="TextBox 3081">
            <a:extLst>
              <a:ext uri="{FF2B5EF4-FFF2-40B4-BE49-F238E27FC236}">
                <a16:creationId xmlns:a16="http://schemas.microsoft.com/office/drawing/2014/main" id="{2E94DCEE-28A6-4216-BFF8-DE6E7DD00889}"/>
              </a:ext>
            </a:extLst>
          </p:cNvPr>
          <p:cNvSpPr txBox="1"/>
          <p:nvPr/>
        </p:nvSpPr>
        <p:spPr>
          <a:xfrm>
            <a:off x="4642794" y="5627247"/>
            <a:ext cx="319318" cy="369332"/>
          </a:xfrm>
          <a:prstGeom prst="rect">
            <a:avLst/>
          </a:prstGeom>
          <a:noFill/>
        </p:spPr>
        <p:txBody>
          <a:bodyPr wrap="none" rtlCol="0">
            <a:spAutoFit/>
          </a:bodyPr>
          <a:lstStyle/>
          <a:p>
            <a:r>
              <a:rPr lang="en-US" dirty="0">
                <a:solidFill>
                  <a:srgbClr val="FF0000"/>
                </a:solidFill>
              </a:rPr>
              <a:t>+</a:t>
            </a:r>
          </a:p>
        </p:txBody>
      </p:sp>
      <p:sp>
        <p:nvSpPr>
          <p:cNvPr id="522" name="TextBox 521">
            <a:extLst>
              <a:ext uri="{FF2B5EF4-FFF2-40B4-BE49-F238E27FC236}">
                <a16:creationId xmlns:a16="http://schemas.microsoft.com/office/drawing/2014/main" id="{3AD3B061-43AD-4EDD-B00B-3C3E07A936F6}"/>
              </a:ext>
            </a:extLst>
          </p:cNvPr>
          <p:cNvSpPr txBox="1"/>
          <p:nvPr/>
        </p:nvSpPr>
        <p:spPr>
          <a:xfrm>
            <a:off x="2992577" y="3638471"/>
            <a:ext cx="1388639" cy="276999"/>
          </a:xfrm>
          <a:prstGeom prst="rect">
            <a:avLst/>
          </a:prstGeom>
          <a:noFill/>
        </p:spPr>
        <p:txBody>
          <a:bodyPr wrap="square" rtlCol="0">
            <a:spAutoFit/>
          </a:bodyPr>
          <a:lstStyle/>
          <a:p>
            <a:pPr algn="ctr"/>
            <a:r>
              <a:rPr lang="en-US" sz="1200" dirty="0" err="1">
                <a:solidFill>
                  <a:srgbClr val="FFC000"/>
                </a:solidFill>
              </a:rPr>
              <a:t>ActuatedRail</a:t>
            </a:r>
            <a:endParaRPr lang="en-US" sz="1200" dirty="0">
              <a:solidFill>
                <a:srgbClr val="FFC000"/>
              </a:solidFill>
            </a:endParaRPr>
          </a:p>
        </p:txBody>
      </p:sp>
      <p:sp>
        <p:nvSpPr>
          <p:cNvPr id="523" name="TextBox 522">
            <a:extLst>
              <a:ext uri="{FF2B5EF4-FFF2-40B4-BE49-F238E27FC236}">
                <a16:creationId xmlns:a16="http://schemas.microsoft.com/office/drawing/2014/main" id="{BC09DCF4-C282-4110-A8D8-78B9B4125773}"/>
              </a:ext>
            </a:extLst>
          </p:cNvPr>
          <p:cNvSpPr txBox="1"/>
          <p:nvPr/>
        </p:nvSpPr>
        <p:spPr>
          <a:xfrm>
            <a:off x="931411" y="1569891"/>
            <a:ext cx="569387" cy="246221"/>
          </a:xfrm>
          <a:prstGeom prst="rect">
            <a:avLst/>
          </a:prstGeom>
          <a:noFill/>
        </p:spPr>
        <p:txBody>
          <a:bodyPr wrap="none" rtlCol="0">
            <a:spAutoFit/>
          </a:bodyPr>
          <a:lstStyle/>
          <a:p>
            <a:r>
              <a:rPr lang="en-US" sz="1000" dirty="0"/>
              <a:t>A(m,1)</a:t>
            </a:r>
          </a:p>
        </p:txBody>
      </p:sp>
      <p:sp>
        <p:nvSpPr>
          <p:cNvPr id="524" name="TextBox 523">
            <a:extLst>
              <a:ext uri="{FF2B5EF4-FFF2-40B4-BE49-F238E27FC236}">
                <a16:creationId xmlns:a16="http://schemas.microsoft.com/office/drawing/2014/main" id="{91B01F90-EB8B-4794-AD83-B1E4ED81F38C}"/>
              </a:ext>
            </a:extLst>
          </p:cNvPr>
          <p:cNvSpPr txBox="1"/>
          <p:nvPr/>
        </p:nvSpPr>
        <p:spPr>
          <a:xfrm>
            <a:off x="2461905" y="3713352"/>
            <a:ext cx="532518" cy="246221"/>
          </a:xfrm>
          <a:prstGeom prst="rect">
            <a:avLst/>
          </a:prstGeom>
          <a:noFill/>
        </p:spPr>
        <p:txBody>
          <a:bodyPr wrap="none" rtlCol="0">
            <a:spAutoFit/>
          </a:bodyPr>
          <a:lstStyle/>
          <a:p>
            <a:r>
              <a:rPr lang="en-US" sz="1000" dirty="0"/>
              <a:t>A(1,n)</a:t>
            </a:r>
          </a:p>
        </p:txBody>
      </p:sp>
      <p:sp>
        <p:nvSpPr>
          <p:cNvPr id="528" name="Oval 527">
            <a:extLst>
              <a:ext uri="{FF2B5EF4-FFF2-40B4-BE49-F238E27FC236}">
                <a16:creationId xmlns:a16="http://schemas.microsoft.com/office/drawing/2014/main" id="{6D1E5556-A447-49DB-8EC6-656A509CEDC4}"/>
              </a:ext>
            </a:extLst>
          </p:cNvPr>
          <p:cNvSpPr/>
          <p:nvPr/>
        </p:nvSpPr>
        <p:spPr>
          <a:xfrm rot="16997237">
            <a:off x="1210723" y="4258056"/>
            <a:ext cx="223668" cy="223668"/>
          </a:xfrm>
          <a:prstGeom prst="ellipse">
            <a:avLst/>
          </a:prstGeom>
          <a:solidFill>
            <a:srgbClr val="BBE0E3">
              <a:alpha val="4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Oval 528">
            <a:extLst>
              <a:ext uri="{FF2B5EF4-FFF2-40B4-BE49-F238E27FC236}">
                <a16:creationId xmlns:a16="http://schemas.microsoft.com/office/drawing/2014/main" id="{EC837CDF-CD07-462E-87B2-A88DBA6F6C35}"/>
              </a:ext>
            </a:extLst>
          </p:cNvPr>
          <p:cNvSpPr/>
          <p:nvPr/>
        </p:nvSpPr>
        <p:spPr>
          <a:xfrm rot="16997237">
            <a:off x="2813716" y="3981514"/>
            <a:ext cx="223668" cy="223668"/>
          </a:xfrm>
          <a:prstGeom prst="ellipse">
            <a:avLst/>
          </a:prstGeom>
          <a:solidFill>
            <a:srgbClr val="92CD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TextBox 3086">
            <a:extLst>
              <a:ext uri="{FF2B5EF4-FFF2-40B4-BE49-F238E27FC236}">
                <a16:creationId xmlns:a16="http://schemas.microsoft.com/office/drawing/2014/main" id="{BE36584F-0587-443D-A21A-6A0DDD716A98}"/>
              </a:ext>
            </a:extLst>
          </p:cNvPr>
          <p:cNvSpPr txBox="1"/>
          <p:nvPr/>
        </p:nvSpPr>
        <p:spPr>
          <a:xfrm>
            <a:off x="1407379" y="4214770"/>
            <a:ext cx="1658980" cy="276999"/>
          </a:xfrm>
          <a:prstGeom prst="rect">
            <a:avLst/>
          </a:prstGeom>
          <a:noFill/>
        </p:spPr>
        <p:txBody>
          <a:bodyPr wrap="none" rtlCol="0">
            <a:spAutoFit/>
          </a:bodyPr>
          <a:lstStyle/>
          <a:p>
            <a:r>
              <a:rPr lang="en-US" sz="1200" dirty="0"/>
              <a:t>Sequentially Actuated</a:t>
            </a:r>
          </a:p>
        </p:txBody>
      </p:sp>
      <p:sp>
        <p:nvSpPr>
          <p:cNvPr id="531" name="TextBox 530">
            <a:extLst>
              <a:ext uri="{FF2B5EF4-FFF2-40B4-BE49-F238E27FC236}">
                <a16:creationId xmlns:a16="http://schemas.microsoft.com/office/drawing/2014/main" id="{B59B4013-8ADB-407D-82D0-C62B11216ED2}"/>
              </a:ext>
            </a:extLst>
          </p:cNvPr>
          <p:cNvSpPr txBox="1"/>
          <p:nvPr/>
        </p:nvSpPr>
        <p:spPr>
          <a:xfrm>
            <a:off x="3041146" y="3957450"/>
            <a:ext cx="1019831" cy="276999"/>
          </a:xfrm>
          <a:prstGeom prst="rect">
            <a:avLst/>
          </a:prstGeom>
          <a:noFill/>
        </p:spPr>
        <p:txBody>
          <a:bodyPr wrap="none" rtlCol="0">
            <a:spAutoFit/>
          </a:bodyPr>
          <a:lstStyle/>
          <a:p>
            <a:r>
              <a:rPr lang="en-US" sz="1200" dirty="0"/>
              <a:t>Un-actuated</a:t>
            </a:r>
          </a:p>
        </p:txBody>
      </p:sp>
      <p:sp>
        <p:nvSpPr>
          <p:cNvPr id="532" name="Oval 531">
            <a:extLst>
              <a:ext uri="{FF2B5EF4-FFF2-40B4-BE49-F238E27FC236}">
                <a16:creationId xmlns:a16="http://schemas.microsoft.com/office/drawing/2014/main" id="{C361088F-68E4-4646-B034-51FA2BB948EC}"/>
              </a:ext>
            </a:extLst>
          </p:cNvPr>
          <p:cNvSpPr/>
          <p:nvPr/>
        </p:nvSpPr>
        <p:spPr>
          <a:xfrm>
            <a:off x="240957" y="3946710"/>
            <a:ext cx="225258" cy="225258"/>
          </a:xfrm>
          <a:prstGeom prst="ellipse">
            <a:avLst/>
          </a:prstGeom>
          <a:solidFill>
            <a:srgbClr val="BBE0E3">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TextBox 532">
            <a:extLst>
              <a:ext uri="{FF2B5EF4-FFF2-40B4-BE49-F238E27FC236}">
                <a16:creationId xmlns:a16="http://schemas.microsoft.com/office/drawing/2014/main" id="{62FEB1F7-0835-421A-BD4F-40D358D52EE8}"/>
              </a:ext>
            </a:extLst>
          </p:cNvPr>
          <p:cNvSpPr txBox="1"/>
          <p:nvPr/>
        </p:nvSpPr>
        <p:spPr>
          <a:xfrm>
            <a:off x="436768" y="3936403"/>
            <a:ext cx="2409186" cy="276999"/>
          </a:xfrm>
          <a:prstGeom prst="rect">
            <a:avLst/>
          </a:prstGeom>
          <a:noFill/>
        </p:spPr>
        <p:txBody>
          <a:bodyPr wrap="none" rtlCol="0">
            <a:spAutoFit/>
          </a:bodyPr>
          <a:lstStyle/>
          <a:p>
            <a:r>
              <a:rPr lang="en-US" sz="1200" dirty="0"/>
              <a:t>Sequentially Actuated with Delay</a:t>
            </a:r>
          </a:p>
        </p:txBody>
      </p:sp>
      <p:sp>
        <p:nvSpPr>
          <p:cNvPr id="3" name="TextBox 2">
            <a:extLst>
              <a:ext uri="{FF2B5EF4-FFF2-40B4-BE49-F238E27FC236}">
                <a16:creationId xmlns:a16="http://schemas.microsoft.com/office/drawing/2014/main" id="{6BD6D83A-F8FF-4A0A-B98B-70DABCA5272A}"/>
              </a:ext>
            </a:extLst>
          </p:cNvPr>
          <p:cNvSpPr txBox="1"/>
          <p:nvPr/>
        </p:nvSpPr>
        <p:spPr>
          <a:xfrm>
            <a:off x="7449319" y="3347646"/>
            <a:ext cx="1438214" cy="276999"/>
          </a:xfrm>
          <a:prstGeom prst="rect">
            <a:avLst/>
          </a:prstGeom>
          <a:noFill/>
        </p:spPr>
        <p:txBody>
          <a:bodyPr wrap="none" rtlCol="0">
            <a:spAutoFit/>
          </a:bodyPr>
          <a:lstStyle/>
          <a:p>
            <a:r>
              <a:rPr lang="en-US" sz="1200" dirty="0"/>
              <a:t>Position of the ball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03FA9C-CDCB-4A73-B73C-624952C03293}"/>
                  </a:ext>
                </a:extLst>
              </p:cNvPr>
              <p:cNvSpPr txBox="1"/>
              <p:nvPr/>
            </p:nvSpPr>
            <p:spPr>
              <a:xfrm>
                <a:off x="7217798" y="3388087"/>
                <a:ext cx="300916" cy="184666"/>
              </a:xfrm>
              <a:prstGeom prst="rect">
                <a:avLst/>
              </a:prstGeom>
              <a:noFill/>
            </p:spPr>
            <p:txBody>
              <a:bodyPr wrap="none" lIns="0" tIns="0" rIns="0" bIns="0" rtlCol="0">
                <a:spAutoFit/>
              </a:bodyPr>
              <a:lstStyle/>
              <a:p>
                <a14:m>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m:t>
                    </m:r>
                    <m:r>
                      <a:rPr lang="en-US" sz="1200" b="0" i="1" smtClean="0">
                        <a:latin typeface="Cambria Math" panose="02040503050406030204" pitchFamily="18" charset="0"/>
                      </a:rPr>
                      <m:t>𝑌</m:t>
                    </m:r>
                  </m:oMath>
                </a14:m>
                <a:r>
                  <a:rPr lang="en-US" sz="1200" dirty="0"/>
                  <a:t>:</a:t>
                </a:r>
              </a:p>
            </p:txBody>
          </p:sp>
        </mc:Choice>
        <mc:Fallback xmlns="">
          <p:sp>
            <p:nvSpPr>
              <p:cNvPr id="5" name="TextBox 4">
                <a:extLst>
                  <a:ext uri="{FF2B5EF4-FFF2-40B4-BE49-F238E27FC236}">
                    <a16:creationId xmlns:a16="http://schemas.microsoft.com/office/drawing/2014/main" id="{5403FA9C-CDCB-4A73-B73C-624952C03293}"/>
                  </a:ext>
                </a:extLst>
              </p:cNvPr>
              <p:cNvSpPr txBox="1">
                <a:spLocks noRot="1" noChangeAspect="1" noMove="1" noResize="1" noEditPoints="1" noAdjustHandles="1" noChangeArrowheads="1" noChangeShapeType="1" noTextEdit="1"/>
              </p:cNvSpPr>
              <p:nvPr/>
            </p:nvSpPr>
            <p:spPr>
              <a:xfrm>
                <a:off x="7217798" y="3388087"/>
                <a:ext cx="300916" cy="184666"/>
              </a:xfrm>
              <a:prstGeom prst="rect">
                <a:avLst/>
              </a:prstGeom>
              <a:blipFill>
                <a:blip r:embed="rId28"/>
                <a:stretch>
                  <a:fillRect l="-18367" t="-30000" r="-32653" b="-46667"/>
                </a:stretch>
              </a:blipFill>
            </p:spPr>
            <p:txBody>
              <a:bodyPr/>
              <a:lstStyle/>
              <a:p>
                <a:r>
                  <a:rPr lang="en-US">
                    <a:noFill/>
                  </a:rPr>
                  <a:t> </a:t>
                </a:r>
              </a:p>
            </p:txBody>
          </p:sp>
        </mc:Fallback>
      </mc:AlternateContent>
      <p:sp>
        <p:nvSpPr>
          <p:cNvPr id="189" name="TextBox 188">
            <a:extLst>
              <a:ext uri="{FF2B5EF4-FFF2-40B4-BE49-F238E27FC236}">
                <a16:creationId xmlns:a16="http://schemas.microsoft.com/office/drawing/2014/main" id="{17155C3A-DE6E-443C-85D3-4451C3496453}"/>
              </a:ext>
            </a:extLst>
          </p:cNvPr>
          <p:cNvSpPr txBox="1"/>
          <p:nvPr/>
        </p:nvSpPr>
        <p:spPr>
          <a:xfrm>
            <a:off x="7449319" y="3606116"/>
            <a:ext cx="1421736" cy="276999"/>
          </a:xfrm>
          <a:prstGeom prst="rect">
            <a:avLst/>
          </a:prstGeom>
          <a:noFill/>
        </p:spPr>
        <p:txBody>
          <a:bodyPr wrap="none" rtlCol="0">
            <a:spAutoFit/>
          </a:bodyPr>
          <a:lstStyle/>
          <a:p>
            <a:r>
              <a:rPr lang="en-US" sz="1200" dirty="0"/>
              <a:t>Velocity of the ball</a:t>
            </a:r>
          </a:p>
        </p:txBody>
      </p: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6853E78A-26BE-4332-B1F0-59F52483D69B}"/>
                  </a:ext>
                </a:extLst>
              </p:cNvPr>
              <p:cNvSpPr txBox="1"/>
              <p:nvPr/>
            </p:nvSpPr>
            <p:spPr>
              <a:xfrm>
                <a:off x="7217799" y="3653864"/>
                <a:ext cx="300915" cy="190501"/>
              </a:xfrm>
              <a:prstGeom prst="rect">
                <a:avLst/>
              </a:prstGeom>
              <a:noFill/>
            </p:spPr>
            <p:txBody>
              <a:bodyPr wrap="none" lIns="0" tIns="0" rIns="0" bIns="0" rtlCol="0">
                <a:spAutoFit/>
              </a:bodyPr>
              <a:lstStyle/>
              <a:p>
                <a14:m>
                  <m:oMath xmlns:m="http://schemas.openxmlformats.org/officeDocument/2006/math">
                    <m:acc>
                      <m:accPr>
                        <m:chr m:val="̇"/>
                        <m:ctrlPr>
                          <a:rPr lang="en-US" sz="1200" b="0" i="1" smtClean="0">
                            <a:latin typeface="Cambria Math" panose="02040503050406030204" pitchFamily="18" charset="0"/>
                          </a:rPr>
                        </m:ctrlPr>
                      </m:accPr>
                      <m:e>
                        <m:r>
                          <a:rPr lang="en-US" sz="1200" i="1">
                            <a:latin typeface="Cambria Math" panose="02040503050406030204" pitchFamily="18" charset="0"/>
                          </a:rPr>
                          <m:t>𝑋</m:t>
                        </m:r>
                      </m:e>
                    </m:acc>
                    <m:r>
                      <a:rPr lang="en-US" sz="1200" b="0" i="1" smtClean="0">
                        <a:latin typeface="Cambria Math" panose="02040503050406030204" pitchFamily="18" charset="0"/>
                      </a:rPr>
                      <m:t>,</m:t>
                    </m:r>
                    <m:acc>
                      <m:accPr>
                        <m:chr m:val="̇"/>
                        <m:ctrlPr>
                          <a:rPr lang="en-US" sz="1200" i="1">
                            <a:latin typeface="Cambria Math" panose="02040503050406030204" pitchFamily="18" charset="0"/>
                          </a:rPr>
                        </m:ctrlPr>
                      </m:accPr>
                      <m:e>
                        <m:r>
                          <a:rPr lang="en-US" sz="1200" b="0" i="1" smtClean="0">
                            <a:latin typeface="Cambria Math" panose="02040503050406030204" pitchFamily="18" charset="0"/>
                          </a:rPr>
                          <m:t>𝑌</m:t>
                        </m:r>
                      </m:e>
                    </m:acc>
                  </m:oMath>
                </a14:m>
                <a:r>
                  <a:rPr lang="en-US" sz="1200" dirty="0"/>
                  <a:t>:</a:t>
                </a:r>
              </a:p>
            </p:txBody>
          </p:sp>
        </mc:Choice>
        <mc:Fallback xmlns="">
          <p:sp>
            <p:nvSpPr>
              <p:cNvPr id="191" name="TextBox 190">
                <a:extLst>
                  <a:ext uri="{FF2B5EF4-FFF2-40B4-BE49-F238E27FC236}">
                    <a16:creationId xmlns:a16="http://schemas.microsoft.com/office/drawing/2014/main" id="{6853E78A-26BE-4332-B1F0-59F52483D69B}"/>
                  </a:ext>
                </a:extLst>
              </p:cNvPr>
              <p:cNvSpPr txBox="1">
                <a:spLocks noRot="1" noChangeAspect="1" noMove="1" noResize="1" noEditPoints="1" noAdjustHandles="1" noChangeArrowheads="1" noChangeShapeType="1" noTextEdit="1"/>
              </p:cNvSpPr>
              <p:nvPr/>
            </p:nvSpPr>
            <p:spPr>
              <a:xfrm>
                <a:off x="7217799" y="3653864"/>
                <a:ext cx="300915" cy="190501"/>
              </a:xfrm>
              <a:prstGeom prst="rect">
                <a:avLst/>
              </a:prstGeom>
              <a:blipFill>
                <a:blip r:embed="rId29"/>
                <a:stretch>
                  <a:fillRect l="-18367" t="-25000" r="-32653" b="-4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ED6AB12-5DD0-48A9-AC4C-07D505931AFD}"/>
                  </a:ext>
                </a:extLst>
              </p:cNvPr>
              <p:cNvSpPr/>
              <p:nvPr/>
            </p:nvSpPr>
            <p:spPr>
              <a:xfrm>
                <a:off x="7113394" y="3864065"/>
                <a:ext cx="37600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𝑂</m:t>
                      </m:r>
                      <m:r>
                        <a:rPr lang="en-US" sz="1200" b="0" i="1" smtClean="0">
                          <a:latin typeface="Cambria Math" panose="02040503050406030204" pitchFamily="18" charset="0"/>
                        </a:rPr>
                        <m:t>:</m:t>
                      </m:r>
                    </m:oMath>
                  </m:oMathPara>
                </a14:m>
                <a:endParaRPr lang="en-US" sz="1200" dirty="0"/>
              </a:p>
            </p:txBody>
          </p:sp>
        </mc:Choice>
        <mc:Fallback xmlns="">
          <p:sp>
            <p:nvSpPr>
              <p:cNvPr id="7" name="Rectangle 6">
                <a:extLst>
                  <a:ext uri="{FF2B5EF4-FFF2-40B4-BE49-F238E27FC236}">
                    <a16:creationId xmlns:a16="http://schemas.microsoft.com/office/drawing/2014/main" id="{EED6AB12-5DD0-48A9-AC4C-07D505931AFD}"/>
                  </a:ext>
                </a:extLst>
              </p:cNvPr>
              <p:cNvSpPr>
                <a:spLocks noRot="1" noChangeAspect="1" noMove="1" noResize="1" noEditPoints="1" noAdjustHandles="1" noChangeArrowheads="1" noChangeShapeType="1" noTextEdit="1"/>
              </p:cNvSpPr>
              <p:nvPr/>
            </p:nvSpPr>
            <p:spPr>
              <a:xfrm>
                <a:off x="7113394" y="3864065"/>
                <a:ext cx="376000" cy="276999"/>
              </a:xfrm>
              <a:prstGeom prst="rect">
                <a:avLst/>
              </a:prstGeom>
              <a:blipFill>
                <a:blip r:embed="rId30"/>
                <a:stretch>
                  <a:fillRect/>
                </a:stretch>
              </a:blipFill>
            </p:spPr>
            <p:txBody>
              <a:bodyPr/>
              <a:lstStyle/>
              <a:p>
                <a:r>
                  <a:rPr lang="en-US">
                    <a:noFill/>
                  </a:rPr>
                  <a:t> </a:t>
                </a:r>
              </a:p>
            </p:txBody>
          </p:sp>
        </mc:Fallback>
      </mc:AlternateContent>
      <p:sp>
        <p:nvSpPr>
          <p:cNvPr id="198" name="TextBox 197">
            <a:extLst>
              <a:ext uri="{FF2B5EF4-FFF2-40B4-BE49-F238E27FC236}">
                <a16:creationId xmlns:a16="http://schemas.microsoft.com/office/drawing/2014/main" id="{6C726113-340B-40E5-BF13-79F9B1073A95}"/>
              </a:ext>
            </a:extLst>
          </p:cNvPr>
          <p:cNvSpPr txBox="1"/>
          <p:nvPr/>
        </p:nvSpPr>
        <p:spPr>
          <a:xfrm>
            <a:off x="7347679" y="3873063"/>
            <a:ext cx="1454244" cy="276999"/>
          </a:xfrm>
          <a:prstGeom prst="rect">
            <a:avLst/>
          </a:prstGeom>
          <a:noFill/>
        </p:spPr>
        <p:txBody>
          <a:bodyPr wrap="none" rtlCol="0">
            <a:spAutoFit/>
          </a:bodyPr>
          <a:lstStyle/>
          <a:p>
            <a:r>
              <a:rPr lang="en-US" sz="1200" dirty="0"/>
              <a:t>Measured Position</a:t>
            </a:r>
          </a:p>
        </p:txBody>
      </p:sp>
      <p:sp>
        <p:nvSpPr>
          <p:cNvPr id="9" name="Rectangle 8">
            <a:extLst>
              <a:ext uri="{FF2B5EF4-FFF2-40B4-BE49-F238E27FC236}">
                <a16:creationId xmlns:a16="http://schemas.microsoft.com/office/drawing/2014/main" id="{6B3D65F8-0608-4438-94FD-7FCAFC1B2A09}"/>
              </a:ext>
            </a:extLst>
          </p:cNvPr>
          <p:cNvSpPr/>
          <p:nvPr/>
        </p:nvSpPr>
        <p:spPr>
          <a:xfrm>
            <a:off x="5283221" y="3318380"/>
            <a:ext cx="3675672" cy="1181686"/>
          </a:xfrm>
          <a:prstGeom prst="rect">
            <a:avLst/>
          </a:prstGeom>
          <a:noFill/>
          <a:ln>
            <a:solidFill>
              <a:srgbClr val="92CDD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CF76C147-DC86-43EB-AC6B-A93DA6696423}"/>
              </a:ext>
            </a:extLst>
          </p:cNvPr>
          <p:cNvSpPr/>
          <p:nvPr/>
        </p:nvSpPr>
        <p:spPr>
          <a:xfrm>
            <a:off x="3502212" y="1384878"/>
            <a:ext cx="5461336" cy="1931914"/>
          </a:xfrm>
          <a:prstGeom prst="rect">
            <a:avLst/>
          </a:prstGeom>
          <a:noFill/>
          <a:ln>
            <a:solidFill>
              <a:srgbClr val="92CDD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C7078E8-3D9A-495C-9AAC-BE8C873A6526}"/>
              </a:ext>
            </a:extLst>
          </p:cNvPr>
          <p:cNvSpPr/>
          <p:nvPr/>
        </p:nvSpPr>
        <p:spPr>
          <a:xfrm>
            <a:off x="5293731" y="3282386"/>
            <a:ext cx="3646027" cy="123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ABA1F503-8E9D-42E5-9357-C453C6B6908F}"/>
              </a:ext>
            </a:extLst>
          </p:cNvPr>
          <p:cNvSpPr/>
          <p:nvPr/>
        </p:nvSpPr>
        <p:spPr>
          <a:xfrm>
            <a:off x="3808987" y="4505950"/>
            <a:ext cx="5149906" cy="848836"/>
          </a:xfrm>
          <a:prstGeom prst="rect">
            <a:avLst/>
          </a:prstGeom>
          <a:noFill/>
          <a:ln>
            <a:solidFill>
              <a:srgbClr val="92CDD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F5F6B68B-E687-4BF2-BDF5-324DB5B95929}"/>
              </a:ext>
            </a:extLst>
          </p:cNvPr>
          <p:cNvSpPr/>
          <p:nvPr/>
        </p:nvSpPr>
        <p:spPr>
          <a:xfrm>
            <a:off x="5303483" y="4425732"/>
            <a:ext cx="3646027" cy="123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858BE0B-48CF-4EA9-A104-8F3269EADFC1}"/>
              </a:ext>
            </a:extLst>
          </p:cNvPr>
          <p:cNvSpPr/>
          <p:nvPr/>
        </p:nvSpPr>
        <p:spPr>
          <a:xfrm>
            <a:off x="918218" y="1811564"/>
            <a:ext cx="2072106" cy="1904364"/>
          </a:xfrm>
          <a:prstGeom prst="roundRect">
            <a:avLst/>
          </a:prstGeom>
          <a:solidFill>
            <a:srgbClr val="BBE0E3">
              <a:alpha val="2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CBB6CDFB-ACE1-4735-89B0-8F22186588DD}"/>
              </a:ext>
            </a:extLst>
          </p:cNvPr>
          <p:cNvCxnSpPr>
            <a:cxnSpLocks/>
          </p:cNvCxnSpPr>
          <p:nvPr/>
        </p:nvCxnSpPr>
        <p:spPr>
          <a:xfrm>
            <a:off x="2219141" y="6049671"/>
            <a:ext cx="228784" cy="1879"/>
          </a:xfrm>
          <a:prstGeom prst="line">
            <a:avLst/>
          </a:prstGeom>
          <a:ln w="28575"/>
        </p:spPr>
        <p:style>
          <a:lnRef idx="1">
            <a:schemeClr val="dk1"/>
          </a:lnRef>
          <a:fillRef idx="0">
            <a:schemeClr val="dk1"/>
          </a:fillRef>
          <a:effectRef idx="0">
            <a:schemeClr val="dk1"/>
          </a:effectRef>
          <a:fontRef idx="minor">
            <a:schemeClr val="tx1"/>
          </a:fontRef>
        </p:style>
      </p:cxnSp>
      <p:cxnSp>
        <p:nvCxnSpPr>
          <p:cNvPr id="216" name="Straight Connector 215">
            <a:extLst>
              <a:ext uri="{FF2B5EF4-FFF2-40B4-BE49-F238E27FC236}">
                <a16:creationId xmlns:a16="http://schemas.microsoft.com/office/drawing/2014/main" id="{88EE51F1-6720-4DC8-A03E-BEF44C04CE24}"/>
              </a:ext>
            </a:extLst>
          </p:cNvPr>
          <p:cNvCxnSpPr>
            <a:cxnSpLocks/>
          </p:cNvCxnSpPr>
          <p:nvPr/>
        </p:nvCxnSpPr>
        <p:spPr>
          <a:xfrm>
            <a:off x="2631873" y="6010979"/>
            <a:ext cx="228784" cy="1879"/>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9BDF93D-E47A-47D5-83D5-BE113F8E15E3}"/>
              </a:ext>
            </a:extLst>
          </p:cNvPr>
          <p:cNvCxnSpPr>
            <a:cxnSpLocks/>
          </p:cNvCxnSpPr>
          <p:nvPr/>
        </p:nvCxnSpPr>
        <p:spPr>
          <a:xfrm flipV="1">
            <a:off x="2365447" y="5898287"/>
            <a:ext cx="160114" cy="144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87D4C074-08ED-45DC-8911-8575D156518E}"/>
              </a:ext>
            </a:extLst>
          </p:cNvPr>
          <p:cNvSpPr txBox="1"/>
          <p:nvPr/>
        </p:nvSpPr>
        <p:spPr>
          <a:xfrm>
            <a:off x="1968685" y="5695256"/>
            <a:ext cx="1087157" cy="246221"/>
          </a:xfrm>
          <a:prstGeom prst="rect">
            <a:avLst/>
          </a:prstGeom>
          <a:noFill/>
        </p:spPr>
        <p:txBody>
          <a:bodyPr wrap="none" rtlCol="0">
            <a:spAutoFit/>
          </a:bodyPr>
          <a:lstStyle/>
          <a:p>
            <a:r>
              <a:rPr lang="en-US" sz="1000" dirty="0"/>
              <a:t>Covering Fabric</a:t>
            </a:r>
          </a:p>
        </p:txBody>
      </p:sp>
      <p:cxnSp>
        <p:nvCxnSpPr>
          <p:cNvPr id="30" name="Straight Arrow Connector 29">
            <a:extLst>
              <a:ext uri="{FF2B5EF4-FFF2-40B4-BE49-F238E27FC236}">
                <a16:creationId xmlns:a16="http://schemas.microsoft.com/office/drawing/2014/main" id="{CBC7C323-3A42-4A96-A70E-C3A683ECA716}"/>
              </a:ext>
            </a:extLst>
          </p:cNvPr>
          <p:cNvCxnSpPr>
            <a:cxnSpLocks/>
          </p:cNvCxnSpPr>
          <p:nvPr/>
        </p:nvCxnSpPr>
        <p:spPr>
          <a:xfrm flipH="1" flipV="1">
            <a:off x="3034799" y="3339193"/>
            <a:ext cx="690450" cy="106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D5EF943-6CE2-49B6-B14A-69ED46EE0FF1}"/>
              </a:ext>
            </a:extLst>
          </p:cNvPr>
          <p:cNvSpPr txBox="1"/>
          <p:nvPr/>
        </p:nvSpPr>
        <p:spPr>
          <a:xfrm>
            <a:off x="3188452" y="3379871"/>
            <a:ext cx="1266693" cy="276999"/>
          </a:xfrm>
          <a:prstGeom prst="rect">
            <a:avLst/>
          </a:prstGeom>
          <a:noFill/>
        </p:spPr>
        <p:txBody>
          <a:bodyPr wrap="none" rtlCol="0">
            <a:spAutoFit/>
          </a:bodyPr>
          <a:lstStyle/>
          <a:p>
            <a:r>
              <a:rPr lang="en-US" sz="1200" dirty="0">
                <a:solidFill>
                  <a:srgbClr val="92CDD2"/>
                </a:solidFill>
              </a:rPr>
              <a:t>Covering Fabric</a:t>
            </a:r>
          </a:p>
        </p:txBody>
      </p:sp>
      <p:cxnSp>
        <p:nvCxnSpPr>
          <p:cNvPr id="8" name="Straight Arrow Connector 7">
            <a:extLst>
              <a:ext uri="{FF2B5EF4-FFF2-40B4-BE49-F238E27FC236}">
                <a16:creationId xmlns:a16="http://schemas.microsoft.com/office/drawing/2014/main" id="{450D7362-F8AB-4AFF-99EA-4CFE10996875}"/>
              </a:ext>
            </a:extLst>
          </p:cNvPr>
          <p:cNvCxnSpPr>
            <a:cxnSpLocks/>
          </p:cNvCxnSpPr>
          <p:nvPr/>
        </p:nvCxnSpPr>
        <p:spPr>
          <a:xfrm flipV="1">
            <a:off x="850554" y="2729920"/>
            <a:ext cx="195654" cy="161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D4DCA11-962F-4175-809F-BC1F86394EED}"/>
              </a:ext>
            </a:extLst>
          </p:cNvPr>
          <p:cNvSpPr txBox="1"/>
          <p:nvPr/>
        </p:nvSpPr>
        <p:spPr>
          <a:xfrm>
            <a:off x="519949" y="2810882"/>
            <a:ext cx="510076" cy="276999"/>
          </a:xfrm>
          <a:prstGeom prst="rect">
            <a:avLst/>
          </a:prstGeom>
          <a:noFill/>
        </p:spPr>
        <p:txBody>
          <a:bodyPr wrap="none" rtlCol="0">
            <a:spAutoFit/>
          </a:bodyPr>
          <a:lstStyle/>
          <a:p>
            <a:r>
              <a:rPr lang="en-US" sz="1200" dirty="0">
                <a:solidFill>
                  <a:srgbClr val="FF0000"/>
                </a:solidFill>
              </a:rPr>
              <a:t>Start</a:t>
            </a:r>
          </a:p>
        </p:txBody>
      </p:sp>
      <p:cxnSp>
        <p:nvCxnSpPr>
          <p:cNvPr id="12" name="Straight Arrow Connector 11">
            <a:extLst>
              <a:ext uri="{FF2B5EF4-FFF2-40B4-BE49-F238E27FC236}">
                <a16:creationId xmlns:a16="http://schemas.microsoft.com/office/drawing/2014/main" id="{3463C0C9-E9B7-45D3-95BA-AA9FE53C821D}"/>
              </a:ext>
            </a:extLst>
          </p:cNvPr>
          <p:cNvCxnSpPr>
            <a:cxnSpLocks/>
          </p:cNvCxnSpPr>
          <p:nvPr/>
        </p:nvCxnSpPr>
        <p:spPr>
          <a:xfrm flipH="1">
            <a:off x="2536871" y="2079812"/>
            <a:ext cx="470856" cy="1024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0" name="Straight Arrow Connector 519">
            <a:extLst>
              <a:ext uri="{FF2B5EF4-FFF2-40B4-BE49-F238E27FC236}">
                <a16:creationId xmlns:a16="http://schemas.microsoft.com/office/drawing/2014/main" id="{FF4B2649-AD13-4723-96EE-9E835ABE2B20}"/>
              </a:ext>
            </a:extLst>
          </p:cNvPr>
          <p:cNvCxnSpPr>
            <a:cxnSpLocks/>
          </p:cNvCxnSpPr>
          <p:nvPr/>
        </p:nvCxnSpPr>
        <p:spPr>
          <a:xfrm flipH="1" flipV="1">
            <a:off x="2485776" y="3372337"/>
            <a:ext cx="849890" cy="30377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65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6B22AF-64DE-4789-BBE1-310B3C52850E}"/>
              </a:ext>
            </a:extLst>
          </p:cNvPr>
          <p:cNvSpPr/>
          <p:nvPr/>
        </p:nvSpPr>
        <p:spPr>
          <a:xfrm>
            <a:off x="0" y="2"/>
            <a:ext cx="9144000" cy="9460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77" fontAlgn="base">
              <a:spcBef>
                <a:spcPct val="0"/>
              </a:spcBef>
              <a:spcAft>
                <a:spcPct val="0"/>
              </a:spcAft>
            </a:pPr>
            <a:endParaRPr lang="en-US" sz="1600" dirty="0">
              <a:solidFill>
                <a:srgbClr val="FFFFFF"/>
              </a:solidFill>
              <a:latin typeface="Arial"/>
            </a:endParaRPr>
          </a:p>
        </p:txBody>
      </p:sp>
      <p:sp>
        <p:nvSpPr>
          <p:cNvPr id="3" name="Rectangle 2">
            <a:extLst>
              <a:ext uri="{FF2B5EF4-FFF2-40B4-BE49-F238E27FC236}">
                <a16:creationId xmlns:a16="http://schemas.microsoft.com/office/drawing/2014/main" id="{EEED0BF2-C361-460E-B6AA-67B603085B16}"/>
              </a:ext>
            </a:extLst>
          </p:cNvPr>
          <p:cNvSpPr txBox="1">
            <a:spLocks noChangeArrowheads="1"/>
          </p:cNvSpPr>
          <p:nvPr/>
        </p:nvSpPr>
        <p:spPr bwMode="auto">
          <a:xfrm>
            <a:off x="1718275" y="89611"/>
            <a:ext cx="60198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189" algn="ctr" rtl="0" fontAlgn="base">
              <a:spcBef>
                <a:spcPct val="0"/>
              </a:spcBef>
              <a:spcAft>
                <a:spcPct val="0"/>
              </a:spcAft>
              <a:defRPr sz="4400">
                <a:solidFill>
                  <a:schemeClr val="tx2"/>
                </a:solidFill>
                <a:latin typeface="Arial" charset="0"/>
              </a:defRPr>
            </a:lvl6pPr>
            <a:lvl7pPr marL="914377" algn="ctr" rtl="0" fontAlgn="base">
              <a:spcBef>
                <a:spcPct val="0"/>
              </a:spcBef>
              <a:spcAft>
                <a:spcPct val="0"/>
              </a:spcAft>
              <a:defRPr sz="4400">
                <a:solidFill>
                  <a:schemeClr val="tx2"/>
                </a:solidFill>
                <a:latin typeface="Arial" charset="0"/>
              </a:defRPr>
            </a:lvl7pPr>
            <a:lvl8pPr marL="1371566" algn="ctr" rtl="0" fontAlgn="base">
              <a:spcBef>
                <a:spcPct val="0"/>
              </a:spcBef>
              <a:spcAft>
                <a:spcPct val="0"/>
              </a:spcAft>
              <a:defRPr sz="4400">
                <a:solidFill>
                  <a:schemeClr val="tx2"/>
                </a:solidFill>
                <a:latin typeface="Arial" charset="0"/>
              </a:defRPr>
            </a:lvl8pPr>
            <a:lvl9pPr marL="1828754" algn="ctr" rtl="0" fontAlgn="base">
              <a:spcBef>
                <a:spcPct val="0"/>
              </a:spcBef>
              <a:spcAft>
                <a:spcPct val="0"/>
              </a:spcAft>
              <a:defRPr sz="4400">
                <a:solidFill>
                  <a:schemeClr val="tx2"/>
                </a:solidFill>
                <a:latin typeface="Arial" charset="0"/>
              </a:defRPr>
            </a:lvl9pPr>
          </a:lstStyle>
          <a:p>
            <a:pPr defTabSz="914400"/>
            <a:r>
              <a:rPr lang="en-US" sz="3000" kern="0">
                <a:solidFill>
                  <a:schemeClr val="bg1"/>
                </a:solidFill>
                <a:latin typeface="Calibri" panose="020F0502020204030204" pitchFamily="34" charset="0"/>
              </a:rPr>
              <a:t>Object Motion Control Using HASEL Array</a:t>
            </a:r>
            <a:endParaRPr lang="en-US" sz="3000" kern="0" dirty="0">
              <a:solidFill>
                <a:schemeClr val="bg1"/>
              </a:solidFill>
              <a:latin typeface="Calibri" panose="020F0502020204030204" pitchFamily="34" charset="0"/>
            </a:endParaRPr>
          </a:p>
        </p:txBody>
      </p:sp>
      <p:pic>
        <p:nvPicPr>
          <p:cNvPr id="4" name="Picture 3">
            <a:extLst>
              <a:ext uri="{FF2B5EF4-FFF2-40B4-BE49-F238E27FC236}">
                <a16:creationId xmlns:a16="http://schemas.microsoft.com/office/drawing/2014/main" id="{1FC0EDB4-E765-4697-85E9-DFE7FF9731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117" y="18179"/>
            <a:ext cx="1191845" cy="842801"/>
          </a:xfrm>
          <a:prstGeom prst="rect">
            <a:avLst/>
          </a:prstGeom>
        </p:spPr>
      </p:pic>
      <p:graphicFrame>
        <p:nvGraphicFramePr>
          <p:cNvPr id="9" name="Diagram 8">
            <a:extLst>
              <a:ext uri="{FF2B5EF4-FFF2-40B4-BE49-F238E27FC236}">
                <a16:creationId xmlns:a16="http://schemas.microsoft.com/office/drawing/2014/main" id="{1E796305-45C2-4BCB-AE36-EABDE8DC7576}"/>
              </a:ext>
            </a:extLst>
          </p:cNvPr>
          <p:cNvGraphicFramePr/>
          <p:nvPr>
            <p:extLst>
              <p:ext uri="{D42A27DB-BD31-4B8C-83A1-F6EECF244321}">
                <p14:modId xmlns:p14="http://schemas.microsoft.com/office/powerpoint/2010/main" val="3630269261"/>
              </p:ext>
            </p:extLst>
          </p:nvPr>
        </p:nvGraphicFramePr>
        <p:xfrm>
          <a:off x="1524000" y="34370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25CE4AF0-E60C-4030-B94E-B60DC4C49A3F}"/>
              </a:ext>
            </a:extLst>
          </p:cNvPr>
          <p:cNvSpPr txBox="1"/>
          <p:nvPr/>
        </p:nvSpPr>
        <p:spPr>
          <a:xfrm>
            <a:off x="393539" y="3993266"/>
            <a:ext cx="787395" cy="1754326"/>
          </a:xfrm>
          <a:prstGeom prst="rect">
            <a:avLst/>
          </a:prstGeom>
          <a:noFill/>
        </p:spPr>
        <p:txBody>
          <a:bodyPr wrap="none" rtlCol="0">
            <a:spAutoFit/>
          </a:bodyPr>
          <a:lstStyle/>
          <a:p>
            <a:r>
              <a:rPr lang="en-US" dirty="0"/>
              <a:t>Pros:</a:t>
            </a:r>
          </a:p>
          <a:p>
            <a:endParaRPr lang="en-US" dirty="0"/>
          </a:p>
          <a:p>
            <a:endParaRPr lang="en-US" dirty="0"/>
          </a:p>
          <a:p>
            <a:endParaRPr lang="en-US" dirty="0"/>
          </a:p>
          <a:p>
            <a:endParaRPr lang="en-US" dirty="0"/>
          </a:p>
          <a:p>
            <a:r>
              <a:rPr lang="en-US" dirty="0"/>
              <a:t>Cons:</a:t>
            </a:r>
          </a:p>
        </p:txBody>
      </p:sp>
      <p:cxnSp>
        <p:nvCxnSpPr>
          <p:cNvPr id="12" name="Straight Connector 11">
            <a:extLst>
              <a:ext uri="{FF2B5EF4-FFF2-40B4-BE49-F238E27FC236}">
                <a16:creationId xmlns:a16="http://schemas.microsoft.com/office/drawing/2014/main" id="{E4D0B308-57A9-455F-9ADA-2D2762F29E56}"/>
              </a:ext>
            </a:extLst>
          </p:cNvPr>
          <p:cNvCxnSpPr/>
          <p:nvPr/>
        </p:nvCxnSpPr>
        <p:spPr>
          <a:xfrm>
            <a:off x="1180934" y="4812556"/>
            <a:ext cx="692134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C0B54B-97F6-4B85-BEB6-E5036EBE1179}"/>
              </a:ext>
            </a:extLst>
          </p:cNvPr>
          <p:cNvSpPr txBox="1"/>
          <p:nvPr/>
        </p:nvSpPr>
        <p:spPr>
          <a:xfrm>
            <a:off x="1320142" y="3575801"/>
            <a:ext cx="208083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Infinite distance travel</a:t>
            </a:r>
          </a:p>
          <a:p>
            <a:pPr marL="285750" indent="-285750">
              <a:buFont typeface="Arial" panose="020B0604020202020204" pitchFamily="34" charset="0"/>
              <a:buChar char="•"/>
            </a:pPr>
            <a:r>
              <a:rPr lang="en-US" dirty="0"/>
              <a:t>Modelling Ball Dynamics</a:t>
            </a:r>
          </a:p>
          <a:p>
            <a:pPr marL="285750" indent="-285750">
              <a:buFont typeface="Arial" panose="020B0604020202020204" pitchFamily="34" charset="0"/>
              <a:buChar char="•"/>
            </a:pPr>
            <a:endParaRPr lang="en-US" dirty="0"/>
          </a:p>
        </p:txBody>
      </p:sp>
      <p:sp>
        <p:nvSpPr>
          <p:cNvPr id="14" name="TextBox 13">
            <a:extLst>
              <a:ext uri="{FF2B5EF4-FFF2-40B4-BE49-F238E27FC236}">
                <a16:creationId xmlns:a16="http://schemas.microsoft.com/office/drawing/2014/main" id="{DC16A359-CCF2-4D92-AF96-887E9F969EFF}"/>
              </a:ext>
            </a:extLst>
          </p:cNvPr>
          <p:cNvSpPr txBox="1"/>
          <p:nvPr/>
        </p:nvSpPr>
        <p:spPr>
          <a:xfrm>
            <a:off x="1311538" y="4821749"/>
            <a:ext cx="2080836" cy="923330"/>
          </a:xfrm>
          <a:prstGeom prst="rect">
            <a:avLst/>
          </a:prstGeom>
          <a:noFill/>
        </p:spPr>
        <p:txBody>
          <a:bodyPr wrap="square" rtlCol="0">
            <a:spAutoFit/>
          </a:bodyPr>
          <a:lstStyle/>
          <a:p>
            <a:pPr marL="285750" indent="-285750">
              <a:buFont typeface="Arial" panose="020B0604020202020204" pitchFamily="34" charset="0"/>
              <a:buChar char="•"/>
            </a:pPr>
            <a:r>
              <a:rPr lang="en-US" dirty="0"/>
              <a:t>Difficult first step</a:t>
            </a:r>
          </a:p>
          <a:p>
            <a:pPr marL="285750" indent="-285750">
              <a:buFont typeface="Arial" panose="020B0604020202020204" pitchFamily="34" charset="0"/>
              <a:buChar char="•"/>
            </a:pPr>
            <a:endParaRPr lang="en-US" dirty="0"/>
          </a:p>
        </p:txBody>
      </p:sp>
      <p:sp>
        <p:nvSpPr>
          <p:cNvPr id="15" name="TextBox 14">
            <a:extLst>
              <a:ext uri="{FF2B5EF4-FFF2-40B4-BE49-F238E27FC236}">
                <a16:creationId xmlns:a16="http://schemas.microsoft.com/office/drawing/2014/main" id="{7ACA8C33-7738-4BBD-AB2A-7EA4CF1CF6A7}"/>
              </a:ext>
            </a:extLst>
          </p:cNvPr>
          <p:cNvSpPr txBox="1"/>
          <p:nvPr/>
        </p:nvSpPr>
        <p:spPr>
          <a:xfrm>
            <a:off x="5743023" y="3488605"/>
            <a:ext cx="249815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Simple, doesn’t need control</a:t>
            </a:r>
          </a:p>
          <a:p>
            <a:pPr marL="285750" indent="-285750">
              <a:buFont typeface="Arial" panose="020B0604020202020204" pitchFamily="34" charset="0"/>
              <a:buChar char="•"/>
            </a:pPr>
            <a:r>
              <a:rPr lang="en-US" dirty="0"/>
              <a:t>Can be compared with closed-loop</a:t>
            </a:r>
          </a:p>
          <a:p>
            <a:pPr marL="285750" indent="-285750">
              <a:buFont typeface="Arial" panose="020B0604020202020204" pitchFamily="34" charset="0"/>
              <a:buChar char="•"/>
            </a:pPr>
            <a:endParaRPr lang="en-US" dirty="0"/>
          </a:p>
        </p:txBody>
      </p:sp>
      <p:sp>
        <p:nvSpPr>
          <p:cNvPr id="16" name="TextBox 15">
            <a:extLst>
              <a:ext uri="{FF2B5EF4-FFF2-40B4-BE49-F238E27FC236}">
                <a16:creationId xmlns:a16="http://schemas.microsoft.com/office/drawing/2014/main" id="{D17FA9C1-CC1B-4F4E-BE7D-E06C7216BBFD}"/>
              </a:ext>
            </a:extLst>
          </p:cNvPr>
          <p:cNvSpPr txBox="1"/>
          <p:nvPr/>
        </p:nvSpPr>
        <p:spPr>
          <a:xfrm>
            <a:off x="5734419" y="4898203"/>
            <a:ext cx="249815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Fabrication challenges to begin with</a:t>
            </a:r>
          </a:p>
          <a:p>
            <a:pPr marL="285750" indent="-285750">
              <a:buFont typeface="Arial" panose="020B0604020202020204" pitchFamily="34" charset="0"/>
              <a:buChar char="•"/>
            </a:pPr>
            <a:endParaRPr lang="en-US" dirty="0"/>
          </a:p>
        </p:txBody>
      </p:sp>
      <p:sp>
        <p:nvSpPr>
          <p:cNvPr id="17" name="TextBox 16">
            <a:extLst>
              <a:ext uri="{FF2B5EF4-FFF2-40B4-BE49-F238E27FC236}">
                <a16:creationId xmlns:a16="http://schemas.microsoft.com/office/drawing/2014/main" id="{FD35024E-4A5C-4A81-B9F1-9590BD435513}"/>
              </a:ext>
            </a:extLst>
          </p:cNvPr>
          <p:cNvSpPr txBox="1"/>
          <p:nvPr/>
        </p:nvSpPr>
        <p:spPr>
          <a:xfrm>
            <a:off x="3431984" y="3488605"/>
            <a:ext cx="2138187"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Control is straight forward</a:t>
            </a:r>
          </a:p>
          <a:p>
            <a:pPr marL="285750" indent="-285750">
              <a:buFont typeface="Arial" panose="020B0604020202020204" pitchFamily="34" charset="0"/>
              <a:buChar char="•"/>
            </a:pPr>
            <a:endParaRPr lang="en-US" dirty="0"/>
          </a:p>
        </p:txBody>
      </p:sp>
      <p:sp>
        <p:nvSpPr>
          <p:cNvPr id="18" name="TextBox 17">
            <a:extLst>
              <a:ext uri="{FF2B5EF4-FFF2-40B4-BE49-F238E27FC236}">
                <a16:creationId xmlns:a16="http://schemas.microsoft.com/office/drawing/2014/main" id="{E2FC96BA-F177-473E-9F62-D6BDEC729D0C}"/>
              </a:ext>
            </a:extLst>
          </p:cNvPr>
          <p:cNvSpPr txBox="1"/>
          <p:nvPr/>
        </p:nvSpPr>
        <p:spPr>
          <a:xfrm>
            <a:off x="3431984" y="4826673"/>
            <a:ext cx="249815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Might not help as much when controlling a ball</a:t>
            </a:r>
          </a:p>
          <a:p>
            <a:pPr marL="285750" indent="-285750">
              <a:buFont typeface="Arial" panose="020B0604020202020204" pitchFamily="34" charset="0"/>
              <a:buChar char="•"/>
            </a:pPr>
            <a:r>
              <a:rPr lang="en-US" dirty="0"/>
              <a:t>What is load?</a:t>
            </a:r>
          </a:p>
          <a:p>
            <a:pPr marL="285750" indent="-285750">
              <a:buFont typeface="Arial" panose="020B0604020202020204" pitchFamily="34" charset="0"/>
              <a:buChar char="•"/>
            </a:pPr>
            <a:r>
              <a:rPr lang="en-US" dirty="0"/>
              <a:t>What is disturbance?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3908247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1147</TotalTime>
  <Words>794</Words>
  <Application>Microsoft Office PowerPoint</Application>
  <PresentationFormat>On-screen Show (4:3)</PresentationFormat>
  <Paragraphs>96</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Cambria Math</vt:lpstr>
      <vt:lpstr>Tahoma</vt:lpstr>
      <vt:lpstr>Times New Roman</vt:lpstr>
      <vt:lpstr>Wingdings</vt:lpstr>
      <vt:lpstr>Default Design</vt:lpstr>
      <vt:lpstr>Object Motion Control Using HASEL Array</vt:lpstr>
      <vt:lpstr>Object Motion Control Using HASEL Array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Voltage Insulation Testing Report 1</dc:title>
  <dc:creator>Dade</dc:creator>
  <cp:lastModifiedBy>Khoi Ly</cp:lastModifiedBy>
  <cp:revision>104</cp:revision>
  <dcterms:created xsi:type="dcterms:W3CDTF">2018-07-30T20:26:39Z</dcterms:created>
  <dcterms:modified xsi:type="dcterms:W3CDTF">2018-09-07T18:48:34Z</dcterms:modified>
</cp:coreProperties>
</file>