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29"/>
  </p:notesMasterIdLst>
  <p:handoutMasterIdLst>
    <p:handoutMasterId r:id="rId30"/>
  </p:handoutMasterIdLst>
  <p:sldIdLst>
    <p:sldId id="257" r:id="rId2"/>
    <p:sldId id="265" r:id="rId3"/>
    <p:sldId id="270" r:id="rId4"/>
    <p:sldId id="280" r:id="rId5"/>
    <p:sldId id="271" r:id="rId6"/>
    <p:sldId id="272" r:id="rId7"/>
    <p:sldId id="273" r:id="rId8"/>
    <p:sldId id="274" r:id="rId9"/>
    <p:sldId id="275" r:id="rId10"/>
    <p:sldId id="277" r:id="rId11"/>
    <p:sldId id="276" r:id="rId12"/>
    <p:sldId id="281" r:id="rId13"/>
    <p:sldId id="282" r:id="rId14"/>
    <p:sldId id="278" r:id="rId15"/>
    <p:sldId id="283" r:id="rId16"/>
    <p:sldId id="286" r:id="rId17"/>
    <p:sldId id="279" r:id="rId18"/>
    <p:sldId id="284" r:id="rId19"/>
    <p:sldId id="285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69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70" d="100"/>
          <a:sy n="70" d="100"/>
        </p:scale>
        <p:origin x="12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Data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AKIEC     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82-438E-8A4D-7FA7272991F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BCC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82-438E-8A4D-7FA7272991F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BKL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1099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782-438E-8A4D-7FA7272991F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DF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782-438E-8A4D-7FA7272991F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MEL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1113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782-438E-8A4D-7FA7272991F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NV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6705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782-438E-8A4D-7FA7272991FD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VASC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782-438E-8A4D-7FA7272991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784864"/>
        <c:axId val="54783616"/>
      </c:barChart>
      <c:catAx>
        <c:axId val="54784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783616"/>
        <c:crosses val="autoZero"/>
        <c:auto val="1"/>
        <c:lblAlgn val="ctr"/>
        <c:lblOffset val="100"/>
        <c:noMultiLvlLbl val="0"/>
      </c:catAx>
      <c:valAx>
        <c:axId val="54783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784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49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754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6/7/2022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8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Text&#10;&#10;Description automatically generated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12" y="317038"/>
            <a:ext cx="2576374" cy="936215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413012" y="2421636"/>
            <a:ext cx="7584576" cy="13319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DIAGNOSIS SUPPORT OF SKIN LESION CLASSIFICATION USING CNN AND SOFT ATTENTION</a:t>
            </a: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413012" y="3567622"/>
            <a:ext cx="7342482" cy="13319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sz="2800" b="0" dirty="0"/>
          </a:p>
          <a:p>
            <a:r>
              <a:rPr lang="en-US" sz="2400" b="0" dirty="0" err="1"/>
              <a:t>Đỗ</a:t>
            </a:r>
            <a:r>
              <a:rPr lang="en-US" sz="2400" b="0" dirty="0"/>
              <a:t> </a:t>
            </a:r>
            <a:r>
              <a:rPr lang="en-US" sz="2400" b="0" dirty="0" err="1"/>
              <a:t>Hoàng</a:t>
            </a:r>
            <a:r>
              <a:rPr lang="en-US" sz="2400" b="0" dirty="0"/>
              <a:t> </a:t>
            </a:r>
            <a:r>
              <a:rPr lang="en-US" sz="2400" b="0" dirty="0" err="1"/>
              <a:t>Khôi</a:t>
            </a:r>
            <a:r>
              <a:rPr lang="en-US" sz="2400" b="0" dirty="0"/>
              <a:t> – 20200332 – CTTT </a:t>
            </a:r>
            <a:r>
              <a:rPr lang="en-US" sz="2400" b="0" dirty="0" err="1"/>
              <a:t>Điện</a:t>
            </a:r>
            <a:r>
              <a:rPr lang="en-US" sz="2400" b="0" dirty="0"/>
              <a:t> </a:t>
            </a:r>
            <a:r>
              <a:rPr lang="en-US" sz="2400" b="0" dirty="0" err="1"/>
              <a:t>tử</a:t>
            </a:r>
            <a:r>
              <a:rPr lang="en-US" sz="2400" b="0" dirty="0"/>
              <a:t> 01</a:t>
            </a:r>
            <a:r>
              <a:rPr lang="en-US" sz="2800" b="0" dirty="0"/>
              <a:t>.</a:t>
            </a:r>
          </a:p>
          <a:p>
            <a:r>
              <a:rPr lang="en-US" sz="2400" b="0" dirty="0"/>
              <a:t>TS. </a:t>
            </a:r>
            <a:r>
              <a:rPr lang="en-US" sz="2400" b="0" dirty="0" err="1"/>
              <a:t>Nguyễn</a:t>
            </a:r>
            <a:r>
              <a:rPr lang="en-US" sz="2400" b="0" dirty="0"/>
              <a:t> </a:t>
            </a:r>
            <a:r>
              <a:rPr lang="en-US" sz="2400" b="0" dirty="0" err="1"/>
              <a:t>Việt</a:t>
            </a:r>
            <a:r>
              <a:rPr lang="en-US" sz="2400" b="0" dirty="0"/>
              <a:t> </a:t>
            </a:r>
            <a:r>
              <a:rPr lang="en-US" sz="2400" b="0" dirty="0" err="1"/>
              <a:t>Dũng</a:t>
            </a:r>
            <a:endParaRPr lang="en-US" sz="2400" b="0" dirty="0"/>
          </a:p>
          <a:p>
            <a:endParaRPr lang="en-US" sz="2800" b="0" dirty="0"/>
          </a:p>
          <a:p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Schema – Backbone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9ED20D-E1F7-F75F-557D-6EB3355D8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248" y="1154966"/>
            <a:ext cx="7625503" cy="454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783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Schema – Soft Attention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3B2427-F3E1-C5F3-C16F-88990CAF7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714" y="1105255"/>
            <a:ext cx="2867025" cy="771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227CFF-BC35-571F-6735-3FE5EC028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" y="2019299"/>
            <a:ext cx="9010366" cy="308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982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Schema – Soft Attention Module Block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5F118F-2824-270A-3204-5BDF5039B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979" y="1603078"/>
            <a:ext cx="5980041" cy="365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421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Schema</a:t>
            </a:r>
          </a:p>
        </p:txBody>
      </p:sp>
      <p:pic>
        <p:nvPicPr>
          <p:cNvPr id="4" name="Picture 3" descr="Chart, waterfall chart&#10;&#10;Description automatically generated">
            <a:extLst>
              <a:ext uri="{FF2B5EF4-FFF2-40B4-BE49-F238E27FC236}">
                <a16:creationId xmlns:a16="http://schemas.microsoft.com/office/drawing/2014/main" id="{015DCF05-9FEF-0B8D-C9F8-E6F2C8809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94" y="1462622"/>
            <a:ext cx="8567729" cy="393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495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DEC79D-8375-6BF3-E48F-F43EB0527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215" y="1153520"/>
            <a:ext cx="4000500" cy="647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F10CCD-D55C-FB7B-C4AC-C6D0B3540699}"/>
                  </a:ext>
                </a:extLst>
              </p:cNvPr>
              <p:cNvSpPr txBox="1"/>
              <p:nvPr/>
            </p:nvSpPr>
            <p:spPr>
              <a:xfrm flipH="1">
                <a:off x="1507479" y="2271403"/>
                <a:ext cx="5937972" cy="2785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𝑤𝑒𝑖𝑔h𝑡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𝑚𝑜𝑑𝑒𝑙</m:t>
                    </m:r>
                  </m:oMath>
                </a14:m>
                <a:endParaRPr lang="en-US" sz="25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𝑓𝑒𝑎𝑡𝑢𝑟𝑒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𝑖𝑛𝑝𝑢𝑡</m:t>
                    </m:r>
                  </m:oMath>
                </a14:m>
                <a:endParaRPr lang="en-US" sz="25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𝑁𝑢𝑚𝑏𝑒𝑟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𝑡𝑟𝑎𝑖𝑛𝑖𝑛𝑔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𝑒𝑥𝑎𝑚𝑝𝑙𝑒𝑠</m:t>
                    </m:r>
                  </m:oMath>
                </a14:m>
                <a:endParaRPr lang="en-US" sz="25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𝑁𝑢𝑚𝑏𝑒𝑟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𝑐𝑙𝑎𝑠𝑠𝑒𝑠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𝑑𝑎𝑡𝑎𝑠𝑒𝑡</m:t>
                    </m:r>
                  </m:oMath>
                </a14:m>
                <a:endParaRPr lang="en-US" sz="25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𝑊𝑒𝑖𝑔h𝑡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𝑟𝑒𝑙𝑎𝑡𝑒𝑑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𝑐𝑙𝑎𝑠𝑠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5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5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2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𝑜𝑢𝑡𝑝𝑢𝑡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𝑚𝑜𝑑𝑒𝑙</m:t>
                    </m:r>
                  </m:oMath>
                </a14:m>
                <a:endParaRPr lang="en-US" sz="25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5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𝑒𝑥𝑝𝑒𝑐𝑡𝑒𝑑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𝑜𝑢𝑡𝑝𝑢𝑡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𝑚𝑜𝑑𝑒𝑙</m:t>
                    </m:r>
                  </m:oMath>
                </a14:m>
                <a:endParaRPr lang="en-US" sz="2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F10CCD-D55C-FB7B-C4AC-C6D0B3540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507479" y="2271403"/>
                <a:ext cx="5937972" cy="2785378"/>
              </a:xfrm>
              <a:prstGeom prst="rect">
                <a:avLst/>
              </a:prstGeom>
              <a:blipFill>
                <a:blip r:embed="rId3"/>
                <a:stretch>
                  <a:fillRect l="-1437" t="-1313" r="-821" b="-3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4314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F8B219-8564-9EA1-7B6C-FE7279965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2A3DBB-BCD3-AF33-ECD8-9C9260012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CA91EB-6845-4E98-CB7B-6E6BCFEC8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11" y="1415618"/>
            <a:ext cx="7689287" cy="20887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65A158-4B93-3402-92DB-24C3FE017EF6}"/>
                  </a:ext>
                </a:extLst>
              </p:cNvPr>
              <p:cNvSpPr txBox="1"/>
              <p:nvPr/>
            </p:nvSpPr>
            <p:spPr>
              <a:xfrm>
                <a:off x="1692322" y="3848669"/>
                <a:ext cx="679737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𝑡𝑟𝑎𝑖𝑛𝑖𝑛𝑔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𝑒𝑥𝑎𝑚𝑝𝑙𝑒𝑠</m:t>
                    </m:r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𝑡𝑟𝑎𝑖𝑛𝑖𝑛𝑔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𝑒𝑥𝑎𝑚𝑝𝑙𝑒𝑠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𝑟𝑒𝑠𝑝𝑒𝑐𝑡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𝑐𝑙𝑎𝑠𝑠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𝑚𝑎𝑡𝑟𝑖𝑥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𝑖𝑛𝑣𝑒𝑟𝑠𝑒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65A158-4B93-3402-92DB-24C3FE017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322" y="3848669"/>
                <a:ext cx="6797374" cy="923330"/>
              </a:xfrm>
              <a:prstGeom prst="rect">
                <a:avLst/>
              </a:prstGeom>
              <a:blipFill>
                <a:blip r:embed="rId3"/>
                <a:stretch>
                  <a:fillRect l="-628" t="-1316"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5943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6193DD-2C16-8418-FAC5-6E3891995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123F55-DA96-E806-0A05-C94B8DA6D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E94B3E7-95C7-18BE-9381-32F839123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720913"/>
              </p:ext>
            </p:extLst>
          </p:nvPr>
        </p:nvGraphicFramePr>
        <p:xfrm>
          <a:off x="1524000" y="1014862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281665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551081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60507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156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15946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AB0CC20-8CFE-56D3-944D-0AF778E59A7D}"/>
              </a:ext>
            </a:extLst>
          </p:cNvPr>
          <p:cNvSpPr txBox="1"/>
          <p:nvPr/>
        </p:nvSpPr>
        <p:spPr>
          <a:xfrm>
            <a:off x="1009935" y="2702257"/>
            <a:ext cx="74653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Tactics during training: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Early-Stopping: Stop when model loss does not decrease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No. waiting epoch: </a:t>
            </a:r>
            <a:r>
              <a:rPr lang="en-US" b="1" dirty="0"/>
              <a:t>35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Learning rate Reduction: decrease the learning rate when validation accuracy does not increase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Initial Learning rate: </a:t>
            </a:r>
            <a:r>
              <a:rPr lang="en-US" b="1" dirty="0"/>
              <a:t>1e-04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Minimum Learning rate: </a:t>
            </a:r>
            <a:r>
              <a:rPr lang="en-US" b="1" dirty="0"/>
              <a:t>1e-08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Check-Point: Save the best model – highest accuracy on validation data. </a:t>
            </a:r>
          </a:p>
        </p:txBody>
      </p:sp>
    </p:spTree>
    <p:extLst>
      <p:ext uri="{BB962C8B-B14F-4D97-AF65-F5344CB8AC3E}">
        <p14:creationId xmlns:p14="http://schemas.microsoft.com/office/powerpoint/2010/main" val="1292156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04FEE4-0BA7-09F6-3AF2-FC9E5FFA4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25" y="1923840"/>
            <a:ext cx="8230749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3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2FFA5B-EF19-6BB4-3274-9789229AD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EA1BC3-A476-D72D-F8CE-82AA6EE6C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7F7E10-15FC-991B-8162-F2859CED3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67" y="996405"/>
            <a:ext cx="2829320" cy="22005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636237-F506-537C-CB7B-44545D2A9593}"/>
              </a:ext>
            </a:extLst>
          </p:cNvPr>
          <p:cNvSpPr txBox="1"/>
          <p:nvPr/>
        </p:nvSpPr>
        <p:spPr>
          <a:xfrm>
            <a:off x="3356877" y="1773530"/>
            <a:ext cx="5336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The True Positive(TP) of all classes, in this case, is the main diagonal of matrix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NimbusRomNo9L-ReguItal"/>
              </a:rPr>
              <a:t>A.</a:t>
            </a:r>
            <a:r>
              <a:rPr lang="en-US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472197-D9E1-5060-BF32-09A16243A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30" y="3425011"/>
            <a:ext cx="8516539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910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A329EC-76E2-9B4B-2E93-E8FABF6DB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B07F98-3FFA-0ED6-797D-36CFF599C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427086-CBE0-AA10-A112-03C1CCDF5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021" y="2328709"/>
            <a:ext cx="7401958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228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2629779-9614-FE93-E3F4-3C7340F5D4A0}"/>
              </a:ext>
            </a:extLst>
          </p:cNvPr>
          <p:cNvSpPr/>
          <p:nvPr/>
        </p:nvSpPr>
        <p:spPr>
          <a:xfrm>
            <a:off x="518613" y="2123938"/>
            <a:ext cx="3234521" cy="3210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9,500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people are diagnosed with skin cancer each day in the US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565DDE-1E97-A241-87CC-C2ACC3A3C89F}"/>
              </a:ext>
            </a:extLst>
          </p:cNvPr>
          <p:cNvSpPr/>
          <p:nvPr/>
        </p:nvSpPr>
        <p:spPr>
          <a:xfrm>
            <a:off x="5322627" y="2106878"/>
            <a:ext cx="3234521" cy="3210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3,600,000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People are diagnosed with basal cell skin each year.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BE08AA-0C9B-0E9E-6F22-7D37E3493387}"/>
              </a:ext>
            </a:extLst>
          </p:cNvPr>
          <p:cNvSpPr txBox="1"/>
          <p:nvPr/>
        </p:nvSpPr>
        <p:spPr>
          <a:xfrm>
            <a:off x="1201003" y="1078173"/>
            <a:ext cx="675564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AMERICAN CANCER SOCIETY 2022 STATISTICS</a:t>
            </a:r>
          </a:p>
        </p:txBody>
      </p:sp>
    </p:spTree>
    <p:extLst>
      <p:ext uri="{BB962C8B-B14F-4D97-AF65-F5344CB8AC3E}">
        <p14:creationId xmlns:p14="http://schemas.microsoft.com/office/powerpoint/2010/main" val="292364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FC9460-2865-D30C-40AF-F8E6EAC5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EFFF60-C902-ACC5-D0B8-D258155EF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and Discussion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F3EC60-38CB-B4E2-DBC8-463F1A293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706" y="1601285"/>
            <a:ext cx="5820587" cy="7621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FABD5E-F982-A89E-3B18-073460B1C3EB}"/>
              </a:ext>
            </a:extLst>
          </p:cNvPr>
          <p:cNvSpPr txBox="1"/>
          <p:nvPr/>
        </p:nvSpPr>
        <p:spPr>
          <a:xfrm>
            <a:off x="235077" y="967536"/>
            <a:ext cx="54269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Accuracy of the model with Augment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2A8F4B-026E-40E7-2379-64FE6D88F683}"/>
              </a:ext>
            </a:extLst>
          </p:cNvPr>
          <p:cNvSpPr txBox="1"/>
          <p:nvPr/>
        </p:nvSpPr>
        <p:spPr>
          <a:xfrm>
            <a:off x="235077" y="2584398"/>
            <a:ext cx="54906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Accuracy of the model with Metadata Data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827C5A-A511-4B66-4DB7-59DB9AF81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67" y="3267679"/>
            <a:ext cx="7621064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945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F59A54-ED9E-C945-8D6E-33D430E8E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769118B6-A2C7-80A0-366E-A0493590B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950" y="79375"/>
            <a:ext cx="8674100" cy="450850"/>
          </a:xfrm>
        </p:spPr>
        <p:txBody>
          <a:bodyPr/>
          <a:lstStyle/>
          <a:p>
            <a:r>
              <a:rPr lang="en-US" dirty="0"/>
              <a:t>Result and Discussion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6471F5-FBC7-2E29-7228-974C71C5B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19" y="1214652"/>
            <a:ext cx="8417731" cy="49131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49AE1A-C2F8-6498-25E3-4A40EA4EED70}"/>
              </a:ext>
            </a:extLst>
          </p:cNvPr>
          <p:cNvSpPr txBox="1"/>
          <p:nvPr/>
        </p:nvSpPr>
        <p:spPr>
          <a:xfrm>
            <a:off x="234950" y="783765"/>
            <a:ext cx="30748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F1-score of the models</a:t>
            </a:r>
          </a:p>
        </p:txBody>
      </p:sp>
    </p:spTree>
    <p:extLst>
      <p:ext uri="{BB962C8B-B14F-4D97-AF65-F5344CB8AC3E}">
        <p14:creationId xmlns:p14="http://schemas.microsoft.com/office/powerpoint/2010/main" val="1686661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F59A54-ED9E-C945-8D6E-33D430E8E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769118B6-A2C7-80A0-366E-A0493590B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950" y="79375"/>
            <a:ext cx="8674100" cy="450850"/>
          </a:xfrm>
        </p:spPr>
        <p:txBody>
          <a:bodyPr/>
          <a:lstStyle/>
          <a:p>
            <a:r>
              <a:rPr lang="en-US" dirty="0"/>
              <a:t>Result and Discussion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49AE1A-C2F8-6498-25E3-4A40EA4EED70}"/>
              </a:ext>
            </a:extLst>
          </p:cNvPr>
          <p:cNvSpPr txBox="1"/>
          <p:nvPr/>
        </p:nvSpPr>
        <p:spPr>
          <a:xfrm>
            <a:off x="234950" y="783765"/>
            <a:ext cx="35285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Recall-score of the models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D8E401-CC8F-7A48-C51E-B94E8B85C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70" y="1214652"/>
            <a:ext cx="7779224" cy="495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037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EFA8EC-8599-F870-EE53-2FBFD975B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AD1A38-C283-0208-23D4-92340E85E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and Discussion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96E58E-33D0-3F93-2322-4ACD95F93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75" y="2155356"/>
            <a:ext cx="8410850" cy="31672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EB52D3-A3CA-C043-C28E-556739568ECD}"/>
              </a:ext>
            </a:extLst>
          </p:cNvPr>
          <p:cNvSpPr txBox="1"/>
          <p:nvPr/>
        </p:nvSpPr>
        <p:spPr>
          <a:xfrm>
            <a:off x="576144" y="1296543"/>
            <a:ext cx="53351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Performance of the mobile based models</a:t>
            </a:r>
          </a:p>
        </p:txBody>
      </p:sp>
    </p:spTree>
    <p:extLst>
      <p:ext uri="{BB962C8B-B14F-4D97-AF65-F5344CB8AC3E}">
        <p14:creationId xmlns:p14="http://schemas.microsoft.com/office/powerpoint/2010/main" val="762375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6F4471-7DA2-F5AF-3BDE-B910074B5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52D2A919-67F6-B6C6-32A0-279257CC1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950" y="79375"/>
            <a:ext cx="8674100" cy="450850"/>
          </a:xfrm>
        </p:spPr>
        <p:txBody>
          <a:bodyPr/>
          <a:lstStyle/>
          <a:p>
            <a:r>
              <a:rPr lang="en-US" dirty="0"/>
              <a:t>Result and Discussion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F51AAD-3125-F7C1-51CA-B53F2E41B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56" y="2218884"/>
            <a:ext cx="7787887" cy="30627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138FB2-502A-34DD-D980-4DCFF2E91CCF}"/>
              </a:ext>
            </a:extLst>
          </p:cNvPr>
          <p:cNvSpPr txBox="1"/>
          <p:nvPr/>
        </p:nvSpPr>
        <p:spPr>
          <a:xfrm>
            <a:off x="576144" y="1296543"/>
            <a:ext cx="79990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Performance of the MobileNetV3Large in different construction</a:t>
            </a:r>
          </a:p>
        </p:txBody>
      </p:sp>
    </p:spTree>
    <p:extLst>
      <p:ext uri="{BB962C8B-B14F-4D97-AF65-F5344CB8AC3E}">
        <p14:creationId xmlns:p14="http://schemas.microsoft.com/office/powerpoint/2010/main" val="23256477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07B177-6AC6-8EFD-247E-A073913C1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F9E6AC-4172-0EBF-82A8-D0F7CAC8A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and Discussion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831417-91F2-47DE-ACEF-955B5383F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558" y="1628736"/>
            <a:ext cx="3576884" cy="21272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D9EA92-65B7-F8E0-4405-61929AFE7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89" y="3962847"/>
            <a:ext cx="8624994" cy="17980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529975-63A7-80C9-9F99-2D134093A381}"/>
              </a:ext>
            </a:extLst>
          </p:cNvPr>
          <p:cNvSpPr txBox="1"/>
          <p:nvPr/>
        </p:nvSpPr>
        <p:spPr>
          <a:xfrm>
            <a:off x="376892" y="1094404"/>
            <a:ext cx="79255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Performance of the MobileNetV3Large – the best construction</a:t>
            </a:r>
          </a:p>
        </p:txBody>
      </p:sp>
    </p:spTree>
    <p:extLst>
      <p:ext uri="{BB962C8B-B14F-4D97-AF65-F5344CB8AC3E}">
        <p14:creationId xmlns:p14="http://schemas.microsoft.com/office/powerpoint/2010/main" val="2019793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EF5EB2-101E-37ED-950C-CC9F0BA7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FDDC36-397B-ABD0-5140-1BC9B40FD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45E0A3-56C8-4174-B223-D4BBCC20C48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n-US" dirty="0"/>
              <a:t>Metadata improves the model performance but also reduces the balance of the model. </a:t>
            </a:r>
          </a:p>
          <a:p>
            <a:pPr algn="just"/>
            <a:r>
              <a:rPr lang="en-US" dirty="0"/>
              <a:t>The new weight loss function improve the model performance as well as make the model classify in a balanced way.</a:t>
            </a:r>
          </a:p>
          <a:p>
            <a:pPr algn="just"/>
            <a:r>
              <a:rPr lang="en-US" dirty="0"/>
              <a:t>Augmented data make the model become more biased.</a:t>
            </a:r>
          </a:p>
          <a:p>
            <a:pPr algn="just"/>
            <a:r>
              <a:rPr lang="en-US" dirty="0"/>
              <a:t>The combination of mobile-based mobile and Soft Attention has an outstanding performance on HAM100000. </a:t>
            </a:r>
          </a:p>
        </p:txBody>
      </p:sp>
    </p:spTree>
    <p:extLst>
      <p:ext uri="{BB962C8B-B14F-4D97-AF65-F5344CB8AC3E}">
        <p14:creationId xmlns:p14="http://schemas.microsoft.com/office/powerpoint/2010/main" val="2094707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B5C8-2095-4D2D-97FE-E4E8D893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4181094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64A79D-785C-71E9-8C9C-9ED8C1ABC2BC}"/>
              </a:ext>
            </a:extLst>
          </p:cNvPr>
          <p:cNvSpPr txBox="1"/>
          <p:nvPr/>
        </p:nvSpPr>
        <p:spPr>
          <a:xfrm>
            <a:off x="1201003" y="1078173"/>
            <a:ext cx="675564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AMERICAN CANCER SOCIETY 2022 STATISTICS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B3784CD-3F11-42B6-5C8E-EB0C214B7237}"/>
              </a:ext>
            </a:extLst>
          </p:cNvPr>
          <p:cNvSpPr/>
          <p:nvPr/>
        </p:nvSpPr>
        <p:spPr>
          <a:xfrm>
            <a:off x="518613" y="2533368"/>
            <a:ext cx="3234521" cy="3210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100,000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People suffer from skin cancer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FBD256-B7EC-33AA-7304-E00614AF4708}"/>
              </a:ext>
            </a:extLst>
          </p:cNvPr>
          <p:cNvSpPr/>
          <p:nvPr/>
        </p:nvSpPr>
        <p:spPr>
          <a:xfrm>
            <a:off x="5322627" y="2516308"/>
            <a:ext cx="3234521" cy="3210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7,600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People will NOT survive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03D53C76-2933-7579-814C-91AA33172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2912970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2CD62E2-5405-2B2E-FB19-C1B9F5E4E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896737"/>
              </p:ext>
            </p:extLst>
          </p:nvPr>
        </p:nvGraphicFramePr>
        <p:xfrm>
          <a:off x="518615" y="1453874"/>
          <a:ext cx="8243248" cy="4198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1624">
                  <a:extLst>
                    <a:ext uri="{9D8B030D-6E8A-4147-A177-3AD203B41FA5}">
                      <a16:colId xmlns:a16="http://schemas.microsoft.com/office/drawing/2014/main" val="552868585"/>
                    </a:ext>
                  </a:extLst>
                </a:gridCol>
                <a:gridCol w="4121624">
                  <a:extLst>
                    <a:ext uri="{9D8B030D-6E8A-4147-A177-3AD203B41FA5}">
                      <a16:colId xmlns:a16="http://schemas.microsoft.com/office/drawing/2014/main" val="2292148375"/>
                    </a:ext>
                  </a:extLst>
                </a:gridCol>
              </a:tblGrid>
              <a:tr h="59979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DEEP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MACHINE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590066"/>
                  </a:ext>
                </a:extLst>
              </a:tr>
              <a:tr h="5997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Deep CNN + Soft Attention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Decision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840903"/>
                  </a:ext>
                </a:extLst>
              </a:tr>
              <a:tr h="599797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Deep CNN + Dual Attention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XGBoot</a:t>
                      </a:r>
                      <a:endParaRPr 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499056"/>
                  </a:ext>
                </a:extLst>
              </a:tr>
              <a:tr h="599797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Deep CNN + Metadata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Support Vector Machine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190801"/>
                  </a:ext>
                </a:extLst>
              </a:tr>
              <a:tr h="599797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Deep CNN + Cutout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Matrix Transformation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263469"/>
                  </a:ext>
                </a:extLst>
              </a:tr>
              <a:tr h="5997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Student and Teacher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Isolation Forest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747490"/>
                  </a:ext>
                </a:extLst>
              </a:tr>
              <a:tr h="5997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GradCam</a:t>
                      </a:r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Kernel SHAP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 Forest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89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643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C32-C6B3-60EC-38A4-3D1622629DFF}"/>
              </a:ext>
            </a:extLst>
          </p:cNvPr>
          <p:cNvSpPr txBox="1"/>
          <p:nvPr/>
        </p:nvSpPr>
        <p:spPr>
          <a:xfrm>
            <a:off x="542925" y="1496989"/>
            <a:ext cx="805815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Analyzing the effect of metadata on the skin lesion classification model which is formed by the combination of Soft Attention and Backbone Model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Finding out a method to make the model classify in a balanced way between classes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Constructing an optimized model that can be used on the mobile phone.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814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– Image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143B87-8A7A-BDA4-08BE-94C19E7EB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13" y="854897"/>
            <a:ext cx="7632174" cy="5917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2C92E5-95E4-57B1-C6A2-56B4D883F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38" y="1610272"/>
            <a:ext cx="8685185" cy="1938137"/>
          </a:xfrm>
          <a:prstGeom prst="rect">
            <a:avLst/>
          </a:prstGeom>
        </p:spPr>
      </p:pic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2D9FFDB4-85D7-6686-D133-C1B508259E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6957421"/>
              </p:ext>
            </p:extLst>
          </p:nvPr>
        </p:nvGraphicFramePr>
        <p:xfrm>
          <a:off x="481100" y="3871956"/>
          <a:ext cx="4085230" cy="2294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F9232E5-0FCC-B811-D234-AC7CDF4AFFB6}"/>
              </a:ext>
            </a:extLst>
          </p:cNvPr>
          <p:cNvSpPr txBox="1"/>
          <p:nvPr/>
        </p:nvSpPr>
        <p:spPr>
          <a:xfrm>
            <a:off x="4790364" y="4053385"/>
            <a:ext cx="38725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 Size: (450, 600)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Type: RGB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Preprocess: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Scale in range (0,1) or (-1, 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Change type: BGR, Grayscale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Resize: (224, 224)</a:t>
            </a:r>
          </a:p>
        </p:txBody>
      </p:sp>
    </p:spTree>
    <p:extLst>
      <p:ext uri="{BB962C8B-B14F-4D97-AF65-F5344CB8AC3E}">
        <p14:creationId xmlns:p14="http://schemas.microsoft.com/office/powerpoint/2010/main" val="658910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- Metadata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88863D9-A734-8D08-F0EA-3F60C8A17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6018"/>
              </p:ext>
            </p:extLst>
          </p:nvPr>
        </p:nvGraphicFramePr>
        <p:xfrm>
          <a:off x="866632" y="1151053"/>
          <a:ext cx="7410735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0245">
                  <a:extLst>
                    <a:ext uri="{9D8B030D-6E8A-4147-A177-3AD203B41FA5}">
                      <a16:colId xmlns:a16="http://schemas.microsoft.com/office/drawing/2014/main" val="1086464090"/>
                    </a:ext>
                  </a:extLst>
                </a:gridCol>
                <a:gridCol w="2470245">
                  <a:extLst>
                    <a:ext uri="{9D8B030D-6E8A-4147-A177-3AD203B41FA5}">
                      <a16:colId xmlns:a16="http://schemas.microsoft.com/office/drawing/2014/main" val="3210731458"/>
                    </a:ext>
                  </a:extLst>
                </a:gridCol>
                <a:gridCol w="2470245">
                  <a:extLst>
                    <a:ext uri="{9D8B030D-6E8A-4147-A177-3AD203B41FA5}">
                      <a16:colId xmlns:a16="http://schemas.microsoft.com/office/drawing/2014/main" val="1775547989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Metadata Description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421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Localization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697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Male, Female, and 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– 85 years 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 capturing points from all part of body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233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Missing 0 data 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Missing 57 data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Missing 0 data 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94222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B4EBD13-13A1-A6C1-579A-CB5808E8DA8C}"/>
              </a:ext>
            </a:extLst>
          </p:cNvPr>
          <p:cNvSpPr txBox="1"/>
          <p:nvPr/>
        </p:nvSpPr>
        <p:spPr>
          <a:xfrm>
            <a:off x="968991" y="3429000"/>
            <a:ext cx="73083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Approaching Way: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Remove 57 data points from the age category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Take full advantage of gender data, consider the “Unknown” data as “prefer not to say”</a:t>
            </a:r>
          </a:p>
        </p:txBody>
      </p:sp>
    </p:spTree>
    <p:extLst>
      <p:ext uri="{BB962C8B-B14F-4D97-AF65-F5344CB8AC3E}">
        <p14:creationId xmlns:p14="http://schemas.microsoft.com/office/powerpoint/2010/main" val="3909562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Schema</a:t>
            </a:r>
          </a:p>
        </p:txBody>
      </p:sp>
      <p:pic>
        <p:nvPicPr>
          <p:cNvPr id="4" name="Picture 3" descr="Chart, waterfall chart&#10;&#10;Description automatically generated">
            <a:extLst>
              <a:ext uri="{FF2B5EF4-FFF2-40B4-BE49-F238E27FC236}">
                <a16:creationId xmlns:a16="http://schemas.microsoft.com/office/drawing/2014/main" id="{015DCF05-9FEF-0B8D-C9F8-E6F2C8809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94" y="1462622"/>
            <a:ext cx="8567729" cy="393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054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Schema – Input Schema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BFE46A-3095-9155-044B-FDA086DA8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77" y="2070372"/>
            <a:ext cx="8570794" cy="271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258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402</TotalTime>
  <Words>666</Words>
  <Application>Microsoft Office PowerPoint</Application>
  <PresentationFormat>On-screen Show (4:3)</PresentationFormat>
  <Paragraphs>139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Cambria Math</vt:lpstr>
      <vt:lpstr>Lato</vt:lpstr>
      <vt:lpstr>NimbusRomNo9L-Regu</vt:lpstr>
      <vt:lpstr>NimbusRomNo9L-ReguItal</vt:lpstr>
      <vt:lpstr>Office Theme</vt:lpstr>
      <vt:lpstr>PowerPoint Presentation</vt:lpstr>
      <vt:lpstr>Problem Statement</vt:lpstr>
      <vt:lpstr>Problem Statement</vt:lpstr>
      <vt:lpstr>Literature Review</vt:lpstr>
      <vt:lpstr>Objective</vt:lpstr>
      <vt:lpstr>Data – Image Data</vt:lpstr>
      <vt:lpstr>Data - Metadata</vt:lpstr>
      <vt:lpstr>Model Schema</vt:lpstr>
      <vt:lpstr>Model Schema – Input Schema</vt:lpstr>
      <vt:lpstr>Model Schema – Backbone Model</vt:lpstr>
      <vt:lpstr>Model Schema – Soft Attention</vt:lpstr>
      <vt:lpstr>Model Schema – Soft Attention Module Block</vt:lpstr>
      <vt:lpstr>Model Schema</vt:lpstr>
      <vt:lpstr>Loss Function</vt:lpstr>
      <vt:lpstr>Loss Function</vt:lpstr>
      <vt:lpstr>Training</vt:lpstr>
      <vt:lpstr>Evaluation Metrics</vt:lpstr>
      <vt:lpstr>Evaluation Metrics</vt:lpstr>
      <vt:lpstr>Evaluation Metrics</vt:lpstr>
      <vt:lpstr>Result and Discussion</vt:lpstr>
      <vt:lpstr>Result and Discussion</vt:lpstr>
      <vt:lpstr>Result and Discussion</vt:lpstr>
      <vt:lpstr>Result and Discussion</vt:lpstr>
      <vt:lpstr>Result and Discussion</vt:lpstr>
      <vt:lpstr>Result and Discussion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Do Hoang Khoi 20200332</cp:lastModifiedBy>
  <cp:revision>99</cp:revision>
  <dcterms:created xsi:type="dcterms:W3CDTF">2021-05-28T04:32:29Z</dcterms:created>
  <dcterms:modified xsi:type="dcterms:W3CDTF">2022-06-07T02:50:22Z</dcterms:modified>
</cp:coreProperties>
</file>