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0693400" cy="15125700"/>
  <p:notesSz cx="10693400" cy="15125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A5A"/>
    <a:srgbClr val="FF9966"/>
    <a:srgbClr val="ECE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F19F8-F038-4C2C-A65A-1AC0BDF2DF7B}" v="21" dt="2022-06-01T08:28:21.5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746" y="-28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Hoang Khoi 20200332" userId="8847921f-f4a8-4822-94ff-0a1410f5fcb5" providerId="ADAL" clId="{90CF19F8-F038-4C2C-A65A-1AC0BDF2DF7B}"/>
    <pc:docChg chg="undo custSel addSld delSld modSld">
      <pc:chgData name="Do Hoang Khoi 20200332" userId="8847921f-f4a8-4822-94ff-0a1410f5fcb5" providerId="ADAL" clId="{90CF19F8-F038-4C2C-A65A-1AC0BDF2DF7B}" dt="2022-06-01T08:28:45.188" v="1346" actId="20577"/>
      <pc:docMkLst>
        <pc:docMk/>
      </pc:docMkLst>
      <pc:sldChg chg="addSp delSp modSp mod">
        <pc:chgData name="Do Hoang Khoi 20200332" userId="8847921f-f4a8-4822-94ff-0a1410f5fcb5" providerId="ADAL" clId="{90CF19F8-F038-4C2C-A65A-1AC0BDF2DF7B}" dt="2022-06-01T08:28:45.188" v="1346" actId="20577"/>
        <pc:sldMkLst>
          <pc:docMk/>
          <pc:sldMk cId="0" sldId="256"/>
        </pc:sldMkLst>
        <pc:spChg chg="add del mod">
          <ac:chgData name="Do Hoang Khoi 20200332" userId="8847921f-f4a8-4822-94ff-0a1410f5fcb5" providerId="ADAL" clId="{90CF19F8-F038-4C2C-A65A-1AC0BDF2DF7B}" dt="2022-06-01T07:06:49.196" v="125"/>
          <ac:spMkLst>
            <pc:docMk/>
            <pc:sldMk cId="0" sldId="256"/>
            <ac:spMk id="9" creationId="{194A52CF-EAAD-C2A2-87FE-A5DDCFCDCA49}"/>
          </ac:spMkLst>
        </pc:spChg>
        <pc:spChg chg="add mod">
          <ac:chgData name="Do Hoang Khoi 20200332" userId="8847921f-f4a8-4822-94ff-0a1410f5fcb5" providerId="ADAL" clId="{90CF19F8-F038-4C2C-A65A-1AC0BDF2DF7B}" dt="2022-06-01T08:28:45.188" v="1346" actId="20577"/>
          <ac:spMkLst>
            <pc:docMk/>
            <pc:sldMk cId="0" sldId="256"/>
            <ac:spMk id="10" creationId="{19294524-EA09-EAC5-A44B-9A50E61A62D8}"/>
          </ac:spMkLst>
        </pc:spChg>
        <pc:spChg chg="add mod">
          <ac:chgData name="Do Hoang Khoi 20200332" userId="8847921f-f4a8-4822-94ff-0a1410f5fcb5" providerId="ADAL" clId="{90CF19F8-F038-4C2C-A65A-1AC0BDF2DF7B}" dt="2022-06-01T07:54:31.246" v="1257" actId="1076"/>
          <ac:spMkLst>
            <pc:docMk/>
            <pc:sldMk cId="0" sldId="256"/>
            <ac:spMk id="13" creationId="{4CD0F5C6-D5C1-5125-4DC5-C9D91C6484BF}"/>
          </ac:spMkLst>
        </pc:spChg>
        <pc:spChg chg="add mod">
          <ac:chgData name="Do Hoang Khoi 20200332" userId="8847921f-f4a8-4822-94ff-0a1410f5fcb5" providerId="ADAL" clId="{90CF19F8-F038-4C2C-A65A-1AC0BDF2DF7B}" dt="2022-06-01T08:28:31.019" v="1343" actId="1076"/>
          <ac:spMkLst>
            <pc:docMk/>
            <pc:sldMk cId="0" sldId="256"/>
            <ac:spMk id="28" creationId="{83319F54-8F29-7B5C-2978-EEBC18CFE41B}"/>
          </ac:spMkLst>
        </pc:spChg>
        <pc:spChg chg="mod">
          <ac:chgData name="Do Hoang Khoi 20200332" userId="8847921f-f4a8-4822-94ff-0a1410f5fcb5" providerId="ADAL" clId="{90CF19F8-F038-4C2C-A65A-1AC0BDF2DF7B}" dt="2022-06-01T07:51:21.340" v="1202" actId="255"/>
          <ac:spMkLst>
            <pc:docMk/>
            <pc:sldMk cId="0" sldId="256"/>
            <ac:spMk id="72" creationId="{00000000-0000-0000-0000-000000000000}"/>
          </ac:spMkLst>
        </pc:spChg>
        <pc:spChg chg="del">
          <ac:chgData name="Do Hoang Khoi 20200332" userId="8847921f-f4a8-4822-94ff-0a1410f5fcb5" providerId="ADAL" clId="{90CF19F8-F038-4C2C-A65A-1AC0BDF2DF7B}" dt="2022-06-01T05:52:05.837" v="116" actId="478"/>
          <ac:spMkLst>
            <pc:docMk/>
            <pc:sldMk cId="0" sldId="256"/>
            <ac:spMk id="73" creationId="{00000000-0000-0000-0000-000000000000}"/>
          </ac:spMkLst>
        </pc:spChg>
        <pc:spChg chg="add del mod">
          <ac:chgData name="Do Hoang Khoi 20200332" userId="8847921f-f4a8-4822-94ff-0a1410f5fcb5" providerId="ADAL" clId="{90CF19F8-F038-4C2C-A65A-1AC0BDF2DF7B}" dt="2022-06-01T08:28:25.568" v="1342" actId="478"/>
          <ac:spMkLst>
            <pc:docMk/>
            <pc:sldMk cId="0" sldId="256"/>
            <ac:spMk id="74" creationId="{00000000-0000-0000-0000-000000000000}"/>
          </ac:spMkLst>
        </pc:spChg>
        <pc:spChg chg="add del">
          <ac:chgData name="Do Hoang Khoi 20200332" userId="8847921f-f4a8-4822-94ff-0a1410f5fcb5" providerId="ADAL" clId="{90CF19F8-F038-4C2C-A65A-1AC0BDF2DF7B}" dt="2022-06-01T08:28:16.642" v="1339" actId="478"/>
          <ac:spMkLst>
            <pc:docMk/>
            <pc:sldMk cId="0" sldId="256"/>
            <ac:spMk id="75" creationId="{00000000-0000-0000-0000-000000000000}"/>
          </ac:spMkLst>
        </pc:spChg>
        <pc:spChg chg="mod">
          <ac:chgData name="Do Hoang Khoi 20200332" userId="8847921f-f4a8-4822-94ff-0a1410f5fcb5" providerId="ADAL" clId="{90CF19F8-F038-4C2C-A65A-1AC0BDF2DF7B}" dt="2022-06-01T07:52:04.464" v="1228" actId="20577"/>
          <ac:spMkLst>
            <pc:docMk/>
            <pc:sldMk cId="0" sldId="256"/>
            <ac:spMk id="77" creationId="{00000000-0000-0000-0000-000000000000}"/>
          </ac:spMkLst>
        </pc:spChg>
        <pc:spChg chg="del">
          <ac:chgData name="Do Hoang Khoi 20200332" userId="8847921f-f4a8-4822-94ff-0a1410f5fcb5" providerId="ADAL" clId="{90CF19F8-F038-4C2C-A65A-1AC0BDF2DF7B}" dt="2022-06-01T05:52:10.330" v="117" actId="478"/>
          <ac:spMkLst>
            <pc:docMk/>
            <pc:sldMk cId="0" sldId="256"/>
            <ac:spMk id="80" creationId="{00000000-0000-0000-0000-000000000000}"/>
          </ac:spMkLst>
        </pc:spChg>
        <pc:spChg chg="mod">
          <ac:chgData name="Do Hoang Khoi 20200332" userId="8847921f-f4a8-4822-94ff-0a1410f5fcb5" providerId="ADAL" clId="{90CF19F8-F038-4C2C-A65A-1AC0BDF2DF7B}" dt="2022-06-01T05:42:42.083" v="6" actId="1076"/>
          <ac:spMkLst>
            <pc:docMk/>
            <pc:sldMk cId="0" sldId="256"/>
            <ac:spMk id="84" creationId="{00000000-0000-0000-0000-000000000000}"/>
          </ac:spMkLst>
        </pc:spChg>
        <pc:spChg chg="del">
          <ac:chgData name="Do Hoang Khoi 20200332" userId="8847921f-f4a8-4822-94ff-0a1410f5fcb5" providerId="ADAL" clId="{90CF19F8-F038-4C2C-A65A-1AC0BDF2DF7B}" dt="2022-06-01T05:45:00.139" v="40" actId="478"/>
          <ac:spMkLst>
            <pc:docMk/>
            <pc:sldMk cId="0" sldId="256"/>
            <ac:spMk id="86" creationId="{00000000-0000-0000-0000-000000000000}"/>
          </ac:spMkLst>
        </pc:spChg>
        <pc:spChg chg="add del">
          <ac:chgData name="Do Hoang Khoi 20200332" userId="8847921f-f4a8-4822-94ff-0a1410f5fcb5" providerId="ADAL" clId="{90CF19F8-F038-4C2C-A65A-1AC0BDF2DF7B}" dt="2022-06-01T08:28:19.076" v="1340" actId="478"/>
          <ac:spMkLst>
            <pc:docMk/>
            <pc:sldMk cId="0" sldId="256"/>
            <ac:spMk id="155" creationId="{00000000-0000-0000-0000-000000000000}"/>
          </ac:spMkLst>
        </pc:spChg>
        <pc:spChg chg="mod">
          <ac:chgData name="Do Hoang Khoi 20200332" userId="8847921f-f4a8-4822-94ff-0a1410f5fcb5" providerId="ADAL" clId="{90CF19F8-F038-4C2C-A65A-1AC0BDF2DF7B}" dt="2022-06-01T07:51:31.147" v="1217" actId="20577"/>
          <ac:spMkLst>
            <pc:docMk/>
            <pc:sldMk cId="0" sldId="256"/>
            <ac:spMk id="157" creationId="{00000000-0000-0000-0000-000000000000}"/>
          </ac:spMkLst>
        </pc:spChg>
        <pc:spChg chg="mod">
          <ac:chgData name="Do Hoang Khoi 20200332" userId="8847921f-f4a8-4822-94ff-0a1410f5fcb5" providerId="ADAL" clId="{90CF19F8-F038-4C2C-A65A-1AC0BDF2DF7B}" dt="2022-06-01T07:51:35.893" v="1226" actId="20577"/>
          <ac:spMkLst>
            <pc:docMk/>
            <pc:sldMk cId="0" sldId="256"/>
            <ac:spMk id="158" creationId="{00000000-0000-0000-0000-000000000000}"/>
          </ac:spMkLst>
        </pc:spChg>
        <pc:spChg chg="mod">
          <ac:chgData name="Do Hoang Khoi 20200332" userId="8847921f-f4a8-4822-94ff-0a1410f5fcb5" providerId="ADAL" clId="{90CF19F8-F038-4C2C-A65A-1AC0BDF2DF7B}" dt="2022-06-01T07:59:42" v="1338" actId="122"/>
          <ac:spMkLst>
            <pc:docMk/>
            <pc:sldMk cId="0" sldId="256"/>
            <ac:spMk id="159" creationId="{00000000-0000-0000-0000-000000000000}"/>
          </ac:spMkLst>
        </pc:spChg>
        <pc:spChg chg="mod">
          <ac:chgData name="Do Hoang Khoi 20200332" userId="8847921f-f4a8-4822-94ff-0a1410f5fcb5" providerId="ADAL" clId="{90CF19F8-F038-4C2C-A65A-1AC0BDF2DF7B}" dt="2022-06-01T07:50:53.515" v="1187" actId="1035"/>
          <ac:spMkLst>
            <pc:docMk/>
            <pc:sldMk cId="0" sldId="256"/>
            <ac:spMk id="163" creationId="{8270E286-774D-4CE9-B454-1E6591C1735B}"/>
          </ac:spMkLst>
        </pc:spChg>
        <pc:spChg chg="add mod">
          <ac:chgData name="Do Hoang Khoi 20200332" userId="8847921f-f4a8-4822-94ff-0a1410f5fcb5" providerId="ADAL" clId="{90CF19F8-F038-4C2C-A65A-1AC0BDF2DF7B}" dt="2022-06-01T07:57:42.315" v="1322" actId="1038"/>
          <ac:spMkLst>
            <pc:docMk/>
            <pc:sldMk cId="0" sldId="256"/>
            <ac:spMk id="165" creationId="{2FC78E51-D794-86C5-D2EA-1598943BBF1D}"/>
          </ac:spMkLst>
        </pc:spChg>
        <pc:graphicFrameChg chg="mod modGraphic">
          <ac:chgData name="Do Hoang Khoi 20200332" userId="8847921f-f4a8-4822-94ff-0a1410f5fcb5" providerId="ADAL" clId="{90CF19F8-F038-4C2C-A65A-1AC0BDF2DF7B}" dt="2022-06-01T07:37:00.922" v="1121" actId="2165"/>
          <ac:graphicFrameMkLst>
            <pc:docMk/>
            <pc:sldMk cId="0" sldId="256"/>
            <ac:graphicFrameMk id="8" creationId="{6F0287DB-F4F6-14C3-2B04-D39CF578069D}"/>
          </ac:graphicFrameMkLst>
        </pc:graphicFrameChg>
        <pc:graphicFrameChg chg="add del mod modGraphic">
          <ac:chgData name="Do Hoang Khoi 20200332" userId="8847921f-f4a8-4822-94ff-0a1410f5fcb5" providerId="ADAL" clId="{90CF19F8-F038-4C2C-A65A-1AC0BDF2DF7B}" dt="2022-06-01T07:37:05.132" v="1122" actId="1076"/>
          <ac:graphicFrameMkLst>
            <pc:docMk/>
            <pc:sldMk cId="0" sldId="256"/>
            <ac:graphicFrameMk id="162" creationId="{748B4894-E494-23A8-F417-858A33FFD592}"/>
          </ac:graphicFrameMkLst>
        </pc:graphicFrameChg>
        <pc:graphicFrameChg chg="add del mod modGraphic">
          <ac:chgData name="Do Hoang Khoi 20200332" userId="8847921f-f4a8-4822-94ff-0a1410f5fcb5" providerId="ADAL" clId="{90CF19F8-F038-4C2C-A65A-1AC0BDF2DF7B}" dt="2022-06-01T07:22:12.291" v="606" actId="478"/>
          <ac:graphicFrameMkLst>
            <pc:docMk/>
            <pc:sldMk cId="0" sldId="256"/>
            <ac:graphicFrameMk id="164" creationId="{5896EEA6-304E-8FD3-3E8F-B2E9835B8CFB}"/>
          </ac:graphicFrameMkLst>
        </pc:graphicFrameChg>
        <pc:picChg chg="add mod">
          <ac:chgData name="Do Hoang Khoi 20200332" userId="8847921f-f4a8-4822-94ff-0a1410f5fcb5" providerId="ADAL" clId="{90CF19F8-F038-4C2C-A65A-1AC0BDF2DF7B}" dt="2022-06-01T07:53:33.059" v="1239" actId="14100"/>
          <ac:picMkLst>
            <pc:docMk/>
            <pc:sldMk cId="0" sldId="256"/>
            <ac:picMk id="12" creationId="{DEA11F23-92A3-37BD-4F95-11080435F641}"/>
          </ac:picMkLst>
        </pc:picChg>
        <pc:picChg chg="add del mod">
          <ac:chgData name="Do Hoang Khoi 20200332" userId="8847921f-f4a8-4822-94ff-0a1410f5fcb5" providerId="ADAL" clId="{90CF19F8-F038-4C2C-A65A-1AC0BDF2DF7B}" dt="2022-06-01T07:57:27.399" v="1308" actId="478"/>
          <ac:picMkLst>
            <pc:docMk/>
            <pc:sldMk cId="0" sldId="256"/>
            <ac:picMk id="15" creationId="{E6B9C852-EF1C-26C1-5B36-3421A217FDDC}"/>
          </ac:picMkLst>
        </pc:picChg>
        <pc:picChg chg="add mod">
          <ac:chgData name="Do Hoang Khoi 20200332" userId="8847921f-f4a8-4822-94ff-0a1410f5fcb5" providerId="ADAL" clId="{90CF19F8-F038-4C2C-A65A-1AC0BDF2DF7B}" dt="2022-06-01T07:57:37.915" v="1310" actId="1076"/>
          <ac:picMkLst>
            <pc:docMk/>
            <pc:sldMk cId="0" sldId="256"/>
            <ac:picMk id="17" creationId="{36007512-9EA3-CAB5-CD5D-2C82544DB0BA}"/>
          </ac:picMkLst>
        </pc:picChg>
      </pc:sldChg>
      <pc:sldChg chg="del">
        <pc:chgData name="Do Hoang Khoi 20200332" userId="8847921f-f4a8-4822-94ff-0a1410f5fcb5" providerId="ADAL" clId="{90CF19F8-F038-4C2C-A65A-1AC0BDF2DF7B}" dt="2022-06-01T07:17:18.975" v="287" actId="47"/>
        <pc:sldMkLst>
          <pc:docMk/>
          <pc:sldMk cId="3211201916" sldId="257"/>
        </pc:sldMkLst>
      </pc:sldChg>
      <pc:sldChg chg="new del">
        <pc:chgData name="Do Hoang Khoi 20200332" userId="8847921f-f4a8-4822-94ff-0a1410f5fcb5" providerId="ADAL" clId="{90CF19F8-F038-4C2C-A65A-1AC0BDF2DF7B}" dt="2022-06-01T07:54:38.593" v="1259" actId="47"/>
        <pc:sldMkLst>
          <pc:docMk/>
          <pc:sldMk cId="3464477565" sldId="25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latin typeface="Arial" panose="020B0604020202020204" pitchFamily="34" charset="0"/>
                <a:cs typeface="Arial" panose="020B0604020202020204" pitchFamily="34" charset="0"/>
              </a:rPr>
              <a:t>InceptionResNetV2 – F1 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358462348187583E-2"/>
          <c:y val="0.11513000988889535"/>
          <c:w val="0.90123952525691331"/>
          <c:h val="0.19164066877099095"/>
        </c:manualLayout>
      </c:layout>
      <c:barChart>
        <c:barDir val="col"/>
        <c:grouping val="clustered"/>
        <c:varyColors val="0"/>
        <c:ser>
          <c:idx val="0"/>
          <c:order val="0"/>
          <c:tx>
            <c:strRef>
              <c:f>Sheet1!$B$1</c:f>
              <c:strCache>
                <c:ptCount val="1"/>
                <c:pt idx="0">
                  <c:v>Augmented Data</c:v>
                </c:pt>
              </c:strCache>
            </c:strRef>
          </c:tx>
          <c:spPr>
            <a:solidFill>
              <a:schemeClr val="accent1"/>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Sheet1!$B$2:$B$8</c:f>
              <c:numCache>
                <c:formatCode>General</c:formatCode>
                <c:ptCount val="7"/>
                <c:pt idx="0">
                  <c:v>0.69</c:v>
                </c:pt>
                <c:pt idx="1">
                  <c:v>0.88</c:v>
                </c:pt>
                <c:pt idx="2">
                  <c:v>0.77</c:v>
                </c:pt>
                <c:pt idx="3">
                  <c:v>0.28999999999999998</c:v>
                </c:pt>
                <c:pt idx="4">
                  <c:v>0.66</c:v>
                </c:pt>
                <c:pt idx="5">
                  <c:v>0.98</c:v>
                </c:pt>
                <c:pt idx="6">
                  <c:v>1</c:v>
                </c:pt>
              </c:numCache>
            </c:numRef>
          </c:val>
          <c:extLst>
            <c:ext xmlns:c16="http://schemas.microsoft.com/office/drawing/2014/chart" uri="{C3380CC4-5D6E-409C-BE32-E72D297353CC}">
              <c16:uniqueId val="{00000000-9399-44A9-9EE0-A8831B790C92}"/>
            </c:ext>
          </c:extLst>
        </c:ser>
        <c:ser>
          <c:idx val="1"/>
          <c:order val="1"/>
          <c:tx>
            <c:strRef>
              <c:f>Sheet1!$C$1</c:f>
              <c:strCache>
                <c:ptCount val="1"/>
                <c:pt idx="0">
                  <c:v>Metadata &amp; WeightLoss</c:v>
                </c:pt>
              </c:strCache>
            </c:strRef>
          </c:tx>
          <c:spPr>
            <a:solidFill>
              <a:schemeClr val="accent2"/>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Sheet1!$C$2:$C$8</c:f>
              <c:numCache>
                <c:formatCode>General</c:formatCode>
                <c:ptCount val="7"/>
                <c:pt idx="0">
                  <c:v>0.76</c:v>
                </c:pt>
                <c:pt idx="1">
                  <c:v>0.84</c:v>
                </c:pt>
                <c:pt idx="2">
                  <c:v>0.84</c:v>
                </c:pt>
                <c:pt idx="3">
                  <c:v>0.64</c:v>
                </c:pt>
                <c:pt idx="4">
                  <c:v>0.71</c:v>
                </c:pt>
                <c:pt idx="5">
                  <c:v>0.95</c:v>
                </c:pt>
                <c:pt idx="6">
                  <c:v>0.93</c:v>
                </c:pt>
              </c:numCache>
            </c:numRef>
          </c:val>
          <c:extLst>
            <c:ext xmlns:c16="http://schemas.microsoft.com/office/drawing/2014/chart" uri="{C3380CC4-5D6E-409C-BE32-E72D297353CC}">
              <c16:uniqueId val="{00000001-9399-44A9-9EE0-A8831B790C92}"/>
            </c:ext>
          </c:extLst>
        </c:ser>
        <c:dLbls>
          <c:showLegendKey val="0"/>
          <c:showVal val="0"/>
          <c:showCatName val="0"/>
          <c:showSerName val="0"/>
          <c:showPercent val="0"/>
          <c:showBubbleSize val="0"/>
        </c:dLbls>
        <c:gapWidth val="219"/>
        <c:overlap val="-27"/>
        <c:axId val="997108735"/>
        <c:axId val="997110399"/>
      </c:barChart>
      <c:catAx>
        <c:axId val="99710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97110399"/>
        <c:crosses val="autoZero"/>
        <c:auto val="1"/>
        <c:lblAlgn val="ctr"/>
        <c:lblOffset val="100"/>
        <c:noMultiLvlLbl val="0"/>
      </c:catAx>
      <c:valAx>
        <c:axId val="997110399"/>
        <c:scaling>
          <c:orientation val="minMax"/>
        </c:scaling>
        <c:delete val="1"/>
        <c:axPos val="l"/>
        <c:numFmt formatCode="General" sourceLinked="1"/>
        <c:majorTickMark val="none"/>
        <c:minorTickMark val="none"/>
        <c:tickLblPos val="nextTo"/>
        <c:crossAx val="997108735"/>
        <c:crosses val="autoZero"/>
        <c:crossBetween val="between"/>
      </c:valAx>
      <c:spPr>
        <a:noFill/>
        <a:ln>
          <a:noFill/>
        </a:ln>
        <a:effectLst/>
      </c:spPr>
    </c:plotArea>
    <c:legend>
      <c:legendPos val="b"/>
      <c:layout>
        <c:manualLayout>
          <c:xMode val="edge"/>
          <c:yMode val="edge"/>
          <c:x val="5.6689007365325741E-2"/>
          <c:y val="0.49413064975859461"/>
          <c:w val="0.88662163179592413"/>
          <c:h val="0.3892232471703369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200" dirty="0">
                <a:latin typeface="Arial" panose="020B0604020202020204" pitchFamily="34" charset="0"/>
                <a:cs typeface="Arial" panose="020B0604020202020204" pitchFamily="34" charset="0"/>
              </a:rPr>
              <a:t>InceptionResNetV2</a:t>
            </a:r>
            <a:r>
              <a:rPr lang="en-US" sz="1200" baseline="0" dirty="0">
                <a:latin typeface="Arial" panose="020B0604020202020204" pitchFamily="34" charset="0"/>
                <a:cs typeface="Arial" panose="020B0604020202020204" pitchFamily="34" charset="0"/>
              </a:rPr>
              <a:t> – Recall Score</a:t>
            </a:r>
            <a:endParaRPr lang="en-US" sz="1200" dirty="0">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6.3303640021607974E-2"/>
          <c:y val="5.9684825132166476E-2"/>
          <c:w val="0.912957494970289"/>
          <c:h val="0.28466930039013594"/>
        </c:manualLayout>
      </c:layout>
      <c:barChart>
        <c:barDir val="col"/>
        <c:grouping val="clustered"/>
        <c:varyColors val="0"/>
        <c:ser>
          <c:idx val="0"/>
          <c:order val="0"/>
          <c:tx>
            <c:strRef>
              <c:f>Sheet1!$B$1</c:f>
              <c:strCache>
                <c:ptCount val="1"/>
                <c:pt idx="0">
                  <c:v>Augmented Data</c:v>
                </c:pt>
              </c:strCache>
            </c:strRef>
          </c:tx>
          <c:spPr>
            <a:solidFill>
              <a:schemeClr val="accent1"/>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Sheet1!$B$2:$B$8</c:f>
              <c:numCache>
                <c:formatCode>General</c:formatCode>
                <c:ptCount val="7"/>
                <c:pt idx="0">
                  <c:v>0.52</c:v>
                </c:pt>
                <c:pt idx="1">
                  <c:v>0.88</c:v>
                </c:pt>
                <c:pt idx="2">
                  <c:v>0.83</c:v>
                </c:pt>
                <c:pt idx="3">
                  <c:v>0.17</c:v>
                </c:pt>
                <c:pt idx="4">
                  <c:v>0.65</c:v>
                </c:pt>
                <c:pt idx="5">
                  <c:v>0.98</c:v>
                </c:pt>
                <c:pt idx="6">
                  <c:v>1</c:v>
                </c:pt>
              </c:numCache>
            </c:numRef>
          </c:val>
          <c:extLst>
            <c:ext xmlns:c16="http://schemas.microsoft.com/office/drawing/2014/chart" uri="{C3380CC4-5D6E-409C-BE32-E72D297353CC}">
              <c16:uniqueId val="{00000000-BDE9-4269-A0BD-8D00485C6572}"/>
            </c:ext>
          </c:extLst>
        </c:ser>
        <c:ser>
          <c:idx val="1"/>
          <c:order val="1"/>
          <c:tx>
            <c:strRef>
              <c:f>Sheet1!$C$1</c:f>
              <c:strCache>
                <c:ptCount val="1"/>
                <c:pt idx="0">
                  <c:v>Metadata &amp; Weight Loss</c:v>
                </c:pt>
              </c:strCache>
            </c:strRef>
          </c:tx>
          <c:spPr>
            <a:solidFill>
              <a:schemeClr val="accent2"/>
            </a:solidFill>
            <a:ln>
              <a:noFill/>
            </a:ln>
            <a:effectLst/>
          </c:spPr>
          <c:invertIfNegative val="0"/>
          <c:cat>
            <c:strRef>
              <c:f>Sheet1!$A$2:$A$8</c:f>
              <c:strCache>
                <c:ptCount val="7"/>
                <c:pt idx="0">
                  <c:v>akiec</c:v>
                </c:pt>
                <c:pt idx="1">
                  <c:v>bcc</c:v>
                </c:pt>
                <c:pt idx="2">
                  <c:v>bkl</c:v>
                </c:pt>
                <c:pt idx="3">
                  <c:v>df</c:v>
                </c:pt>
                <c:pt idx="4">
                  <c:v>mel</c:v>
                </c:pt>
                <c:pt idx="5">
                  <c:v>nv</c:v>
                </c:pt>
                <c:pt idx="6">
                  <c:v>vasc</c:v>
                </c:pt>
              </c:strCache>
            </c:strRef>
          </c:cat>
          <c:val>
            <c:numRef>
              <c:f>Sheet1!$C$2:$C$8</c:f>
              <c:numCache>
                <c:formatCode>General</c:formatCode>
                <c:ptCount val="7"/>
                <c:pt idx="0">
                  <c:v>0.85</c:v>
                </c:pt>
                <c:pt idx="1">
                  <c:v>0.88</c:v>
                </c:pt>
                <c:pt idx="2">
                  <c:v>0.83</c:v>
                </c:pt>
                <c:pt idx="3">
                  <c:v>0.57999999999999996</c:v>
                </c:pt>
                <c:pt idx="4">
                  <c:v>0.62</c:v>
                </c:pt>
                <c:pt idx="5">
                  <c:v>0.96</c:v>
                </c:pt>
                <c:pt idx="6">
                  <c:v>1</c:v>
                </c:pt>
              </c:numCache>
            </c:numRef>
          </c:val>
          <c:extLst>
            <c:ext xmlns:c16="http://schemas.microsoft.com/office/drawing/2014/chart" uri="{C3380CC4-5D6E-409C-BE32-E72D297353CC}">
              <c16:uniqueId val="{00000001-BDE9-4269-A0BD-8D00485C6572}"/>
            </c:ext>
          </c:extLst>
        </c:ser>
        <c:dLbls>
          <c:showLegendKey val="0"/>
          <c:showVal val="0"/>
          <c:showCatName val="0"/>
          <c:showSerName val="0"/>
          <c:showPercent val="0"/>
          <c:showBubbleSize val="0"/>
        </c:dLbls>
        <c:gapWidth val="219"/>
        <c:overlap val="-27"/>
        <c:axId val="995715919"/>
        <c:axId val="995706351"/>
      </c:barChart>
      <c:catAx>
        <c:axId val="99571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5706351"/>
        <c:crosses val="autoZero"/>
        <c:auto val="1"/>
        <c:lblAlgn val="ctr"/>
        <c:lblOffset val="100"/>
        <c:noMultiLvlLbl val="0"/>
      </c:catAx>
      <c:valAx>
        <c:axId val="995706351"/>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95715919"/>
        <c:crosses val="autoZero"/>
        <c:crossBetween val="between"/>
      </c:valAx>
      <c:spPr>
        <a:noFill/>
        <a:ln>
          <a:noFill/>
        </a:ln>
        <a:effectLst/>
      </c:spPr>
    </c:plotArea>
    <c:legend>
      <c:legendPos val="b"/>
      <c:layout>
        <c:manualLayout>
          <c:xMode val="edge"/>
          <c:yMode val="edge"/>
          <c:x val="0.2485272246151469"/>
          <c:y val="0.51072334505537398"/>
          <c:w val="0.52668441577780922"/>
          <c:h val="0.3232667153438292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 y="2120392"/>
            <a:ext cx="10692130" cy="533400"/>
          </a:xfrm>
          <a:custGeom>
            <a:avLst/>
            <a:gdLst/>
            <a:ahLst/>
            <a:cxnLst/>
            <a:rect l="l" t="t" r="r" b="b"/>
            <a:pathLst>
              <a:path w="10692130" h="533400">
                <a:moveTo>
                  <a:pt x="0" y="533400"/>
                </a:moveTo>
                <a:lnTo>
                  <a:pt x="10691977" y="533400"/>
                </a:lnTo>
                <a:lnTo>
                  <a:pt x="10691977" y="0"/>
                </a:lnTo>
                <a:lnTo>
                  <a:pt x="0" y="0"/>
                </a:lnTo>
                <a:lnTo>
                  <a:pt x="0" y="533400"/>
                </a:lnTo>
                <a:close/>
              </a:path>
            </a:pathLst>
          </a:custGeom>
          <a:solidFill>
            <a:srgbClr val="E6E7E8"/>
          </a:solidFill>
        </p:spPr>
        <p:txBody>
          <a:bodyPr wrap="square" lIns="0" tIns="0" rIns="0" bIns="0" rtlCol="0"/>
          <a:lstStyle/>
          <a:p>
            <a:endParaRPr/>
          </a:p>
        </p:txBody>
      </p:sp>
      <p:sp>
        <p:nvSpPr>
          <p:cNvPr id="17" name="bk object 17"/>
          <p:cNvSpPr/>
          <p:nvPr/>
        </p:nvSpPr>
        <p:spPr>
          <a:xfrm>
            <a:off x="0" y="13277930"/>
            <a:ext cx="10692130" cy="1366520"/>
          </a:xfrm>
          <a:custGeom>
            <a:avLst/>
            <a:gdLst/>
            <a:ahLst/>
            <a:cxnLst/>
            <a:rect l="l" t="t" r="r" b="b"/>
            <a:pathLst>
              <a:path w="10692130" h="1366519">
                <a:moveTo>
                  <a:pt x="0" y="129560"/>
                </a:moveTo>
                <a:lnTo>
                  <a:pt x="0" y="1366502"/>
                </a:lnTo>
                <a:lnTo>
                  <a:pt x="4930953" y="1366502"/>
                </a:lnTo>
                <a:lnTo>
                  <a:pt x="2956576" y="1081153"/>
                </a:lnTo>
                <a:lnTo>
                  <a:pt x="0" y="129560"/>
                </a:lnTo>
                <a:close/>
              </a:path>
              <a:path w="10692130" h="1366519">
                <a:moveTo>
                  <a:pt x="10691990" y="0"/>
                </a:moveTo>
                <a:lnTo>
                  <a:pt x="7302823" y="1027723"/>
                </a:lnTo>
                <a:lnTo>
                  <a:pt x="5170739" y="1366502"/>
                </a:lnTo>
                <a:lnTo>
                  <a:pt x="10691990" y="1366502"/>
                </a:lnTo>
                <a:lnTo>
                  <a:pt x="10691990" y="0"/>
                </a:lnTo>
                <a:close/>
              </a:path>
            </a:pathLst>
          </a:custGeom>
          <a:solidFill>
            <a:srgbClr val="C7C8CA"/>
          </a:solidFill>
        </p:spPr>
        <p:txBody>
          <a:bodyPr wrap="square" lIns="0" tIns="0" rIns="0" bIns="0" rtlCol="0"/>
          <a:lstStyle/>
          <a:p>
            <a:endParaRPr/>
          </a:p>
        </p:txBody>
      </p:sp>
      <p:sp>
        <p:nvSpPr>
          <p:cNvPr id="18" name="bk object 18"/>
          <p:cNvSpPr/>
          <p:nvPr/>
        </p:nvSpPr>
        <p:spPr>
          <a:xfrm>
            <a:off x="0" y="13531722"/>
            <a:ext cx="10692130" cy="1280160"/>
          </a:xfrm>
          <a:custGeom>
            <a:avLst/>
            <a:gdLst/>
            <a:ahLst/>
            <a:cxnLst/>
            <a:rect l="l" t="t" r="r" b="b"/>
            <a:pathLst>
              <a:path w="10692130" h="1280159">
                <a:moveTo>
                  <a:pt x="6799324" y="1061369"/>
                </a:moveTo>
                <a:lnTo>
                  <a:pt x="3663232" y="1083802"/>
                </a:lnTo>
                <a:lnTo>
                  <a:pt x="4867268" y="1279829"/>
                </a:lnTo>
                <a:lnTo>
                  <a:pt x="6799324" y="1061369"/>
                </a:lnTo>
                <a:close/>
              </a:path>
              <a:path w="10692130" h="1280159">
                <a:moveTo>
                  <a:pt x="0" y="0"/>
                </a:moveTo>
                <a:lnTo>
                  <a:pt x="0" y="1110005"/>
                </a:lnTo>
                <a:lnTo>
                  <a:pt x="3663232" y="1083802"/>
                </a:lnTo>
                <a:lnTo>
                  <a:pt x="2813898" y="945523"/>
                </a:lnTo>
                <a:lnTo>
                  <a:pt x="0" y="0"/>
                </a:lnTo>
                <a:close/>
              </a:path>
              <a:path w="10692130" h="1280159">
                <a:moveTo>
                  <a:pt x="10691990" y="187417"/>
                </a:moveTo>
                <a:lnTo>
                  <a:pt x="7163973" y="1020138"/>
                </a:lnTo>
                <a:lnTo>
                  <a:pt x="6799324" y="1061369"/>
                </a:lnTo>
                <a:lnTo>
                  <a:pt x="10691990" y="1033525"/>
                </a:lnTo>
                <a:lnTo>
                  <a:pt x="10691990" y="187417"/>
                </a:lnTo>
                <a:close/>
              </a:path>
            </a:pathLst>
          </a:custGeom>
          <a:solidFill>
            <a:srgbClr val="3FA6C3"/>
          </a:solidFill>
        </p:spPr>
        <p:txBody>
          <a:bodyPr wrap="square" lIns="0" tIns="0" rIns="0" bIns="0" rtlCol="0"/>
          <a:lstStyle/>
          <a:p>
            <a:endParaRPr/>
          </a:p>
        </p:txBody>
      </p:sp>
      <p:sp>
        <p:nvSpPr>
          <p:cNvPr id="19" name="bk object 19"/>
          <p:cNvSpPr/>
          <p:nvPr/>
        </p:nvSpPr>
        <p:spPr>
          <a:xfrm>
            <a:off x="0" y="13796861"/>
            <a:ext cx="10694035" cy="1323340"/>
          </a:xfrm>
          <a:custGeom>
            <a:avLst/>
            <a:gdLst/>
            <a:ahLst/>
            <a:cxnLst/>
            <a:rect l="l" t="t" r="r" b="b"/>
            <a:pathLst>
              <a:path w="10694035" h="1323340">
                <a:moveTo>
                  <a:pt x="0" y="11645"/>
                </a:moveTo>
                <a:lnTo>
                  <a:pt x="0" y="1323124"/>
                </a:lnTo>
                <a:lnTo>
                  <a:pt x="10693831" y="1323124"/>
                </a:lnTo>
                <a:lnTo>
                  <a:pt x="10693831" y="742246"/>
                </a:lnTo>
                <a:lnTo>
                  <a:pt x="5273954" y="742246"/>
                </a:lnTo>
                <a:lnTo>
                  <a:pt x="4903741" y="737963"/>
                </a:lnTo>
                <a:lnTo>
                  <a:pt x="4536054" y="727083"/>
                </a:lnTo>
                <a:lnTo>
                  <a:pt x="4171023" y="709693"/>
                </a:lnTo>
                <a:lnTo>
                  <a:pt x="3808782" y="685879"/>
                </a:lnTo>
                <a:lnTo>
                  <a:pt x="3449460" y="655729"/>
                </a:lnTo>
                <a:lnTo>
                  <a:pt x="3093189" y="619328"/>
                </a:lnTo>
                <a:lnTo>
                  <a:pt x="2740102" y="576764"/>
                </a:lnTo>
                <a:lnTo>
                  <a:pt x="2390329" y="528122"/>
                </a:lnTo>
                <a:lnTo>
                  <a:pt x="2044002" y="473491"/>
                </a:lnTo>
                <a:lnTo>
                  <a:pt x="1701253" y="412957"/>
                </a:lnTo>
                <a:lnTo>
                  <a:pt x="1362213" y="346605"/>
                </a:lnTo>
                <a:lnTo>
                  <a:pt x="1027013" y="274524"/>
                </a:lnTo>
                <a:lnTo>
                  <a:pt x="695786" y="196799"/>
                </a:lnTo>
                <a:lnTo>
                  <a:pt x="415138" y="125752"/>
                </a:lnTo>
                <a:lnTo>
                  <a:pt x="137587" y="50676"/>
                </a:lnTo>
                <a:lnTo>
                  <a:pt x="0" y="11645"/>
                </a:lnTo>
                <a:close/>
              </a:path>
              <a:path w="10694035" h="1323340">
                <a:moveTo>
                  <a:pt x="10693831" y="0"/>
                </a:moveTo>
                <a:lnTo>
                  <a:pt x="10462582" y="65502"/>
                </a:lnTo>
                <a:lnTo>
                  <a:pt x="10182141" y="140392"/>
                </a:lnTo>
                <a:lnTo>
                  <a:pt x="9898571" y="211178"/>
                </a:lnTo>
                <a:lnTo>
                  <a:pt x="9563897" y="288499"/>
                </a:lnTo>
                <a:lnTo>
                  <a:pt x="9225213" y="360068"/>
                </a:lnTo>
                <a:lnTo>
                  <a:pt x="8882654" y="425797"/>
                </a:lnTo>
                <a:lnTo>
                  <a:pt x="8536354" y="485595"/>
                </a:lnTo>
                <a:lnTo>
                  <a:pt x="8186447" y="539375"/>
                </a:lnTo>
                <a:lnTo>
                  <a:pt x="7833067" y="587047"/>
                </a:lnTo>
                <a:lnTo>
                  <a:pt x="7476350" y="628522"/>
                </a:lnTo>
                <a:lnTo>
                  <a:pt x="7116429" y="663711"/>
                </a:lnTo>
                <a:lnTo>
                  <a:pt x="6753438" y="692524"/>
                </a:lnTo>
                <a:lnTo>
                  <a:pt x="6387513" y="714874"/>
                </a:lnTo>
                <a:lnTo>
                  <a:pt x="6018788" y="730670"/>
                </a:lnTo>
                <a:lnTo>
                  <a:pt x="5647396" y="739823"/>
                </a:lnTo>
                <a:lnTo>
                  <a:pt x="5273954" y="742246"/>
                </a:lnTo>
                <a:lnTo>
                  <a:pt x="10693831" y="742246"/>
                </a:lnTo>
                <a:lnTo>
                  <a:pt x="10693831" y="0"/>
                </a:lnTo>
                <a:close/>
              </a:path>
            </a:pathLst>
          </a:custGeom>
          <a:solidFill>
            <a:srgbClr val="1C6192"/>
          </a:solidFill>
        </p:spPr>
        <p:txBody>
          <a:bodyPr wrap="square" lIns="0" tIns="0" rIns="0" bIns="0" rtlCol="0"/>
          <a:lstStyle/>
          <a:p>
            <a:endParaRPr/>
          </a:p>
        </p:txBody>
      </p:sp>
      <p:sp>
        <p:nvSpPr>
          <p:cNvPr id="20" name="bk object 20"/>
          <p:cNvSpPr/>
          <p:nvPr/>
        </p:nvSpPr>
        <p:spPr>
          <a:xfrm>
            <a:off x="914840" y="455054"/>
            <a:ext cx="9777730" cy="1401445"/>
          </a:xfrm>
          <a:custGeom>
            <a:avLst/>
            <a:gdLst/>
            <a:ahLst/>
            <a:cxnLst/>
            <a:rect l="l" t="t" r="r" b="b"/>
            <a:pathLst>
              <a:path w="9777730" h="1401445">
                <a:moveTo>
                  <a:pt x="0" y="1401051"/>
                </a:moveTo>
                <a:lnTo>
                  <a:pt x="7835963" y="1401051"/>
                </a:lnTo>
                <a:lnTo>
                  <a:pt x="7909598" y="1400427"/>
                </a:lnTo>
                <a:lnTo>
                  <a:pt x="7947410" y="1373293"/>
                </a:lnTo>
                <a:lnTo>
                  <a:pt x="7961341" y="1295418"/>
                </a:lnTo>
                <a:lnTo>
                  <a:pt x="7963331" y="1142568"/>
                </a:lnTo>
                <a:lnTo>
                  <a:pt x="7963331" y="160019"/>
                </a:lnTo>
                <a:lnTo>
                  <a:pt x="7958896" y="67508"/>
                </a:lnTo>
                <a:lnTo>
                  <a:pt x="7976808" y="20002"/>
                </a:lnTo>
                <a:lnTo>
                  <a:pt x="8034517" y="2500"/>
                </a:lnTo>
                <a:lnTo>
                  <a:pt x="8149475" y="0"/>
                </a:lnTo>
                <a:lnTo>
                  <a:pt x="9777158" y="0"/>
                </a:lnTo>
              </a:path>
            </a:pathLst>
          </a:custGeom>
          <a:ln w="17995">
            <a:solidFill>
              <a:srgbClr val="939598"/>
            </a:solidFill>
            <a:prstDash val="lgDash"/>
          </a:ln>
        </p:spPr>
        <p:txBody>
          <a:bodyPr wrap="square" lIns="0" tIns="0" rIns="0" bIns="0" rtlCol="0"/>
          <a:lstStyle/>
          <a:p>
            <a:endParaRPr/>
          </a:p>
        </p:txBody>
      </p:sp>
      <p:sp>
        <p:nvSpPr>
          <p:cNvPr id="21" name="bk object 21"/>
          <p:cNvSpPr/>
          <p:nvPr/>
        </p:nvSpPr>
        <p:spPr>
          <a:xfrm>
            <a:off x="5999594" y="677558"/>
            <a:ext cx="4692650" cy="976630"/>
          </a:xfrm>
          <a:custGeom>
            <a:avLst/>
            <a:gdLst/>
            <a:ahLst/>
            <a:cxnLst/>
            <a:rect l="l" t="t" r="r" b="b"/>
            <a:pathLst>
              <a:path w="4692650" h="976630">
                <a:moveTo>
                  <a:pt x="0" y="976490"/>
                </a:moveTo>
                <a:lnTo>
                  <a:pt x="3235223" y="976490"/>
                </a:lnTo>
                <a:lnTo>
                  <a:pt x="3308858" y="975866"/>
                </a:lnTo>
                <a:lnTo>
                  <a:pt x="3346670" y="948734"/>
                </a:lnTo>
                <a:lnTo>
                  <a:pt x="3360601" y="870862"/>
                </a:lnTo>
                <a:lnTo>
                  <a:pt x="3362591" y="718019"/>
                </a:lnTo>
                <a:lnTo>
                  <a:pt x="3362591" y="138302"/>
                </a:lnTo>
                <a:lnTo>
                  <a:pt x="3352434" y="58346"/>
                </a:lnTo>
                <a:lnTo>
                  <a:pt x="3368440" y="17287"/>
                </a:lnTo>
                <a:lnTo>
                  <a:pt x="3428060" y="2160"/>
                </a:lnTo>
                <a:lnTo>
                  <a:pt x="3548748" y="0"/>
                </a:lnTo>
                <a:lnTo>
                  <a:pt x="4692396" y="0"/>
                </a:lnTo>
              </a:path>
            </a:pathLst>
          </a:custGeom>
          <a:ln w="17995">
            <a:solidFill>
              <a:srgbClr val="939598"/>
            </a:solidFill>
            <a:prstDash val="lgDash"/>
          </a:ln>
        </p:spPr>
        <p:txBody>
          <a:bodyPr wrap="square" lIns="0" tIns="0" rIns="0" bIns="0" rtlCol="0"/>
          <a:lstStyle/>
          <a:p>
            <a:endParaRPr/>
          </a:p>
        </p:txBody>
      </p:sp>
      <p:sp>
        <p:nvSpPr>
          <p:cNvPr id="22" name="bk object 22"/>
          <p:cNvSpPr/>
          <p:nvPr/>
        </p:nvSpPr>
        <p:spPr>
          <a:xfrm>
            <a:off x="4499533" y="251968"/>
            <a:ext cx="6192520" cy="976630"/>
          </a:xfrm>
          <a:custGeom>
            <a:avLst/>
            <a:gdLst/>
            <a:ahLst/>
            <a:cxnLst/>
            <a:rect l="l" t="t" r="r" b="b"/>
            <a:pathLst>
              <a:path w="6192520" h="976630">
                <a:moveTo>
                  <a:pt x="0" y="976503"/>
                </a:moveTo>
                <a:lnTo>
                  <a:pt x="3983520" y="976503"/>
                </a:lnTo>
                <a:lnTo>
                  <a:pt x="4057154" y="975878"/>
                </a:lnTo>
                <a:lnTo>
                  <a:pt x="4094967" y="948745"/>
                </a:lnTo>
                <a:lnTo>
                  <a:pt x="4108898" y="870870"/>
                </a:lnTo>
                <a:lnTo>
                  <a:pt x="4110888" y="718019"/>
                </a:lnTo>
                <a:lnTo>
                  <a:pt x="4110888" y="138303"/>
                </a:lnTo>
                <a:lnTo>
                  <a:pt x="4100731" y="58346"/>
                </a:lnTo>
                <a:lnTo>
                  <a:pt x="4116736" y="17287"/>
                </a:lnTo>
                <a:lnTo>
                  <a:pt x="4176357" y="2160"/>
                </a:lnTo>
                <a:lnTo>
                  <a:pt x="4297045" y="0"/>
                </a:lnTo>
                <a:lnTo>
                  <a:pt x="6192469" y="0"/>
                </a:lnTo>
              </a:path>
            </a:pathLst>
          </a:custGeom>
          <a:ln w="17995">
            <a:solidFill>
              <a:srgbClr val="939598"/>
            </a:solidFill>
            <a:prstDash val="lgDash"/>
          </a:ln>
        </p:spPr>
        <p:txBody>
          <a:bodyPr wrap="square" lIns="0" tIns="0" rIns="0" bIns="0" rtlCol="0"/>
          <a:lstStyle/>
          <a:p>
            <a:endParaRPr/>
          </a:p>
        </p:txBody>
      </p:sp>
      <p:sp>
        <p:nvSpPr>
          <p:cNvPr id="23" name="bk object 23"/>
          <p:cNvSpPr/>
          <p:nvPr/>
        </p:nvSpPr>
        <p:spPr>
          <a:xfrm>
            <a:off x="4464570" y="1195756"/>
            <a:ext cx="67310" cy="67310"/>
          </a:xfrm>
          <a:custGeom>
            <a:avLst/>
            <a:gdLst/>
            <a:ahLst/>
            <a:cxnLst/>
            <a:rect l="l" t="t" r="r" b="b"/>
            <a:pathLst>
              <a:path w="67310" h="67309">
                <a:moveTo>
                  <a:pt x="33489" y="0"/>
                </a:moveTo>
                <a:lnTo>
                  <a:pt x="20450" y="2630"/>
                </a:lnTo>
                <a:lnTo>
                  <a:pt x="9805" y="9804"/>
                </a:lnTo>
                <a:lnTo>
                  <a:pt x="2630" y="20445"/>
                </a:lnTo>
                <a:lnTo>
                  <a:pt x="0" y="33477"/>
                </a:lnTo>
                <a:lnTo>
                  <a:pt x="2630" y="46503"/>
                </a:lnTo>
                <a:lnTo>
                  <a:pt x="9805" y="57145"/>
                </a:lnTo>
                <a:lnTo>
                  <a:pt x="20450" y="64322"/>
                </a:lnTo>
                <a:lnTo>
                  <a:pt x="33489" y="66954"/>
                </a:lnTo>
                <a:lnTo>
                  <a:pt x="46514" y="64322"/>
                </a:lnTo>
                <a:lnTo>
                  <a:pt x="57151" y="57145"/>
                </a:lnTo>
                <a:lnTo>
                  <a:pt x="64324" y="46503"/>
                </a:lnTo>
                <a:lnTo>
                  <a:pt x="66954" y="33477"/>
                </a:lnTo>
                <a:lnTo>
                  <a:pt x="64324" y="20445"/>
                </a:lnTo>
                <a:lnTo>
                  <a:pt x="57151" y="9804"/>
                </a:lnTo>
                <a:lnTo>
                  <a:pt x="46514" y="2630"/>
                </a:lnTo>
                <a:lnTo>
                  <a:pt x="33489" y="0"/>
                </a:lnTo>
                <a:close/>
              </a:path>
            </a:pathLst>
          </a:custGeom>
          <a:solidFill>
            <a:srgbClr val="939598"/>
          </a:solidFill>
        </p:spPr>
        <p:txBody>
          <a:bodyPr wrap="square" lIns="0" tIns="0" rIns="0" bIns="0" rtlCol="0"/>
          <a:lstStyle/>
          <a:p>
            <a:endParaRPr/>
          </a:p>
        </p:txBody>
      </p:sp>
      <p:sp>
        <p:nvSpPr>
          <p:cNvPr id="24" name="bk object 24"/>
          <p:cNvSpPr/>
          <p:nvPr/>
        </p:nvSpPr>
        <p:spPr>
          <a:xfrm>
            <a:off x="879245" y="1824800"/>
            <a:ext cx="67310" cy="67310"/>
          </a:xfrm>
          <a:custGeom>
            <a:avLst/>
            <a:gdLst/>
            <a:ahLst/>
            <a:cxnLst/>
            <a:rect l="l" t="t" r="r" b="b"/>
            <a:pathLst>
              <a:path w="67309" h="67310">
                <a:moveTo>
                  <a:pt x="33477" y="0"/>
                </a:moveTo>
                <a:lnTo>
                  <a:pt x="20445" y="2630"/>
                </a:lnTo>
                <a:lnTo>
                  <a:pt x="9804" y="9802"/>
                </a:lnTo>
                <a:lnTo>
                  <a:pt x="2630" y="20440"/>
                </a:lnTo>
                <a:lnTo>
                  <a:pt x="0" y="33464"/>
                </a:lnTo>
                <a:lnTo>
                  <a:pt x="2630" y="46498"/>
                </a:lnTo>
                <a:lnTo>
                  <a:pt x="9804" y="57143"/>
                </a:lnTo>
                <a:lnTo>
                  <a:pt x="20445" y="64321"/>
                </a:lnTo>
                <a:lnTo>
                  <a:pt x="33477" y="66954"/>
                </a:lnTo>
                <a:lnTo>
                  <a:pt x="46508" y="64321"/>
                </a:lnTo>
                <a:lnTo>
                  <a:pt x="57150" y="57143"/>
                </a:lnTo>
                <a:lnTo>
                  <a:pt x="64323" y="46498"/>
                </a:lnTo>
                <a:lnTo>
                  <a:pt x="66954" y="33464"/>
                </a:lnTo>
                <a:lnTo>
                  <a:pt x="64323" y="20440"/>
                </a:lnTo>
                <a:lnTo>
                  <a:pt x="57150" y="9802"/>
                </a:lnTo>
                <a:lnTo>
                  <a:pt x="46508" y="2630"/>
                </a:lnTo>
                <a:lnTo>
                  <a:pt x="33477" y="0"/>
                </a:lnTo>
                <a:close/>
              </a:path>
            </a:pathLst>
          </a:custGeom>
          <a:solidFill>
            <a:srgbClr val="939598"/>
          </a:solidFill>
        </p:spPr>
        <p:txBody>
          <a:bodyPr wrap="square" lIns="0" tIns="0" rIns="0" bIns="0" rtlCol="0"/>
          <a:lstStyle/>
          <a:p>
            <a:endParaRPr/>
          </a:p>
        </p:txBody>
      </p:sp>
      <p:sp>
        <p:nvSpPr>
          <p:cNvPr id="25" name="bk object 25"/>
          <p:cNvSpPr/>
          <p:nvPr/>
        </p:nvSpPr>
        <p:spPr>
          <a:xfrm>
            <a:off x="5947473" y="1616202"/>
            <a:ext cx="71120" cy="76200"/>
          </a:xfrm>
          <a:custGeom>
            <a:avLst/>
            <a:gdLst/>
            <a:ahLst/>
            <a:cxnLst/>
            <a:rect l="l" t="t" r="r" b="b"/>
            <a:pathLst>
              <a:path w="71120" h="76200">
                <a:moveTo>
                  <a:pt x="71031" y="0"/>
                </a:moveTo>
                <a:lnTo>
                  <a:pt x="0" y="36741"/>
                </a:lnTo>
                <a:lnTo>
                  <a:pt x="71031" y="75933"/>
                </a:lnTo>
                <a:lnTo>
                  <a:pt x="71031" y="0"/>
                </a:lnTo>
                <a:close/>
              </a:path>
            </a:pathLst>
          </a:custGeom>
          <a:solidFill>
            <a:srgbClr val="939598"/>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6/5/2022</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9" name="object 69"/>
          <p:cNvSpPr/>
          <p:nvPr/>
        </p:nvSpPr>
        <p:spPr>
          <a:xfrm>
            <a:off x="3650284" y="8155941"/>
            <a:ext cx="3390900" cy="358139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rgbClr val="E6E7E8"/>
          </a:solidFill>
        </p:spPr>
        <p:txBody>
          <a:bodyPr wrap="square" lIns="0" tIns="0" rIns="0" bIns="0" rtlCol="0"/>
          <a:lstStyle/>
          <a:p>
            <a:endParaRPr/>
          </a:p>
        </p:txBody>
      </p:sp>
      <p:sp>
        <p:nvSpPr>
          <p:cNvPr id="70" name="object 70"/>
          <p:cNvSpPr/>
          <p:nvPr/>
        </p:nvSpPr>
        <p:spPr>
          <a:xfrm>
            <a:off x="7134314" y="8155940"/>
            <a:ext cx="3390900" cy="358012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71" name="object 71"/>
          <p:cNvSpPr/>
          <p:nvPr/>
        </p:nvSpPr>
        <p:spPr>
          <a:xfrm>
            <a:off x="203200" y="8155940"/>
            <a:ext cx="3390900" cy="3580129"/>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72" name="object 72"/>
          <p:cNvSpPr txBox="1"/>
          <p:nvPr/>
        </p:nvSpPr>
        <p:spPr>
          <a:xfrm>
            <a:off x="255680" y="8470240"/>
            <a:ext cx="3213100" cy="3200876"/>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panose="020B0604020202020204" pitchFamily="34" charset="0"/>
                <a:cs typeface="Arial" panose="020B0604020202020204" pitchFamily="34" charset="0"/>
              </a:rPr>
              <a:t>Purpose, Research Subjects</a:t>
            </a:r>
          </a:p>
          <a:p>
            <a:pPr marL="12700">
              <a:lnSpc>
                <a:spcPct val="100000"/>
              </a:lnSpc>
            </a:pPr>
            <a:endParaRPr lang="en-US" sz="1200" dirty="0">
              <a:latin typeface="Arial" panose="020B0604020202020204" pitchFamily="34" charset="0"/>
              <a:cs typeface="Arial" panose="020B0604020202020204" pitchFamily="34" charset="0"/>
            </a:endParaRPr>
          </a:p>
          <a:p>
            <a:pPr marL="12700">
              <a:lnSpc>
                <a:spcPct val="100000"/>
              </a:lnSpc>
            </a:pPr>
            <a:r>
              <a:rPr lang="en-US" sz="1200" dirty="0">
                <a:latin typeface="Arial" panose="020B0604020202020204" pitchFamily="34" charset="0"/>
                <a:cs typeface="Arial" panose="020B0604020202020204" pitchFamily="34" charset="0"/>
              </a:rPr>
              <a:t>     The purpose of this paper is to create a supporting diagnosis system for skin lesion classification. This system can be used on the cloud, mobile or electronic devices. </a:t>
            </a:r>
          </a:p>
          <a:p>
            <a:pPr marL="12700">
              <a:lnSpc>
                <a:spcPct val="100000"/>
              </a:lnSpc>
            </a:pPr>
            <a:endParaRPr lang="en-US" sz="1200" dirty="0">
              <a:latin typeface="Arial" panose="020B0604020202020204" pitchFamily="34" charset="0"/>
              <a:cs typeface="Arial" panose="020B0604020202020204" pitchFamily="34" charset="0"/>
            </a:endParaRPr>
          </a:p>
          <a:p>
            <a:pPr marL="12700">
              <a:lnSpc>
                <a:spcPct val="100000"/>
              </a:lnSpc>
            </a:pPr>
            <a:r>
              <a:rPr lang="en-US" sz="1200" dirty="0">
                <a:latin typeface="Arial" panose="020B0604020202020204" pitchFamily="34" charset="0"/>
                <a:cs typeface="Arial" panose="020B0604020202020204" pitchFamily="34" charset="0"/>
              </a:rPr>
              <a:t>     The research subjects of this paper are Deep Learning models: </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DenseNet</a:t>
            </a:r>
            <a:r>
              <a:rPr lang="en-US" sz="1200" dirty="0">
                <a:latin typeface="Arial" panose="020B0604020202020204" pitchFamily="34" charset="0"/>
                <a:cs typeface="Arial" panose="020B0604020202020204" pitchFamily="34" charset="0"/>
              </a:rPr>
              <a:t>: DenseNet201</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InceptionNet</a:t>
            </a:r>
            <a:r>
              <a:rPr lang="en-US" sz="1200" dirty="0">
                <a:latin typeface="Arial" panose="020B0604020202020204" pitchFamily="34" charset="0"/>
                <a:cs typeface="Arial" panose="020B0604020202020204" pitchFamily="34" charset="0"/>
              </a:rPr>
              <a:t>: InceptionResNetV2</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ResNet</a:t>
            </a:r>
            <a:r>
              <a:rPr lang="en-US" sz="1200" dirty="0">
                <a:latin typeface="Arial" panose="020B0604020202020204" pitchFamily="34" charset="0"/>
                <a:cs typeface="Arial" panose="020B0604020202020204" pitchFamily="34" charset="0"/>
              </a:rPr>
              <a:t>: ResNet50, ResNet152</a:t>
            </a:r>
          </a:p>
          <a:p>
            <a:pPr marL="184150" indent="-171450">
              <a:lnSpc>
                <a:spcPct val="100000"/>
              </a:lnSpc>
              <a:buFontTx/>
              <a:buChar char="-"/>
            </a:pPr>
            <a:r>
              <a:rPr lang="en-US" sz="1200" dirty="0" err="1">
                <a:latin typeface="Arial" panose="020B0604020202020204" pitchFamily="34" charset="0"/>
                <a:cs typeface="Arial" panose="020B0604020202020204" pitchFamily="34" charset="0"/>
              </a:rPr>
              <a:t>NasNet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NasNetLarge</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NasNetMobile</a:t>
            </a:r>
            <a:endParaRPr lang="en-US" sz="1200" dirty="0">
              <a:latin typeface="Arial" panose="020B0604020202020204" pitchFamily="34" charset="0"/>
              <a:cs typeface="Arial" panose="020B0604020202020204" pitchFamily="34" charset="0"/>
            </a:endParaRPr>
          </a:p>
          <a:p>
            <a:pPr marL="184150" indent="-171450">
              <a:lnSpc>
                <a:spcPct val="100000"/>
              </a:lnSpc>
              <a:buFontTx/>
              <a:buChar char="-"/>
            </a:pPr>
            <a:r>
              <a:rPr lang="en-US" sz="1200" dirty="0" err="1">
                <a:latin typeface="Arial" panose="020B0604020202020204" pitchFamily="34" charset="0"/>
                <a:cs typeface="Arial" panose="020B0604020202020204" pitchFamily="34" charset="0"/>
              </a:rPr>
              <a:t>MobileNet</a:t>
            </a:r>
            <a:r>
              <a:rPr lang="en-US" sz="1200" dirty="0">
                <a:latin typeface="Arial" panose="020B0604020202020204" pitchFamily="34" charset="0"/>
                <a:cs typeface="Arial" panose="020B0604020202020204" pitchFamily="34" charset="0"/>
              </a:rPr>
              <a:t>: V2, V3Small, V3Large</a:t>
            </a:r>
          </a:p>
          <a:p>
            <a:pPr marL="12700" algn="just">
              <a:lnSpc>
                <a:spcPct val="100000"/>
              </a:lnSpc>
            </a:pPr>
            <a:r>
              <a:rPr lang="en-US" sz="1200" dirty="0">
                <a:solidFill>
                  <a:srgbClr val="000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p>
          <a:p>
            <a:pPr marL="12700" algn="just">
              <a:lnSpc>
                <a:spcPct val="100000"/>
              </a:lnSpc>
            </a:pPr>
            <a:br>
              <a:rPr lang="en-US" sz="1200" dirty="0">
                <a:latin typeface="Arial" panose="020B0604020202020204" pitchFamily="34" charset="0"/>
                <a:cs typeface="Arial" panose="020B0604020202020204" pitchFamily="34" charset="0"/>
              </a:rPr>
            </a:br>
            <a:endParaRPr sz="1200" dirty="0">
              <a:latin typeface="Arial" panose="020B0604020202020204" pitchFamily="34" charset="0"/>
              <a:cs typeface="Arial" panose="020B0604020202020204" pitchFamily="34" charset="0"/>
            </a:endParaRPr>
          </a:p>
        </p:txBody>
      </p:sp>
      <p:sp>
        <p:nvSpPr>
          <p:cNvPr id="76" name="object 76"/>
          <p:cNvSpPr/>
          <p:nvPr/>
        </p:nvSpPr>
        <p:spPr>
          <a:xfrm>
            <a:off x="203200" y="3549650"/>
            <a:ext cx="3390900" cy="4530090"/>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a:p>
        </p:txBody>
      </p:sp>
      <p:sp>
        <p:nvSpPr>
          <p:cNvPr id="77" name="object 77"/>
          <p:cNvSpPr txBox="1"/>
          <p:nvPr/>
        </p:nvSpPr>
        <p:spPr>
          <a:xfrm>
            <a:off x="255680" y="3621078"/>
            <a:ext cx="3209925" cy="4170372"/>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a:cs typeface="Arial"/>
              </a:rPr>
              <a:t>Introduction</a:t>
            </a:r>
            <a:endParaRPr sz="1600" dirty="0">
              <a:latin typeface="Arial"/>
              <a:cs typeface="Arial"/>
            </a:endParaRPr>
          </a:p>
          <a:p>
            <a:pPr marL="12700" marR="5080" indent="156210" algn="just">
              <a:lnSpc>
                <a:spcPct val="100000"/>
              </a:lnSpc>
              <a:spcBef>
                <a:spcPts val="919"/>
              </a:spcBef>
            </a:pPr>
            <a:r>
              <a:rPr lang="en-US" sz="1200" spc="-20" dirty="0">
                <a:solidFill>
                  <a:srgbClr val="231F20"/>
                </a:solidFill>
                <a:latin typeface="Arial"/>
                <a:cs typeface="Arial"/>
              </a:rPr>
              <a:t>Today, the rapid development of industrial zones leads to an increased incidence of skin diseases because of polluted air. According to a report by the American Cancer Society, it is</a:t>
            </a:r>
            <a:br>
              <a:rPr lang="en-US" sz="1200" spc="-20" dirty="0">
                <a:solidFill>
                  <a:srgbClr val="231F20"/>
                </a:solidFill>
                <a:latin typeface="Arial"/>
                <a:cs typeface="Arial"/>
              </a:rPr>
            </a:br>
            <a:r>
              <a:rPr lang="en-US" sz="1200" spc="-20" dirty="0">
                <a:solidFill>
                  <a:srgbClr val="231F20"/>
                </a:solidFill>
                <a:latin typeface="Arial"/>
                <a:cs typeface="Arial"/>
              </a:rPr>
              <a:t>estimated that in 2022 there will be about 100,000 people suffering from skin cancer and more than 7600 of these people will not survive. In the context that doctors at provincial hospitals and health facilities are overloaded, doctors at lower levels lack experience and having a tool to support doctors in the process of diagnosing skin diseases quickly and accurately is essential.</a:t>
            </a:r>
          </a:p>
          <a:p>
            <a:pPr marL="12700" marR="5080" indent="156210" algn="just">
              <a:lnSpc>
                <a:spcPct val="100000"/>
              </a:lnSpc>
              <a:spcBef>
                <a:spcPts val="919"/>
              </a:spcBef>
            </a:pPr>
            <a:r>
              <a:rPr lang="en-US" sz="1200" b="0" i="0" dirty="0">
                <a:solidFill>
                  <a:srgbClr val="000000"/>
                </a:solidFill>
                <a:effectLst/>
                <a:latin typeface="Arial" panose="020B0604020202020204" pitchFamily="34" charset="0"/>
                <a:cs typeface="Arial" panose="020B0604020202020204" pitchFamily="34" charset="0"/>
              </a:rPr>
              <a:t>In this paper, the effect of metadata on classifying skin disease is also analyzed. On the other hand, by analyzing the combination of several backbone models, I will also construct an optimized model that has the ability to classify in a balanced way between classes instead of well identifying the majority of</a:t>
            </a:r>
            <a:r>
              <a:rPr lang="en-US" sz="1200" dirty="0">
                <a:solidFill>
                  <a:srgbClr val="000000"/>
                </a:solidFill>
                <a:latin typeface="Arial" panose="020B0604020202020204" pitchFamily="34" charset="0"/>
                <a:cs typeface="Arial" panose="020B0604020202020204" pitchFamily="34" charset="0"/>
              </a:rPr>
              <a:t> </a:t>
            </a:r>
            <a:r>
              <a:rPr lang="en-US" sz="1200" b="0" i="0" dirty="0">
                <a:solidFill>
                  <a:srgbClr val="000000"/>
                </a:solidFill>
                <a:effectLst/>
                <a:latin typeface="Arial" panose="020B0604020202020204" pitchFamily="34" charset="0"/>
                <a:cs typeface="Arial" panose="020B0604020202020204" pitchFamily="34" charset="0"/>
              </a:rPr>
              <a:t>classes.</a:t>
            </a:r>
            <a:endParaRPr lang="en-US" sz="1200" dirty="0"/>
          </a:p>
        </p:txBody>
      </p:sp>
      <p:sp>
        <p:nvSpPr>
          <p:cNvPr id="84" name="object 84"/>
          <p:cNvSpPr/>
          <p:nvPr/>
        </p:nvSpPr>
        <p:spPr>
          <a:xfrm>
            <a:off x="7137400" y="3524250"/>
            <a:ext cx="3390900" cy="4530090"/>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dirty="0"/>
          </a:p>
        </p:txBody>
      </p:sp>
      <p:sp>
        <p:nvSpPr>
          <p:cNvPr id="82" name="object 82"/>
          <p:cNvSpPr/>
          <p:nvPr/>
        </p:nvSpPr>
        <p:spPr>
          <a:xfrm>
            <a:off x="4675980" y="6558700"/>
            <a:ext cx="1538465" cy="1345717"/>
          </a:xfrm>
          <a:prstGeom prst="rect">
            <a:avLst/>
          </a:prstGeom>
          <a:blipFill>
            <a:blip r:embed="rId3" cstate="print"/>
            <a:stretch>
              <a:fillRect/>
            </a:stretch>
          </a:blipFill>
        </p:spPr>
        <p:txBody>
          <a:bodyPr wrap="square" lIns="0" tIns="0" rIns="0" bIns="0" rtlCol="0"/>
          <a:lstStyle/>
          <a:p>
            <a:endParaRPr/>
          </a:p>
        </p:txBody>
      </p:sp>
      <p:sp>
        <p:nvSpPr>
          <p:cNvPr id="153" name="object 153"/>
          <p:cNvSpPr txBox="1"/>
          <p:nvPr/>
        </p:nvSpPr>
        <p:spPr>
          <a:xfrm>
            <a:off x="3739184" y="8307229"/>
            <a:ext cx="3216275" cy="246221"/>
          </a:xfrm>
          <a:prstGeom prst="rect">
            <a:avLst/>
          </a:prstGeom>
        </p:spPr>
        <p:txBody>
          <a:bodyPr vert="horz" wrap="square" lIns="0" tIns="0" rIns="0" bIns="0" rtlCol="0">
            <a:spAutoFit/>
          </a:bodyPr>
          <a:lstStyle/>
          <a:p>
            <a:pPr marL="12700">
              <a:lnSpc>
                <a:spcPct val="100000"/>
              </a:lnSpc>
            </a:pPr>
            <a:r>
              <a:rPr lang="en-US" sz="1600" b="1" spc="-5" dirty="0">
                <a:solidFill>
                  <a:srgbClr val="004261"/>
                </a:solidFill>
                <a:latin typeface="Arial"/>
                <a:cs typeface="Arial"/>
              </a:rPr>
              <a:t>Result and Discussion</a:t>
            </a:r>
            <a:endParaRPr sz="1600" dirty="0">
              <a:latin typeface="Arial"/>
              <a:cs typeface="Arial"/>
            </a:endParaRPr>
          </a:p>
        </p:txBody>
      </p:sp>
      <p:sp>
        <p:nvSpPr>
          <p:cNvPr id="161" name="object 70">
            <a:extLst>
              <a:ext uri="{FF2B5EF4-FFF2-40B4-BE49-F238E27FC236}">
                <a16:creationId xmlns:a16="http://schemas.microsoft.com/office/drawing/2014/main" id="{F1ABD347-4C91-4975-83D5-0D3717C877BD}"/>
              </a:ext>
            </a:extLst>
          </p:cNvPr>
          <p:cNvSpPr/>
          <p:nvPr/>
        </p:nvSpPr>
        <p:spPr>
          <a:xfrm>
            <a:off x="3681941" y="3527878"/>
            <a:ext cx="3359290" cy="4530090"/>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dirty="0"/>
          </a:p>
        </p:txBody>
      </p:sp>
      <p:sp>
        <p:nvSpPr>
          <p:cNvPr id="157" name="object 157"/>
          <p:cNvSpPr txBox="1"/>
          <p:nvPr/>
        </p:nvSpPr>
        <p:spPr>
          <a:xfrm>
            <a:off x="241300" y="11889740"/>
            <a:ext cx="4900930" cy="1082348"/>
          </a:xfrm>
          <a:prstGeom prst="rect">
            <a:avLst/>
          </a:prstGeom>
        </p:spPr>
        <p:txBody>
          <a:bodyPr vert="horz" wrap="square" lIns="0" tIns="0" rIns="0" bIns="0" rtlCol="0">
            <a:spAutoFit/>
          </a:bodyPr>
          <a:lstStyle/>
          <a:p>
            <a:pPr marL="12700">
              <a:lnSpc>
                <a:spcPct val="100000"/>
              </a:lnSpc>
            </a:pPr>
            <a:r>
              <a:rPr lang="en-US" sz="1600" b="1" dirty="0">
                <a:solidFill>
                  <a:srgbClr val="004261"/>
                </a:solidFill>
                <a:latin typeface="Arial"/>
                <a:cs typeface="Arial"/>
              </a:rPr>
              <a:t>Development</a:t>
            </a:r>
          </a:p>
          <a:p>
            <a:pPr marL="184150" marR="5080" indent="-171450">
              <a:spcBef>
                <a:spcPts val="1120"/>
              </a:spcBef>
              <a:buFontTx/>
              <a:buChar char="-"/>
              <a:tabLst>
                <a:tab pos="386080" algn="l"/>
              </a:tabLst>
            </a:pPr>
            <a:r>
              <a:rPr lang="en-US" sz="1200" dirty="0">
                <a:latin typeface="Arial"/>
                <a:cs typeface="Arial"/>
              </a:rPr>
              <a:t>Research and develop a more optimized model </a:t>
            </a:r>
          </a:p>
          <a:p>
            <a:pPr marL="184150" marR="5080" indent="-171450">
              <a:spcBef>
                <a:spcPts val="1120"/>
              </a:spcBef>
              <a:buFontTx/>
              <a:buChar char="-"/>
              <a:tabLst>
                <a:tab pos="386080" algn="l"/>
              </a:tabLst>
            </a:pPr>
            <a:r>
              <a:rPr lang="en-US" sz="1200" dirty="0">
                <a:latin typeface="Arial"/>
                <a:cs typeface="Arial"/>
              </a:rPr>
              <a:t>Use more datasets: BCN5000, VEXC,… to increase the number of diseases detected. </a:t>
            </a:r>
            <a:endParaRPr lang="vi-VN" sz="1200" dirty="0">
              <a:latin typeface="Arial"/>
              <a:cs typeface="Arial"/>
            </a:endParaRPr>
          </a:p>
        </p:txBody>
      </p:sp>
      <p:sp>
        <p:nvSpPr>
          <p:cNvPr id="158" name="object 158"/>
          <p:cNvSpPr txBox="1"/>
          <p:nvPr/>
        </p:nvSpPr>
        <p:spPr>
          <a:xfrm>
            <a:off x="5651500" y="11889740"/>
            <a:ext cx="4888230" cy="1690847"/>
          </a:xfrm>
          <a:prstGeom prst="rect">
            <a:avLst/>
          </a:prstGeom>
        </p:spPr>
        <p:txBody>
          <a:bodyPr vert="horz" wrap="square" lIns="0" tIns="0" rIns="0" bIns="0" rtlCol="0">
            <a:spAutoFit/>
          </a:bodyPr>
          <a:lstStyle/>
          <a:p>
            <a:pPr marL="12700" algn="just">
              <a:lnSpc>
                <a:spcPct val="100000"/>
              </a:lnSpc>
            </a:pPr>
            <a:r>
              <a:rPr lang="en-US" sz="1600" b="1" dirty="0">
                <a:solidFill>
                  <a:srgbClr val="004261"/>
                </a:solidFill>
                <a:latin typeface="Arial"/>
                <a:cs typeface="Arial"/>
              </a:rPr>
              <a:t>Reference</a:t>
            </a:r>
            <a:endParaRPr sz="1200" dirty="0">
              <a:latin typeface="Arial"/>
              <a:cs typeface="Arial"/>
            </a:endParaRPr>
          </a:p>
          <a:p>
            <a:pPr marL="12700" marR="5080" indent="126364" algn="just">
              <a:lnSpc>
                <a:spcPct val="111100"/>
              </a:lnSpc>
              <a:spcBef>
                <a:spcPts val="919"/>
              </a:spcBef>
              <a:buAutoNum type="arabicPeriod"/>
              <a:tabLst>
                <a:tab pos="314960" algn="l"/>
              </a:tabLst>
            </a:pPr>
            <a:r>
              <a:rPr lang="en-US" sz="1200" b="0" i="0" dirty="0" err="1">
                <a:solidFill>
                  <a:srgbClr val="000000"/>
                </a:solidFill>
                <a:effectLst/>
                <a:latin typeface="NimbusRomNo9L-Regu"/>
              </a:rPr>
              <a:t>S</a:t>
            </a:r>
            <a:r>
              <a:rPr lang="en-US" sz="1200" b="0" i="0" dirty="0" err="1">
                <a:solidFill>
                  <a:srgbClr val="000000"/>
                </a:solidFill>
                <a:effectLst/>
                <a:latin typeface="Arial" panose="020B0604020202020204" pitchFamily="34" charset="0"/>
                <a:cs typeface="Arial" panose="020B0604020202020204" pitchFamily="34" charset="0"/>
              </a:rPr>
              <a:t>oumyya</a:t>
            </a:r>
            <a:r>
              <a:rPr lang="en-US" sz="1200" b="0" i="0" dirty="0">
                <a:solidFill>
                  <a:srgbClr val="000000"/>
                </a:solidFill>
                <a:effectLst/>
                <a:latin typeface="Arial" panose="020B0604020202020204" pitchFamily="34" charset="0"/>
                <a:cs typeface="Arial" panose="020B0604020202020204" pitchFamily="34" charset="0"/>
              </a:rPr>
              <a:t> </a:t>
            </a:r>
            <a:r>
              <a:rPr lang="en-US" sz="1200" b="0" i="0" dirty="0" err="1">
                <a:solidFill>
                  <a:srgbClr val="000000"/>
                </a:solidFill>
                <a:effectLst/>
                <a:latin typeface="Arial" panose="020B0604020202020204" pitchFamily="34" charset="0"/>
                <a:cs typeface="Arial" panose="020B0604020202020204" pitchFamily="34" charset="0"/>
              </a:rPr>
              <a:t>Kanti</a:t>
            </a:r>
            <a:r>
              <a:rPr lang="en-US" sz="1200" b="0" i="0" dirty="0">
                <a:solidFill>
                  <a:srgbClr val="000000"/>
                </a:solidFill>
                <a:effectLst/>
                <a:latin typeface="Arial" panose="020B0604020202020204" pitchFamily="34" charset="0"/>
                <a:cs typeface="Arial" panose="020B0604020202020204" pitchFamily="34" charset="0"/>
              </a:rPr>
              <a:t> Datta, Mohammad </a:t>
            </a:r>
            <a:r>
              <a:rPr lang="en-US" sz="1200" b="0" i="0" dirty="0" err="1">
                <a:solidFill>
                  <a:srgbClr val="000000"/>
                </a:solidFill>
                <a:effectLst/>
                <a:latin typeface="Arial" panose="020B0604020202020204" pitchFamily="34" charset="0"/>
                <a:cs typeface="Arial" panose="020B0604020202020204" pitchFamily="34" charset="0"/>
              </a:rPr>
              <a:t>Abuzar</a:t>
            </a:r>
            <a:r>
              <a:rPr lang="en-US" sz="1200" b="0" i="0" dirty="0">
                <a:solidFill>
                  <a:srgbClr val="000000"/>
                </a:solidFill>
                <a:effectLst/>
                <a:latin typeface="Arial" panose="020B0604020202020204" pitchFamily="34" charset="0"/>
                <a:cs typeface="Arial" panose="020B0604020202020204" pitchFamily="34" charset="0"/>
              </a:rPr>
              <a:t> Shaikh, </a:t>
            </a:r>
            <a:r>
              <a:rPr lang="en-US" sz="1200" b="0" i="0" dirty="0" err="1">
                <a:solidFill>
                  <a:srgbClr val="000000"/>
                </a:solidFill>
                <a:effectLst/>
                <a:latin typeface="Arial" panose="020B0604020202020204" pitchFamily="34" charset="0"/>
                <a:cs typeface="Arial" panose="020B0604020202020204" pitchFamily="34" charset="0"/>
              </a:rPr>
              <a:t>Sargur</a:t>
            </a:r>
            <a:r>
              <a:rPr lang="en-US" sz="1200" b="0" i="0" dirty="0">
                <a:solidFill>
                  <a:srgbClr val="000000"/>
                </a:solidFill>
                <a:effectLst/>
                <a:latin typeface="Arial" panose="020B0604020202020204" pitchFamily="34" charset="0"/>
                <a:cs typeface="Arial" panose="020B0604020202020204" pitchFamily="34" charset="0"/>
              </a:rPr>
              <a:t> N. Srihari, and </a:t>
            </a:r>
            <a:r>
              <a:rPr lang="en-US" sz="1200" b="0" i="0" dirty="0" err="1">
                <a:solidFill>
                  <a:srgbClr val="000000"/>
                </a:solidFill>
                <a:effectLst/>
                <a:latin typeface="Arial" panose="020B0604020202020204" pitchFamily="34" charset="0"/>
                <a:cs typeface="Arial" panose="020B0604020202020204" pitchFamily="34" charset="0"/>
              </a:rPr>
              <a:t>Mingchen</a:t>
            </a:r>
            <a:r>
              <a:rPr lang="en-US" sz="1200" b="0" i="0" dirty="0">
                <a:solidFill>
                  <a:srgbClr val="000000"/>
                </a:solidFill>
                <a:effectLst/>
                <a:latin typeface="Arial" panose="020B0604020202020204" pitchFamily="34" charset="0"/>
                <a:cs typeface="Arial" panose="020B0604020202020204" pitchFamily="34" charset="0"/>
              </a:rPr>
              <a:t> Gao. Soft-attention improves skin cancer classification performance. Available at </a:t>
            </a:r>
            <a:r>
              <a:rPr lang="en-US" sz="1200" b="0" i="0" dirty="0">
                <a:solidFill>
                  <a:srgbClr val="0000FF"/>
                </a:solidFill>
                <a:effectLst/>
                <a:latin typeface="Arial" panose="020B0604020202020204" pitchFamily="34" charset="0"/>
                <a:cs typeface="Arial" panose="020B0604020202020204" pitchFamily="34" charset="0"/>
              </a:rPr>
              <a:t>https://arxiv.org/abs/2105.03358</a:t>
            </a:r>
            <a:r>
              <a:rPr lang="en-US" sz="1200" b="0" i="0" dirty="0">
                <a:solidFill>
                  <a:srgbClr val="000000"/>
                </a:solidFill>
                <a:effectLst/>
                <a:latin typeface="Arial" panose="020B0604020202020204" pitchFamily="34" charset="0"/>
                <a:cs typeface="Arial" panose="020B0604020202020204" pitchFamily="34" charset="0"/>
              </a:rPr>
              <a:t>, 4 Jun 2021</a:t>
            </a:r>
          </a:p>
          <a:p>
            <a:pPr marL="12700" marR="5080" indent="126364" algn="just">
              <a:lnSpc>
                <a:spcPct val="111100"/>
              </a:lnSpc>
              <a:spcBef>
                <a:spcPts val="919"/>
              </a:spcBef>
              <a:buAutoNum type="arabicPeriod"/>
              <a:tabLst>
                <a:tab pos="314960" algn="l"/>
              </a:tabLst>
            </a:pPr>
            <a:r>
              <a:rPr lang="en-US" sz="1200" b="0" i="0" dirty="0" err="1">
                <a:solidFill>
                  <a:srgbClr val="000000"/>
                </a:solidFill>
                <a:effectLst/>
                <a:latin typeface="Arial" panose="020B0604020202020204" pitchFamily="34" charset="0"/>
                <a:cs typeface="Arial" panose="020B0604020202020204" pitchFamily="34" charset="0"/>
              </a:rPr>
              <a:t>Rishu</a:t>
            </a:r>
            <a:r>
              <a:rPr lang="en-US" sz="1200" b="0" i="0" dirty="0">
                <a:solidFill>
                  <a:srgbClr val="000000"/>
                </a:solidFill>
                <a:effectLst/>
                <a:latin typeface="Arial" panose="020B0604020202020204" pitchFamily="34" charset="0"/>
                <a:cs typeface="Arial" panose="020B0604020202020204" pitchFamily="34" charset="0"/>
              </a:rPr>
              <a:t> Garg, </a:t>
            </a:r>
            <a:r>
              <a:rPr lang="en-US" sz="1200" b="0" i="0" dirty="0" err="1">
                <a:solidFill>
                  <a:srgbClr val="000000"/>
                </a:solidFill>
                <a:effectLst/>
                <a:latin typeface="Arial" panose="020B0604020202020204" pitchFamily="34" charset="0"/>
                <a:cs typeface="Arial" panose="020B0604020202020204" pitchFamily="34" charset="0"/>
              </a:rPr>
              <a:t>Saumil</a:t>
            </a:r>
            <a:r>
              <a:rPr lang="en-US" sz="1200" b="0" i="0" dirty="0">
                <a:solidFill>
                  <a:srgbClr val="000000"/>
                </a:solidFill>
                <a:effectLst/>
                <a:latin typeface="Arial" panose="020B0604020202020204" pitchFamily="34" charset="0"/>
                <a:cs typeface="Arial" panose="020B0604020202020204" pitchFamily="34" charset="0"/>
              </a:rPr>
              <a:t> Maheshwari, and Anupam Shukla. Decision support system for detection and classification of skin cancer using CNN. Available at </a:t>
            </a:r>
            <a:r>
              <a:rPr lang="en-US" sz="1200" b="0" i="0" dirty="0">
                <a:solidFill>
                  <a:srgbClr val="0000FF"/>
                </a:solidFill>
                <a:effectLst/>
                <a:latin typeface="Arial" panose="020B0604020202020204" pitchFamily="34" charset="0"/>
                <a:cs typeface="Arial" panose="020B0604020202020204" pitchFamily="34" charset="0"/>
              </a:rPr>
              <a:t>https://arxiv.org/abs/1912.03798</a:t>
            </a:r>
            <a:r>
              <a:rPr lang="en-US" sz="1200" b="0" i="0" dirty="0">
                <a:solidFill>
                  <a:srgbClr val="000000"/>
                </a:solidFill>
                <a:effectLst/>
                <a:latin typeface="Arial" panose="020B0604020202020204" pitchFamily="34" charset="0"/>
                <a:cs typeface="Arial" panose="020B0604020202020204" pitchFamily="34" charset="0"/>
              </a:rPr>
              <a:t>, 9 Dec 2019</a:t>
            </a:r>
            <a:r>
              <a:rPr lang="en-US" sz="1200" dirty="0">
                <a:latin typeface="Arial" panose="020B0604020202020204" pitchFamily="34" charset="0"/>
                <a:cs typeface="Arial" panose="020B0604020202020204" pitchFamily="34" charset="0"/>
              </a:rPr>
              <a:t> </a:t>
            </a:r>
            <a:endParaRPr sz="1200" dirty="0">
              <a:latin typeface="Arial" panose="020B0604020202020204" pitchFamily="34" charset="0"/>
              <a:cs typeface="Arial" panose="020B0604020202020204" pitchFamily="34" charset="0"/>
            </a:endParaRPr>
          </a:p>
        </p:txBody>
      </p:sp>
      <p:sp>
        <p:nvSpPr>
          <p:cNvPr id="159" name="object 159"/>
          <p:cNvSpPr txBox="1"/>
          <p:nvPr/>
        </p:nvSpPr>
        <p:spPr>
          <a:xfrm>
            <a:off x="834041" y="2103348"/>
            <a:ext cx="9025318" cy="1420902"/>
          </a:xfrm>
          <a:prstGeom prst="rect">
            <a:avLst/>
          </a:prstGeom>
        </p:spPr>
        <p:txBody>
          <a:bodyPr vert="horz" wrap="square" lIns="0" tIns="0" rIns="0" bIns="0" rtlCol="0">
            <a:spAutoFit/>
          </a:bodyPr>
          <a:lstStyle/>
          <a:p>
            <a:pPr marL="12700" algn="ctr">
              <a:lnSpc>
                <a:spcPct val="100000"/>
              </a:lnSpc>
              <a:tabLst>
                <a:tab pos="2176780" algn="l"/>
              </a:tabLst>
            </a:pPr>
            <a:r>
              <a:rPr sz="2700" b="1" dirty="0">
                <a:solidFill>
                  <a:schemeClr val="accent6">
                    <a:lumMod val="75000"/>
                  </a:schemeClr>
                </a:solidFill>
                <a:latin typeface="Arial"/>
                <a:cs typeface="Arial"/>
              </a:rPr>
              <a:t>T</a:t>
            </a:r>
            <a:r>
              <a:rPr lang="en-US" sz="2700" b="1" dirty="0">
                <a:solidFill>
                  <a:schemeClr val="accent6">
                    <a:lumMod val="75000"/>
                  </a:schemeClr>
                </a:solidFill>
                <a:latin typeface="Arial"/>
                <a:cs typeface="Arial"/>
              </a:rPr>
              <a:t>ITLE</a:t>
            </a:r>
            <a:r>
              <a:rPr sz="2700" b="1" dirty="0">
                <a:solidFill>
                  <a:schemeClr val="accent6">
                    <a:lumMod val="75000"/>
                  </a:schemeClr>
                </a:solidFill>
                <a:latin typeface="Arial"/>
                <a:cs typeface="Arial"/>
              </a:rPr>
              <a:t>:</a:t>
            </a:r>
            <a:r>
              <a:rPr lang="en-US" sz="2700" b="1" dirty="0">
                <a:solidFill>
                  <a:schemeClr val="accent6">
                    <a:lumMod val="75000"/>
                  </a:schemeClr>
                </a:solidFill>
                <a:latin typeface="Arial"/>
                <a:cs typeface="Arial"/>
              </a:rPr>
              <a:t> </a:t>
            </a:r>
            <a:r>
              <a:rPr lang="en-US" sz="2700" b="1" spc="-5" dirty="0">
                <a:solidFill>
                  <a:schemeClr val="tx2">
                    <a:lumMod val="75000"/>
                  </a:schemeClr>
                </a:solidFill>
                <a:latin typeface="Arial"/>
                <a:cs typeface="Arial"/>
              </a:rPr>
              <a:t>DIAGNOSTIC SUPPORT OF SKIN LESION CLASSIFICATION USING CNN AND SOFT ATTENTION</a:t>
            </a:r>
          </a:p>
          <a:p>
            <a:pPr marL="12700">
              <a:lnSpc>
                <a:spcPct val="100000"/>
              </a:lnSpc>
              <a:tabLst>
                <a:tab pos="2176780" algn="l"/>
              </a:tabLst>
            </a:pPr>
            <a:r>
              <a:rPr sz="2100" b="1" baseline="1984" dirty="0" err="1">
                <a:solidFill>
                  <a:srgbClr val="004261"/>
                </a:solidFill>
                <a:latin typeface="Arial"/>
                <a:cs typeface="Arial"/>
              </a:rPr>
              <a:t>Sinh</a:t>
            </a:r>
            <a:r>
              <a:rPr sz="2100" b="1" baseline="1984" dirty="0">
                <a:solidFill>
                  <a:srgbClr val="004261"/>
                </a:solidFill>
                <a:latin typeface="Arial"/>
                <a:cs typeface="Arial"/>
              </a:rPr>
              <a:t> viên: </a:t>
            </a:r>
            <a:r>
              <a:rPr lang="en-US" sz="2100" b="1" spc="-7" baseline="1984" dirty="0" err="1">
                <a:solidFill>
                  <a:srgbClr val="231F20"/>
                </a:solidFill>
                <a:latin typeface="Arial"/>
                <a:cs typeface="Arial"/>
              </a:rPr>
              <a:t>Đỗ</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Hoàng</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Khôi</a:t>
            </a:r>
            <a:endParaRPr sz="1400" b="1" dirty="0">
              <a:latin typeface="Arial"/>
              <a:cs typeface="Arial"/>
            </a:endParaRPr>
          </a:p>
          <a:p>
            <a:pPr marL="12700">
              <a:lnSpc>
                <a:spcPct val="100000"/>
              </a:lnSpc>
              <a:spcBef>
                <a:spcPts val="420"/>
              </a:spcBef>
              <a:tabLst>
                <a:tab pos="3994150" algn="l"/>
              </a:tabLst>
            </a:pPr>
            <a:r>
              <a:rPr sz="2100" b="1" baseline="1984" dirty="0">
                <a:solidFill>
                  <a:srgbClr val="004261"/>
                </a:solidFill>
                <a:latin typeface="Arial"/>
                <a:cs typeface="Arial"/>
              </a:rPr>
              <a:t>Giáo viên hướng dẫn: </a:t>
            </a:r>
            <a:r>
              <a:rPr sz="2100" b="1" baseline="1984" dirty="0">
                <a:solidFill>
                  <a:srgbClr val="231F20"/>
                </a:solidFill>
                <a:latin typeface="Arial"/>
                <a:cs typeface="Arial"/>
              </a:rPr>
              <a:t>TS. </a:t>
            </a:r>
            <a:r>
              <a:rPr lang="en-US" sz="2100" b="1" spc="-15" baseline="1984" dirty="0" err="1">
                <a:solidFill>
                  <a:srgbClr val="231F20"/>
                </a:solidFill>
                <a:latin typeface="Arial"/>
                <a:cs typeface="Arial"/>
              </a:rPr>
              <a:t>Nguyễn</a:t>
            </a:r>
            <a:r>
              <a:rPr sz="2100" b="1" spc="-52" baseline="1984" dirty="0">
                <a:solidFill>
                  <a:srgbClr val="231F20"/>
                </a:solidFill>
                <a:latin typeface="Arial"/>
                <a:cs typeface="Arial"/>
              </a:rPr>
              <a:t> </a:t>
            </a:r>
            <a:r>
              <a:rPr lang="en-US" sz="2100" b="1" spc="-7" baseline="1984" dirty="0" err="1">
                <a:solidFill>
                  <a:srgbClr val="231F20"/>
                </a:solidFill>
                <a:latin typeface="Arial"/>
                <a:cs typeface="Arial"/>
              </a:rPr>
              <a:t>Việt</a:t>
            </a:r>
            <a:r>
              <a:rPr lang="en-US" sz="2100" b="1" spc="-7" baseline="1984" dirty="0">
                <a:solidFill>
                  <a:srgbClr val="231F20"/>
                </a:solidFill>
                <a:latin typeface="Arial"/>
                <a:cs typeface="Arial"/>
              </a:rPr>
              <a:t> </a:t>
            </a:r>
            <a:r>
              <a:rPr lang="en-US" sz="2100" b="1" spc="-7" baseline="1984" dirty="0" err="1">
                <a:solidFill>
                  <a:srgbClr val="231F20"/>
                </a:solidFill>
                <a:latin typeface="Arial"/>
                <a:cs typeface="Arial"/>
              </a:rPr>
              <a:t>Dũng</a:t>
            </a:r>
            <a:r>
              <a:rPr sz="2100" b="1" spc="-7" baseline="1984" dirty="0">
                <a:solidFill>
                  <a:srgbClr val="231F20"/>
                </a:solidFill>
                <a:latin typeface="Arial"/>
                <a:cs typeface="Arial"/>
              </a:rPr>
              <a:t>	</a:t>
            </a:r>
            <a:r>
              <a:rPr lang="en-US" sz="1400" b="1" spc="-10" dirty="0" err="1">
                <a:solidFill>
                  <a:srgbClr val="004261"/>
                </a:solidFill>
                <a:latin typeface="Arial"/>
                <a:cs typeface="Arial"/>
              </a:rPr>
              <a:t>Trường</a:t>
            </a:r>
            <a:r>
              <a:rPr lang="en-US" sz="1400" b="1" spc="-10" dirty="0">
                <a:solidFill>
                  <a:srgbClr val="004261"/>
                </a:solidFill>
                <a:latin typeface="Arial"/>
                <a:cs typeface="Arial"/>
              </a:rPr>
              <a:t> </a:t>
            </a:r>
            <a:r>
              <a:rPr lang="en-US" sz="1400" b="1" spc="-10" dirty="0" err="1">
                <a:solidFill>
                  <a:srgbClr val="004261"/>
                </a:solidFill>
                <a:latin typeface="Arial"/>
                <a:cs typeface="Arial"/>
              </a:rPr>
              <a:t>Điện</a:t>
            </a:r>
            <a:r>
              <a:rPr lang="en-US" sz="1400" b="1" spc="-10" dirty="0">
                <a:solidFill>
                  <a:srgbClr val="004261"/>
                </a:solidFill>
                <a:latin typeface="Arial"/>
                <a:cs typeface="Arial"/>
              </a:rPr>
              <a:t> – </a:t>
            </a:r>
            <a:r>
              <a:rPr lang="en-US" sz="1400" b="1" spc="-10" dirty="0" err="1">
                <a:solidFill>
                  <a:srgbClr val="004261"/>
                </a:solidFill>
                <a:latin typeface="Arial"/>
                <a:cs typeface="Arial"/>
              </a:rPr>
              <a:t>Điện</a:t>
            </a:r>
            <a:r>
              <a:rPr lang="en-US" sz="1400" b="1" spc="-10" dirty="0">
                <a:solidFill>
                  <a:srgbClr val="004261"/>
                </a:solidFill>
                <a:latin typeface="Arial"/>
                <a:cs typeface="Arial"/>
              </a:rPr>
              <a:t> </a:t>
            </a:r>
            <a:r>
              <a:rPr lang="en-US" sz="1400" b="1" spc="-10" dirty="0" err="1">
                <a:solidFill>
                  <a:srgbClr val="004261"/>
                </a:solidFill>
                <a:latin typeface="Arial"/>
                <a:cs typeface="Arial"/>
              </a:rPr>
              <a:t>tử</a:t>
            </a:r>
            <a:r>
              <a:rPr lang="vi-VN" sz="1400" b="1" dirty="0">
                <a:solidFill>
                  <a:srgbClr val="004261"/>
                </a:solidFill>
                <a:latin typeface="Arial"/>
                <a:cs typeface="Arial"/>
              </a:rPr>
              <a:t> </a:t>
            </a:r>
            <a:r>
              <a:rPr sz="1400" b="1" spc="-5" dirty="0">
                <a:solidFill>
                  <a:srgbClr val="004261"/>
                </a:solidFill>
                <a:latin typeface="Arial"/>
                <a:cs typeface="Arial"/>
              </a:rPr>
              <a:t>– </a:t>
            </a:r>
            <a:r>
              <a:rPr sz="1400" b="1" dirty="0">
                <a:solidFill>
                  <a:srgbClr val="004261"/>
                </a:solidFill>
                <a:latin typeface="Arial"/>
                <a:cs typeface="Arial"/>
              </a:rPr>
              <a:t>Đại Học </a:t>
            </a:r>
            <a:r>
              <a:rPr sz="1400" b="1" spc="-5" dirty="0">
                <a:solidFill>
                  <a:srgbClr val="004261"/>
                </a:solidFill>
                <a:latin typeface="Arial"/>
                <a:cs typeface="Arial"/>
              </a:rPr>
              <a:t>Bách </a:t>
            </a:r>
            <a:r>
              <a:rPr sz="1400" b="1" dirty="0">
                <a:solidFill>
                  <a:srgbClr val="004261"/>
                </a:solidFill>
                <a:latin typeface="Arial"/>
                <a:cs typeface="Arial"/>
              </a:rPr>
              <a:t>Khoa </a:t>
            </a:r>
            <a:r>
              <a:rPr sz="1400" b="1" spc="-5" dirty="0">
                <a:solidFill>
                  <a:srgbClr val="004261"/>
                </a:solidFill>
                <a:latin typeface="Arial"/>
                <a:cs typeface="Arial"/>
              </a:rPr>
              <a:t>Hà</a:t>
            </a:r>
            <a:r>
              <a:rPr sz="1400" b="1" spc="-40" dirty="0">
                <a:solidFill>
                  <a:srgbClr val="004261"/>
                </a:solidFill>
                <a:latin typeface="Arial"/>
                <a:cs typeface="Arial"/>
              </a:rPr>
              <a:t> </a:t>
            </a:r>
            <a:r>
              <a:rPr sz="1400" b="1" dirty="0">
                <a:solidFill>
                  <a:srgbClr val="004261"/>
                </a:solidFill>
                <a:latin typeface="Arial"/>
                <a:cs typeface="Arial"/>
              </a:rPr>
              <a:t>Nội</a:t>
            </a:r>
            <a:endParaRPr sz="1400" b="1" dirty="0">
              <a:latin typeface="Arial"/>
              <a:cs typeface="Arial"/>
            </a:endParaRPr>
          </a:p>
        </p:txBody>
      </p:sp>
      <p:sp>
        <p:nvSpPr>
          <p:cNvPr id="163" name="object 72">
            <a:extLst>
              <a:ext uri="{FF2B5EF4-FFF2-40B4-BE49-F238E27FC236}">
                <a16:creationId xmlns:a16="http://schemas.microsoft.com/office/drawing/2014/main" id="{8270E286-774D-4CE9-B454-1E6591C1735B}"/>
              </a:ext>
            </a:extLst>
          </p:cNvPr>
          <p:cNvSpPr txBox="1"/>
          <p:nvPr/>
        </p:nvSpPr>
        <p:spPr>
          <a:xfrm>
            <a:off x="3846779" y="3676650"/>
            <a:ext cx="2997758" cy="246221"/>
          </a:xfrm>
          <a:prstGeom prst="rect">
            <a:avLst/>
          </a:prstGeom>
        </p:spPr>
        <p:txBody>
          <a:bodyPr vert="horz" wrap="square" lIns="0" tIns="0" rIns="0" bIns="0" rtlCol="0">
            <a:spAutoFit/>
          </a:bodyPr>
          <a:lstStyle/>
          <a:p>
            <a:pPr marL="101600">
              <a:lnSpc>
                <a:spcPct val="100000"/>
              </a:lnSpc>
              <a:spcBef>
                <a:spcPts val="745"/>
              </a:spcBef>
            </a:pPr>
            <a:r>
              <a:rPr lang="en-US" sz="1600" b="1" dirty="0">
                <a:solidFill>
                  <a:srgbClr val="004261"/>
                </a:solidFill>
                <a:latin typeface="Arial"/>
                <a:cs typeface="Arial"/>
              </a:rPr>
              <a:t>Experiment Implementation</a:t>
            </a:r>
            <a:endParaRPr sz="1200" dirty="0">
              <a:latin typeface="Arial"/>
              <a:cs typeface="Arial"/>
            </a:endParaRPr>
          </a:p>
        </p:txBody>
      </p:sp>
      <p:graphicFrame>
        <p:nvGraphicFramePr>
          <p:cNvPr id="4" name="Chart 3">
            <a:extLst>
              <a:ext uri="{FF2B5EF4-FFF2-40B4-BE49-F238E27FC236}">
                <a16:creationId xmlns:a16="http://schemas.microsoft.com/office/drawing/2014/main" id="{549A009B-C175-F725-6229-C8F1763D1301}"/>
              </a:ext>
            </a:extLst>
          </p:cNvPr>
          <p:cNvGraphicFramePr/>
          <p:nvPr>
            <p:extLst>
              <p:ext uri="{D42A27DB-BD31-4B8C-83A1-F6EECF244321}">
                <p14:modId xmlns:p14="http://schemas.microsoft.com/office/powerpoint/2010/main" val="1737847536"/>
              </p:ext>
            </p:extLst>
          </p:nvPr>
        </p:nvGraphicFramePr>
        <p:xfrm>
          <a:off x="3931124" y="8549002"/>
          <a:ext cx="2829067" cy="15489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85E22E89-C145-C56F-F80A-B911198F7CC6}"/>
              </a:ext>
            </a:extLst>
          </p:cNvPr>
          <p:cNvGraphicFramePr/>
          <p:nvPr>
            <p:extLst>
              <p:ext uri="{D42A27DB-BD31-4B8C-83A1-F6EECF244321}">
                <p14:modId xmlns:p14="http://schemas.microsoft.com/office/powerpoint/2010/main" val="497611659"/>
              </p:ext>
            </p:extLst>
          </p:nvPr>
        </p:nvGraphicFramePr>
        <p:xfrm>
          <a:off x="3745533" y="10070217"/>
          <a:ext cx="3209926" cy="154898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able 8">
            <a:extLst>
              <a:ext uri="{FF2B5EF4-FFF2-40B4-BE49-F238E27FC236}">
                <a16:creationId xmlns:a16="http://schemas.microsoft.com/office/drawing/2014/main" id="{6F0287DB-F4F6-14C3-2B04-D39CF578069D}"/>
              </a:ext>
            </a:extLst>
          </p:cNvPr>
          <p:cNvGraphicFramePr>
            <a:graphicFrameLocks noGrp="1"/>
          </p:cNvGraphicFramePr>
          <p:nvPr>
            <p:extLst>
              <p:ext uri="{D42A27DB-BD31-4B8C-83A1-F6EECF244321}">
                <p14:modId xmlns:p14="http://schemas.microsoft.com/office/powerpoint/2010/main" val="1367993028"/>
              </p:ext>
            </p:extLst>
          </p:nvPr>
        </p:nvGraphicFramePr>
        <p:xfrm>
          <a:off x="7223176" y="3604360"/>
          <a:ext cx="3214544" cy="1645920"/>
        </p:xfrm>
        <a:graphic>
          <a:graphicData uri="http://schemas.openxmlformats.org/drawingml/2006/table">
            <a:tbl>
              <a:tblPr firstRow="1" bandRow="1">
                <a:tableStyleId>{5C22544A-7EE6-4342-B048-85BDC9FD1C3A}</a:tableStyleId>
              </a:tblPr>
              <a:tblGrid>
                <a:gridCol w="2695524">
                  <a:extLst>
                    <a:ext uri="{9D8B030D-6E8A-4147-A177-3AD203B41FA5}">
                      <a16:colId xmlns:a16="http://schemas.microsoft.com/office/drawing/2014/main" val="2215555840"/>
                    </a:ext>
                  </a:extLst>
                </a:gridCol>
                <a:gridCol w="519020">
                  <a:extLst>
                    <a:ext uri="{9D8B030D-6E8A-4147-A177-3AD203B41FA5}">
                      <a16:colId xmlns:a16="http://schemas.microsoft.com/office/drawing/2014/main" val="2988711747"/>
                    </a:ext>
                  </a:extLst>
                </a:gridCol>
              </a:tblGrid>
              <a:tr h="257502">
                <a:tc>
                  <a:txBody>
                    <a:bodyPr/>
                    <a:lstStyle/>
                    <a:p>
                      <a:r>
                        <a:rPr lang="en-US" sz="1200" dirty="0">
                          <a:latin typeface="Arial" panose="020B0604020202020204" pitchFamily="34" charset="0"/>
                          <a:cs typeface="Arial" panose="020B0604020202020204" pitchFamily="34" charset="0"/>
                        </a:rPr>
                        <a:t>MobileNetV3Large</a:t>
                      </a:r>
                    </a:p>
                  </a:txBody>
                  <a:tcPr/>
                </a:tc>
                <a:tc>
                  <a:txBody>
                    <a:bodyPr/>
                    <a:lstStyle/>
                    <a:p>
                      <a:r>
                        <a:rPr lang="en-US" sz="1200" dirty="0">
                          <a:latin typeface="Arial" panose="020B0604020202020204" pitchFamily="34" charset="0"/>
                          <a:cs typeface="Arial" panose="020B0604020202020204" pitchFamily="34" charset="0"/>
                        </a:rPr>
                        <a:t>Acc</a:t>
                      </a:r>
                    </a:p>
                  </a:txBody>
                  <a:tcPr/>
                </a:tc>
                <a:extLst>
                  <a:ext uri="{0D108BD9-81ED-4DB2-BD59-A6C34878D82A}">
                    <a16:rowId xmlns:a16="http://schemas.microsoft.com/office/drawing/2014/main" val="1922842207"/>
                  </a:ext>
                </a:extLst>
              </a:tr>
              <a:tr h="429171">
                <a:tc>
                  <a:txBody>
                    <a:bodyPr/>
                    <a:lstStyle/>
                    <a:p>
                      <a:r>
                        <a:rPr lang="en-US" sz="1200" b="0" i="0" dirty="0">
                          <a:solidFill>
                            <a:srgbClr val="000000"/>
                          </a:solidFill>
                          <a:effectLst/>
                          <a:latin typeface="NimbusRomNo9L-Regu"/>
                        </a:rPr>
                        <a:t>MobileNetV3Large-Layer[:246] + Soft-Attention + Metadata </a:t>
                      </a:r>
                      <a:endParaRPr lang="en-US" dirty="0">
                        <a:effectLst/>
                      </a:endParaRPr>
                    </a:p>
                  </a:txBody>
                  <a:tcPr anchor="ctr"/>
                </a:tc>
                <a:tc>
                  <a:txBody>
                    <a:bodyPr/>
                    <a:lstStyle/>
                    <a:p>
                      <a:r>
                        <a:rPr lang="en-US" sz="1200" b="0" i="0">
                          <a:solidFill>
                            <a:srgbClr val="000000"/>
                          </a:solidFill>
                          <a:effectLst/>
                          <a:latin typeface="NimbusRomNo9L-Regu"/>
                        </a:rPr>
                        <a:t>0.84</a:t>
                      </a:r>
                      <a:endParaRPr lang="en-US">
                        <a:effectLst/>
                      </a:endParaRPr>
                    </a:p>
                  </a:txBody>
                  <a:tcPr anchor="ctr"/>
                </a:tc>
                <a:extLst>
                  <a:ext uri="{0D108BD9-81ED-4DB2-BD59-A6C34878D82A}">
                    <a16:rowId xmlns:a16="http://schemas.microsoft.com/office/drawing/2014/main" val="1698196326"/>
                  </a:ext>
                </a:extLst>
              </a:tr>
              <a:tr h="429171">
                <a:tc>
                  <a:txBody>
                    <a:bodyPr/>
                    <a:lstStyle/>
                    <a:p>
                      <a:r>
                        <a:rPr lang="en-US" sz="1200" b="0" i="0" dirty="0">
                          <a:solidFill>
                            <a:srgbClr val="000000"/>
                          </a:solidFill>
                          <a:effectLst/>
                          <a:latin typeface="NimbusRomNo9L-Regu"/>
                        </a:rPr>
                        <a:t>MobileNetV3Large-Layer[:240] + Soft-Attention + Metadata </a:t>
                      </a:r>
                      <a:endParaRPr lang="en-US" dirty="0">
                        <a:effectLst/>
                      </a:endParaRPr>
                    </a:p>
                  </a:txBody>
                  <a:tcPr anchor="ctr"/>
                </a:tc>
                <a:tc>
                  <a:txBody>
                    <a:bodyPr/>
                    <a:lstStyle/>
                    <a:p>
                      <a:r>
                        <a:rPr lang="en-US" sz="1200" b="1" i="0" dirty="0">
                          <a:solidFill>
                            <a:srgbClr val="000000"/>
                          </a:solidFill>
                          <a:effectLst/>
                          <a:latin typeface="NimbusRomNo9L-Medi"/>
                        </a:rPr>
                        <a:t>0.86</a:t>
                      </a:r>
                      <a:endParaRPr lang="en-US" dirty="0">
                        <a:effectLst/>
                      </a:endParaRPr>
                    </a:p>
                  </a:txBody>
                  <a:tcPr anchor="ctr"/>
                </a:tc>
                <a:extLst>
                  <a:ext uri="{0D108BD9-81ED-4DB2-BD59-A6C34878D82A}">
                    <a16:rowId xmlns:a16="http://schemas.microsoft.com/office/drawing/2014/main" val="3905233588"/>
                  </a:ext>
                </a:extLst>
              </a:tr>
              <a:tr h="429171">
                <a:tc>
                  <a:txBody>
                    <a:bodyPr/>
                    <a:lstStyle/>
                    <a:p>
                      <a:r>
                        <a:rPr lang="en-US" sz="1200" b="0" i="0">
                          <a:solidFill>
                            <a:srgbClr val="000000"/>
                          </a:solidFill>
                          <a:effectLst/>
                          <a:latin typeface="NimbusRomNo9L-Regu"/>
                        </a:rPr>
                        <a:t>MobileNetV3Large-Layer[:230] + Soft-Attention + Metadata </a:t>
                      </a:r>
                      <a:endParaRPr lang="en-US">
                        <a:effectLst/>
                      </a:endParaRPr>
                    </a:p>
                  </a:txBody>
                  <a:tcPr anchor="ctr"/>
                </a:tc>
                <a:tc>
                  <a:txBody>
                    <a:bodyPr/>
                    <a:lstStyle/>
                    <a:p>
                      <a:r>
                        <a:rPr lang="en-US" sz="1200" b="0" i="0" dirty="0">
                          <a:solidFill>
                            <a:srgbClr val="000000"/>
                          </a:solidFill>
                          <a:effectLst/>
                          <a:latin typeface="NimbusRomNo9L-Regu"/>
                        </a:rPr>
                        <a:t>0.84</a:t>
                      </a:r>
                      <a:endParaRPr lang="en-US" dirty="0">
                        <a:effectLst/>
                      </a:endParaRPr>
                    </a:p>
                  </a:txBody>
                  <a:tcPr anchor="ctr"/>
                </a:tc>
                <a:extLst>
                  <a:ext uri="{0D108BD9-81ED-4DB2-BD59-A6C34878D82A}">
                    <a16:rowId xmlns:a16="http://schemas.microsoft.com/office/drawing/2014/main" val="28390725"/>
                  </a:ext>
                </a:extLst>
              </a:tr>
            </a:tbl>
          </a:graphicData>
        </a:graphic>
      </p:graphicFrame>
      <p:graphicFrame>
        <p:nvGraphicFramePr>
          <p:cNvPr id="162" name="Table 8">
            <a:extLst>
              <a:ext uri="{FF2B5EF4-FFF2-40B4-BE49-F238E27FC236}">
                <a16:creationId xmlns:a16="http://schemas.microsoft.com/office/drawing/2014/main" id="{748B4894-E494-23A8-F417-858A33FFD592}"/>
              </a:ext>
            </a:extLst>
          </p:cNvPr>
          <p:cNvGraphicFramePr>
            <a:graphicFrameLocks noGrp="1"/>
          </p:cNvGraphicFramePr>
          <p:nvPr>
            <p:extLst>
              <p:ext uri="{D42A27DB-BD31-4B8C-83A1-F6EECF244321}">
                <p14:modId xmlns:p14="http://schemas.microsoft.com/office/powerpoint/2010/main" val="4284756699"/>
              </p:ext>
            </p:extLst>
          </p:nvPr>
        </p:nvGraphicFramePr>
        <p:xfrm>
          <a:off x="7223176" y="5366280"/>
          <a:ext cx="1475366" cy="2090640"/>
        </p:xfrm>
        <a:graphic>
          <a:graphicData uri="http://schemas.openxmlformats.org/drawingml/2006/table">
            <a:tbl>
              <a:tblPr firstRow="1" bandRow="1">
                <a:tableStyleId>{5C22544A-7EE6-4342-B048-85BDC9FD1C3A}</a:tableStyleId>
              </a:tblPr>
              <a:tblGrid>
                <a:gridCol w="960820">
                  <a:extLst>
                    <a:ext uri="{9D8B030D-6E8A-4147-A177-3AD203B41FA5}">
                      <a16:colId xmlns:a16="http://schemas.microsoft.com/office/drawing/2014/main" val="2215555840"/>
                    </a:ext>
                  </a:extLst>
                </a:gridCol>
                <a:gridCol w="514546">
                  <a:extLst>
                    <a:ext uri="{9D8B030D-6E8A-4147-A177-3AD203B41FA5}">
                      <a16:colId xmlns:a16="http://schemas.microsoft.com/office/drawing/2014/main" val="2988711747"/>
                    </a:ext>
                  </a:extLst>
                </a:gridCol>
              </a:tblGrid>
              <a:tr h="437165">
                <a:tc gridSpan="2">
                  <a:txBody>
                    <a:bodyPr/>
                    <a:lstStyle/>
                    <a:p>
                      <a:pPr algn="ctr"/>
                      <a:r>
                        <a:rPr lang="en-US" sz="1200" dirty="0">
                          <a:latin typeface="Arial" panose="020B0604020202020204" pitchFamily="34" charset="0"/>
                          <a:cs typeface="Arial" panose="020B0604020202020204" pitchFamily="34" charset="0"/>
                        </a:rPr>
                        <a:t>MobileNetV3 indicator</a:t>
                      </a:r>
                    </a:p>
                  </a:txBody>
                  <a:tcPr/>
                </a:tc>
                <a:tc hMerge="1">
                  <a:txBody>
                    <a:bodyPr/>
                    <a:lstStyle/>
                    <a:p>
                      <a:pPr algn="ct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2842207"/>
                  </a:ext>
                </a:extLst>
              </a:tr>
              <a:tr h="359520">
                <a:tc>
                  <a:txBody>
                    <a:bodyPr/>
                    <a:lstStyle/>
                    <a:p>
                      <a:r>
                        <a:rPr lang="en-US" sz="1200" b="0" i="0" dirty="0">
                          <a:solidFill>
                            <a:srgbClr val="000000"/>
                          </a:solidFill>
                          <a:effectLst/>
                          <a:latin typeface="NimbusRomNo9L-Regu"/>
                        </a:rPr>
                        <a:t>Accuracy </a:t>
                      </a:r>
                      <a:endParaRPr lang="en-US" dirty="0">
                        <a:effectLst/>
                      </a:endParaRPr>
                    </a:p>
                  </a:txBody>
                  <a:tcPr anchor="ctr"/>
                </a:tc>
                <a:tc>
                  <a:txBody>
                    <a:bodyPr/>
                    <a:lstStyle/>
                    <a:p>
                      <a:r>
                        <a:rPr lang="en-US" sz="1200" b="0" i="0">
                          <a:solidFill>
                            <a:srgbClr val="000000"/>
                          </a:solidFill>
                          <a:effectLst/>
                          <a:latin typeface="NimbusRomNo9L-Regu"/>
                        </a:rPr>
                        <a:t>0.86</a:t>
                      </a:r>
                      <a:endParaRPr lang="en-US">
                        <a:effectLst/>
                      </a:endParaRPr>
                    </a:p>
                  </a:txBody>
                  <a:tcPr anchor="ctr"/>
                </a:tc>
                <a:extLst>
                  <a:ext uri="{0D108BD9-81ED-4DB2-BD59-A6C34878D82A}">
                    <a16:rowId xmlns:a16="http://schemas.microsoft.com/office/drawing/2014/main" val="1698196326"/>
                  </a:ext>
                </a:extLst>
              </a:tr>
              <a:tr h="449401">
                <a:tc>
                  <a:txBody>
                    <a:bodyPr/>
                    <a:lstStyle/>
                    <a:p>
                      <a:r>
                        <a:rPr lang="en-US" sz="1200" b="0" i="0" dirty="0">
                          <a:solidFill>
                            <a:srgbClr val="000000"/>
                          </a:solidFill>
                          <a:effectLst/>
                          <a:latin typeface="NimbusRomNo9L-Regu"/>
                        </a:rPr>
                        <a:t>Precision</a:t>
                      </a:r>
                    </a:p>
                    <a:p>
                      <a:r>
                        <a:rPr lang="en-US" sz="1200" b="0" i="0" dirty="0">
                          <a:solidFill>
                            <a:srgbClr val="000000"/>
                          </a:solidFill>
                          <a:effectLst/>
                          <a:latin typeface="NimbusRomNo9L-Regu"/>
                        </a:rPr>
                        <a:t>(avg)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1299123983"/>
                  </a:ext>
                </a:extLst>
              </a:tr>
              <a:tr h="449401">
                <a:tc>
                  <a:txBody>
                    <a:bodyPr/>
                    <a:lstStyle/>
                    <a:p>
                      <a:r>
                        <a:rPr lang="en-US" sz="1200" b="0" i="0" dirty="0">
                          <a:solidFill>
                            <a:srgbClr val="000000"/>
                          </a:solidFill>
                          <a:effectLst/>
                          <a:latin typeface="NimbusRomNo9L-Regu"/>
                        </a:rPr>
                        <a:t>F1-score</a:t>
                      </a:r>
                    </a:p>
                    <a:p>
                      <a:r>
                        <a:rPr lang="en-US" sz="1200" b="0" i="0" dirty="0">
                          <a:solidFill>
                            <a:srgbClr val="000000"/>
                          </a:solidFill>
                          <a:effectLst/>
                          <a:latin typeface="NimbusRomNo9L-Regu"/>
                        </a:rPr>
                        <a:t>(avg)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3905233588"/>
                  </a:ext>
                </a:extLst>
              </a:tr>
              <a:tr h="359520">
                <a:tc>
                  <a:txBody>
                    <a:bodyPr/>
                    <a:lstStyle/>
                    <a:p>
                      <a:r>
                        <a:rPr lang="en-US" sz="1200" b="0" i="0" dirty="0">
                          <a:solidFill>
                            <a:srgbClr val="000000"/>
                          </a:solidFill>
                          <a:effectLst/>
                          <a:latin typeface="NimbusRomNo9L-Regu"/>
                        </a:rPr>
                        <a:t>Recall(avg) </a:t>
                      </a:r>
                      <a:endParaRPr lang="en-US" dirty="0">
                        <a:effectLst/>
                      </a:endParaRPr>
                    </a:p>
                  </a:txBody>
                  <a:tcPr anchor="ctr"/>
                </a:tc>
                <a:tc>
                  <a:txBody>
                    <a:bodyPr/>
                    <a:lstStyle/>
                    <a:p>
                      <a:r>
                        <a:rPr lang="en-US" sz="1200" b="0" i="0" dirty="0">
                          <a:solidFill>
                            <a:srgbClr val="000000"/>
                          </a:solidFill>
                          <a:effectLst/>
                          <a:latin typeface="NimbusRomNo9L-Regu"/>
                        </a:rPr>
                        <a:t>0.86</a:t>
                      </a:r>
                      <a:endParaRPr lang="en-US" dirty="0">
                        <a:effectLst/>
                      </a:endParaRPr>
                    </a:p>
                  </a:txBody>
                  <a:tcPr anchor="ctr"/>
                </a:tc>
                <a:extLst>
                  <a:ext uri="{0D108BD9-81ED-4DB2-BD59-A6C34878D82A}">
                    <a16:rowId xmlns:a16="http://schemas.microsoft.com/office/drawing/2014/main" val="28390725"/>
                  </a:ext>
                </a:extLst>
              </a:tr>
            </a:tbl>
          </a:graphicData>
        </a:graphic>
      </p:graphicFrame>
      <p:sp>
        <p:nvSpPr>
          <p:cNvPr id="10" name="TextBox 9">
            <a:extLst>
              <a:ext uri="{FF2B5EF4-FFF2-40B4-BE49-F238E27FC236}">
                <a16:creationId xmlns:a16="http://schemas.microsoft.com/office/drawing/2014/main" id="{19294524-EA09-EAC5-A44B-9A50E61A62D8}"/>
              </a:ext>
            </a:extLst>
          </p:cNvPr>
          <p:cNvSpPr txBox="1"/>
          <p:nvPr/>
        </p:nvSpPr>
        <p:spPr>
          <a:xfrm>
            <a:off x="8784318" y="5385069"/>
            <a:ext cx="1681086" cy="2492990"/>
          </a:xfrm>
          <a:prstGeom prst="rect">
            <a:avLst/>
          </a:prstGeom>
          <a:noFill/>
        </p:spPr>
        <p:txBody>
          <a:bodyPr wrap="square" rtlCol="0">
            <a:spAutoFit/>
          </a:bodyPr>
          <a:lstStyle/>
          <a:p>
            <a:pPr marL="171450" indent="-171450">
              <a:buFontTx/>
              <a:buChar char="-"/>
            </a:pPr>
            <a:r>
              <a:rPr lang="en-US" sz="1200" dirty="0">
                <a:latin typeface="Arial" panose="020B0604020202020204" pitchFamily="34" charset="0"/>
                <a:cs typeface="Arial" panose="020B0604020202020204" pitchFamily="34" charset="0"/>
              </a:rPr>
              <a:t>The expected result of the f1-score and recall score was 0.81 as opposed to 0.71. </a:t>
            </a:r>
          </a:p>
          <a:p>
            <a:pPr marL="171450" indent="-171450">
              <a:buFontTx/>
              <a:buChar char="-"/>
            </a:pPr>
            <a:r>
              <a:rPr lang="en-US" sz="1200" dirty="0">
                <a:latin typeface="Arial" panose="020B0604020202020204" pitchFamily="34" charset="0"/>
                <a:cs typeface="Arial" panose="020B0604020202020204" pitchFamily="34" charset="0"/>
              </a:rPr>
              <a:t>MobileNetV3Large performance is nearly equal to DenseNet201 and InceptionResNetV2though its parameter is small. </a:t>
            </a:r>
          </a:p>
          <a:p>
            <a:pPr algn="just"/>
            <a:endParaRPr lang="en-US" sz="1200" dirty="0">
              <a:latin typeface="Arial" panose="020B0604020202020204" pitchFamily="34" charset="0"/>
              <a:cs typeface="Arial" panose="020B0604020202020204" pitchFamily="34" charset="0"/>
            </a:endParaRPr>
          </a:p>
        </p:txBody>
      </p:sp>
      <p:pic>
        <p:nvPicPr>
          <p:cNvPr id="12" name="Picture 11" descr="Chart, waterfall chart&#10;&#10;Description automatically generated">
            <a:extLst>
              <a:ext uri="{FF2B5EF4-FFF2-40B4-BE49-F238E27FC236}">
                <a16:creationId xmlns:a16="http://schemas.microsoft.com/office/drawing/2014/main" id="{DEA11F23-92A3-37BD-4F95-11080435F6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9184" y="4090242"/>
            <a:ext cx="3216275" cy="1408642"/>
          </a:xfrm>
          <a:prstGeom prst="rect">
            <a:avLst/>
          </a:prstGeom>
        </p:spPr>
      </p:pic>
      <p:sp>
        <p:nvSpPr>
          <p:cNvPr id="13" name="TextBox 12">
            <a:extLst>
              <a:ext uri="{FF2B5EF4-FFF2-40B4-BE49-F238E27FC236}">
                <a16:creationId xmlns:a16="http://schemas.microsoft.com/office/drawing/2014/main" id="{4CD0F5C6-D5C1-5125-4DC5-C9D91C6484BF}"/>
              </a:ext>
            </a:extLst>
          </p:cNvPr>
          <p:cNvSpPr txBox="1"/>
          <p:nvPr/>
        </p:nvSpPr>
        <p:spPr>
          <a:xfrm>
            <a:off x="4759412" y="5482057"/>
            <a:ext cx="137160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Overall Model</a:t>
            </a:r>
          </a:p>
        </p:txBody>
      </p:sp>
      <p:sp>
        <p:nvSpPr>
          <p:cNvPr id="165" name="TextBox 164">
            <a:extLst>
              <a:ext uri="{FF2B5EF4-FFF2-40B4-BE49-F238E27FC236}">
                <a16:creationId xmlns:a16="http://schemas.microsoft.com/office/drawing/2014/main" id="{2FC78E51-D794-86C5-D2EA-1598943BBF1D}"/>
              </a:ext>
            </a:extLst>
          </p:cNvPr>
          <p:cNvSpPr txBox="1"/>
          <p:nvPr/>
        </p:nvSpPr>
        <p:spPr>
          <a:xfrm>
            <a:off x="4584700" y="7329785"/>
            <a:ext cx="1371600"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Soft-Attention Module</a:t>
            </a:r>
          </a:p>
        </p:txBody>
      </p:sp>
      <p:pic>
        <p:nvPicPr>
          <p:cNvPr id="17" name="Picture 16" descr="Timeline&#10;&#10;Description automatically generated">
            <a:extLst>
              <a:ext uri="{FF2B5EF4-FFF2-40B4-BE49-F238E27FC236}">
                <a16:creationId xmlns:a16="http://schemas.microsoft.com/office/drawing/2014/main" id="{36007512-9EA3-CAB5-CD5D-2C82544DB0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9184" y="5882277"/>
            <a:ext cx="3209926" cy="1429371"/>
          </a:xfrm>
          <a:prstGeom prst="rect">
            <a:avLst/>
          </a:prstGeom>
        </p:spPr>
      </p:pic>
      <p:sp>
        <p:nvSpPr>
          <p:cNvPr id="28" name="object 74">
            <a:extLst>
              <a:ext uri="{FF2B5EF4-FFF2-40B4-BE49-F238E27FC236}">
                <a16:creationId xmlns:a16="http://schemas.microsoft.com/office/drawing/2014/main" id="{83319F54-8F29-7B5C-2978-EEBC18CFE41B}"/>
              </a:ext>
            </a:extLst>
          </p:cNvPr>
          <p:cNvSpPr txBox="1"/>
          <p:nvPr/>
        </p:nvSpPr>
        <p:spPr>
          <a:xfrm>
            <a:off x="7221445" y="8258585"/>
            <a:ext cx="3216275" cy="3801041"/>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600" b="1" spc="-5" dirty="0">
                <a:solidFill>
                  <a:srgbClr val="004261"/>
                </a:solidFill>
                <a:latin typeface="Arial"/>
                <a:cs typeface="Arial"/>
              </a:rPr>
              <a:t>Conclusion</a:t>
            </a:r>
            <a:endParaRPr sz="1600" dirty="0">
              <a:latin typeface="Arial"/>
              <a:cs typeface="Arial"/>
            </a:endParaRPr>
          </a:p>
          <a:p>
            <a:pPr marL="12700" marR="5080" indent="158115" algn="just">
              <a:lnSpc>
                <a:spcPct val="100000"/>
              </a:lnSpc>
              <a:spcBef>
                <a:spcPts val="920"/>
              </a:spcBef>
            </a:pPr>
            <a:r>
              <a:rPr lang="en-US" sz="1200" b="0" i="0" dirty="0">
                <a:solidFill>
                  <a:srgbClr val="000000"/>
                </a:solidFill>
                <a:effectLst/>
                <a:latin typeface="Arial" panose="020B0604020202020204" pitchFamily="34" charset="0"/>
                <a:cs typeface="Arial" panose="020B0604020202020204" pitchFamily="34" charset="0"/>
              </a:rPr>
              <a:t>In this paper, the objectives are to analyze the effect of metadata on the performance of the model and construct an optimized and balanced model that can be used on mobile phones or electronic devices. The experiment shows that metadata improves the model performance, the factor that makes the model much more imbalanced is the augmented data. This problem can be solved by using the aforementioned weighted loss function. Using the weighted loss function makes the expected value of model f1-score and recall score increase. At the end of the experiment, the mobile model is found that can achieve great performance without either a large number of parameters or depth.</a:t>
            </a:r>
          </a:p>
          <a:p>
            <a:pPr marL="12700" marR="5080" indent="158115" algn="just">
              <a:lnSpc>
                <a:spcPct val="100000"/>
              </a:lnSpc>
              <a:spcBef>
                <a:spcPts val="920"/>
              </a:spcBef>
            </a:pPr>
            <a:r>
              <a:rPr lang="en-US" sz="1200" dirty="0">
                <a:latin typeface="Arial" panose="020B0604020202020204" pitchFamily="34" charset="0"/>
                <a:cs typeface="Arial" panose="020B0604020202020204" pitchFamily="34" charset="0"/>
              </a:rPr>
              <a:t> </a:t>
            </a:r>
            <a:br>
              <a:rPr lang="en-US" sz="1200" dirty="0">
                <a:latin typeface="Arial" panose="020B0604020202020204" pitchFamily="34" charset="0"/>
                <a:cs typeface="Arial" panose="020B0604020202020204" pitchFamily="34" charset="0"/>
              </a:rPr>
            </a:br>
            <a:endParaRPr sz="1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D610332F3A004E81E5A324FCC0F440" ma:contentTypeVersion="7" ma:contentTypeDescription="Create a new document." ma:contentTypeScope="" ma:versionID="327442869e1cf83389b5458b0fb12e91">
  <xsd:schema xmlns:xsd="http://www.w3.org/2001/XMLSchema" xmlns:xs="http://www.w3.org/2001/XMLSchema" xmlns:p="http://schemas.microsoft.com/office/2006/metadata/properties" xmlns:ns2="d73d37cb-f56e-4a4c-9c76-4f37d91a968d" targetNamespace="http://schemas.microsoft.com/office/2006/metadata/properties" ma:root="true" ma:fieldsID="99ba2cf0ca8fe2369670818979081735" ns2:_="">
    <xsd:import namespace="d73d37cb-f56e-4a4c-9c76-4f37d91a96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d37cb-f56e-4a4c-9c76-4f37d91a9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36E2A3-2E07-4A5A-9088-66518500C2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DE962A-4564-4CA0-BBAC-1D2E4A7A81FD}">
  <ds:schemaRefs>
    <ds:schemaRef ds:uri="http://schemas.microsoft.com/sharepoint/v3/contenttype/forms"/>
  </ds:schemaRefs>
</ds:datastoreItem>
</file>

<file path=customXml/itemProps3.xml><?xml version="1.0" encoding="utf-8"?>
<ds:datastoreItem xmlns:ds="http://schemas.openxmlformats.org/officeDocument/2006/customXml" ds:itemID="{0425A609-A46A-42EE-99A1-9DAEE45F1E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d37cb-f56e-4a4c-9c76-4f37d91a9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537</TotalTime>
  <Words>592</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NimbusRomNo9L-Medi</vt:lpstr>
      <vt:lpstr>NimbusRomNo9L-Regu</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SVNCKH</dc:title>
  <dc:creator>admin</dc:creator>
  <cp:lastModifiedBy>Do Hoang Khoi 20200332</cp:lastModifiedBy>
  <cp:revision>29</cp:revision>
  <dcterms:created xsi:type="dcterms:W3CDTF">2016-05-10T09:15:57Z</dcterms:created>
  <dcterms:modified xsi:type="dcterms:W3CDTF">2022-06-05T13:24:40Z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2016-05-10T00:00:00Z</vt:filetime>
  </property>
  <property fmtid="{D5CDD505-2E9C-101B-9397-08002B2CF9AE}" pid="3" name="Creator">
    <vt:lpwstr>Adobe Illustrator CS6 (Windows)</vt:lpwstr>
  </property>
  <property fmtid="{D5CDD505-2E9C-101B-9397-08002B2CF9AE}" pid="4" name="LastSaved">
    <vt:filetime>2016-05-10T00:00:00Z</vt:filetime>
  </property>
  <property fmtid="{D5CDD505-2E9C-101B-9397-08002B2CF9AE}" pid="5" name="ContentTypeId">
    <vt:lpwstr>0x0101001AD610332F3A004E81E5A324FCC0F440</vt:lpwstr>
  </property>
</Properties>
</file>