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0693400" cy="15125700"/>
  <p:notesSz cx="10693400" cy="15125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1A5A"/>
    <a:srgbClr val="FF9966"/>
    <a:srgbClr val="ECE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234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4688967"/>
            <a:ext cx="9089390" cy="317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8470392"/>
            <a:ext cx="7485380" cy="378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3478911"/>
            <a:ext cx="465162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3478911"/>
            <a:ext cx="465162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" y="2120392"/>
            <a:ext cx="10692130" cy="533400"/>
          </a:xfrm>
          <a:custGeom>
            <a:avLst/>
            <a:gdLst/>
            <a:ahLst/>
            <a:cxnLst/>
            <a:rect l="l" t="t" r="r" b="b"/>
            <a:pathLst>
              <a:path w="10692130" h="533400">
                <a:moveTo>
                  <a:pt x="0" y="533400"/>
                </a:moveTo>
                <a:lnTo>
                  <a:pt x="10691977" y="533400"/>
                </a:lnTo>
                <a:lnTo>
                  <a:pt x="10691977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3277930"/>
            <a:ext cx="10692130" cy="1366520"/>
          </a:xfrm>
          <a:custGeom>
            <a:avLst/>
            <a:gdLst/>
            <a:ahLst/>
            <a:cxnLst/>
            <a:rect l="l" t="t" r="r" b="b"/>
            <a:pathLst>
              <a:path w="10692130" h="1366519">
                <a:moveTo>
                  <a:pt x="0" y="129560"/>
                </a:moveTo>
                <a:lnTo>
                  <a:pt x="0" y="1366502"/>
                </a:lnTo>
                <a:lnTo>
                  <a:pt x="4930953" y="1366502"/>
                </a:lnTo>
                <a:lnTo>
                  <a:pt x="2956576" y="1081153"/>
                </a:lnTo>
                <a:lnTo>
                  <a:pt x="0" y="129560"/>
                </a:lnTo>
                <a:close/>
              </a:path>
              <a:path w="10692130" h="1366519">
                <a:moveTo>
                  <a:pt x="10691990" y="0"/>
                </a:moveTo>
                <a:lnTo>
                  <a:pt x="7302823" y="1027723"/>
                </a:lnTo>
                <a:lnTo>
                  <a:pt x="5170739" y="1366502"/>
                </a:lnTo>
                <a:lnTo>
                  <a:pt x="10691990" y="1366502"/>
                </a:lnTo>
                <a:lnTo>
                  <a:pt x="10691990" y="0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3531722"/>
            <a:ext cx="10692130" cy="1280160"/>
          </a:xfrm>
          <a:custGeom>
            <a:avLst/>
            <a:gdLst/>
            <a:ahLst/>
            <a:cxnLst/>
            <a:rect l="l" t="t" r="r" b="b"/>
            <a:pathLst>
              <a:path w="10692130" h="1280159">
                <a:moveTo>
                  <a:pt x="6799324" y="1061369"/>
                </a:moveTo>
                <a:lnTo>
                  <a:pt x="3663232" y="1083802"/>
                </a:lnTo>
                <a:lnTo>
                  <a:pt x="4867268" y="1279829"/>
                </a:lnTo>
                <a:lnTo>
                  <a:pt x="6799324" y="1061369"/>
                </a:lnTo>
                <a:close/>
              </a:path>
              <a:path w="10692130" h="1280159">
                <a:moveTo>
                  <a:pt x="0" y="0"/>
                </a:moveTo>
                <a:lnTo>
                  <a:pt x="0" y="1110005"/>
                </a:lnTo>
                <a:lnTo>
                  <a:pt x="3663232" y="1083802"/>
                </a:lnTo>
                <a:lnTo>
                  <a:pt x="2813898" y="945523"/>
                </a:lnTo>
                <a:lnTo>
                  <a:pt x="0" y="0"/>
                </a:lnTo>
                <a:close/>
              </a:path>
              <a:path w="10692130" h="1280159">
                <a:moveTo>
                  <a:pt x="10691990" y="187417"/>
                </a:moveTo>
                <a:lnTo>
                  <a:pt x="7163973" y="1020138"/>
                </a:lnTo>
                <a:lnTo>
                  <a:pt x="6799324" y="1061369"/>
                </a:lnTo>
                <a:lnTo>
                  <a:pt x="10691990" y="1033525"/>
                </a:lnTo>
                <a:lnTo>
                  <a:pt x="10691990" y="187417"/>
                </a:lnTo>
                <a:close/>
              </a:path>
            </a:pathLst>
          </a:custGeom>
          <a:solidFill>
            <a:srgbClr val="3FA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3796861"/>
            <a:ext cx="10694035" cy="1323340"/>
          </a:xfrm>
          <a:custGeom>
            <a:avLst/>
            <a:gdLst/>
            <a:ahLst/>
            <a:cxnLst/>
            <a:rect l="l" t="t" r="r" b="b"/>
            <a:pathLst>
              <a:path w="10694035" h="1323340">
                <a:moveTo>
                  <a:pt x="0" y="11645"/>
                </a:moveTo>
                <a:lnTo>
                  <a:pt x="0" y="1323124"/>
                </a:lnTo>
                <a:lnTo>
                  <a:pt x="10693831" y="1323124"/>
                </a:lnTo>
                <a:lnTo>
                  <a:pt x="10693831" y="742246"/>
                </a:lnTo>
                <a:lnTo>
                  <a:pt x="5273954" y="742246"/>
                </a:lnTo>
                <a:lnTo>
                  <a:pt x="4903741" y="737963"/>
                </a:lnTo>
                <a:lnTo>
                  <a:pt x="4536054" y="727083"/>
                </a:lnTo>
                <a:lnTo>
                  <a:pt x="4171023" y="709693"/>
                </a:lnTo>
                <a:lnTo>
                  <a:pt x="3808782" y="685879"/>
                </a:lnTo>
                <a:lnTo>
                  <a:pt x="3449460" y="655729"/>
                </a:lnTo>
                <a:lnTo>
                  <a:pt x="3093189" y="619328"/>
                </a:lnTo>
                <a:lnTo>
                  <a:pt x="2740102" y="576764"/>
                </a:lnTo>
                <a:lnTo>
                  <a:pt x="2390329" y="528122"/>
                </a:lnTo>
                <a:lnTo>
                  <a:pt x="2044002" y="473491"/>
                </a:lnTo>
                <a:lnTo>
                  <a:pt x="1701253" y="412957"/>
                </a:lnTo>
                <a:lnTo>
                  <a:pt x="1362213" y="346605"/>
                </a:lnTo>
                <a:lnTo>
                  <a:pt x="1027013" y="274524"/>
                </a:lnTo>
                <a:lnTo>
                  <a:pt x="695786" y="196799"/>
                </a:lnTo>
                <a:lnTo>
                  <a:pt x="415138" y="125752"/>
                </a:lnTo>
                <a:lnTo>
                  <a:pt x="137587" y="50676"/>
                </a:lnTo>
                <a:lnTo>
                  <a:pt x="0" y="11645"/>
                </a:lnTo>
                <a:close/>
              </a:path>
              <a:path w="10694035" h="1323340">
                <a:moveTo>
                  <a:pt x="10693831" y="0"/>
                </a:moveTo>
                <a:lnTo>
                  <a:pt x="10462582" y="65502"/>
                </a:lnTo>
                <a:lnTo>
                  <a:pt x="10182141" y="140392"/>
                </a:lnTo>
                <a:lnTo>
                  <a:pt x="9898571" y="211178"/>
                </a:lnTo>
                <a:lnTo>
                  <a:pt x="9563897" y="288499"/>
                </a:lnTo>
                <a:lnTo>
                  <a:pt x="9225213" y="360068"/>
                </a:lnTo>
                <a:lnTo>
                  <a:pt x="8882654" y="425797"/>
                </a:lnTo>
                <a:lnTo>
                  <a:pt x="8536354" y="485595"/>
                </a:lnTo>
                <a:lnTo>
                  <a:pt x="8186447" y="539375"/>
                </a:lnTo>
                <a:lnTo>
                  <a:pt x="7833067" y="587047"/>
                </a:lnTo>
                <a:lnTo>
                  <a:pt x="7476350" y="628522"/>
                </a:lnTo>
                <a:lnTo>
                  <a:pt x="7116429" y="663711"/>
                </a:lnTo>
                <a:lnTo>
                  <a:pt x="6753438" y="692524"/>
                </a:lnTo>
                <a:lnTo>
                  <a:pt x="6387513" y="714874"/>
                </a:lnTo>
                <a:lnTo>
                  <a:pt x="6018788" y="730670"/>
                </a:lnTo>
                <a:lnTo>
                  <a:pt x="5647396" y="739823"/>
                </a:lnTo>
                <a:lnTo>
                  <a:pt x="5273954" y="742246"/>
                </a:lnTo>
                <a:lnTo>
                  <a:pt x="10693831" y="742246"/>
                </a:lnTo>
                <a:lnTo>
                  <a:pt x="10693831" y="0"/>
                </a:lnTo>
                <a:close/>
              </a:path>
            </a:pathLst>
          </a:custGeom>
          <a:solidFill>
            <a:srgbClr val="1C6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14840" y="455054"/>
            <a:ext cx="9777730" cy="1401445"/>
          </a:xfrm>
          <a:custGeom>
            <a:avLst/>
            <a:gdLst/>
            <a:ahLst/>
            <a:cxnLst/>
            <a:rect l="l" t="t" r="r" b="b"/>
            <a:pathLst>
              <a:path w="9777730" h="1401445">
                <a:moveTo>
                  <a:pt x="0" y="1401051"/>
                </a:moveTo>
                <a:lnTo>
                  <a:pt x="7835963" y="1401051"/>
                </a:lnTo>
                <a:lnTo>
                  <a:pt x="7909598" y="1400427"/>
                </a:lnTo>
                <a:lnTo>
                  <a:pt x="7947410" y="1373293"/>
                </a:lnTo>
                <a:lnTo>
                  <a:pt x="7961341" y="1295418"/>
                </a:lnTo>
                <a:lnTo>
                  <a:pt x="7963331" y="1142568"/>
                </a:lnTo>
                <a:lnTo>
                  <a:pt x="7963331" y="160019"/>
                </a:lnTo>
                <a:lnTo>
                  <a:pt x="7958896" y="67508"/>
                </a:lnTo>
                <a:lnTo>
                  <a:pt x="7976808" y="20002"/>
                </a:lnTo>
                <a:lnTo>
                  <a:pt x="8034517" y="2500"/>
                </a:lnTo>
                <a:lnTo>
                  <a:pt x="8149475" y="0"/>
                </a:lnTo>
                <a:lnTo>
                  <a:pt x="9777158" y="0"/>
                </a:lnTo>
              </a:path>
            </a:pathLst>
          </a:custGeom>
          <a:ln w="17995">
            <a:solidFill>
              <a:srgbClr val="9395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999594" y="677558"/>
            <a:ext cx="4692650" cy="976630"/>
          </a:xfrm>
          <a:custGeom>
            <a:avLst/>
            <a:gdLst/>
            <a:ahLst/>
            <a:cxnLst/>
            <a:rect l="l" t="t" r="r" b="b"/>
            <a:pathLst>
              <a:path w="4692650" h="976630">
                <a:moveTo>
                  <a:pt x="0" y="976490"/>
                </a:moveTo>
                <a:lnTo>
                  <a:pt x="3235223" y="976490"/>
                </a:lnTo>
                <a:lnTo>
                  <a:pt x="3308858" y="975866"/>
                </a:lnTo>
                <a:lnTo>
                  <a:pt x="3346670" y="948734"/>
                </a:lnTo>
                <a:lnTo>
                  <a:pt x="3360601" y="870862"/>
                </a:lnTo>
                <a:lnTo>
                  <a:pt x="3362591" y="718019"/>
                </a:lnTo>
                <a:lnTo>
                  <a:pt x="3362591" y="138302"/>
                </a:lnTo>
                <a:lnTo>
                  <a:pt x="3352434" y="58346"/>
                </a:lnTo>
                <a:lnTo>
                  <a:pt x="3368440" y="17287"/>
                </a:lnTo>
                <a:lnTo>
                  <a:pt x="3428060" y="2160"/>
                </a:lnTo>
                <a:lnTo>
                  <a:pt x="3548748" y="0"/>
                </a:lnTo>
                <a:lnTo>
                  <a:pt x="4692396" y="0"/>
                </a:lnTo>
              </a:path>
            </a:pathLst>
          </a:custGeom>
          <a:ln w="17995">
            <a:solidFill>
              <a:srgbClr val="9395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99533" y="251968"/>
            <a:ext cx="6192520" cy="976630"/>
          </a:xfrm>
          <a:custGeom>
            <a:avLst/>
            <a:gdLst/>
            <a:ahLst/>
            <a:cxnLst/>
            <a:rect l="l" t="t" r="r" b="b"/>
            <a:pathLst>
              <a:path w="6192520" h="976630">
                <a:moveTo>
                  <a:pt x="0" y="976503"/>
                </a:moveTo>
                <a:lnTo>
                  <a:pt x="3983520" y="976503"/>
                </a:lnTo>
                <a:lnTo>
                  <a:pt x="4057154" y="975878"/>
                </a:lnTo>
                <a:lnTo>
                  <a:pt x="4094967" y="948745"/>
                </a:lnTo>
                <a:lnTo>
                  <a:pt x="4108898" y="870870"/>
                </a:lnTo>
                <a:lnTo>
                  <a:pt x="4110888" y="718019"/>
                </a:lnTo>
                <a:lnTo>
                  <a:pt x="4110888" y="138303"/>
                </a:lnTo>
                <a:lnTo>
                  <a:pt x="4100731" y="58346"/>
                </a:lnTo>
                <a:lnTo>
                  <a:pt x="4116736" y="17287"/>
                </a:lnTo>
                <a:lnTo>
                  <a:pt x="4176357" y="2160"/>
                </a:lnTo>
                <a:lnTo>
                  <a:pt x="4297045" y="0"/>
                </a:lnTo>
                <a:lnTo>
                  <a:pt x="6192469" y="0"/>
                </a:lnTo>
              </a:path>
            </a:pathLst>
          </a:custGeom>
          <a:ln w="17995">
            <a:solidFill>
              <a:srgbClr val="9395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464570" y="119575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09">
                <a:moveTo>
                  <a:pt x="33489" y="0"/>
                </a:moveTo>
                <a:lnTo>
                  <a:pt x="20450" y="2630"/>
                </a:lnTo>
                <a:lnTo>
                  <a:pt x="9805" y="9804"/>
                </a:lnTo>
                <a:lnTo>
                  <a:pt x="2630" y="20445"/>
                </a:lnTo>
                <a:lnTo>
                  <a:pt x="0" y="33477"/>
                </a:lnTo>
                <a:lnTo>
                  <a:pt x="2630" y="46503"/>
                </a:lnTo>
                <a:lnTo>
                  <a:pt x="9805" y="57145"/>
                </a:lnTo>
                <a:lnTo>
                  <a:pt x="20450" y="64322"/>
                </a:lnTo>
                <a:lnTo>
                  <a:pt x="33489" y="66954"/>
                </a:lnTo>
                <a:lnTo>
                  <a:pt x="46514" y="64322"/>
                </a:lnTo>
                <a:lnTo>
                  <a:pt x="57151" y="57145"/>
                </a:lnTo>
                <a:lnTo>
                  <a:pt x="64324" y="46503"/>
                </a:lnTo>
                <a:lnTo>
                  <a:pt x="66954" y="33477"/>
                </a:lnTo>
                <a:lnTo>
                  <a:pt x="64324" y="20445"/>
                </a:lnTo>
                <a:lnTo>
                  <a:pt x="57151" y="9804"/>
                </a:lnTo>
                <a:lnTo>
                  <a:pt x="46514" y="2630"/>
                </a:lnTo>
                <a:lnTo>
                  <a:pt x="33489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9245" y="182480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33477" y="0"/>
                </a:moveTo>
                <a:lnTo>
                  <a:pt x="20445" y="2630"/>
                </a:lnTo>
                <a:lnTo>
                  <a:pt x="9804" y="9802"/>
                </a:lnTo>
                <a:lnTo>
                  <a:pt x="2630" y="20440"/>
                </a:lnTo>
                <a:lnTo>
                  <a:pt x="0" y="33464"/>
                </a:lnTo>
                <a:lnTo>
                  <a:pt x="2630" y="46498"/>
                </a:lnTo>
                <a:lnTo>
                  <a:pt x="9804" y="57143"/>
                </a:lnTo>
                <a:lnTo>
                  <a:pt x="20445" y="64321"/>
                </a:lnTo>
                <a:lnTo>
                  <a:pt x="33477" y="66954"/>
                </a:lnTo>
                <a:lnTo>
                  <a:pt x="46508" y="64321"/>
                </a:lnTo>
                <a:lnTo>
                  <a:pt x="57150" y="57143"/>
                </a:lnTo>
                <a:lnTo>
                  <a:pt x="64323" y="46498"/>
                </a:lnTo>
                <a:lnTo>
                  <a:pt x="66954" y="33464"/>
                </a:lnTo>
                <a:lnTo>
                  <a:pt x="64323" y="20440"/>
                </a:lnTo>
                <a:lnTo>
                  <a:pt x="57150" y="9802"/>
                </a:lnTo>
                <a:lnTo>
                  <a:pt x="46508" y="2630"/>
                </a:lnTo>
                <a:lnTo>
                  <a:pt x="33477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947473" y="1616202"/>
            <a:ext cx="71120" cy="76200"/>
          </a:xfrm>
          <a:custGeom>
            <a:avLst/>
            <a:gdLst/>
            <a:ahLst/>
            <a:cxnLst/>
            <a:rect l="l" t="t" r="r" b="b"/>
            <a:pathLst>
              <a:path w="71120" h="76200">
                <a:moveTo>
                  <a:pt x="71031" y="0"/>
                </a:moveTo>
                <a:lnTo>
                  <a:pt x="0" y="36741"/>
                </a:lnTo>
                <a:lnTo>
                  <a:pt x="71031" y="75933"/>
                </a:lnTo>
                <a:lnTo>
                  <a:pt x="71031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605028"/>
            <a:ext cx="9624060" cy="2420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3478911"/>
            <a:ext cx="9624060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14066901"/>
            <a:ext cx="3421888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14066901"/>
            <a:ext cx="2459482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14066901"/>
            <a:ext cx="2459482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ducphucctm@yaho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3650284" y="8155941"/>
            <a:ext cx="3390900" cy="3581399"/>
          </a:xfrm>
          <a:custGeom>
            <a:avLst/>
            <a:gdLst/>
            <a:ahLst/>
            <a:cxnLst/>
            <a:rect l="l" t="t" r="r" b="b"/>
            <a:pathLst>
              <a:path w="3390900" h="3580129">
                <a:moveTo>
                  <a:pt x="3390900" y="3579761"/>
                </a:moveTo>
                <a:lnTo>
                  <a:pt x="0" y="3579761"/>
                </a:lnTo>
                <a:lnTo>
                  <a:pt x="0" y="0"/>
                </a:lnTo>
                <a:lnTo>
                  <a:pt x="3390900" y="0"/>
                </a:lnTo>
                <a:lnTo>
                  <a:pt x="3390900" y="357976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34314" y="8155940"/>
            <a:ext cx="3390900" cy="3580129"/>
          </a:xfrm>
          <a:custGeom>
            <a:avLst/>
            <a:gdLst/>
            <a:ahLst/>
            <a:cxnLst/>
            <a:rect l="l" t="t" r="r" b="b"/>
            <a:pathLst>
              <a:path w="3390900" h="3580129">
                <a:moveTo>
                  <a:pt x="3390900" y="3579761"/>
                </a:moveTo>
                <a:lnTo>
                  <a:pt x="0" y="3579761"/>
                </a:lnTo>
                <a:lnTo>
                  <a:pt x="0" y="0"/>
                </a:lnTo>
                <a:lnTo>
                  <a:pt x="3390900" y="0"/>
                </a:lnTo>
                <a:lnTo>
                  <a:pt x="3390900" y="35797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3200" y="8155940"/>
            <a:ext cx="3390900" cy="3580129"/>
          </a:xfrm>
          <a:custGeom>
            <a:avLst/>
            <a:gdLst/>
            <a:ahLst/>
            <a:cxnLst/>
            <a:rect l="l" t="t" r="r" b="b"/>
            <a:pathLst>
              <a:path w="3390900" h="3580129">
                <a:moveTo>
                  <a:pt x="3390900" y="3579761"/>
                </a:moveTo>
                <a:lnTo>
                  <a:pt x="0" y="3579761"/>
                </a:lnTo>
                <a:lnTo>
                  <a:pt x="0" y="0"/>
                </a:lnTo>
                <a:lnTo>
                  <a:pt x="3390900" y="0"/>
                </a:lnTo>
                <a:lnTo>
                  <a:pt x="3390900" y="35797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 txBox="1"/>
          <p:nvPr/>
        </p:nvSpPr>
        <p:spPr>
          <a:xfrm>
            <a:off x="255680" y="8470240"/>
            <a:ext cx="321310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4261"/>
                </a:solidFill>
                <a:latin typeface="Arial"/>
                <a:cs typeface="Arial"/>
              </a:rPr>
              <a:t>Mục đích, đối tượng nghiên</a:t>
            </a:r>
            <a:r>
              <a:rPr sz="1600" b="1" spc="-100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4261"/>
                </a:solidFill>
                <a:latin typeface="Arial"/>
                <a:cs typeface="Arial"/>
              </a:rPr>
              <a:t>cứu</a:t>
            </a:r>
            <a:endParaRPr sz="1600">
              <a:latin typeface="Arial"/>
              <a:cs typeface="Arial"/>
            </a:endParaRPr>
          </a:p>
          <a:p>
            <a:pPr marL="12700" marR="5080" indent="151130" algn="just">
              <a:lnSpc>
                <a:spcPct val="100000"/>
              </a:lnSpc>
              <a:spcBef>
                <a:spcPts val="920"/>
              </a:spcBef>
            </a:pP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Phần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này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sinh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viên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trình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bày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mục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đích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nghiên  cứu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và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đối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tượng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nghiên cứu của đề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tài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nghiên  cứu khoa học của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mình.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55689" y="9562440"/>
            <a:ext cx="32131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906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Font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chữ:</a:t>
            </a:r>
            <a:r>
              <a:rPr sz="12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Arial,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cỡ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12,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căn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lề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bên.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Thụt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đầu  dòng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0,5</a:t>
            </a:r>
            <a:r>
              <a:rPr sz="12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cm.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223176" y="8472348"/>
            <a:ext cx="3216275" cy="1103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4261"/>
                </a:solidFill>
                <a:latin typeface="Arial"/>
                <a:cs typeface="Arial"/>
              </a:rPr>
              <a:t>Kết</a:t>
            </a:r>
            <a:r>
              <a:rPr sz="1600" b="1" spc="-85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4261"/>
                </a:solidFill>
                <a:latin typeface="Arial"/>
                <a:cs typeface="Arial"/>
              </a:rPr>
              <a:t>luận</a:t>
            </a:r>
            <a:endParaRPr sz="1600" dirty="0">
              <a:latin typeface="Arial"/>
              <a:cs typeface="Arial"/>
            </a:endParaRPr>
          </a:p>
          <a:p>
            <a:pPr marL="12700" marR="5080" indent="158115" algn="just">
              <a:lnSpc>
                <a:spcPct val="100000"/>
              </a:lnSpc>
              <a:spcBef>
                <a:spcPts val="920"/>
              </a:spcBef>
            </a:pP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Yêu cầu sinh viên xây dựng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theo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đúng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các 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quy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định,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định dạng sẵn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trong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mẫu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poster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A0 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này.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Để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đảm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bảo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thống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nhất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của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toàn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Viện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Cơ  khí.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223176" y="9747428"/>
            <a:ext cx="3216275" cy="92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8750" algn="just">
              <a:lnSpc>
                <a:spcPct val="100000"/>
              </a:lnSpc>
            </a:pP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Trong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quá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trình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thực hiện nếu sinh viên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có 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thắc mắc,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cần trợ giúp thì có thể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tham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vấn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ý 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kiến giáo viên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hướng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dẫn hoặc liên 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hệ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với</a:t>
            </a:r>
            <a:r>
              <a:rPr sz="1200" spc="-20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TS.  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Trương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Đức Phức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– Trợ 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lý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NCKH 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Viện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Cơ  khí.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3200" y="3549650"/>
            <a:ext cx="3390900" cy="4530090"/>
          </a:xfrm>
          <a:custGeom>
            <a:avLst/>
            <a:gdLst/>
            <a:ahLst/>
            <a:cxnLst/>
            <a:rect l="l" t="t" r="r" b="b"/>
            <a:pathLst>
              <a:path w="3390900" h="4530090">
                <a:moveTo>
                  <a:pt x="3390900" y="4529670"/>
                </a:moveTo>
                <a:lnTo>
                  <a:pt x="0" y="4529670"/>
                </a:lnTo>
                <a:lnTo>
                  <a:pt x="0" y="0"/>
                </a:lnTo>
                <a:lnTo>
                  <a:pt x="3390900" y="0"/>
                </a:lnTo>
                <a:lnTo>
                  <a:pt x="3390900" y="452967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55680" y="3822014"/>
            <a:ext cx="3209925" cy="165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4261"/>
                </a:solidFill>
                <a:latin typeface="Arial"/>
                <a:cs typeface="Arial"/>
              </a:rPr>
              <a:t>Giới thiệu (font Arial bold</a:t>
            </a:r>
            <a:r>
              <a:rPr sz="1600" b="1" spc="-150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4261"/>
                </a:solidFill>
                <a:latin typeface="Arial"/>
                <a:cs typeface="Arial"/>
              </a:rPr>
              <a:t>16)</a:t>
            </a:r>
            <a:endParaRPr sz="1600" dirty="0">
              <a:latin typeface="Arial"/>
              <a:cs typeface="Arial"/>
            </a:endParaRPr>
          </a:p>
          <a:p>
            <a:pPr marL="12700" marR="5080" indent="156210" algn="just">
              <a:lnSpc>
                <a:spcPct val="100000"/>
              </a:lnSpc>
              <a:spcBef>
                <a:spcPts val="919"/>
              </a:spcBef>
            </a:pP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Đây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là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bản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poster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khổ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lang="en-US" sz="1200" spc="-1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mẫu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để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hướng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dẫn 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sinh viên xây dựng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poster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của mình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để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phục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vụ 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cho báo cáo tại Hội nghị sinh viên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nghiên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cứu 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khoa học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Viện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Cơ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khí lần thứ 3</a:t>
            </a:r>
            <a:r>
              <a:rPr lang="en-US" sz="1200" spc="-20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, năm học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201</a:t>
            </a:r>
            <a:r>
              <a:rPr lang="en-US" sz="1200" spc="-30" dirty="0">
                <a:solidFill>
                  <a:srgbClr val="231F20"/>
                </a:solidFill>
                <a:latin typeface="Arial"/>
                <a:cs typeface="Arial"/>
              </a:rPr>
              <a:t>7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, 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tổ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chức vào ngày 2</a:t>
            </a:r>
            <a:r>
              <a:rPr lang="en-US" sz="1200" spc="-20" dirty="0">
                <a:solidFill>
                  <a:srgbClr val="231F20"/>
                </a:solidFill>
                <a:latin typeface="Arial"/>
                <a:cs typeface="Arial"/>
              </a:rPr>
              <a:t>2-24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tháng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5,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năm 201</a:t>
            </a:r>
            <a:r>
              <a:rPr lang="en-US" sz="1200" spc="-20" dirty="0">
                <a:solidFill>
                  <a:srgbClr val="231F20"/>
                </a:solidFill>
                <a:latin typeface="Arial"/>
                <a:cs typeface="Arial"/>
              </a:rPr>
              <a:t>7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và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triển</a:t>
            </a:r>
            <a:r>
              <a:rPr lang="en-US"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lãm tại Ngày hội sáng tạo trẻ Bách Khoa 201</a:t>
            </a:r>
            <a:r>
              <a:rPr lang="en-US" sz="1200" spc="-20" dirty="0">
                <a:solidFill>
                  <a:srgbClr val="231F20"/>
                </a:solidFill>
                <a:latin typeface="Arial"/>
                <a:cs typeface="Arial"/>
              </a:rPr>
              <a:t>7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tổ 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chức vào ngày </a:t>
            </a:r>
            <a:r>
              <a:rPr lang="en-US" sz="1200" spc="-2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lang="en-US" sz="1200" spc="-20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tháng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6,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năm</a:t>
            </a:r>
            <a:r>
              <a:rPr sz="1200" spc="-2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201</a:t>
            </a:r>
            <a:r>
              <a:rPr lang="en-US" sz="1200" spc="-30" dirty="0">
                <a:solidFill>
                  <a:srgbClr val="231F20"/>
                </a:solidFill>
                <a:latin typeface="Arial"/>
                <a:cs typeface="Arial"/>
              </a:rPr>
              <a:t>7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55708" y="5645735"/>
            <a:ext cx="3213735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2875" algn="just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Sinh viên chỉ cần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thay các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nội dung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các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phần 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trong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mẫu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poster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này bằng nội dung đề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tài 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nghiên cứu khoa học của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mình và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không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thay 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đổi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về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định dạng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tạo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sẵn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trong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mẫu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poster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này.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55708" y="6560135"/>
            <a:ext cx="32131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414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Chiều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dài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các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đoạn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văn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trong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poster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sinh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viên 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có thể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điều chỉnh cho phù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hợp và hợp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lý.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55708" y="7108774"/>
            <a:ext cx="32131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176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Font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chữ:</a:t>
            </a:r>
            <a:r>
              <a:rPr sz="12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Arial,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cỡ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12,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căn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lề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bên.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Thụt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đầu  dòng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0,5</a:t>
            </a:r>
            <a:r>
              <a:rPr sz="12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cm.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134314" y="3549650"/>
            <a:ext cx="3390900" cy="4530090"/>
          </a:xfrm>
          <a:custGeom>
            <a:avLst/>
            <a:gdLst/>
            <a:ahLst/>
            <a:cxnLst/>
            <a:rect l="l" t="t" r="r" b="b"/>
            <a:pathLst>
              <a:path w="3390900" h="4530090">
                <a:moveTo>
                  <a:pt x="3390900" y="4529670"/>
                </a:moveTo>
                <a:lnTo>
                  <a:pt x="0" y="4529670"/>
                </a:lnTo>
                <a:lnTo>
                  <a:pt x="0" y="0"/>
                </a:lnTo>
                <a:lnTo>
                  <a:pt x="3390900" y="0"/>
                </a:lnTo>
                <a:lnTo>
                  <a:pt x="3390900" y="452967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7223162" y="3886378"/>
            <a:ext cx="3209925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3035" algn="just">
              <a:lnSpc>
                <a:spcPct val="100000"/>
              </a:lnSpc>
            </a:pP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Sinh viên cũng nên trình bày các bàn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luận,</a:t>
            </a:r>
            <a:r>
              <a:rPr sz="1200" spc="-20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giải 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thích dựa trên các luận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chứng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khoa học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để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giải 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thích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cho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kết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quả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đạt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được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của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đề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tài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nghiên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cứu 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khoa học của</a:t>
            </a:r>
            <a:r>
              <a:rPr sz="1200" spc="-1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mình.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223162" y="4800778"/>
            <a:ext cx="321056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8430">
              <a:lnSpc>
                <a:spcPct val="100000"/>
              </a:lnSpc>
            </a:pP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Font chữ: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Arial,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cỡ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34, căn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lề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2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bên. Thụt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đầu 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dòng 1,25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cm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(~0,5</a:t>
            </a:r>
            <a:r>
              <a:rPr sz="1200" spc="-2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inch).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708277" y="5452263"/>
            <a:ext cx="2087245" cy="0"/>
          </a:xfrm>
          <a:custGeom>
            <a:avLst/>
            <a:gdLst/>
            <a:ahLst/>
            <a:cxnLst/>
            <a:rect l="l" t="t" r="r" b="b"/>
            <a:pathLst>
              <a:path w="2087245">
                <a:moveTo>
                  <a:pt x="0" y="0"/>
                </a:moveTo>
                <a:lnTo>
                  <a:pt x="2086711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708277" y="5674132"/>
            <a:ext cx="2087245" cy="0"/>
          </a:xfrm>
          <a:custGeom>
            <a:avLst/>
            <a:gdLst/>
            <a:ahLst/>
            <a:cxnLst/>
            <a:rect l="l" t="t" r="r" b="b"/>
            <a:pathLst>
              <a:path w="2087245">
                <a:moveTo>
                  <a:pt x="0" y="0"/>
                </a:moveTo>
                <a:lnTo>
                  <a:pt x="2086711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675980" y="6558700"/>
            <a:ext cx="1538465" cy="13457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707829" y="5895988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16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476168" y="5895988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607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548649" y="5895988"/>
            <a:ext cx="811530" cy="0"/>
          </a:xfrm>
          <a:custGeom>
            <a:avLst/>
            <a:gdLst/>
            <a:ahLst/>
            <a:cxnLst/>
            <a:rect l="l" t="t" r="r" b="b"/>
            <a:pathLst>
              <a:path w="811529">
                <a:moveTo>
                  <a:pt x="0" y="0"/>
                </a:moveTo>
                <a:lnTo>
                  <a:pt x="811466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11007" y="5895988"/>
            <a:ext cx="521970" cy="0"/>
          </a:xfrm>
          <a:custGeom>
            <a:avLst/>
            <a:gdLst/>
            <a:ahLst/>
            <a:cxnLst/>
            <a:rect l="l" t="t" r="r" b="b"/>
            <a:pathLst>
              <a:path w="521970">
                <a:moveTo>
                  <a:pt x="0" y="0"/>
                </a:moveTo>
                <a:lnTo>
                  <a:pt x="521576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708278" y="5895988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69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707829" y="6118314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16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476168" y="6118314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607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54148" y="6118314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5968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548649" y="6118313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89915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11007" y="6118313"/>
            <a:ext cx="521970" cy="0"/>
          </a:xfrm>
          <a:custGeom>
            <a:avLst/>
            <a:gdLst/>
            <a:ahLst/>
            <a:cxnLst/>
            <a:rect l="l" t="t" r="r" b="b"/>
            <a:pathLst>
              <a:path w="521970">
                <a:moveTo>
                  <a:pt x="0" y="0"/>
                </a:moveTo>
                <a:lnTo>
                  <a:pt x="521576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708278" y="6118313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689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707829" y="634018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16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186265" y="6340183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85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954148" y="6340183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6052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548649" y="6340182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89915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027073" y="6340182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445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708278" y="6340182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689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707829" y="6562039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16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186265" y="6562038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85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664702" y="6562038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863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142668" y="6562038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85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708278" y="6562038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689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360116" y="5785066"/>
            <a:ext cx="116205" cy="998855"/>
          </a:xfrm>
          <a:custGeom>
            <a:avLst/>
            <a:gdLst/>
            <a:ahLst/>
            <a:cxnLst/>
            <a:rect l="l" t="t" r="r" b="b"/>
            <a:pathLst>
              <a:path w="116204" h="998854">
                <a:moveTo>
                  <a:pt x="116052" y="0"/>
                </a:moveTo>
                <a:lnTo>
                  <a:pt x="0" y="0"/>
                </a:lnTo>
                <a:lnTo>
                  <a:pt x="0" y="998829"/>
                </a:lnTo>
                <a:lnTo>
                  <a:pt x="116052" y="998829"/>
                </a:lnTo>
                <a:lnTo>
                  <a:pt x="116052" y="0"/>
                </a:lnTo>
                <a:close/>
              </a:path>
            </a:pathLst>
          </a:custGeom>
          <a:solidFill>
            <a:srgbClr val="F5BF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838565" y="6006909"/>
            <a:ext cx="115570" cy="777240"/>
          </a:xfrm>
          <a:custGeom>
            <a:avLst/>
            <a:gdLst/>
            <a:ahLst/>
            <a:cxnLst/>
            <a:rect l="l" t="t" r="r" b="b"/>
            <a:pathLst>
              <a:path w="115570" h="777240">
                <a:moveTo>
                  <a:pt x="115582" y="0"/>
                </a:moveTo>
                <a:lnTo>
                  <a:pt x="0" y="0"/>
                </a:lnTo>
                <a:lnTo>
                  <a:pt x="0" y="776985"/>
                </a:lnTo>
                <a:lnTo>
                  <a:pt x="115582" y="776985"/>
                </a:lnTo>
                <a:lnTo>
                  <a:pt x="115582" y="0"/>
                </a:lnTo>
                <a:close/>
              </a:path>
            </a:pathLst>
          </a:custGeom>
          <a:solidFill>
            <a:srgbClr val="F5BF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316518" y="6229236"/>
            <a:ext cx="116205" cy="554990"/>
          </a:xfrm>
          <a:custGeom>
            <a:avLst/>
            <a:gdLst/>
            <a:ahLst/>
            <a:cxnLst/>
            <a:rect l="l" t="t" r="r" b="b"/>
            <a:pathLst>
              <a:path w="116204" h="554990">
                <a:moveTo>
                  <a:pt x="116065" y="0"/>
                </a:moveTo>
                <a:lnTo>
                  <a:pt x="0" y="0"/>
                </a:lnTo>
                <a:lnTo>
                  <a:pt x="0" y="554659"/>
                </a:lnTo>
                <a:lnTo>
                  <a:pt x="116065" y="554659"/>
                </a:lnTo>
                <a:lnTo>
                  <a:pt x="116065" y="0"/>
                </a:lnTo>
                <a:close/>
              </a:path>
            </a:pathLst>
          </a:custGeom>
          <a:solidFill>
            <a:srgbClr val="F5BF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794967" y="5829326"/>
            <a:ext cx="116205" cy="955040"/>
          </a:xfrm>
          <a:custGeom>
            <a:avLst/>
            <a:gdLst/>
            <a:ahLst/>
            <a:cxnLst/>
            <a:rect l="l" t="t" r="r" b="b"/>
            <a:pathLst>
              <a:path w="116204" h="955040">
                <a:moveTo>
                  <a:pt x="116039" y="0"/>
                </a:moveTo>
                <a:lnTo>
                  <a:pt x="0" y="0"/>
                </a:lnTo>
                <a:lnTo>
                  <a:pt x="0" y="954570"/>
                </a:lnTo>
                <a:lnTo>
                  <a:pt x="116039" y="954570"/>
                </a:lnTo>
                <a:lnTo>
                  <a:pt x="116039" y="0"/>
                </a:lnTo>
                <a:close/>
              </a:path>
            </a:pathLst>
          </a:custGeom>
          <a:solidFill>
            <a:srgbClr val="F5BF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476168" y="6162586"/>
            <a:ext cx="116205" cy="621665"/>
          </a:xfrm>
          <a:custGeom>
            <a:avLst/>
            <a:gdLst/>
            <a:ahLst/>
            <a:cxnLst/>
            <a:rect l="l" t="t" r="r" b="b"/>
            <a:pathLst>
              <a:path w="116204" h="621665">
                <a:moveTo>
                  <a:pt x="115608" y="0"/>
                </a:moveTo>
                <a:lnTo>
                  <a:pt x="0" y="0"/>
                </a:lnTo>
                <a:lnTo>
                  <a:pt x="0" y="621309"/>
                </a:lnTo>
                <a:lnTo>
                  <a:pt x="115608" y="621309"/>
                </a:lnTo>
                <a:lnTo>
                  <a:pt x="115608" y="0"/>
                </a:lnTo>
                <a:close/>
              </a:path>
            </a:pathLst>
          </a:custGeom>
          <a:solidFill>
            <a:srgbClr val="4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954134" y="6384455"/>
            <a:ext cx="116205" cy="400050"/>
          </a:xfrm>
          <a:custGeom>
            <a:avLst/>
            <a:gdLst/>
            <a:ahLst/>
            <a:cxnLst/>
            <a:rect l="l" t="t" r="r" b="b"/>
            <a:pathLst>
              <a:path w="116204" h="400050">
                <a:moveTo>
                  <a:pt x="116065" y="0"/>
                </a:moveTo>
                <a:lnTo>
                  <a:pt x="0" y="0"/>
                </a:lnTo>
                <a:lnTo>
                  <a:pt x="0" y="399440"/>
                </a:lnTo>
                <a:lnTo>
                  <a:pt x="116065" y="399440"/>
                </a:lnTo>
                <a:lnTo>
                  <a:pt x="116065" y="0"/>
                </a:lnTo>
                <a:close/>
              </a:path>
            </a:pathLst>
          </a:custGeom>
          <a:solidFill>
            <a:srgbClr val="4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432583" y="5807418"/>
            <a:ext cx="116205" cy="976630"/>
          </a:xfrm>
          <a:custGeom>
            <a:avLst/>
            <a:gdLst/>
            <a:ahLst/>
            <a:cxnLst/>
            <a:rect l="l" t="t" r="r" b="b"/>
            <a:pathLst>
              <a:path w="116204" h="976629">
                <a:moveTo>
                  <a:pt x="116065" y="0"/>
                </a:moveTo>
                <a:lnTo>
                  <a:pt x="0" y="0"/>
                </a:lnTo>
                <a:lnTo>
                  <a:pt x="0" y="976477"/>
                </a:lnTo>
                <a:lnTo>
                  <a:pt x="116065" y="976477"/>
                </a:lnTo>
                <a:lnTo>
                  <a:pt x="116065" y="0"/>
                </a:lnTo>
                <a:close/>
              </a:path>
            </a:pathLst>
          </a:custGeom>
          <a:solidFill>
            <a:srgbClr val="4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911007" y="6251156"/>
            <a:ext cx="116205" cy="532765"/>
          </a:xfrm>
          <a:custGeom>
            <a:avLst/>
            <a:gdLst/>
            <a:ahLst/>
            <a:cxnLst/>
            <a:rect l="l" t="t" r="r" b="b"/>
            <a:pathLst>
              <a:path w="116204" h="532765">
                <a:moveTo>
                  <a:pt x="116065" y="0"/>
                </a:moveTo>
                <a:lnTo>
                  <a:pt x="0" y="0"/>
                </a:lnTo>
                <a:lnTo>
                  <a:pt x="0" y="532739"/>
                </a:lnTo>
                <a:lnTo>
                  <a:pt x="116065" y="532739"/>
                </a:lnTo>
                <a:lnTo>
                  <a:pt x="116065" y="0"/>
                </a:lnTo>
                <a:close/>
              </a:path>
            </a:pathLst>
          </a:custGeom>
          <a:solidFill>
            <a:srgbClr val="4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591776" y="5674119"/>
            <a:ext cx="116205" cy="1109980"/>
          </a:xfrm>
          <a:custGeom>
            <a:avLst/>
            <a:gdLst/>
            <a:ahLst/>
            <a:cxnLst/>
            <a:rect l="l" t="t" r="r" b="b"/>
            <a:pathLst>
              <a:path w="116204" h="1109979">
                <a:moveTo>
                  <a:pt x="116052" y="0"/>
                </a:moveTo>
                <a:lnTo>
                  <a:pt x="0" y="0"/>
                </a:lnTo>
                <a:lnTo>
                  <a:pt x="0" y="1109776"/>
                </a:lnTo>
                <a:lnTo>
                  <a:pt x="116052" y="1109776"/>
                </a:lnTo>
                <a:lnTo>
                  <a:pt x="116052" y="0"/>
                </a:lnTo>
                <a:close/>
              </a:path>
            </a:pathLst>
          </a:custGeom>
          <a:solidFill>
            <a:srgbClr val="69C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070200" y="6118314"/>
            <a:ext cx="116205" cy="666115"/>
          </a:xfrm>
          <a:custGeom>
            <a:avLst/>
            <a:gdLst/>
            <a:ahLst/>
            <a:cxnLst/>
            <a:rect l="l" t="t" r="r" b="b"/>
            <a:pathLst>
              <a:path w="116204" h="666115">
                <a:moveTo>
                  <a:pt x="116065" y="0"/>
                </a:moveTo>
                <a:lnTo>
                  <a:pt x="0" y="0"/>
                </a:lnTo>
                <a:lnTo>
                  <a:pt x="0" y="665581"/>
                </a:lnTo>
                <a:lnTo>
                  <a:pt x="116065" y="665581"/>
                </a:lnTo>
                <a:lnTo>
                  <a:pt x="116065" y="0"/>
                </a:lnTo>
                <a:close/>
              </a:path>
            </a:pathLst>
          </a:custGeom>
          <a:solidFill>
            <a:srgbClr val="69C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548649" y="6340183"/>
            <a:ext cx="116205" cy="443865"/>
          </a:xfrm>
          <a:custGeom>
            <a:avLst/>
            <a:gdLst/>
            <a:ahLst/>
            <a:cxnLst/>
            <a:rect l="l" t="t" r="r" b="b"/>
            <a:pathLst>
              <a:path w="116204" h="443865">
                <a:moveTo>
                  <a:pt x="116052" y="0"/>
                </a:moveTo>
                <a:lnTo>
                  <a:pt x="0" y="0"/>
                </a:lnTo>
                <a:lnTo>
                  <a:pt x="0" y="443712"/>
                </a:lnTo>
                <a:lnTo>
                  <a:pt x="116052" y="443712"/>
                </a:lnTo>
                <a:lnTo>
                  <a:pt x="116052" y="0"/>
                </a:lnTo>
                <a:close/>
              </a:path>
            </a:pathLst>
          </a:custGeom>
          <a:solidFill>
            <a:srgbClr val="69C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027072" y="6340183"/>
            <a:ext cx="116205" cy="443865"/>
          </a:xfrm>
          <a:custGeom>
            <a:avLst/>
            <a:gdLst/>
            <a:ahLst/>
            <a:cxnLst/>
            <a:rect l="l" t="t" r="r" b="b"/>
            <a:pathLst>
              <a:path w="116204" h="443865">
                <a:moveTo>
                  <a:pt x="115595" y="0"/>
                </a:moveTo>
                <a:lnTo>
                  <a:pt x="0" y="0"/>
                </a:lnTo>
                <a:lnTo>
                  <a:pt x="0" y="443712"/>
                </a:lnTo>
                <a:lnTo>
                  <a:pt x="115595" y="443712"/>
                </a:lnTo>
                <a:lnTo>
                  <a:pt x="115595" y="0"/>
                </a:lnTo>
                <a:close/>
              </a:path>
            </a:pathLst>
          </a:custGeom>
          <a:solidFill>
            <a:srgbClr val="69C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708277" y="5452250"/>
            <a:ext cx="0" cy="1332230"/>
          </a:xfrm>
          <a:custGeom>
            <a:avLst/>
            <a:gdLst/>
            <a:ahLst/>
            <a:cxnLst/>
            <a:rect l="l" t="t" r="r" b="b"/>
            <a:pathLst>
              <a:path h="1332229">
                <a:moveTo>
                  <a:pt x="0" y="1331645"/>
                </a:moveTo>
                <a:lnTo>
                  <a:pt x="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86827" y="5452263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686827" y="5674132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686827" y="5895988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686827" y="6118314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86827" y="6340183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686827" y="6562039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686827" y="6783909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708277" y="6783895"/>
            <a:ext cx="2087245" cy="0"/>
          </a:xfrm>
          <a:custGeom>
            <a:avLst/>
            <a:gdLst/>
            <a:ahLst/>
            <a:cxnLst/>
            <a:rect l="l" t="t" r="r" b="b"/>
            <a:pathLst>
              <a:path w="2087245">
                <a:moveTo>
                  <a:pt x="0" y="0"/>
                </a:moveTo>
                <a:lnTo>
                  <a:pt x="2086711" y="0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794988" y="6783895"/>
            <a:ext cx="0" cy="21590"/>
          </a:xfrm>
          <a:custGeom>
            <a:avLst/>
            <a:gdLst/>
            <a:ahLst/>
            <a:cxnLst/>
            <a:rect l="l" t="t" r="r" b="b"/>
            <a:pathLst>
              <a:path h="21590">
                <a:moveTo>
                  <a:pt x="0" y="0"/>
                </a:moveTo>
                <a:lnTo>
                  <a:pt x="0" y="21437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272955" y="6783895"/>
            <a:ext cx="0" cy="21590"/>
          </a:xfrm>
          <a:custGeom>
            <a:avLst/>
            <a:gdLst/>
            <a:ahLst/>
            <a:cxnLst/>
            <a:rect l="l" t="t" r="r" b="b"/>
            <a:pathLst>
              <a:path h="21590">
                <a:moveTo>
                  <a:pt x="0" y="0"/>
                </a:moveTo>
                <a:lnTo>
                  <a:pt x="0" y="21437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751392" y="6783895"/>
            <a:ext cx="0" cy="21590"/>
          </a:xfrm>
          <a:custGeom>
            <a:avLst/>
            <a:gdLst/>
            <a:ahLst/>
            <a:cxnLst/>
            <a:rect l="l" t="t" r="r" b="b"/>
            <a:pathLst>
              <a:path h="21590">
                <a:moveTo>
                  <a:pt x="0" y="0"/>
                </a:moveTo>
                <a:lnTo>
                  <a:pt x="0" y="21437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229828" y="6783895"/>
            <a:ext cx="0" cy="21590"/>
          </a:xfrm>
          <a:custGeom>
            <a:avLst/>
            <a:gdLst/>
            <a:ahLst/>
            <a:cxnLst/>
            <a:rect l="l" t="t" r="r" b="b"/>
            <a:pathLst>
              <a:path h="21590">
                <a:moveTo>
                  <a:pt x="0" y="0"/>
                </a:moveTo>
                <a:lnTo>
                  <a:pt x="0" y="21437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708277" y="6783895"/>
            <a:ext cx="0" cy="21590"/>
          </a:xfrm>
          <a:custGeom>
            <a:avLst/>
            <a:gdLst/>
            <a:ahLst/>
            <a:cxnLst/>
            <a:rect l="l" t="t" r="r" b="b"/>
            <a:pathLst>
              <a:path h="21590">
                <a:moveTo>
                  <a:pt x="0" y="0"/>
                </a:moveTo>
                <a:lnTo>
                  <a:pt x="0" y="21437"/>
                </a:lnTo>
              </a:path>
            </a:pathLst>
          </a:custGeom>
          <a:ln w="9144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7596276" y="6736652"/>
            <a:ext cx="64769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7596276" y="6514744"/>
            <a:ext cx="64769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7596276" y="6292697"/>
            <a:ext cx="64769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7596276" y="6070651"/>
            <a:ext cx="64769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7596276" y="5848744"/>
            <a:ext cx="64769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4</a:t>
            </a:r>
            <a:endParaRPr sz="55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7596276" y="5626685"/>
            <a:ext cx="64769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7596276" y="5404752"/>
            <a:ext cx="64769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6</a:t>
            </a:r>
            <a:endParaRPr sz="55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7785175" y="6820002"/>
            <a:ext cx="367665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5" dirty="0">
                <a:solidFill>
                  <a:srgbClr val="020303"/>
                </a:solidFill>
                <a:latin typeface="Arial"/>
                <a:cs typeface="Arial"/>
              </a:rPr>
              <a:t>Category</a:t>
            </a:r>
            <a:r>
              <a:rPr sz="550" spc="-85" dirty="0">
                <a:solidFill>
                  <a:srgbClr val="020303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8306816" y="6820002"/>
            <a:ext cx="367665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5" dirty="0">
                <a:solidFill>
                  <a:srgbClr val="020303"/>
                </a:solidFill>
                <a:latin typeface="Arial"/>
                <a:cs typeface="Arial"/>
              </a:rPr>
              <a:t>Category</a:t>
            </a:r>
            <a:r>
              <a:rPr sz="550" spc="-85" dirty="0">
                <a:solidFill>
                  <a:srgbClr val="020303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8828443" y="6820002"/>
            <a:ext cx="367665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5" dirty="0">
                <a:solidFill>
                  <a:srgbClr val="020303"/>
                </a:solidFill>
                <a:latin typeface="Arial"/>
                <a:cs typeface="Arial"/>
              </a:rPr>
              <a:t>Category</a:t>
            </a:r>
            <a:r>
              <a:rPr sz="550" spc="-85" dirty="0">
                <a:solidFill>
                  <a:srgbClr val="020303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9350146" y="6820002"/>
            <a:ext cx="367665" cy="9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5" dirty="0">
                <a:solidFill>
                  <a:srgbClr val="020303"/>
                </a:solidFill>
                <a:latin typeface="Arial"/>
                <a:cs typeface="Arial"/>
              </a:rPr>
              <a:t>Category</a:t>
            </a:r>
            <a:r>
              <a:rPr sz="550" spc="-85" dirty="0">
                <a:solidFill>
                  <a:srgbClr val="020303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4</a:t>
            </a:r>
            <a:endParaRPr sz="55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9840658" y="6080322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4950" y="0"/>
                </a:lnTo>
              </a:path>
            </a:pathLst>
          </a:custGeom>
          <a:ln w="34963">
            <a:solidFill>
              <a:srgbClr val="F5BF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840658" y="6181001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4950" y="0"/>
                </a:lnTo>
              </a:path>
            </a:pathLst>
          </a:custGeom>
          <a:ln w="34950">
            <a:solidFill>
              <a:srgbClr val="4C8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840658" y="6281681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4950" y="0"/>
                </a:lnTo>
              </a:path>
            </a:pathLst>
          </a:custGeom>
          <a:ln w="34963">
            <a:solidFill>
              <a:srgbClr val="69C0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9879012" y="6033059"/>
            <a:ext cx="282575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5" dirty="0">
                <a:solidFill>
                  <a:srgbClr val="020303"/>
                </a:solidFill>
                <a:latin typeface="Arial"/>
                <a:cs typeface="Arial"/>
              </a:rPr>
              <a:t>Series</a:t>
            </a:r>
            <a:r>
              <a:rPr sz="550" spc="-85" dirty="0">
                <a:solidFill>
                  <a:srgbClr val="020303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-5" dirty="0">
                <a:solidFill>
                  <a:srgbClr val="020303"/>
                </a:solidFill>
                <a:latin typeface="Arial"/>
                <a:cs typeface="Arial"/>
              </a:rPr>
              <a:t>Series</a:t>
            </a:r>
            <a:r>
              <a:rPr sz="550" spc="-85" dirty="0">
                <a:solidFill>
                  <a:srgbClr val="020303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-5" dirty="0">
                <a:solidFill>
                  <a:srgbClr val="020303"/>
                </a:solidFill>
                <a:latin typeface="Arial"/>
                <a:cs typeface="Arial"/>
              </a:rPr>
              <a:t>Series</a:t>
            </a:r>
            <a:r>
              <a:rPr sz="550" spc="-85" dirty="0">
                <a:solidFill>
                  <a:srgbClr val="020303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020303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7667726" y="7113994"/>
            <a:ext cx="241236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9109" marR="5080" indent="-487045">
              <a:lnSpc>
                <a:spcPct val="100000"/>
              </a:lnSpc>
            </a:pP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Hình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3.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So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sánh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tuổi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bền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vật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liệu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dao 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khác nhau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(minh</a:t>
            </a:r>
            <a:r>
              <a:rPr sz="1200" spc="-1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họa)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3739184" y="8463865"/>
            <a:ext cx="3216275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4261"/>
                </a:solidFill>
                <a:latin typeface="Arial"/>
                <a:cs typeface="Arial"/>
              </a:rPr>
              <a:t>Kết </a:t>
            </a:r>
            <a:r>
              <a:rPr sz="1600" b="1" dirty="0">
                <a:solidFill>
                  <a:srgbClr val="004261"/>
                </a:solidFill>
                <a:latin typeface="Arial"/>
                <a:cs typeface="Arial"/>
              </a:rPr>
              <a:t>quả </a:t>
            </a:r>
            <a:r>
              <a:rPr sz="1600" b="1" spc="-5" dirty="0">
                <a:solidFill>
                  <a:srgbClr val="004261"/>
                </a:solidFill>
                <a:latin typeface="Arial"/>
                <a:cs typeface="Arial"/>
              </a:rPr>
              <a:t>&amp; </a:t>
            </a:r>
            <a:r>
              <a:rPr sz="1600" b="1" dirty="0">
                <a:solidFill>
                  <a:srgbClr val="004261"/>
                </a:solidFill>
                <a:latin typeface="Arial"/>
                <a:cs typeface="Arial"/>
              </a:rPr>
              <a:t>bàn</a:t>
            </a:r>
            <a:r>
              <a:rPr sz="1600" b="1" spc="-75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4261"/>
                </a:solidFill>
                <a:latin typeface="Arial"/>
                <a:cs typeface="Arial"/>
              </a:rPr>
              <a:t>luận</a:t>
            </a:r>
            <a:endParaRPr sz="1600">
              <a:latin typeface="Arial"/>
              <a:cs typeface="Arial"/>
            </a:endParaRPr>
          </a:p>
          <a:p>
            <a:pPr marL="12700" marR="5080" indent="165735" algn="just">
              <a:lnSpc>
                <a:spcPct val="100000"/>
              </a:lnSpc>
              <a:spcBef>
                <a:spcPts val="920"/>
              </a:spcBef>
            </a:pP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Phần này sinh viên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trình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bày các kết quả</a:t>
            </a:r>
            <a:r>
              <a:rPr sz="1200" spc="-1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đã 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đạt được của 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đề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tài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nghiên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cứu khoa học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của 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mình.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739235" y="9556065"/>
            <a:ext cx="321373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0020" algn="just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Khuyến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khích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sinh viên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trình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bày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kết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quả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đạt 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được thông qua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các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biểu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đồ,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đồ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thị…để tăng  tính trực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quan của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kết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quả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đạt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được.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3902151" y="10844708"/>
            <a:ext cx="57607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7895">
              <a:lnSpc>
                <a:spcPct val="100000"/>
              </a:lnSpc>
            </a:pP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DĐ: 0915 088</a:t>
            </a:r>
            <a:r>
              <a:rPr sz="12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068</a:t>
            </a:r>
            <a:endParaRPr sz="1200" dirty="0">
              <a:latin typeface="Arial"/>
              <a:cs typeface="Arial"/>
            </a:endParaRPr>
          </a:p>
          <a:p>
            <a:pPr marL="3477895">
              <a:lnSpc>
                <a:spcPct val="100000"/>
              </a:lnSpc>
            </a:pP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Email: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  <a:hlinkClick r:id="rId4"/>
              </a:rPr>
              <a:t>ducphucctm@yahoo.com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Hình 2. Kết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quả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thí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nghiệm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cắt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(minh họa)</a:t>
            </a:r>
            <a:endParaRPr sz="1200" dirty="0">
              <a:latin typeface="Arial"/>
              <a:cs typeface="Arial"/>
            </a:endParaRPr>
          </a:p>
        </p:txBody>
      </p:sp>
      <p:graphicFrame>
        <p:nvGraphicFramePr>
          <p:cNvPr id="156" name="object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26924"/>
              </p:ext>
            </p:extLst>
          </p:nvPr>
        </p:nvGraphicFramePr>
        <p:xfrm>
          <a:off x="4356811" y="10213340"/>
          <a:ext cx="1854942" cy="1161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688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020303"/>
                      </a:solidFill>
                      <a:prstDash val="solid"/>
                    </a:lnL>
                    <a:lnR w="57505">
                      <a:solidFill>
                        <a:srgbClr val="020303"/>
                      </a:solidFill>
                      <a:prstDash val="solid"/>
                    </a:lnR>
                    <a:lnT w="9144">
                      <a:solidFill>
                        <a:srgbClr val="020303"/>
                      </a:solidFill>
                      <a:prstDash val="solid"/>
                    </a:lnT>
                    <a:lnB w="52920">
                      <a:solidFill>
                        <a:srgbClr val="020303"/>
                      </a:solidFill>
                      <a:prstDash val="solid"/>
                    </a:lnB>
                    <a:solidFill>
                      <a:srgbClr val="C5C9C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505">
                      <a:solidFill>
                        <a:srgbClr val="020303"/>
                      </a:solidFill>
                      <a:prstDash val="solid"/>
                    </a:lnL>
                    <a:lnR w="9144">
                      <a:solidFill>
                        <a:srgbClr val="020303"/>
                      </a:solidFill>
                      <a:prstDash val="solid"/>
                    </a:lnR>
                    <a:lnT w="9144">
                      <a:solidFill>
                        <a:srgbClr val="020303"/>
                      </a:solidFill>
                      <a:prstDash val="solid"/>
                    </a:lnT>
                    <a:lnB w="52920">
                      <a:solidFill>
                        <a:srgbClr val="020303"/>
                      </a:solidFill>
                      <a:prstDash val="solid"/>
                    </a:lnB>
                    <a:solidFill>
                      <a:srgbClr val="C5C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688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020303"/>
                      </a:solidFill>
                      <a:prstDash val="solid"/>
                    </a:lnL>
                    <a:lnR w="57111">
                      <a:solidFill>
                        <a:srgbClr val="020303"/>
                      </a:solidFill>
                      <a:prstDash val="solid"/>
                    </a:lnR>
                    <a:lnT w="52920">
                      <a:solidFill>
                        <a:srgbClr val="020303"/>
                      </a:solidFill>
                      <a:prstDash val="solid"/>
                    </a:lnT>
                    <a:lnB w="9144">
                      <a:solidFill>
                        <a:srgbClr val="020303"/>
                      </a:solidFill>
                      <a:prstDash val="solid"/>
                    </a:lnB>
                    <a:solidFill>
                      <a:srgbClr val="C5C9C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7111">
                      <a:solidFill>
                        <a:srgbClr val="020303"/>
                      </a:solidFill>
                      <a:prstDash val="solid"/>
                    </a:lnL>
                    <a:lnR w="9144">
                      <a:solidFill>
                        <a:srgbClr val="020303"/>
                      </a:solidFill>
                      <a:prstDash val="solid"/>
                    </a:lnR>
                    <a:lnT w="52920">
                      <a:solidFill>
                        <a:srgbClr val="020303"/>
                      </a:solidFill>
                      <a:prstDash val="solid"/>
                    </a:lnT>
                    <a:lnB w="9144">
                      <a:solidFill>
                        <a:srgbClr val="020303"/>
                      </a:solidFill>
                      <a:prstDash val="solid"/>
                    </a:lnB>
                    <a:solidFill>
                      <a:srgbClr val="C5C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1" name="object 70">
            <a:extLst>
              <a:ext uri="{FF2B5EF4-FFF2-40B4-BE49-F238E27FC236}">
                <a16:creationId xmlns:a16="http://schemas.microsoft.com/office/drawing/2014/main" id="{F1ABD347-4C91-4975-83D5-0D3717C877BD}"/>
              </a:ext>
            </a:extLst>
          </p:cNvPr>
          <p:cNvSpPr/>
          <p:nvPr/>
        </p:nvSpPr>
        <p:spPr>
          <a:xfrm>
            <a:off x="3681941" y="3527878"/>
            <a:ext cx="3359290" cy="4530090"/>
          </a:xfrm>
          <a:custGeom>
            <a:avLst/>
            <a:gdLst/>
            <a:ahLst/>
            <a:cxnLst/>
            <a:rect l="l" t="t" r="r" b="b"/>
            <a:pathLst>
              <a:path w="3390900" h="3580129">
                <a:moveTo>
                  <a:pt x="3390900" y="3579761"/>
                </a:moveTo>
                <a:lnTo>
                  <a:pt x="0" y="3579761"/>
                </a:lnTo>
                <a:lnTo>
                  <a:pt x="0" y="0"/>
                </a:lnTo>
                <a:lnTo>
                  <a:pt x="3390900" y="0"/>
                </a:lnTo>
                <a:lnTo>
                  <a:pt x="3390900" y="35797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241300" y="11889740"/>
            <a:ext cx="4900930" cy="1235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4261"/>
                </a:solidFill>
                <a:latin typeface="Arial"/>
                <a:cs typeface="Arial"/>
              </a:rPr>
              <a:t>Kiến nghị, hướng phát</a:t>
            </a:r>
            <a:r>
              <a:rPr sz="1600" b="1" spc="-100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4261"/>
                </a:solidFill>
                <a:latin typeface="Arial"/>
                <a:cs typeface="Arial"/>
              </a:rPr>
              <a:t>triển</a:t>
            </a:r>
            <a:endParaRPr sz="1600" dirty="0">
              <a:latin typeface="Arial"/>
              <a:cs typeface="Arial"/>
            </a:endParaRPr>
          </a:p>
          <a:p>
            <a:pPr marL="12700" marR="5080" indent="199390">
              <a:lnSpc>
                <a:spcPct val="111100"/>
              </a:lnSpc>
              <a:spcBef>
                <a:spcPts val="1120"/>
              </a:spcBef>
              <a:buAutoNum type="arabicPeriod"/>
              <a:tabLst>
                <a:tab pos="386080" algn="l"/>
              </a:tabLst>
            </a:pP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Phần này sinh viên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trình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bày các kiến nghị cũng như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hướng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phát 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triển trong tương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lai của 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đề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tài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nghiên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cứu khoa học của </a:t>
            </a:r>
            <a:r>
              <a:rPr sz="12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mình.</a:t>
            </a:r>
            <a:endParaRPr sz="1200" dirty="0">
              <a:latin typeface="Arial"/>
              <a:cs typeface="Arial"/>
            </a:endParaRPr>
          </a:p>
          <a:p>
            <a:pPr marL="401320" indent="-184150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401955" algn="l"/>
              </a:tabLst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Font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chữ: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Arial, cỡ 12,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căn lề 2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bên. Thụt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đầu dòng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0,5 cm. </a:t>
            </a:r>
            <a:r>
              <a:rPr sz="1200" spc="20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Đùng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đánh số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ở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đầu dòng 1.,</a:t>
            </a:r>
            <a:r>
              <a:rPr sz="1200" spc="1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2.,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5651500" y="11889740"/>
            <a:ext cx="4888230" cy="1184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4261"/>
                </a:solidFill>
                <a:latin typeface="Arial"/>
                <a:cs typeface="Arial"/>
              </a:rPr>
              <a:t>Tài liệu tham</a:t>
            </a:r>
            <a:r>
              <a:rPr sz="1600" b="1" spc="-100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4261"/>
                </a:solidFill>
                <a:latin typeface="Arial"/>
                <a:cs typeface="Arial"/>
              </a:rPr>
              <a:t>khảo</a:t>
            </a:r>
            <a:endParaRPr sz="1600" dirty="0">
              <a:latin typeface="Arial"/>
              <a:cs typeface="Arial"/>
            </a:endParaRPr>
          </a:p>
          <a:p>
            <a:pPr marL="12700" marR="5080" indent="126364">
              <a:lnSpc>
                <a:spcPct val="111100"/>
              </a:lnSpc>
              <a:spcBef>
                <a:spcPts val="919"/>
              </a:spcBef>
              <a:buAutoNum type="arabicPeriod"/>
              <a:tabLst>
                <a:tab pos="314960" algn="l"/>
              </a:tabLst>
            </a:pP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GS. TS.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Trần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Văn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Địch, “Công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Nghệ Chế Tạo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Mát”,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Nhà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xuất bản 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khoa học kỹ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thuật,</a:t>
            </a:r>
            <a:r>
              <a:rPr sz="120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2001.</a:t>
            </a:r>
            <a:endParaRPr sz="1200" dirty="0">
              <a:latin typeface="Arial"/>
              <a:cs typeface="Arial"/>
            </a:endParaRPr>
          </a:p>
          <a:p>
            <a:pPr marL="12700" marR="5080" indent="113030">
              <a:lnSpc>
                <a:spcPct val="111100"/>
              </a:lnSpc>
              <a:buAutoNum type="arabicPeriod"/>
              <a:tabLst>
                <a:tab pos="315595" algn="l"/>
              </a:tabLst>
            </a:pP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GS. TS.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Nguyễn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Đắc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Lộc, “Hướng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Dẫn Thực Hiện 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Đồ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Án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Công 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Nghệ Chế Tạo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Máy”,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Nhà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xuất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bản khoa học kỹ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thuật, 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2002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982344" y="2171515"/>
            <a:ext cx="971105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76780" algn="l"/>
              </a:tabLst>
            </a:pPr>
            <a:r>
              <a:rPr sz="27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TÊN </a:t>
            </a:r>
            <a:r>
              <a:rPr sz="27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ĐỀ</a:t>
            </a:r>
            <a:r>
              <a:rPr sz="27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TÀI:</a:t>
            </a:r>
            <a:r>
              <a:rPr sz="2700" b="1" dirty="0">
                <a:solidFill>
                  <a:srgbClr val="EF4123"/>
                </a:solidFill>
                <a:latin typeface="Arial"/>
                <a:cs typeface="Arial"/>
              </a:rPr>
              <a:t>	</a:t>
            </a:r>
            <a:r>
              <a:rPr sz="2700" b="1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HƯỚNG DẪN </a:t>
            </a:r>
            <a:r>
              <a:rPr sz="2700" b="1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XÂY DỰNG POSTER</a:t>
            </a:r>
            <a:r>
              <a:rPr sz="2700" b="1" spc="-24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lang="en-US" sz="2700" b="1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2</a:t>
            </a:r>
            <a:endParaRPr sz="2700" b="1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  <a:tabLst>
                <a:tab pos="6720840" algn="l"/>
              </a:tabLst>
            </a:pPr>
            <a:r>
              <a:rPr sz="2100" b="1" baseline="1984" dirty="0">
                <a:solidFill>
                  <a:srgbClr val="004261"/>
                </a:solidFill>
                <a:latin typeface="Arial"/>
                <a:cs typeface="Arial"/>
              </a:rPr>
              <a:t>Sinh viên: </a:t>
            </a:r>
            <a:r>
              <a:rPr sz="2100" b="1" spc="-7" baseline="1984" dirty="0">
                <a:solidFill>
                  <a:srgbClr val="231F20"/>
                </a:solidFill>
                <a:latin typeface="Arial"/>
                <a:cs typeface="Arial"/>
              </a:rPr>
              <a:t>Đinh Đức </a:t>
            </a:r>
            <a:r>
              <a:rPr sz="2100" b="1" baseline="1984" dirty="0">
                <a:solidFill>
                  <a:srgbClr val="231F20"/>
                </a:solidFill>
                <a:latin typeface="Arial"/>
                <a:cs typeface="Arial"/>
              </a:rPr>
              <a:t>Anh, </a:t>
            </a:r>
            <a:r>
              <a:rPr sz="2100" b="1" spc="-7" baseline="1984" dirty="0">
                <a:solidFill>
                  <a:srgbClr val="231F20"/>
                </a:solidFill>
                <a:latin typeface="Arial"/>
                <a:cs typeface="Arial"/>
              </a:rPr>
              <a:t>Nguyễn Đức </a:t>
            </a:r>
            <a:r>
              <a:rPr sz="2100" b="1" baseline="1984" dirty="0">
                <a:solidFill>
                  <a:srgbClr val="231F20"/>
                </a:solidFill>
                <a:latin typeface="Arial"/>
                <a:cs typeface="Arial"/>
              </a:rPr>
              <a:t>Thành, </a:t>
            </a:r>
            <a:r>
              <a:rPr sz="2100" b="1" spc="-7" baseline="1984" dirty="0">
                <a:solidFill>
                  <a:srgbClr val="231F20"/>
                </a:solidFill>
                <a:latin typeface="Arial"/>
                <a:cs typeface="Arial"/>
              </a:rPr>
              <a:t>Bùi </a:t>
            </a:r>
            <a:r>
              <a:rPr sz="2100" b="1" spc="-22" baseline="1984" dirty="0">
                <a:solidFill>
                  <a:srgbClr val="231F20"/>
                </a:solidFill>
                <a:latin typeface="Arial"/>
                <a:cs typeface="Arial"/>
              </a:rPr>
              <a:t>Tuấn </a:t>
            </a:r>
            <a:r>
              <a:rPr sz="2100" b="1" baseline="1984" dirty="0">
                <a:solidFill>
                  <a:srgbClr val="231F20"/>
                </a:solidFill>
                <a:latin typeface="Arial"/>
                <a:cs typeface="Arial"/>
              </a:rPr>
              <a:t>Anh, </a:t>
            </a:r>
            <a:r>
              <a:rPr sz="2100" b="1" spc="-7" baseline="1984" dirty="0">
                <a:solidFill>
                  <a:srgbClr val="231F20"/>
                </a:solidFill>
                <a:latin typeface="Arial"/>
                <a:cs typeface="Arial"/>
              </a:rPr>
              <a:t>Nguyễn</a:t>
            </a:r>
            <a:r>
              <a:rPr sz="2100" b="1" spc="-75" baseline="198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100" b="1" spc="-7" baseline="1984" dirty="0">
                <a:solidFill>
                  <a:srgbClr val="231F20"/>
                </a:solidFill>
                <a:latin typeface="Arial"/>
                <a:cs typeface="Arial"/>
              </a:rPr>
              <a:t>Đức</a:t>
            </a:r>
            <a:r>
              <a:rPr sz="2100" b="1" spc="15" baseline="198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100" b="1" spc="-7" baseline="1984" dirty="0">
                <a:solidFill>
                  <a:srgbClr val="231F20"/>
                </a:solidFill>
                <a:latin typeface="Arial"/>
                <a:cs typeface="Arial"/>
              </a:rPr>
              <a:t>Dương	</a:t>
            </a:r>
            <a:r>
              <a:rPr sz="1400" b="1" dirty="0">
                <a:solidFill>
                  <a:srgbClr val="231F20"/>
                </a:solidFill>
                <a:latin typeface="Arial"/>
                <a:cs typeface="Arial"/>
              </a:rPr>
              <a:t>(font </a:t>
            </a:r>
            <a:r>
              <a:rPr sz="1400" b="1" spc="-5" dirty="0">
                <a:solidFill>
                  <a:srgbClr val="231F20"/>
                </a:solidFill>
                <a:latin typeface="Arial"/>
                <a:cs typeface="Arial"/>
              </a:rPr>
              <a:t>arial</a:t>
            </a:r>
            <a:r>
              <a:rPr sz="1400" b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31F20"/>
                </a:solidFill>
                <a:latin typeface="Arial"/>
                <a:cs typeface="Arial"/>
              </a:rPr>
              <a:t>14)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3994150" algn="l"/>
              </a:tabLst>
            </a:pPr>
            <a:r>
              <a:rPr sz="2100" b="1" baseline="1984" dirty="0">
                <a:solidFill>
                  <a:srgbClr val="004261"/>
                </a:solidFill>
                <a:latin typeface="Arial"/>
                <a:cs typeface="Arial"/>
              </a:rPr>
              <a:t>Giáo viên hướng dẫn: </a:t>
            </a:r>
            <a:r>
              <a:rPr sz="2100" b="1" baseline="1984" dirty="0">
                <a:solidFill>
                  <a:srgbClr val="231F20"/>
                </a:solidFill>
                <a:latin typeface="Arial"/>
                <a:cs typeface="Arial"/>
              </a:rPr>
              <a:t>TS. </a:t>
            </a:r>
            <a:r>
              <a:rPr lang="en-US" sz="2100" b="1" spc="-15" baseline="1984" dirty="0" err="1">
                <a:solidFill>
                  <a:srgbClr val="231F20"/>
                </a:solidFill>
                <a:latin typeface="Arial"/>
                <a:cs typeface="Arial"/>
              </a:rPr>
              <a:t>Nguyễn</a:t>
            </a:r>
            <a:r>
              <a:rPr sz="2100" b="1" spc="-52" baseline="198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100" b="1" spc="-7" baseline="1984" dirty="0" err="1">
                <a:solidFill>
                  <a:srgbClr val="231F20"/>
                </a:solidFill>
                <a:latin typeface="Arial"/>
                <a:cs typeface="Arial"/>
              </a:rPr>
              <a:t>Văn</a:t>
            </a:r>
            <a:r>
              <a:rPr sz="2100" b="1" baseline="198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2100" b="1" spc="-7" baseline="1984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2100" b="1" spc="-7" baseline="1984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1400" b="1" spc="-10" dirty="0" err="1">
                <a:solidFill>
                  <a:srgbClr val="004261"/>
                </a:solidFill>
                <a:latin typeface="Arial"/>
                <a:cs typeface="Arial"/>
              </a:rPr>
              <a:t>Viện</a:t>
            </a:r>
            <a:r>
              <a:rPr sz="1400" b="1" spc="-10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lang="vi-VN" sz="1400" b="1" spc="-10" dirty="0">
                <a:solidFill>
                  <a:srgbClr val="004261"/>
                </a:solidFill>
                <a:latin typeface="Arial"/>
                <a:cs typeface="Arial"/>
              </a:rPr>
              <a:t>A</a:t>
            </a:r>
            <a:r>
              <a:rPr lang="vi-VN" sz="1400" b="1" dirty="0">
                <a:solidFill>
                  <a:srgbClr val="004261"/>
                </a:solidFill>
                <a:latin typeface="Arial"/>
                <a:cs typeface="Arial"/>
              </a:rPr>
              <a:t>BC </a:t>
            </a:r>
            <a:r>
              <a:rPr sz="1400" b="1" spc="-5" dirty="0">
                <a:solidFill>
                  <a:srgbClr val="004261"/>
                </a:solidFill>
                <a:latin typeface="Arial"/>
                <a:cs typeface="Arial"/>
              </a:rPr>
              <a:t>– </a:t>
            </a:r>
            <a:r>
              <a:rPr sz="1400" b="1" dirty="0">
                <a:solidFill>
                  <a:srgbClr val="004261"/>
                </a:solidFill>
                <a:latin typeface="Arial"/>
                <a:cs typeface="Arial"/>
              </a:rPr>
              <a:t>Đại Học </a:t>
            </a:r>
            <a:r>
              <a:rPr sz="1400" b="1" spc="-5" dirty="0">
                <a:solidFill>
                  <a:srgbClr val="004261"/>
                </a:solidFill>
                <a:latin typeface="Arial"/>
                <a:cs typeface="Arial"/>
              </a:rPr>
              <a:t>Bách </a:t>
            </a:r>
            <a:r>
              <a:rPr sz="1400" b="1" dirty="0">
                <a:solidFill>
                  <a:srgbClr val="004261"/>
                </a:solidFill>
                <a:latin typeface="Arial"/>
                <a:cs typeface="Arial"/>
              </a:rPr>
              <a:t>Khoa </a:t>
            </a:r>
            <a:r>
              <a:rPr sz="1400" b="1" spc="-5" dirty="0">
                <a:solidFill>
                  <a:srgbClr val="004261"/>
                </a:solidFill>
                <a:latin typeface="Arial"/>
                <a:cs typeface="Arial"/>
              </a:rPr>
              <a:t>Hà</a:t>
            </a:r>
            <a:r>
              <a:rPr sz="1400" b="1" spc="-40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4261"/>
                </a:solidFill>
                <a:latin typeface="Arial"/>
                <a:cs typeface="Arial"/>
              </a:rPr>
              <a:t>Nội</a:t>
            </a:r>
            <a:endParaRPr sz="1400" b="1" dirty="0">
              <a:latin typeface="Arial"/>
              <a:cs typeface="Arial"/>
            </a:endParaRPr>
          </a:p>
        </p:txBody>
      </p:sp>
      <p:sp>
        <p:nvSpPr>
          <p:cNvPr id="163" name="object 72">
            <a:extLst>
              <a:ext uri="{FF2B5EF4-FFF2-40B4-BE49-F238E27FC236}">
                <a16:creationId xmlns:a16="http://schemas.microsoft.com/office/drawing/2014/main" id="{8270E286-774D-4CE9-B454-1E6591C1735B}"/>
              </a:ext>
            </a:extLst>
          </p:cNvPr>
          <p:cNvSpPr txBox="1"/>
          <p:nvPr/>
        </p:nvSpPr>
        <p:spPr>
          <a:xfrm>
            <a:off x="3846779" y="3829738"/>
            <a:ext cx="2997758" cy="4383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745"/>
              </a:spcBef>
            </a:pPr>
            <a:r>
              <a:rPr lang="vi-VN" sz="1600" b="1">
                <a:solidFill>
                  <a:srgbClr val="004261"/>
                </a:solidFill>
                <a:latin typeface="Arial"/>
                <a:cs typeface="Arial"/>
              </a:rPr>
              <a:t>Phương pháp thí</a:t>
            </a:r>
            <a:r>
              <a:rPr lang="vi-VN" sz="1600" b="1" spc="-10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lang="vi-VN" sz="1600" b="1">
                <a:solidFill>
                  <a:srgbClr val="004261"/>
                </a:solidFill>
                <a:latin typeface="Arial"/>
                <a:cs typeface="Arial"/>
              </a:rPr>
              <a:t>nghiệm</a:t>
            </a:r>
            <a:endParaRPr lang="vi-VN" sz="1600">
              <a:latin typeface="Arial"/>
              <a:cs typeface="Arial"/>
            </a:endParaRPr>
          </a:p>
          <a:p>
            <a:pPr marL="100965" marR="97155" indent="152400" algn="just">
              <a:lnSpc>
                <a:spcPct val="100000"/>
              </a:lnSpc>
              <a:spcBef>
                <a:spcPts val="919"/>
              </a:spcBef>
            </a:pPr>
            <a:r>
              <a:rPr lang="vi-VN" sz="1200" spc="-20">
                <a:solidFill>
                  <a:srgbClr val="231F20"/>
                </a:solidFill>
                <a:latin typeface="Arial"/>
                <a:cs typeface="Arial"/>
              </a:rPr>
              <a:t>Phần này sinh viên trình bày </a:t>
            </a:r>
            <a:r>
              <a:rPr lang="vi-VN" sz="1200" spc="-25">
                <a:solidFill>
                  <a:srgbClr val="231F20"/>
                </a:solidFill>
                <a:latin typeface="Arial"/>
                <a:cs typeface="Arial"/>
              </a:rPr>
              <a:t>phương </a:t>
            </a:r>
            <a:r>
              <a:rPr lang="vi-VN" sz="1200" spc="-20">
                <a:solidFill>
                  <a:srgbClr val="231F20"/>
                </a:solidFill>
                <a:latin typeface="Arial"/>
                <a:cs typeface="Arial"/>
              </a:rPr>
              <a:t>pháp </a:t>
            </a:r>
            <a:r>
              <a:rPr lang="vi-VN" sz="1200" spc="-25">
                <a:solidFill>
                  <a:srgbClr val="231F20"/>
                </a:solidFill>
                <a:latin typeface="Arial"/>
                <a:cs typeface="Arial"/>
              </a:rPr>
              <a:t>thí  nghiệm, phương </a:t>
            </a:r>
            <a:r>
              <a:rPr lang="vi-VN" sz="1200" spc="-20">
                <a:solidFill>
                  <a:srgbClr val="231F20"/>
                </a:solidFill>
                <a:latin typeface="Arial"/>
                <a:cs typeface="Arial"/>
              </a:rPr>
              <a:t>pháp thiết </a:t>
            </a:r>
            <a:r>
              <a:rPr lang="vi-VN" sz="1200" spc="-15">
                <a:solidFill>
                  <a:srgbClr val="231F20"/>
                </a:solidFill>
                <a:latin typeface="Arial"/>
                <a:cs typeface="Arial"/>
              </a:rPr>
              <a:t>kế mô </a:t>
            </a:r>
            <a:r>
              <a:rPr lang="vi-VN" sz="1200" spc="-20">
                <a:solidFill>
                  <a:srgbClr val="231F20"/>
                </a:solidFill>
                <a:latin typeface="Arial"/>
                <a:cs typeface="Arial"/>
              </a:rPr>
              <a:t>hình trong </a:t>
            </a:r>
            <a:r>
              <a:rPr lang="vi-VN" sz="1200" spc="-30">
                <a:solidFill>
                  <a:srgbClr val="231F20"/>
                </a:solidFill>
                <a:latin typeface="Arial"/>
                <a:cs typeface="Arial"/>
              </a:rPr>
              <a:t>đề  </a:t>
            </a:r>
            <a:r>
              <a:rPr lang="vi-VN" sz="1200" spc="-20">
                <a:solidFill>
                  <a:srgbClr val="231F20"/>
                </a:solidFill>
                <a:latin typeface="Arial"/>
                <a:cs typeface="Arial"/>
              </a:rPr>
              <a:t>tài </a:t>
            </a:r>
            <a:r>
              <a:rPr lang="vi-VN" sz="1200" spc="-25">
                <a:solidFill>
                  <a:srgbClr val="231F20"/>
                </a:solidFill>
                <a:latin typeface="Arial"/>
                <a:cs typeface="Arial"/>
              </a:rPr>
              <a:t>nghiên </a:t>
            </a:r>
            <a:r>
              <a:rPr lang="vi-VN" sz="1200" spc="-20">
                <a:solidFill>
                  <a:srgbClr val="231F20"/>
                </a:solidFill>
                <a:latin typeface="Arial"/>
                <a:cs typeface="Arial"/>
              </a:rPr>
              <a:t>cứu khoa học của</a:t>
            </a:r>
            <a:r>
              <a:rPr lang="vi-VN" sz="1200" spc="-229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 spc="-25">
                <a:solidFill>
                  <a:srgbClr val="231F20"/>
                </a:solidFill>
                <a:latin typeface="Arial"/>
                <a:cs typeface="Arial"/>
              </a:rPr>
              <a:t>mình.</a:t>
            </a:r>
            <a:endParaRPr lang="vi-VN"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vi-VN" sz="1250">
              <a:latin typeface="Times New Roman"/>
              <a:cs typeface="Times New Roman"/>
            </a:endParaRPr>
          </a:p>
          <a:p>
            <a:pPr marL="100965" marR="93980" indent="154305" algn="just">
              <a:lnSpc>
                <a:spcPct val="100000"/>
              </a:lnSpc>
            </a:pPr>
            <a:r>
              <a:rPr lang="vi-VN" sz="1200" spc="-20">
                <a:solidFill>
                  <a:srgbClr val="231F20"/>
                </a:solidFill>
                <a:latin typeface="Arial"/>
                <a:cs typeface="Arial"/>
              </a:rPr>
              <a:t>Font chữ: </a:t>
            </a:r>
            <a:r>
              <a:rPr lang="vi-VN" sz="1200" spc="-25">
                <a:solidFill>
                  <a:srgbClr val="231F20"/>
                </a:solidFill>
                <a:latin typeface="Arial"/>
                <a:cs typeface="Arial"/>
              </a:rPr>
              <a:t>Arial, </a:t>
            </a:r>
            <a:r>
              <a:rPr lang="vi-VN" sz="1200" spc="-15">
                <a:solidFill>
                  <a:srgbClr val="231F20"/>
                </a:solidFill>
                <a:latin typeface="Arial"/>
                <a:cs typeface="Arial"/>
              </a:rPr>
              <a:t>cỡ </a:t>
            </a:r>
            <a:r>
              <a:rPr lang="vi-VN" sz="1200" spc="-20">
                <a:solidFill>
                  <a:srgbClr val="231F20"/>
                </a:solidFill>
                <a:latin typeface="Arial"/>
                <a:cs typeface="Arial"/>
              </a:rPr>
              <a:t>12, căn </a:t>
            </a:r>
            <a:r>
              <a:rPr lang="vi-VN" sz="1200" spc="-15">
                <a:solidFill>
                  <a:srgbClr val="231F20"/>
                </a:solidFill>
                <a:latin typeface="Arial"/>
                <a:cs typeface="Arial"/>
              </a:rPr>
              <a:t>lề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2 </a:t>
            </a:r>
            <a:r>
              <a:rPr lang="vi-VN" sz="1200" spc="-20">
                <a:solidFill>
                  <a:srgbClr val="231F20"/>
                </a:solidFill>
                <a:latin typeface="Arial"/>
                <a:cs typeface="Arial"/>
              </a:rPr>
              <a:t>bên. </a:t>
            </a:r>
            <a:r>
              <a:rPr lang="vi-VN" sz="1200">
                <a:solidFill>
                  <a:srgbClr val="231F20"/>
                </a:solidFill>
                <a:latin typeface="Arial"/>
                <a:cs typeface="Arial"/>
              </a:rPr>
              <a:t>Thụt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đầu  dòng </a:t>
            </a:r>
            <a:r>
              <a:rPr lang="vi-VN" sz="1200">
                <a:solidFill>
                  <a:srgbClr val="231F20"/>
                </a:solidFill>
                <a:latin typeface="Arial"/>
                <a:cs typeface="Arial"/>
              </a:rPr>
              <a:t>0,5</a:t>
            </a:r>
            <a:r>
              <a:rPr lang="vi-VN" sz="1200" spc="-8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>
                <a:solidFill>
                  <a:srgbClr val="231F20"/>
                </a:solidFill>
                <a:latin typeface="Arial"/>
                <a:cs typeface="Arial"/>
              </a:rPr>
              <a:t>cm.</a:t>
            </a:r>
            <a:endParaRPr lang="vi-VN"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vi-VN" sz="1250">
              <a:latin typeface="Times New Roman"/>
              <a:cs typeface="Times New Roman"/>
            </a:endParaRPr>
          </a:p>
          <a:p>
            <a:pPr marL="100965" marR="93980" indent="156210" algn="just">
              <a:lnSpc>
                <a:spcPct val="100000"/>
              </a:lnSpc>
            </a:pP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Có </a:t>
            </a:r>
            <a:r>
              <a:rPr lang="vi-VN" sz="1200">
                <a:solidFill>
                  <a:srgbClr val="231F20"/>
                </a:solidFill>
                <a:latin typeface="Arial"/>
                <a:cs typeface="Arial"/>
              </a:rPr>
              <a:t>thể trình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bày </a:t>
            </a:r>
            <a:r>
              <a:rPr lang="vi-VN" sz="1200">
                <a:solidFill>
                  <a:srgbClr val="231F20"/>
                </a:solidFill>
                <a:latin typeface="Arial"/>
                <a:cs typeface="Arial"/>
              </a:rPr>
              <a:t>thêm các hình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minh họa </a:t>
            </a:r>
            <a:r>
              <a:rPr lang="vi-VN" sz="1200">
                <a:solidFill>
                  <a:srgbClr val="231F20"/>
                </a:solidFill>
                <a:latin typeface="Arial"/>
                <a:cs typeface="Arial"/>
              </a:rPr>
              <a:t>vật  tư, trang thiết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bị sử dụng </a:t>
            </a:r>
            <a:r>
              <a:rPr lang="vi-VN" sz="1200">
                <a:solidFill>
                  <a:srgbClr val="231F20"/>
                </a:solidFill>
                <a:latin typeface="Arial"/>
                <a:cs typeface="Arial"/>
              </a:rPr>
              <a:t>trong thí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nghiệm của  đề</a:t>
            </a:r>
            <a:r>
              <a:rPr lang="vi-VN" sz="1200" spc="-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>
                <a:solidFill>
                  <a:srgbClr val="231F20"/>
                </a:solidFill>
                <a:latin typeface="Arial"/>
                <a:cs typeface="Arial"/>
              </a:rPr>
              <a:t>tài</a:t>
            </a:r>
            <a:r>
              <a:rPr lang="vi-VN" sz="1200" spc="-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nghiên</a:t>
            </a:r>
            <a:r>
              <a:rPr lang="vi-VN" sz="1200" spc="-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cứu</a:t>
            </a:r>
            <a:r>
              <a:rPr lang="vi-VN" sz="1200" spc="-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khoa</a:t>
            </a:r>
            <a:r>
              <a:rPr lang="vi-VN" sz="1200" spc="-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học</a:t>
            </a:r>
            <a:r>
              <a:rPr lang="vi-VN" sz="1200" spc="-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của</a:t>
            </a:r>
            <a:r>
              <a:rPr lang="vi-VN" sz="1200" spc="-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>
                <a:solidFill>
                  <a:srgbClr val="231F20"/>
                </a:solidFill>
                <a:latin typeface="Arial"/>
                <a:cs typeface="Arial"/>
              </a:rPr>
              <a:t>mình.</a:t>
            </a:r>
            <a:r>
              <a:rPr lang="vi-VN" sz="1200" spc="-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>
                <a:solidFill>
                  <a:srgbClr val="231F20"/>
                </a:solidFill>
                <a:latin typeface="Arial"/>
                <a:cs typeface="Arial"/>
              </a:rPr>
              <a:t>Ví</a:t>
            </a:r>
            <a:r>
              <a:rPr lang="vi-VN" sz="1200" spc="-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dụ</a:t>
            </a:r>
            <a:r>
              <a:rPr lang="vi-VN" sz="1200" spc="-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 spc="-5">
                <a:solidFill>
                  <a:srgbClr val="231F20"/>
                </a:solidFill>
                <a:latin typeface="Arial"/>
                <a:cs typeface="Arial"/>
              </a:rPr>
              <a:t>như  bên</a:t>
            </a:r>
            <a:r>
              <a:rPr lang="vi-VN" sz="1200" spc="-9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>
                <a:solidFill>
                  <a:srgbClr val="231F20"/>
                </a:solidFill>
                <a:latin typeface="Arial"/>
                <a:cs typeface="Arial"/>
              </a:rPr>
              <a:t>dưới:</a:t>
            </a:r>
            <a:endParaRPr lang="vi-VN"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vi-VN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vi-VN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vi-VN" sz="1200">
              <a:solidFill>
                <a:schemeClr val="tx2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vi-VN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vi-VN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vi-VN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vi-VN" sz="1200">
              <a:latin typeface="Times New Roman"/>
              <a:cs typeface="Times New Roman"/>
            </a:endParaRPr>
          </a:p>
          <a:p>
            <a:pPr marL="988060">
              <a:lnSpc>
                <a:spcPct val="100000"/>
              </a:lnSpc>
              <a:spcBef>
                <a:spcPts val="985"/>
              </a:spcBef>
            </a:pPr>
            <a:r>
              <a:rPr lang="vi-VN" sz="1200" spc="-20">
                <a:solidFill>
                  <a:srgbClr val="231F20"/>
                </a:solidFill>
                <a:latin typeface="Arial"/>
                <a:cs typeface="Arial"/>
              </a:rPr>
              <a:t>Hình </a:t>
            </a:r>
            <a:r>
              <a:rPr lang="vi-VN" sz="1200" spc="-15">
                <a:solidFill>
                  <a:srgbClr val="231F20"/>
                </a:solidFill>
                <a:latin typeface="Arial"/>
                <a:cs typeface="Arial"/>
              </a:rPr>
              <a:t>1. </a:t>
            </a:r>
            <a:r>
              <a:rPr lang="vi-VN" sz="1200" spc="-20">
                <a:solidFill>
                  <a:srgbClr val="231F20"/>
                </a:solidFill>
                <a:latin typeface="Arial"/>
                <a:cs typeface="Arial"/>
              </a:rPr>
              <a:t>Máy phay</a:t>
            </a:r>
            <a:r>
              <a:rPr lang="vi-VN" sz="1200" spc="-2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1200" spc="-30">
                <a:solidFill>
                  <a:srgbClr val="231F20"/>
                </a:solidFill>
                <a:latin typeface="Arial"/>
                <a:cs typeface="Arial"/>
              </a:rPr>
              <a:t>CNC</a:t>
            </a:r>
            <a:endParaRPr lang="vi-VN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10332F3A004E81E5A324FCC0F440" ma:contentTypeVersion="7" ma:contentTypeDescription="Create a new document." ma:contentTypeScope="" ma:versionID="327442869e1cf83389b5458b0fb12e91">
  <xsd:schema xmlns:xsd="http://www.w3.org/2001/XMLSchema" xmlns:xs="http://www.w3.org/2001/XMLSchema" xmlns:p="http://schemas.microsoft.com/office/2006/metadata/properties" xmlns:ns2="d73d37cb-f56e-4a4c-9c76-4f37d91a968d" targetNamespace="http://schemas.microsoft.com/office/2006/metadata/properties" ma:root="true" ma:fieldsID="99ba2cf0ca8fe2369670818979081735" ns2:_="">
    <xsd:import namespace="d73d37cb-f56e-4a4c-9c76-4f37d91a96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3d37cb-f56e-4a4c-9c76-4f37d91a96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36E2A3-2E07-4A5A-9088-66518500C2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DE962A-4564-4CA0-BBAC-1D2E4A7A81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25A609-A46A-42EE-99A1-9DAEE45F1E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3d37cb-f56e-4a4c-9c76-4f37d91a96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746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SVNCKH</dc:title>
  <dc:creator>admin</dc:creator>
  <cp:lastModifiedBy>Do Hoang Khoi 20200332</cp:lastModifiedBy>
  <cp:revision>19</cp:revision>
  <dcterms:created xsi:type="dcterms:W3CDTF">2016-05-10T09:15:57Z</dcterms:created>
  <dcterms:modified xsi:type="dcterms:W3CDTF">2022-05-28T10:50:37Z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2016-05-10T00:00:00Z</vt:filetime>
  </property>
  <property fmtid="{D5CDD505-2E9C-101B-9397-08002B2CF9AE}" pid="3" name="Creator">
    <vt:lpwstr>Adobe Illustrator CS6 (Windows)</vt:lpwstr>
  </property>
  <property fmtid="{D5CDD505-2E9C-101B-9397-08002B2CF9AE}" pid="4" name="LastSaved">
    <vt:filetime>2016-05-10T00:00:00Z</vt:filetime>
  </property>
  <property fmtid="{D5CDD505-2E9C-101B-9397-08002B2CF9AE}" pid="5" name="ContentTypeId">
    <vt:lpwstr>0x0101001AD610332F3A004E81E5A324FCC0F440</vt:lpwstr>
  </property>
</Properties>
</file>