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56" r:id="rId3"/>
    <p:sldId id="257" r:id="rId4"/>
    <p:sldId id="265" r:id="rId5"/>
    <p:sldId id="270" r:id="rId6"/>
    <p:sldId id="28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Data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AKIEC   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2-438E-8A4D-7FA7272991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2-438E-8A4D-7FA7272991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BKL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82-438E-8A4D-7FA7272991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82-438E-8A4D-7FA7272991F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82-438E-8A4D-7FA7272991F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82-438E-8A4D-7FA7272991F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VASC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82-438E-8A4D-7FA727299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84864"/>
        <c:axId val="54783616"/>
      </c:barChart>
      <c:catAx>
        <c:axId val="5478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3616"/>
        <c:crosses val="autoZero"/>
        <c:auto val="1"/>
        <c:lblAlgn val="ctr"/>
        <c:lblOffset val="100"/>
        <c:noMultiLvlLbl val="0"/>
      </c:catAx>
      <c:valAx>
        <c:axId val="5478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</a:t>
            </a:r>
          </a:p>
        </p:txBody>
      </p:sp>
    </p:spTree>
    <p:extLst>
      <p:ext uri="{BB962C8B-B14F-4D97-AF65-F5344CB8AC3E}">
        <p14:creationId xmlns:p14="http://schemas.microsoft.com/office/powerpoint/2010/main" val="79005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 – Input Schema</a:t>
            </a:r>
          </a:p>
        </p:txBody>
      </p:sp>
    </p:spTree>
    <p:extLst>
      <p:ext uri="{BB962C8B-B14F-4D97-AF65-F5344CB8AC3E}">
        <p14:creationId xmlns:p14="http://schemas.microsoft.com/office/powerpoint/2010/main" val="128525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 – Soft Attention</a:t>
            </a:r>
          </a:p>
        </p:txBody>
      </p:sp>
    </p:spTree>
    <p:extLst>
      <p:ext uri="{BB962C8B-B14F-4D97-AF65-F5344CB8AC3E}">
        <p14:creationId xmlns:p14="http://schemas.microsoft.com/office/powerpoint/2010/main" val="79398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Schema – Backbone Model</a:t>
            </a:r>
          </a:p>
        </p:txBody>
      </p:sp>
    </p:spTree>
    <p:extLst>
      <p:ext uri="{BB962C8B-B14F-4D97-AF65-F5344CB8AC3E}">
        <p14:creationId xmlns:p14="http://schemas.microsoft.com/office/powerpoint/2010/main" val="61578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370431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2120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584576" cy="1331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DIAGNOSIS SUPPORT OF SKIN LESION CLASSIFICATION USING CNN AND SOFT ATTENTION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1331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  <a:p>
            <a:r>
              <a:rPr lang="en-US" sz="2400" b="0" dirty="0" err="1"/>
              <a:t>Đỗ</a:t>
            </a:r>
            <a:r>
              <a:rPr lang="en-US" sz="2400" b="0" dirty="0"/>
              <a:t> </a:t>
            </a:r>
            <a:r>
              <a:rPr lang="en-US" sz="2400" b="0" dirty="0" err="1"/>
              <a:t>Hoàng</a:t>
            </a:r>
            <a:r>
              <a:rPr lang="en-US" sz="2400" b="0" dirty="0"/>
              <a:t> </a:t>
            </a:r>
            <a:r>
              <a:rPr lang="en-US" sz="2400" b="0" dirty="0" err="1"/>
              <a:t>Khôi</a:t>
            </a:r>
            <a:r>
              <a:rPr lang="en-US" sz="2400" b="0" dirty="0"/>
              <a:t> – 20200332 – CTTT </a:t>
            </a:r>
            <a:r>
              <a:rPr lang="en-US" sz="2400" b="0" dirty="0" err="1"/>
              <a:t>Điện</a:t>
            </a:r>
            <a:r>
              <a:rPr lang="en-US" sz="2400" b="0" dirty="0"/>
              <a:t> </a:t>
            </a:r>
            <a:r>
              <a:rPr lang="en-US" sz="2400" b="0" dirty="0" err="1"/>
              <a:t>tử</a:t>
            </a:r>
            <a:r>
              <a:rPr lang="en-US" sz="2400" b="0" dirty="0"/>
              <a:t> 01</a:t>
            </a:r>
            <a:r>
              <a:rPr lang="en-US" sz="2800" b="0" dirty="0"/>
              <a:t>.</a:t>
            </a:r>
          </a:p>
          <a:p>
            <a:r>
              <a:rPr lang="en-US" sz="2400" b="0" dirty="0"/>
              <a:t>TS. </a:t>
            </a:r>
            <a:r>
              <a:rPr lang="en-US" sz="2400" b="0" dirty="0" err="1"/>
              <a:t>Nguyễn</a:t>
            </a:r>
            <a:r>
              <a:rPr lang="en-US" sz="2400" b="0" dirty="0"/>
              <a:t> </a:t>
            </a:r>
            <a:r>
              <a:rPr lang="en-US" sz="2400" b="0" dirty="0" err="1"/>
              <a:t>Việt</a:t>
            </a:r>
            <a:r>
              <a:rPr lang="en-US" sz="2400" b="0" dirty="0"/>
              <a:t> </a:t>
            </a:r>
            <a:r>
              <a:rPr lang="en-US" sz="2400" b="0" dirty="0" err="1"/>
              <a:t>Dũng</a:t>
            </a:r>
            <a:endParaRPr lang="en-US" sz="24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629779-9614-FE93-E3F4-3C7340F5D4A0}"/>
              </a:ext>
            </a:extLst>
          </p:cNvPr>
          <p:cNvSpPr/>
          <p:nvPr/>
        </p:nvSpPr>
        <p:spPr>
          <a:xfrm>
            <a:off x="518613" y="1823682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9,500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are diagnosed with skin cancer each day in the US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565DDE-1E97-A241-87CC-C2ACC3A3C89F}"/>
              </a:ext>
            </a:extLst>
          </p:cNvPr>
          <p:cNvSpPr/>
          <p:nvPr/>
        </p:nvSpPr>
        <p:spPr>
          <a:xfrm>
            <a:off x="5322627" y="1806622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3,600,000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diagnosed with basal cell skin each year.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4A79D-785C-71E9-8C9C-9ED8C1ABC2BC}"/>
              </a:ext>
            </a:extLst>
          </p:cNvPr>
          <p:cNvSpPr txBox="1"/>
          <p:nvPr/>
        </p:nvSpPr>
        <p:spPr>
          <a:xfrm>
            <a:off x="1201003" y="1078173"/>
            <a:ext cx="67556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AMERICAN CANCER SOCIETY 2022 STATISTICS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784CD-3F11-42B6-5C8E-EB0C214B7237}"/>
              </a:ext>
            </a:extLst>
          </p:cNvPr>
          <p:cNvSpPr/>
          <p:nvPr/>
        </p:nvSpPr>
        <p:spPr>
          <a:xfrm>
            <a:off x="518613" y="2533368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100,000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suffer from skin cancer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FBD256-B7EC-33AA-7304-E00614AF4708}"/>
              </a:ext>
            </a:extLst>
          </p:cNvPr>
          <p:cNvSpPr/>
          <p:nvPr/>
        </p:nvSpPr>
        <p:spPr>
          <a:xfrm>
            <a:off x="5322627" y="2516308"/>
            <a:ext cx="3234521" cy="3210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7,600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People will NOT survive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D53C76-2933-7579-814C-91AA3317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91297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CD62E2-5405-2B2E-FB19-C1B9F5E4E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12077"/>
              </p:ext>
            </p:extLst>
          </p:nvPr>
        </p:nvGraphicFramePr>
        <p:xfrm>
          <a:off x="1232848" y="989848"/>
          <a:ext cx="6678304" cy="5122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152">
                  <a:extLst>
                    <a:ext uri="{9D8B030D-6E8A-4147-A177-3AD203B41FA5}">
                      <a16:colId xmlns:a16="http://schemas.microsoft.com/office/drawing/2014/main" val="552868585"/>
                    </a:ext>
                  </a:extLst>
                </a:gridCol>
                <a:gridCol w="3339152">
                  <a:extLst>
                    <a:ext uri="{9D8B030D-6E8A-4147-A177-3AD203B41FA5}">
                      <a16:colId xmlns:a16="http://schemas.microsoft.com/office/drawing/2014/main" val="2292148375"/>
                    </a:ext>
                  </a:extLst>
                </a:gridCol>
              </a:tblGrid>
              <a:tr h="5997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90066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40903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Dual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XGBoot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056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507484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CNN +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Vector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90801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CNN + Cutout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Matrix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63469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and Teacher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Isolation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47490"/>
                  </a:ext>
                </a:extLst>
              </a:tr>
              <a:tr h="599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GradCam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Kernel SHAP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4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C32-C6B3-60EC-38A4-3D1622629DFF}"/>
              </a:ext>
            </a:extLst>
          </p:cNvPr>
          <p:cNvSpPr txBox="1"/>
          <p:nvPr/>
        </p:nvSpPr>
        <p:spPr>
          <a:xfrm>
            <a:off x="542925" y="1496989"/>
            <a:ext cx="80581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Analyzing the effect of metadata on the skin lesion classification model which is formed by </a:t>
            </a:r>
          </a:p>
          <a:p>
            <a:pPr algn="just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combination of Soft Attention and Backbone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Find out a method to make the model classify in a balanced way between classes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Construct an optimized model that can be used on the mobile phone.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1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Image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43B87-8A7A-BDA4-08BE-94C19E7E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13" y="854897"/>
            <a:ext cx="7632174" cy="591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C92E5-95E4-57B1-C6A2-56B4D883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8" y="1610272"/>
            <a:ext cx="8685185" cy="1938137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D9FFDB4-85D7-6686-D133-C1B508259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957421"/>
              </p:ext>
            </p:extLst>
          </p:nvPr>
        </p:nvGraphicFramePr>
        <p:xfrm>
          <a:off x="481100" y="3871956"/>
          <a:ext cx="4085230" cy="2294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F9232E5-0FCC-B811-D234-AC7CDF4AFFB6}"/>
              </a:ext>
            </a:extLst>
          </p:cNvPr>
          <p:cNvSpPr txBox="1"/>
          <p:nvPr/>
        </p:nvSpPr>
        <p:spPr>
          <a:xfrm>
            <a:off x="4790364" y="4053385"/>
            <a:ext cx="3872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Size: (450, 600)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Type: 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Scale in range (0,1) or (-1,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type: BGR, Grayscale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Resize: (224, 224)</a:t>
            </a:r>
          </a:p>
        </p:txBody>
      </p:sp>
    </p:spTree>
    <p:extLst>
      <p:ext uri="{BB962C8B-B14F-4D97-AF65-F5344CB8AC3E}">
        <p14:creationId xmlns:p14="http://schemas.microsoft.com/office/powerpoint/2010/main" val="65891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Metadata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8863D9-A734-8D08-F0EA-3F60C8A17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018"/>
              </p:ext>
            </p:extLst>
          </p:nvPr>
        </p:nvGraphicFramePr>
        <p:xfrm>
          <a:off x="866632" y="1151053"/>
          <a:ext cx="741073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245">
                  <a:extLst>
                    <a:ext uri="{9D8B030D-6E8A-4147-A177-3AD203B41FA5}">
                      <a16:colId xmlns:a16="http://schemas.microsoft.com/office/drawing/2014/main" val="1086464090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3210731458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17755479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Metadata Description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2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9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Male, Female, and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85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capturing points from all part of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3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Missing 0 data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Missing 57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Missing 0 data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422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4EBD13-13A1-A6C1-579A-CB5808E8DA8C}"/>
              </a:ext>
            </a:extLst>
          </p:cNvPr>
          <p:cNvSpPr txBox="1"/>
          <p:nvPr/>
        </p:nvSpPr>
        <p:spPr>
          <a:xfrm>
            <a:off x="968991" y="3429000"/>
            <a:ext cx="7308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Approaching Way: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Remove 57 data points from the age category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Take full advantage of gender data, consider the “Unknown” data as “prefer not to say”</a:t>
            </a:r>
          </a:p>
        </p:txBody>
      </p:sp>
    </p:spTree>
    <p:extLst>
      <p:ext uri="{BB962C8B-B14F-4D97-AF65-F5344CB8AC3E}">
        <p14:creationId xmlns:p14="http://schemas.microsoft.com/office/powerpoint/2010/main" val="390956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313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Problem Statement</vt:lpstr>
      <vt:lpstr>Problem Statement</vt:lpstr>
      <vt:lpstr>Literature Review</vt:lpstr>
      <vt:lpstr>Objective</vt:lpstr>
      <vt:lpstr>Data – Image Data</vt:lpstr>
      <vt:lpstr>Data - Metadata</vt:lpstr>
      <vt:lpstr>Model Schema</vt:lpstr>
      <vt:lpstr>Model Schema – Input Schema</vt:lpstr>
      <vt:lpstr>Model Schema – Soft Attention</vt:lpstr>
      <vt:lpstr>Model Schema – Backbone Model</vt:lpstr>
      <vt:lpstr>Loss Function</vt:lpstr>
      <vt:lpstr>Evaluation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Do Hoang Khoi 20200332</cp:lastModifiedBy>
  <cp:revision>46</cp:revision>
  <dcterms:created xsi:type="dcterms:W3CDTF">2021-05-28T04:32:29Z</dcterms:created>
  <dcterms:modified xsi:type="dcterms:W3CDTF">2022-06-05T10:35:05Z</dcterms:modified>
</cp:coreProperties>
</file>