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0693400" cy="15125700"/>
  <p:notesSz cx="10693400" cy="15125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A5A"/>
    <a:srgbClr val="FF9966"/>
    <a:srgbClr val="ECE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F19F8-F038-4C2C-A65A-1AC0BDF2DF7B}" v="21" dt="2022-06-01T08:28:21.5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86" y="-22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Hoang Khoi 20200332" userId="8847921f-f4a8-4822-94ff-0a1410f5fcb5" providerId="ADAL" clId="{90CF19F8-F038-4C2C-A65A-1AC0BDF2DF7B}"/>
    <pc:docChg chg="undo custSel addSld delSld modSld">
      <pc:chgData name="Do Hoang Khoi 20200332" userId="8847921f-f4a8-4822-94ff-0a1410f5fcb5" providerId="ADAL" clId="{90CF19F8-F038-4C2C-A65A-1AC0BDF2DF7B}" dt="2022-06-01T08:28:45.188" v="1346" actId="20577"/>
      <pc:docMkLst>
        <pc:docMk/>
      </pc:docMkLst>
      <pc:sldChg chg="addSp delSp modSp mod">
        <pc:chgData name="Do Hoang Khoi 20200332" userId="8847921f-f4a8-4822-94ff-0a1410f5fcb5" providerId="ADAL" clId="{90CF19F8-F038-4C2C-A65A-1AC0BDF2DF7B}" dt="2022-06-01T08:28:45.188" v="1346" actId="20577"/>
        <pc:sldMkLst>
          <pc:docMk/>
          <pc:sldMk cId="0" sldId="256"/>
        </pc:sldMkLst>
        <pc:spChg chg="add del mod">
          <ac:chgData name="Do Hoang Khoi 20200332" userId="8847921f-f4a8-4822-94ff-0a1410f5fcb5" providerId="ADAL" clId="{90CF19F8-F038-4C2C-A65A-1AC0BDF2DF7B}" dt="2022-06-01T07:06:49.196" v="125"/>
          <ac:spMkLst>
            <pc:docMk/>
            <pc:sldMk cId="0" sldId="256"/>
            <ac:spMk id="9" creationId="{194A52CF-EAAD-C2A2-87FE-A5DDCFCDCA49}"/>
          </ac:spMkLst>
        </pc:spChg>
        <pc:spChg chg="add mod">
          <ac:chgData name="Do Hoang Khoi 20200332" userId="8847921f-f4a8-4822-94ff-0a1410f5fcb5" providerId="ADAL" clId="{90CF19F8-F038-4C2C-A65A-1AC0BDF2DF7B}" dt="2022-06-01T08:28:45.188" v="1346" actId="20577"/>
          <ac:spMkLst>
            <pc:docMk/>
            <pc:sldMk cId="0" sldId="256"/>
            <ac:spMk id="10" creationId="{19294524-EA09-EAC5-A44B-9A50E61A62D8}"/>
          </ac:spMkLst>
        </pc:spChg>
        <pc:spChg chg="add mod">
          <ac:chgData name="Do Hoang Khoi 20200332" userId="8847921f-f4a8-4822-94ff-0a1410f5fcb5" providerId="ADAL" clId="{90CF19F8-F038-4C2C-A65A-1AC0BDF2DF7B}" dt="2022-06-01T07:54:31.246" v="1257" actId="1076"/>
          <ac:spMkLst>
            <pc:docMk/>
            <pc:sldMk cId="0" sldId="256"/>
            <ac:spMk id="13" creationId="{4CD0F5C6-D5C1-5125-4DC5-C9D91C6484BF}"/>
          </ac:spMkLst>
        </pc:spChg>
        <pc:spChg chg="add mod">
          <ac:chgData name="Do Hoang Khoi 20200332" userId="8847921f-f4a8-4822-94ff-0a1410f5fcb5" providerId="ADAL" clId="{90CF19F8-F038-4C2C-A65A-1AC0BDF2DF7B}" dt="2022-06-01T08:28:31.019" v="1343" actId="1076"/>
          <ac:spMkLst>
            <pc:docMk/>
            <pc:sldMk cId="0" sldId="256"/>
            <ac:spMk id="28" creationId="{83319F54-8F29-7B5C-2978-EEBC18CFE41B}"/>
          </ac:spMkLst>
        </pc:spChg>
        <pc:spChg chg="mod">
          <ac:chgData name="Do Hoang Khoi 20200332" userId="8847921f-f4a8-4822-94ff-0a1410f5fcb5" providerId="ADAL" clId="{90CF19F8-F038-4C2C-A65A-1AC0BDF2DF7B}" dt="2022-06-01T07:51:21.340" v="1202" actId="255"/>
          <ac:spMkLst>
            <pc:docMk/>
            <pc:sldMk cId="0" sldId="256"/>
            <ac:spMk id="72" creationId="{00000000-0000-0000-0000-000000000000}"/>
          </ac:spMkLst>
        </pc:spChg>
        <pc:spChg chg="del">
          <ac:chgData name="Do Hoang Khoi 20200332" userId="8847921f-f4a8-4822-94ff-0a1410f5fcb5" providerId="ADAL" clId="{90CF19F8-F038-4C2C-A65A-1AC0BDF2DF7B}" dt="2022-06-01T05:52:05.837" v="116" actId="478"/>
          <ac:spMkLst>
            <pc:docMk/>
            <pc:sldMk cId="0" sldId="256"/>
            <ac:spMk id="73" creationId="{00000000-0000-0000-0000-000000000000}"/>
          </ac:spMkLst>
        </pc:spChg>
        <pc:spChg chg="add del mod">
          <ac:chgData name="Do Hoang Khoi 20200332" userId="8847921f-f4a8-4822-94ff-0a1410f5fcb5" providerId="ADAL" clId="{90CF19F8-F038-4C2C-A65A-1AC0BDF2DF7B}" dt="2022-06-01T08:28:25.568" v="1342" actId="478"/>
          <ac:spMkLst>
            <pc:docMk/>
            <pc:sldMk cId="0" sldId="256"/>
            <ac:spMk id="74" creationId="{00000000-0000-0000-0000-000000000000}"/>
          </ac:spMkLst>
        </pc:spChg>
        <pc:spChg chg="add del">
          <ac:chgData name="Do Hoang Khoi 20200332" userId="8847921f-f4a8-4822-94ff-0a1410f5fcb5" providerId="ADAL" clId="{90CF19F8-F038-4C2C-A65A-1AC0BDF2DF7B}" dt="2022-06-01T08:28:16.642" v="1339" actId="478"/>
          <ac:spMkLst>
            <pc:docMk/>
            <pc:sldMk cId="0" sldId="256"/>
            <ac:spMk id="75" creationId="{00000000-0000-0000-0000-000000000000}"/>
          </ac:spMkLst>
        </pc:spChg>
        <pc:spChg chg="mod">
          <ac:chgData name="Do Hoang Khoi 20200332" userId="8847921f-f4a8-4822-94ff-0a1410f5fcb5" providerId="ADAL" clId="{90CF19F8-F038-4C2C-A65A-1AC0BDF2DF7B}" dt="2022-06-01T07:52:04.464" v="1228" actId="20577"/>
          <ac:spMkLst>
            <pc:docMk/>
            <pc:sldMk cId="0" sldId="256"/>
            <ac:spMk id="77" creationId="{00000000-0000-0000-0000-000000000000}"/>
          </ac:spMkLst>
        </pc:spChg>
        <pc:spChg chg="del">
          <ac:chgData name="Do Hoang Khoi 20200332" userId="8847921f-f4a8-4822-94ff-0a1410f5fcb5" providerId="ADAL" clId="{90CF19F8-F038-4C2C-A65A-1AC0BDF2DF7B}" dt="2022-06-01T05:52:10.330" v="117" actId="478"/>
          <ac:spMkLst>
            <pc:docMk/>
            <pc:sldMk cId="0" sldId="256"/>
            <ac:spMk id="80" creationId="{00000000-0000-0000-0000-000000000000}"/>
          </ac:spMkLst>
        </pc:spChg>
        <pc:spChg chg="mod">
          <ac:chgData name="Do Hoang Khoi 20200332" userId="8847921f-f4a8-4822-94ff-0a1410f5fcb5" providerId="ADAL" clId="{90CF19F8-F038-4C2C-A65A-1AC0BDF2DF7B}" dt="2022-06-01T05:42:42.083" v="6" actId="1076"/>
          <ac:spMkLst>
            <pc:docMk/>
            <pc:sldMk cId="0" sldId="256"/>
            <ac:spMk id="84" creationId="{00000000-0000-0000-0000-000000000000}"/>
          </ac:spMkLst>
        </pc:spChg>
        <pc:spChg chg="del">
          <ac:chgData name="Do Hoang Khoi 20200332" userId="8847921f-f4a8-4822-94ff-0a1410f5fcb5" providerId="ADAL" clId="{90CF19F8-F038-4C2C-A65A-1AC0BDF2DF7B}" dt="2022-06-01T05:45:00.139" v="40" actId="478"/>
          <ac:spMkLst>
            <pc:docMk/>
            <pc:sldMk cId="0" sldId="256"/>
            <ac:spMk id="86" creationId="{00000000-0000-0000-0000-000000000000}"/>
          </ac:spMkLst>
        </pc:spChg>
        <pc:spChg chg="add del">
          <ac:chgData name="Do Hoang Khoi 20200332" userId="8847921f-f4a8-4822-94ff-0a1410f5fcb5" providerId="ADAL" clId="{90CF19F8-F038-4C2C-A65A-1AC0BDF2DF7B}" dt="2022-06-01T08:28:19.076" v="1340" actId="478"/>
          <ac:spMkLst>
            <pc:docMk/>
            <pc:sldMk cId="0" sldId="256"/>
            <ac:spMk id="155" creationId="{00000000-0000-0000-0000-000000000000}"/>
          </ac:spMkLst>
        </pc:spChg>
        <pc:spChg chg="mod">
          <ac:chgData name="Do Hoang Khoi 20200332" userId="8847921f-f4a8-4822-94ff-0a1410f5fcb5" providerId="ADAL" clId="{90CF19F8-F038-4C2C-A65A-1AC0BDF2DF7B}" dt="2022-06-01T07:51:31.147" v="1217" actId="20577"/>
          <ac:spMkLst>
            <pc:docMk/>
            <pc:sldMk cId="0" sldId="256"/>
            <ac:spMk id="157" creationId="{00000000-0000-0000-0000-000000000000}"/>
          </ac:spMkLst>
        </pc:spChg>
        <pc:spChg chg="mod">
          <ac:chgData name="Do Hoang Khoi 20200332" userId="8847921f-f4a8-4822-94ff-0a1410f5fcb5" providerId="ADAL" clId="{90CF19F8-F038-4C2C-A65A-1AC0BDF2DF7B}" dt="2022-06-01T07:51:35.893" v="1226" actId="20577"/>
          <ac:spMkLst>
            <pc:docMk/>
            <pc:sldMk cId="0" sldId="256"/>
            <ac:spMk id="158" creationId="{00000000-0000-0000-0000-000000000000}"/>
          </ac:spMkLst>
        </pc:spChg>
        <pc:spChg chg="mod">
          <ac:chgData name="Do Hoang Khoi 20200332" userId="8847921f-f4a8-4822-94ff-0a1410f5fcb5" providerId="ADAL" clId="{90CF19F8-F038-4C2C-A65A-1AC0BDF2DF7B}" dt="2022-06-01T07:59:42" v="1338" actId="122"/>
          <ac:spMkLst>
            <pc:docMk/>
            <pc:sldMk cId="0" sldId="256"/>
            <ac:spMk id="159" creationId="{00000000-0000-0000-0000-000000000000}"/>
          </ac:spMkLst>
        </pc:spChg>
        <pc:spChg chg="mod">
          <ac:chgData name="Do Hoang Khoi 20200332" userId="8847921f-f4a8-4822-94ff-0a1410f5fcb5" providerId="ADAL" clId="{90CF19F8-F038-4C2C-A65A-1AC0BDF2DF7B}" dt="2022-06-01T07:50:53.515" v="1187" actId="1035"/>
          <ac:spMkLst>
            <pc:docMk/>
            <pc:sldMk cId="0" sldId="256"/>
            <ac:spMk id="163" creationId="{8270E286-774D-4CE9-B454-1E6591C1735B}"/>
          </ac:spMkLst>
        </pc:spChg>
        <pc:spChg chg="add mod">
          <ac:chgData name="Do Hoang Khoi 20200332" userId="8847921f-f4a8-4822-94ff-0a1410f5fcb5" providerId="ADAL" clId="{90CF19F8-F038-4C2C-A65A-1AC0BDF2DF7B}" dt="2022-06-01T07:57:42.315" v="1322" actId="1038"/>
          <ac:spMkLst>
            <pc:docMk/>
            <pc:sldMk cId="0" sldId="256"/>
            <ac:spMk id="165" creationId="{2FC78E51-D794-86C5-D2EA-1598943BBF1D}"/>
          </ac:spMkLst>
        </pc:spChg>
        <pc:graphicFrameChg chg="mod modGraphic">
          <ac:chgData name="Do Hoang Khoi 20200332" userId="8847921f-f4a8-4822-94ff-0a1410f5fcb5" providerId="ADAL" clId="{90CF19F8-F038-4C2C-A65A-1AC0BDF2DF7B}" dt="2022-06-01T07:37:00.922" v="1121" actId="2165"/>
          <ac:graphicFrameMkLst>
            <pc:docMk/>
            <pc:sldMk cId="0" sldId="256"/>
            <ac:graphicFrameMk id="8" creationId="{6F0287DB-F4F6-14C3-2B04-D39CF578069D}"/>
          </ac:graphicFrameMkLst>
        </pc:graphicFrameChg>
        <pc:graphicFrameChg chg="add del mod modGraphic">
          <ac:chgData name="Do Hoang Khoi 20200332" userId="8847921f-f4a8-4822-94ff-0a1410f5fcb5" providerId="ADAL" clId="{90CF19F8-F038-4C2C-A65A-1AC0BDF2DF7B}" dt="2022-06-01T07:37:05.132" v="1122" actId="1076"/>
          <ac:graphicFrameMkLst>
            <pc:docMk/>
            <pc:sldMk cId="0" sldId="256"/>
            <ac:graphicFrameMk id="162" creationId="{748B4894-E494-23A8-F417-858A33FFD592}"/>
          </ac:graphicFrameMkLst>
        </pc:graphicFrameChg>
        <pc:graphicFrameChg chg="add del mod modGraphic">
          <ac:chgData name="Do Hoang Khoi 20200332" userId="8847921f-f4a8-4822-94ff-0a1410f5fcb5" providerId="ADAL" clId="{90CF19F8-F038-4C2C-A65A-1AC0BDF2DF7B}" dt="2022-06-01T07:22:12.291" v="606" actId="478"/>
          <ac:graphicFrameMkLst>
            <pc:docMk/>
            <pc:sldMk cId="0" sldId="256"/>
            <ac:graphicFrameMk id="164" creationId="{5896EEA6-304E-8FD3-3E8F-B2E9835B8CFB}"/>
          </ac:graphicFrameMkLst>
        </pc:graphicFrameChg>
        <pc:picChg chg="add mod">
          <ac:chgData name="Do Hoang Khoi 20200332" userId="8847921f-f4a8-4822-94ff-0a1410f5fcb5" providerId="ADAL" clId="{90CF19F8-F038-4C2C-A65A-1AC0BDF2DF7B}" dt="2022-06-01T07:53:33.059" v="1239" actId="14100"/>
          <ac:picMkLst>
            <pc:docMk/>
            <pc:sldMk cId="0" sldId="256"/>
            <ac:picMk id="12" creationId="{DEA11F23-92A3-37BD-4F95-11080435F641}"/>
          </ac:picMkLst>
        </pc:picChg>
        <pc:picChg chg="add del mod">
          <ac:chgData name="Do Hoang Khoi 20200332" userId="8847921f-f4a8-4822-94ff-0a1410f5fcb5" providerId="ADAL" clId="{90CF19F8-F038-4C2C-A65A-1AC0BDF2DF7B}" dt="2022-06-01T07:57:27.399" v="1308" actId="478"/>
          <ac:picMkLst>
            <pc:docMk/>
            <pc:sldMk cId="0" sldId="256"/>
            <ac:picMk id="15" creationId="{E6B9C852-EF1C-26C1-5B36-3421A217FDDC}"/>
          </ac:picMkLst>
        </pc:picChg>
        <pc:picChg chg="add mod">
          <ac:chgData name="Do Hoang Khoi 20200332" userId="8847921f-f4a8-4822-94ff-0a1410f5fcb5" providerId="ADAL" clId="{90CF19F8-F038-4C2C-A65A-1AC0BDF2DF7B}" dt="2022-06-01T07:57:37.915" v="1310" actId="1076"/>
          <ac:picMkLst>
            <pc:docMk/>
            <pc:sldMk cId="0" sldId="256"/>
            <ac:picMk id="17" creationId="{36007512-9EA3-CAB5-CD5D-2C82544DB0BA}"/>
          </ac:picMkLst>
        </pc:picChg>
      </pc:sldChg>
      <pc:sldChg chg="del">
        <pc:chgData name="Do Hoang Khoi 20200332" userId="8847921f-f4a8-4822-94ff-0a1410f5fcb5" providerId="ADAL" clId="{90CF19F8-F038-4C2C-A65A-1AC0BDF2DF7B}" dt="2022-06-01T07:17:18.975" v="287" actId="47"/>
        <pc:sldMkLst>
          <pc:docMk/>
          <pc:sldMk cId="3211201916" sldId="257"/>
        </pc:sldMkLst>
      </pc:sldChg>
      <pc:sldChg chg="new del">
        <pc:chgData name="Do Hoang Khoi 20200332" userId="8847921f-f4a8-4822-94ff-0a1410f5fcb5" providerId="ADAL" clId="{90CF19F8-F038-4C2C-A65A-1AC0BDF2DF7B}" dt="2022-06-01T07:54:38.593" v="1259" actId="47"/>
        <pc:sldMkLst>
          <pc:docMk/>
          <pc:sldMk cId="3464477565" sldId="2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latin typeface="Arial" panose="020B0604020202020204" pitchFamily="34" charset="0"/>
                <a:cs typeface="Arial" panose="020B0604020202020204" pitchFamily="34" charset="0"/>
              </a:rPr>
              <a:t>InceptionResNetV2 – F1 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58462348187583E-2"/>
          <c:y val="0.11513000988889535"/>
          <c:w val="0.90123952525691331"/>
          <c:h val="0.19164066877099095"/>
        </c:manualLayout>
      </c:layout>
      <c:barChart>
        <c:barDir val="col"/>
        <c:grouping val="clustered"/>
        <c:varyColors val="0"/>
        <c:ser>
          <c:idx val="0"/>
          <c:order val="0"/>
          <c:tx>
            <c:strRef>
              <c:f>Sheet1!$B$1</c:f>
              <c:strCache>
                <c:ptCount val="1"/>
                <c:pt idx="0">
                  <c:v>Augmented Data</c:v>
                </c:pt>
              </c:strCache>
            </c:strRef>
          </c:tx>
          <c:spPr>
            <a:solidFill>
              <a:schemeClr val="accent1"/>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Sheet1!$B$2:$B$8</c:f>
              <c:numCache>
                <c:formatCode>General</c:formatCode>
                <c:ptCount val="7"/>
                <c:pt idx="0">
                  <c:v>0.69</c:v>
                </c:pt>
                <c:pt idx="1">
                  <c:v>0.88</c:v>
                </c:pt>
                <c:pt idx="2">
                  <c:v>0.77</c:v>
                </c:pt>
                <c:pt idx="3">
                  <c:v>0.28999999999999998</c:v>
                </c:pt>
                <c:pt idx="4">
                  <c:v>0.66</c:v>
                </c:pt>
                <c:pt idx="5">
                  <c:v>0.98</c:v>
                </c:pt>
                <c:pt idx="6">
                  <c:v>1</c:v>
                </c:pt>
              </c:numCache>
            </c:numRef>
          </c:val>
          <c:extLst>
            <c:ext xmlns:c16="http://schemas.microsoft.com/office/drawing/2014/chart" uri="{C3380CC4-5D6E-409C-BE32-E72D297353CC}">
              <c16:uniqueId val="{00000000-9399-44A9-9EE0-A8831B790C92}"/>
            </c:ext>
          </c:extLst>
        </c:ser>
        <c:ser>
          <c:idx val="1"/>
          <c:order val="1"/>
          <c:tx>
            <c:strRef>
              <c:f>Sheet1!$C$1</c:f>
              <c:strCache>
                <c:ptCount val="1"/>
                <c:pt idx="0">
                  <c:v>Metadata &amp; WeightLoss</c:v>
                </c:pt>
              </c:strCache>
            </c:strRef>
          </c:tx>
          <c:spPr>
            <a:solidFill>
              <a:schemeClr val="accent2"/>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Sheet1!$C$2:$C$8</c:f>
              <c:numCache>
                <c:formatCode>General</c:formatCode>
                <c:ptCount val="7"/>
                <c:pt idx="0">
                  <c:v>0.76</c:v>
                </c:pt>
                <c:pt idx="1">
                  <c:v>0.84</c:v>
                </c:pt>
                <c:pt idx="2">
                  <c:v>0.84</c:v>
                </c:pt>
                <c:pt idx="3">
                  <c:v>0.64</c:v>
                </c:pt>
                <c:pt idx="4">
                  <c:v>0.71</c:v>
                </c:pt>
                <c:pt idx="5">
                  <c:v>0.95</c:v>
                </c:pt>
                <c:pt idx="6">
                  <c:v>0.93</c:v>
                </c:pt>
              </c:numCache>
            </c:numRef>
          </c:val>
          <c:extLst>
            <c:ext xmlns:c16="http://schemas.microsoft.com/office/drawing/2014/chart" uri="{C3380CC4-5D6E-409C-BE32-E72D297353CC}">
              <c16:uniqueId val="{00000001-9399-44A9-9EE0-A8831B790C92}"/>
            </c:ext>
          </c:extLst>
        </c:ser>
        <c:dLbls>
          <c:showLegendKey val="0"/>
          <c:showVal val="0"/>
          <c:showCatName val="0"/>
          <c:showSerName val="0"/>
          <c:showPercent val="0"/>
          <c:showBubbleSize val="0"/>
        </c:dLbls>
        <c:gapWidth val="219"/>
        <c:overlap val="-27"/>
        <c:axId val="997108735"/>
        <c:axId val="997110399"/>
      </c:barChart>
      <c:catAx>
        <c:axId val="99710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97110399"/>
        <c:crosses val="autoZero"/>
        <c:auto val="1"/>
        <c:lblAlgn val="ctr"/>
        <c:lblOffset val="100"/>
        <c:noMultiLvlLbl val="0"/>
      </c:catAx>
      <c:valAx>
        <c:axId val="997110399"/>
        <c:scaling>
          <c:orientation val="minMax"/>
        </c:scaling>
        <c:delete val="1"/>
        <c:axPos val="l"/>
        <c:numFmt formatCode="General" sourceLinked="1"/>
        <c:majorTickMark val="none"/>
        <c:minorTickMark val="none"/>
        <c:tickLblPos val="nextTo"/>
        <c:crossAx val="997108735"/>
        <c:crosses val="autoZero"/>
        <c:crossBetween val="between"/>
      </c:valAx>
      <c:spPr>
        <a:noFill/>
        <a:ln>
          <a:noFill/>
        </a:ln>
        <a:effectLst/>
      </c:spPr>
    </c:plotArea>
    <c:legend>
      <c:legendPos val="b"/>
      <c:layout>
        <c:manualLayout>
          <c:xMode val="edge"/>
          <c:yMode val="edge"/>
          <c:x val="5.6689007365325741E-2"/>
          <c:y val="0.49413064975859461"/>
          <c:w val="0.88662163179592413"/>
          <c:h val="0.3892232471703369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dirty="0">
                <a:latin typeface="Arial" panose="020B0604020202020204" pitchFamily="34" charset="0"/>
                <a:cs typeface="Arial" panose="020B0604020202020204" pitchFamily="34" charset="0"/>
              </a:rPr>
              <a:t>InceptionResNetV2</a:t>
            </a:r>
            <a:r>
              <a:rPr lang="en-US" sz="1200" baseline="0" dirty="0">
                <a:latin typeface="Arial" panose="020B0604020202020204" pitchFamily="34" charset="0"/>
                <a:cs typeface="Arial" panose="020B0604020202020204" pitchFamily="34" charset="0"/>
              </a:rPr>
              <a:t> – Recall Score</a:t>
            </a:r>
            <a:endParaRPr lang="en-US" sz="1200"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6.3303640021607974E-2"/>
          <c:y val="5.9684825132166476E-2"/>
          <c:w val="0.912957494970289"/>
          <c:h val="0.28466930039013594"/>
        </c:manualLayout>
      </c:layout>
      <c:barChart>
        <c:barDir val="col"/>
        <c:grouping val="clustered"/>
        <c:varyColors val="0"/>
        <c:ser>
          <c:idx val="0"/>
          <c:order val="0"/>
          <c:tx>
            <c:strRef>
              <c:f>Sheet1!$B$1</c:f>
              <c:strCache>
                <c:ptCount val="1"/>
                <c:pt idx="0">
                  <c:v>Augmented Data</c:v>
                </c:pt>
              </c:strCache>
            </c:strRef>
          </c:tx>
          <c:spPr>
            <a:solidFill>
              <a:schemeClr val="accent1"/>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Sheet1!$B$2:$B$8</c:f>
              <c:numCache>
                <c:formatCode>General</c:formatCode>
                <c:ptCount val="7"/>
                <c:pt idx="0">
                  <c:v>0.52</c:v>
                </c:pt>
                <c:pt idx="1">
                  <c:v>0.88</c:v>
                </c:pt>
                <c:pt idx="2">
                  <c:v>0.83</c:v>
                </c:pt>
                <c:pt idx="3">
                  <c:v>0.17</c:v>
                </c:pt>
                <c:pt idx="4">
                  <c:v>0.65</c:v>
                </c:pt>
                <c:pt idx="5">
                  <c:v>0.98</c:v>
                </c:pt>
                <c:pt idx="6">
                  <c:v>1</c:v>
                </c:pt>
              </c:numCache>
            </c:numRef>
          </c:val>
          <c:extLst>
            <c:ext xmlns:c16="http://schemas.microsoft.com/office/drawing/2014/chart" uri="{C3380CC4-5D6E-409C-BE32-E72D297353CC}">
              <c16:uniqueId val="{00000000-BDE9-4269-A0BD-8D00485C6572}"/>
            </c:ext>
          </c:extLst>
        </c:ser>
        <c:ser>
          <c:idx val="1"/>
          <c:order val="1"/>
          <c:tx>
            <c:strRef>
              <c:f>Sheet1!$C$1</c:f>
              <c:strCache>
                <c:ptCount val="1"/>
                <c:pt idx="0">
                  <c:v>Metadata &amp; Weight Loss</c:v>
                </c:pt>
              </c:strCache>
            </c:strRef>
          </c:tx>
          <c:spPr>
            <a:solidFill>
              <a:schemeClr val="accent2"/>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Sheet1!$C$2:$C$8</c:f>
              <c:numCache>
                <c:formatCode>General</c:formatCode>
                <c:ptCount val="7"/>
                <c:pt idx="0">
                  <c:v>0.85</c:v>
                </c:pt>
                <c:pt idx="1">
                  <c:v>0.88</c:v>
                </c:pt>
                <c:pt idx="2">
                  <c:v>0.83</c:v>
                </c:pt>
                <c:pt idx="3">
                  <c:v>0.57999999999999996</c:v>
                </c:pt>
                <c:pt idx="4">
                  <c:v>0.62</c:v>
                </c:pt>
                <c:pt idx="5">
                  <c:v>0.96</c:v>
                </c:pt>
                <c:pt idx="6">
                  <c:v>1</c:v>
                </c:pt>
              </c:numCache>
            </c:numRef>
          </c:val>
          <c:extLst>
            <c:ext xmlns:c16="http://schemas.microsoft.com/office/drawing/2014/chart" uri="{C3380CC4-5D6E-409C-BE32-E72D297353CC}">
              <c16:uniqueId val="{00000001-BDE9-4269-A0BD-8D00485C6572}"/>
            </c:ext>
          </c:extLst>
        </c:ser>
        <c:dLbls>
          <c:showLegendKey val="0"/>
          <c:showVal val="0"/>
          <c:showCatName val="0"/>
          <c:showSerName val="0"/>
          <c:showPercent val="0"/>
          <c:showBubbleSize val="0"/>
        </c:dLbls>
        <c:gapWidth val="219"/>
        <c:overlap val="-27"/>
        <c:axId val="995715919"/>
        <c:axId val="995706351"/>
      </c:barChart>
      <c:catAx>
        <c:axId val="99571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5706351"/>
        <c:crosses val="autoZero"/>
        <c:auto val="1"/>
        <c:lblAlgn val="ctr"/>
        <c:lblOffset val="100"/>
        <c:noMultiLvlLbl val="0"/>
      </c:catAx>
      <c:valAx>
        <c:axId val="99570635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95715919"/>
        <c:crosses val="autoZero"/>
        <c:crossBetween val="between"/>
      </c:valAx>
      <c:spPr>
        <a:noFill/>
        <a:ln>
          <a:noFill/>
        </a:ln>
        <a:effectLst/>
      </c:spPr>
    </c:plotArea>
    <c:legend>
      <c:legendPos val="b"/>
      <c:layout>
        <c:manualLayout>
          <c:xMode val="edge"/>
          <c:yMode val="edge"/>
          <c:x val="0.2485272246151469"/>
          <c:y val="0.51072334505537398"/>
          <c:w val="0.52668441577780922"/>
          <c:h val="0.323266715343829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 y="2120392"/>
            <a:ext cx="10692130" cy="533400"/>
          </a:xfrm>
          <a:custGeom>
            <a:avLst/>
            <a:gdLst/>
            <a:ahLst/>
            <a:cxnLst/>
            <a:rect l="l" t="t" r="r" b="b"/>
            <a:pathLst>
              <a:path w="10692130" h="533400">
                <a:moveTo>
                  <a:pt x="0" y="533400"/>
                </a:moveTo>
                <a:lnTo>
                  <a:pt x="10691977" y="533400"/>
                </a:lnTo>
                <a:lnTo>
                  <a:pt x="10691977" y="0"/>
                </a:lnTo>
                <a:lnTo>
                  <a:pt x="0" y="0"/>
                </a:lnTo>
                <a:lnTo>
                  <a:pt x="0" y="533400"/>
                </a:lnTo>
                <a:close/>
              </a:path>
            </a:pathLst>
          </a:custGeom>
          <a:solidFill>
            <a:srgbClr val="E6E7E8"/>
          </a:solidFill>
        </p:spPr>
        <p:txBody>
          <a:bodyPr wrap="square" lIns="0" tIns="0" rIns="0" bIns="0" rtlCol="0"/>
          <a:lstStyle/>
          <a:p>
            <a:endParaRPr/>
          </a:p>
        </p:txBody>
      </p:sp>
      <p:sp>
        <p:nvSpPr>
          <p:cNvPr id="17" name="bk object 17"/>
          <p:cNvSpPr/>
          <p:nvPr/>
        </p:nvSpPr>
        <p:spPr>
          <a:xfrm>
            <a:off x="0" y="13277930"/>
            <a:ext cx="10692130" cy="1366520"/>
          </a:xfrm>
          <a:custGeom>
            <a:avLst/>
            <a:gdLst/>
            <a:ahLst/>
            <a:cxnLst/>
            <a:rect l="l" t="t" r="r" b="b"/>
            <a:pathLst>
              <a:path w="10692130" h="1366519">
                <a:moveTo>
                  <a:pt x="0" y="129560"/>
                </a:moveTo>
                <a:lnTo>
                  <a:pt x="0" y="1366502"/>
                </a:lnTo>
                <a:lnTo>
                  <a:pt x="4930953" y="1366502"/>
                </a:lnTo>
                <a:lnTo>
                  <a:pt x="2956576" y="1081153"/>
                </a:lnTo>
                <a:lnTo>
                  <a:pt x="0" y="129560"/>
                </a:lnTo>
                <a:close/>
              </a:path>
              <a:path w="10692130" h="1366519">
                <a:moveTo>
                  <a:pt x="10691990" y="0"/>
                </a:moveTo>
                <a:lnTo>
                  <a:pt x="7302823" y="1027723"/>
                </a:lnTo>
                <a:lnTo>
                  <a:pt x="5170739" y="1366502"/>
                </a:lnTo>
                <a:lnTo>
                  <a:pt x="10691990" y="1366502"/>
                </a:lnTo>
                <a:lnTo>
                  <a:pt x="10691990" y="0"/>
                </a:lnTo>
                <a:close/>
              </a:path>
            </a:pathLst>
          </a:custGeom>
          <a:solidFill>
            <a:srgbClr val="C7C8CA"/>
          </a:solidFill>
        </p:spPr>
        <p:txBody>
          <a:bodyPr wrap="square" lIns="0" tIns="0" rIns="0" bIns="0" rtlCol="0"/>
          <a:lstStyle/>
          <a:p>
            <a:endParaRPr/>
          </a:p>
        </p:txBody>
      </p:sp>
      <p:sp>
        <p:nvSpPr>
          <p:cNvPr id="18" name="bk object 18"/>
          <p:cNvSpPr/>
          <p:nvPr/>
        </p:nvSpPr>
        <p:spPr>
          <a:xfrm>
            <a:off x="0" y="13531722"/>
            <a:ext cx="10692130" cy="1280160"/>
          </a:xfrm>
          <a:custGeom>
            <a:avLst/>
            <a:gdLst/>
            <a:ahLst/>
            <a:cxnLst/>
            <a:rect l="l" t="t" r="r" b="b"/>
            <a:pathLst>
              <a:path w="10692130" h="1280159">
                <a:moveTo>
                  <a:pt x="6799324" y="1061369"/>
                </a:moveTo>
                <a:lnTo>
                  <a:pt x="3663232" y="1083802"/>
                </a:lnTo>
                <a:lnTo>
                  <a:pt x="4867268" y="1279829"/>
                </a:lnTo>
                <a:lnTo>
                  <a:pt x="6799324" y="1061369"/>
                </a:lnTo>
                <a:close/>
              </a:path>
              <a:path w="10692130" h="1280159">
                <a:moveTo>
                  <a:pt x="0" y="0"/>
                </a:moveTo>
                <a:lnTo>
                  <a:pt x="0" y="1110005"/>
                </a:lnTo>
                <a:lnTo>
                  <a:pt x="3663232" y="1083802"/>
                </a:lnTo>
                <a:lnTo>
                  <a:pt x="2813898" y="945523"/>
                </a:lnTo>
                <a:lnTo>
                  <a:pt x="0" y="0"/>
                </a:lnTo>
                <a:close/>
              </a:path>
              <a:path w="10692130" h="1280159">
                <a:moveTo>
                  <a:pt x="10691990" y="187417"/>
                </a:moveTo>
                <a:lnTo>
                  <a:pt x="7163973" y="1020138"/>
                </a:lnTo>
                <a:lnTo>
                  <a:pt x="6799324" y="1061369"/>
                </a:lnTo>
                <a:lnTo>
                  <a:pt x="10691990" y="1033525"/>
                </a:lnTo>
                <a:lnTo>
                  <a:pt x="10691990" y="187417"/>
                </a:lnTo>
                <a:close/>
              </a:path>
            </a:pathLst>
          </a:custGeom>
          <a:solidFill>
            <a:srgbClr val="3FA6C3"/>
          </a:solidFill>
        </p:spPr>
        <p:txBody>
          <a:bodyPr wrap="square" lIns="0" tIns="0" rIns="0" bIns="0" rtlCol="0"/>
          <a:lstStyle/>
          <a:p>
            <a:endParaRPr/>
          </a:p>
        </p:txBody>
      </p:sp>
      <p:sp>
        <p:nvSpPr>
          <p:cNvPr id="19" name="bk object 19"/>
          <p:cNvSpPr/>
          <p:nvPr/>
        </p:nvSpPr>
        <p:spPr>
          <a:xfrm>
            <a:off x="0" y="13796861"/>
            <a:ext cx="10694035" cy="1323340"/>
          </a:xfrm>
          <a:custGeom>
            <a:avLst/>
            <a:gdLst/>
            <a:ahLst/>
            <a:cxnLst/>
            <a:rect l="l" t="t" r="r" b="b"/>
            <a:pathLst>
              <a:path w="10694035" h="1323340">
                <a:moveTo>
                  <a:pt x="0" y="11645"/>
                </a:moveTo>
                <a:lnTo>
                  <a:pt x="0" y="1323124"/>
                </a:lnTo>
                <a:lnTo>
                  <a:pt x="10693831" y="1323124"/>
                </a:lnTo>
                <a:lnTo>
                  <a:pt x="10693831" y="742246"/>
                </a:lnTo>
                <a:lnTo>
                  <a:pt x="5273954" y="742246"/>
                </a:lnTo>
                <a:lnTo>
                  <a:pt x="4903741" y="737963"/>
                </a:lnTo>
                <a:lnTo>
                  <a:pt x="4536054" y="727083"/>
                </a:lnTo>
                <a:lnTo>
                  <a:pt x="4171023" y="709693"/>
                </a:lnTo>
                <a:lnTo>
                  <a:pt x="3808782" y="685879"/>
                </a:lnTo>
                <a:lnTo>
                  <a:pt x="3449460" y="655729"/>
                </a:lnTo>
                <a:lnTo>
                  <a:pt x="3093189" y="619328"/>
                </a:lnTo>
                <a:lnTo>
                  <a:pt x="2740102" y="576764"/>
                </a:lnTo>
                <a:lnTo>
                  <a:pt x="2390329" y="528122"/>
                </a:lnTo>
                <a:lnTo>
                  <a:pt x="2044002" y="473491"/>
                </a:lnTo>
                <a:lnTo>
                  <a:pt x="1701253" y="412957"/>
                </a:lnTo>
                <a:lnTo>
                  <a:pt x="1362213" y="346605"/>
                </a:lnTo>
                <a:lnTo>
                  <a:pt x="1027013" y="274524"/>
                </a:lnTo>
                <a:lnTo>
                  <a:pt x="695786" y="196799"/>
                </a:lnTo>
                <a:lnTo>
                  <a:pt x="415138" y="125752"/>
                </a:lnTo>
                <a:lnTo>
                  <a:pt x="137587" y="50676"/>
                </a:lnTo>
                <a:lnTo>
                  <a:pt x="0" y="11645"/>
                </a:lnTo>
                <a:close/>
              </a:path>
              <a:path w="10694035" h="1323340">
                <a:moveTo>
                  <a:pt x="10693831" y="0"/>
                </a:moveTo>
                <a:lnTo>
                  <a:pt x="10462582" y="65502"/>
                </a:lnTo>
                <a:lnTo>
                  <a:pt x="10182141" y="140392"/>
                </a:lnTo>
                <a:lnTo>
                  <a:pt x="9898571" y="211178"/>
                </a:lnTo>
                <a:lnTo>
                  <a:pt x="9563897" y="288499"/>
                </a:lnTo>
                <a:lnTo>
                  <a:pt x="9225213" y="360068"/>
                </a:lnTo>
                <a:lnTo>
                  <a:pt x="8882654" y="425797"/>
                </a:lnTo>
                <a:lnTo>
                  <a:pt x="8536354" y="485595"/>
                </a:lnTo>
                <a:lnTo>
                  <a:pt x="8186447" y="539375"/>
                </a:lnTo>
                <a:lnTo>
                  <a:pt x="7833067" y="587047"/>
                </a:lnTo>
                <a:lnTo>
                  <a:pt x="7476350" y="628522"/>
                </a:lnTo>
                <a:lnTo>
                  <a:pt x="7116429" y="663711"/>
                </a:lnTo>
                <a:lnTo>
                  <a:pt x="6753438" y="692524"/>
                </a:lnTo>
                <a:lnTo>
                  <a:pt x="6387513" y="714874"/>
                </a:lnTo>
                <a:lnTo>
                  <a:pt x="6018788" y="730670"/>
                </a:lnTo>
                <a:lnTo>
                  <a:pt x="5647396" y="739823"/>
                </a:lnTo>
                <a:lnTo>
                  <a:pt x="5273954" y="742246"/>
                </a:lnTo>
                <a:lnTo>
                  <a:pt x="10693831" y="742246"/>
                </a:lnTo>
                <a:lnTo>
                  <a:pt x="10693831" y="0"/>
                </a:lnTo>
                <a:close/>
              </a:path>
            </a:pathLst>
          </a:custGeom>
          <a:solidFill>
            <a:srgbClr val="1C6192"/>
          </a:solidFill>
        </p:spPr>
        <p:txBody>
          <a:bodyPr wrap="square" lIns="0" tIns="0" rIns="0" bIns="0" rtlCol="0"/>
          <a:lstStyle/>
          <a:p>
            <a:endParaRPr/>
          </a:p>
        </p:txBody>
      </p:sp>
      <p:sp>
        <p:nvSpPr>
          <p:cNvPr id="20" name="bk object 20"/>
          <p:cNvSpPr/>
          <p:nvPr/>
        </p:nvSpPr>
        <p:spPr>
          <a:xfrm>
            <a:off x="914840" y="455054"/>
            <a:ext cx="9777730" cy="1401445"/>
          </a:xfrm>
          <a:custGeom>
            <a:avLst/>
            <a:gdLst/>
            <a:ahLst/>
            <a:cxnLst/>
            <a:rect l="l" t="t" r="r" b="b"/>
            <a:pathLst>
              <a:path w="9777730" h="1401445">
                <a:moveTo>
                  <a:pt x="0" y="1401051"/>
                </a:moveTo>
                <a:lnTo>
                  <a:pt x="7835963" y="1401051"/>
                </a:lnTo>
                <a:lnTo>
                  <a:pt x="7909598" y="1400427"/>
                </a:lnTo>
                <a:lnTo>
                  <a:pt x="7947410" y="1373293"/>
                </a:lnTo>
                <a:lnTo>
                  <a:pt x="7961341" y="1295418"/>
                </a:lnTo>
                <a:lnTo>
                  <a:pt x="7963331" y="1142568"/>
                </a:lnTo>
                <a:lnTo>
                  <a:pt x="7963331" y="160019"/>
                </a:lnTo>
                <a:lnTo>
                  <a:pt x="7958896" y="67508"/>
                </a:lnTo>
                <a:lnTo>
                  <a:pt x="7976808" y="20002"/>
                </a:lnTo>
                <a:lnTo>
                  <a:pt x="8034517" y="2500"/>
                </a:lnTo>
                <a:lnTo>
                  <a:pt x="8149475" y="0"/>
                </a:lnTo>
                <a:lnTo>
                  <a:pt x="9777158" y="0"/>
                </a:lnTo>
              </a:path>
            </a:pathLst>
          </a:custGeom>
          <a:ln w="17995">
            <a:solidFill>
              <a:srgbClr val="939598"/>
            </a:solidFill>
            <a:prstDash val="lgDash"/>
          </a:ln>
        </p:spPr>
        <p:txBody>
          <a:bodyPr wrap="square" lIns="0" tIns="0" rIns="0" bIns="0" rtlCol="0"/>
          <a:lstStyle/>
          <a:p>
            <a:endParaRPr/>
          </a:p>
        </p:txBody>
      </p:sp>
      <p:sp>
        <p:nvSpPr>
          <p:cNvPr id="21" name="bk object 21"/>
          <p:cNvSpPr/>
          <p:nvPr/>
        </p:nvSpPr>
        <p:spPr>
          <a:xfrm>
            <a:off x="5999594" y="677558"/>
            <a:ext cx="4692650" cy="976630"/>
          </a:xfrm>
          <a:custGeom>
            <a:avLst/>
            <a:gdLst/>
            <a:ahLst/>
            <a:cxnLst/>
            <a:rect l="l" t="t" r="r" b="b"/>
            <a:pathLst>
              <a:path w="4692650" h="976630">
                <a:moveTo>
                  <a:pt x="0" y="976490"/>
                </a:moveTo>
                <a:lnTo>
                  <a:pt x="3235223" y="976490"/>
                </a:lnTo>
                <a:lnTo>
                  <a:pt x="3308858" y="975866"/>
                </a:lnTo>
                <a:lnTo>
                  <a:pt x="3346670" y="948734"/>
                </a:lnTo>
                <a:lnTo>
                  <a:pt x="3360601" y="870862"/>
                </a:lnTo>
                <a:lnTo>
                  <a:pt x="3362591" y="718019"/>
                </a:lnTo>
                <a:lnTo>
                  <a:pt x="3362591" y="138302"/>
                </a:lnTo>
                <a:lnTo>
                  <a:pt x="3352434" y="58346"/>
                </a:lnTo>
                <a:lnTo>
                  <a:pt x="3368440" y="17287"/>
                </a:lnTo>
                <a:lnTo>
                  <a:pt x="3428060" y="2160"/>
                </a:lnTo>
                <a:lnTo>
                  <a:pt x="3548748" y="0"/>
                </a:lnTo>
                <a:lnTo>
                  <a:pt x="4692396" y="0"/>
                </a:lnTo>
              </a:path>
            </a:pathLst>
          </a:custGeom>
          <a:ln w="17995">
            <a:solidFill>
              <a:srgbClr val="939598"/>
            </a:solidFill>
            <a:prstDash val="lgDash"/>
          </a:ln>
        </p:spPr>
        <p:txBody>
          <a:bodyPr wrap="square" lIns="0" tIns="0" rIns="0" bIns="0" rtlCol="0"/>
          <a:lstStyle/>
          <a:p>
            <a:endParaRPr/>
          </a:p>
        </p:txBody>
      </p:sp>
      <p:sp>
        <p:nvSpPr>
          <p:cNvPr id="22" name="bk object 22"/>
          <p:cNvSpPr/>
          <p:nvPr/>
        </p:nvSpPr>
        <p:spPr>
          <a:xfrm>
            <a:off x="4499533" y="251968"/>
            <a:ext cx="6192520" cy="976630"/>
          </a:xfrm>
          <a:custGeom>
            <a:avLst/>
            <a:gdLst/>
            <a:ahLst/>
            <a:cxnLst/>
            <a:rect l="l" t="t" r="r" b="b"/>
            <a:pathLst>
              <a:path w="6192520" h="976630">
                <a:moveTo>
                  <a:pt x="0" y="976503"/>
                </a:moveTo>
                <a:lnTo>
                  <a:pt x="3983520" y="976503"/>
                </a:lnTo>
                <a:lnTo>
                  <a:pt x="4057154" y="975878"/>
                </a:lnTo>
                <a:lnTo>
                  <a:pt x="4094967" y="948745"/>
                </a:lnTo>
                <a:lnTo>
                  <a:pt x="4108898" y="870870"/>
                </a:lnTo>
                <a:lnTo>
                  <a:pt x="4110888" y="718019"/>
                </a:lnTo>
                <a:lnTo>
                  <a:pt x="4110888" y="138303"/>
                </a:lnTo>
                <a:lnTo>
                  <a:pt x="4100731" y="58346"/>
                </a:lnTo>
                <a:lnTo>
                  <a:pt x="4116736" y="17287"/>
                </a:lnTo>
                <a:lnTo>
                  <a:pt x="4176357" y="2160"/>
                </a:lnTo>
                <a:lnTo>
                  <a:pt x="4297045" y="0"/>
                </a:lnTo>
                <a:lnTo>
                  <a:pt x="6192469" y="0"/>
                </a:lnTo>
              </a:path>
            </a:pathLst>
          </a:custGeom>
          <a:ln w="17995">
            <a:solidFill>
              <a:srgbClr val="939598"/>
            </a:solidFill>
            <a:prstDash val="lgDash"/>
          </a:ln>
        </p:spPr>
        <p:txBody>
          <a:bodyPr wrap="square" lIns="0" tIns="0" rIns="0" bIns="0" rtlCol="0"/>
          <a:lstStyle/>
          <a:p>
            <a:endParaRPr/>
          </a:p>
        </p:txBody>
      </p:sp>
      <p:sp>
        <p:nvSpPr>
          <p:cNvPr id="23" name="bk object 23"/>
          <p:cNvSpPr/>
          <p:nvPr/>
        </p:nvSpPr>
        <p:spPr>
          <a:xfrm>
            <a:off x="4464570" y="1195756"/>
            <a:ext cx="67310" cy="67310"/>
          </a:xfrm>
          <a:custGeom>
            <a:avLst/>
            <a:gdLst/>
            <a:ahLst/>
            <a:cxnLst/>
            <a:rect l="l" t="t" r="r" b="b"/>
            <a:pathLst>
              <a:path w="67310" h="67309">
                <a:moveTo>
                  <a:pt x="33489" y="0"/>
                </a:moveTo>
                <a:lnTo>
                  <a:pt x="20450" y="2630"/>
                </a:lnTo>
                <a:lnTo>
                  <a:pt x="9805" y="9804"/>
                </a:lnTo>
                <a:lnTo>
                  <a:pt x="2630" y="20445"/>
                </a:lnTo>
                <a:lnTo>
                  <a:pt x="0" y="33477"/>
                </a:lnTo>
                <a:lnTo>
                  <a:pt x="2630" y="46503"/>
                </a:lnTo>
                <a:lnTo>
                  <a:pt x="9805" y="57145"/>
                </a:lnTo>
                <a:lnTo>
                  <a:pt x="20450" y="64322"/>
                </a:lnTo>
                <a:lnTo>
                  <a:pt x="33489" y="66954"/>
                </a:lnTo>
                <a:lnTo>
                  <a:pt x="46514" y="64322"/>
                </a:lnTo>
                <a:lnTo>
                  <a:pt x="57151" y="57145"/>
                </a:lnTo>
                <a:lnTo>
                  <a:pt x="64324" y="46503"/>
                </a:lnTo>
                <a:lnTo>
                  <a:pt x="66954" y="33477"/>
                </a:lnTo>
                <a:lnTo>
                  <a:pt x="64324" y="20445"/>
                </a:lnTo>
                <a:lnTo>
                  <a:pt x="57151" y="9804"/>
                </a:lnTo>
                <a:lnTo>
                  <a:pt x="46514" y="2630"/>
                </a:lnTo>
                <a:lnTo>
                  <a:pt x="33489" y="0"/>
                </a:lnTo>
                <a:close/>
              </a:path>
            </a:pathLst>
          </a:custGeom>
          <a:solidFill>
            <a:srgbClr val="939598"/>
          </a:solidFill>
        </p:spPr>
        <p:txBody>
          <a:bodyPr wrap="square" lIns="0" tIns="0" rIns="0" bIns="0" rtlCol="0"/>
          <a:lstStyle/>
          <a:p>
            <a:endParaRPr/>
          </a:p>
        </p:txBody>
      </p:sp>
      <p:sp>
        <p:nvSpPr>
          <p:cNvPr id="24" name="bk object 24"/>
          <p:cNvSpPr/>
          <p:nvPr/>
        </p:nvSpPr>
        <p:spPr>
          <a:xfrm>
            <a:off x="879245" y="1824800"/>
            <a:ext cx="67310" cy="67310"/>
          </a:xfrm>
          <a:custGeom>
            <a:avLst/>
            <a:gdLst/>
            <a:ahLst/>
            <a:cxnLst/>
            <a:rect l="l" t="t" r="r" b="b"/>
            <a:pathLst>
              <a:path w="67309" h="67310">
                <a:moveTo>
                  <a:pt x="33477" y="0"/>
                </a:moveTo>
                <a:lnTo>
                  <a:pt x="20445" y="2630"/>
                </a:lnTo>
                <a:lnTo>
                  <a:pt x="9804" y="9802"/>
                </a:lnTo>
                <a:lnTo>
                  <a:pt x="2630" y="20440"/>
                </a:lnTo>
                <a:lnTo>
                  <a:pt x="0" y="33464"/>
                </a:lnTo>
                <a:lnTo>
                  <a:pt x="2630" y="46498"/>
                </a:lnTo>
                <a:lnTo>
                  <a:pt x="9804" y="57143"/>
                </a:lnTo>
                <a:lnTo>
                  <a:pt x="20445" y="64321"/>
                </a:lnTo>
                <a:lnTo>
                  <a:pt x="33477" y="66954"/>
                </a:lnTo>
                <a:lnTo>
                  <a:pt x="46508" y="64321"/>
                </a:lnTo>
                <a:lnTo>
                  <a:pt x="57150" y="57143"/>
                </a:lnTo>
                <a:lnTo>
                  <a:pt x="64323" y="46498"/>
                </a:lnTo>
                <a:lnTo>
                  <a:pt x="66954" y="33464"/>
                </a:lnTo>
                <a:lnTo>
                  <a:pt x="64323" y="20440"/>
                </a:lnTo>
                <a:lnTo>
                  <a:pt x="57150" y="9802"/>
                </a:lnTo>
                <a:lnTo>
                  <a:pt x="46508" y="2630"/>
                </a:lnTo>
                <a:lnTo>
                  <a:pt x="33477" y="0"/>
                </a:lnTo>
                <a:close/>
              </a:path>
            </a:pathLst>
          </a:custGeom>
          <a:solidFill>
            <a:srgbClr val="939598"/>
          </a:solidFill>
        </p:spPr>
        <p:txBody>
          <a:bodyPr wrap="square" lIns="0" tIns="0" rIns="0" bIns="0" rtlCol="0"/>
          <a:lstStyle/>
          <a:p>
            <a:endParaRPr/>
          </a:p>
        </p:txBody>
      </p:sp>
      <p:sp>
        <p:nvSpPr>
          <p:cNvPr id="25" name="bk object 25"/>
          <p:cNvSpPr/>
          <p:nvPr/>
        </p:nvSpPr>
        <p:spPr>
          <a:xfrm>
            <a:off x="5947473" y="1616202"/>
            <a:ext cx="71120" cy="76200"/>
          </a:xfrm>
          <a:custGeom>
            <a:avLst/>
            <a:gdLst/>
            <a:ahLst/>
            <a:cxnLst/>
            <a:rect l="l" t="t" r="r" b="b"/>
            <a:pathLst>
              <a:path w="71120" h="76200">
                <a:moveTo>
                  <a:pt x="71031" y="0"/>
                </a:moveTo>
                <a:lnTo>
                  <a:pt x="0" y="36741"/>
                </a:lnTo>
                <a:lnTo>
                  <a:pt x="71031" y="75933"/>
                </a:lnTo>
                <a:lnTo>
                  <a:pt x="71031" y="0"/>
                </a:lnTo>
                <a:close/>
              </a:path>
            </a:pathLst>
          </a:custGeom>
          <a:solidFill>
            <a:srgbClr val="939598"/>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6/1/2022</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9" name="object 69"/>
          <p:cNvSpPr/>
          <p:nvPr/>
        </p:nvSpPr>
        <p:spPr>
          <a:xfrm>
            <a:off x="3650284" y="8155941"/>
            <a:ext cx="3390900" cy="358139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rgbClr val="E6E7E8"/>
          </a:solidFill>
        </p:spPr>
        <p:txBody>
          <a:bodyPr wrap="square" lIns="0" tIns="0" rIns="0" bIns="0" rtlCol="0"/>
          <a:lstStyle/>
          <a:p>
            <a:endParaRPr/>
          </a:p>
        </p:txBody>
      </p:sp>
      <p:sp>
        <p:nvSpPr>
          <p:cNvPr id="70" name="object 70"/>
          <p:cNvSpPr/>
          <p:nvPr/>
        </p:nvSpPr>
        <p:spPr>
          <a:xfrm>
            <a:off x="7134314" y="8155940"/>
            <a:ext cx="3390900" cy="358012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71" name="object 71"/>
          <p:cNvSpPr/>
          <p:nvPr/>
        </p:nvSpPr>
        <p:spPr>
          <a:xfrm>
            <a:off x="203200" y="8155940"/>
            <a:ext cx="3390900" cy="358012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72" name="object 72"/>
          <p:cNvSpPr txBox="1"/>
          <p:nvPr/>
        </p:nvSpPr>
        <p:spPr>
          <a:xfrm>
            <a:off x="255680" y="8470240"/>
            <a:ext cx="3213100" cy="3200876"/>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panose="020B0604020202020204" pitchFamily="34" charset="0"/>
                <a:cs typeface="Arial" panose="020B0604020202020204" pitchFamily="34" charset="0"/>
              </a:rPr>
              <a:t>Purpose, Research Subjects</a:t>
            </a:r>
          </a:p>
          <a:p>
            <a:pPr marL="12700">
              <a:lnSpc>
                <a:spcPct val="100000"/>
              </a:lnSpc>
            </a:pPr>
            <a:endParaRPr lang="en-US" sz="1200" dirty="0">
              <a:latin typeface="Arial" panose="020B0604020202020204" pitchFamily="34" charset="0"/>
              <a:cs typeface="Arial" panose="020B0604020202020204" pitchFamily="34" charset="0"/>
            </a:endParaRPr>
          </a:p>
          <a:p>
            <a:pPr marL="12700">
              <a:lnSpc>
                <a:spcPct val="100000"/>
              </a:lnSpc>
            </a:pPr>
            <a:r>
              <a:rPr lang="en-US" sz="1200" dirty="0">
                <a:latin typeface="Arial" panose="020B0604020202020204" pitchFamily="34" charset="0"/>
                <a:cs typeface="Arial" panose="020B0604020202020204" pitchFamily="34" charset="0"/>
              </a:rPr>
              <a:t>     The purpose of this paper is to create a supporting diagnosis system for skin lesion classification. This system can be used on the cloud, mobile or electronic devices. </a:t>
            </a:r>
          </a:p>
          <a:p>
            <a:pPr marL="12700">
              <a:lnSpc>
                <a:spcPct val="100000"/>
              </a:lnSpc>
            </a:pPr>
            <a:endParaRPr lang="en-US" sz="1200" dirty="0">
              <a:latin typeface="Arial" panose="020B0604020202020204" pitchFamily="34" charset="0"/>
              <a:cs typeface="Arial" panose="020B0604020202020204" pitchFamily="34" charset="0"/>
            </a:endParaRPr>
          </a:p>
          <a:p>
            <a:pPr marL="12700">
              <a:lnSpc>
                <a:spcPct val="100000"/>
              </a:lnSpc>
            </a:pPr>
            <a:r>
              <a:rPr lang="en-US" sz="1200" dirty="0">
                <a:latin typeface="Arial" panose="020B0604020202020204" pitchFamily="34" charset="0"/>
                <a:cs typeface="Arial" panose="020B0604020202020204" pitchFamily="34" charset="0"/>
              </a:rPr>
              <a:t>     The research subjects of this paper are Deep Learning models: </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DenseNet</a:t>
            </a:r>
            <a:r>
              <a:rPr lang="en-US" sz="1200" dirty="0">
                <a:latin typeface="Arial" panose="020B0604020202020204" pitchFamily="34" charset="0"/>
                <a:cs typeface="Arial" panose="020B0604020202020204" pitchFamily="34" charset="0"/>
              </a:rPr>
              <a:t>: DenseNet201</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InceptionNet</a:t>
            </a:r>
            <a:r>
              <a:rPr lang="en-US" sz="1200" dirty="0">
                <a:latin typeface="Arial" panose="020B0604020202020204" pitchFamily="34" charset="0"/>
                <a:cs typeface="Arial" panose="020B0604020202020204" pitchFamily="34" charset="0"/>
              </a:rPr>
              <a:t>: InceptionResNetV2</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ResNet</a:t>
            </a:r>
            <a:r>
              <a:rPr lang="en-US" sz="1200" dirty="0">
                <a:latin typeface="Arial" panose="020B0604020202020204" pitchFamily="34" charset="0"/>
                <a:cs typeface="Arial" panose="020B0604020202020204" pitchFamily="34" charset="0"/>
              </a:rPr>
              <a:t>: ResNet50, ResNet152</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NasNet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NasNetLarge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NasNetMobile</a:t>
            </a:r>
            <a:endParaRPr lang="en-US" sz="1200" dirty="0">
              <a:latin typeface="Arial" panose="020B0604020202020204" pitchFamily="34" charset="0"/>
              <a:cs typeface="Arial" panose="020B0604020202020204" pitchFamily="34" charset="0"/>
            </a:endParaRPr>
          </a:p>
          <a:p>
            <a:pPr marL="184150" indent="-171450">
              <a:lnSpc>
                <a:spcPct val="100000"/>
              </a:lnSpc>
              <a:buFontTx/>
              <a:buChar char="-"/>
            </a:pPr>
            <a:r>
              <a:rPr lang="en-US" sz="1200" dirty="0" err="1">
                <a:latin typeface="Arial" panose="020B0604020202020204" pitchFamily="34" charset="0"/>
                <a:cs typeface="Arial" panose="020B0604020202020204" pitchFamily="34" charset="0"/>
              </a:rPr>
              <a:t>MobileNet</a:t>
            </a:r>
            <a:r>
              <a:rPr lang="en-US" sz="1200" dirty="0">
                <a:latin typeface="Arial" panose="020B0604020202020204" pitchFamily="34" charset="0"/>
                <a:cs typeface="Arial" panose="020B0604020202020204" pitchFamily="34" charset="0"/>
              </a:rPr>
              <a:t>: V2, V3Small, V3Large</a:t>
            </a:r>
          </a:p>
          <a:p>
            <a:pPr marL="12700" algn="just">
              <a:lnSpc>
                <a:spcPct val="100000"/>
              </a:lnSpc>
            </a:pPr>
            <a:r>
              <a:rPr lang="en-US" sz="1200" dirty="0">
                <a:solidFill>
                  <a:srgbClr val="000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p>
          <a:p>
            <a:pPr marL="12700" algn="just">
              <a:lnSpc>
                <a:spcPct val="100000"/>
              </a:lnSpc>
            </a:pPr>
            <a:br>
              <a:rPr lang="en-US" sz="1200" dirty="0">
                <a:latin typeface="Arial" panose="020B0604020202020204" pitchFamily="34" charset="0"/>
                <a:cs typeface="Arial" panose="020B0604020202020204" pitchFamily="34" charset="0"/>
              </a:rPr>
            </a:br>
            <a:endParaRPr sz="1200" dirty="0">
              <a:latin typeface="Arial" panose="020B0604020202020204" pitchFamily="34" charset="0"/>
              <a:cs typeface="Arial" panose="020B0604020202020204" pitchFamily="34" charset="0"/>
            </a:endParaRPr>
          </a:p>
        </p:txBody>
      </p:sp>
      <p:sp>
        <p:nvSpPr>
          <p:cNvPr id="76" name="object 76"/>
          <p:cNvSpPr/>
          <p:nvPr/>
        </p:nvSpPr>
        <p:spPr>
          <a:xfrm>
            <a:off x="203200" y="3549650"/>
            <a:ext cx="3390900" cy="4530090"/>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a:p>
        </p:txBody>
      </p:sp>
      <p:sp>
        <p:nvSpPr>
          <p:cNvPr id="77" name="object 77"/>
          <p:cNvSpPr txBox="1"/>
          <p:nvPr/>
        </p:nvSpPr>
        <p:spPr>
          <a:xfrm>
            <a:off x="255680" y="3621078"/>
            <a:ext cx="3209925" cy="4170372"/>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a:cs typeface="Arial"/>
              </a:rPr>
              <a:t>Introduction</a:t>
            </a:r>
            <a:endParaRPr sz="1600" dirty="0">
              <a:latin typeface="Arial"/>
              <a:cs typeface="Arial"/>
            </a:endParaRPr>
          </a:p>
          <a:p>
            <a:pPr marL="12700" marR="5080" indent="156210" algn="just">
              <a:lnSpc>
                <a:spcPct val="100000"/>
              </a:lnSpc>
              <a:spcBef>
                <a:spcPts val="919"/>
              </a:spcBef>
            </a:pPr>
            <a:r>
              <a:rPr lang="en-US" sz="1200" spc="-20" dirty="0">
                <a:solidFill>
                  <a:srgbClr val="231F20"/>
                </a:solidFill>
                <a:latin typeface="Arial"/>
                <a:cs typeface="Arial"/>
              </a:rPr>
              <a:t>Today, the rapid development of industrial zones leads to an increased incidence of skin diseases because of polluted air. According to a report by the American Cancer Society, it is</a:t>
            </a:r>
            <a:br>
              <a:rPr lang="en-US" sz="1200" spc="-20" dirty="0">
                <a:solidFill>
                  <a:srgbClr val="231F20"/>
                </a:solidFill>
                <a:latin typeface="Arial"/>
                <a:cs typeface="Arial"/>
              </a:rPr>
            </a:br>
            <a:r>
              <a:rPr lang="en-US" sz="1200" spc="-20" dirty="0">
                <a:solidFill>
                  <a:srgbClr val="231F20"/>
                </a:solidFill>
                <a:latin typeface="Arial"/>
                <a:cs typeface="Arial"/>
              </a:rPr>
              <a:t>estimated that in 2022 there will be about 100,000 people suffering from skin cancer and more than 7600 of these people will not survive. In the context that doctors at provincial hospitals and health facilities are overloaded, doctors at lower levels lack experience and having a tool to support doctors in the process of diagnosing skin diseases quickly and accurately is essential.</a:t>
            </a:r>
          </a:p>
          <a:p>
            <a:pPr marL="12700" marR="5080" indent="156210" algn="just">
              <a:lnSpc>
                <a:spcPct val="100000"/>
              </a:lnSpc>
              <a:spcBef>
                <a:spcPts val="919"/>
              </a:spcBef>
            </a:pPr>
            <a:r>
              <a:rPr lang="en-US" sz="1200" b="0" i="0" dirty="0">
                <a:solidFill>
                  <a:srgbClr val="000000"/>
                </a:solidFill>
                <a:effectLst/>
                <a:latin typeface="Arial" panose="020B0604020202020204" pitchFamily="34" charset="0"/>
                <a:cs typeface="Arial" panose="020B0604020202020204" pitchFamily="34" charset="0"/>
              </a:rPr>
              <a:t>In this paper, the effect of metadata on classifying skin disease is also analyzed. On the other hand, by analyzing the combination of several backbone models, I will also construct an optimized model that has the ability to classify in a balanced way between classes instead of well identifying the majority of</a:t>
            </a:r>
            <a:r>
              <a:rPr lang="en-US" sz="1200" dirty="0">
                <a:solidFill>
                  <a:srgbClr val="000000"/>
                </a:solidFill>
                <a:latin typeface="Arial" panose="020B0604020202020204" pitchFamily="34" charset="0"/>
                <a:cs typeface="Arial" panose="020B0604020202020204" pitchFamily="34" charset="0"/>
              </a:rPr>
              <a:t> </a:t>
            </a:r>
            <a:r>
              <a:rPr lang="en-US" sz="1200" b="0" i="0" dirty="0">
                <a:solidFill>
                  <a:srgbClr val="000000"/>
                </a:solidFill>
                <a:effectLst/>
                <a:latin typeface="Arial" panose="020B0604020202020204" pitchFamily="34" charset="0"/>
                <a:cs typeface="Arial" panose="020B0604020202020204" pitchFamily="34" charset="0"/>
              </a:rPr>
              <a:t>classes.</a:t>
            </a:r>
            <a:endParaRPr lang="en-US" sz="1200" dirty="0"/>
          </a:p>
        </p:txBody>
      </p:sp>
      <p:sp>
        <p:nvSpPr>
          <p:cNvPr id="84" name="object 84"/>
          <p:cNvSpPr/>
          <p:nvPr/>
        </p:nvSpPr>
        <p:spPr>
          <a:xfrm>
            <a:off x="7137400" y="3524250"/>
            <a:ext cx="3390900" cy="4530090"/>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dirty="0"/>
          </a:p>
        </p:txBody>
      </p:sp>
      <p:sp>
        <p:nvSpPr>
          <p:cNvPr id="82" name="object 82"/>
          <p:cNvSpPr/>
          <p:nvPr/>
        </p:nvSpPr>
        <p:spPr>
          <a:xfrm>
            <a:off x="4675980" y="6558700"/>
            <a:ext cx="1538465" cy="1345717"/>
          </a:xfrm>
          <a:prstGeom prst="rect">
            <a:avLst/>
          </a:prstGeom>
          <a:blipFill>
            <a:blip r:embed="rId3" cstate="print"/>
            <a:stretch>
              <a:fillRect/>
            </a:stretch>
          </a:blipFill>
        </p:spPr>
        <p:txBody>
          <a:bodyPr wrap="square" lIns="0" tIns="0" rIns="0" bIns="0" rtlCol="0"/>
          <a:lstStyle/>
          <a:p>
            <a:endParaRPr/>
          </a:p>
        </p:txBody>
      </p:sp>
      <p:sp>
        <p:nvSpPr>
          <p:cNvPr id="153" name="object 153"/>
          <p:cNvSpPr txBox="1"/>
          <p:nvPr/>
        </p:nvSpPr>
        <p:spPr>
          <a:xfrm>
            <a:off x="3739184" y="8307229"/>
            <a:ext cx="3216275" cy="246221"/>
          </a:xfrm>
          <a:prstGeom prst="rect">
            <a:avLst/>
          </a:prstGeom>
        </p:spPr>
        <p:txBody>
          <a:bodyPr vert="horz" wrap="square" lIns="0" tIns="0" rIns="0" bIns="0" rtlCol="0">
            <a:spAutoFit/>
          </a:bodyPr>
          <a:lstStyle/>
          <a:p>
            <a:pPr marL="12700">
              <a:lnSpc>
                <a:spcPct val="100000"/>
              </a:lnSpc>
            </a:pPr>
            <a:r>
              <a:rPr lang="en-US" sz="1600" b="1" spc="-5" dirty="0">
                <a:solidFill>
                  <a:srgbClr val="004261"/>
                </a:solidFill>
                <a:latin typeface="Arial"/>
                <a:cs typeface="Arial"/>
              </a:rPr>
              <a:t>Result and Discussion</a:t>
            </a:r>
            <a:endParaRPr sz="1600" dirty="0">
              <a:latin typeface="Arial"/>
              <a:cs typeface="Arial"/>
            </a:endParaRPr>
          </a:p>
        </p:txBody>
      </p:sp>
      <p:sp>
        <p:nvSpPr>
          <p:cNvPr id="161" name="object 70">
            <a:extLst>
              <a:ext uri="{FF2B5EF4-FFF2-40B4-BE49-F238E27FC236}">
                <a16:creationId xmlns:a16="http://schemas.microsoft.com/office/drawing/2014/main" id="{F1ABD347-4C91-4975-83D5-0D3717C877BD}"/>
              </a:ext>
            </a:extLst>
          </p:cNvPr>
          <p:cNvSpPr/>
          <p:nvPr/>
        </p:nvSpPr>
        <p:spPr>
          <a:xfrm>
            <a:off x="3681941" y="3527878"/>
            <a:ext cx="3359290" cy="4530090"/>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157" name="object 157"/>
          <p:cNvSpPr txBox="1"/>
          <p:nvPr/>
        </p:nvSpPr>
        <p:spPr>
          <a:xfrm>
            <a:off x="241300" y="11889740"/>
            <a:ext cx="4900930" cy="1082348"/>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a:cs typeface="Arial"/>
              </a:rPr>
              <a:t>Development</a:t>
            </a:r>
          </a:p>
          <a:p>
            <a:pPr marL="184150" marR="5080" indent="-171450">
              <a:spcBef>
                <a:spcPts val="1120"/>
              </a:spcBef>
              <a:buFontTx/>
              <a:buChar char="-"/>
              <a:tabLst>
                <a:tab pos="386080" algn="l"/>
              </a:tabLst>
            </a:pPr>
            <a:r>
              <a:rPr lang="en-US" sz="1200" dirty="0">
                <a:latin typeface="Arial"/>
                <a:cs typeface="Arial"/>
              </a:rPr>
              <a:t>Research and develop a more optimized model </a:t>
            </a:r>
          </a:p>
          <a:p>
            <a:pPr marL="184150" marR="5080" indent="-171450">
              <a:spcBef>
                <a:spcPts val="1120"/>
              </a:spcBef>
              <a:buFontTx/>
              <a:buChar char="-"/>
              <a:tabLst>
                <a:tab pos="386080" algn="l"/>
              </a:tabLst>
            </a:pPr>
            <a:r>
              <a:rPr lang="en-US" sz="1200" dirty="0">
                <a:latin typeface="Arial"/>
                <a:cs typeface="Arial"/>
              </a:rPr>
              <a:t>Use more datasets: BCN5000, VEXC,… to increase the number of diseases detected. </a:t>
            </a:r>
            <a:endParaRPr lang="vi-VN" sz="1200" dirty="0">
              <a:latin typeface="Arial"/>
              <a:cs typeface="Arial"/>
            </a:endParaRPr>
          </a:p>
        </p:txBody>
      </p:sp>
      <p:sp>
        <p:nvSpPr>
          <p:cNvPr id="158" name="object 158"/>
          <p:cNvSpPr txBox="1"/>
          <p:nvPr/>
        </p:nvSpPr>
        <p:spPr>
          <a:xfrm>
            <a:off x="5651500" y="11889740"/>
            <a:ext cx="4888230" cy="1690847"/>
          </a:xfrm>
          <a:prstGeom prst="rect">
            <a:avLst/>
          </a:prstGeom>
        </p:spPr>
        <p:txBody>
          <a:bodyPr vert="horz" wrap="square" lIns="0" tIns="0" rIns="0" bIns="0" rtlCol="0">
            <a:spAutoFit/>
          </a:bodyPr>
          <a:lstStyle/>
          <a:p>
            <a:pPr marL="12700" algn="just">
              <a:lnSpc>
                <a:spcPct val="100000"/>
              </a:lnSpc>
            </a:pPr>
            <a:r>
              <a:rPr lang="en-US" sz="1600" b="1" dirty="0">
                <a:solidFill>
                  <a:srgbClr val="004261"/>
                </a:solidFill>
                <a:latin typeface="Arial"/>
                <a:cs typeface="Arial"/>
              </a:rPr>
              <a:t>Reference</a:t>
            </a:r>
            <a:endParaRPr sz="1200" dirty="0">
              <a:latin typeface="Arial"/>
              <a:cs typeface="Arial"/>
            </a:endParaRPr>
          </a:p>
          <a:p>
            <a:pPr marL="12700" marR="5080" indent="126364" algn="just">
              <a:lnSpc>
                <a:spcPct val="111100"/>
              </a:lnSpc>
              <a:spcBef>
                <a:spcPts val="919"/>
              </a:spcBef>
              <a:buAutoNum type="arabicPeriod"/>
              <a:tabLst>
                <a:tab pos="314960" algn="l"/>
              </a:tabLst>
            </a:pPr>
            <a:r>
              <a:rPr lang="en-US" sz="1200" b="0" i="0" dirty="0" err="1">
                <a:solidFill>
                  <a:srgbClr val="000000"/>
                </a:solidFill>
                <a:effectLst/>
                <a:latin typeface="NimbusRomNo9L-Regu"/>
              </a:rPr>
              <a:t>S</a:t>
            </a:r>
            <a:r>
              <a:rPr lang="en-US" sz="1200" b="0" i="0" dirty="0" err="1">
                <a:solidFill>
                  <a:srgbClr val="000000"/>
                </a:solidFill>
                <a:effectLst/>
                <a:latin typeface="Arial" panose="020B0604020202020204" pitchFamily="34" charset="0"/>
                <a:cs typeface="Arial" panose="020B0604020202020204" pitchFamily="34" charset="0"/>
              </a:rPr>
              <a:t>oumyya</a:t>
            </a:r>
            <a:r>
              <a:rPr lang="en-US" sz="1200" b="0" i="0" dirty="0">
                <a:solidFill>
                  <a:srgbClr val="000000"/>
                </a:solidFill>
                <a:effectLst/>
                <a:latin typeface="Arial" panose="020B0604020202020204" pitchFamily="34" charset="0"/>
                <a:cs typeface="Arial" panose="020B0604020202020204" pitchFamily="34" charset="0"/>
              </a:rPr>
              <a:t> </a:t>
            </a:r>
            <a:r>
              <a:rPr lang="en-US" sz="1200" b="0" i="0" dirty="0" err="1">
                <a:solidFill>
                  <a:srgbClr val="000000"/>
                </a:solidFill>
                <a:effectLst/>
                <a:latin typeface="Arial" panose="020B0604020202020204" pitchFamily="34" charset="0"/>
                <a:cs typeface="Arial" panose="020B0604020202020204" pitchFamily="34" charset="0"/>
              </a:rPr>
              <a:t>Kanti</a:t>
            </a:r>
            <a:r>
              <a:rPr lang="en-US" sz="1200" b="0" i="0" dirty="0">
                <a:solidFill>
                  <a:srgbClr val="000000"/>
                </a:solidFill>
                <a:effectLst/>
                <a:latin typeface="Arial" panose="020B0604020202020204" pitchFamily="34" charset="0"/>
                <a:cs typeface="Arial" panose="020B0604020202020204" pitchFamily="34" charset="0"/>
              </a:rPr>
              <a:t> Datta, Mohammad </a:t>
            </a:r>
            <a:r>
              <a:rPr lang="en-US" sz="1200" b="0" i="0" dirty="0" err="1">
                <a:solidFill>
                  <a:srgbClr val="000000"/>
                </a:solidFill>
                <a:effectLst/>
                <a:latin typeface="Arial" panose="020B0604020202020204" pitchFamily="34" charset="0"/>
                <a:cs typeface="Arial" panose="020B0604020202020204" pitchFamily="34" charset="0"/>
              </a:rPr>
              <a:t>Abuzar</a:t>
            </a:r>
            <a:r>
              <a:rPr lang="en-US" sz="1200" b="0" i="0" dirty="0">
                <a:solidFill>
                  <a:srgbClr val="000000"/>
                </a:solidFill>
                <a:effectLst/>
                <a:latin typeface="Arial" panose="020B0604020202020204" pitchFamily="34" charset="0"/>
                <a:cs typeface="Arial" panose="020B0604020202020204" pitchFamily="34" charset="0"/>
              </a:rPr>
              <a:t> Shaikh, </a:t>
            </a:r>
            <a:r>
              <a:rPr lang="en-US" sz="1200" b="0" i="0" dirty="0" err="1">
                <a:solidFill>
                  <a:srgbClr val="000000"/>
                </a:solidFill>
                <a:effectLst/>
                <a:latin typeface="Arial" panose="020B0604020202020204" pitchFamily="34" charset="0"/>
                <a:cs typeface="Arial" panose="020B0604020202020204" pitchFamily="34" charset="0"/>
              </a:rPr>
              <a:t>Sargur</a:t>
            </a:r>
            <a:r>
              <a:rPr lang="en-US" sz="1200" b="0" i="0" dirty="0">
                <a:solidFill>
                  <a:srgbClr val="000000"/>
                </a:solidFill>
                <a:effectLst/>
                <a:latin typeface="Arial" panose="020B0604020202020204" pitchFamily="34" charset="0"/>
                <a:cs typeface="Arial" panose="020B0604020202020204" pitchFamily="34" charset="0"/>
              </a:rPr>
              <a:t> N. Srihari, and </a:t>
            </a:r>
            <a:r>
              <a:rPr lang="en-US" sz="1200" b="0" i="0" dirty="0" err="1">
                <a:solidFill>
                  <a:srgbClr val="000000"/>
                </a:solidFill>
                <a:effectLst/>
                <a:latin typeface="Arial" panose="020B0604020202020204" pitchFamily="34" charset="0"/>
                <a:cs typeface="Arial" panose="020B0604020202020204" pitchFamily="34" charset="0"/>
              </a:rPr>
              <a:t>Mingchen</a:t>
            </a:r>
            <a:r>
              <a:rPr lang="en-US" sz="1200" b="0" i="0" dirty="0">
                <a:solidFill>
                  <a:srgbClr val="000000"/>
                </a:solidFill>
                <a:effectLst/>
                <a:latin typeface="Arial" panose="020B0604020202020204" pitchFamily="34" charset="0"/>
                <a:cs typeface="Arial" panose="020B0604020202020204" pitchFamily="34" charset="0"/>
              </a:rPr>
              <a:t> Gao. Soft-attention improves skin cancer classification performance. Available at </a:t>
            </a:r>
            <a:r>
              <a:rPr lang="en-US" sz="1200" b="0" i="0" dirty="0">
                <a:solidFill>
                  <a:srgbClr val="0000FF"/>
                </a:solidFill>
                <a:effectLst/>
                <a:latin typeface="Arial" panose="020B0604020202020204" pitchFamily="34" charset="0"/>
                <a:cs typeface="Arial" panose="020B0604020202020204" pitchFamily="34" charset="0"/>
              </a:rPr>
              <a:t>https://arxiv.org/abs/2105.03358</a:t>
            </a:r>
            <a:r>
              <a:rPr lang="en-US" sz="1200" b="0" i="0" dirty="0">
                <a:solidFill>
                  <a:srgbClr val="000000"/>
                </a:solidFill>
                <a:effectLst/>
                <a:latin typeface="Arial" panose="020B0604020202020204" pitchFamily="34" charset="0"/>
                <a:cs typeface="Arial" panose="020B0604020202020204" pitchFamily="34" charset="0"/>
              </a:rPr>
              <a:t>, 4 Jun 2021</a:t>
            </a:r>
          </a:p>
          <a:p>
            <a:pPr marL="12700" marR="5080" indent="126364" algn="just">
              <a:lnSpc>
                <a:spcPct val="111100"/>
              </a:lnSpc>
              <a:spcBef>
                <a:spcPts val="919"/>
              </a:spcBef>
              <a:buAutoNum type="arabicPeriod"/>
              <a:tabLst>
                <a:tab pos="314960" algn="l"/>
              </a:tabLst>
            </a:pPr>
            <a:r>
              <a:rPr lang="en-US" sz="1200" b="0" i="0" dirty="0" err="1">
                <a:solidFill>
                  <a:srgbClr val="000000"/>
                </a:solidFill>
                <a:effectLst/>
                <a:latin typeface="Arial" panose="020B0604020202020204" pitchFamily="34" charset="0"/>
                <a:cs typeface="Arial" panose="020B0604020202020204" pitchFamily="34" charset="0"/>
              </a:rPr>
              <a:t>Rishu</a:t>
            </a:r>
            <a:r>
              <a:rPr lang="en-US" sz="1200" b="0" i="0" dirty="0">
                <a:solidFill>
                  <a:srgbClr val="000000"/>
                </a:solidFill>
                <a:effectLst/>
                <a:latin typeface="Arial" panose="020B0604020202020204" pitchFamily="34" charset="0"/>
                <a:cs typeface="Arial" panose="020B0604020202020204" pitchFamily="34" charset="0"/>
              </a:rPr>
              <a:t> Garg, </a:t>
            </a:r>
            <a:r>
              <a:rPr lang="en-US" sz="1200" b="0" i="0" dirty="0" err="1">
                <a:solidFill>
                  <a:srgbClr val="000000"/>
                </a:solidFill>
                <a:effectLst/>
                <a:latin typeface="Arial" panose="020B0604020202020204" pitchFamily="34" charset="0"/>
                <a:cs typeface="Arial" panose="020B0604020202020204" pitchFamily="34" charset="0"/>
              </a:rPr>
              <a:t>Saumil</a:t>
            </a:r>
            <a:r>
              <a:rPr lang="en-US" sz="1200" b="0" i="0" dirty="0">
                <a:solidFill>
                  <a:srgbClr val="000000"/>
                </a:solidFill>
                <a:effectLst/>
                <a:latin typeface="Arial" panose="020B0604020202020204" pitchFamily="34" charset="0"/>
                <a:cs typeface="Arial" panose="020B0604020202020204" pitchFamily="34" charset="0"/>
              </a:rPr>
              <a:t> Maheshwari, and Anupam Shukla. Decision support system for detection and classification of skin cancer using CNN. Available at </a:t>
            </a:r>
            <a:r>
              <a:rPr lang="en-US" sz="1200" b="0" i="0" dirty="0">
                <a:solidFill>
                  <a:srgbClr val="0000FF"/>
                </a:solidFill>
                <a:effectLst/>
                <a:latin typeface="Arial" panose="020B0604020202020204" pitchFamily="34" charset="0"/>
                <a:cs typeface="Arial" panose="020B0604020202020204" pitchFamily="34" charset="0"/>
              </a:rPr>
              <a:t>https://arxiv.org/abs/1912.03798</a:t>
            </a:r>
            <a:r>
              <a:rPr lang="en-US" sz="1200" b="0" i="0" dirty="0">
                <a:solidFill>
                  <a:srgbClr val="000000"/>
                </a:solidFill>
                <a:effectLst/>
                <a:latin typeface="Arial" panose="020B0604020202020204" pitchFamily="34" charset="0"/>
                <a:cs typeface="Arial" panose="020B0604020202020204" pitchFamily="34" charset="0"/>
              </a:rPr>
              <a:t>, 9 Dec 2019</a:t>
            </a:r>
            <a:r>
              <a:rPr lang="en-US" sz="1200" dirty="0">
                <a:latin typeface="Arial" panose="020B0604020202020204" pitchFamily="34" charset="0"/>
                <a:cs typeface="Arial" panose="020B0604020202020204" pitchFamily="34" charset="0"/>
              </a:rPr>
              <a:t> </a:t>
            </a:r>
            <a:endParaRPr sz="1200" dirty="0">
              <a:latin typeface="Arial" panose="020B0604020202020204" pitchFamily="34" charset="0"/>
              <a:cs typeface="Arial" panose="020B0604020202020204" pitchFamily="34" charset="0"/>
            </a:endParaRPr>
          </a:p>
        </p:txBody>
      </p:sp>
      <p:sp>
        <p:nvSpPr>
          <p:cNvPr id="159" name="object 159"/>
          <p:cNvSpPr txBox="1"/>
          <p:nvPr/>
        </p:nvSpPr>
        <p:spPr>
          <a:xfrm>
            <a:off x="834041" y="2103348"/>
            <a:ext cx="9025318" cy="1420902"/>
          </a:xfrm>
          <a:prstGeom prst="rect">
            <a:avLst/>
          </a:prstGeom>
        </p:spPr>
        <p:txBody>
          <a:bodyPr vert="horz" wrap="square" lIns="0" tIns="0" rIns="0" bIns="0" rtlCol="0">
            <a:spAutoFit/>
          </a:bodyPr>
          <a:lstStyle/>
          <a:p>
            <a:pPr marL="12700" algn="ctr">
              <a:lnSpc>
                <a:spcPct val="100000"/>
              </a:lnSpc>
              <a:tabLst>
                <a:tab pos="2176780" algn="l"/>
              </a:tabLst>
            </a:pPr>
            <a:r>
              <a:rPr sz="2700" b="1" dirty="0">
                <a:solidFill>
                  <a:schemeClr val="accent6">
                    <a:lumMod val="75000"/>
                  </a:schemeClr>
                </a:solidFill>
                <a:latin typeface="Arial"/>
                <a:cs typeface="Arial"/>
              </a:rPr>
              <a:t>T</a:t>
            </a:r>
            <a:r>
              <a:rPr lang="en-US" sz="2700" b="1" dirty="0">
                <a:solidFill>
                  <a:schemeClr val="accent6">
                    <a:lumMod val="75000"/>
                  </a:schemeClr>
                </a:solidFill>
                <a:latin typeface="Arial"/>
                <a:cs typeface="Arial"/>
              </a:rPr>
              <a:t>ITLE</a:t>
            </a:r>
            <a:r>
              <a:rPr sz="2700" b="1" dirty="0">
                <a:solidFill>
                  <a:schemeClr val="accent6">
                    <a:lumMod val="75000"/>
                  </a:schemeClr>
                </a:solidFill>
                <a:latin typeface="Arial"/>
                <a:cs typeface="Arial"/>
              </a:rPr>
              <a:t>:</a:t>
            </a:r>
            <a:r>
              <a:rPr lang="en-US" sz="2700" b="1" dirty="0">
                <a:solidFill>
                  <a:schemeClr val="accent6">
                    <a:lumMod val="75000"/>
                  </a:schemeClr>
                </a:solidFill>
                <a:latin typeface="Arial"/>
                <a:cs typeface="Arial"/>
              </a:rPr>
              <a:t> </a:t>
            </a:r>
            <a:r>
              <a:rPr lang="en-US" sz="2700" b="1" spc="-5" dirty="0">
                <a:solidFill>
                  <a:schemeClr val="tx2">
                    <a:lumMod val="75000"/>
                  </a:schemeClr>
                </a:solidFill>
                <a:latin typeface="Arial"/>
                <a:cs typeface="Arial"/>
              </a:rPr>
              <a:t>DIAGNOSTIC SUPPORT OF SKIN LESION CLASSIFICATION USING CNN AND SOFT ATTENTION</a:t>
            </a:r>
          </a:p>
          <a:p>
            <a:pPr marL="12700">
              <a:lnSpc>
                <a:spcPct val="100000"/>
              </a:lnSpc>
              <a:tabLst>
                <a:tab pos="2176780" algn="l"/>
              </a:tabLst>
            </a:pPr>
            <a:r>
              <a:rPr sz="2100" b="1" baseline="1984" dirty="0" err="1">
                <a:solidFill>
                  <a:srgbClr val="004261"/>
                </a:solidFill>
                <a:latin typeface="Arial"/>
                <a:cs typeface="Arial"/>
              </a:rPr>
              <a:t>Sinh</a:t>
            </a:r>
            <a:r>
              <a:rPr sz="2100" b="1" baseline="1984" dirty="0">
                <a:solidFill>
                  <a:srgbClr val="004261"/>
                </a:solidFill>
                <a:latin typeface="Arial"/>
                <a:cs typeface="Arial"/>
              </a:rPr>
              <a:t> viên: </a:t>
            </a:r>
            <a:r>
              <a:rPr lang="en-US" sz="2100" b="1" spc="-7" baseline="1984" dirty="0" err="1">
                <a:solidFill>
                  <a:srgbClr val="231F20"/>
                </a:solidFill>
                <a:latin typeface="Arial"/>
                <a:cs typeface="Arial"/>
              </a:rPr>
              <a:t>Đỗ</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Hoàng</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Khôi</a:t>
            </a:r>
            <a:endParaRPr sz="1400" b="1" dirty="0">
              <a:latin typeface="Arial"/>
              <a:cs typeface="Arial"/>
            </a:endParaRPr>
          </a:p>
          <a:p>
            <a:pPr marL="12700">
              <a:lnSpc>
                <a:spcPct val="100000"/>
              </a:lnSpc>
              <a:spcBef>
                <a:spcPts val="420"/>
              </a:spcBef>
              <a:tabLst>
                <a:tab pos="3994150" algn="l"/>
              </a:tabLst>
            </a:pPr>
            <a:r>
              <a:rPr sz="2100" b="1" baseline="1984" dirty="0">
                <a:solidFill>
                  <a:srgbClr val="004261"/>
                </a:solidFill>
                <a:latin typeface="Arial"/>
                <a:cs typeface="Arial"/>
              </a:rPr>
              <a:t>Giáo viên hướng dẫn: </a:t>
            </a:r>
            <a:r>
              <a:rPr sz="2100" b="1" baseline="1984" dirty="0">
                <a:solidFill>
                  <a:srgbClr val="231F20"/>
                </a:solidFill>
                <a:latin typeface="Arial"/>
                <a:cs typeface="Arial"/>
              </a:rPr>
              <a:t>TS. </a:t>
            </a:r>
            <a:r>
              <a:rPr lang="en-US" sz="2100" b="1" spc="-15" baseline="1984" dirty="0" err="1">
                <a:solidFill>
                  <a:srgbClr val="231F20"/>
                </a:solidFill>
                <a:latin typeface="Arial"/>
                <a:cs typeface="Arial"/>
              </a:rPr>
              <a:t>Nguyễn</a:t>
            </a:r>
            <a:r>
              <a:rPr sz="2100" b="1" spc="-52" baseline="1984" dirty="0">
                <a:solidFill>
                  <a:srgbClr val="231F20"/>
                </a:solidFill>
                <a:latin typeface="Arial"/>
                <a:cs typeface="Arial"/>
              </a:rPr>
              <a:t> </a:t>
            </a:r>
            <a:r>
              <a:rPr lang="en-US" sz="2100" b="1" spc="-7" baseline="1984" dirty="0" err="1">
                <a:solidFill>
                  <a:srgbClr val="231F20"/>
                </a:solidFill>
                <a:latin typeface="Arial"/>
                <a:cs typeface="Arial"/>
              </a:rPr>
              <a:t>Việt</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Dũng</a:t>
            </a:r>
            <a:r>
              <a:rPr sz="2100" b="1" spc="-7" baseline="1984" dirty="0">
                <a:solidFill>
                  <a:srgbClr val="231F20"/>
                </a:solidFill>
                <a:latin typeface="Arial"/>
                <a:cs typeface="Arial"/>
              </a:rPr>
              <a:t>	</a:t>
            </a:r>
            <a:r>
              <a:rPr lang="en-US" sz="1400" b="1" spc="-10" dirty="0" err="1">
                <a:solidFill>
                  <a:srgbClr val="004261"/>
                </a:solidFill>
                <a:latin typeface="Arial"/>
                <a:cs typeface="Arial"/>
              </a:rPr>
              <a:t>Trường</a:t>
            </a:r>
            <a:r>
              <a:rPr lang="en-US" sz="1400" b="1" spc="-10" dirty="0">
                <a:solidFill>
                  <a:srgbClr val="004261"/>
                </a:solidFill>
                <a:latin typeface="Arial"/>
                <a:cs typeface="Arial"/>
              </a:rPr>
              <a:t> </a:t>
            </a:r>
            <a:r>
              <a:rPr lang="en-US" sz="1400" b="1" spc="-10" dirty="0" err="1">
                <a:solidFill>
                  <a:srgbClr val="004261"/>
                </a:solidFill>
                <a:latin typeface="Arial"/>
                <a:cs typeface="Arial"/>
              </a:rPr>
              <a:t>Điện</a:t>
            </a:r>
            <a:r>
              <a:rPr lang="en-US" sz="1400" b="1" spc="-10" dirty="0">
                <a:solidFill>
                  <a:srgbClr val="004261"/>
                </a:solidFill>
                <a:latin typeface="Arial"/>
                <a:cs typeface="Arial"/>
              </a:rPr>
              <a:t> – </a:t>
            </a:r>
            <a:r>
              <a:rPr lang="en-US" sz="1400" b="1" spc="-10" dirty="0" err="1">
                <a:solidFill>
                  <a:srgbClr val="004261"/>
                </a:solidFill>
                <a:latin typeface="Arial"/>
                <a:cs typeface="Arial"/>
              </a:rPr>
              <a:t>Điện</a:t>
            </a:r>
            <a:r>
              <a:rPr lang="en-US" sz="1400" b="1" spc="-10" dirty="0">
                <a:solidFill>
                  <a:srgbClr val="004261"/>
                </a:solidFill>
                <a:latin typeface="Arial"/>
                <a:cs typeface="Arial"/>
              </a:rPr>
              <a:t> </a:t>
            </a:r>
            <a:r>
              <a:rPr lang="en-US" sz="1400" b="1" spc="-10" dirty="0" err="1">
                <a:solidFill>
                  <a:srgbClr val="004261"/>
                </a:solidFill>
                <a:latin typeface="Arial"/>
                <a:cs typeface="Arial"/>
              </a:rPr>
              <a:t>tử</a:t>
            </a:r>
            <a:r>
              <a:rPr lang="vi-VN" sz="1400" b="1" dirty="0">
                <a:solidFill>
                  <a:srgbClr val="004261"/>
                </a:solidFill>
                <a:latin typeface="Arial"/>
                <a:cs typeface="Arial"/>
              </a:rPr>
              <a:t> </a:t>
            </a:r>
            <a:r>
              <a:rPr sz="1400" b="1" spc="-5" dirty="0">
                <a:solidFill>
                  <a:srgbClr val="004261"/>
                </a:solidFill>
                <a:latin typeface="Arial"/>
                <a:cs typeface="Arial"/>
              </a:rPr>
              <a:t>– </a:t>
            </a:r>
            <a:r>
              <a:rPr sz="1400" b="1" dirty="0">
                <a:solidFill>
                  <a:srgbClr val="004261"/>
                </a:solidFill>
                <a:latin typeface="Arial"/>
                <a:cs typeface="Arial"/>
              </a:rPr>
              <a:t>Đại Học </a:t>
            </a:r>
            <a:r>
              <a:rPr sz="1400" b="1" spc="-5" dirty="0">
                <a:solidFill>
                  <a:srgbClr val="004261"/>
                </a:solidFill>
                <a:latin typeface="Arial"/>
                <a:cs typeface="Arial"/>
              </a:rPr>
              <a:t>Bách </a:t>
            </a:r>
            <a:r>
              <a:rPr sz="1400" b="1" dirty="0">
                <a:solidFill>
                  <a:srgbClr val="004261"/>
                </a:solidFill>
                <a:latin typeface="Arial"/>
                <a:cs typeface="Arial"/>
              </a:rPr>
              <a:t>Khoa </a:t>
            </a:r>
            <a:r>
              <a:rPr sz="1400" b="1" spc="-5" dirty="0">
                <a:solidFill>
                  <a:srgbClr val="004261"/>
                </a:solidFill>
                <a:latin typeface="Arial"/>
                <a:cs typeface="Arial"/>
              </a:rPr>
              <a:t>Hà</a:t>
            </a:r>
            <a:r>
              <a:rPr sz="1400" b="1" spc="-40" dirty="0">
                <a:solidFill>
                  <a:srgbClr val="004261"/>
                </a:solidFill>
                <a:latin typeface="Arial"/>
                <a:cs typeface="Arial"/>
              </a:rPr>
              <a:t> </a:t>
            </a:r>
            <a:r>
              <a:rPr sz="1400" b="1" dirty="0">
                <a:solidFill>
                  <a:srgbClr val="004261"/>
                </a:solidFill>
                <a:latin typeface="Arial"/>
                <a:cs typeface="Arial"/>
              </a:rPr>
              <a:t>Nội</a:t>
            </a:r>
            <a:endParaRPr sz="1400" b="1" dirty="0">
              <a:latin typeface="Arial"/>
              <a:cs typeface="Arial"/>
            </a:endParaRPr>
          </a:p>
        </p:txBody>
      </p:sp>
      <p:sp>
        <p:nvSpPr>
          <p:cNvPr id="163" name="object 72">
            <a:extLst>
              <a:ext uri="{FF2B5EF4-FFF2-40B4-BE49-F238E27FC236}">
                <a16:creationId xmlns:a16="http://schemas.microsoft.com/office/drawing/2014/main" id="{8270E286-774D-4CE9-B454-1E6591C1735B}"/>
              </a:ext>
            </a:extLst>
          </p:cNvPr>
          <p:cNvSpPr txBox="1"/>
          <p:nvPr/>
        </p:nvSpPr>
        <p:spPr>
          <a:xfrm>
            <a:off x="3846779" y="3676650"/>
            <a:ext cx="2997758" cy="246221"/>
          </a:xfrm>
          <a:prstGeom prst="rect">
            <a:avLst/>
          </a:prstGeom>
        </p:spPr>
        <p:txBody>
          <a:bodyPr vert="horz" wrap="square" lIns="0" tIns="0" rIns="0" bIns="0" rtlCol="0">
            <a:spAutoFit/>
          </a:bodyPr>
          <a:lstStyle/>
          <a:p>
            <a:pPr marL="101600">
              <a:lnSpc>
                <a:spcPct val="100000"/>
              </a:lnSpc>
              <a:spcBef>
                <a:spcPts val="745"/>
              </a:spcBef>
            </a:pPr>
            <a:r>
              <a:rPr lang="en-US" sz="1600" b="1" dirty="0">
                <a:solidFill>
                  <a:srgbClr val="004261"/>
                </a:solidFill>
                <a:latin typeface="Arial"/>
                <a:cs typeface="Arial"/>
              </a:rPr>
              <a:t>Experiment Implementation</a:t>
            </a:r>
            <a:endParaRPr sz="1200" dirty="0">
              <a:latin typeface="Arial"/>
              <a:cs typeface="Arial"/>
            </a:endParaRPr>
          </a:p>
        </p:txBody>
      </p:sp>
      <p:graphicFrame>
        <p:nvGraphicFramePr>
          <p:cNvPr id="4" name="Chart 3">
            <a:extLst>
              <a:ext uri="{FF2B5EF4-FFF2-40B4-BE49-F238E27FC236}">
                <a16:creationId xmlns:a16="http://schemas.microsoft.com/office/drawing/2014/main" id="{549A009B-C175-F725-6229-C8F1763D1301}"/>
              </a:ext>
            </a:extLst>
          </p:cNvPr>
          <p:cNvGraphicFramePr/>
          <p:nvPr>
            <p:extLst>
              <p:ext uri="{D42A27DB-BD31-4B8C-83A1-F6EECF244321}">
                <p14:modId xmlns:p14="http://schemas.microsoft.com/office/powerpoint/2010/main" val="1737847536"/>
              </p:ext>
            </p:extLst>
          </p:nvPr>
        </p:nvGraphicFramePr>
        <p:xfrm>
          <a:off x="3931124" y="8549002"/>
          <a:ext cx="2829067" cy="15489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5E22E89-C145-C56F-F80A-B911198F7CC6}"/>
              </a:ext>
            </a:extLst>
          </p:cNvPr>
          <p:cNvGraphicFramePr/>
          <p:nvPr>
            <p:extLst>
              <p:ext uri="{D42A27DB-BD31-4B8C-83A1-F6EECF244321}">
                <p14:modId xmlns:p14="http://schemas.microsoft.com/office/powerpoint/2010/main" val="497611659"/>
              </p:ext>
            </p:extLst>
          </p:nvPr>
        </p:nvGraphicFramePr>
        <p:xfrm>
          <a:off x="3745533" y="10070217"/>
          <a:ext cx="3209926" cy="15489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able 8">
            <a:extLst>
              <a:ext uri="{FF2B5EF4-FFF2-40B4-BE49-F238E27FC236}">
                <a16:creationId xmlns:a16="http://schemas.microsoft.com/office/drawing/2014/main" id="{6F0287DB-F4F6-14C3-2B04-D39CF578069D}"/>
              </a:ext>
            </a:extLst>
          </p:cNvPr>
          <p:cNvGraphicFramePr>
            <a:graphicFrameLocks noGrp="1"/>
          </p:cNvGraphicFramePr>
          <p:nvPr>
            <p:extLst>
              <p:ext uri="{D42A27DB-BD31-4B8C-83A1-F6EECF244321}">
                <p14:modId xmlns:p14="http://schemas.microsoft.com/office/powerpoint/2010/main" val="1367993028"/>
              </p:ext>
            </p:extLst>
          </p:nvPr>
        </p:nvGraphicFramePr>
        <p:xfrm>
          <a:off x="7223176" y="3604360"/>
          <a:ext cx="3214544" cy="1645920"/>
        </p:xfrm>
        <a:graphic>
          <a:graphicData uri="http://schemas.openxmlformats.org/drawingml/2006/table">
            <a:tbl>
              <a:tblPr firstRow="1" bandRow="1">
                <a:tableStyleId>{5C22544A-7EE6-4342-B048-85BDC9FD1C3A}</a:tableStyleId>
              </a:tblPr>
              <a:tblGrid>
                <a:gridCol w="2695524">
                  <a:extLst>
                    <a:ext uri="{9D8B030D-6E8A-4147-A177-3AD203B41FA5}">
                      <a16:colId xmlns:a16="http://schemas.microsoft.com/office/drawing/2014/main" val="2215555840"/>
                    </a:ext>
                  </a:extLst>
                </a:gridCol>
                <a:gridCol w="519020">
                  <a:extLst>
                    <a:ext uri="{9D8B030D-6E8A-4147-A177-3AD203B41FA5}">
                      <a16:colId xmlns:a16="http://schemas.microsoft.com/office/drawing/2014/main" val="2988711747"/>
                    </a:ext>
                  </a:extLst>
                </a:gridCol>
              </a:tblGrid>
              <a:tr h="257502">
                <a:tc>
                  <a:txBody>
                    <a:bodyPr/>
                    <a:lstStyle/>
                    <a:p>
                      <a:r>
                        <a:rPr lang="en-US" sz="1200" dirty="0">
                          <a:latin typeface="Arial" panose="020B0604020202020204" pitchFamily="34" charset="0"/>
                          <a:cs typeface="Arial" panose="020B0604020202020204" pitchFamily="34" charset="0"/>
                        </a:rPr>
                        <a:t>MobileNetV3Large</a:t>
                      </a:r>
                    </a:p>
                  </a:txBody>
                  <a:tcPr/>
                </a:tc>
                <a:tc>
                  <a:txBody>
                    <a:bodyPr/>
                    <a:lstStyle/>
                    <a:p>
                      <a:r>
                        <a:rPr lang="en-US" sz="1200" dirty="0">
                          <a:latin typeface="Arial" panose="020B0604020202020204" pitchFamily="34" charset="0"/>
                          <a:cs typeface="Arial" panose="020B0604020202020204" pitchFamily="34" charset="0"/>
                        </a:rPr>
                        <a:t>Acc</a:t>
                      </a:r>
                    </a:p>
                  </a:txBody>
                  <a:tcPr/>
                </a:tc>
                <a:extLst>
                  <a:ext uri="{0D108BD9-81ED-4DB2-BD59-A6C34878D82A}">
                    <a16:rowId xmlns:a16="http://schemas.microsoft.com/office/drawing/2014/main" val="1922842207"/>
                  </a:ext>
                </a:extLst>
              </a:tr>
              <a:tr h="429171">
                <a:tc>
                  <a:txBody>
                    <a:bodyPr/>
                    <a:lstStyle/>
                    <a:p>
                      <a:r>
                        <a:rPr lang="en-US" sz="1200" b="0" i="0" dirty="0">
                          <a:solidFill>
                            <a:srgbClr val="000000"/>
                          </a:solidFill>
                          <a:effectLst/>
                          <a:latin typeface="NimbusRomNo9L-Regu"/>
                        </a:rPr>
                        <a:t>MobileNetV3Large-Layer[:246] + Soft-Attention + Metadata </a:t>
                      </a:r>
                      <a:endParaRPr lang="en-US" dirty="0">
                        <a:effectLst/>
                      </a:endParaRPr>
                    </a:p>
                  </a:txBody>
                  <a:tcPr anchor="ctr"/>
                </a:tc>
                <a:tc>
                  <a:txBody>
                    <a:bodyPr/>
                    <a:lstStyle/>
                    <a:p>
                      <a:r>
                        <a:rPr lang="en-US" sz="1200" b="0" i="0">
                          <a:solidFill>
                            <a:srgbClr val="000000"/>
                          </a:solidFill>
                          <a:effectLst/>
                          <a:latin typeface="NimbusRomNo9L-Regu"/>
                        </a:rPr>
                        <a:t>0.84</a:t>
                      </a:r>
                      <a:endParaRPr lang="en-US">
                        <a:effectLst/>
                      </a:endParaRPr>
                    </a:p>
                  </a:txBody>
                  <a:tcPr anchor="ctr"/>
                </a:tc>
                <a:extLst>
                  <a:ext uri="{0D108BD9-81ED-4DB2-BD59-A6C34878D82A}">
                    <a16:rowId xmlns:a16="http://schemas.microsoft.com/office/drawing/2014/main" val="1698196326"/>
                  </a:ext>
                </a:extLst>
              </a:tr>
              <a:tr h="429171">
                <a:tc>
                  <a:txBody>
                    <a:bodyPr/>
                    <a:lstStyle/>
                    <a:p>
                      <a:r>
                        <a:rPr lang="en-US" sz="1200" b="0" i="0" dirty="0">
                          <a:solidFill>
                            <a:srgbClr val="000000"/>
                          </a:solidFill>
                          <a:effectLst/>
                          <a:latin typeface="NimbusRomNo9L-Regu"/>
                        </a:rPr>
                        <a:t>MobileNetV3Large-Layer[:240] + Soft-Attention + Metadata </a:t>
                      </a:r>
                      <a:endParaRPr lang="en-US" dirty="0">
                        <a:effectLst/>
                      </a:endParaRPr>
                    </a:p>
                  </a:txBody>
                  <a:tcPr anchor="ctr"/>
                </a:tc>
                <a:tc>
                  <a:txBody>
                    <a:bodyPr/>
                    <a:lstStyle/>
                    <a:p>
                      <a:r>
                        <a:rPr lang="en-US" sz="1200" b="1" i="0" dirty="0">
                          <a:solidFill>
                            <a:srgbClr val="000000"/>
                          </a:solidFill>
                          <a:effectLst/>
                          <a:latin typeface="NimbusRomNo9L-Medi"/>
                        </a:rPr>
                        <a:t>0.86</a:t>
                      </a:r>
                      <a:endParaRPr lang="en-US" dirty="0">
                        <a:effectLst/>
                      </a:endParaRPr>
                    </a:p>
                  </a:txBody>
                  <a:tcPr anchor="ctr"/>
                </a:tc>
                <a:extLst>
                  <a:ext uri="{0D108BD9-81ED-4DB2-BD59-A6C34878D82A}">
                    <a16:rowId xmlns:a16="http://schemas.microsoft.com/office/drawing/2014/main" val="3905233588"/>
                  </a:ext>
                </a:extLst>
              </a:tr>
              <a:tr h="429171">
                <a:tc>
                  <a:txBody>
                    <a:bodyPr/>
                    <a:lstStyle/>
                    <a:p>
                      <a:r>
                        <a:rPr lang="en-US" sz="1200" b="0" i="0">
                          <a:solidFill>
                            <a:srgbClr val="000000"/>
                          </a:solidFill>
                          <a:effectLst/>
                          <a:latin typeface="NimbusRomNo9L-Regu"/>
                        </a:rPr>
                        <a:t>MobileNetV3Large-Layer[:230] + Soft-Attention + Metadata </a:t>
                      </a:r>
                      <a:endParaRPr lang="en-US">
                        <a:effectLst/>
                      </a:endParaRPr>
                    </a:p>
                  </a:txBody>
                  <a:tcPr anchor="ctr"/>
                </a:tc>
                <a:tc>
                  <a:txBody>
                    <a:bodyPr/>
                    <a:lstStyle/>
                    <a:p>
                      <a:r>
                        <a:rPr lang="en-US" sz="1200" b="0" i="0" dirty="0">
                          <a:solidFill>
                            <a:srgbClr val="000000"/>
                          </a:solidFill>
                          <a:effectLst/>
                          <a:latin typeface="NimbusRomNo9L-Regu"/>
                        </a:rPr>
                        <a:t>0.84</a:t>
                      </a:r>
                      <a:endParaRPr lang="en-US" dirty="0">
                        <a:effectLst/>
                      </a:endParaRPr>
                    </a:p>
                  </a:txBody>
                  <a:tcPr anchor="ctr"/>
                </a:tc>
                <a:extLst>
                  <a:ext uri="{0D108BD9-81ED-4DB2-BD59-A6C34878D82A}">
                    <a16:rowId xmlns:a16="http://schemas.microsoft.com/office/drawing/2014/main" val="28390725"/>
                  </a:ext>
                </a:extLst>
              </a:tr>
            </a:tbl>
          </a:graphicData>
        </a:graphic>
      </p:graphicFrame>
      <p:graphicFrame>
        <p:nvGraphicFramePr>
          <p:cNvPr id="162" name="Table 8">
            <a:extLst>
              <a:ext uri="{FF2B5EF4-FFF2-40B4-BE49-F238E27FC236}">
                <a16:creationId xmlns:a16="http://schemas.microsoft.com/office/drawing/2014/main" id="{748B4894-E494-23A8-F417-858A33FFD592}"/>
              </a:ext>
            </a:extLst>
          </p:cNvPr>
          <p:cNvGraphicFramePr>
            <a:graphicFrameLocks noGrp="1"/>
          </p:cNvGraphicFramePr>
          <p:nvPr>
            <p:extLst>
              <p:ext uri="{D42A27DB-BD31-4B8C-83A1-F6EECF244321}">
                <p14:modId xmlns:p14="http://schemas.microsoft.com/office/powerpoint/2010/main" val="4284756699"/>
              </p:ext>
            </p:extLst>
          </p:nvPr>
        </p:nvGraphicFramePr>
        <p:xfrm>
          <a:off x="7223176" y="5366280"/>
          <a:ext cx="1475366" cy="2090640"/>
        </p:xfrm>
        <a:graphic>
          <a:graphicData uri="http://schemas.openxmlformats.org/drawingml/2006/table">
            <a:tbl>
              <a:tblPr firstRow="1" bandRow="1">
                <a:tableStyleId>{5C22544A-7EE6-4342-B048-85BDC9FD1C3A}</a:tableStyleId>
              </a:tblPr>
              <a:tblGrid>
                <a:gridCol w="960820">
                  <a:extLst>
                    <a:ext uri="{9D8B030D-6E8A-4147-A177-3AD203B41FA5}">
                      <a16:colId xmlns:a16="http://schemas.microsoft.com/office/drawing/2014/main" val="2215555840"/>
                    </a:ext>
                  </a:extLst>
                </a:gridCol>
                <a:gridCol w="514546">
                  <a:extLst>
                    <a:ext uri="{9D8B030D-6E8A-4147-A177-3AD203B41FA5}">
                      <a16:colId xmlns:a16="http://schemas.microsoft.com/office/drawing/2014/main" val="2988711747"/>
                    </a:ext>
                  </a:extLst>
                </a:gridCol>
              </a:tblGrid>
              <a:tr h="437165">
                <a:tc gridSpan="2">
                  <a:txBody>
                    <a:bodyPr/>
                    <a:lstStyle/>
                    <a:p>
                      <a:pPr algn="ctr"/>
                      <a:r>
                        <a:rPr lang="en-US" sz="1200" dirty="0">
                          <a:latin typeface="Arial" panose="020B0604020202020204" pitchFamily="34" charset="0"/>
                          <a:cs typeface="Arial" panose="020B0604020202020204" pitchFamily="34" charset="0"/>
                        </a:rPr>
                        <a:t>MobileNetV3 indicator</a:t>
                      </a:r>
                    </a:p>
                  </a:txBody>
                  <a:tcPr/>
                </a:tc>
                <a:tc hMerge="1">
                  <a:txBody>
                    <a:bodyPr/>
                    <a:lstStyle/>
                    <a:p>
                      <a:pPr algn="ct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2842207"/>
                  </a:ext>
                </a:extLst>
              </a:tr>
              <a:tr h="359520">
                <a:tc>
                  <a:txBody>
                    <a:bodyPr/>
                    <a:lstStyle/>
                    <a:p>
                      <a:r>
                        <a:rPr lang="en-US" sz="1200" b="0" i="0" dirty="0">
                          <a:solidFill>
                            <a:srgbClr val="000000"/>
                          </a:solidFill>
                          <a:effectLst/>
                          <a:latin typeface="NimbusRomNo9L-Regu"/>
                        </a:rPr>
                        <a:t>Accuracy </a:t>
                      </a:r>
                      <a:endParaRPr lang="en-US" dirty="0">
                        <a:effectLst/>
                      </a:endParaRPr>
                    </a:p>
                  </a:txBody>
                  <a:tcPr anchor="ctr"/>
                </a:tc>
                <a:tc>
                  <a:txBody>
                    <a:bodyPr/>
                    <a:lstStyle/>
                    <a:p>
                      <a:r>
                        <a:rPr lang="en-US" sz="1200" b="0" i="0">
                          <a:solidFill>
                            <a:srgbClr val="000000"/>
                          </a:solidFill>
                          <a:effectLst/>
                          <a:latin typeface="NimbusRomNo9L-Regu"/>
                        </a:rPr>
                        <a:t>0.86</a:t>
                      </a:r>
                      <a:endParaRPr lang="en-US">
                        <a:effectLst/>
                      </a:endParaRPr>
                    </a:p>
                  </a:txBody>
                  <a:tcPr anchor="ctr"/>
                </a:tc>
                <a:extLst>
                  <a:ext uri="{0D108BD9-81ED-4DB2-BD59-A6C34878D82A}">
                    <a16:rowId xmlns:a16="http://schemas.microsoft.com/office/drawing/2014/main" val="1698196326"/>
                  </a:ext>
                </a:extLst>
              </a:tr>
              <a:tr h="449401">
                <a:tc>
                  <a:txBody>
                    <a:bodyPr/>
                    <a:lstStyle/>
                    <a:p>
                      <a:r>
                        <a:rPr lang="en-US" sz="1200" b="0" i="0" dirty="0">
                          <a:solidFill>
                            <a:srgbClr val="000000"/>
                          </a:solidFill>
                          <a:effectLst/>
                          <a:latin typeface="NimbusRomNo9L-Regu"/>
                        </a:rPr>
                        <a:t>Precision</a:t>
                      </a:r>
                    </a:p>
                    <a:p>
                      <a:r>
                        <a:rPr lang="en-US" sz="1200" b="0" i="0" dirty="0">
                          <a:solidFill>
                            <a:srgbClr val="000000"/>
                          </a:solidFill>
                          <a:effectLst/>
                          <a:latin typeface="NimbusRomNo9L-Regu"/>
                        </a:rPr>
                        <a:t>(avg)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1299123983"/>
                  </a:ext>
                </a:extLst>
              </a:tr>
              <a:tr h="449401">
                <a:tc>
                  <a:txBody>
                    <a:bodyPr/>
                    <a:lstStyle/>
                    <a:p>
                      <a:r>
                        <a:rPr lang="en-US" sz="1200" b="0" i="0" dirty="0">
                          <a:solidFill>
                            <a:srgbClr val="000000"/>
                          </a:solidFill>
                          <a:effectLst/>
                          <a:latin typeface="NimbusRomNo9L-Regu"/>
                        </a:rPr>
                        <a:t>F1-score</a:t>
                      </a:r>
                    </a:p>
                    <a:p>
                      <a:r>
                        <a:rPr lang="en-US" sz="1200" b="0" i="0" dirty="0">
                          <a:solidFill>
                            <a:srgbClr val="000000"/>
                          </a:solidFill>
                          <a:effectLst/>
                          <a:latin typeface="NimbusRomNo9L-Regu"/>
                        </a:rPr>
                        <a:t>(avg)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3905233588"/>
                  </a:ext>
                </a:extLst>
              </a:tr>
              <a:tr h="359520">
                <a:tc>
                  <a:txBody>
                    <a:bodyPr/>
                    <a:lstStyle/>
                    <a:p>
                      <a:r>
                        <a:rPr lang="en-US" sz="1200" b="0" i="0" dirty="0">
                          <a:solidFill>
                            <a:srgbClr val="000000"/>
                          </a:solidFill>
                          <a:effectLst/>
                          <a:latin typeface="NimbusRomNo9L-Regu"/>
                        </a:rPr>
                        <a:t>Recall(avg)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28390725"/>
                  </a:ext>
                </a:extLst>
              </a:tr>
            </a:tbl>
          </a:graphicData>
        </a:graphic>
      </p:graphicFrame>
      <p:sp>
        <p:nvSpPr>
          <p:cNvPr id="10" name="TextBox 9">
            <a:extLst>
              <a:ext uri="{FF2B5EF4-FFF2-40B4-BE49-F238E27FC236}">
                <a16:creationId xmlns:a16="http://schemas.microsoft.com/office/drawing/2014/main" id="{19294524-EA09-EAC5-A44B-9A50E61A62D8}"/>
              </a:ext>
            </a:extLst>
          </p:cNvPr>
          <p:cNvSpPr txBox="1"/>
          <p:nvPr/>
        </p:nvSpPr>
        <p:spPr>
          <a:xfrm>
            <a:off x="8784318" y="5385069"/>
            <a:ext cx="1681086" cy="2492990"/>
          </a:xfrm>
          <a:prstGeom prst="rect">
            <a:avLst/>
          </a:prstGeom>
          <a:noFill/>
        </p:spPr>
        <p:txBody>
          <a:bodyPr wrap="square" rtlCol="0">
            <a:spAutoFit/>
          </a:bodyPr>
          <a:lstStyle/>
          <a:p>
            <a:pPr marL="171450" indent="-171450">
              <a:buFontTx/>
              <a:buChar char="-"/>
            </a:pPr>
            <a:r>
              <a:rPr lang="en-US" sz="1200" dirty="0">
                <a:latin typeface="Arial" panose="020B0604020202020204" pitchFamily="34" charset="0"/>
                <a:cs typeface="Arial" panose="020B0604020202020204" pitchFamily="34" charset="0"/>
              </a:rPr>
              <a:t>The expected result of the f1-score and recall score was 0.81 as opposed to 0.71. </a:t>
            </a:r>
          </a:p>
          <a:p>
            <a:pPr marL="171450" indent="-171450">
              <a:buFontTx/>
              <a:buChar char="-"/>
            </a:pPr>
            <a:r>
              <a:rPr lang="en-US" sz="1200" dirty="0">
                <a:latin typeface="Arial" panose="020B0604020202020204" pitchFamily="34" charset="0"/>
                <a:cs typeface="Arial" panose="020B0604020202020204" pitchFamily="34" charset="0"/>
              </a:rPr>
              <a:t>MobileNetV3Large performance is nearly equal to DenseNet201 and InceptionResNetV2though its parameter is small. </a:t>
            </a:r>
          </a:p>
          <a:p>
            <a:pPr algn="just"/>
            <a:endParaRPr lang="en-US" sz="1200" dirty="0">
              <a:latin typeface="Arial" panose="020B0604020202020204" pitchFamily="34" charset="0"/>
              <a:cs typeface="Arial" panose="020B0604020202020204" pitchFamily="34" charset="0"/>
            </a:endParaRPr>
          </a:p>
        </p:txBody>
      </p:sp>
      <p:pic>
        <p:nvPicPr>
          <p:cNvPr id="12" name="Picture 11" descr="Chart, waterfall chart&#10;&#10;Description automatically generated">
            <a:extLst>
              <a:ext uri="{FF2B5EF4-FFF2-40B4-BE49-F238E27FC236}">
                <a16:creationId xmlns:a16="http://schemas.microsoft.com/office/drawing/2014/main" id="{DEA11F23-92A3-37BD-4F95-11080435F6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9184" y="4090242"/>
            <a:ext cx="3216275" cy="1408642"/>
          </a:xfrm>
          <a:prstGeom prst="rect">
            <a:avLst/>
          </a:prstGeom>
        </p:spPr>
      </p:pic>
      <p:sp>
        <p:nvSpPr>
          <p:cNvPr id="13" name="TextBox 12">
            <a:extLst>
              <a:ext uri="{FF2B5EF4-FFF2-40B4-BE49-F238E27FC236}">
                <a16:creationId xmlns:a16="http://schemas.microsoft.com/office/drawing/2014/main" id="{4CD0F5C6-D5C1-5125-4DC5-C9D91C6484BF}"/>
              </a:ext>
            </a:extLst>
          </p:cNvPr>
          <p:cNvSpPr txBox="1"/>
          <p:nvPr/>
        </p:nvSpPr>
        <p:spPr>
          <a:xfrm>
            <a:off x="4759412" y="5482057"/>
            <a:ext cx="13716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Overall Model</a:t>
            </a:r>
          </a:p>
        </p:txBody>
      </p:sp>
      <p:sp>
        <p:nvSpPr>
          <p:cNvPr id="165" name="TextBox 164">
            <a:extLst>
              <a:ext uri="{FF2B5EF4-FFF2-40B4-BE49-F238E27FC236}">
                <a16:creationId xmlns:a16="http://schemas.microsoft.com/office/drawing/2014/main" id="{2FC78E51-D794-86C5-D2EA-1598943BBF1D}"/>
              </a:ext>
            </a:extLst>
          </p:cNvPr>
          <p:cNvSpPr txBox="1"/>
          <p:nvPr/>
        </p:nvSpPr>
        <p:spPr>
          <a:xfrm>
            <a:off x="4584700" y="7329785"/>
            <a:ext cx="1371600"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Soft-Attention Module</a:t>
            </a:r>
          </a:p>
        </p:txBody>
      </p:sp>
      <p:pic>
        <p:nvPicPr>
          <p:cNvPr id="17" name="Picture 16" descr="Timeline&#10;&#10;Description automatically generated">
            <a:extLst>
              <a:ext uri="{FF2B5EF4-FFF2-40B4-BE49-F238E27FC236}">
                <a16:creationId xmlns:a16="http://schemas.microsoft.com/office/drawing/2014/main" id="{36007512-9EA3-CAB5-CD5D-2C82544DB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9184" y="5882277"/>
            <a:ext cx="3209926" cy="1429371"/>
          </a:xfrm>
          <a:prstGeom prst="rect">
            <a:avLst/>
          </a:prstGeom>
        </p:spPr>
      </p:pic>
      <p:sp>
        <p:nvSpPr>
          <p:cNvPr id="28" name="object 74">
            <a:extLst>
              <a:ext uri="{FF2B5EF4-FFF2-40B4-BE49-F238E27FC236}">
                <a16:creationId xmlns:a16="http://schemas.microsoft.com/office/drawing/2014/main" id="{83319F54-8F29-7B5C-2978-EEBC18CFE41B}"/>
              </a:ext>
            </a:extLst>
          </p:cNvPr>
          <p:cNvSpPr txBox="1"/>
          <p:nvPr/>
        </p:nvSpPr>
        <p:spPr>
          <a:xfrm>
            <a:off x="7221445" y="8258585"/>
            <a:ext cx="3216275" cy="3801041"/>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600" b="1" spc="-5" dirty="0">
                <a:solidFill>
                  <a:srgbClr val="004261"/>
                </a:solidFill>
                <a:latin typeface="Arial"/>
                <a:cs typeface="Arial"/>
              </a:rPr>
              <a:t>Conclusion</a:t>
            </a:r>
            <a:endParaRPr sz="1600" dirty="0">
              <a:latin typeface="Arial"/>
              <a:cs typeface="Arial"/>
            </a:endParaRPr>
          </a:p>
          <a:p>
            <a:pPr marL="12700" marR="5080" indent="158115" algn="just">
              <a:lnSpc>
                <a:spcPct val="100000"/>
              </a:lnSpc>
              <a:spcBef>
                <a:spcPts val="920"/>
              </a:spcBef>
            </a:pPr>
            <a:r>
              <a:rPr lang="en-US" sz="1200" b="0" i="0" dirty="0">
                <a:solidFill>
                  <a:srgbClr val="000000"/>
                </a:solidFill>
                <a:effectLst/>
                <a:latin typeface="Arial" panose="020B0604020202020204" pitchFamily="34" charset="0"/>
                <a:cs typeface="Arial" panose="020B0604020202020204" pitchFamily="34" charset="0"/>
              </a:rPr>
              <a:t>In this paper, the objectives are to analyze the effect of metadata on the performance of the model and construct an optimized and balanced model that can be used on mobile phones or electronic devices. The experiment shows that metadata improves the model performance, the factor that makes the model much more imbalanced is the augmented data. This problem can be solved by using the aforementioned weighted loss function. Using the weighted loss function makes the expected value of model f1-score and recall score increase. At the end of the experiment, the mobile model is found that can achieve great performance without either a large number of parameters or depth.</a:t>
            </a:r>
          </a:p>
          <a:p>
            <a:pPr marL="12700" marR="5080" indent="158115" algn="just">
              <a:lnSpc>
                <a:spcPct val="100000"/>
              </a:lnSpc>
              <a:spcBef>
                <a:spcPts val="920"/>
              </a:spcBef>
            </a:pPr>
            <a:r>
              <a:rPr lang="en-US" sz="1200" dirty="0">
                <a:latin typeface="Arial" panose="020B0604020202020204" pitchFamily="34" charset="0"/>
                <a:cs typeface="Arial" panose="020B0604020202020204" pitchFamily="34" charset="0"/>
              </a:rPr>
              <a:t> </a:t>
            </a:r>
            <a:br>
              <a:rPr lang="en-US" sz="1200" dirty="0">
                <a:latin typeface="Arial" panose="020B0604020202020204" pitchFamily="34" charset="0"/>
                <a:cs typeface="Arial" panose="020B0604020202020204" pitchFamily="34" charset="0"/>
              </a:rPr>
            </a:br>
            <a:endParaRPr sz="1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610332F3A004E81E5A324FCC0F440" ma:contentTypeVersion="7" ma:contentTypeDescription="Create a new document." ma:contentTypeScope="" ma:versionID="327442869e1cf83389b5458b0fb12e91">
  <xsd:schema xmlns:xsd="http://www.w3.org/2001/XMLSchema" xmlns:xs="http://www.w3.org/2001/XMLSchema" xmlns:p="http://schemas.microsoft.com/office/2006/metadata/properties" xmlns:ns2="d73d37cb-f56e-4a4c-9c76-4f37d91a968d" targetNamespace="http://schemas.microsoft.com/office/2006/metadata/properties" ma:root="true" ma:fieldsID="99ba2cf0ca8fe2369670818979081735" ns2:_="">
    <xsd:import namespace="d73d37cb-f56e-4a4c-9c76-4f37d91a96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d37cb-f56e-4a4c-9c76-4f37d91a9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25A609-A46A-42EE-99A1-9DAEE45F1E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d37cb-f56e-4a4c-9c76-4f37d91a9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E962A-4564-4CA0-BBAC-1D2E4A7A81FD}">
  <ds:schemaRefs>
    <ds:schemaRef ds:uri="http://schemas.microsoft.com/sharepoint/v3/contenttype/forms"/>
  </ds:schemaRefs>
</ds:datastoreItem>
</file>

<file path=customXml/itemProps3.xml><?xml version="1.0" encoding="utf-8"?>
<ds:datastoreItem xmlns:ds="http://schemas.openxmlformats.org/officeDocument/2006/customXml" ds:itemID="{8436E2A3-2E07-4A5A-9088-66518500C2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372</TotalTime>
  <Words>592</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NimbusRomNo9L-Medi</vt:lpstr>
      <vt:lpstr>NimbusRomNo9L-Regu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SVNCKH</dc:title>
  <dc:creator>admin</dc:creator>
  <cp:lastModifiedBy>Do Hoang Khoi 20200332</cp:lastModifiedBy>
  <cp:revision>29</cp:revision>
  <dcterms:created xsi:type="dcterms:W3CDTF">2016-05-10T09:15:57Z</dcterms:created>
  <dcterms:modified xsi:type="dcterms:W3CDTF">2022-06-01T08:28:46Z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2016-05-10T00:00:00Z</vt:filetime>
  </property>
  <property fmtid="{D5CDD505-2E9C-101B-9397-08002B2CF9AE}" pid="3" name="Creator">
    <vt:lpwstr>Adobe Illustrator CS6 (Windows)</vt:lpwstr>
  </property>
  <property fmtid="{D5CDD505-2E9C-101B-9397-08002B2CF9AE}" pid="4" name="LastSaved">
    <vt:filetime>2016-05-10T00:00:00Z</vt:filetime>
  </property>
  <property fmtid="{D5CDD505-2E9C-101B-9397-08002B2CF9AE}" pid="5" name="ContentTypeId">
    <vt:lpwstr>0x0101001AD610332F3A004E81E5A324FCC0F440</vt:lpwstr>
  </property>
</Properties>
</file>