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94" r:id="rId6"/>
    <p:sldId id="287" r:id="rId7"/>
    <p:sldId id="295" r:id="rId8"/>
    <p:sldId id="265" r:id="rId9"/>
    <p:sldId id="274" r:id="rId10"/>
    <p:sldId id="288" r:id="rId11"/>
    <p:sldId id="289" r:id="rId12"/>
    <p:sldId id="286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>
          <p15:clr>
            <a:srgbClr val="A4A3A4"/>
          </p15:clr>
        </p15:guide>
        <p15:guide id="2" pos="27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224" y="48"/>
      </p:cViewPr>
      <p:guideLst>
        <p:guide orient="horz" pos="2109"/>
        <p:guide pos="27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761C5-471A-4431-928D-DCF5667B6B2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E8868-2D2E-493A-B189-3B91D4B6E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2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E8868-2D2E-493A-B189-3B91D4B6EA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38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3" name="Rectangle 127"/>
          <p:cNvSpPr>
            <a:spLocks noChangeArrowheads="1"/>
          </p:cNvSpPr>
          <p:nvPr/>
        </p:nvSpPr>
        <p:spPr bwMode="gray">
          <a:xfrm>
            <a:off x="0" y="0"/>
            <a:ext cx="9144000" cy="182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1" name="Group 15"/>
          <p:cNvGrpSpPr/>
          <p:nvPr/>
        </p:nvGrpSpPr>
        <p:grpSpPr bwMode="auto"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4112" name="Freeform 16"/>
            <p:cNvSpPr/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/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Freeform 17"/>
            <p:cNvSpPr/>
            <p:nvPr/>
          </p:nvSpPr>
          <p:spPr bwMode="invGray">
            <a:xfrm>
              <a:off x="703" y="2230"/>
              <a:ext cx="34" cy="28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14" name="Freeform 18"/>
            <p:cNvSpPr/>
            <p:nvPr/>
          </p:nvSpPr>
          <p:spPr bwMode="invGray">
            <a:xfrm>
              <a:off x="1010" y="2353"/>
              <a:ext cx="39" cy="3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Freeform 19"/>
            <p:cNvSpPr/>
            <p:nvPr/>
          </p:nvSpPr>
          <p:spPr bwMode="invGray">
            <a:xfrm>
              <a:off x="1792" y="2409"/>
              <a:ext cx="98" cy="74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16" name="Freeform 20"/>
            <p:cNvSpPr/>
            <p:nvPr/>
          </p:nvSpPr>
          <p:spPr bwMode="invGray">
            <a:xfrm>
              <a:off x="1318" y="2793"/>
              <a:ext cx="158" cy="84"/>
            </a:xfrm>
            <a:custGeom>
              <a:avLst/>
              <a:gdLst/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Freeform 21"/>
            <p:cNvSpPr/>
            <p:nvPr/>
          </p:nvSpPr>
          <p:spPr bwMode="invGray">
            <a:xfrm>
              <a:off x="1448" y="2857"/>
              <a:ext cx="99" cy="41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18" name="Freeform 22"/>
            <p:cNvSpPr/>
            <p:nvPr/>
          </p:nvSpPr>
          <p:spPr bwMode="invGray">
            <a:xfrm>
              <a:off x="1553" y="288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Freeform 23"/>
            <p:cNvSpPr/>
            <p:nvPr/>
          </p:nvSpPr>
          <p:spPr bwMode="invGray">
            <a:xfrm>
              <a:off x="1609" y="2886"/>
              <a:ext cx="12" cy="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0" name="Freeform 24"/>
            <p:cNvSpPr/>
            <p:nvPr/>
          </p:nvSpPr>
          <p:spPr bwMode="invGray">
            <a:xfrm>
              <a:off x="1426" y="2040"/>
              <a:ext cx="180" cy="88"/>
            </a:xfrm>
            <a:custGeom>
              <a:avLst/>
              <a:gdLst/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Freeform 25"/>
            <p:cNvSpPr/>
            <p:nvPr/>
          </p:nvSpPr>
          <p:spPr bwMode="invGray">
            <a:xfrm>
              <a:off x="1506" y="1999"/>
              <a:ext cx="146" cy="60"/>
            </a:xfrm>
            <a:custGeom>
              <a:avLst/>
              <a:gdLst/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2" name="Freeform 26"/>
            <p:cNvSpPr/>
            <p:nvPr/>
          </p:nvSpPr>
          <p:spPr bwMode="invGray">
            <a:xfrm>
              <a:off x="1711" y="2069"/>
              <a:ext cx="233" cy="190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3" name="Freeform 27"/>
            <p:cNvSpPr/>
            <p:nvPr/>
          </p:nvSpPr>
          <p:spPr bwMode="invGray">
            <a:xfrm>
              <a:off x="1709" y="1987"/>
              <a:ext cx="44" cy="37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4" name="Freeform 28"/>
            <p:cNvSpPr/>
            <p:nvPr/>
          </p:nvSpPr>
          <p:spPr bwMode="invGray">
            <a:xfrm>
              <a:off x="1625" y="2057"/>
              <a:ext cx="65" cy="42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5" name="Freeform 29"/>
            <p:cNvSpPr/>
            <p:nvPr/>
          </p:nvSpPr>
          <p:spPr bwMode="invGray">
            <a:xfrm>
              <a:off x="1693" y="2065"/>
              <a:ext cx="54" cy="2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6" name="Freeform 30"/>
            <p:cNvSpPr/>
            <p:nvPr/>
          </p:nvSpPr>
          <p:spPr bwMode="invGray">
            <a:xfrm>
              <a:off x="1664" y="2029"/>
              <a:ext cx="64" cy="34"/>
            </a:xfrm>
            <a:custGeom>
              <a:avLst/>
              <a:gdLst/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7" name="Freeform 31"/>
            <p:cNvSpPr/>
            <p:nvPr/>
          </p:nvSpPr>
          <p:spPr bwMode="invGray">
            <a:xfrm>
              <a:off x="1637" y="1997"/>
              <a:ext cx="44" cy="24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8" name="Freeform 32"/>
            <p:cNvSpPr/>
            <p:nvPr/>
          </p:nvSpPr>
          <p:spPr bwMode="invGray">
            <a:xfrm>
              <a:off x="1751" y="2000"/>
              <a:ext cx="114" cy="7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29" name="Freeform 33"/>
            <p:cNvSpPr/>
            <p:nvPr/>
          </p:nvSpPr>
          <p:spPr bwMode="invGray">
            <a:xfrm>
              <a:off x="664" y="2245"/>
              <a:ext cx="25" cy="1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0" name="Freeform 34"/>
            <p:cNvSpPr/>
            <p:nvPr/>
          </p:nvSpPr>
          <p:spPr bwMode="invGray">
            <a:xfrm>
              <a:off x="1421" y="2756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1" name="Freeform 35"/>
            <p:cNvSpPr/>
            <p:nvPr/>
          </p:nvSpPr>
          <p:spPr bwMode="invGray">
            <a:xfrm>
              <a:off x="1424" y="2781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2" name="Freeform 36"/>
            <p:cNvSpPr/>
            <p:nvPr/>
          </p:nvSpPr>
          <p:spPr bwMode="invGray">
            <a:xfrm>
              <a:off x="1628" y="2913"/>
              <a:ext cx="15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3" name="Freeform 37"/>
            <p:cNvSpPr/>
            <p:nvPr/>
          </p:nvSpPr>
          <p:spPr bwMode="invGray">
            <a:xfrm>
              <a:off x="1752" y="2429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4" name="Freeform 38"/>
            <p:cNvSpPr/>
            <p:nvPr/>
          </p:nvSpPr>
          <p:spPr bwMode="invGray">
            <a:xfrm>
              <a:off x="1652" y="2224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5" name="Freeform 39"/>
            <p:cNvSpPr/>
            <p:nvPr/>
          </p:nvSpPr>
          <p:spPr bwMode="invGray">
            <a:xfrm>
              <a:off x="1717" y="2045"/>
              <a:ext cx="39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6" name="Freeform 40"/>
            <p:cNvSpPr/>
            <p:nvPr/>
          </p:nvSpPr>
          <p:spPr bwMode="invGray">
            <a:xfrm>
              <a:off x="1780" y="215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7" name="Freeform 41"/>
            <p:cNvSpPr/>
            <p:nvPr/>
          </p:nvSpPr>
          <p:spPr bwMode="invGray">
            <a:xfrm>
              <a:off x="1796" y="1951"/>
              <a:ext cx="696" cy="346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8" name="Freeform 42"/>
            <p:cNvSpPr/>
            <p:nvPr/>
          </p:nvSpPr>
          <p:spPr bwMode="invGray">
            <a:xfrm>
              <a:off x="2009" y="2135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9" name="Freeform 43"/>
            <p:cNvSpPr/>
            <p:nvPr/>
          </p:nvSpPr>
          <p:spPr bwMode="invGray">
            <a:xfrm>
              <a:off x="2292" y="2201"/>
              <a:ext cx="128" cy="54"/>
            </a:xfrm>
            <a:custGeom>
              <a:avLst/>
              <a:gdLst/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0" name="Freeform 44"/>
            <p:cNvSpPr/>
            <p:nvPr/>
          </p:nvSpPr>
          <p:spPr bwMode="invGray">
            <a:xfrm>
              <a:off x="2393" y="2038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1" name="Freeform 45"/>
            <p:cNvSpPr/>
            <p:nvPr/>
          </p:nvSpPr>
          <p:spPr bwMode="invGray">
            <a:xfrm>
              <a:off x="2662" y="2006"/>
              <a:ext cx="155" cy="63"/>
            </a:xfrm>
            <a:custGeom>
              <a:avLst/>
              <a:gdLst/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2" name="Freeform 46"/>
            <p:cNvSpPr/>
            <p:nvPr/>
          </p:nvSpPr>
          <p:spPr bwMode="invGray">
            <a:xfrm>
              <a:off x="2759" y="2039"/>
              <a:ext cx="48" cy="21"/>
            </a:xfrm>
            <a:custGeom>
              <a:avLst/>
              <a:gdLst/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3" name="Freeform 47"/>
            <p:cNvSpPr/>
            <p:nvPr/>
          </p:nvSpPr>
          <p:spPr bwMode="invGray">
            <a:xfrm>
              <a:off x="2467" y="2311"/>
              <a:ext cx="109" cy="132"/>
            </a:xfrm>
            <a:custGeom>
              <a:avLst/>
              <a:gdLst/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48"/>
            <p:cNvSpPr/>
            <p:nvPr/>
          </p:nvSpPr>
          <p:spPr bwMode="invGray">
            <a:xfrm>
              <a:off x="2413" y="2359"/>
              <a:ext cx="69" cy="68"/>
            </a:xfrm>
            <a:custGeom>
              <a:avLst/>
              <a:gdLst/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5" name="Freeform 49"/>
            <p:cNvSpPr/>
            <p:nvPr/>
          </p:nvSpPr>
          <p:spPr bwMode="invGray">
            <a:xfrm>
              <a:off x="4099" y="3502"/>
              <a:ext cx="474" cy="495"/>
            </a:xfrm>
            <a:custGeom>
              <a:avLst/>
              <a:gdLst/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50"/>
            <p:cNvSpPr/>
            <p:nvPr/>
          </p:nvSpPr>
          <p:spPr bwMode="invGray">
            <a:xfrm>
              <a:off x="4246" y="3241"/>
              <a:ext cx="319" cy="210"/>
            </a:xfrm>
            <a:custGeom>
              <a:avLst/>
              <a:gdLst/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51"/>
            <p:cNvSpPr/>
            <p:nvPr/>
          </p:nvSpPr>
          <p:spPr bwMode="invGray">
            <a:xfrm>
              <a:off x="4255" y="3243"/>
              <a:ext cx="311" cy="21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" y="37"/>
                </a:cxn>
                <a:cxn ang="0">
                  <a:pos x="28" y="49"/>
                </a:cxn>
                <a:cxn ang="0">
                  <a:pos x="84" y="89"/>
                </a:cxn>
                <a:cxn ang="0">
                  <a:pos x="120" y="113"/>
                </a:cxn>
                <a:cxn ang="0">
                  <a:pos x="132" y="121"/>
                </a:cxn>
                <a:cxn ang="0">
                  <a:pos x="136" y="169"/>
                </a:cxn>
                <a:cxn ang="0">
                  <a:pos x="116" y="201"/>
                </a:cxn>
                <a:cxn ang="0">
                  <a:pos x="136" y="197"/>
                </a:cxn>
                <a:cxn ang="0">
                  <a:pos x="148" y="189"/>
                </a:cxn>
                <a:cxn ang="0">
                  <a:pos x="160" y="201"/>
                </a:cxn>
                <a:cxn ang="0">
                  <a:pos x="184" y="217"/>
                </a:cxn>
                <a:cxn ang="0">
                  <a:pos x="208" y="233"/>
                </a:cxn>
                <a:cxn ang="0">
                  <a:pos x="240" y="221"/>
                </a:cxn>
                <a:cxn ang="0">
                  <a:pos x="248" y="197"/>
                </a:cxn>
                <a:cxn ang="0">
                  <a:pos x="268" y="201"/>
                </a:cxn>
                <a:cxn ang="0">
                  <a:pos x="292" y="209"/>
                </a:cxn>
                <a:cxn ang="0">
                  <a:pos x="340" y="281"/>
                </a:cxn>
                <a:cxn ang="0">
                  <a:pos x="356" y="277"/>
                </a:cxn>
                <a:cxn ang="0">
                  <a:pos x="352" y="253"/>
                </a:cxn>
                <a:cxn ang="0">
                  <a:pos x="316" y="197"/>
                </a:cxn>
                <a:cxn ang="0">
                  <a:pos x="360" y="173"/>
                </a:cxn>
                <a:cxn ang="0">
                  <a:pos x="408" y="145"/>
                </a:cxn>
                <a:cxn ang="0">
                  <a:pos x="409" y="120"/>
                </a:cxn>
                <a:cxn ang="0">
                  <a:pos x="367" y="138"/>
                </a:cxn>
                <a:cxn ang="0">
                  <a:pos x="308" y="137"/>
                </a:cxn>
                <a:cxn ang="0">
                  <a:pos x="264" y="97"/>
                </a:cxn>
                <a:cxn ang="0">
                  <a:pos x="180" y="61"/>
                </a:cxn>
                <a:cxn ang="0">
                  <a:pos x="132" y="33"/>
                </a:cxn>
                <a:cxn ang="0">
                  <a:pos x="92" y="41"/>
                </a:cxn>
                <a:cxn ang="0">
                  <a:pos x="76" y="57"/>
                </a:cxn>
                <a:cxn ang="0">
                  <a:pos x="56" y="17"/>
                </a:cxn>
                <a:cxn ang="0">
                  <a:pos x="0" y="1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8" name="Freeform 52"/>
            <p:cNvSpPr/>
            <p:nvPr/>
          </p:nvSpPr>
          <p:spPr bwMode="invGray">
            <a:xfrm>
              <a:off x="4485" y="4013"/>
              <a:ext cx="45" cy="58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53"/>
            <p:cNvSpPr/>
            <p:nvPr/>
          </p:nvSpPr>
          <p:spPr bwMode="invGray">
            <a:xfrm>
              <a:off x="4621" y="3923"/>
              <a:ext cx="164" cy="85"/>
            </a:xfrm>
            <a:custGeom>
              <a:avLst/>
              <a:gdLst/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54"/>
            <p:cNvSpPr/>
            <p:nvPr/>
          </p:nvSpPr>
          <p:spPr bwMode="invGray">
            <a:xfrm>
              <a:off x="4791" y="3873"/>
              <a:ext cx="104" cy="92"/>
            </a:xfrm>
            <a:custGeom>
              <a:avLst/>
              <a:gdLst/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55"/>
            <p:cNvSpPr/>
            <p:nvPr/>
          </p:nvSpPr>
          <p:spPr bwMode="invGray">
            <a:xfrm>
              <a:off x="4846" y="3832"/>
              <a:ext cx="37" cy="26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56"/>
            <p:cNvSpPr/>
            <p:nvPr/>
          </p:nvSpPr>
          <p:spPr bwMode="invGray">
            <a:xfrm>
              <a:off x="3123" y="3346"/>
              <a:ext cx="123" cy="201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57"/>
            <p:cNvSpPr/>
            <p:nvPr/>
          </p:nvSpPr>
          <p:spPr bwMode="invGray">
            <a:xfrm>
              <a:off x="3655" y="3034"/>
              <a:ext cx="49" cy="61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58"/>
            <p:cNvSpPr/>
            <p:nvPr/>
          </p:nvSpPr>
          <p:spPr bwMode="invGray">
            <a:xfrm>
              <a:off x="3988" y="3100"/>
              <a:ext cx="111" cy="183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5" name="Freeform 59"/>
            <p:cNvSpPr/>
            <p:nvPr/>
          </p:nvSpPr>
          <p:spPr bwMode="invGray">
            <a:xfrm>
              <a:off x="3894" y="3043"/>
              <a:ext cx="72" cy="137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60"/>
            <p:cNvSpPr/>
            <p:nvPr/>
          </p:nvSpPr>
          <p:spPr bwMode="invGray">
            <a:xfrm>
              <a:off x="3943" y="3153"/>
              <a:ext cx="40" cy="13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61"/>
            <p:cNvSpPr/>
            <p:nvPr/>
          </p:nvSpPr>
          <p:spPr bwMode="invGray">
            <a:xfrm>
              <a:off x="3988" y="3290"/>
              <a:ext cx="65" cy="5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62"/>
            <p:cNvSpPr/>
            <p:nvPr/>
          </p:nvSpPr>
          <p:spPr bwMode="invGray">
            <a:xfrm>
              <a:off x="4092" y="3195"/>
              <a:ext cx="83" cy="117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63"/>
            <p:cNvSpPr/>
            <p:nvPr/>
          </p:nvSpPr>
          <p:spPr bwMode="invGray">
            <a:xfrm>
              <a:off x="4064" y="2777"/>
              <a:ext cx="22" cy="7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64"/>
            <p:cNvSpPr/>
            <p:nvPr/>
          </p:nvSpPr>
          <p:spPr bwMode="invGray">
            <a:xfrm>
              <a:off x="4078" y="2896"/>
              <a:ext cx="61" cy="11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65"/>
            <p:cNvSpPr/>
            <p:nvPr/>
          </p:nvSpPr>
          <p:spPr bwMode="invGray">
            <a:xfrm>
              <a:off x="4121" y="3052"/>
              <a:ext cx="64" cy="7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Freeform 66"/>
            <p:cNvSpPr/>
            <p:nvPr/>
          </p:nvSpPr>
          <p:spPr bwMode="invGray">
            <a:xfrm>
              <a:off x="4197" y="3193"/>
              <a:ext cx="29" cy="49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3" name="Freeform 67"/>
            <p:cNvSpPr/>
            <p:nvPr/>
          </p:nvSpPr>
          <p:spPr bwMode="invGray">
            <a:xfrm>
              <a:off x="4181" y="3275"/>
              <a:ext cx="1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4" name="Freeform 68"/>
            <p:cNvSpPr/>
            <p:nvPr/>
          </p:nvSpPr>
          <p:spPr bwMode="invGray">
            <a:xfrm>
              <a:off x="4208" y="3265"/>
              <a:ext cx="45" cy="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5" name="Freeform 69"/>
            <p:cNvSpPr/>
            <p:nvPr/>
          </p:nvSpPr>
          <p:spPr bwMode="invGray">
            <a:xfrm>
              <a:off x="4277" y="3335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70"/>
            <p:cNvSpPr/>
            <p:nvPr/>
          </p:nvSpPr>
          <p:spPr bwMode="invGray">
            <a:xfrm>
              <a:off x="4544" y="3293"/>
              <a:ext cx="46" cy="4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7" name="Freeform 71"/>
            <p:cNvSpPr/>
            <p:nvPr/>
          </p:nvSpPr>
          <p:spPr bwMode="invGray">
            <a:xfrm>
              <a:off x="4147" y="3352"/>
              <a:ext cx="46" cy="50"/>
            </a:xfrm>
            <a:custGeom>
              <a:avLst/>
              <a:gdLst/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8" name="Freeform 72"/>
            <p:cNvSpPr/>
            <p:nvPr/>
          </p:nvSpPr>
          <p:spPr bwMode="invGray">
            <a:xfrm>
              <a:off x="4098" y="3371"/>
              <a:ext cx="32" cy="27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69" name="Freeform 73"/>
            <p:cNvSpPr/>
            <p:nvPr/>
          </p:nvSpPr>
          <p:spPr bwMode="invGray">
            <a:xfrm>
              <a:off x="4077" y="3342"/>
              <a:ext cx="24" cy="3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0" name="Freeform 74"/>
            <p:cNvSpPr/>
            <p:nvPr/>
          </p:nvSpPr>
          <p:spPr bwMode="invGray">
            <a:xfrm>
              <a:off x="4111" y="3353"/>
              <a:ext cx="34" cy="2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1" name="Freeform 75"/>
            <p:cNvSpPr/>
            <p:nvPr/>
          </p:nvSpPr>
          <p:spPr bwMode="invGray">
            <a:xfrm>
              <a:off x="4062" y="3021"/>
              <a:ext cx="27" cy="5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2" name="Freeform 76"/>
            <p:cNvSpPr/>
            <p:nvPr/>
          </p:nvSpPr>
          <p:spPr bwMode="invGray">
            <a:xfrm>
              <a:off x="4113" y="3012"/>
              <a:ext cx="19" cy="55"/>
            </a:xfrm>
            <a:custGeom>
              <a:avLst/>
              <a:gdLst/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3" name="Freeform 77"/>
            <p:cNvSpPr/>
            <p:nvPr/>
          </p:nvSpPr>
          <p:spPr bwMode="invGray">
            <a:xfrm>
              <a:off x="4135" y="2995"/>
              <a:ext cx="10" cy="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4" name="Freeform 78"/>
            <p:cNvSpPr/>
            <p:nvPr/>
          </p:nvSpPr>
          <p:spPr bwMode="invGray">
            <a:xfrm>
              <a:off x="4145" y="3007"/>
              <a:ext cx="21" cy="4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5" name="Freeform 79"/>
            <p:cNvSpPr/>
            <p:nvPr/>
          </p:nvSpPr>
          <p:spPr bwMode="invGray">
            <a:xfrm>
              <a:off x="3876" y="3076"/>
              <a:ext cx="12" cy="27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6" name="Freeform 80"/>
            <p:cNvSpPr/>
            <p:nvPr/>
          </p:nvSpPr>
          <p:spPr bwMode="invGray">
            <a:xfrm>
              <a:off x="3866" y="305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7" name="Freeform 81"/>
            <p:cNvSpPr/>
            <p:nvPr/>
          </p:nvSpPr>
          <p:spPr bwMode="invGray">
            <a:xfrm>
              <a:off x="3862" y="3035"/>
              <a:ext cx="12" cy="14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8" name="Freeform 82"/>
            <p:cNvSpPr/>
            <p:nvPr/>
          </p:nvSpPr>
          <p:spPr bwMode="invGray">
            <a:xfrm>
              <a:off x="3850" y="2995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79" name="Freeform 83"/>
            <p:cNvSpPr/>
            <p:nvPr/>
          </p:nvSpPr>
          <p:spPr bwMode="invGray">
            <a:xfrm>
              <a:off x="3852" y="3020"/>
              <a:ext cx="16" cy="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0" name="Freeform 84"/>
            <p:cNvSpPr/>
            <p:nvPr/>
          </p:nvSpPr>
          <p:spPr bwMode="invGray">
            <a:xfrm>
              <a:off x="4688" y="3643"/>
              <a:ext cx="45" cy="60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1" name="Freeform 85"/>
            <p:cNvSpPr/>
            <p:nvPr/>
          </p:nvSpPr>
          <p:spPr bwMode="invGray">
            <a:xfrm>
              <a:off x="4919" y="3594"/>
              <a:ext cx="53" cy="46"/>
            </a:xfrm>
            <a:custGeom>
              <a:avLst/>
              <a:gdLst/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2" name="Freeform 86"/>
            <p:cNvSpPr/>
            <p:nvPr/>
          </p:nvSpPr>
          <p:spPr bwMode="invGray">
            <a:xfrm>
              <a:off x="4759" y="3569"/>
              <a:ext cx="17" cy="2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3" name="Freeform 87"/>
            <p:cNvSpPr/>
            <p:nvPr/>
          </p:nvSpPr>
          <p:spPr bwMode="invGray">
            <a:xfrm>
              <a:off x="4751" y="3547"/>
              <a:ext cx="20" cy="1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4" name="Freeform 88"/>
            <p:cNvSpPr/>
            <p:nvPr/>
          </p:nvSpPr>
          <p:spPr bwMode="invGray">
            <a:xfrm>
              <a:off x="4598" y="3353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5" name="Freeform 89"/>
            <p:cNvSpPr/>
            <p:nvPr/>
          </p:nvSpPr>
          <p:spPr bwMode="invGray">
            <a:xfrm>
              <a:off x="4632" y="3396"/>
              <a:ext cx="26" cy="3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6" name="Freeform 90"/>
            <p:cNvSpPr/>
            <p:nvPr/>
          </p:nvSpPr>
          <p:spPr bwMode="invGray">
            <a:xfrm>
              <a:off x="4659" y="3459"/>
              <a:ext cx="28" cy="28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7" name="Freeform 91"/>
            <p:cNvSpPr/>
            <p:nvPr/>
          </p:nvSpPr>
          <p:spPr bwMode="invGray">
            <a:xfrm>
              <a:off x="4693" y="3449"/>
              <a:ext cx="28" cy="26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8" name="Freeform 92"/>
            <p:cNvSpPr/>
            <p:nvPr/>
          </p:nvSpPr>
          <p:spPr bwMode="invGray">
            <a:xfrm>
              <a:off x="4683" y="3413"/>
              <a:ext cx="26" cy="20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89" name="Freeform 93"/>
            <p:cNvSpPr/>
            <p:nvPr/>
          </p:nvSpPr>
          <p:spPr bwMode="invGray">
            <a:xfrm>
              <a:off x="4657" y="3388"/>
              <a:ext cx="26" cy="35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0" name="Freeform 94"/>
            <p:cNvSpPr/>
            <p:nvPr/>
          </p:nvSpPr>
          <p:spPr bwMode="invGray">
            <a:xfrm>
              <a:off x="4625" y="3372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95"/>
            <p:cNvSpPr/>
            <p:nvPr/>
          </p:nvSpPr>
          <p:spPr bwMode="invGray">
            <a:xfrm>
              <a:off x="4665" y="3425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96"/>
            <p:cNvSpPr/>
            <p:nvPr/>
          </p:nvSpPr>
          <p:spPr bwMode="invGray">
            <a:xfrm>
              <a:off x="3055" y="2051"/>
              <a:ext cx="141" cy="108"/>
            </a:xfrm>
            <a:custGeom>
              <a:avLst/>
              <a:gdLst/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97"/>
            <p:cNvSpPr/>
            <p:nvPr/>
          </p:nvSpPr>
          <p:spPr bwMode="invGray">
            <a:xfrm>
              <a:off x="3139" y="2155"/>
              <a:ext cx="40" cy="1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98"/>
            <p:cNvSpPr/>
            <p:nvPr/>
          </p:nvSpPr>
          <p:spPr bwMode="invGray">
            <a:xfrm>
              <a:off x="3344" y="1999"/>
              <a:ext cx="42" cy="28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5" name="Freeform 99"/>
            <p:cNvSpPr/>
            <p:nvPr/>
          </p:nvSpPr>
          <p:spPr bwMode="invGray">
            <a:xfrm>
              <a:off x="3374" y="2012"/>
              <a:ext cx="50" cy="2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100"/>
            <p:cNvSpPr/>
            <p:nvPr/>
          </p:nvSpPr>
          <p:spPr bwMode="invGray">
            <a:xfrm>
              <a:off x="3428" y="2015"/>
              <a:ext cx="50" cy="32"/>
            </a:xfrm>
            <a:custGeom>
              <a:avLst/>
              <a:gdLst/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101"/>
            <p:cNvSpPr/>
            <p:nvPr/>
          </p:nvSpPr>
          <p:spPr bwMode="invGray">
            <a:xfrm>
              <a:off x="3777" y="2042"/>
              <a:ext cx="88" cy="3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102"/>
            <p:cNvSpPr/>
            <p:nvPr/>
          </p:nvSpPr>
          <p:spPr bwMode="invGray">
            <a:xfrm>
              <a:off x="3867" y="2041"/>
              <a:ext cx="46" cy="24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103"/>
            <p:cNvSpPr/>
            <p:nvPr/>
          </p:nvSpPr>
          <p:spPr bwMode="invGray">
            <a:xfrm>
              <a:off x="3846" y="2070"/>
              <a:ext cx="37" cy="17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0" name="Freeform 104"/>
            <p:cNvSpPr/>
            <p:nvPr/>
          </p:nvSpPr>
          <p:spPr bwMode="invGray">
            <a:xfrm>
              <a:off x="4098" y="2294"/>
              <a:ext cx="76" cy="11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105"/>
            <p:cNvSpPr/>
            <p:nvPr/>
          </p:nvSpPr>
          <p:spPr bwMode="invGray">
            <a:xfrm>
              <a:off x="4159" y="2412"/>
              <a:ext cx="55" cy="78"/>
            </a:xfrm>
            <a:custGeom>
              <a:avLst/>
              <a:gdLst/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106"/>
            <p:cNvSpPr/>
            <p:nvPr/>
          </p:nvSpPr>
          <p:spPr bwMode="invGray">
            <a:xfrm>
              <a:off x="4123" y="2492"/>
              <a:ext cx="109" cy="189"/>
            </a:xfrm>
            <a:custGeom>
              <a:avLst/>
              <a:gdLst/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107"/>
            <p:cNvSpPr/>
            <p:nvPr/>
          </p:nvSpPr>
          <p:spPr bwMode="invGray">
            <a:xfrm>
              <a:off x="3062" y="1988"/>
              <a:ext cx="52" cy="30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108"/>
            <p:cNvSpPr/>
            <p:nvPr/>
          </p:nvSpPr>
          <p:spPr bwMode="invGray">
            <a:xfrm>
              <a:off x="2955" y="1997"/>
              <a:ext cx="19" cy="22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109"/>
            <p:cNvSpPr/>
            <p:nvPr/>
          </p:nvSpPr>
          <p:spPr bwMode="invGray">
            <a:xfrm>
              <a:off x="2979" y="1996"/>
              <a:ext cx="37" cy="27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110"/>
            <p:cNvSpPr/>
            <p:nvPr/>
          </p:nvSpPr>
          <p:spPr bwMode="invGray">
            <a:xfrm>
              <a:off x="3040" y="1987"/>
              <a:ext cx="20" cy="1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111"/>
            <p:cNvSpPr/>
            <p:nvPr/>
          </p:nvSpPr>
          <p:spPr bwMode="invGray">
            <a:xfrm>
              <a:off x="3022" y="2005"/>
              <a:ext cx="15" cy="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112"/>
            <p:cNvSpPr/>
            <p:nvPr/>
          </p:nvSpPr>
          <p:spPr bwMode="invGray">
            <a:xfrm>
              <a:off x="4162" y="2021"/>
              <a:ext cx="18" cy="3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113"/>
            <p:cNvSpPr/>
            <p:nvPr/>
          </p:nvSpPr>
          <p:spPr bwMode="invGray">
            <a:xfrm>
              <a:off x="3278" y="3473"/>
              <a:ext cx="31" cy="1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114"/>
            <p:cNvSpPr/>
            <p:nvPr/>
          </p:nvSpPr>
          <p:spPr bwMode="invGray">
            <a:xfrm>
              <a:off x="3318" y="3466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115"/>
            <p:cNvSpPr/>
            <p:nvPr/>
          </p:nvSpPr>
          <p:spPr bwMode="invGray">
            <a:xfrm>
              <a:off x="3251" y="3312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2" name="Freeform 116"/>
            <p:cNvSpPr/>
            <p:nvPr/>
          </p:nvSpPr>
          <p:spPr bwMode="invGray">
            <a:xfrm>
              <a:off x="3311" y="3239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3" name="Freeform 117"/>
            <p:cNvSpPr/>
            <p:nvPr/>
          </p:nvSpPr>
          <p:spPr bwMode="invGray">
            <a:xfrm>
              <a:off x="3287" y="3238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118"/>
            <p:cNvSpPr/>
            <p:nvPr/>
          </p:nvSpPr>
          <p:spPr bwMode="invGray">
            <a:xfrm>
              <a:off x="3276" y="3260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119"/>
            <p:cNvSpPr/>
            <p:nvPr/>
          </p:nvSpPr>
          <p:spPr bwMode="invGray">
            <a:xfrm>
              <a:off x="3251" y="3294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120"/>
            <p:cNvSpPr/>
            <p:nvPr/>
          </p:nvSpPr>
          <p:spPr bwMode="invGray">
            <a:xfrm>
              <a:off x="3270" y="3281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121"/>
            <p:cNvSpPr/>
            <p:nvPr/>
          </p:nvSpPr>
          <p:spPr bwMode="invGray">
            <a:xfrm>
              <a:off x="2537" y="229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Freeform 122"/>
            <p:cNvSpPr/>
            <p:nvPr/>
          </p:nvSpPr>
          <p:spPr bwMode="invGray">
            <a:xfrm>
              <a:off x="2476" y="2259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9" name="Freeform 123"/>
            <p:cNvSpPr/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/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770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705600" y="6477000"/>
            <a:ext cx="2286000" cy="16827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657600" y="6477000"/>
            <a:ext cx="2133600" cy="168275"/>
          </a:xfrm>
        </p:spPr>
        <p:txBody>
          <a:bodyPr/>
          <a:lstStyle>
            <a:lvl1pPr algn="ctr">
              <a:defRPr/>
            </a:lvl1pPr>
          </a:lstStyle>
          <a:p>
            <a:fld id="{C8AF1AFF-9E7F-4D80-8D1C-666315FFE84C}" type="slidenum">
              <a:rPr lang="en-US"/>
              <a:t>‹#›</a:t>
            </a:fld>
            <a:endParaRPr lang="en-US"/>
          </a:p>
        </p:txBody>
      </p:sp>
      <p:pic>
        <p:nvPicPr>
          <p:cNvPr id="4103" name="Picture 7" descr="artplus_nature_naturalcity42_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0450" y="3167063"/>
            <a:ext cx="4425950" cy="2989262"/>
          </a:xfrm>
          <a:prstGeom prst="rect">
            <a:avLst/>
          </a:prstGeom>
          <a:noFill/>
        </p:spPr>
      </p:pic>
      <p:pic>
        <p:nvPicPr>
          <p:cNvPr id="4108" name="Picture 12" descr="artplus_nature_naturalcity42_i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6425" y="3352800"/>
            <a:ext cx="1654175" cy="877888"/>
          </a:xfrm>
          <a:prstGeom prst="rect">
            <a:avLst/>
          </a:prstGeom>
          <a:noFill/>
        </p:spPr>
      </p:pic>
      <p:pic>
        <p:nvPicPr>
          <p:cNvPr id="4106" name="Picture 10" descr="artplus_nature_naturalcity42_c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96400" y="2895600"/>
            <a:ext cx="1112838" cy="866775"/>
          </a:xfrm>
          <a:prstGeom prst="rect">
            <a:avLst/>
          </a:prstGeom>
          <a:noFill/>
        </p:spPr>
      </p:pic>
      <p:pic>
        <p:nvPicPr>
          <p:cNvPr id="4109" name="Picture 13" descr="artplus_nature_naturalcity42_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94275" y="4594225"/>
            <a:ext cx="4911725" cy="1882775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419600"/>
            <a:ext cx="6400800" cy="1143000"/>
          </a:xfrm>
        </p:spPr>
        <p:txBody>
          <a:bodyPr/>
          <a:lstStyle>
            <a:lvl1pPr algn="l">
              <a:defRPr sz="4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715000"/>
            <a:ext cx="6400800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 b="1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222" name="Text Box 126"/>
          <p:cNvSpPr txBox="1">
            <a:spLocks noChangeArrowheads="1"/>
          </p:cNvSpPr>
          <p:nvPr/>
        </p:nvSpPr>
        <p:spPr bwMode="auto">
          <a:xfrm>
            <a:off x="8007350" y="152400"/>
            <a:ext cx="9842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b="1">
                <a:solidFill>
                  <a:srgbClr val="000000"/>
                </a:solidFill>
                <a:latin typeface="Verdana" panose="020B0604030504040204" pitchFamily="34" charset="0"/>
              </a:rPr>
              <a:t>LOGO</a:t>
            </a:r>
          </a:p>
        </p:txBody>
      </p:sp>
      <p:pic>
        <p:nvPicPr>
          <p:cNvPr id="4105" name="Picture 9" descr="artplus_nature_naturalcity42_b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95888" y="3097213"/>
            <a:ext cx="2971800" cy="571500"/>
          </a:xfrm>
          <a:prstGeom prst="rect">
            <a:avLst/>
          </a:prstGeom>
          <a:noFill/>
        </p:spPr>
      </p:pic>
      <p:pic>
        <p:nvPicPr>
          <p:cNvPr id="4104" name="Picture 8" descr="artplus_nature_naturalcity42_e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43600" y="1993900"/>
            <a:ext cx="1546225" cy="1663700"/>
          </a:xfrm>
          <a:prstGeom prst="rect">
            <a:avLst/>
          </a:prstGeom>
          <a:noFill/>
        </p:spPr>
      </p:pic>
      <p:pic>
        <p:nvPicPr>
          <p:cNvPr id="4107" name="Picture 11" descr="artplus_nature_naturalcity42_d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626100" y="2862263"/>
            <a:ext cx="623888" cy="579437"/>
          </a:xfrm>
          <a:prstGeom prst="rect">
            <a:avLst/>
          </a:prstGeom>
          <a:noFill/>
        </p:spPr>
      </p:pic>
      <p:pic>
        <p:nvPicPr>
          <p:cNvPr id="4224" name="Picture 128" descr="a1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9359900" y="95250"/>
            <a:ext cx="1803400" cy="2070100"/>
          </a:xfrm>
          <a:prstGeom prst="rect">
            <a:avLst/>
          </a:prstGeom>
          <a:noFill/>
        </p:spPr>
      </p:pic>
      <p:pic>
        <p:nvPicPr>
          <p:cNvPr id="4225" name="Picture 129" descr="b_1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0204450" y="1968500"/>
            <a:ext cx="1079500" cy="469900"/>
          </a:xfrm>
          <a:prstGeom prst="rect">
            <a:avLst/>
          </a:prstGeom>
          <a:noFill/>
        </p:spPr>
      </p:pic>
      <p:sp>
        <p:nvSpPr>
          <p:cNvPr id="127" name="TextBox 126"/>
          <p:cNvSpPr txBox="1"/>
          <p:nvPr userDrawn="1"/>
        </p:nvSpPr>
        <p:spPr>
          <a:xfrm>
            <a:off x="0" y="6627168"/>
            <a:ext cx="16081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+mn-lt"/>
              </a:rPr>
              <a:t>www.trungtamtinhoc.edu.vn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37743E-6 L -0.21076 0.0478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0" y="24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C -0.08906 0.01505 -0.38802 0.03033 -0.53472 0.09075 C -0.68142 0.15116 -0.81198 0.322 -0.88055 0.36297 C -0.94913 0.40394 -0.93229 0.34237 -0.94583 0.33704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4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00" y="202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.04629 C -0.07778 0.05393 -0.34948 0.0956 -0.46667 0.09166 C -0.58385 0.08773 -0.63611 -0.0007 -0.70278 0.02314 C -0.76944 0.04699 -0.83247 0.19027 -0.86667 0.23426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4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00" y="7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3" grpId="0" animBg="1"/>
      <p:bldP spid="4098" grpId="0"/>
      <p:bldP spid="409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3A193-151D-48F6-ABE6-FDDB0BC0AEC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64F13-48D1-4ADC-B1EB-3904AA61B63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37BA5889-3889-48EB-8ABB-7988F2FA738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B6F444-4353-4DA7-95C4-BBD8D857DB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61CDB-809F-4F01-8B1D-FE5EAC24373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BBEBBD-17BD-4560-87E4-547DA4A47EB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299E6-7C00-4D22-A89F-1F9B3615D5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941182-25CA-4852-8295-F5606E80636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4D8CAD-8B7D-4421-84A6-58E0B706B09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A2312-82E8-4FE4-9A01-ADEF37E3AE1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B3CDFB-B3A1-4232-AA4B-479C24C388B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Relationship Id="rId22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 descr="1"/>
          <p:cNvPicPr>
            <a:picLocks noChangeAspect="1" noChangeArrowheads="1"/>
          </p:cNvPicPr>
          <p:nvPr/>
        </p:nvPicPr>
        <p:blipFill>
          <a:blip r:embed="rId14"/>
          <a:srcRect b="38461"/>
          <a:stretch>
            <a:fillRect/>
          </a:stretch>
        </p:blipFill>
        <p:spPr bwMode="auto">
          <a:xfrm>
            <a:off x="0" y="6324600"/>
            <a:ext cx="9144000" cy="542925"/>
          </a:xfrm>
          <a:prstGeom prst="rect">
            <a:avLst/>
          </a:prstGeom>
          <a:noFill/>
        </p:spPr>
      </p:pic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373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E436440-C9A7-4386-89C9-F52B6C3604B3}" type="slidenum">
              <a:rPr lang="en-US"/>
              <a:t>‹#›</a:t>
            </a:fld>
            <a:endParaRPr lang="en-US"/>
          </a:p>
        </p:txBody>
      </p:sp>
      <p:pic>
        <p:nvPicPr>
          <p:cNvPr id="1033" name="Picture 9" descr="artplus_nature_naturalcity42_a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891463" y="5935663"/>
            <a:ext cx="1235075" cy="833437"/>
          </a:xfrm>
          <a:prstGeom prst="rect">
            <a:avLst/>
          </a:prstGeom>
          <a:noFill/>
        </p:spPr>
      </p:pic>
      <p:pic>
        <p:nvPicPr>
          <p:cNvPr id="1034" name="Picture 10" descr="artplus_nature_naturalcity42_b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981950" y="5916613"/>
            <a:ext cx="828675" cy="158750"/>
          </a:xfrm>
          <a:prstGeom prst="rect">
            <a:avLst/>
          </a:prstGeom>
          <a:noFill/>
        </p:spPr>
      </p:pic>
      <p:pic>
        <p:nvPicPr>
          <p:cNvPr id="1035" name="Picture 11" descr="artplus_nature_naturalcity42_e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161338" y="5608638"/>
            <a:ext cx="430212" cy="463550"/>
          </a:xfrm>
          <a:prstGeom prst="rect">
            <a:avLst/>
          </a:prstGeom>
          <a:noFill/>
        </p:spPr>
      </p:pic>
      <p:pic>
        <p:nvPicPr>
          <p:cNvPr id="1036" name="Picture 12" descr="artplus_nature_naturalcity42_d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102600" y="5849938"/>
            <a:ext cx="173038" cy="161925"/>
          </a:xfrm>
          <a:prstGeom prst="rect">
            <a:avLst/>
          </a:prstGeom>
          <a:noFill/>
        </p:spPr>
      </p:pic>
      <p:pic>
        <p:nvPicPr>
          <p:cNvPr id="1037" name="Picture 13" descr="artplus_nature_naturalcity42_i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469313" y="5969000"/>
            <a:ext cx="461962" cy="244475"/>
          </a:xfrm>
          <a:prstGeom prst="rect">
            <a:avLst/>
          </a:prstGeom>
          <a:noFill/>
        </p:spPr>
      </p:pic>
      <p:pic>
        <p:nvPicPr>
          <p:cNvPr id="1038" name="Picture 14" descr="artplus_nature_naturalcity42_c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8562975" y="5943600"/>
            <a:ext cx="309563" cy="241300"/>
          </a:xfrm>
          <a:prstGeom prst="rect">
            <a:avLst/>
          </a:prstGeom>
          <a:noFill/>
        </p:spPr>
      </p:pic>
      <p:pic>
        <p:nvPicPr>
          <p:cNvPr id="1039" name="Picture 15" descr="artplus_nature_naturalcity42_f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7926388" y="6334125"/>
            <a:ext cx="1370012" cy="5238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68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44" name="Picture 20" descr="a1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9625013" y="328613"/>
            <a:ext cx="942975" cy="1082675"/>
          </a:xfrm>
          <a:prstGeom prst="rect">
            <a:avLst/>
          </a:prstGeom>
          <a:noFill/>
        </p:spPr>
      </p:pic>
      <p:pic>
        <p:nvPicPr>
          <p:cNvPr id="1045" name="Picture 21" descr="b_1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-990600" y="1371600"/>
            <a:ext cx="825500" cy="358775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 userDrawn="1"/>
        </p:nvSpPr>
        <p:spPr>
          <a:xfrm>
            <a:off x="0" y="6627168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+mn-lt"/>
              </a:rPr>
              <a:t>http://dichvudanhvanban.com</a:t>
            </a:r>
          </a:p>
          <a:p>
            <a:endParaRPr lang="en-US" sz="900">
              <a:solidFill>
                <a:schemeClr val="bg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C -0.09045 -0.01597 -0.36945 -0.08727 -0.54306 -0.09537 C -0.71667 -0.10347 -0.93785 -0.05879 -1.04167 -0.04907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5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8 0.05949 C 0.00625 0.0581 0.04097 0.0574 0.05399 0.05324 C 0.06701 0.04907 0.06632 0.04907 0.07638 0.03379 C 0.08628 0.01898 0.10538 -0.02269 0.11319 -0.03727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0" y="-480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/>
        </p:nvSpPr>
        <p:spPr>
          <a:xfrm>
            <a:off x="17780" y="59055"/>
            <a:ext cx="7594600" cy="6807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 i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3600" i="0" dirty="0" err="1">
                <a:solidFill>
                  <a:srgbClr val="C00000"/>
                </a:solidFill>
              </a:rPr>
              <a:t>Trường</a:t>
            </a:r>
            <a:r>
              <a:rPr lang="en-US" sz="3600" i="0" dirty="0">
                <a:solidFill>
                  <a:srgbClr val="C00000"/>
                </a:solidFill>
              </a:rPr>
              <a:t> </a:t>
            </a:r>
            <a:r>
              <a:rPr lang="en-US" sz="3600" i="0" dirty="0" err="1">
                <a:solidFill>
                  <a:srgbClr val="C00000"/>
                </a:solidFill>
              </a:rPr>
              <a:t>Đại</a:t>
            </a:r>
            <a:r>
              <a:rPr lang="en-US" sz="3600" i="0" dirty="0">
                <a:solidFill>
                  <a:srgbClr val="C00000"/>
                </a:solidFill>
              </a:rPr>
              <a:t> </a:t>
            </a:r>
            <a:r>
              <a:rPr lang="en-US" sz="3600" i="0" dirty="0" err="1">
                <a:solidFill>
                  <a:srgbClr val="C00000"/>
                </a:solidFill>
              </a:rPr>
              <a:t>Học</a:t>
            </a:r>
            <a:r>
              <a:rPr lang="en-US" sz="3600" i="0" dirty="0">
                <a:solidFill>
                  <a:srgbClr val="C00000"/>
                </a:solidFill>
              </a:rPr>
              <a:t> HUFLIT</a:t>
            </a:r>
          </a:p>
        </p:txBody>
      </p:sp>
      <p:sp>
        <p:nvSpPr>
          <p:cNvPr id="9" name="Rectangle 2"/>
          <p:cNvSpPr>
            <a:spLocks noGrp="1" noChangeArrowheads="1"/>
          </p:cNvSpPr>
          <p:nvPr/>
        </p:nvSpPr>
        <p:spPr>
          <a:xfrm>
            <a:off x="173990" y="2854325"/>
            <a:ext cx="5769610" cy="13760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 i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 dirty="0" err="1">
                <a:solidFill>
                  <a:srgbClr val="FF0000"/>
                </a:solidFill>
                <a:effectLst/>
              </a:rPr>
              <a:t>Đề</a:t>
            </a:r>
            <a:r>
              <a:rPr lang="en-US" sz="2000" dirty="0">
                <a:solidFill>
                  <a:srgbClr val="FF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FF0000"/>
                </a:solidFill>
                <a:effectLst/>
              </a:rPr>
              <a:t>Tài</a:t>
            </a:r>
            <a:r>
              <a:rPr lang="en-US" sz="2000" dirty="0">
                <a:solidFill>
                  <a:srgbClr val="FF0000"/>
                </a:solidFill>
                <a:effectLst/>
              </a:rPr>
              <a:t> :  </a:t>
            </a:r>
            <a:r>
              <a:rPr lang="en-US" sz="2000" dirty="0">
                <a:solidFill>
                  <a:srgbClr val="FF0000"/>
                </a:solidFill>
              </a:rPr>
              <a:t>XÂY DỰNG WEBSITE GIỚI THIỆU 	 VÀ ĐẶT HÀNG VẬT LIỆU XÂY DỰNG</a:t>
            </a:r>
            <a:endParaRPr lang="en-US" sz="2000" dirty="0">
              <a:solidFill>
                <a:srgbClr val="FF0000"/>
              </a:solidFill>
              <a:effectLst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>
          <a:xfrm>
            <a:off x="675570" y="1981200"/>
            <a:ext cx="4724400" cy="7054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prstTxWarp prst="textCanUp">
              <a:avLst/>
            </a:prstTxWarp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 i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4400" i="0" dirty="0">
                <a:solidFill>
                  <a:srgbClr val="FF0000"/>
                </a:solidFill>
              </a:rPr>
              <a:t>BÀI TẬP LỚN</a:t>
            </a:r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>
          <a:xfrm>
            <a:off x="1317625" y="739775"/>
            <a:ext cx="5486400" cy="7296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 i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i="0" dirty="0">
                <a:solidFill>
                  <a:srgbClr val="C00000"/>
                </a:solidFill>
              </a:rPr>
              <a:t>Khoa </a:t>
            </a:r>
            <a:r>
              <a:rPr lang="en-US" sz="2800" i="0" dirty="0" err="1">
                <a:solidFill>
                  <a:srgbClr val="C00000"/>
                </a:solidFill>
              </a:rPr>
              <a:t>Công</a:t>
            </a:r>
            <a:r>
              <a:rPr lang="en-US" sz="2800" i="0" dirty="0">
                <a:solidFill>
                  <a:srgbClr val="C00000"/>
                </a:solidFill>
              </a:rPr>
              <a:t> </a:t>
            </a:r>
            <a:r>
              <a:rPr lang="en-US" sz="2800" i="0" dirty="0" err="1">
                <a:solidFill>
                  <a:srgbClr val="C00000"/>
                </a:solidFill>
              </a:rPr>
              <a:t>Nghệ</a:t>
            </a:r>
            <a:r>
              <a:rPr lang="en-US" sz="2800" i="0" dirty="0">
                <a:solidFill>
                  <a:srgbClr val="C00000"/>
                </a:solidFill>
              </a:rPr>
              <a:t> </a:t>
            </a:r>
            <a:r>
              <a:rPr lang="en-US" sz="2800" i="0" dirty="0" err="1">
                <a:solidFill>
                  <a:srgbClr val="C00000"/>
                </a:solidFill>
              </a:rPr>
              <a:t>Thông</a:t>
            </a:r>
            <a:r>
              <a:rPr lang="en-US" sz="2800" i="0" dirty="0">
                <a:solidFill>
                  <a:srgbClr val="C00000"/>
                </a:solidFill>
              </a:rPr>
              <a:t> Tin</a:t>
            </a:r>
          </a:p>
        </p:txBody>
      </p:sp>
      <p:sp>
        <p:nvSpPr>
          <p:cNvPr id="14" name="Title 11"/>
          <p:cNvSpPr/>
          <p:nvPr/>
        </p:nvSpPr>
        <p:spPr>
          <a:xfrm>
            <a:off x="522881" y="5055235"/>
            <a:ext cx="6448425" cy="8148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 i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800" i="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Sinh</a:t>
            </a:r>
            <a:r>
              <a:rPr lang="en-US" sz="1800" i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US" sz="1800" i="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viên</a:t>
            </a:r>
            <a:r>
              <a:rPr lang="en-US" sz="1800" i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:        </a:t>
            </a:r>
            <a:r>
              <a:rPr lang="en-US" sz="1800" i="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Nguyễn</a:t>
            </a:r>
            <a:r>
              <a:rPr lang="en-US" sz="1800" i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Minh </a:t>
            </a:r>
            <a:r>
              <a:rPr lang="en-US" sz="1800" i="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Đức</a:t>
            </a:r>
            <a:r>
              <a:rPr lang="en-US" sz="1800" i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US" sz="1800" i="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Khôi</a:t>
            </a:r>
            <a:r>
              <a:rPr lang="en-US" sz="1800" i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_ </a:t>
            </a:r>
            <a:r>
              <a:rPr lang="en-US" sz="1800" i="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Đỗ</a:t>
            </a:r>
            <a:r>
              <a:rPr lang="en-US" sz="1800" i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US" sz="1800" i="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Duy</a:t>
            </a:r>
            <a:r>
              <a:rPr lang="en-US" sz="1800" i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US" sz="1800" i="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Khang</a:t>
            </a: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494030" y="5870104"/>
            <a:ext cx="47110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sz="1800" b="1" dirty="0" err="1">
                <a:solidFill>
                  <a:schemeClr val="accent3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Lớp</a:t>
            </a:r>
            <a:r>
              <a:rPr lang="en-US" b="1" dirty="0">
                <a:solidFill>
                  <a:schemeClr val="accent3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r>
              <a:rPr lang="en-US" sz="1800" b="1" dirty="0">
                <a:solidFill>
                  <a:schemeClr val="accent3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</a:t>
            </a:r>
            <a:r>
              <a:rPr lang="en-US" b="1" dirty="0">
                <a:solidFill>
                  <a:schemeClr val="accent3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TH1707</a:t>
            </a:r>
            <a:endParaRPr lang="en-US" dirty="0">
              <a:solidFill>
                <a:schemeClr val="accent3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itle 11"/>
          <p:cNvSpPr/>
          <p:nvPr/>
        </p:nvSpPr>
        <p:spPr>
          <a:xfrm>
            <a:off x="494030" y="4598670"/>
            <a:ext cx="5014595" cy="456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 i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800" i="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Giảng</a:t>
            </a:r>
            <a:r>
              <a:rPr lang="en-US" sz="1800" i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US" sz="1800" i="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viên</a:t>
            </a:r>
            <a:r>
              <a:rPr lang="en-US" sz="1800" i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:     </a:t>
            </a:r>
            <a:r>
              <a:rPr lang="en-US" sz="1800" i="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Nguyễn</a:t>
            </a:r>
            <a:r>
              <a:rPr lang="en-US" sz="1800" i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Thanh </a:t>
            </a:r>
            <a:r>
              <a:rPr lang="en-US" sz="1800" i="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Vũ</a:t>
            </a: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26" name="Picture 2" descr="Sinh... - Trường Đại học Ngoại ngữ - Tin học TP. HCM - HUFLIT | Facebook">
            <a:extLst>
              <a:ext uri="{FF2B5EF4-FFF2-40B4-BE49-F238E27FC236}">
                <a16:creationId xmlns:a16="http://schemas.microsoft.com/office/drawing/2014/main" id="{A07D451E-AA7F-4FE6-AD29-00389950E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118" y="0"/>
            <a:ext cx="243546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sz="4300" i="0"/>
              <a:t>Kết Luận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34365" y="1281430"/>
            <a:ext cx="7824470" cy="5020945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1.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Kết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quả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đạt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được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800" b="1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Giải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quyết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được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những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vấn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đề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cơ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bản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của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một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phần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mềm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bán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hàng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theo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lập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trình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Angular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và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NetCore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Giao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diện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chương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trình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đơn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giản,dễ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sử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dụng,thân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thiện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với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người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dùng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sz="4300" i="0"/>
              <a:t>Kết Luận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34365" y="1281430"/>
            <a:ext cx="7824470" cy="5020945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2.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Hạn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chế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và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hướng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phát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triển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800" b="1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Blip>
                <a:blip r:embed="rId2"/>
              </a:buBlip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Hạn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chế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còn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một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số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chức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năng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chưa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được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thực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hiện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cs typeface="Times New Roman" panose="02020603050405020304" charset="0"/>
              </a:rPr>
              <a:t>còn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dirty="0" err="1">
                <a:latin typeface="Times New Roman" panose="02020603050405020304" charset="0"/>
                <a:cs typeface="Times New Roman" panose="02020603050405020304" charset="0"/>
              </a:rPr>
              <a:t>bị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dirty="0" err="1">
                <a:latin typeface="Times New Roman" panose="02020603050405020304" charset="0"/>
                <a:cs typeface="Times New Roman" panose="02020603050405020304" charset="0"/>
              </a:rPr>
              <a:t>hạn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dirty="0" err="1">
                <a:latin typeface="Times New Roman" panose="02020603050405020304" charset="0"/>
                <a:cs typeface="Times New Roman" panose="02020603050405020304" charset="0"/>
              </a:rPr>
              <a:t>chế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dirty="0" err="1">
                <a:latin typeface="Times New Roman" panose="02020603050405020304" charset="0"/>
                <a:cs typeface="Times New Roman" panose="02020603050405020304" charset="0"/>
              </a:rPr>
              <a:t>và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dirty="0" err="1">
                <a:latin typeface="Times New Roman" panose="02020603050405020304" charset="0"/>
                <a:cs typeface="Times New Roman" panose="02020603050405020304" charset="0"/>
              </a:rPr>
              <a:t>chưa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dirty="0" err="1">
                <a:latin typeface="Times New Roman" panose="02020603050405020304" charset="0"/>
                <a:cs typeface="Times New Roman" panose="02020603050405020304" charset="0"/>
              </a:rPr>
              <a:t>tối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dirty="0" err="1">
                <a:latin typeface="Times New Roman" panose="02020603050405020304" charset="0"/>
                <a:cs typeface="Times New Roman" panose="02020603050405020304" charset="0"/>
              </a:rPr>
              <a:t>ưu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800" dirty="0">
              <a:latin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r>
              <a:rPr lang="en-US" sz="28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Hướng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phát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triển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bổ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 sung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các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 model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chưa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thực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hiện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được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,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nâng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cấp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các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sai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sót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mắc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phải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trong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chương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trình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,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viết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chương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trình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trên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nền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WebApi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 Net Core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để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ứng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dụng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vào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trong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thực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tế.Mô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hình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 Backend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còn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đơn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giản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để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tập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trung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viết</a:t>
            </a:r>
            <a:r>
              <a:rPr lang="en-US" sz="28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800" dirty="0" err="1">
                <a:latin typeface="Times New Roman" panose="02020603050405020304" charset="0"/>
                <a:sym typeface="+mn-ea"/>
              </a:rPr>
              <a:t>fo</a:t>
            </a:r>
            <a:endParaRPr lang="en-US" sz="2800" dirty="0">
              <a:latin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WordArt 2"/>
          <p:cNvSpPr>
            <a:spLocks noChangeArrowheads="1" noChangeShapeType="1" noTextEdit="1"/>
          </p:cNvSpPr>
          <p:nvPr/>
        </p:nvSpPr>
        <p:spPr bwMode="gray">
          <a:xfrm>
            <a:off x="97155" y="3865880"/>
            <a:ext cx="4774565" cy="87947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rgbClr val="FFFFFF"/>
                  </a:solidFill>
                  <a:round/>
                </a:ln>
                <a:solidFill>
                  <a:schemeClr val="accent1"/>
                </a:solidFill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  <a:latin typeface="Arial" panose="020B0604020202020204"/>
                <a:cs typeface="Arial" panose="020B0604020202020204"/>
              </a:rPr>
              <a:t>Thank You !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77800" y="5158740"/>
            <a:ext cx="4787900" cy="902335"/>
          </a:xfrm>
          <a:noFill/>
        </p:spPr>
        <p:txBody>
          <a:bodyPr/>
          <a:lstStyle/>
          <a:p>
            <a:pPr marL="0" indent="0" algn="ctr">
              <a:buNone/>
            </a:pPr>
            <a:r>
              <a:rPr 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Xin chân thành cảm ơn quý thầy cô cùng toàn thể các bạn đã theo dõi chương trình</a:t>
            </a:r>
            <a:r>
              <a:rPr lang="vi-VN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!</a:t>
            </a:r>
            <a:endParaRPr lang="en-US" sz="20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sz="2000"/>
          </a:p>
          <a:p>
            <a:endParaRPr lang="en-US"/>
          </a:p>
          <a:p>
            <a:endParaRPr lang="en-US"/>
          </a:p>
        </p:txBody>
      </p:sp>
      <p:pic>
        <p:nvPicPr>
          <p:cNvPr id="2" name="Picture 1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890" y="-1905"/>
            <a:ext cx="1371600" cy="13716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7155" y="59055"/>
            <a:ext cx="76587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vi-VN" sz="36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Trường Đại Học HUFLIT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329690" y="704215"/>
            <a:ext cx="45567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Khoa Công Nghệ Thông Tin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Picture 2" descr="Sinh... - Trường Đại học Ngoại ngữ - Tin học TP. HCM - HUFLIT | Facebook">
            <a:extLst>
              <a:ext uri="{FF2B5EF4-FFF2-40B4-BE49-F238E27FC236}">
                <a16:creationId xmlns:a16="http://schemas.microsoft.com/office/drawing/2014/main" id="{ABC9D799-50D6-4FD1-8941-4D0C663AC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531" y="0"/>
            <a:ext cx="243546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/>
          <p:cNvSpPr>
            <a:spLocks noChangeShapeType="1"/>
          </p:cNvSpPr>
          <p:nvPr/>
        </p:nvSpPr>
        <p:spPr bwMode="auto">
          <a:xfrm flipV="1">
            <a:off x="2368550" y="2057400"/>
            <a:ext cx="381000" cy="38100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2292350" y="4724400"/>
            <a:ext cx="457200" cy="30480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2749550" y="2057400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2749550" y="5029200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V="1">
            <a:off x="2673350" y="2819400"/>
            <a:ext cx="6858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2749550" y="3581400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 flipV="1">
            <a:off x="2673350" y="4267200"/>
            <a:ext cx="6858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i="0"/>
              <a:t>NỘI DUNG CHÍNH</a:t>
            </a:r>
          </a:p>
        </p:txBody>
      </p:sp>
      <p:grpSp>
        <p:nvGrpSpPr>
          <p:cNvPr id="7178" name="Group 10"/>
          <p:cNvGrpSpPr/>
          <p:nvPr/>
        </p:nvGrpSpPr>
        <p:grpSpPr bwMode="auto">
          <a:xfrm>
            <a:off x="304800" y="2205038"/>
            <a:ext cx="2673350" cy="2671762"/>
            <a:chOff x="140" y="1419"/>
            <a:chExt cx="1684" cy="1683"/>
          </a:xfrm>
        </p:grpSpPr>
        <p:sp>
          <p:nvSpPr>
            <p:cNvPr id="7179" name="Oval 11"/>
            <p:cNvSpPr>
              <a:spLocks noChangeArrowheads="1"/>
            </p:cNvSpPr>
            <p:nvPr/>
          </p:nvSpPr>
          <p:spPr bwMode="gray">
            <a:xfrm>
              <a:off x="140" y="1419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80" name="Oval 12"/>
            <p:cNvSpPr>
              <a:spLocks noChangeArrowheads="1"/>
            </p:cNvSpPr>
            <p:nvPr/>
          </p:nvSpPr>
          <p:spPr bwMode="gray">
            <a:xfrm>
              <a:off x="251" y="1528"/>
              <a:ext cx="1461" cy="14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81" name="Oval 13"/>
            <p:cNvSpPr>
              <a:spLocks noChangeArrowheads="1"/>
            </p:cNvSpPr>
            <p:nvPr/>
          </p:nvSpPr>
          <p:spPr bwMode="gray">
            <a:xfrm>
              <a:off x="258" y="1536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82" name="Oval 14"/>
            <p:cNvSpPr>
              <a:spLocks noChangeArrowheads="1"/>
            </p:cNvSpPr>
            <p:nvPr/>
          </p:nvSpPr>
          <p:spPr bwMode="gray">
            <a:xfrm>
              <a:off x="323" y="1602"/>
              <a:ext cx="1317" cy="1316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83" name="Oval 15"/>
            <p:cNvSpPr>
              <a:spLocks noChangeArrowheads="1"/>
            </p:cNvSpPr>
            <p:nvPr/>
          </p:nvSpPr>
          <p:spPr bwMode="gray">
            <a:xfrm>
              <a:off x="344" y="1623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84" name="Oval 16"/>
            <p:cNvSpPr>
              <a:spLocks noChangeArrowheads="1"/>
            </p:cNvSpPr>
            <p:nvPr/>
          </p:nvSpPr>
          <p:spPr bwMode="gray">
            <a:xfrm>
              <a:off x="360" y="1630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85" name="Oval 17"/>
            <p:cNvSpPr>
              <a:spLocks noChangeArrowheads="1"/>
            </p:cNvSpPr>
            <p:nvPr/>
          </p:nvSpPr>
          <p:spPr bwMode="gray">
            <a:xfrm>
              <a:off x="374" y="1642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86" name="Oval 18"/>
            <p:cNvSpPr>
              <a:spLocks noChangeArrowheads="1"/>
            </p:cNvSpPr>
            <p:nvPr/>
          </p:nvSpPr>
          <p:spPr bwMode="gray">
            <a:xfrm>
              <a:off x="443" y="1675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pic>
          <p:nvPicPr>
            <p:cNvPr id="7187" name="Picture 19" descr="mark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2" y="1773"/>
              <a:ext cx="1011" cy="1003"/>
            </a:xfrm>
            <a:prstGeom prst="rect">
              <a:avLst/>
            </a:prstGeom>
            <a:noFill/>
          </p:spPr>
        </p:pic>
      </p:grpSp>
      <p:sp>
        <p:nvSpPr>
          <p:cNvPr id="7188" name="AutoShape 20"/>
          <p:cNvSpPr>
            <a:spLocks noChangeArrowheads="1"/>
          </p:cNvSpPr>
          <p:nvPr/>
        </p:nvSpPr>
        <p:spPr bwMode="gray">
          <a:xfrm>
            <a:off x="3352800" y="182880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4756150" y="1889125"/>
            <a:ext cx="2169795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dirty="0">
                <a:sym typeface="+mn-ea"/>
              </a:rPr>
              <a:t>Giới thiệu về đề tài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190" name="AutoShape 22"/>
          <p:cNvSpPr>
            <a:spLocks noChangeArrowheads="1"/>
          </p:cNvSpPr>
          <p:nvPr/>
        </p:nvSpPr>
        <p:spPr bwMode="gray">
          <a:xfrm>
            <a:off x="3359150" y="2574925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4756150" y="2654300"/>
            <a:ext cx="3117215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dirty="0">
                <a:sym typeface="+mn-ea"/>
              </a:rPr>
              <a:t>Các chức năng của hệ thống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192" name="AutoShape 24"/>
          <p:cNvSpPr>
            <a:spLocks noChangeArrowheads="1"/>
          </p:cNvSpPr>
          <p:nvPr/>
        </p:nvSpPr>
        <p:spPr bwMode="gray">
          <a:xfrm>
            <a:off x="3349625" y="332105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4752975" y="3397250"/>
            <a:ext cx="2634615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dirty="0">
                <a:sym typeface="+mn-ea"/>
              </a:rPr>
              <a:t>Thiết kế cấu trúc dữ liệu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194" name="Oval 26"/>
          <p:cNvSpPr>
            <a:spLocks noChangeArrowheads="1"/>
          </p:cNvSpPr>
          <p:nvPr/>
        </p:nvSpPr>
        <p:spPr bwMode="gray">
          <a:xfrm>
            <a:off x="3263900" y="1946275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5" name="Oval 27"/>
          <p:cNvSpPr>
            <a:spLocks noChangeArrowheads="1"/>
          </p:cNvSpPr>
          <p:nvPr/>
        </p:nvSpPr>
        <p:spPr bwMode="gray">
          <a:xfrm>
            <a:off x="3276600" y="2711450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Oval 28"/>
          <p:cNvSpPr>
            <a:spLocks noChangeArrowheads="1"/>
          </p:cNvSpPr>
          <p:nvPr/>
        </p:nvSpPr>
        <p:spPr bwMode="gray">
          <a:xfrm>
            <a:off x="3276600" y="3467100"/>
            <a:ext cx="228600" cy="2286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7" name="AutoShape 29"/>
          <p:cNvSpPr>
            <a:spLocks noChangeArrowheads="1"/>
          </p:cNvSpPr>
          <p:nvPr/>
        </p:nvSpPr>
        <p:spPr bwMode="gray">
          <a:xfrm>
            <a:off x="3349625" y="4060508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8" name="Rectangle 30"/>
          <p:cNvSpPr>
            <a:spLocks noChangeArrowheads="1"/>
          </p:cNvSpPr>
          <p:nvPr/>
        </p:nvSpPr>
        <p:spPr bwMode="auto">
          <a:xfrm>
            <a:off x="4756150" y="4129405"/>
            <a:ext cx="3355975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vi-VN" dirty="0">
                <a:sym typeface="+mn-ea"/>
              </a:rPr>
              <a:t>Demo chương trình</a:t>
            </a:r>
            <a:endParaRPr lang="vi-VN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7199" name="Oval 31"/>
          <p:cNvSpPr>
            <a:spLocks noChangeArrowheads="1"/>
          </p:cNvSpPr>
          <p:nvPr/>
        </p:nvSpPr>
        <p:spPr bwMode="gray">
          <a:xfrm>
            <a:off x="3263900" y="4199255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AutoShape 32"/>
          <p:cNvSpPr>
            <a:spLocks noChangeArrowheads="1"/>
          </p:cNvSpPr>
          <p:nvPr/>
        </p:nvSpPr>
        <p:spPr bwMode="gray">
          <a:xfrm>
            <a:off x="3352800" y="4841875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Rectangle 33"/>
          <p:cNvSpPr>
            <a:spLocks noChangeArrowheads="1"/>
          </p:cNvSpPr>
          <p:nvPr/>
        </p:nvSpPr>
        <p:spPr bwMode="auto">
          <a:xfrm>
            <a:off x="4756150" y="4918075"/>
            <a:ext cx="102108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dirty="0">
                <a:sym typeface="+mn-ea"/>
              </a:rPr>
              <a:t>Kết luận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202" name="Oval 34"/>
          <p:cNvSpPr>
            <a:spLocks noChangeArrowheads="1"/>
          </p:cNvSpPr>
          <p:nvPr/>
        </p:nvSpPr>
        <p:spPr bwMode="gray">
          <a:xfrm>
            <a:off x="3276600" y="4975225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" grpId="0" animBg="1"/>
      <p:bldP spid="7189" grpId="1" animBg="1"/>
      <p:bldP spid="7190" grpId="0" animBg="1"/>
      <p:bldP spid="7191" grpId="0" animBg="1"/>
      <p:bldP spid="7192" grpId="0" animBg="1"/>
      <p:bldP spid="7193" grpId="0" animBg="1"/>
      <p:bldP spid="7194" grpId="0" animBg="1"/>
      <p:bldP spid="7195" grpId="0" animBg="1"/>
      <p:bldP spid="7196" grpId="0" animBg="1"/>
      <p:bldP spid="7197" grpId="0" animBg="1"/>
      <p:bldP spid="7198" grpId="0" animBg="1"/>
      <p:bldP spid="7199" grpId="0" animBg="1"/>
      <p:bldP spid="7200" grpId="0" animBg="1"/>
      <p:bldP spid="7201" grpId="0" animBg="1"/>
      <p:bldP spid="720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/>
              <a:t>Giới Thiệu Đề </a:t>
            </a:r>
            <a:r>
              <a:rPr lang="vi-VN" altLang="en-US" sz="4300"/>
              <a:t>Tài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34365" y="990600"/>
            <a:ext cx="7824470" cy="260985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1.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Lý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do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chọn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đề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tài</a:t>
            </a:r>
            <a:endParaRPr lang="en-US" b="1" dirty="0"/>
          </a:p>
          <a:p>
            <a:r>
              <a:rPr lang="en-US" sz="2000" dirty="0" err="1">
                <a:latin typeface="Times New Roman" panose="02020603050405020304" charset="0"/>
                <a:sym typeface="+mn-ea"/>
              </a:rPr>
              <a:t>Sự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vi-VN" altLang="en-US" sz="2000" dirty="0">
                <a:latin typeface="Times New Roman" panose="02020603050405020304" charset="0"/>
                <a:sym typeface="+mn-ea"/>
              </a:rPr>
              <a:t>phát triển của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công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nghệ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thông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tin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đã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làm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thay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đổi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cuộc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sống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con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người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một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cách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mạnh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mẽ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.</a:t>
            </a:r>
            <a:r>
              <a:rPr lang="vi-VN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Ứng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dụng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của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nó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đối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với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đời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sống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con ng</a:t>
            </a:r>
            <a:r>
              <a:rPr lang="vi-VN" sz="2000" dirty="0">
                <a:latin typeface="Times New Roman" panose="02020603050405020304" charset="0"/>
                <a:sym typeface="+mn-ea"/>
              </a:rPr>
              <a:t>ười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ngày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càng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nhiều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.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Nó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được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ứng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dụng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nhiều</a:t>
            </a:r>
            <a:r>
              <a:rPr lang="vi-VN" sz="2000" dirty="0">
                <a:latin typeface="Times New Roman" panose="02020603050405020304" charset="0"/>
                <a:sym typeface="+mn-ea"/>
              </a:rPr>
              <a:t> trong việc lưu trữ, quản l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ý,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tra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cứu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,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học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tập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và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trong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nhiều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công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việc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khác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như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bán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hàng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.</a:t>
            </a:r>
            <a:endParaRPr lang="en-US" sz="20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r>
              <a:rPr lang="en-US" sz="2000" dirty="0"/>
              <a:t> 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Sau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một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thời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gian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học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tập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tại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trường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và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nghiên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cứu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thực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nghiệm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em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đã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chọn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đề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tài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quản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lý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cửa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hàng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giới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thiệu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và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đặt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hàng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vi-VN" sz="2000" dirty="0">
                <a:latin typeface="Times New Roman" panose="02020603050405020304" charset="0"/>
                <a:sym typeface="+mn-ea"/>
              </a:rPr>
              <a:t>vật liệu xây dựng</a:t>
            </a:r>
            <a:r>
              <a:rPr lang="vi-VN" altLang="en-US" sz="2000" dirty="0">
                <a:latin typeface="Times New Roman" panose="02020603050405020304" charset="0"/>
                <a:sym typeface="+mn-ea"/>
              </a:rPr>
              <a:t>.</a:t>
            </a:r>
            <a:endParaRPr lang="en-US" sz="2000" dirty="0"/>
          </a:p>
        </p:txBody>
      </p:sp>
      <p:sp>
        <p:nvSpPr>
          <p:cNvPr id="2" name="Rectangle 3"/>
          <p:cNvSpPr>
            <a:spLocks noGrp="1" noChangeArrowheads="1"/>
          </p:cNvSpPr>
          <p:nvPr/>
        </p:nvSpPr>
        <p:spPr bwMode="gray">
          <a:xfrm>
            <a:off x="634365" y="3616960"/>
            <a:ext cx="8229600" cy="2609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vi-VN" altLang="en-US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 </a:t>
            </a:r>
            <a:r>
              <a:rPr lang="vi-VN" altLang="en-US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Mục tiêu của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đề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tài</a:t>
            </a:r>
            <a:endParaRPr lang="en-US" b="1" dirty="0"/>
          </a:p>
          <a:p>
            <a:r>
              <a:rPr lang="en-US" sz="2000" dirty="0" err="1">
                <a:latin typeface="Times New Roman" panose="02020603050405020304" charset="0"/>
                <a:sym typeface="+mn-ea"/>
              </a:rPr>
              <a:t>Xây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dựng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được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chương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trình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quản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lý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bán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hàng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đơn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sym typeface="+mn-ea"/>
              </a:rPr>
              <a:t>giản</a:t>
            </a:r>
            <a:r>
              <a:rPr lang="en-US" sz="2000" dirty="0">
                <a:latin typeface="Times New Roman" panose="02020603050405020304" charset="0"/>
                <a:sym typeface="+mn-ea"/>
              </a:rPr>
              <a:t> </a:t>
            </a:r>
            <a:r>
              <a:rPr lang="vi-VN" altLang="en-US" sz="2000" dirty="0">
                <a:latin typeface="Times New Roman" panose="02020603050405020304" charset="0"/>
                <a:sym typeface="+mn-ea"/>
              </a:rPr>
              <a:t>giúp cho chủ cửa hàng quản lý hàng hóa dễ dàng.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Phần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mềm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quản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lý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cửa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hàng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phụ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kiện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có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khả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năng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xử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lý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và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bảo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mật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cao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giúp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cho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công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việc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quản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lý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trở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nên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nhẹ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nhành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hơn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và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việc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tìm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kiếm</a:t>
            </a:r>
            <a:r>
              <a:rPr lang="vi-VN" altLang="en-US" sz="2000" dirty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thanh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toán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diễn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ra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nhanh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hơn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...</a:t>
            </a:r>
          </a:p>
          <a:p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Ngoài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ra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giao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diện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đơn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giản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giúp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khách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hang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có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xem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và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đặt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hàng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1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7490"/>
            <a:ext cx="8229600" cy="868363"/>
          </a:xfrm>
        </p:spPr>
        <p:txBody>
          <a:bodyPr/>
          <a:lstStyle/>
          <a:p>
            <a:r>
              <a:rPr lang="vi-VN" altLang="en-US" sz="4300" i="0" dirty="0"/>
              <a:t>Các Chức Năng Của Admin</a:t>
            </a:r>
          </a:p>
        </p:txBody>
      </p:sp>
      <p:grpSp>
        <p:nvGrpSpPr>
          <p:cNvPr id="9219" name="Group 3"/>
          <p:cNvGrpSpPr/>
          <p:nvPr/>
        </p:nvGrpSpPr>
        <p:grpSpPr bwMode="auto">
          <a:xfrm>
            <a:off x="822325" y="1876425"/>
            <a:ext cx="1912938" cy="3605213"/>
            <a:chOff x="513" y="998"/>
            <a:chExt cx="1109" cy="2271"/>
          </a:xfrm>
        </p:grpSpPr>
        <p:sp>
          <p:nvSpPr>
            <p:cNvPr id="9220" name="Freeform 4"/>
            <p:cNvSpPr/>
            <p:nvPr/>
          </p:nvSpPr>
          <p:spPr bwMode="gray">
            <a:xfrm flipV="1">
              <a:off x="683" y="2087"/>
              <a:ext cx="933" cy="1182"/>
            </a:xfrm>
            <a:custGeom>
              <a:avLst/>
              <a:gdLst/>
              <a:ahLst/>
              <a:cxnLst>
                <a:cxn ang="0">
                  <a:pos x="118" y="1044"/>
                </a:cxn>
                <a:cxn ang="0">
                  <a:pos x="128" y="340"/>
                </a:cxn>
                <a:cxn ang="0">
                  <a:pos x="264" y="210"/>
                </a:cxn>
                <a:cxn ang="0">
                  <a:pos x="720" y="202"/>
                </a:cxn>
                <a:cxn ang="0">
                  <a:pos x="720" y="320"/>
                </a:cxn>
                <a:cxn ang="0">
                  <a:pos x="933" y="153"/>
                </a:cxn>
                <a:cxn ang="0">
                  <a:pos x="712" y="0"/>
                </a:cxn>
                <a:cxn ang="0">
                  <a:pos x="714" y="92"/>
                </a:cxn>
                <a:cxn ang="0">
                  <a:pos x="234" y="94"/>
                </a:cxn>
                <a:cxn ang="0">
                  <a:pos x="0" y="298"/>
                </a:cxn>
                <a:cxn ang="0">
                  <a:pos x="0" y="1058"/>
                </a:cxn>
                <a:cxn ang="0">
                  <a:pos x="118" y="1044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1" name="Freeform 5"/>
            <p:cNvSpPr/>
            <p:nvPr/>
          </p:nvSpPr>
          <p:spPr bwMode="gray">
            <a:xfrm rot="-5400000">
              <a:off x="917" y="1548"/>
              <a:ext cx="301" cy="1109"/>
            </a:xfrm>
            <a:custGeom>
              <a:avLst/>
              <a:gdLst/>
              <a:ahLst/>
              <a:cxnLst>
                <a:cxn ang="0">
                  <a:pos x="37" y="1"/>
                </a:cxn>
                <a:cxn ang="0">
                  <a:pos x="45" y="472"/>
                </a:cxn>
                <a:cxn ang="0">
                  <a:pos x="0" y="474"/>
                </a:cxn>
                <a:cxn ang="0">
                  <a:pos x="72" y="604"/>
                </a:cxn>
                <a:cxn ang="0">
                  <a:pos x="142" y="474"/>
                </a:cxn>
                <a:cxn ang="0">
                  <a:pos x="100" y="474"/>
                </a:cxn>
                <a:cxn ang="0">
                  <a:pos x="99" y="0"/>
                </a:cxn>
                <a:cxn ang="0">
                  <a:pos x="37" y="1"/>
                </a:cxn>
              </a:cxnLst>
              <a:rect l="0" t="0" r="r" b="b"/>
              <a:pathLst>
                <a:path w="142" h="604">
                  <a:moveTo>
                    <a:pt x="37" y="1"/>
                  </a:moveTo>
                  <a:lnTo>
                    <a:pt x="45" y="472"/>
                  </a:lnTo>
                  <a:lnTo>
                    <a:pt x="0" y="474"/>
                  </a:lnTo>
                  <a:lnTo>
                    <a:pt x="72" y="604"/>
                  </a:lnTo>
                  <a:lnTo>
                    <a:pt x="142" y="474"/>
                  </a:lnTo>
                  <a:lnTo>
                    <a:pt x="100" y="474"/>
                  </a:lnTo>
                  <a:lnTo>
                    <a:pt x="99" y="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" name="Freeform 6"/>
            <p:cNvSpPr/>
            <p:nvPr/>
          </p:nvSpPr>
          <p:spPr bwMode="gray">
            <a:xfrm>
              <a:off x="677" y="998"/>
              <a:ext cx="933" cy="1182"/>
            </a:xfrm>
            <a:custGeom>
              <a:avLst/>
              <a:gdLst/>
              <a:ahLst/>
              <a:cxnLst>
                <a:cxn ang="0">
                  <a:pos x="118" y="1044"/>
                </a:cxn>
                <a:cxn ang="0">
                  <a:pos x="128" y="340"/>
                </a:cxn>
                <a:cxn ang="0">
                  <a:pos x="264" y="210"/>
                </a:cxn>
                <a:cxn ang="0">
                  <a:pos x="720" y="202"/>
                </a:cxn>
                <a:cxn ang="0">
                  <a:pos x="720" y="320"/>
                </a:cxn>
                <a:cxn ang="0">
                  <a:pos x="933" y="153"/>
                </a:cxn>
                <a:cxn ang="0">
                  <a:pos x="712" y="0"/>
                </a:cxn>
                <a:cxn ang="0">
                  <a:pos x="714" y="92"/>
                </a:cxn>
                <a:cxn ang="0">
                  <a:pos x="234" y="94"/>
                </a:cxn>
                <a:cxn ang="0">
                  <a:pos x="0" y="298"/>
                </a:cxn>
                <a:cxn ang="0">
                  <a:pos x="0" y="1058"/>
                </a:cxn>
                <a:cxn ang="0">
                  <a:pos x="118" y="1044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3" name="AutoShape 7"/>
          <p:cNvSpPr>
            <a:spLocks noChangeArrowheads="1"/>
          </p:cNvSpPr>
          <p:nvPr/>
        </p:nvSpPr>
        <p:spPr bwMode="gray">
          <a:xfrm>
            <a:off x="3408363" y="3030538"/>
            <a:ext cx="5457825" cy="1304925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6350" algn="ctr">
            <a:noFill/>
            <a:prstDash val="sysDot"/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gray">
          <a:xfrm>
            <a:off x="4287838" y="3476625"/>
            <a:ext cx="376237" cy="344488"/>
          </a:xfrm>
          <a:prstGeom prst="rightArrow">
            <a:avLst>
              <a:gd name="adj1" fmla="val 50000"/>
              <a:gd name="adj2" fmla="val 45507"/>
            </a:avLst>
          </a:prstGeom>
          <a:solidFill>
            <a:srgbClr val="FEFEFE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AutoShape 9"/>
          <p:cNvSpPr>
            <a:spLocks noChangeArrowheads="1"/>
          </p:cNvSpPr>
          <p:nvPr/>
        </p:nvSpPr>
        <p:spPr bwMode="ltGray">
          <a:xfrm>
            <a:off x="3443288" y="4534535"/>
            <a:ext cx="5422900" cy="1314450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6350" algn="ctr">
            <a:noFill/>
            <a:prstDash val="sysDot"/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AutoShape 10"/>
          <p:cNvSpPr>
            <a:spLocks noChangeArrowheads="1"/>
          </p:cNvSpPr>
          <p:nvPr/>
        </p:nvSpPr>
        <p:spPr bwMode="gray">
          <a:xfrm>
            <a:off x="4260850" y="5018088"/>
            <a:ext cx="376238" cy="347662"/>
          </a:xfrm>
          <a:prstGeom prst="rightArrow">
            <a:avLst>
              <a:gd name="adj1" fmla="val 50000"/>
              <a:gd name="adj2" fmla="val 45091"/>
            </a:avLst>
          </a:prstGeom>
          <a:solidFill>
            <a:srgbClr val="FEFEFE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AutoShape 11"/>
          <p:cNvSpPr>
            <a:spLocks noChangeArrowheads="1"/>
          </p:cNvSpPr>
          <p:nvPr/>
        </p:nvSpPr>
        <p:spPr bwMode="gray">
          <a:xfrm>
            <a:off x="3408363" y="1535113"/>
            <a:ext cx="5457825" cy="1304925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hlink">
                  <a:alpha val="80000"/>
                </a:schemeClr>
              </a:gs>
              <a:gs pos="100000">
                <a:schemeClr val="hlink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6350" algn="ctr">
            <a:noFill/>
            <a:prstDash val="sysDot"/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AutoShape 12"/>
          <p:cNvSpPr>
            <a:spLocks noChangeArrowheads="1"/>
          </p:cNvSpPr>
          <p:nvPr/>
        </p:nvSpPr>
        <p:spPr bwMode="gray">
          <a:xfrm>
            <a:off x="4268788" y="1981200"/>
            <a:ext cx="376237" cy="344488"/>
          </a:xfrm>
          <a:prstGeom prst="rightArrow">
            <a:avLst>
              <a:gd name="adj1" fmla="val 50000"/>
              <a:gd name="adj2" fmla="val 45507"/>
            </a:avLst>
          </a:prstGeom>
          <a:solidFill>
            <a:srgbClr val="FEFEFE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AutoShape 13"/>
          <p:cNvSpPr>
            <a:spLocks noChangeArrowheads="1"/>
          </p:cNvSpPr>
          <p:nvPr/>
        </p:nvSpPr>
        <p:spPr bwMode="gray">
          <a:xfrm>
            <a:off x="2825750" y="1519238"/>
            <a:ext cx="1628775" cy="12985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9804"/>
                  <a:invGamma/>
                </a:schemeClr>
              </a:gs>
            </a:gsLst>
            <a:lin ang="5400000" scaled="1"/>
          </a:gradFill>
          <a:ln w="25400">
            <a:solidFill>
              <a:srgbClr val="FEFEFE"/>
            </a:solidFill>
            <a:rou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Freeform 14"/>
          <p:cNvSpPr/>
          <p:nvPr/>
        </p:nvSpPr>
        <p:spPr bwMode="gray">
          <a:xfrm>
            <a:off x="2889250" y="1584325"/>
            <a:ext cx="811213" cy="649288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tint val="48627"/>
                  <a:invGamma/>
                </a:schemeClr>
              </a:gs>
              <a:gs pos="50000">
                <a:schemeClr val="hlink">
                  <a:alpha val="0"/>
                </a:schemeClr>
              </a:gs>
              <a:gs pos="100000">
                <a:schemeClr val="hlink">
                  <a:gamma/>
                  <a:tint val="48627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9231" name="AutoShape 15"/>
          <p:cNvSpPr>
            <a:spLocks noChangeArrowheads="1"/>
          </p:cNvSpPr>
          <p:nvPr/>
        </p:nvSpPr>
        <p:spPr bwMode="gray">
          <a:xfrm>
            <a:off x="2838450" y="3021013"/>
            <a:ext cx="1628775" cy="12985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69804"/>
                  <a:invGamma/>
                </a:schemeClr>
              </a:gs>
            </a:gsLst>
            <a:lin ang="5400000" scaled="1"/>
          </a:gradFill>
          <a:ln w="25400">
            <a:solidFill>
              <a:srgbClr val="FEFEFE"/>
            </a:solidFill>
            <a:rou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Freeform 16"/>
          <p:cNvSpPr/>
          <p:nvPr/>
        </p:nvSpPr>
        <p:spPr bwMode="gray">
          <a:xfrm>
            <a:off x="2892425" y="3086100"/>
            <a:ext cx="811213" cy="649288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48627"/>
                  <a:invGamma/>
                </a:schemeClr>
              </a:gs>
              <a:gs pos="50000">
                <a:schemeClr val="folHlink">
                  <a:alpha val="0"/>
                </a:schemeClr>
              </a:gs>
              <a:gs pos="100000">
                <a:schemeClr val="folHlink">
                  <a:gamma/>
                  <a:tint val="48627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9233" name="AutoShape 17"/>
          <p:cNvSpPr>
            <a:spLocks noChangeArrowheads="1"/>
          </p:cNvSpPr>
          <p:nvPr/>
        </p:nvSpPr>
        <p:spPr bwMode="gray">
          <a:xfrm>
            <a:off x="2819400" y="4543425"/>
            <a:ext cx="1628775" cy="12985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9804"/>
                  <a:invGamma/>
                </a:schemeClr>
              </a:gs>
            </a:gsLst>
            <a:lin ang="5400000" scaled="1"/>
          </a:gradFill>
          <a:ln w="25400">
            <a:solidFill>
              <a:srgbClr val="FEFEFE"/>
            </a:solidFill>
            <a:rou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Freeform 18"/>
          <p:cNvSpPr/>
          <p:nvPr/>
        </p:nvSpPr>
        <p:spPr bwMode="gray">
          <a:xfrm>
            <a:off x="2873375" y="4598988"/>
            <a:ext cx="811213" cy="649287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tint val="48627"/>
                  <a:invGamma/>
                </a:schemeClr>
              </a:gs>
              <a:gs pos="50000">
                <a:schemeClr val="accent2">
                  <a:alpha val="0"/>
                </a:schemeClr>
              </a:gs>
              <a:gs pos="100000">
                <a:schemeClr val="accent2">
                  <a:gamma/>
                  <a:tint val="48627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pic>
        <p:nvPicPr>
          <p:cNvPr id="9235" name="Picture 19" descr="YG_circle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048" y="2689860"/>
            <a:ext cx="1882775" cy="1879600"/>
          </a:xfrm>
          <a:prstGeom prst="rect">
            <a:avLst/>
          </a:prstGeom>
          <a:noFill/>
        </p:spPr>
      </p:pic>
      <p:sp>
        <p:nvSpPr>
          <p:cNvPr id="9236" name="Text Box 20"/>
          <p:cNvSpPr txBox="1">
            <a:spLocks noChangeArrowheads="1"/>
          </p:cNvSpPr>
          <p:nvPr/>
        </p:nvSpPr>
        <p:spPr bwMode="black">
          <a:xfrm>
            <a:off x="4663758" y="1526223"/>
            <a:ext cx="3932237" cy="132207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buAutoNum type="arabicPeriod"/>
            </a:pPr>
            <a:r>
              <a:rPr lang="vi-VN" altLang="en-US" sz="1600" dirty="0">
                <a:solidFill>
                  <a:srgbClr val="000000"/>
                </a:solidFill>
                <a:latin typeface="+mj-lt"/>
                <a:cs typeface="+mj-lt"/>
              </a:rPr>
              <a:t>Thêm sản phẩm</a:t>
            </a:r>
          </a:p>
          <a:p>
            <a:pPr marL="342900" indent="-342900" eaLnBrk="0" hangingPunct="0">
              <a:buAutoNum type="arabicPeriod"/>
            </a:pPr>
            <a:r>
              <a:rPr lang="vi-VN" altLang="en-US" sz="1600" dirty="0">
                <a:solidFill>
                  <a:srgbClr val="000000"/>
                </a:solidFill>
                <a:latin typeface="+mj-lt"/>
                <a:cs typeface="+mj-lt"/>
              </a:rPr>
              <a:t>Hiện thị DS sản phẩm</a:t>
            </a:r>
          </a:p>
          <a:p>
            <a:pPr marL="342900" indent="-342900" eaLnBrk="0" hangingPunct="0">
              <a:buAutoNum type="arabicPeriod"/>
            </a:pPr>
            <a:r>
              <a:rPr lang="vi-VN" altLang="en-US" sz="1600" dirty="0">
                <a:solidFill>
                  <a:srgbClr val="000000"/>
                </a:solidFill>
                <a:latin typeface="+mj-lt"/>
                <a:cs typeface="+mj-lt"/>
              </a:rPr>
              <a:t>Sửa thông tin sản phẩm</a:t>
            </a:r>
          </a:p>
          <a:p>
            <a:pPr marL="342900" indent="-342900" eaLnBrk="0" hangingPunct="0">
              <a:buAutoNum type="arabicPeriod"/>
            </a:pPr>
            <a:r>
              <a:rPr lang="vi-VN" altLang="en-US" sz="1600" dirty="0">
                <a:solidFill>
                  <a:srgbClr val="000000"/>
                </a:solidFill>
                <a:latin typeface="+mj-lt"/>
                <a:cs typeface="+mj-lt"/>
              </a:rPr>
              <a:t>Xóa sản phẩm</a:t>
            </a:r>
          </a:p>
          <a:p>
            <a:pPr marL="342900" indent="-342900" eaLnBrk="0" hangingPunct="0">
              <a:buAutoNum type="arabicPeriod"/>
            </a:pPr>
            <a:r>
              <a:rPr lang="vi-VN" altLang="en-US" sz="1600" dirty="0">
                <a:solidFill>
                  <a:srgbClr val="000000"/>
                </a:solidFill>
                <a:latin typeface="+mj-lt"/>
                <a:cs typeface="+mj-lt"/>
              </a:rPr>
              <a:t>Tìm kiếm sản phẩm</a:t>
            </a:r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black">
          <a:xfrm>
            <a:off x="4678363" y="3110548"/>
            <a:ext cx="3932237" cy="1076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buAutoNum type="arabicPeriod"/>
            </a:pPr>
            <a:r>
              <a:rPr lang="vi-VN" altLang="en-US" sz="1600" dirty="0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Thêm </a:t>
            </a:r>
            <a:r>
              <a:rPr lang="en-US" altLang="en-US" sz="1600" dirty="0" err="1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tài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khoản</a:t>
            </a:r>
            <a:r>
              <a:rPr lang="vi-VN" altLang="en-US" sz="1600" dirty="0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 </a:t>
            </a:r>
            <a:endParaRPr lang="vi-VN" altLang="en-US" sz="1600" dirty="0">
              <a:solidFill>
                <a:srgbClr val="000000"/>
              </a:solidFill>
              <a:latin typeface="+mj-lt"/>
              <a:cs typeface="+mj-lt"/>
            </a:endParaRPr>
          </a:p>
          <a:p>
            <a:pPr marL="342900" indent="-342900" eaLnBrk="0" hangingPunct="0">
              <a:buAutoNum type="arabicPeriod"/>
            </a:pPr>
            <a:r>
              <a:rPr lang="vi-VN" altLang="en-US" sz="1600" dirty="0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Hiện thị DS </a:t>
            </a:r>
            <a:r>
              <a:rPr lang="en-US" altLang="en-US" sz="1600" dirty="0" err="1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tài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khoản</a:t>
            </a:r>
            <a:endParaRPr lang="vi-VN" altLang="en-US" sz="1600" dirty="0">
              <a:solidFill>
                <a:srgbClr val="000000"/>
              </a:solidFill>
              <a:latin typeface="+mj-lt"/>
              <a:cs typeface="+mj-lt"/>
            </a:endParaRPr>
          </a:p>
          <a:p>
            <a:pPr marL="342900" indent="-342900" eaLnBrk="0" hangingPunct="0">
              <a:buAutoNum type="arabicPeriod"/>
            </a:pPr>
            <a:r>
              <a:rPr lang="vi-VN" altLang="en-US" sz="1600" dirty="0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Xóa </a:t>
            </a:r>
            <a:r>
              <a:rPr lang="en-US" altLang="en-US" sz="1600" dirty="0" err="1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tài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khoản</a:t>
            </a:r>
            <a:endParaRPr lang="vi-VN" altLang="en-US" sz="1600" dirty="0">
              <a:solidFill>
                <a:srgbClr val="000000"/>
              </a:solidFill>
              <a:latin typeface="+mj-lt"/>
              <a:cs typeface="+mj-lt"/>
            </a:endParaRPr>
          </a:p>
          <a:p>
            <a:pPr marL="342900" indent="-342900" eaLnBrk="0" hangingPunct="0">
              <a:buAutoNum type="arabicPeriod"/>
            </a:pPr>
            <a:r>
              <a:rPr lang="vi-VN" altLang="en-US" sz="1600" dirty="0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Tìm kiếm </a:t>
            </a:r>
            <a:r>
              <a:rPr lang="en-US" altLang="en-US" sz="1600" dirty="0" err="1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tài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khoản</a:t>
            </a:r>
            <a:endParaRPr lang="en-US" sz="1600" dirty="0">
              <a:solidFill>
                <a:srgbClr val="000000"/>
              </a:solidFill>
              <a:latin typeface="+mj-lt"/>
              <a:cs typeface="+mj-lt"/>
            </a:endParaRPr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gray">
          <a:xfrm>
            <a:off x="407988" y="3348038"/>
            <a:ext cx="1573212" cy="64516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vi-VN" altLang="en-US" b="1"/>
              <a:t>Chức năng quản lý 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white">
          <a:xfrm>
            <a:off x="2803525" y="1772920"/>
            <a:ext cx="1673225" cy="82994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vi-VN" altLang="en-US" sz="2400" b="1">
                <a:solidFill>
                  <a:srgbClr val="FEFFFF"/>
                </a:solidFill>
              </a:rPr>
              <a:t>Quản lý sản phẩm</a:t>
            </a:r>
          </a:p>
        </p:txBody>
      </p:sp>
      <p:sp>
        <p:nvSpPr>
          <p:cNvPr id="9241" name="Text Box 25"/>
          <p:cNvSpPr txBox="1">
            <a:spLocks noChangeArrowheads="1"/>
          </p:cNvSpPr>
          <p:nvPr/>
        </p:nvSpPr>
        <p:spPr bwMode="white">
          <a:xfrm>
            <a:off x="2803525" y="3121025"/>
            <a:ext cx="1673225" cy="83099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FEFFFF"/>
                </a:solidFill>
              </a:rPr>
              <a:t> </a:t>
            </a:r>
            <a:r>
              <a:rPr lang="vi-VN" altLang="en-US" sz="2400" b="1" dirty="0">
                <a:solidFill>
                  <a:srgbClr val="FEFFFF"/>
                </a:solidFill>
              </a:rPr>
              <a:t>Quản lý </a:t>
            </a:r>
            <a:r>
              <a:rPr lang="en-US" altLang="en-US" sz="2400" b="1" dirty="0" err="1">
                <a:solidFill>
                  <a:srgbClr val="FEFFFF"/>
                </a:solidFill>
              </a:rPr>
              <a:t>tài</a:t>
            </a:r>
            <a:r>
              <a:rPr lang="en-US" altLang="en-US" sz="2400" b="1" dirty="0">
                <a:solidFill>
                  <a:srgbClr val="FEFFFF"/>
                </a:solidFill>
              </a:rPr>
              <a:t> </a:t>
            </a:r>
            <a:r>
              <a:rPr lang="en-US" altLang="en-US" sz="2400" b="1" dirty="0" err="1">
                <a:solidFill>
                  <a:srgbClr val="FEFFFF"/>
                </a:solidFill>
              </a:rPr>
              <a:t>khoản</a:t>
            </a:r>
            <a:endParaRPr lang="vi-VN" altLang="en-US" sz="2400" b="1" dirty="0">
              <a:solidFill>
                <a:srgbClr val="FEFFFF"/>
              </a:solidFill>
            </a:endParaRPr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white">
          <a:xfrm>
            <a:off x="2735263" y="4806950"/>
            <a:ext cx="1673225" cy="82994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FEFFFF"/>
                </a:solidFill>
              </a:rPr>
              <a:t> </a:t>
            </a:r>
            <a:r>
              <a:rPr lang="vi-VN" altLang="en-US" sz="2400" b="1">
                <a:solidFill>
                  <a:srgbClr val="FEFFFF"/>
                </a:solidFill>
              </a:rPr>
              <a:t>Quản lý hóa đơn</a:t>
            </a:r>
          </a:p>
        </p:txBody>
      </p:sp>
      <p:sp>
        <p:nvSpPr>
          <p:cNvPr id="2" name="Text Box 22"/>
          <p:cNvSpPr txBox="1">
            <a:spLocks noChangeArrowheads="1"/>
          </p:cNvSpPr>
          <p:nvPr/>
        </p:nvSpPr>
        <p:spPr bwMode="black">
          <a:xfrm>
            <a:off x="4678363" y="4652963"/>
            <a:ext cx="3932237" cy="1076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buAutoNum type="arabicPeriod"/>
            </a:pPr>
            <a:r>
              <a:rPr lang="vi-VN" altLang="en-US" sz="1600" dirty="0">
                <a:solidFill>
                  <a:srgbClr val="000000"/>
                </a:solidFill>
                <a:sym typeface="+mn-ea"/>
              </a:rPr>
              <a:t>Thêm hóa đơn</a:t>
            </a:r>
            <a:endParaRPr lang="vi-VN" altLang="en-US" sz="1600" dirty="0">
              <a:solidFill>
                <a:srgbClr val="000000"/>
              </a:solidFill>
            </a:endParaRPr>
          </a:p>
          <a:p>
            <a:pPr marL="342900" indent="-342900" eaLnBrk="0" hangingPunct="0">
              <a:buAutoNum type="arabicPeriod"/>
            </a:pPr>
            <a:r>
              <a:rPr lang="vi-VN" altLang="en-US" sz="1600" dirty="0">
                <a:solidFill>
                  <a:srgbClr val="000000"/>
                </a:solidFill>
                <a:sym typeface="+mn-ea"/>
              </a:rPr>
              <a:t>Hiện thị DS hóa đơn</a:t>
            </a:r>
            <a:endParaRPr lang="vi-VN" altLang="en-US" sz="1600" dirty="0">
              <a:solidFill>
                <a:srgbClr val="000000"/>
              </a:solidFill>
            </a:endParaRPr>
          </a:p>
          <a:p>
            <a:pPr marL="342900" indent="-342900" eaLnBrk="0" hangingPunct="0">
              <a:buAutoNum type="arabicPeriod"/>
            </a:pPr>
            <a:r>
              <a:rPr lang="vi-VN" altLang="en-US" sz="1600" dirty="0">
                <a:solidFill>
                  <a:srgbClr val="000000"/>
                </a:solidFill>
                <a:sym typeface="+mn-ea"/>
              </a:rPr>
              <a:t>Xóa hóa đơn</a:t>
            </a:r>
            <a:endParaRPr lang="vi-VN" altLang="en-US" sz="1600" dirty="0">
              <a:solidFill>
                <a:srgbClr val="000000"/>
              </a:solidFill>
            </a:endParaRPr>
          </a:p>
          <a:p>
            <a:pPr marL="342900" indent="-342900" eaLnBrk="0" hangingPunct="0">
              <a:buAutoNum type="arabicPeriod"/>
            </a:pPr>
            <a:r>
              <a:rPr lang="vi-VN" altLang="en-US" sz="1600" dirty="0">
                <a:solidFill>
                  <a:srgbClr val="000000"/>
                </a:solidFill>
                <a:sym typeface="+mn-ea"/>
              </a:rPr>
              <a:t>Tìm kiếm hóa đơn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2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2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animBg="1"/>
      <p:bldP spid="9224" grpId="0" animBg="1"/>
      <p:bldP spid="9225" grpId="0" animBg="1"/>
      <p:bldP spid="9226" grpId="0" animBg="1"/>
      <p:bldP spid="9227" grpId="0" animBg="1"/>
      <p:bldP spid="9228" grpId="0" animBg="1"/>
      <p:bldP spid="9229" grpId="0" animBg="1"/>
      <p:bldP spid="9230" grpId="0" animBg="1"/>
      <p:bldP spid="9231" grpId="0" animBg="1"/>
      <p:bldP spid="9232" grpId="0" animBg="1"/>
      <p:bldP spid="9233" grpId="0" animBg="1"/>
      <p:bldP spid="9234" grpId="0" animBg="1"/>
      <p:bldP spid="9236" grpId="0" animBg="1"/>
      <p:bldP spid="9237" grpId="0" animBg="1"/>
      <p:bldP spid="9239" grpId="0" animBg="1"/>
      <p:bldP spid="9240" grpId="0" bldLvl="0" animBg="1"/>
      <p:bldP spid="9241" grpId="0" animBg="1"/>
      <p:bldP spid="9242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7490"/>
            <a:ext cx="8229600" cy="868363"/>
          </a:xfrm>
        </p:spPr>
        <p:txBody>
          <a:bodyPr/>
          <a:lstStyle/>
          <a:p>
            <a:r>
              <a:rPr lang="vi-VN" altLang="en-US" sz="4300" i="0" dirty="0"/>
              <a:t>Các Chức Năng Của Admin</a:t>
            </a:r>
          </a:p>
        </p:txBody>
      </p:sp>
      <p:grpSp>
        <p:nvGrpSpPr>
          <p:cNvPr id="9219" name="Group 3"/>
          <p:cNvGrpSpPr/>
          <p:nvPr/>
        </p:nvGrpSpPr>
        <p:grpSpPr bwMode="auto">
          <a:xfrm>
            <a:off x="822325" y="1876425"/>
            <a:ext cx="1912938" cy="3605213"/>
            <a:chOff x="513" y="998"/>
            <a:chExt cx="1109" cy="2271"/>
          </a:xfrm>
        </p:grpSpPr>
        <p:sp>
          <p:nvSpPr>
            <p:cNvPr id="9220" name="Freeform 4"/>
            <p:cNvSpPr/>
            <p:nvPr/>
          </p:nvSpPr>
          <p:spPr bwMode="gray">
            <a:xfrm flipV="1">
              <a:off x="683" y="2087"/>
              <a:ext cx="933" cy="1182"/>
            </a:xfrm>
            <a:custGeom>
              <a:avLst/>
              <a:gdLst/>
              <a:ahLst/>
              <a:cxnLst>
                <a:cxn ang="0">
                  <a:pos x="118" y="1044"/>
                </a:cxn>
                <a:cxn ang="0">
                  <a:pos x="128" y="340"/>
                </a:cxn>
                <a:cxn ang="0">
                  <a:pos x="264" y="210"/>
                </a:cxn>
                <a:cxn ang="0">
                  <a:pos x="720" y="202"/>
                </a:cxn>
                <a:cxn ang="0">
                  <a:pos x="720" y="320"/>
                </a:cxn>
                <a:cxn ang="0">
                  <a:pos x="933" y="153"/>
                </a:cxn>
                <a:cxn ang="0">
                  <a:pos x="712" y="0"/>
                </a:cxn>
                <a:cxn ang="0">
                  <a:pos x="714" y="92"/>
                </a:cxn>
                <a:cxn ang="0">
                  <a:pos x="234" y="94"/>
                </a:cxn>
                <a:cxn ang="0">
                  <a:pos x="0" y="298"/>
                </a:cxn>
                <a:cxn ang="0">
                  <a:pos x="0" y="1058"/>
                </a:cxn>
                <a:cxn ang="0">
                  <a:pos x="118" y="1044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1" name="Freeform 5"/>
            <p:cNvSpPr/>
            <p:nvPr/>
          </p:nvSpPr>
          <p:spPr bwMode="gray">
            <a:xfrm rot="-5400000">
              <a:off x="917" y="1548"/>
              <a:ext cx="301" cy="1109"/>
            </a:xfrm>
            <a:custGeom>
              <a:avLst/>
              <a:gdLst/>
              <a:ahLst/>
              <a:cxnLst>
                <a:cxn ang="0">
                  <a:pos x="37" y="1"/>
                </a:cxn>
                <a:cxn ang="0">
                  <a:pos x="45" y="472"/>
                </a:cxn>
                <a:cxn ang="0">
                  <a:pos x="0" y="474"/>
                </a:cxn>
                <a:cxn ang="0">
                  <a:pos x="72" y="604"/>
                </a:cxn>
                <a:cxn ang="0">
                  <a:pos x="142" y="474"/>
                </a:cxn>
                <a:cxn ang="0">
                  <a:pos x="100" y="474"/>
                </a:cxn>
                <a:cxn ang="0">
                  <a:pos x="99" y="0"/>
                </a:cxn>
                <a:cxn ang="0">
                  <a:pos x="37" y="1"/>
                </a:cxn>
              </a:cxnLst>
              <a:rect l="0" t="0" r="r" b="b"/>
              <a:pathLst>
                <a:path w="142" h="604">
                  <a:moveTo>
                    <a:pt x="37" y="1"/>
                  </a:moveTo>
                  <a:lnTo>
                    <a:pt x="45" y="472"/>
                  </a:lnTo>
                  <a:lnTo>
                    <a:pt x="0" y="474"/>
                  </a:lnTo>
                  <a:lnTo>
                    <a:pt x="72" y="604"/>
                  </a:lnTo>
                  <a:lnTo>
                    <a:pt x="142" y="474"/>
                  </a:lnTo>
                  <a:lnTo>
                    <a:pt x="100" y="474"/>
                  </a:lnTo>
                  <a:lnTo>
                    <a:pt x="99" y="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" name="Freeform 6"/>
            <p:cNvSpPr/>
            <p:nvPr/>
          </p:nvSpPr>
          <p:spPr bwMode="gray">
            <a:xfrm>
              <a:off x="677" y="998"/>
              <a:ext cx="933" cy="1182"/>
            </a:xfrm>
            <a:custGeom>
              <a:avLst/>
              <a:gdLst/>
              <a:ahLst/>
              <a:cxnLst>
                <a:cxn ang="0">
                  <a:pos x="118" y="1044"/>
                </a:cxn>
                <a:cxn ang="0">
                  <a:pos x="128" y="340"/>
                </a:cxn>
                <a:cxn ang="0">
                  <a:pos x="264" y="210"/>
                </a:cxn>
                <a:cxn ang="0">
                  <a:pos x="720" y="202"/>
                </a:cxn>
                <a:cxn ang="0">
                  <a:pos x="720" y="320"/>
                </a:cxn>
                <a:cxn ang="0">
                  <a:pos x="933" y="153"/>
                </a:cxn>
                <a:cxn ang="0">
                  <a:pos x="712" y="0"/>
                </a:cxn>
                <a:cxn ang="0">
                  <a:pos x="714" y="92"/>
                </a:cxn>
                <a:cxn ang="0">
                  <a:pos x="234" y="94"/>
                </a:cxn>
                <a:cxn ang="0">
                  <a:pos x="0" y="298"/>
                </a:cxn>
                <a:cxn ang="0">
                  <a:pos x="0" y="1058"/>
                </a:cxn>
                <a:cxn ang="0">
                  <a:pos x="118" y="1044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3" name="AutoShape 7"/>
          <p:cNvSpPr>
            <a:spLocks noChangeArrowheads="1"/>
          </p:cNvSpPr>
          <p:nvPr/>
        </p:nvSpPr>
        <p:spPr bwMode="gray">
          <a:xfrm>
            <a:off x="3408363" y="3067368"/>
            <a:ext cx="5457825" cy="1304925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6350" algn="ctr">
            <a:noFill/>
            <a:prstDash val="sysDot"/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gray">
          <a:xfrm>
            <a:off x="4287838" y="3476625"/>
            <a:ext cx="376237" cy="344488"/>
          </a:xfrm>
          <a:prstGeom prst="rightArrow">
            <a:avLst>
              <a:gd name="adj1" fmla="val 50000"/>
              <a:gd name="adj2" fmla="val 45507"/>
            </a:avLst>
          </a:prstGeom>
          <a:solidFill>
            <a:srgbClr val="FEFEFE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AutoShape 9"/>
          <p:cNvSpPr>
            <a:spLocks noChangeArrowheads="1"/>
          </p:cNvSpPr>
          <p:nvPr/>
        </p:nvSpPr>
        <p:spPr bwMode="ltGray">
          <a:xfrm>
            <a:off x="3443288" y="4534535"/>
            <a:ext cx="5422900" cy="1314450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6350" algn="ctr">
            <a:noFill/>
            <a:prstDash val="sysDot"/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AutoShape 10"/>
          <p:cNvSpPr>
            <a:spLocks noChangeArrowheads="1"/>
          </p:cNvSpPr>
          <p:nvPr/>
        </p:nvSpPr>
        <p:spPr bwMode="gray">
          <a:xfrm>
            <a:off x="4260850" y="5018088"/>
            <a:ext cx="376238" cy="347662"/>
          </a:xfrm>
          <a:prstGeom prst="rightArrow">
            <a:avLst>
              <a:gd name="adj1" fmla="val 50000"/>
              <a:gd name="adj2" fmla="val 45091"/>
            </a:avLst>
          </a:prstGeom>
          <a:solidFill>
            <a:srgbClr val="FEFEFE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AutoShape 11"/>
          <p:cNvSpPr>
            <a:spLocks noChangeArrowheads="1"/>
          </p:cNvSpPr>
          <p:nvPr/>
        </p:nvSpPr>
        <p:spPr bwMode="gray">
          <a:xfrm>
            <a:off x="3408363" y="1535113"/>
            <a:ext cx="5457825" cy="1304925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hlink">
                  <a:alpha val="80000"/>
                </a:schemeClr>
              </a:gs>
              <a:gs pos="100000">
                <a:schemeClr val="hlink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6350" algn="ctr">
            <a:noFill/>
            <a:prstDash val="sysDot"/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AutoShape 12"/>
          <p:cNvSpPr>
            <a:spLocks noChangeArrowheads="1"/>
          </p:cNvSpPr>
          <p:nvPr/>
        </p:nvSpPr>
        <p:spPr bwMode="gray">
          <a:xfrm>
            <a:off x="4268788" y="1981200"/>
            <a:ext cx="376237" cy="344488"/>
          </a:xfrm>
          <a:prstGeom prst="rightArrow">
            <a:avLst>
              <a:gd name="adj1" fmla="val 50000"/>
              <a:gd name="adj2" fmla="val 45507"/>
            </a:avLst>
          </a:prstGeom>
          <a:solidFill>
            <a:srgbClr val="FEFEFE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AutoShape 13"/>
          <p:cNvSpPr>
            <a:spLocks noChangeArrowheads="1"/>
          </p:cNvSpPr>
          <p:nvPr/>
        </p:nvSpPr>
        <p:spPr bwMode="gray">
          <a:xfrm>
            <a:off x="2825750" y="1519238"/>
            <a:ext cx="1628775" cy="12985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9804"/>
                  <a:invGamma/>
                </a:schemeClr>
              </a:gs>
            </a:gsLst>
            <a:lin ang="5400000" scaled="1"/>
          </a:gradFill>
          <a:ln w="25400">
            <a:solidFill>
              <a:srgbClr val="FEFEFE"/>
            </a:solidFill>
            <a:rou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Freeform 14"/>
          <p:cNvSpPr/>
          <p:nvPr/>
        </p:nvSpPr>
        <p:spPr bwMode="gray">
          <a:xfrm>
            <a:off x="2889250" y="1584325"/>
            <a:ext cx="811213" cy="649288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tint val="48627"/>
                  <a:invGamma/>
                </a:schemeClr>
              </a:gs>
              <a:gs pos="50000">
                <a:schemeClr val="hlink">
                  <a:alpha val="0"/>
                </a:schemeClr>
              </a:gs>
              <a:gs pos="100000">
                <a:schemeClr val="hlink">
                  <a:gamma/>
                  <a:tint val="48627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9231" name="AutoShape 15"/>
          <p:cNvSpPr>
            <a:spLocks noChangeArrowheads="1"/>
          </p:cNvSpPr>
          <p:nvPr/>
        </p:nvSpPr>
        <p:spPr bwMode="gray">
          <a:xfrm>
            <a:off x="2838450" y="3021013"/>
            <a:ext cx="1628775" cy="12985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69804"/>
                  <a:invGamma/>
                </a:schemeClr>
              </a:gs>
            </a:gsLst>
            <a:lin ang="5400000" scaled="1"/>
          </a:gradFill>
          <a:ln w="25400">
            <a:solidFill>
              <a:srgbClr val="FEFEFE"/>
            </a:solidFill>
            <a:rou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Freeform 16"/>
          <p:cNvSpPr/>
          <p:nvPr/>
        </p:nvSpPr>
        <p:spPr bwMode="gray">
          <a:xfrm>
            <a:off x="2892425" y="3086100"/>
            <a:ext cx="811213" cy="649288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48627"/>
                  <a:invGamma/>
                </a:schemeClr>
              </a:gs>
              <a:gs pos="50000">
                <a:schemeClr val="folHlink">
                  <a:alpha val="0"/>
                </a:schemeClr>
              </a:gs>
              <a:gs pos="100000">
                <a:schemeClr val="folHlink">
                  <a:gamma/>
                  <a:tint val="48627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9233" name="AutoShape 17"/>
          <p:cNvSpPr>
            <a:spLocks noChangeArrowheads="1"/>
          </p:cNvSpPr>
          <p:nvPr/>
        </p:nvSpPr>
        <p:spPr bwMode="gray">
          <a:xfrm>
            <a:off x="2819400" y="4543425"/>
            <a:ext cx="1628775" cy="12985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9804"/>
                  <a:invGamma/>
                </a:schemeClr>
              </a:gs>
            </a:gsLst>
            <a:lin ang="5400000" scaled="1"/>
          </a:gradFill>
          <a:ln w="25400">
            <a:solidFill>
              <a:srgbClr val="FEFEFE"/>
            </a:solidFill>
            <a:rou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Freeform 18"/>
          <p:cNvSpPr/>
          <p:nvPr/>
        </p:nvSpPr>
        <p:spPr bwMode="gray">
          <a:xfrm>
            <a:off x="2873375" y="4598988"/>
            <a:ext cx="811213" cy="649287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tint val="48627"/>
                  <a:invGamma/>
                </a:schemeClr>
              </a:gs>
              <a:gs pos="50000">
                <a:schemeClr val="accent2">
                  <a:alpha val="0"/>
                </a:schemeClr>
              </a:gs>
              <a:gs pos="100000">
                <a:schemeClr val="accent2">
                  <a:gamma/>
                  <a:tint val="48627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pic>
        <p:nvPicPr>
          <p:cNvPr id="9235" name="Picture 19" descr="YG_circle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048" y="2689860"/>
            <a:ext cx="1882775" cy="1879600"/>
          </a:xfrm>
          <a:prstGeom prst="rect">
            <a:avLst/>
          </a:prstGeom>
          <a:noFill/>
        </p:spPr>
      </p:pic>
      <p:sp>
        <p:nvSpPr>
          <p:cNvPr id="9236" name="Text Box 20"/>
          <p:cNvSpPr txBox="1">
            <a:spLocks noChangeArrowheads="1"/>
          </p:cNvSpPr>
          <p:nvPr/>
        </p:nvSpPr>
        <p:spPr bwMode="black">
          <a:xfrm>
            <a:off x="4678363" y="1772603"/>
            <a:ext cx="3932237" cy="82994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buAutoNum type="arabicPeriod"/>
            </a:pPr>
            <a:r>
              <a:rPr lang="vi-VN" altLang="en-US" sz="1600">
                <a:solidFill>
                  <a:srgbClr val="000000"/>
                </a:solidFill>
                <a:latin typeface="+mj-lt"/>
                <a:cs typeface="+mj-lt"/>
              </a:rPr>
              <a:t>T</a:t>
            </a:r>
            <a:r>
              <a:rPr lang="en-US" altLang="vi-VN" sz="1600">
                <a:solidFill>
                  <a:srgbClr val="000000"/>
                </a:solidFill>
                <a:latin typeface="+mj-lt"/>
                <a:cs typeface="+mj-lt"/>
              </a:rPr>
              <a:t>ìm kiếm sản phẩm theo mã</a:t>
            </a:r>
          </a:p>
          <a:p>
            <a:pPr marL="342900" indent="-342900" eaLnBrk="0" hangingPunct="0">
              <a:buAutoNum type="arabicPeriod"/>
            </a:pPr>
            <a:r>
              <a:rPr lang="en-US" altLang="vi-VN" sz="1600">
                <a:solidFill>
                  <a:srgbClr val="000000"/>
                </a:solidFill>
                <a:latin typeface="+mj-lt"/>
                <a:cs typeface="+mj-lt"/>
              </a:rPr>
              <a:t>Tìm kiếm sản phẩm theo tên </a:t>
            </a:r>
          </a:p>
          <a:p>
            <a:pPr marL="342900" indent="-342900" eaLnBrk="0" hangingPunct="0">
              <a:buAutoNum type="arabicPeriod"/>
            </a:pPr>
            <a:r>
              <a:rPr lang="en-US" altLang="vi-VN" sz="1600">
                <a:solidFill>
                  <a:srgbClr val="000000"/>
                </a:solidFill>
                <a:latin typeface="+mj-lt"/>
                <a:cs typeface="+mj-lt"/>
              </a:rPr>
              <a:t>Tìm kiếm sản phẩ theo khoảng giá</a:t>
            </a:r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black">
          <a:xfrm>
            <a:off x="4754562" y="3416646"/>
            <a:ext cx="3932237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buAutoNum type="arabicPeriod"/>
            </a:pPr>
            <a:r>
              <a:rPr lang="vi-VN" altLang="en-US" sz="1600" dirty="0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T</a:t>
            </a:r>
            <a:r>
              <a:rPr lang="en-US" altLang="vi-VN" sz="1600" dirty="0" err="1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ìm</a:t>
            </a:r>
            <a:r>
              <a:rPr lang="en-US" altLang="vi-VN" sz="1600" dirty="0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 </a:t>
            </a:r>
            <a:r>
              <a:rPr lang="en-US" altLang="vi-VN" sz="1600" dirty="0" err="1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kiếm</a:t>
            </a:r>
            <a:r>
              <a:rPr lang="en-US" altLang="vi-VN" sz="1600" dirty="0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 </a:t>
            </a:r>
            <a:r>
              <a:rPr lang="en-US" altLang="vi-VN" sz="1600" dirty="0" err="1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tài</a:t>
            </a:r>
            <a:r>
              <a:rPr lang="en-US" altLang="vi-VN" sz="1600" dirty="0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 </a:t>
            </a:r>
            <a:r>
              <a:rPr lang="en-US" altLang="vi-VN" sz="1600" dirty="0" err="1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khoản</a:t>
            </a:r>
            <a:r>
              <a:rPr lang="en-US" altLang="vi-VN" sz="1600" dirty="0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 </a:t>
            </a:r>
            <a:r>
              <a:rPr lang="en-US" altLang="vi-VN" sz="1600" dirty="0" err="1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theo</a:t>
            </a:r>
            <a:r>
              <a:rPr lang="en-US" altLang="vi-VN" sz="1600" dirty="0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 </a:t>
            </a:r>
            <a:r>
              <a:rPr lang="en-US" altLang="vi-VN" sz="1600" dirty="0" err="1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mã</a:t>
            </a:r>
            <a:r>
              <a:rPr lang="en-US" altLang="vi-VN" sz="1600" dirty="0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 </a:t>
            </a:r>
            <a:r>
              <a:rPr lang="en-US" altLang="vi-VN" sz="1600" dirty="0" err="1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tài</a:t>
            </a:r>
            <a:r>
              <a:rPr lang="en-US" altLang="vi-VN" sz="1600" dirty="0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 </a:t>
            </a:r>
            <a:r>
              <a:rPr lang="en-US" altLang="vi-VN" sz="1600" dirty="0" err="1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khoản</a:t>
            </a:r>
            <a:endParaRPr lang="en-US" altLang="vi-VN" sz="1600" dirty="0">
              <a:solidFill>
                <a:srgbClr val="000000"/>
              </a:solidFill>
              <a:latin typeface="+mj-lt"/>
              <a:cs typeface="+mj-lt"/>
              <a:sym typeface="+mn-ea"/>
            </a:endParaRPr>
          </a:p>
          <a:p>
            <a:pPr marL="342900" indent="-342900" eaLnBrk="0" hangingPunct="0">
              <a:buAutoNum type="arabicPeriod"/>
            </a:pPr>
            <a:r>
              <a:rPr lang="en-US" altLang="vi-VN" sz="1600" dirty="0" err="1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Tìm</a:t>
            </a:r>
            <a:r>
              <a:rPr lang="en-US" altLang="vi-VN" sz="1600" dirty="0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 </a:t>
            </a:r>
            <a:r>
              <a:rPr lang="en-US" altLang="vi-VN" sz="1600" dirty="0" err="1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kiếm</a:t>
            </a:r>
            <a:r>
              <a:rPr lang="en-US" altLang="vi-VN" sz="1600" dirty="0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 </a:t>
            </a:r>
            <a:r>
              <a:rPr lang="en-US" altLang="vi-VN" sz="1600" dirty="0" err="1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tài</a:t>
            </a:r>
            <a:r>
              <a:rPr lang="en-US" altLang="vi-VN" sz="1600" dirty="0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 </a:t>
            </a:r>
            <a:r>
              <a:rPr lang="en-US" altLang="vi-VN" sz="1600" dirty="0" err="1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khoản</a:t>
            </a:r>
            <a:r>
              <a:rPr lang="en-US" altLang="vi-VN" sz="1600" dirty="0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 </a:t>
            </a:r>
            <a:r>
              <a:rPr lang="en-US" altLang="vi-VN" sz="1600" dirty="0" err="1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theo</a:t>
            </a:r>
            <a:r>
              <a:rPr lang="en-US" altLang="vi-VN" sz="1600" dirty="0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 </a:t>
            </a:r>
            <a:r>
              <a:rPr lang="en-US" altLang="vi-VN" sz="1600" dirty="0" err="1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tên</a:t>
            </a:r>
            <a:r>
              <a:rPr lang="en-US" altLang="vi-VN" sz="1600" dirty="0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 </a:t>
            </a:r>
            <a:r>
              <a:rPr lang="en-US" altLang="vi-VN" sz="1600" dirty="0" err="1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tài</a:t>
            </a:r>
            <a:r>
              <a:rPr lang="en-US" altLang="vi-VN" sz="1600" dirty="0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 </a:t>
            </a:r>
            <a:r>
              <a:rPr lang="en-US" altLang="vi-VN" sz="1600" dirty="0" err="1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khoản</a:t>
            </a:r>
            <a:endParaRPr lang="en-US" altLang="vi-VN" sz="1600" dirty="0">
              <a:solidFill>
                <a:srgbClr val="000000"/>
              </a:solidFill>
              <a:latin typeface="+mj-lt"/>
              <a:cs typeface="+mj-lt"/>
              <a:sym typeface="+mn-ea"/>
            </a:endParaRPr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gray">
          <a:xfrm>
            <a:off x="407988" y="3348038"/>
            <a:ext cx="1573212" cy="64516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vi-VN" altLang="en-US" b="1"/>
              <a:t>Chức năng </a:t>
            </a:r>
            <a:r>
              <a:rPr lang="en-US" altLang="vi-VN" b="1"/>
              <a:t>tìm kiếm</a:t>
            </a:r>
            <a:r>
              <a:rPr lang="vi-VN" altLang="en-US" b="1"/>
              <a:t> 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white">
          <a:xfrm>
            <a:off x="2803525" y="1772920"/>
            <a:ext cx="1673225" cy="82994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vi-VN" sz="2400" b="1">
                <a:solidFill>
                  <a:srgbClr val="FEFFFF"/>
                </a:solidFill>
              </a:rPr>
              <a:t>Tìm kiếm</a:t>
            </a:r>
            <a:r>
              <a:rPr lang="vi-VN" altLang="en-US" sz="2400" b="1">
                <a:solidFill>
                  <a:srgbClr val="FEFFFF"/>
                </a:solidFill>
              </a:rPr>
              <a:t> sản phẩm</a:t>
            </a:r>
          </a:p>
        </p:txBody>
      </p:sp>
      <p:sp>
        <p:nvSpPr>
          <p:cNvPr id="9241" name="Text Box 25"/>
          <p:cNvSpPr txBox="1">
            <a:spLocks noChangeArrowheads="1"/>
          </p:cNvSpPr>
          <p:nvPr/>
        </p:nvSpPr>
        <p:spPr bwMode="white">
          <a:xfrm>
            <a:off x="2803525" y="3121025"/>
            <a:ext cx="1673225" cy="83099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FEFFFF"/>
                </a:solidFill>
              </a:rPr>
              <a:t> </a:t>
            </a:r>
            <a:r>
              <a:rPr lang="en-US" sz="2400" b="1" dirty="0" err="1">
                <a:solidFill>
                  <a:srgbClr val="FEFFFF"/>
                </a:solidFill>
              </a:rPr>
              <a:t>Tìm</a:t>
            </a:r>
            <a:r>
              <a:rPr lang="en-US" sz="2400" b="1" dirty="0">
                <a:solidFill>
                  <a:srgbClr val="FEFFFF"/>
                </a:solidFill>
              </a:rPr>
              <a:t> </a:t>
            </a:r>
            <a:r>
              <a:rPr lang="en-US" sz="2400" b="1" dirty="0" err="1">
                <a:solidFill>
                  <a:srgbClr val="FEFFFF"/>
                </a:solidFill>
              </a:rPr>
              <a:t>kiếm</a:t>
            </a:r>
            <a:r>
              <a:rPr lang="vi-VN" altLang="en-US" sz="2400" b="1" dirty="0">
                <a:solidFill>
                  <a:srgbClr val="FEFFFF"/>
                </a:solidFill>
              </a:rPr>
              <a:t> </a:t>
            </a:r>
            <a:r>
              <a:rPr lang="en-US" altLang="en-US" sz="2400" b="1" dirty="0" err="1">
                <a:solidFill>
                  <a:srgbClr val="FEFFFF"/>
                </a:solidFill>
              </a:rPr>
              <a:t>tài</a:t>
            </a:r>
            <a:r>
              <a:rPr lang="en-US" altLang="en-US" sz="2400" b="1" dirty="0">
                <a:solidFill>
                  <a:srgbClr val="FEFFFF"/>
                </a:solidFill>
              </a:rPr>
              <a:t> </a:t>
            </a:r>
            <a:r>
              <a:rPr lang="en-US" altLang="en-US" sz="2400" b="1" dirty="0" err="1">
                <a:solidFill>
                  <a:srgbClr val="FEFFFF"/>
                </a:solidFill>
              </a:rPr>
              <a:t>khoản</a:t>
            </a:r>
            <a:endParaRPr lang="vi-VN" altLang="en-US" sz="2400" b="1" dirty="0">
              <a:solidFill>
                <a:srgbClr val="FEFFFF"/>
              </a:solidFill>
            </a:endParaRPr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white">
          <a:xfrm>
            <a:off x="2735263" y="4806950"/>
            <a:ext cx="1673225" cy="82994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FEFFFF"/>
                </a:solidFill>
              </a:rPr>
              <a:t> Tìm Kiếm</a:t>
            </a:r>
            <a:r>
              <a:rPr lang="vi-VN" altLang="en-US" sz="2400" b="1">
                <a:solidFill>
                  <a:srgbClr val="FEFFFF"/>
                </a:solidFill>
              </a:rPr>
              <a:t> hóa đơn</a:t>
            </a:r>
          </a:p>
        </p:txBody>
      </p:sp>
      <p:sp>
        <p:nvSpPr>
          <p:cNvPr id="2" name="Text Box 22"/>
          <p:cNvSpPr txBox="1">
            <a:spLocks noChangeArrowheads="1"/>
          </p:cNvSpPr>
          <p:nvPr/>
        </p:nvSpPr>
        <p:spPr bwMode="black">
          <a:xfrm>
            <a:off x="4678363" y="4777423"/>
            <a:ext cx="3932237" cy="82994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buAutoNum type="arabicPeriod"/>
            </a:pPr>
            <a:r>
              <a:rPr lang="vi-VN" altLang="en-US" sz="1600">
                <a:solidFill>
                  <a:srgbClr val="000000"/>
                </a:solidFill>
                <a:sym typeface="+mn-ea"/>
              </a:rPr>
              <a:t>T</a:t>
            </a:r>
            <a:r>
              <a:rPr lang="en-US" altLang="vi-VN" sz="1600">
                <a:solidFill>
                  <a:srgbClr val="000000"/>
                </a:solidFill>
                <a:sym typeface="+mn-ea"/>
              </a:rPr>
              <a:t>ìm kiếm hóa đơn theo mã</a:t>
            </a:r>
          </a:p>
          <a:p>
            <a:pPr marL="342900" indent="-342900" eaLnBrk="0" hangingPunct="0">
              <a:buAutoNum type="arabicPeriod"/>
            </a:pPr>
            <a:r>
              <a:rPr lang="en-US" altLang="vi-VN" sz="1600">
                <a:solidFill>
                  <a:srgbClr val="000000"/>
                </a:solidFill>
                <a:sym typeface="+mn-ea"/>
              </a:rPr>
              <a:t>Tìm kiếm hóa đơn theo tên KH</a:t>
            </a:r>
          </a:p>
          <a:p>
            <a:pPr marL="342900" indent="-342900" eaLnBrk="0" hangingPunct="0">
              <a:buAutoNum type="arabicPeriod"/>
            </a:pPr>
            <a:r>
              <a:rPr lang="en-US" altLang="vi-VN" sz="1600">
                <a:solidFill>
                  <a:srgbClr val="000000"/>
                </a:solidFill>
                <a:sym typeface="+mn-ea"/>
              </a:rPr>
              <a:t>Tìm kiếm hóa đơn theo ngày bán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2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2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bldLvl="0" animBg="1"/>
      <p:bldP spid="9224" grpId="0" bldLvl="0" animBg="1"/>
      <p:bldP spid="9225" grpId="0" bldLvl="0" animBg="1"/>
      <p:bldP spid="9226" grpId="0" bldLvl="0" animBg="1"/>
      <p:bldP spid="9227" grpId="0" bldLvl="0" animBg="1"/>
      <p:bldP spid="9228" grpId="0" bldLvl="0" animBg="1"/>
      <p:bldP spid="9229" grpId="0" bldLvl="0" animBg="1"/>
      <p:bldP spid="9230" grpId="0" bldLvl="0" animBg="1"/>
      <p:bldP spid="9231" grpId="0" bldLvl="0" animBg="1"/>
      <p:bldP spid="9232" grpId="0" bldLvl="0" animBg="1"/>
      <p:bldP spid="9233" grpId="0" bldLvl="0" animBg="1"/>
      <p:bldP spid="9234" grpId="0" bldLvl="0" animBg="1"/>
      <p:bldP spid="9236" grpId="0" bldLvl="0" animBg="1"/>
      <p:bldP spid="9237" grpId="0" bldLvl="0" animBg="1"/>
      <p:bldP spid="9239" grpId="0" bldLvl="0" animBg="1"/>
      <p:bldP spid="9240" grpId="0" bldLvl="0" animBg="1"/>
      <p:bldP spid="9241" grpId="0" bldLvl="0" animBg="1"/>
      <p:bldP spid="9242" grpId="0" bldLvl="0" animBg="1"/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" name="Group 3"/>
          <p:cNvGrpSpPr/>
          <p:nvPr/>
        </p:nvGrpSpPr>
        <p:grpSpPr bwMode="auto">
          <a:xfrm>
            <a:off x="1105212" y="1876425"/>
            <a:ext cx="1619701" cy="3605213"/>
            <a:chOff x="677" y="998"/>
            <a:chExt cx="939" cy="2271"/>
          </a:xfrm>
        </p:grpSpPr>
        <p:sp>
          <p:nvSpPr>
            <p:cNvPr id="9220" name="Freeform 4"/>
            <p:cNvSpPr/>
            <p:nvPr/>
          </p:nvSpPr>
          <p:spPr bwMode="gray">
            <a:xfrm flipV="1">
              <a:off x="683" y="2087"/>
              <a:ext cx="933" cy="1182"/>
            </a:xfrm>
            <a:custGeom>
              <a:avLst/>
              <a:gdLst/>
              <a:ahLst/>
              <a:cxnLst>
                <a:cxn ang="0">
                  <a:pos x="118" y="1044"/>
                </a:cxn>
                <a:cxn ang="0">
                  <a:pos x="128" y="340"/>
                </a:cxn>
                <a:cxn ang="0">
                  <a:pos x="264" y="210"/>
                </a:cxn>
                <a:cxn ang="0">
                  <a:pos x="720" y="202"/>
                </a:cxn>
                <a:cxn ang="0">
                  <a:pos x="720" y="320"/>
                </a:cxn>
                <a:cxn ang="0">
                  <a:pos x="933" y="153"/>
                </a:cxn>
                <a:cxn ang="0">
                  <a:pos x="712" y="0"/>
                </a:cxn>
                <a:cxn ang="0">
                  <a:pos x="714" y="92"/>
                </a:cxn>
                <a:cxn ang="0">
                  <a:pos x="234" y="94"/>
                </a:cxn>
                <a:cxn ang="0">
                  <a:pos x="0" y="298"/>
                </a:cxn>
                <a:cxn ang="0">
                  <a:pos x="0" y="1058"/>
                </a:cxn>
                <a:cxn ang="0">
                  <a:pos x="118" y="1044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" name="Freeform 6"/>
            <p:cNvSpPr/>
            <p:nvPr/>
          </p:nvSpPr>
          <p:spPr bwMode="gray">
            <a:xfrm>
              <a:off x="677" y="998"/>
              <a:ext cx="933" cy="1182"/>
            </a:xfrm>
            <a:custGeom>
              <a:avLst/>
              <a:gdLst/>
              <a:ahLst/>
              <a:cxnLst>
                <a:cxn ang="0">
                  <a:pos x="118" y="1044"/>
                </a:cxn>
                <a:cxn ang="0">
                  <a:pos x="128" y="340"/>
                </a:cxn>
                <a:cxn ang="0">
                  <a:pos x="264" y="210"/>
                </a:cxn>
                <a:cxn ang="0">
                  <a:pos x="720" y="202"/>
                </a:cxn>
                <a:cxn ang="0">
                  <a:pos x="720" y="320"/>
                </a:cxn>
                <a:cxn ang="0">
                  <a:pos x="933" y="153"/>
                </a:cxn>
                <a:cxn ang="0">
                  <a:pos x="712" y="0"/>
                </a:cxn>
                <a:cxn ang="0">
                  <a:pos x="714" y="92"/>
                </a:cxn>
                <a:cxn ang="0">
                  <a:pos x="234" y="94"/>
                </a:cxn>
                <a:cxn ang="0">
                  <a:pos x="0" y="298"/>
                </a:cxn>
                <a:cxn ang="0">
                  <a:pos x="0" y="1058"/>
                </a:cxn>
                <a:cxn ang="0">
                  <a:pos x="118" y="1044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4" name="AutoShape 8"/>
          <p:cNvSpPr>
            <a:spLocks noChangeArrowheads="1"/>
          </p:cNvSpPr>
          <p:nvPr/>
        </p:nvSpPr>
        <p:spPr bwMode="gray">
          <a:xfrm>
            <a:off x="4301490" y="3463290"/>
            <a:ext cx="381635" cy="344805"/>
          </a:xfrm>
          <a:prstGeom prst="rightArrow">
            <a:avLst>
              <a:gd name="adj1" fmla="val 50000"/>
              <a:gd name="adj2" fmla="val 45507"/>
            </a:avLst>
          </a:prstGeom>
          <a:solidFill>
            <a:srgbClr val="FEFEFE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AutoShape 9"/>
          <p:cNvSpPr>
            <a:spLocks noChangeArrowheads="1"/>
          </p:cNvSpPr>
          <p:nvPr/>
        </p:nvSpPr>
        <p:spPr bwMode="ltGray">
          <a:xfrm>
            <a:off x="3443288" y="4534535"/>
            <a:ext cx="5422900" cy="1314450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rgbClr val="012D86"/>
              </a:gs>
              <a:gs pos="100000">
                <a:srgbClr val="0E2557">
                  <a:alpha val="0"/>
                </a:srgbClr>
              </a:gs>
            </a:gsLst>
            <a:lin ang="0" scaled="0"/>
          </a:gradFill>
          <a:ln w="6350" algn="ctr">
            <a:noFill/>
            <a:prstDash val="sysDot"/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AutoShape 10"/>
          <p:cNvSpPr>
            <a:spLocks noChangeArrowheads="1"/>
          </p:cNvSpPr>
          <p:nvPr/>
        </p:nvSpPr>
        <p:spPr bwMode="gray">
          <a:xfrm>
            <a:off x="4306570" y="5075238"/>
            <a:ext cx="376238" cy="347662"/>
          </a:xfrm>
          <a:prstGeom prst="rightArrow">
            <a:avLst>
              <a:gd name="adj1" fmla="val 50000"/>
              <a:gd name="adj2" fmla="val 45091"/>
            </a:avLst>
          </a:prstGeom>
          <a:solidFill>
            <a:srgbClr val="FEFEFE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AutoShape 11"/>
          <p:cNvSpPr>
            <a:spLocks noChangeArrowheads="1"/>
          </p:cNvSpPr>
          <p:nvPr/>
        </p:nvSpPr>
        <p:spPr bwMode="gray">
          <a:xfrm>
            <a:off x="3408363" y="1535113"/>
            <a:ext cx="5457825" cy="1304925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rgbClr val="E30000"/>
              </a:gs>
              <a:gs pos="100000">
                <a:srgbClr val="760303">
                  <a:lumMod val="0"/>
                  <a:lumOff val="100000"/>
                </a:srgbClr>
              </a:gs>
            </a:gsLst>
            <a:lin ang="0" scaled="0"/>
          </a:gradFill>
          <a:ln w="6350" algn="ctr">
            <a:noFill/>
            <a:prstDash val="sysDot"/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AutoShape 12"/>
          <p:cNvSpPr>
            <a:spLocks noChangeArrowheads="1"/>
          </p:cNvSpPr>
          <p:nvPr/>
        </p:nvSpPr>
        <p:spPr bwMode="gray">
          <a:xfrm>
            <a:off x="4301173" y="1981200"/>
            <a:ext cx="376237" cy="344488"/>
          </a:xfrm>
          <a:prstGeom prst="rightArrow">
            <a:avLst>
              <a:gd name="adj1" fmla="val 50000"/>
              <a:gd name="adj2" fmla="val 45507"/>
            </a:avLst>
          </a:prstGeom>
          <a:solidFill>
            <a:srgbClr val="FEFEFE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AutoShape 13"/>
          <p:cNvSpPr>
            <a:spLocks noChangeArrowheads="1"/>
          </p:cNvSpPr>
          <p:nvPr/>
        </p:nvSpPr>
        <p:spPr bwMode="gray">
          <a:xfrm>
            <a:off x="2819400" y="1503998"/>
            <a:ext cx="1628775" cy="12985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 w="25400">
            <a:solidFill>
              <a:srgbClr val="FEFEFE"/>
            </a:solidFill>
            <a:rou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Freeform 14"/>
          <p:cNvSpPr/>
          <p:nvPr/>
        </p:nvSpPr>
        <p:spPr bwMode="gray">
          <a:xfrm>
            <a:off x="2889250" y="1584325"/>
            <a:ext cx="811213" cy="649288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tint val="48627"/>
                  <a:invGamma/>
                </a:schemeClr>
              </a:gs>
              <a:gs pos="50000">
                <a:schemeClr val="hlink">
                  <a:alpha val="0"/>
                </a:schemeClr>
              </a:gs>
              <a:gs pos="100000">
                <a:schemeClr val="hlink">
                  <a:gamma/>
                  <a:tint val="48627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9233" name="AutoShape 17"/>
          <p:cNvSpPr>
            <a:spLocks noChangeArrowheads="1"/>
          </p:cNvSpPr>
          <p:nvPr/>
        </p:nvSpPr>
        <p:spPr bwMode="gray">
          <a:xfrm>
            <a:off x="2828925" y="4534535"/>
            <a:ext cx="1628775" cy="12985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012D86"/>
              </a:gs>
              <a:gs pos="100000">
                <a:srgbClr val="0E2557">
                  <a:alpha val="100000"/>
                </a:srgbClr>
              </a:gs>
            </a:gsLst>
            <a:lin ang="5400000" scaled="0"/>
          </a:gradFill>
          <a:ln w="25400">
            <a:solidFill>
              <a:srgbClr val="FEFEFE"/>
            </a:solidFill>
            <a:rou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Freeform 18"/>
          <p:cNvSpPr/>
          <p:nvPr/>
        </p:nvSpPr>
        <p:spPr bwMode="gray">
          <a:xfrm>
            <a:off x="2873375" y="4598988"/>
            <a:ext cx="811213" cy="649287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tint val="48627"/>
                  <a:invGamma/>
                </a:schemeClr>
              </a:gs>
              <a:gs pos="50000">
                <a:schemeClr val="accent2">
                  <a:alpha val="0"/>
                </a:schemeClr>
              </a:gs>
              <a:gs pos="100000">
                <a:schemeClr val="accent2">
                  <a:gamma/>
                  <a:tint val="48627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pic>
        <p:nvPicPr>
          <p:cNvPr id="9235" name="Picture 19" descr="YG_circle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8" y="2695575"/>
            <a:ext cx="1882775" cy="1879600"/>
          </a:xfrm>
          <a:prstGeom prst="rect">
            <a:avLst/>
          </a:prstGeom>
          <a:noFill/>
        </p:spPr>
      </p:pic>
      <p:sp>
        <p:nvSpPr>
          <p:cNvPr id="9236" name="Text Box 20"/>
          <p:cNvSpPr txBox="1">
            <a:spLocks noChangeArrowheads="1"/>
          </p:cNvSpPr>
          <p:nvPr/>
        </p:nvSpPr>
        <p:spPr bwMode="black">
          <a:xfrm>
            <a:off x="4754563" y="1772603"/>
            <a:ext cx="3932237" cy="82994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buAutoNum type="arabicPeriod"/>
            </a:pPr>
            <a:r>
              <a:rPr lang="vi-VN" altLang="en-US" sz="1600" dirty="0">
                <a:solidFill>
                  <a:srgbClr val="000000"/>
                </a:solidFill>
                <a:latin typeface="+mj-lt"/>
                <a:cs typeface="+mj-lt"/>
              </a:rPr>
              <a:t>Tất cả các sản phẩm</a:t>
            </a:r>
          </a:p>
          <a:p>
            <a:pPr marL="342900" indent="-342900" eaLnBrk="0" hangingPunct="0">
              <a:buAutoNum type="arabicPeriod"/>
            </a:pPr>
            <a:r>
              <a:rPr lang="vi-VN" altLang="en-US" sz="1600" dirty="0">
                <a:solidFill>
                  <a:srgbClr val="000000"/>
                </a:solidFill>
                <a:latin typeface="+mj-lt"/>
                <a:cs typeface="+mj-lt"/>
              </a:rPr>
              <a:t>Các sản phẩm sắp hết</a:t>
            </a:r>
          </a:p>
          <a:p>
            <a:pPr marL="342900" indent="-342900" eaLnBrk="0" hangingPunct="0">
              <a:buAutoNum type="arabicPeriod"/>
            </a:pPr>
            <a:r>
              <a:rPr lang="vi-VN" altLang="en-US" sz="1600" dirty="0">
                <a:solidFill>
                  <a:srgbClr val="000000"/>
                </a:solidFill>
                <a:latin typeface="+mj-lt"/>
                <a:cs typeface="+mj-lt"/>
              </a:rPr>
              <a:t>Các sản phẩm đã hết</a:t>
            </a:r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gray">
          <a:xfrm>
            <a:off x="407988" y="3348038"/>
            <a:ext cx="1573212" cy="64516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vi-VN" altLang="en-US" b="1"/>
              <a:t>Chức năng </a:t>
            </a:r>
          </a:p>
          <a:p>
            <a:pPr algn="ctr" eaLnBrk="0" hangingPunct="0"/>
            <a:r>
              <a:rPr lang="vi-VN" altLang="en-US" b="1"/>
              <a:t>thống kê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white">
          <a:xfrm>
            <a:off x="2806700" y="1689100"/>
            <a:ext cx="1673225" cy="82994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vi-VN" altLang="en-US" sz="2400" b="1">
                <a:solidFill>
                  <a:srgbClr val="FEFFFF"/>
                </a:solidFill>
              </a:rPr>
              <a:t>Thống kê sản phẩm</a:t>
            </a:r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white">
          <a:xfrm>
            <a:off x="2855913" y="4652010"/>
            <a:ext cx="1673225" cy="82994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vi-VN" sz="2400" b="1" dirty="0">
                <a:solidFill>
                  <a:srgbClr val="FEFFFF"/>
                </a:solidFill>
              </a:rPr>
              <a:t>Tìm kiếm thông tin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black">
          <a:xfrm>
            <a:off x="4754563" y="4776788"/>
            <a:ext cx="3932237" cy="82994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buAutoNum type="arabicPeriod"/>
            </a:pPr>
            <a:r>
              <a:rPr lang="vi-VN" altLang="en-US" sz="1600" dirty="0">
                <a:solidFill>
                  <a:srgbClr val="000000"/>
                </a:solidFill>
                <a:latin typeface="+mj-lt"/>
                <a:cs typeface="+mj-lt"/>
              </a:rPr>
              <a:t>Thông tin sản phẩm</a:t>
            </a:r>
          </a:p>
          <a:p>
            <a:pPr marL="342900" indent="-342900" eaLnBrk="0" hangingPunct="0">
              <a:buAutoNum type="arabicPeriod"/>
            </a:pPr>
            <a:r>
              <a:rPr lang="vi-VN" altLang="en-US" sz="1600" dirty="0">
                <a:solidFill>
                  <a:srgbClr val="000000"/>
                </a:solidFill>
                <a:latin typeface="+mj-lt"/>
                <a:cs typeface="+mj-lt"/>
              </a:rPr>
              <a:t>Thông tin </a:t>
            </a:r>
            <a:r>
              <a:rPr lang="en-US" altLang="en-US" sz="1600" dirty="0" err="1">
                <a:solidFill>
                  <a:srgbClr val="000000"/>
                </a:solidFill>
                <a:latin typeface="+mj-lt"/>
                <a:cs typeface="+mj-lt"/>
              </a:rPr>
              <a:t>tài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cs typeface="+mj-lt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+mj-lt"/>
                <a:cs typeface="+mj-lt"/>
              </a:rPr>
              <a:t>khoản</a:t>
            </a:r>
            <a:endParaRPr lang="vi-VN" altLang="en-US" sz="1600" dirty="0">
              <a:solidFill>
                <a:srgbClr val="000000"/>
              </a:solidFill>
              <a:latin typeface="+mj-lt"/>
              <a:cs typeface="+mj-lt"/>
            </a:endParaRPr>
          </a:p>
          <a:p>
            <a:pPr marL="342900" indent="-342900" eaLnBrk="0" hangingPunct="0">
              <a:buAutoNum type="arabicPeriod"/>
            </a:pPr>
            <a:r>
              <a:rPr lang="vi-VN" altLang="en-US" sz="1600" dirty="0">
                <a:solidFill>
                  <a:srgbClr val="000000"/>
                </a:solidFill>
                <a:latin typeface="+mj-lt"/>
                <a:cs typeface="+mj-lt"/>
              </a:rPr>
              <a:t>Thông tin hóa đơn</a:t>
            </a: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white">
          <a:xfrm>
            <a:off x="241935" y="260350"/>
            <a:ext cx="8624570" cy="753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vi-VN" sz="4300" b="1" dirty="0" err="1">
                <a:solidFill>
                  <a:schemeClr val="tx1"/>
                </a:solidFill>
                <a:latin typeface="+mj-lt"/>
                <a:cs typeface="+mj-lt"/>
              </a:rPr>
              <a:t>Các</a:t>
            </a:r>
            <a:r>
              <a:rPr lang="en-US" altLang="vi-VN" sz="4300" b="1" dirty="0">
                <a:solidFill>
                  <a:schemeClr val="tx1"/>
                </a:solidFill>
                <a:latin typeface="+mj-lt"/>
                <a:cs typeface="+mj-lt"/>
              </a:rPr>
              <a:t> </a:t>
            </a:r>
            <a:r>
              <a:rPr lang="en-US" altLang="vi-VN" sz="4300" b="1" dirty="0" err="1">
                <a:solidFill>
                  <a:schemeClr val="tx1"/>
                </a:solidFill>
                <a:latin typeface="+mj-lt"/>
                <a:cs typeface="+mj-lt"/>
              </a:rPr>
              <a:t>Chức</a:t>
            </a:r>
            <a:r>
              <a:rPr lang="en-US" altLang="vi-VN" sz="4300" b="1" dirty="0">
                <a:solidFill>
                  <a:schemeClr val="tx1"/>
                </a:solidFill>
                <a:latin typeface="+mj-lt"/>
                <a:cs typeface="+mj-lt"/>
              </a:rPr>
              <a:t> </a:t>
            </a:r>
            <a:r>
              <a:rPr lang="en-US" altLang="vi-VN" sz="4300" b="1" dirty="0" err="1">
                <a:solidFill>
                  <a:schemeClr val="tx1"/>
                </a:solidFill>
                <a:latin typeface="+mj-lt"/>
                <a:cs typeface="+mj-lt"/>
              </a:rPr>
              <a:t>Năng</a:t>
            </a:r>
            <a:r>
              <a:rPr lang="en-US" altLang="vi-VN" sz="4300" b="1" dirty="0">
                <a:solidFill>
                  <a:schemeClr val="tx1"/>
                </a:solidFill>
                <a:latin typeface="+mj-lt"/>
                <a:cs typeface="+mj-lt"/>
              </a:rPr>
              <a:t> </a:t>
            </a:r>
            <a:r>
              <a:rPr lang="en-US" altLang="vi-VN" sz="4300" b="1" dirty="0" err="1">
                <a:solidFill>
                  <a:schemeClr val="tx1"/>
                </a:solidFill>
                <a:latin typeface="+mj-lt"/>
                <a:cs typeface="+mj-lt"/>
              </a:rPr>
              <a:t>Của</a:t>
            </a:r>
            <a:r>
              <a:rPr lang="en-US" altLang="vi-VN" sz="4300" b="1" dirty="0">
                <a:solidFill>
                  <a:schemeClr val="tx1"/>
                </a:solidFill>
                <a:latin typeface="+mj-lt"/>
                <a:cs typeface="+mj-lt"/>
              </a:rPr>
              <a:t> Admin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7490"/>
            <a:ext cx="8229600" cy="868363"/>
          </a:xfrm>
        </p:spPr>
        <p:txBody>
          <a:bodyPr/>
          <a:lstStyle/>
          <a:p>
            <a:r>
              <a:rPr lang="vi-VN" altLang="en-US" sz="4300" i="0" dirty="0"/>
              <a:t>Các Chức Năng Của Client</a:t>
            </a:r>
          </a:p>
        </p:txBody>
      </p:sp>
      <p:grpSp>
        <p:nvGrpSpPr>
          <p:cNvPr id="9219" name="Group 3"/>
          <p:cNvGrpSpPr/>
          <p:nvPr/>
        </p:nvGrpSpPr>
        <p:grpSpPr bwMode="auto">
          <a:xfrm>
            <a:off x="822325" y="1876425"/>
            <a:ext cx="1912938" cy="3605213"/>
            <a:chOff x="513" y="998"/>
            <a:chExt cx="1109" cy="2271"/>
          </a:xfrm>
        </p:grpSpPr>
        <p:sp>
          <p:nvSpPr>
            <p:cNvPr id="9220" name="Freeform 4"/>
            <p:cNvSpPr/>
            <p:nvPr/>
          </p:nvSpPr>
          <p:spPr bwMode="gray">
            <a:xfrm flipV="1">
              <a:off x="683" y="2087"/>
              <a:ext cx="933" cy="1182"/>
            </a:xfrm>
            <a:custGeom>
              <a:avLst/>
              <a:gdLst/>
              <a:ahLst/>
              <a:cxnLst>
                <a:cxn ang="0">
                  <a:pos x="118" y="1044"/>
                </a:cxn>
                <a:cxn ang="0">
                  <a:pos x="128" y="340"/>
                </a:cxn>
                <a:cxn ang="0">
                  <a:pos x="264" y="210"/>
                </a:cxn>
                <a:cxn ang="0">
                  <a:pos x="720" y="202"/>
                </a:cxn>
                <a:cxn ang="0">
                  <a:pos x="720" y="320"/>
                </a:cxn>
                <a:cxn ang="0">
                  <a:pos x="933" y="153"/>
                </a:cxn>
                <a:cxn ang="0">
                  <a:pos x="712" y="0"/>
                </a:cxn>
                <a:cxn ang="0">
                  <a:pos x="714" y="92"/>
                </a:cxn>
                <a:cxn ang="0">
                  <a:pos x="234" y="94"/>
                </a:cxn>
                <a:cxn ang="0">
                  <a:pos x="0" y="298"/>
                </a:cxn>
                <a:cxn ang="0">
                  <a:pos x="0" y="1058"/>
                </a:cxn>
                <a:cxn ang="0">
                  <a:pos x="118" y="1044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1" name="Freeform 5"/>
            <p:cNvSpPr/>
            <p:nvPr/>
          </p:nvSpPr>
          <p:spPr bwMode="gray">
            <a:xfrm rot="-5400000">
              <a:off x="917" y="1548"/>
              <a:ext cx="301" cy="1109"/>
            </a:xfrm>
            <a:custGeom>
              <a:avLst/>
              <a:gdLst/>
              <a:ahLst/>
              <a:cxnLst>
                <a:cxn ang="0">
                  <a:pos x="37" y="1"/>
                </a:cxn>
                <a:cxn ang="0">
                  <a:pos x="45" y="472"/>
                </a:cxn>
                <a:cxn ang="0">
                  <a:pos x="0" y="474"/>
                </a:cxn>
                <a:cxn ang="0">
                  <a:pos x="72" y="604"/>
                </a:cxn>
                <a:cxn ang="0">
                  <a:pos x="142" y="474"/>
                </a:cxn>
                <a:cxn ang="0">
                  <a:pos x="100" y="474"/>
                </a:cxn>
                <a:cxn ang="0">
                  <a:pos x="99" y="0"/>
                </a:cxn>
                <a:cxn ang="0">
                  <a:pos x="37" y="1"/>
                </a:cxn>
              </a:cxnLst>
              <a:rect l="0" t="0" r="r" b="b"/>
              <a:pathLst>
                <a:path w="142" h="604">
                  <a:moveTo>
                    <a:pt x="37" y="1"/>
                  </a:moveTo>
                  <a:lnTo>
                    <a:pt x="45" y="472"/>
                  </a:lnTo>
                  <a:lnTo>
                    <a:pt x="0" y="474"/>
                  </a:lnTo>
                  <a:lnTo>
                    <a:pt x="72" y="604"/>
                  </a:lnTo>
                  <a:lnTo>
                    <a:pt x="142" y="474"/>
                  </a:lnTo>
                  <a:lnTo>
                    <a:pt x="100" y="474"/>
                  </a:lnTo>
                  <a:lnTo>
                    <a:pt x="99" y="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" name="Freeform 6"/>
            <p:cNvSpPr/>
            <p:nvPr/>
          </p:nvSpPr>
          <p:spPr bwMode="gray">
            <a:xfrm>
              <a:off x="677" y="998"/>
              <a:ext cx="933" cy="1182"/>
            </a:xfrm>
            <a:custGeom>
              <a:avLst/>
              <a:gdLst/>
              <a:ahLst/>
              <a:cxnLst>
                <a:cxn ang="0">
                  <a:pos x="118" y="1044"/>
                </a:cxn>
                <a:cxn ang="0">
                  <a:pos x="128" y="340"/>
                </a:cxn>
                <a:cxn ang="0">
                  <a:pos x="264" y="210"/>
                </a:cxn>
                <a:cxn ang="0">
                  <a:pos x="720" y="202"/>
                </a:cxn>
                <a:cxn ang="0">
                  <a:pos x="720" y="320"/>
                </a:cxn>
                <a:cxn ang="0">
                  <a:pos x="933" y="153"/>
                </a:cxn>
                <a:cxn ang="0">
                  <a:pos x="712" y="0"/>
                </a:cxn>
                <a:cxn ang="0">
                  <a:pos x="714" y="92"/>
                </a:cxn>
                <a:cxn ang="0">
                  <a:pos x="234" y="94"/>
                </a:cxn>
                <a:cxn ang="0">
                  <a:pos x="0" y="298"/>
                </a:cxn>
                <a:cxn ang="0">
                  <a:pos x="0" y="1058"/>
                </a:cxn>
                <a:cxn ang="0">
                  <a:pos x="118" y="1044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3" name="AutoShape 7"/>
          <p:cNvSpPr>
            <a:spLocks noChangeArrowheads="1"/>
          </p:cNvSpPr>
          <p:nvPr/>
        </p:nvSpPr>
        <p:spPr bwMode="gray">
          <a:xfrm>
            <a:off x="3408363" y="3067368"/>
            <a:ext cx="5457825" cy="1304925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6350" algn="ctr">
            <a:noFill/>
            <a:prstDash val="sysDot"/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gray">
          <a:xfrm>
            <a:off x="4287838" y="3476625"/>
            <a:ext cx="376237" cy="344488"/>
          </a:xfrm>
          <a:prstGeom prst="rightArrow">
            <a:avLst>
              <a:gd name="adj1" fmla="val 50000"/>
              <a:gd name="adj2" fmla="val 45507"/>
            </a:avLst>
          </a:prstGeom>
          <a:solidFill>
            <a:srgbClr val="FEFEFE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AutoShape 9"/>
          <p:cNvSpPr>
            <a:spLocks noChangeArrowheads="1"/>
          </p:cNvSpPr>
          <p:nvPr/>
        </p:nvSpPr>
        <p:spPr bwMode="ltGray">
          <a:xfrm>
            <a:off x="3443288" y="4534535"/>
            <a:ext cx="5422900" cy="1314450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6350" algn="ctr">
            <a:noFill/>
            <a:prstDash val="sysDot"/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AutoShape 10"/>
          <p:cNvSpPr>
            <a:spLocks noChangeArrowheads="1"/>
          </p:cNvSpPr>
          <p:nvPr/>
        </p:nvSpPr>
        <p:spPr bwMode="gray">
          <a:xfrm>
            <a:off x="4260850" y="5018088"/>
            <a:ext cx="376238" cy="347662"/>
          </a:xfrm>
          <a:prstGeom prst="rightArrow">
            <a:avLst>
              <a:gd name="adj1" fmla="val 50000"/>
              <a:gd name="adj2" fmla="val 45091"/>
            </a:avLst>
          </a:prstGeom>
          <a:solidFill>
            <a:srgbClr val="FEFEFE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AutoShape 11"/>
          <p:cNvSpPr>
            <a:spLocks noChangeArrowheads="1"/>
          </p:cNvSpPr>
          <p:nvPr/>
        </p:nvSpPr>
        <p:spPr bwMode="gray">
          <a:xfrm>
            <a:off x="3408363" y="1535113"/>
            <a:ext cx="5457825" cy="1304925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hlink">
                  <a:alpha val="80000"/>
                </a:schemeClr>
              </a:gs>
              <a:gs pos="100000">
                <a:schemeClr val="hlink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6350" algn="ctr">
            <a:noFill/>
            <a:prstDash val="sysDot"/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AutoShape 12"/>
          <p:cNvSpPr>
            <a:spLocks noChangeArrowheads="1"/>
          </p:cNvSpPr>
          <p:nvPr/>
        </p:nvSpPr>
        <p:spPr bwMode="gray">
          <a:xfrm>
            <a:off x="4268788" y="1981200"/>
            <a:ext cx="376237" cy="344488"/>
          </a:xfrm>
          <a:prstGeom prst="rightArrow">
            <a:avLst>
              <a:gd name="adj1" fmla="val 50000"/>
              <a:gd name="adj2" fmla="val 45507"/>
            </a:avLst>
          </a:prstGeom>
          <a:solidFill>
            <a:srgbClr val="FEFEFE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AutoShape 13"/>
          <p:cNvSpPr>
            <a:spLocks noChangeArrowheads="1"/>
          </p:cNvSpPr>
          <p:nvPr/>
        </p:nvSpPr>
        <p:spPr bwMode="gray">
          <a:xfrm>
            <a:off x="2825750" y="1519238"/>
            <a:ext cx="1628775" cy="12985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9804"/>
                  <a:invGamma/>
                </a:schemeClr>
              </a:gs>
            </a:gsLst>
            <a:lin ang="5400000" scaled="1"/>
          </a:gradFill>
          <a:ln w="25400">
            <a:solidFill>
              <a:srgbClr val="FEFEFE"/>
            </a:solidFill>
            <a:rou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Freeform 14"/>
          <p:cNvSpPr/>
          <p:nvPr/>
        </p:nvSpPr>
        <p:spPr bwMode="gray">
          <a:xfrm>
            <a:off x="2889250" y="1584325"/>
            <a:ext cx="811213" cy="649288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tint val="48627"/>
                  <a:invGamma/>
                </a:schemeClr>
              </a:gs>
              <a:gs pos="50000">
                <a:schemeClr val="hlink">
                  <a:alpha val="0"/>
                </a:schemeClr>
              </a:gs>
              <a:gs pos="100000">
                <a:schemeClr val="hlink">
                  <a:gamma/>
                  <a:tint val="48627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9231" name="AutoShape 15"/>
          <p:cNvSpPr>
            <a:spLocks noChangeArrowheads="1"/>
          </p:cNvSpPr>
          <p:nvPr/>
        </p:nvSpPr>
        <p:spPr bwMode="gray">
          <a:xfrm>
            <a:off x="2838450" y="3021013"/>
            <a:ext cx="1628775" cy="12985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69804"/>
                  <a:invGamma/>
                </a:schemeClr>
              </a:gs>
            </a:gsLst>
            <a:lin ang="5400000" scaled="1"/>
          </a:gradFill>
          <a:ln w="25400">
            <a:solidFill>
              <a:srgbClr val="FEFEFE"/>
            </a:solidFill>
            <a:rou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Freeform 16"/>
          <p:cNvSpPr/>
          <p:nvPr/>
        </p:nvSpPr>
        <p:spPr bwMode="gray">
          <a:xfrm>
            <a:off x="2892425" y="3086100"/>
            <a:ext cx="811213" cy="649288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48627"/>
                  <a:invGamma/>
                </a:schemeClr>
              </a:gs>
              <a:gs pos="50000">
                <a:schemeClr val="folHlink">
                  <a:alpha val="0"/>
                </a:schemeClr>
              </a:gs>
              <a:gs pos="100000">
                <a:schemeClr val="folHlink">
                  <a:gamma/>
                  <a:tint val="48627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9233" name="AutoShape 17"/>
          <p:cNvSpPr>
            <a:spLocks noChangeArrowheads="1"/>
          </p:cNvSpPr>
          <p:nvPr/>
        </p:nvSpPr>
        <p:spPr bwMode="gray">
          <a:xfrm>
            <a:off x="2819400" y="4543425"/>
            <a:ext cx="1628775" cy="12985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9804"/>
                  <a:invGamma/>
                </a:schemeClr>
              </a:gs>
            </a:gsLst>
            <a:lin ang="5400000" scaled="1"/>
          </a:gradFill>
          <a:ln w="25400">
            <a:solidFill>
              <a:srgbClr val="FEFEFE"/>
            </a:solidFill>
            <a:rou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Freeform 18"/>
          <p:cNvSpPr/>
          <p:nvPr/>
        </p:nvSpPr>
        <p:spPr bwMode="gray">
          <a:xfrm>
            <a:off x="2873375" y="4598988"/>
            <a:ext cx="811213" cy="649287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tint val="48627"/>
                  <a:invGamma/>
                </a:schemeClr>
              </a:gs>
              <a:gs pos="50000">
                <a:schemeClr val="accent2">
                  <a:alpha val="0"/>
                </a:schemeClr>
              </a:gs>
              <a:gs pos="100000">
                <a:schemeClr val="accent2">
                  <a:gamma/>
                  <a:tint val="48627"/>
                  <a:invGamma/>
                </a:schemeClr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pic>
        <p:nvPicPr>
          <p:cNvPr id="9235" name="Picture 19" descr="YG_circle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048" y="2689860"/>
            <a:ext cx="1882775" cy="1879600"/>
          </a:xfrm>
          <a:prstGeom prst="rect">
            <a:avLst/>
          </a:prstGeom>
          <a:noFill/>
        </p:spPr>
      </p:pic>
      <p:sp>
        <p:nvSpPr>
          <p:cNvPr id="9236" name="Text Box 20"/>
          <p:cNvSpPr txBox="1">
            <a:spLocks noChangeArrowheads="1"/>
          </p:cNvSpPr>
          <p:nvPr/>
        </p:nvSpPr>
        <p:spPr bwMode="black">
          <a:xfrm>
            <a:off x="4678363" y="1772603"/>
            <a:ext cx="3932237" cy="82994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buAutoNum type="arabicPeriod"/>
            </a:pPr>
            <a:r>
              <a:rPr lang="vi-VN" altLang="en-US" sz="1600" dirty="0">
                <a:solidFill>
                  <a:srgbClr val="000000"/>
                </a:solidFill>
                <a:latin typeface="+mj-lt"/>
                <a:cs typeface="+mj-lt"/>
              </a:rPr>
              <a:t>T</a:t>
            </a:r>
            <a:r>
              <a:rPr lang="en-US" altLang="vi-VN" sz="1600" dirty="0" err="1">
                <a:solidFill>
                  <a:srgbClr val="000000"/>
                </a:solidFill>
                <a:latin typeface="+mj-lt"/>
                <a:cs typeface="+mj-lt"/>
              </a:rPr>
              <a:t>ìm</a:t>
            </a:r>
            <a:r>
              <a:rPr lang="en-US" altLang="vi-VN" sz="1600" dirty="0">
                <a:solidFill>
                  <a:srgbClr val="000000"/>
                </a:solidFill>
                <a:latin typeface="+mj-lt"/>
                <a:cs typeface="+mj-lt"/>
              </a:rPr>
              <a:t> </a:t>
            </a:r>
            <a:r>
              <a:rPr lang="en-US" altLang="vi-VN" sz="1600" dirty="0" err="1">
                <a:solidFill>
                  <a:srgbClr val="000000"/>
                </a:solidFill>
                <a:latin typeface="+mj-lt"/>
                <a:cs typeface="+mj-lt"/>
              </a:rPr>
              <a:t>kiếm</a:t>
            </a:r>
            <a:r>
              <a:rPr lang="en-US" altLang="vi-VN" sz="1600" dirty="0">
                <a:solidFill>
                  <a:srgbClr val="000000"/>
                </a:solidFill>
                <a:latin typeface="+mj-lt"/>
                <a:cs typeface="+mj-lt"/>
              </a:rPr>
              <a:t> </a:t>
            </a:r>
            <a:r>
              <a:rPr lang="en-US" altLang="vi-VN" sz="1600" dirty="0" err="1">
                <a:solidFill>
                  <a:srgbClr val="000000"/>
                </a:solidFill>
                <a:latin typeface="+mj-lt"/>
                <a:cs typeface="+mj-lt"/>
              </a:rPr>
              <a:t>sản</a:t>
            </a:r>
            <a:r>
              <a:rPr lang="en-US" altLang="vi-VN" sz="1600" dirty="0">
                <a:solidFill>
                  <a:srgbClr val="000000"/>
                </a:solidFill>
                <a:latin typeface="+mj-lt"/>
                <a:cs typeface="+mj-lt"/>
              </a:rPr>
              <a:t> </a:t>
            </a:r>
            <a:r>
              <a:rPr lang="en-US" altLang="vi-VN" sz="1600" dirty="0" err="1">
                <a:solidFill>
                  <a:srgbClr val="000000"/>
                </a:solidFill>
                <a:latin typeface="+mj-lt"/>
                <a:cs typeface="+mj-lt"/>
              </a:rPr>
              <a:t>phẩm</a:t>
            </a:r>
            <a:r>
              <a:rPr lang="en-US" altLang="vi-VN" sz="1600" dirty="0">
                <a:solidFill>
                  <a:srgbClr val="000000"/>
                </a:solidFill>
                <a:latin typeface="+mj-lt"/>
                <a:cs typeface="+mj-lt"/>
              </a:rPr>
              <a:t> </a:t>
            </a:r>
            <a:r>
              <a:rPr lang="en-US" altLang="vi-VN" sz="1600" dirty="0" err="1">
                <a:solidFill>
                  <a:srgbClr val="000000"/>
                </a:solidFill>
                <a:latin typeface="+mj-lt"/>
                <a:cs typeface="+mj-lt"/>
              </a:rPr>
              <a:t>theo</a:t>
            </a:r>
            <a:r>
              <a:rPr lang="en-US" altLang="vi-VN" sz="1600" dirty="0">
                <a:solidFill>
                  <a:srgbClr val="000000"/>
                </a:solidFill>
                <a:latin typeface="+mj-lt"/>
                <a:cs typeface="+mj-lt"/>
              </a:rPr>
              <a:t> </a:t>
            </a:r>
            <a:r>
              <a:rPr lang="en-US" altLang="vi-VN" sz="1600" dirty="0" err="1">
                <a:solidFill>
                  <a:srgbClr val="000000"/>
                </a:solidFill>
                <a:latin typeface="+mj-lt"/>
                <a:cs typeface="+mj-lt"/>
              </a:rPr>
              <a:t>loại</a:t>
            </a:r>
            <a:endParaRPr lang="en-US" altLang="vi-VN" sz="1600" dirty="0">
              <a:solidFill>
                <a:srgbClr val="000000"/>
              </a:solidFill>
              <a:latin typeface="+mj-lt"/>
              <a:cs typeface="+mj-lt"/>
            </a:endParaRPr>
          </a:p>
          <a:p>
            <a:pPr marL="342900" indent="-342900" eaLnBrk="0" hangingPunct="0">
              <a:buAutoNum type="arabicPeriod"/>
            </a:pPr>
            <a:r>
              <a:rPr lang="en-US" altLang="vi-VN" sz="1600" dirty="0" err="1">
                <a:solidFill>
                  <a:srgbClr val="000000"/>
                </a:solidFill>
                <a:latin typeface="+mj-lt"/>
                <a:cs typeface="+mj-lt"/>
              </a:rPr>
              <a:t>Xem</a:t>
            </a:r>
            <a:r>
              <a:rPr lang="en-US" altLang="vi-VN" sz="1600" dirty="0">
                <a:solidFill>
                  <a:srgbClr val="000000"/>
                </a:solidFill>
                <a:latin typeface="+mj-lt"/>
                <a:cs typeface="+mj-lt"/>
              </a:rPr>
              <a:t> chi </a:t>
            </a:r>
            <a:r>
              <a:rPr lang="en-US" altLang="vi-VN" sz="1600" dirty="0" err="1">
                <a:solidFill>
                  <a:srgbClr val="000000"/>
                </a:solidFill>
                <a:latin typeface="+mj-lt"/>
                <a:cs typeface="+mj-lt"/>
              </a:rPr>
              <a:t>tiết</a:t>
            </a:r>
            <a:endParaRPr lang="en-US" altLang="vi-VN" sz="1600" dirty="0">
              <a:solidFill>
                <a:srgbClr val="000000"/>
              </a:solidFill>
              <a:latin typeface="+mj-lt"/>
              <a:cs typeface="+mj-lt"/>
            </a:endParaRPr>
          </a:p>
          <a:p>
            <a:pPr marL="342900" indent="-342900" eaLnBrk="0" hangingPunct="0">
              <a:buAutoNum type="arabicPeriod"/>
            </a:pPr>
            <a:r>
              <a:rPr lang="en-US" altLang="vi-VN" sz="1600" dirty="0" err="1">
                <a:solidFill>
                  <a:srgbClr val="000000"/>
                </a:solidFill>
                <a:latin typeface="+mj-lt"/>
                <a:cs typeface="+mj-lt"/>
              </a:rPr>
              <a:t>Giỏ</a:t>
            </a:r>
            <a:r>
              <a:rPr lang="en-US" altLang="vi-VN" sz="1600" dirty="0">
                <a:solidFill>
                  <a:srgbClr val="000000"/>
                </a:solidFill>
                <a:latin typeface="+mj-lt"/>
                <a:cs typeface="+mj-lt"/>
              </a:rPr>
              <a:t> hang </a:t>
            </a:r>
            <a:r>
              <a:rPr lang="en-US" altLang="vi-VN" sz="1600" dirty="0" err="1">
                <a:solidFill>
                  <a:srgbClr val="000000"/>
                </a:solidFill>
                <a:latin typeface="+mj-lt"/>
                <a:cs typeface="+mj-lt"/>
              </a:rPr>
              <a:t>thanh</a:t>
            </a:r>
            <a:r>
              <a:rPr lang="en-US" altLang="vi-VN" sz="1600" dirty="0">
                <a:solidFill>
                  <a:srgbClr val="000000"/>
                </a:solidFill>
                <a:latin typeface="+mj-lt"/>
                <a:cs typeface="+mj-lt"/>
              </a:rPr>
              <a:t> </a:t>
            </a:r>
            <a:r>
              <a:rPr lang="en-US" altLang="vi-VN" sz="1600" dirty="0" err="1">
                <a:solidFill>
                  <a:srgbClr val="000000"/>
                </a:solidFill>
                <a:latin typeface="+mj-lt"/>
                <a:cs typeface="+mj-lt"/>
              </a:rPr>
              <a:t>toán</a:t>
            </a:r>
            <a:endParaRPr lang="en-US" altLang="vi-VN" sz="1600" dirty="0">
              <a:solidFill>
                <a:srgbClr val="000000"/>
              </a:solidFill>
              <a:latin typeface="+mj-lt"/>
              <a:cs typeface="+mj-lt"/>
            </a:endParaRPr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black">
          <a:xfrm>
            <a:off x="4509226" y="3429000"/>
            <a:ext cx="3932237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buAutoNum type="arabicPeriod"/>
            </a:pPr>
            <a:r>
              <a:rPr lang="vi-VN" altLang="en-US" sz="1600" dirty="0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T</a:t>
            </a:r>
            <a:r>
              <a:rPr lang="en-US" altLang="vi-VN" sz="1600" dirty="0" err="1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ìm</a:t>
            </a:r>
            <a:r>
              <a:rPr lang="en-US" altLang="vi-VN" sz="1600" dirty="0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 </a:t>
            </a:r>
            <a:r>
              <a:rPr lang="en-US" altLang="vi-VN" sz="1600" dirty="0" err="1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kiếm</a:t>
            </a:r>
            <a:r>
              <a:rPr lang="en-US" altLang="vi-VN" sz="1600" dirty="0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 </a:t>
            </a:r>
            <a:r>
              <a:rPr lang="en-US" altLang="vi-VN" sz="1600" dirty="0" err="1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thộng</a:t>
            </a:r>
            <a:r>
              <a:rPr lang="en-US" altLang="vi-VN" sz="1600" dirty="0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 tin </a:t>
            </a:r>
            <a:r>
              <a:rPr lang="en-US" altLang="vi-VN" sz="1600" dirty="0" err="1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cá</a:t>
            </a:r>
            <a:r>
              <a:rPr lang="en-US" altLang="vi-VN" sz="1600" dirty="0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 </a:t>
            </a:r>
            <a:r>
              <a:rPr lang="en-US" altLang="vi-VN" sz="1600" dirty="0" err="1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nhân</a:t>
            </a:r>
            <a:endParaRPr lang="en-US" altLang="vi-VN" sz="1600" dirty="0">
              <a:solidFill>
                <a:srgbClr val="000000"/>
              </a:solidFill>
              <a:latin typeface="+mj-lt"/>
              <a:cs typeface="+mj-lt"/>
              <a:sym typeface="+mn-ea"/>
            </a:endParaRPr>
          </a:p>
          <a:p>
            <a:pPr marL="342900" indent="-342900" eaLnBrk="0" hangingPunct="0">
              <a:buAutoNum type="arabicPeriod"/>
            </a:pPr>
            <a:r>
              <a:rPr lang="en-US" altLang="vi-VN" sz="1600" dirty="0" err="1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Sửa</a:t>
            </a:r>
            <a:r>
              <a:rPr lang="en-US" altLang="vi-VN" sz="1600" dirty="0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 </a:t>
            </a:r>
            <a:r>
              <a:rPr lang="en-US" altLang="vi-VN" sz="1600" dirty="0" err="1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thông</a:t>
            </a:r>
            <a:r>
              <a:rPr lang="en-US" altLang="vi-VN" sz="1600" dirty="0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 tin </a:t>
            </a:r>
            <a:r>
              <a:rPr lang="en-US" altLang="vi-VN" sz="1600" dirty="0" err="1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địa</a:t>
            </a:r>
            <a:r>
              <a:rPr lang="en-US" altLang="vi-VN" sz="1600" dirty="0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 </a:t>
            </a:r>
            <a:r>
              <a:rPr lang="en-US" altLang="vi-VN" sz="1600" dirty="0" err="1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chỉ</a:t>
            </a:r>
            <a:r>
              <a:rPr lang="en-US" altLang="vi-VN" sz="1600" dirty="0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 password</a:t>
            </a:r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gray">
          <a:xfrm>
            <a:off x="421523" y="3143548"/>
            <a:ext cx="1573212" cy="92333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vi-VN" altLang="en-US" b="1" dirty="0"/>
              <a:t>Chức năng của khách hàng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white">
          <a:xfrm>
            <a:off x="2774950" y="1991489"/>
            <a:ext cx="1673225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vi-VN" altLang="vi-VN" sz="2400" b="1" dirty="0">
                <a:solidFill>
                  <a:srgbClr val="FEFFFF"/>
                </a:solidFill>
              </a:rPr>
              <a:t>Sản Phẩm</a:t>
            </a:r>
            <a:endParaRPr lang="vi-VN" altLang="en-US" sz="2400" b="1" dirty="0">
              <a:solidFill>
                <a:srgbClr val="FEFFFF"/>
              </a:solidFill>
            </a:endParaRPr>
          </a:p>
        </p:txBody>
      </p:sp>
      <p:sp>
        <p:nvSpPr>
          <p:cNvPr id="9241" name="Text Box 25"/>
          <p:cNvSpPr txBox="1">
            <a:spLocks noChangeArrowheads="1"/>
          </p:cNvSpPr>
          <p:nvPr/>
        </p:nvSpPr>
        <p:spPr bwMode="white">
          <a:xfrm>
            <a:off x="2794000" y="3429000"/>
            <a:ext cx="1673225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 err="1">
                <a:solidFill>
                  <a:srgbClr val="FEFFFF"/>
                </a:solidFill>
              </a:rPr>
              <a:t>tài</a:t>
            </a:r>
            <a:r>
              <a:rPr lang="en-US" altLang="en-US" sz="2400" b="1" dirty="0">
                <a:solidFill>
                  <a:srgbClr val="FEFFFF"/>
                </a:solidFill>
              </a:rPr>
              <a:t> </a:t>
            </a:r>
            <a:r>
              <a:rPr lang="en-US" altLang="en-US" sz="2400" b="1" dirty="0" err="1">
                <a:solidFill>
                  <a:srgbClr val="FEFFFF"/>
                </a:solidFill>
              </a:rPr>
              <a:t>khoản</a:t>
            </a:r>
            <a:endParaRPr lang="vi-VN" altLang="en-US" sz="2400" b="1" dirty="0">
              <a:solidFill>
                <a:srgbClr val="FEFFFF"/>
              </a:solidFill>
            </a:endParaRPr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white">
          <a:xfrm>
            <a:off x="2735263" y="4806950"/>
            <a:ext cx="1673225" cy="82994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FEFFFF"/>
                </a:solidFill>
              </a:rPr>
              <a:t> Tìm Kiếm</a:t>
            </a:r>
            <a:r>
              <a:rPr lang="vi-VN" altLang="en-US" sz="2400" b="1">
                <a:solidFill>
                  <a:srgbClr val="FEFFFF"/>
                </a:solidFill>
              </a:rPr>
              <a:t> hóa đơn</a:t>
            </a:r>
          </a:p>
        </p:txBody>
      </p:sp>
      <p:sp>
        <p:nvSpPr>
          <p:cNvPr id="2" name="Text Box 22"/>
          <p:cNvSpPr txBox="1">
            <a:spLocks noChangeArrowheads="1"/>
          </p:cNvSpPr>
          <p:nvPr/>
        </p:nvSpPr>
        <p:spPr bwMode="black">
          <a:xfrm>
            <a:off x="4637088" y="4806950"/>
            <a:ext cx="3932237" cy="83099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buAutoNum type="arabicPeriod"/>
            </a:pPr>
            <a:r>
              <a:rPr lang="en-US" altLang="vi-VN" sz="1600" dirty="0" err="1">
                <a:solidFill>
                  <a:srgbClr val="000000"/>
                </a:solidFill>
                <a:sym typeface="+mn-ea"/>
              </a:rPr>
              <a:t>Tìm</a:t>
            </a:r>
            <a:r>
              <a:rPr lang="en-US" altLang="vi-VN" sz="16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vi-VN" sz="1600" dirty="0" err="1">
                <a:solidFill>
                  <a:srgbClr val="000000"/>
                </a:solidFill>
                <a:sym typeface="+mn-ea"/>
              </a:rPr>
              <a:t>kiếm</a:t>
            </a:r>
            <a:r>
              <a:rPr lang="en-US" altLang="vi-VN" sz="16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vi-VN" sz="1600" dirty="0" err="1">
                <a:solidFill>
                  <a:srgbClr val="000000"/>
                </a:solidFill>
                <a:sym typeface="+mn-ea"/>
              </a:rPr>
              <a:t>hóa</a:t>
            </a:r>
            <a:r>
              <a:rPr lang="en-US" altLang="vi-VN" sz="16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vi-VN" sz="1600" dirty="0" err="1">
                <a:solidFill>
                  <a:srgbClr val="000000"/>
                </a:solidFill>
                <a:sym typeface="+mn-ea"/>
              </a:rPr>
              <a:t>đơn</a:t>
            </a:r>
            <a:r>
              <a:rPr lang="en-US" altLang="vi-VN" sz="16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vi-VN" sz="1600" dirty="0" err="1">
                <a:solidFill>
                  <a:srgbClr val="000000"/>
                </a:solidFill>
                <a:sym typeface="+mn-ea"/>
              </a:rPr>
              <a:t>theo</a:t>
            </a:r>
            <a:r>
              <a:rPr lang="en-US" altLang="vi-VN" sz="16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vi-VN" sz="1600" dirty="0" err="1">
                <a:solidFill>
                  <a:srgbClr val="000000"/>
                </a:solidFill>
                <a:sym typeface="+mn-ea"/>
              </a:rPr>
              <a:t>tên</a:t>
            </a:r>
            <a:r>
              <a:rPr lang="en-US" altLang="vi-VN" sz="16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vi-VN" sz="1600" dirty="0" err="1">
                <a:solidFill>
                  <a:srgbClr val="000000"/>
                </a:solidFill>
                <a:sym typeface="+mn-ea"/>
              </a:rPr>
              <a:t>mục</a:t>
            </a:r>
            <a:r>
              <a:rPr lang="en-US" altLang="vi-VN" sz="16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vi-VN" sz="1600" dirty="0" err="1">
                <a:solidFill>
                  <a:srgbClr val="000000"/>
                </a:solidFill>
                <a:sym typeface="+mn-ea"/>
              </a:rPr>
              <a:t>đã</a:t>
            </a:r>
            <a:r>
              <a:rPr lang="en-US" altLang="vi-VN" sz="16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vi-VN" sz="1600" dirty="0" err="1">
                <a:solidFill>
                  <a:srgbClr val="000000"/>
                </a:solidFill>
                <a:sym typeface="+mn-ea"/>
              </a:rPr>
              <a:t>giao</a:t>
            </a:r>
            <a:r>
              <a:rPr lang="en-US" altLang="vi-VN" sz="1600" dirty="0">
                <a:solidFill>
                  <a:srgbClr val="000000"/>
                </a:solidFill>
                <a:sym typeface="+mn-ea"/>
              </a:rPr>
              <a:t> , </a:t>
            </a:r>
            <a:r>
              <a:rPr lang="en-US" altLang="vi-VN" sz="1600" dirty="0" err="1">
                <a:solidFill>
                  <a:srgbClr val="000000"/>
                </a:solidFill>
                <a:sym typeface="+mn-ea"/>
              </a:rPr>
              <a:t>đã</a:t>
            </a:r>
            <a:r>
              <a:rPr lang="en-US" altLang="vi-VN" sz="16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vi-VN" sz="1600" dirty="0" err="1">
                <a:solidFill>
                  <a:srgbClr val="000000"/>
                </a:solidFill>
                <a:sym typeface="+mn-ea"/>
              </a:rPr>
              <a:t>xác</a:t>
            </a:r>
            <a:r>
              <a:rPr lang="en-US" altLang="vi-VN" sz="16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vi-VN" sz="1600" dirty="0" err="1">
                <a:solidFill>
                  <a:srgbClr val="000000"/>
                </a:solidFill>
                <a:sym typeface="+mn-ea"/>
              </a:rPr>
              <a:t>nhận</a:t>
            </a:r>
            <a:r>
              <a:rPr lang="en-US" altLang="vi-VN" sz="1600" dirty="0">
                <a:solidFill>
                  <a:srgbClr val="000000"/>
                </a:solidFill>
                <a:sym typeface="+mn-ea"/>
              </a:rPr>
              <a:t>, </a:t>
            </a:r>
            <a:r>
              <a:rPr lang="en-US" altLang="vi-VN" sz="1600" dirty="0" err="1">
                <a:solidFill>
                  <a:srgbClr val="000000"/>
                </a:solidFill>
                <a:sym typeface="+mn-ea"/>
              </a:rPr>
              <a:t>đã</a:t>
            </a:r>
            <a:r>
              <a:rPr lang="en-US" altLang="vi-VN" sz="16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vi-VN" sz="1600" dirty="0" err="1">
                <a:solidFill>
                  <a:srgbClr val="000000"/>
                </a:solidFill>
                <a:sym typeface="+mn-ea"/>
              </a:rPr>
              <a:t>hủy</a:t>
            </a:r>
            <a:r>
              <a:rPr lang="en-US" altLang="vi-VN" sz="16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vi-VN" sz="1600" dirty="0" err="1">
                <a:solidFill>
                  <a:srgbClr val="000000"/>
                </a:solidFill>
                <a:sym typeface="+mn-ea"/>
              </a:rPr>
              <a:t>theo</a:t>
            </a:r>
            <a:r>
              <a:rPr lang="en-US" altLang="vi-VN" sz="16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vi-VN" sz="1600" dirty="0" err="1">
                <a:solidFill>
                  <a:srgbClr val="000000"/>
                </a:solidFill>
                <a:sym typeface="+mn-ea"/>
              </a:rPr>
              <a:t>mã</a:t>
            </a:r>
            <a:r>
              <a:rPr lang="en-US" altLang="vi-VN" sz="16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vi-VN" sz="1600" dirty="0" err="1">
                <a:solidFill>
                  <a:srgbClr val="000000"/>
                </a:solidFill>
                <a:sym typeface="+mn-ea"/>
              </a:rPr>
              <a:t>đăng</a:t>
            </a:r>
            <a:r>
              <a:rPr lang="en-US" altLang="vi-VN" sz="16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vi-VN" sz="1600" dirty="0" err="1">
                <a:solidFill>
                  <a:srgbClr val="000000"/>
                </a:solidFill>
                <a:sym typeface="+mn-ea"/>
              </a:rPr>
              <a:t>nhập</a:t>
            </a:r>
            <a:endParaRPr lang="en-US" altLang="vi-VN" sz="1600" dirty="0">
              <a:solidFill>
                <a:srgbClr val="00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930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2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2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bldLvl="0" animBg="1"/>
      <p:bldP spid="9224" grpId="0" bldLvl="0" animBg="1"/>
      <p:bldP spid="9225" grpId="0" bldLvl="0" animBg="1"/>
      <p:bldP spid="9226" grpId="0" bldLvl="0" animBg="1"/>
      <p:bldP spid="9227" grpId="0" bldLvl="0" animBg="1"/>
      <p:bldP spid="9228" grpId="0" bldLvl="0" animBg="1"/>
      <p:bldP spid="9229" grpId="0" bldLvl="0" animBg="1"/>
      <p:bldP spid="9230" grpId="0" bldLvl="0" animBg="1"/>
      <p:bldP spid="9231" grpId="0" bldLvl="0" animBg="1"/>
      <p:bldP spid="9232" grpId="0" bldLvl="0" animBg="1"/>
      <p:bldP spid="9233" grpId="0" bldLvl="0" animBg="1"/>
      <p:bldP spid="9234" grpId="0" bldLvl="0" animBg="1"/>
      <p:bldP spid="9236" grpId="0" bldLvl="0" animBg="1"/>
      <p:bldP spid="9237" grpId="0" bldLvl="0" animBg="1"/>
      <p:bldP spid="9239" grpId="0" bldLvl="0" animBg="1"/>
      <p:bldP spid="9240" grpId="0" bldLvl="0" animBg="1"/>
      <p:bldP spid="9241" grpId="0" bldLvl="0" animBg="1"/>
      <p:bldP spid="9242" grpId="0" bldLvl="0" animBg="1"/>
      <p:bldP spid="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4300" i="0">
                <a:sym typeface="+mn-ea"/>
              </a:rPr>
              <a:t>Thiết Kế Cấu Trúc Dữ Liệu</a:t>
            </a:r>
            <a:endParaRPr lang="vi-VN" altLang="en-US" sz="4300" i="0"/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gray">
          <a:xfrm flipV="1">
            <a:off x="1393825" y="2811463"/>
            <a:ext cx="6397625" cy="661987"/>
          </a:xfrm>
          <a:custGeom>
            <a:avLst/>
            <a:gdLst>
              <a:gd name="G0" fmla="+- 3813 0 0"/>
              <a:gd name="G1" fmla="+- 21600 0 3813"/>
              <a:gd name="G2" fmla="*/ 3813 1 2"/>
              <a:gd name="G3" fmla="+- 21600 0 G2"/>
              <a:gd name="G4" fmla="+/ 3813 21600 2"/>
              <a:gd name="G5" fmla="+/ G1 0 2"/>
              <a:gd name="G6" fmla="*/ 21600 21600 3813"/>
              <a:gd name="G7" fmla="*/ G6 1 2"/>
              <a:gd name="G8" fmla="+- 21600 0 G7"/>
              <a:gd name="G9" fmla="*/ 21600 1 2"/>
              <a:gd name="G10" fmla="+- 3813 0 G9"/>
              <a:gd name="G11" fmla="?: G10 G8 0"/>
              <a:gd name="G12" fmla="?: G10 G7 21600"/>
              <a:gd name="T0" fmla="*/ 19693 w 21600"/>
              <a:gd name="T1" fmla="*/ 10800 h 21600"/>
              <a:gd name="T2" fmla="*/ 10800 w 21600"/>
              <a:gd name="T3" fmla="*/ 21600 h 21600"/>
              <a:gd name="T4" fmla="*/ 1907 w 21600"/>
              <a:gd name="T5" fmla="*/ 10800 h 21600"/>
              <a:gd name="T6" fmla="*/ 10800 w 21600"/>
              <a:gd name="T7" fmla="*/ 0 h 21600"/>
              <a:gd name="T8" fmla="*/ 3707 w 21600"/>
              <a:gd name="T9" fmla="*/ 3707 h 21600"/>
              <a:gd name="T10" fmla="*/ 17893 w 21600"/>
              <a:gd name="T11" fmla="*/ 1789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813" y="21600"/>
                </a:lnTo>
                <a:lnTo>
                  <a:pt x="17787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alpha val="39999"/>
                </a:schemeClr>
              </a:gs>
              <a:gs pos="100000">
                <a:schemeClr val="accent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gray">
          <a:xfrm flipV="1">
            <a:off x="1296988" y="1219200"/>
            <a:ext cx="6502400" cy="665163"/>
          </a:xfrm>
          <a:custGeom>
            <a:avLst/>
            <a:gdLst>
              <a:gd name="G0" fmla="+- 3813 0 0"/>
              <a:gd name="G1" fmla="+- 21600 0 3813"/>
              <a:gd name="G2" fmla="*/ 3813 1 2"/>
              <a:gd name="G3" fmla="+- 21600 0 G2"/>
              <a:gd name="G4" fmla="+/ 3813 21600 2"/>
              <a:gd name="G5" fmla="+/ G1 0 2"/>
              <a:gd name="G6" fmla="*/ 21600 21600 3813"/>
              <a:gd name="G7" fmla="*/ G6 1 2"/>
              <a:gd name="G8" fmla="+- 21600 0 G7"/>
              <a:gd name="G9" fmla="*/ 21600 1 2"/>
              <a:gd name="G10" fmla="+- 3813 0 G9"/>
              <a:gd name="G11" fmla="?: G10 G8 0"/>
              <a:gd name="G12" fmla="?: G10 G7 21600"/>
              <a:gd name="T0" fmla="*/ 19693 w 21600"/>
              <a:gd name="T1" fmla="*/ 10800 h 21600"/>
              <a:gd name="T2" fmla="*/ 10800 w 21600"/>
              <a:gd name="T3" fmla="*/ 21600 h 21600"/>
              <a:gd name="T4" fmla="*/ 1907 w 21600"/>
              <a:gd name="T5" fmla="*/ 10800 h 21600"/>
              <a:gd name="T6" fmla="*/ 10800 w 21600"/>
              <a:gd name="T7" fmla="*/ 0 h 21600"/>
              <a:gd name="T8" fmla="*/ 3707 w 21600"/>
              <a:gd name="T9" fmla="*/ 3707 h 21600"/>
              <a:gd name="T10" fmla="*/ 17893 w 21600"/>
              <a:gd name="T11" fmla="*/ 1789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813" y="21600"/>
                </a:lnTo>
                <a:lnTo>
                  <a:pt x="17787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39999"/>
                </a:schemeClr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gray">
          <a:xfrm flipV="1">
            <a:off x="1349375" y="4330700"/>
            <a:ext cx="6475413" cy="665163"/>
          </a:xfrm>
          <a:custGeom>
            <a:avLst/>
            <a:gdLst>
              <a:gd name="G0" fmla="+- 3813 0 0"/>
              <a:gd name="G1" fmla="+- 21600 0 3813"/>
              <a:gd name="G2" fmla="*/ 3813 1 2"/>
              <a:gd name="G3" fmla="+- 21600 0 G2"/>
              <a:gd name="G4" fmla="+/ 3813 21600 2"/>
              <a:gd name="G5" fmla="+/ G1 0 2"/>
              <a:gd name="G6" fmla="*/ 21600 21600 3813"/>
              <a:gd name="G7" fmla="*/ G6 1 2"/>
              <a:gd name="G8" fmla="+- 21600 0 G7"/>
              <a:gd name="G9" fmla="*/ 21600 1 2"/>
              <a:gd name="G10" fmla="+- 3813 0 G9"/>
              <a:gd name="G11" fmla="?: G10 G8 0"/>
              <a:gd name="G12" fmla="?: G10 G7 21600"/>
              <a:gd name="T0" fmla="*/ 19693 w 21600"/>
              <a:gd name="T1" fmla="*/ 10800 h 21600"/>
              <a:gd name="T2" fmla="*/ 10800 w 21600"/>
              <a:gd name="T3" fmla="*/ 21600 h 21600"/>
              <a:gd name="T4" fmla="*/ 1907 w 21600"/>
              <a:gd name="T5" fmla="*/ 10800 h 21600"/>
              <a:gd name="T6" fmla="*/ 10800 w 21600"/>
              <a:gd name="T7" fmla="*/ 0 h 21600"/>
              <a:gd name="T8" fmla="*/ 3707 w 21600"/>
              <a:gd name="T9" fmla="*/ 3707 h 21600"/>
              <a:gd name="T10" fmla="*/ 17893 w 21600"/>
              <a:gd name="T11" fmla="*/ 1789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813" y="21600"/>
                </a:lnTo>
                <a:lnTo>
                  <a:pt x="17787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alpha val="39999"/>
                </a:schemeClr>
              </a:gs>
              <a:gs pos="100000">
                <a:schemeClr val="hlink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4345" name="Picture 9" descr="Picture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276350" y="1933575"/>
            <a:ext cx="674688" cy="574675"/>
          </a:xfrm>
          <a:prstGeom prst="rect">
            <a:avLst/>
          </a:prstGeom>
          <a:noFill/>
        </p:spPr>
      </p:pic>
      <p:pic>
        <p:nvPicPr>
          <p:cNvPr id="14346" name="Picture 10" descr="Picture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273175" y="3527425"/>
            <a:ext cx="676275" cy="573088"/>
          </a:xfrm>
          <a:prstGeom prst="rect">
            <a:avLst/>
          </a:prstGeom>
          <a:noFill/>
        </p:spPr>
      </p:pic>
      <p:pic>
        <p:nvPicPr>
          <p:cNvPr id="14347" name="Picture 11" descr="Picture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277938" y="5038725"/>
            <a:ext cx="674687" cy="573088"/>
          </a:xfrm>
          <a:prstGeom prst="rect">
            <a:avLst/>
          </a:prstGeom>
          <a:noFill/>
        </p:spPr>
      </p:pic>
      <p:sp>
        <p:nvSpPr>
          <p:cNvPr id="14354" name="Rectangle 18"/>
          <p:cNvSpPr>
            <a:spLocks noChangeArrowheads="1"/>
          </p:cNvSpPr>
          <p:nvPr/>
        </p:nvSpPr>
        <p:spPr bwMode="gray">
          <a:xfrm>
            <a:off x="2896870" y="1663700"/>
            <a:ext cx="3302635" cy="3942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en-US" b="1" dirty="0">
                <a:solidFill>
                  <a:schemeClr val="accent1"/>
                </a:solidFill>
              </a:rPr>
              <a:t>TÀI KHOẢN</a:t>
            </a:r>
            <a:endParaRPr lang="vi-VN" altLang="en-US" b="1" dirty="0">
              <a:solidFill>
                <a:schemeClr val="accent1"/>
              </a:solidFill>
            </a:endParaRP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gray">
          <a:xfrm>
            <a:off x="2825750" y="3282950"/>
            <a:ext cx="3689350" cy="4235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vi-VN" altLang="en-US" b="1">
                <a:solidFill>
                  <a:schemeClr val="accent2"/>
                </a:solidFill>
              </a:rPr>
              <a:t>HÓA ĐƠN BÁN HÀNG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gray">
          <a:xfrm>
            <a:off x="2593975" y="4808855"/>
            <a:ext cx="3903980" cy="4235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vi-VN" altLang="en-US" b="1">
                <a:solidFill>
                  <a:schemeClr val="hlink"/>
                </a:solidFill>
              </a:rPr>
              <a:t>SẢN PHẨM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4A8F07-5460-4452-92D2-CAA86B9F2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1" y="1256234"/>
            <a:ext cx="9143999" cy="55783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4300" i="0"/>
              <a:t>DEMO Chương Trình</a:t>
            </a:r>
          </a:p>
        </p:txBody>
      </p:sp>
      <p:grpSp>
        <p:nvGrpSpPr>
          <p:cNvPr id="23577" name="Group 25"/>
          <p:cNvGrpSpPr/>
          <p:nvPr/>
        </p:nvGrpSpPr>
        <p:grpSpPr bwMode="auto">
          <a:xfrm flipH="1">
            <a:off x="2862580" y="1910080"/>
            <a:ext cx="3438525" cy="3429000"/>
            <a:chOff x="1955" y="1224"/>
            <a:chExt cx="1911" cy="1911"/>
          </a:xfrm>
        </p:grpSpPr>
        <p:sp>
          <p:nvSpPr>
            <p:cNvPr id="23578" name="Oval 26"/>
            <p:cNvSpPr>
              <a:spLocks noChangeArrowheads="1"/>
            </p:cNvSpPr>
            <p:nvPr/>
          </p:nvSpPr>
          <p:spPr bwMode="gray">
            <a:xfrm>
              <a:off x="1955" y="1224"/>
              <a:ext cx="1911" cy="1911"/>
            </a:xfrm>
            <a:prstGeom prst="ellipse">
              <a:avLst/>
            </a:prstGeom>
            <a:noFill/>
            <a:ln w="12700" algn="ctr">
              <a:solidFill>
                <a:srgbClr val="A6B0DA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9" name="Oval 27"/>
            <p:cNvSpPr>
              <a:spLocks noChangeArrowheads="1"/>
            </p:cNvSpPr>
            <p:nvPr/>
          </p:nvSpPr>
          <p:spPr bwMode="gray">
            <a:xfrm>
              <a:off x="2080" y="1355"/>
              <a:ext cx="1660" cy="1660"/>
            </a:xfrm>
            <a:prstGeom prst="ellipse">
              <a:avLst/>
            </a:prstGeom>
            <a:noFill/>
            <a:ln w="28575" algn="ctr">
              <a:solidFill>
                <a:srgbClr val="A6B0DA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0" name="Oval 28"/>
            <p:cNvSpPr>
              <a:spLocks noChangeArrowheads="1"/>
            </p:cNvSpPr>
            <p:nvPr/>
          </p:nvSpPr>
          <p:spPr bwMode="gray">
            <a:xfrm>
              <a:off x="2218" y="1499"/>
              <a:ext cx="1396" cy="1396"/>
            </a:xfrm>
            <a:prstGeom prst="ellipse">
              <a:avLst/>
            </a:prstGeom>
            <a:noFill/>
            <a:ln w="38100" algn="ctr">
              <a:solidFill>
                <a:srgbClr val="A6B0DA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1" name="Oval 29"/>
            <p:cNvSpPr>
              <a:spLocks noChangeArrowheads="1"/>
            </p:cNvSpPr>
            <p:nvPr/>
          </p:nvSpPr>
          <p:spPr bwMode="gray">
            <a:xfrm>
              <a:off x="2338" y="1643"/>
              <a:ext cx="1132" cy="1132"/>
            </a:xfrm>
            <a:prstGeom prst="ellipse">
              <a:avLst/>
            </a:prstGeom>
            <a:noFill/>
            <a:ln w="57150" algn="ctr">
              <a:solidFill>
                <a:srgbClr val="A6B0DA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2" name="Oval 30"/>
            <p:cNvSpPr>
              <a:spLocks noChangeArrowheads="1"/>
            </p:cNvSpPr>
            <p:nvPr/>
          </p:nvSpPr>
          <p:spPr bwMode="gray">
            <a:xfrm>
              <a:off x="2476" y="1781"/>
              <a:ext cx="868" cy="868"/>
            </a:xfrm>
            <a:prstGeom prst="ellipse">
              <a:avLst/>
            </a:prstGeom>
            <a:noFill/>
            <a:ln w="57150" algn="ctr">
              <a:solidFill>
                <a:srgbClr val="A6B0DA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3" name="Oval 31"/>
            <p:cNvSpPr>
              <a:spLocks noChangeArrowheads="1"/>
            </p:cNvSpPr>
            <p:nvPr/>
          </p:nvSpPr>
          <p:spPr bwMode="gray">
            <a:xfrm>
              <a:off x="2602" y="1901"/>
              <a:ext cx="616" cy="616"/>
            </a:xfrm>
            <a:prstGeom prst="ellipse">
              <a:avLst/>
            </a:prstGeom>
            <a:noFill/>
            <a:ln w="76200" algn="ctr">
              <a:solidFill>
                <a:srgbClr val="A6B0DA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4" name="Oval 32"/>
            <p:cNvSpPr>
              <a:spLocks noChangeArrowheads="1"/>
            </p:cNvSpPr>
            <p:nvPr/>
          </p:nvSpPr>
          <p:spPr bwMode="gray">
            <a:xfrm>
              <a:off x="2716" y="2021"/>
              <a:ext cx="388" cy="388"/>
            </a:xfrm>
            <a:prstGeom prst="ellipse">
              <a:avLst/>
            </a:prstGeom>
            <a:noFill/>
            <a:ln w="9525" algn="ctr">
              <a:solidFill>
                <a:srgbClr val="A6B0DA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3585" name="Picture 33" descr="worldmap_ani8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3767455" y="2849880"/>
            <a:ext cx="1609725" cy="16129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400TGp_globalcity_light_ani">
  <a:themeElements>
    <a:clrScheme name="Default Design 3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60606"/>
      </a:accent4>
      <a:accent5>
        <a:srgbClr val="B1D5EF"/>
      </a:accent5>
      <a:accent6>
        <a:srgbClr val="810281"/>
      </a:accent6>
      <a:hlink>
        <a:srgbClr val="F77A1D"/>
      </a:hlink>
      <a:folHlink>
        <a:srgbClr val="5BBE4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713</Words>
  <Application>Microsoft Office PowerPoint</Application>
  <PresentationFormat>On-screen Show (4:3)</PresentationFormat>
  <Paragraphs>174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Verdana</vt:lpstr>
      <vt:lpstr>Wingdings</vt:lpstr>
      <vt:lpstr>400TGp_globalcity_light_ani</vt:lpstr>
      <vt:lpstr>PowerPoint Presentation</vt:lpstr>
      <vt:lpstr>NỘI DUNG CHÍNH</vt:lpstr>
      <vt:lpstr>Giới Thiệu Đề Tài</vt:lpstr>
      <vt:lpstr>Các Chức Năng Của Admin</vt:lpstr>
      <vt:lpstr>Các Chức Năng Của Admin</vt:lpstr>
      <vt:lpstr>PowerPoint Presentation</vt:lpstr>
      <vt:lpstr>Các Chức Năng Của Client</vt:lpstr>
      <vt:lpstr>Thiết Kế Cấu Trúc Dữ Liệu</vt:lpstr>
      <vt:lpstr>DEMO Chương Trình</vt:lpstr>
      <vt:lpstr>Kết Luận</vt:lpstr>
      <vt:lpstr>Kết Luận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Văn Quốc Võ</dc:creator>
  <cp:lastModifiedBy>admin</cp:lastModifiedBy>
  <cp:revision>19</cp:revision>
  <dcterms:created xsi:type="dcterms:W3CDTF">2016-02-15T04:20:00Z</dcterms:created>
  <dcterms:modified xsi:type="dcterms:W3CDTF">2021-06-08T09:30:39Z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1033-10.2.0.7549</vt:lpwstr>
  </property>
</Properties>
</file>