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38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45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tags/tag152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41.xml" ContentType="application/vnd.openxmlformats-officedocument.presentationml.tags+xml"/>
  <Override PartName="/ppt/tags/tag170.xml" ContentType="application/vnd.openxmlformats-officedocument.presentationml.tag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68.xml" ContentType="application/vnd.openxmlformats-officedocument.presentationml.tags+xml"/>
  <Override PartName="/ppt/tags/tag186.xml" ContentType="application/vnd.openxmlformats-officedocument.presentationml.tags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57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64.xml" ContentType="application/vnd.openxmlformats-officedocument.presentationml.tags+xml"/>
  <Override PartName="/ppt/tags/tag182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Default Extension="fntdata" ContentType="application/x-fontdata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1" r:id="rId3"/>
    <p:sldId id="259" r:id="rId4"/>
    <p:sldId id="258" r:id="rId5"/>
    <p:sldId id="256" r:id="rId6"/>
    <p:sldId id="257" r:id="rId7"/>
    <p:sldId id="262" r:id="rId8"/>
    <p:sldId id="263" r:id="rId9"/>
    <p:sldId id="264" r:id="rId10"/>
    <p:sldId id="265" r:id="rId11"/>
    <p:sldId id="266" r:id="rId12"/>
  </p:sldIdLst>
  <p:sldSz cx="8534400" cy="6172200"/>
  <p:notesSz cx="6858000" cy="9144000"/>
  <p:embeddedFontLst>
    <p:embeddedFont>
      <p:font typeface="Bosch Office Sans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None/>
      <a:defRPr lang="en-US" sz="1800" b="0" i="0" u="none" kern="1200">
        <a:solidFill>
          <a:schemeClr val="tx1"/>
        </a:solidFill>
        <a:latin typeface="Bosch Office Sans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4"/>
    <a:srgbClr val="3A5A82"/>
    <a:srgbClr val="6E8CB2"/>
    <a:srgbClr val="A8BAD2"/>
    <a:srgbClr val="E20015"/>
    <a:srgbClr val="808285"/>
    <a:srgbClr val="A7A7A7"/>
    <a:srgbClr val="DDDDDD"/>
    <a:srgbClr val="FFFF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48" autoAdjust="0"/>
  </p:normalViewPr>
  <p:slideViewPr>
    <p:cSldViewPr>
      <p:cViewPr>
        <p:scale>
          <a:sx n="100" d="100"/>
          <a:sy n="100" d="100"/>
        </p:scale>
        <p:origin x="-2100" y="-810"/>
      </p:cViewPr>
      <p:guideLst>
        <p:guide orient="horz" pos="1944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Bosch Office Sans"/>
              </a:defRPr>
            </a:lvl1pPr>
          </a:lstStyle>
          <a:p>
            <a:pPr>
              <a:defRPr/>
            </a:pPr>
            <a:fld id="{E0927D3C-041E-49E0-84E4-5A9611ECA5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8863" y="685800"/>
            <a:ext cx="47402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Bosch Office San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Bosch Office Sans"/>
              </a:defRPr>
            </a:lvl1pPr>
          </a:lstStyle>
          <a:p>
            <a:pPr>
              <a:defRPr/>
            </a:pPr>
            <a:fld id="{4234FDF6-24D7-4BAA-8986-C0BBBE1F2A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3.emf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PPTFOOTCOL.png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5562600"/>
            <a:ext cx="8534400" cy="60960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BOCOL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6477000" y="5651500"/>
            <a:ext cx="1828800" cy="406400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x-none">
              <a:solidFill>
                <a:srgbClr val="003264"/>
              </a:solidFill>
            </a:endParaRPr>
          </a:p>
        </p:txBody>
      </p:sp>
      <p:cxnSp>
        <p:nvCxnSpPr>
          <p:cNvPr id="6" name="Gerade Verbindung 5"/>
          <p:cNvCxnSpPr>
            <a:cxnSpLocks/>
          </p:cNvCxnSpPr>
          <p:nvPr userDrawn="1">
            <p:custDataLst>
              <p:tags r:id="rId4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 w="9016">
            <a:solidFill>
              <a:srgbClr val="00326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>
            <a:cxnSpLocks/>
          </p:cNvCxnSpPr>
          <p:nvPr userDrawn="1">
            <p:custDataLst>
              <p:tags r:id="rId5"/>
            </p:custDataLst>
          </p:nvPr>
        </p:nvCxnSpPr>
        <p:spPr>
          <a:xfrm>
            <a:off x="0" y="5562600"/>
            <a:ext cx="8534400" cy="0"/>
          </a:xfrm>
          <a:prstGeom prst="line">
            <a:avLst/>
          </a:prstGeom>
          <a:ln w="9016">
            <a:solidFill>
              <a:srgbClr val="DDDDE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533400" y="533400"/>
            <a:ext cx="7772400" cy="533400"/>
          </a:xfrm>
          <a:ln w="0"/>
          <a:effectLst/>
        </p:spPr>
        <p:txBody>
          <a:bodyPr wrap="square" lIns="0" tIns="12700" rIns="0" bIns="0" anchor="t"/>
          <a:lstStyle>
            <a:lvl1pPr algn="l" rtl="0" eaLnBrk="0" fontAlgn="base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>
                <a:solidFill>
                  <a:srgbClr val="000000"/>
                </a:solidFill>
                <a:latin typeface="Bosch Office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33400" y="3200400"/>
            <a:ext cx="7772400" cy="1676400"/>
          </a:xfrm>
          <a:ln w="0"/>
          <a:effectLst/>
        </p:spPr>
        <p:txBody>
          <a:bodyPr wrap="square" lIns="0" tIns="63500" rIns="0" bIns="0"/>
          <a:lstStyle>
            <a:lvl1pPr marL="0" indent="0" algn="l">
              <a:lnSpc>
                <a:spcPct val="111000"/>
              </a:lnSpc>
              <a:buClr>
                <a:srgbClr val="3A5A82"/>
              </a:buClr>
              <a:buSzPct val="65000"/>
              <a:buFont typeface="Wingdings"/>
              <a:buChar char="è"/>
              <a:defRPr sz="1800" b="0" i="0" u="none">
                <a:solidFill>
                  <a:schemeClr val="tx1">
                    <a:tint val="75000"/>
                  </a:schemeClr>
                </a:solidFill>
                <a:latin typeface="Bosch Offi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  <p:custDataLst>
              <p:tags r:id="rId8"/>
            </p:custDataLst>
          </p:nvPr>
        </p:nvSpPr>
        <p:spPr>
          <a:xfrm>
            <a:off x="76200" y="5851525"/>
            <a:ext cx="381000" cy="190500"/>
          </a:xfrm>
          <a:ln w="0"/>
          <a:effectLst/>
        </p:spPr>
        <p:txBody>
          <a:bodyPr lIns="0" tIns="0" rIns="0" bIns="0" anchor="t"/>
          <a:lstStyle>
            <a:lvl1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808285"/>
                </a:solidFill>
              </a:defRPr>
            </a:lvl1pPr>
          </a:lstStyle>
          <a:p>
            <a:pPr>
              <a:defRPr/>
            </a:pPr>
            <a:fld id="{E13D8698-8EC2-46CF-857B-D0F1114A645E}" type="slidenum">
              <a:rPr lang="x-none" smtClean="0"/>
              <a:pPr>
                <a:defRPr/>
              </a:pPr>
              <a:t>‹Nr.›</a:t>
            </a:fld>
            <a:endParaRPr lang="x-none"/>
          </a:p>
        </p:txBody>
      </p:sp>
      <p:pic>
        <p:nvPicPr>
          <p:cNvPr id="12" name="Grafik 11" descr="PPTFOOTCOL.emf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0" y="5741670"/>
            <a:ext cx="1403350" cy="251459"/>
          </a:xfrm>
          <a:prstGeom prst="rect">
            <a:avLst/>
          </a:prstGeom>
          <a:effectLst/>
        </p:spPr>
      </p:pic>
      <p:sp>
        <p:nvSpPr>
          <p:cNvPr id="13" name="Rechteck 12" hidden="1"/>
          <p:cNvSpPr>
            <a:spLocks/>
          </p:cNvSpPr>
          <p:nvPr userDrawn="1">
            <p:custDataLst>
              <p:tags r:id="rId10"/>
            </p:custDataLst>
          </p:nvPr>
        </p:nvSpPr>
        <p:spPr>
          <a:xfrm>
            <a:off x="0" y="0"/>
            <a:ext cx="215900" cy="533400"/>
          </a:xfrm>
          <a:prstGeom prst="rect">
            <a:avLst/>
          </a:prstGeom>
          <a:solidFill>
            <a:srgbClr val="0032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>
              <a:solidFill>
                <a:srgbClr val="003264"/>
              </a:solidFill>
            </a:endParaRPr>
          </a:p>
        </p:txBody>
      </p:sp>
      <p:sp>
        <p:nvSpPr>
          <p:cNvPr id="14" name="Rechteck 13" hidden="1"/>
          <p:cNvSpPr>
            <a:spLocks/>
          </p:cNvSpPr>
          <p:nvPr userDrawn="1">
            <p:custDataLst>
              <p:tags r:id="rId11"/>
            </p:custDataLst>
          </p:nvPr>
        </p:nvSpPr>
        <p:spPr>
          <a:xfrm>
            <a:off x="0" y="0"/>
            <a:ext cx="669290" cy="533400"/>
          </a:xfrm>
          <a:prstGeom prst="rect">
            <a:avLst/>
          </a:prstGeom>
          <a:solidFill>
            <a:srgbClr val="0032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>
              <a:solidFill>
                <a:srgbClr val="00326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D8698-8EC2-46CF-857B-D0F1114A645E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DA266-1022-4766-B7DB-C26B9552FE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theme" Target="../theme/theme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PPTFOOTCOL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0" y="5562600"/>
            <a:ext cx="8534400" cy="609600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33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x-none">
              <a:solidFill>
                <a:srgbClr val="003264"/>
              </a:solidFill>
              <a:latin typeface="Bosch Office Sans"/>
            </a:endParaRPr>
          </a:p>
        </p:txBody>
      </p:sp>
      <p:pic>
        <p:nvPicPr>
          <p:cNvPr id="9" name="Grafik 8" descr="BOCOL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477000" y="5651500"/>
            <a:ext cx="1828800" cy="406400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32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0" y="533400"/>
            <a:ext cx="8534400" cy="0"/>
          </a:xfrm>
          <a:prstGeom prst="line">
            <a:avLst/>
          </a:prstGeom>
          <a:noFill/>
          <a:ln w="9016">
            <a:solidFill>
              <a:srgbClr val="003264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x-none">
              <a:latin typeface="Bosch Office Sans"/>
            </a:endParaRPr>
          </a:p>
        </p:txBody>
      </p:sp>
      <p:sp>
        <p:nvSpPr>
          <p:cNvPr id="1031" name="Line 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0" y="5562600"/>
            <a:ext cx="8534400" cy="0"/>
          </a:xfrm>
          <a:prstGeom prst="line">
            <a:avLst/>
          </a:prstGeom>
          <a:noFill/>
          <a:ln w="9016">
            <a:solidFill>
              <a:srgbClr val="DDDDE7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x-none">
              <a:latin typeface="Bosch Office Sans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  <p:custDataLst>
              <p:tags r:id="rId10"/>
            </p:custDataLst>
          </p:nvPr>
        </p:nvSpPr>
        <p:spPr bwMode="auto">
          <a:xfrm>
            <a:off x="533400" y="533400"/>
            <a:ext cx="7315200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mtClean="0"/>
              <a:t>Titelmasterformat durch Klicken bearbeiten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533400" y="1066800"/>
            <a:ext cx="7315200" cy="381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  <p:custDataLst>
              <p:tags r:id="rId12"/>
            </p:custDataLst>
          </p:nvPr>
        </p:nvSpPr>
        <p:spPr bwMode="auto">
          <a:xfrm>
            <a:off x="76200" y="5851525"/>
            <a:ext cx="381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rgbClr val="808285"/>
                </a:solidFill>
                <a:latin typeface="Bosch Office Sans"/>
              </a:defRPr>
            </a:lvl1pPr>
          </a:lstStyle>
          <a:p>
            <a:pPr>
              <a:defRPr/>
            </a:pPr>
            <a:fld id="{E13D8698-8EC2-46CF-857B-D0F1114A645E}" type="slidenum">
              <a:rPr lang="x-none" smtClean="0"/>
              <a:pPr>
                <a:defRPr/>
              </a:pPr>
              <a:t>‹Nr.›</a:t>
            </a:fld>
            <a:endParaRPr lang="x-none"/>
          </a:p>
        </p:txBody>
      </p:sp>
      <p:pic>
        <p:nvPicPr>
          <p:cNvPr id="11" name="Grafik 10" descr="PPTFOOTCOL.emf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0" y="5741670"/>
            <a:ext cx="1403350" cy="251459"/>
          </a:xfrm>
          <a:prstGeom prst="rect">
            <a:avLst/>
          </a:prstGeom>
          <a:effectLst/>
        </p:spPr>
      </p:pic>
      <p:sp>
        <p:nvSpPr>
          <p:cNvPr id="12" name="Rechteck 11" hidden="1"/>
          <p:cNvSpPr>
            <a:spLocks/>
          </p:cNvSpPr>
          <p:nvPr userDrawn="1">
            <p:custDataLst>
              <p:tags r:id="rId14"/>
            </p:custDataLst>
          </p:nvPr>
        </p:nvSpPr>
        <p:spPr>
          <a:xfrm>
            <a:off x="0" y="0"/>
            <a:ext cx="215900" cy="533400"/>
          </a:xfrm>
          <a:prstGeom prst="rect">
            <a:avLst/>
          </a:prstGeom>
          <a:solidFill>
            <a:srgbClr val="0032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>
              <a:solidFill>
                <a:srgbClr val="003264"/>
              </a:solidFill>
            </a:endParaRPr>
          </a:p>
        </p:txBody>
      </p:sp>
      <p:sp>
        <p:nvSpPr>
          <p:cNvPr id="13" name="Rechteck 12" hidden="1"/>
          <p:cNvSpPr>
            <a:spLocks/>
          </p:cNvSpPr>
          <p:nvPr userDrawn="1">
            <p:custDataLst>
              <p:tags r:id="rId15"/>
            </p:custDataLst>
          </p:nvPr>
        </p:nvSpPr>
        <p:spPr>
          <a:xfrm>
            <a:off x="0" y="0"/>
            <a:ext cx="669290" cy="533400"/>
          </a:xfrm>
          <a:prstGeom prst="rect">
            <a:avLst/>
          </a:prstGeom>
          <a:solidFill>
            <a:srgbClr val="0032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>
              <a:solidFill>
                <a:srgbClr val="0032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700" b="0" i="0" u="none">
          <a:solidFill>
            <a:srgbClr val="000000"/>
          </a:solidFill>
          <a:latin typeface="Bosch Office Sans"/>
          <a:ea typeface="+mj-ea"/>
          <a:cs typeface="+mj-cs"/>
        </a:defRPr>
      </a:lvl1pPr>
      <a:lvl2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2pPr>
      <a:lvl3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3pPr>
      <a:lvl4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4pPr>
      <a:lvl5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5pPr>
      <a:lvl6pPr marL="457200" algn="l" rtl="0" fontAlgn="base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6pPr>
      <a:lvl7pPr marL="914400" algn="l" rtl="0" fontAlgn="base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7pPr>
      <a:lvl8pPr marL="1371600" algn="l" rtl="0" fontAlgn="base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8pPr>
      <a:lvl9pPr marL="1828800" algn="l" rtl="0" fontAlgn="base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9pPr>
    </p:titleStyle>
    <p:bodyStyle>
      <a:lvl1pPr marL="304800" indent="-304800" algn="l" rtl="0" eaLnBrk="0" fontAlgn="base" hangingPunct="0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65000"/>
        <a:buFont typeface="Wingdings"/>
        <a:buChar char="è"/>
        <a:defRPr sz="1800" b="0" i="0" u="none">
          <a:solidFill>
            <a:schemeClr val="tx1"/>
          </a:solidFill>
          <a:latin typeface="Bosch Office Sans"/>
          <a:ea typeface="+mn-ea"/>
          <a:cs typeface="+mn-cs"/>
        </a:defRPr>
      </a:lvl1pPr>
      <a:lvl2pPr marL="609600" indent="-190500" algn="l" rtl="0" eaLnBrk="0" fontAlgn="base" hangingPunct="0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800" b="0" i="0" u="none">
          <a:solidFill>
            <a:schemeClr val="tx1"/>
          </a:solidFill>
          <a:latin typeface="Bosch Office Sans"/>
        </a:defRPr>
      </a:lvl2pPr>
      <a:lvl3pPr marL="914400" indent="-190500" algn="l" rtl="0" eaLnBrk="0" fontAlgn="base" hangingPunct="0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800" b="0" i="0" u="none">
          <a:solidFill>
            <a:schemeClr val="tx1"/>
          </a:solidFill>
          <a:latin typeface="Bosch Office Sans"/>
        </a:defRPr>
      </a:lvl3pPr>
      <a:lvl4pPr marL="1219200" indent="-190500" algn="l" rtl="0" eaLnBrk="0" fontAlgn="base" hangingPunct="0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800" b="0" i="0" u="none">
          <a:solidFill>
            <a:schemeClr val="tx1"/>
          </a:solidFill>
          <a:latin typeface="Bosch Office Sans"/>
        </a:defRPr>
      </a:lvl4pPr>
      <a:lvl5pPr marL="1524000" indent="-190500" algn="l" rtl="0" eaLnBrk="0" fontAlgn="base" hangingPunct="0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800" b="0" i="0" u="none">
          <a:solidFill>
            <a:schemeClr val="tx1"/>
          </a:solidFill>
          <a:latin typeface="Bosch Office Sans"/>
        </a:defRPr>
      </a:lvl5pPr>
      <a:lvl6pPr marL="1981200" indent="-190500" algn="l" rtl="0" fontAlgn="base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6pPr>
      <a:lvl7pPr marL="2438400" indent="-190500" algn="l" rtl="0" fontAlgn="base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7pPr>
      <a:lvl8pPr marL="2895600" indent="-190500" algn="l" rtl="0" fontAlgn="base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8pPr>
      <a:lvl9pPr marL="3352800" indent="-190500" algn="l" rtl="0" fontAlgn="base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4.png"/><Relationship Id="rId5" Type="http://schemas.openxmlformats.org/officeDocument/2006/relationships/tags" Target="../tags/tag2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image" Target="../media/image4.png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hyperlink" Target="file:///\\bosch.com\dfsrb\DfsDE\DIV\CDG\Prj\CUBAS\40_IoStack\10_Mcal\10_IFX_JDP\12_Dio\Dio-Intranet\Dio.htm" TargetMode="Externa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4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hyperlink" Target="https://connect.bosch.com/wikis/home/wiki/Wfcd673234084_44d1_a72b_f4889ef65cfb/page/Dio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4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3" Type="http://schemas.openxmlformats.org/officeDocument/2006/relationships/tags" Target="../tags/tag45.xml"/><Relationship Id="rId21" Type="http://schemas.openxmlformats.org/officeDocument/2006/relationships/tags" Target="../tags/tag63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image" Target="../media/image4.png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34" Type="http://schemas.openxmlformats.org/officeDocument/2006/relationships/image" Target="../media/image4.pn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image" Target="../media/image5.png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tags" Target="../tags/tag96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6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4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7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4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11.xml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4.png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image" Target="../media/image4.png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26" Type="http://schemas.openxmlformats.org/officeDocument/2006/relationships/tags" Target="../tags/tag164.xml"/><Relationship Id="rId3" Type="http://schemas.openxmlformats.org/officeDocument/2006/relationships/tags" Target="../tags/tag141.xml"/><Relationship Id="rId21" Type="http://schemas.openxmlformats.org/officeDocument/2006/relationships/tags" Target="../tags/tag159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5" Type="http://schemas.openxmlformats.org/officeDocument/2006/relationships/tags" Target="../tags/tag163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24" Type="http://schemas.openxmlformats.org/officeDocument/2006/relationships/tags" Target="../tags/tag162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23" Type="http://schemas.openxmlformats.org/officeDocument/2006/relationships/tags" Target="../tags/tag161.xml"/><Relationship Id="rId28" Type="http://schemas.openxmlformats.org/officeDocument/2006/relationships/tags" Target="../tags/tag166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Relationship Id="rId22" Type="http://schemas.openxmlformats.org/officeDocument/2006/relationships/tags" Target="../tags/tag160.xml"/><Relationship Id="rId27" Type="http://schemas.openxmlformats.org/officeDocument/2006/relationships/tags" Target="../tags/tag165.xml"/><Relationship Id="rId3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smtClean="0">
                <a:solidFill>
                  <a:srgbClr val="808285"/>
                </a:solidFill>
              </a:rPr>
              <a:t>Internal  | CDG-SMT/ESS | 2015-11-20 | © Robert Bosch GmbH 2015.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6147" name="Textfeld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r>
              <a:rPr lang="en-US" b="1" smtClean="0">
                <a:solidFill>
                  <a:srgbClr val="FFFFFF"/>
                </a:solidFill>
              </a:rPr>
              <a:t>MDG1 BSW Mcal Expert Training  –  Dio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14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1200">
                <a:solidFill>
                  <a:srgbClr val="000000"/>
                </a:solidFill>
              </a:rPr>
              <a:t>Cross Divisional Group - Software, Methods and Tools</a:t>
            </a: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850"/>
            <a:ext cx="25400" cy="1143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700"/>
          </a:p>
        </p:txBody>
      </p:sp>
      <p:sp>
        <p:nvSpPr>
          <p:cNvPr id="6152" name="Textfeld 3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 sz="1300"/>
          </a:p>
        </p:txBody>
      </p:sp>
      <p:sp>
        <p:nvSpPr>
          <p:cNvPr id="6154" name="Textplatzhalt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533400" y="1066800"/>
            <a:ext cx="7406208" cy="3810000"/>
          </a:xfrm>
        </p:spPr>
        <p:txBody>
          <a:bodyPr numCol="1" anchor="ctr" anchorCtr="0"/>
          <a:lstStyle/>
          <a:p>
            <a:pPr algn="ctr">
              <a:buNone/>
            </a:pPr>
            <a:r>
              <a:rPr lang="en-US" sz="4000" b="1" dirty="0" err="1" smtClean="0">
                <a:latin typeface="Bosch Office Sans" pitchFamily="34" charset="0"/>
              </a:rPr>
              <a:t>Dio</a:t>
            </a:r>
            <a:endParaRPr lang="en-US" sz="4000" b="1" dirty="0" smtClean="0">
              <a:latin typeface="Bosch Office Sans" pitchFamily="34" charset="0"/>
            </a:endParaRPr>
          </a:p>
          <a:p>
            <a:pPr algn="ctr">
              <a:buNone/>
            </a:pPr>
            <a:r>
              <a:rPr lang="en-US" sz="2400" dirty="0" smtClean="0">
                <a:latin typeface="Bosch Office Sans" pitchFamily="34" charset="0"/>
                <a:sym typeface="Wingdings" pitchFamily="2" charset="2"/>
              </a:rPr>
              <a:t>Digital Input Output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DA266-1022-4766-B7DB-C26B9552FED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" name="Rechteck 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707070"/>
                </a:solidFill>
              </a:rPr>
              <a:t>Internal  | CDG-SMT/ESS | 2015-11-20 | © Robert Bosch GmbH 2015.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FFFFFF"/>
                </a:solidFill>
              </a:rPr>
              <a:t>MDG1 BSW Mcal Expert Training  –  Dio</a:t>
            </a:r>
            <a:endParaRPr lang="x-none" b="1">
              <a:solidFill>
                <a:srgbClr val="FFFFFF"/>
              </a:solidFill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Cross Divisional Group - Software, Methods and Tools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8509000" y="6019801"/>
            <a:ext cx="25400" cy="10695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0" y="0"/>
            <a:ext cx="1587" cy="1587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9" name="Titel 18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533400" y="533400"/>
            <a:ext cx="7772400" cy="533400"/>
          </a:xfrm>
          <a:ln w="0"/>
          <a:effectLst/>
        </p:spPr>
        <p:txBody>
          <a:bodyPr wrap="square" lIns="0" tIns="12700" rIns="0" bIns="0" anchor="t"/>
          <a:lstStyle/>
          <a:p>
            <a:r>
              <a:rPr lang="en-US" dirty="0" err="1" smtClean="0"/>
              <a:t>ReadPort</a:t>
            </a:r>
            <a:r>
              <a:rPr lang="en-US" dirty="0" smtClean="0"/>
              <a:t> API usage in C</a:t>
            </a:r>
            <a:endParaRPr lang="en-US" dirty="0"/>
          </a:p>
        </p:txBody>
      </p:sp>
      <p:sp>
        <p:nvSpPr>
          <p:cNvPr id="16" name="Untertitel 15" hidden="1"/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533400" y="3200400"/>
            <a:ext cx="7772400" cy="1676400"/>
          </a:xfrm>
          <a:ln w="0"/>
          <a:effectLst/>
        </p:spPr>
        <p:txBody>
          <a:bodyPr wrap="square" lIns="0" tIns="63500" rIns="0" bIns="0"/>
          <a:lstStyle/>
          <a:p>
            <a:endParaRPr lang="en-US"/>
          </a:p>
        </p:txBody>
      </p:sp>
      <p:sp>
        <p:nvSpPr>
          <p:cNvPr id="17" name="Rechteck 16"/>
          <p:cNvSpPr/>
          <p:nvPr>
            <p:custDataLst>
              <p:tags r:id="rId11"/>
            </p:custDataLst>
          </p:nvPr>
        </p:nvSpPr>
        <p:spPr>
          <a:xfrm>
            <a:off x="522784" y="925860"/>
            <a:ext cx="7848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Std_Types.h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Dio.h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Configured Names: </a:t>
            </a:r>
            <a:r>
              <a:rPr lang="en-US" sz="1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DioRbPortName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FscPort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DioChannel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FscQcv_Start1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DioChannel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FscQcv_Start2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The final result variable (FscQcv_Signal_u8) should have the following format for IFX and JDP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and be independent of the hardware assignment of the FscQcv_Start1, FscQcv_Start2 hardware pin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MSB                                             LSB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+-----+-----+-----+---------------+---------------+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| ... | ... | ... |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FscQcv_Start2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FscQcv_Start1 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+-----+-----+-----+---------------+---------------+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Dio_PortLevelType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PortLevel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Std_ReturnType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uint8            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FscQcv_Start1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Pos_u8;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uint8            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FscQcv_Start2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Pos_u8;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uint8             FscQcv_Signal_u8;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Dio_Rb_GetPinPos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(DioConf_DioRbPinPos_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FscQcv_Start1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FscQcv_Start1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Pos_u8);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Dio_Rb_GetPinPos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(DioConf_DioRbPinPos_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FscQcv_Start2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FscQcv_Start2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Pos_u8);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Check </a:t>
            </a:r>
            <a:r>
              <a:rPr lang="en-US" sz="1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stResult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for E_OK and do error handling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PortLevel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Dio_ReadPort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DioConf_DioRbPortName_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FscPort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FscQcv_Signal_u8 =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((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PortLevel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&amp; (1 &lt;&lt;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FscQcv_Start2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Pos_u8)) &gt;&gt; (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FscQcv_Start2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Pos_u8 - 1)) |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((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PortLevel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&amp; (1 &lt;&lt;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FscQcv_Start1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Pos_u8)) &gt;&gt; (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FscQcv_Start1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Pos_u8 - 0));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D8698-8EC2-46CF-857B-D0F1114A645E}" type="slidenum">
              <a:rPr lang="x-none" smtClean="0"/>
              <a:pPr>
                <a:defRPr/>
              </a:pPr>
              <a:t>10</a:t>
            </a:fld>
            <a:endParaRPr lang="x-non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" name="Rechteck 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smtClean="0">
                <a:solidFill>
                  <a:srgbClr val="707070"/>
                </a:solidFill>
              </a:rPr>
              <a:t>Internal  | CDG-SMT/ESS | 2015-11-20 | © Robert Bosch GmbH 2015.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22531" name="Textfeld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 lIns="0" tIns="57150" rIns="0" bIns="0" anchor="ctr"/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FFFFFF"/>
                </a:solidFill>
              </a:rPr>
              <a:t>MDG1 BSW Mcal Expert Training  –  Dio</a:t>
            </a:r>
            <a:endParaRPr lang="x-none" b="1">
              <a:solidFill>
                <a:srgbClr val="FFFFFF"/>
              </a:solidFill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1200">
                <a:solidFill>
                  <a:srgbClr val="000000"/>
                </a:solidFill>
              </a:rPr>
              <a:t>Cross Divisional Group - Software, Methods and Tools</a:t>
            </a: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8509000" y="6019800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22536" name="Textfeld 3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0"/>
            <a:ext cx="1587" cy="158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22537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smtClean="0">
                <a:latin typeface="Bosch Office Sans" pitchFamily="34" charset="0"/>
              </a:rPr>
              <a:t>Further Info</a:t>
            </a:r>
          </a:p>
        </p:txBody>
      </p:sp>
      <p:sp>
        <p:nvSpPr>
          <p:cNvPr id="22538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/>
        <p:txBody>
          <a:bodyPr/>
          <a:lstStyle/>
          <a:p>
            <a:pPr defTabSz="839788">
              <a:buClr>
                <a:srgbClr val="5D7298"/>
              </a:buClr>
            </a:pPr>
            <a:endParaRPr lang="en-US" dirty="0" smtClean="0">
              <a:solidFill>
                <a:srgbClr val="000000"/>
              </a:solidFill>
              <a:latin typeface="Bosch Office Sans" pitchFamily="34" charset="0"/>
            </a:endParaRPr>
          </a:p>
          <a:p>
            <a:pPr defTabSz="839788">
              <a:buClr>
                <a:srgbClr val="5D7298"/>
              </a:buClr>
            </a:pPr>
            <a:r>
              <a:rPr lang="en-US" dirty="0" err="1" smtClean="0">
                <a:solidFill>
                  <a:srgbClr val="000000"/>
                </a:solidFill>
                <a:latin typeface="Bosch Office Sans" pitchFamily="34" charset="0"/>
              </a:rPr>
              <a:t>Cubas</a:t>
            </a:r>
            <a:r>
              <a:rPr lang="en-US" dirty="0" smtClean="0">
                <a:solidFill>
                  <a:srgbClr val="000000"/>
                </a:solidFill>
                <a:latin typeface="Bosch Office Sans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osch Office Sans" pitchFamily="34" charset="0"/>
              </a:rPr>
              <a:t>Dio</a:t>
            </a:r>
            <a:r>
              <a:rPr lang="en-US" dirty="0" smtClean="0">
                <a:solidFill>
                  <a:srgbClr val="000000"/>
                </a:solidFill>
                <a:latin typeface="Bosch Office Sans" pitchFamily="34" charset="0"/>
              </a:rPr>
              <a:t> Intranet:</a:t>
            </a:r>
            <a:br>
              <a:rPr lang="en-US" dirty="0" smtClean="0">
                <a:solidFill>
                  <a:srgbClr val="000000"/>
                </a:solidFill>
                <a:latin typeface="Bosch Office Sans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Bosch Office Sans" pitchFamily="34" charset="0"/>
                <a:hlinkClick r:id="rId13" action="ppaction://hlinkfile"/>
              </a:rPr>
              <a:t>\\</a:t>
            </a:r>
            <a:r>
              <a:rPr lang="en-US" dirty="0" smtClean="0">
                <a:solidFill>
                  <a:srgbClr val="000000"/>
                </a:solidFill>
                <a:latin typeface="Bosch Office Sans" pitchFamily="34" charset="0"/>
                <a:hlinkClick r:id="rId13" action="ppaction://hlinkfile"/>
              </a:rPr>
              <a:t>bosch.com\dfsrb\DfsDE\DIV\CDG\Prj\CUBAS\40_IoStack\10_Mcal\10_IFX_JDP\12_Dio\Dio-Intranet\Dio.htm</a:t>
            </a:r>
            <a:endParaRPr lang="en-US" dirty="0" smtClean="0">
              <a:solidFill>
                <a:srgbClr val="000000"/>
              </a:solidFill>
              <a:latin typeface="Bosch Office Sans" pitchFamily="34" charset="0"/>
            </a:endParaRPr>
          </a:p>
          <a:p>
            <a:pPr defTabSz="839788">
              <a:buClr>
                <a:srgbClr val="5D7298"/>
              </a:buClr>
            </a:pPr>
            <a:endParaRPr lang="en-US" dirty="0" smtClean="0">
              <a:solidFill>
                <a:srgbClr val="000000"/>
              </a:solidFill>
              <a:latin typeface="Bosch Office Sans" pitchFamily="34" charset="0"/>
            </a:endParaRPr>
          </a:p>
          <a:p>
            <a:pPr defTabSz="839788">
              <a:buClr>
                <a:srgbClr val="5D7298"/>
              </a:buClr>
            </a:pPr>
            <a:r>
              <a:rPr lang="en-US" dirty="0" smtClean="0">
                <a:solidFill>
                  <a:srgbClr val="000000"/>
                </a:solidFill>
                <a:latin typeface="Bosch Office Sans" pitchFamily="34" charset="0"/>
              </a:rPr>
              <a:t>Connect</a:t>
            </a:r>
            <a:br>
              <a:rPr lang="en-US" dirty="0" smtClean="0">
                <a:solidFill>
                  <a:srgbClr val="000000"/>
                </a:solidFill>
                <a:latin typeface="Bosch Office Sans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Bosch Office Sans" pitchFamily="34" charset="0"/>
                <a:hlinkClick r:id="rId14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latin typeface="Bosch Office Sans" pitchFamily="34" charset="0"/>
                <a:hlinkClick r:id="rId14"/>
              </a:rPr>
              <a:t>connect.bosch.com/wikis/home/wiki/Wfcd673234084_44d1_a72b_f4889ef65cfb/page/Dio</a:t>
            </a:r>
            <a:endParaRPr lang="en-US" dirty="0" smtClean="0">
              <a:solidFill>
                <a:srgbClr val="000000"/>
              </a:solidFill>
              <a:latin typeface="Bosch Office Sans" pitchFamily="34" charset="0"/>
            </a:endParaRPr>
          </a:p>
          <a:p>
            <a:pPr defTabSz="839788">
              <a:buClr>
                <a:srgbClr val="5D7298"/>
              </a:buClr>
              <a:buNone/>
            </a:pPr>
            <a:endParaRPr lang="en-US" dirty="0" smtClean="0">
              <a:solidFill>
                <a:srgbClr val="000000"/>
              </a:solidFill>
              <a:latin typeface="Bosch Office Sans" pitchFamily="34" charset="0"/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DA266-1022-4766-B7DB-C26B9552FED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808285"/>
                </a:solidFill>
              </a:rPr>
              <a:t>Internal  | CDG-SMT/ESS | 2015-11-20 | © Robert Bosch GmbH 2015.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FFFFFF"/>
                </a:solidFill>
              </a:rPr>
              <a:t>MDG1 BSW Mcal Expert Training  –  Dio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Cross Divisional Group - Software, Methods and Tools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ln w="0"/>
          <a:effectLst/>
        </p:spPr>
        <p:txBody>
          <a:bodyPr wrap="square" lIns="0" tIns="12700" rIns="0" bIns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7315200" cy="3810000"/>
          </a:xfrm>
          <a:ln w="0"/>
          <a:effectLst/>
        </p:spPr>
        <p:txBody>
          <a:bodyPr wrap="square" lIns="0" tIns="63500" rIns="0" bIns="0"/>
          <a:lstStyle/>
          <a:p>
            <a:r>
              <a:rPr lang="en-US" dirty="0" smtClean="0"/>
              <a:t>The </a:t>
            </a:r>
            <a:r>
              <a:rPr lang="en-US" dirty="0" err="1" smtClean="0"/>
              <a:t>Dio</a:t>
            </a:r>
            <a:r>
              <a:rPr lang="en-US" dirty="0" smtClean="0"/>
              <a:t> </a:t>
            </a:r>
            <a:r>
              <a:rPr lang="en-US" dirty="0" err="1" smtClean="0"/>
              <a:t>Mcal</a:t>
            </a:r>
            <a:r>
              <a:rPr lang="en-US" dirty="0" smtClean="0"/>
              <a:t> provides</a:t>
            </a:r>
          </a:p>
          <a:p>
            <a:endParaRPr lang="en-US" dirty="0" smtClean="0"/>
          </a:p>
          <a:p>
            <a:r>
              <a:rPr lang="en-US" dirty="0" smtClean="0"/>
              <a:t>Configuration Interface for</a:t>
            </a:r>
          </a:p>
          <a:p>
            <a:pPr lvl="1"/>
            <a:r>
              <a:rPr lang="en-US" dirty="0" smtClean="0"/>
              <a:t>Microcontroller port pins /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C-API for</a:t>
            </a:r>
          </a:p>
          <a:p>
            <a:pPr lvl="1"/>
            <a:r>
              <a:rPr lang="en-US" dirty="0" smtClean="0"/>
              <a:t>Reading from microcontroller port pins</a:t>
            </a:r>
          </a:p>
          <a:p>
            <a:pPr lvl="1"/>
            <a:r>
              <a:rPr lang="en-US" dirty="0" smtClean="0"/>
              <a:t>Writing to microcontroller port pins</a:t>
            </a:r>
          </a:p>
          <a:p>
            <a:pPr lvl="1"/>
            <a:r>
              <a:rPr lang="en-US" dirty="0" smtClean="0"/>
              <a:t>Reading of a complete port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DA266-1022-4766-B7DB-C26B9552FED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" name="Rechteck 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707070"/>
                </a:solidFill>
              </a:rPr>
              <a:t>Internal  | CDG-SMT/ESS | 2015-11-20 | © Robert Bosch GmbH 2015.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FFFFFF"/>
                </a:solidFill>
              </a:rPr>
              <a:t>MDG1 BSW Mcal Expert Training  –  Dio</a:t>
            </a:r>
            <a:endParaRPr lang="x-none" b="1" dirty="0">
              <a:solidFill>
                <a:srgbClr val="FFFFFF"/>
              </a:solidFill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Cross Divisional Group - Software, Methods and Tools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8509000" y="6019801"/>
            <a:ext cx="25400" cy="10695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0" y="0"/>
            <a:ext cx="1587" cy="1587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4" name="Titel 13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533400" y="533400"/>
            <a:ext cx="7772400" cy="533400"/>
          </a:xfrm>
          <a:ln w="0"/>
          <a:effectLst/>
        </p:spPr>
        <p:txBody>
          <a:bodyPr wrap="square" lIns="0" tIns="12700" rIns="0" bIns="0" anchor="t"/>
          <a:lstStyle/>
          <a:p>
            <a:r>
              <a:rPr lang="en-US" dirty="0" smtClean="0"/>
              <a:t>Io Stack Architecture</a:t>
            </a:r>
            <a:endParaRPr lang="en-US" dirty="0"/>
          </a:p>
        </p:txBody>
      </p:sp>
      <p:sp>
        <p:nvSpPr>
          <p:cNvPr id="31" name="Untertitel 30" hidden="1"/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533400" y="3200400"/>
            <a:ext cx="7772400" cy="1676400"/>
          </a:xfrm>
          <a:ln w="0"/>
          <a:effectLst/>
        </p:spPr>
        <p:txBody>
          <a:bodyPr wrap="square" lIns="0" tIns="63500" rIns="0" bIns="0"/>
          <a:lstStyle/>
          <a:p>
            <a:endParaRPr lang="en-US"/>
          </a:p>
        </p:txBody>
      </p:sp>
      <p:sp>
        <p:nvSpPr>
          <p:cNvPr id="17" name="Abgerundetes Rechteck 16"/>
          <p:cNvSpPr/>
          <p:nvPr>
            <p:custDataLst>
              <p:tags r:id="rId11"/>
            </p:custDataLst>
          </p:nvPr>
        </p:nvSpPr>
        <p:spPr>
          <a:xfrm>
            <a:off x="378768" y="1357908"/>
            <a:ext cx="7632848" cy="10081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IoSigDio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>
            <p:custDataLst>
              <p:tags r:id="rId12"/>
            </p:custDataLst>
          </p:nvPr>
        </p:nvSpPr>
        <p:spPr>
          <a:xfrm>
            <a:off x="378768" y="3014092"/>
            <a:ext cx="1800200" cy="10081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IoMcuDio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>
            <p:custDataLst>
              <p:tags r:id="rId13"/>
            </p:custDataLst>
          </p:nvPr>
        </p:nvSpPr>
        <p:spPr>
          <a:xfrm>
            <a:off x="2322984" y="3014092"/>
            <a:ext cx="1800000" cy="10081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External Devices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/>
          <p:cNvSpPr/>
          <p:nvPr>
            <p:custDataLst>
              <p:tags r:id="rId14"/>
            </p:custDataLst>
          </p:nvPr>
        </p:nvSpPr>
        <p:spPr>
          <a:xfrm>
            <a:off x="4267400" y="3014092"/>
            <a:ext cx="1800000" cy="10081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>
            <p:custDataLst>
              <p:tags r:id="rId15"/>
            </p:custDataLst>
          </p:nvPr>
        </p:nvSpPr>
        <p:spPr>
          <a:xfrm>
            <a:off x="6211416" y="3014092"/>
            <a:ext cx="1800000" cy="10081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External Devices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>
            <p:custDataLst>
              <p:tags r:id="rId16"/>
            </p:custDataLst>
          </p:nvPr>
        </p:nvSpPr>
        <p:spPr>
          <a:xfrm>
            <a:off x="378768" y="4454252"/>
            <a:ext cx="1800200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>
            <p:custDataLst>
              <p:tags r:id="rId17"/>
            </p:custDataLst>
          </p:nvPr>
        </p:nvSpPr>
        <p:spPr>
          <a:xfrm>
            <a:off x="2322984" y="4454252"/>
            <a:ext cx="1800200" cy="10081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Port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/>
          <p:cNvCxnSpPr>
            <a:stCxn id="17" idx="2"/>
            <a:endCxn id="18" idx="0"/>
          </p:cNvCxnSpPr>
          <p:nvPr>
            <p:custDataLst>
              <p:tags r:id="rId18"/>
            </p:custDataLst>
          </p:nvPr>
        </p:nvCxnSpPr>
        <p:spPr>
          <a:xfrm flipH="1">
            <a:off x="1278868" y="2366020"/>
            <a:ext cx="2916324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7" idx="2"/>
            <a:endCxn id="19" idx="0"/>
          </p:cNvCxnSpPr>
          <p:nvPr>
            <p:custDataLst>
              <p:tags r:id="rId19"/>
            </p:custDataLst>
          </p:nvPr>
        </p:nvCxnSpPr>
        <p:spPr>
          <a:xfrm flipH="1">
            <a:off x="3222984" y="2366020"/>
            <a:ext cx="972208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7" idx="2"/>
            <a:endCxn id="21" idx="0"/>
          </p:cNvCxnSpPr>
          <p:nvPr>
            <p:custDataLst>
              <p:tags r:id="rId20"/>
            </p:custDataLst>
          </p:nvPr>
        </p:nvCxnSpPr>
        <p:spPr>
          <a:xfrm>
            <a:off x="4195192" y="2366020"/>
            <a:ext cx="972208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7" idx="2"/>
            <a:endCxn id="22" idx="0"/>
          </p:cNvCxnSpPr>
          <p:nvPr>
            <p:custDataLst>
              <p:tags r:id="rId21"/>
            </p:custDataLst>
          </p:nvPr>
        </p:nvCxnSpPr>
        <p:spPr>
          <a:xfrm>
            <a:off x="4195192" y="2366020"/>
            <a:ext cx="2916224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8" idx="2"/>
            <a:endCxn id="23" idx="0"/>
          </p:cNvCxnSpPr>
          <p:nvPr>
            <p:custDataLst>
              <p:tags r:id="rId22"/>
            </p:custDataLst>
          </p:nvPr>
        </p:nvCxnSpPr>
        <p:spPr>
          <a:xfrm>
            <a:off x="1278868" y="4022204"/>
            <a:ext cx="0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8" idx="2"/>
            <a:endCxn id="24" idx="0"/>
          </p:cNvCxnSpPr>
          <p:nvPr>
            <p:custDataLst>
              <p:tags r:id="rId23"/>
            </p:custDataLst>
          </p:nvPr>
        </p:nvCxnSpPr>
        <p:spPr>
          <a:xfrm>
            <a:off x="1278868" y="4022204"/>
            <a:ext cx="1944216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D8698-8EC2-46CF-857B-D0F1114A645E}" type="slidenum">
              <a:rPr lang="x-none" smtClean="0"/>
              <a:pPr>
                <a:defRPr/>
              </a:pPr>
              <a:t>3</a:t>
            </a:fld>
            <a:endParaRPr lang="x-non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234752" y="925860"/>
            <a:ext cx="29146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71256" y="997868"/>
            <a:ext cx="3383780" cy="360039"/>
          </a:xfrm>
          <a:prstGeom prst="wedgeRoundRectCallout">
            <a:avLst>
              <a:gd name="adj1" fmla="val -122673"/>
              <a:gd name="adj2" fmla="val 2411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GB" sz="1400" dirty="0" err="1" smtClean="0"/>
              <a:t>PostBuild</a:t>
            </a:r>
            <a:r>
              <a:rPr lang="en-GB" sz="1400" dirty="0" smtClean="0"/>
              <a:t> Name</a:t>
            </a:r>
            <a:endParaRPr lang="en-GB" sz="1400" dirty="0"/>
          </a:p>
        </p:txBody>
      </p:sp>
      <p:sp>
        <p:nvSpPr>
          <p:cNvPr id="26" name="Abgerundetes Rechteck 25"/>
          <p:cNvSpPr/>
          <p:nvPr>
            <p:custDataLst>
              <p:tags r:id="rId4"/>
            </p:custDataLst>
          </p:nvPr>
        </p:nvSpPr>
        <p:spPr>
          <a:xfrm>
            <a:off x="954832" y="4454252"/>
            <a:ext cx="3168352" cy="720080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identifier must be equal for both tags</a:t>
            </a:r>
          </a:p>
        </p:txBody>
      </p:sp>
      <p:sp>
        <p:nvSpPr>
          <p:cNvPr id="10" name="Rechteck 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808285"/>
                </a:solidFill>
              </a:rPr>
              <a:t>Internal  | CDG-SMT/ESS | 2015-11-20 | © Robert Bosch GmbH 2015.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FFFFFF"/>
                </a:solidFill>
              </a:rPr>
              <a:t>MDG1 BSW Mcal Expert Training  –  Dio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34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Cross Divisional Group - Software, Methods and Tools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10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700"/>
          </a:p>
        </p:txBody>
      </p:sp>
      <p:sp>
        <p:nvSpPr>
          <p:cNvPr id="4" name="Textfeld 3" hidden="1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12"/>
            </p:custDataLst>
          </p:nvPr>
        </p:nvSpPr>
        <p:spPr>
          <a:ln w="0"/>
          <a:effectLst/>
        </p:spPr>
        <p:txBody>
          <a:bodyPr wrap="square" lIns="0" tIns="12700" rIns="0" bIns="0" anchor="t"/>
          <a:lstStyle/>
          <a:p>
            <a:r>
              <a:rPr lang="en-US" dirty="0" smtClean="0"/>
              <a:t>Configuration structure</a:t>
            </a:r>
            <a:endParaRPr lang="en-US" dirty="0"/>
          </a:p>
        </p:txBody>
      </p:sp>
      <p:sp>
        <p:nvSpPr>
          <p:cNvPr id="19" name="Rechteck 18"/>
          <p:cNvSpPr/>
          <p:nvPr>
            <p:custDataLst>
              <p:tags r:id="rId13"/>
            </p:custDataLst>
          </p:nvPr>
        </p:nvSpPr>
        <p:spPr>
          <a:xfrm>
            <a:off x="1674912" y="1429916"/>
            <a:ext cx="252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utoShape 23_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771256" y="1429916"/>
            <a:ext cx="3384376" cy="360040"/>
          </a:xfrm>
          <a:prstGeom prst="wedgeRoundRectCallout">
            <a:avLst>
              <a:gd name="adj1" fmla="val -132167"/>
              <a:gd name="adj2" fmla="val -26276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GB" sz="1400" dirty="0" smtClean="0"/>
              <a:t>Port Container </a:t>
            </a:r>
            <a:r>
              <a:rPr lang="en-GB" sz="1400" dirty="0" err="1" smtClean="0"/>
              <a:t>ShortName</a:t>
            </a:r>
            <a:endParaRPr lang="en-GB" sz="1400" dirty="0"/>
          </a:p>
        </p:txBody>
      </p:sp>
      <p:sp>
        <p:nvSpPr>
          <p:cNvPr id="22" name="Rechteck 21"/>
          <p:cNvSpPr/>
          <p:nvPr>
            <p:custDataLst>
              <p:tags r:id="rId15"/>
            </p:custDataLst>
          </p:nvPr>
        </p:nvSpPr>
        <p:spPr>
          <a:xfrm>
            <a:off x="1890936" y="3158108"/>
            <a:ext cx="252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utoShape 23__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71256" y="5030316"/>
            <a:ext cx="3384376" cy="360040"/>
          </a:xfrm>
          <a:prstGeom prst="wedgeRoundRectCallout">
            <a:avLst>
              <a:gd name="adj1" fmla="val -14472"/>
              <a:gd name="adj2" fmla="val -13705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GB" sz="1400" dirty="0" smtClean="0"/>
              <a:t>Hardware Port identifier</a:t>
            </a:r>
            <a:endParaRPr lang="en-GB" sz="1400" dirty="0"/>
          </a:p>
        </p:txBody>
      </p:sp>
      <p:sp>
        <p:nvSpPr>
          <p:cNvPr id="25" name="AutoShape 23____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771256" y="2942084"/>
            <a:ext cx="3384376" cy="360040"/>
          </a:xfrm>
          <a:prstGeom prst="wedgeRoundRectCallout">
            <a:avLst>
              <a:gd name="adj1" fmla="val -23373"/>
              <a:gd name="adj2" fmla="val -17760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de-DE" sz="1400" dirty="0" smtClean="0"/>
              <a:t>Hardware Pin </a:t>
            </a:r>
            <a:r>
              <a:rPr lang="de-DE" sz="1400" dirty="0" err="1" smtClean="0"/>
              <a:t>number</a:t>
            </a:r>
            <a:endParaRPr lang="en-GB" sz="1400" dirty="0"/>
          </a:p>
        </p:txBody>
      </p:sp>
      <p:sp>
        <p:nvSpPr>
          <p:cNvPr id="24" name="AutoShape 23___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771256" y="1861964"/>
            <a:ext cx="3384376" cy="1008112"/>
          </a:xfrm>
          <a:prstGeom prst="wedgeRoundRectCallout">
            <a:avLst>
              <a:gd name="adj1" fmla="val -111934"/>
              <a:gd name="adj2" fmla="val -65895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GB" sz="1400" dirty="0" smtClean="0"/>
              <a:t>Name which is used for </a:t>
            </a:r>
            <a:r>
              <a:rPr lang="en-GB" sz="1400" dirty="0" err="1" smtClean="0"/>
              <a:t>Dio_ReadChannel</a:t>
            </a:r>
            <a:r>
              <a:rPr lang="en-GB" sz="1400" dirty="0" smtClean="0"/>
              <a:t> / </a:t>
            </a:r>
            <a:r>
              <a:rPr lang="en-GB" sz="1400" dirty="0" err="1" smtClean="0"/>
              <a:t>Dio_WriteChannel</a:t>
            </a:r>
            <a:r>
              <a:rPr lang="en-GB" sz="1400" dirty="0" smtClean="0"/>
              <a:t> API. In this case</a:t>
            </a:r>
          </a:p>
          <a:p>
            <a:pPr algn="ctr"/>
            <a:r>
              <a:rPr lang="en-US" sz="1400" b="1" dirty="0" smtClean="0"/>
              <a:t>DioConf_DioChannel</a:t>
            </a:r>
            <a:r>
              <a:rPr lang="en-US" sz="1400" dirty="0" smtClean="0"/>
              <a:t>_Port_10_Pin_5</a:t>
            </a:r>
            <a:endParaRPr lang="en-GB" sz="1400" dirty="0" smtClean="0"/>
          </a:p>
        </p:txBody>
      </p:sp>
      <p:cxnSp>
        <p:nvCxnSpPr>
          <p:cNvPr id="31" name="Form 30"/>
          <p:cNvCxnSpPr>
            <a:stCxn id="27" idx="1"/>
          </p:cNvCxnSpPr>
          <p:nvPr>
            <p:custDataLst>
              <p:tags r:id="rId19"/>
            </p:custDataLst>
          </p:nvPr>
        </p:nvCxnSpPr>
        <p:spPr>
          <a:xfrm rot="10800000">
            <a:off x="450776" y="2294012"/>
            <a:ext cx="504056" cy="1728192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>
            <p:custDataLst>
              <p:tags r:id="rId20"/>
            </p:custDataLst>
          </p:nvPr>
        </p:nvCxnSpPr>
        <p:spPr>
          <a:xfrm>
            <a:off x="450776" y="2294012"/>
            <a:ext cx="28803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>
            <p:custDataLst>
              <p:tags r:id="rId21"/>
            </p:custDataLst>
          </p:nvPr>
        </p:nvSpPr>
        <p:spPr>
          <a:xfrm>
            <a:off x="954832" y="3662164"/>
            <a:ext cx="3168352" cy="720080"/>
          </a:xfrm>
          <a:prstGeom prst="round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needs to be empty.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Content is pushed by </a:t>
            </a:r>
            <a:r>
              <a:rPr lang="en-US" sz="1400" dirty="0" err="1" smtClean="0">
                <a:solidFill>
                  <a:schemeClr val="tx1"/>
                </a:solidFill>
              </a:rPr>
              <a:t>Dio</a:t>
            </a:r>
            <a:r>
              <a:rPr lang="en-US" sz="1400" dirty="0" smtClean="0">
                <a:solidFill>
                  <a:schemeClr val="tx1"/>
                </a:solidFill>
              </a:rPr>
              <a:t> script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/>
          <p:cNvCxnSpPr/>
          <p:nvPr>
            <p:custDataLst>
              <p:tags r:id="rId22"/>
            </p:custDataLst>
          </p:nvPr>
        </p:nvCxnSpPr>
        <p:spPr>
          <a:xfrm>
            <a:off x="450776" y="3446140"/>
            <a:ext cx="36004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Form 37"/>
          <p:cNvCxnSpPr>
            <a:stCxn id="26" idx="1"/>
          </p:cNvCxnSpPr>
          <p:nvPr>
            <p:custDataLst>
              <p:tags r:id="rId23"/>
            </p:custDataLst>
          </p:nvPr>
        </p:nvCxnSpPr>
        <p:spPr>
          <a:xfrm rot="10800000">
            <a:off x="306760" y="1573932"/>
            <a:ext cx="648072" cy="3240360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>
            <p:custDataLst>
              <p:tags r:id="rId24"/>
            </p:custDataLst>
          </p:nvPr>
        </p:nvCxnSpPr>
        <p:spPr>
          <a:xfrm>
            <a:off x="306760" y="1573932"/>
            <a:ext cx="28803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>
            <p:custDataLst>
              <p:tags r:id="rId25"/>
            </p:custDataLst>
          </p:nvPr>
        </p:nvCxnSpPr>
        <p:spPr>
          <a:xfrm>
            <a:off x="306760" y="3302124"/>
            <a:ext cx="5040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25" idx="1"/>
          </p:cNvCxnSpPr>
          <p:nvPr>
            <p:custDataLst>
              <p:tags r:id="rId26"/>
            </p:custDataLst>
          </p:nvPr>
        </p:nvCxnSpPr>
        <p:spPr>
          <a:xfrm>
            <a:off x="2322984" y="2005980"/>
            <a:ext cx="2448272" cy="11161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23_____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771256" y="3374132"/>
            <a:ext cx="3384376" cy="360040"/>
          </a:xfrm>
          <a:prstGeom prst="wedgeRoundRectCallout">
            <a:avLst>
              <a:gd name="adj1" fmla="val -14472"/>
              <a:gd name="adj2" fmla="val -13705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GB" sz="1400" dirty="0" smtClean="0"/>
              <a:t>Alternative name only visible in report</a:t>
            </a:r>
            <a:endParaRPr lang="en-GB" sz="1400" dirty="0"/>
          </a:p>
        </p:txBody>
      </p:sp>
      <p:cxnSp>
        <p:nvCxnSpPr>
          <p:cNvPr id="53" name="Gekrümmte Verbindung 52"/>
          <p:cNvCxnSpPr>
            <a:endCxn id="52" idx="1"/>
          </p:cNvCxnSpPr>
          <p:nvPr>
            <p:custDataLst>
              <p:tags r:id="rId28"/>
            </p:custDataLst>
          </p:nvPr>
        </p:nvCxnSpPr>
        <p:spPr>
          <a:xfrm>
            <a:off x="2539008" y="2438028"/>
            <a:ext cx="2232248" cy="11161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krümmte Verbindung 58"/>
          <p:cNvCxnSpPr>
            <a:endCxn id="23" idx="1"/>
          </p:cNvCxnSpPr>
          <p:nvPr>
            <p:custDataLst>
              <p:tags r:id="rId29"/>
            </p:custDataLst>
          </p:nvPr>
        </p:nvCxnSpPr>
        <p:spPr>
          <a:xfrm>
            <a:off x="2250976" y="3230116"/>
            <a:ext cx="2520280" cy="1980220"/>
          </a:xfrm>
          <a:prstGeom prst="curvedConnector3">
            <a:avLst>
              <a:gd name="adj1" fmla="val 681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23______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771256" y="3806180"/>
            <a:ext cx="3384376" cy="1152128"/>
          </a:xfrm>
          <a:prstGeom prst="wedgeRoundRectCallout">
            <a:avLst>
              <a:gd name="adj1" fmla="val -14472"/>
              <a:gd name="adj2" fmla="val -13705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GB" sz="1400" dirty="0" smtClean="0"/>
              <a:t>Name which is used for</a:t>
            </a:r>
          </a:p>
          <a:p>
            <a:pPr algn="ctr"/>
            <a:r>
              <a:rPr lang="en-GB" sz="1400" dirty="0" err="1" smtClean="0"/>
              <a:t>Dio_ReadPort</a:t>
            </a:r>
            <a:endParaRPr lang="en-GB" sz="1400" dirty="0" smtClean="0"/>
          </a:p>
          <a:p>
            <a:pPr algn="ctr"/>
            <a:r>
              <a:rPr lang="en-GB" sz="1400" dirty="0" smtClean="0"/>
              <a:t>API.</a:t>
            </a:r>
          </a:p>
          <a:p>
            <a:pPr algn="ctr"/>
            <a:r>
              <a:rPr lang="en-US" sz="1400" b="1" dirty="0" err="1" smtClean="0"/>
              <a:t>DioConf_DioRbPortName</a:t>
            </a:r>
            <a:r>
              <a:rPr lang="en-US" sz="1400" dirty="0" smtClean="0"/>
              <a:t>_&lt;Name&gt;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cxnSp>
        <p:nvCxnSpPr>
          <p:cNvPr id="71" name="Gekrümmte Verbindung 70"/>
          <p:cNvCxnSpPr>
            <a:endCxn id="65" idx="1"/>
          </p:cNvCxnSpPr>
          <p:nvPr>
            <p:custDataLst>
              <p:tags r:id="rId31"/>
            </p:custDataLst>
          </p:nvPr>
        </p:nvCxnSpPr>
        <p:spPr>
          <a:xfrm>
            <a:off x="2322984" y="2582044"/>
            <a:ext cx="2448272" cy="1800200"/>
          </a:xfrm>
          <a:prstGeom prst="curvedConnector3">
            <a:avLst>
              <a:gd name="adj1" fmla="val 593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liennummernplatzhalter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D8698-8EC2-46CF-857B-D0F1114A645E}" type="slidenum">
              <a:rPr lang="x-none" smtClean="0"/>
              <a:pPr>
                <a:defRPr/>
              </a:pPr>
              <a:t>4</a:t>
            </a:fld>
            <a:endParaRPr lang="x-non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808285"/>
                </a:solidFill>
              </a:rPr>
              <a:t>Internal  | CDG-SMT/ESS | 2015-11-20 | © Robert Bosch GmbH 2015.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FFFFFF"/>
                </a:solidFill>
              </a:rPr>
              <a:t>MDG1 BSW Mcal Expert Training  –  Dio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Cross Divisional Group - Software, Methods and Tools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9" name="Titel 18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dirty="0" err="1" smtClean="0"/>
              <a:t>Dio_ReadChannel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675" y="1243013"/>
            <a:ext cx="8399463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D8698-8EC2-46CF-857B-D0F1114A645E}" type="slidenum">
              <a:rPr lang="x-none" smtClean="0"/>
              <a:pPr>
                <a:defRPr/>
              </a:pPr>
              <a:t>5</a:t>
            </a:fld>
            <a:endParaRPr lang="x-non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808285"/>
                </a:solidFill>
              </a:rPr>
              <a:t>Internal  | CDG-SMT/ESS | 2015-11-20 | © Robert Bosch GmbH 2015.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808285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FFFFFF"/>
                </a:solidFill>
              </a:rPr>
              <a:t>MDG1 BSW Mcal Expert Training  –  Dio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Cross Divisional Group - Software, Methods and Tools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9" name="Titel 18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dirty="0" err="1" smtClean="0"/>
              <a:t>Dio_WriteChannel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675" y="1157288"/>
            <a:ext cx="8399463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D8698-8EC2-46CF-857B-D0F1114A645E}" type="slidenum">
              <a:rPr lang="x-none" smtClean="0"/>
              <a:pPr>
                <a:defRPr/>
              </a:pPr>
              <a:t>6</a:t>
            </a:fld>
            <a:endParaRPr lang="x-non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" name="Rechteck 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707070"/>
                </a:solidFill>
              </a:rPr>
              <a:t>Internal  | CDG-SMT/ESS | 2015-11-20 | © Robert Bosch GmbH 2015.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FFFFFF"/>
                </a:solidFill>
              </a:rPr>
              <a:t>MDG1 BSW Mcal Expert Training  –  Dio</a:t>
            </a:r>
            <a:endParaRPr lang="x-none" b="1">
              <a:solidFill>
                <a:srgbClr val="FFFFFF"/>
              </a:solidFill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Cross Divisional Group - Software, Methods and Tools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8509000" y="6019801"/>
            <a:ext cx="25400" cy="10695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0" y="0"/>
            <a:ext cx="1587" cy="1587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9" name="Titel 18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533400" y="533400"/>
            <a:ext cx="7772400" cy="533400"/>
          </a:xfrm>
          <a:ln w="0"/>
          <a:effectLst/>
        </p:spPr>
        <p:txBody>
          <a:bodyPr wrap="square" lIns="0" tIns="12700" rIns="0" bIns="0" anchor="t"/>
          <a:lstStyle/>
          <a:p>
            <a:r>
              <a:rPr lang="en-US" dirty="0" err="1" smtClean="0"/>
              <a:t>Dio_ReadPort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16" name="Untertitel 15" hidden="1"/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533400" y="3200400"/>
            <a:ext cx="7772400" cy="1676400"/>
          </a:xfrm>
          <a:ln w="0"/>
          <a:effectLst/>
        </p:spPr>
        <p:txBody>
          <a:bodyPr wrap="square" lIns="0" tIns="63500" rIns="0" bIns="0"/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736" y="997868"/>
            <a:ext cx="7344816" cy="449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D8698-8EC2-46CF-857B-D0F1114A645E}" type="slidenum">
              <a:rPr lang="x-none" smtClean="0"/>
              <a:pPr>
                <a:defRPr/>
              </a:pPr>
              <a:t>7</a:t>
            </a:fld>
            <a:endParaRPr lang="x-non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" name="Rechteck 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707070"/>
                </a:solidFill>
              </a:rPr>
              <a:t>Internal  | CDG-SMT/ESS | 2015-11-20 | © Robert Bosch GmbH 2015.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FFFFFF"/>
                </a:solidFill>
              </a:rPr>
              <a:t>MDG1 BSW Mcal Expert Training  –  Dio</a:t>
            </a:r>
            <a:endParaRPr lang="x-none" b="1">
              <a:solidFill>
                <a:srgbClr val="FFFFFF"/>
              </a:solidFill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Cross Divisional Group - Software, Methods and Tools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8509000" y="6019801"/>
            <a:ext cx="25400" cy="10695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0" y="0"/>
            <a:ext cx="1587" cy="1587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9" name="Titel 18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533400" y="533400"/>
            <a:ext cx="7772400" cy="533400"/>
          </a:xfrm>
          <a:ln w="0"/>
          <a:effectLst/>
        </p:spPr>
        <p:txBody>
          <a:bodyPr wrap="square" lIns="0" tIns="12700" rIns="0" bIns="0" anchor="t"/>
          <a:lstStyle/>
          <a:p>
            <a:r>
              <a:rPr lang="en-US" dirty="0" err="1" smtClean="0"/>
              <a:t>Dio_Rb_GetPinPos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16" name="Untertitel 15" hidden="1"/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533400" y="3200400"/>
            <a:ext cx="7772400" cy="1676400"/>
          </a:xfrm>
          <a:ln w="0"/>
          <a:effectLst/>
        </p:spPr>
        <p:txBody>
          <a:bodyPr wrap="square" lIns="0" tIns="63500" rIns="0" bIns="0"/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736" y="997868"/>
            <a:ext cx="6048672" cy="442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D8698-8EC2-46CF-857B-D0F1114A645E}" type="slidenum">
              <a:rPr lang="x-none" smtClean="0"/>
              <a:pPr>
                <a:defRPr/>
              </a:pPr>
              <a:t>8</a:t>
            </a:fld>
            <a:endParaRPr lang="x-non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>
            <p:custDataLst>
              <p:tags r:id="rId2"/>
            </p:custDataLst>
          </p:nvPr>
        </p:nvSpPr>
        <p:spPr>
          <a:xfrm>
            <a:off x="0" y="2510036"/>
            <a:ext cx="8534400" cy="3024336"/>
          </a:xfrm>
          <a:prstGeom prst="rect">
            <a:avLst/>
          </a:prstGeom>
          <a:solidFill>
            <a:srgbClr val="A8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Merged configuration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3" name="Rechteck 32"/>
          <p:cNvSpPr/>
          <p:nvPr>
            <p:custDataLst>
              <p:tags r:id="rId3"/>
            </p:custDataLst>
          </p:nvPr>
        </p:nvSpPr>
        <p:spPr>
          <a:xfrm>
            <a:off x="0" y="925860"/>
            <a:ext cx="8534400" cy="158417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Manual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configuration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3" name="Grafik 12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0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" name="Rechteck 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707070"/>
                </a:solidFill>
              </a:rPr>
              <a:t>Internal  | CDG-SMT/ESS | 2015-11-20 | © Robert Bosch GmbH 2015.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FFFFFF"/>
                </a:solidFill>
              </a:rPr>
              <a:t>MDG1 BSW Mcal Expert Training  –  Dio</a:t>
            </a:r>
            <a:endParaRPr lang="x-none" b="1">
              <a:solidFill>
                <a:srgbClr val="FFFFFF"/>
              </a:solidFill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1200" smtClean="0">
                <a:solidFill>
                  <a:srgbClr val="000000"/>
                </a:solidFill>
              </a:rPr>
              <a:t>Cross Divisional Group - Software, Methods and Tools</a:t>
            </a: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8509000" y="6019801"/>
            <a:ext cx="25400" cy="10695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0"/>
            <a:ext cx="1587" cy="1587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19" name="Titel 18"/>
          <p:cNvSpPr>
            <a:spLocks noGrp="1"/>
          </p:cNvSpPr>
          <p:nvPr>
            <p:ph type="ctrTitle"/>
            <p:custDataLst>
              <p:tags r:id="rId11"/>
            </p:custDataLst>
          </p:nvPr>
        </p:nvSpPr>
        <p:spPr>
          <a:xfrm>
            <a:off x="533400" y="533400"/>
            <a:ext cx="7772400" cy="533400"/>
          </a:xfrm>
          <a:ln w="0"/>
          <a:effectLst/>
        </p:spPr>
        <p:txBody>
          <a:bodyPr wrap="square" lIns="0" tIns="12700" rIns="0" bIns="0" anchor="t"/>
          <a:lstStyle/>
          <a:p>
            <a:r>
              <a:rPr lang="en-US" dirty="0" smtClean="0"/>
              <a:t>Configuration for </a:t>
            </a:r>
            <a:r>
              <a:rPr lang="en-US" dirty="0" err="1" smtClean="0"/>
              <a:t>ReadPort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16" name="Untertitel 15" hidden="1"/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33400" y="3200400"/>
            <a:ext cx="7772400" cy="1676400"/>
          </a:xfrm>
          <a:ln w="0"/>
          <a:effectLst/>
        </p:spPr>
        <p:txBody>
          <a:bodyPr wrap="square" lIns="0" tIns="63500" rIns="0" bIns="0"/>
          <a:lstStyle/>
          <a:p>
            <a:endParaRPr lang="en-US"/>
          </a:p>
        </p:txBody>
      </p:sp>
      <p:sp>
        <p:nvSpPr>
          <p:cNvPr id="14" name="Rechteck 13"/>
          <p:cNvSpPr/>
          <p:nvPr>
            <p:custDataLst>
              <p:tags r:id="rId13"/>
            </p:custDataLst>
          </p:nvPr>
        </p:nvSpPr>
        <p:spPr>
          <a:xfrm>
            <a:off x="90736" y="1069876"/>
            <a:ext cx="426720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rba_IoMcuDio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_ConfigSet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"rba_IoMcuDio_ConfigSet_4Cyl"{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rba_IoMcuDio_SignalDio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"FscQcv_Start1"{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rba_IoMcuDio_Connector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= "DIO_00_02"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rba_IoMcuDio_Direction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= "Input"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rba_IoMcuDio_DirectionChangeable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hteck 16"/>
          <p:cNvSpPr/>
          <p:nvPr>
            <p:custDataLst>
              <p:tags r:id="rId14"/>
            </p:custDataLst>
          </p:nvPr>
        </p:nvSpPr>
        <p:spPr>
          <a:xfrm>
            <a:off x="90736" y="2726060"/>
            <a:ext cx="2736304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DioConfig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"DioConfig_4Cyl"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DioPort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"Port_00"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DioRbHwPort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"0"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DioChannel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"FscQcv_Start1"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DioRbHwPin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DioRbPortName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FscPort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hteck 17"/>
          <p:cNvSpPr/>
          <p:nvPr>
            <p:custDataLst>
              <p:tags r:id="rId15"/>
            </p:custDataLst>
          </p:nvPr>
        </p:nvSpPr>
        <p:spPr>
          <a:xfrm>
            <a:off x="3816424" y="2726060"/>
            <a:ext cx="4267200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PortConfigSet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"PortConfigSet_4Cyl"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PortContainer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"Port_00"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PortPin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"FscQcv_Start1"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PortPinDirection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"PORT_PIN_DIRECTION_INPUT"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PortPinDirectionChangeable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PortPinInitialMode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"PORT_PIN_MODE_OUTPUT_DIO"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PortPinRbHwConnector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"PORT_00_02"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PortPinMode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"PORT_PIN_MODE_OUTPUT_DIO"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PortPinModeChangeable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feld 19"/>
          <p:cNvSpPr txBox="1"/>
          <p:nvPr>
            <p:custDataLst>
              <p:tags r:id="rId16"/>
            </p:custDataLst>
          </p:nvPr>
        </p:nvSpPr>
        <p:spPr>
          <a:xfrm>
            <a:off x="90736" y="4742284"/>
            <a:ext cx="367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final configuration is forwarded by </a:t>
            </a:r>
            <a:r>
              <a:rPr lang="en-US" sz="1000" dirty="0" err="1" smtClean="0"/>
              <a:t>rba_IoMcuDio</a:t>
            </a:r>
            <a:r>
              <a:rPr lang="en-US" sz="1000" dirty="0" smtClean="0"/>
              <a:t> to </a:t>
            </a:r>
            <a:r>
              <a:rPr lang="en-US" sz="1000" dirty="0" err="1" smtClean="0"/>
              <a:t>Dio</a:t>
            </a:r>
            <a:r>
              <a:rPr lang="en-US" sz="1000" dirty="0" smtClean="0"/>
              <a:t> and Port </a:t>
            </a:r>
            <a:r>
              <a:rPr lang="en-US" sz="1000" dirty="0" smtClean="0">
                <a:sym typeface="Wingdings" pitchFamily="2" charset="2"/>
              </a:rPr>
              <a:t> so they are always consistent. The manual </a:t>
            </a:r>
            <a:r>
              <a:rPr lang="en-US" sz="1000" dirty="0" err="1" smtClean="0">
                <a:sym typeface="Wingdings" pitchFamily="2" charset="2"/>
              </a:rPr>
              <a:t>Dio</a:t>
            </a:r>
            <a:r>
              <a:rPr lang="en-US" sz="1000" dirty="0" smtClean="0">
                <a:sym typeface="Wingdings" pitchFamily="2" charset="2"/>
              </a:rPr>
              <a:t> configuration is also merged with the forwarded one.</a:t>
            </a:r>
            <a:endParaRPr lang="en-US" sz="1000" dirty="0"/>
          </a:p>
        </p:txBody>
      </p:sp>
      <p:sp>
        <p:nvSpPr>
          <p:cNvPr id="32" name="Rechteck 31"/>
          <p:cNvSpPr/>
          <p:nvPr>
            <p:custDataLst>
              <p:tags r:id="rId17"/>
            </p:custDataLst>
          </p:nvPr>
        </p:nvSpPr>
        <p:spPr>
          <a:xfrm>
            <a:off x="4483224" y="1069876"/>
            <a:ext cx="3096344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"DioConfig_4Cyl"{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DioPort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"Port_00"{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DioChannel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"FscQcv_Start1"{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DioRbPortName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FscPort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6" name="Gerade Verbindung 25"/>
          <p:cNvCxnSpPr/>
          <p:nvPr>
            <p:custDataLst>
              <p:tags r:id="rId18"/>
            </p:custDataLst>
          </p:nvPr>
        </p:nvCxnSpPr>
        <p:spPr>
          <a:xfrm flipH="1">
            <a:off x="1890936" y="4166220"/>
            <a:ext cx="5760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>
            <p:custDataLst>
              <p:tags r:id="rId19"/>
            </p:custDataLst>
          </p:nvPr>
        </p:nvCxnSpPr>
        <p:spPr>
          <a:xfrm flipH="1">
            <a:off x="6571456" y="1717948"/>
            <a:ext cx="5760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/>
          <p:nvPr>
            <p:custDataLst>
              <p:tags r:id="rId20"/>
            </p:custDataLst>
          </p:nvPr>
        </p:nvCxnSpPr>
        <p:spPr>
          <a:xfrm rot="10800000" flipV="1">
            <a:off x="2539008" y="2366020"/>
            <a:ext cx="4248472" cy="1728192"/>
          </a:xfrm>
          <a:prstGeom prst="bentConnector3">
            <a:avLst>
              <a:gd name="adj1" fmla="val 74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>
            <p:custDataLst>
              <p:tags r:id="rId21"/>
            </p:custDataLst>
          </p:nvPr>
        </p:nvCxnSpPr>
        <p:spPr>
          <a:xfrm flipV="1">
            <a:off x="6787480" y="178995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>
            <p:custDataLst>
              <p:tags r:id="rId22"/>
            </p:custDataLst>
          </p:nvPr>
        </p:nvCxnSpPr>
        <p:spPr>
          <a:xfrm flipH="1">
            <a:off x="3403104" y="1573932"/>
            <a:ext cx="5760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>
            <p:custDataLst>
              <p:tags r:id="rId23"/>
            </p:custDataLst>
          </p:nvPr>
        </p:nvCxnSpPr>
        <p:spPr>
          <a:xfrm flipH="1">
            <a:off x="1890936" y="387818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>
            <p:custDataLst>
              <p:tags r:id="rId24"/>
            </p:custDataLst>
          </p:nvPr>
        </p:nvCxnSpPr>
        <p:spPr>
          <a:xfrm flipV="1">
            <a:off x="3403104" y="2077988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>
            <p:custDataLst>
              <p:tags r:id="rId25"/>
            </p:custDataLst>
          </p:nvPr>
        </p:nvCxnSpPr>
        <p:spPr>
          <a:xfrm>
            <a:off x="3403104" y="207798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>
            <p:custDataLst>
              <p:tags r:id="rId26"/>
            </p:custDataLst>
          </p:nvPr>
        </p:nvCxnSpPr>
        <p:spPr>
          <a:xfrm flipV="1">
            <a:off x="3691136" y="157393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>
            <p:custDataLst>
              <p:tags r:id="rId27"/>
            </p:custDataLst>
          </p:nvPr>
        </p:nvCxnSpPr>
        <p:spPr>
          <a:xfrm flipH="1">
            <a:off x="1890936" y="344614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>
            <p:custDataLst>
              <p:tags r:id="rId28"/>
            </p:custDataLst>
          </p:nvPr>
        </p:nvCxnSpPr>
        <p:spPr>
          <a:xfrm flipH="1">
            <a:off x="1890936" y="315810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liennummernplatzhalter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D8698-8EC2-46CF-857B-D0F1114A645E}" type="slidenum">
              <a:rPr lang="x-none" smtClean="0"/>
              <a:pPr>
                <a:defRPr/>
              </a:pPr>
              <a:t>9</a:t>
            </a:fld>
            <a:endParaRPr lang="x-non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config01.xml"/>
  <p:tag name="CFG.CUSTOMERVERSION" val="9"/>
  <p:tag name="CONFIG" val="config01.xml"/>
  <p:tag name="CFG.VERSION" val="0"/>
  <p:tag name="CFG.LAYOUTID" val="Bosch Layout 4:3"/>
  <p:tag name="MAPNAME" val="Map1"/>
  <p:tag name="LICENSEKEY" val="46504b9e-b1c9-48ed-967f-a36de42ae84b"/>
  <p:tag name="ML_1" val="RB_Fe_CDG"/>
  <p:tag name="ML_2" val="Bosch.mcr"/>
  <p:tag name="ML_LAYOUT_RESOURCE" val="BOSCH4_3_01.MCR "/>
  <p:tag name="FIELD.DATE.SUFFIX.CONTENT" val=" | "/>
  <p:tag name="FIELD.CONF.SUFFIX.CONTENT" val=" | "/>
  <p:tag name="FIELD.REM_ABL.SUFFIX.CONTENT" val=" | "/>
  <p:tag name="FIELD.COPY.COMBOINDEX" val="0"/>
  <p:tag name="FIELD.CHAPTER.CONTENT" val="Header of section"/>
  <p:tag name="FIELD.CHAPTER.VALUE" val="Header of section"/>
  <p:tag name="FIELD.REM_ANL.CONTENT" val=" "/>
  <p:tag name="FIELD.REM_ANL.VALUE" val=" "/>
  <p:tag name="FIELD.DPT.CONTENT" val="Department "/>
  <p:tag name="FIELD.DPT.VALUE" val="Department  | "/>
  <p:tag name="FIELD.DPT.SUFFIX.CONTENT" val=" | "/>
  <p:tag name="FIELD.BGROUP.CONTENT" val="Cross Divisional Group - Software, Methods and Tools"/>
  <p:tag name="FIELD.BGROUP.VALUE" val="Cross Divisional Group - Software, Methods and Tools"/>
  <p:tag name="FIELD.BGROUP.COMBOINDEX" val="0"/>
  <p:tag name="MIWBCLNT.HOMEURL" val="\\SI41956.de.bosch.com\Folienbibliothek$\content\portal.htm"/>
  <p:tag name="FIELDS.INITIALIZED" val="1"/>
  <p:tag name="FIELD.DATE.COMBOINDEX" val="-2"/>
  <p:tag name="FIELD.CONF.CONTENT" val="Internal "/>
  <p:tag name="FIELD.CONF.VALUE" val="Internal  | "/>
  <p:tag name="FIELD.CONF.COMBOINDEX" val="1"/>
  <p:tag name="FIELD.REM_ABL.COMBOINDEX" val="-2"/>
  <p:tag name="FIELD.CHAPTER.COMBOINDEX" val="-2"/>
  <p:tag name="FIELD.REM_ANL.COMBOINDEX" val="-2"/>
  <p:tag name="FIELD.DPT.COMBOINDEX" val="-2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RESAV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  <p:tag name="AGCN" val="0"/>
  <p:tag name="ML_UFSOK" val="de5de6de4de3de1de2de7de8de9e10e11"/>
  <p:tag name="FIELD.DATE.CONTENT" val="2015-11-20"/>
  <p:tag name="FIELD.DATE.VALUE" val="2015-11-20 | "/>
  <p:tag name="FIELD.COPY.CONTENT" val="© Robert Bosch GmbH 2015. All rights reserved, also regarding any disposal, exploitation, reproduction, editing, distribution, as well as in the event of applications for industrial property rights."/>
  <p:tag name="FIELD.COPY.VALUE" val="© Robert Bosch GmbH 2015. All rights reserved, also regarding any disposal, exploitation, reproduction, editing, distribution, as well as in the event of applications for industrial property rights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COLORSETGROUPCLASSNAME" val="ColorSetGroup1"/>
  <p:tag name="FONTSETGROUPCLASSNAME" val="FontSetGroup1"/>
  <p:tag name="SHAPECLASSNAME" val="Logo2OnSlide"/>
  <p:tag name="SHAPECLASSFILE" val="PPTFOOTCOL.emf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FIELDS.INITIALIZED" val="1"/>
  <p:tag name="ML_1" val="RB_Fe_CDG"/>
  <p:tag name="ML_2" val="Bosch.mcr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11"/>
  <p:tag name="RECHTECK 5_SHAPECLASSPROTECTIONTYPE" val="15"/>
  <p:tag name="RECHTECK 6_SHAPECLASSPROTECTIONTYPE" val="11"/>
  <p:tag name="GRAFIK 7_SHAPECLASSPROTECTIONTYPE" val="15"/>
  <p:tag name="TEXTFELD 8_SHAPECLASSPROTECTIONTYPE" val="11"/>
  <p:tag name="RECHTECK 9_SHAPECLASSPROTECTIONTYPE" val="63"/>
  <p:tag name="UNTERTITEL 2_SHAPECLASSPROTECTIONTYPE" val="0"/>
  <p:tag name="TITEL 1_SHAPECLASSPROTECTIONTYPE" val="0"/>
  <p:tag name="FIELD.CHAPTER.COMBOINDEX" val="-2"/>
  <p:tag name="FIELD.REM_ANL.COMBOINDEX" val="-2"/>
  <p:tag name="FIELD.DPT.COMBOINDEX" val="-2"/>
  <p:tag name="TITEL 13_SHAPECLASSPROTECTIONTYPE" val="0"/>
  <p:tag name="UNTERTITEL 14_SHAPECLASSPROTECTIONTYPE" val="0"/>
  <p:tag name="NBTXT" val="Configuration structure"/>
  <p:tag name="NBTXTC" val="Configuration structure"/>
  <p:tag name="AGTX" val="Configuration structure"/>
  <p:tag name="AGTXC" val="Configuration structure"/>
  <p:tag name="FIELD.CHAPTER.CONTENT" val="MDG1 BSW Mcal Expert Training  –  Dio"/>
  <p:tag name="FIELD.CHAPTER.VALUE" val="MDG1 BSW Mcal Expert Training  –  Dio"/>
  <p:tag name="FIELD.DPT.CONTENT" val="CDG-SMT/ESS"/>
  <p:tag name="FIELD.DPT.VALUE" val="CDG-SMT/ESS | 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COLORSETGROUPCLASSNAME" val="ColorSetGroup1"/>
  <p:tag name="FONTSETGROUPCLASSNAME" val="FontSetGroup1"/>
  <p:tag name="SHAPECLASSNAME" val="HeaderboxElement2"/>
  <p:tag name="SHAPECLASSPROTECTIONTYPE" val="1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ML_1" val="RB_Fe_CDG"/>
  <p:tag name="ML_2" val="Bosch.mcr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5_SHAPECLASSPROTECTIONTYPE" val="15"/>
  <p:tag name="GRAFIK 7_SHAPECLASSPROTECTIONTYPE" val="15"/>
  <p:tag name="RECHTECK 9_SHAPECLASSPROTECTIONTYPE" val="63"/>
  <p:tag name="UNTERTITEL 2_SHAPECLASSPROTECTIONTYPE" val="0"/>
  <p:tag name="TITEL 1_SHAPECLASSPROTECTIONTYPE" val="0"/>
  <p:tag name="FIELD.CHAPTER.COMBOINDEX" val="-2"/>
  <p:tag name="FIELD.REM_ANL.COMBOINDEX" val="-2"/>
  <p:tag name="FIELD.DPT.COMBOINDEX" val="-2"/>
  <p:tag name="TITEL 13_SHAPECLASSPROTECTIONTYPE" val="0"/>
  <p:tag name="UNTERTITEL 14_SHAPECLASSPROTECTIONTYPE" val="0"/>
  <p:tag name="ML_LAYOUT_RESOURCE" val="BOSCH4_3_01.MCR "/>
  <p:tag name="FIELDS.INITIALIZED" val="1"/>
  <p:tag name="CONFIG" val="config01.xml"/>
  <p:tag name="RECHTECK 4_SHAPECLASSPROTECTIONTYPE" val="27"/>
  <p:tag name="RECHTECK 6_SHAPECLASSPROTECTIONTYPE" val="27"/>
  <p:tag name="GRAFIK 12_SHAPECLASSPROTECTIONTYPE" val="15"/>
  <p:tag name="TEXTFELD 8_SHAPECLASSPROTECTIONTYPE" val="27"/>
  <p:tag name="UNTERTITEL 15_SHAPECLASSPROTECTIONTYPE" val="0"/>
  <p:tag name="TITEL 18_SHAPECLASSPROTECTIONTYPE" val="0"/>
  <p:tag name="NBTXT" val="Dio_ReadPort API"/>
  <p:tag name="NBTXTC" val="Dio_ReadPort API"/>
  <p:tag name="AGTX" val="Dio_ReadPort API"/>
  <p:tag name="AGTXC" val="Dio_ReadPort API"/>
  <p:tag name="FIELD.CHAPTER.CONTENT" val="MDG1 BSW Mcal Expert Training  –  Dio"/>
  <p:tag name="FIELD.CHAPTER.VALUE" val="MDG1 BSW Mcal Expert Training  –  Dio"/>
  <p:tag name="FIELD.DPT.CONTENT" val="CDG-SMT/ESS"/>
  <p:tag name="FIELD.DPT.VALUE" val="CDG-SMT/ESS | 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COLORSETGROUPCLASSNAME" val="ColorSetGroup1"/>
  <p:tag name="FONTSETGROUPCLASSNAME" val="FontSetGroup1"/>
  <p:tag name="SHAPECLASSNAME" val="HeaderboxElement3"/>
  <p:tag name="SHAPECLASSPROTECTIONTYPE" val="1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2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2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2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ONT" val="Titlefont"/>
  <p:tag name="FONTSETCLASSNAME" val="Font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itleBoxOnTitleSlide"/>
  <p:tag name="SHAPECLASSPROTECTIONTYPE" val="0"/>
  <p:tag name="COLORS" val="-2;-2;-2;-2;-1;-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Subtitle"/>
  <p:tag name="SHAPECLASSPROTECTIONTYPE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ML_1" val="RB_Fe_CDG"/>
  <p:tag name="ML_2" val="Bosch.mcr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5_SHAPECLASSPROTECTIONTYPE" val="15"/>
  <p:tag name="GRAFIK 7_SHAPECLASSPROTECTIONTYPE" val="15"/>
  <p:tag name="RECHTECK 9_SHAPECLASSPROTECTIONTYPE" val="63"/>
  <p:tag name="UNTERTITEL 2_SHAPECLASSPROTECTIONTYPE" val="0"/>
  <p:tag name="TITEL 1_SHAPECLASSPROTECTIONTYPE" val="0"/>
  <p:tag name="FIELD.CHAPTER.COMBOINDEX" val="-2"/>
  <p:tag name="FIELD.REM_ANL.COMBOINDEX" val="-2"/>
  <p:tag name="FIELD.DPT.COMBOINDEX" val="-2"/>
  <p:tag name="TITEL 13_SHAPECLASSPROTECTIONTYPE" val="0"/>
  <p:tag name="UNTERTITEL 14_SHAPECLASSPROTECTIONTYPE" val="0"/>
  <p:tag name="ML_LAYOUT_RESOURCE" val="BOSCH4_3_01.MCR "/>
  <p:tag name="FIELDS.INITIALIZED" val="1"/>
  <p:tag name="CONFIG" val="config01.xml"/>
  <p:tag name="RECHTECK 4_SHAPECLASSPROTECTIONTYPE" val="27"/>
  <p:tag name="RECHTECK 6_SHAPECLASSPROTECTIONTYPE" val="27"/>
  <p:tag name="GRAFIK 12_SHAPECLASSPROTECTIONTYPE" val="15"/>
  <p:tag name="TEXTFELD 8_SHAPECLASSPROTECTIONTYPE" val="27"/>
  <p:tag name="UNTERTITEL 15_SHAPECLASSPROTECTIONTYPE" val="0"/>
  <p:tag name="TITEL 18_SHAPECLASSPROTECTIONTYPE" val="0"/>
  <p:tag name="NBTXT" val="Dio_Rb_GetPinPos API"/>
  <p:tag name="NBTXTC" val="Dio_Rb_GetPinPos API"/>
  <p:tag name="AGTX" val="Dio_Rb_GetPinPos API"/>
  <p:tag name="AGTXC" val="Dio_Rb_GetPinPos API"/>
  <p:tag name="FIELD.CHAPTER.CONTENT" val="MDG1 BSW Mcal Expert Training  –  Dio"/>
  <p:tag name="FIELD.CHAPTER.VALUE" val="MDG1 BSW Mcal Expert Training  –  Dio"/>
  <p:tag name="FIELD.DPT.CONTENT" val="CDG-SMT/ESS"/>
  <p:tag name="FIELD.DPT.VALUE" val="CDG-SMT/ESS | 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BoschBitmapHolder"/>
  <p:tag name="SHAPECLASSFILE" val="PPTFootCol.png"/>
  <p:tag name="SHAPECLASSPROTECTIONTYPE" val="1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2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2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2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ONT" val="Titlefont"/>
  <p:tag name="FONTSETCLASSNAME" val="Font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itleBoxOnTitleSlide"/>
  <p:tag name="SHAPECLASSPROTECTIONTYPE" val="0"/>
  <p:tag name="COLORS" val="-2;-2;-2;-2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Subtitle"/>
  <p:tag name="SHAPECLASSPROTECTIONTYPE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ML_1" val="RB_Fe_CDG"/>
  <p:tag name="ML_2" val="Bosch.mcr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5_SHAPECLASSPROTECTIONTYPE" val="15"/>
  <p:tag name="GRAFIK 7_SHAPECLASSPROTECTIONTYPE" val="15"/>
  <p:tag name="RECHTECK 9_SHAPECLASSPROTECTIONTYPE" val="63"/>
  <p:tag name="UNTERTITEL 2_SHAPECLASSPROTECTIONTYPE" val="0"/>
  <p:tag name="TITEL 1_SHAPECLASSPROTECTIONTYPE" val="0"/>
  <p:tag name="FIELD.CHAPTER.COMBOINDEX" val="-2"/>
  <p:tag name="FIELD.REM_ANL.COMBOINDEX" val="-2"/>
  <p:tag name="FIELD.DPT.COMBOINDEX" val="-2"/>
  <p:tag name="TITEL 13_SHAPECLASSPROTECTIONTYPE" val="0"/>
  <p:tag name="UNTERTITEL 14_SHAPECLASSPROTECTIONTYPE" val="0"/>
  <p:tag name="ML_LAYOUT_RESOURCE" val="BOSCH4_3_01.MCR "/>
  <p:tag name="FIELDS.INITIALIZED" val="1"/>
  <p:tag name="CONFIG" val="config01.xml"/>
  <p:tag name="RECHTECK 4_SHAPECLASSPROTECTIONTYPE" val="27"/>
  <p:tag name="RECHTECK 6_SHAPECLASSPROTECTIONTYPE" val="27"/>
  <p:tag name="GRAFIK 12_SHAPECLASSPROTECTIONTYPE" val="15"/>
  <p:tag name="TEXTFELD 8_SHAPECLASSPROTECTIONTYPE" val="27"/>
  <p:tag name="UNTERTITEL 15_SHAPECLASSPROTECTIONTYPE" val="0"/>
  <p:tag name="TITEL 18_SHAPECLASSPROTECTIONTYPE" val="0"/>
  <p:tag name="NBTXT" val="Configuration for ReadPort usage"/>
  <p:tag name="NBTXTC" val="Configuration for ReadPort usage"/>
  <p:tag name="AGTX" val="Configuration for ReadPort usage"/>
  <p:tag name="AGTXC" val="Configuration for ReadPort usage"/>
  <p:tag name="FIELD.CHAPTER.CONTENT" val="MDG1 BSW Mcal Expert Training  –  Dio"/>
  <p:tag name="FIELD.CHAPTER.VALUE" val="MDG1 BSW Mcal Expert Training  –  Dio"/>
  <p:tag name="FIELD.DPT.CONTENT" val="CDG-SMT/ESS"/>
  <p:tag name="FIELD.DPT.VALUE" val="CDG-SMT/ESS |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BoschBitmap"/>
  <p:tag name="SHAPECLASSFILE" val="BOCOL.png"/>
  <p:tag name="SHAPECLASSPROTECTIONTYPE" val="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4;White;-2;-2;-1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Gray3;White;-2;-2;-1;-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2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2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2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ONT" val="Titlefont"/>
  <p:tag name="FONTSETCLASSNAME" val="Font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itleBoxOnTitleSlide"/>
  <p:tag name="SHAPECLASSPROTECTIONTYPE" val="0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box"/>
  <p:tag name="SHAPECLASSPROTECTIONTYPE" val="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Subtitle"/>
  <p:tag name="SHAPECLASSPROTECTIONTYPE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1;White;-1;-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1;White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1;White;-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1;White;-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Line"/>
  <p:tag name="SHAPECLASSPROTECTIONTYPE" val="1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ML_1" val="RB_Fe_CDG"/>
  <p:tag name="ML_2" val="Bosch.mcr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5_SHAPECLASSPROTECTIONTYPE" val="15"/>
  <p:tag name="GRAFIK 7_SHAPECLASSPROTECTIONTYPE" val="15"/>
  <p:tag name="RECHTECK 9_SHAPECLASSPROTECTIONTYPE" val="63"/>
  <p:tag name="UNTERTITEL 2_SHAPECLASSPROTECTIONTYPE" val="0"/>
  <p:tag name="TITEL 1_SHAPECLASSPROTECTIONTYPE" val="0"/>
  <p:tag name="FIELD.CHAPTER.COMBOINDEX" val="-2"/>
  <p:tag name="FIELD.REM_ANL.COMBOINDEX" val="-2"/>
  <p:tag name="FIELD.DPT.COMBOINDEX" val="-2"/>
  <p:tag name="TITEL 13_SHAPECLASSPROTECTIONTYPE" val="0"/>
  <p:tag name="UNTERTITEL 14_SHAPECLASSPROTECTIONTYPE" val="0"/>
  <p:tag name="ML_LAYOUT_RESOURCE" val="BOSCH4_3_01.MCR "/>
  <p:tag name="FIELDS.INITIALIZED" val="1"/>
  <p:tag name="CONFIG" val="config01.xml"/>
  <p:tag name="RECHTECK 4_SHAPECLASSPROTECTIONTYPE" val="27"/>
  <p:tag name="RECHTECK 6_SHAPECLASSPROTECTIONTYPE" val="27"/>
  <p:tag name="GRAFIK 12_SHAPECLASSPROTECTIONTYPE" val="15"/>
  <p:tag name="TEXTFELD 8_SHAPECLASSPROTECTIONTYPE" val="27"/>
  <p:tag name="UNTERTITEL 15_SHAPECLASSPROTECTIONTYPE" val="0"/>
  <p:tag name="TITEL 18_SHAPECLASSPROTECTIONTYPE" val="0"/>
  <p:tag name="NBTXT" val="ReadPort API usage in C"/>
  <p:tag name="NBTXTC" val="ReadPort API usage in C"/>
  <p:tag name="AGTX" val="ReadPort API usage in C"/>
  <p:tag name="AGTXC" val="ReadPort API usage in C"/>
  <p:tag name="FIELD.CHAPTER.CONTENT" val="MDG1 BSW Mcal Expert Training  –  Dio"/>
  <p:tag name="FIELD.CHAPTER.VALUE" val="MDG1 BSW Mcal Expert Training  –  Dio"/>
  <p:tag name="FIELD.DPT.CONTENT" val="CDG-SMT/ESS"/>
  <p:tag name="FIELD.DPT.VALUE" val="CDG-SMT/ESS | 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FooterLine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FooterLine"/>
  <p:tag name="SHAPECLASSPROTECTIONTYPE" val="1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2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2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27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ONT" val="Titlefont"/>
  <p:tag name="FONTSETCLASSNAME" val="Font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itleBoxOnTitleSlide"/>
  <p:tag name="SHAPECLASSPROTECTIONTYPE" val="0"/>
  <p:tag name="COLORS" val="-2;-2;-2;-2;-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Subtitle"/>
  <p:tag name="SHAPECLASSPROTECTIONTYPE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3;-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ML_1" val="RB_Fe_CDG"/>
  <p:tag name="ML_2" val="Bosch.mcr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5_SHAPECLASSPROTECTIONTYPE" val="15"/>
  <p:tag name="GRAFIK 7_SHAPECLASSPROTECTIONTYPE" val="15"/>
  <p:tag name="TITEL 1_SHAPECLASSPROTECTIONTYPE" val="0"/>
  <p:tag name="RECHTECK 9_SHAPECLASSPROTECTIONTYPE" val="63"/>
  <p:tag name="TEXTPLATZHALTER 2_SHAPECLASSPROTECTIONTYPE" val="0"/>
  <p:tag name="FIELD.CHAPTER.COMBOINDEX" val="-2"/>
  <p:tag name="FIELD.REM_ANL.COMBOINDEX" val="-2"/>
  <p:tag name="FIELD.DPT.COMBOINDEX" val="-2"/>
  <p:tag name="ML_LAYOUT_RESOURCE" val="BOSCH4_3_01.MCR "/>
  <p:tag name="FIELDS.INITIALIZED" val="1"/>
  <p:tag name="CONFIG" val="config01.xml"/>
  <p:tag name="RECHTECK 4_SHAPECLASSPROTECTIONTYPE" val="27"/>
  <p:tag name="RECHTECK 6_SHAPECLASSPROTECTIONTYPE" val="27"/>
  <p:tag name="GRAFIK 11_SHAPECLASSPROTECTIONTYPE" val="15"/>
  <p:tag name="TEXTFELD 8_SHAPECLASSPROTECTIONTYPE" val="27"/>
  <p:tag name="NBTXT" val="Further Info"/>
  <p:tag name="NBTXTC" val="Further Info"/>
  <p:tag name="AGTX" val="Further Info"/>
  <p:tag name="AGTXC" val="Further Info"/>
  <p:tag name="FIELD.CHAPTER.CONTENT" val="MDG1 BSW Mcal Expert Training  –  Dio"/>
  <p:tag name="FIELD.CHAPTER.VALUE" val="MDG1 BSW Mcal Expert Training  –  Dio"/>
  <p:tag name="FIELD.DPT.CONTENT" val="CDG-SMT/ESS"/>
  <p:tag name="FIELD.DPT.VALUE" val="CDG-SMT/ESS | 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BoxOnTitleSlide"/>
  <p:tag name="SHAPECLASSPROTECTIONTYPE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Subtitle"/>
  <p:tag name="SHAPECLASSPROTECTION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BoschBitmapHolder"/>
  <p:tag name="SHAPECLASSFILE" val="PPTFootCol.png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Pagefont"/>
  <p:tag name="FONTSETCLASSNAME" val="FontSet1"/>
  <p:tag name="COLORS" val="-2;-2;-2;-2;PageNumberFontColor2;-2"/>
  <p:tag name="COLORSETCLASSNAME" val="ColorSet1"/>
  <p:tag name="SCRIPT" val="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PageBox"/>
  <p:tag name="SHAPECLASSPROTECTIONTYPE" val="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COLORSETGROUPCLASSNAME" val="ColorSetGroup1"/>
  <p:tag name="FONTSETGROUPCLASSNAME" val="FontSetGroup1"/>
  <p:tag name="SHAPECLASSNAME" val="Logo2OnTitle"/>
  <p:tag name="SHAPECLASSFILE" val="PPTFOOTCOL.emf"/>
  <p:tag name="SHAPECLASSPROTECTIONTYP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COLORSETGROUPCLASSNAME" val="ColorSetGroup1"/>
  <p:tag name="FONTSETGROUPCLASSNAME" val="FontSetGroup1"/>
  <p:tag name="SHAPECLASSNAME" val="HeaderboxElement2"/>
  <p:tag name="SHAPECLASSPROTECTIONTYP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COLORSETGROUPCLASSNAME" val="ColorSetGroup1"/>
  <p:tag name="FONTSETGROUPCLASSNAME" val="FontSetGroup1"/>
  <p:tag name="SHAPECLASSNAME" val="HeaderboxElement3"/>
  <p:tag name="SHAPECLASSPROTECTIONTYP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FIELDS.INITIALIZED" val="1"/>
  <p:tag name="ML_1" val="RB_Fe_CDG"/>
  <p:tag name="ML_2" val="Bosch.mcr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11"/>
  <p:tag name="RECHTECK 5_SHAPECLASSPROTECTIONTYPE" val="15"/>
  <p:tag name="RECHTECK 6_SHAPECLASSPROTECTIONTYPE" val="11"/>
  <p:tag name="GRAFIK 7_SHAPECLASSPROTECTIONTYPE" val="15"/>
  <p:tag name="TEXTFELD 8_SHAPECLASSPROTECTIONTYPE" val="11"/>
  <p:tag name="TITEL 1_SHAPECLASSPROTECTIONTYPE" val="0"/>
  <p:tag name="RECHTECK 9_SHAPECLASSPROTECTIONTYPE" val="63"/>
  <p:tag name="TEXTPLATZHALTER 2_SHAPECLASSPROTECTIONTYPE" val="0"/>
  <p:tag name="FIELD.CHAPTER.COMBOINDEX" val="-2"/>
  <p:tag name="FIELD.REM_ANL.COMBOINDEX" val="-2"/>
  <p:tag name="FIELD.DPT.COMBOINDEX" val="-2"/>
  <p:tag name="FIELD.CHAPTER.CONTENT" val="MDG1 BSW Mcal Expert Training  –  Dio"/>
  <p:tag name="FIELD.CHAPTER.VALUE" val="MDG1 BSW Mcal Expert Training  –  Dio"/>
  <p:tag name="FIELD.DPT.CONTENT" val="CDG-SMT/ESS"/>
  <p:tag name="FIELD.DPT.VALUE" val="CDG-SMT/ESS |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FIELDS.INITIALIZED" val="1"/>
  <p:tag name="ML_1" val="RB_Fe_CDG"/>
  <p:tag name="ML_2" val="Bosch.mcr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11"/>
  <p:tag name="RECHTECK 5_SHAPECLASSPROTECTIONTYPE" val="15"/>
  <p:tag name="RECHTECK 6_SHAPECLASSPROTECTIONTYPE" val="11"/>
  <p:tag name="GRAFIK 7_SHAPECLASSPROTECTIONTYPE" val="15"/>
  <p:tag name="TEXTFELD 8_SHAPECLASSPROTECTIONTYPE" val="11"/>
  <p:tag name="TITEL 1_SHAPECLASSPROTECTIONTYPE" val="0"/>
  <p:tag name="RECHTECK 9_SHAPECLASSPROTECTIONTYPE" val="63"/>
  <p:tag name="TEXTPLATZHALTER 2_SHAPECLASSPROTECTIONTYPE" val="0"/>
  <p:tag name="FIELD.CHAPTER.COMBOINDEX" val="-2"/>
  <p:tag name="FIELD.REM_ANL.COMBOINDEX" val="-2"/>
  <p:tag name="FIELD.DPT.COMBOINDEX" val="-2"/>
  <p:tag name="NBTXT" val="Overview"/>
  <p:tag name="NBTXTC" val="Overview"/>
  <p:tag name="AGTX" val="Overview"/>
  <p:tag name="AGTXC" val="Overview"/>
  <p:tag name="FIELD.CHAPTER.CONTENT" val="MDG1 BSW Mcal Expert Training  –  Dio"/>
  <p:tag name="FIELD.CHAPTER.VALUE" val="MDG1 BSW Mcal Expert Training  –  Dio"/>
  <p:tag name="FIELD.DPT.CONTENT" val="CDG-SMT/ESS"/>
  <p:tag name="FIELD.DPT.VALUE" val="CDG-SMT/ESS |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BoschBitmap"/>
  <p:tag name="SHAPECLASSFILE" val="BOCOL.png"/>
  <p:tag name="SHAPECLASSPROTECTIONTYP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FIELDS.INITIALIZED" val="1"/>
  <p:tag name="ML_1" val="RB_Fe_CDG"/>
  <p:tag name="ML_2" val="Bosch.mcr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5_SHAPECLASSPROTECTIONTYPE" val="15"/>
  <p:tag name="GRAFIK 7_SHAPECLASSPROTECTIONTYPE" val="15"/>
  <p:tag name="RECHTECK 9_SHAPECLASSPROTECTIONTYPE" val="63"/>
  <p:tag name="UNTERTITEL 2_SHAPECLASSPROTECTIONTYPE" val="0"/>
  <p:tag name="TITEL 1_SHAPECLASSPROTECTIONTYPE" val="0"/>
  <p:tag name="FIELD.CHAPTER.COMBOINDEX" val="-2"/>
  <p:tag name="FIELD.REM_ANL.COMBOINDEX" val="-2"/>
  <p:tag name="FIELD.DPT.COMBOINDEX" val="-2"/>
  <p:tag name="UNTERTITEL 27_SHAPECLASSPROTECTIONTYPE" val="0"/>
  <p:tag name="ML_LAYOUT_RESOURCE" val="BOSCH4_3_01.MCR "/>
  <p:tag name="CONFIG" val="config01.xml"/>
  <p:tag name="RECHTECK 4_SHAPECLASSPROTECTIONTYPE" val="27"/>
  <p:tag name="RECHTECK 6_SHAPECLASSPROTECTIONTYPE" val="27"/>
  <p:tag name="GRAFIK 24_SHAPECLASSPROTECTIONTYPE" val="15"/>
  <p:tag name="TEXTFELD 8_SHAPECLASSPROTECTIONTYPE" val="27"/>
  <p:tag name="UNTERTITEL 30_SHAPECLASSPROTECTIONTYPE" val="0"/>
  <p:tag name="TITEL 13_SHAPECLASSPROTECTIONTYPE" val="0"/>
  <p:tag name="NBTXT" val="Io Stack Architecture"/>
  <p:tag name="NBTXTC" val="Io Stack Architecture"/>
  <p:tag name="AGTX" val="Io Stack Architecture"/>
  <p:tag name="AGTXC" val="Io Stack Architecture"/>
  <p:tag name="FIELD.CHAPTER.CONTENT" val="MDG1 BSW Mcal Expert Training  –  Dio"/>
  <p:tag name="FIELD.CHAPTER.VALUE" val="MDG1 BSW Mcal Expert Training  –  Dio"/>
  <p:tag name="FIELD.DPT.CONTENT" val="CDG-SMT/ESS"/>
  <p:tag name="FIELD.DPT.VALUE" val="CDG-SMT/ESS | 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2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ONT" val="Titlefont"/>
  <p:tag name="FONTSETCLASSNAME" val="FontSet1"/>
  <p:tag name="COLORS" val="-2;-2;-2;-2;TitleFontColor;-2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itleBoxOnTitleSlide"/>
  <p:tag name="SHAPECLASSPROTECTIONTYPE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Subtitle"/>
  <p:tag name="SHAPECLASSPROTECTIONTYPE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-1;LogoRightColor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-1;LogoRightColor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-1;LogoRightColor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-1;LogoRightColor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-1;LogoRightColor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-1;LogoRightColor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-1;LogoRightColor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FooterLine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FooterLine"/>
  <p:tag name="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FIELDS.INITIALIZED" val="1"/>
  <p:tag name="ML_1" val="RB_Fe_CDG"/>
  <p:tag name="ML_2" val="Bosch.mcr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11"/>
  <p:tag name="RECHTECK 5_SHAPECLASSPROTECTIONTYPE" val="15"/>
  <p:tag name="RECHTECK 6_SHAPECLASSPROTECTIONTYPE" val="11"/>
  <p:tag name="GRAFIK 7_SHAPECLASSPROTECTIONTYPE" val="15"/>
  <p:tag name="TEXTFELD 8_SHAPECLASSPROTECTIONTYPE" val="11"/>
  <p:tag name="RECHTECK 9_SHAPECLASSPROTECTIONTYPE" val="63"/>
  <p:tag name="UNTERTITEL 2_SHAPECLASSPROTECTIONTYPE" val="0"/>
  <p:tag name="TITEL 1_SHAPECLASSPROTECTIONTYPE" val="0"/>
  <p:tag name="FIELD.CHAPTER.COMBOINDEX" val="-2"/>
  <p:tag name="FIELD.REM_ANL.COMBOINDEX" val="-2"/>
  <p:tag name="FIELD.DPT.COMBOINDEX" val="-2"/>
  <p:tag name="NBTXT" val="Configuration structure"/>
  <p:tag name="NBTXTC" val="Configuration structure"/>
  <p:tag name="AGTX" val="Configuration structure"/>
  <p:tag name="AGTXC" val="Configuration structure"/>
  <p:tag name="FIELD.CHAPTER.CONTENT" val="MDG1 BSW Mcal Expert Training  –  Dio"/>
  <p:tag name="FIELD.CHAPTER.VALUE" val="MDG1 BSW Mcal Expert Training  –  Dio"/>
  <p:tag name="FIELD.DPT.CONTENT" val="CDG-SMT/ESS"/>
  <p:tag name="FIELD.DPT.VALUE" val="CDG-SMT/ESS | 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Black;LogoRightColor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-1;LogoRightColor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ddNoteBox"/>
  <p:tag name="SHAPECLASSPROTECTIONTYPE" val="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BGroupBox"/>
  <p:tag name="SHAPECLASSPROTECTIONTYPE" val="1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AuthorBox"/>
  <p:tag name="SHAPECLASSPROTECTIONTYPE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Navbar"/>
  <p:tag name="SHAPECLASSPROTECTIONTYPE" val="3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TitleBoxOnTitleSlide"/>
  <p:tag name="SHAPECLASSPROTECTIONTYPE" val="0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Black;LogoRightColor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extBox"/>
  <p:tag name="SHAPECLASSPROTECTIONTYPE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Black;LogoRightColor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Black;LogoRightColor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Black;LogoRightColor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-1;LogoRightColor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Pagefont"/>
  <p:tag name="FONTSETCLASSNAME" val="FontSet1"/>
  <p:tag name="COLORS" val="-2;-2;-2;-2;PageNumberFontColor2;-2"/>
  <p:tag name="COLORSETCLASSNAME" val="ColorSet1"/>
  <p:tag name="SCRIPT" val="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PageBox"/>
  <p:tag name="SHAPECLASSPROTECTIONTYPE" val="3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Black;LogoRightColor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LogoRightColor;Black;LogoRightColor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FIELDS.INITIALIZED" val="1"/>
  <p:tag name="ML_1" val="RB_Fe_CDG"/>
  <p:tag name="ML_2" val="Bosch.mcr"/>
  <p:tag name="SHAPESETGROUPCLASSNAME" val="ShapeSetGroup1"/>
  <p:tag name="SHAPESETCLASSNAME" val="Title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11"/>
  <p:tag name="RECHTECK 5_SHAPECLASSPROTECTIONTYPE" val="15"/>
  <p:tag name="RECHTECK 6_SHAPECLASSPROTECTIONTYPE" val="11"/>
  <p:tag name="GRAFIK 7_SHAPECLASSPROTECTIONTYPE" val="15"/>
  <p:tag name="TEXTFELD 8_SHAPECLASSPROTECTIONTYPE" val="11"/>
  <p:tag name="RECHTECK 9_SHAPECLASSPROTECTIONTYPE" val="63"/>
  <p:tag name="UNTERTITEL 2_SHAPECLASSPROTECTIONTYPE" val="0"/>
  <p:tag name="TITEL 1_SHAPECLASSPROTECTIONTYPE" val="0"/>
  <p:tag name="FIELD.CHAPTER.COMBOINDEX" val="-2"/>
  <p:tag name="FIELD.REM_ANL.COMBOINDEX" val="-2"/>
  <p:tag name="FIELD.DPT.COMBOINDEX" val="-2"/>
  <p:tag name="TITEL 13_SHAPECLASSPROTECTIONTYPE" val="0"/>
  <p:tag name="UNTERTITEL 14_SHAPECLASSPROTECTIONTYPE" val="0"/>
  <p:tag name="NBTXT" val="Configuration structure"/>
  <p:tag name="NBTXTC" val="Configuration structure"/>
  <p:tag name="AGTX" val="Configuration structure"/>
  <p:tag name="AGTXC" val="Configuration structure"/>
  <p:tag name="FIELD.CHAPTER.CONTENT" val="MDG1 BSW Mcal Expert Training  –  Dio"/>
  <p:tag name="FIELD.CHAPTER.VALUE" val="MDG1 BSW Mcal Expert Training  –  Dio"/>
  <p:tag name="FIELD.DPT.CONTENT" val="CDG-SMT/ESS"/>
  <p:tag name="FIELD.DPT.VALUE" val="CDG-SMT/ESS | 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hapterbox"/>
  <p:tag name="SHAPECLASSPROTECTIONTYPE" val="11"/>
</p:tagLst>
</file>

<file path=ppt/theme/theme1.xml><?xml version="1.0" encoding="utf-8"?>
<a:theme xmlns:a="http://schemas.openxmlformats.org/drawingml/2006/main" name="Standard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264"/>
      </a:accent1>
      <a:accent2>
        <a:srgbClr val="3A5A82"/>
      </a:accent2>
      <a:accent3>
        <a:srgbClr val="6E8CB2"/>
      </a:accent3>
      <a:accent4>
        <a:srgbClr val="A8BAD2"/>
      </a:accent4>
      <a:accent5>
        <a:srgbClr val="FFFFFF"/>
      </a:accent5>
      <a:accent6>
        <a:srgbClr val="000000"/>
      </a:accent6>
      <a:hlink>
        <a:srgbClr val="6E8CB2"/>
      </a:hlink>
      <a:folHlink>
        <a:srgbClr val="A8BAD2"/>
      </a:folHlink>
    </a:clrScheme>
    <a:fontScheme name="Standarddesign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53B63"/>
        </a:accent1>
        <a:accent2>
          <a:srgbClr val="425C8F"/>
        </a:accent2>
        <a:accent3>
          <a:srgbClr val="FFFFFF"/>
        </a:accent3>
        <a:accent4>
          <a:srgbClr val="000000"/>
        </a:accent4>
        <a:accent5>
          <a:srgbClr val="AAAFB7"/>
        </a:accent5>
        <a:accent6>
          <a:srgbClr val="3B5381"/>
        </a:accent6>
        <a:hlink>
          <a:srgbClr val="738CB4"/>
        </a:hlink>
        <a:folHlink>
          <a:srgbClr val="B0BB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1133</Words>
  <Application>Microsoft Office PowerPoint</Application>
  <PresentationFormat>Benutzerdefiniert</PresentationFormat>
  <Paragraphs>178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Bosch Office Sans</vt:lpstr>
      <vt:lpstr>Wingdings</vt:lpstr>
      <vt:lpstr>Courier New</vt:lpstr>
      <vt:lpstr>Standarddesign</vt:lpstr>
      <vt:lpstr>Folie 1</vt:lpstr>
      <vt:lpstr>Overview</vt:lpstr>
      <vt:lpstr>Io Stack Architecture</vt:lpstr>
      <vt:lpstr>Configuration structure</vt:lpstr>
      <vt:lpstr>Dio_ReadChannel API</vt:lpstr>
      <vt:lpstr>Dio_WriteChannel API</vt:lpstr>
      <vt:lpstr>Dio_ReadPort API</vt:lpstr>
      <vt:lpstr>Dio_Rb_GetPinPos API</vt:lpstr>
      <vt:lpstr>Configuration for ReadPort usage</vt:lpstr>
      <vt:lpstr>ReadPort API usage in C</vt:lpstr>
      <vt:lpstr>Further Info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Hartl Tobias (CDG-SMT/ESA1)</dc:creator>
  <cp:lastModifiedBy>Tobias Hartl</cp:lastModifiedBy>
  <cp:revision>207</cp:revision>
  <dcterms:created xsi:type="dcterms:W3CDTF">2013-02-13T10:46:13Z</dcterms:created>
  <dcterms:modified xsi:type="dcterms:W3CDTF">2015-11-20T11:58:35Z</dcterms:modified>
</cp:coreProperties>
</file>